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sldIdLst>
    <p:sldId id="256" r:id="rId3"/>
    <p:sldId id="266" r:id="rId4"/>
    <p:sldId id="268" r:id="rId5"/>
    <p:sldId id="267" r:id="rId6"/>
    <p:sldId id="274" r:id="rId7"/>
    <p:sldId id="273" r:id="rId8"/>
    <p:sldId id="271" r:id="rId9"/>
    <p:sldId id="275" r:id="rId10"/>
    <p:sldId id="276" r:id="rId11"/>
    <p:sldId id="277" r:id="rId12"/>
    <p:sldId id="272" r:id="rId13"/>
    <p:sldId id="278" r:id="rId14"/>
    <p:sldId id="279" r:id="rId15"/>
    <p:sldId id="280" r:id="rId16"/>
    <p:sldId id="269" r:id="rId17"/>
    <p:sldId id="27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9" r:id="rId36"/>
    <p:sldId id="298"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259" r:id="rId52"/>
  </p:sldIdLst>
  <p:sldSz cx="12190095"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60" d="100"/>
          <a:sy n="60" d="100"/>
        </p:scale>
        <p:origin x="-1668" y="-1032"/>
      </p:cViewPr>
      <p:guideLst>
        <p:guide orient="horz" pos="2160"/>
        <p:guide pos="384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notesMaster" Target="notesMasters/notesMaster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1C43770D-DF61-4167-8289-BD4A67159222}"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0A5AC502-359E-458A-ACFD-C78C8B425DF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ln>
        </p:spPr>
      </p:sp>
      <p:sp>
        <p:nvSpPr>
          <p:cNvPr id="6553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62E338E4-5CED-4DDB-967C-1DC4C8E48D3D}" type="slidenum">
              <a:rPr lang="zh-CN" altLang="en-US"/>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3" name="直接连接符 6"/>
          <p:cNvCxnSpPr/>
          <p:nvPr userDrawn="1"/>
        </p:nvCxnSpPr>
        <p:spPr>
          <a:xfrm flipH="1">
            <a:off x="1717675" y="908050"/>
            <a:ext cx="6350" cy="5545138"/>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4" name="TextBox 7"/>
          <p:cNvSpPr txBox="1"/>
          <p:nvPr userDrawn="1"/>
        </p:nvSpPr>
        <p:spPr>
          <a:xfrm>
            <a:off x="827583" y="323364"/>
            <a:ext cx="896441" cy="369332"/>
          </a:xfrm>
          <a:prstGeom prst="rect">
            <a:avLst/>
          </a:prstGeom>
          <a:noFill/>
          <a:effectLst>
            <a:reflection blurRad="6350" stA="50000" endA="300" endPos="38500" dist="50800" dir="5400000" sy="-100000" algn="bl" rotWithShape="0"/>
          </a:effectLst>
        </p:spPr>
        <p:txBody>
          <a:bodyPr>
            <a:spAutoFit/>
          </a:bodyPr>
          <a:lstStyle/>
          <a:p>
            <a:pPr fontAlgn="auto">
              <a:spcBef>
                <a:spcPts val="0"/>
              </a:spcBef>
              <a:spcAft>
                <a:spcPts val="0"/>
              </a:spcAft>
              <a:defRPr/>
            </a:pPr>
            <a:r>
              <a:rPr lang="en-US" altLang="zh-CN" dirty="0">
                <a:solidFill>
                  <a:srgbClr val="00B0F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rgbClr val="00B0F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cxnSp>
        <p:nvCxnSpPr>
          <p:cNvPr id="5" name="直接连接符 9"/>
          <p:cNvCxnSpPr/>
          <p:nvPr userDrawn="1"/>
        </p:nvCxnSpPr>
        <p:spPr>
          <a:xfrm>
            <a:off x="1724025" y="412750"/>
            <a:ext cx="0" cy="261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16"/>
          <p:cNvCxnSpPr/>
          <p:nvPr userDrawn="1"/>
        </p:nvCxnSpPr>
        <p:spPr>
          <a:xfrm flipH="1">
            <a:off x="827088" y="908050"/>
            <a:ext cx="890587" cy="0"/>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7" name="椭圆 17"/>
          <p:cNvSpPr/>
          <p:nvPr userDrawn="1"/>
        </p:nvSpPr>
        <p:spPr bwMode="auto">
          <a:xfrm>
            <a:off x="1414463" y="5516563"/>
            <a:ext cx="612775" cy="612775"/>
          </a:xfrm>
          <a:prstGeom prst="ellips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lIns="10800" tIns="3600" rIns="10800" bIns="3600" anchor="ctr"/>
          <a:lstStyle/>
          <a:p>
            <a:pPr algn="ctr" fontAlgn="auto">
              <a:spcBef>
                <a:spcPts val="0"/>
              </a:spcBef>
              <a:spcAft>
                <a:spcPts val="0"/>
              </a:spcAft>
              <a:defRPr/>
            </a:pPr>
            <a:fld id="{844CF79C-D9BC-430A-B93E-970D78BD4048}" type="slidenum">
              <a:rPr lang="zh-CN" altLang="en-US">
                <a:solidFill>
                  <a:prstClr val="white"/>
                </a:solidFill>
                <a:latin typeface="Tahoma" panose="020B0604030504040204" pitchFamily="34" charset="0"/>
                <a:ea typeface="Arial Unicode MS" pitchFamily="34" charset="-122"/>
                <a:cs typeface="Tahoma" panose="020B0604030504040204" pitchFamily="34" charset="0"/>
              </a:rPr>
            </a:fld>
            <a:endParaRPr lang="zh-CN" altLang="en-US" dirty="0">
              <a:effectLst>
                <a:outerShdw blurRad="38100" dist="38100" dir="2700000" algn="tl">
                  <a:srgbClr val="000000">
                    <a:alpha val="43137"/>
                  </a:srgbClr>
                </a:outerShdw>
              </a:effectLst>
              <a:latin typeface="Tahoma" panose="020B0604030504040204" pitchFamily="34" charset="0"/>
              <a:ea typeface="Arial Unicode MS" pitchFamily="34" charset="-122"/>
              <a:cs typeface="Tahoma" panose="020B0604030504040204" pitchFamily="34" charset="0"/>
            </a:endParaRPr>
          </a:p>
        </p:txBody>
      </p:sp>
      <p:sp>
        <p:nvSpPr>
          <p:cNvPr id="19" name="标题 1"/>
          <p:cNvSpPr>
            <a:spLocks noGrp="1"/>
          </p:cNvSpPr>
          <p:nvPr>
            <p:ph type="title"/>
          </p:nvPr>
        </p:nvSpPr>
        <p:spPr>
          <a:xfrm>
            <a:off x="1753344" y="399936"/>
            <a:ext cx="6635080" cy="288032"/>
          </a:xfrm>
        </p:spPr>
        <p:txBody>
          <a:bodyPr>
            <a:normAutofit/>
          </a:bodyPr>
          <a:lstStyle>
            <a:lvl1pPr algn="l">
              <a:defRPr sz="160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BFD5C1B-D3EC-4D8F-A28D-207A7B08D1E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53C1F6C-74F3-4B06-9905-66BBE7F76A2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EB22787-1B30-44E8-B635-3B93F2ABCB4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8E325BB-9EF5-4587-8F51-57443DD27B38}"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cxnSp>
        <p:nvCxnSpPr>
          <p:cNvPr id="2" name="直接连接符 6"/>
          <p:cNvCxnSpPr/>
          <p:nvPr userDrawn="1"/>
        </p:nvCxnSpPr>
        <p:spPr>
          <a:xfrm flipH="1">
            <a:off x="1717675" y="908050"/>
            <a:ext cx="6350" cy="5545138"/>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 name="TextBox 7"/>
          <p:cNvSpPr txBox="1"/>
          <p:nvPr userDrawn="1"/>
        </p:nvSpPr>
        <p:spPr>
          <a:xfrm>
            <a:off x="827583" y="323364"/>
            <a:ext cx="896441" cy="369332"/>
          </a:xfrm>
          <a:prstGeom prst="rect">
            <a:avLst/>
          </a:prstGeom>
          <a:noFill/>
          <a:effectLst>
            <a:reflection blurRad="6350" stA="50000" endA="300" endPos="38500" dist="50800" dir="5400000" sy="-100000" algn="bl" rotWithShape="0"/>
          </a:effectLst>
        </p:spPr>
        <p:txBody>
          <a:bodyPr>
            <a:spAutoFit/>
          </a:bodyPr>
          <a:lstStyle/>
          <a:p>
            <a:pPr fontAlgn="auto">
              <a:spcBef>
                <a:spcPts val="0"/>
              </a:spcBef>
              <a:spcAft>
                <a:spcPts val="0"/>
              </a:spcAft>
              <a:defRPr/>
            </a:pPr>
            <a:r>
              <a:rPr lang="en-US" altLang="zh-CN" dirty="0">
                <a:solidFill>
                  <a:srgbClr val="00B0F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rgbClr val="00B0F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4" name="椭圆 8"/>
          <p:cNvSpPr/>
          <p:nvPr userDrawn="1"/>
        </p:nvSpPr>
        <p:spPr bwMode="auto">
          <a:xfrm>
            <a:off x="1414463" y="5516563"/>
            <a:ext cx="612775" cy="612775"/>
          </a:xfrm>
          <a:prstGeom prst="ellips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lIns="10800" tIns="3600" rIns="10800" bIns="3600" anchor="ctr"/>
          <a:lstStyle/>
          <a:p>
            <a:pPr algn="ctr" fontAlgn="auto">
              <a:spcBef>
                <a:spcPts val="0"/>
              </a:spcBef>
              <a:spcAft>
                <a:spcPts val="0"/>
              </a:spcAft>
              <a:defRPr/>
            </a:pPr>
            <a:fld id="{770E4CB7-7F8B-4374-BD72-53A3B113D797}" type="slidenum">
              <a:rPr lang="zh-CN" altLang="en-US">
                <a:solidFill>
                  <a:prstClr val="white"/>
                </a:solidFill>
                <a:latin typeface="Tahoma" panose="020B0604030504040204" pitchFamily="34" charset="0"/>
                <a:ea typeface="Arial Unicode MS" pitchFamily="34" charset="-122"/>
                <a:cs typeface="Tahoma" panose="020B0604030504040204" pitchFamily="34" charset="0"/>
              </a:rPr>
            </a:fld>
            <a:endParaRPr lang="zh-CN" altLang="en-US" dirty="0">
              <a:effectLst>
                <a:outerShdw blurRad="38100" dist="38100" dir="2700000" algn="tl">
                  <a:srgbClr val="000000">
                    <a:alpha val="43137"/>
                  </a:srgbClr>
                </a:outerShdw>
              </a:effectLst>
              <a:latin typeface="Tahoma" panose="020B0604030504040204" pitchFamily="34" charset="0"/>
              <a:ea typeface="Arial Unicode MS" pitchFamily="34" charset="-122"/>
              <a:cs typeface="Tahoma" panose="020B0604030504040204" pitchFamily="34" charset="0"/>
            </a:endParaRPr>
          </a:p>
        </p:txBody>
      </p:sp>
      <p:cxnSp>
        <p:nvCxnSpPr>
          <p:cNvPr id="5" name="直接连接符 9"/>
          <p:cNvCxnSpPr/>
          <p:nvPr userDrawn="1"/>
        </p:nvCxnSpPr>
        <p:spPr>
          <a:xfrm>
            <a:off x="1724025" y="412750"/>
            <a:ext cx="0" cy="261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标题 1"/>
          <p:cNvSpPr txBox="1"/>
          <p:nvPr userDrawn="1"/>
        </p:nvSpPr>
        <p:spPr>
          <a:xfrm>
            <a:off x="1752600" y="400050"/>
            <a:ext cx="6635750" cy="287338"/>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fontAlgn="auto">
              <a:spcAft>
                <a:spcPts val="0"/>
              </a:spcAft>
              <a:defRPr/>
            </a:pPr>
            <a:r>
              <a:rPr lang="zh-CN" altLang="en-US" dirty="0" smtClean="0">
                <a:solidFill>
                  <a:srgbClr val="00B0F0"/>
                </a:solidFill>
              </a:rPr>
              <a:t>正文 </a:t>
            </a:r>
            <a:r>
              <a:rPr lang="en-US" altLang="zh-CN" dirty="0" smtClean="0">
                <a:solidFill>
                  <a:srgbClr val="00B0F0"/>
                </a:solidFill>
              </a:rPr>
              <a:t>. </a:t>
            </a:r>
            <a:r>
              <a:rPr lang="zh-CN" altLang="en-US" dirty="0" smtClean="0">
                <a:solidFill>
                  <a:srgbClr val="00B0F0"/>
                </a:solidFill>
              </a:rPr>
              <a:t>第一章</a:t>
            </a:r>
            <a:endParaRPr lang="zh-CN" altLang="en-US" dirty="0">
              <a:solidFill>
                <a:srgbClr val="00B0F0"/>
              </a:solidFill>
            </a:endParaRPr>
          </a:p>
        </p:txBody>
      </p:sp>
      <p:grpSp>
        <p:nvGrpSpPr>
          <p:cNvPr id="7" name="组合 11"/>
          <p:cNvGrpSpPr/>
          <p:nvPr userDrawn="1"/>
        </p:nvGrpSpPr>
        <p:grpSpPr bwMode="auto">
          <a:xfrm>
            <a:off x="10415588" y="187325"/>
            <a:ext cx="1562100" cy="1052513"/>
            <a:chOff x="10414972" y="187200"/>
            <a:chExt cx="1563202" cy="1053130"/>
          </a:xfrm>
        </p:grpSpPr>
        <p:sp>
          <p:nvSpPr>
            <p:cNvPr id="8" name="矩形 12"/>
            <p:cNvSpPr/>
            <p:nvPr/>
          </p:nvSpPr>
          <p:spPr>
            <a:xfrm>
              <a:off x="10414972" y="187200"/>
              <a:ext cx="770480" cy="64808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solidFill>
                  <a:srgbClr val="00B0F0"/>
                </a:solidFill>
              </a:endParaRPr>
            </a:p>
          </p:txBody>
        </p:sp>
        <p:sp>
          <p:nvSpPr>
            <p:cNvPr id="9" name="矩形 13"/>
            <p:cNvSpPr/>
            <p:nvPr/>
          </p:nvSpPr>
          <p:spPr>
            <a:xfrm>
              <a:off x="10414972" y="901994"/>
              <a:ext cx="1563202" cy="338336"/>
            </a:xfrm>
            <a:prstGeom prst="rect">
              <a:avLst/>
            </a:prstGeom>
            <a:solidFill>
              <a:srgbClr val="00B0F0"/>
            </a:solidFill>
            <a:ln w="28575">
              <a:solidFill>
                <a:srgbClr val="00B0F0"/>
              </a:solidFill>
            </a:ln>
          </p:spPr>
          <p:txBody>
            <a:bodyPr>
              <a:spAutoFit/>
            </a:bodyPr>
            <a:lstStyle/>
            <a:p>
              <a:pPr algn="r" fontAlgn="auto">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意志概述</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矩形 14"/>
            <p:cNvSpPr/>
            <p:nvPr/>
          </p:nvSpPr>
          <p:spPr>
            <a:xfrm>
              <a:off x="10437213" y="188789"/>
              <a:ext cx="770480" cy="646491"/>
            </a:xfrm>
            <a:prstGeom prst="rect">
              <a:avLst/>
            </a:prstGeom>
          </p:spPr>
          <p:txBody>
            <a:bodyPr>
              <a:spAutoFit/>
            </a:bodyPr>
            <a:lstStyle/>
            <a:p>
              <a:pPr algn="ctr" fontAlgn="auto">
                <a:spcBef>
                  <a:spcPts val="0"/>
                </a:spcBef>
                <a:spcAft>
                  <a:spcPts val="0"/>
                </a:spcAft>
                <a:defRPr/>
              </a:pPr>
              <a:r>
                <a:rPr lang="zh-CN" altLang="en-US" sz="3600" b="1" dirty="0">
                  <a:solidFill>
                    <a:schemeClr val="bg1"/>
                  </a:solidFill>
                  <a:latin typeface="微软雅黑" panose="020B0503020204020204" pitchFamily="34" charset="-122"/>
                  <a:ea typeface="微软雅黑" panose="020B0503020204020204" pitchFamily="34" charset="-122"/>
                </a:rPr>
                <a:t>意</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1" name="矩形 15"/>
            <p:cNvSpPr/>
            <p:nvPr/>
          </p:nvSpPr>
          <p:spPr>
            <a:xfrm>
              <a:off x="11207693" y="188789"/>
              <a:ext cx="770481" cy="646491"/>
            </a:xfrm>
            <a:prstGeom prst="rect">
              <a:avLst/>
            </a:prstGeom>
            <a:ln w="28575">
              <a:solidFill>
                <a:srgbClr val="00B0F0"/>
              </a:solidFill>
            </a:ln>
          </p:spPr>
          <p:txBody>
            <a:bodyPr anchor="ctr">
              <a:spAutoFit/>
            </a:bodyPr>
            <a:lstStyle/>
            <a:p>
              <a:pPr algn="ctr" fontAlgn="auto">
                <a:spcBef>
                  <a:spcPts val="0"/>
                </a:spcBef>
                <a:spcAft>
                  <a:spcPts val="0"/>
                </a:spcAft>
                <a:defRPr/>
              </a:pPr>
              <a:r>
                <a:rPr lang="zh-CN" altLang="en-US" sz="3600" b="1" dirty="0">
                  <a:solidFill>
                    <a:srgbClr val="00B0F0"/>
                  </a:solidFill>
                  <a:latin typeface="微软雅黑" panose="020B0503020204020204" pitchFamily="34" charset="-122"/>
                  <a:ea typeface="微软雅黑" panose="020B0503020204020204" pitchFamily="34" charset="-122"/>
                </a:rPr>
                <a:t>志</a:t>
              </a:r>
              <a:endParaRPr lang="zh-CN" altLang="en-US" sz="3600" b="1" dirty="0">
                <a:solidFill>
                  <a:srgbClr val="00B0F0"/>
                </a:solidFill>
                <a:latin typeface="微软雅黑" panose="020B0503020204020204" pitchFamily="34" charset="-122"/>
                <a:ea typeface="微软雅黑" panose="020B0503020204020204" pitchFamily="34" charset="-122"/>
              </a:endParaRPr>
            </a:p>
          </p:txBody>
        </p:sp>
      </p:grpSp>
      <p:cxnSp>
        <p:nvCxnSpPr>
          <p:cNvPr id="12" name="直接连接符 16"/>
          <p:cNvCxnSpPr/>
          <p:nvPr userDrawn="1"/>
        </p:nvCxnSpPr>
        <p:spPr>
          <a:xfrm flipH="1">
            <a:off x="827088" y="908050"/>
            <a:ext cx="890587" cy="0"/>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cxnSp>
        <p:nvCxnSpPr>
          <p:cNvPr id="3" name="直接连接符 7"/>
          <p:cNvCxnSpPr/>
          <p:nvPr userDrawn="1"/>
        </p:nvCxnSpPr>
        <p:spPr>
          <a:xfrm flipH="1">
            <a:off x="1717675" y="908050"/>
            <a:ext cx="6350" cy="5545138"/>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4" name="TextBox 8"/>
          <p:cNvSpPr txBox="1"/>
          <p:nvPr userDrawn="1"/>
        </p:nvSpPr>
        <p:spPr>
          <a:xfrm>
            <a:off x="827583" y="323364"/>
            <a:ext cx="896441" cy="369332"/>
          </a:xfrm>
          <a:prstGeom prst="rect">
            <a:avLst/>
          </a:prstGeom>
          <a:noFill/>
          <a:effectLst>
            <a:reflection blurRad="6350" stA="50000" endA="300" endPos="38500" dist="50800" dir="5400000" sy="-100000" algn="bl" rotWithShape="0"/>
          </a:effectLst>
        </p:spPr>
        <p:txBody>
          <a:bodyPr>
            <a:spAutoFit/>
          </a:bodyPr>
          <a:lstStyle/>
          <a:p>
            <a:pPr fontAlgn="auto">
              <a:spcBef>
                <a:spcPts val="0"/>
              </a:spcBef>
              <a:spcAft>
                <a:spcPts val="0"/>
              </a:spcAft>
              <a:defRPr/>
            </a:pPr>
            <a:r>
              <a:rPr lang="en-US" altLang="zh-CN" dirty="0">
                <a:solidFill>
                  <a:schemeClr val="accent6"/>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chemeClr val="accent6"/>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5" name="椭圆 9"/>
          <p:cNvSpPr/>
          <p:nvPr userDrawn="1"/>
        </p:nvSpPr>
        <p:spPr bwMode="auto">
          <a:xfrm>
            <a:off x="1414463" y="5516563"/>
            <a:ext cx="612775" cy="612775"/>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10800" tIns="3600" rIns="10800" bIns="3600" anchor="ctr"/>
          <a:lstStyle/>
          <a:p>
            <a:pPr algn="ctr" fontAlgn="auto">
              <a:spcBef>
                <a:spcPts val="0"/>
              </a:spcBef>
              <a:spcAft>
                <a:spcPts val="0"/>
              </a:spcAft>
              <a:defRPr/>
            </a:pPr>
            <a:fld id="{BFF83E2F-D0B9-423D-907C-8A65DFB14541}" type="slidenum">
              <a:rPr lang="zh-CN" altLang="en-US">
                <a:solidFill>
                  <a:prstClr val="white"/>
                </a:solidFill>
                <a:latin typeface="Tahoma" panose="020B0604030504040204" pitchFamily="34" charset="0"/>
                <a:ea typeface="Arial Unicode MS" pitchFamily="34" charset="-122"/>
                <a:cs typeface="Tahoma" panose="020B0604030504040204" pitchFamily="34" charset="0"/>
              </a:rPr>
            </a:fld>
            <a:endParaRPr lang="zh-CN" altLang="en-US" dirty="0">
              <a:effectLst>
                <a:outerShdw blurRad="38100" dist="38100" dir="2700000" algn="tl">
                  <a:srgbClr val="000000">
                    <a:alpha val="43137"/>
                  </a:srgbClr>
                </a:outerShdw>
              </a:effectLst>
              <a:latin typeface="Tahoma" panose="020B0604030504040204" pitchFamily="34" charset="0"/>
              <a:ea typeface="Arial Unicode MS" pitchFamily="34" charset="-122"/>
              <a:cs typeface="Tahoma" panose="020B0604030504040204" pitchFamily="34" charset="0"/>
            </a:endParaRPr>
          </a:p>
        </p:txBody>
      </p:sp>
      <p:cxnSp>
        <p:nvCxnSpPr>
          <p:cNvPr id="6" name="直接连接符 10"/>
          <p:cNvCxnSpPr/>
          <p:nvPr userDrawn="1"/>
        </p:nvCxnSpPr>
        <p:spPr>
          <a:xfrm>
            <a:off x="1724025" y="412750"/>
            <a:ext cx="0" cy="261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17"/>
          <p:cNvCxnSpPr/>
          <p:nvPr userDrawn="1"/>
        </p:nvCxnSpPr>
        <p:spPr>
          <a:xfrm flipH="1">
            <a:off x="827088" y="908050"/>
            <a:ext cx="890587" cy="0"/>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19" name="标题 1"/>
          <p:cNvSpPr>
            <a:spLocks noGrp="1"/>
          </p:cNvSpPr>
          <p:nvPr>
            <p:ph type="title"/>
          </p:nvPr>
        </p:nvSpPr>
        <p:spPr>
          <a:xfrm>
            <a:off x="1753344" y="399936"/>
            <a:ext cx="6635080" cy="288032"/>
          </a:xfrm>
        </p:spPr>
        <p:txBody>
          <a:bodyPr>
            <a:normAutofit/>
          </a:bodyPr>
          <a:lstStyle>
            <a:lvl1pPr algn="l">
              <a:defRPr sz="160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2" name="直接连接符 6"/>
          <p:cNvCxnSpPr/>
          <p:nvPr userDrawn="1"/>
        </p:nvCxnSpPr>
        <p:spPr>
          <a:xfrm flipH="1">
            <a:off x="1717675" y="908050"/>
            <a:ext cx="6350" cy="5545138"/>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 name="TextBox 7"/>
          <p:cNvSpPr txBox="1"/>
          <p:nvPr userDrawn="1"/>
        </p:nvSpPr>
        <p:spPr>
          <a:xfrm>
            <a:off x="827583" y="323364"/>
            <a:ext cx="896441" cy="369332"/>
          </a:xfrm>
          <a:prstGeom prst="rect">
            <a:avLst/>
          </a:prstGeom>
          <a:noFill/>
          <a:effectLst>
            <a:reflection blurRad="6350" stA="50000" endA="300" endPos="38500" dist="50800" dir="5400000" sy="-100000" algn="bl" rotWithShape="0"/>
          </a:effectLst>
        </p:spPr>
        <p:txBody>
          <a:bodyPr>
            <a:spAutoFit/>
          </a:bodyPr>
          <a:lstStyle/>
          <a:p>
            <a:pPr fontAlgn="auto">
              <a:spcBef>
                <a:spcPts val="0"/>
              </a:spcBef>
              <a:spcAft>
                <a:spcPts val="0"/>
              </a:spcAft>
              <a:defRPr/>
            </a:pPr>
            <a:r>
              <a:rPr lang="en-US" altLang="zh-CN" dirty="0">
                <a:solidFill>
                  <a:schemeClr val="accent6"/>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chemeClr val="accent6"/>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4" name="椭圆 8"/>
          <p:cNvSpPr/>
          <p:nvPr userDrawn="1"/>
        </p:nvSpPr>
        <p:spPr bwMode="auto">
          <a:xfrm>
            <a:off x="1414463" y="5516563"/>
            <a:ext cx="612775" cy="612775"/>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10800" tIns="3600" rIns="10800" bIns="3600" anchor="ctr"/>
          <a:lstStyle/>
          <a:p>
            <a:pPr algn="ctr" fontAlgn="auto">
              <a:spcBef>
                <a:spcPts val="0"/>
              </a:spcBef>
              <a:spcAft>
                <a:spcPts val="0"/>
              </a:spcAft>
              <a:defRPr/>
            </a:pPr>
            <a:fld id="{50161F48-B196-4B53-9A60-A54DAC115FA6}" type="slidenum">
              <a:rPr lang="zh-CN" altLang="en-US">
                <a:solidFill>
                  <a:prstClr val="white"/>
                </a:solidFill>
                <a:latin typeface="Tahoma" panose="020B0604030504040204" pitchFamily="34" charset="0"/>
                <a:ea typeface="Arial Unicode MS" pitchFamily="34" charset="-122"/>
                <a:cs typeface="Tahoma" panose="020B0604030504040204" pitchFamily="34" charset="0"/>
              </a:rPr>
            </a:fld>
            <a:endParaRPr lang="zh-CN" altLang="en-US" dirty="0">
              <a:effectLst>
                <a:outerShdw blurRad="38100" dist="38100" dir="2700000" algn="tl">
                  <a:srgbClr val="000000">
                    <a:alpha val="43137"/>
                  </a:srgbClr>
                </a:outerShdw>
              </a:effectLst>
              <a:latin typeface="Tahoma" panose="020B0604030504040204" pitchFamily="34" charset="0"/>
              <a:ea typeface="Arial Unicode MS" pitchFamily="34" charset="-122"/>
              <a:cs typeface="Tahoma" panose="020B0604030504040204" pitchFamily="34" charset="0"/>
            </a:endParaRPr>
          </a:p>
        </p:txBody>
      </p:sp>
      <p:cxnSp>
        <p:nvCxnSpPr>
          <p:cNvPr id="5" name="直接连接符 9"/>
          <p:cNvCxnSpPr/>
          <p:nvPr userDrawn="1"/>
        </p:nvCxnSpPr>
        <p:spPr>
          <a:xfrm>
            <a:off x="1724025" y="412750"/>
            <a:ext cx="0" cy="261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标题 1"/>
          <p:cNvSpPr txBox="1"/>
          <p:nvPr userDrawn="1"/>
        </p:nvSpPr>
        <p:spPr>
          <a:xfrm>
            <a:off x="1752600" y="400050"/>
            <a:ext cx="6635750" cy="287338"/>
          </a:xfrm>
          <a:prstGeom prst="rect">
            <a:avLst/>
          </a:prstGeom>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anose="020B0503020204020204" pitchFamily="34" charset="-122"/>
                <a:ea typeface="微软雅黑" panose="020B0503020204020204" pitchFamily="34" charset="-122"/>
                <a:cs typeface="+mj-cs"/>
              </a:defRPr>
            </a:lvl1pPr>
          </a:lstStyle>
          <a:p>
            <a:pPr fontAlgn="auto">
              <a:spcAft>
                <a:spcPts val="0"/>
              </a:spcAft>
              <a:defRPr/>
            </a:pPr>
            <a:r>
              <a:rPr lang="zh-CN" altLang="en-US" dirty="0" smtClean="0">
                <a:solidFill>
                  <a:schemeClr val="accent6"/>
                </a:solidFill>
              </a:rPr>
              <a:t>正文 </a:t>
            </a:r>
            <a:r>
              <a:rPr lang="en-US" altLang="zh-CN" dirty="0" smtClean="0">
                <a:solidFill>
                  <a:schemeClr val="accent6"/>
                </a:solidFill>
              </a:rPr>
              <a:t>. </a:t>
            </a:r>
            <a:r>
              <a:rPr lang="zh-CN" altLang="en-US" dirty="0" smtClean="0">
                <a:solidFill>
                  <a:schemeClr val="accent6"/>
                </a:solidFill>
              </a:rPr>
              <a:t>第二章</a:t>
            </a:r>
            <a:endParaRPr lang="zh-CN" altLang="en-US" dirty="0">
              <a:solidFill>
                <a:schemeClr val="accent6"/>
              </a:solidFill>
            </a:endParaRPr>
          </a:p>
        </p:txBody>
      </p:sp>
      <p:grpSp>
        <p:nvGrpSpPr>
          <p:cNvPr id="7" name="组合 11"/>
          <p:cNvGrpSpPr/>
          <p:nvPr userDrawn="1"/>
        </p:nvGrpSpPr>
        <p:grpSpPr bwMode="auto">
          <a:xfrm>
            <a:off x="10415588" y="187325"/>
            <a:ext cx="1562100" cy="1052513"/>
            <a:chOff x="10414972" y="187200"/>
            <a:chExt cx="1563202" cy="1053130"/>
          </a:xfrm>
        </p:grpSpPr>
        <p:sp>
          <p:nvSpPr>
            <p:cNvPr id="8" name="矩形 12"/>
            <p:cNvSpPr/>
            <p:nvPr/>
          </p:nvSpPr>
          <p:spPr>
            <a:xfrm>
              <a:off x="10414972" y="187200"/>
              <a:ext cx="770480" cy="64808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13"/>
            <p:cNvSpPr/>
            <p:nvPr/>
          </p:nvSpPr>
          <p:spPr>
            <a:xfrm>
              <a:off x="10414972" y="901994"/>
              <a:ext cx="1563202" cy="338336"/>
            </a:xfrm>
            <a:prstGeom prst="rect">
              <a:avLst/>
            </a:prstGeom>
            <a:solidFill>
              <a:srgbClr val="FFC000"/>
            </a:solidFill>
            <a:ln w="28575">
              <a:solidFill>
                <a:srgbClr val="FFC000"/>
              </a:solidFill>
            </a:ln>
          </p:spPr>
          <p:txBody>
            <a:bodyPr>
              <a:spAutoFit/>
            </a:bodyPr>
            <a:lstStyle/>
            <a:p>
              <a:pPr algn="r" fontAlgn="auto">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对坚持的分析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矩形 14"/>
            <p:cNvSpPr/>
            <p:nvPr/>
          </p:nvSpPr>
          <p:spPr>
            <a:xfrm>
              <a:off x="10437213" y="187200"/>
              <a:ext cx="770480" cy="646492"/>
            </a:xfrm>
            <a:prstGeom prst="rect">
              <a:avLst/>
            </a:prstGeom>
          </p:spPr>
          <p:txBody>
            <a:bodyPr>
              <a:spAutoFit/>
            </a:bodyPr>
            <a:lstStyle/>
            <a:p>
              <a:pPr algn="ctr" fontAlgn="auto">
                <a:spcBef>
                  <a:spcPts val="0"/>
                </a:spcBef>
                <a:spcAft>
                  <a:spcPts val="0"/>
                </a:spcAft>
                <a:defRPr/>
              </a:pPr>
              <a:r>
                <a:rPr lang="zh-CN" altLang="en-US" sz="3600" b="1" dirty="0">
                  <a:solidFill>
                    <a:schemeClr val="bg1"/>
                  </a:solidFill>
                  <a:latin typeface="微软雅黑" panose="020B0503020204020204" pitchFamily="34" charset="-122"/>
                  <a:ea typeface="微软雅黑" panose="020B0503020204020204" pitchFamily="34" charset="-122"/>
                </a:rPr>
                <a:t>坚</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1" name="矩形 15"/>
            <p:cNvSpPr/>
            <p:nvPr/>
          </p:nvSpPr>
          <p:spPr>
            <a:xfrm>
              <a:off x="11207693" y="188789"/>
              <a:ext cx="770481" cy="646491"/>
            </a:xfrm>
            <a:prstGeom prst="rect">
              <a:avLst/>
            </a:prstGeom>
            <a:ln w="28575">
              <a:solidFill>
                <a:srgbClr val="FFC000"/>
              </a:solidFill>
            </a:ln>
          </p:spPr>
          <p:txBody>
            <a:bodyPr anchor="ctr">
              <a:spAutoFit/>
            </a:bodyPr>
            <a:lstStyle/>
            <a:p>
              <a:pPr algn="ctr" fontAlgn="auto">
                <a:spcBef>
                  <a:spcPts val="0"/>
                </a:spcBef>
                <a:spcAft>
                  <a:spcPts val="0"/>
                </a:spcAft>
                <a:defRPr/>
              </a:pPr>
              <a:r>
                <a:rPr lang="zh-CN" altLang="en-US" sz="3600" b="1" dirty="0">
                  <a:solidFill>
                    <a:srgbClr val="FFC000"/>
                  </a:solidFill>
                  <a:latin typeface="微软雅黑" panose="020B0503020204020204" pitchFamily="34" charset="-122"/>
                  <a:ea typeface="微软雅黑" panose="020B0503020204020204" pitchFamily="34" charset="-122"/>
                </a:rPr>
                <a:t>持</a:t>
              </a:r>
              <a:endParaRPr lang="zh-CN" altLang="en-US" sz="3600" b="1" dirty="0">
                <a:solidFill>
                  <a:srgbClr val="FFC000"/>
                </a:solidFill>
                <a:latin typeface="微软雅黑" panose="020B0503020204020204" pitchFamily="34" charset="-122"/>
                <a:ea typeface="微软雅黑" panose="020B0503020204020204" pitchFamily="34" charset="-122"/>
              </a:endParaRPr>
            </a:p>
          </p:txBody>
        </p:sp>
      </p:grpSp>
      <p:cxnSp>
        <p:nvCxnSpPr>
          <p:cNvPr id="12" name="直接连接符 16"/>
          <p:cNvCxnSpPr/>
          <p:nvPr userDrawn="1"/>
        </p:nvCxnSpPr>
        <p:spPr>
          <a:xfrm flipH="1">
            <a:off x="827088" y="908050"/>
            <a:ext cx="890587" cy="0"/>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CC948532-91E5-4FA9-97FD-0269AC3A02F9}"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AF6AAD3-8742-4B8C-97F1-8705A7CAC44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1696F54-7239-467B-9AE6-7358099547A6}"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B3F7869-1D6B-4617-B87E-F1C8E48057F9}"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2D808C8-D64D-49F2-9FAB-049B01439AFC}"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BDEF9FF-3848-4705-BE74-2FA280BA3D1C}"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2C64456D-3E54-431F-A9AB-32C6F6B86C4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7B25BE7-353D-409E-A28D-D406089E625B}"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52D0A559-8765-4EAB-A9D2-94B7609D76F1}"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D927CEF-C2B0-4F5B-ABF1-8E7042EC73ED}"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1213"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609600" y="1600200"/>
            <a:ext cx="10971213"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6A0901E1-78E4-4517-911A-1DA779F504EF}" type="datetimeFigureOut">
              <a:rPr lang="zh-CN" altLang="en-US"/>
            </a:fld>
            <a:endParaRPr lang="zh-CN" altLang="en-US"/>
          </a:p>
        </p:txBody>
      </p:sp>
      <p:sp>
        <p:nvSpPr>
          <p:cNvPr id="5" name="页脚占位符 4"/>
          <p:cNvSpPr>
            <a:spLocks noGrp="1"/>
          </p:cNvSpPr>
          <p:nvPr>
            <p:ph type="ftr" sz="quarter" idx="3"/>
          </p:nvPr>
        </p:nvSpPr>
        <p:spPr>
          <a:xfrm>
            <a:off x="4165600" y="6356350"/>
            <a:ext cx="3859213"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6013" y="6356350"/>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8F81EDB6-B9B3-4E1F-9DD7-6A288F2A7B96}"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7.jpeg"/><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0.pn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2.png"/><Relationship Id="rId1"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4.jpeg"/><Relationship Id="rId1"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2.png"/><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7.jpeg"/><Relationship Id="rId1"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9.png"/><Relationship Id="rId1"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0.png"/><Relationship Id="rId1"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6.png"/><Relationship Id="rId1" Type="http://schemas.openxmlformats.org/officeDocument/2006/relationships/image" Target="../media/image4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4.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hemeOverride" Target="../theme/themeOverride1.xml"/><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9.jpeg"/><Relationship Id="rId1" Type="http://schemas.openxmlformats.org/officeDocument/2006/relationships/image" Target="../media/image36.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3.png"/><Relationship Id="rId3" Type="http://schemas.openxmlformats.org/officeDocument/2006/relationships/image" Target="../media/image12.jpeg"/><Relationship Id="rId2" Type="http://schemas.openxmlformats.org/officeDocument/2006/relationships/image" Target="../media/image10.png"/><Relationship Id="rId1"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1.jpeg"/><Relationship Id="rId1"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2.jpeg"/><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3.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6.png"/><Relationship Id="rId1" Type="http://schemas.openxmlformats.org/officeDocument/2006/relationships/image" Target="../media/image54.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6.png"/><Relationship Id="rId1" Type="http://schemas.openxmlformats.org/officeDocument/2006/relationships/image" Target="../media/image55.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7.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9.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0.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1.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2.png"/><Relationship Id="rId1"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3.jpeg"/><Relationship Id="rId1" Type="http://schemas.openxmlformats.org/officeDocument/2006/relationships/image" Target="../media/image36.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4.png"/><Relationship Id="rId1"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6.png"/><Relationship Id="rId1" Type="http://schemas.openxmlformats.org/officeDocument/2006/relationships/image" Target="../media/image65.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6.png"/><Relationship Id="rId1" Type="http://schemas.openxmlformats.org/officeDocument/2006/relationships/image" Target="../media/image46.png"/></Relationships>
</file>

<file path=ppt/slides/_rels/slide49.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jieri/" TargetMode="External"/><Relationship Id="rId2" Type="http://schemas.openxmlformats.org/officeDocument/2006/relationships/hyperlink" Target="http://www.1ppt.com/hangye/" TargetMode="External"/><Relationship Id="rId18" Type="http://schemas.openxmlformats.org/officeDocument/2006/relationships/slideLayout" Target="../slideLayouts/slideLayout4.xml"/><Relationship Id="rId17" Type="http://schemas.openxmlformats.org/officeDocument/2006/relationships/image" Target="../media/image36.png"/><Relationship Id="rId16" Type="http://schemas.openxmlformats.org/officeDocument/2006/relationships/image" Target="../media/image67.jpeg"/><Relationship Id="rId15" Type="http://schemas.openxmlformats.org/officeDocument/2006/relationships/hyperlink" Target="http://www.1ppt.com/jiaoan/" TargetMode="External"/><Relationship Id="rId14" Type="http://schemas.openxmlformats.org/officeDocument/2006/relationships/hyperlink" Target="http://www.1ppt.com/shiti/" TargetMode="External"/><Relationship Id="rId13" Type="http://schemas.openxmlformats.org/officeDocument/2006/relationships/hyperlink" Target="http://www.1ppt.com/fanwen/" TargetMode="External"/><Relationship Id="rId12" Type="http://schemas.openxmlformats.org/officeDocument/2006/relationships/hyperlink" Target="http://www.1ppt.com/kejian/" TargetMode="External"/><Relationship Id="rId11" Type="http://schemas.openxmlformats.org/officeDocument/2006/relationships/hyperlink" Target="http://www.1ppt.com/ziliao/" TargetMode="External"/><Relationship Id="rId10" Type="http://schemas.openxmlformats.org/officeDocument/2006/relationships/hyperlink" Target="http://www.1ppt.com/excel/" TargetMode="External"/><Relationship Id="rId1" Type="http://schemas.openxmlformats.org/officeDocument/2006/relationships/hyperlink" Target="http://www.1ppt.com/moban/" TargetMode="Externa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50.xml.rels><?xml version="1.0" encoding="UTF-8" standalone="yes"?>
<Relationships xmlns="http://schemas.openxmlformats.org/package/2006/relationships"><Relationship Id="rId9" Type="http://schemas.openxmlformats.org/officeDocument/2006/relationships/image" Target="../media/image74.png"/><Relationship Id="rId8" Type="http://schemas.openxmlformats.org/officeDocument/2006/relationships/image" Target="../media/image73.jpeg"/><Relationship Id="rId7" Type="http://schemas.openxmlformats.org/officeDocument/2006/relationships/image" Target="../media/image72.png"/><Relationship Id="rId6" Type="http://schemas.openxmlformats.org/officeDocument/2006/relationships/image" Target="../media/image71.png"/><Relationship Id="rId5" Type="http://schemas.openxmlformats.org/officeDocument/2006/relationships/hyperlink" Target="http://www.eyefulpresentations.co.uk/" TargetMode="External"/><Relationship Id="rId4" Type="http://schemas.openxmlformats.org/officeDocument/2006/relationships/hyperlink" Target="mailto:info@eyefulpresentations.co.uk" TargetMode="External"/><Relationship Id="rId3" Type="http://schemas.openxmlformats.org/officeDocument/2006/relationships/image" Target="../media/image70.jpeg"/><Relationship Id="rId2" Type="http://schemas.openxmlformats.org/officeDocument/2006/relationships/image" Target="../media/image69.jpeg"/><Relationship Id="rId12" Type="http://schemas.openxmlformats.org/officeDocument/2006/relationships/notesSlide" Target="../notesSlides/notesSlide1.xml"/><Relationship Id="rId11" Type="http://schemas.openxmlformats.org/officeDocument/2006/relationships/slideLayout" Target="../slideLayouts/slideLayout7.xml"/><Relationship Id="rId10" Type="http://schemas.openxmlformats.org/officeDocument/2006/relationships/image" Target="../media/image75.png"/><Relationship Id="rId1" Type="http://schemas.openxmlformats.org/officeDocument/2006/relationships/image" Target="../media/image6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1"/>
          <a:srcRect/>
          <a:stretch>
            <a:fillRect/>
          </a:stretch>
        </p:blipFill>
        <p:spPr bwMode="auto">
          <a:xfrm>
            <a:off x="1890713" y="2227263"/>
            <a:ext cx="2016125" cy="914400"/>
          </a:xfrm>
          <a:prstGeom prst="rect">
            <a:avLst/>
          </a:prstGeom>
          <a:noFill/>
          <a:ln w="9525">
            <a:noFill/>
            <a:miter lim="800000"/>
            <a:headEnd/>
            <a:tailEnd/>
          </a:ln>
        </p:spPr>
      </p:pic>
      <p:pic>
        <p:nvPicPr>
          <p:cNvPr id="11" name="Picture 2"/>
          <p:cNvPicPr>
            <a:picLocks noChangeAspect="1" noChangeArrowheads="1"/>
          </p:cNvPicPr>
          <p:nvPr/>
        </p:nvPicPr>
        <p:blipFill>
          <a:blip r:embed="rId2"/>
          <a:srcRect/>
          <a:stretch>
            <a:fillRect/>
          </a:stretch>
        </p:blipFill>
        <p:spPr bwMode="auto">
          <a:xfrm>
            <a:off x="3144838" y="1052513"/>
            <a:ext cx="7199312" cy="3262312"/>
          </a:xfrm>
          <a:prstGeom prst="rect">
            <a:avLst/>
          </a:prstGeom>
          <a:noFill/>
          <a:ln w="9525">
            <a:noFill/>
            <a:miter lim="800000"/>
            <a:headEnd/>
            <a:tailEnd/>
          </a:ln>
        </p:spPr>
      </p:pic>
      <p:sp>
        <p:nvSpPr>
          <p:cNvPr id="12" name="TextBox 11"/>
          <p:cNvSpPr txBox="1"/>
          <p:nvPr/>
        </p:nvSpPr>
        <p:spPr>
          <a:xfrm>
            <a:off x="4430713" y="2122488"/>
            <a:ext cx="5262562" cy="1108075"/>
          </a:xfrm>
          <a:prstGeom prst="rect">
            <a:avLst/>
          </a:prstGeom>
          <a:noFill/>
        </p:spPr>
        <p:txBody>
          <a:bodyPr wrap="none">
            <a:spAutoFit/>
          </a:bodyPr>
          <a:lstStyle/>
          <a:p>
            <a:pPr fontAlgn="auto">
              <a:spcBef>
                <a:spcPts val="0"/>
              </a:spcBef>
              <a:spcAft>
                <a:spcPts val="0"/>
              </a:spcAft>
              <a:defRPr/>
            </a:pPr>
            <a:r>
              <a:rPr lang="zh-CN" altLang="en-US" sz="6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磨练</a:t>
            </a:r>
            <a:r>
              <a:rPr lang="zh-CN" altLang="en-US" sz="6600" b="1" dirty="0">
                <a:solidFill>
                  <a:srgbClr val="00B0F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坚强意志</a:t>
            </a:r>
            <a:endParaRPr lang="zh-CN" altLang="en-US" sz="6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3" name="矩形 12"/>
          <p:cNvSpPr>
            <a:spLocks noChangeArrowheads="1"/>
          </p:cNvSpPr>
          <p:nvPr/>
        </p:nvSpPr>
        <p:spPr bwMode="auto">
          <a:xfrm>
            <a:off x="4438650" y="1773238"/>
            <a:ext cx="3959225" cy="338137"/>
          </a:xfrm>
          <a:prstGeom prst="rect">
            <a:avLst/>
          </a:prstGeom>
          <a:noFill/>
          <a:ln w="9525">
            <a:noFill/>
            <a:miter lim="800000"/>
          </a:ln>
        </p:spPr>
        <p:txBody>
          <a:bodyPr>
            <a:spAutoFit/>
          </a:bodyPr>
          <a:lstStyle/>
          <a:p>
            <a:r>
              <a:rPr lang="zh-CN" altLang="en-US" sz="1600" i="1">
                <a:solidFill>
                  <a:srgbClr val="A6A6A6"/>
                </a:solidFill>
                <a:latin typeface="微软雅黑" panose="020B0503020204020204" pitchFamily="34" charset="-122"/>
                <a:ea typeface="微软雅黑" panose="020B0503020204020204" pitchFamily="34" charset="-122"/>
              </a:rPr>
              <a:t>员工在职培训之</a:t>
            </a:r>
            <a:endParaRPr lang="zh-CN" altLang="en-US" sz="1600" i="1">
              <a:latin typeface="Calibri" panose="020F0502020204030204" pitchFamily="34" charset="0"/>
            </a:endParaRPr>
          </a:p>
        </p:txBody>
      </p:sp>
      <p:sp>
        <p:nvSpPr>
          <p:cNvPr id="14" name="TextBox 13"/>
          <p:cNvSpPr txBox="1">
            <a:spLocks noChangeArrowheads="1"/>
          </p:cNvSpPr>
          <p:nvPr/>
        </p:nvSpPr>
        <p:spPr bwMode="auto">
          <a:xfrm>
            <a:off x="4438650" y="3503613"/>
            <a:ext cx="4241800" cy="338137"/>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dirty="0" smtClean="0">
                <a:solidFill>
                  <a:schemeClr val="accent6"/>
                </a:solidFill>
                <a:latin typeface="微软雅黑" panose="020B0503020204020204" pitchFamily="34" charset="-122"/>
                <a:ea typeface="微软雅黑" panose="020B0503020204020204" pitchFamily="34" charset="-122"/>
                <a:cs typeface="Tahoma" panose="020B0604030504040204" pitchFamily="34" charset="0"/>
              </a:rPr>
              <a:t>点击此处，写上您公司的名称</a:t>
            </a:r>
            <a:endParaRPr lang="en-US" altLang="zh-CN" sz="1600" dirty="0">
              <a:solidFill>
                <a:schemeClr val="accent6"/>
              </a:solidFill>
              <a:latin typeface="微软雅黑" panose="020B0503020204020204" pitchFamily="34" charset="-122"/>
              <a:ea typeface="微软雅黑" panose="020B0503020204020204" pitchFamily="34" charset="-122"/>
              <a:cs typeface="Tahoma" panose="020B0604030504040204" pitchFamily="34" charset="0"/>
            </a:endParaRPr>
          </a:p>
        </p:txBody>
      </p:sp>
      <p:cxnSp>
        <p:nvCxnSpPr>
          <p:cNvPr id="15" name="直接连接符 14"/>
          <p:cNvCxnSpPr/>
          <p:nvPr/>
        </p:nvCxnSpPr>
        <p:spPr>
          <a:xfrm>
            <a:off x="4470400" y="3425825"/>
            <a:ext cx="511333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bwMode="auto">
          <a:xfrm>
            <a:off x="9328150" y="2060575"/>
            <a:ext cx="511175" cy="355600"/>
            <a:chOff x="6410291" y="4700483"/>
            <a:chExt cx="511552" cy="355744"/>
          </a:xfrm>
        </p:grpSpPr>
        <p:sp>
          <p:nvSpPr>
            <p:cNvPr id="14352" name="二十四角星 16"/>
            <p:cNvSpPr>
              <a:spLocks noChangeArrowheads="1"/>
            </p:cNvSpPr>
            <p:nvPr/>
          </p:nvSpPr>
          <p:spPr bwMode="auto">
            <a:xfrm>
              <a:off x="6411097" y="4700483"/>
              <a:ext cx="355744" cy="355744"/>
            </a:xfrm>
            <a:prstGeom prst="star24">
              <a:avLst>
                <a:gd name="adj" fmla="val 37500"/>
              </a:avLst>
            </a:prstGeom>
            <a:solidFill>
              <a:srgbClr val="0070C0"/>
            </a:solidFill>
            <a:ln w="12700">
              <a:noFill/>
              <a:miter lim="800000"/>
            </a:ln>
          </p:spPr>
          <p:txBody>
            <a:bodyPr anchor="ctr">
              <a:spAutoFit/>
            </a:bodyPr>
            <a:lstStyle/>
            <a:p>
              <a:pPr algn="ctr"/>
              <a:endParaRPr lang="zh-CN" altLang="en-US" sz="1600" b="1">
                <a:solidFill>
                  <a:srgbClr val="FFFFFF"/>
                </a:solidFill>
                <a:latin typeface="Calibri" panose="020F0502020204030204" pitchFamily="34" charset="0"/>
              </a:endParaRPr>
            </a:p>
          </p:txBody>
        </p:sp>
        <p:sp>
          <p:nvSpPr>
            <p:cNvPr id="14353" name="TextBox 17"/>
            <p:cNvSpPr txBox="1">
              <a:spLocks noChangeArrowheads="1"/>
            </p:cNvSpPr>
            <p:nvPr/>
          </p:nvSpPr>
          <p:spPr bwMode="auto">
            <a:xfrm rot="-1169604">
              <a:off x="6410291" y="4731432"/>
              <a:ext cx="511552" cy="246221"/>
            </a:xfrm>
            <a:prstGeom prst="rect">
              <a:avLst/>
            </a:prstGeom>
            <a:noFill/>
            <a:ln w="9525">
              <a:noFill/>
              <a:miter lim="800000"/>
            </a:ln>
          </p:spPr>
          <p:txBody>
            <a:bodyPr>
              <a:spAutoFit/>
            </a:bodyPr>
            <a:lstStyle/>
            <a:p>
              <a:r>
                <a:rPr lang="en-US" altLang="zh-CN" sz="1000">
                  <a:solidFill>
                    <a:srgbClr val="FFFFFF"/>
                  </a:solidFill>
                  <a:latin typeface="Calibri" panose="020F0502020204030204" pitchFamily="34" charset="0"/>
                </a:rPr>
                <a:t>V1</a:t>
              </a:r>
              <a:endParaRPr lang="zh-CN" altLang="en-US" sz="1000">
                <a:solidFill>
                  <a:srgbClr val="FFFFFF"/>
                </a:solidFill>
                <a:latin typeface="Calibri" panose="020F0502020204030204" pitchFamily="34" charset="0"/>
              </a:endParaRPr>
            </a:p>
          </p:txBody>
        </p:sp>
      </p:grpSp>
      <p:pic>
        <p:nvPicPr>
          <p:cNvPr id="22" name="Picture 7" descr="C:\Documents and Settings\huxiya\桌面\240D852713494258AD45B1C0E3FA071D.jpg"/>
          <p:cNvPicPr>
            <a:picLocks noChangeAspect="1" noChangeArrowheads="1"/>
          </p:cNvPicPr>
          <p:nvPr/>
        </p:nvPicPr>
        <p:blipFill rotWithShape="1">
          <a:blip r:embed="rId3"/>
          <a:srcRect l="2766" r="3801"/>
          <a:stretch>
            <a:fillRect/>
          </a:stretch>
        </p:blipFill>
        <p:spPr bwMode="auto">
          <a:xfrm>
            <a:off x="6183313" y="4229100"/>
            <a:ext cx="2916237" cy="1911350"/>
          </a:xfrm>
          <a:prstGeom prst="rect">
            <a:avLst/>
          </a:prstGeom>
          <a:blipFill dpi="0" rotWithShape="1">
            <a:blip r:embed="rId4"/>
            <a:srcRect/>
            <a:stretch>
              <a:fillRect/>
            </a:stretch>
          </a:blipFill>
          <a:ln w="12700" cap="flat" cmpd="sng">
            <a:solidFill>
              <a:schemeClr val="accent6"/>
            </a:solidFill>
            <a:miter lim="800000"/>
            <a:headEnd/>
            <a:tailEnd/>
          </a:ln>
        </p:spPr>
      </p:pic>
      <p:pic>
        <p:nvPicPr>
          <p:cNvPr id="23" name="Picture 6" descr="C:\Documents and Settings\huxiya\桌面\F4D779C4635D68E92434990D569DE614.jpg"/>
          <p:cNvPicPr>
            <a:picLocks noChangeAspect="1" noChangeArrowheads="1"/>
          </p:cNvPicPr>
          <p:nvPr/>
        </p:nvPicPr>
        <p:blipFill rotWithShape="1">
          <a:blip r:embed="rId5"/>
          <a:srcRect b="1789"/>
          <a:stretch>
            <a:fillRect/>
          </a:stretch>
        </p:blipFill>
        <p:spPr bwMode="auto">
          <a:xfrm>
            <a:off x="0" y="4229100"/>
            <a:ext cx="2916238" cy="1911350"/>
          </a:xfrm>
          <a:prstGeom prst="rect">
            <a:avLst/>
          </a:prstGeom>
          <a:blipFill dpi="0" rotWithShape="1">
            <a:blip r:embed="rId4"/>
            <a:srcRect/>
            <a:stretch>
              <a:fillRect/>
            </a:stretch>
          </a:blipFill>
          <a:ln w="12700" cap="flat" cmpd="sng">
            <a:solidFill>
              <a:schemeClr val="accent6"/>
            </a:solidFill>
            <a:miter lim="800000"/>
            <a:headEnd/>
            <a:tailEnd/>
          </a:ln>
        </p:spPr>
      </p:pic>
      <p:pic>
        <p:nvPicPr>
          <p:cNvPr id="24" name="Picture 8"/>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132657" y="4229100"/>
            <a:ext cx="2832648" cy="1911350"/>
          </a:xfrm>
          <a:prstGeom prst="rect">
            <a:avLst/>
          </a:prstGeom>
          <a:blipFill dpi="0" rotWithShape="1">
            <a:blip r:embed="rId4"/>
            <a:srcRect/>
            <a:stretch>
              <a:fillRect/>
            </a:stretch>
          </a:blipFill>
          <a:ln w="12700" cap="flat" cmpd="sng">
            <a:solidFill>
              <a:schemeClr val="accent6"/>
            </a:solidFill>
            <a:miter lim="800000"/>
            <a:headEnd/>
            <a:tailEnd/>
          </a:ln>
        </p:spPr>
      </p:pic>
      <p:pic>
        <p:nvPicPr>
          <p:cNvPr id="25" name="Picture 9" descr="C:\Documents and Settings\huxiya\桌面\AF0E3C28DBE8F2C1B0D1BD9A2A6A1D86.jpg"/>
          <p:cNvPicPr>
            <a:picLocks noChangeAspect="1" noChangeArrowheads="1"/>
          </p:cNvPicPr>
          <p:nvPr/>
        </p:nvPicPr>
        <p:blipFill rotWithShape="1">
          <a:blip r:embed="rId7"/>
          <a:srcRect l="4560" r="8872"/>
          <a:stretch>
            <a:fillRect/>
          </a:stretch>
        </p:blipFill>
        <p:spPr bwMode="auto">
          <a:xfrm>
            <a:off x="9274175" y="4229100"/>
            <a:ext cx="2914650" cy="1911350"/>
          </a:xfrm>
          <a:prstGeom prst="rect">
            <a:avLst/>
          </a:prstGeom>
          <a:blipFill dpi="0" rotWithShape="1">
            <a:blip r:embed="rId4"/>
            <a:srcRect/>
            <a:stretch>
              <a:fillRect/>
            </a:stretch>
          </a:blipFill>
          <a:ln w="12700" cap="flat" cmpd="sng">
            <a:solidFill>
              <a:schemeClr val="accent6"/>
            </a:solidFill>
            <a:miter lim="800000"/>
            <a:headEnd/>
            <a:tailEnd/>
          </a:ln>
        </p:spPr>
      </p:pic>
      <p:sp>
        <p:nvSpPr>
          <p:cNvPr id="26" name="TextBox 25"/>
          <p:cNvSpPr txBox="1"/>
          <p:nvPr/>
        </p:nvSpPr>
        <p:spPr>
          <a:xfrm>
            <a:off x="10991750" y="393692"/>
            <a:ext cx="896441" cy="369332"/>
          </a:xfrm>
          <a:prstGeom prst="rect">
            <a:avLst/>
          </a:prstGeom>
          <a:noFill/>
          <a:effectLst>
            <a:reflection blurRad="6350" stA="50000" endA="300" endPos="38500" dist="50800" dir="5400000" sy="-100000" algn="bl" rotWithShape="0"/>
          </a:effectLst>
        </p:spPr>
        <p:txBody>
          <a:bodyPr>
            <a:spAutoFit/>
          </a:bodyPr>
          <a:lstStyle/>
          <a:p>
            <a:pPr fontAlgn="auto">
              <a:spcBef>
                <a:spcPts val="0"/>
              </a:spcBef>
              <a:spcAft>
                <a:spcPts val="0"/>
              </a:spcAft>
              <a:defRPr/>
            </a:pPr>
            <a:r>
              <a:rPr lang="en-US" altLang="zh-CN" dirty="0">
                <a:solidFill>
                  <a:schemeClr val="accent6">
                    <a:lumMod val="60000"/>
                    <a:lumOff val="40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chemeClr val="accent6">
                  <a:lumMod val="60000"/>
                  <a:lumOff val="40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nodeType="withEffect">
                                  <p:stCondLst>
                                    <p:cond delay="100"/>
                                  </p:stCondLst>
                                  <p:childTnLst>
                                    <p:animScale>
                                      <p:cBhvr>
                                        <p:cTn id="11" dur="200" fill="hold"/>
                                        <p:tgtEl>
                                          <p:spTgt spid="11"/>
                                        </p:tgtEl>
                                      </p:cBhvr>
                                      <p:by x="120000" y="120000"/>
                                    </p:animScale>
                                  </p:childTnLst>
                                </p:cTn>
                              </p:par>
                              <p:par>
                                <p:cTn id="12" presetID="6" presetClass="emph" presetSubtype="0" fill="hold" nodeType="withEffect">
                                  <p:stCondLst>
                                    <p:cond delay="200"/>
                                  </p:stCondLst>
                                  <p:childTnLst>
                                    <p:animScale>
                                      <p:cBhvr>
                                        <p:cTn id="13" dur="1300" fill="hold"/>
                                        <p:tgtEl>
                                          <p:spTgt spid="11"/>
                                        </p:tgtEl>
                                      </p:cBhvr>
                                      <p:by x="90000" y="90000"/>
                                    </p:animScale>
                                  </p:childTnLst>
                                </p:cTn>
                              </p:par>
                            </p:childTnLst>
                          </p:cTn>
                        </p:par>
                        <p:par>
                          <p:cTn id="14" fill="hold">
                            <p:stCondLst>
                              <p:cond delay="500"/>
                            </p:stCondLst>
                            <p:childTnLst>
                              <p:par>
                                <p:cTn id="15" presetID="35" presetClass="path" presetSubtype="0" accel="50000" decel="50000" fill="hold" nodeType="afterEffect">
                                  <p:stCondLst>
                                    <p:cond delay="0"/>
                                  </p:stCondLst>
                                  <p:childTnLst>
                                    <p:animMotion origin="layout" path="M -1.14889E-6 -3.7037E-6 L -0.33685 -3.7037E-6 " pathEditMode="relative" rAng="0" ptsTypes="AA">
                                      <p:cBhvr>
                                        <p:cTn id="16" dur="500" fill="hold"/>
                                        <p:tgtEl>
                                          <p:spTgt spid="11"/>
                                        </p:tgtEl>
                                        <p:attrNameLst>
                                          <p:attrName>ppt_x</p:attrName>
                                          <p:attrName>ppt_y</p:attrName>
                                        </p:attrNameLst>
                                      </p:cBhvr>
                                      <p:rCtr x="-16843" y="0"/>
                                    </p:animMotion>
                                  </p:childTnLst>
                                </p:cTn>
                              </p:par>
                              <p:par>
                                <p:cTn id="17" presetID="53" presetClass="exit" presetSubtype="32" fill="hold" nodeType="withEffect">
                                  <p:stCondLst>
                                    <p:cond delay="0"/>
                                  </p:stCondLst>
                                  <p:childTnLst>
                                    <p:anim calcmode="lin" valueType="num">
                                      <p:cBhvr>
                                        <p:cTn id="18" dur="500"/>
                                        <p:tgtEl>
                                          <p:spTgt spid="11"/>
                                        </p:tgtEl>
                                        <p:attrNameLst>
                                          <p:attrName>ppt_w</p:attrName>
                                        </p:attrNameLst>
                                      </p:cBhvr>
                                      <p:tavLst>
                                        <p:tav tm="0">
                                          <p:val>
                                            <p:strVal val="ppt_w"/>
                                          </p:val>
                                        </p:tav>
                                        <p:tav tm="100000">
                                          <p:val>
                                            <p:fltVal val="0"/>
                                          </p:val>
                                        </p:tav>
                                      </p:tavLst>
                                    </p:anim>
                                    <p:anim calcmode="lin" valueType="num">
                                      <p:cBhvr>
                                        <p:cTn id="19" dur="500"/>
                                        <p:tgtEl>
                                          <p:spTgt spid="11"/>
                                        </p:tgtEl>
                                        <p:attrNameLst>
                                          <p:attrName>ppt_h</p:attrName>
                                        </p:attrNameLst>
                                      </p:cBhvr>
                                      <p:tavLst>
                                        <p:tav tm="0">
                                          <p:val>
                                            <p:strVal val="ppt_h"/>
                                          </p:val>
                                        </p:tav>
                                        <p:tav tm="100000">
                                          <p:val>
                                            <p:fltVal val="0"/>
                                          </p:val>
                                        </p:tav>
                                      </p:tavLst>
                                    </p:anim>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par>
                                <p:cTn id="22" presetID="53" presetClass="entr" presetSubtype="16" fill="hold" nodeType="withEffect">
                                  <p:stCondLst>
                                    <p:cond delay="2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par>
                          <p:cTn id="27" fill="hold">
                            <p:stCondLst>
                              <p:cond delay="1000"/>
                            </p:stCondLst>
                            <p:childTnLst>
                              <p:par>
                                <p:cTn id="28" presetID="2" presetClass="entr" presetSubtype="2"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200" fill="hold"/>
                                        <p:tgtEl>
                                          <p:spTgt spid="13"/>
                                        </p:tgtEl>
                                        <p:attrNameLst>
                                          <p:attrName>ppt_x</p:attrName>
                                        </p:attrNameLst>
                                      </p:cBhvr>
                                      <p:tavLst>
                                        <p:tav tm="0">
                                          <p:val>
                                            <p:strVal val="1+#ppt_w/2"/>
                                          </p:val>
                                        </p:tav>
                                        <p:tav tm="100000">
                                          <p:val>
                                            <p:strVal val="#ppt_x"/>
                                          </p:val>
                                        </p:tav>
                                      </p:tavLst>
                                    </p:anim>
                                    <p:anim calcmode="lin" valueType="num">
                                      <p:cBhvr additive="base">
                                        <p:cTn id="31" dur="2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14" presetClass="entr" presetSubtype="1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300"/>
                                        <p:tgtEl>
                                          <p:spTgt spid="15"/>
                                        </p:tgtEl>
                                      </p:cBhvr>
                                    </p:animEffect>
                                  </p:childTnLst>
                                </p:cTn>
                              </p:par>
                            </p:childTnLst>
                          </p:cTn>
                        </p:par>
                        <p:par>
                          <p:cTn id="40" fill="hold">
                            <p:stCondLst>
                              <p:cond delay="2500"/>
                            </p:stCondLst>
                            <p:childTnLst>
                              <p:par>
                                <p:cTn id="41" presetID="1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slide(fromBottom)">
                                      <p:cBhvr>
                                        <p:cTn id="43" dur="500"/>
                                        <p:tgtEl>
                                          <p:spTgt spid="14"/>
                                        </p:tgtEl>
                                      </p:cBhvr>
                                    </p:animEffect>
                                  </p:childTnLst>
                                </p:cTn>
                              </p:par>
                            </p:childTnLst>
                          </p:cTn>
                        </p:par>
                        <p:par>
                          <p:cTn id="44" fill="hold">
                            <p:stCondLst>
                              <p:cond delay="3000"/>
                            </p:stCondLst>
                            <p:childTnLst>
                              <p:par>
                                <p:cTn id="45" presetID="25"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25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48" dur="25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49" dur="250" accel="50000" fill="hold">
                                          <p:stCondLst>
                                            <p:cond delay="250"/>
                                          </p:stCondLst>
                                        </p:cTn>
                                        <p:tgtEl>
                                          <p:spTgt spid="16"/>
                                        </p:tgtEl>
                                        <p:attrNameLst>
                                          <p:attrName>ppt_w</p:attrName>
                                        </p:attrNameLst>
                                      </p:cBhvr>
                                      <p:tavLst>
                                        <p:tav tm="0">
                                          <p:val>
                                            <p:strVal val="#ppt_w*.05"/>
                                          </p:val>
                                        </p:tav>
                                        <p:tav tm="100000">
                                          <p:val>
                                            <p:strVal val="#ppt_w"/>
                                          </p:val>
                                        </p:tav>
                                      </p:tavLst>
                                    </p:anim>
                                    <p:anim calcmode="lin" valueType="num">
                                      <p:cBhvr>
                                        <p:cTn id="50" dur="500" fill="hold"/>
                                        <p:tgtEl>
                                          <p:spTgt spid="16"/>
                                        </p:tgtEl>
                                        <p:attrNameLst>
                                          <p:attrName>ppt_h</p:attrName>
                                        </p:attrNameLst>
                                      </p:cBhvr>
                                      <p:tavLst>
                                        <p:tav tm="0">
                                          <p:val>
                                            <p:strVal val="#ppt_h"/>
                                          </p:val>
                                        </p:tav>
                                        <p:tav tm="100000">
                                          <p:val>
                                            <p:strVal val="#ppt_h"/>
                                          </p:val>
                                        </p:tav>
                                      </p:tavLst>
                                    </p:anim>
                                    <p:anim calcmode="lin" valueType="num">
                                      <p:cBhvr>
                                        <p:cTn id="51" dur="25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2" dur="25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53" dur="250" accel="50000" fill="hold">
                                          <p:stCondLst>
                                            <p:cond delay="250"/>
                                          </p:stCondLst>
                                        </p:cTn>
                                        <p:tgtEl>
                                          <p:spTgt spid="16"/>
                                        </p:tgtEl>
                                        <p:attrNameLst>
                                          <p:attrName>ppt_y</p:attrName>
                                        </p:attrNameLst>
                                      </p:cBhvr>
                                      <p:tavLst>
                                        <p:tav tm="0">
                                          <p:val>
                                            <p:strVal val="#ppt_y+.1"/>
                                          </p:val>
                                        </p:tav>
                                        <p:tav tm="100000">
                                          <p:val>
                                            <p:strVal val="#ppt_y"/>
                                          </p:val>
                                        </p:tav>
                                      </p:tavLst>
                                    </p:anim>
                                    <p:animEffect transition="in" filter="fade">
                                      <p:cBhvr>
                                        <p:cTn id="54" dur="500" decel="50000">
                                          <p:stCondLst>
                                            <p:cond delay="0"/>
                                          </p:stCondLst>
                                        </p:cTn>
                                        <p:tgtEl>
                                          <p:spTgt spid="16"/>
                                        </p:tgtEl>
                                      </p:cBhvr>
                                    </p:animEffect>
                                  </p:childTnLst>
                                </p:cTn>
                              </p:par>
                              <p:par>
                                <p:cTn id="55" presetID="53" presetClass="entr" presetSubtype="16" fill="hold" nodeType="withEffect">
                                  <p:stCondLst>
                                    <p:cond delay="500"/>
                                  </p:stCondLst>
                                  <p:childTnLst>
                                    <p:set>
                                      <p:cBhvr>
                                        <p:cTn id="56" dur="1" fill="hold">
                                          <p:stCondLst>
                                            <p:cond delay="0"/>
                                          </p:stCondLst>
                                        </p:cTn>
                                        <p:tgtEl>
                                          <p:spTgt spid="25"/>
                                        </p:tgtEl>
                                        <p:attrNameLst>
                                          <p:attrName>style.visibility</p:attrName>
                                        </p:attrNameLst>
                                      </p:cBhvr>
                                      <p:to>
                                        <p:strVal val="visible"/>
                                      </p:to>
                                    </p:set>
                                    <p:anim calcmode="lin" valueType="num">
                                      <p:cBhvr>
                                        <p:cTn id="57" dur="100" fill="hold"/>
                                        <p:tgtEl>
                                          <p:spTgt spid="25"/>
                                        </p:tgtEl>
                                        <p:attrNameLst>
                                          <p:attrName>ppt_w</p:attrName>
                                        </p:attrNameLst>
                                      </p:cBhvr>
                                      <p:tavLst>
                                        <p:tav tm="0">
                                          <p:val>
                                            <p:fltVal val="0"/>
                                          </p:val>
                                        </p:tav>
                                        <p:tav tm="100000">
                                          <p:val>
                                            <p:strVal val="#ppt_w"/>
                                          </p:val>
                                        </p:tav>
                                      </p:tavLst>
                                    </p:anim>
                                    <p:anim calcmode="lin" valueType="num">
                                      <p:cBhvr>
                                        <p:cTn id="58" dur="100" fill="hold"/>
                                        <p:tgtEl>
                                          <p:spTgt spid="25"/>
                                        </p:tgtEl>
                                        <p:attrNameLst>
                                          <p:attrName>ppt_h</p:attrName>
                                        </p:attrNameLst>
                                      </p:cBhvr>
                                      <p:tavLst>
                                        <p:tav tm="0">
                                          <p:val>
                                            <p:fltVal val="0"/>
                                          </p:val>
                                        </p:tav>
                                        <p:tav tm="100000">
                                          <p:val>
                                            <p:strVal val="#ppt_h"/>
                                          </p:val>
                                        </p:tav>
                                      </p:tavLst>
                                    </p:anim>
                                    <p:animEffect transition="in" filter="fade">
                                      <p:cBhvr>
                                        <p:cTn id="59" dur="100"/>
                                        <p:tgtEl>
                                          <p:spTgt spid="25"/>
                                        </p:tgtEl>
                                      </p:cBhvr>
                                    </p:animEffect>
                                  </p:childTnLst>
                                </p:cTn>
                              </p:par>
                              <p:par>
                                <p:cTn id="60" presetID="6" presetClass="emph" presetSubtype="0" fill="hold" nodeType="withEffect">
                                  <p:stCondLst>
                                    <p:cond delay="600"/>
                                  </p:stCondLst>
                                  <p:childTnLst>
                                    <p:animScale>
                                      <p:cBhvr>
                                        <p:cTn id="61" dur="100" fill="hold"/>
                                        <p:tgtEl>
                                          <p:spTgt spid="25"/>
                                        </p:tgtEl>
                                      </p:cBhvr>
                                      <p:by x="110000" y="110000"/>
                                    </p:animScale>
                                  </p:childTnLst>
                                </p:cTn>
                              </p:par>
                              <p:par>
                                <p:cTn id="62" presetID="6" presetClass="emph" presetSubtype="0" fill="hold" nodeType="withEffect">
                                  <p:stCondLst>
                                    <p:cond delay="700"/>
                                  </p:stCondLst>
                                  <p:childTnLst>
                                    <p:animScale>
                                      <p:cBhvr>
                                        <p:cTn id="63" dur="200" fill="hold"/>
                                        <p:tgtEl>
                                          <p:spTgt spid="25"/>
                                        </p:tgtEl>
                                      </p:cBhvr>
                                      <p:by x="90000" y="90000"/>
                                    </p:animScale>
                                  </p:childTnLst>
                                </p:cTn>
                              </p:par>
                              <p:par>
                                <p:cTn id="64" presetID="6" presetClass="emph" presetSubtype="0" fill="hold" nodeType="withEffect">
                                  <p:stCondLst>
                                    <p:cond delay="900"/>
                                  </p:stCondLst>
                                  <p:childTnLst>
                                    <p:animScale>
                                      <p:cBhvr>
                                        <p:cTn id="65" dur="100" fill="hold"/>
                                        <p:tgtEl>
                                          <p:spTgt spid="25"/>
                                        </p:tgtEl>
                                      </p:cBhvr>
                                      <p:by x="105000" y="105000"/>
                                    </p:animScale>
                                  </p:childTnLst>
                                </p:cTn>
                              </p:par>
                              <p:par>
                                <p:cTn id="66" presetID="6" presetClass="emph" presetSubtype="0" fill="hold" nodeType="withEffect">
                                  <p:stCondLst>
                                    <p:cond delay="1000"/>
                                  </p:stCondLst>
                                  <p:childTnLst>
                                    <p:animScale>
                                      <p:cBhvr>
                                        <p:cTn id="67" dur="200" fill="hold"/>
                                        <p:tgtEl>
                                          <p:spTgt spid="25"/>
                                        </p:tgtEl>
                                      </p:cBhvr>
                                      <p:by x="95000" y="95000"/>
                                    </p:animScale>
                                  </p:childTnLst>
                                </p:cTn>
                              </p:par>
                              <p:par>
                                <p:cTn id="68" presetID="53" presetClass="entr" presetSubtype="16" fill="hold" nodeType="withEffect">
                                  <p:stCondLst>
                                    <p:cond delay="5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100" fill="hold"/>
                                        <p:tgtEl>
                                          <p:spTgt spid="24"/>
                                        </p:tgtEl>
                                        <p:attrNameLst>
                                          <p:attrName>ppt_w</p:attrName>
                                        </p:attrNameLst>
                                      </p:cBhvr>
                                      <p:tavLst>
                                        <p:tav tm="0">
                                          <p:val>
                                            <p:fltVal val="0"/>
                                          </p:val>
                                        </p:tav>
                                        <p:tav tm="100000">
                                          <p:val>
                                            <p:strVal val="#ppt_w"/>
                                          </p:val>
                                        </p:tav>
                                      </p:tavLst>
                                    </p:anim>
                                    <p:anim calcmode="lin" valueType="num">
                                      <p:cBhvr>
                                        <p:cTn id="71" dur="100" fill="hold"/>
                                        <p:tgtEl>
                                          <p:spTgt spid="24"/>
                                        </p:tgtEl>
                                        <p:attrNameLst>
                                          <p:attrName>ppt_h</p:attrName>
                                        </p:attrNameLst>
                                      </p:cBhvr>
                                      <p:tavLst>
                                        <p:tav tm="0">
                                          <p:val>
                                            <p:fltVal val="0"/>
                                          </p:val>
                                        </p:tav>
                                        <p:tav tm="100000">
                                          <p:val>
                                            <p:strVal val="#ppt_h"/>
                                          </p:val>
                                        </p:tav>
                                      </p:tavLst>
                                    </p:anim>
                                    <p:animEffect transition="in" filter="fade">
                                      <p:cBhvr>
                                        <p:cTn id="72" dur="100"/>
                                        <p:tgtEl>
                                          <p:spTgt spid="24"/>
                                        </p:tgtEl>
                                      </p:cBhvr>
                                    </p:animEffect>
                                  </p:childTnLst>
                                </p:cTn>
                              </p:par>
                              <p:par>
                                <p:cTn id="73" presetID="6" presetClass="emph" presetSubtype="0" fill="hold" nodeType="withEffect">
                                  <p:stCondLst>
                                    <p:cond delay="600"/>
                                  </p:stCondLst>
                                  <p:childTnLst>
                                    <p:animScale>
                                      <p:cBhvr>
                                        <p:cTn id="74" dur="100" fill="hold"/>
                                        <p:tgtEl>
                                          <p:spTgt spid="24"/>
                                        </p:tgtEl>
                                      </p:cBhvr>
                                      <p:by x="110000" y="110000"/>
                                    </p:animScale>
                                  </p:childTnLst>
                                </p:cTn>
                              </p:par>
                              <p:par>
                                <p:cTn id="75" presetID="6" presetClass="emph" presetSubtype="0" fill="hold" nodeType="withEffect">
                                  <p:stCondLst>
                                    <p:cond delay="700"/>
                                  </p:stCondLst>
                                  <p:childTnLst>
                                    <p:animScale>
                                      <p:cBhvr>
                                        <p:cTn id="76" dur="200" fill="hold"/>
                                        <p:tgtEl>
                                          <p:spTgt spid="24"/>
                                        </p:tgtEl>
                                      </p:cBhvr>
                                      <p:by x="90000" y="90000"/>
                                    </p:animScale>
                                  </p:childTnLst>
                                </p:cTn>
                              </p:par>
                              <p:par>
                                <p:cTn id="77" presetID="6" presetClass="emph" presetSubtype="0" fill="hold" nodeType="withEffect">
                                  <p:stCondLst>
                                    <p:cond delay="900"/>
                                  </p:stCondLst>
                                  <p:childTnLst>
                                    <p:animScale>
                                      <p:cBhvr>
                                        <p:cTn id="78" dur="100" fill="hold"/>
                                        <p:tgtEl>
                                          <p:spTgt spid="24"/>
                                        </p:tgtEl>
                                      </p:cBhvr>
                                      <p:by x="105000" y="105000"/>
                                    </p:animScale>
                                  </p:childTnLst>
                                </p:cTn>
                              </p:par>
                              <p:par>
                                <p:cTn id="79" presetID="6" presetClass="emph" presetSubtype="0" fill="hold" nodeType="withEffect">
                                  <p:stCondLst>
                                    <p:cond delay="1000"/>
                                  </p:stCondLst>
                                  <p:childTnLst>
                                    <p:animScale>
                                      <p:cBhvr>
                                        <p:cTn id="80" dur="200" fill="hold"/>
                                        <p:tgtEl>
                                          <p:spTgt spid="24"/>
                                        </p:tgtEl>
                                      </p:cBhvr>
                                      <p:by x="95000" y="95000"/>
                                    </p:animScale>
                                  </p:childTnLst>
                                </p:cTn>
                              </p:par>
                              <p:par>
                                <p:cTn id="81" presetID="53" presetClass="entr" presetSubtype="16" fill="hold" nodeType="withEffect">
                                  <p:stCondLst>
                                    <p:cond delay="500"/>
                                  </p:stCondLst>
                                  <p:childTnLst>
                                    <p:set>
                                      <p:cBhvr>
                                        <p:cTn id="82" dur="1" fill="hold">
                                          <p:stCondLst>
                                            <p:cond delay="0"/>
                                          </p:stCondLst>
                                        </p:cTn>
                                        <p:tgtEl>
                                          <p:spTgt spid="22"/>
                                        </p:tgtEl>
                                        <p:attrNameLst>
                                          <p:attrName>style.visibility</p:attrName>
                                        </p:attrNameLst>
                                      </p:cBhvr>
                                      <p:to>
                                        <p:strVal val="visible"/>
                                      </p:to>
                                    </p:set>
                                    <p:anim calcmode="lin" valueType="num">
                                      <p:cBhvr>
                                        <p:cTn id="83" dur="100" fill="hold"/>
                                        <p:tgtEl>
                                          <p:spTgt spid="22"/>
                                        </p:tgtEl>
                                        <p:attrNameLst>
                                          <p:attrName>ppt_w</p:attrName>
                                        </p:attrNameLst>
                                      </p:cBhvr>
                                      <p:tavLst>
                                        <p:tav tm="0">
                                          <p:val>
                                            <p:fltVal val="0"/>
                                          </p:val>
                                        </p:tav>
                                        <p:tav tm="100000">
                                          <p:val>
                                            <p:strVal val="#ppt_w"/>
                                          </p:val>
                                        </p:tav>
                                      </p:tavLst>
                                    </p:anim>
                                    <p:anim calcmode="lin" valueType="num">
                                      <p:cBhvr>
                                        <p:cTn id="84" dur="100" fill="hold"/>
                                        <p:tgtEl>
                                          <p:spTgt spid="22"/>
                                        </p:tgtEl>
                                        <p:attrNameLst>
                                          <p:attrName>ppt_h</p:attrName>
                                        </p:attrNameLst>
                                      </p:cBhvr>
                                      <p:tavLst>
                                        <p:tav tm="0">
                                          <p:val>
                                            <p:fltVal val="0"/>
                                          </p:val>
                                        </p:tav>
                                        <p:tav tm="100000">
                                          <p:val>
                                            <p:strVal val="#ppt_h"/>
                                          </p:val>
                                        </p:tav>
                                      </p:tavLst>
                                    </p:anim>
                                    <p:animEffect transition="in" filter="fade">
                                      <p:cBhvr>
                                        <p:cTn id="85" dur="100"/>
                                        <p:tgtEl>
                                          <p:spTgt spid="22"/>
                                        </p:tgtEl>
                                      </p:cBhvr>
                                    </p:animEffect>
                                  </p:childTnLst>
                                </p:cTn>
                              </p:par>
                              <p:par>
                                <p:cTn id="86" presetID="6" presetClass="emph" presetSubtype="0" fill="hold" nodeType="withEffect">
                                  <p:stCondLst>
                                    <p:cond delay="600"/>
                                  </p:stCondLst>
                                  <p:childTnLst>
                                    <p:animScale>
                                      <p:cBhvr>
                                        <p:cTn id="87" dur="100" fill="hold"/>
                                        <p:tgtEl>
                                          <p:spTgt spid="22"/>
                                        </p:tgtEl>
                                      </p:cBhvr>
                                      <p:by x="110000" y="110000"/>
                                    </p:animScale>
                                  </p:childTnLst>
                                </p:cTn>
                              </p:par>
                              <p:par>
                                <p:cTn id="88" presetID="6" presetClass="emph" presetSubtype="0" fill="hold" nodeType="withEffect">
                                  <p:stCondLst>
                                    <p:cond delay="700"/>
                                  </p:stCondLst>
                                  <p:childTnLst>
                                    <p:animScale>
                                      <p:cBhvr>
                                        <p:cTn id="89" dur="200" fill="hold"/>
                                        <p:tgtEl>
                                          <p:spTgt spid="22"/>
                                        </p:tgtEl>
                                      </p:cBhvr>
                                      <p:by x="90000" y="90000"/>
                                    </p:animScale>
                                  </p:childTnLst>
                                </p:cTn>
                              </p:par>
                              <p:par>
                                <p:cTn id="90" presetID="6" presetClass="emph" presetSubtype="0" fill="hold" nodeType="withEffect">
                                  <p:stCondLst>
                                    <p:cond delay="900"/>
                                  </p:stCondLst>
                                  <p:childTnLst>
                                    <p:animScale>
                                      <p:cBhvr>
                                        <p:cTn id="91" dur="100" fill="hold"/>
                                        <p:tgtEl>
                                          <p:spTgt spid="22"/>
                                        </p:tgtEl>
                                      </p:cBhvr>
                                      <p:by x="105000" y="105000"/>
                                    </p:animScale>
                                  </p:childTnLst>
                                </p:cTn>
                              </p:par>
                              <p:par>
                                <p:cTn id="92" presetID="6" presetClass="emph" presetSubtype="0" fill="hold" nodeType="withEffect">
                                  <p:stCondLst>
                                    <p:cond delay="1000"/>
                                  </p:stCondLst>
                                  <p:childTnLst>
                                    <p:animScale>
                                      <p:cBhvr>
                                        <p:cTn id="93" dur="200" fill="hold"/>
                                        <p:tgtEl>
                                          <p:spTgt spid="22"/>
                                        </p:tgtEl>
                                      </p:cBhvr>
                                      <p:by x="95000" y="95000"/>
                                    </p:animScale>
                                  </p:childTnLst>
                                </p:cTn>
                              </p:par>
                              <p:par>
                                <p:cTn id="94" presetID="53" presetClass="entr" presetSubtype="16" fill="hold" nodeType="withEffect">
                                  <p:stCondLst>
                                    <p:cond delay="500"/>
                                  </p:stCondLst>
                                  <p:childTnLst>
                                    <p:set>
                                      <p:cBhvr>
                                        <p:cTn id="95" dur="1" fill="hold">
                                          <p:stCondLst>
                                            <p:cond delay="0"/>
                                          </p:stCondLst>
                                        </p:cTn>
                                        <p:tgtEl>
                                          <p:spTgt spid="23"/>
                                        </p:tgtEl>
                                        <p:attrNameLst>
                                          <p:attrName>style.visibility</p:attrName>
                                        </p:attrNameLst>
                                      </p:cBhvr>
                                      <p:to>
                                        <p:strVal val="visible"/>
                                      </p:to>
                                    </p:set>
                                    <p:anim calcmode="lin" valueType="num">
                                      <p:cBhvr>
                                        <p:cTn id="96" dur="100" fill="hold"/>
                                        <p:tgtEl>
                                          <p:spTgt spid="23"/>
                                        </p:tgtEl>
                                        <p:attrNameLst>
                                          <p:attrName>ppt_w</p:attrName>
                                        </p:attrNameLst>
                                      </p:cBhvr>
                                      <p:tavLst>
                                        <p:tav tm="0">
                                          <p:val>
                                            <p:fltVal val="0"/>
                                          </p:val>
                                        </p:tav>
                                        <p:tav tm="100000">
                                          <p:val>
                                            <p:strVal val="#ppt_w"/>
                                          </p:val>
                                        </p:tav>
                                      </p:tavLst>
                                    </p:anim>
                                    <p:anim calcmode="lin" valueType="num">
                                      <p:cBhvr>
                                        <p:cTn id="97" dur="100" fill="hold"/>
                                        <p:tgtEl>
                                          <p:spTgt spid="23"/>
                                        </p:tgtEl>
                                        <p:attrNameLst>
                                          <p:attrName>ppt_h</p:attrName>
                                        </p:attrNameLst>
                                      </p:cBhvr>
                                      <p:tavLst>
                                        <p:tav tm="0">
                                          <p:val>
                                            <p:fltVal val="0"/>
                                          </p:val>
                                        </p:tav>
                                        <p:tav tm="100000">
                                          <p:val>
                                            <p:strVal val="#ppt_h"/>
                                          </p:val>
                                        </p:tav>
                                      </p:tavLst>
                                    </p:anim>
                                    <p:animEffect transition="in" filter="fade">
                                      <p:cBhvr>
                                        <p:cTn id="98" dur="100"/>
                                        <p:tgtEl>
                                          <p:spTgt spid="23"/>
                                        </p:tgtEl>
                                      </p:cBhvr>
                                    </p:animEffect>
                                  </p:childTnLst>
                                </p:cTn>
                              </p:par>
                              <p:par>
                                <p:cTn id="99" presetID="6" presetClass="emph" presetSubtype="0" fill="hold" nodeType="withEffect">
                                  <p:stCondLst>
                                    <p:cond delay="600"/>
                                  </p:stCondLst>
                                  <p:childTnLst>
                                    <p:animScale>
                                      <p:cBhvr>
                                        <p:cTn id="100" dur="100" fill="hold"/>
                                        <p:tgtEl>
                                          <p:spTgt spid="23"/>
                                        </p:tgtEl>
                                      </p:cBhvr>
                                      <p:by x="110000" y="110000"/>
                                    </p:animScale>
                                  </p:childTnLst>
                                </p:cTn>
                              </p:par>
                              <p:par>
                                <p:cTn id="101" presetID="6" presetClass="emph" presetSubtype="0" fill="hold" nodeType="withEffect">
                                  <p:stCondLst>
                                    <p:cond delay="700"/>
                                  </p:stCondLst>
                                  <p:childTnLst>
                                    <p:animScale>
                                      <p:cBhvr>
                                        <p:cTn id="102" dur="200" fill="hold"/>
                                        <p:tgtEl>
                                          <p:spTgt spid="23"/>
                                        </p:tgtEl>
                                      </p:cBhvr>
                                      <p:by x="90000" y="90000"/>
                                    </p:animScale>
                                  </p:childTnLst>
                                </p:cTn>
                              </p:par>
                              <p:par>
                                <p:cTn id="103" presetID="6" presetClass="emph" presetSubtype="0" fill="hold" nodeType="withEffect">
                                  <p:stCondLst>
                                    <p:cond delay="900"/>
                                  </p:stCondLst>
                                  <p:childTnLst>
                                    <p:animScale>
                                      <p:cBhvr>
                                        <p:cTn id="104" dur="100" fill="hold"/>
                                        <p:tgtEl>
                                          <p:spTgt spid="23"/>
                                        </p:tgtEl>
                                      </p:cBhvr>
                                      <p:by x="105000" y="105000"/>
                                    </p:animScale>
                                  </p:childTnLst>
                                </p:cTn>
                              </p:par>
                              <p:par>
                                <p:cTn id="105" presetID="6" presetClass="emph" presetSubtype="0" fill="hold" nodeType="withEffect">
                                  <p:stCondLst>
                                    <p:cond delay="1000"/>
                                  </p:stCondLst>
                                  <p:childTnLst>
                                    <p:animScale>
                                      <p:cBhvr>
                                        <p:cTn id="106" dur="200" fill="hold"/>
                                        <p:tgtEl>
                                          <p:spTgt spid="23"/>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rgbClr val="00B0F0"/>
                </a:solidFill>
                <a:latin typeface="微软雅黑" panose="020B0503020204020204" pitchFamily="34" charset="-122"/>
                <a:ea typeface="微软雅黑" panose="020B0503020204020204" pitchFamily="34" charset="-122"/>
              </a:rPr>
              <a:t>意志品质的构成要素</a:t>
            </a:r>
            <a:endParaRPr lang="zh-CN" altLang="en-US" spc="150" dirty="0">
              <a:solidFill>
                <a:srgbClr val="00B0F0"/>
              </a:solidFill>
              <a:latin typeface="微软雅黑" panose="020B0503020204020204" pitchFamily="34" charset="-122"/>
              <a:ea typeface="微软雅黑" panose="020B0503020204020204" pitchFamily="34" charset="-122"/>
            </a:endParaRPr>
          </a:p>
        </p:txBody>
      </p:sp>
      <p:sp>
        <p:nvSpPr>
          <p:cNvPr id="4" name="椭圆 3"/>
          <p:cNvSpPr/>
          <p:nvPr/>
        </p:nvSpPr>
        <p:spPr>
          <a:xfrm>
            <a:off x="1574800" y="1268413"/>
            <a:ext cx="287338" cy="2889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4" name="Rectangle 2"/>
          <p:cNvSpPr>
            <a:spLocks noChangeArrowheads="1"/>
          </p:cNvSpPr>
          <p:nvPr/>
        </p:nvSpPr>
        <p:spPr bwMode="auto">
          <a:xfrm rot="10800000" flipV="1">
            <a:off x="8102600" y="1341438"/>
            <a:ext cx="1595438" cy="1582737"/>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algn="r" fontAlgn="auto">
              <a:spcBef>
                <a:spcPts val="0"/>
              </a:spcBef>
              <a:spcAft>
                <a:spcPts val="0"/>
              </a:spcAft>
              <a:defRPr/>
            </a:pPr>
            <a:r>
              <a:rPr lang="zh-CN" altLang="en-US" sz="1600" kern="10" dirty="0">
                <a:solidFill>
                  <a:sysClr val="window" lastClr="FFFFFF"/>
                </a:solidFill>
                <a:latin typeface="微软雅黑" panose="020B0503020204020204" pitchFamily="34" charset="-122"/>
                <a:ea typeface="微软雅黑" panose="020B0503020204020204" pitchFamily="34" charset="-122"/>
              </a:rPr>
              <a:t>意志的坚持性</a:t>
            </a:r>
            <a:endParaRPr lang="zh-CN" altLang="en-US" sz="1600" kern="10" dirty="0">
              <a:solidFill>
                <a:sysClr val="window" lastClr="FFFFFF"/>
              </a:solidFill>
              <a:latin typeface="微软雅黑" panose="020B0503020204020204" pitchFamily="34" charset="-122"/>
              <a:ea typeface="微软雅黑" panose="020B0503020204020204" pitchFamily="34" charset="-122"/>
            </a:endParaRPr>
          </a:p>
        </p:txBody>
      </p:sp>
      <p:sp>
        <p:nvSpPr>
          <p:cNvPr id="18" name="AutoShape 3"/>
          <p:cNvSpPr>
            <a:spLocks noChangeArrowheads="1"/>
          </p:cNvSpPr>
          <p:nvPr/>
        </p:nvSpPr>
        <p:spPr bwMode="auto">
          <a:xfrm rot="10800000">
            <a:off x="7923734" y="2963193"/>
            <a:ext cx="1955800" cy="2381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p:spPr>
        <p:txBody>
          <a:bodyPr wrap="none" anchor="ctr"/>
          <a:lstStyle/>
          <a:p>
            <a:pPr fontAlgn="auto">
              <a:spcBef>
                <a:spcPts val="0"/>
              </a:spcBef>
              <a:spcAft>
                <a:spcPts val="0"/>
              </a:spcAft>
              <a:defRPr/>
            </a:pP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19" name="Rectangle 4"/>
          <p:cNvSpPr>
            <a:spLocks noChangeArrowheads="1"/>
          </p:cNvSpPr>
          <p:nvPr/>
        </p:nvSpPr>
        <p:spPr bwMode="auto">
          <a:xfrm rot="10800000" flipV="1">
            <a:off x="6483350" y="1998663"/>
            <a:ext cx="1771650" cy="1755775"/>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algn="r" fontAlgn="auto">
              <a:spcBef>
                <a:spcPts val="0"/>
              </a:spcBef>
              <a:spcAft>
                <a:spcPts val="0"/>
              </a:spcAft>
              <a:defRPr/>
            </a:pPr>
            <a:r>
              <a:rPr lang="zh-CN" altLang="en-US" sz="1600" kern="10" dirty="0">
                <a:solidFill>
                  <a:sysClr val="window" lastClr="FFFFFF"/>
                </a:solidFill>
                <a:latin typeface="微软雅黑" panose="020B0503020204020204" pitchFamily="34" charset="-122"/>
                <a:ea typeface="微软雅黑" panose="020B0503020204020204" pitchFamily="34" charset="-122"/>
              </a:rPr>
              <a:t>意志的自制性</a:t>
            </a:r>
            <a:endParaRPr lang="zh-CN" altLang="en-US" sz="1600" kern="10" dirty="0">
              <a:solidFill>
                <a:sysClr val="window" lastClr="FFFFFF"/>
              </a:solidFill>
              <a:latin typeface="微软雅黑" panose="020B0503020204020204" pitchFamily="34" charset="-122"/>
              <a:ea typeface="微软雅黑" panose="020B0503020204020204" pitchFamily="34" charset="-122"/>
            </a:endParaRPr>
          </a:p>
        </p:txBody>
      </p:sp>
      <p:sp>
        <p:nvSpPr>
          <p:cNvPr id="20" name="AutoShape 5"/>
          <p:cNvSpPr>
            <a:spLocks noChangeArrowheads="1"/>
          </p:cNvSpPr>
          <p:nvPr/>
        </p:nvSpPr>
        <p:spPr bwMode="auto">
          <a:xfrm rot="10800000">
            <a:off x="6285434" y="3798218"/>
            <a:ext cx="2170112" cy="2635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p:spPr>
        <p:txBody>
          <a:bodyPr wrap="none" anchor="ctr"/>
          <a:lstStyle/>
          <a:p>
            <a:pPr fontAlgn="auto">
              <a:spcBef>
                <a:spcPts val="0"/>
              </a:spcBef>
              <a:spcAft>
                <a:spcPts val="0"/>
              </a:spcAft>
              <a:defRPr/>
            </a:pP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21" name="Rectangle 8"/>
          <p:cNvSpPr>
            <a:spLocks noChangeArrowheads="1"/>
          </p:cNvSpPr>
          <p:nvPr/>
        </p:nvSpPr>
        <p:spPr bwMode="auto">
          <a:xfrm rot="10800000" flipV="1">
            <a:off x="3043238" y="1789113"/>
            <a:ext cx="1681162" cy="1670050"/>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fontAlgn="auto">
              <a:spcBef>
                <a:spcPts val="0"/>
              </a:spcBef>
              <a:spcAft>
                <a:spcPts val="0"/>
              </a:spcAft>
              <a:defRPr/>
            </a:pPr>
            <a:r>
              <a:rPr lang="zh-CN" altLang="en-US" sz="1600" kern="10" dirty="0">
                <a:solidFill>
                  <a:sysClr val="window" lastClr="FFFFFF"/>
                </a:solidFill>
                <a:latin typeface="微软雅黑" panose="020B0503020204020204" pitchFamily="34" charset="-122"/>
                <a:ea typeface="微软雅黑" panose="020B0503020204020204" pitchFamily="34" charset="-122"/>
              </a:rPr>
              <a:t>意志的自觉性</a:t>
            </a:r>
            <a:endParaRPr lang="zh-CN" altLang="en-US" sz="1600" kern="10" dirty="0">
              <a:solidFill>
                <a:sysClr val="window" lastClr="FFFFFF"/>
              </a:solidFill>
              <a:latin typeface="微软雅黑" panose="020B0503020204020204" pitchFamily="34" charset="-122"/>
              <a:ea typeface="微软雅黑" panose="020B0503020204020204" pitchFamily="34" charset="-122"/>
            </a:endParaRPr>
          </a:p>
        </p:txBody>
      </p:sp>
      <p:sp>
        <p:nvSpPr>
          <p:cNvPr id="22" name="AutoShape 9"/>
          <p:cNvSpPr>
            <a:spLocks noChangeArrowheads="1"/>
          </p:cNvSpPr>
          <p:nvPr/>
        </p:nvSpPr>
        <p:spPr bwMode="auto">
          <a:xfrm rot="10800000">
            <a:off x="2854846" y="3501355"/>
            <a:ext cx="2060575" cy="2492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p:spPr>
        <p:txBody>
          <a:bodyPr wrap="none" anchor="ctr"/>
          <a:lstStyle/>
          <a:p>
            <a:pPr fontAlgn="auto">
              <a:spcBef>
                <a:spcPts val="0"/>
              </a:spcBef>
              <a:spcAft>
                <a:spcPts val="0"/>
              </a:spcAft>
              <a:defRPr/>
            </a:pP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23" name="Rectangle 10"/>
          <p:cNvSpPr>
            <a:spLocks noChangeArrowheads="1"/>
          </p:cNvSpPr>
          <p:nvPr/>
        </p:nvSpPr>
        <p:spPr bwMode="auto">
          <a:xfrm rot="10800000" flipV="1">
            <a:off x="4525963" y="2224088"/>
            <a:ext cx="2217737" cy="2197100"/>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algn="ctr" fontAlgn="auto">
              <a:spcBef>
                <a:spcPts val="0"/>
              </a:spcBef>
              <a:spcAft>
                <a:spcPts val="0"/>
              </a:spcAft>
              <a:defRPr/>
            </a:pPr>
            <a:r>
              <a:rPr lang="zh-CN" altLang="en-US" sz="2000" b="1" kern="10" dirty="0">
                <a:solidFill>
                  <a:sysClr val="window" lastClr="FFFFFF"/>
                </a:solidFill>
                <a:latin typeface="微软雅黑" panose="020B0503020204020204" pitchFamily="34" charset="-122"/>
                <a:ea typeface="微软雅黑" panose="020B0503020204020204" pitchFamily="34" charset="-122"/>
              </a:rPr>
              <a:t>意志的果断性</a:t>
            </a:r>
            <a:endParaRPr lang="zh-CN" altLang="en-US" sz="2000" b="1" kern="10" dirty="0">
              <a:solidFill>
                <a:sysClr val="window" lastClr="FFFFFF"/>
              </a:solidFill>
              <a:latin typeface="微软雅黑" panose="020B0503020204020204" pitchFamily="34" charset="-122"/>
              <a:ea typeface="微软雅黑" panose="020B0503020204020204" pitchFamily="34" charset="-122"/>
            </a:endParaRPr>
          </a:p>
        </p:txBody>
      </p:sp>
      <p:sp>
        <p:nvSpPr>
          <p:cNvPr id="24" name="AutoShape 11"/>
          <p:cNvSpPr>
            <a:spLocks noChangeArrowheads="1"/>
          </p:cNvSpPr>
          <p:nvPr/>
        </p:nvSpPr>
        <p:spPr bwMode="auto">
          <a:xfrm rot="10800000">
            <a:off x="4277246" y="4474493"/>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p:spPr>
        <p:txBody>
          <a:bodyPr wrap="none" anchor="ctr"/>
          <a:lstStyle/>
          <a:p>
            <a:pPr fontAlgn="auto">
              <a:spcBef>
                <a:spcPts val="0"/>
              </a:spcBef>
              <a:spcAft>
                <a:spcPts val="0"/>
              </a:spcAft>
              <a:defRPr/>
            </a:pP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25" name="Text Box 44"/>
          <p:cNvSpPr txBox="1">
            <a:spLocks noChangeArrowheads="1"/>
          </p:cNvSpPr>
          <p:nvPr/>
        </p:nvSpPr>
        <p:spPr bwMode="auto">
          <a:xfrm>
            <a:off x="2959100" y="5624513"/>
            <a:ext cx="6835775" cy="757237"/>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意志品质是指构成人意志的诸因素的总和。主要包括</a:t>
            </a:r>
            <a:r>
              <a:rPr lang="zh-CN" altLang="en-US" sz="1600" b="1">
                <a:solidFill>
                  <a:srgbClr val="00B0F0"/>
                </a:solidFill>
                <a:latin typeface="微软雅黑" panose="020B0503020204020204" pitchFamily="34" charset="-122"/>
                <a:ea typeface="微软雅黑" panose="020B0503020204020204" pitchFamily="34" charset="-122"/>
              </a:rPr>
              <a:t>自觉性、果断性、自制性和坚持性</a:t>
            </a:r>
            <a:r>
              <a:rPr lang="zh-CN" altLang="en-US" sz="1600">
                <a:solidFill>
                  <a:srgbClr val="7F7F7F"/>
                </a:solidFill>
                <a:latin typeface="微软雅黑" panose="020B0503020204020204" pitchFamily="34" charset="-122"/>
                <a:ea typeface="微软雅黑" panose="020B0503020204020204" pitchFamily="34" charset="-122"/>
              </a:rPr>
              <a:t>等几方面，它是衡量一个人意志坚强与否的尺度。</a:t>
            </a:r>
            <a:endParaRPr lang="zh-CN" altLang="zh-CN" sz="1600">
              <a:solidFill>
                <a:srgbClr val="7F7F7F"/>
              </a:solidFill>
              <a:latin typeface="微软雅黑" panose="020B0503020204020204" pitchFamily="34" charset="-122"/>
              <a:ea typeface="微软雅黑" panose="020B0503020204020204" pitchFamily="34" charset="-122"/>
            </a:endParaRPr>
          </a:p>
        </p:txBody>
      </p:sp>
      <p:sp>
        <p:nvSpPr>
          <p:cNvPr id="26" name="矩形 25"/>
          <p:cNvSpPr/>
          <p:nvPr/>
        </p:nvSpPr>
        <p:spPr>
          <a:xfrm>
            <a:off x="2854325" y="5507038"/>
            <a:ext cx="7024688" cy="946150"/>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rgbClr val="00B0F0"/>
                </a:solidFill>
                <a:latin typeface="微软雅黑" panose="020B0503020204020204" pitchFamily="34" charset="-122"/>
                <a:ea typeface="微软雅黑" panose="020B0503020204020204" pitchFamily="34" charset="-122"/>
              </a:rPr>
              <a:t>意志品质的构成要素</a:t>
            </a:r>
            <a:endParaRPr lang="zh-CN" altLang="en-US" spc="150" dirty="0">
              <a:solidFill>
                <a:srgbClr val="00B0F0"/>
              </a:solidFill>
              <a:latin typeface="微软雅黑" panose="020B0503020204020204" pitchFamily="34" charset="-122"/>
              <a:ea typeface="微软雅黑" panose="020B0503020204020204" pitchFamily="34" charset="-122"/>
            </a:endParaRPr>
          </a:p>
        </p:txBody>
      </p:sp>
      <p:sp>
        <p:nvSpPr>
          <p:cNvPr id="4" name="椭圆 3"/>
          <p:cNvSpPr/>
          <p:nvPr/>
        </p:nvSpPr>
        <p:spPr>
          <a:xfrm>
            <a:off x="1574800" y="1268413"/>
            <a:ext cx="287338" cy="2889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p:nvPr/>
        </p:nvSpPr>
        <p:spPr>
          <a:xfrm>
            <a:off x="10415588" y="5013325"/>
            <a:ext cx="1385887" cy="1385888"/>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5400" b="1" dirty="0">
                <a:solidFill>
                  <a:srgbClr val="00B0F0"/>
                </a:solidFill>
                <a:latin typeface="微软雅黑" panose="020B0503020204020204" pitchFamily="34" charset="-122"/>
                <a:ea typeface="微软雅黑" panose="020B0503020204020204" pitchFamily="34" charset="-122"/>
              </a:rPr>
              <a:t>1</a:t>
            </a:r>
            <a:endParaRPr lang="zh-CN" altLang="en-US" sz="5400" b="1" dirty="0">
              <a:solidFill>
                <a:srgbClr val="00B0F0"/>
              </a:solidFill>
              <a:latin typeface="微软雅黑" panose="020B0503020204020204" pitchFamily="34" charset="-122"/>
              <a:ea typeface="微软雅黑" panose="020B0503020204020204" pitchFamily="34" charset="-122"/>
            </a:endParaRPr>
          </a:p>
        </p:txBody>
      </p:sp>
      <p:sp>
        <p:nvSpPr>
          <p:cNvPr id="12" name="矩形 4"/>
          <p:cNvSpPr>
            <a:spLocks noChangeArrowheads="1"/>
          </p:cNvSpPr>
          <p:nvPr/>
        </p:nvSpPr>
        <p:spPr bwMode="auto">
          <a:xfrm>
            <a:off x="8327454" y="5801489"/>
            <a:ext cx="1945763" cy="499624"/>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意志的自觉性</a:t>
            </a:r>
            <a:endPar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8004175" y="6469063"/>
            <a:ext cx="3743325"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Text Box 44"/>
          <p:cNvSpPr txBox="1">
            <a:spLocks noChangeArrowheads="1"/>
          </p:cNvSpPr>
          <p:nvPr/>
        </p:nvSpPr>
        <p:spPr bwMode="auto">
          <a:xfrm>
            <a:off x="3427413" y="4959350"/>
            <a:ext cx="4251325" cy="1422400"/>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是指动机或目的明确，并能够自觉行动。具有意志自觉性的人，能够</a:t>
            </a:r>
            <a:r>
              <a:rPr lang="zh-CN" altLang="en-US" sz="1600" b="1">
                <a:solidFill>
                  <a:srgbClr val="00B0F0"/>
                </a:solidFill>
                <a:latin typeface="微软雅黑" panose="020B0503020204020204" pitchFamily="34" charset="-122"/>
                <a:ea typeface="微软雅黑" panose="020B0503020204020204" pitchFamily="34" charset="-122"/>
              </a:rPr>
              <a:t>主动地、独立地调控自己的行动，为实现预定的目的而倾注全部的热情和力量。</a:t>
            </a:r>
            <a:endParaRPr lang="en-US" sz="1600" b="1">
              <a:solidFill>
                <a:srgbClr val="00B0F0"/>
              </a:solidFill>
              <a:latin typeface="微软雅黑" panose="020B0503020204020204" pitchFamily="34" charset="-122"/>
              <a:ea typeface="微软雅黑" panose="020B0503020204020204" pitchFamily="34" charset="-122"/>
            </a:endParaRPr>
          </a:p>
        </p:txBody>
      </p:sp>
      <p:sp>
        <p:nvSpPr>
          <p:cNvPr id="18" name="矩形 17"/>
          <p:cNvSpPr/>
          <p:nvPr/>
        </p:nvSpPr>
        <p:spPr>
          <a:xfrm>
            <a:off x="3286125" y="4868863"/>
            <a:ext cx="4537075" cy="1598612"/>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pic>
        <p:nvPicPr>
          <p:cNvPr id="24584" name="Picture 2" descr="F:\TDZ临时\其他备用\new\so easy\5D86E325F5B96B134AA5461DC16922FC.jpg"/>
          <p:cNvPicPr>
            <a:picLocks noChangeAspect="1" noChangeArrowheads="1"/>
          </p:cNvPicPr>
          <p:nvPr/>
        </p:nvPicPr>
        <p:blipFill>
          <a:blip r:embed="rId1"/>
          <a:srcRect t="5345"/>
          <a:stretch>
            <a:fillRect/>
          </a:stretch>
        </p:blipFill>
        <p:spPr bwMode="auto">
          <a:xfrm>
            <a:off x="2032000" y="1430338"/>
            <a:ext cx="9769475" cy="2862262"/>
          </a:xfrm>
          <a:prstGeom prst="rect">
            <a:avLst/>
          </a:prstGeom>
          <a:noFill/>
          <a:ln w="9525">
            <a:noFill/>
            <a:miter lim="800000"/>
            <a:headEnd/>
            <a:tailEnd/>
          </a:ln>
        </p:spPr>
      </p:pic>
      <p:cxnSp>
        <p:nvCxnSpPr>
          <p:cNvPr id="21" name="直接连接符 20"/>
          <p:cNvCxnSpPr/>
          <p:nvPr/>
        </p:nvCxnSpPr>
        <p:spPr>
          <a:xfrm>
            <a:off x="1846263" y="6467475"/>
            <a:ext cx="1260475" cy="1588"/>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nodeType="withEffect">
                                  <p:stCondLst>
                                    <p:cond delay="2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rgbClr val="00B0F0"/>
                </a:solidFill>
                <a:latin typeface="微软雅黑" panose="020B0503020204020204" pitchFamily="34" charset="-122"/>
                <a:ea typeface="微软雅黑" panose="020B0503020204020204" pitchFamily="34" charset="-122"/>
              </a:rPr>
              <a:t>意志品质的构成要素</a:t>
            </a:r>
            <a:endParaRPr lang="zh-CN" altLang="en-US" spc="150" dirty="0">
              <a:solidFill>
                <a:srgbClr val="00B0F0"/>
              </a:solidFill>
              <a:latin typeface="微软雅黑" panose="020B0503020204020204" pitchFamily="34" charset="-122"/>
              <a:ea typeface="微软雅黑" panose="020B0503020204020204" pitchFamily="34" charset="-122"/>
            </a:endParaRPr>
          </a:p>
        </p:txBody>
      </p:sp>
      <p:sp>
        <p:nvSpPr>
          <p:cNvPr id="4" name="椭圆 3"/>
          <p:cNvSpPr/>
          <p:nvPr/>
        </p:nvSpPr>
        <p:spPr>
          <a:xfrm>
            <a:off x="1574800" y="1268413"/>
            <a:ext cx="287338" cy="2889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p:nvPr/>
        </p:nvSpPr>
        <p:spPr>
          <a:xfrm>
            <a:off x="10415588" y="5013325"/>
            <a:ext cx="1385887" cy="1385888"/>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5400" b="1" dirty="0">
                <a:solidFill>
                  <a:srgbClr val="00B0F0"/>
                </a:solidFill>
                <a:latin typeface="微软雅黑" panose="020B0503020204020204" pitchFamily="34" charset="-122"/>
                <a:ea typeface="微软雅黑" panose="020B0503020204020204" pitchFamily="34" charset="-122"/>
              </a:rPr>
              <a:t>2</a:t>
            </a:r>
            <a:endParaRPr lang="zh-CN" altLang="en-US" sz="5400" b="1" dirty="0">
              <a:solidFill>
                <a:srgbClr val="00B0F0"/>
              </a:solidFill>
              <a:latin typeface="微软雅黑" panose="020B0503020204020204" pitchFamily="34" charset="-122"/>
              <a:ea typeface="微软雅黑" panose="020B0503020204020204" pitchFamily="34" charset="-122"/>
            </a:endParaRPr>
          </a:p>
        </p:txBody>
      </p:sp>
      <p:sp>
        <p:nvSpPr>
          <p:cNvPr id="12" name="矩形 4"/>
          <p:cNvSpPr>
            <a:spLocks noChangeArrowheads="1"/>
          </p:cNvSpPr>
          <p:nvPr/>
        </p:nvSpPr>
        <p:spPr bwMode="auto">
          <a:xfrm>
            <a:off x="8327454" y="5801489"/>
            <a:ext cx="1945763" cy="499624"/>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意志的果断性</a:t>
            </a:r>
            <a:endPar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8004175" y="6469063"/>
            <a:ext cx="3743325"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1" name="直接连接符 20"/>
          <p:cNvCxnSpPr/>
          <p:nvPr/>
        </p:nvCxnSpPr>
        <p:spPr>
          <a:xfrm>
            <a:off x="1846263" y="6457950"/>
            <a:ext cx="1223962" cy="1588"/>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25607" name="Picture 2" descr="F:\TDZ临时\其他备用\！PPT图片及版面资源\06-PPT精选插图\03-人物\shangwusx273.JPG"/>
          <p:cNvPicPr>
            <a:picLocks noChangeAspect="1" noChangeArrowheads="1"/>
          </p:cNvPicPr>
          <p:nvPr/>
        </p:nvPicPr>
        <p:blipFill>
          <a:blip r:embed="rId1"/>
          <a:srcRect l="2959" r="3091"/>
          <a:stretch>
            <a:fillRect/>
          </a:stretch>
        </p:blipFill>
        <p:spPr bwMode="auto">
          <a:xfrm>
            <a:off x="3178175" y="0"/>
            <a:ext cx="4573588" cy="6858000"/>
          </a:xfrm>
          <a:prstGeom prst="rect">
            <a:avLst/>
          </a:prstGeom>
          <a:noFill/>
          <a:ln w="9525">
            <a:noFill/>
            <a:miter lim="800000"/>
            <a:headEnd/>
            <a:tailEnd/>
          </a:ln>
        </p:spPr>
      </p:pic>
      <p:sp>
        <p:nvSpPr>
          <p:cNvPr id="23" name="Text Box 44"/>
          <p:cNvSpPr txBox="1">
            <a:spLocks noChangeArrowheads="1"/>
          </p:cNvSpPr>
          <p:nvPr/>
        </p:nvSpPr>
        <p:spPr bwMode="auto">
          <a:xfrm>
            <a:off x="7894638" y="2636838"/>
            <a:ext cx="4105275" cy="2087562"/>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是指善于抓住时机，迅速决定，及时行动。果断性强的人，当需要立即行动时，能</a:t>
            </a:r>
            <a:r>
              <a:rPr lang="zh-CN" altLang="zh-CN" sz="1600" b="1">
                <a:solidFill>
                  <a:srgbClr val="00B0F0"/>
                </a:solidFill>
                <a:latin typeface="微软雅黑" panose="020B0503020204020204" pitchFamily="34" charset="-122"/>
                <a:ea typeface="微软雅黑" panose="020B0503020204020204" pitchFamily="34" charset="-122"/>
              </a:rPr>
              <a:t>迅速决断，使意志行动顺利进行</a:t>
            </a:r>
            <a:r>
              <a:rPr lang="zh-CN" altLang="zh-CN" sz="1600">
                <a:solidFill>
                  <a:srgbClr val="7F7F7F"/>
                </a:solidFill>
                <a:latin typeface="微软雅黑" panose="020B0503020204020204" pitchFamily="34" charset="-122"/>
                <a:ea typeface="微软雅黑" panose="020B0503020204020204" pitchFamily="34" charset="-122"/>
              </a:rPr>
              <a:t>；而当情况发生新的变化，需要改变行动时，又能够</a:t>
            </a:r>
            <a:r>
              <a:rPr lang="zh-CN" altLang="zh-CN" sz="1600" b="1">
                <a:solidFill>
                  <a:srgbClr val="00B0F0"/>
                </a:solidFill>
                <a:latin typeface="微软雅黑" panose="020B0503020204020204" pitchFamily="34" charset="-122"/>
                <a:ea typeface="微软雅黑" panose="020B0503020204020204" pitchFamily="34" charset="-122"/>
              </a:rPr>
              <a:t>随机应变，毫不犹豫地做出新的决定</a:t>
            </a:r>
            <a:r>
              <a:rPr lang="zh-CN" altLang="zh-CN" sz="1600">
                <a:solidFill>
                  <a:srgbClr val="7F7F7F"/>
                </a:solidFill>
                <a:latin typeface="微软雅黑" panose="020B0503020204020204" pitchFamily="34" charset="-122"/>
                <a:ea typeface="微软雅黑" panose="020B0503020204020204" pitchFamily="34" charset="-122"/>
              </a:rPr>
              <a:t>，以便更加有效地执行决定，完成行动。</a:t>
            </a:r>
            <a:endParaRPr lang="en-US" sz="1600">
              <a:solidFill>
                <a:srgbClr val="7F7F7F"/>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rgbClr val="00B0F0"/>
                </a:solidFill>
                <a:latin typeface="微软雅黑" panose="020B0503020204020204" pitchFamily="34" charset="-122"/>
                <a:ea typeface="微软雅黑" panose="020B0503020204020204" pitchFamily="34" charset="-122"/>
              </a:rPr>
              <a:t>意志品质的构成要素</a:t>
            </a:r>
            <a:endParaRPr lang="zh-CN" altLang="en-US" spc="150" dirty="0">
              <a:solidFill>
                <a:srgbClr val="00B0F0"/>
              </a:solidFill>
              <a:latin typeface="微软雅黑" panose="020B0503020204020204" pitchFamily="34" charset="-122"/>
              <a:ea typeface="微软雅黑" panose="020B0503020204020204" pitchFamily="34" charset="-122"/>
            </a:endParaRPr>
          </a:p>
        </p:txBody>
      </p:sp>
      <p:sp>
        <p:nvSpPr>
          <p:cNvPr id="4" name="椭圆 3"/>
          <p:cNvSpPr/>
          <p:nvPr/>
        </p:nvSpPr>
        <p:spPr>
          <a:xfrm>
            <a:off x="1574800" y="1268413"/>
            <a:ext cx="287338" cy="2889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p:nvPr/>
        </p:nvSpPr>
        <p:spPr>
          <a:xfrm>
            <a:off x="10415588" y="5013325"/>
            <a:ext cx="1385887" cy="1385888"/>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5400" b="1" dirty="0">
                <a:solidFill>
                  <a:srgbClr val="00B0F0"/>
                </a:solidFill>
                <a:latin typeface="微软雅黑" panose="020B0503020204020204" pitchFamily="34" charset="-122"/>
                <a:ea typeface="微软雅黑" panose="020B0503020204020204" pitchFamily="34" charset="-122"/>
              </a:rPr>
              <a:t>3</a:t>
            </a:r>
            <a:endParaRPr lang="zh-CN" altLang="en-US" sz="5400" b="1" dirty="0">
              <a:solidFill>
                <a:srgbClr val="00B0F0"/>
              </a:solidFill>
              <a:latin typeface="微软雅黑" panose="020B0503020204020204" pitchFamily="34" charset="-122"/>
              <a:ea typeface="微软雅黑" panose="020B0503020204020204" pitchFamily="34" charset="-122"/>
            </a:endParaRPr>
          </a:p>
        </p:txBody>
      </p:sp>
      <p:sp>
        <p:nvSpPr>
          <p:cNvPr id="12" name="矩形 4"/>
          <p:cNvSpPr>
            <a:spLocks noChangeArrowheads="1"/>
          </p:cNvSpPr>
          <p:nvPr/>
        </p:nvSpPr>
        <p:spPr bwMode="auto">
          <a:xfrm>
            <a:off x="8327454" y="5801489"/>
            <a:ext cx="1945763" cy="499624"/>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意志的自制性</a:t>
            </a:r>
            <a:endPar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8004175" y="6469063"/>
            <a:ext cx="3743325"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4098" name="Picture 2" descr="F:\TDZ临时\其他备用\！PPT图片及版面资源\06-PPT精选插图\03-人物\623676_1308365654cUc9.jpg"/>
          <p:cNvPicPr>
            <a:picLocks noChangeAspect="1" noChangeArrowheads="1"/>
          </p:cNvPicPr>
          <p:nvPr/>
        </p:nvPicPr>
        <p:blipFill>
          <a:blip r:embed="rId1"/>
          <a:srcRect/>
          <a:stretch>
            <a:fillRect/>
          </a:stretch>
        </p:blipFill>
        <p:spPr bwMode="auto">
          <a:xfrm>
            <a:off x="2097989" y="942811"/>
            <a:ext cx="7196923" cy="4763537"/>
          </a:xfrm>
          <a:prstGeom prst="snip2DiagRect">
            <a:avLst>
              <a:gd name="adj1" fmla="val 0"/>
              <a:gd name="adj2" fmla="val 7452"/>
            </a:avLst>
          </a:prstGeom>
          <a:noFill/>
          <a:ln w="28575">
            <a:solidFill>
              <a:srgbClr val="00B0F0"/>
            </a:solidFill>
          </a:ln>
          <a:effectLst>
            <a:outerShdw blurRad="50800" dist="38100" dir="2700000" algn="tl" rotWithShape="0">
              <a:prstClr val="black">
                <a:alpha val="40000"/>
              </a:prstClr>
            </a:outerShdw>
          </a:effectLst>
        </p:spPr>
      </p:pic>
      <p:sp>
        <p:nvSpPr>
          <p:cNvPr id="23" name="Text Box 44"/>
          <p:cNvSpPr txBox="1">
            <a:spLocks noChangeArrowheads="1"/>
          </p:cNvSpPr>
          <p:nvPr/>
        </p:nvSpPr>
        <p:spPr bwMode="auto">
          <a:xfrm>
            <a:off x="9551988" y="1857375"/>
            <a:ext cx="2447925" cy="2751138"/>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是指一个人</a:t>
            </a:r>
            <a:r>
              <a:rPr lang="zh-CN" altLang="zh-CN" sz="1600" b="1">
                <a:solidFill>
                  <a:srgbClr val="00B0F0"/>
                </a:solidFill>
                <a:latin typeface="微软雅黑" panose="020B0503020204020204" pitchFamily="34" charset="-122"/>
                <a:ea typeface="微软雅黑" panose="020B0503020204020204" pitchFamily="34" charset="-122"/>
              </a:rPr>
              <a:t>善于控制和支配自己的行动，自己管住自己的言行。</a:t>
            </a:r>
            <a:r>
              <a:rPr lang="zh-CN" altLang="zh-CN" sz="1600">
                <a:solidFill>
                  <a:srgbClr val="7F7F7F"/>
                </a:solidFill>
                <a:latin typeface="微软雅黑" panose="020B0503020204020204" pitchFamily="34" charset="-122"/>
                <a:ea typeface="微软雅黑" panose="020B0503020204020204" pitchFamily="34" charset="-122"/>
              </a:rPr>
              <a:t>自制性强的人，在意志行动中，不受无关诱因的干扰，能控制自己，坚持完成原定计划，同时能制止自身不利于达到目的的行为。</a:t>
            </a:r>
            <a:endParaRPr lang="en-US" sz="1600">
              <a:solidFill>
                <a:srgbClr val="7F7F7F"/>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rgbClr val="00B0F0"/>
                </a:solidFill>
                <a:latin typeface="微软雅黑" panose="020B0503020204020204" pitchFamily="34" charset="-122"/>
                <a:ea typeface="微软雅黑" panose="020B0503020204020204" pitchFamily="34" charset="-122"/>
              </a:rPr>
              <a:t>意志品质的构成要素</a:t>
            </a:r>
            <a:endParaRPr lang="zh-CN" altLang="en-US" spc="150" dirty="0">
              <a:solidFill>
                <a:srgbClr val="00B0F0"/>
              </a:solidFill>
              <a:latin typeface="微软雅黑" panose="020B0503020204020204" pitchFamily="34" charset="-122"/>
              <a:ea typeface="微软雅黑" panose="020B0503020204020204" pitchFamily="34" charset="-122"/>
            </a:endParaRPr>
          </a:p>
        </p:txBody>
      </p:sp>
      <p:sp>
        <p:nvSpPr>
          <p:cNvPr id="4" name="椭圆 3"/>
          <p:cNvSpPr/>
          <p:nvPr/>
        </p:nvSpPr>
        <p:spPr>
          <a:xfrm>
            <a:off x="1574800" y="1268413"/>
            <a:ext cx="287338" cy="2889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p:nvPr/>
        </p:nvSpPr>
        <p:spPr>
          <a:xfrm>
            <a:off x="10415588" y="5013325"/>
            <a:ext cx="1385887" cy="1385888"/>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5400" b="1" dirty="0">
                <a:solidFill>
                  <a:srgbClr val="00B0F0"/>
                </a:solidFill>
                <a:latin typeface="微软雅黑" panose="020B0503020204020204" pitchFamily="34" charset="-122"/>
                <a:ea typeface="微软雅黑" panose="020B0503020204020204" pitchFamily="34" charset="-122"/>
              </a:rPr>
              <a:t>4</a:t>
            </a:r>
            <a:endParaRPr lang="zh-CN" altLang="en-US" sz="5400" b="1" dirty="0">
              <a:solidFill>
                <a:srgbClr val="00B0F0"/>
              </a:solidFill>
              <a:latin typeface="微软雅黑" panose="020B0503020204020204" pitchFamily="34" charset="-122"/>
              <a:ea typeface="微软雅黑" panose="020B0503020204020204" pitchFamily="34" charset="-122"/>
            </a:endParaRPr>
          </a:p>
        </p:txBody>
      </p:sp>
      <p:sp>
        <p:nvSpPr>
          <p:cNvPr id="12" name="矩形 4"/>
          <p:cNvSpPr>
            <a:spLocks noChangeArrowheads="1"/>
          </p:cNvSpPr>
          <p:nvPr/>
        </p:nvSpPr>
        <p:spPr bwMode="auto">
          <a:xfrm>
            <a:off x="8327454" y="5801489"/>
            <a:ext cx="1945763" cy="499624"/>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意志的坚持性</a:t>
            </a:r>
            <a:endPar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8004175" y="6469063"/>
            <a:ext cx="3743325"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Text Box 44"/>
          <p:cNvSpPr txBox="1">
            <a:spLocks noChangeArrowheads="1"/>
          </p:cNvSpPr>
          <p:nvPr/>
        </p:nvSpPr>
        <p:spPr bwMode="auto">
          <a:xfrm>
            <a:off x="2351088" y="4959350"/>
            <a:ext cx="5327650" cy="1422400"/>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以上四个方面并不是孤立的，而是有着内在联系的有机整体；但尤以第四点最能反映一个人意志品质。</a:t>
            </a:r>
            <a:r>
              <a:rPr lang="zh-CN" altLang="zh-CN" sz="1600" b="1">
                <a:solidFill>
                  <a:srgbClr val="FF0000"/>
                </a:solidFill>
                <a:latin typeface="微软雅黑" panose="020B0503020204020204" pitchFamily="34" charset="-122"/>
                <a:ea typeface="微软雅黑" panose="020B0503020204020204" pitchFamily="34" charset="-122"/>
              </a:rPr>
              <a:t>水只有烧到</a:t>
            </a:r>
            <a:r>
              <a:rPr lang="en-US" altLang="zh-CN" sz="1600" b="1">
                <a:solidFill>
                  <a:srgbClr val="FF0000"/>
                </a:solidFill>
                <a:latin typeface="微软雅黑" panose="020B0503020204020204" pitchFamily="34" charset="-122"/>
                <a:ea typeface="微软雅黑" panose="020B0503020204020204" pitchFamily="34" charset="-122"/>
              </a:rPr>
              <a:t>100</a:t>
            </a:r>
            <a:r>
              <a:rPr lang="zh-CN" altLang="zh-CN" sz="1600" b="1">
                <a:solidFill>
                  <a:srgbClr val="FF0000"/>
                </a:solidFill>
                <a:latin typeface="微软雅黑" panose="020B0503020204020204" pitchFamily="34" charset="-122"/>
                <a:ea typeface="微软雅黑" panose="020B0503020204020204" pitchFamily="34" charset="-122"/>
              </a:rPr>
              <a:t>摄氏度才能开，差一度都不行！</a:t>
            </a:r>
            <a:r>
              <a:rPr lang="zh-CN" altLang="zh-CN" sz="1600">
                <a:solidFill>
                  <a:srgbClr val="7F7F7F"/>
                </a:solidFill>
                <a:latin typeface="微软雅黑" panose="020B0503020204020204" pitchFamily="34" charset="-122"/>
                <a:ea typeface="微软雅黑" panose="020B0503020204020204" pitchFamily="34" charset="-122"/>
              </a:rPr>
              <a:t>因此，必须克服一切困难，坚持到底。</a:t>
            </a:r>
            <a:endParaRPr lang="en-US" sz="1600" b="1">
              <a:solidFill>
                <a:srgbClr val="00B0F0"/>
              </a:solidFill>
              <a:latin typeface="微软雅黑" panose="020B0503020204020204" pitchFamily="34" charset="-122"/>
              <a:ea typeface="微软雅黑" panose="020B0503020204020204" pitchFamily="34" charset="-122"/>
            </a:endParaRPr>
          </a:p>
        </p:txBody>
      </p:sp>
      <p:sp>
        <p:nvSpPr>
          <p:cNvPr id="18" name="矩形 17"/>
          <p:cNvSpPr/>
          <p:nvPr/>
        </p:nvSpPr>
        <p:spPr>
          <a:xfrm>
            <a:off x="2246313" y="4868863"/>
            <a:ext cx="5576887" cy="1598612"/>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cxnSp>
        <p:nvCxnSpPr>
          <p:cNvPr id="21" name="直接连接符 20"/>
          <p:cNvCxnSpPr/>
          <p:nvPr/>
        </p:nvCxnSpPr>
        <p:spPr>
          <a:xfrm>
            <a:off x="1846263" y="6457950"/>
            <a:ext cx="215900" cy="1588"/>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5122" name="Picture 2" descr="F:\TDZ临时\其他备用\new\so easy\BB257BF8E6EC23ECA43F59311D19CF60.jpg"/>
          <p:cNvPicPr>
            <a:picLocks noChangeAspect="1" noChangeArrowheads="1"/>
          </p:cNvPicPr>
          <p:nvPr/>
        </p:nvPicPr>
        <p:blipFill>
          <a:blip r:embed="rId1"/>
          <a:srcRect/>
          <a:stretch>
            <a:fillRect/>
          </a:stretch>
        </p:blipFill>
        <p:spPr bwMode="auto">
          <a:xfrm>
            <a:off x="2246508" y="952500"/>
            <a:ext cx="6580556" cy="3484612"/>
          </a:xfrm>
          <a:prstGeom prst="cube">
            <a:avLst/>
          </a:prstGeom>
          <a:noFill/>
          <a:ln w="12700">
            <a:solidFill>
              <a:srgbClr val="00B0F0"/>
            </a:solidFill>
          </a:ln>
        </p:spPr>
      </p:pic>
      <p:grpSp>
        <p:nvGrpSpPr>
          <p:cNvPr id="14" name="组合 13"/>
          <p:cNvGrpSpPr/>
          <p:nvPr/>
        </p:nvGrpSpPr>
        <p:grpSpPr bwMode="auto">
          <a:xfrm>
            <a:off x="9021763" y="1844675"/>
            <a:ext cx="2930525" cy="1655763"/>
            <a:chOff x="8003846" y="2924944"/>
            <a:chExt cx="3852000" cy="1728192"/>
          </a:xfrm>
        </p:grpSpPr>
        <p:sp>
          <p:nvSpPr>
            <p:cNvPr id="27659" name="Text Box 44"/>
            <p:cNvSpPr txBox="1">
              <a:spLocks noChangeArrowheads="1"/>
            </p:cNvSpPr>
            <p:nvPr/>
          </p:nvSpPr>
          <p:spPr bwMode="auto">
            <a:xfrm>
              <a:off x="8127196" y="3054701"/>
              <a:ext cx="3600400" cy="1483751"/>
            </a:xfrm>
            <a:prstGeom prst="rect">
              <a:avLst/>
            </a:prstGeom>
            <a:noFill/>
            <a:ln w="9525">
              <a:noFill/>
              <a:miter lim="800000"/>
            </a:ln>
          </p:spPr>
          <p:txBody>
            <a:bodyPr>
              <a:spAutoFit/>
            </a:bodyPr>
            <a:lstStyle/>
            <a:p>
              <a:pPr indent="457200" defTabSz="720725">
                <a:lnSpc>
                  <a:spcPct val="135000"/>
                </a:lnSpc>
              </a:pPr>
              <a:r>
                <a:rPr lang="zh-CN" altLang="en-US" sz="1600" b="1">
                  <a:solidFill>
                    <a:srgbClr val="00B0F0"/>
                  </a:solidFill>
                  <a:latin typeface="微软雅黑" panose="020B0503020204020204" pitchFamily="34" charset="-122"/>
                  <a:ea typeface="微软雅黑" panose="020B0503020204020204" pitchFamily="34" charset="-122"/>
                </a:rPr>
                <a:t>指坚持不懈、百折不挠，不达目的不罢休。</a:t>
              </a:r>
              <a:r>
                <a:rPr lang="zh-CN" altLang="en-US" sz="1600">
                  <a:solidFill>
                    <a:srgbClr val="7F7F7F"/>
                  </a:solidFill>
                  <a:latin typeface="微软雅黑" panose="020B0503020204020204" pitchFamily="34" charset="-122"/>
                  <a:ea typeface="微软雅黑" panose="020B0503020204020204" pitchFamily="34" charset="-122"/>
                </a:rPr>
                <a:t>所谓“锲而不舍，金石可镂”，就是是意志坚持性的表现。</a:t>
              </a:r>
              <a:endParaRPr lang="en-US" sz="1600" b="1">
                <a:solidFill>
                  <a:srgbClr val="00B0F0"/>
                </a:solidFill>
                <a:latin typeface="微软雅黑" panose="020B0503020204020204" pitchFamily="34" charset="-122"/>
                <a:ea typeface="微软雅黑" panose="020B0503020204020204" pitchFamily="34" charset="-122"/>
              </a:endParaRPr>
            </a:p>
          </p:txBody>
        </p:sp>
        <p:sp>
          <p:nvSpPr>
            <p:cNvPr id="19" name="矩形 18"/>
            <p:cNvSpPr/>
            <p:nvPr/>
          </p:nvSpPr>
          <p:spPr>
            <a:xfrm>
              <a:off x="8003846" y="2924944"/>
              <a:ext cx="3852000" cy="1728192"/>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nodeType="withEffect">
                                  <p:stCondLst>
                                    <p:cond delay="2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8" presetClass="emph" presetSubtype="0" fill="hold" nodeType="withEffect">
                                  <p:stCondLst>
                                    <p:cond delay="0"/>
                                  </p:stCondLst>
                                  <p:childTnLst>
                                    <p:animRot by="21600000">
                                      <p:cBhvr>
                                        <p:cTn id="29" dur="500" fill="hold"/>
                                        <p:tgtEl>
                                          <p:spTgt spid="14"/>
                                        </p:tgtEl>
                                        <p:attrNameLst>
                                          <p:attrName>r</p:attrName>
                                        </p:attrNameLst>
                                      </p:cBhvr>
                                    </p:animRo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斜纹 1"/>
          <p:cNvSpPr/>
          <p:nvPr/>
        </p:nvSpPr>
        <p:spPr>
          <a:xfrm rot="10800000">
            <a:off x="11182350" y="5849938"/>
            <a:ext cx="1008063" cy="1008062"/>
          </a:xfrm>
          <a:prstGeom prst="diagStripe">
            <a:avLst/>
          </a:prstGeom>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28674" name="TextBox 2"/>
          <p:cNvSpPr txBox="1">
            <a:spLocks noChangeArrowheads="1"/>
          </p:cNvSpPr>
          <p:nvPr/>
        </p:nvSpPr>
        <p:spPr bwMode="auto">
          <a:xfrm rot="-2671436">
            <a:off x="11441113" y="6318250"/>
            <a:ext cx="800100" cy="338138"/>
          </a:xfrm>
          <a:prstGeom prst="rect">
            <a:avLst/>
          </a:prstGeom>
          <a:noFill/>
          <a:ln w="9525">
            <a:noFill/>
            <a:miter lim="800000"/>
          </a:ln>
        </p:spPr>
        <p:txBody>
          <a:bodyPr wrap="none">
            <a:spAutoFit/>
          </a:bodyPr>
          <a:lstStyle/>
          <a:p>
            <a:r>
              <a:rPr lang="zh-CN" altLang="en-US" sz="1600">
                <a:solidFill>
                  <a:srgbClr val="FFFFFF"/>
                </a:solidFill>
                <a:latin typeface="微软雅黑" panose="020B0503020204020204" pitchFamily="34" charset="-122"/>
                <a:ea typeface="微软雅黑" panose="020B0503020204020204" pitchFamily="34" charset="-122"/>
              </a:rPr>
              <a:t>过渡页</a:t>
            </a:r>
            <a:endParaRPr lang="zh-CN" altLang="en-US" sz="1600">
              <a:solidFill>
                <a:srgbClr val="FFFFFF"/>
              </a:solidFill>
              <a:latin typeface="微软雅黑" panose="020B0503020204020204" pitchFamily="34" charset="-122"/>
              <a:ea typeface="微软雅黑" panose="020B0503020204020204" pitchFamily="34" charset="-122"/>
            </a:endParaRPr>
          </a:p>
        </p:txBody>
      </p:sp>
      <p:grpSp>
        <p:nvGrpSpPr>
          <p:cNvPr id="34" name="组合 33"/>
          <p:cNvGrpSpPr/>
          <p:nvPr/>
        </p:nvGrpSpPr>
        <p:grpSpPr bwMode="auto">
          <a:xfrm>
            <a:off x="2501900" y="803275"/>
            <a:ext cx="4240213" cy="5540375"/>
            <a:chOff x="2502556" y="802800"/>
            <a:chExt cx="4239540" cy="5540509"/>
          </a:xfrm>
        </p:grpSpPr>
        <p:pic>
          <p:nvPicPr>
            <p:cNvPr id="4" name="Picture 11" descr="F:\TDZ临时\其他备用\！个人PPT作品@teliss\磨练坚强意志-图\8AE5D05FAA28303166B8BC708A4D89DD.jpg"/>
            <p:cNvPicPr>
              <a:picLocks noChangeAspect="1" noChangeArrowheads="1"/>
            </p:cNvPicPr>
            <p:nvPr/>
          </p:nvPicPr>
          <p:blipFill rotWithShape="1">
            <a:blip r:embed="rId1"/>
            <a:srcRect l="1847" b="4741"/>
            <a:stretch>
              <a:fillRect/>
            </a:stretch>
          </p:blipFill>
          <p:spPr bwMode="auto">
            <a:xfrm>
              <a:off x="2502556" y="932978"/>
              <a:ext cx="4076053" cy="5410331"/>
            </a:xfrm>
            <a:prstGeom prst="rect">
              <a:avLst/>
            </a:prstGeom>
            <a:noFill/>
            <a:ln w="19050">
              <a:solidFill>
                <a:schemeClr val="bg1"/>
              </a:solidFill>
            </a:ln>
            <a:effectLst>
              <a:outerShdw blurRad="63500" sx="102000" sy="102000" algn="ctr" rotWithShape="0">
                <a:prstClr val="black">
                  <a:alpha val="40000"/>
                </a:prstClr>
              </a:outerShdw>
            </a:effectLst>
          </p:spPr>
        </p:pic>
        <p:pic>
          <p:nvPicPr>
            <p:cNvPr id="28687" name="Picture 3" descr="F:\TDZ临时\其他备用\！PPT图片及版面资源\06-PPT精选插图\04-图标\右边角-蓝1.png"/>
            <p:cNvPicPr>
              <a:picLocks noChangeAspect="1" noChangeArrowheads="1"/>
            </p:cNvPicPr>
            <p:nvPr/>
          </p:nvPicPr>
          <p:blipFill>
            <a:blip r:embed="rId2"/>
            <a:srcRect/>
            <a:stretch>
              <a:fillRect/>
            </a:stretch>
          </p:blipFill>
          <p:spPr bwMode="auto">
            <a:xfrm>
              <a:off x="5256000" y="802800"/>
              <a:ext cx="1440000" cy="1433425"/>
            </a:xfrm>
            <a:prstGeom prst="rect">
              <a:avLst/>
            </a:prstGeom>
            <a:noFill/>
            <a:ln w="9525">
              <a:noFill/>
              <a:miter lim="800000"/>
              <a:headEnd/>
              <a:tailEnd/>
            </a:ln>
          </p:spPr>
        </p:pic>
        <p:sp>
          <p:nvSpPr>
            <p:cNvPr id="28688" name="TextBox 7"/>
            <p:cNvSpPr txBox="1">
              <a:spLocks noChangeArrowheads="1"/>
            </p:cNvSpPr>
            <p:nvPr/>
          </p:nvSpPr>
          <p:spPr bwMode="auto">
            <a:xfrm rot="2678999">
              <a:off x="5550836" y="1163280"/>
              <a:ext cx="1191260" cy="338554"/>
            </a:xfrm>
            <a:prstGeom prst="rect">
              <a:avLst/>
            </a:prstGeom>
            <a:noFill/>
            <a:ln w="9525">
              <a:noFill/>
              <a:miter lim="800000"/>
            </a:ln>
          </p:spPr>
          <p:txBody>
            <a:bodyPr>
              <a:spAutoFit/>
            </a:bodyPr>
            <a:lstStyle/>
            <a:p>
              <a:pPr algn="ctr"/>
              <a:r>
                <a:rPr lang="zh-CN" altLang="en-US" sz="1600">
                  <a:solidFill>
                    <a:srgbClr val="FFFFFF"/>
                  </a:solidFill>
                  <a:latin typeface="微软雅黑" panose="020B0503020204020204" pitchFamily="34" charset="-122"/>
                  <a:ea typeface="微软雅黑" panose="020B0503020204020204" pitchFamily="34" charset="-122"/>
                </a:rPr>
                <a:t>意志概述</a:t>
              </a:r>
              <a:endParaRPr lang="zh-CN" altLang="en-US" sz="1600">
                <a:solidFill>
                  <a:srgbClr val="FFFFFF"/>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bwMode="auto">
          <a:xfrm>
            <a:off x="7394575" y="803275"/>
            <a:ext cx="4432300" cy="5540375"/>
            <a:chOff x="7395264" y="802800"/>
            <a:chExt cx="4432171" cy="5540509"/>
          </a:xfrm>
        </p:grpSpPr>
        <p:pic>
          <p:nvPicPr>
            <p:cNvPr id="5" name="Picture 10" descr="F:\TDZ临时\其他备用\！个人PPT作品@teliss\磨练坚强意志-图\733829156098FCCCF7822E714D466C72.jpg"/>
            <p:cNvPicPr>
              <a:picLocks noChangeAspect="1" noChangeArrowheads="1"/>
            </p:cNvPicPr>
            <p:nvPr/>
          </p:nvPicPr>
          <p:blipFill rotWithShape="1">
            <a:blip r:embed="rId3"/>
            <a:srcRect l="3813" r="3813"/>
            <a:stretch>
              <a:fillRect/>
            </a:stretch>
          </p:blipFill>
          <p:spPr bwMode="auto">
            <a:xfrm>
              <a:off x="7395264" y="932978"/>
              <a:ext cx="4074994" cy="5410331"/>
            </a:xfrm>
            <a:prstGeom prst="rect">
              <a:avLst/>
            </a:prstGeom>
            <a:noFill/>
            <a:ln w="19050">
              <a:solidFill>
                <a:schemeClr val="bg1"/>
              </a:solidFill>
            </a:ln>
            <a:effectLst>
              <a:outerShdw blurRad="63500" sx="102000" sy="102000" algn="ctr" rotWithShape="0">
                <a:prstClr val="black">
                  <a:alpha val="40000"/>
                </a:prstClr>
              </a:outerShdw>
            </a:effectLst>
          </p:spPr>
        </p:pic>
        <p:pic>
          <p:nvPicPr>
            <p:cNvPr id="28684" name="Picture 2" descr="F:\TDZ临时\其他备用\！PPT图片及版面资源\06-PPT精选插图\04-图标\右边角-黄1.png"/>
            <p:cNvPicPr>
              <a:picLocks noChangeAspect="1" noChangeArrowheads="1"/>
            </p:cNvPicPr>
            <p:nvPr/>
          </p:nvPicPr>
          <p:blipFill>
            <a:blip r:embed="rId4"/>
            <a:srcRect/>
            <a:stretch>
              <a:fillRect/>
            </a:stretch>
          </p:blipFill>
          <p:spPr bwMode="auto">
            <a:xfrm>
              <a:off x="10152000" y="802800"/>
              <a:ext cx="1440000" cy="1433425"/>
            </a:xfrm>
            <a:prstGeom prst="rect">
              <a:avLst/>
            </a:prstGeom>
            <a:noFill/>
            <a:ln w="9525">
              <a:noFill/>
              <a:miter lim="800000"/>
              <a:headEnd/>
              <a:tailEnd/>
            </a:ln>
          </p:spPr>
        </p:pic>
        <p:sp>
          <p:nvSpPr>
            <p:cNvPr id="28685" name="TextBox 8"/>
            <p:cNvSpPr txBox="1">
              <a:spLocks noChangeArrowheads="1"/>
            </p:cNvSpPr>
            <p:nvPr/>
          </p:nvSpPr>
          <p:spPr bwMode="auto">
            <a:xfrm rot="2678999">
              <a:off x="10246381" y="1202950"/>
              <a:ext cx="1581054" cy="338554"/>
            </a:xfrm>
            <a:prstGeom prst="rect">
              <a:avLst/>
            </a:prstGeom>
            <a:noFill/>
            <a:ln w="9525">
              <a:noFill/>
              <a:miter lim="800000"/>
            </a:ln>
          </p:spPr>
          <p:txBody>
            <a:bodyPr>
              <a:spAutoFit/>
            </a:bodyPr>
            <a:lstStyle/>
            <a:p>
              <a:pPr algn="ctr"/>
              <a:r>
                <a:rPr lang="zh-CN" altLang="en-US" sz="1600">
                  <a:solidFill>
                    <a:srgbClr val="FFFFFF"/>
                  </a:solidFill>
                  <a:latin typeface="微软雅黑" panose="020B0503020204020204" pitchFamily="34" charset="-122"/>
                  <a:ea typeface="微软雅黑" panose="020B0503020204020204" pitchFamily="34" charset="-122"/>
                </a:rPr>
                <a:t>对坚持的分析</a:t>
              </a:r>
              <a:endParaRPr lang="zh-CN" altLang="en-US" sz="1600">
                <a:solidFill>
                  <a:srgbClr val="FFFFFF"/>
                </a:solidFill>
                <a:latin typeface="微软雅黑" panose="020B0503020204020204" pitchFamily="34" charset="-122"/>
                <a:ea typeface="微软雅黑" panose="020B0503020204020204" pitchFamily="34" charset="-122"/>
              </a:endParaRPr>
            </a:p>
          </p:txBody>
        </p:sp>
      </p:grpSp>
      <p:sp>
        <p:nvSpPr>
          <p:cNvPr id="17" name="标题 16"/>
          <p:cNvSpPr>
            <a:spLocks noGrp="1"/>
          </p:cNvSpPr>
          <p:nvPr>
            <p:ph type="title"/>
          </p:nvPr>
        </p:nvSpPr>
        <p:spPr>
          <a:xfrm>
            <a:off x="1752600" y="400050"/>
            <a:ext cx="6635750" cy="287338"/>
          </a:xfrm>
        </p:spPr>
        <p:txBody>
          <a:bodyPr rtlCol="0">
            <a:noAutofit/>
          </a:bodyPr>
          <a:lstStyle/>
          <a:p>
            <a:pPr fontAlgn="auto">
              <a:spcAft>
                <a:spcPts val="0"/>
              </a:spcAft>
              <a:defRPr/>
            </a:pPr>
            <a:r>
              <a:rPr lang="zh-CN" altLang="en-US" sz="1500" dirty="0" smtClean="0">
                <a:solidFill>
                  <a:schemeClr val="accent6"/>
                </a:solidFill>
              </a:rPr>
              <a:t>过渡页</a:t>
            </a:r>
            <a:endParaRPr lang="zh-CN" altLang="en-US" sz="1500" dirty="0">
              <a:solidFill>
                <a:schemeClr val="accent6"/>
              </a:solidFill>
            </a:endParaRPr>
          </a:p>
        </p:txBody>
      </p:sp>
      <p:grpSp>
        <p:nvGrpSpPr>
          <p:cNvPr id="29" name="组合 28"/>
          <p:cNvGrpSpPr/>
          <p:nvPr/>
        </p:nvGrpSpPr>
        <p:grpSpPr bwMode="auto">
          <a:xfrm>
            <a:off x="10415588" y="187325"/>
            <a:ext cx="1562100" cy="1052513"/>
            <a:chOff x="10414972" y="187200"/>
            <a:chExt cx="1563202" cy="1053130"/>
          </a:xfrm>
        </p:grpSpPr>
        <p:sp>
          <p:nvSpPr>
            <p:cNvPr id="30" name="矩形 29"/>
            <p:cNvSpPr/>
            <p:nvPr/>
          </p:nvSpPr>
          <p:spPr>
            <a:xfrm>
              <a:off x="10414972" y="187200"/>
              <a:ext cx="770480" cy="64808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0" name="矩形 30"/>
            <p:cNvSpPr>
              <a:spLocks noChangeArrowheads="1"/>
            </p:cNvSpPr>
            <p:nvPr/>
          </p:nvSpPr>
          <p:spPr bwMode="auto">
            <a:xfrm>
              <a:off x="10414972" y="901776"/>
              <a:ext cx="1563202" cy="338554"/>
            </a:xfrm>
            <a:prstGeom prst="rect">
              <a:avLst/>
            </a:prstGeom>
            <a:solidFill>
              <a:srgbClr val="FFC000"/>
            </a:solidFill>
            <a:ln w="28575">
              <a:solidFill>
                <a:srgbClr val="FFC000"/>
              </a:solidFill>
              <a:miter lim="800000"/>
            </a:ln>
          </p:spPr>
          <p:txBody>
            <a:bodyPr>
              <a:spAutoFit/>
            </a:bodyPr>
            <a:lstStyle/>
            <a:p>
              <a:pPr algn="r"/>
              <a:r>
                <a:rPr lang="zh-CN" altLang="en-US" sz="1600">
                  <a:solidFill>
                    <a:schemeClr val="bg1"/>
                  </a:solidFill>
                  <a:latin typeface="微软雅黑" panose="020B0503020204020204" pitchFamily="34" charset="-122"/>
                  <a:ea typeface="微软雅黑" panose="020B0503020204020204" pitchFamily="34" charset="-122"/>
                </a:rPr>
                <a:t>对坚持的分析</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8681" name="矩形 31"/>
            <p:cNvSpPr>
              <a:spLocks noChangeArrowheads="1"/>
            </p:cNvSpPr>
            <p:nvPr/>
          </p:nvSpPr>
          <p:spPr bwMode="auto">
            <a:xfrm>
              <a:off x="10437374" y="187200"/>
              <a:ext cx="770400" cy="646331"/>
            </a:xfrm>
            <a:prstGeom prst="rect">
              <a:avLst/>
            </a:prstGeom>
            <a:noFill/>
            <a:ln w="9525">
              <a:noFill/>
              <a:miter lim="800000"/>
            </a:ln>
          </p:spPr>
          <p:txBody>
            <a:bodyPr>
              <a:sp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坚</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28682" name="矩形 32"/>
            <p:cNvSpPr>
              <a:spLocks noChangeArrowheads="1"/>
            </p:cNvSpPr>
            <p:nvPr/>
          </p:nvSpPr>
          <p:spPr bwMode="auto">
            <a:xfrm>
              <a:off x="11207774" y="189547"/>
              <a:ext cx="770400" cy="646331"/>
            </a:xfrm>
            <a:prstGeom prst="rect">
              <a:avLst/>
            </a:prstGeom>
            <a:noFill/>
            <a:ln w="28575">
              <a:solidFill>
                <a:srgbClr val="FFC000"/>
              </a:solidFill>
              <a:miter lim="800000"/>
            </a:ln>
          </p:spPr>
          <p:txBody>
            <a:bodyPr anchor="ctr">
              <a:spAutoFit/>
            </a:bodyPr>
            <a:lstStyle/>
            <a:p>
              <a:pPr algn="ctr"/>
              <a:r>
                <a:rPr lang="zh-CN" altLang="en-US" sz="3600" b="1">
                  <a:solidFill>
                    <a:srgbClr val="FFC000"/>
                  </a:solidFill>
                  <a:latin typeface="微软雅黑" panose="020B0503020204020204" pitchFamily="34" charset="-122"/>
                  <a:ea typeface="微软雅黑" panose="020B0503020204020204" pitchFamily="34" charset="-122"/>
                </a:rPr>
                <a:t>持</a:t>
              </a:r>
              <a:endParaRPr lang="zh-CN" altLang="en-US" sz="3600" b="1">
                <a:solidFill>
                  <a:srgbClr val="FFC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34"/>
                                        </p:tgtEl>
                                        <p:attrNameLst>
                                          <p:attrName>ppt_w</p:attrName>
                                        </p:attrNameLst>
                                      </p:cBhvr>
                                      <p:tavLst>
                                        <p:tav tm="0">
                                          <p:val>
                                            <p:strVal val="ppt_w"/>
                                          </p:val>
                                        </p:tav>
                                        <p:tav tm="100000">
                                          <p:val>
                                            <p:fltVal val="0"/>
                                          </p:val>
                                        </p:tav>
                                      </p:tavLst>
                                    </p:anim>
                                    <p:anim calcmode="lin" valueType="num">
                                      <p:cBhvr>
                                        <p:cTn id="7" dur="500"/>
                                        <p:tgtEl>
                                          <p:spTgt spid="34"/>
                                        </p:tgtEl>
                                        <p:attrNameLst>
                                          <p:attrName>ppt_h</p:attrName>
                                        </p:attrNameLst>
                                      </p:cBhvr>
                                      <p:tavLst>
                                        <p:tav tm="0">
                                          <p:val>
                                            <p:strVal val="ppt_h"/>
                                          </p:val>
                                        </p:tav>
                                        <p:tav tm="100000">
                                          <p:val>
                                            <p:fltVal val="0"/>
                                          </p:val>
                                        </p:tav>
                                      </p:tavLst>
                                    </p:anim>
                                    <p:animEffect transition="out" filter="fade">
                                      <p:cBhvr>
                                        <p:cTn id="8" dur="500"/>
                                        <p:tgtEl>
                                          <p:spTgt spid="34"/>
                                        </p:tgtEl>
                                      </p:cBhvr>
                                    </p:animEffect>
                                    <p:set>
                                      <p:cBhvr>
                                        <p:cTn id="9" dur="1" fill="hold">
                                          <p:stCondLst>
                                            <p:cond delay="499"/>
                                          </p:stCondLst>
                                        </p:cTn>
                                        <p:tgtEl>
                                          <p:spTgt spid="34"/>
                                        </p:tgtEl>
                                        <p:attrNameLst>
                                          <p:attrName>style.visibility</p:attrName>
                                        </p:attrNameLst>
                                      </p:cBhvr>
                                      <p:to>
                                        <p:strVal val="hidden"/>
                                      </p:to>
                                    </p:set>
                                  </p:childTnLst>
                                </p:cTn>
                              </p:par>
                              <p:par>
                                <p:cTn id="10" presetID="19" presetClass="exit" presetSubtype="10" fill="hold" nodeType="withEffect">
                                  <p:stCondLst>
                                    <p:cond delay="0"/>
                                  </p:stCondLst>
                                  <p:childTnLst>
                                    <p:anim calcmode="lin" valueType="num">
                                      <p:cBhvr>
                                        <p:cTn id="11" dur="500"/>
                                        <p:tgtEl>
                                          <p:spTgt spid="34"/>
                                        </p:tgtEl>
                                        <p:attrNameLst>
                                          <p:attrName>ppt_h</p:attrName>
                                        </p:attrNameLst>
                                      </p:cBhvr>
                                      <p:tavLst>
                                        <p:tav tm="0">
                                          <p:val>
                                            <p:strVal val="ppt_h"/>
                                          </p:val>
                                        </p:tav>
                                        <p:tav tm="100000">
                                          <p:val>
                                            <p:strVal val="ppt_h"/>
                                          </p:val>
                                        </p:tav>
                                      </p:tavLst>
                                    </p:anim>
                                    <p:anim calcmode="lin" valueType="num">
                                      <p:cBhvr>
                                        <p:cTn id="12" dur="500"/>
                                        <p:tgtEl>
                                          <p:spTgt spid="3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3" dur="1" fill="hold">
                                          <p:stCondLst>
                                            <p:cond delay="499"/>
                                          </p:stCondLst>
                                        </p:cTn>
                                        <p:tgtEl>
                                          <p:spTgt spid="34"/>
                                        </p:tgtEl>
                                        <p:attrNameLst>
                                          <p:attrName>style.visibility</p:attrName>
                                        </p:attrNameLst>
                                      </p:cBhvr>
                                      <p:to>
                                        <p:strVal val="hidden"/>
                                      </p:to>
                                    </p:set>
                                  </p:childTnLst>
                                </p:cTn>
                              </p:par>
                              <p:par>
                                <p:cTn id="14" presetID="43" presetClass="exit" presetSubtype="0" fill="hold" nodeType="withEffect">
                                  <p:stCondLst>
                                    <p:cond delay="0"/>
                                  </p:stCondLst>
                                  <p:childTnLst>
                                    <p:anim calcmode="lin" valueType="num">
                                      <p:cBhvr>
                                        <p:cTn id="15" dur="300" decel="50000">
                                          <p:stCondLst>
                                            <p:cond delay="0"/>
                                          </p:stCondLst>
                                        </p:cTn>
                                        <p:tgtEl>
                                          <p:spTgt spid="3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200">
                                          <p:stCondLst>
                                            <p:cond delay="300"/>
                                          </p:stCondLst>
                                        </p:cTn>
                                        <p:tgtEl>
                                          <p:spTgt spid="34"/>
                                        </p:tgtEl>
                                        <p:attrNameLst>
                                          <p:attrName>ppt_x</p:attrName>
                                        </p:attrNameLst>
                                      </p:cBhvr>
                                      <p:tavLst>
                                        <p:tav tm="0">
                                          <p:val>
                                            <p:strVal val="ppt_x"/>
                                          </p:val>
                                        </p:tav>
                                        <p:tav tm="100000">
                                          <p:val>
                                            <p:strVal val="ppt_x"/>
                                          </p:val>
                                        </p:tav>
                                      </p:tavLst>
                                    </p:anim>
                                    <p:anim calcmode="lin" valueType="num">
                                      <p:cBhvr>
                                        <p:cTn id="17" dur="300" decel="50000">
                                          <p:stCondLst>
                                            <p:cond delay="0"/>
                                          </p:stCondLst>
                                        </p:cTn>
                                        <p:tgtEl>
                                          <p:spTgt spid="34"/>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18" dur="200">
                                          <p:stCondLst>
                                            <p:cond delay="300"/>
                                          </p:stCondLst>
                                        </p:cTn>
                                        <p:tgtEl>
                                          <p:spTgt spid="34"/>
                                        </p:tgtEl>
                                        <p:attrNameLst>
                                          <p:attrName>ppt_y</p:attrName>
                                        </p:attrNameLst>
                                      </p:cBhvr>
                                      <p:tavLst>
                                        <p:tav tm="0">
                                          <p:val>
                                            <p:strVal val="ppt_y"/>
                                          </p:val>
                                        </p:tav>
                                        <p:tav tm="100000">
                                          <p:val>
                                            <p:strVal val="ppt_y"/>
                                          </p:val>
                                        </p:tav>
                                      </p:tavLst>
                                    </p:anim>
                                    <p:animEffect transition="out" filter="fade">
                                      <p:cBhvr>
                                        <p:cTn id="19" dur="50">
                                          <p:stCondLst>
                                            <p:cond delay="450"/>
                                          </p:stCondLst>
                                        </p:cTn>
                                        <p:tgtEl>
                                          <p:spTgt spid="34"/>
                                        </p:tgtEl>
                                      </p:cBhvr>
                                    </p:animEffect>
                                    <p:set>
                                      <p:cBhvr>
                                        <p:cTn id="20" dur="1" fill="hold">
                                          <p:stCondLst>
                                            <p:cond delay="499"/>
                                          </p:stCondLst>
                                        </p:cTn>
                                        <p:tgtEl>
                                          <p:spTgt spid="34"/>
                                        </p:tgtEl>
                                        <p:attrNameLst>
                                          <p:attrName>style.visibility</p:attrName>
                                        </p:attrNameLst>
                                      </p:cBhvr>
                                      <p:to>
                                        <p:strVal val="hidden"/>
                                      </p:to>
                                    </p:set>
                                  </p:childTnLst>
                                </p:cTn>
                              </p:par>
                            </p:childTnLst>
                          </p:cTn>
                        </p:par>
                        <p:par>
                          <p:cTn id="21" fill="hold">
                            <p:stCondLst>
                              <p:cond delay="500"/>
                            </p:stCondLst>
                            <p:childTnLst>
                              <p:par>
                                <p:cTn id="22" presetID="56" presetClass="path" presetSubtype="0" accel="50000" decel="50000" fill="hold" nodeType="afterEffect">
                                  <p:stCondLst>
                                    <p:cond delay="0"/>
                                  </p:stCondLst>
                                  <p:childTnLst>
                                    <p:animMotion origin="layout" path="M 7.07308E-7 -4.81481E-6 L 0.13104 -0.43055 " pathEditMode="relative" rAng="0" ptsTypes="AA">
                                      <p:cBhvr>
                                        <p:cTn id="23" dur="500" fill="hold"/>
                                        <p:tgtEl>
                                          <p:spTgt spid="35"/>
                                        </p:tgtEl>
                                        <p:attrNameLst>
                                          <p:attrName>ppt_x</p:attrName>
                                          <p:attrName>ppt_y</p:attrName>
                                        </p:attrNameLst>
                                      </p:cBhvr>
                                      <p:rCtr x="6552" y="-21528"/>
                                    </p:animMotion>
                                  </p:childTnLst>
                                </p:cTn>
                              </p:par>
                              <p:par>
                                <p:cTn id="24" presetID="53" presetClass="exit" presetSubtype="16" fill="hold" nodeType="withEffect">
                                  <p:stCondLst>
                                    <p:cond delay="0"/>
                                  </p:stCondLst>
                                  <p:childTnLst>
                                    <p:anim calcmode="lin" valueType="num">
                                      <p:cBhvr>
                                        <p:cTn id="25" dur="500"/>
                                        <p:tgtEl>
                                          <p:spTgt spid="35"/>
                                        </p:tgtEl>
                                        <p:attrNameLst>
                                          <p:attrName>ppt_w</p:attrName>
                                        </p:attrNameLst>
                                      </p:cBhvr>
                                      <p:tavLst>
                                        <p:tav tm="0">
                                          <p:val>
                                            <p:strVal val="ppt_w"/>
                                          </p:val>
                                        </p:tav>
                                        <p:tav tm="100000">
                                          <p:val>
                                            <p:fltVal val="0"/>
                                          </p:val>
                                        </p:tav>
                                      </p:tavLst>
                                    </p:anim>
                                    <p:anim calcmode="lin" valueType="num">
                                      <p:cBhvr>
                                        <p:cTn id="26" dur="500"/>
                                        <p:tgtEl>
                                          <p:spTgt spid="35"/>
                                        </p:tgtEl>
                                        <p:attrNameLst>
                                          <p:attrName>ppt_h</p:attrName>
                                        </p:attrNameLst>
                                      </p:cBhvr>
                                      <p:tavLst>
                                        <p:tav tm="0">
                                          <p:val>
                                            <p:strVal val="ppt_h"/>
                                          </p:val>
                                        </p:tav>
                                        <p:tav tm="100000">
                                          <p:val>
                                            <p:fltVal val="0"/>
                                          </p:val>
                                        </p:tav>
                                      </p:tavLst>
                                    </p:anim>
                                    <p:animEffect transition="out" filter="fade">
                                      <p:cBhvr>
                                        <p:cTn id="27" dur="500"/>
                                        <p:tgtEl>
                                          <p:spTgt spid="35"/>
                                        </p:tgtEl>
                                      </p:cBhvr>
                                    </p:animEffect>
                                    <p:set>
                                      <p:cBhvr>
                                        <p:cTn id="28" dur="1" fill="hold">
                                          <p:stCondLst>
                                            <p:cond delay="499"/>
                                          </p:stCondLst>
                                        </p:cTn>
                                        <p:tgtEl>
                                          <p:spTgt spid="35"/>
                                        </p:tgtEl>
                                        <p:attrNameLst>
                                          <p:attrName>style.visibility</p:attrName>
                                        </p:attrNameLst>
                                      </p:cBhvr>
                                      <p:to>
                                        <p:strVal val="hidden"/>
                                      </p:to>
                                    </p:set>
                                  </p:childTnLst>
                                </p:cTn>
                              </p:par>
                              <p:par>
                                <p:cTn id="29" presetID="53" presetClass="entr" presetSubtype="16" fill="hold" nodeType="withEffect">
                                  <p:stCondLst>
                                    <p:cond delay="30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1"/>
          <a:srcRect t="68494"/>
          <a:stretch>
            <a:fillRect/>
          </a:stretch>
        </p:blipFill>
        <p:spPr bwMode="auto">
          <a:xfrm>
            <a:off x="2422525" y="4597400"/>
            <a:ext cx="9577388" cy="1897063"/>
          </a:xfrm>
          <a:prstGeom prst="rect">
            <a:avLst/>
          </a:prstGeom>
          <a:noFill/>
          <a:ln w="19050">
            <a:solidFill>
              <a:schemeClr val="accent6"/>
            </a:solidFill>
            <a:miter lim="800000"/>
            <a:headEnd/>
            <a:tailEnd/>
          </a:ln>
        </p:spPr>
      </p:pic>
      <p:cxnSp>
        <p:nvCxnSpPr>
          <p:cNvPr id="8" name="直接连接符 7"/>
          <p:cNvCxnSpPr/>
          <p:nvPr/>
        </p:nvCxnSpPr>
        <p:spPr>
          <a:xfrm>
            <a:off x="1846263" y="6457950"/>
            <a:ext cx="431800" cy="1588"/>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8" name="Text Box 44"/>
          <p:cNvSpPr txBox="1">
            <a:spLocks noChangeArrowheads="1"/>
          </p:cNvSpPr>
          <p:nvPr/>
        </p:nvSpPr>
        <p:spPr bwMode="auto">
          <a:xfrm>
            <a:off x="2422525" y="927100"/>
            <a:ext cx="5113338" cy="1422400"/>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有一个人经常出差，</a:t>
            </a:r>
            <a:r>
              <a:rPr lang="zh-CN" altLang="en-US" sz="1600">
                <a:solidFill>
                  <a:srgbClr val="7F7F7F"/>
                </a:solidFill>
                <a:latin typeface="微软雅黑" panose="020B0503020204020204" pitchFamily="34" charset="-122"/>
                <a:ea typeface="微软雅黑" panose="020B0503020204020204" pitchFamily="34" charset="-122"/>
              </a:rPr>
              <a:t>却买不到</a:t>
            </a:r>
            <a:r>
              <a:rPr lang="zh-CN" altLang="zh-CN" sz="1600">
                <a:solidFill>
                  <a:srgbClr val="7F7F7F"/>
                </a:solidFill>
                <a:latin typeface="微软雅黑" panose="020B0503020204020204" pitchFamily="34" charset="-122"/>
                <a:ea typeface="微软雅黑" panose="020B0503020204020204" pitchFamily="34" charset="-122"/>
              </a:rPr>
              <a:t>车票。可是无论长途短途，无论车上多挤，他总能找到座位。他的办法其实很简单，就是耐心地一节车厢一节车厢找过去。这个办法听上去似乎并不高明，但却很管用。</a:t>
            </a:r>
            <a:endParaRPr lang="en-US" sz="1600">
              <a:solidFill>
                <a:srgbClr val="7F7F7F"/>
              </a:solidFill>
              <a:latin typeface="微软雅黑" panose="020B0503020204020204" pitchFamily="34" charset="-122"/>
              <a:ea typeface="微软雅黑" panose="020B0503020204020204" pitchFamily="34" charset="-122"/>
            </a:endParaRPr>
          </a:p>
        </p:txBody>
      </p:sp>
      <p:sp>
        <p:nvSpPr>
          <p:cNvPr id="19" name="Text Box 44"/>
          <p:cNvSpPr txBox="1">
            <a:spLocks noChangeArrowheads="1"/>
          </p:cNvSpPr>
          <p:nvPr/>
        </p:nvSpPr>
        <p:spPr bwMode="auto">
          <a:xfrm>
            <a:off x="2422525" y="2636838"/>
            <a:ext cx="5113338" cy="1754187"/>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每次，他都做好了从第一节车厢走到最后一节车厢的准备，可是每次他都用不着走到最后就会发现空位。他说，这是因为像他这样锲而不舍找座位的乘客实在不多。经常是在他落座的车厢里尚余若干座位，而在其他车厢的过道和车厢接头处，居然人满为患。</a:t>
            </a:r>
            <a:endParaRPr lang="zh-CN" altLang="zh-CN" sz="1600" b="1">
              <a:solidFill>
                <a:srgbClr val="FF0000"/>
              </a:solidFill>
              <a:latin typeface="微软雅黑" panose="020B0503020204020204" pitchFamily="34" charset="-122"/>
              <a:ea typeface="微软雅黑" panose="020B0503020204020204" pitchFamily="34" charset="-122"/>
            </a:endParaRPr>
          </a:p>
        </p:txBody>
      </p:sp>
      <p:sp>
        <p:nvSpPr>
          <p:cNvPr id="20" name="Text Box 44"/>
          <p:cNvSpPr txBox="1">
            <a:spLocks noChangeArrowheads="1"/>
          </p:cNvSpPr>
          <p:nvPr/>
        </p:nvSpPr>
        <p:spPr bwMode="auto">
          <a:xfrm>
            <a:off x="7751763" y="2641600"/>
            <a:ext cx="4248150" cy="1755775"/>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他说，多数乘客被拥挤的表象迷惑。其实在火车多次上下客之后，蕴藏不少提供座位的机遇；即使想到了，他们也没有那一份寻找的耐心。这些不愿主动找座位的乘客大多只能在上车时最初的落脚之处一直站到下车。</a:t>
            </a:r>
            <a:endParaRPr lang="en-US" sz="1600">
              <a:solidFill>
                <a:srgbClr val="7F7F7F"/>
              </a:solidFill>
              <a:latin typeface="微软雅黑" panose="020B0503020204020204" pitchFamily="34" charset="-122"/>
              <a:ea typeface="微软雅黑" panose="020B0503020204020204" pitchFamily="34" charset="-122"/>
            </a:endParaRPr>
          </a:p>
        </p:txBody>
      </p:sp>
      <p:sp>
        <p:nvSpPr>
          <p:cNvPr id="21" name="矩形 4"/>
          <p:cNvSpPr>
            <a:spLocks noChangeArrowheads="1"/>
          </p:cNvSpPr>
          <p:nvPr/>
        </p:nvSpPr>
        <p:spPr bwMode="auto">
          <a:xfrm>
            <a:off x="7895406" y="1561224"/>
            <a:ext cx="1152128" cy="499624"/>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zh-CN" altLang="en-US" sz="2000" b="1" dirty="0">
                <a:solidFill>
                  <a:schemeClr val="accent6"/>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故事</a:t>
            </a:r>
            <a:endParaRPr lang="zh-CN" altLang="en-US" sz="2000" b="1" dirty="0">
              <a:solidFill>
                <a:schemeClr val="accent6"/>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7967663" y="2133600"/>
            <a:ext cx="2052637"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29704" name="Picture 2" descr="F:\TDZ临时\其他备用\！PPT图片及版面资源\06-PPT精选插图\04-图标\subwaytrain_green.png"/>
          <p:cNvPicPr>
            <a:picLocks noChangeAspect="1" noChangeArrowheads="1"/>
          </p:cNvPicPr>
          <p:nvPr/>
        </p:nvPicPr>
        <p:blipFill>
          <a:blip r:embed="rId2"/>
          <a:srcRect t="20844" b="5328"/>
          <a:stretch>
            <a:fillRect/>
          </a:stretch>
        </p:blipFill>
        <p:spPr bwMode="auto">
          <a:xfrm>
            <a:off x="8816975" y="1223963"/>
            <a:ext cx="1203325" cy="8874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TDZ临时\其他备用\new\so easy\971AB6C7EF59C326B19447662EF4E1AE.jpg"/>
          <p:cNvPicPr>
            <a:picLocks noChangeAspect="1" noChangeArrowheads="1"/>
          </p:cNvPicPr>
          <p:nvPr/>
        </p:nvPicPr>
        <p:blipFill rotWithShape="1">
          <a:blip r:embed="rId1"/>
          <a:srcRect/>
          <a:stretch>
            <a:fillRect/>
          </a:stretch>
        </p:blipFill>
        <p:spPr bwMode="auto">
          <a:xfrm>
            <a:off x="2495550" y="2492375"/>
            <a:ext cx="9463088" cy="4005263"/>
          </a:xfrm>
          <a:prstGeom prst="rect">
            <a:avLst/>
          </a:prstGeom>
          <a:noFill/>
          <a:ln>
            <a:solidFill>
              <a:schemeClr val="accent6"/>
            </a:solidFill>
          </a:ln>
          <a:effectLst>
            <a:outerShdw blurRad="50800" dist="38100" dir="2700000" algn="tl" rotWithShape="0">
              <a:prstClr val="black">
                <a:alpha val="40000"/>
              </a:prstClr>
            </a:outerShdw>
          </a:effectLst>
        </p:spPr>
      </p:pic>
      <p:cxnSp>
        <p:nvCxnSpPr>
          <p:cNvPr id="9" name="直接连接符 8"/>
          <p:cNvCxnSpPr/>
          <p:nvPr/>
        </p:nvCxnSpPr>
        <p:spPr>
          <a:xfrm>
            <a:off x="1846263" y="6457950"/>
            <a:ext cx="487362"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Text Box 44"/>
          <p:cNvSpPr txBox="1">
            <a:spLocks noChangeArrowheads="1"/>
          </p:cNvSpPr>
          <p:nvPr/>
        </p:nvSpPr>
        <p:spPr bwMode="auto">
          <a:xfrm>
            <a:off x="3286125" y="971550"/>
            <a:ext cx="6769100" cy="108902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smtClean="0"/>
              <a:t>很多人</a:t>
            </a:r>
            <a:r>
              <a:rPr lang="zh-CN" altLang="en-US" dirty="0"/>
              <a:t>失败了，不是因为他们</a:t>
            </a:r>
            <a:r>
              <a:rPr lang="zh-CN" altLang="en-US" dirty="0" smtClean="0"/>
              <a:t>缺少才华，</a:t>
            </a:r>
            <a:r>
              <a:rPr lang="zh-CN" altLang="en-US" dirty="0"/>
              <a:t>而是他们放弃了。</a:t>
            </a:r>
            <a:r>
              <a:rPr lang="zh-CN" altLang="en-US" b="1" dirty="0">
                <a:solidFill>
                  <a:schemeClr val="accent6"/>
                </a:solidFill>
              </a:rPr>
              <a:t>有时，成功和失败只在一念之间，这一念就是放弃还是坚持！</a:t>
            </a:r>
            <a:r>
              <a:rPr lang="zh-CN" altLang="en-US" dirty="0"/>
              <a:t>自信、执着、富有远见并不懈坚持，会让你握有一张人生之旅永远的坐票。</a:t>
            </a:r>
            <a:endParaRPr lang="en-US" dirty="0"/>
          </a:p>
        </p:txBody>
      </p:sp>
      <p:sp>
        <p:nvSpPr>
          <p:cNvPr id="20" name="矩形 19"/>
          <p:cNvSpPr/>
          <p:nvPr/>
        </p:nvSpPr>
        <p:spPr>
          <a:xfrm>
            <a:off x="2495550" y="908050"/>
            <a:ext cx="7664450" cy="120015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pic>
        <p:nvPicPr>
          <p:cNvPr id="30725" name="Picture 4" descr="F:\TDZ临时\其他备用\！PPT图片及版面资源\06-PPT精选插图\04-图标\右边角-黄1.png"/>
          <p:cNvPicPr>
            <a:picLocks noChangeAspect="1" noChangeArrowheads="1"/>
          </p:cNvPicPr>
          <p:nvPr/>
        </p:nvPicPr>
        <p:blipFill>
          <a:blip r:embed="rId2"/>
          <a:srcRect/>
          <a:stretch>
            <a:fillRect/>
          </a:stretch>
        </p:blipFill>
        <p:spPr bwMode="auto">
          <a:xfrm>
            <a:off x="2382838" y="823913"/>
            <a:ext cx="1154112" cy="1149350"/>
          </a:xfrm>
          <a:prstGeom prst="rect">
            <a:avLst/>
          </a:prstGeom>
          <a:noFill/>
          <a:ln w="9525">
            <a:noFill/>
            <a:miter lim="800000"/>
            <a:headEnd/>
            <a:tailEnd/>
          </a:ln>
        </p:spPr>
      </p:pic>
      <p:sp>
        <p:nvSpPr>
          <p:cNvPr id="30726" name="TextBox 22"/>
          <p:cNvSpPr txBox="1">
            <a:spLocks noChangeArrowheads="1"/>
          </p:cNvSpPr>
          <p:nvPr/>
        </p:nvSpPr>
        <p:spPr bwMode="auto">
          <a:xfrm rot="-2671436">
            <a:off x="2471738" y="1109663"/>
            <a:ext cx="646112" cy="369887"/>
          </a:xfrm>
          <a:prstGeom prst="rect">
            <a:avLst/>
          </a:prstGeom>
          <a:noFill/>
          <a:ln w="9525">
            <a:noFill/>
            <a:miter lim="800000"/>
          </a:ln>
        </p:spPr>
        <p:txBody>
          <a:bodyPr wrap="none">
            <a:spAutoFit/>
          </a:bodyPr>
          <a:lstStyle/>
          <a:p>
            <a:r>
              <a:rPr lang="zh-CN" altLang="en-US" b="1">
                <a:solidFill>
                  <a:srgbClr val="FFFFFF"/>
                </a:solidFill>
                <a:latin typeface="微软雅黑" panose="020B0503020204020204" pitchFamily="34" charset="-122"/>
                <a:ea typeface="微软雅黑" panose="020B0503020204020204" pitchFamily="34" charset="-122"/>
              </a:rPr>
              <a:t>点评</a:t>
            </a:r>
            <a:endParaRPr lang="zh-CN" altLang="en-US"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bwMode="auto">
          <a:xfrm>
            <a:off x="1919288" y="1484313"/>
            <a:ext cx="10080625" cy="1655762"/>
            <a:chOff x="2514600" y="1628800"/>
            <a:chExt cx="10081120" cy="1656000"/>
          </a:xfrm>
        </p:grpSpPr>
        <p:sp>
          <p:nvSpPr>
            <p:cNvPr id="11" name="圆角矩形 10"/>
            <p:cNvSpPr/>
            <p:nvPr/>
          </p:nvSpPr>
          <p:spPr>
            <a:xfrm>
              <a:off x="2514600" y="1628800"/>
              <a:ext cx="10081120" cy="1656000"/>
            </a:xfrm>
            <a:prstGeom prst="roundRect">
              <a:avLst>
                <a:gd name="adj" fmla="val 4195"/>
              </a:avLst>
            </a:prstGeom>
            <a:ln w="9525">
              <a:prstDash val="dash"/>
            </a:ln>
          </p:spPr>
          <p:style>
            <a:lnRef idx="2">
              <a:schemeClr val="accent6"/>
            </a:lnRef>
            <a:fillRef idx="1">
              <a:schemeClr val="lt1"/>
            </a:fillRef>
            <a:effectRef idx="0">
              <a:schemeClr val="accent6"/>
            </a:effectRef>
            <a:fontRef idx="minor">
              <a:schemeClr val="dk1"/>
            </a:fontRef>
          </p:style>
          <p:txBody>
            <a:bodyPr anchor="ctr">
              <a:spAutoFit/>
            </a:bodyPr>
            <a:lstStyle/>
            <a:p>
              <a:pPr algn="ctr" fontAlgn="auto">
                <a:spcBef>
                  <a:spcPts val="0"/>
                </a:spcBef>
                <a:spcAft>
                  <a:spcPts val="0"/>
                </a:spcAft>
                <a:defRPr/>
              </a:pPr>
              <a:endParaRPr lang="zh-CN" altLang="en-US" sz="1600" b="1">
                <a:solidFill>
                  <a:prstClr val="white"/>
                </a:solidFill>
                <a:latin typeface="微软雅黑" panose="020B0503020204020204" pitchFamily="34" charset="-122"/>
                <a:cs typeface="Lao UI" pitchFamily="34" charset="0"/>
              </a:endParaRPr>
            </a:p>
          </p:txBody>
        </p:sp>
        <p:sp>
          <p:nvSpPr>
            <p:cNvPr id="12" name="TextBox 11"/>
            <p:cNvSpPr txBox="1"/>
            <p:nvPr/>
          </p:nvSpPr>
          <p:spPr>
            <a:xfrm>
              <a:off x="8668052" y="2060662"/>
              <a:ext cx="3783198" cy="965339"/>
            </a:xfrm>
            <a:prstGeom prst="rect">
              <a:avLst/>
            </a:prstGeom>
            <a:noFill/>
          </p:spPr>
          <p:txBody>
            <a:bodyPr>
              <a:spAutoFit/>
            </a:bodyPr>
            <a:lstStyle/>
            <a:p>
              <a:pPr algn="r" fontAlgn="auto">
                <a:lnSpc>
                  <a:spcPts val="2800"/>
                </a:lnSpc>
                <a:spcBef>
                  <a:spcPts val="600"/>
                </a:spcBef>
                <a:spcAft>
                  <a:spcPts val="0"/>
                </a:spcAft>
                <a:defRPr/>
              </a:pPr>
              <a:r>
                <a:rPr lang="zh-CN" altLang="en-US" sz="2800" b="1" dirty="0">
                  <a:solidFill>
                    <a:schemeClr val="accent6"/>
                  </a:solidFill>
                  <a:latin typeface="微软雅黑" panose="020B0503020204020204" pitchFamily="34" charset="-122"/>
                  <a:ea typeface="微软雅黑" panose="020B0503020204020204" pitchFamily="34" charset="-122"/>
                </a:rPr>
                <a:t>坚持使平凡变得非凡。</a:t>
              </a:r>
              <a:endParaRPr lang="en-US" altLang="zh-CN" sz="2800" b="1" dirty="0">
                <a:solidFill>
                  <a:schemeClr val="accent6"/>
                </a:solidFill>
                <a:latin typeface="微软雅黑" panose="020B0503020204020204" pitchFamily="34" charset="-122"/>
                <a:ea typeface="微软雅黑" panose="020B0503020204020204" pitchFamily="34" charset="-122"/>
              </a:endParaRPr>
            </a:p>
            <a:p>
              <a:pPr fontAlgn="auto">
                <a:lnSpc>
                  <a:spcPts val="2800"/>
                </a:lnSpc>
                <a:spcBef>
                  <a:spcPts val="1200"/>
                </a:spcBef>
                <a:spcAft>
                  <a:spcPts val="0"/>
                </a:spcAft>
                <a:defRPr/>
              </a:pPr>
              <a:r>
                <a:rPr lang="en-US" altLang="zh-CN" sz="1600" b="1" dirty="0">
                  <a:ln w="17780" cmpd="sng">
                    <a:noFill/>
                    <a:prstDash val="solid"/>
                    <a:miter lim="800000"/>
                  </a:ln>
                  <a:solidFill>
                    <a:schemeClr val="bg1">
                      <a:lumMod val="50000"/>
                    </a:schemeClr>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a:t>
              </a:r>
              <a:r>
                <a:rPr lang="zh-CN" altLang="en-US" sz="1600" b="1" dirty="0">
                  <a:ln w="17780" cmpd="sng">
                    <a:noFill/>
                    <a:prstDash val="solid"/>
                    <a:miter lim="800000"/>
                  </a:ln>
                  <a:solidFill>
                    <a:schemeClr val="bg1">
                      <a:lumMod val="50000"/>
                    </a:schemeClr>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稻盛和夫</a:t>
              </a:r>
              <a:endParaRPr lang="zh-CN" altLang="en-US" sz="1600" b="1" dirty="0">
                <a:ln w="17780" cmpd="sng">
                  <a:noFill/>
                  <a:prstDash val="solid"/>
                  <a:miter lim="800000"/>
                </a:ln>
                <a:solidFill>
                  <a:schemeClr val="bg1">
                    <a:lumMod val="50000"/>
                  </a:schemeClr>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pic>
          <p:nvPicPr>
            <p:cNvPr id="31752" name="Picture 4" descr="D:\Teliss_Tong\Copy\定期备份\工作备份\！PPT图片及版面资源\06-PPT精选插图\04-图标\signature.png"/>
            <p:cNvPicPr>
              <a:picLocks noChangeAspect="1" noChangeArrowheads="1"/>
            </p:cNvPicPr>
            <p:nvPr/>
          </p:nvPicPr>
          <p:blipFill>
            <a:blip r:embed="rId1"/>
            <a:srcRect/>
            <a:stretch>
              <a:fillRect/>
            </a:stretch>
          </p:blipFill>
          <p:spPr bwMode="auto">
            <a:xfrm>
              <a:off x="2663552" y="1967078"/>
              <a:ext cx="1219200" cy="1219200"/>
            </a:xfrm>
            <a:prstGeom prst="rect">
              <a:avLst/>
            </a:prstGeom>
            <a:noFill/>
            <a:ln w="9525">
              <a:noFill/>
              <a:miter lim="800000"/>
              <a:headEnd/>
              <a:tailEnd/>
            </a:ln>
          </p:spPr>
        </p:pic>
      </p:grpSp>
      <p:cxnSp>
        <p:nvCxnSpPr>
          <p:cNvPr id="9" name="直接连接符 8"/>
          <p:cNvCxnSpPr/>
          <p:nvPr/>
        </p:nvCxnSpPr>
        <p:spPr>
          <a:xfrm>
            <a:off x="1846263" y="6457950"/>
            <a:ext cx="1404937"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1747" name="TextBox 22"/>
          <p:cNvSpPr txBox="1">
            <a:spLocks noChangeArrowheads="1"/>
          </p:cNvSpPr>
          <p:nvPr/>
        </p:nvSpPr>
        <p:spPr bwMode="auto">
          <a:xfrm rot="-2671436">
            <a:off x="2471738" y="1109663"/>
            <a:ext cx="646112" cy="369887"/>
          </a:xfrm>
          <a:prstGeom prst="rect">
            <a:avLst/>
          </a:prstGeom>
          <a:noFill/>
          <a:ln w="9525">
            <a:noFill/>
            <a:miter lim="800000"/>
          </a:ln>
        </p:spPr>
        <p:txBody>
          <a:bodyPr wrap="none">
            <a:spAutoFit/>
          </a:bodyPr>
          <a:lstStyle/>
          <a:p>
            <a:r>
              <a:rPr lang="zh-CN" altLang="en-US" b="1">
                <a:solidFill>
                  <a:srgbClr val="FFFFFF"/>
                </a:solidFill>
                <a:latin typeface="微软雅黑" panose="020B0503020204020204" pitchFamily="34" charset="-122"/>
                <a:ea typeface="微软雅黑" panose="020B0503020204020204" pitchFamily="34" charset="-122"/>
              </a:rPr>
              <a:t>点评</a:t>
            </a:r>
            <a:endParaRPr lang="zh-CN" altLang="en-US" b="1">
              <a:solidFill>
                <a:srgbClr val="FFFFFF"/>
              </a:solidFill>
              <a:latin typeface="微软雅黑" panose="020B0503020204020204" pitchFamily="34" charset="-122"/>
              <a:ea typeface="微软雅黑" panose="020B0503020204020204" pitchFamily="34" charset="-122"/>
            </a:endParaRPr>
          </a:p>
        </p:txBody>
      </p:sp>
      <p:pic>
        <p:nvPicPr>
          <p:cNvPr id="8" name="Picture 3" descr="C:\Users\user\Desktop\1QI15c119.jpg"/>
          <p:cNvPicPr>
            <a:picLocks noChangeAspect="1" noChangeArrowheads="1"/>
          </p:cNvPicPr>
          <p:nvPr/>
        </p:nvPicPr>
        <p:blipFill>
          <a:blip r:embed="rId2"/>
          <a:srcRect/>
          <a:stretch>
            <a:fillRect/>
          </a:stretch>
        </p:blipFill>
        <p:spPr bwMode="auto">
          <a:xfrm>
            <a:off x="3395663" y="911225"/>
            <a:ext cx="4427537" cy="5568950"/>
          </a:xfrm>
          <a:prstGeom prst="rect">
            <a:avLst/>
          </a:prstGeom>
          <a:noFill/>
          <a:ln w="19050">
            <a:solidFill>
              <a:schemeClr val="accent6"/>
            </a:solidFill>
          </a:ln>
          <a:effectLst>
            <a:outerShdw blurRad="50800" dist="38100" dir="2700000" algn="tl" rotWithShape="0">
              <a:prstClr val="black">
                <a:alpha val="40000"/>
              </a:prstClr>
            </a:outerShdw>
          </a:effectLst>
        </p:spPr>
      </p:pic>
      <p:sp>
        <p:nvSpPr>
          <p:cNvPr id="17" name="Text Box 44"/>
          <p:cNvSpPr txBox="1">
            <a:spLocks noChangeArrowheads="1"/>
          </p:cNvSpPr>
          <p:nvPr/>
        </p:nvSpPr>
        <p:spPr bwMode="auto">
          <a:xfrm>
            <a:off x="8072438" y="4178300"/>
            <a:ext cx="3927475" cy="2419350"/>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坚持不懈，再平凡的人也能变得卓越。</a:t>
            </a:r>
            <a:r>
              <a:rPr lang="zh-CN" altLang="zh-CN" b="1" dirty="0">
                <a:solidFill>
                  <a:schemeClr val="accent6"/>
                </a:solidFill>
              </a:rPr>
              <a:t>能忍天下人所不能忍者，才能为天下人所不能为。</a:t>
            </a:r>
            <a:r>
              <a:rPr lang="zh-CN" altLang="zh-CN" dirty="0"/>
              <a:t>有时候死扛下去总是会有转机的，伟大是熬出来的，有时候要培养一种“傻走”的坚持行为。</a:t>
            </a:r>
            <a:r>
              <a:rPr lang="zh-CN" altLang="zh-CN" b="1" dirty="0">
                <a:solidFill>
                  <a:schemeClr val="accent6"/>
                </a:solidFill>
              </a:rPr>
              <a:t>你仔细观察那些突如其来的成功，你经常会发现，十年磨一剑确实言之不谬。</a:t>
            </a:r>
            <a:endParaRPr lang="en-US" b="1" dirty="0">
              <a:solidFill>
                <a:schemeClr val="accent6"/>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 fill="hold"/>
                                        <p:tgtEl>
                                          <p:spTgt spid="10"/>
                                        </p:tgtEl>
                                        <p:attrNameLst>
                                          <p:attrName>ppt_x</p:attrName>
                                        </p:attrNameLst>
                                      </p:cBhvr>
                                      <p:tavLst>
                                        <p:tav tm="0">
                                          <p:val>
                                            <p:strVal val="0-#ppt_w/2"/>
                                          </p:val>
                                        </p:tav>
                                        <p:tav tm="100000">
                                          <p:val>
                                            <p:strVal val="#ppt_x"/>
                                          </p:val>
                                        </p:tav>
                                      </p:tavLst>
                                    </p:anim>
                                    <p:anim calcmode="lin" valueType="num">
                                      <p:cBhvr additive="base">
                                        <p:cTn id="8" dur="2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846263" y="6457950"/>
            <a:ext cx="2979737"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1" name="Text Box 44"/>
          <p:cNvSpPr txBox="1">
            <a:spLocks noChangeArrowheads="1"/>
          </p:cNvSpPr>
          <p:nvPr/>
        </p:nvSpPr>
        <p:spPr bwMode="auto">
          <a:xfrm>
            <a:off x="2206625" y="971550"/>
            <a:ext cx="7848600" cy="108902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史泰龙说，“</a:t>
            </a:r>
            <a:r>
              <a:rPr lang="zh-CN" altLang="en-US" b="1" dirty="0">
                <a:solidFill>
                  <a:schemeClr val="accent6"/>
                </a:solidFill>
              </a:rPr>
              <a:t>我不是这个世界上最聪明或者最有才华的人，可是我成功了，因为我能够坚持，坚持，再坚持！</a:t>
            </a:r>
            <a:r>
              <a:rPr lang="zh-CN" altLang="en-US" dirty="0"/>
              <a:t>”那么，是什么让我们不能够努力坚持而选择放弃？我们经审慎思考，大体认为是如下四个方面：</a:t>
            </a:r>
            <a:endParaRPr lang="en-US" dirty="0"/>
          </a:p>
        </p:txBody>
      </p:sp>
      <p:sp>
        <p:nvSpPr>
          <p:cNvPr id="22" name="矩形 21"/>
          <p:cNvSpPr/>
          <p:nvPr/>
        </p:nvSpPr>
        <p:spPr>
          <a:xfrm>
            <a:off x="2062163" y="908050"/>
            <a:ext cx="8097837" cy="120015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grpSp>
        <p:nvGrpSpPr>
          <p:cNvPr id="32772" name="组合 8"/>
          <p:cNvGrpSpPr/>
          <p:nvPr/>
        </p:nvGrpSpPr>
        <p:grpSpPr bwMode="auto">
          <a:xfrm>
            <a:off x="3717925" y="2427288"/>
            <a:ext cx="7983538" cy="4025900"/>
            <a:chOff x="576510" y="1196752"/>
            <a:chExt cx="7983482" cy="4026109"/>
          </a:xfrm>
        </p:grpSpPr>
        <p:grpSp>
          <p:nvGrpSpPr>
            <p:cNvPr id="25" name="组合 24"/>
            <p:cNvGrpSpPr/>
            <p:nvPr/>
          </p:nvGrpSpPr>
          <p:grpSpPr>
            <a:xfrm>
              <a:off x="1838537" y="1700808"/>
              <a:ext cx="5503632" cy="3522053"/>
              <a:chOff x="2835572" y="-387424"/>
              <a:chExt cx="5449930" cy="3522053"/>
            </a:xfrm>
            <a:effectLst>
              <a:outerShdw blurRad="50800" dist="38100" dir="2700000" algn="tl" rotWithShape="0">
                <a:prstClr val="black">
                  <a:alpha val="40000"/>
                </a:prstClr>
              </a:outerShdw>
            </a:effectLst>
          </p:grpSpPr>
          <p:sp>
            <p:nvSpPr>
              <p:cNvPr id="31" name="Freeform 19"/>
              <p:cNvSpPr/>
              <p:nvPr/>
            </p:nvSpPr>
            <p:spPr bwMode="auto">
              <a:xfrm>
                <a:off x="4640864" y="-387424"/>
                <a:ext cx="1838052" cy="2721586"/>
              </a:xfrm>
              <a:custGeom>
                <a:avLst/>
                <a:gdLst>
                  <a:gd name="T0" fmla="*/ 407 w 2647"/>
                  <a:gd name="T1" fmla="*/ 3681 h 5214"/>
                  <a:gd name="T2" fmla="*/ 715 w 2647"/>
                  <a:gd name="T3" fmla="*/ 5204 h 5214"/>
                  <a:gd name="T4" fmla="*/ 1323 w 2647"/>
                  <a:gd name="T5" fmla="*/ 3681 h 5214"/>
                  <a:gd name="T6" fmla="*/ 1943 w 2647"/>
                  <a:gd name="T7" fmla="*/ 5214 h 5214"/>
                  <a:gd name="T8" fmla="*/ 2248 w 2647"/>
                  <a:gd name="T9" fmla="*/ 3750 h 5214"/>
                  <a:gd name="T10" fmla="*/ 2244 w 2647"/>
                  <a:gd name="T11" fmla="*/ 3681 h 5214"/>
                  <a:gd name="T12" fmla="*/ 2244 w 2647"/>
                  <a:gd name="T13" fmla="*/ 3670 h 5214"/>
                  <a:gd name="T14" fmla="*/ 2245 w 2647"/>
                  <a:gd name="T15" fmla="*/ 3627 h 5214"/>
                  <a:gd name="T16" fmla="*/ 2245 w 2647"/>
                  <a:gd name="T17" fmla="*/ 3498 h 5214"/>
                  <a:gd name="T18" fmla="*/ 2243 w 2647"/>
                  <a:gd name="T19" fmla="*/ 3456 h 5214"/>
                  <a:gd name="T20" fmla="*/ 2243 w 2647"/>
                  <a:gd name="T21" fmla="*/ 1491 h 5214"/>
                  <a:gd name="T22" fmla="*/ 2647 w 2647"/>
                  <a:gd name="T23" fmla="*/ 1491 h 5214"/>
                  <a:gd name="T24" fmla="*/ 1323 w 2647"/>
                  <a:gd name="T25" fmla="*/ 0 h 5214"/>
                  <a:gd name="T26" fmla="*/ 0 w 2647"/>
                  <a:gd name="T27" fmla="*/ 1491 h 5214"/>
                  <a:gd name="T28" fmla="*/ 404 w 2647"/>
                  <a:gd name="T29" fmla="*/ 1491 h 5214"/>
                  <a:gd name="T30" fmla="*/ 404 w 2647"/>
                  <a:gd name="T31" fmla="*/ 3681 h 5214"/>
                  <a:gd name="T32" fmla="*/ 407 w 2647"/>
                  <a:gd name="T33" fmla="*/ 3681 h 5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7" h="5214">
                    <a:moveTo>
                      <a:pt x="407" y="3681"/>
                    </a:moveTo>
                    <a:cubicBezTo>
                      <a:pt x="409" y="4235"/>
                      <a:pt x="521" y="4755"/>
                      <a:pt x="715" y="5204"/>
                    </a:cubicBezTo>
                    <a:cubicBezTo>
                      <a:pt x="1081" y="4872"/>
                      <a:pt x="1321" y="4314"/>
                      <a:pt x="1323" y="3681"/>
                    </a:cubicBezTo>
                    <a:cubicBezTo>
                      <a:pt x="1326" y="4320"/>
                      <a:pt x="1571" y="4882"/>
                      <a:pt x="1943" y="5214"/>
                    </a:cubicBezTo>
                    <a:cubicBezTo>
                      <a:pt x="2128" y="4780"/>
                      <a:pt x="2238" y="4282"/>
                      <a:pt x="2248" y="3750"/>
                    </a:cubicBezTo>
                    <a:cubicBezTo>
                      <a:pt x="2246" y="3727"/>
                      <a:pt x="2245" y="3704"/>
                      <a:pt x="2244" y="3681"/>
                    </a:cubicBezTo>
                    <a:cubicBezTo>
                      <a:pt x="2244" y="3677"/>
                      <a:pt x="2244" y="3673"/>
                      <a:pt x="2244" y="3670"/>
                    </a:cubicBezTo>
                    <a:cubicBezTo>
                      <a:pt x="2244" y="3656"/>
                      <a:pt x="2245" y="3641"/>
                      <a:pt x="2245" y="3627"/>
                    </a:cubicBezTo>
                    <a:lnTo>
                      <a:pt x="2245" y="3498"/>
                    </a:lnTo>
                    <a:cubicBezTo>
                      <a:pt x="2245" y="3484"/>
                      <a:pt x="2244" y="3470"/>
                      <a:pt x="2243" y="3456"/>
                    </a:cubicBezTo>
                    <a:lnTo>
                      <a:pt x="2243" y="1491"/>
                    </a:lnTo>
                    <a:lnTo>
                      <a:pt x="2647" y="1491"/>
                    </a:lnTo>
                    <a:lnTo>
                      <a:pt x="1323" y="0"/>
                    </a:lnTo>
                    <a:lnTo>
                      <a:pt x="0" y="1491"/>
                    </a:lnTo>
                    <a:lnTo>
                      <a:pt x="404" y="1491"/>
                    </a:lnTo>
                    <a:lnTo>
                      <a:pt x="404" y="3681"/>
                    </a:lnTo>
                    <a:lnTo>
                      <a:pt x="407" y="3681"/>
                    </a:lnTo>
                    <a:close/>
                  </a:path>
                </a:pathLst>
              </a:cu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p:spPr>
            <p:txBody>
              <a:bodyPr lIns="0" rIns="0" anchor="ctr"/>
              <a:lstStyle/>
              <a:p>
                <a:pPr algn="ctr" fontAlgn="auto">
                  <a:lnSpc>
                    <a:spcPct val="120000"/>
                  </a:lnSpc>
                  <a:spcBef>
                    <a:spcPts val="600"/>
                  </a:spcBef>
                  <a:spcAft>
                    <a:spcPts val="600"/>
                  </a:spcAft>
                  <a:defRPr/>
                </a:pPr>
                <a:endParaRPr lang="zh-CN" altLang="en-US" sz="2800" kern="0">
                  <a:solidFill>
                    <a:sysClr val="window" lastClr="FFFFFF"/>
                  </a:solidFill>
                  <a:latin typeface="Impact" panose="020B0806030902050204" pitchFamily="34" charset="0"/>
                  <a:ea typeface="微软雅黑" panose="020B0503020204020204" pitchFamily="34" charset="-122"/>
                </a:endParaRPr>
              </a:p>
            </p:txBody>
          </p:sp>
          <p:sp>
            <p:nvSpPr>
              <p:cNvPr id="32" name="Freeform 31"/>
              <p:cNvSpPr/>
              <p:nvPr/>
            </p:nvSpPr>
            <p:spPr bwMode="auto">
              <a:xfrm>
                <a:off x="5987106" y="1569891"/>
                <a:ext cx="2295252" cy="928541"/>
              </a:xfrm>
              <a:custGeom>
                <a:avLst/>
                <a:gdLst>
                  <a:gd name="T0" fmla="*/ 792 w 3308"/>
                  <a:gd name="T1" fmla="*/ 557 h 1777"/>
                  <a:gd name="T2" fmla="*/ 792 w 3308"/>
                  <a:gd name="T3" fmla="*/ 551 h 1777"/>
                  <a:gd name="T4" fmla="*/ 774 w 3308"/>
                  <a:gd name="T5" fmla="*/ 551 h 1777"/>
                  <a:gd name="T6" fmla="*/ 305 w 3308"/>
                  <a:gd name="T7" fmla="*/ 0 h 1777"/>
                  <a:gd name="T8" fmla="*/ 0 w 3308"/>
                  <a:gd name="T9" fmla="*/ 1464 h 1777"/>
                  <a:gd name="T10" fmla="*/ 774 w 3308"/>
                  <a:gd name="T11" fmla="*/ 1777 h 1777"/>
                  <a:gd name="T12" fmla="*/ 3308 w 3308"/>
                  <a:gd name="T13" fmla="*/ 1777 h 1777"/>
                  <a:gd name="T14" fmla="*/ 3308 w 3308"/>
                  <a:gd name="T15" fmla="*/ 557 h 1777"/>
                  <a:gd name="T16" fmla="*/ 792 w 3308"/>
                  <a:gd name="T17" fmla="*/ 557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8" h="1777">
                    <a:moveTo>
                      <a:pt x="792" y="557"/>
                    </a:moveTo>
                    <a:lnTo>
                      <a:pt x="792" y="551"/>
                    </a:lnTo>
                    <a:cubicBezTo>
                      <a:pt x="786" y="551"/>
                      <a:pt x="780" y="551"/>
                      <a:pt x="774" y="551"/>
                    </a:cubicBezTo>
                    <a:cubicBezTo>
                      <a:pt x="533" y="551"/>
                      <a:pt x="335" y="311"/>
                      <a:pt x="305" y="0"/>
                    </a:cubicBezTo>
                    <a:cubicBezTo>
                      <a:pt x="295" y="532"/>
                      <a:pt x="185" y="1030"/>
                      <a:pt x="0" y="1464"/>
                    </a:cubicBezTo>
                    <a:cubicBezTo>
                      <a:pt x="221" y="1662"/>
                      <a:pt x="488" y="1777"/>
                      <a:pt x="774" y="1777"/>
                    </a:cubicBezTo>
                    <a:lnTo>
                      <a:pt x="3308" y="1777"/>
                    </a:lnTo>
                    <a:lnTo>
                      <a:pt x="3308" y="557"/>
                    </a:lnTo>
                    <a:lnTo>
                      <a:pt x="792" y="557"/>
                    </a:lnTo>
                    <a:close/>
                  </a:path>
                </a:pathLst>
              </a:custGeom>
              <a:gradFill>
                <a:gsLst>
                  <a:gs pos="33000">
                    <a:srgbClr val="F68426">
                      <a:lumMod val="20000"/>
                      <a:lumOff val="80000"/>
                    </a:srgbClr>
                  </a:gs>
                  <a:gs pos="100000">
                    <a:srgbClr val="F68426">
                      <a:lumMod val="60000"/>
                      <a:lumOff val="40000"/>
                    </a:srgbClr>
                  </a:gs>
                </a:gsLst>
                <a:lin ang="5400000" scaled="0"/>
              </a:gradFill>
              <a:ln w="25400" cap="flat" cmpd="sng" algn="ctr">
                <a:noFill/>
                <a:prstDash val="solid"/>
              </a:ln>
              <a:effectLst/>
            </p:spPr>
            <p:txBody>
              <a:bodyPr lIns="0" rIns="0" anchor="ctr"/>
              <a:lstStyle/>
              <a:p>
                <a:pPr marL="182880" indent="-182880" fontAlgn="auto">
                  <a:lnSpc>
                    <a:spcPct val="120000"/>
                  </a:lnSpc>
                  <a:spcBef>
                    <a:spcPts val="600"/>
                  </a:spcBef>
                  <a:spcAft>
                    <a:spcPts val="600"/>
                  </a:spcAft>
                  <a:buFont typeface="Arial" panose="020B0604020202020204" pitchFamily="34" charset="0"/>
                  <a:buChar char="•"/>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sp>
            <p:nvSpPr>
              <p:cNvPr id="33" name="Freeform 34"/>
              <p:cNvSpPr/>
              <p:nvPr/>
            </p:nvSpPr>
            <p:spPr bwMode="auto">
              <a:xfrm>
                <a:off x="5560816" y="2319069"/>
                <a:ext cx="2724686" cy="806035"/>
              </a:xfrm>
              <a:custGeom>
                <a:avLst/>
                <a:gdLst>
                  <a:gd name="T0" fmla="*/ 609 w 3927"/>
                  <a:gd name="T1" fmla="*/ 0 h 1544"/>
                  <a:gd name="T2" fmla="*/ 0 w 3927"/>
                  <a:gd name="T3" fmla="*/ 921 h 1544"/>
                  <a:gd name="T4" fmla="*/ 1393 w 3927"/>
                  <a:gd name="T5" fmla="*/ 1544 h 1544"/>
                  <a:gd name="T6" fmla="*/ 3927 w 3927"/>
                  <a:gd name="T7" fmla="*/ 1544 h 1544"/>
                  <a:gd name="T8" fmla="*/ 3927 w 3927"/>
                  <a:gd name="T9" fmla="*/ 324 h 1544"/>
                  <a:gd name="T10" fmla="*/ 1393 w 3927"/>
                  <a:gd name="T11" fmla="*/ 324 h 1544"/>
                  <a:gd name="T12" fmla="*/ 609 w 3927"/>
                  <a:gd name="T13" fmla="*/ 0 h 1544"/>
                </a:gdLst>
                <a:ahLst/>
                <a:cxnLst>
                  <a:cxn ang="0">
                    <a:pos x="T0" y="T1"/>
                  </a:cxn>
                  <a:cxn ang="0">
                    <a:pos x="T2" y="T3"/>
                  </a:cxn>
                  <a:cxn ang="0">
                    <a:pos x="T4" y="T5"/>
                  </a:cxn>
                  <a:cxn ang="0">
                    <a:pos x="T6" y="T7"/>
                  </a:cxn>
                  <a:cxn ang="0">
                    <a:pos x="T8" y="T9"/>
                  </a:cxn>
                  <a:cxn ang="0">
                    <a:pos x="T10" y="T11"/>
                  </a:cxn>
                  <a:cxn ang="0">
                    <a:pos x="T12" y="T13"/>
                  </a:cxn>
                </a:cxnLst>
                <a:rect l="0" t="0" r="r" b="b"/>
                <a:pathLst>
                  <a:path w="3927" h="1544">
                    <a:moveTo>
                      <a:pt x="609" y="0"/>
                    </a:moveTo>
                    <a:cubicBezTo>
                      <a:pt x="454" y="359"/>
                      <a:pt x="246" y="672"/>
                      <a:pt x="0" y="921"/>
                    </a:cubicBezTo>
                    <a:cubicBezTo>
                      <a:pt x="387" y="1312"/>
                      <a:pt x="870" y="1544"/>
                      <a:pt x="1393" y="1544"/>
                    </a:cubicBezTo>
                    <a:lnTo>
                      <a:pt x="3927" y="1544"/>
                    </a:lnTo>
                    <a:lnTo>
                      <a:pt x="3927" y="324"/>
                    </a:lnTo>
                    <a:lnTo>
                      <a:pt x="1393" y="324"/>
                    </a:lnTo>
                    <a:cubicBezTo>
                      <a:pt x="1102" y="323"/>
                      <a:pt x="832" y="204"/>
                      <a:pt x="609"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gn="ctr" fontAlgn="auto">
                  <a:lnSpc>
                    <a:spcPct val="120000"/>
                  </a:lnSpc>
                  <a:spcBef>
                    <a:spcPts val="0"/>
                  </a:spcBef>
                  <a:spcAft>
                    <a:spcPts val="0"/>
                  </a:spcAft>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34" name="Freeform 37"/>
              <p:cNvSpPr/>
              <p:nvPr/>
            </p:nvSpPr>
            <p:spPr bwMode="auto">
              <a:xfrm>
                <a:off x="2835572" y="1533696"/>
                <a:ext cx="2304507" cy="964736"/>
              </a:xfrm>
              <a:custGeom>
                <a:avLst/>
                <a:gdLst>
                  <a:gd name="T0" fmla="*/ 3321 w 3321"/>
                  <a:gd name="T1" fmla="*/ 1523 h 1846"/>
                  <a:gd name="T2" fmla="*/ 3014 w 3321"/>
                  <a:gd name="T3" fmla="*/ 0 h 1846"/>
                  <a:gd name="T4" fmla="*/ 3010 w 3321"/>
                  <a:gd name="T5" fmla="*/ 0 h 1846"/>
                  <a:gd name="T6" fmla="*/ 2536 w 3321"/>
                  <a:gd name="T7" fmla="*/ 620 h 1846"/>
                  <a:gd name="T8" fmla="*/ 2529 w 3321"/>
                  <a:gd name="T9" fmla="*/ 620 h 1846"/>
                  <a:gd name="T10" fmla="*/ 2529 w 3321"/>
                  <a:gd name="T11" fmla="*/ 626 h 1846"/>
                  <a:gd name="T12" fmla="*/ 0 w 3321"/>
                  <a:gd name="T13" fmla="*/ 626 h 1846"/>
                  <a:gd name="T14" fmla="*/ 0 w 3321"/>
                  <a:gd name="T15" fmla="*/ 1846 h 1846"/>
                  <a:gd name="T16" fmla="*/ 2531 w 3321"/>
                  <a:gd name="T17" fmla="*/ 1846 h 1846"/>
                  <a:gd name="T18" fmla="*/ 2536 w 3321"/>
                  <a:gd name="T19" fmla="*/ 1846 h 1846"/>
                  <a:gd name="T20" fmla="*/ 3321 w 3321"/>
                  <a:gd name="T21" fmla="*/ 1523 h 1846"/>
                  <a:gd name="T22" fmla="*/ 3321 w 3321"/>
                  <a:gd name="T23" fmla="*/ 1523 h 1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21" h="1846">
                    <a:moveTo>
                      <a:pt x="3321" y="1523"/>
                    </a:moveTo>
                    <a:cubicBezTo>
                      <a:pt x="3127" y="1074"/>
                      <a:pt x="3015" y="554"/>
                      <a:pt x="3014" y="0"/>
                    </a:cubicBezTo>
                    <a:lnTo>
                      <a:pt x="3010" y="0"/>
                    </a:lnTo>
                    <a:cubicBezTo>
                      <a:pt x="3005" y="344"/>
                      <a:pt x="2795" y="620"/>
                      <a:pt x="2536" y="620"/>
                    </a:cubicBezTo>
                    <a:cubicBezTo>
                      <a:pt x="2533" y="620"/>
                      <a:pt x="2531" y="620"/>
                      <a:pt x="2529" y="620"/>
                    </a:cubicBezTo>
                    <a:lnTo>
                      <a:pt x="2529" y="626"/>
                    </a:lnTo>
                    <a:lnTo>
                      <a:pt x="0" y="626"/>
                    </a:lnTo>
                    <a:lnTo>
                      <a:pt x="0" y="1846"/>
                    </a:lnTo>
                    <a:lnTo>
                      <a:pt x="2531" y="1846"/>
                    </a:lnTo>
                    <a:cubicBezTo>
                      <a:pt x="2533" y="1846"/>
                      <a:pt x="2534" y="1846"/>
                      <a:pt x="2536" y="1846"/>
                    </a:cubicBezTo>
                    <a:cubicBezTo>
                      <a:pt x="2827" y="1846"/>
                      <a:pt x="3098" y="1727"/>
                      <a:pt x="3321" y="1523"/>
                    </a:cubicBezTo>
                    <a:lnTo>
                      <a:pt x="3321" y="1523"/>
                    </a:lnTo>
                    <a:close/>
                  </a:path>
                </a:pathLst>
              </a:custGeom>
              <a:gradFill>
                <a:gsLst>
                  <a:gs pos="33000">
                    <a:srgbClr val="F68426">
                      <a:lumMod val="20000"/>
                      <a:lumOff val="80000"/>
                    </a:srgbClr>
                  </a:gs>
                  <a:gs pos="100000">
                    <a:srgbClr val="F68426">
                      <a:lumMod val="60000"/>
                      <a:lumOff val="40000"/>
                    </a:srgbClr>
                  </a:gs>
                </a:gsLst>
                <a:lin ang="5400000" scaled="0"/>
              </a:gradFill>
              <a:ln w="25400" cap="flat" cmpd="sng" algn="ctr">
                <a:noFill/>
                <a:prstDash val="solid"/>
              </a:ln>
              <a:effectLst/>
            </p:spPr>
            <p:txBody>
              <a:bodyPr lIns="0" rIns="0" anchor="ctr"/>
              <a:lstStyle/>
              <a:p>
                <a:pPr marL="182880" indent="-182880" fontAlgn="auto">
                  <a:lnSpc>
                    <a:spcPct val="120000"/>
                  </a:lnSpc>
                  <a:spcBef>
                    <a:spcPts val="600"/>
                  </a:spcBef>
                  <a:spcAft>
                    <a:spcPts val="600"/>
                  </a:spcAft>
                  <a:buFont typeface="Arial" panose="020B0604020202020204" pitchFamily="34" charset="0"/>
                  <a:buChar char="•"/>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sp>
            <p:nvSpPr>
              <p:cNvPr id="35" name="Freeform 40"/>
              <p:cNvSpPr/>
              <p:nvPr/>
            </p:nvSpPr>
            <p:spPr bwMode="auto">
              <a:xfrm>
                <a:off x="2835572" y="2328594"/>
                <a:ext cx="2728388" cy="806035"/>
              </a:xfrm>
              <a:custGeom>
                <a:avLst/>
                <a:gdLst>
                  <a:gd name="T0" fmla="*/ 3930 w 3930"/>
                  <a:gd name="T1" fmla="*/ 920 h 1543"/>
                  <a:gd name="T2" fmla="*/ 3321 w 3930"/>
                  <a:gd name="T3" fmla="*/ 0 h 1543"/>
                  <a:gd name="T4" fmla="*/ 2536 w 3930"/>
                  <a:gd name="T5" fmla="*/ 322 h 1543"/>
                  <a:gd name="T6" fmla="*/ 2531 w 3930"/>
                  <a:gd name="T7" fmla="*/ 322 h 1543"/>
                  <a:gd name="T8" fmla="*/ 694 w 3930"/>
                  <a:gd name="T9" fmla="*/ 323 h 1543"/>
                  <a:gd name="T10" fmla="*/ 0 w 3930"/>
                  <a:gd name="T11" fmla="*/ 323 h 1543"/>
                  <a:gd name="T12" fmla="*/ 0 w 3930"/>
                  <a:gd name="T13" fmla="*/ 1543 h 1543"/>
                  <a:gd name="T14" fmla="*/ 2531 w 3930"/>
                  <a:gd name="T15" fmla="*/ 1543 h 1543"/>
                  <a:gd name="T16" fmla="*/ 2536 w 3930"/>
                  <a:gd name="T17" fmla="*/ 1543 h 1543"/>
                  <a:gd name="T18" fmla="*/ 3930 w 3930"/>
                  <a:gd name="T19" fmla="*/ 920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30" h="1543">
                    <a:moveTo>
                      <a:pt x="3930" y="920"/>
                    </a:moveTo>
                    <a:cubicBezTo>
                      <a:pt x="3683" y="671"/>
                      <a:pt x="3476" y="358"/>
                      <a:pt x="3321" y="0"/>
                    </a:cubicBezTo>
                    <a:cubicBezTo>
                      <a:pt x="3097" y="203"/>
                      <a:pt x="2827" y="322"/>
                      <a:pt x="2536" y="322"/>
                    </a:cubicBezTo>
                    <a:cubicBezTo>
                      <a:pt x="2534" y="322"/>
                      <a:pt x="2533" y="322"/>
                      <a:pt x="2531" y="322"/>
                    </a:cubicBezTo>
                    <a:lnTo>
                      <a:pt x="694" y="323"/>
                    </a:lnTo>
                    <a:lnTo>
                      <a:pt x="0" y="323"/>
                    </a:lnTo>
                    <a:lnTo>
                      <a:pt x="0" y="1543"/>
                    </a:lnTo>
                    <a:lnTo>
                      <a:pt x="2531" y="1543"/>
                    </a:lnTo>
                    <a:cubicBezTo>
                      <a:pt x="2533" y="1543"/>
                      <a:pt x="2534" y="1543"/>
                      <a:pt x="2536" y="1543"/>
                    </a:cubicBezTo>
                    <a:cubicBezTo>
                      <a:pt x="3059" y="1543"/>
                      <a:pt x="3542" y="1311"/>
                      <a:pt x="3930" y="92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gn="ctr" fontAlgn="auto">
                  <a:lnSpc>
                    <a:spcPct val="120000"/>
                  </a:lnSpc>
                  <a:spcBef>
                    <a:spcPts val="0"/>
                  </a:spcBef>
                  <a:spcAft>
                    <a:spcPts val="0"/>
                  </a:spcAft>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36" name="Freeform 43"/>
              <p:cNvSpPr/>
              <p:nvPr/>
            </p:nvSpPr>
            <p:spPr bwMode="auto">
              <a:xfrm>
                <a:off x="5140079" y="1533696"/>
                <a:ext cx="845911" cy="1275178"/>
              </a:xfrm>
              <a:custGeom>
                <a:avLst/>
                <a:gdLst>
                  <a:gd name="T0" fmla="*/ 608 w 1218"/>
                  <a:gd name="T1" fmla="*/ 0 h 2443"/>
                  <a:gd name="T2" fmla="*/ 183 w 1218"/>
                  <a:gd name="T3" fmla="*/ 1324 h 2443"/>
                  <a:gd name="T4" fmla="*/ 0 w 1218"/>
                  <a:gd name="T5" fmla="*/ 1523 h 2443"/>
                  <a:gd name="T6" fmla="*/ 609 w 1218"/>
                  <a:gd name="T7" fmla="*/ 2443 h 2443"/>
                  <a:gd name="T8" fmla="*/ 1218 w 1218"/>
                  <a:gd name="T9" fmla="*/ 1522 h 2443"/>
                  <a:gd name="T10" fmla="*/ 1035 w 1218"/>
                  <a:gd name="T11" fmla="*/ 1324 h 2443"/>
                  <a:gd name="T12" fmla="*/ 610 w 1218"/>
                  <a:gd name="T13" fmla="*/ 0 h 2443"/>
                  <a:gd name="T14" fmla="*/ 608 w 1218"/>
                  <a:gd name="T15" fmla="*/ 0 h 24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8" h="2443">
                    <a:moveTo>
                      <a:pt x="608" y="0"/>
                    </a:moveTo>
                    <a:cubicBezTo>
                      <a:pt x="605" y="520"/>
                      <a:pt x="443" y="989"/>
                      <a:pt x="183" y="1324"/>
                    </a:cubicBezTo>
                    <a:cubicBezTo>
                      <a:pt x="126" y="1397"/>
                      <a:pt x="65" y="1463"/>
                      <a:pt x="0" y="1523"/>
                    </a:cubicBezTo>
                    <a:cubicBezTo>
                      <a:pt x="155" y="1881"/>
                      <a:pt x="362" y="2194"/>
                      <a:pt x="609" y="2443"/>
                    </a:cubicBezTo>
                    <a:cubicBezTo>
                      <a:pt x="855" y="2194"/>
                      <a:pt x="1063" y="1881"/>
                      <a:pt x="1218" y="1522"/>
                    </a:cubicBezTo>
                    <a:cubicBezTo>
                      <a:pt x="1153" y="1463"/>
                      <a:pt x="1092" y="1397"/>
                      <a:pt x="1035" y="1324"/>
                    </a:cubicBezTo>
                    <a:cubicBezTo>
                      <a:pt x="775" y="989"/>
                      <a:pt x="612" y="520"/>
                      <a:pt x="610" y="0"/>
                    </a:cubicBezTo>
                    <a:lnTo>
                      <a:pt x="608" y="0"/>
                    </a:lnTo>
                    <a:close/>
                  </a:path>
                </a:pathLst>
              </a:custGeom>
              <a:gradFill>
                <a:gsLst>
                  <a:gs pos="33000">
                    <a:srgbClr val="F68426">
                      <a:lumMod val="20000"/>
                      <a:lumOff val="80000"/>
                    </a:srgbClr>
                  </a:gs>
                  <a:gs pos="100000">
                    <a:srgbClr val="F68426">
                      <a:lumMod val="60000"/>
                      <a:lumOff val="40000"/>
                    </a:srgbClr>
                  </a:gs>
                </a:gsLst>
                <a:lin ang="5400000" scaled="0"/>
              </a:gradFill>
              <a:ln w="25400" cap="flat" cmpd="sng" algn="ctr">
                <a:noFill/>
                <a:prstDash val="solid"/>
              </a:ln>
              <a:effectLst/>
            </p:spPr>
            <p:txBody>
              <a:bodyPr lIns="0" rIns="0" anchor="ctr"/>
              <a:lstStyle/>
              <a:p>
                <a:pPr marL="182880" indent="-182880" fontAlgn="auto">
                  <a:lnSpc>
                    <a:spcPct val="120000"/>
                  </a:lnSpc>
                  <a:spcBef>
                    <a:spcPts val="600"/>
                  </a:spcBef>
                  <a:spcAft>
                    <a:spcPts val="600"/>
                  </a:spcAft>
                  <a:buFont typeface="Arial" panose="020B0604020202020204" pitchFamily="34" charset="0"/>
                  <a:buChar char="•"/>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sp>
          <p:nvSpPr>
            <p:cNvPr id="26" name="TextBox 61"/>
            <p:cNvSpPr txBox="1">
              <a:spLocks noChangeArrowheads="1"/>
            </p:cNvSpPr>
            <p:nvPr/>
          </p:nvSpPr>
          <p:spPr bwMode="auto">
            <a:xfrm>
              <a:off x="7451925" y="4103615"/>
              <a:ext cx="1108067" cy="369907"/>
            </a:xfrm>
            <a:prstGeom prst="rect">
              <a:avLst/>
            </a:prstGeom>
            <a:noFill/>
            <a:ln w="9525">
              <a:noFill/>
              <a:miter lim="800000"/>
            </a:ln>
          </p:spPr>
          <p:txBody>
            <a:bodyPr wrap="none">
              <a:spAutoFit/>
            </a:bodyPr>
            <a:lstStyle/>
            <a:p>
              <a:pPr fontAlgn="auto">
                <a:spcBef>
                  <a:spcPts val="0"/>
                </a:spcBef>
                <a:spcAft>
                  <a:spcPts val="0"/>
                </a:spcAft>
                <a:defRPr/>
              </a:pPr>
              <a:r>
                <a:rPr lang="zh-CN" altLang="en-US" b="1" kern="0" dirty="0">
                  <a:solidFill>
                    <a:srgbClr val="FF0000"/>
                  </a:solidFill>
                  <a:latin typeface="微软雅黑" panose="020B0503020204020204" pitchFamily="34" charset="-122"/>
                  <a:ea typeface="微软雅黑" panose="020B0503020204020204" pitchFamily="34" charset="-122"/>
                </a:rPr>
                <a:t>挫折阻挡</a:t>
              </a:r>
              <a:endParaRPr lang="zh-CN" altLang="en-US" b="1" kern="0" dirty="0">
                <a:solidFill>
                  <a:srgbClr val="FF0000"/>
                </a:solidFill>
                <a:latin typeface="微软雅黑" panose="020B0503020204020204" pitchFamily="34" charset="-122"/>
                <a:ea typeface="微软雅黑" panose="020B0503020204020204" pitchFamily="34" charset="-122"/>
              </a:endParaRPr>
            </a:p>
          </p:txBody>
        </p:sp>
        <p:sp>
          <p:nvSpPr>
            <p:cNvPr id="27" name="TextBox 61"/>
            <p:cNvSpPr txBox="1">
              <a:spLocks noChangeArrowheads="1"/>
            </p:cNvSpPr>
            <p:nvPr/>
          </p:nvSpPr>
          <p:spPr bwMode="auto">
            <a:xfrm>
              <a:off x="7451925" y="4743411"/>
              <a:ext cx="1108067" cy="369906"/>
            </a:xfrm>
            <a:prstGeom prst="rect">
              <a:avLst/>
            </a:prstGeom>
            <a:noFill/>
            <a:ln w="9525">
              <a:noFill/>
              <a:miter lim="800000"/>
            </a:ln>
          </p:spPr>
          <p:txBody>
            <a:bodyPr wrap="none">
              <a:spAutoFit/>
            </a:bodyPr>
            <a:lstStyle/>
            <a:p>
              <a:pPr fontAlgn="auto">
                <a:spcBef>
                  <a:spcPts val="0"/>
                </a:spcBef>
                <a:spcAft>
                  <a:spcPts val="0"/>
                </a:spcAft>
                <a:defRPr/>
              </a:pPr>
              <a:r>
                <a:rPr lang="zh-CN" altLang="en-US" b="1" kern="0" dirty="0">
                  <a:solidFill>
                    <a:srgbClr val="FF0000"/>
                  </a:solidFill>
                  <a:latin typeface="微软雅黑" panose="020B0503020204020204" pitchFamily="34" charset="-122"/>
                  <a:ea typeface="微软雅黑" panose="020B0503020204020204" pitchFamily="34" charset="-122"/>
                </a:rPr>
                <a:t>失败打击</a:t>
              </a:r>
              <a:endParaRPr lang="zh-CN" altLang="en-US" b="1" kern="0" dirty="0">
                <a:solidFill>
                  <a:srgbClr val="FF0000"/>
                </a:solidFill>
                <a:latin typeface="微软雅黑" panose="020B0503020204020204" pitchFamily="34" charset="-122"/>
                <a:ea typeface="微软雅黑" panose="020B0503020204020204" pitchFamily="34" charset="-122"/>
              </a:endParaRPr>
            </a:p>
          </p:txBody>
        </p:sp>
        <p:sp>
          <p:nvSpPr>
            <p:cNvPr id="28" name="TextBox 61"/>
            <p:cNvSpPr txBox="1">
              <a:spLocks noChangeArrowheads="1"/>
            </p:cNvSpPr>
            <p:nvPr/>
          </p:nvSpPr>
          <p:spPr bwMode="auto">
            <a:xfrm>
              <a:off x="576510" y="4103615"/>
              <a:ext cx="1108067" cy="369907"/>
            </a:xfrm>
            <a:prstGeom prst="rect">
              <a:avLst/>
            </a:prstGeom>
            <a:noFill/>
            <a:ln w="9525">
              <a:noFill/>
              <a:miter lim="800000"/>
            </a:ln>
          </p:spPr>
          <p:txBody>
            <a:bodyPr wrap="none">
              <a:spAutoFit/>
            </a:bodyPr>
            <a:lstStyle/>
            <a:p>
              <a:pPr fontAlgn="auto">
                <a:spcBef>
                  <a:spcPts val="0"/>
                </a:spcBef>
                <a:spcAft>
                  <a:spcPts val="0"/>
                </a:spcAft>
                <a:defRPr/>
              </a:pPr>
              <a:r>
                <a:rPr lang="zh-CN" altLang="en-US" b="1" kern="0" dirty="0">
                  <a:solidFill>
                    <a:srgbClr val="FF0000"/>
                  </a:solidFill>
                  <a:latin typeface="微软雅黑" panose="020B0503020204020204" pitchFamily="34" charset="-122"/>
                  <a:ea typeface="微软雅黑" panose="020B0503020204020204" pitchFamily="34" charset="-122"/>
                </a:rPr>
                <a:t>失去希望</a:t>
              </a:r>
              <a:endParaRPr lang="zh-CN" altLang="en-US" b="1" kern="0" dirty="0">
                <a:solidFill>
                  <a:srgbClr val="FF0000"/>
                </a:solidFill>
                <a:latin typeface="微软雅黑" panose="020B0503020204020204" pitchFamily="34" charset="-122"/>
                <a:ea typeface="微软雅黑" panose="020B0503020204020204" pitchFamily="34" charset="-122"/>
              </a:endParaRPr>
            </a:p>
          </p:txBody>
        </p:sp>
        <p:sp>
          <p:nvSpPr>
            <p:cNvPr id="29" name="TextBox 61"/>
            <p:cNvSpPr txBox="1">
              <a:spLocks noChangeArrowheads="1"/>
            </p:cNvSpPr>
            <p:nvPr/>
          </p:nvSpPr>
          <p:spPr bwMode="auto">
            <a:xfrm>
              <a:off x="576510" y="4743411"/>
              <a:ext cx="1108067" cy="369906"/>
            </a:xfrm>
            <a:prstGeom prst="rect">
              <a:avLst/>
            </a:prstGeom>
            <a:noFill/>
            <a:ln w="9525">
              <a:noFill/>
              <a:miter lim="800000"/>
            </a:ln>
          </p:spPr>
          <p:txBody>
            <a:bodyPr wrap="none">
              <a:spAutoFit/>
            </a:bodyPr>
            <a:lstStyle/>
            <a:p>
              <a:pPr fontAlgn="auto">
                <a:spcBef>
                  <a:spcPts val="0"/>
                </a:spcBef>
                <a:spcAft>
                  <a:spcPts val="0"/>
                </a:spcAft>
                <a:defRPr/>
              </a:pPr>
              <a:r>
                <a:rPr lang="zh-CN" altLang="en-US" b="1" kern="0" dirty="0">
                  <a:solidFill>
                    <a:srgbClr val="FF0000"/>
                  </a:solidFill>
                  <a:latin typeface="微软雅黑" panose="020B0503020204020204" pitchFamily="34" charset="-122"/>
                  <a:ea typeface="微软雅黑" panose="020B0503020204020204" pitchFamily="34" charset="-122"/>
                </a:rPr>
                <a:t>缺乏自信</a:t>
              </a:r>
              <a:endParaRPr lang="zh-CN" altLang="en-US" b="1" kern="0" dirty="0">
                <a:solidFill>
                  <a:srgbClr val="FF0000"/>
                </a:solidFill>
                <a:latin typeface="微软雅黑" panose="020B0503020204020204" pitchFamily="34" charset="-122"/>
                <a:ea typeface="微软雅黑" panose="020B0503020204020204" pitchFamily="34" charset="-122"/>
              </a:endParaRPr>
            </a:p>
          </p:txBody>
        </p:sp>
        <p:sp>
          <p:nvSpPr>
            <p:cNvPr id="30" name="TextBox 61"/>
            <p:cNvSpPr txBox="1">
              <a:spLocks noChangeArrowheads="1"/>
            </p:cNvSpPr>
            <p:nvPr/>
          </p:nvSpPr>
          <p:spPr bwMode="auto">
            <a:xfrm>
              <a:off x="3097442" y="1196752"/>
              <a:ext cx="3005117" cy="400071"/>
            </a:xfrm>
            <a:prstGeom prst="rect">
              <a:avLst/>
            </a:prstGeom>
            <a:noFill/>
            <a:ln w="9525">
              <a:noFill/>
              <a:miter lim="800000"/>
            </a:ln>
          </p:spPr>
          <p:txBody>
            <a:bodyPr wrap="none">
              <a:spAutoFit/>
            </a:bodyPr>
            <a:lstStyle/>
            <a:p>
              <a:pPr fontAlgn="auto">
                <a:spcBef>
                  <a:spcPts val="0"/>
                </a:spcBef>
                <a:spcAft>
                  <a:spcPts val="0"/>
                </a:spcAft>
                <a:defRPr/>
              </a:pPr>
              <a:r>
                <a:rPr lang="zh-CN" altLang="en-US" sz="2000" b="1" kern="0" dirty="0">
                  <a:solidFill>
                    <a:srgbClr val="FF0000"/>
                  </a:solidFill>
                  <a:latin typeface="微软雅黑" panose="020B0503020204020204" pitchFamily="34" charset="-122"/>
                  <a:ea typeface="微软雅黑" panose="020B0503020204020204" pitchFamily="34" charset="-122"/>
                </a:rPr>
                <a:t>我们为什么会选择放弃？</a:t>
              </a:r>
              <a:endParaRPr lang="zh-CN" altLang="en-US" sz="2000" b="1" kern="0" dirty="0">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斜纹 46"/>
          <p:cNvSpPr/>
          <p:nvPr/>
        </p:nvSpPr>
        <p:spPr>
          <a:xfrm rot="10800000">
            <a:off x="11182350" y="5849938"/>
            <a:ext cx="1008063" cy="1008062"/>
          </a:xfrm>
          <a:prstGeom prst="diagStripe">
            <a:avLst/>
          </a:prstGeom>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15362" name="TextBox 47"/>
          <p:cNvSpPr txBox="1">
            <a:spLocks noChangeArrowheads="1"/>
          </p:cNvSpPr>
          <p:nvPr/>
        </p:nvSpPr>
        <p:spPr bwMode="auto">
          <a:xfrm rot="-2671436">
            <a:off x="11441113" y="6318250"/>
            <a:ext cx="800100" cy="338138"/>
          </a:xfrm>
          <a:prstGeom prst="rect">
            <a:avLst/>
          </a:prstGeom>
          <a:noFill/>
          <a:ln w="9525">
            <a:noFill/>
            <a:miter lim="800000"/>
          </a:ln>
        </p:spPr>
        <p:txBody>
          <a:bodyPr wrap="none">
            <a:spAutoFit/>
          </a:bodyPr>
          <a:lstStyle/>
          <a:p>
            <a:r>
              <a:rPr lang="zh-CN" altLang="en-US" sz="1600">
                <a:solidFill>
                  <a:srgbClr val="FFFFFF"/>
                </a:solidFill>
                <a:latin typeface="微软雅黑" panose="020B0503020204020204" pitchFamily="34" charset="-122"/>
                <a:ea typeface="微软雅黑" panose="020B0503020204020204" pitchFamily="34" charset="-122"/>
              </a:rPr>
              <a:t>目录页</a:t>
            </a:r>
            <a:endParaRPr lang="zh-CN" altLang="en-US" sz="1600">
              <a:solidFill>
                <a:srgbClr val="FFFFFF"/>
              </a:solidFill>
              <a:latin typeface="微软雅黑" panose="020B0503020204020204" pitchFamily="34" charset="-122"/>
              <a:ea typeface="微软雅黑" panose="020B0503020204020204" pitchFamily="34" charset="-122"/>
            </a:endParaRPr>
          </a:p>
        </p:txBody>
      </p:sp>
      <p:pic>
        <p:nvPicPr>
          <p:cNvPr id="55" name="Picture 11" descr="F:\TDZ临时\其他备用\！个人PPT作品@teliss\磨练坚强意志-图\8AE5D05FAA28303166B8BC708A4D89DD.jpg"/>
          <p:cNvPicPr>
            <a:picLocks noChangeAspect="1" noChangeArrowheads="1"/>
          </p:cNvPicPr>
          <p:nvPr/>
        </p:nvPicPr>
        <p:blipFill rotWithShape="1">
          <a:blip r:embed="rId1"/>
          <a:srcRect l="1847" b="4741"/>
          <a:stretch>
            <a:fillRect/>
          </a:stretch>
        </p:blipFill>
        <p:spPr bwMode="auto">
          <a:xfrm>
            <a:off x="2501900" y="933450"/>
            <a:ext cx="4076700" cy="5410200"/>
          </a:xfrm>
          <a:prstGeom prst="rect">
            <a:avLst/>
          </a:prstGeom>
          <a:noFill/>
          <a:ln w="19050">
            <a:solidFill>
              <a:srgbClr val="00B0F0"/>
            </a:solidFill>
          </a:ln>
          <a:effectLst>
            <a:outerShdw blurRad="50800" dist="38100" dir="2700000" algn="tl" rotWithShape="0">
              <a:prstClr val="black">
                <a:alpha val="40000"/>
              </a:prstClr>
            </a:outerShdw>
          </a:effectLst>
        </p:spPr>
      </p:pic>
      <p:pic>
        <p:nvPicPr>
          <p:cNvPr id="54" name="Picture 10" descr="F:\TDZ临时\其他备用\！个人PPT作品@teliss\磨练坚强意志-图\733829156098FCCCF7822E714D466C72.jpg"/>
          <p:cNvPicPr>
            <a:picLocks noChangeAspect="1" noChangeArrowheads="1"/>
          </p:cNvPicPr>
          <p:nvPr/>
        </p:nvPicPr>
        <p:blipFill rotWithShape="1">
          <a:blip r:embed="rId2"/>
          <a:srcRect l="3813" r="3813"/>
          <a:stretch>
            <a:fillRect/>
          </a:stretch>
        </p:blipFill>
        <p:spPr bwMode="auto">
          <a:xfrm>
            <a:off x="7394575" y="933450"/>
            <a:ext cx="4076700" cy="5410200"/>
          </a:xfrm>
          <a:prstGeom prst="rect">
            <a:avLst/>
          </a:prstGeom>
          <a:noFill/>
          <a:ln w="19050">
            <a:solidFill>
              <a:schemeClr val="accent6"/>
            </a:solidFill>
          </a:ln>
          <a:effectLst>
            <a:outerShdw blurRad="50800" dist="38100" dir="2700000" algn="tl" rotWithShape="0">
              <a:prstClr val="black">
                <a:alpha val="40000"/>
              </a:prstClr>
            </a:outerShdw>
          </a:effectLst>
        </p:spPr>
      </p:pic>
      <p:pic>
        <p:nvPicPr>
          <p:cNvPr id="15365" name="Picture 3" descr="F:\TDZ临时\其他备用\！PPT图片及版面资源\06-PPT精选插图\04-图标\右边角-蓝1.png"/>
          <p:cNvPicPr>
            <a:picLocks noChangeAspect="1" noChangeArrowheads="1"/>
          </p:cNvPicPr>
          <p:nvPr/>
        </p:nvPicPr>
        <p:blipFill>
          <a:blip r:embed="rId3"/>
          <a:srcRect/>
          <a:stretch>
            <a:fillRect/>
          </a:stretch>
        </p:blipFill>
        <p:spPr bwMode="auto">
          <a:xfrm>
            <a:off x="5256213" y="803275"/>
            <a:ext cx="1439862" cy="1433513"/>
          </a:xfrm>
          <a:prstGeom prst="rect">
            <a:avLst/>
          </a:prstGeom>
          <a:noFill/>
          <a:ln w="9525">
            <a:noFill/>
            <a:miter lim="800000"/>
            <a:headEnd/>
            <a:tailEnd/>
          </a:ln>
        </p:spPr>
      </p:pic>
      <p:pic>
        <p:nvPicPr>
          <p:cNvPr id="15366" name="Picture 2" descr="F:\TDZ临时\其他备用\！PPT图片及版面资源\06-PPT精选插图\04-图标\右边角-黄1.png"/>
          <p:cNvPicPr>
            <a:picLocks noChangeAspect="1" noChangeArrowheads="1"/>
          </p:cNvPicPr>
          <p:nvPr/>
        </p:nvPicPr>
        <p:blipFill>
          <a:blip r:embed="rId4"/>
          <a:srcRect/>
          <a:stretch>
            <a:fillRect/>
          </a:stretch>
        </p:blipFill>
        <p:spPr bwMode="auto">
          <a:xfrm>
            <a:off x="10152063" y="803275"/>
            <a:ext cx="1439862" cy="1433513"/>
          </a:xfrm>
          <a:prstGeom prst="rect">
            <a:avLst/>
          </a:prstGeom>
          <a:noFill/>
          <a:ln w="9525">
            <a:noFill/>
            <a:miter lim="800000"/>
            <a:headEnd/>
            <a:tailEnd/>
          </a:ln>
        </p:spPr>
      </p:pic>
      <p:sp>
        <p:nvSpPr>
          <p:cNvPr id="15367" name="TextBox 59"/>
          <p:cNvSpPr txBox="1">
            <a:spLocks noChangeArrowheads="1"/>
          </p:cNvSpPr>
          <p:nvPr/>
        </p:nvSpPr>
        <p:spPr bwMode="auto">
          <a:xfrm rot="2678999">
            <a:off x="5551488" y="1163638"/>
            <a:ext cx="1190625" cy="338137"/>
          </a:xfrm>
          <a:prstGeom prst="rect">
            <a:avLst/>
          </a:prstGeom>
          <a:noFill/>
          <a:ln w="9525">
            <a:noFill/>
            <a:miter lim="800000"/>
          </a:ln>
        </p:spPr>
        <p:txBody>
          <a:bodyPr>
            <a:spAutoFit/>
          </a:bodyPr>
          <a:lstStyle/>
          <a:p>
            <a:pPr algn="ctr"/>
            <a:r>
              <a:rPr lang="zh-CN" altLang="en-US" sz="1600">
                <a:solidFill>
                  <a:srgbClr val="FFFFFF"/>
                </a:solidFill>
                <a:latin typeface="微软雅黑" panose="020B0503020204020204" pitchFamily="34" charset="-122"/>
                <a:ea typeface="微软雅黑" panose="020B0503020204020204" pitchFamily="34" charset="-122"/>
              </a:rPr>
              <a:t>意志概述</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5368" name="TextBox 60"/>
          <p:cNvSpPr txBox="1">
            <a:spLocks noChangeArrowheads="1"/>
          </p:cNvSpPr>
          <p:nvPr/>
        </p:nvSpPr>
        <p:spPr bwMode="auto">
          <a:xfrm rot="2678999">
            <a:off x="10245725" y="1203325"/>
            <a:ext cx="1581150" cy="338138"/>
          </a:xfrm>
          <a:prstGeom prst="rect">
            <a:avLst/>
          </a:prstGeom>
          <a:noFill/>
          <a:ln w="9525">
            <a:noFill/>
            <a:miter lim="800000"/>
          </a:ln>
        </p:spPr>
        <p:txBody>
          <a:bodyPr>
            <a:spAutoFit/>
          </a:bodyPr>
          <a:lstStyle/>
          <a:p>
            <a:pPr algn="ctr"/>
            <a:r>
              <a:rPr lang="zh-CN" altLang="en-US" sz="1600">
                <a:solidFill>
                  <a:srgbClr val="FFFFFF"/>
                </a:solidFill>
                <a:latin typeface="微软雅黑" panose="020B0503020204020204" pitchFamily="34" charset="-122"/>
                <a:ea typeface="微软雅黑" panose="020B0503020204020204" pitchFamily="34" charset="-122"/>
              </a:rPr>
              <a:t>对坚持的分析</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5369" name="标题 1"/>
          <p:cNvSpPr>
            <a:spLocks noGrp="1"/>
          </p:cNvSpPr>
          <p:nvPr>
            <p:ph type="title"/>
          </p:nvPr>
        </p:nvSpPr>
        <p:spPr>
          <a:xfrm>
            <a:off x="1752600" y="400050"/>
            <a:ext cx="6635750" cy="287338"/>
          </a:xfrm>
        </p:spPr>
        <p:txBody>
          <a:bodyPr>
            <a:normAutofit fontScale="90000"/>
          </a:bodyPr>
          <a:lstStyle/>
          <a:p>
            <a:r>
              <a:rPr lang="zh-CN" altLang="en-US" sz="1500" smtClean="0">
                <a:solidFill>
                  <a:srgbClr val="00B0F0"/>
                </a:solidFill>
              </a:rPr>
              <a:t>目录</a:t>
            </a:r>
            <a:endParaRPr lang="zh-CN" altLang="en-US" sz="1500" smtClean="0">
              <a:solidFill>
                <a:srgbClr val="00B0F0"/>
              </a:solidFill>
            </a:endParaRP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Group 19"/>
          <p:cNvGrpSpPr/>
          <p:nvPr/>
        </p:nvGrpSpPr>
        <p:grpSpPr bwMode="auto">
          <a:xfrm>
            <a:off x="11231563" y="5805488"/>
            <a:ext cx="407987" cy="503237"/>
            <a:chOff x="0" y="0"/>
            <a:chExt cx="408597" cy="504056"/>
          </a:xfrm>
        </p:grpSpPr>
        <p:grpSp>
          <p:nvGrpSpPr>
            <p:cNvPr id="33802"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33805"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3803" name="TextBox 25"/>
            <p:cNvSpPr>
              <a:spLocks noChangeArrowheads="1"/>
            </p:cNvSpPr>
            <p:nvPr/>
          </p:nvSpPr>
          <p:spPr bwMode="auto">
            <a:xfrm rot="-1958659">
              <a:off x="23169" y="34860"/>
              <a:ext cx="327334" cy="369332"/>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553998"/>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关于希望</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33796" name="Picture 4" descr="F:\TDZ临时\其他备用\！PPT图片及版面资源\06-PPT精选插图\04-图标\A93FCBA3D0397F9FECFC3AA4E53410C4.png"/>
          <p:cNvPicPr>
            <a:picLocks noChangeAspect="1" noChangeArrowheads="1"/>
          </p:cNvPicPr>
          <p:nvPr/>
        </p:nvPicPr>
        <p:blipFill>
          <a:blip r:embed="rId1"/>
          <a:srcRect/>
          <a:stretch>
            <a:fillRect/>
          </a:stretch>
        </p:blipFill>
        <p:spPr bwMode="auto">
          <a:xfrm>
            <a:off x="7580313" y="1339850"/>
            <a:ext cx="4876800" cy="4876800"/>
          </a:xfrm>
          <a:prstGeom prst="rect">
            <a:avLst/>
          </a:prstGeom>
          <a:noFill/>
          <a:ln w="9525">
            <a:noFill/>
            <a:miter lim="800000"/>
            <a:headEnd/>
            <a:tailEnd/>
          </a:ln>
        </p:spPr>
      </p:pic>
      <p:sp>
        <p:nvSpPr>
          <p:cNvPr id="42" name="Text Box 44"/>
          <p:cNvSpPr txBox="1">
            <a:spLocks noChangeArrowheads="1"/>
          </p:cNvSpPr>
          <p:nvPr/>
        </p:nvSpPr>
        <p:spPr bwMode="auto">
          <a:xfrm>
            <a:off x="2751138" y="1016000"/>
            <a:ext cx="4759325" cy="757238"/>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美国作家欧</a:t>
            </a:r>
            <a:r>
              <a:rPr lang="en-US" altLang="zh-CN" sz="1600">
                <a:solidFill>
                  <a:srgbClr val="7F7F7F"/>
                </a:solidFill>
                <a:latin typeface="微软雅黑" panose="020B0503020204020204" pitchFamily="34" charset="-122"/>
                <a:ea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rPr>
              <a:t>亨利在他的小说</a:t>
            </a:r>
            <a:r>
              <a:rPr lang="en-US" altLang="zh-CN" sz="1600">
                <a:solidFill>
                  <a:srgbClr val="7F7F7F"/>
                </a:solidFill>
                <a:latin typeface="微软雅黑" panose="020B0503020204020204" pitchFamily="34" charset="-122"/>
                <a:ea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rPr>
              <a:t>最后一片叶子</a:t>
            </a:r>
            <a:r>
              <a:rPr lang="en-US" altLang="zh-CN" sz="1600">
                <a:solidFill>
                  <a:srgbClr val="7F7F7F"/>
                </a:solidFill>
                <a:latin typeface="微软雅黑" panose="020B0503020204020204" pitchFamily="34" charset="-122"/>
                <a:ea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rPr>
              <a:t>里讲了个故事：</a:t>
            </a:r>
            <a:endParaRPr lang="en-US" sz="1600">
              <a:solidFill>
                <a:srgbClr val="7F7F7F"/>
              </a:solidFill>
              <a:latin typeface="微软雅黑" panose="020B0503020204020204" pitchFamily="34" charset="-122"/>
              <a:ea typeface="微软雅黑" panose="020B0503020204020204" pitchFamily="34" charset="-122"/>
            </a:endParaRPr>
          </a:p>
        </p:txBody>
      </p:sp>
      <p:sp>
        <p:nvSpPr>
          <p:cNvPr id="43" name="矩形 42"/>
          <p:cNvSpPr/>
          <p:nvPr/>
        </p:nvSpPr>
        <p:spPr>
          <a:xfrm>
            <a:off x="1958975" y="908050"/>
            <a:ext cx="5621338" cy="3427413"/>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pic>
        <p:nvPicPr>
          <p:cNvPr id="33799" name="Picture 4" descr="F:\TDZ临时\其他备用\！PPT图片及版面资源\06-PPT精选插图\04-图标\右边角-黄1.png"/>
          <p:cNvPicPr>
            <a:picLocks noChangeAspect="1" noChangeArrowheads="1"/>
          </p:cNvPicPr>
          <p:nvPr/>
        </p:nvPicPr>
        <p:blipFill>
          <a:blip r:embed="rId2"/>
          <a:srcRect/>
          <a:stretch>
            <a:fillRect/>
          </a:stretch>
        </p:blipFill>
        <p:spPr bwMode="auto">
          <a:xfrm>
            <a:off x="1846263" y="823913"/>
            <a:ext cx="1155700" cy="1149350"/>
          </a:xfrm>
          <a:prstGeom prst="rect">
            <a:avLst/>
          </a:prstGeom>
          <a:noFill/>
          <a:ln w="9525">
            <a:noFill/>
            <a:miter lim="800000"/>
            <a:headEnd/>
            <a:tailEnd/>
          </a:ln>
        </p:spPr>
      </p:pic>
      <p:sp>
        <p:nvSpPr>
          <p:cNvPr id="33800" name="TextBox 44"/>
          <p:cNvSpPr txBox="1">
            <a:spLocks noChangeArrowheads="1"/>
          </p:cNvSpPr>
          <p:nvPr/>
        </p:nvSpPr>
        <p:spPr bwMode="auto">
          <a:xfrm rot="-2671436">
            <a:off x="1936750" y="1109663"/>
            <a:ext cx="646113" cy="369887"/>
          </a:xfrm>
          <a:prstGeom prst="rect">
            <a:avLst/>
          </a:prstGeom>
          <a:noFill/>
          <a:ln w="9525">
            <a:noFill/>
            <a:miter lim="800000"/>
          </a:ln>
        </p:spPr>
        <p:txBody>
          <a:bodyPr wrap="none">
            <a:spAutoFit/>
          </a:bodyPr>
          <a:lstStyle/>
          <a:p>
            <a:r>
              <a:rPr lang="zh-CN" altLang="en-US" b="1">
                <a:solidFill>
                  <a:srgbClr val="FFFFFF"/>
                </a:solidFill>
                <a:latin typeface="微软雅黑" panose="020B0503020204020204" pitchFamily="34" charset="-122"/>
                <a:ea typeface="微软雅黑" panose="020B0503020204020204" pitchFamily="34" charset="-122"/>
              </a:rPr>
              <a:t>故事</a:t>
            </a:r>
            <a:endParaRPr lang="zh-CN" altLang="en-US" b="1">
              <a:solidFill>
                <a:srgbClr val="FFFFFF"/>
              </a:solidFill>
              <a:latin typeface="微软雅黑" panose="020B0503020204020204" pitchFamily="34" charset="-122"/>
              <a:ea typeface="微软雅黑" panose="020B0503020204020204" pitchFamily="34" charset="-122"/>
            </a:endParaRPr>
          </a:p>
        </p:txBody>
      </p:sp>
      <p:sp>
        <p:nvSpPr>
          <p:cNvPr id="46" name="Text Box 44"/>
          <p:cNvSpPr txBox="1">
            <a:spLocks noChangeArrowheads="1"/>
          </p:cNvSpPr>
          <p:nvPr/>
        </p:nvSpPr>
        <p:spPr bwMode="auto">
          <a:xfrm>
            <a:off x="2109788" y="1916113"/>
            <a:ext cx="5400675" cy="2419350"/>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病房里，一个生命垂危的病人从房间里看见窗外的一棵树，在秋风中一片片地掉落下来。病人望着眼前的萧萧落叶，身体也随之每况愈下，一天不如一天。她说：“当树叶全部掉光时，我也就要死了。”一位老画家得知后，用彩笔画了一片叶脉清脆的树叶挂在树枝上。于是，这最后的一片叶子始终没有掉下来。而只因为生命中的这片绿，病人竟奇迹般地活了下来。</a:t>
            </a:r>
            <a:endParaRPr lang="en-US" b="1" dirty="0">
              <a:solidFill>
                <a:schemeClr val="accent6"/>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846263" y="6457950"/>
            <a:ext cx="53975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34818" name="Group 19"/>
          <p:cNvGrpSpPr/>
          <p:nvPr/>
        </p:nvGrpSpPr>
        <p:grpSpPr bwMode="auto">
          <a:xfrm>
            <a:off x="11231563" y="5805488"/>
            <a:ext cx="407987" cy="503237"/>
            <a:chOff x="0" y="0"/>
            <a:chExt cx="408597" cy="504056"/>
          </a:xfrm>
        </p:grpSpPr>
        <p:grpSp>
          <p:nvGrpSpPr>
            <p:cNvPr id="34827"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34830"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4828" name="TextBox 25"/>
            <p:cNvSpPr>
              <a:spLocks noChangeArrowheads="1"/>
            </p:cNvSpPr>
            <p:nvPr/>
          </p:nvSpPr>
          <p:spPr bwMode="auto">
            <a:xfrm rot="-1958659">
              <a:off x="23169" y="34860"/>
              <a:ext cx="327334" cy="369332"/>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553998"/>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关于希望</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8" name="Text Box 44"/>
          <p:cNvSpPr txBox="1">
            <a:spLocks noChangeArrowheads="1"/>
          </p:cNvSpPr>
          <p:nvPr/>
        </p:nvSpPr>
        <p:spPr bwMode="auto">
          <a:xfrm>
            <a:off x="2566988" y="971550"/>
            <a:ext cx="6769100" cy="108902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可见，</a:t>
            </a:r>
            <a:r>
              <a:rPr lang="zh-CN" altLang="en-US" b="1" dirty="0">
                <a:solidFill>
                  <a:schemeClr val="accent6"/>
                </a:solidFill>
              </a:rPr>
              <a:t>人生可以没有很多东西，却惟独不能没有希望。</a:t>
            </a:r>
            <a:r>
              <a:rPr lang="zh-CN" altLang="en-US" dirty="0"/>
              <a:t>希望是人类生活的一项重要的价值。世上只有绝望的人，但没有绝望的处境。有希望之处，生命就生生不息。</a:t>
            </a:r>
            <a:endParaRPr lang="en-US" dirty="0"/>
          </a:p>
        </p:txBody>
      </p:sp>
      <p:sp>
        <p:nvSpPr>
          <p:cNvPr id="19" name="矩形 18"/>
          <p:cNvSpPr/>
          <p:nvPr/>
        </p:nvSpPr>
        <p:spPr>
          <a:xfrm>
            <a:off x="2495550" y="908050"/>
            <a:ext cx="7664450" cy="120015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pic>
        <p:nvPicPr>
          <p:cNvPr id="34823" name="Picture 2" descr="F:\TDZ临时\其他备用\！PPT图片及版面资源\06-PPT精选插图\04-图标\右边角-黄1.png"/>
          <p:cNvPicPr>
            <a:picLocks noChangeArrowheads="1"/>
          </p:cNvPicPr>
          <p:nvPr/>
        </p:nvPicPr>
        <p:blipFill>
          <a:blip r:embed="rId1"/>
          <a:srcRect/>
          <a:stretch>
            <a:fillRect/>
          </a:stretch>
        </p:blipFill>
        <p:spPr bwMode="auto">
          <a:xfrm>
            <a:off x="9099550" y="1052513"/>
            <a:ext cx="1155700" cy="1152525"/>
          </a:xfrm>
          <a:prstGeom prst="rect">
            <a:avLst/>
          </a:prstGeom>
          <a:noFill/>
          <a:ln w="9525">
            <a:noFill/>
            <a:miter lim="800000"/>
            <a:headEnd/>
            <a:tailEnd/>
          </a:ln>
        </p:spPr>
      </p:pic>
      <p:sp>
        <p:nvSpPr>
          <p:cNvPr id="34824" name="TextBox 21"/>
          <p:cNvSpPr txBox="1">
            <a:spLocks noChangeArrowheads="1"/>
          </p:cNvSpPr>
          <p:nvPr/>
        </p:nvSpPr>
        <p:spPr bwMode="auto">
          <a:xfrm rot="-2655157">
            <a:off x="9515475" y="1585913"/>
            <a:ext cx="647700" cy="369887"/>
          </a:xfrm>
          <a:prstGeom prst="rect">
            <a:avLst/>
          </a:prstGeom>
          <a:noFill/>
          <a:ln w="9525">
            <a:noFill/>
            <a:miter lim="800000"/>
          </a:ln>
        </p:spPr>
        <p:txBody>
          <a:bodyPr wrap="none">
            <a:spAutoFit/>
          </a:bodyPr>
          <a:lstStyle/>
          <a:p>
            <a:r>
              <a:rPr lang="zh-CN" altLang="en-US" b="1">
                <a:solidFill>
                  <a:srgbClr val="FFFFFF"/>
                </a:solidFill>
                <a:latin typeface="微软雅黑" panose="020B0503020204020204" pitchFamily="34" charset="-122"/>
                <a:ea typeface="微软雅黑" panose="020B0503020204020204" pitchFamily="34" charset="-122"/>
              </a:rPr>
              <a:t>点评</a:t>
            </a:r>
            <a:endParaRPr lang="zh-CN" altLang="en-US" b="1">
              <a:solidFill>
                <a:srgbClr val="FFFFFF"/>
              </a:solidFill>
              <a:latin typeface="微软雅黑" panose="020B0503020204020204" pitchFamily="34" charset="-122"/>
              <a:ea typeface="微软雅黑" panose="020B0503020204020204" pitchFamily="34" charset="-122"/>
            </a:endParaRPr>
          </a:p>
        </p:txBody>
      </p:sp>
      <p:pic>
        <p:nvPicPr>
          <p:cNvPr id="9219" name="Picture 3" descr="F:\TDZ临时\其他备用\！PPT图片及版面资源\06-PPT精选插图\11-风景\pic334.jpg"/>
          <p:cNvPicPr>
            <a:picLocks noChangeAspect="1" noChangeArrowheads="1"/>
          </p:cNvPicPr>
          <p:nvPr/>
        </p:nvPicPr>
        <p:blipFill>
          <a:blip r:embed="rId2"/>
          <a:srcRect/>
          <a:stretch>
            <a:fillRect/>
          </a:stretch>
        </p:blipFill>
        <p:spPr bwMode="auto">
          <a:xfrm>
            <a:off x="2524125" y="2420938"/>
            <a:ext cx="6091238" cy="4073525"/>
          </a:xfrm>
          <a:prstGeom prst="rect">
            <a:avLst/>
          </a:prstGeom>
          <a:noFill/>
          <a:ln w="19050">
            <a:solidFill>
              <a:schemeClr val="accent6"/>
            </a:solidFill>
          </a:ln>
          <a:effectLst>
            <a:outerShdw blurRad="50800" dist="38100" dir="2700000" algn="tl" rotWithShape="0">
              <a:prstClr val="black">
                <a:alpha val="40000"/>
              </a:prstClr>
            </a:outerShdw>
          </a:effectLst>
        </p:spPr>
      </p:pic>
      <p:sp>
        <p:nvSpPr>
          <p:cNvPr id="24" name="Text Box 44"/>
          <p:cNvSpPr txBox="1">
            <a:spLocks noChangeArrowheads="1"/>
          </p:cNvSpPr>
          <p:nvPr/>
        </p:nvSpPr>
        <p:spPr bwMode="auto">
          <a:xfrm>
            <a:off x="8831263" y="3797300"/>
            <a:ext cx="3168650" cy="1719263"/>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耶稣在星期五被钉上十字架时，是全世界最糟糕的一天，可三天后就是复活节。所以，</a:t>
            </a:r>
            <a:r>
              <a:rPr lang="zh-CN" altLang="en-US" b="1" dirty="0">
                <a:solidFill>
                  <a:schemeClr val="accent6"/>
                </a:solidFill>
              </a:rPr>
              <a:t>当我们遇到不幸时，要学会再等待三天，一切就可能恢复正常了。</a:t>
            </a:r>
            <a:endParaRPr lang="en-US" b="1" dirty="0">
              <a:solidFill>
                <a:schemeClr val="accent6"/>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4" descr="C:\Documents and Settings\huxiya\桌面\未标题-13.png"/>
          <p:cNvPicPr>
            <a:picLocks noChangeAspect="1" noChangeArrowheads="1"/>
          </p:cNvPicPr>
          <p:nvPr/>
        </p:nvPicPr>
        <p:blipFill>
          <a:blip r:embed="rId1"/>
          <a:srcRect/>
          <a:stretch>
            <a:fillRect/>
          </a:stretch>
        </p:blipFill>
        <p:spPr bwMode="auto">
          <a:xfrm>
            <a:off x="1619250" y="993775"/>
            <a:ext cx="1765300" cy="563563"/>
          </a:xfrm>
          <a:prstGeom prst="rect">
            <a:avLst/>
          </a:prstGeom>
          <a:noFill/>
          <a:ln w="9525">
            <a:noFill/>
            <a:miter lim="800000"/>
            <a:headEnd/>
            <a:tailEnd/>
          </a:ln>
        </p:spPr>
      </p:pic>
      <p:grpSp>
        <p:nvGrpSpPr>
          <p:cNvPr id="35842" name="Group 19"/>
          <p:cNvGrpSpPr/>
          <p:nvPr/>
        </p:nvGrpSpPr>
        <p:grpSpPr bwMode="auto">
          <a:xfrm>
            <a:off x="11231563" y="5805488"/>
            <a:ext cx="407987" cy="503237"/>
            <a:chOff x="0" y="0"/>
            <a:chExt cx="408597" cy="504056"/>
          </a:xfrm>
        </p:grpSpPr>
        <p:grpSp>
          <p:nvGrpSpPr>
            <p:cNvPr id="35850"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35853"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5851" name="TextBox 25"/>
            <p:cNvSpPr>
              <a:spLocks noChangeArrowheads="1"/>
            </p:cNvSpPr>
            <p:nvPr/>
          </p:nvSpPr>
          <p:spPr bwMode="auto">
            <a:xfrm rot="-1958659">
              <a:off x="23169" y="34860"/>
              <a:ext cx="327334" cy="369332"/>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关于自信</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 name="矩形 2"/>
          <p:cNvSpPr>
            <a:spLocks noChangeAspect="1"/>
          </p:cNvSpPr>
          <p:nvPr/>
        </p:nvSpPr>
        <p:spPr>
          <a:xfrm>
            <a:off x="2135188" y="1628775"/>
            <a:ext cx="7164387" cy="424815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
        <p:nvSpPr>
          <p:cNvPr id="4" name="椭圆 3"/>
          <p:cNvSpPr>
            <a:spLocks noChangeAspect="1"/>
          </p:cNvSpPr>
          <p:nvPr/>
        </p:nvSpPr>
        <p:spPr>
          <a:xfrm>
            <a:off x="7175500" y="1628775"/>
            <a:ext cx="4248150" cy="4248150"/>
          </a:xfrm>
          <a:prstGeom prst="ellipse">
            <a:avLst/>
          </a:prstGeom>
          <a:blipFill>
            <a:blip r:embed="rId2"/>
            <a:stretch>
              <a:fillRect/>
            </a:stretch>
          </a:blipFill>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dirty="0"/>
          </a:p>
        </p:txBody>
      </p:sp>
      <p:sp>
        <p:nvSpPr>
          <p:cNvPr id="35847" name="TextBox 21"/>
          <p:cNvSpPr txBox="1">
            <a:spLocks noChangeArrowheads="1"/>
          </p:cNvSpPr>
          <p:nvPr/>
        </p:nvSpPr>
        <p:spPr bwMode="auto">
          <a:xfrm>
            <a:off x="1774825" y="1130300"/>
            <a:ext cx="1416050" cy="338138"/>
          </a:xfrm>
          <a:prstGeom prst="rect">
            <a:avLst/>
          </a:prstGeom>
          <a:noFill/>
          <a:ln w="9525">
            <a:noFill/>
            <a:miter lim="800000"/>
          </a:ln>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rPr>
              <a:t>听故事并思考</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5" name="Text Box 44"/>
          <p:cNvSpPr txBox="1">
            <a:spLocks noChangeArrowheads="1"/>
          </p:cNvSpPr>
          <p:nvPr/>
        </p:nvSpPr>
        <p:spPr bwMode="auto">
          <a:xfrm>
            <a:off x="2328863" y="1819275"/>
            <a:ext cx="4846637" cy="1754188"/>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有一位曾赢得世界冠军的大陆羽球选手熊国宝到台访问时，记者问他：“你能赢得世界冠军，最感谢哪个教练的栽培？”木讷的他想了想，坦诚的说：“如果真要感谢的话，我最该感谢的是自己的栽培。就是因为没有人看好我，我才有今天。”</a:t>
            </a:r>
            <a:endParaRPr lang="en-US" b="1" dirty="0">
              <a:solidFill>
                <a:schemeClr val="accent6"/>
              </a:solidFill>
            </a:endParaRPr>
          </a:p>
        </p:txBody>
      </p:sp>
      <p:sp>
        <p:nvSpPr>
          <p:cNvPr id="26" name="Text Box 44"/>
          <p:cNvSpPr txBox="1">
            <a:spLocks noChangeArrowheads="1"/>
          </p:cNvSpPr>
          <p:nvPr/>
        </p:nvSpPr>
        <p:spPr bwMode="auto">
          <a:xfrm>
            <a:off x="2328863" y="3978275"/>
            <a:ext cx="4846637" cy="1754188"/>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原来，他当初入选国家代表队时，只是个绿叶的角色，虽然球已打得不错，但</a:t>
            </a:r>
            <a:r>
              <a:rPr lang="zh-CN" altLang="en-US" dirty="0" smtClean="0"/>
              <a:t>从没被</a:t>
            </a:r>
            <a:r>
              <a:rPr lang="zh-CN" altLang="en-US" dirty="0"/>
              <a:t>视为是能为国争光的</a:t>
            </a:r>
            <a:r>
              <a:rPr lang="zh-CN" altLang="en-US" dirty="0" smtClean="0"/>
              <a:t>人选。</a:t>
            </a:r>
            <a:r>
              <a:rPr lang="zh-CN" altLang="en-US" dirty="0"/>
              <a:t>他沉默寡言，年纪又比最出色的选手</a:t>
            </a:r>
            <a:r>
              <a:rPr lang="zh-CN" altLang="en-US" dirty="0" smtClean="0"/>
              <a:t>大，</a:t>
            </a:r>
            <a:r>
              <a:rPr lang="zh-CN" altLang="en-US" dirty="0"/>
              <a:t>没有一点运动明星的样子，教练选他，并不是要栽培他，只是要他陪着明星选手练球。</a:t>
            </a:r>
            <a:endParaRPr lang="en-US" b="1" dirty="0">
              <a:solidFill>
                <a:schemeClr val="accent6"/>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4" descr="C:\Documents and Settings\huxiya\桌面\未标题-13.png"/>
          <p:cNvPicPr>
            <a:picLocks noChangeAspect="1" noChangeArrowheads="1"/>
          </p:cNvPicPr>
          <p:nvPr/>
        </p:nvPicPr>
        <p:blipFill>
          <a:blip r:embed="rId1"/>
          <a:srcRect/>
          <a:stretch>
            <a:fillRect/>
          </a:stretch>
        </p:blipFill>
        <p:spPr bwMode="auto">
          <a:xfrm>
            <a:off x="1619250" y="993775"/>
            <a:ext cx="1765300" cy="563563"/>
          </a:xfrm>
          <a:prstGeom prst="rect">
            <a:avLst/>
          </a:prstGeom>
          <a:noFill/>
          <a:ln w="9525">
            <a:noFill/>
            <a:miter lim="800000"/>
            <a:headEnd/>
            <a:tailEnd/>
          </a:ln>
        </p:spPr>
      </p:pic>
      <p:grpSp>
        <p:nvGrpSpPr>
          <p:cNvPr id="36866" name="Group 19"/>
          <p:cNvGrpSpPr/>
          <p:nvPr/>
        </p:nvGrpSpPr>
        <p:grpSpPr bwMode="auto">
          <a:xfrm>
            <a:off x="11231563" y="5805488"/>
            <a:ext cx="407987" cy="503237"/>
            <a:chOff x="0" y="0"/>
            <a:chExt cx="408597" cy="504056"/>
          </a:xfrm>
        </p:grpSpPr>
        <p:grpSp>
          <p:nvGrpSpPr>
            <p:cNvPr id="36876"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36879"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877" name="TextBox 25"/>
            <p:cNvSpPr>
              <a:spLocks noChangeArrowheads="1"/>
            </p:cNvSpPr>
            <p:nvPr/>
          </p:nvSpPr>
          <p:spPr bwMode="auto">
            <a:xfrm rot="-1958659">
              <a:off x="23169" y="34860"/>
              <a:ext cx="327334" cy="369332"/>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关于自信</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36869" name="Picture 2" descr="F:\TDZ临时\其他备用\new\so easy\E3520FEA7ADA38C775737288C082F91D.png"/>
          <p:cNvPicPr>
            <a:picLocks noChangeAspect="1" noChangeArrowheads="1"/>
          </p:cNvPicPr>
          <p:nvPr/>
        </p:nvPicPr>
        <p:blipFill>
          <a:blip r:embed="rId2"/>
          <a:srcRect/>
          <a:stretch>
            <a:fillRect/>
          </a:stretch>
        </p:blipFill>
        <p:spPr bwMode="auto">
          <a:xfrm>
            <a:off x="7031038" y="0"/>
            <a:ext cx="3719512" cy="5781675"/>
          </a:xfrm>
          <a:prstGeom prst="rect">
            <a:avLst/>
          </a:prstGeom>
          <a:noFill/>
          <a:ln w="9525">
            <a:noFill/>
            <a:miter lim="800000"/>
            <a:headEnd/>
            <a:tailEnd/>
          </a:ln>
        </p:spPr>
      </p:pic>
      <p:grpSp>
        <p:nvGrpSpPr>
          <p:cNvPr id="5" name="组合 4"/>
          <p:cNvGrpSpPr/>
          <p:nvPr/>
        </p:nvGrpSpPr>
        <p:grpSpPr bwMode="auto">
          <a:xfrm>
            <a:off x="2603500" y="1844675"/>
            <a:ext cx="4105275" cy="4103688"/>
            <a:chOff x="2424231" y="1617569"/>
            <a:chExt cx="4104000" cy="4104000"/>
          </a:xfrm>
        </p:grpSpPr>
        <p:grpSp>
          <p:nvGrpSpPr>
            <p:cNvPr id="36872" name="组合 16"/>
            <p:cNvGrpSpPr/>
            <p:nvPr/>
          </p:nvGrpSpPr>
          <p:grpSpPr bwMode="auto">
            <a:xfrm>
              <a:off x="2424231" y="1617569"/>
              <a:ext cx="4104000" cy="4104000"/>
              <a:chOff x="3744276" y="791994"/>
              <a:chExt cx="4477092" cy="4477092"/>
            </a:xfrm>
          </p:grpSpPr>
          <p:sp>
            <p:nvSpPr>
              <p:cNvPr id="19" name="椭圆 18"/>
              <p:cNvSpPr/>
              <p:nvPr/>
            </p:nvSpPr>
            <p:spPr>
              <a:xfrm>
                <a:off x="3744276" y="791994"/>
                <a:ext cx="4477092" cy="4477092"/>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椭圆 20"/>
              <p:cNvSpPr/>
              <p:nvPr/>
            </p:nvSpPr>
            <p:spPr>
              <a:xfrm>
                <a:off x="3939911" y="987705"/>
                <a:ext cx="4085823" cy="408567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6873" name="TextBox 17"/>
            <p:cNvSpPr txBox="1">
              <a:spLocks noChangeArrowheads="1"/>
            </p:cNvSpPr>
            <p:nvPr/>
          </p:nvSpPr>
          <p:spPr bwMode="auto">
            <a:xfrm>
              <a:off x="2998060" y="2492896"/>
              <a:ext cx="3097146" cy="2631490"/>
            </a:xfrm>
            <a:prstGeom prst="rect">
              <a:avLst/>
            </a:prstGeom>
            <a:noFill/>
            <a:ln w="9525">
              <a:noFill/>
              <a:miter lim="800000"/>
            </a:ln>
          </p:spPr>
          <p:txBody>
            <a:bodyPr>
              <a:spAutoFit/>
            </a:bodyPr>
            <a:lstStyle/>
            <a:p>
              <a:pPr algn="ctr"/>
              <a:r>
                <a:rPr lang="zh-CN" altLang="en-US" sz="1500">
                  <a:solidFill>
                    <a:schemeClr val="bg1"/>
                  </a:solidFill>
                  <a:latin typeface="微软雅黑" panose="020B0503020204020204" pitchFamily="34" charset="-122"/>
                  <a:ea typeface="微软雅黑" panose="020B0503020204020204" pitchFamily="34" charset="-122"/>
                </a:rPr>
                <a:t>这样，他每天打球的时间都比别人长很多，因为他是好些队友的最佳练球对象。有一年他垫档入选参加世界大赛时，第一场就遇到最强劲的队手，大家都当他是去当“牺牲”打的，没有人在意他会不会打赢。没想到他竟然势如破竹一路赢了下去，甚至赢了教练心中最有希望夺冠的队友，得到了世界冠军，一战成名。</a:t>
              </a:r>
              <a:r>
                <a:rPr lang="zh-CN" altLang="en-US" sz="1500" b="1">
                  <a:solidFill>
                    <a:schemeClr val="bg1"/>
                  </a:solidFill>
                  <a:latin typeface="微软雅黑" panose="020B0503020204020204" pitchFamily="34" charset="-122"/>
                  <a:ea typeface="微软雅黑" panose="020B0503020204020204" pitchFamily="34" charset="-122"/>
                </a:rPr>
                <a:t>没有伯乐，他一样证明自己是千里马。</a:t>
              </a:r>
              <a:endParaRPr lang="zh-CN" altLang="en-US" sz="1500" b="1">
                <a:solidFill>
                  <a:schemeClr val="bg1"/>
                </a:solidFill>
                <a:latin typeface="微软雅黑" panose="020B0503020204020204" pitchFamily="34" charset="-122"/>
                <a:ea typeface="微软雅黑" panose="020B0503020204020204" pitchFamily="34" charset="-122"/>
              </a:endParaRPr>
            </a:p>
          </p:txBody>
        </p:sp>
      </p:grpSp>
      <p:sp>
        <p:nvSpPr>
          <p:cNvPr id="36871" name="TextBox 23"/>
          <p:cNvSpPr txBox="1">
            <a:spLocks noChangeArrowheads="1"/>
          </p:cNvSpPr>
          <p:nvPr/>
        </p:nvSpPr>
        <p:spPr bwMode="auto">
          <a:xfrm>
            <a:off x="1774825" y="1130300"/>
            <a:ext cx="1416050" cy="338138"/>
          </a:xfrm>
          <a:prstGeom prst="rect">
            <a:avLst/>
          </a:prstGeom>
          <a:noFill/>
          <a:ln w="9525">
            <a:noFill/>
            <a:miter lim="800000"/>
          </a:ln>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rPr>
              <a:t>听故事并思考</a:t>
            </a:r>
            <a:endParaRPr lang="zh-CN" altLang="en-US" sz="16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100" fill="hold"/>
                                        <p:tgtEl>
                                          <p:spTgt spid="5"/>
                                        </p:tgtEl>
                                        <p:attrNameLst>
                                          <p:attrName>ppt_w</p:attrName>
                                        </p:attrNameLst>
                                      </p:cBhvr>
                                      <p:tavLst>
                                        <p:tav tm="0">
                                          <p:val>
                                            <p:fltVal val="0"/>
                                          </p:val>
                                        </p:tav>
                                        <p:tav tm="100000">
                                          <p:val>
                                            <p:strVal val="#ppt_w"/>
                                          </p:val>
                                        </p:tav>
                                      </p:tavLst>
                                    </p:anim>
                                    <p:anim calcmode="lin" valueType="num">
                                      <p:cBhvr>
                                        <p:cTn id="8" dur="100" fill="hold"/>
                                        <p:tgtEl>
                                          <p:spTgt spid="5"/>
                                        </p:tgtEl>
                                        <p:attrNameLst>
                                          <p:attrName>ppt_h</p:attrName>
                                        </p:attrNameLst>
                                      </p:cBhvr>
                                      <p:tavLst>
                                        <p:tav tm="0">
                                          <p:val>
                                            <p:fltVal val="0"/>
                                          </p:val>
                                        </p:tav>
                                        <p:tav tm="100000">
                                          <p:val>
                                            <p:strVal val="#ppt_h"/>
                                          </p:val>
                                        </p:tav>
                                      </p:tavLst>
                                    </p:anim>
                                    <p:animEffect transition="in" filter="fade">
                                      <p:cBhvr>
                                        <p:cTn id="9" dur="100"/>
                                        <p:tgtEl>
                                          <p:spTgt spid="5"/>
                                        </p:tgtEl>
                                      </p:cBhvr>
                                    </p:animEffect>
                                  </p:childTnLst>
                                </p:cTn>
                              </p:par>
                              <p:par>
                                <p:cTn id="10" presetID="6" presetClass="emph" presetSubtype="0" fill="hold" nodeType="withEffect">
                                  <p:stCondLst>
                                    <p:cond delay="600"/>
                                  </p:stCondLst>
                                  <p:childTnLst>
                                    <p:animScale>
                                      <p:cBhvr>
                                        <p:cTn id="11" dur="100" fill="hold"/>
                                        <p:tgtEl>
                                          <p:spTgt spid="5"/>
                                        </p:tgtEl>
                                      </p:cBhvr>
                                      <p:by x="110000" y="110000"/>
                                    </p:animScale>
                                  </p:childTnLst>
                                </p:cTn>
                              </p:par>
                              <p:par>
                                <p:cTn id="12" presetID="6" presetClass="emph" presetSubtype="0" fill="hold" nodeType="withEffect">
                                  <p:stCondLst>
                                    <p:cond delay="700"/>
                                  </p:stCondLst>
                                  <p:childTnLst>
                                    <p:animScale>
                                      <p:cBhvr>
                                        <p:cTn id="13" dur="200" fill="hold"/>
                                        <p:tgtEl>
                                          <p:spTgt spid="5"/>
                                        </p:tgtEl>
                                      </p:cBhvr>
                                      <p:by x="90000" y="90000"/>
                                    </p:animScale>
                                  </p:childTnLst>
                                </p:cTn>
                              </p:par>
                              <p:par>
                                <p:cTn id="14" presetID="6" presetClass="emph" presetSubtype="0" fill="hold" nodeType="withEffect">
                                  <p:stCondLst>
                                    <p:cond delay="900"/>
                                  </p:stCondLst>
                                  <p:childTnLst>
                                    <p:animScale>
                                      <p:cBhvr>
                                        <p:cTn id="15" dur="100" fill="hold"/>
                                        <p:tgtEl>
                                          <p:spTgt spid="5"/>
                                        </p:tgtEl>
                                      </p:cBhvr>
                                      <p:by x="105000" y="105000"/>
                                    </p:animScale>
                                  </p:childTnLst>
                                </p:cTn>
                              </p:par>
                              <p:par>
                                <p:cTn id="16" presetID="6" presetClass="emph" presetSubtype="0" fill="hold" nodeType="withEffect">
                                  <p:stCondLst>
                                    <p:cond delay="1000"/>
                                  </p:stCondLst>
                                  <p:childTnLst>
                                    <p:animScale>
                                      <p:cBhvr>
                                        <p:cTn id="17" dur="200" fill="hold"/>
                                        <p:tgtEl>
                                          <p:spTgt spid="5"/>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89" name="Group 19"/>
          <p:cNvGrpSpPr/>
          <p:nvPr/>
        </p:nvGrpSpPr>
        <p:grpSpPr bwMode="auto">
          <a:xfrm>
            <a:off x="11231563" y="5805488"/>
            <a:ext cx="407987" cy="503237"/>
            <a:chOff x="0" y="0"/>
            <a:chExt cx="408597" cy="504056"/>
          </a:xfrm>
        </p:grpSpPr>
        <p:grpSp>
          <p:nvGrpSpPr>
            <p:cNvPr id="37899"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37902"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7900" name="TextBox 25"/>
            <p:cNvSpPr>
              <a:spLocks noChangeArrowheads="1"/>
            </p:cNvSpPr>
            <p:nvPr/>
          </p:nvSpPr>
          <p:spPr bwMode="auto">
            <a:xfrm rot="-1958659">
              <a:off x="23169" y="34860"/>
              <a:ext cx="327334" cy="369332"/>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关于自信</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22" name="Picture 5" descr="C:\Documents and Settings\tdz\桌面\pic5848.jpg"/>
          <p:cNvPicPr>
            <a:picLocks noChangeAspect="1" noChangeArrowheads="1"/>
          </p:cNvPicPr>
          <p:nvPr/>
        </p:nvPicPr>
        <p:blipFill>
          <a:blip r:embed="rId1"/>
          <a:srcRect/>
          <a:stretch>
            <a:fillRect/>
          </a:stretch>
        </p:blipFill>
        <p:spPr bwMode="auto">
          <a:xfrm>
            <a:off x="2524125" y="2646363"/>
            <a:ext cx="6069013" cy="3848100"/>
          </a:xfrm>
          <a:prstGeom prst="rect">
            <a:avLst/>
          </a:prstGeom>
          <a:noFill/>
          <a:ln w="19050">
            <a:solidFill>
              <a:schemeClr val="accent6"/>
            </a:solidFill>
          </a:ln>
          <a:effectLst>
            <a:outerShdw blurRad="50800" dist="38100" dir="5400000" algn="t" rotWithShape="0">
              <a:prstClr val="black">
                <a:alpha val="40000"/>
              </a:prstClr>
            </a:outerShdw>
          </a:effectLst>
        </p:spPr>
      </p:pic>
      <p:sp>
        <p:nvSpPr>
          <p:cNvPr id="26" name="Text Box 44"/>
          <p:cNvSpPr txBox="1">
            <a:spLocks noChangeArrowheads="1"/>
          </p:cNvSpPr>
          <p:nvPr/>
        </p:nvSpPr>
        <p:spPr bwMode="auto">
          <a:xfrm>
            <a:off x="2566988" y="971550"/>
            <a:ext cx="6911975" cy="1422400"/>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没有遇到伯乐的时候，</a:t>
            </a:r>
            <a:r>
              <a:rPr lang="zh-CN" altLang="en-US" dirty="0" smtClean="0"/>
              <a:t>自己就是自己</a:t>
            </a:r>
            <a:r>
              <a:rPr lang="zh-CN" altLang="en-US" dirty="0"/>
              <a:t>的伯乐，关键是要相信自己是一匹千里马。这就是自信</a:t>
            </a:r>
            <a:r>
              <a:rPr lang="zh-CN" altLang="en-US" dirty="0" smtClean="0"/>
              <a:t>。</a:t>
            </a:r>
            <a:r>
              <a:rPr lang="zh-CN" altLang="zh-CN" b="1" dirty="0">
                <a:solidFill>
                  <a:schemeClr val="accent6"/>
                </a:solidFill>
              </a:rPr>
              <a:t>自信与顺境逆境无关，它只与一个人内心对自己的价值肯定与否密切相关</a:t>
            </a:r>
            <a:r>
              <a:rPr lang="zh-CN" altLang="zh-CN" dirty="0"/>
              <a:t>，比如</a:t>
            </a:r>
            <a:r>
              <a:rPr lang="en-US" altLang="zh-CN" dirty="0"/>
              <a:t>100</a:t>
            </a:r>
            <a:r>
              <a:rPr lang="zh-CN" altLang="zh-CN" dirty="0"/>
              <a:t>元无论怎么踩、怎么揉，还是</a:t>
            </a:r>
            <a:r>
              <a:rPr lang="en-US" altLang="zh-CN" dirty="0"/>
              <a:t>100</a:t>
            </a:r>
            <a:r>
              <a:rPr lang="zh-CN" altLang="zh-CN" dirty="0"/>
              <a:t>元。只要你有足够的自信心，没有人可以说话刺伤你，或让你有屈辱感。</a:t>
            </a:r>
            <a:endParaRPr lang="en-US" dirty="0"/>
          </a:p>
        </p:txBody>
      </p:sp>
      <p:sp>
        <p:nvSpPr>
          <p:cNvPr id="27" name="矩形 26"/>
          <p:cNvSpPr/>
          <p:nvPr/>
        </p:nvSpPr>
        <p:spPr>
          <a:xfrm>
            <a:off x="2495550" y="908050"/>
            <a:ext cx="7664450" cy="1512888"/>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pic>
        <p:nvPicPr>
          <p:cNvPr id="37895" name="Picture 2" descr="F:\TDZ临时\其他备用\！PPT图片及版面资源\06-PPT精选插图\04-图标\右边角-黄1.png"/>
          <p:cNvPicPr>
            <a:picLocks noChangeArrowheads="1"/>
          </p:cNvPicPr>
          <p:nvPr/>
        </p:nvPicPr>
        <p:blipFill>
          <a:blip r:embed="rId2"/>
          <a:srcRect/>
          <a:stretch>
            <a:fillRect/>
          </a:stretch>
        </p:blipFill>
        <p:spPr bwMode="auto">
          <a:xfrm>
            <a:off x="9099550" y="1381125"/>
            <a:ext cx="1155700" cy="1152525"/>
          </a:xfrm>
          <a:prstGeom prst="rect">
            <a:avLst/>
          </a:prstGeom>
          <a:noFill/>
          <a:ln w="9525">
            <a:noFill/>
            <a:miter lim="800000"/>
            <a:headEnd/>
            <a:tailEnd/>
          </a:ln>
        </p:spPr>
      </p:pic>
      <p:sp>
        <p:nvSpPr>
          <p:cNvPr id="37896" name="TextBox 28"/>
          <p:cNvSpPr txBox="1">
            <a:spLocks noChangeArrowheads="1"/>
          </p:cNvSpPr>
          <p:nvPr/>
        </p:nvSpPr>
        <p:spPr bwMode="auto">
          <a:xfrm rot="-2655157">
            <a:off x="9515475" y="1914525"/>
            <a:ext cx="647700" cy="369888"/>
          </a:xfrm>
          <a:prstGeom prst="rect">
            <a:avLst/>
          </a:prstGeom>
          <a:noFill/>
          <a:ln w="9525">
            <a:noFill/>
            <a:miter lim="800000"/>
          </a:ln>
        </p:spPr>
        <p:txBody>
          <a:bodyPr wrap="none">
            <a:spAutoFit/>
          </a:bodyPr>
          <a:lstStyle/>
          <a:p>
            <a:r>
              <a:rPr lang="zh-CN" altLang="en-US" b="1">
                <a:solidFill>
                  <a:srgbClr val="FFFFFF"/>
                </a:solidFill>
                <a:latin typeface="微软雅黑" panose="020B0503020204020204" pitchFamily="34" charset="-122"/>
                <a:ea typeface="微软雅黑" panose="020B0503020204020204" pitchFamily="34" charset="-122"/>
              </a:rPr>
              <a:t>点评</a:t>
            </a:r>
            <a:endParaRPr lang="zh-CN" altLang="en-US" b="1">
              <a:solidFill>
                <a:srgbClr val="FFFFFF"/>
              </a:solidFill>
              <a:latin typeface="微软雅黑" panose="020B0503020204020204" pitchFamily="34" charset="-122"/>
              <a:ea typeface="微软雅黑" panose="020B0503020204020204" pitchFamily="34" charset="-122"/>
            </a:endParaRPr>
          </a:p>
        </p:txBody>
      </p:sp>
      <p:sp>
        <p:nvSpPr>
          <p:cNvPr id="31" name="Text Box 44"/>
          <p:cNvSpPr txBox="1">
            <a:spLocks noChangeArrowheads="1"/>
          </p:cNvSpPr>
          <p:nvPr/>
        </p:nvSpPr>
        <p:spPr bwMode="auto">
          <a:xfrm>
            <a:off x="8831263" y="3797300"/>
            <a:ext cx="3168650" cy="1754188"/>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“人在自信的情况下，</a:t>
            </a:r>
            <a:r>
              <a:rPr lang="zh-CN" altLang="zh-CN" dirty="0" smtClean="0"/>
              <a:t>可把</a:t>
            </a:r>
            <a:r>
              <a:rPr lang="zh-CN" altLang="zh-CN" dirty="0"/>
              <a:t>自己的能力发挥到</a:t>
            </a:r>
            <a:r>
              <a:rPr lang="en-US" altLang="zh-CN" dirty="0"/>
              <a:t>500%</a:t>
            </a:r>
            <a:r>
              <a:rPr lang="zh-CN" altLang="zh-CN" dirty="0"/>
              <a:t>以上</a:t>
            </a:r>
            <a:r>
              <a:rPr lang="zh-CN" altLang="zh-CN" dirty="0" smtClean="0"/>
              <a:t>；</a:t>
            </a:r>
            <a:r>
              <a:rPr lang="zh-CN" altLang="en-US" dirty="0" smtClean="0"/>
              <a:t>而</a:t>
            </a:r>
            <a:r>
              <a:rPr lang="zh-CN" altLang="zh-CN" dirty="0" smtClean="0"/>
              <a:t>没有</a:t>
            </a:r>
            <a:r>
              <a:rPr lang="zh-CN" altLang="zh-CN" dirty="0"/>
              <a:t>自信且自卑的人，只能</a:t>
            </a:r>
            <a:r>
              <a:rPr lang="zh-CN" altLang="zh-CN" dirty="0" smtClean="0"/>
              <a:t>发挥自己</a:t>
            </a:r>
            <a:r>
              <a:rPr lang="zh-CN" altLang="zh-CN" dirty="0"/>
              <a:t>能力的</a:t>
            </a:r>
            <a:r>
              <a:rPr lang="en-US" altLang="zh-CN" dirty="0"/>
              <a:t>30%</a:t>
            </a:r>
            <a:r>
              <a:rPr lang="zh-CN" altLang="zh-CN" dirty="0"/>
              <a:t>。</a:t>
            </a:r>
            <a:r>
              <a:rPr lang="zh-CN" altLang="zh-CN" dirty="0" smtClean="0"/>
              <a:t>”——</a:t>
            </a:r>
            <a:r>
              <a:rPr lang="zh-CN" altLang="zh-CN" dirty="0"/>
              <a:t>英国的心理学者哈德菲尔德</a:t>
            </a:r>
            <a:endParaRPr lang="en-US" b="1" dirty="0">
              <a:solidFill>
                <a:schemeClr val="accent6"/>
              </a:solidFill>
            </a:endParaRPr>
          </a:p>
        </p:txBody>
      </p:sp>
      <p:cxnSp>
        <p:nvCxnSpPr>
          <p:cNvPr id="32" name="直接连接符 31"/>
          <p:cNvCxnSpPr/>
          <p:nvPr/>
        </p:nvCxnSpPr>
        <p:spPr>
          <a:xfrm>
            <a:off x="1846263" y="6457950"/>
            <a:ext cx="53975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Group 19"/>
          <p:cNvGrpSpPr/>
          <p:nvPr/>
        </p:nvGrpSpPr>
        <p:grpSpPr bwMode="auto">
          <a:xfrm>
            <a:off x="11231563" y="5805488"/>
            <a:ext cx="407987" cy="503237"/>
            <a:chOff x="0" y="0"/>
            <a:chExt cx="408597" cy="504056"/>
          </a:xfrm>
        </p:grpSpPr>
        <p:grpSp>
          <p:nvGrpSpPr>
            <p:cNvPr id="38920"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38923"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8921" name="TextBox 25"/>
            <p:cNvSpPr>
              <a:spLocks noChangeArrowheads="1"/>
            </p:cNvSpPr>
            <p:nvPr/>
          </p:nvSpPr>
          <p:spPr bwMode="auto">
            <a:xfrm rot="-1958659">
              <a:off x="23169" y="34860"/>
              <a:ext cx="327334" cy="369332"/>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关于自信</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38916" name="Picture 3" descr="C:\Documents and Settings\huxiya\桌面\2D9B318987C59CC284A5C979EB5B79F0.png"/>
          <p:cNvPicPr>
            <a:picLocks noChangeAspect="1" noChangeArrowheads="1"/>
          </p:cNvPicPr>
          <p:nvPr/>
        </p:nvPicPr>
        <p:blipFill>
          <a:blip r:embed="rId1"/>
          <a:srcRect/>
          <a:stretch>
            <a:fillRect/>
          </a:stretch>
        </p:blipFill>
        <p:spPr bwMode="auto">
          <a:xfrm>
            <a:off x="3070225" y="0"/>
            <a:ext cx="4856163" cy="6858000"/>
          </a:xfrm>
          <a:prstGeom prst="rect">
            <a:avLst/>
          </a:prstGeom>
          <a:noFill/>
          <a:ln w="9525">
            <a:noFill/>
            <a:miter lim="800000"/>
            <a:headEnd/>
            <a:tailEnd/>
          </a:ln>
        </p:spPr>
      </p:pic>
      <p:grpSp>
        <p:nvGrpSpPr>
          <p:cNvPr id="18" name="组合 17"/>
          <p:cNvGrpSpPr/>
          <p:nvPr/>
        </p:nvGrpSpPr>
        <p:grpSpPr bwMode="auto">
          <a:xfrm>
            <a:off x="8004175" y="1557338"/>
            <a:ext cx="3851275" cy="3959225"/>
            <a:chOff x="8003846" y="1484784"/>
            <a:chExt cx="3852000" cy="3960440"/>
          </a:xfrm>
        </p:grpSpPr>
        <p:sp>
          <p:nvSpPr>
            <p:cNvPr id="19" name="Text Box 44"/>
            <p:cNvSpPr txBox="1">
              <a:spLocks noChangeArrowheads="1"/>
            </p:cNvSpPr>
            <p:nvPr/>
          </p:nvSpPr>
          <p:spPr bwMode="auto">
            <a:xfrm>
              <a:off x="8141985" y="1659463"/>
              <a:ext cx="3601128" cy="3714301"/>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职位不能界定我们的身份，我们必须牢记，我们是什么人，并不取决于我们在职场上做些什么。</a:t>
              </a:r>
              <a:r>
                <a:rPr lang="zh-CN" altLang="en-US" b="1" dirty="0">
                  <a:solidFill>
                    <a:schemeClr val="accent6"/>
                  </a:solidFill>
                </a:rPr>
                <a:t>我们的身份，不会随着我们的职衔、办公室大小的改变而改变。</a:t>
              </a:r>
              <a:r>
                <a:rPr lang="zh-CN" altLang="en-US" dirty="0"/>
                <a:t>不管是做律师、面包师、管理员、电工、领班、职业妇女、飞行员或经理等等，不过只是我们真实自我的一小部分而已。自信是成功的一半，如果你在做任何事情之前都给予自己充分的自信，那你的事业就肯定是另一番模样。</a:t>
              </a:r>
              <a:endParaRPr lang="en-US" b="1" dirty="0">
                <a:solidFill>
                  <a:srgbClr val="00B0F0"/>
                </a:solidFill>
              </a:endParaRPr>
            </a:p>
          </p:txBody>
        </p:sp>
        <p:sp>
          <p:nvSpPr>
            <p:cNvPr id="21" name="矩形 20"/>
            <p:cNvSpPr/>
            <p:nvPr/>
          </p:nvSpPr>
          <p:spPr>
            <a:xfrm>
              <a:off x="8003846" y="1484784"/>
              <a:ext cx="3852000" cy="396044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nodeType="withEffect">
                                  <p:stCondLst>
                                    <p:cond delay="0"/>
                                  </p:stCondLst>
                                  <p:childTnLst>
                                    <p:animRot by="21600000">
                                      <p:cBhvr>
                                        <p:cTn id="11" dur="5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7" name="Group 19"/>
          <p:cNvGrpSpPr/>
          <p:nvPr/>
        </p:nvGrpSpPr>
        <p:grpSpPr bwMode="auto">
          <a:xfrm>
            <a:off x="11231563" y="5805488"/>
            <a:ext cx="407987" cy="503237"/>
            <a:chOff x="0" y="0"/>
            <a:chExt cx="408597" cy="504056"/>
          </a:xfrm>
        </p:grpSpPr>
        <p:grpSp>
          <p:nvGrpSpPr>
            <p:cNvPr id="39945"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39948"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9946"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什么是挫折</a:t>
            </a:r>
            <a:endParaRPr lang="en-US" spc="150" dirty="0">
              <a:solidFill>
                <a:schemeClr val="accent6"/>
              </a:solidFill>
              <a:latin typeface="微软雅黑" panose="020B0503020204020204" pitchFamily="34" charset="-122"/>
              <a:ea typeface="微软雅黑" panose="020B0503020204020204" pitchFamily="34" charset="-122"/>
            </a:endParaRPr>
          </a:p>
        </p:txBody>
      </p:sp>
      <p:sp>
        <p:nvSpPr>
          <p:cNvPr id="16" name="椭圆 15"/>
          <p:cNvSpPr/>
          <p:nvPr/>
        </p:nvSpPr>
        <p:spPr>
          <a:xfrm>
            <a:off x="-946150" y="765175"/>
            <a:ext cx="288925" cy="2873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1" name="Text Box 44"/>
          <p:cNvSpPr txBox="1">
            <a:spLocks noChangeArrowheads="1"/>
          </p:cNvSpPr>
          <p:nvPr/>
        </p:nvSpPr>
        <p:spPr bwMode="auto">
          <a:xfrm>
            <a:off x="9551988" y="1857375"/>
            <a:ext cx="2447925" cy="3416300"/>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smtClean="0"/>
              <a:t>挫折指</a:t>
            </a:r>
            <a:r>
              <a:rPr lang="zh-CN" altLang="zh-CN" dirty="0"/>
              <a:t>人们在</a:t>
            </a:r>
            <a:r>
              <a:rPr lang="zh-CN" altLang="zh-CN" dirty="0" smtClean="0"/>
              <a:t>追求目标</a:t>
            </a:r>
            <a:r>
              <a:rPr lang="zh-CN" altLang="zh-CN" dirty="0"/>
              <a:t>的活动中，遇到干扰、障碍，</a:t>
            </a:r>
            <a:r>
              <a:rPr lang="zh-CN" altLang="zh-CN" dirty="0" smtClean="0"/>
              <a:t>遭受损失</a:t>
            </a:r>
            <a:r>
              <a:rPr lang="zh-CN" altLang="zh-CN" dirty="0"/>
              <a:t>或失败时产生的一种心理状态。</a:t>
            </a:r>
            <a:r>
              <a:rPr lang="zh-CN" altLang="zh-CN" b="1" dirty="0">
                <a:solidFill>
                  <a:schemeClr val="accent6"/>
                </a:solidFill>
              </a:rPr>
              <a:t>挫折是普遍存在的，是任何人都无法避免的。</a:t>
            </a:r>
            <a:r>
              <a:rPr lang="zh-CN" altLang="zh-CN" dirty="0"/>
              <a:t>一个人想要有所作为，随时都有可能遇到各种意想不到的困难和挫折。可以说，挫折是人生的一部分。</a:t>
            </a:r>
            <a:endParaRPr lang="en-US" dirty="0"/>
          </a:p>
        </p:txBody>
      </p:sp>
      <p:pic>
        <p:nvPicPr>
          <p:cNvPr id="22" name="Picture 4" descr="C:\Documents and Settings\huxiya\桌面\xpic4445.jpg"/>
          <p:cNvPicPr>
            <a:picLocks noChangeAspect="1" noChangeArrowheads="1"/>
          </p:cNvPicPr>
          <p:nvPr/>
        </p:nvPicPr>
        <p:blipFill rotWithShape="1">
          <a:blip r:embed="rId1" cstate="print"/>
          <a:srcRect/>
          <a:stretch>
            <a:fillRect/>
          </a:stretch>
        </p:blipFill>
        <p:spPr bwMode="auto">
          <a:xfrm>
            <a:off x="2078995" y="942811"/>
            <a:ext cx="7202346" cy="4763537"/>
          </a:xfrm>
          <a:prstGeom prst="snip2DiagRect">
            <a:avLst>
              <a:gd name="adj1" fmla="val 0"/>
              <a:gd name="adj2" fmla="val 10379"/>
            </a:avLst>
          </a:prstGeom>
          <a:noFill/>
          <a:ln w="28575">
            <a:solidFill>
              <a:schemeClr val="accent6"/>
            </a:solidFill>
          </a:ln>
          <a:effectLst>
            <a:outerShdw blurRad="50800" dist="38100" dir="2700000" algn="tl" rotWithShape="0">
              <a:prstClr val="black">
                <a:alpha val="40000"/>
              </a:prstClr>
            </a:outerShdw>
          </a:effectLst>
        </p:spPr>
      </p:pic>
      <p:cxnSp>
        <p:nvCxnSpPr>
          <p:cNvPr id="24" name="直接连接符 23"/>
          <p:cNvCxnSpPr/>
          <p:nvPr/>
        </p:nvCxnSpPr>
        <p:spPr>
          <a:xfrm flipV="1">
            <a:off x="9266238" y="5853113"/>
            <a:ext cx="0" cy="612775"/>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Group 19"/>
          <p:cNvGrpSpPr/>
          <p:nvPr/>
        </p:nvGrpSpPr>
        <p:grpSpPr bwMode="auto">
          <a:xfrm>
            <a:off x="11231563" y="5805488"/>
            <a:ext cx="407987" cy="503237"/>
            <a:chOff x="0" y="0"/>
            <a:chExt cx="408597" cy="504056"/>
          </a:xfrm>
        </p:grpSpPr>
        <p:grpSp>
          <p:nvGrpSpPr>
            <p:cNvPr id="40974"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40977"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0975"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sp>
        <p:nvSpPr>
          <p:cNvPr id="16" name="椭圆 15"/>
          <p:cNvSpPr/>
          <p:nvPr/>
        </p:nvSpPr>
        <p:spPr>
          <a:xfrm>
            <a:off x="-946150" y="765175"/>
            <a:ext cx="288925" cy="2873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7" name="组合 6"/>
          <p:cNvGrpSpPr/>
          <p:nvPr/>
        </p:nvGrpSpPr>
        <p:grpSpPr bwMode="auto">
          <a:xfrm>
            <a:off x="1846263" y="5661025"/>
            <a:ext cx="4584700" cy="923925"/>
            <a:chOff x="1846734" y="5661248"/>
            <a:chExt cx="4584274" cy="923330"/>
          </a:xfrm>
        </p:grpSpPr>
        <p:cxnSp>
          <p:nvCxnSpPr>
            <p:cNvPr id="14" name="直接连接符 13"/>
            <p:cNvCxnSpPr/>
            <p:nvPr/>
          </p:nvCxnSpPr>
          <p:spPr>
            <a:xfrm>
              <a:off x="1846734" y="6465593"/>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40971" name="组合 5"/>
            <p:cNvGrpSpPr/>
            <p:nvPr/>
          </p:nvGrpSpPr>
          <p:grpSpPr bwMode="auto">
            <a:xfrm>
              <a:off x="1942980" y="5661248"/>
              <a:ext cx="4488028" cy="923330"/>
              <a:chOff x="1942980" y="5661248"/>
              <a:chExt cx="4488028" cy="923330"/>
            </a:xfrm>
          </p:grpSpPr>
          <p:sp>
            <p:nvSpPr>
              <p:cNvPr id="19" name="TextBox 18"/>
              <p:cNvSpPr txBox="1"/>
              <p:nvPr/>
            </p:nvSpPr>
            <p:spPr>
              <a:xfrm>
                <a:off x="1943562" y="5661248"/>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38"/>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认识到挫折的普遍性</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pic>
        <p:nvPicPr>
          <p:cNvPr id="40967" name="Picture 4" descr="C:\Documents and Settings\huxiya\桌面\未标题-2.png"/>
          <p:cNvPicPr>
            <a:picLocks noChangeAspect="1" noChangeArrowheads="1"/>
          </p:cNvPicPr>
          <p:nvPr/>
        </p:nvPicPr>
        <p:blipFill>
          <a:blip r:embed="rId1"/>
          <a:srcRect t="-2" b="505"/>
          <a:stretch>
            <a:fillRect/>
          </a:stretch>
        </p:blipFill>
        <p:spPr bwMode="auto">
          <a:xfrm>
            <a:off x="7200900" y="1362075"/>
            <a:ext cx="4799013" cy="4154488"/>
          </a:xfrm>
          <a:prstGeom prst="rect">
            <a:avLst/>
          </a:prstGeom>
          <a:noFill/>
          <a:ln w="9525">
            <a:noFill/>
            <a:miter lim="800000"/>
            <a:headEnd/>
            <a:tailEnd/>
          </a:ln>
        </p:spPr>
      </p:pic>
      <p:sp>
        <p:nvSpPr>
          <p:cNvPr id="27" name="Text Box 44"/>
          <p:cNvSpPr txBox="1">
            <a:spLocks noChangeArrowheads="1"/>
          </p:cNvSpPr>
          <p:nvPr/>
        </p:nvSpPr>
        <p:spPr bwMode="auto">
          <a:xfrm>
            <a:off x="2206625" y="927100"/>
            <a:ext cx="5113338" cy="138747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虽然</a:t>
            </a:r>
            <a:r>
              <a:rPr lang="zh-CN" altLang="en-US" dirty="0" smtClean="0"/>
              <a:t>人人都希望事事</a:t>
            </a:r>
            <a:r>
              <a:rPr lang="zh-CN" altLang="en-US" dirty="0"/>
              <a:t>顺利，但是，“万事如意”、“心想事成”毕竟只是人们的一种良好愿望。所谓“人生不如意事，十有八九。</a:t>
            </a:r>
            <a:r>
              <a:rPr lang="zh-CN" altLang="en-US" dirty="0" smtClean="0"/>
              <a:t>” 没有</a:t>
            </a:r>
            <a:r>
              <a:rPr lang="zh-CN" altLang="en-US" dirty="0"/>
              <a:t>哪个人不经历挫折和失败。</a:t>
            </a:r>
            <a:r>
              <a:rPr lang="zh-CN" altLang="en-US" b="1" dirty="0">
                <a:solidFill>
                  <a:schemeClr val="accent6"/>
                </a:solidFill>
              </a:rPr>
              <a:t>从来没有遇到过任何挫折的人，是不存在的。</a:t>
            </a:r>
            <a:endParaRPr lang="en-US" b="1" dirty="0">
              <a:solidFill>
                <a:schemeClr val="accent6"/>
              </a:solidFill>
            </a:endParaRPr>
          </a:p>
        </p:txBody>
      </p:sp>
      <p:sp>
        <p:nvSpPr>
          <p:cNvPr id="28" name="Text Box 44"/>
          <p:cNvSpPr txBox="1">
            <a:spLocks noChangeArrowheads="1"/>
          </p:cNvSpPr>
          <p:nvPr/>
        </p:nvSpPr>
        <p:spPr bwMode="auto">
          <a:xfrm>
            <a:off x="2206625" y="2636838"/>
            <a:ext cx="5113338" cy="2087562"/>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因此，对于挫折，首先要认识到其</a:t>
            </a:r>
            <a:r>
              <a:rPr lang="zh-CN" altLang="zh-CN" dirty="0" smtClean="0"/>
              <a:t>必然</a:t>
            </a:r>
            <a:r>
              <a:rPr lang="zh-CN" altLang="en-US" dirty="0"/>
              <a:t>性</a:t>
            </a:r>
            <a:r>
              <a:rPr lang="zh-CN" altLang="zh-CN" dirty="0" smtClean="0"/>
              <a:t>，</a:t>
            </a:r>
            <a:r>
              <a:rPr lang="zh-CN" altLang="zh-CN" dirty="0"/>
              <a:t>不要有</a:t>
            </a:r>
            <a:r>
              <a:rPr lang="zh-CN" altLang="zh-CN" dirty="0" smtClean="0"/>
              <a:t>侥幸心理</a:t>
            </a:r>
            <a:r>
              <a:rPr lang="zh-CN" altLang="zh-CN" dirty="0"/>
              <a:t>，不要逃避，更不能因此而放弃。</a:t>
            </a:r>
            <a:r>
              <a:rPr lang="zh-CN" altLang="zh-CN" dirty="0" smtClean="0"/>
              <a:t>无论何时，侥幸心理</a:t>
            </a:r>
            <a:r>
              <a:rPr lang="zh-CN" altLang="zh-CN" dirty="0"/>
              <a:t>都绝对不可以存在，人应该勇敢面对现实，勇于承担一切。</a:t>
            </a:r>
            <a:r>
              <a:rPr lang="zh-CN" altLang="zh-CN" b="1" dirty="0">
                <a:solidFill>
                  <a:schemeClr val="accent6"/>
                </a:solidFill>
              </a:rPr>
              <a:t>上帝不会要求我们成功，他只要我们全力以赴。</a:t>
            </a:r>
            <a:r>
              <a:rPr lang="zh-CN" altLang="zh-CN" dirty="0"/>
              <a:t>而且，任何困难和挫折都有可能蕴藏着新的机会，希望就在转角，奇迹往往在绝望之前发生。</a:t>
            </a:r>
            <a:endParaRPr lang="zh-CN" altLang="zh-CN" b="1" dirty="0">
              <a:solidFill>
                <a:srgbClr val="FF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2" presetClass="entr" presetSubtype="2"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00" fill="hold"/>
                                        <p:tgtEl>
                                          <p:spTgt spid="7"/>
                                        </p:tgtEl>
                                        <p:attrNameLst>
                                          <p:attrName>ppt_x</p:attrName>
                                        </p:attrNameLst>
                                      </p:cBhvr>
                                      <p:tavLst>
                                        <p:tav tm="0">
                                          <p:val>
                                            <p:strVal val="1+#ppt_w/2"/>
                                          </p:val>
                                        </p:tav>
                                        <p:tav tm="100000">
                                          <p:val>
                                            <p:strVal val="#ppt_x"/>
                                          </p:val>
                                        </p:tav>
                                      </p:tavLst>
                                    </p:anim>
                                    <p:anim calcmode="lin" valueType="num">
                                      <p:cBhvr additive="base">
                                        <p:cTn id="17" dur="100" fill="hold"/>
                                        <p:tgtEl>
                                          <p:spTgt spid="7"/>
                                        </p:tgtEl>
                                        <p:attrNameLst>
                                          <p:attrName>ppt_y</p:attrName>
                                        </p:attrNameLst>
                                      </p:cBhvr>
                                      <p:tavLst>
                                        <p:tav tm="0">
                                          <p:val>
                                            <p:strVal val="#ppt_y"/>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C:\Documents and Settings\huxiya\桌面\蝴蝶.jpg"/>
          <p:cNvPicPr>
            <a:picLocks noChangeAspect="1" noChangeArrowheads="1"/>
          </p:cNvPicPr>
          <p:nvPr/>
        </p:nvPicPr>
        <p:blipFill>
          <a:blip r:embed="rId1"/>
          <a:srcRect/>
          <a:stretch>
            <a:fillRect/>
          </a:stretch>
        </p:blipFill>
        <p:spPr bwMode="auto">
          <a:xfrm>
            <a:off x="8743950" y="2540000"/>
            <a:ext cx="3248025" cy="2905125"/>
          </a:xfrm>
          <a:prstGeom prst="rect">
            <a:avLst/>
          </a:prstGeom>
          <a:noFill/>
          <a:ln w="12700">
            <a:solidFill>
              <a:schemeClr val="accent6"/>
            </a:solidFill>
          </a:ln>
          <a:effectLst>
            <a:outerShdw blurRad="50800" dist="38100" dir="2700000" algn="tl" rotWithShape="0">
              <a:prstClr val="black">
                <a:alpha val="40000"/>
              </a:prstClr>
            </a:outerShdw>
          </a:effectLst>
        </p:spPr>
      </p:pic>
      <p:grpSp>
        <p:nvGrpSpPr>
          <p:cNvPr id="41987" name="Group 19"/>
          <p:cNvGrpSpPr/>
          <p:nvPr/>
        </p:nvGrpSpPr>
        <p:grpSpPr bwMode="auto">
          <a:xfrm>
            <a:off x="11231563" y="5805488"/>
            <a:ext cx="407987" cy="503237"/>
            <a:chOff x="0" y="0"/>
            <a:chExt cx="408597" cy="504056"/>
          </a:xfrm>
        </p:grpSpPr>
        <p:grpSp>
          <p:nvGrpSpPr>
            <p:cNvPr id="42004"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42007"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2005"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7" name="组合 6"/>
          <p:cNvGrpSpPr/>
          <p:nvPr/>
        </p:nvGrpSpPr>
        <p:grpSpPr bwMode="auto">
          <a:xfrm>
            <a:off x="1846263" y="5662613"/>
            <a:ext cx="4584700" cy="923925"/>
            <a:chOff x="1846734" y="5662800"/>
            <a:chExt cx="4584274" cy="923330"/>
          </a:xfrm>
        </p:grpSpPr>
        <p:cxnSp>
          <p:nvCxnSpPr>
            <p:cNvPr id="14" name="直接连接符 13"/>
            <p:cNvCxnSpPr/>
            <p:nvPr/>
          </p:nvCxnSpPr>
          <p:spPr>
            <a:xfrm>
              <a:off x="1846734" y="6465558"/>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42001" name="组合 5"/>
            <p:cNvGrpSpPr/>
            <p:nvPr/>
          </p:nvGrpSpPr>
          <p:grpSpPr bwMode="auto">
            <a:xfrm>
              <a:off x="1944000" y="5662800"/>
              <a:ext cx="4487008" cy="923330"/>
              <a:chOff x="1944000" y="5662800"/>
              <a:chExt cx="4487008" cy="923330"/>
            </a:xfrm>
          </p:grpSpPr>
          <p:sp>
            <p:nvSpPr>
              <p:cNvPr id="19" name="TextBox 18"/>
              <p:cNvSpPr txBox="1"/>
              <p:nvPr/>
            </p:nvSpPr>
            <p:spPr>
              <a:xfrm>
                <a:off x="1943562" y="5662800"/>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03"/>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认识到挫折的正面作用</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矩形 21"/>
          <p:cNvSpPr>
            <a:spLocks noChangeAspect="1"/>
          </p:cNvSpPr>
          <p:nvPr/>
        </p:nvSpPr>
        <p:spPr>
          <a:xfrm>
            <a:off x="2135188" y="923925"/>
            <a:ext cx="5616575" cy="4376738"/>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
        <p:nvSpPr>
          <p:cNvPr id="24" name="Text Box 44"/>
          <p:cNvSpPr txBox="1">
            <a:spLocks noChangeArrowheads="1"/>
          </p:cNvSpPr>
          <p:nvPr/>
        </p:nvSpPr>
        <p:spPr bwMode="auto">
          <a:xfrm>
            <a:off x="2927350" y="1027113"/>
            <a:ext cx="4679950" cy="208597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一天，一只茧上裂开了一个小口，</a:t>
            </a:r>
            <a:r>
              <a:rPr lang="zh-CN" altLang="zh-CN" dirty="0" smtClean="0"/>
              <a:t>有个人</a:t>
            </a:r>
            <a:r>
              <a:rPr lang="zh-CN" altLang="zh-CN" dirty="0"/>
              <a:t>正好看到这一</a:t>
            </a:r>
            <a:r>
              <a:rPr lang="zh-CN" altLang="zh-CN" dirty="0" smtClean="0"/>
              <a:t>幕</a:t>
            </a:r>
            <a:r>
              <a:rPr lang="zh-CN" altLang="en-US" dirty="0"/>
              <a:t>。</a:t>
            </a:r>
            <a:r>
              <a:rPr lang="zh-CN" altLang="zh-CN" dirty="0" smtClean="0"/>
              <a:t>蝴蝶</a:t>
            </a:r>
            <a:r>
              <a:rPr lang="zh-CN" altLang="zh-CN" dirty="0"/>
              <a:t>艰难地将身体从那个小口中一点点地挣扎出来，几个小时过去了……接下来，蝴蝶似乎没有任何进展。看样子它似乎已经竭尽全力，不能再前进一步了。这个人实在看得心疼，决定帮助一下蝴蝶。</a:t>
            </a:r>
            <a:endParaRPr lang="en-US" b="1" dirty="0">
              <a:solidFill>
                <a:schemeClr val="accent6"/>
              </a:solidFill>
            </a:endParaRPr>
          </a:p>
        </p:txBody>
      </p:sp>
      <p:sp>
        <p:nvSpPr>
          <p:cNvPr id="26" name="Text Box 44"/>
          <p:cNvSpPr txBox="1">
            <a:spLocks noChangeArrowheads="1"/>
          </p:cNvSpPr>
          <p:nvPr/>
        </p:nvSpPr>
        <p:spPr bwMode="auto">
          <a:xfrm>
            <a:off x="2328863" y="3475038"/>
            <a:ext cx="5278437" cy="1754187"/>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他</a:t>
            </a:r>
            <a:r>
              <a:rPr lang="zh-CN" altLang="zh-CN" dirty="0" smtClean="0"/>
              <a:t>拿来剪刀</a:t>
            </a:r>
            <a:r>
              <a:rPr lang="zh-CN" altLang="zh-CN" dirty="0"/>
              <a:t>，</a:t>
            </a:r>
            <a:r>
              <a:rPr lang="zh-CN" altLang="zh-CN" dirty="0" smtClean="0"/>
              <a:t>小心翼翼地</a:t>
            </a:r>
            <a:r>
              <a:rPr lang="zh-CN" altLang="zh-CN" dirty="0"/>
              <a:t>将茧破开。蝴蝶很容易地挣脱出来了。但是它的身体很萎缩、很小，翅膀紧紧地贴着身体。</a:t>
            </a:r>
            <a:r>
              <a:rPr lang="zh-CN" altLang="zh-CN" dirty="0" smtClean="0"/>
              <a:t>这人</a:t>
            </a:r>
            <a:r>
              <a:rPr lang="zh-CN" altLang="zh-CN" dirty="0"/>
              <a:t>并不知道，蝴蝶从茧上的小口挣扎而出，是上天的安排，它要通过这一挤压过程将体液从身体挤压到翅膀，这样它才能在脱茧而出后展翅飞翔……</a:t>
            </a:r>
            <a:endParaRPr lang="en-US" b="1" dirty="0">
              <a:solidFill>
                <a:schemeClr val="accent6"/>
              </a:solidFill>
            </a:endParaRPr>
          </a:p>
        </p:txBody>
      </p:sp>
      <p:pic>
        <p:nvPicPr>
          <p:cNvPr id="41996" name="Picture 2" descr="C:\Documents and Settings\huxiya\桌面\未标题-13.png"/>
          <p:cNvPicPr>
            <a:picLocks noChangeAspect="1" noChangeArrowheads="1"/>
          </p:cNvPicPr>
          <p:nvPr/>
        </p:nvPicPr>
        <p:blipFill>
          <a:blip r:embed="rId2"/>
          <a:srcRect/>
          <a:stretch>
            <a:fillRect/>
          </a:stretch>
        </p:blipFill>
        <p:spPr bwMode="auto">
          <a:xfrm>
            <a:off x="2241550" y="801688"/>
            <a:ext cx="685800" cy="2146300"/>
          </a:xfrm>
          <a:prstGeom prst="rect">
            <a:avLst/>
          </a:prstGeom>
          <a:noFill/>
          <a:ln w="9525">
            <a:noFill/>
            <a:miter lim="800000"/>
            <a:headEnd/>
            <a:tailEnd/>
          </a:ln>
        </p:spPr>
      </p:pic>
      <p:sp>
        <p:nvSpPr>
          <p:cNvPr id="31" name="TextBox 30"/>
          <p:cNvSpPr txBox="1"/>
          <p:nvPr/>
        </p:nvSpPr>
        <p:spPr>
          <a:xfrm>
            <a:off x="2366963" y="981075"/>
            <a:ext cx="461962" cy="173672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bg1"/>
                </a:solidFill>
                <a:latin typeface="微软雅黑" panose="020B0503020204020204" pitchFamily="34" charset="-122"/>
                <a:ea typeface="微软雅黑" panose="020B0503020204020204" pitchFamily="34" charset="-122"/>
              </a:rPr>
              <a:t>听故事并思考</a:t>
            </a:r>
            <a:endParaRPr lang="en-US" spc="150" dirty="0">
              <a:solidFill>
                <a:schemeClr val="bg1"/>
              </a:solidFill>
              <a:latin typeface="微软雅黑" panose="020B0503020204020204" pitchFamily="34" charset="-122"/>
              <a:ea typeface="微软雅黑" panose="020B0503020204020204" pitchFamily="34" charset="-122"/>
            </a:endParaRPr>
          </a:p>
        </p:txBody>
      </p:sp>
      <p:pic>
        <p:nvPicPr>
          <p:cNvPr id="41998" name="Picture 3" descr="F:\TDZ临时\其他备用\！PPT图片及版面资源\06-PPT精选插图\04-图标\png-0047.png"/>
          <p:cNvPicPr>
            <a:picLocks noChangeAspect="1" noChangeArrowheads="1"/>
          </p:cNvPicPr>
          <p:nvPr/>
        </p:nvPicPr>
        <p:blipFill>
          <a:blip r:embed="rId3"/>
          <a:srcRect/>
          <a:stretch>
            <a:fillRect/>
          </a:stretch>
        </p:blipFill>
        <p:spPr bwMode="auto">
          <a:xfrm>
            <a:off x="7958138" y="4652963"/>
            <a:ext cx="1296987" cy="1296987"/>
          </a:xfrm>
          <a:prstGeom prst="rect">
            <a:avLst/>
          </a:prstGeom>
          <a:noFill/>
          <a:ln w="9525">
            <a:noFill/>
            <a:miter lim="800000"/>
            <a:headEnd/>
            <a:tailEnd/>
          </a:ln>
        </p:spPr>
      </p:pic>
      <p:pic>
        <p:nvPicPr>
          <p:cNvPr id="41999" name="Picture 3" descr="F:\TDZ临时\其他备用\！PPT图片及版面资源\06-PPT精选插图\04-图标\png-0047.png"/>
          <p:cNvPicPr>
            <a:picLocks noChangeAspect="1" noChangeArrowheads="1"/>
          </p:cNvPicPr>
          <p:nvPr/>
        </p:nvPicPr>
        <p:blipFill>
          <a:blip r:embed="rId4"/>
          <a:srcRect/>
          <a:stretch>
            <a:fillRect/>
          </a:stretch>
        </p:blipFill>
        <p:spPr bwMode="auto">
          <a:xfrm>
            <a:off x="11310938" y="2205038"/>
            <a:ext cx="669925" cy="668337"/>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 fill="hold"/>
                                        <p:tgtEl>
                                          <p:spTgt spid="7"/>
                                        </p:tgtEl>
                                        <p:attrNameLst>
                                          <p:attrName>ppt_x</p:attrName>
                                        </p:attrNameLst>
                                      </p:cBhvr>
                                      <p:tavLst>
                                        <p:tav tm="0">
                                          <p:val>
                                            <p:strVal val="1+#ppt_w/2"/>
                                          </p:val>
                                        </p:tav>
                                        <p:tav tm="100000">
                                          <p:val>
                                            <p:strVal val="#ppt_x"/>
                                          </p:val>
                                        </p:tav>
                                      </p:tavLst>
                                    </p:anim>
                                    <p:anim calcmode="lin" valueType="num">
                                      <p:cBhvr additive="base">
                                        <p:cTn id="8" dur="1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Group 19"/>
          <p:cNvGrpSpPr/>
          <p:nvPr/>
        </p:nvGrpSpPr>
        <p:grpSpPr bwMode="auto">
          <a:xfrm>
            <a:off x="11231563" y="5805488"/>
            <a:ext cx="407987" cy="503237"/>
            <a:chOff x="0" y="0"/>
            <a:chExt cx="408597" cy="504056"/>
          </a:xfrm>
        </p:grpSpPr>
        <p:grpSp>
          <p:nvGrpSpPr>
            <p:cNvPr id="43024"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43027"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3025"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43013" name="组合 6"/>
          <p:cNvGrpSpPr/>
          <p:nvPr/>
        </p:nvGrpSpPr>
        <p:grpSpPr bwMode="auto">
          <a:xfrm>
            <a:off x="1846263" y="5662613"/>
            <a:ext cx="4584700" cy="923925"/>
            <a:chOff x="1846734" y="5662800"/>
            <a:chExt cx="4584274" cy="923330"/>
          </a:xfrm>
        </p:grpSpPr>
        <p:cxnSp>
          <p:nvCxnSpPr>
            <p:cNvPr id="14" name="直接连接符 13"/>
            <p:cNvCxnSpPr/>
            <p:nvPr/>
          </p:nvCxnSpPr>
          <p:spPr>
            <a:xfrm>
              <a:off x="1846734" y="6465558"/>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43021" name="组合 5"/>
            <p:cNvGrpSpPr/>
            <p:nvPr/>
          </p:nvGrpSpPr>
          <p:grpSpPr bwMode="auto">
            <a:xfrm>
              <a:off x="1944000" y="5662800"/>
              <a:ext cx="4487008" cy="923330"/>
              <a:chOff x="1944000" y="5662800"/>
              <a:chExt cx="4487008" cy="923330"/>
            </a:xfrm>
          </p:grpSpPr>
          <p:sp>
            <p:nvSpPr>
              <p:cNvPr id="19" name="TextBox 18"/>
              <p:cNvSpPr txBox="1"/>
              <p:nvPr/>
            </p:nvSpPr>
            <p:spPr>
              <a:xfrm>
                <a:off x="1943562" y="5662800"/>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03"/>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认识到挫折的正面作用</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7" name="Text Box 44"/>
          <p:cNvSpPr txBox="1">
            <a:spLocks noChangeArrowheads="1"/>
          </p:cNvSpPr>
          <p:nvPr/>
        </p:nvSpPr>
        <p:spPr bwMode="auto">
          <a:xfrm>
            <a:off x="2566988" y="971550"/>
            <a:ext cx="6911975" cy="108902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smtClean="0"/>
              <a:t>故事的启示</a:t>
            </a:r>
            <a:r>
              <a:rPr lang="zh-CN" altLang="en-US" dirty="0" smtClean="0"/>
              <a:t>：</a:t>
            </a:r>
            <a:r>
              <a:rPr lang="zh-CN" altLang="zh-CN" b="1" dirty="0" smtClean="0">
                <a:solidFill>
                  <a:schemeClr val="accent6"/>
                </a:solidFill>
              </a:rPr>
              <a:t>经历</a:t>
            </a:r>
            <a:r>
              <a:rPr lang="zh-CN" altLang="zh-CN" b="1" dirty="0">
                <a:solidFill>
                  <a:schemeClr val="accent6"/>
                </a:solidFill>
              </a:rPr>
              <a:t>挫折是成功旅程的必有过程，挫折帮助我们成长。</a:t>
            </a:r>
            <a:r>
              <a:rPr lang="zh-CN" altLang="zh-CN" dirty="0"/>
              <a:t>故而孟子讲，“故天将降大任于斯人也，必先苦其心志，劳其筋骨，饿其体腹，空拂其身，行拂乱其所为，所以动心忍性，增益其所不能！”</a:t>
            </a:r>
            <a:endParaRPr lang="en-US" dirty="0"/>
          </a:p>
        </p:txBody>
      </p:sp>
      <p:sp>
        <p:nvSpPr>
          <p:cNvPr id="28" name="矩形 27"/>
          <p:cNvSpPr/>
          <p:nvPr/>
        </p:nvSpPr>
        <p:spPr>
          <a:xfrm>
            <a:off x="2495550" y="908050"/>
            <a:ext cx="7664450" cy="1190625"/>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pic>
        <p:nvPicPr>
          <p:cNvPr id="43017" name="Picture 2" descr="F:\TDZ临时\其他备用\！PPT图片及版面资源\06-PPT精选插图\04-图标\右边角-黄1.png"/>
          <p:cNvPicPr>
            <a:picLocks noChangeArrowheads="1"/>
          </p:cNvPicPr>
          <p:nvPr/>
        </p:nvPicPr>
        <p:blipFill>
          <a:blip r:embed="rId1"/>
          <a:srcRect/>
          <a:stretch>
            <a:fillRect/>
          </a:stretch>
        </p:blipFill>
        <p:spPr bwMode="auto">
          <a:xfrm>
            <a:off x="9099550" y="1052513"/>
            <a:ext cx="1155700" cy="1152525"/>
          </a:xfrm>
          <a:prstGeom prst="rect">
            <a:avLst/>
          </a:prstGeom>
          <a:noFill/>
          <a:ln w="9525">
            <a:noFill/>
            <a:miter lim="800000"/>
            <a:headEnd/>
            <a:tailEnd/>
          </a:ln>
        </p:spPr>
      </p:pic>
      <p:sp>
        <p:nvSpPr>
          <p:cNvPr id="43018" name="TextBox 29"/>
          <p:cNvSpPr txBox="1">
            <a:spLocks noChangeArrowheads="1"/>
          </p:cNvSpPr>
          <p:nvPr/>
        </p:nvSpPr>
        <p:spPr bwMode="auto">
          <a:xfrm rot="-2655157">
            <a:off x="9515475" y="1585913"/>
            <a:ext cx="647700" cy="369887"/>
          </a:xfrm>
          <a:prstGeom prst="rect">
            <a:avLst/>
          </a:prstGeom>
          <a:noFill/>
          <a:ln w="9525">
            <a:noFill/>
            <a:miter lim="800000"/>
          </a:ln>
        </p:spPr>
        <p:txBody>
          <a:bodyPr wrap="none">
            <a:spAutoFit/>
          </a:bodyPr>
          <a:lstStyle/>
          <a:p>
            <a:r>
              <a:rPr lang="zh-CN" altLang="en-US" b="1">
                <a:solidFill>
                  <a:srgbClr val="FFFFFF"/>
                </a:solidFill>
                <a:latin typeface="微软雅黑" panose="020B0503020204020204" pitchFamily="34" charset="-122"/>
                <a:ea typeface="微软雅黑" panose="020B0503020204020204" pitchFamily="34" charset="-122"/>
              </a:rPr>
              <a:t>点评</a:t>
            </a:r>
            <a:endParaRPr lang="zh-CN" altLang="en-US" b="1">
              <a:solidFill>
                <a:srgbClr val="FFFFFF"/>
              </a:solidFill>
              <a:latin typeface="微软雅黑" panose="020B0503020204020204" pitchFamily="34" charset="-122"/>
              <a:ea typeface="微软雅黑" panose="020B0503020204020204" pitchFamily="34" charset="-122"/>
            </a:endParaRPr>
          </a:p>
        </p:txBody>
      </p:sp>
      <p:pic>
        <p:nvPicPr>
          <p:cNvPr id="16387" name="Picture 3" descr="F:\TDZ临时\其他备用\！PPT图片及版面资源\06-PPT精选插图\11-风景\pic5093.jpg"/>
          <p:cNvPicPr>
            <a:picLocks noChangeAspect="1" noChangeArrowheads="1"/>
          </p:cNvPicPr>
          <p:nvPr/>
        </p:nvPicPr>
        <p:blipFill rotWithShape="1">
          <a:blip r:embed="rId2"/>
          <a:srcRect/>
          <a:stretch>
            <a:fillRect/>
          </a:stretch>
        </p:blipFill>
        <p:spPr bwMode="auto">
          <a:xfrm>
            <a:off x="2495550" y="2463800"/>
            <a:ext cx="7704138" cy="2693988"/>
          </a:xfrm>
          <a:prstGeom prst="rect">
            <a:avLst/>
          </a:prstGeom>
          <a:noFill/>
          <a:ln w="12700">
            <a:solidFill>
              <a:schemeClr val="accent6"/>
            </a:solidFill>
          </a:ln>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斜纹 1"/>
          <p:cNvSpPr/>
          <p:nvPr/>
        </p:nvSpPr>
        <p:spPr>
          <a:xfrm rot="10800000">
            <a:off x="11182350" y="5849938"/>
            <a:ext cx="1008063" cy="1008062"/>
          </a:xfrm>
          <a:prstGeom prst="diagStripe">
            <a:avLst/>
          </a:prstGeom>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16386" name="TextBox 2"/>
          <p:cNvSpPr txBox="1">
            <a:spLocks noChangeArrowheads="1"/>
          </p:cNvSpPr>
          <p:nvPr/>
        </p:nvSpPr>
        <p:spPr bwMode="auto">
          <a:xfrm rot="-2671436">
            <a:off x="11441113" y="6318250"/>
            <a:ext cx="800100" cy="338138"/>
          </a:xfrm>
          <a:prstGeom prst="rect">
            <a:avLst/>
          </a:prstGeom>
          <a:noFill/>
          <a:ln w="9525">
            <a:noFill/>
            <a:miter lim="800000"/>
          </a:ln>
        </p:spPr>
        <p:txBody>
          <a:bodyPr wrap="none">
            <a:spAutoFit/>
          </a:bodyPr>
          <a:lstStyle/>
          <a:p>
            <a:r>
              <a:rPr lang="zh-CN" altLang="en-US" sz="1600">
                <a:solidFill>
                  <a:srgbClr val="FFFFFF"/>
                </a:solidFill>
                <a:latin typeface="微软雅黑" panose="020B0503020204020204" pitchFamily="34" charset="-122"/>
                <a:ea typeface="微软雅黑" panose="020B0503020204020204" pitchFamily="34" charset="-122"/>
              </a:rPr>
              <a:t>过渡页</a:t>
            </a:r>
            <a:endParaRPr lang="zh-CN" altLang="en-US" sz="1600">
              <a:solidFill>
                <a:srgbClr val="FFFF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bwMode="auto">
          <a:xfrm>
            <a:off x="2501900" y="803275"/>
            <a:ext cx="4240213" cy="5540375"/>
            <a:chOff x="2502556" y="802800"/>
            <a:chExt cx="4239540" cy="5540509"/>
          </a:xfrm>
        </p:grpSpPr>
        <p:pic>
          <p:nvPicPr>
            <p:cNvPr id="4" name="Picture 11" descr="F:\TDZ临时\其他备用\！个人PPT作品@teliss\磨练坚强意志-图\8AE5D05FAA28303166B8BC708A4D89DD.jpg"/>
            <p:cNvPicPr>
              <a:picLocks noChangeAspect="1" noChangeArrowheads="1"/>
            </p:cNvPicPr>
            <p:nvPr/>
          </p:nvPicPr>
          <p:blipFill rotWithShape="1">
            <a:blip r:embed="rId1"/>
            <a:srcRect l="1847" b="4741"/>
            <a:stretch>
              <a:fillRect/>
            </a:stretch>
          </p:blipFill>
          <p:spPr bwMode="auto">
            <a:xfrm>
              <a:off x="2502556" y="932978"/>
              <a:ext cx="4076053" cy="5410331"/>
            </a:xfrm>
            <a:prstGeom prst="rect">
              <a:avLst/>
            </a:prstGeom>
            <a:noFill/>
            <a:ln w="19050">
              <a:solidFill>
                <a:srgbClr val="00B0F0"/>
              </a:solidFill>
            </a:ln>
            <a:effectLst>
              <a:outerShdw blurRad="50800" dist="38100" dir="2700000" algn="tl" rotWithShape="0">
                <a:prstClr val="black">
                  <a:alpha val="40000"/>
                </a:prstClr>
              </a:outerShdw>
            </a:effectLst>
          </p:spPr>
        </p:pic>
        <p:pic>
          <p:nvPicPr>
            <p:cNvPr id="16399" name="Picture 3" descr="F:\TDZ临时\其他备用\！PPT图片及版面资源\06-PPT精选插图\04-图标\右边角-蓝1.png"/>
            <p:cNvPicPr>
              <a:picLocks noChangeAspect="1" noChangeArrowheads="1"/>
            </p:cNvPicPr>
            <p:nvPr/>
          </p:nvPicPr>
          <p:blipFill>
            <a:blip r:embed="rId2"/>
            <a:srcRect/>
            <a:stretch>
              <a:fillRect/>
            </a:stretch>
          </p:blipFill>
          <p:spPr bwMode="auto">
            <a:xfrm>
              <a:off x="5256000" y="802800"/>
              <a:ext cx="1440000" cy="1433425"/>
            </a:xfrm>
            <a:prstGeom prst="rect">
              <a:avLst/>
            </a:prstGeom>
            <a:noFill/>
            <a:ln w="9525">
              <a:noFill/>
              <a:miter lim="800000"/>
              <a:headEnd/>
              <a:tailEnd/>
            </a:ln>
          </p:spPr>
        </p:pic>
        <p:sp>
          <p:nvSpPr>
            <p:cNvPr id="16400" name="TextBox 7"/>
            <p:cNvSpPr txBox="1">
              <a:spLocks noChangeArrowheads="1"/>
            </p:cNvSpPr>
            <p:nvPr/>
          </p:nvSpPr>
          <p:spPr bwMode="auto">
            <a:xfrm rot="2678999">
              <a:off x="5550836" y="1163280"/>
              <a:ext cx="1191260" cy="338554"/>
            </a:xfrm>
            <a:prstGeom prst="rect">
              <a:avLst/>
            </a:prstGeom>
            <a:noFill/>
            <a:ln w="9525">
              <a:noFill/>
              <a:miter lim="800000"/>
            </a:ln>
          </p:spPr>
          <p:txBody>
            <a:bodyPr>
              <a:spAutoFit/>
            </a:bodyPr>
            <a:lstStyle/>
            <a:p>
              <a:pPr algn="ctr"/>
              <a:r>
                <a:rPr lang="zh-CN" altLang="en-US" sz="1600">
                  <a:solidFill>
                    <a:srgbClr val="FFFFFF"/>
                  </a:solidFill>
                  <a:latin typeface="微软雅黑" panose="020B0503020204020204" pitchFamily="34" charset="-122"/>
                  <a:ea typeface="微软雅黑" panose="020B0503020204020204" pitchFamily="34" charset="-122"/>
                </a:rPr>
                <a:t>意志概述</a:t>
              </a:r>
              <a:endParaRPr lang="zh-CN" altLang="en-US" sz="1600">
                <a:solidFill>
                  <a:srgbClr val="FFFFFF"/>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bwMode="auto">
          <a:xfrm>
            <a:off x="10415588" y="187325"/>
            <a:ext cx="1562100" cy="1052513"/>
            <a:chOff x="10414972" y="187200"/>
            <a:chExt cx="1563202" cy="1053130"/>
          </a:xfrm>
        </p:grpSpPr>
        <p:sp>
          <p:nvSpPr>
            <p:cNvPr id="12" name="矩形 11"/>
            <p:cNvSpPr/>
            <p:nvPr/>
          </p:nvSpPr>
          <p:spPr>
            <a:xfrm>
              <a:off x="10414972" y="187200"/>
              <a:ext cx="770480" cy="64808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solidFill>
                  <a:srgbClr val="00B0F0"/>
                </a:solidFill>
              </a:endParaRPr>
            </a:p>
          </p:txBody>
        </p:sp>
        <p:sp>
          <p:nvSpPr>
            <p:cNvPr id="16395" name="矩形 12"/>
            <p:cNvSpPr>
              <a:spLocks noChangeArrowheads="1"/>
            </p:cNvSpPr>
            <p:nvPr/>
          </p:nvSpPr>
          <p:spPr bwMode="auto">
            <a:xfrm>
              <a:off x="10414972" y="901776"/>
              <a:ext cx="1563202" cy="338554"/>
            </a:xfrm>
            <a:prstGeom prst="rect">
              <a:avLst/>
            </a:prstGeom>
            <a:solidFill>
              <a:srgbClr val="00B0F0"/>
            </a:solidFill>
            <a:ln w="28575">
              <a:solidFill>
                <a:srgbClr val="00B0F0"/>
              </a:solidFill>
              <a:miter lim="800000"/>
            </a:ln>
          </p:spPr>
          <p:txBody>
            <a:bodyPr>
              <a:spAutoFit/>
            </a:bodyPr>
            <a:lstStyle/>
            <a:p>
              <a:pPr algn="r"/>
              <a:r>
                <a:rPr lang="zh-CN" altLang="en-US" sz="1600">
                  <a:solidFill>
                    <a:schemeClr val="bg1"/>
                  </a:solidFill>
                  <a:latin typeface="微软雅黑" panose="020B0503020204020204" pitchFamily="34" charset="-122"/>
                  <a:ea typeface="微软雅黑" panose="020B0503020204020204" pitchFamily="34" charset="-122"/>
                </a:rPr>
                <a:t>意志概述</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6396" name="矩形 13"/>
            <p:cNvSpPr>
              <a:spLocks noChangeArrowheads="1"/>
            </p:cNvSpPr>
            <p:nvPr/>
          </p:nvSpPr>
          <p:spPr bwMode="auto">
            <a:xfrm>
              <a:off x="10437374" y="188640"/>
              <a:ext cx="770400" cy="646331"/>
            </a:xfrm>
            <a:prstGeom prst="rect">
              <a:avLst/>
            </a:prstGeom>
            <a:noFill/>
            <a:ln w="9525">
              <a:noFill/>
              <a:miter lim="800000"/>
            </a:ln>
          </p:spPr>
          <p:txBody>
            <a:bodyPr>
              <a:sp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意</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16397" name="矩形 14"/>
            <p:cNvSpPr>
              <a:spLocks noChangeArrowheads="1"/>
            </p:cNvSpPr>
            <p:nvPr/>
          </p:nvSpPr>
          <p:spPr bwMode="auto">
            <a:xfrm>
              <a:off x="11207774" y="189546"/>
              <a:ext cx="770400" cy="646331"/>
            </a:xfrm>
            <a:prstGeom prst="rect">
              <a:avLst/>
            </a:prstGeom>
            <a:noFill/>
            <a:ln w="28575">
              <a:solidFill>
                <a:srgbClr val="00B0F0"/>
              </a:solidFill>
              <a:miter lim="800000"/>
            </a:ln>
          </p:spPr>
          <p:txBody>
            <a:bodyPr anchor="ctr">
              <a:spAutoFit/>
            </a:bodyPr>
            <a:lstStyle/>
            <a:p>
              <a:pPr algn="ctr"/>
              <a:r>
                <a:rPr lang="zh-CN" altLang="en-US" sz="3600" b="1">
                  <a:solidFill>
                    <a:srgbClr val="00B0F0"/>
                  </a:solidFill>
                  <a:latin typeface="微软雅黑" panose="020B0503020204020204" pitchFamily="34" charset="-122"/>
                  <a:ea typeface="微软雅黑" panose="020B0503020204020204" pitchFamily="34" charset="-122"/>
                </a:rPr>
                <a:t>志</a:t>
              </a:r>
              <a:endParaRPr lang="zh-CN" altLang="en-US" sz="3600" b="1">
                <a:solidFill>
                  <a:srgbClr val="00B0F0"/>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bwMode="auto">
          <a:xfrm>
            <a:off x="7394575" y="803275"/>
            <a:ext cx="4432300" cy="5540375"/>
            <a:chOff x="7395264" y="802800"/>
            <a:chExt cx="4432171" cy="5540509"/>
          </a:xfrm>
        </p:grpSpPr>
        <p:pic>
          <p:nvPicPr>
            <p:cNvPr id="5" name="Picture 10" descr="F:\TDZ临时\其他备用\！个人PPT作品@teliss\磨练坚强意志-图\733829156098FCCCF7822E714D466C72.jpg"/>
            <p:cNvPicPr>
              <a:picLocks noChangeAspect="1" noChangeArrowheads="1"/>
            </p:cNvPicPr>
            <p:nvPr/>
          </p:nvPicPr>
          <p:blipFill rotWithShape="1">
            <a:blip r:embed="rId3"/>
            <a:srcRect l="3813" r="3813"/>
            <a:stretch>
              <a:fillRect/>
            </a:stretch>
          </p:blipFill>
          <p:spPr bwMode="auto">
            <a:xfrm>
              <a:off x="7395264" y="932978"/>
              <a:ext cx="4074994" cy="5410331"/>
            </a:xfrm>
            <a:prstGeom prst="rect">
              <a:avLst/>
            </a:prstGeom>
            <a:noFill/>
            <a:ln w="19050">
              <a:solidFill>
                <a:schemeClr val="bg1"/>
              </a:solidFill>
            </a:ln>
            <a:effectLst>
              <a:outerShdw blurRad="63500" sx="102000" sy="102000" algn="ctr" rotWithShape="0">
                <a:prstClr val="black">
                  <a:alpha val="40000"/>
                </a:prstClr>
              </a:outerShdw>
            </a:effectLst>
          </p:spPr>
        </p:pic>
        <p:pic>
          <p:nvPicPr>
            <p:cNvPr id="16392" name="Picture 2" descr="F:\TDZ临时\其他备用\！PPT图片及版面资源\06-PPT精选插图\04-图标\右边角-黄1.png"/>
            <p:cNvPicPr>
              <a:picLocks noChangeAspect="1" noChangeArrowheads="1"/>
            </p:cNvPicPr>
            <p:nvPr/>
          </p:nvPicPr>
          <p:blipFill>
            <a:blip r:embed="rId4"/>
            <a:srcRect/>
            <a:stretch>
              <a:fillRect/>
            </a:stretch>
          </p:blipFill>
          <p:spPr bwMode="auto">
            <a:xfrm>
              <a:off x="10152000" y="802800"/>
              <a:ext cx="1440000" cy="1433425"/>
            </a:xfrm>
            <a:prstGeom prst="rect">
              <a:avLst/>
            </a:prstGeom>
            <a:noFill/>
            <a:ln w="9525">
              <a:noFill/>
              <a:miter lim="800000"/>
              <a:headEnd/>
              <a:tailEnd/>
            </a:ln>
          </p:spPr>
        </p:pic>
        <p:sp>
          <p:nvSpPr>
            <p:cNvPr id="16393" name="TextBox 8"/>
            <p:cNvSpPr txBox="1">
              <a:spLocks noChangeArrowheads="1"/>
            </p:cNvSpPr>
            <p:nvPr/>
          </p:nvSpPr>
          <p:spPr bwMode="auto">
            <a:xfrm rot="2678999">
              <a:off x="10246381" y="1202950"/>
              <a:ext cx="1581054" cy="338554"/>
            </a:xfrm>
            <a:prstGeom prst="rect">
              <a:avLst/>
            </a:prstGeom>
            <a:noFill/>
            <a:ln w="9525">
              <a:noFill/>
              <a:miter lim="800000"/>
            </a:ln>
          </p:spPr>
          <p:txBody>
            <a:bodyPr>
              <a:spAutoFit/>
            </a:bodyPr>
            <a:lstStyle/>
            <a:p>
              <a:pPr algn="ctr"/>
              <a:r>
                <a:rPr lang="zh-CN" altLang="en-US" sz="1600">
                  <a:solidFill>
                    <a:srgbClr val="FFFFFF"/>
                  </a:solidFill>
                  <a:latin typeface="微软雅黑" panose="020B0503020204020204" pitchFamily="34" charset="-122"/>
                  <a:ea typeface="微软雅黑" panose="020B0503020204020204" pitchFamily="34" charset="-122"/>
                </a:rPr>
                <a:t>对坚持的分析</a:t>
              </a:r>
              <a:endParaRPr lang="zh-CN" altLang="en-US" sz="1600">
                <a:solidFill>
                  <a:srgbClr val="FFFFFF"/>
                </a:solidFill>
                <a:latin typeface="微软雅黑" panose="020B0503020204020204" pitchFamily="34" charset="-122"/>
                <a:ea typeface="微软雅黑" panose="020B0503020204020204" pitchFamily="34" charset="-122"/>
              </a:endParaRPr>
            </a:p>
          </p:txBody>
        </p:sp>
      </p:grpSp>
      <p:sp>
        <p:nvSpPr>
          <p:cNvPr id="16390" name="标题 1"/>
          <p:cNvSpPr>
            <a:spLocks noGrp="1"/>
          </p:cNvSpPr>
          <p:nvPr>
            <p:ph type="title"/>
          </p:nvPr>
        </p:nvSpPr>
        <p:spPr>
          <a:xfrm>
            <a:off x="1752600" y="400050"/>
            <a:ext cx="6635750" cy="287338"/>
          </a:xfrm>
        </p:spPr>
        <p:txBody>
          <a:bodyPr>
            <a:normAutofit fontScale="90000"/>
          </a:bodyPr>
          <a:lstStyle/>
          <a:p>
            <a:r>
              <a:rPr lang="zh-CN" altLang="en-US" sz="1500" smtClean="0">
                <a:solidFill>
                  <a:srgbClr val="00B0F0"/>
                </a:solidFill>
              </a:rPr>
              <a:t>过渡页</a:t>
            </a:r>
            <a:endParaRPr lang="zh-CN" altLang="en-US" sz="1500" smtClean="0">
              <a:solidFill>
                <a:srgbClr val="00B0F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10"/>
                                        </p:tgtEl>
                                        <p:attrNameLst>
                                          <p:attrName>ppt_w</p:attrName>
                                        </p:attrNameLst>
                                      </p:cBhvr>
                                      <p:tavLst>
                                        <p:tav tm="0">
                                          <p:val>
                                            <p:strVal val="ppt_w"/>
                                          </p:val>
                                        </p:tav>
                                        <p:tav tm="100000">
                                          <p:val>
                                            <p:fltVal val="0"/>
                                          </p:val>
                                        </p:tav>
                                      </p:tavLst>
                                    </p:anim>
                                    <p:anim calcmode="lin" valueType="num">
                                      <p:cBhvr>
                                        <p:cTn id="7" dur="500"/>
                                        <p:tgtEl>
                                          <p:spTgt spid="10"/>
                                        </p:tgtEl>
                                        <p:attrNameLst>
                                          <p:attrName>ppt_h</p:attrName>
                                        </p:attrNameLst>
                                      </p:cBhvr>
                                      <p:tavLst>
                                        <p:tav tm="0">
                                          <p:val>
                                            <p:strVal val="ppt_h"/>
                                          </p:val>
                                        </p:tav>
                                        <p:tav tm="100000">
                                          <p:val>
                                            <p:fltVal val="0"/>
                                          </p:val>
                                        </p:tav>
                                      </p:tavLst>
                                    </p:anim>
                                    <p:animEffect transition="out" filter="fade">
                                      <p:cBhvr>
                                        <p:cTn id="8" dur="500"/>
                                        <p:tgtEl>
                                          <p:spTgt spid="10"/>
                                        </p:tgtEl>
                                      </p:cBhvr>
                                    </p:animEffect>
                                    <p:set>
                                      <p:cBhvr>
                                        <p:cTn id="9" dur="1" fill="hold">
                                          <p:stCondLst>
                                            <p:cond delay="499"/>
                                          </p:stCondLst>
                                        </p:cTn>
                                        <p:tgtEl>
                                          <p:spTgt spid="10"/>
                                        </p:tgtEl>
                                        <p:attrNameLst>
                                          <p:attrName>style.visibility</p:attrName>
                                        </p:attrNameLst>
                                      </p:cBhvr>
                                      <p:to>
                                        <p:strVal val="hidden"/>
                                      </p:to>
                                    </p:set>
                                  </p:childTnLst>
                                </p:cTn>
                              </p:par>
                              <p:par>
                                <p:cTn id="10" presetID="19" presetClass="exit" presetSubtype="10" fill="hold" nodeType="withEffect">
                                  <p:stCondLst>
                                    <p:cond delay="0"/>
                                  </p:stCondLst>
                                  <p:childTnLst>
                                    <p:anim calcmode="lin" valueType="num">
                                      <p:cBhvr>
                                        <p:cTn id="11" dur="500"/>
                                        <p:tgtEl>
                                          <p:spTgt spid="10"/>
                                        </p:tgtEl>
                                        <p:attrNameLst>
                                          <p:attrName>ppt_h</p:attrName>
                                        </p:attrNameLst>
                                      </p:cBhvr>
                                      <p:tavLst>
                                        <p:tav tm="0">
                                          <p:val>
                                            <p:strVal val="ppt_h"/>
                                          </p:val>
                                        </p:tav>
                                        <p:tav tm="100000">
                                          <p:val>
                                            <p:strVal val="ppt_h"/>
                                          </p:val>
                                        </p:tav>
                                      </p:tavLst>
                                    </p:anim>
                                    <p:anim calcmode="lin" valueType="num">
                                      <p:cBhvr>
                                        <p:cTn id="12" dur="500"/>
                                        <p:tgtEl>
                                          <p:spTgt spid="1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3" dur="1" fill="hold">
                                          <p:stCondLst>
                                            <p:cond delay="499"/>
                                          </p:stCondLst>
                                        </p:cTn>
                                        <p:tgtEl>
                                          <p:spTgt spid="10"/>
                                        </p:tgtEl>
                                        <p:attrNameLst>
                                          <p:attrName>style.visibility</p:attrName>
                                        </p:attrNameLst>
                                      </p:cBhvr>
                                      <p:to>
                                        <p:strVal val="hidden"/>
                                      </p:to>
                                    </p:set>
                                  </p:childTnLst>
                                </p:cTn>
                              </p:par>
                              <p:par>
                                <p:cTn id="14" presetID="43" presetClass="exit" presetSubtype="0" fill="hold" nodeType="withEffect">
                                  <p:stCondLst>
                                    <p:cond delay="0"/>
                                  </p:stCondLst>
                                  <p:childTnLst>
                                    <p:anim calcmode="lin" valueType="num">
                                      <p:cBhvr>
                                        <p:cTn id="15" dur="300" decel="50000">
                                          <p:stCondLst>
                                            <p:cond delay="0"/>
                                          </p:stCondLst>
                                        </p:cTn>
                                        <p:tgtEl>
                                          <p:spTgt spid="1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200">
                                          <p:stCondLst>
                                            <p:cond delay="300"/>
                                          </p:stCondLst>
                                        </p:cTn>
                                        <p:tgtEl>
                                          <p:spTgt spid="10"/>
                                        </p:tgtEl>
                                        <p:attrNameLst>
                                          <p:attrName>ppt_x</p:attrName>
                                        </p:attrNameLst>
                                      </p:cBhvr>
                                      <p:tavLst>
                                        <p:tav tm="0">
                                          <p:val>
                                            <p:strVal val="ppt_x"/>
                                          </p:val>
                                        </p:tav>
                                        <p:tav tm="100000">
                                          <p:val>
                                            <p:strVal val="ppt_x"/>
                                          </p:val>
                                        </p:tav>
                                      </p:tavLst>
                                    </p:anim>
                                    <p:anim calcmode="lin" valueType="num">
                                      <p:cBhvr>
                                        <p:cTn id="17" dur="300" decel="50000">
                                          <p:stCondLst>
                                            <p:cond delay="0"/>
                                          </p:stCondLst>
                                        </p:cTn>
                                        <p:tgtEl>
                                          <p:spTgt spid="10"/>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18" dur="200">
                                          <p:stCondLst>
                                            <p:cond delay="300"/>
                                          </p:stCondLst>
                                        </p:cTn>
                                        <p:tgtEl>
                                          <p:spTgt spid="10"/>
                                        </p:tgtEl>
                                        <p:attrNameLst>
                                          <p:attrName>ppt_y</p:attrName>
                                        </p:attrNameLst>
                                      </p:cBhvr>
                                      <p:tavLst>
                                        <p:tav tm="0">
                                          <p:val>
                                            <p:strVal val="ppt_y"/>
                                          </p:val>
                                        </p:tav>
                                        <p:tav tm="100000">
                                          <p:val>
                                            <p:strVal val="ppt_y"/>
                                          </p:val>
                                        </p:tav>
                                      </p:tavLst>
                                    </p:anim>
                                    <p:animEffect transition="out" filter="fade">
                                      <p:cBhvr>
                                        <p:cTn id="19" dur="50">
                                          <p:stCondLst>
                                            <p:cond delay="450"/>
                                          </p:stCondLst>
                                        </p:cTn>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par>
                          <p:cTn id="21" fill="hold">
                            <p:stCondLst>
                              <p:cond delay="500"/>
                            </p:stCondLst>
                            <p:childTnLst>
                              <p:par>
                                <p:cTn id="22" presetID="56" presetClass="path" presetSubtype="0" accel="50000" decel="50000" fill="hold" nodeType="afterEffect">
                                  <p:stCondLst>
                                    <p:cond delay="0"/>
                                  </p:stCondLst>
                                  <p:childTnLst>
                                    <p:animMotion origin="layout" path="M -4.57731E-6 -4.81481E-6 L 0.54045 -0.42013 " pathEditMode="relative" rAng="0" ptsTypes="AA">
                                      <p:cBhvr>
                                        <p:cTn id="23" dur="500" fill="hold"/>
                                        <p:tgtEl>
                                          <p:spTgt spid="16"/>
                                        </p:tgtEl>
                                        <p:attrNameLst>
                                          <p:attrName>ppt_x</p:attrName>
                                          <p:attrName>ppt_y</p:attrName>
                                        </p:attrNameLst>
                                      </p:cBhvr>
                                      <p:rCtr x="27016" y="-21019"/>
                                    </p:animMotion>
                                  </p:childTnLst>
                                </p:cTn>
                              </p:par>
                              <p:par>
                                <p:cTn id="24" presetID="53" presetClass="exit" presetSubtype="16" fill="hold" nodeType="withEffect">
                                  <p:stCondLst>
                                    <p:cond delay="0"/>
                                  </p:stCondLst>
                                  <p:childTnLst>
                                    <p:anim calcmode="lin" valueType="num">
                                      <p:cBhvr>
                                        <p:cTn id="25" dur="500"/>
                                        <p:tgtEl>
                                          <p:spTgt spid="16"/>
                                        </p:tgtEl>
                                        <p:attrNameLst>
                                          <p:attrName>ppt_w</p:attrName>
                                        </p:attrNameLst>
                                      </p:cBhvr>
                                      <p:tavLst>
                                        <p:tav tm="0">
                                          <p:val>
                                            <p:strVal val="ppt_w"/>
                                          </p:val>
                                        </p:tav>
                                        <p:tav tm="100000">
                                          <p:val>
                                            <p:fltVal val="0"/>
                                          </p:val>
                                        </p:tav>
                                      </p:tavLst>
                                    </p:anim>
                                    <p:anim calcmode="lin" valueType="num">
                                      <p:cBhvr>
                                        <p:cTn id="26" dur="500"/>
                                        <p:tgtEl>
                                          <p:spTgt spid="16"/>
                                        </p:tgtEl>
                                        <p:attrNameLst>
                                          <p:attrName>ppt_h</p:attrName>
                                        </p:attrNameLst>
                                      </p:cBhvr>
                                      <p:tavLst>
                                        <p:tav tm="0">
                                          <p:val>
                                            <p:strVal val="ppt_h"/>
                                          </p:val>
                                        </p:tav>
                                        <p:tav tm="100000">
                                          <p:val>
                                            <p:fltVal val="0"/>
                                          </p:val>
                                        </p:tav>
                                      </p:tavLst>
                                    </p:anim>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par>
                                <p:cTn id="29" presetID="53" presetClass="entr" presetSubtype="16" fill="hold" nodeType="withEffect">
                                  <p:stCondLst>
                                    <p:cond delay="3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3" name="Group 19"/>
          <p:cNvGrpSpPr/>
          <p:nvPr/>
        </p:nvGrpSpPr>
        <p:grpSpPr bwMode="auto">
          <a:xfrm>
            <a:off x="11231563" y="5805488"/>
            <a:ext cx="407987" cy="503237"/>
            <a:chOff x="0" y="0"/>
            <a:chExt cx="408597" cy="504056"/>
          </a:xfrm>
        </p:grpSpPr>
        <p:grpSp>
          <p:nvGrpSpPr>
            <p:cNvPr id="44048"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44051"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4049"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44037" name="组合 6"/>
          <p:cNvGrpSpPr/>
          <p:nvPr/>
        </p:nvGrpSpPr>
        <p:grpSpPr bwMode="auto">
          <a:xfrm>
            <a:off x="1846263" y="5662613"/>
            <a:ext cx="4584700" cy="923925"/>
            <a:chOff x="1846734" y="5662800"/>
            <a:chExt cx="4584274" cy="923330"/>
          </a:xfrm>
        </p:grpSpPr>
        <p:cxnSp>
          <p:nvCxnSpPr>
            <p:cNvPr id="14" name="直接连接符 13"/>
            <p:cNvCxnSpPr/>
            <p:nvPr/>
          </p:nvCxnSpPr>
          <p:spPr>
            <a:xfrm>
              <a:off x="1846734" y="6465558"/>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44045" name="组合 5"/>
            <p:cNvGrpSpPr/>
            <p:nvPr/>
          </p:nvGrpSpPr>
          <p:grpSpPr bwMode="auto">
            <a:xfrm>
              <a:off x="1944000" y="5662800"/>
              <a:ext cx="4487008" cy="923330"/>
              <a:chOff x="1944000" y="5662800"/>
              <a:chExt cx="4487008" cy="923330"/>
            </a:xfrm>
          </p:grpSpPr>
          <p:sp>
            <p:nvSpPr>
              <p:cNvPr id="19" name="TextBox 18"/>
              <p:cNvSpPr txBox="1"/>
              <p:nvPr/>
            </p:nvSpPr>
            <p:spPr>
              <a:xfrm>
                <a:off x="1943562" y="5662800"/>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03"/>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认识到挫折的正面作用</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44039" name="TextBox 29"/>
          <p:cNvSpPr txBox="1">
            <a:spLocks noChangeArrowheads="1"/>
          </p:cNvSpPr>
          <p:nvPr/>
        </p:nvSpPr>
        <p:spPr bwMode="auto">
          <a:xfrm rot="-2655157">
            <a:off x="9515475" y="1585913"/>
            <a:ext cx="647700" cy="369887"/>
          </a:xfrm>
          <a:prstGeom prst="rect">
            <a:avLst/>
          </a:prstGeom>
          <a:noFill/>
          <a:ln w="9525">
            <a:noFill/>
            <a:miter lim="800000"/>
          </a:ln>
        </p:spPr>
        <p:txBody>
          <a:bodyPr wrap="none">
            <a:spAutoFit/>
          </a:bodyPr>
          <a:lstStyle/>
          <a:p>
            <a:r>
              <a:rPr lang="zh-CN" altLang="en-US" b="1">
                <a:solidFill>
                  <a:srgbClr val="FFFFFF"/>
                </a:solidFill>
                <a:latin typeface="微软雅黑" panose="020B0503020204020204" pitchFamily="34" charset="-122"/>
                <a:ea typeface="微软雅黑" panose="020B0503020204020204" pitchFamily="34" charset="-122"/>
              </a:rPr>
              <a:t>点评</a:t>
            </a:r>
            <a:endParaRPr lang="zh-CN" altLang="en-US" b="1">
              <a:solidFill>
                <a:srgbClr val="FFFFFF"/>
              </a:solidFill>
              <a:latin typeface="微软雅黑" panose="020B0503020204020204" pitchFamily="34" charset="-122"/>
              <a:ea typeface="微软雅黑" panose="020B0503020204020204" pitchFamily="34" charset="-122"/>
            </a:endParaRPr>
          </a:p>
        </p:txBody>
      </p:sp>
      <p:sp>
        <p:nvSpPr>
          <p:cNvPr id="33" name="矩形 32"/>
          <p:cNvSpPr>
            <a:spLocks noChangeAspect="1"/>
          </p:cNvSpPr>
          <p:nvPr/>
        </p:nvSpPr>
        <p:spPr>
          <a:xfrm>
            <a:off x="2495550" y="1412875"/>
            <a:ext cx="6985000" cy="3887788"/>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
        <p:nvSpPr>
          <p:cNvPr id="34" name="椭圆 33"/>
          <p:cNvSpPr>
            <a:spLocks noChangeAspect="1"/>
          </p:cNvSpPr>
          <p:nvPr/>
        </p:nvSpPr>
        <p:spPr>
          <a:xfrm>
            <a:off x="7535863" y="1412875"/>
            <a:ext cx="3887787" cy="3887788"/>
          </a:xfrm>
          <a:prstGeom prst="ellipse">
            <a:avLst/>
          </a:prstGeom>
          <a:blipFill dpi="0" rotWithShape="1">
            <a:blip r:embed="rId1"/>
            <a:srcRect/>
            <a:stretch>
              <a:fillRect/>
            </a:stretch>
          </a:blipFill>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dirty="0"/>
          </a:p>
        </p:txBody>
      </p:sp>
      <p:sp>
        <p:nvSpPr>
          <p:cNvPr id="35" name="Text Box 44"/>
          <p:cNvSpPr txBox="1">
            <a:spLocks noChangeArrowheads="1"/>
          </p:cNvSpPr>
          <p:nvPr/>
        </p:nvSpPr>
        <p:spPr bwMode="auto">
          <a:xfrm>
            <a:off x="2689225" y="1603375"/>
            <a:ext cx="4846638" cy="208597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心理学家把挫折比作“精神补品”，因为每战胜一次挫折，都强化了自身的力量，为下一次应付挫折提供了“精神力量”。挫折促使人去认真总结教训，探究发生困难、导致失败的原因，寻求摆脱困境、走向成功的途径。经历挫折，让我们能够充分体验成功的喜悦</a:t>
            </a:r>
            <a:r>
              <a:rPr lang="zh-CN" altLang="zh-CN" dirty="0" smtClean="0"/>
              <a:t>。</a:t>
            </a:r>
            <a:endParaRPr lang="en-US" b="1" dirty="0">
              <a:solidFill>
                <a:schemeClr val="accent6"/>
              </a:solidFill>
            </a:endParaRPr>
          </a:p>
        </p:txBody>
      </p:sp>
      <p:sp>
        <p:nvSpPr>
          <p:cNvPr id="36" name="Text Box 44"/>
          <p:cNvSpPr txBox="1">
            <a:spLocks noChangeArrowheads="1"/>
          </p:cNvSpPr>
          <p:nvPr/>
        </p:nvSpPr>
        <p:spPr bwMode="auto">
          <a:xfrm>
            <a:off x="2689225" y="3860800"/>
            <a:ext cx="4846638" cy="1422400"/>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因此，曾仕强说，“早成功不如晚成功，晚失败不能早失败。让人多受一些折磨，未尝不是好事情。</a:t>
            </a:r>
            <a:r>
              <a:rPr lang="zh-CN" altLang="zh-CN" b="1" dirty="0">
                <a:solidFill>
                  <a:schemeClr val="accent6"/>
                </a:solidFill>
              </a:rPr>
              <a:t>人生是长途竞赛，一时的挫折和落后，其实不必介意。</a:t>
            </a:r>
            <a:r>
              <a:rPr lang="zh-CN" altLang="zh-CN" dirty="0"/>
              <a:t>”</a:t>
            </a:r>
            <a:endParaRPr lang="en-US" b="1" dirty="0">
              <a:solidFill>
                <a:schemeClr val="accent6"/>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Group 19"/>
          <p:cNvGrpSpPr/>
          <p:nvPr/>
        </p:nvGrpSpPr>
        <p:grpSpPr bwMode="auto">
          <a:xfrm>
            <a:off x="11231563" y="5805488"/>
            <a:ext cx="407987" cy="503237"/>
            <a:chOff x="0" y="0"/>
            <a:chExt cx="408597" cy="504056"/>
          </a:xfrm>
        </p:grpSpPr>
        <p:grpSp>
          <p:nvGrpSpPr>
            <p:cNvPr id="45073"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45076"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5074"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7" name="组合 6"/>
          <p:cNvGrpSpPr/>
          <p:nvPr/>
        </p:nvGrpSpPr>
        <p:grpSpPr bwMode="auto">
          <a:xfrm>
            <a:off x="1846263" y="5662613"/>
            <a:ext cx="4584700" cy="923925"/>
            <a:chOff x="1846734" y="5662800"/>
            <a:chExt cx="4584274" cy="923330"/>
          </a:xfrm>
        </p:grpSpPr>
        <p:cxnSp>
          <p:nvCxnSpPr>
            <p:cNvPr id="14" name="直接连接符 13"/>
            <p:cNvCxnSpPr/>
            <p:nvPr/>
          </p:nvCxnSpPr>
          <p:spPr>
            <a:xfrm>
              <a:off x="1846734" y="6465558"/>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45070" name="组合 5"/>
            <p:cNvGrpSpPr/>
            <p:nvPr/>
          </p:nvGrpSpPr>
          <p:grpSpPr bwMode="auto">
            <a:xfrm>
              <a:off x="1944000" y="5662800"/>
              <a:ext cx="4487008" cy="923330"/>
              <a:chOff x="1944000" y="5662800"/>
              <a:chExt cx="4487008" cy="923330"/>
            </a:xfrm>
          </p:grpSpPr>
          <p:sp>
            <p:nvSpPr>
              <p:cNvPr id="19" name="TextBox 18"/>
              <p:cNvSpPr txBox="1"/>
              <p:nvPr/>
            </p:nvSpPr>
            <p:spPr>
              <a:xfrm>
                <a:off x="1943562" y="5662800"/>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03"/>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认识到挫折并不可怕</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矩形 21"/>
          <p:cNvSpPr>
            <a:spLocks noChangeAspect="1"/>
          </p:cNvSpPr>
          <p:nvPr/>
        </p:nvSpPr>
        <p:spPr>
          <a:xfrm>
            <a:off x="2135188" y="923925"/>
            <a:ext cx="5616575" cy="4376738"/>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
        <p:nvSpPr>
          <p:cNvPr id="24" name="Text Box 44"/>
          <p:cNvSpPr txBox="1">
            <a:spLocks noChangeArrowheads="1"/>
          </p:cNvSpPr>
          <p:nvPr/>
        </p:nvSpPr>
        <p:spPr bwMode="auto">
          <a:xfrm>
            <a:off x="2927350" y="1027113"/>
            <a:ext cx="4679950" cy="2052637"/>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en-US" altLang="zh-CN" dirty="0"/>
              <a:t>1965</a:t>
            </a:r>
            <a:r>
              <a:rPr lang="zh-CN" altLang="zh-CN" dirty="0"/>
              <a:t>年，一位韩国学生到剑桥大学主修心理学。在喝下午茶的时候，他常到学校的咖啡厅或茶座听一些成功人士聊天。这些成功人士包括诺贝尔奖获得者，某一些领域的学术权威和一些创造了经济神话的人，这些人幽默风趣，举重若轻，把自己的成功都看得非常自然和顺理成章。</a:t>
            </a:r>
            <a:endParaRPr lang="en-US" b="1" dirty="0">
              <a:solidFill>
                <a:schemeClr val="accent6"/>
              </a:solidFill>
            </a:endParaRPr>
          </a:p>
        </p:txBody>
      </p:sp>
      <p:sp>
        <p:nvSpPr>
          <p:cNvPr id="26" name="Text Box 44"/>
          <p:cNvSpPr txBox="1">
            <a:spLocks noChangeArrowheads="1"/>
          </p:cNvSpPr>
          <p:nvPr/>
        </p:nvSpPr>
        <p:spPr bwMode="auto">
          <a:xfrm>
            <a:off x="2328863" y="3475038"/>
            <a:ext cx="5278437" cy="1719262"/>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时间长了，他发现，在国内时，他被一些成功人士欺骗了。那些人为了让正在创业的人知难而退，普遍把自己的创业艰辛夸大了，也就是说，他们在用自己的成功经历吓唬那些还没有取得成功的人。作为心理系的学生，他认为很有必要对韩国成功人士的心态加以研究。</a:t>
            </a:r>
            <a:endParaRPr lang="en-US" b="1" dirty="0">
              <a:solidFill>
                <a:schemeClr val="accent6"/>
              </a:solidFill>
            </a:endParaRPr>
          </a:p>
        </p:txBody>
      </p:sp>
      <p:pic>
        <p:nvPicPr>
          <p:cNvPr id="45066" name="Picture 2" descr="C:\Documents and Settings\huxiya\桌面\未标题-13.png"/>
          <p:cNvPicPr>
            <a:picLocks noChangeAspect="1" noChangeArrowheads="1"/>
          </p:cNvPicPr>
          <p:nvPr/>
        </p:nvPicPr>
        <p:blipFill>
          <a:blip r:embed="rId1"/>
          <a:srcRect/>
          <a:stretch>
            <a:fillRect/>
          </a:stretch>
        </p:blipFill>
        <p:spPr bwMode="auto">
          <a:xfrm>
            <a:off x="2241550" y="801688"/>
            <a:ext cx="685800" cy="2146300"/>
          </a:xfrm>
          <a:prstGeom prst="rect">
            <a:avLst/>
          </a:prstGeom>
          <a:noFill/>
          <a:ln w="9525">
            <a:noFill/>
            <a:miter lim="800000"/>
            <a:headEnd/>
            <a:tailEnd/>
          </a:ln>
        </p:spPr>
      </p:pic>
      <p:sp>
        <p:nvSpPr>
          <p:cNvPr id="31" name="TextBox 30"/>
          <p:cNvSpPr txBox="1"/>
          <p:nvPr/>
        </p:nvSpPr>
        <p:spPr>
          <a:xfrm>
            <a:off x="2366963" y="981075"/>
            <a:ext cx="461962" cy="173672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bg1"/>
                </a:solidFill>
                <a:latin typeface="微软雅黑" panose="020B0503020204020204" pitchFamily="34" charset="-122"/>
                <a:ea typeface="微软雅黑" panose="020B0503020204020204" pitchFamily="34" charset="-122"/>
              </a:rPr>
              <a:t>听故事并思考</a:t>
            </a:r>
            <a:endParaRPr lang="en-US" spc="150" dirty="0">
              <a:solidFill>
                <a:schemeClr val="bg1"/>
              </a:solidFill>
              <a:latin typeface="微软雅黑" panose="020B0503020204020204" pitchFamily="34" charset="-122"/>
              <a:ea typeface="微软雅黑" panose="020B0503020204020204" pitchFamily="34" charset="-122"/>
            </a:endParaRPr>
          </a:p>
        </p:txBody>
      </p:sp>
      <p:pic>
        <p:nvPicPr>
          <p:cNvPr id="27" name="Picture 3" descr="C:\Documents and Settings\tdz\桌面\交谈.jpg"/>
          <p:cNvPicPr>
            <a:picLocks noChangeAspect="1" noChangeArrowheads="1"/>
          </p:cNvPicPr>
          <p:nvPr/>
        </p:nvPicPr>
        <p:blipFill>
          <a:blip r:embed="rId2"/>
          <a:srcRect/>
          <a:stretch>
            <a:fillRect/>
          </a:stretch>
        </p:blipFill>
        <p:spPr bwMode="auto">
          <a:xfrm>
            <a:off x="8039100" y="2427288"/>
            <a:ext cx="3892550" cy="2873375"/>
          </a:xfrm>
          <a:prstGeom prst="rect">
            <a:avLst/>
          </a:prstGeom>
          <a:noFill/>
          <a:ln w="12700">
            <a:solidFill>
              <a:schemeClr val="accent6"/>
            </a:solidFill>
          </a:ln>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 fill="hold"/>
                                        <p:tgtEl>
                                          <p:spTgt spid="7"/>
                                        </p:tgtEl>
                                        <p:attrNameLst>
                                          <p:attrName>ppt_x</p:attrName>
                                        </p:attrNameLst>
                                      </p:cBhvr>
                                      <p:tavLst>
                                        <p:tav tm="0">
                                          <p:val>
                                            <p:strVal val="1+#ppt_w/2"/>
                                          </p:val>
                                        </p:tav>
                                        <p:tav tm="100000">
                                          <p:val>
                                            <p:strVal val="#ppt_x"/>
                                          </p:val>
                                        </p:tav>
                                      </p:tavLst>
                                    </p:anim>
                                    <p:anim calcmode="lin" valueType="num">
                                      <p:cBhvr additive="base">
                                        <p:cTn id="8" dur="1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1" name="Group 19"/>
          <p:cNvGrpSpPr/>
          <p:nvPr/>
        </p:nvGrpSpPr>
        <p:grpSpPr bwMode="auto">
          <a:xfrm>
            <a:off x="11231563" y="5805488"/>
            <a:ext cx="407987" cy="503237"/>
            <a:chOff x="0" y="0"/>
            <a:chExt cx="408597" cy="504056"/>
          </a:xfrm>
        </p:grpSpPr>
        <p:grpSp>
          <p:nvGrpSpPr>
            <p:cNvPr id="46098"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46101"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6099"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46085" name="组合 6"/>
          <p:cNvGrpSpPr/>
          <p:nvPr/>
        </p:nvGrpSpPr>
        <p:grpSpPr bwMode="auto">
          <a:xfrm>
            <a:off x="1846263" y="5662613"/>
            <a:ext cx="4584700" cy="923925"/>
            <a:chOff x="1846734" y="5662800"/>
            <a:chExt cx="4584274" cy="923330"/>
          </a:xfrm>
        </p:grpSpPr>
        <p:cxnSp>
          <p:nvCxnSpPr>
            <p:cNvPr id="14" name="直接连接符 13"/>
            <p:cNvCxnSpPr/>
            <p:nvPr/>
          </p:nvCxnSpPr>
          <p:spPr>
            <a:xfrm>
              <a:off x="1846734" y="6465558"/>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46095" name="组合 5"/>
            <p:cNvGrpSpPr/>
            <p:nvPr/>
          </p:nvGrpSpPr>
          <p:grpSpPr bwMode="auto">
            <a:xfrm>
              <a:off x="1944000" y="5662800"/>
              <a:ext cx="4487008" cy="923330"/>
              <a:chOff x="1944000" y="5662800"/>
              <a:chExt cx="4487008" cy="923330"/>
            </a:xfrm>
          </p:grpSpPr>
          <p:sp>
            <p:nvSpPr>
              <p:cNvPr id="19" name="TextBox 18"/>
              <p:cNvSpPr txBox="1"/>
              <p:nvPr/>
            </p:nvSpPr>
            <p:spPr>
              <a:xfrm>
                <a:off x="1943562" y="5662800"/>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03"/>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认识到挫折并不可怕</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46087" name="Picture 4" descr="C:\Documents and Settings\huxiya\桌面\未标题-13.png"/>
          <p:cNvPicPr>
            <a:picLocks noChangeAspect="1" noChangeArrowheads="1"/>
          </p:cNvPicPr>
          <p:nvPr/>
        </p:nvPicPr>
        <p:blipFill>
          <a:blip r:embed="rId1"/>
          <a:srcRect/>
          <a:stretch>
            <a:fillRect/>
          </a:stretch>
        </p:blipFill>
        <p:spPr bwMode="auto">
          <a:xfrm>
            <a:off x="1619250" y="4868863"/>
            <a:ext cx="1765300" cy="563562"/>
          </a:xfrm>
          <a:prstGeom prst="rect">
            <a:avLst/>
          </a:prstGeom>
          <a:noFill/>
          <a:ln w="9525">
            <a:noFill/>
            <a:miter lim="800000"/>
            <a:headEnd/>
            <a:tailEnd/>
          </a:ln>
        </p:spPr>
      </p:pic>
      <p:sp>
        <p:nvSpPr>
          <p:cNvPr id="46088" name="TextBox 31"/>
          <p:cNvSpPr txBox="1">
            <a:spLocks noChangeArrowheads="1"/>
          </p:cNvSpPr>
          <p:nvPr/>
        </p:nvSpPr>
        <p:spPr bwMode="auto">
          <a:xfrm>
            <a:off x="1774825" y="5006975"/>
            <a:ext cx="1416050" cy="338138"/>
          </a:xfrm>
          <a:prstGeom prst="rect">
            <a:avLst/>
          </a:prstGeom>
          <a:noFill/>
          <a:ln w="9525">
            <a:noFill/>
            <a:miter lim="800000"/>
          </a:ln>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rPr>
              <a:t>听故事并思考</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3" name="Text Box 44"/>
          <p:cNvSpPr txBox="1">
            <a:spLocks noChangeArrowheads="1"/>
          </p:cNvSpPr>
          <p:nvPr/>
        </p:nvSpPr>
        <p:spPr bwMode="auto">
          <a:xfrm>
            <a:off x="2328863" y="1052513"/>
            <a:ext cx="5278437" cy="1754187"/>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en-US" altLang="zh-CN" dirty="0"/>
              <a:t>1970</a:t>
            </a:r>
            <a:r>
              <a:rPr lang="zh-CN" altLang="zh-CN" dirty="0"/>
              <a:t>年，他把《成功并不像你想像的那么难》作为毕业论文，提交给现代经济心理学的创始人威尔</a:t>
            </a:r>
            <a:r>
              <a:rPr lang="en-US" altLang="zh-CN" dirty="0"/>
              <a:t>.</a:t>
            </a:r>
            <a:r>
              <a:rPr lang="zh-CN" altLang="zh-CN" dirty="0"/>
              <a:t>布雷登教授。布雷登教授读后，大为惊喜，他认为这是个新发现，这种现象虽然在东方甚至在世界各地普遍存在，但此前还没有一个人大胆地提出来并加以研究。</a:t>
            </a:r>
            <a:endParaRPr lang="en-US" b="1" dirty="0">
              <a:solidFill>
                <a:schemeClr val="accent6"/>
              </a:solidFill>
            </a:endParaRPr>
          </a:p>
        </p:txBody>
      </p:sp>
      <p:sp>
        <p:nvSpPr>
          <p:cNvPr id="34" name="Text Box 44"/>
          <p:cNvSpPr txBox="1">
            <a:spLocks noChangeArrowheads="1"/>
          </p:cNvSpPr>
          <p:nvPr/>
        </p:nvSpPr>
        <p:spPr bwMode="auto">
          <a:xfrm>
            <a:off x="2328863" y="2924175"/>
            <a:ext cx="5278437" cy="175577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惊喜之余，他写信给他的剑桥校友——当时正坐在韩国政坛第一把交椅上的人——朴正熙。他在信中说，“我不敢说这部著作对你有多大的帮助，但我敢肯定它比你的任何一个政令都能产生震动。”后来这本书果然伴随着韩国的经济起飞了。</a:t>
            </a:r>
            <a:endParaRPr lang="en-US" b="1" dirty="0">
              <a:solidFill>
                <a:schemeClr val="accent6"/>
              </a:solidFill>
            </a:endParaRPr>
          </a:p>
        </p:txBody>
      </p:sp>
      <p:pic>
        <p:nvPicPr>
          <p:cNvPr id="46091" name="Picture 4" descr="C:\Documents and Settings\huxiya\桌面\未标题-2 拷贝.jpg"/>
          <p:cNvPicPr>
            <a:picLocks noChangeAspect="1" noChangeArrowheads="1"/>
          </p:cNvPicPr>
          <p:nvPr/>
        </p:nvPicPr>
        <p:blipFill>
          <a:blip r:embed="rId2"/>
          <a:srcRect/>
          <a:stretch>
            <a:fillRect/>
          </a:stretch>
        </p:blipFill>
        <p:spPr bwMode="auto">
          <a:xfrm>
            <a:off x="8399463" y="1484313"/>
            <a:ext cx="3621087" cy="4032250"/>
          </a:xfrm>
          <a:prstGeom prst="rect">
            <a:avLst/>
          </a:prstGeom>
          <a:noFill/>
          <a:ln w="9525">
            <a:noFill/>
            <a:miter lim="800000"/>
            <a:headEnd/>
            <a:tailEnd/>
          </a:ln>
        </p:spPr>
      </p:pic>
      <p:sp>
        <p:nvSpPr>
          <p:cNvPr id="35" name="TextBox 34"/>
          <p:cNvSpPr txBox="1"/>
          <p:nvPr/>
        </p:nvSpPr>
        <p:spPr>
          <a:xfrm>
            <a:off x="8831263" y="3627438"/>
            <a:ext cx="2705100" cy="1169987"/>
          </a:xfrm>
          <a:prstGeom prst="rect">
            <a:avLst/>
          </a:prstGeom>
          <a:noFill/>
        </p:spPr>
        <p:txBody>
          <a:bodyPr>
            <a:spAutoFit/>
          </a:bodyPr>
          <a:lstStyle/>
          <a:p>
            <a:pPr indent="457200" fontAlgn="auto">
              <a:lnSpc>
                <a:spcPct val="125000"/>
              </a:lnSpc>
              <a:spcBef>
                <a:spcPts val="1200"/>
              </a:spcBef>
              <a:spcAft>
                <a:spcPts val="1200"/>
              </a:spcAft>
              <a:defRPr/>
            </a:pPr>
            <a:r>
              <a:rPr lang="zh-CN" altLang="en-US" sz="2800" dirty="0">
                <a:solidFill>
                  <a:schemeClr val="accent6"/>
                </a:solidFill>
                <a:latin typeface="微软雅黑" panose="020B0503020204020204" pitchFamily="34" charset="-122"/>
                <a:ea typeface="微软雅黑" panose="020B0503020204020204" pitchFamily="34" charset="-122"/>
              </a:rPr>
              <a:t>成功并不像你想象的那么难！</a:t>
            </a:r>
            <a:endParaRPr lang="en-US" altLang="zh-CN" sz="2800" dirty="0">
              <a:solidFill>
                <a:schemeClr val="accent6"/>
              </a:solidFill>
              <a:latin typeface="微软雅黑" panose="020B0503020204020204" pitchFamily="34" charset="-122"/>
              <a:ea typeface="微软雅黑" panose="020B0503020204020204" pitchFamily="34" charset="-122"/>
            </a:endParaRPr>
          </a:p>
        </p:txBody>
      </p:sp>
      <p:sp>
        <p:nvSpPr>
          <p:cNvPr id="36" name="矩形 35"/>
          <p:cNvSpPr>
            <a:spLocks noChangeAspect="1"/>
          </p:cNvSpPr>
          <p:nvPr/>
        </p:nvSpPr>
        <p:spPr>
          <a:xfrm>
            <a:off x="2135188" y="923925"/>
            <a:ext cx="5616575" cy="387350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19"/>
          <p:cNvGrpSpPr/>
          <p:nvPr/>
        </p:nvGrpSpPr>
        <p:grpSpPr bwMode="auto">
          <a:xfrm>
            <a:off x="11231563" y="5805488"/>
            <a:ext cx="407987" cy="503237"/>
            <a:chOff x="0" y="0"/>
            <a:chExt cx="408597" cy="504056"/>
          </a:xfrm>
        </p:grpSpPr>
        <p:grpSp>
          <p:nvGrpSpPr>
            <p:cNvPr id="47119"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47122"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7120"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47109" name="组合 6"/>
          <p:cNvGrpSpPr/>
          <p:nvPr/>
        </p:nvGrpSpPr>
        <p:grpSpPr bwMode="auto">
          <a:xfrm>
            <a:off x="1846263" y="5662613"/>
            <a:ext cx="4584700" cy="923925"/>
            <a:chOff x="1846734" y="5662800"/>
            <a:chExt cx="4584274" cy="923330"/>
          </a:xfrm>
        </p:grpSpPr>
        <p:cxnSp>
          <p:nvCxnSpPr>
            <p:cNvPr id="14" name="直接连接符 13"/>
            <p:cNvCxnSpPr/>
            <p:nvPr/>
          </p:nvCxnSpPr>
          <p:spPr>
            <a:xfrm>
              <a:off x="1846734" y="6465558"/>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47116" name="组合 5"/>
            <p:cNvGrpSpPr/>
            <p:nvPr/>
          </p:nvGrpSpPr>
          <p:grpSpPr bwMode="auto">
            <a:xfrm>
              <a:off x="1944000" y="5662800"/>
              <a:ext cx="4487008" cy="923330"/>
              <a:chOff x="1944000" y="5662800"/>
              <a:chExt cx="4487008" cy="923330"/>
            </a:xfrm>
          </p:grpSpPr>
          <p:sp>
            <p:nvSpPr>
              <p:cNvPr id="19" name="TextBox 18"/>
              <p:cNvSpPr txBox="1"/>
              <p:nvPr/>
            </p:nvSpPr>
            <p:spPr>
              <a:xfrm>
                <a:off x="1943562" y="5662800"/>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03"/>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认识到挫折并不可怕</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47111" name="Picture 2" descr="F:\TDZ临时\其他备用\new\so easy\5DF6A0D7CA00DF85E83F07DE56684A2D.jpg"/>
          <p:cNvPicPr>
            <a:picLocks noChangeAspect="1" noChangeArrowheads="1"/>
          </p:cNvPicPr>
          <p:nvPr/>
        </p:nvPicPr>
        <p:blipFill>
          <a:blip r:embed="rId1"/>
          <a:srcRect/>
          <a:stretch>
            <a:fillRect/>
          </a:stretch>
        </p:blipFill>
        <p:spPr bwMode="auto">
          <a:xfrm>
            <a:off x="1728788" y="1557338"/>
            <a:ext cx="3889375" cy="3887787"/>
          </a:xfrm>
          <a:prstGeom prst="rect">
            <a:avLst/>
          </a:prstGeom>
          <a:noFill/>
          <a:ln w="9525">
            <a:noFill/>
            <a:miter lim="800000"/>
            <a:headEnd/>
            <a:tailEnd/>
          </a:ln>
        </p:spPr>
      </p:pic>
      <p:grpSp>
        <p:nvGrpSpPr>
          <p:cNvPr id="26" name="组合 25"/>
          <p:cNvGrpSpPr/>
          <p:nvPr/>
        </p:nvGrpSpPr>
        <p:grpSpPr bwMode="auto">
          <a:xfrm>
            <a:off x="8004175" y="1700213"/>
            <a:ext cx="3851275" cy="3744912"/>
            <a:chOff x="8003846" y="1484784"/>
            <a:chExt cx="3852000" cy="3744416"/>
          </a:xfrm>
        </p:grpSpPr>
        <p:sp>
          <p:nvSpPr>
            <p:cNvPr id="27" name="Text Box 44"/>
            <p:cNvSpPr txBox="1">
              <a:spLocks noChangeArrowheads="1"/>
            </p:cNvSpPr>
            <p:nvPr/>
          </p:nvSpPr>
          <p:spPr bwMode="auto">
            <a:xfrm>
              <a:off x="8141985" y="1703830"/>
              <a:ext cx="3601128" cy="3415848"/>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这本书鼓舞了许多人，因为他们从一个新的角度告诉人们，成功与“劳其筋骨，饿其体肤”、“三更灯火五更鸡”、“头悬梁，锥刺股”没有必然的联系。</a:t>
              </a:r>
              <a:r>
                <a:rPr lang="zh-CN" altLang="en-US" b="1" dirty="0">
                  <a:solidFill>
                    <a:schemeClr val="accent6"/>
                  </a:solidFill>
                </a:rPr>
                <a:t>只要你对某一事业感兴趣，长久地坚持下去就会成功，因为上帝赋予你的时间和智慧够你圆满做完一件事情。</a:t>
              </a:r>
              <a:r>
                <a:rPr lang="zh-CN" altLang="en-US" dirty="0"/>
                <a:t>后来，这位青年也获得了成功，他成了韩国泛亚汽车公司的总裁。</a:t>
              </a:r>
              <a:endParaRPr lang="en-US" b="1" dirty="0">
                <a:solidFill>
                  <a:srgbClr val="00B0F0"/>
                </a:solidFill>
              </a:endParaRPr>
            </a:p>
          </p:txBody>
        </p:sp>
        <p:sp>
          <p:nvSpPr>
            <p:cNvPr id="29" name="矩形 28"/>
            <p:cNvSpPr/>
            <p:nvPr/>
          </p:nvSpPr>
          <p:spPr>
            <a:xfrm>
              <a:off x="8003846" y="1484784"/>
              <a:ext cx="3852000" cy="3744416"/>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8" presetClass="emph" presetSubtype="0" fill="hold" nodeType="withEffect">
                                  <p:stCondLst>
                                    <p:cond delay="0"/>
                                  </p:stCondLst>
                                  <p:childTnLst>
                                    <p:animRot by="21600000">
                                      <p:cBhvr>
                                        <p:cTn id="11" dur="5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2" descr="F:\TDZ临时\其他备用\！个人PPT作品@teliss\磨练坚强意志-图\733829156098FCCCF7822E714D466C72.jpg"/>
          <p:cNvPicPr>
            <a:picLocks noChangeAspect="1" noChangeArrowheads="1"/>
          </p:cNvPicPr>
          <p:nvPr/>
        </p:nvPicPr>
        <p:blipFill>
          <a:blip r:embed="rId1"/>
          <a:srcRect l="8243" r="4930"/>
          <a:stretch>
            <a:fillRect/>
          </a:stretch>
        </p:blipFill>
        <p:spPr bwMode="auto">
          <a:xfrm>
            <a:off x="3089275" y="0"/>
            <a:ext cx="4856163" cy="6858000"/>
          </a:xfrm>
          <a:prstGeom prst="rect">
            <a:avLst/>
          </a:prstGeom>
          <a:noFill/>
          <a:ln w="9525">
            <a:noFill/>
            <a:miter lim="800000"/>
            <a:headEnd/>
            <a:tailEnd/>
          </a:ln>
        </p:spPr>
      </p:pic>
      <p:grpSp>
        <p:nvGrpSpPr>
          <p:cNvPr id="48130" name="Group 19"/>
          <p:cNvGrpSpPr/>
          <p:nvPr/>
        </p:nvGrpSpPr>
        <p:grpSpPr bwMode="auto">
          <a:xfrm>
            <a:off x="11231563" y="5805488"/>
            <a:ext cx="407987" cy="503237"/>
            <a:chOff x="0" y="0"/>
            <a:chExt cx="408597" cy="504056"/>
          </a:xfrm>
        </p:grpSpPr>
        <p:grpSp>
          <p:nvGrpSpPr>
            <p:cNvPr id="48142"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48145"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8143"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48134" name="组合 6"/>
          <p:cNvGrpSpPr/>
          <p:nvPr/>
        </p:nvGrpSpPr>
        <p:grpSpPr bwMode="auto">
          <a:xfrm>
            <a:off x="1846263" y="5662613"/>
            <a:ext cx="4584700" cy="923925"/>
            <a:chOff x="1846734" y="5662800"/>
            <a:chExt cx="4584274" cy="923330"/>
          </a:xfrm>
        </p:grpSpPr>
        <p:cxnSp>
          <p:nvCxnSpPr>
            <p:cNvPr id="14" name="直接连接符 13"/>
            <p:cNvCxnSpPr/>
            <p:nvPr/>
          </p:nvCxnSpPr>
          <p:spPr>
            <a:xfrm>
              <a:off x="1846734" y="6465558"/>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48139" name="组合 5"/>
            <p:cNvGrpSpPr/>
            <p:nvPr/>
          </p:nvGrpSpPr>
          <p:grpSpPr bwMode="auto">
            <a:xfrm>
              <a:off x="1944000" y="5662800"/>
              <a:ext cx="4487008" cy="923330"/>
              <a:chOff x="1944000" y="5662800"/>
              <a:chExt cx="4487008" cy="923330"/>
            </a:xfrm>
          </p:grpSpPr>
          <p:sp>
            <p:nvSpPr>
              <p:cNvPr id="19" name="TextBox 18"/>
              <p:cNvSpPr txBox="1"/>
              <p:nvPr/>
            </p:nvSpPr>
            <p:spPr>
              <a:xfrm>
                <a:off x="1943562" y="5662800"/>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03"/>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认识到挫折并不可怕</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Text Box 44"/>
          <p:cNvSpPr txBox="1">
            <a:spLocks noChangeArrowheads="1"/>
          </p:cNvSpPr>
          <p:nvPr/>
        </p:nvSpPr>
        <p:spPr bwMode="auto">
          <a:xfrm>
            <a:off x="8183563" y="1701800"/>
            <a:ext cx="3816350" cy="1754188"/>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挫折并不是如同我们想象的那般不可战胜。</a:t>
            </a:r>
            <a:r>
              <a:rPr lang="zh-CN" altLang="zh-CN" sz="1600" b="1">
                <a:solidFill>
                  <a:srgbClr val="FF0000"/>
                </a:solidFill>
                <a:latin typeface="微软雅黑" panose="020B0503020204020204" pitchFamily="34" charset="-122"/>
                <a:ea typeface="微软雅黑" panose="020B0503020204020204" pitchFamily="34" charset="-122"/>
              </a:rPr>
              <a:t>许多时候，并非是困难使我们放弃，而是因为我们放弃，才显得如此困难。</a:t>
            </a:r>
            <a:r>
              <a:rPr lang="zh-CN" altLang="zh-CN" sz="1600">
                <a:solidFill>
                  <a:srgbClr val="7F7F7F"/>
                </a:solidFill>
                <a:latin typeface="微软雅黑" panose="020B0503020204020204" pitchFamily="34" charset="-122"/>
                <a:ea typeface="微软雅黑" panose="020B0503020204020204" pitchFamily="34" charset="-122"/>
              </a:rPr>
              <a:t>成功并不像你想像的那么难，而是我们自己夸大了苦难。</a:t>
            </a:r>
            <a:endParaRPr lang="en-US" sz="1600" b="1">
              <a:solidFill>
                <a:srgbClr val="00B0F0"/>
              </a:solidFill>
              <a:latin typeface="微软雅黑" panose="020B0503020204020204" pitchFamily="34" charset="-122"/>
              <a:ea typeface="微软雅黑" panose="020B0503020204020204" pitchFamily="34" charset="-122"/>
            </a:endParaRPr>
          </a:p>
        </p:txBody>
      </p:sp>
      <p:sp>
        <p:nvSpPr>
          <p:cNvPr id="24" name="Text Box 44"/>
          <p:cNvSpPr txBox="1">
            <a:spLocks noChangeArrowheads="1"/>
          </p:cNvSpPr>
          <p:nvPr/>
        </p:nvSpPr>
        <p:spPr bwMode="auto">
          <a:xfrm>
            <a:off x="8183563" y="3860800"/>
            <a:ext cx="3816350" cy="1422400"/>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不管出现什么问题，与目标相比，它们总是相对比较小的。</a:t>
            </a:r>
            <a:r>
              <a:rPr lang="zh-CN" altLang="zh-CN" sz="1600" b="1">
                <a:solidFill>
                  <a:srgbClr val="FF0000"/>
                </a:solidFill>
                <a:latin typeface="微软雅黑" panose="020B0503020204020204" pitchFamily="34" charset="-122"/>
                <a:ea typeface="微软雅黑" panose="020B0503020204020204" pitchFamily="34" charset="-122"/>
              </a:rPr>
              <a:t>不要用想象给自己制造困难，困难在想象中会变得越来越大，足以让你止步不前。</a:t>
            </a:r>
            <a:endParaRPr lang="zh-CN" altLang="zh-CN" sz="16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19"/>
          <p:cNvGrpSpPr/>
          <p:nvPr/>
        </p:nvGrpSpPr>
        <p:grpSpPr bwMode="auto">
          <a:xfrm>
            <a:off x="11231563" y="5805488"/>
            <a:ext cx="407987" cy="503237"/>
            <a:chOff x="0" y="0"/>
            <a:chExt cx="408597" cy="504056"/>
          </a:xfrm>
        </p:grpSpPr>
        <p:grpSp>
          <p:nvGrpSpPr>
            <p:cNvPr id="49169"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49172"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9170"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49157" name="组合 6"/>
          <p:cNvGrpSpPr/>
          <p:nvPr/>
        </p:nvGrpSpPr>
        <p:grpSpPr bwMode="auto">
          <a:xfrm>
            <a:off x="1846263" y="5662613"/>
            <a:ext cx="4584700" cy="923925"/>
            <a:chOff x="1846734" y="5662800"/>
            <a:chExt cx="4584274" cy="923330"/>
          </a:xfrm>
        </p:grpSpPr>
        <p:cxnSp>
          <p:nvCxnSpPr>
            <p:cNvPr id="14" name="直接连接符 13"/>
            <p:cNvCxnSpPr/>
            <p:nvPr/>
          </p:nvCxnSpPr>
          <p:spPr>
            <a:xfrm>
              <a:off x="1846734" y="6465558"/>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49166" name="组合 5"/>
            <p:cNvGrpSpPr/>
            <p:nvPr/>
          </p:nvGrpSpPr>
          <p:grpSpPr bwMode="auto">
            <a:xfrm>
              <a:off x="1944000" y="5662800"/>
              <a:ext cx="4487008" cy="923330"/>
              <a:chOff x="1944000" y="5662800"/>
              <a:chExt cx="4487008" cy="923330"/>
            </a:xfrm>
          </p:grpSpPr>
          <p:sp>
            <p:nvSpPr>
              <p:cNvPr id="19" name="TextBox 18"/>
              <p:cNvSpPr txBox="1"/>
              <p:nvPr/>
            </p:nvSpPr>
            <p:spPr>
              <a:xfrm>
                <a:off x="1943562" y="5662800"/>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03"/>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勇敢面对，化挫折为成长的阶梯</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3074" name="Picture 2" descr="F:\TDZ临时\其他备用\！PPT图片及版面资源\06-PPT精选插图\02-商务\井里的驴子.jpg"/>
          <p:cNvPicPr>
            <a:picLocks noChangeAspect="1" noChangeArrowheads="1"/>
          </p:cNvPicPr>
          <p:nvPr/>
        </p:nvPicPr>
        <p:blipFill>
          <a:blip r:embed="rId1"/>
          <a:srcRect/>
          <a:stretch>
            <a:fillRect/>
          </a:stretch>
        </p:blipFill>
        <p:spPr bwMode="auto">
          <a:xfrm>
            <a:off x="7767638" y="2200275"/>
            <a:ext cx="4422775" cy="3095625"/>
          </a:xfrm>
          <a:prstGeom prst="rect">
            <a:avLst/>
          </a:prstGeom>
          <a:noFill/>
          <a:ln>
            <a:solidFill>
              <a:schemeClr val="accent6"/>
            </a:solidFill>
          </a:ln>
        </p:spPr>
      </p:pic>
      <p:sp>
        <p:nvSpPr>
          <p:cNvPr id="22" name="矩形 21"/>
          <p:cNvSpPr>
            <a:spLocks noChangeAspect="1"/>
          </p:cNvSpPr>
          <p:nvPr/>
        </p:nvSpPr>
        <p:spPr>
          <a:xfrm>
            <a:off x="2135188" y="923925"/>
            <a:ext cx="5616575" cy="4376738"/>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
        <p:nvSpPr>
          <p:cNvPr id="24" name="Text Box 44"/>
          <p:cNvSpPr txBox="1">
            <a:spLocks noChangeArrowheads="1"/>
          </p:cNvSpPr>
          <p:nvPr/>
        </p:nvSpPr>
        <p:spPr bwMode="auto">
          <a:xfrm>
            <a:off x="2927350" y="1027113"/>
            <a:ext cx="4679950" cy="208597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某天，农夫的驴子不小心</a:t>
            </a:r>
            <a:r>
              <a:rPr lang="zh-CN" altLang="zh-CN" dirty="0" smtClean="0"/>
              <a:t>掉</a:t>
            </a:r>
            <a:r>
              <a:rPr lang="zh-CN" altLang="en-US" dirty="0"/>
              <a:t>入</a:t>
            </a:r>
            <a:r>
              <a:rPr lang="zh-CN" altLang="zh-CN" dirty="0" smtClean="0"/>
              <a:t>枯井，</a:t>
            </a:r>
            <a:r>
              <a:rPr lang="zh-CN" altLang="zh-CN" dirty="0"/>
              <a:t>农夫绞尽脑汁也无法救出驴子，决定放弃并填埋枯井以免除驴子的痛苦</a:t>
            </a:r>
            <a:r>
              <a:rPr lang="zh-CN" altLang="zh-CN" dirty="0" smtClean="0"/>
              <a:t>。农夫</a:t>
            </a:r>
            <a:r>
              <a:rPr lang="zh-CN" altLang="zh-CN" dirty="0"/>
              <a:t>便请</a:t>
            </a:r>
            <a:r>
              <a:rPr lang="zh-CN" altLang="zh-CN" dirty="0" smtClean="0"/>
              <a:t>来</a:t>
            </a:r>
            <a:r>
              <a:rPr lang="zh-CN" altLang="en-US" dirty="0" smtClean="0"/>
              <a:t>邻居</a:t>
            </a:r>
            <a:r>
              <a:rPr lang="zh-CN" altLang="zh-CN" dirty="0" smtClean="0"/>
              <a:t>帮忙。邻居们</a:t>
            </a:r>
            <a:r>
              <a:rPr lang="zh-CN" altLang="zh-CN" dirty="0"/>
              <a:t>人手一把铲子，开始将泥土铲进枯井中。</a:t>
            </a:r>
            <a:r>
              <a:rPr lang="zh-CN" altLang="zh-CN" dirty="0" smtClean="0"/>
              <a:t>当驴子</a:t>
            </a:r>
            <a:r>
              <a:rPr lang="zh-CN" altLang="zh-CN" dirty="0"/>
              <a:t>了解到自己的处境时，刚开始哭得很凄惨。但出人意料的是，一会儿</a:t>
            </a:r>
            <a:r>
              <a:rPr lang="zh-CN" altLang="zh-CN" dirty="0" smtClean="0"/>
              <a:t>之后驴子安静</a:t>
            </a:r>
            <a:r>
              <a:rPr lang="zh-CN" altLang="zh-CN" dirty="0"/>
              <a:t>了</a:t>
            </a:r>
            <a:r>
              <a:rPr lang="zh-CN" altLang="zh-CN" dirty="0" smtClean="0"/>
              <a:t>下来。</a:t>
            </a:r>
            <a:endParaRPr lang="en-US" b="1" dirty="0">
              <a:solidFill>
                <a:schemeClr val="accent6"/>
              </a:solidFill>
            </a:endParaRPr>
          </a:p>
        </p:txBody>
      </p:sp>
      <p:sp>
        <p:nvSpPr>
          <p:cNvPr id="28" name="Text Box 44"/>
          <p:cNvSpPr txBox="1">
            <a:spLocks noChangeArrowheads="1"/>
          </p:cNvSpPr>
          <p:nvPr/>
        </p:nvSpPr>
        <p:spPr bwMode="auto">
          <a:xfrm>
            <a:off x="2328863" y="3475038"/>
            <a:ext cx="5278437" cy="1754187"/>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农夫好奇地</a:t>
            </a:r>
            <a:r>
              <a:rPr lang="zh-CN" altLang="zh-CN" dirty="0" smtClean="0"/>
              <a:t>探头一</a:t>
            </a:r>
            <a:r>
              <a:rPr lang="zh-CN" altLang="zh-CN" dirty="0"/>
              <a:t>看，出现在眼前的景象令他大吃一惊：当铲进井里的泥土落在</a:t>
            </a:r>
            <a:r>
              <a:rPr lang="zh-CN" altLang="zh-CN" dirty="0" smtClean="0"/>
              <a:t>驴子身上</a:t>
            </a:r>
            <a:r>
              <a:rPr lang="zh-CN" altLang="zh-CN" dirty="0"/>
              <a:t>时，驴子的反应令人称奇——它将泥土</a:t>
            </a:r>
            <a:r>
              <a:rPr lang="zh-CN" altLang="zh-CN" dirty="0" smtClean="0"/>
              <a:t>抖落一旁</a:t>
            </a:r>
            <a:r>
              <a:rPr lang="zh-CN" altLang="zh-CN" dirty="0"/>
              <a:t>，然后站到铲进的泥土堆上面！就这样，反复多次。很快地，这只驴子便得意地上升到井口，然后在众人惊讶的表情中</a:t>
            </a:r>
            <a:r>
              <a:rPr lang="zh-CN" altLang="zh-CN" dirty="0" smtClean="0"/>
              <a:t>快步跑开</a:t>
            </a:r>
            <a:r>
              <a:rPr lang="zh-CN" altLang="zh-CN" dirty="0"/>
              <a:t>了！</a:t>
            </a:r>
            <a:endParaRPr lang="en-US" b="1" dirty="0">
              <a:solidFill>
                <a:schemeClr val="accent6"/>
              </a:solidFill>
            </a:endParaRPr>
          </a:p>
        </p:txBody>
      </p:sp>
      <p:pic>
        <p:nvPicPr>
          <p:cNvPr id="49163" name="Picture 2" descr="C:\Documents and Settings\huxiya\桌面\未标题-13.png"/>
          <p:cNvPicPr>
            <a:picLocks noChangeAspect="1" noChangeArrowheads="1"/>
          </p:cNvPicPr>
          <p:nvPr/>
        </p:nvPicPr>
        <p:blipFill>
          <a:blip r:embed="rId2"/>
          <a:srcRect/>
          <a:stretch>
            <a:fillRect/>
          </a:stretch>
        </p:blipFill>
        <p:spPr bwMode="auto">
          <a:xfrm>
            <a:off x="2241550" y="801688"/>
            <a:ext cx="685800" cy="2146300"/>
          </a:xfrm>
          <a:prstGeom prst="rect">
            <a:avLst/>
          </a:prstGeom>
          <a:noFill/>
          <a:ln w="9525">
            <a:noFill/>
            <a:miter lim="800000"/>
            <a:headEnd/>
            <a:tailEnd/>
          </a:ln>
        </p:spPr>
      </p:pic>
      <p:sp>
        <p:nvSpPr>
          <p:cNvPr id="31" name="TextBox 30"/>
          <p:cNvSpPr txBox="1"/>
          <p:nvPr/>
        </p:nvSpPr>
        <p:spPr>
          <a:xfrm>
            <a:off x="2366963" y="981075"/>
            <a:ext cx="461962" cy="173672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bg1"/>
                </a:solidFill>
                <a:latin typeface="微软雅黑" panose="020B0503020204020204" pitchFamily="34" charset="-122"/>
                <a:ea typeface="微软雅黑" panose="020B0503020204020204" pitchFamily="34" charset="-122"/>
              </a:rPr>
              <a:t>听故事并思考</a:t>
            </a:r>
            <a:endParaRPr lang="en-US" spc="15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anim calcmode="lin" valueType="num">
                                      <p:cBhvr>
                                        <p:cTn id="11" dur="1000" fill="hold"/>
                                        <p:tgtEl>
                                          <p:spTgt spid="24"/>
                                        </p:tgtEl>
                                        <p:attrNameLst>
                                          <p:attrName>ppt_x</p:attrName>
                                        </p:attrNameLst>
                                      </p:cBhvr>
                                      <p:tavLst>
                                        <p:tav tm="0">
                                          <p:val>
                                            <p:strVal val="#ppt_x"/>
                                          </p:val>
                                        </p:tav>
                                        <p:tav tm="100000">
                                          <p:val>
                                            <p:strVal val="#ppt_x"/>
                                          </p:val>
                                        </p:tav>
                                      </p:tavLst>
                                    </p:anim>
                                    <p:anim calcmode="lin" valueType="num">
                                      <p:cBhvr>
                                        <p:cTn id="12" dur="1000" fill="hold"/>
                                        <p:tgtEl>
                                          <p:spTgt spid="24"/>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3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TDZ临时\其他备用\！PPT图片及版面资源\06-PPT精选插图\11-风景\pic6167.jpg"/>
          <p:cNvPicPr>
            <a:picLocks noChangeAspect="1" noChangeArrowheads="1"/>
          </p:cNvPicPr>
          <p:nvPr/>
        </p:nvPicPr>
        <p:blipFill rotWithShape="1">
          <a:blip r:embed="rId1"/>
          <a:srcRect t="23452" b="20264"/>
          <a:stretch>
            <a:fillRect/>
          </a:stretch>
        </p:blipFill>
        <p:spPr bwMode="auto">
          <a:xfrm>
            <a:off x="2495550" y="2463800"/>
            <a:ext cx="7704138" cy="2693988"/>
          </a:xfrm>
          <a:prstGeom prst="rect">
            <a:avLst/>
          </a:prstGeom>
          <a:noFill/>
          <a:ln w="12700">
            <a:solidFill>
              <a:schemeClr val="accent6"/>
            </a:solidFill>
          </a:ln>
          <a:effectLst>
            <a:outerShdw blurRad="50800" dist="38100" dir="2700000" algn="tl" rotWithShape="0">
              <a:prstClr val="black">
                <a:alpha val="40000"/>
              </a:prstClr>
            </a:outerShdw>
          </a:effectLst>
        </p:spPr>
      </p:pic>
      <p:grpSp>
        <p:nvGrpSpPr>
          <p:cNvPr id="50178" name="Group 19"/>
          <p:cNvGrpSpPr/>
          <p:nvPr/>
        </p:nvGrpSpPr>
        <p:grpSpPr bwMode="auto">
          <a:xfrm>
            <a:off x="11231563" y="5805488"/>
            <a:ext cx="407987" cy="503237"/>
            <a:chOff x="0" y="0"/>
            <a:chExt cx="408597" cy="504056"/>
          </a:xfrm>
        </p:grpSpPr>
        <p:grpSp>
          <p:nvGrpSpPr>
            <p:cNvPr id="50192"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0195"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0193"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50182" name="组合 6"/>
          <p:cNvGrpSpPr/>
          <p:nvPr/>
        </p:nvGrpSpPr>
        <p:grpSpPr bwMode="auto">
          <a:xfrm>
            <a:off x="1846263" y="5662613"/>
            <a:ext cx="4584700" cy="923925"/>
            <a:chOff x="1846734" y="5662800"/>
            <a:chExt cx="4584274" cy="923330"/>
          </a:xfrm>
        </p:grpSpPr>
        <p:cxnSp>
          <p:nvCxnSpPr>
            <p:cNvPr id="14" name="直接连接符 13"/>
            <p:cNvCxnSpPr/>
            <p:nvPr/>
          </p:nvCxnSpPr>
          <p:spPr>
            <a:xfrm>
              <a:off x="1846734" y="6465558"/>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50189" name="组合 5"/>
            <p:cNvGrpSpPr/>
            <p:nvPr/>
          </p:nvGrpSpPr>
          <p:grpSpPr bwMode="auto">
            <a:xfrm>
              <a:off x="1944000" y="5662800"/>
              <a:ext cx="4487008" cy="923330"/>
              <a:chOff x="1944000" y="5662800"/>
              <a:chExt cx="4487008" cy="923330"/>
            </a:xfrm>
          </p:grpSpPr>
          <p:sp>
            <p:nvSpPr>
              <p:cNvPr id="19" name="TextBox 18"/>
              <p:cNvSpPr txBox="1"/>
              <p:nvPr/>
            </p:nvSpPr>
            <p:spPr>
              <a:xfrm>
                <a:off x="1943562" y="5662800"/>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03"/>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勇敢面对，化挫折为成长的阶梯</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6" name="Text Box 44"/>
          <p:cNvSpPr txBox="1">
            <a:spLocks noChangeArrowheads="1"/>
          </p:cNvSpPr>
          <p:nvPr/>
        </p:nvSpPr>
        <p:spPr bwMode="auto">
          <a:xfrm>
            <a:off x="2566988" y="971550"/>
            <a:ext cx="6911975" cy="108902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我们生命中的挫折就如同这些泥沙，</a:t>
            </a:r>
            <a:r>
              <a:rPr lang="zh-CN" altLang="en-US" b="1" dirty="0">
                <a:solidFill>
                  <a:schemeClr val="accent6"/>
                </a:solidFill>
              </a:rPr>
              <a:t>把“泥沙”抖落掉，然后站到上面去，它就是我们成长的阶梯。</a:t>
            </a:r>
            <a:r>
              <a:rPr lang="zh-CN" altLang="en-US" dirty="0"/>
              <a:t>人们正是在不断地认识挫折、战胜挫折的过程中成长和发展起来的。</a:t>
            </a:r>
            <a:endParaRPr lang="en-US" dirty="0"/>
          </a:p>
        </p:txBody>
      </p:sp>
      <p:sp>
        <p:nvSpPr>
          <p:cNvPr id="27" name="矩形 26"/>
          <p:cNvSpPr/>
          <p:nvPr/>
        </p:nvSpPr>
        <p:spPr>
          <a:xfrm>
            <a:off x="2495550" y="908050"/>
            <a:ext cx="7664450" cy="1190625"/>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pic>
        <p:nvPicPr>
          <p:cNvPr id="50186" name="Picture 2" descr="F:\TDZ临时\其他备用\！PPT图片及版面资源\06-PPT精选插图\04-图标\右边角-黄1.png"/>
          <p:cNvPicPr>
            <a:picLocks noChangeArrowheads="1"/>
          </p:cNvPicPr>
          <p:nvPr/>
        </p:nvPicPr>
        <p:blipFill>
          <a:blip r:embed="rId2"/>
          <a:srcRect/>
          <a:stretch>
            <a:fillRect/>
          </a:stretch>
        </p:blipFill>
        <p:spPr bwMode="auto">
          <a:xfrm>
            <a:off x="9099550" y="1052513"/>
            <a:ext cx="1155700" cy="1152525"/>
          </a:xfrm>
          <a:prstGeom prst="rect">
            <a:avLst/>
          </a:prstGeom>
          <a:noFill/>
          <a:ln w="9525">
            <a:noFill/>
            <a:miter lim="800000"/>
            <a:headEnd/>
            <a:tailEnd/>
          </a:ln>
        </p:spPr>
      </p:pic>
      <p:sp>
        <p:nvSpPr>
          <p:cNvPr id="50187" name="TextBox 31"/>
          <p:cNvSpPr txBox="1">
            <a:spLocks noChangeArrowheads="1"/>
          </p:cNvSpPr>
          <p:nvPr/>
        </p:nvSpPr>
        <p:spPr bwMode="auto">
          <a:xfrm rot="-2655157">
            <a:off x="9515475" y="1585913"/>
            <a:ext cx="647700" cy="369887"/>
          </a:xfrm>
          <a:prstGeom prst="rect">
            <a:avLst/>
          </a:prstGeom>
          <a:noFill/>
          <a:ln w="9525">
            <a:noFill/>
            <a:miter lim="800000"/>
          </a:ln>
        </p:spPr>
        <p:txBody>
          <a:bodyPr wrap="none">
            <a:spAutoFit/>
          </a:bodyPr>
          <a:lstStyle/>
          <a:p>
            <a:r>
              <a:rPr lang="zh-CN" altLang="en-US" b="1">
                <a:solidFill>
                  <a:srgbClr val="FFFFFF"/>
                </a:solidFill>
                <a:latin typeface="微软雅黑" panose="020B0503020204020204" pitchFamily="34" charset="-122"/>
                <a:ea typeface="微软雅黑" panose="020B0503020204020204" pitchFamily="34" charset="-122"/>
              </a:rPr>
              <a:t>点评</a:t>
            </a:r>
            <a:endParaRPr lang="zh-CN" altLang="en-US"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19"/>
          <p:cNvGrpSpPr/>
          <p:nvPr/>
        </p:nvGrpSpPr>
        <p:grpSpPr bwMode="auto">
          <a:xfrm>
            <a:off x="11231563" y="5805488"/>
            <a:ext cx="407987" cy="503237"/>
            <a:chOff x="0" y="0"/>
            <a:chExt cx="408597" cy="504056"/>
          </a:xfrm>
        </p:grpSpPr>
        <p:grpSp>
          <p:nvGrpSpPr>
            <p:cNvPr id="51214"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1217"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1215"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51205" name="组合 6"/>
          <p:cNvGrpSpPr/>
          <p:nvPr/>
        </p:nvGrpSpPr>
        <p:grpSpPr bwMode="auto">
          <a:xfrm>
            <a:off x="1846263" y="5662613"/>
            <a:ext cx="4584700" cy="923925"/>
            <a:chOff x="1846734" y="5662800"/>
            <a:chExt cx="4584274" cy="923330"/>
          </a:xfrm>
        </p:grpSpPr>
        <p:cxnSp>
          <p:nvCxnSpPr>
            <p:cNvPr id="14" name="直接连接符 13"/>
            <p:cNvCxnSpPr/>
            <p:nvPr/>
          </p:nvCxnSpPr>
          <p:spPr>
            <a:xfrm>
              <a:off x="1846734" y="6465558"/>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51211" name="组合 5"/>
            <p:cNvGrpSpPr/>
            <p:nvPr/>
          </p:nvGrpSpPr>
          <p:grpSpPr bwMode="auto">
            <a:xfrm>
              <a:off x="1944000" y="5662800"/>
              <a:ext cx="4487008" cy="923330"/>
              <a:chOff x="1944000" y="5662800"/>
              <a:chExt cx="4487008" cy="923330"/>
            </a:xfrm>
          </p:grpSpPr>
          <p:sp>
            <p:nvSpPr>
              <p:cNvPr id="19" name="TextBox 18"/>
              <p:cNvSpPr txBox="1"/>
              <p:nvPr/>
            </p:nvSpPr>
            <p:spPr>
              <a:xfrm>
                <a:off x="1943562" y="5662800"/>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03"/>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勇敢面对，化挫折为成长的阶梯</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7" name="矩形 26"/>
          <p:cNvSpPr/>
          <p:nvPr/>
        </p:nvSpPr>
        <p:spPr>
          <a:xfrm>
            <a:off x="7891463" y="1752600"/>
            <a:ext cx="3851275" cy="3575050"/>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
        <p:nvSpPr>
          <p:cNvPr id="22" name="Text Box 44"/>
          <p:cNvSpPr txBox="1">
            <a:spLocks noChangeArrowheads="1"/>
          </p:cNvSpPr>
          <p:nvPr/>
        </p:nvSpPr>
        <p:spPr bwMode="auto">
          <a:xfrm>
            <a:off x="8080375" y="1909763"/>
            <a:ext cx="3497263" cy="3084512"/>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软弱的性格导致软弱的命运，而坚强的性格即使摔倒一两次，终有站起来的时候。</a:t>
            </a:r>
            <a:r>
              <a:rPr lang="zh-CN" altLang="en-US" b="1" dirty="0">
                <a:solidFill>
                  <a:srgbClr val="FF0000"/>
                </a:solidFill>
              </a:rPr>
              <a:t>每一次面对逆境的时候，人最容易想到的就是放弃，这恰恰便是平庸人的选择。</a:t>
            </a:r>
            <a:r>
              <a:rPr lang="zh-CN" altLang="en-US" dirty="0"/>
              <a:t>看一个人是不是真正的英雄，不能看他风光无限的时候，而是要看他走麦城，身陷低谷的时候，这大概人们常说的“逆境中方显英雄本色”。</a:t>
            </a:r>
            <a:endParaRPr lang="en-US" b="1" dirty="0">
              <a:solidFill>
                <a:schemeClr val="accent6"/>
              </a:solidFill>
            </a:endParaRPr>
          </a:p>
        </p:txBody>
      </p:sp>
      <p:pic>
        <p:nvPicPr>
          <p:cNvPr id="5122" name="Picture 2" descr="F:\TDZ临时\其他备用\new\so easy\9A43C42B5D85177C99FEC0F9BB28909A.jpg"/>
          <p:cNvPicPr>
            <a:picLocks noChangeAspect="1" noChangeArrowheads="1"/>
          </p:cNvPicPr>
          <p:nvPr/>
        </p:nvPicPr>
        <p:blipFill rotWithShape="1">
          <a:blip r:embed="rId1"/>
          <a:srcRect t="9013" b="2421"/>
          <a:stretch>
            <a:fillRect/>
          </a:stretch>
        </p:blipFill>
        <p:spPr bwMode="auto">
          <a:xfrm>
            <a:off x="1743075" y="1752600"/>
            <a:ext cx="6146800" cy="3575050"/>
          </a:xfrm>
          <a:prstGeom prst="rect">
            <a:avLst/>
          </a:prstGeom>
          <a:noFill/>
          <a:ln w="19050">
            <a:solidFill>
              <a:schemeClr val="accent6"/>
            </a:solidFill>
          </a:ln>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5" name="Group 19"/>
          <p:cNvGrpSpPr/>
          <p:nvPr/>
        </p:nvGrpSpPr>
        <p:grpSpPr bwMode="auto">
          <a:xfrm>
            <a:off x="11231563" y="5805488"/>
            <a:ext cx="407987" cy="503237"/>
            <a:chOff x="0" y="0"/>
            <a:chExt cx="408597" cy="504056"/>
          </a:xfrm>
        </p:grpSpPr>
        <p:grpSp>
          <p:nvGrpSpPr>
            <p:cNvPr id="52241"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2244"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2242"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关于挫折</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如何对待挫折</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52229" name="组合 6"/>
          <p:cNvGrpSpPr/>
          <p:nvPr/>
        </p:nvGrpSpPr>
        <p:grpSpPr bwMode="auto">
          <a:xfrm>
            <a:off x="1846263" y="5662613"/>
            <a:ext cx="4584700" cy="923925"/>
            <a:chOff x="1846734" y="5662800"/>
            <a:chExt cx="4584274" cy="923330"/>
          </a:xfrm>
        </p:grpSpPr>
        <p:cxnSp>
          <p:nvCxnSpPr>
            <p:cNvPr id="14" name="直接连接符 13"/>
            <p:cNvCxnSpPr/>
            <p:nvPr/>
          </p:nvCxnSpPr>
          <p:spPr>
            <a:xfrm>
              <a:off x="1846734" y="6465558"/>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52238" name="组合 5"/>
            <p:cNvGrpSpPr/>
            <p:nvPr/>
          </p:nvGrpSpPr>
          <p:grpSpPr bwMode="auto">
            <a:xfrm>
              <a:off x="1944000" y="5662800"/>
              <a:ext cx="4487008" cy="923330"/>
              <a:chOff x="1944000" y="5662800"/>
              <a:chExt cx="4487008" cy="923330"/>
            </a:xfrm>
          </p:grpSpPr>
          <p:sp>
            <p:nvSpPr>
              <p:cNvPr id="19" name="TextBox 18"/>
              <p:cNvSpPr txBox="1"/>
              <p:nvPr/>
            </p:nvSpPr>
            <p:spPr>
              <a:xfrm>
                <a:off x="1943562" y="5662800"/>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5013" y="6084803"/>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勇敢面对，化挫折为成长的阶梯</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52231" name="Picture 2" descr="F:\TDZ临时\其他备用\！PPT图片及版面资源\06-PPT精选插图\03-人物\mzm02.png"/>
          <p:cNvPicPr>
            <a:picLocks noChangeAspect="1" noChangeArrowheads="1"/>
          </p:cNvPicPr>
          <p:nvPr/>
        </p:nvPicPr>
        <p:blipFill>
          <a:blip r:embed="rId1"/>
          <a:srcRect/>
          <a:stretch>
            <a:fillRect/>
          </a:stretch>
        </p:blipFill>
        <p:spPr bwMode="auto">
          <a:xfrm>
            <a:off x="3143250" y="0"/>
            <a:ext cx="5400675" cy="3816350"/>
          </a:xfrm>
          <a:prstGeom prst="rect">
            <a:avLst/>
          </a:prstGeom>
          <a:noFill/>
          <a:ln w="9525">
            <a:noFill/>
            <a:miter lim="800000"/>
            <a:headEnd/>
            <a:tailEnd/>
          </a:ln>
        </p:spPr>
      </p:pic>
      <p:grpSp>
        <p:nvGrpSpPr>
          <p:cNvPr id="24" name="组合 23"/>
          <p:cNvGrpSpPr/>
          <p:nvPr/>
        </p:nvGrpSpPr>
        <p:grpSpPr bwMode="auto">
          <a:xfrm>
            <a:off x="8686800" y="1557338"/>
            <a:ext cx="3265488" cy="2259012"/>
            <a:chOff x="7565609" y="2924943"/>
            <a:chExt cx="4290238" cy="2357877"/>
          </a:xfrm>
        </p:grpSpPr>
        <p:sp>
          <p:nvSpPr>
            <p:cNvPr id="26" name="Text Box 44"/>
            <p:cNvSpPr txBox="1">
              <a:spLocks noChangeArrowheads="1"/>
            </p:cNvSpPr>
            <p:nvPr/>
          </p:nvSpPr>
          <p:spPr bwMode="auto">
            <a:xfrm>
              <a:off x="7755406" y="3032646"/>
              <a:ext cx="3973214" cy="2177267"/>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曾仕强</a:t>
              </a:r>
              <a:r>
                <a:rPr lang="zh-CN" altLang="en-US" dirty="0" smtClean="0"/>
                <a:t>说：我们</a:t>
              </a:r>
              <a:r>
                <a:rPr lang="zh-CN" altLang="en-US" dirty="0"/>
                <a:t>要了解，</a:t>
              </a:r>
              <a:r>
                <a:rPr lang="zh-CN" altLang="en-US" dirty="0" smtClean="0"/>
                <a:t>一个人若没有</a:t>
              </a:r>
              <a:r>
                <a:rPr lang="zh-CN" altLang="en-US" dirty="0"/>
                <a:t>做大事的打算就算了，既然要做大事，就要面对困难和挫折。</a:t>
              </a:r>
              <a:r>
                <a:rPr lang="zh-CN" altLang="en-US" b="1" dirty="0">
                  <a:solidFill>
                    <a:schemeClr val="accent6"/>
                  </a:solidFill>
                </a:rPr>
                <a:t>挫折越严重，你就越知道自己是要做大事的人</a:t>
              </a:r>
              <a:r>
                <a:rPr lang="zh-CN" altLang="en-US" dirty="0"/>
                <a:t>，这样激励自己才能成功</a:t>
              </a:r>
              <a:r>
                <a:rPr lang="zh-CN" altLang="en-US" dirty="0" smtClean="0"/>
                <a:t>。</a:t>
              </a:r>
              <a:endParaRPr lang="en-US" dirty="0"/>
            </a:p>
          </p:txBody>
        </p:sp>
        <p:sp>
          <p:nvSpPr>
            <p:cNvPr id="28" name="矩形 27"/>
            <p:cNvSpPr/>
            <p:nvPr/>
          </p:nvSpPr>
          <p:spPr>
            <a:xfrm>
              <a:off x="7565609" y="2924943"/>
              <a:ext cx="4290238" cy="2357877"/>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grpSp>
      <p:sp>
        <p:nvSpPr>
          <p:cNvPr id="29" name="Text Box 44"/>
          <p:cNvSpPr txBox="1">
            <a:spLocks noChangeArrowheads="1"/>
          </p:cNvSpPr>
          <p:nvPr/>
        </p:nvSpPr>
        <p:spPr bwMode="auto">
          <a:xfrm>
            <a:off x="3271838" y="4022725"/>
            <a:ext cx="5183187" cy="1422400"/>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有人提出逆境商数（</a:t>
            </a:r>
            <a:r>
              <a:rPr lang="en-US" altLang="zh-CN" sz="1600">
                <a:solidFill>
                  <a:srgbClr val="7F7F7F"/>
                </a:solidFill>
                <a:latin typeface="微软雅黑" panose="020B0503020204020204" pitchFamily="34" charset="-122"/>
                <a:ea typeface="微软雅黑" panose="020B0503020204020204" pitchFamily="34" charset="-122"/>
              </a:rPr>
              <a:t>AQ</a:t>
            </a:r>
            <a:r>
              <a:rPr lang="zh-CN" altLang="zh-CN" sz="1600">
                <a:solidFill>
                  <a:srgbClr val="7F7F7F"/>
                </a:solidFill>
                <a:latin typeface="微软雅黑" panose="020B0503020204020204" pitchFamily="34" charset="-122"/>
                <a:ea typeface="微软雅黑" panose="020B0503020204020204" pitchFamily="34" charset="-122"/>
              </a:rPr>
              <a:t>）的概念，指当一个人面对逆境时的挫折承受能力与反逆境的能力。一个人</a:t>
            </a:r>
            <a:r>
              <a:rPr lang="en-US" altLang="zh-CN" sz="1600">
                <a:solidFill>
                  <a:srgbClr val="7F7F7F"/>
                </a:solidFill>
                <a:latin typeface="微软雅黑" panose="020B0503020204020204" pitchFamily="34" charset="-122"/>
                <a:ea typeface="微软雅黑" panose="020B0503020204020204" pitchFamily="34" charset="-122"/>
              </a:rPr>
              <a:t>AQ</a:t>
            </a:r>
            <a:r>
              <a:rPr lang="zh-CN" altLang="zh-CN" sz="1600">
                <a:solidFill>
                  <a:srgbClr val="7F7F7F"/>
                </a:solidFill>
                <a:latin typeface="微软雅黑" panose="020B0503020204020204" pitchFamily="34" charset="-122"/>
                <a:ea typeface="微软雅黑" panose="020B0503020204020204" pitchFamily="34" charset="-122"/>
              </a:rPr>
              <a:t>愈高，愈能弹性面对逆境，</a:t>
            </a:r>
            <a:r>
              <a:rPr lang="zh-CN" altLang="en-US" sz="1600">
                <a:solidFill>
                  <a:srgbClr val="7F7F7F"/>
                </a:solidFill>
                <a:latin typeface="微软雅黑" panose="020B0503020204020204" pitchFamily="34" charset="-122"/>
                <a:ea typeface="微软雅黑" panose="020B0503020204020204" pitchFamily="34" charset="-122"/>
              </a:rPr>
              <a:t>勇于</a:t>
            </a:r>
            <a:r>
              <a:rPr lang="zh-CN" altLang="zh-CN" sz="1600">
                <a:solidFill>
                  <a:srgbClr val="7F7F7F"/>
                </a:solidFill>
                <a:latin typeface="微软雅黑" panose="020B0503020204020204" pitchFamily="34" charset="-122"/>
                <a:ea typeface="微软雅黑" panose="020B0503020204020204" pitchFamily="34" charset="-122"/>
              </a:rPr>
              <a:t>接受困难的挑战。挫折不可怕，关键是要看我们对待挫折持</a:t>
            </a:r>
            <a:r>
              <a:rPr lang="zh-CN" altLang="en-US" sz="1600">
                <a:solidFill>
                  <a:srgbClr val="7F7F7F"/>
                </a:solidFill>
                <a:latin typeface="微软雅黑" panose="020B0503020204020204" pitchFamily="34" charset="-122"/>
                <a:ea typeface="微软雅黑" panose="020B0503020204020204" pitchFamily="34" charset="-122"/>
              </a:rPr>
              <a:t>怎样</a:t>
            </a:r>
            <a:r>
              <a:rPr lang="zh-CN" altLang="zh-CN" sz="1600">
                <a:solidFill>
                  <a:srgbClr val="7F7F7F"/>
                </a:solidFill>
                <a:latin typeface="微软雅黑" panose="020B0503020204020204" pitchFamily="34" charset="-122"/>
                <a:ea typeface="微软雅黑" panose="020B0503020204020204" pitchFamily="34" charset="-122"/>
              </a:rPr>
              <a:t>的态度。</a:t>
            </a:r>
            <a:endParaRPr lang="en-US" sz="1600" b="1">
              <a:solidFill>
                <a:srgbClr val="00B0F0"/>
              </a:solidFill>
              <a:latin typeface="微软雅黑" panose="020B0503020204020204" pitchFamily="34" charset="-122"/>
              <a:ea typeface="微软雅黑" panose="020B0503020204020204" pitchFamily="34" charset="-122"/>
            </a:endParaRPr>
          </a:p>
        </p:txBody>
      </p:sp>
      <p:sp>
        <p:nvSpPr>
          <p:cNvPr id="30" name="矩形 29"/>
          <p:cNvSpPr/>
          <p:nvPr/>
        </p:nvSpPr>
        <p:spPr>
          <a:xfrm>
            <a:off x="3143250" y="3933825"/>
            <a:ext cx="5400675" cy="1598613"/>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8" presetClass="emph" presetSubtype="0" fill="hold" nodeType="withEffect">
                                  <p:stCondLst>
                                    <p:cond delay="0"/>
                                  </p:stCondLst>
                                  <p:childTnLst>
                                    <p:animRot by="21600000">
                                      <p:cBhvr>
                                        <p:cTn id="11" dur="500" fill="hold"/>
                                        <p:tgtEl>
                                          <p:spTgt spid="24"/>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anim calcmode="lin" valueType="num">
                                      <p:cBhvr>
                                        <p:cTn id="16" dur="1000" fill="hold"/>
                                        <p:tgtEl>
                                          <p:spTgt spid="29"/>
                                        </p:tgtEl>
                                        <p:attrNameLst>
                                          <p:attrName>ppt_x</p:attrName>
                                        </p:attrNameLst>
                                      </p:cBhvr>
                                      <p:tavLst>
                                        <p:tav tm="0">
                                          <p:val>
                                            <p:strVal val="#ppt_x"/>
                                          </p:val>
                                        </p:tav>
                                        <p:tav tm="100000">
                                          <p:val>
                                            <p:strVal val="#ppt_x"/>
                                          </p:val>
                                        </p:tav>
                                      </p:tavLst>
                                    </p:anim>
                                    <p:anim calcmode="lin" valueType="num">
                                      <p:cBhvr>
                                        <p:cTn id="1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TDZ临时\其他备用\！PPT图片及版面资源\06-PPT精选插图\02-商务\喝醉了.png"/>
          <p:cNvPicPr>
            <a:picLocks noChangeAspect="1" noChangeArrowheads="1"/>
          </p:cNvPicPr>
          <p:nvPr/>
        </p:nvPicPr>
        <p:blipFill rotWithShape="1">
          <a:blip r:embed="rId1"/>
          <a:srcRect t="5205" b="6625"/>
          <a:stretch>
            <a:fillRect/>
          </a:stretch>
        </p:blipFill>
        <p:spPr bwMode="auto">
          <a:xfrm>
            <a:off x="2078995" y="942811"/>
            <a:ext cx="7203600" cy="4763537"/>
          </a:xfrm>
          <a:prstGeom prst="snip2DiagRect">
            <a:avLst>
              <a:gd name="adj1" fmla="val 0"/>
              <a:gd name="adj2" fmla="val 10379"/>
            </a:avLst>
          </a:prstGeom>
          <a:noFill/>
          <a:ln w="28575">
            <a:solidFill>
              <a:schemeClr val="accent6"/>
            </a:solidFill>
          </a:ln>
          <a:effectLst>
            <a:outerShdw blurRad="50800" dist="38100" dir="2700000" algn="tl" rotWithShape="0">
              <a:prstClr val="black">
                <a:alpha val="40000"/>
              </a:prstClr>
            </a:outerShdw>
          </a:effectLst>
        </p:spPr>
      </p:pic>
      <p:grpSp>
        <p:nvGrpSpPr>
          <p:cNvPr id="53250" name="Group 19"/>
          <p:cNvGrpSpPr/>
          <p:nvPr/>
        </p:nvGrpSpPr>
        <p:grpSpPr bwMode="auto">
          <a:xfrm>
            <a:off x="11231563" y="5805488"/>
            <a:ext cx="407987" cy="503237"/>
            <a:chOff x="0" y="0"/>
            <a:chExt cx="408597" cy="504056"/>
          </a:xfrm>
        </p:grpSpPr>
        <p:grpSp>
          <p:nvGrpSpPr>
            <p:cNvPr id="53257"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3260"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3258"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关于失败</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失败并不可怕</a:t>
            </a:r>
            <a:endParaRPr lang="en-US" spc="150" dirty="0">
              <a:solidFill>
                <a:schemeClr val="accent6"/>
              </a:solidFill>
              <a:latin typeface="微软雅黑" panose="020B0503020204020204" pitchFamily="34" charset="-122"/>
              <a:ea typeface="微软雅黑" panose="020B0503020204020204" pitchFamily="34" charset="-122"/>
            </a:endParaRPr>
          </a:p>
        </p:txBody>
      </p:sp>
      <p:sp>
        <p:nvSpPr>
          <p:cNvPr id="16" name="椭圆 15"/>
          <p:cNvSpPr/>
          <p:nvPr/>
        </p:nvSpPr>
        <p:spPr>
          <a:xfrm>
            <a:off x="-946150" y="765175"/>
            <a:ext cx="288925" cy="2873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1" name="Text Box 44"/>
          <p:cNvSpPr txBox="1">
            <a:spLocks noChangeArrowheads="1"/>
          </p:cNvSpPr>
          <p:nvPr/>
        </p:nvSpPr>
        <p:spPr bwMode="auto">
          <a:xfrm>
            <a:off x="9551988" y="1857375"/>
            <a:ext cx="2447925" cy="3714750"/>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dirty="0"/>
              <a:t>没有人能够随随便便成功，在前往成功的征途上，常常会有失败相随。</a:t>
            </a:r>
            <a:r>
              <a:rPr lang="zh-CN" altLang="en-US" b="1" dirty="0">
                <a:solidFill>
                  <a:schemeClr val="accent6"/>
                </a:solidFill>
              </a:rPr>
              <a:t>失败并不可怕，可怕的是失去了面对失败的勇气。</a:t>
            </a:r>
            <a:r>
              <a:rPr lang="zh-CN" altLang="en-US" dirty="0"/>
              <a:t>如果你总是担心失败，那么你已经失败了。很多时候，打败你的，不是外在环境，而是你的心。每次打击，只要你扛过来了，你就会变得更加坚强。</a:t>
            </a:r>
            <a:endParaRPr lang="en-US" dirty="0"/>
          </a:p>
        </p:txBody>
      </p:sp>
      <p:cxnSp>
        <p:nvCxnSpPr>
          <p:cNvPr id="24" name="直接连接符 23"/>
          <p:cNvCxnSpPr/>
          <p:nvPr/>
        </p:nvCxnSpPr>
        <p:spPr>
          <a:xfrm flipV="1">
            <a:off x="9266238" y="5853113"/>
            <a:ext cx="0" cy="612775"/>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rgbClr val="00B0F0"/>
                </a:solidFill>
                <a:latin typeface="微软雅黑" panose="020B0503020204020204" pitchFamily="34" charset="-122"/>
                <a:ea typeface="微软雅黑" panose="020B0503020204020204" pitchFamily="34" charset="-122"/>
              </a:rPr>
              <a:t>意志是什么</a:t>
            </a:r>
            <a:endParaRPr lang="en-US" spc="150" dirty="0">
              <a:solidFill>
                <a:srgbClr val="00B0F0"/>
              </a:solidFill>
              <a:latin typeface="微软雅黑" panose="020B0503020204020204" pitchFamily="34" charset="-122"/>
              <a:ea typeface="微软雅黑" panose="020B0503020204020204" pitchFamily="34" charset="-122"/>
            </a:endParaRPr>
          </a:p>
        </p:txBody>
      </p:sp>
      <p:sp>
        <p:nvSpPr>
          <p:cNvPr id="18" name="椭圆 17"/>
          <p:cNvSpPr/>
          <p:nvPr/>
        </p:nvSpPr>
        <p:spPr>
          <a:xfrm>
            <a:off x="-946150" y="765175"/>
            <a:ext cx="288925" cy="2873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3074" name="Picture 2" descr="C:\Documents and Settings\huxiya\桌面\xpic3956.jpg"/>
          <p:cNvPicPr>
            <a:picLocks noChangeAspect="1" noChangeArrowheads="1"/>
          </p:cNvPicPr>
          <p:nvPr/>
        </p:nvPicPr>
        <p:blipFill>
          <a:blip r:embed="rId1"/>
          <a:srcRect/>
          <a:stretch>
            <a:fillRect/>
          </a:stretch>
        </p:blipFill>
        <p:spPr bwMode="auto">
          <a:xfrm>
            <a:off x="3143250" y="0"/>
            <a:ext cx="4572000" cy="6858000"/>
          </a:xfrm>
          <a:prstGeom prst="rect">
            <a:avLst/>
          </a:prstGeom>
          <a:noFill/>
          <a:ln w="9525">
            <a:noFill/>
            <a:miter lim="800000"/>
            <a:headEnd/>
            <a:tailEnd/>
          </a:ln>
        </p:spPr>
      </p:pic>
      <p:sp>
        <p:nvSpPr>
          <p:cNvPr id="20" name="Text Box 44"/>
          <p:cNvSpPr txBox="1">
            <a:spLocks noChangeArrowheads="1"/>
          </p:cNvSpPr>
          <p:nvPr/>
        </p:nvSpPr>
        <p:spPr bwMode="auto">
          <a:xfrm>
            <a:off x="7894638" y="2782888"/>
            <a:ext cx="4105275" cy="1420812"/>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每个人都会有早晨赖床、没有力气起床的情况发生。起床、穿衣的力气并不是什么纯物理学上的力，而是精神上的力，是积极面对生存挑战的勇气。</a:t>
            </a:r>
            <a:endParaRPr lang="en-US" sz="1600">
              <a:solidFill>
                <a:srgbClr val="7F7F7F"/>
              </a:solidFill>
              <a:latin typeface="微软雅黑" panose="020B0503020204020204" pitchFamily="34" charset="-122"/>
              <a:ea typeface="微软雅黑" panose="020B0503020204020204" pitchFamily="34" charset="-122"/>
            </a:endParaRPr>
          </a:p>
        </p:txBody>
      </p:sp>
      <p:sp>
        <p:nvSpPr>
          <p:cNvPr id="21" name="Text Box 44"/>
          <p:cNvSpPr txBox="1">
            <a:spLocks noChangeArrowheads="1"/>
          </p:cNvSpPr>
          <p:nvPr/>
        </p:nvSpPr>
        <p:spPr bwMode="auto">
          <a:xfrm>
            <a:off x="7894638" y="4510088"/>
            <a:ext cx="4105275" cy="2087562"/>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这种精神上的力，就可以理解为意志。</a:t>
            </a:r>
            <a:r>
              <a:rPr lang="zh-CN" altLang="en-US" sz="1600" b="1">
                <a:solidFill>
                  <a:srgbClr val="00B0F0"/>
                </a:solidFill>
                <a:latin typeface="微软雅黑" panose="020B0503020204020204" pitchFamily="34" charset="-122"/>
                <a:ea typeface="微软雅黑" panose="020B0503020204020204" pitchFamily="34" charset="-122"/>
              </a:rPr>
              <a:t>意志指人们自觉地确定目的，根据目的支配、调节自己的行为，并通过克服困难实现预定目标的心理过程。</a:t>
            </a:r>
            <a:r>
              <a:rPr lang="zh-CN" altLang="zh-CN" sz="1600">
                <a:solidFill>
                  <a:srgbClr val="7F7F7F"/>
                </a:solidFill>
                <a:latin typeface="微软雅黑" panose="020B0503020204020204" pitchFamily="34" charset="-122"/>
                <a:ea typeface="微软雅黑" panose="020B0503020204020204" pitchFamily="34" charset="-122"/>
              </a:rPr>
              <a:t>意志是内部意识向外部行为的转化。人的一切有目的、有计划、有意识的行动，都属于意志行动。</a:t>
            </a:r>
            <a:endParaRPr lang="zh-CN" altLang="zh-CN" sz="1600">
              <a:solidFill>
                <a:srgbClr val="7F7F7F"/>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2"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8"/>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anim calcmode="lin" valueType="num">
                                      <p:cBhvr>
                                        <p:cTn id="11" dur="1000" fill="hold"/>
                                        <p:tgtEl>
                                          <p:spTgt spid="17"/>
                                        </p:tgtEl>
                                        <p:attrNameLst>
                                          <p:attrName>ppt_x</p:attrName>
                                        </p:attrNameLst>
                                      </p:cBhvr>
                                      <p:tavLst>
                                        <p:tav tm="0">
                                          <p:val>
                                            <p:strVal val="#ppt_x"/>
                                          </p:val>
                                        </p:tav>
                                        <p:tav tm="100000">
                                          <p:val>
                                            <p:strVal val="#ppt_x"/>
                                          </p:val>
                                        </p:tav>
                                      </p:tavLst>
                                    </p:anim>
                                    <p:anim calcmode="lin" valueType="num">
                                      <p:cBhvr>
                                        <p:cTn id="12" dur="1000" fill="hold"/>
                                        <p:tgtEl>
                                          <p:spTgt spid="17"/>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fade">
                                      <p:cBhvr>
                                        <p:cTn id="16" dur="3000"/>
                                        <p:tgtEl>
                                          <p:spTgt spid="3074"/>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2" animBg="1"/>
      <p:bldP spid="20" grpId="0"/>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F:\TDZ临时\其他备用\！个人PPT作品@teliss\磨练坚强意志-图\FECA5EC22E2D84E3FB3C4EE6CA2641FA.jpg"/>
          <p:cNvPicPr>
            <a:picLocks noChangeAspect="1" noChangeArrowheads="1"/>
          </p:cNvPicPr>
          <p:nvPr/>
        </p:nvPicPr>
        <p:blipFill rotWithShape="1">
          <a:blip r:embed="rId1"/>
          <a:srcRect r="1515"/>
          <a:stretch>
            <a:fillRect/>
          </a:stretch>
        </p:blipFill>
        <p:spPr bwMode="auto">
          <a:xfrm>
            <a:off x="1990725" y="908050"/>
            <a:ext cx="7316788" cy="4014788"/>
          </a:xfrm>
          <a:prstGeom prst="rect">
            <a:avLst/>
          </a:prstGeom>
          <a:noFill/>
          <a:ln w="12700">
            <a:solidFill>
              <a:schemeClr val="accent6"/>
            </a:solidFill>
          </a:ln>
          <a:effectLst>
            <a:outerShdw blurRad="50800" dist="38100" dir="2700000" algn="tl" rotWithShape="0">
              <a:prstClr val="black">
                <a:alpha val="40000"/>
              </a:prstClr>
            </a:outerShdw>
          </a:effectLst>
        </p:spPr>
      </p:pic>
      <p:grpSp>
        <p:nvGrpSpPr>
          <p:cNvPr id="54274" name="Group 19"/>
          <p:cNvGrpSpPr/>
          <p:nvPr/>
        </p:nvGrpSpPr>
        <p:grpSpPr bwMode="auto">
          <a:xfrm>
            <a:off x="11231563" y="5805488"/>
            <a:ext cx="407987" cy="503237"/>
            <a:chOff x="0" y="0"/>
            <a:chExt cx="408597" cy="504056"/>
          </a:xfrm>
        </p:grpSpPr>
        <p:grpSp>
          <p:nvGrpSpPr>
            <p:cNvPr id="54282"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4285"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4283"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关于失败</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放弃才是最大的失败</a:t>
            </a:r>
            <a:endParaRPr lang="en-US" spc="150" dirty="0">
              <a:solidFill>
                <a:schemeClr val="accent6"/>
              </a:solidFill>
              <a:latin typeface="微软雅黑" panose="020B0503020204020204" pitchFamily="34" charset="-122"/>
              <a:ea typeface="微软雅黑" panose="020B0503020204020204" pitchFamily="34" charset="-122"/>
            </a:endParaRPr>
          </a:p>
        </p:txBody>
      </p:sp>
      <p:sp>
        <p:nvSpPr>
          <p:cNvPr id="16" name="椭圆 15"/>
          <p:cNvSpPr/>
          <p:nvPr/>
        </p:nvSpPr>
        <p:spPr>
          <a:xfrm>
            <a:off x="-946150" y="765175"/>
            <a:ext cx="288925" cy="2873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24" name="直接连接符 23"/>
          <p:cNvCxnSpPr/>
          <p:nvPr/>
        </p:nvCxnSpPr>
        <p:spPr>
          <a:xfrm flipV="1">
            <a:off x="9266238" y="5084763"/>
            <a:ext cx="0" cy="1381125"/>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Text Box 44"/>
          <p:cNvSpPr txBox="1">
            <a:spLocks noChangeArrowheads="1"/>
          </p:cNvSpPr>
          <p:nvPr/>
        </p:nvSpPr>
        <p:spPr bwMode="auto">
          <a:xfrm>
            <a:off x="9551988" y="2565400"/>
            <a:ext cx="2447925" cy="238442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世界上其实并没有彻底的失败，放弃才是最大的失败。你必须认清到底是一时的不顺利还是完全没有办法成功。</a:t>
            </a:r>
            <a:r>
              <a:rPr lang="zh-CN" altLang="zh-CN" b="1" dirty="0">
                <a:solidFill>
                  <a:schemeClr val="accent6"/>
                </a:solidFill>
              </a:rPr>
              <a:t>当你认为该宣布失败的时候，其实才正要开始。</a:t>
            </a:r>
            <a:endParaRPr lang="en-US" b="1" dirty="0">
              <a:solidFill>
                <a:schemeClr val="accent6"/>
              </a:solidFill>
            </a:endParaRPr>
          </a:p>
        </p:txBody>
      </p:sp>
      <p:sp>
        <p:nvSpPr>
          <p:cNvPr id="18" name="Text Box 44"/>
          <p:cNvSpPr txBox="1">
            <a:spLocks noChangeArrowheads="1"/>
          </p:cNvSpPr>
          <p:nvPr/>
        </p:nvSpPr>
        <p:spPr bwMode="auto">
          <a:xfrm>
            <a:off x="2278063" y="5435600"/>
            <a:ext cx="6697662" cy="1089025"/>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最成功的人并不是那些失败最少的人，而是那些最不畏惧失败的人，最渴望成功的人。要知道，成功需要付出代价，而不成功则要付出更大的代价。</a:t>
            </a:r>
            <a:r>
              <a:rPr lang="zh-CN" altLang="en-US" sz="1600" b="1">
                <a:solidFill>
                  <a:srgbClr val="FF0000"/>
                </a:solidFill>
                <a:latin typeface="微软雅黑" panose="020B0503020204020204" pitchFamily="34" charset="-122"/>
                <a:ea typeface="微软雅黑" panose="020B0503020204020204" pitchFamily="34" charset="-122"/>
              </a:rPr>
              <a:t>我们不是为了体验失败才来到这个世界上的。</a:t>
            </a:r>
            <a:endParaRPr lang="en-US" sz="16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Group 19"/>
          <p:cNvGrpSpPr/>
          <p:nvPr/>
        </p:nvGrpSpPr>
        <p:grpSpPr bwMode="auto">
          <a:xfrm>
            <a:off x="11231563" y="5805488"/>
            <a:ext cx="407987" cy="503237"/>
            <a:chOff x="0" y="0"/>
            <a:chExt cx="408597" cy="504056"/>
          </a:xfrm>
        </p:grpSpPr>
        <p:grpSp>
          <p:nvGrpSpPr>
            <p:cNvPr id="55306"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5309"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5307"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关于失败</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有时候，失败是因为努力的还不够</a:t>
            </a:r>
            <a:endParaRPr lang="en-US" spc="150" dirty="0">
              <a:solidFill>
                <a:schemeClr val="accent6"/>
              </a:solidFill>
              <a:latin typeface="微软雅黑" panose="020B0503020204020204" pitchFamily="34" charset="-122"/>
              <a:ea typeface="微软雅黑" panose="020B0503020204020204" pitchFamily="34" charset="-122"/>
            </a:endParaRPr>
          </a:p>
        </p:txBody>
      </p:sp>
      <p:sp>
        <p:nvSpPr>
          <p:cNvPr id="16" name="椭圆 15"/>
          <p:cNvSpPr/>
          <p:nvPr/>
        </p:nvSpPr>
        <p:spPr>
          <a:xfrm>
            <a:off x="-946150" y="765175"/>
            <a:ext cx="288925" cy="2873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24" name="直接连接符 23"/>
          <p:cNvCxnSpPr/>
          <p:nvPr/>
        </p:nvCxnSpPr>
        <p:spPr>
          <a:xfrm flipV="1">
            <a:off x="9266238" y="5084763"/>
            <a:ext cx="0" cy="1381125"/>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Text Box 44"/>
          <p:cNvSpPr txBox="1">
            <a:spLocks noChangeArrowheads="1"/>
          </p:cNvSpPr>
          <p:nvPr/>
        </p:nvSpPr>
        <p:spPr bwMode="auto">
          <a:xfrm>
            <a:off x="9551988" y="1628775"/>
            <a:ext cx="2447925" cy="3748088"/>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曾仕强</a:t>
            </a:r>
            <a:r>
              <a:rPr lang="zh-CN" altLang="zh-CN" dirty="0" smtClean="0"/>
              <a:t>说</a:t>
            </a:r>
            <a:r>
              <a:rPr lang="zh-CN" altLang="en-US" dirty="0" smtClean="0"/>
              <a:t>：</a:t>
            </a:r>
            <a:r>
              <a:rPr lang="zh-CN" altLang="zh-CN" dirty="0" smtClean="0"/>
              <a:t>我们</a:t>
            </a:r>
            <a:r>
              <a:rPr lang="zh-CN" altLang="zh-CN" dirty="0"/>
              <a:t>常说皇天不负苦心人，意思是用心再用心，变成苦心的时候，上天就</a:t>
            </a:r>
            <a:r>
              <a:rPr lang="zh-CN" altLang="zh-CN" dirty="0" smtClean="0"/>
              <a:t>会让我们如愿以偿</a:t>
            </a:r>
            <a:r>
              <a:rPr lang="zh-CN" altLang="en-US" dirty="0" smtClean="0"/>
              <a:t>、</a:t>
            </a:r>
            <a:r>
              <a:rPr lang="zh-CN" altLang="zh-CN" dirty="0" smtClean="0"/>
              <a:t>心想事成</a:t>
            </a:r>
            <a:r>
              <a:rPr lang="zh-CN" altLang="zh-CN" dirty="0"/>
              <a:t>。问题是用心和苦心之间，有一段相当长的距离。一般人认为用心就好了，殊不知力道不足，仍然是不行的。</a:t>
            </a:r>
            <a:r>
              <a:rPr lang="zh-CN" altLang="zh-CN" b="1" dirty="0">
                <a:solidFill>
                  <a:schemeClr val="accent6"/>
                </a:solidFill>
              </a:rPr>
              <a:t>必须用心再用心，也就是潜心苦修，才够力度</a:t>
            </a:r>
            <a:r>
              <a:rPr lang="zh-CN" altLang="zh-CN" b="1" dirty="0" smtClean="0">
                <a:solidFill>
                  <a:schemeClr val="accent6"/>
                </a:solidFill>
              </a:rPr>
              <a:t>。</a:t>
            </a:r>
            <a:endParaRPr lang="en-US" b="1" dirty="0">
              <a:solidFill>
                <a:schemeClr val="accent6"/>
              </a:solidFill>
            </a:endParaRPr>
          </a:p>
        </p:txBody>
      </p:sp>
      <p:sp>
        <p:nvSpPr>
          <p:cNvPr id="18" name="Text Box 44"/>
          <p:cNvSpPr txBox="1">
            <a:spLocks noChangeArrowheads="1"/>
          </p:cNvSpPr>
          <p:nvPr/>
        </p:nvSpPr>
        <p:spPr bwMode="auto">
          <a:xfrm>
            <a:off x="2278063" y="5435600"/>
            <a:ext cx="6697662" cy="1089025"/>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如果我们轻易承认失败，那么当自我反思一下，我们真的尽到最大的努力了么？真的做到“苦心”的程度了么？你享受了眼前，便不能享受将来，</a:t>
            </a:r>
            <a:r>
              <a:rPr lang="zh-CN" altLang="en-US" sz="1600" b="1">
                <a:solidFill>
                  <a:srgbClr val="FF0000"/>
                </a:solidFill>
                <a:latin typeface="微软雅黑" panose="020B0503020204020204" pitchFamily="34" charset="-122"/>
                <a:ea typeface="微软雅黑" panose="020B0503020204020204" pitchFamily="34" charset="-122"/>
              </a:rPr>
              <a:t>怕吃苦者往往苦一辈子，不怕吃苦者只苦半辈子。</a:t>
            </a:r>
            <a:endParaRPr lang="en-US" sz="1600" b="1">
              <a:solidFill>
                <a:srgbClr val="FF0000"/>
              </a:solidFill>
              <a:latin typeface="微软雅黑" panose="020B0503020204020204" pitchFamily="34" charset="-122"/>
              <a:ea typeface="微软雅黑" panose="020B0503020204020204" pitchFamily="34" charset="-122"/>
            </a:endParaRPr>
          </a:p>
        </p:txBody>
      </p:sp>
      <p:pic>
        <p:nvPicPr>
          <p:cNvPr id="19" name="Picture 2" descr="F:\TDZ临时\其他备用\！个人PPT作品@teliss\磨练坚强意志-图\490EFACD744C5DB2B42B76AE746A2784.jpg"/>
          <p:cNvPicPr>
            <a:picLocks noChangeAspect="1" noChangeArrowheads="1"/>
          </p:cNvPicPr>
          <p:nvPr/>
        </p:nvPicPr>
        <p:blipFill rotWithShape="1">
          <a:blip r:embed="rId1"/>
          <a:srcRect t="8282" b="2597"/>
          <a:stretch>
            <a:fillRect/>
          </a:stretch>
        </p:blipFill>
        <p:spPr bwMode="auto">
          <a:xfrm>
            <a:off x="1990725" y="908050"/>
            <a:ext cx="7316788" cy="4014788"/>
          </a:xfrm>
          <a:prstGeom prst="rect">
            <a:avLst/>
          </a:prstGeom>
          <a:noFill/>
          <a:ln w="12700">
            <a:solidFill>
              <a:schemeClr val="bg1"/>
            </a:solidFill>
          </a:ln>
          <a:effectLst>
            <a:outerShdw blurRad="63500" sx="102000" sy="102000" algn="ctr" rotWithShape="0">
              <a:prstClr val="black">
                <a:alpha val="40000"/>
              </a:prst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1" name="Group 19"/>
          <p:cNvGrpSpPr/>
          <p:nvPr/>
        </p:nvGrpSpPr>
        <p:grpSpPr bwMode="auto">
          <a:xfrm>
            <a:off x="11231563" y="5805488"/>
            <a:ext cx="407987" cy="503237"/>
            <a:chOff x="0" y="0"/>
            <a:chExt cx="408597" cy="504056"/>
          </a:xfrm>
        </p:grpSpPr>
        <p:grpSp>
          <p:nvGrpSpPr>
            <p:cNvPr id="56329"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6332"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6330"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关于失败</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有时候，失败是因为努力的还不够</a:t>
            </a:r>
            <a:endParaRPr lang="en-US" spc="150" dirty="0">
              <a:solidFill>
                <a:schemeClr val="accent6"/>
              </a:solidFill>
              <a:latin typeface="微软雅黑" panose="020B0503020204020204" pitchFamily="34" charset="-122"/>
              <a:ea typeface="微软雅黑" panose="020B0503020204020204" pitchFamily="34" charset="-122"/>
            </a:endParaRPr>
          </a:p>
        </p:txBody>
      </p:sp>
      <p:sp>
        <p:nvSpPr>
          <p:cNvPr id="21" name="椭圆 20"/>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22" name="直接连接符 21"/>
          <p:cNvCxnSpPr/>
          <p:nvPr/>
        </p:nvCxnSpPr>
        <p:spPr>
          <a:xfrm>
            <a:off x="1846263" y="6457950"/>
            <a:ext cx="1223962" cy="1588"/>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56327" name="Picture 3" descr="C:\Documents and Settings\huxiya\桌面\DB87C01A68D4748391F67CE3759C4929.jpg"/>
          <p:cNvPicPr>
            <a:picLocks noChangeAspect="1" noChangeArrowheads="1"/>
          </p:cNvPicPr>
          <p:nvPr/>
        </p:nvPicPr>
        <p:blipFill>
          <a:blip r:embed="rId1"/>
          <a:srcRect t="-2" b="1218"/>
          <a:stretch>
            <a:fillRect/>
          </a:stretch>
        </p:blipFill>
        <p:spPr bwMode="auto">
          <a:xfrm>
            <a:off x="3206750" y="0"/>
            <a:ext cx="4832350" cy="6858000"/>
          </a:xfrm>
          <a:prstGeom prst="rect">
            <a:avLst/>
          </a:prstGeom>
          <a:noFill/>
          <a:ln w="9525">
            <a:noFill/>
            <a:miter lim="800000"/>
            <a:headEnd/>
            <a:tailEnd/>
          </a:ln>
        </p:spPr>
      </p:pic>
      <p:sp>
        <p:nvSpPr>
          <p:cNvPr id="26" name="Text Box 44"/>
          <p:cNvSpPr txBox="1">
            <a:spLocks noChangeArrowheads="1"/>
          </p:cNvSpPr>
          <p:nvPr/>
        </p:nvSpPr>
        <p:spPr bwMode="auto">
          <a:xfrm>
            <a:off x="8328025" y="2492375"/>
            <a:ext cx="3816350" cy="3084513"/>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因此，曾仕强进一步分析说：“</a:t>
            </a:r>
            <a:r>
              <a:rPr lang="zh-CN" altLang="zh-CN" sz="1600" b="1">
                <a:solidFill>
                  <a:srgbClr val="FF0000"/>
                </a:solidFill>
                <a:latin typeface="微软雅黑" panose="020B0503020204020204" pitchFamily="34" charset="-122"/>
                <a:ea typeface="微软雅黑" panose="020B0503020204020204" pitchFamily="34" charset="-122"/>
              </a:rPr>
              <a:t>你会失败是因为你选择了失败，你会成功是因为你选择了成功</a:t>
            </a:r>
            <a:r>
              <a:rPr lang="zh-CN" altLang="zh-CN" sz="1600">
                <a:solidFill>
                  <a:srgbClr val="7F7F7F"/>
                </a:solidFill>
                <a:latin typeface="微软雅黑" panose="020B0503020204020204" pitchFamily="34" charset="-122"/>
                <a:ea typeface="微软雅黑" panose="020B0503020204020204" pitchFamily="34" charset="-122"/>
              </a:rPr>
              <a:t>，大家一定会怀疑，有人会选择失败吗？我告诉你，失败是你选择的，你不要推责任，因为在我们面前有好几种选择，一种是很顺利的成功，一种是波折的、磨练的成功，一种是波折的、磨练的失败，一种是一下就失败，都可以。”</a:t>
            </a:r>
            <a:endParaRPr lang="zh-CN" altLang="zh-CN" sz="1600">
              <a:solidFill>
                <a:srgbClr val="7F7F7F"/>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5" name="Group 19"/>
          <p:cNvGrpSpPr/>
          <p:nvPr/>
        </p:nvGrpSpPr>
        <p:grpSpPr bwMode="auto">
          <a:xfrm>
            <a:off x="11231563" y="5805488"/>
            <a:ext cx="407987" cy="503237"/>
            <a:chOff x="0" y="0"/>
            <a:chExt cx="408597" cy="504056"/>
          </a:xfrm>
        </p:grpSpPr>
        <p:grpSp>
          <p:nvGrpSpPr>
            <p:cNvPr id="57387"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7390"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7388"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关于失败</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要避免几种“失败的思维”</a:t>
            </a:r>
            <a:endParaRPr lang="en-US" spc="150" dirty="0">
              <a:solidFill>
                <a:schemeClr val="accent6"/>
              </a:solidFill>
              <a:latin typeface="微软雅黑" panose="020B0503020204020204" pitchFamily="34" charset="-122"/>
              <a:ea typeface="微软雅黑" panose="020B0503020204020204" pitchFamily="34" charset="-122"/>
            </a:endParaRPr>
          </a:p>
        </p:txBody>
      </p:sp>
      <p:sp>
        <p:nvSpPr>
          <p:cNvPr id="16" name="椭圆 15"/>
          <p:cNvSpPr/>
          <p:nvPr/>
        </p:nvSpPr>
        <p:spPr>
          <a:xfrm>
            <a:off x="-946150" y="765175"/>
            <a:ext cx="288925" cy="2873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1" name="Text Box 44"/>
          <p:cNvSpPr txBox="1">
            <a:spLocks noChangeArrowheads="1"/>
          </p:cNvSpPr>
          <p:nvPr/>
        </p:nvSpPr>
        <p:spPr bwMode="auto">
          <a:xfrm>
            <a:off x="2206625" y="1019175"/>
            <a:ext cx="7848600" cy="722313"/>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我们要避免“失败假设型”、“失败记忆型”、“失败记忆扩散型”的失败思维！以下这三个故事所包含的寓意可谓不言而喻，一目了然，值得深思。 </a:t>
            </a:r>
            <a:endParaRPr lang="en-US" sz="1600">
              <a:solidFill>
                <a:srgbClr val="7F7F7F"/>
              </a:solidFill>
              <a:latin typeface="微软雅黑" panose="020B0503020204020204" pitchFamily="34" charset="-122"/>
              <a:ea typeface="微软雅黑" panose="020B0503020204020204" pitchFamily="34" charset="-122"/>
            </a:endParaRPr>
          </a:p>
        </p:txBody>
      </p:sp>
      <p:sp>
        <p:nvSpPr>
          <p:cNvPr id="22" name="矩形 21"/>
          <p:cNvSpPr/>
          <p:nvPr/>
        </p:nvSpPr>
        <p:spPr>
          <a:xfrm>
            <a:off x="2062163" y="908050"/>
            <a:ext cx="8097837" cy="936625"/>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grpSp>
        <p:nvGrpSpPr>
          <p:cNvPr id="4" name="组合 3"/>
          <p:cNvGrpSpPr/>
          <p:nvPr/>
        </p:nvGrpSpPr>
        <p:grpSpPr bwMode="auto">
          <a:xfrm>
            <a:off x="5322888" y="2163763"/>
            <a:ext cx="6172200" cy="4002087"/>
            <a:chOff x="5323098" y="2164422"/>
            <a:chExt cx="6172708" cy="4000753"/>
          </a:xfrm>
        </p:grpSpPr>
        <p:grpSp>
          <p:nvGrpSpPr>
            <p:cNvPr id="57353" name="组合 2"/>
            <p:cNvGrpSpPr/>
            <p:nvPr/>
          </p:nvGrpSpPr>
          <p:grpSpPr bwMode="auto">
            <a:xfrm>
              <a:off x="5323098" y="2164422"/>
              <a:ext cx="6172708" cy="4000753"/>
              <a:chOff x="5323098" y="2164422"/>
              <a:chExt cx="6172708" cy="4000753"/>
            </a:xfrm>
          </p:grpSpPr>
          <p:sp>
            <p:nvSpPr>
              <p:cNvPr id="67" name="TextBox 66"/>
              <p:cNvSpPr txBox="1"/>
              <p:nvPr/>
            </p:nvSpPr>
            <p:spPr>
              <a:xfrm>
                <a:off x="9209618" y="4606770"/>
                <a:ext cx="2286188" cy="463395"/>
              </a:xfrm>
              <a:prstGeom prst="rect">
                <a:avLst/>
              </a:prstGeom>
              <a:noFill/>
              <a:ln>
                <a:noFill/>
              </a:ln>
            </p:spPr>
            <p:txBody>
              <a:bodyPr>
                <a:spAutoFit/>
              </a:bodyPr>
              <a:lstStyle>
                <a:defPPr>
                  <a:defRPr lang="zh-CN"/>
                </a:defPPr>
                <a:lvl1pPr>
                  <a:lnSpc>
                    <a:spcPct val="150000"/>
                  </a:lnSpc>
                  <a:defRPr sz="1200">
                    <a:solidFill>
                      <a:srgbClr val="4D4D4D"/>
                    </a:solidFill>
                    <a:ea typeface="微软雅黑" panose="020B0503020204020204" pitchFamily="34" charset="-122"/>
                  </a:defRPr>
                </a:lvl1pPr>
              </a:lstStyle>
              <a:p>
                <a:pPr fontAlgn="auto">
                  <a:spcBef>
                    <a:spcPts val="0"/>
                  </a:spcBef>
                  <a:spcAft>
                    <a:spcPts val="0"/>
                  </a:spcAft>
                  <a:defRPr/>
                </a:pPr>
                <a:r>
                  <a:rPr lang="zh-CN" altLang="en-US" sz="1800" b="1" kern="0" dirty="0" smtClean="0">
                    <a:solidFill>
                      <a:srgbClr val="FF0000"/>
                    </a:solidFill>
                    <a:latin typeface="+mn-lt"/>
                  </a:rPr>
                  <a:t>失败记忆型</a:t>
                </a:r>
                <a:endParaRPr lang="zh-CN" altLang="en-US" sz="1800" b="1" kern="0" dirty="0">
                  <a:solidFill>
                    <a:srgbClr val="FF0000"/>
                  </a:solidFill>
                  <a:latin typeface="+mn-lt"/>
                </a:endParaRPr>
              </a:p>
            </p:txBody>
          </p:sp>
          <p:sp>
            <p:nvSpPr>
              <p:cNvPr id="68" name="TextBox 67"/>
              <p:cNvSpPr txBox="1"/>
              <p:nvPr/>
            </p:nvSpPr>
            <p:spPr>
              <a:xfrm>
                <a:off x="8328482" y="2173944"/>
                <a:ext cx="2286188" cy="463395"/>
              </a:xfrm>
              <a:prstGeom prst="rect">
                <a:avLst/>
              </a:prstGeom>
              <a:noFill/>
              <a:ln>
                <a:noFill/>
              </a:ln>
            </p:spPr>
            <p:txBody>
              <a:bodyPr>
                <a:spAutoFit/>
              </a:bodyPr>
              <a:lstStyle>
                <a:defPPr>
                  <a:defRPr lang="zh-CN"/>
                </a:defPPr>
                <a:lvl1pPr>
                  <a:lnSpc>
                    <a:spcPct val="150000"/>
                  </a:lnSpc>
                  <a:defRPr sz="1200">
                    <a:solidFill>
                      <a:srgbClr val="4D4D4D"/>
                    </a:solidFill>
                    <a:ea typeface="微软雅黑" panose="020B0503020204020204" pitchFamily="34" charset="-122"/>
                  </a:defRPr>
                </a:lvl1pPr>
              </a:lstStyle>
              <a:p>
                <a:pPr fontAlgn="auto">
                  <a:spcBef>
                    <a:spcPts val="0"/>
                  </a:spcBef>
                  <a:spcAft>
                    <a:spcPts val="0"/>
                  </a:spcAft>
                  <a:defRPr/>
                </a:pPr>
                <a:r>
                  <a:rPr lang="zh-CN" altLang="en-US" sz="1800" b="1" kern="0" dirty="0" smtClean="0">
                    <a:solidFill>
                      <a:srgbClr val="FF0000"/>
                    </a:solidFill>
                    <a:latin typeface="+mn-lt"/>
                  </a:rPr>
                  <a:t>失败假设型</a:t>
                </a:r>
                <a:endParaRPr lang="zh-CN" altLang="en-US" sz="1800" b="1" kern="0" dirty="0">
                  <a:solidFill>
                    <a:srgbClr val="FF0000"/>
                  </a:solidFill>
                  <a:latin typeface="+mn-lt"/>
                </a:endParaRPr>
              </a:p>
            </p:txBody>
          </p:sp>
          <p:sp>
            <p:nvSpPr>
              <p:cNvPr id="69" name="TextBox 68"/>
              <p:cNvSpPr txBox="1"/>
              <p:nvPr/>
            </p:nvSpPr>
            <p:spPr>
              <a:xfrm>
                <a:off x="6353470" y="5519278"/>
                <a:ext cx="2286188" cy="463395"/>
              </a:xfrm>
              <a:prstGeom prst="rect">
                <a:avLst/>
              </a:prstGeom>
              <a:noFill/>
              <a:ln>
                <a:noFill/>
              </a:ln>
            </p:spPr>
            <p:txBody>
              <a:bodyPr>
                <a:spAutoFit/>
              </a:bodyPr>
              <a:lstStyle>
                <a:defPPr>
                  <a:defRPr lang="zh-CN"/>
                </a:defPPr>
                <a:lvl1pPr>
                  <a:lnSpc>
                    <a:spcPct val="150000"/>
                  </a:lnSpc>
                  <a:defRPr sz="1200">
                    <a:solidFill>
                      <a:srgbClr val="4D4D4D"/>
                    </a:solidFill>
                    <a:ea typeface="微软雅黑" panose="020B0503020204020204" pitchFamily="34" charset="-122"/>
                  </a:defRPr>
                </a:lvl1pPr>
              </a:lstStyle>
              <a:p>
                <a:pPr fontAlgn="auto">
                  <a:spcBef>
                    <a:spcPts val="0"/>
                  </a:spcBef>
                  <a:spcAft>
                    <a:spcPts val="0"/>
                  </a:spcAft>
                  <a:defRPr/>
                </a:pPr>
                <a:r>
                  <a:rPr lang="zh-CN" altLang="en-US" sz="1800" b="1" kern="0" dirty="0" smtClean="0">
                    <a:solidFill>
                      <a:srgbClr val="FF0000"/>
                    </a:solidFill>
                    <a:latin typeface="+mn-lt"/>
                  </a:rPr>
                  <a:t>失败记忆扩散型</a:t>
                </a:r>
                <a:endParaRPr lang="zh-CN" altLang="en-US" sz="1800" b="1" kern="0" dirty="0">
                  <a:solidFill>
                    <a:srgbClr val="FF0000"/>
                  </a:solidFill>
                  <a:latin typeface="+mn-lt"/>
                </a:endParaRPr>
              </a:p>
            </p:txBody>
          </p:sp>
          <p:grpSp>
            <p:nvGrpSpPr>
              <p:cNvPr id="57358" name="组合 69"/>
              <p:cNvGrpSpPr/>
              <p:nvPr/>
            </p:nvGrpSpPr>
            <p:grpSpPr bwMode="auto">
              <a:xfrm>
                <a:off x="5323098" y="2164422"/>
                <a:ext cx="3851808" cy="4000753"/>
                <a:chOff x="1974850" y="1820441"/>
                <a:chExt cx="3851808" cy="4000753"/>
              </a:xfrm>
            </p:grpSpPr>
            <p:grpSp>
              <p:nvGrpSpPr>
                <p:cNvPr id="57359" name="组合 70"/>
                <p:cNvGrpSpPr/>
                <p:nvPr/>
              </p:nvGrpSpPr>
              <p:grpSpPr bwMode="auto">
                <a:xfrm>
                  <a:off x="4141093" y="1820441"/>
                  <a:ext cx="694122" cy="765262"/>
                  <a:chOff x="2051050" y="4567238"/>
                  <a:chExt cx="1016000" cy="1120130"/>
                </a:xfrm>
              </p:grpSpPr>
              <p:sp>
                <p:nvSpPr>
                  <p:cNvPr id="88" name="椭圆 87"/>
                  <p:cNvSpPr/>
                  <p:nvPr/>
                </p:nvSpPr>
                <p:spPr>
                  <a:xfrm>
                    <a:off x="2060662" y="549889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panose="020F0502020204030204"/>
                      <a:ea typeface="微软雅黑" panose="020B0503020204020204" pitchFamily="34" charset="-122"/>
                    </a:endParaRPr>
                  </a:p>
                </p:txBody>
              </p:sp>
              <p:sp>
                <p:nvSpPr>
                  <p:cNvPr id="89" name="Oval 19"/>
                  <p:cNvSpPr>
                    <a:spLocks noChangeArrowheads="1"/>
                  </p:cNvSpPr>
                  <p:nvPr/>
                </p:nvSpPr>
                <p:spPr bwMode="auto">
                  <a:xfrm>
                    <a:off x="2050003" y="4567238"/>
                    <a:ext cx="1017844" cy="1015099"/>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ln>
                  <a:effectLst/>
                </p:spPr>
                <p:txBody>
                  <a:bodyPr anchor="ctr"/>
                  <a:lstStyle/>
                  <a:p>
                    <a:pPr algn="ctr" fontAlgn="auto">
                      <a:lnSpc>
                        <a:spcPct val="120000"/>
                      </a:lnSpc>
                      <a:spcBef>
                        <a:spcPts val="0"/>
                      </a:spcBef>
                      <a:spcAft>
                        <a:spcPts val="0"/>
                      </a:spcAft>
                      <a:defRPr/>
                    </a:pPr>
                    <a:endParaRPr lang="zh-CN" altLang="en-US" kern="0" dirty="0">
                      <a:solidFill>
                        <a:srgbClr val="4D4D4D"/>
                      </a:solidFill>
                      <a:latin typeface="Arial" panose="020B0604020202020204" pitchFamily="34" charset="0"/>
                      <a:ea typeface="微软雅黑" panose="020B0503020204020204" pitchFamily="34" charset="-122"/>
                    </a:endParaRPr>
                  </a:p>
                </p:txBody>
              </p:sp>
              <p:sp>
                <p:nvSpPr>
                  <p:cNvPr id="90" name="未知"/>
                  <p:cNvSpPr/>
                  <p:nvPr/>
                </p:nvSpPr>
                <p:spPr bwMode="auto">
                  <a:xfrm>
                    <a:off x="2182462" y="4595113"/>
                    <a:ext cx="757574" cy="32288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grpSp>
            <p:sp>
              <p:nvSpPr>
                <p:cNvPr id="72" name="Rectangle 5"/>
                <p:cNvSpPr>
                  <a:spLocks noChangeArrowheads="1"/>
                </p:cNvSpPr>
                <p:nvPr/>
              </p:nvSpPr>
              <p:spPr bwMode="gray">
                <a:xfrm rot="19260000" flipV="1">
                  <a:off x="3381491" y="2605991"/>
                  <a:ext cx="1093877" cy="98392"/>
                </a:xfrm>
                <a:prstGeom prst="roundRect">
                  <a:avLst>
                    <a:gd name="adj" fmla="val 38275"/>
                  </a:avLst>
                </a:prstGeom>
                <a:gradFill rotWithShape="1">
                  <a:gsLst>
                    <a:gs pos="833">
                      <a:srgbClr val="A9A9A9"/>
                    </a:gs>
                    <a:gs pos="31000">
                      <a:srgbClr val="F9F9F9"/>
                    </a:gs>
                    <a:gs pos="100000">
                      <a:srgbClr val="5F5F5F"/>
                    </a:gs>
                  </a:gsLst>
                  <a:lin ang="16200000" scaled="0"/>
                </a:gradFill>
                <a:ln>
                  <a:noFill/>
                </a:ln>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grpSp>
              <p:nvGrpSpPr>
                <p:cNvPr id="57361" name="组合 72"/>
                <p:cNvGrpSpPr/>
                <p:nvPr/>
              </p:nvGrpSpPr>
              <p:grpSpPr bwMode="auto">
                <a:xfrm>
                  <a:off x="2581274" y="2414588"/>
                  <a:ext cx="1419226" cy="1571365"/>
                  <a:chOff x="2581274" y="2414588"/>
                  <a:chExt cx="1419226" cy="1571365"/>
                </a:xfrm>
              </p:grpSpPr>
              <p:sp>
                <p:nvSpPr>
                  <p:cNvPr id="84" name="椭圆 83"/>
                  <p:cNvSpPr/>
                  <p:nvPr/>
                </p:nvSpPr>
                <p:spPr>
                  <a:xfrm>
                    <a:off x="2581274" y="3720165"/>
                    <a:ext cx="1419226" cy="26578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panose="020F0502020204030204"/>
                      <a:ea typeface="微软雅黑" panose="020B0503020204020204" pitchFamily="34" charset="-122"/>
                    </a:endParaRPr>
                  </a:p>
                </p:txBody>
              </p:sp>
              <p:grpSp>
                <p:nvGrpSpPr>
                  <p:cNvPr id="57379" name="组合 19"/>
                  <p:cNvGrpSpPr/>
                  <p:nvPr/>
                </p:nvGrpSpPr>
                <p:grpSpPr bwMode="auto">
                  <a:xfrm>
                    <a:off x="2606675" y="2414588"/>
                    <a:ext cx="1368425" cy="1368425"/>
                    <a:chOff x="2606675" y="2414588"/>
                    <a:chExt cx="1368425" cy="1368425"/>
                  </a:xfrm>
                </p:grpSpPr>
                <p:sp>
                  <p:nvSpPr>
                    <p:cNvPr id="86" name="Oval 19"/>
                    <p:cNvSpPr>
                      <a:spLocks noChangeArrowheads="1"/>
                    </p:cNvSpPr>
                    <p:nvPr/>
                  </p:nvSpPr>
                  <p:spPr bwMode="auto">
                    <a:xfrm>
                      <a:off x="2606727" y="2413968"/>
                      <a:ext cx="1368538" cy="1369556"/>
                    </a:xfrm>
                    <a:prstGeom prst="ellipse">
                      <a:avLst/>
                    </a:prstGeom>
                    <a:gradFill rotWithShape="1">
                      <a:gsLst>
                        <a:gs pos="0">
                          <a:srgbClr val="F68426">
                            <a:lumMod val="40000"/>
                            <a:lumOff val="60000"/>
                          </a:srgbClr>
                        </a:gs>
                        <a:gs pos="100000">
                          <a:srgbClr val="F68426"/>
                        </a:gs>
                      </a:gsLst>
                      <a:path path="shape">
                        <a:fillToRect l="50000" t="50000" r="50000" b="50000"/>
                      </a:path>
                    </a:gradFill>
                    <a:ln w="9525">
                      <a:solidFill>
                        <a:srgbClr val="F68426"/>
                      </a:solidFill>
                      <a:round/>
                    </a:ln>
                    <a:effectLst/>
                  </p:spPr>
                  <p:txBody>
                    <a:bodyPr anchor="ctr"/>
                    <a:lstStyle/>
                    <a:p>
                      <a:pPr algn="ctr" fontAlgn="auto">
                        <a:lnSpc>
                          <a:spcPct val="120000"/>
                        </a:lnSpc>
                        <a:spcBef>
                          <a:spcPts val="0"/>
                        </a:spcBef>
                        <a:spcAft>
                          <a:spcPts val="0"/>
                        </a:spcAft>
                        <a:defRPr/>
                      </a:pPr>
                      <a:endParaRPr lang="zh-CN" altLang="en-US" kern="0" dirty="0">
                        <a:solidFill>
                          <a:sysClr val="window" lastClr="FFFFFF"/>
                        </a:solidFill>
                        <a:latin typeface="Arial" panose="020B0604020202020204" pitchFamily="34" charset="0"/>
                        <a:ea typeface="微软雅黑" panose="020B0503020204020204" pitchFamily="34" charset="-122"/>
                      </a:endParaRPr>
                    </a:p>
                  </p:txBody>
                </p:sp>
                <p:sp>
                  <p:nvSpPr>
                    <p:cNvPr id="87" name="未知"/>
                    <p:cNvSpPr/>
                    <p:nvPr/>
                  </p:nvSpPr>
                  <p:spPr bwMode="auto">
                    <a:xfrm>
                      <a:off x="2721036" y="2453642"/>
                      <a:ext cx="1139919" cy="55544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grpSp>
            </p:grpSp>
            <p:sp>
              <p:nvSpPr>
                <p:cNvPr id="74" name="Rectangle 5"/>
                <p:cNvSpPr>
                  <a:spLocks noChangeArrowheads="1"/>
                </p:cNvSpPr>
                <p:nvPr/>
              </p:nvSpPr>
              <p:spPr bwMode="gray">
                <a:xfrm rot="17520000" flipV="1">
                  <a:off x="2264831" y="3998536"/>
                  <a:ext cx="1150553" cy="107959"/>
                </a:xfrm>
                <a:prstGeom prst="roundRect">
                  <a:avLst>
                    <a:gd name="adj" fmla="val 25282"/>
                  </a:avLst>
                </a:prstGeom>
                <a:gradFill rotWithShape="1">
                  <a:gsLst>
                    <a:gs pos="833">
                      <a:srgbClr val="A9A9A9"/>
                    </a:gs>
                    <a:gs pos="31000">
                      <a:srgbClr val="F9F9F9"/>
                    </a:gs>
                    <a:gs pos="100000">
                      <a:srgbClr val="5F5F5F"/>
                    </a:gs>
                  </a:gsLst>
                  <a:lin ang="5400000" scaled="1"/>
                </a:gradFill>
                <a:ln>
                  <a:noFill/>
                </a:ln>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grpSp>
              <p:nvGrpSpPr>
                <p:cNvPr id="57363" name="组合 9"/>
                <p:cNvGrpSpPr/>
                <p:nvPr/>
              </p:nvGrpSpPr>
              <p:grpSpPr bwMode="auto">
                <a:xfrm>
                  <a:off x="1974850" y="4538712"/>
                  <a:ext cx="1016000" cy="1282482"/>
                  <a:chOff x="1974850" y="4538712"/>
                  <a:chExt cx="1016000" cy="1282482"/>
                </a:xfrm>
              </p:grpSpPr>
              <p:sp>
                <p:nvSpPr>
                  <p:cNvPr id="81" name="椭圆 80"/>
                  <p:cNvSpPr/>
                  <p:nvPr/>
                </p:nvSpPr>
                <p:spPr>
                  <a:xfrm>
                    <a:off x="1984462" y="5632722"/>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panose="020F0502020204030204"/>
                      <a:ea typeface="微软雅黑" panose="020B0503020204020204" pitchFamily="34" charset="-122"/>
                    </a:endParaRPr>
                  </a:p>
                </p:txBody>
              </p:sp>
              <p:sp>
                <p:nvSpPr>
                  <p:cNvPr id="82" name="Oval 19"/>
                  <p:cNvSpPr>
                    <a:spLocks noChangeArrowheads="1"/>
                  </p:cNvSpPr>
                  <p:nvPr/>
                </p:nvSpPr>
                <p:spPr bwMode="auto">
                  <a:xfrm>
                    <a:off x="1974850" y="4538922"/>
                    <a:ext cx="1016084" cy="1015661"/>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ln>
                  <a:effectLst/>
                </p:spPr>
                <p:txBody>
                  <a:bodyPr anchor="ctr"/>
                  <a:lstStyle/>
                  <a:p>
                    <a:pPr algn="ctr" fontAlgn="auto">
                      <a:lnSpc>
                        <a:spcPct val="120000"/>
                      </a:lnSpc>
                      <a:spcBef>
                        <a:spcPts val="0"/>
                      </a:spcBef>
                      <a:spcAft>
                        <a:spcPts val="0"/>
                      </a:spcAft>
                      <a:defRPr/>
                    </a:pPr>
                    <a:endParaRPr lang="zh-CN" altLang="en-US" kern="0" dirty="0">
                      <a:solidFill>
                        <a:srgbClr val="4D4D4D"/>
                      </a:solidFill>
                      <a:latin typeface="Arial" panose="020B0604020202020204" pitchFamily="34" charset="0"/>
                      <a:ea typeface="微软雅黑" panose="020B0503020204020204" pitchFamily="34" charset="-122"/>
                    </a:endParaRPr>
                  </a:p>
                </p:txBody>
              </p:sp>
              <p:sp>
                <p:nvSpPr>
                  <p:cNvPr id="83" name="未知"/>
                  <p:cNvSpPr/>
                  <p:nvPr/>
                </p:nvSpPr>
                <p:spPr bwMode="auto">
                  <a:xfrm>
                    <a:off x="2108211" y="4565901"/>
                    <a:ext cx="755712" cy="32374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grpSp>
            <p:sp>
              <p:nvSpPr>
                <p:cNvPr id="76" name="Rectangle 5"/>
                <p:cNvSpPr>
                  <a:spLocks noChangeArrowheads="1"/>
                </p:cNvSpPr>
                <p:nvPr/>
              </p:nvSpPr>
              <p:spPr bwMode="gray">
                <a:xfrm rot="12840000" flipV="1">
                  <a:off x="3573594" y="3783523"/>
                  <a:ext cx="1360600" cy="107914"/>
                </a:xfrm>
                <a:prstGeom prst="roundRect">
                  <a:avLst>
                    <a:gd name="adj" fmla="val 37465"/>
                  </a:avLst>
                </a:prstGeom>
                <a:gradFill rotWithShape="1">
                  <a:gsLst>
                    <a:gs pos="833">
                      <a:srgbClr val="A9A9A9"/>
                    </a:gs>
                    <a:gs pos="31000">
                      <a:srgbClr val="F9F9F9"/>
                    </a:gs>
                    <a:gs pos="100000">
                      <a:srgbClr val="5F5F5F"/>
                    </a:gs>
                  </a:gsLst>
                  <a:lin ang="5400000" scaled="1"/>
                </a:gradFill>
                <a:ln>
                  <a:noFill/>
                </a:ln>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grpSp>
              <p:nvGrpSpPr>
                <p:cNvPr id="57365" name="组合 11"/>
                <p:cNvGrpSpPr/>
                <p:nvPr/>
              </p:nvGrpSpPr>
              <p:grpSpPr bwMode="auto">
                <a:xfrm>
                  <a:off x="4604284" y="3918707"/>
                  <a:ext cx="1222374" cy="1389668"/>
                  <a:chOff x="2051050" y="4567238"/>
                  <a:chExt cx="1016000" cy="1155050"/>
                </a:xfrm>
              </p:grpSpPr>
              <p:sp>
                <p:nvSpPr>
                  <p:cNvPr id="78" name="椭圆 77"/>
                  <p:cNvSpPr/>
                  <p:nvPr/>
                </p:nvSpPr>
                <p:spPr>
                  <a:xfrm>
                    <a:off x="2060662" y="553381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panose="020F0502020204030204"/>
                      <a:ea typeface="微软雅黑" panose="020B0503020204020204" pitchFamily="34" charset="-122"/>
                    </a:endParaRPr>
                  </a:p>
                </p:txBody>
              </p:sp>
              <p:sp>
                <p:nvSpPr>
                  <p:cNvPr id="79" name="Oval 19"/>
                  <p:cNvSpPr>
                    <a:spLocks noChangeArrowheads="1"/>
                  </p:cNvSpPr>
                  <p:nvPr/>
                </p:nvSpPr>
                <p:spPr bwMode="auto">
                  <a:xfrm>
                    <a:off x="2050786" y="4566996"/>
                    <a:ext cx="1016085" cy="1016981"/>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ln>
                  <a:effectLst/>
                </p:spPr>
                <p:txBody>
                  <a:bodyPr anchor="ctr"/>
                  <a:lstStyle/>
                  <a:p>
                    <a:pPr algn="ctr" fontAlgn="auto">
                      <a:lnSpc>
                        <a:spcPct val="120000"/>
                      </a:lnSpc>
                      <a:spcBef>
                        <a:spcPts val="0"/>
                      </a:spcBef>
                      <a:spcAft>
                        <a:spcPts val="0"/>
                      </a:spcAft>
                      <a:defRPr/>
                    </a:pPr>
                    <a:endParaRPr lang="zh-CN" altLang="en-US" kern="0" dirty="0">
                      <a:solidFill>
                        <a:srgbClr val="4D4D4D"/>
                      </a:solidFill>
                      <a:latin typeface="Arial" panose="020B0604020202020204" pitchFamily="34" charset="0"/>
                      <a:ea typeface="微软雅黑" panose="020B0503020204020204" pitchFamily="34" charset="-122"/>
                    </a:endParaRPr>
                  </a:p>
                </p:txBody>
              </p:sp>
              <p:sp>
                <p:nvSpPr>
                  <p:cNvPr id="80" name="未知"/>
                  <p:cNvSpPr/>
                  <p:nvPr/>
                </p:nvSpPr>
                <p:spPr bwMode="auto">
                  <a:xfrm>
                    <a:off x="2184064" y="4594696"/>
                    <a:ext cx="756126" cy="323166"/>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grpSp>
          </p:grpSp>
        </p:grpSp>
        <p:sp>
          <p:nvSpPr>
            <p:cNvPr id="92" name="TextBox 61"/>
            <p:cNvSpPr txBox="1">
              <a:spLocks noChangeArrowheads="1"/>
            </p:cNvSpPr>
            <p:nvPr/>
          </p:nvSpPr>
          <p:spPr bwMode="auto">
            <a:xfrm>
              <a:off x="6239160" y="2997581"/>
              <a:ext cx="800166" cy="829986"/>
            </a:xfrm>
            <a:prstGeom prst="rect">
              <a:avLst/>
            </a:prstGeom>
            <a:noFill/>
            <a:ln w="9525">
              <a:noFill/>
              <a:miter lim="800000"/>
            </a:ln>
          </p:spPr>
          <p:txBody>
            <a:bodyPr wrap="none">
              <a:spAutoFit/>
            </a:bodyPr>
            <a:lstStyle/>
            <a:p>
              <a:pPr fontAlgn="auto">
                <a:spcBef>
                  <a:spcPts val="0"/>
                </a:spcBef>
                <a:spcAft>
                  <a:spcPts val="0"/>
                </a:spcAft>
                <a:defRPr/>
              </a:pPr>
              <a:r>
                <a:rPr lang="zh-CN" altLang="en-US" sz="2400" b="1" kern="0" dirty="0">
                  <a:solidFill>
                    <a:schemeClr val="bg1"/>
                  </a:solidFill>
                  <a:latin typeface="微软雅黑" panose="020B0503020204020204" pitchFamily="34" charset="-122"/>
                  <a:ea typeface="微软雅黑" panose="020B0503020204020204" pitchFamily="34" charset="-122"/>
                </a:rPr>
                <a:t>失败</a:t>
              </a:r>
              <a:endParaRPr lang="en-US" altLang="zh-CN" sz="2400" b="1" kern="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2400" b="1" kern="0" dirty="0">
                  <a:solidFill>
                    <a:schemeClr val="bg1"/>
                  </a:solidFill>
                  <a:latin typeface="微软雅黑" panose="020B0503020204020204" pitchFamily="34" charset="-122"/>
                  <a:ea typeface="微软雅黑" panose="020B0503020204020204" pitchFamily="34" charset="-122"/>
                </a:rPr>
                <a:t>思维</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69" name="Group 19"/>
          <p:cNvGrpSpPr/>
          <p:nvPr/>
        </p:nvGrpSpPr>
        <p:grpSpPr bwMode="auto">
          <a:xfrm>
            <a:off x="11231563" y="5805488"/>
            <a:ext cx="407987" cy="503237"/>
            <a:chOff x="0" y="0"/>
            <a:chExt cx="408597" cy="504056"/>
          </a:xfrm>
        </p:grpSpPr>
        <p:grpSp>
          <p:nvGrpSpPr>
            <p:cNvPr id="58385"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8388"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8386"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关于失败</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要避免几种“失败的思维”</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1846263" y="5661025"/>
            <a:ext cx="4584700" cy="923925"/>
            <a:chOff x="1846734" y="5661248"/>
            <a:chExt cx="4584274" cy="923330"/>
          </a:xfrm>
        </p:grpSpPr>
        <p:cxnSp>
          <p:nvCxnSpPr>
            <p:cNvPr id="26" name="直接连接符 25"/>
            <p:cNvCxnSpPr/>
            <p:nvPr/>
          </p:nvCxnSpPr>
          <p:spPr>
            <a:xfrm>
              <a:off x="1846734" y="6465593"/>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58382" name="组合 26"/>
            <p:cNvGrpSpPr/>
            <p:nvPr/>
          </p:nvGrpSpPr>
          <p:grpSpPr bwMode="auto">
            <a:xfrm>
              <a:off x="1942980" y="5661248"/>
              <a:ext cx="4488028" cy="923330"/>
              <a:chOff x="1942980" y="5661248"/>
              <a:chExt cx="4488028" cy="923330"/>
            </a:xfrm>
          </p:grpSpPr>
          <p:sp>
            <p:nvSpPr>
              <p:cNvPr id="28" name="TextBox 27"/>
              <p:cNvSpPr txBox="1"/>
              <p:nvPr/>
            </p:nvSpPr>
            <p:spPr>
              <a:xfrm>
                <a:off x="1943562" y="5661248"/>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5013" y="6084838"/>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“失败假设型”思维</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4" name="椭圆 23"/>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1" name="矩形 30"/>
          <p:cNvSpPr>
            <a:spLocks noChangeAspect="1"/>
          </p:cNvSpPr>
          <p:nvPr/>
        </p:nvSpPr>
        <p:spPr>
          <a:xfrm>
            <a:off x="2135188" y="923925"/>
            <a:ext cx="6624637" cy="4376738"/>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
        <p:nvSpPr>
          <p:cNvPr id="32" name="Text Box 44"/>
          <p:cNvSpPr txBox="1">
            <a:spLocks noChangeArrowheads="1"/>
          </p:cNvSpPr>
          <p:nvPr/>
        </p:nvSpPr>
        <p:spPr bwMode="auto">
          <a:xfrm>
            <a:off x="3070225" y="1098550"/>
            <a:ext cx="5545138" cy="1754188"/>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有一个人想挂一张画，但没有锤子。于是他决定到邻居那儿去借锤子。就在这时候他起了疑心：要是邻居不愿意把锤子借我，那怎么办？因为昨天他对我只是漫不经心地打招呼，也许他匆匆忙忙，也许这种匆忙是他装出来的，其实他内心对我是非常不满的。</a:t>
            </a:r>
            <a:endParaRPr lang="en-US" b="1" dirty="0">
              <a:solidFill>
                <a:schemeClr val="accent6"/>
              </a:solidFill>
            </a:endParaRPr>
          </a:p>
        </p:txBody>
      </p:sp>
      <p:sp>
        <p:nvSpPr>
          <p:cNvPr id="33" name="Text Box 44"/>
          <p:cNvSpPr txBox="1">
            <a:spLocks noChangeArrowheads="1"/>
          </p:cNvSpPr>
          <p:nvPr/>
        </p:nvSpPr>
        <p:spPr bwMode="auto">
          <a:xfrm>
            <a:off x="2328863" y="3143250"/>
            <a:ext cx="6286500" cy="2085975"/>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什么事不满呢？我又没有做对不起他的事，是他自己在多心罢了。要是有人向我借工具，我立刻就借给他。而他为什么会不借呢？怎么能拒绝帮别人这么点儿忙呢？而他还自以为我依赖他，仅仅因为他有一个锤子！我受够了。于是他迅速跑过去，按响门铃。邻居开门了，还没来得及说声“早安”，这个人就冲着他喊道：“留着你的锤子给自己用吧，你这个恶棍！”</a:t>
            </a:r>
            <a:endParaRPr lang="en-US" b="1" dirty="0">
              <a:solidFill>
                <a:schemeClr val="accent6"/>
              </a:solidFill>
            </a:endParaRPr>
          </a:p>
        </p:txBody>
      </p:sp>
      <p:pic>
        <p:nvPicPr>
          <p:cNvPr id="58378" name="Picture 2" descr="C:\Documents and Settings\huxiya\桌面\未标题-13.png"/>
          <p:cNvPicPr>
            <a:picLocks noChangeAspect="1" noChangeArrowheads="1"/>
          </p:cNvPicPr>
          <p:nvPr/>
        </p:nvPicPr>
        <p:blipFill>
          <a:blip r:embed="rId1"/>
          <a:srcRect/>
          <a:stretch>
            <a:fillRect/>
          </a:stretch>
        </p:blipFill>
        <p:spPr bwMode="auto">
          <a:xfrm>
            <a:off x="2241550" y="801688"/>
            <a:ext cx="685800" cy="2146300"/>
          </a:xfrm>
          <a:prstGeom prst="rect">
            <a:avLst/>
          </a:prstGeom>
          <a:noFill/>
          <a:ln w="9525">
            <a:noFill/>
            <a:miter lim="800000"/>
            <a:headEnd/>
            <a:tailEnd/>
          </a:ln>
        </p:spPr>
      </p:pic>
      <p:sp>
        <p:nvSpPr>
          <p:cNvPr id="35" name="TextBox 34"/>
          <p:cNvSpPr txBox="1"/>
          <p:nvPr/>
        </p:nvSpPr>
        <p:spPr>
          <a:xfrm>
            <a:off x="2366963" y="981075"/>
            <a:ext cx="461962" cy="173672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bg1"/>
                </a:solidFill>
                <a:latin typeface="微软雅黑" panose="020B0503020204020204" pitchFamily="34" charset="-122"/>
                <a:ea typeface="微软雅黑" panose="020B0503020204020204" pitchFamily="34" charset="-122"/>
              </a:rPr>
              <a:t>听故事并思考</a:t>
            </a:r>
            <a:endParaRPr lang="en-US" spc="150" dirty="0">
              <a:solidFill>
                <a:schemeClr val="bg1"/>
              </a:solidFill>
              <a:latin typeface="微软雅黑" panose="020B0503020204020204" pitchFamily="34" charset="-122"/>
              <a:ea typeface="微软雅黑" panose="020B0503020204020204" pitchFamily="34" charset="-122"/>
            </a:endParaRPr>
          </a:p>
        </p:txBody>
      </p:sp>
      <p:pic>
        <p:nvPicPr>
          <p:cNvPr id="58380" name="Picture 2" descr="F:\TDZ临时\其他备用\！PPT图片及版面资源\06-PPT精选插图\04-图标\E3B286D66D8AD39C2D5302F1CDC81A36.png"/>
          <p:cNvPicPr>
            <a:picLocks noChangeAspect="1" noChangeArrowheads="1"/>
          </p:cNvPicPr>
          <p:nvPr/>
        </p:nvPicPr>
        <p:blipFill>
          <a:blip r:embed="rId2"/>
          <a:srcRect/>
          <a:stretch>
            <a:fillRect/>
          </a:stretch>
        </p:blipFill>
        <p:spPr bwMode="auto">
          <a:xfrm>
            <a:off x="9217025" y="2770188"/>
            <a:ext cx="2530475" cy="253047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 fill="hold"/>
                                        <p:tgtEl>
                                          <p:spTgt spid="25"/>
                                        </p:tgtEl>
                                        <p:attrNameLst>
                                          <p:attrName>ppt_x</p:attrName>
                                        </p:attrNameLst>
                                      </p:cBhvr>
                                      <p:tavLst>
                                        <p:tav tm="0">
                                          <p:val>
                                            <p:strVal val="1+#ppt_w/2"/>
                                          </p:val>
                                        </p:tav>
                                        <p:tav tm="100000">
                                          <p:val>
                                            <p:strVal val="#ppt_x"/>
                                          </p:val>
                                        </p:tav>
                                      </p:tavLst>
                                    </p:anim>
                                    <p:anim calcmode="lin" valueType="num">
                                      <p:cBhvr additive="base">
                                        <p:cTn id="8" dur="1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Group 19"/>
          <p:cNvGrpSpPr/>
          <p:nvPr/>
        </p:nvGrpSpPr>
        <p:grpSpPr bwMode="auto">
          <a:xfrm>
            <a:off x="11231563" y="5805488"/>
            <a:ext cx="407987" cy="503237"/>
            <a:chOff x="0" y="0"/>
            <a:chExt cx="408597" cy="504056"/>
          </a:xfrm>
        </p:grpSpPr>
        <p:grpSp>
          <p:nvGrpSpPr>
            <p:cNvPr id="59408"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9411"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9409"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关于失败</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要避免几种“失败的思维”</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59397" name="组合 24"/>
          <p:cNvGrpSpPr/>
          <p:nvPr/>
        </p:nvGrpSpPr>
        <p:grpSpPr bwMode="auto">
          <a:xfrm>
            <a:off x="1846263" y="5661025"/>
            <a:ext cx="4584700" cy="923925"/>
            <a:chOff x="1846734" y="5661248"/>
            <a:chExt cx="4584274" cy="923330"/>
          </a:xfrm>
        </p:grpSpPr>
        <p:cxnSp>
          <p:nvCxnSpPr>
            <p:cNvPr id="26" name="直接连接符 25"/>
            <p:cNvCxnSpPr/>
            <p:nvPr/>
          </p:nvCxnSpPr>
          <p:spPr>
            <a:xfrm>
              <a:off x="1846734" y="6465593"/>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59405" name="组合 26"/>
            <p:cNvGrpSpPr/>
            <p:nvPr/>
          </p:nvGrpSpPr>
          <p:grpSpPr bwMode="auto">
            <a:xfrm>
              <a:off x="1942980" y="5661248"/>
              <a:ext cx="4488028" cy="923330"/>
              <a:chOff x="1942980" y="5661248"/>
              <a:chExt cx="4488028" cy="923330"/>
            </a:xfrm>
          </p:grpSpPr>
          <p:sp>
            <p:nvSpPr>
              <p:cNvPr id="28" name="TextBox 27"/>
              <p:cNvSpPr txBox="1"/>
              <p:nvPr/>
            </p:nvSpPr>
            <p:spPr>
              <a:xfrm>
                <a:off x="1943562" y="5661248"/>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5013" y="6084838"/>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“失败假设型”思维</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4" name="椭圆 23"/>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6" name="Text Box 44"/>
          <p:cNvSpPr txBox="1">
            <a:spLocks noChangeArrowheads="1"/>
          </p:cNvSpPr>
          <p:nvPr/>
        </p:nvSpPr>
        <p:spPr bwMode="auto">
          <a:xfrm>
            <a:off x="2566988" y="981075"/>
            <a:ext cx="6911975" cy="2085975"/>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凡事要往好的方向努力，要做最坏的准备，这句话没有错，错的是</a:t>
            </a:r>
            <a:r>
              <a:rPr lang="zh-CN" altLang="zh-CN" sz="1600" b="1">
                <a:solidFill>
                  <a:srgbClr val="FF0000"/>
                </a:solidFill>
                <a:latin typeface="微软雅黑" panose="020B0503020204020204" pitchFamily="34" charset="-122"/>
                <a:ea typeface="微软雅黑" panose="020B0503020204020204" pitchFamily="34" charset="-122"/>
              </a:rPr>
              <a:t>有的人总爱过多的往坏的方面去想。</a:t>
            </a:r>
            <a:r>
              <a:rPr lang="zh-CN" altLang="zh-CN" sz="1600">
                <a:solidFill>
                  <a:srgbClr val="7F7F7F"/>
                </a:solidFill>
                <a:latin typeface="微软雅黑" panose="020B0503020204020204" pitchFamily="34" charset="-122"/>
                <a:ea typeface="微软雅黑" panose="020B0503020204020204" pitchFamily="34" charset="-122"/>
              </a:rPr>
              <a:t>经过不断的自我否定，他们实际上早已对做成事情失去了信心。这样不行吧，万一怎样怎样……丧失信心的结果是事情十有八九会朝着不利于自己的方向发展，然后还说：看，我早就说过不行吧？</a:t>
            </a:r>
            <a:r>
              <a:rPr lang="zh-CN" altLang="zh-CN" sz="1600" b="1">
                <a:solidFill>
                  <a:srgbClr val="FF0000"/>
                </a:solidFill>
                <a:latin typeface="微软雅黑" panose="020B0503020204020204" pitchFamily="34" charset="-122"/>
                <a:ea typeface="微软雅黑" panose="020B0503020204020204" pitchFamily="34" charset="-122"/>
              </a:rPr>
              <a:t>甚至在潜意识里多多少少还有些希望向坏的方向发展的念头，以验证自己的假设。</a:t>
            </a:r>
            <a:r>
              <a:rPr lang="zh-CN" altLang="zh-CN" sz="1600">
                <a:solidFill>
                  <a:srgbClr val="7F7F7F"/>
                </a:solidFill>
                <a:latin typeface="微软雅黑" panose="020B0503020204020204" pitchFamily="34" charset="-122"/>
                <a:ea typeface="微软雅黑" panose="020B0503020204020204" pitchFamily="34" charset="-122"/>
              </a:rPr>
              <a:t>抱着这些强烈的自我失败暗示，能成功才怪哩。</a:t>
            </a:r>
            <a:endParaRPr lang="en-US" sz="1600">
              <a:solidFill>
                <a:srgbClr val="7F7F7F"/>
              </a:solidFill>
              <a:latin typeface="微软雅黑" panose="020B0503020204020204" pitchFamily="34" charset="-122"/>
              <a:ea typeface="微软雅黑" panose="020B0503020204020204" pitchFamily="34" charset="-122"/>
            </a:endParaRPr>
          </a:p>
        </p:txBody>
      </p:sp>
      <p:sp>
        <p:nvSpPr>
          <p:cNvPr id="42" name="矩形 41"/>
          <p:cNvSpPr/>
          <p:nvPr/>
        </p:nvSpPr>
        <p:spPr>
          <a:xfrm>
            <a:off x="2495550" y="908050"/>
            <a:ext cx="7664450" cy="2160588"/>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pic>
        <p:nvPicPr>
          <p:cNvPr id="59401" name="Picture 2" descr="F:\TDZ临时\其他备用\！PPT图片及版面资源\06-PPT精选插图\04-图标\右边角-黄1.png"/>
          <p:cNvPicPr>
            <a:picLocks noChangeArrowheads="1"/>
          </p:cNvPicPr>
          <p:nvPr/>
        </p:nvPicPr>
        <p:blipFill>
          <a:blip r:embed="rId1"/>
          <a:srcRect/>
          <a:stretch>
            <a:fillRect/>
          </a:stretch>
        </p:blipFill>
        <p:spPr bwMode="auto">
          <a:xfrm>
            <a:off x="9099550" y="2028825"/>
            <a:ext cx="1155700" cy="1152525"/>
          </a:xfrm>
          <a:prstGeom prst="rect">
            <a:avLst/>
          </a:prstGeom>
          <a:noFill/>
          <a:ln w="9525">
            <a:noFill/>
            <a:miter lim="800000"/>
            <a:headEnd/>
            <a:tailEnd/>
          </a:ln>
        </p:spPr>
      </p:pic>
      <p:sp>
        <p:nvSpPr>
          <p:cNvPr id="59402" name="TextBox 43"/>
          <p:cNvSpPr txBox="1">
            <a:spLocks noChangeArrowheads="1"/>
          </p:cNvSpPr>
          <p:nvPr/>
        </p:nvSpPr>
        <p:spPr bwMode="auto">
          <a:xfrm rot="-2655157">
            <a:off x="9515475" y="2562225"/>
            <a:ext cx="647700" cy="369888"/>
          </a:xfrm>
          <a:prstGeom prst="rect">
            <a:avLst/>
          </a:prstGeom>
          <a:noFill/>
          <a:ln w="9525">
            <a:noFill/>
            <a:miter lim="800000"/>
          </a:ln>
        </p:spPr>
        <p:txBody>
          <a:bodyPr wrap="none">
            <a:spAutoFit/>
          </a:bodyPr>
          <a:lstStyle/>
          <a:p>
            <a:r>
              <a:rPr lang="zh-CN" altLang="en-US" b="1">
                <a:solidFill>
                  <a:srgbClr val="FFFFFF"/>
                </a:solidFill>
                <a:latin typeface="微软雅黑" panose="020B0503020204020204" pitchFamily="34" charset="-122"/>
                <a:ea typeface="微软雅黑" panose="020B0503020204020204" pitchFamily="34" charset="-122"/>
              </a:rPr>
              <a:t>点评</a:t>
            </a:r>
            <a:endParaRPr lang="zh-CN" altLang="en-US" b="1">
              <a:solidFill>
                <a:srgbClr val="FFFFFF"/>
              </a:solidFill>
              <a:latin typeface="微软雅黑" panose="020B0503020204020204" pitchFamily="34" charset="-122"/>
              <a:ea typeface="微软雅黑" panose="020B0503020204020204" pitchFamily="34" charset="-122"/>
            </a:endParaRPr>
          </a:p>
        </p:txBody>
      </p:sp>
      <p:pic>
        <p:nvPicPr>
          <p:cNvPr id="5124" name="Picture 4" descr="F:\TDZ临时\其他备用\！个人PPT作品@teliss\磨练坚强意志-图\2ABA27A33716CF1FF58D9E3ADB520CED.jpg"/>
          <p:cNvPicPr>
            <a:picLocks noChangeAspect="1" noChangeArrowheads="1"/>
          </p:cNvPicPr>
          <p:nvPr/>
        </p:nvPicPr>
        <p:blipFill rotWithShape="1">
          <a:blip r:embed="rId2"/>
          <a:srcRect t="6440" b="22073"/>
          <a:stretch>
            <a:fillRect/>
          </a:stretch>
        </p:blipFill>
        <p:spPr bwMode="auto">
          <a:xfrm>
            <a:off x="2495550" y="3405188"/>
            <a:ext cx="7664450" cy="2255837"/>
          </a:xfrm>
          <a:prstGeom prst="rect">
            <a:avLst/>
          </a:prstGeom>
          <a:noFill/>
          <a:ln w="12700">
            <a:solidFill>
              <a:schemeClr val="accent6"/>
            </a:solidFill>
          </a:ln>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7" name="Group 19"/>
          <p:cNvGrpSpPr/>
          <p:nvPr/>
        </p:nvGrpSpPr>
        <p:grpSpPr bwMode="auto">
          <a:xfrm>
            <a:off x="11231563" y="5805488"/>
            <a:ext cx="407987" cy="503237"/>
            <a:chOff x="0" y="0"/>
            <a:chExt cx="408597" cy="504056"/>
          </a:xfrm>
        </p:grpSpPr>
        <p:grpSp>
          <p:nvGrpSpPr>
            <p:cNvPr id="60433"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60436"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0434"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关于失败</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要避免几种“失败的思维”</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1846263" y="5661025"/>
            <a:ext cx="4584700" cy="923925"/>
            <a:chOff x="1846734" y="5661248"/>
            <a:chExt cx="4584274" cy="923330"/>
          </a:xfrm>
        </p:grpSpPr>
        <p:cxnSp>
          <p:nvCxnSpPr>
            <p:cNvPr id="26" name="直接连接符 25"/>
            <p:cNvCxnSpPr/>
            <p:nvPr/>
          </p:nvCxnSpPr>
          <p:spPr>
            <a:xfrm>
              <a:off x="1846734" y="6465593"/>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0430" name="组合 26"/>
            <p:cNvGrpSpPr/>
            <p:nvPr/>
          </p:nvGrpSpPr>
          <p:grpSpPr bwMode="auto">
            <a:xfrm>
              <a:off x="1942980" y="5661248"/>
              <a:ext cx="4488028" cy="923330"/>
              <a:chOff x="1942980" y="5661248"/>
              <a:chExt cx="4488028" cy="923330"/>
            </a:xfrm>
          </p:grpSpPr>
          <p:sp>
            <p:nvSpPr>
              <p:cNvPr id="28" name="TextBox 27"/>
              <p:cNvSpPr txBox="1"/>
              <p:nvPr/>
            </p:nvSpPr>
            <p:spPr>
              <a:xfrm>
                <a:off x="1943562" y="5661248"/>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5013" y="6084838"/>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“失败记忆型”思维</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4" name="椭圆 23"/>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1" name="矩形 30"/>
          <p:cNvSpPr>
            <a:spLocks noChangeAspect="1"/>
          </p:cNvSpPr>
          <p:nvPr/>
        </p:nvSpPr>
        <p:spPr>
          <a:xfrm>
            <a:off x="2135188" y="923925"/>
            <a:ext cx="5643562" cy="3729038"/>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
        <p:nvSpPr>
          <p:cNvPr id="32" name="Text Box 44"/>
          <p:cNvSpPr txBox="1">
            <a:spLocks noChangeArrowheads="1"/>
          </p:cNvSpPr>
          <p:nvPr/>
        </p:nvSpPr>
        <p:spPr bwMode="auto">
          <a:xfrm>
            <a:off x="3070225" y="1098550"/>
            <a:ext cx="4608513" cy="1754188"/>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一根小小的柱子，一截细细的链子，拴得住一头千斤重的大象，这不荒谬吗？可这荒谬的场景在印度</a:t>
            </a:r>
            <a:r>
              <a:rPr lang="zh-CN" altLang="zh-CN" dirty="0" smtClean="0"/>
              <a:t>和</a:t>
            </a:r>
            <a:r>
              <a:rPr lang="zh-CN" altLang="en-US" dirty="0" smtClean="0"/>
              <a:t>泰</a:t>
            </a:r>
            <a:r>
              <a:rPr lang="zh-CN" altLang="zh-CN" dirty="0" smtClean="0"/>
              <a:t>国</a:t>
            </a:r>
            <a:r>
              <a:rPr lang="zh-CN" altLang="zh-CN" dirty="0"/>
              <a:t>随处可见。那些驯象人，在大象还是小象的时候，就用一条铁链将它绑在水泥柱或钢柱上，无论小象怎么挣扎都无法挣脱。</a:t>
            </a:r>
            <a:endParaRPr lang="en-US" b="1" dirty="0">
              <a:solidFill>
                <a:schemeClr val="accent6"/>
              </a:solidFill>
            </a:endParaRPr>
          </a:p>
        </p:txBody>
      </p:sp>
      <p:sp>
        <p:nvSpPr>
          <p:cNvPr id="33" name="Text Box 44"/>
          <p:cNvSpPr txBox="1">
            <a:spLocks noChangeArrowheads="1"/>
          </p:cNvSpPr>
          <p:nvPr/>
        </p:nvSpPr>
        <p:spPr bwMode="auto">
          <a:xfrm>
            <a:off x="2328863" y="3143250"/>
            <a:ext cx="5349875" cy="1420813"/>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小象渐渐地习惯了不挣扎，直到长成了大象，可以轻而易举地挣脱链子时，也不挣扎。大象被过去的失败记忆限制住了，放弃了逃跑的努力。殊不知自己在长大后早已不是一根柱子所能限制住的。</a:t>
            </a:r>
            <a:endParaRPr lang="en-US" b="1" dirty="0">
              <a:solidFill>
                <a:schemeClr val="accent6"/>
              </a:solidFill>
            </a:endParaRPr>
          </a:p>
        </p:txBody>
      </p:sp>
      <p:pic>
        <p:nvPicPr>
          <p:cNvPr id="60426" name="Picture 2" descr="C:\Documents and Settings\huxiya\桌面\未标题-13.png"/>
          <p:cNvPicPr>
            <a:picLocks noChangeAspect="1" noChangeArrowheads="1"/>
          </p:cNvPicPr>
          <p:nvPr/>
        </p:nvPicPr>
        <p:blipFill>
          <a:blip r:embed="rId1"/>
          <a:srcRect/>
          <a:stretch>
            <a:fillRect/>
          </a:stretch>
        </p:blipFill>
        <p:spPr bwMode="auto">
          <a:xfrm>
            <a:off x="2241550" y="801688"/>
            <a:ext cx="685800" cy="2146300"/>
          </a:xfrm>
          <a:prstGeom prst="rect">
            <a:avLst/>
          </a:prstGeom>
          <a:noFill/>
          <a:ln w="9525">
            <a:noFill/>
            <a:miter lim="800000"/>
            <a:headEnd/>
            <a:tailEnd/>
          </a:ln>
        </p:spPr>
      </p:pic>
      <p:sp>
        <p:nvSpPr>
          <p:cNvPr id="35" name="TextBox 34"/>
          <p:cNvSpPr txBox="1"/>
          <p:nvPr/>
        </p:nvSpPr>
        <p:spPr>
          <a:xfrm>
            <a:off x="2366963" y="981075"/>
            <a:ext cx="461962" cy="173672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bg1"/>
                </a:solidFill>
                <a:latin typeface="微软雅黑" panose="020B0503020204020204" pitchFamily="34" charset="-122"/>
                <a:ea typeface="微软雅黑" panose="020B0503020204020204" pitchFamily="34" charset="-122"/>
              </a:rPr>
              <a:t>听故事并思考</a:t>
            </a:r>
            <a:endParaRPr lang="en-US" spc="150" dirty="0">
              <a:solidFill>
                <a:schemeClr val="bg1"/>
              </a:solidFill>
              <a:latin typeface="微软雅黑" panose="020B0503020204020204" pitchFamily="34" charset="-122"/>
              <a:ea typeface="微软雅黑" panose="020B0503020204020204" pitchFamily="34" charset="-122"/>
            </a:endParaRPr>
          </a:p>
        </p:txBody>
      </p:sp>
      <p:pic>
        <p:nvPicPr>
          <p:cNvPr id="60428" name="Picture 2" descr="F:\TDZ临时\其他备用\！PPT图片及版面资源\06-PPT精选插图\04-图标\2199608517.png"/>
          <p:cNvPicPr>
            <a:picLocks noChangeAspect="1" noChangeArrowheads="1"/>
          </p:cNvPicPr>
          <p:nvPr/>
        </p:nvPicPr>
        <p:blipFill>
          <a:blip r:embed="rId2"/>
          <a:srcRect/>
          <a:stretch>
            <a:fillRect/>
          </a:stretch>
        </p:blipFill>
        <p:spPr bwMode="auto">
          <a:xfrm>
            <a:off x="8404225" y="2193925"/>
            <a:ext cx="3251200" cy="32512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 fill="hold"/>
                                        <p:tgtEl>
                                          <p:spTgt spid="25"/>
                                        </p:tgtEl>
                                        <p:attrNameLst>
                                          <p:attrName>ppt_x</p:attrName>
                                        </p:attrNameLst>
                                      </p:cBhvr>
                                      <p:tavLst>
                                        <p:tav tm="0">
                                          <p:val>
                                            <p:strVal val="1+#ppt_w/2"/>
                                          </p:val>
                                        </p:tav>
                                        <p:tav tm="100000">
                                          <p:val>
                                            <p:strVal val="#ppt_x"/>
                                          </p:val>
                                        </p:tav>
                                      </p:tavLst>
                                    </p:anim>
                                    <p:anim calcmode="lin" valueType="num">
                                      <p:cBhvr additive="base">
                                        <p:cTn id="8" dur="1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TDZ临时\其他备用\！PPT图片及版面资源\06-PPT精选插图\10-综合\为你让路.jpg"/>
          <p:cNvPicPr>
            <a:picLocks noChangeAspect="1" noChangeArrowheads="1"/>
          </p:cNvPicPr>
          <p:nvPr/>
        </p:nvPicPr>
        <p:blipFill rotWithShape="1">
          <a:blip r:embed="rId1"/>
          <a:srcRect t="23804" b="20749"/>
          <a:stretch>
            <a:fillRect/>
          </a:stretch>
        </p:blipFill>
        <p:spPr bwMode="auto">
          <a:xfrm>
            <a:off x="2495550" y="2463800"/>
            <a:ext cx="7704138" cy="2693988"/>
          </a:xfrm>
          <a:prstGeom prst="rect">
            <a:avLst/>
          </a:prstGeom>
          <a:noFill/>
          <a:ln w="12700">
            <a:solidFill>
              <a:schemeClr val="accent6"/>
            </a:solidFill>
          </a:ln>
          <a:effectLst>
            <a:outerShdw blurRad="50800" dist="38100" dir="2700000" algn="tl" rotWithShape="0">
              <a:prstClr val="black">
                <a:alpha val="40000"/>
              </a:prstClr>
            </a:outerShdw>
          </a:effectLst>
        </p:spPr>
      </p:pic>
      <p:grpSp>
        <p:nvGrpSpPr>
          <p:cNvPr id="61442" name="Group 19"/>
          <p:cNvGrpSpPr/>
          <p:nvPr/>
        </p:nvGrpSpPr>
        <p:grpSpPr bwMode="auto">
          <a:xfrm>
            <a:off x="11231563" y="5805488"/>
            <a:ext cx="407987" cy="503237"/>
            <a:chOff x="0" y="0"/>
            <a:chExt cx="408597" cy="504056"/>
          </a:xfrm>
        </p:grpSpPr>
        <p:grpSp>
          <p:nvGrpSpPr>
            <p:cNvPr id="61456"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61459"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1457"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关于失败</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要避免几种“失败的思维”</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61446" name="组合 24"/>
          <p:cNvGrpSpPr/>
          <p:nvPr/>
        </p:nvGrpSpPr>
        <p:grpSpPr bwMode="auto">
          <a:xfrm>
            <a:off x="1846263" y="5661025"/>
            <a:ext cx="4584700" cy="923925"/>
            <a:chOff x="1846734" y="5661248"/>
            <a:chExt cx="4584274" cy="923330"/>
          </a:xfrm>
        </p:grpSpPr>
        <p:cxnSp>
          <p:nvCxnSpPr>
            <p:cNvPr id="26" name="直接连接符 25"/>
            <p:cNvCxnSpPr/>
            <p:nvPr/>
          </p:nvCxnSpPr>
          <p:spPr>
            <a:xfrm>
              <a:off x="1846734" y="6465593"/>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1453" name="组合 26"/>
            <p:cNvGrpSpPr/>
            <p:nvPr/>
          </p:nvGrpSpPr>
          <p:grpSpPr bwMode="auto">
            <a:xfrm>
              <a:off x="1942980" y="5661248"/>
              <a:ext cx="4488028" cy="923330"/>
              <a:chOff x="1942980" y="5661248"/>
              <a:chExt cx="4488028" cy="923330"/>
            </a:xfrm>
          </p:grpSpPr>
          <p:sp>
            <p:nvSpPr>
              <p:cNvPr id="28" name="TextBox 27"/>
              <p:cNvSpPr txBox="1"/>
              <p:nvPr/>
            </p:nvSpPr>
            <p:spPr>
              <a:xfrm>
                <a:off x="1943562" y="5661248"/>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5013" y="6084838"/>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“失败记忆型”思维</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4" name="椭圆 23"/>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Text Box 44"/>
          <p:cNvSpPr txBox="1">
            <a:spLocks noChangeArrowheads="1"/>
          </p:cNvSpPr>
          <p:nvPr/>
        </p:nvSpPr>
        <p:spPr bwMode="auto">
          <a:xfrm>
            <a:off x="2566988" y="971550"/>
            <a:ext cx="6840537" cy="1089025"/>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像这些大象一样，有许多人把过去的失败牢牢地刻在记忆当中，他们看不到力量对比及形势的变化，以为过去办不到的事情，今天同样也办不到。</a:t>
            </a:r>
            <a:r>
              <a:rPr lang="zh-CN" altLang="zh-CN" sz="1600" b="1">
                <a:solidFill>
                  <a:srgbClr val="FF0000"/>
                </a:solidFill>
                <a:latin typeface="微软雅黑" panose="020B0503020204020204" pitchFamily="34" charset="-122"/>
                <a:ea typeface="微软雅黑" panose="020B0503020204020204" pitchFamily="34" charset="-122"/>
              </a:rPr>
              <a:t>他们永远生活在失败的阴影中。</a:t>
            </a:r>
            <a:endParaRPr lang="en-US" sz="1600" b="1">
              <a:solidFill>
                <a:srgbClr val="FF0000"/>
              </a:solidFill>
              <a:latin typeface="微软雅黑" panose="020B0503020204020204" pitchFamily="34" charset="-122"/>
              <a:ea typeface="微软雅黑" panose="020B0503020204020204" pitchFamily="34" charset="-122"/>
            </a:endParaRPr>
          </a:p>
        </p:txBody>
      </p:sp>
      <p:sp>
        <p:nvSpPr>
          <p:cNvPr id="30" name="矩形 29"/>
          <p:cNvSpPr/>
          <p:nvPr/>
        </p:nvSpPr>
        <p:spPr>
          <a:xfrm>
            <a:off x="2495550" y="908050"/>
            <a:ext cx="7664450" cy="1190625"/>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pic>
        <p:nvPicPr>
          <p:cNvPr id="61450" name="Picture 2" descr="F:\TDZ临时\其他备用\！PPT图片及版面资源\06-PPT精选插图\04-图标\右边角-黄1.png"/>
          <p:cNvPicPr>
            <a:picLocks noChangeArrowheads="1"/>
          </p:cNvPicPr>
          <p:nvPr/>
        </p:nvPicPr>
        <p:blipFill>
          <a:blip r:embed="rId2"/>
          <a:srcRect/>
          <a:stretch>
            <a:fillRect/>
          </a:stretch>
        </p:blipFill>
        <p:spPr bwMode="auto">
          <a:xfrm>
            <a:off x="9099550" y="1052513"/>
            <a:ext cx="1155700" cy="1152525"/>
          </a:xfrm>
          <a:prstGeom prst="rect">
            <a:avLst/>
          </a:prstGeom>
          <a:noFill/>
          <a:ln w="9525">
            <a:noFill/>
            <a:miter lim="800000"/>
            <a:headEnd/>
            <a:tailEnd/>
          </a:ln>
        </p:spPr>
      </p:pic>
      <p:sp>
        <p:nvSpPr>
          <p:cNvPr id="61451" name="TextBox 41"/>
          <p:cNvSpPr txBox="1">
            <a:spLocks noChangeArrowheads="1"/>
          </p:cNvSpPr>
          <p:nvPr/>
        </p:nvSpPr>
        <p:spPr bwMode="auto">
          <a:xfrm rot="-2655157">
            <a:off x="9515475" y="1585913"/>
            <a:ext cx="647700" cy="369887"/>
          </a:xfrm>
          <a:prstGeom prst="rect">
            <a:avLst/>
          </a:prstGeom>
          <a:noFill/>
          <a:ln w="9525">
            <a:noFill/>
            <a:miter lim="800000"/>
          </a:ln>
        </p:spPr>
        <p:txBody>
          <a:bodyPr wrap="none">
            <a:spAutoFit/>
          </a:bodyPr>
          <a:lstStyle/>
          <a:p>
            <a:r>
              <a:rPr lang="zh-CN" altLang="en-US" b="1">
                <a:solidFill>
                  <a:srgbClr val="FFFFFF"/>
                </a:solidFill>
                <a:latin typeface="微软雅黑" panose="020B0503020204020204" pitchFamily="34" charset="-122"/>
                <a:ea typeface="微软雅黑" panose="020B0503020204020204" pitchFamily="34" charset="-122"/>
              </a:rPr>
              <a:t>点评</a:t>
            </a:r>
            <a:endParaRPr lang="zh-CN" altLang="en-US"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5" name="Group 19"/>
          <p:cNvGrpSpPr/>
          <p:nvPr/>
        </p:nvGrpSpPr>
        <p:grpSpPr bwMode="auto">
          <a:xfrm>
            <a:off x="11231563" y="5805488"/>
            <a:ext cx="407987" cy="503237"/>
            <a:chOff x="0" y="0"/>
            <a:chExt cx="408597" cy="504056"/>
          </a:xfrm>
        </p:grpSpPr>
        <p:grpSp>
          <p:nvGrpSpPr>
            <p:cNvPr id="62481"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62484"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2482"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关于失败</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要避免几种“失败的思维”</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25" name="组合 24"/>
          <p:cNvGrpSpPr/>
          <p:nvPr/>
        </p:nvGrpSpPr>
        <p:grpSpPr bwMode="auto">
          <a:xfrm>
            <a:off x="1846263" y="5661025"/>
            <a:ext cx="4584700" cy="923925"/>
            <a:chOff x="1846734" y="5661248"/>
            <a:chExt cx="4584274" cy="923330"/>
          </a:xfrm>
        </p:grpSpPr>
        <p:cxnSp>
          <p:nvCxnSpPr>
            <p:cNvPr id="26" name="直接连接符 25"/>
            <p:cNvCxnSpPr/>
            <p:nvPr/>
          </p:nvCxnSpPr>
          <p:spPr>
            <a:xfrm>
              <a:off x="1846734" y="6465593"/>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2478" name="组合 26"/>
            <p:cNvGrpSpPr/>
            <p:nvPr/>
          </p:nvGrpSpPr>
          <p:grpSpPr bwMode="auto">
            <a:xfrm>
              <a:off x="1942980" y="5661248"/>
              <a:ext cx="4488028" cy="923330"/>
              <a:chOff x="1942980" y="5661248"/>
              <a:chExt cx="4488028" cy="923330"/>
            </a:xfrm>
          </p:grpSpPr>
          <p:sp>
            <p:nvSpPr>
              <p:cNvPr id="28" name="TextBox 27"/>
              <p:cNvSpPr txBox="1"/>
              <p:nvPr/>
            </p:nvSpPr>
            <p:spPr>
              <a:xfrm>
                <a:off x="1943562" y="5661248"/>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5013" y="6084838"/>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“失败记忆扩散型”思维</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4" name="椭圆 23"/>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0" name="矩形 29"/>
          <p:cNvSpPr>
            <a:spLocks noChangeAspect="1"/>
          </p:cNvSpPr>
          <p:nvPr/>
        </p:nvSpPr>
        <p:spPr>
          <a:xfrm>
            <a:off x="2135188" y="923925"/>
            <a:ext cx="6624637" cy="4811713"/>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sp>
        <p:nvSpPr>
          <p:cNvPr id="36" name="Text Box 44"/>
          <p:cNvSpPr txBox="1">
            <a:spLocks noChangeArrowheads="1"/>
          </p:cNvSpPr>
          <p:nvPr/>
        </p:nvSpPr>
        <p:spPr bwMode="auto">
          <a:xfrm>
            <a:off x="3070225" y="1052513"/>
            <a:ext cx="5545138" cy="2087562"/>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科学家将四只猴子关</a:t>
            </a:r>
            <a:r>
              <a:rPr lang="zh-CN" altLang="zh-CN" dirty="0" smtClean="0"/>
              <a:t>在笼子</a:t>
            </a:r>
            <a:r>
              <a:rPr lang="zh-CN" altLang="zh-CN" dirty="0"/>
              <a:t>里，每天只喂很少的食物，让猴子饿的吱吱叫。几天后，实验者从笼子上面放下一串香蕉，一只饿得头昏眼花的大猴子一个箭步冲向前， 可是当它刚碰到香蕉时，就被预设机关所泼出的滚烫的热水烫得全身是伤，当后面三只猴子依次爬上去拿香蕉时，一样被热水烫伤。于是众猴只好望“蕉”兴叹。</a:t>
            </a:r>
            <a:endParaRPr lang="en-US" b="1" dirty="0">
              <a:solidFill>
                <a:schemeClr val="accent6"/>
              </a:solidFill>
            </a:endParaRPr>
          </a:p>
        </p:txBody>
      </p:sp>
      <p:sp>
        <p:nvSpPr>
          <p:cNvPr id="42" name="Text Box 44"/>
          <p:cNvSpPr txBox="1">
            <a:spLocks noChangeArrowheads="1"/>
          </p:cNvSpPr>
          <p:nvPr/>
        </p:nvSpPr>
        <p:spPr bwMode="auto">
          <a:xfrm>
            <a:off x="2328863" y="3284538"/>
            <a:ext cx="6286500" cy="2419350"/>
          </a:xfrm>
          <a:prstGeom prst="rect">
            <a:avLst/>
          </a:prstGeom>
          <a:noFill/>
          <a:ln>
            <a:noFill/>
          </a:ln>
          <a:effectLst/>
        </p:spPr>
        <p:txBody>
          <a:bodyPr>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zh-CN" dirty="0"/>
              <a:t>几天后，实验者换进一只新猴子进入笼子内，当新猴子饿得也想尝试爬上去吃香蕉时，立刻被其它三只老猴子制止，并告知有危险，千万不可尝试。实验者再换一只猴子进入，当这只新猴子想吃香蕉时，有趣的事情发生了，这次不仅剩下的二</a:t>
            </a:r>
            <a:r>
              <a:rPr lang="zh-CN" altLang="zh-CN" dirty="0" smtClean="0"/>
              <a:t>只</a:t>
            </a:r>
            <a:r>
              <a:rPr lang="zh-CN" altLang="en-US" dirty="0"/>
              <a:t>猴子</a:t>
            </a:r>
            <a:r>
              <a:rPr lang="zh-CN" altLang="zh-CN" dirty="0" smtClean="0"/>
              <a:t>制止</a:t>
            </a:r>
            <a:r>
              <a:rPr lang="zh-CN" altLang="zh-CN" dirty="0"/>
              <a:t>它，连“没被烫过的半新猴子”也极力阻止它。实验继续，当所有猴子都已换新之后，“没有一只猴子曾经被烫过”，上头的热水机关也取消了，香蕉唾手可得，却没有猴再敢前去享用。</a:t>
            </a:r>
            <a:endParaRPr lang="en-US" b="1" dirty="0">
              <a:solidFill>
                <a:schemeClr val="accent6"/>
              </a:solidFill>
            </a:endParaRPr>
          </a:p>
        </p:txBody>
      </p:sp>
      <p:pic>
        <p:nvPicPr>
          <p:cNvPr id="62474" name="Picture 2" descr="C:\Documents and Settings\huxiya\桌面\未标题-13.png"/>
          <p:cNvPicPr>
            <a:picLocks noChangeAspect="1" noChangeArrowheads="1"/>
          </p:cNvPicPr>
          <p:nvPr/>
        </p:nvPicPr>
        <p:blipFill>
          <a:blip r:embed="rId1"/>
          <a:srcRect/>
          <a:stretch>
            <a:fillRect/>
          </a:stretch>
        </p:blipFill>
        <p:spPr bwMode="auto">
          <a:xfrm>
            <a:off x="2241550" y="801688"/>
            <a:ext cx="685800" cy="2146300"/>
          </a:xfrm>
          <a:prstGeom prst="rect">
            <a:avLst/>
          </a:prstGeom>
          <a:noFill/>
          <a:ln w="9525">
            <a:noFill/>
            <a:miter lim="800000"/>
            <a:headEnd/>
            <a:tailEnd/>
          </a:ln>
        </p:spPr>
      </p:pic>
      <p:sp>
        <p:nvSpPr>
          <p:cNvPr id="44" name="TextBox 43"/>
          <p:cNvSpPr txBox="1"/>
          <p:nvPr/>
        </p:nvSpPr>
        <p:spPr>
          <a:xfrm>
            <a:off x="2366963" y="981075"/>
            <a:ext cx="461962" cy="173672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bg1"/>
                </a:solidFill>
                <a:latin typeface="微软雅黑" panose="020B0503020204020204" pitchFamily="34" charset="-122"/>
                <a:ea typeface="微软雅黑" panose="020B0503020204020204" pitchFamily="34" charset="-122"/>
              </a:rPr>
              <a:t>听故事并思考</a:t>
            </a:r>
            <a:endParaRPr lang="en-US" spc="150" dirty="0">
              <a:solidFill>
                <a:schemeClr val="bg1"/>
              </a:solidFill>
              <a:latin typeface="微软雅黑" panose="020B0503020204020204" pitchFamily="34" charset="-122"/>
              <a:ea typeface="微软雅黑" panose="020B0503020204020204" pitchFamily="34" charset="-122"/>
            </a:endParaRPr>
          </a:p>
        </p:txBody>
      </p:sp>
      <p:pic>
        <p:nvPicPr>
          <p:cNvPr id="62476" name="Picture 2" descr="F:\TDZ临时\其他备用\！PPT图片及版面资源\06-PPT精选插图\04-图标\171448117.png"/>
          <p:cNvPicPr>
            <a:picLocks noChangeAspect="1" noChangeArrowheads="1"/>
          </p:cNvPicPr>
          <p:nvPr/>
        </p:nvPicPr>
        <p:blipFill>
          <a:blip r:embed="rId2"/>
          <a:srcRect/>
          <a:stretch>
            <a:fillRect/>
          </a:stretch>
        </p:blipFill>
        <p:spPr bwMode="auto">
          <a:xfrm>
            <a:off x="8759825" y="2193925"/>
            <a:ext cx="3251200" cy="32512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 fill="hold"/>
                                        <p:tgtEl>
                                          <p:spTgt spid="25"/>
                                        </p:tgtEl>
                                        <p:attrNameLst>
                                          <p:attrName>ppt_x</p:attrName>
                                        </p:attrNameLst>
                                      </p:cBhvr>
                                      <p:tavLst>
                                        <p:tav tm="0">
                                          <p:val>
                                            <p:strVal val="1+#ppt_w/2"/>
                                          </p:val>
                                        </p:tav>
                                        <p:tav tm="100000">
                                          <p:val>
                                            <p:strVal val="#ppt_x"/>
                                          </p:val>
                                        </p:tav>
                                      </p:tavLst>
                                    </p:anim>
                                    <p:anim calcmode="lin" valueType="num">
                                      <p:cBhvr additive="base">
                                        <p:cTn id="8" dur="1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anim calcmode="lin" valueType="num">
                                      <p:cBhvr>
                                        <p:cTn id="21" dur="1000" fill="hold"/>
                                        <p:tgtEl>
                                          <p:spTgt spid="42"/>
                                        </p:tgtEl>
                                        <p:attrNameLst>
                                          <p:attrName>ppt_x</p:attrName>
                                        </p:attrNameLst>
                                      </p:cBhvr>
                                      <p:tavLst>
                                        <p:tav tm="0">
                                          <p:val>
                                            <p:strVal val="#ppt_x"/>
                                          </p:val>
                                        </p:tav>
                                        <p:tav tm="100000">
                                          <p:val>
                                            <p:strVal val="#ppt_x"/>
                                          </p:val>
                                        </p:tav>
                                      </p:tavLst>
                                    </p:anim>
                                    <p:anim calcmode="lin" valueType="num">
                                      <p:cBhvr>
                                        <p:cTn id="2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95550" y="2420938"/>
            <a:ext cx="7704138" cy="3024187"/>
            <a:chOff x="2495550" y="2420938"/>
            <a:chExt cx="7704138" cy="3024187"/>
          </a:xfrm>
        </p:grpSpPr>
        <p:sp>
          <p:nvSpPr>
            <p:cNvPr id="21" name="矩形 20"/>
            <p:cNvSpPr/>
            <p:nvPr/>
          </p:nvSpPr>
          <p:spPr>
            <a:xfrm>
              <a:off x="4198752" y="4149080"/>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1"/>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2"/>
                </a:rPr>
                <a:t>www.1ppt.com/hangye/</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4"/>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5"/>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6"/>
                </a:rPr>
                <a:t>www.1ppt.com/tubiao/</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7"/>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8"/>
                </a:rPr>
                <a:t>www.1ppt.com/powerpoint/</a:t>
              </a:r>
              <a:r>
                <a:rPr lang="en-US" altLang="zh-CN" sz="100" dirty="0">
                  <a:solidFill>
                    <a:srgbClr val="EEECE1">
                      <a:lumMod val="25000"/>
                    </a:srgbClr>
                  </a:solidFill>
                </a:rPr>
                <a:t>      </a:t>
              </a:r>
              <a:endParaRPr lang="en-US" altLang="zh-CN" sz="100" dirty="0">
                <a:solidFill>
                  <a:srgbClr val="EEECE1">
                    <a:lumMod val="25000"/>
                  </a:srgbClr>
                </a:solidFill>
              </a:endParaRP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0"/>
                </a:rPr>
                <a:t>www.1ppt.com/excel/</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资料下载：</a:t>
              </a:r>
              <a:r>
                <a:rPr lang="en-US" altLang="zh-CN" sz="100" dirty="0">
                  <a:solidFill>
                    <a:srgbClr val="EEECE1">
                      <a:lumMod val="25000"/>
                    </a:srgbClr>
                  </a:solidFill>
                  <a:hlinkClick r:id="rId11"/>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2"/>
                </a:rPr>
                <a:t>www.1ppt.com/kejian/</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范文下载：</a:t>
              </a:r>
              <a:r>
                <a:rPr lang="en-US" altLang="zh-CN" sz="100" dirty="0">
                  <a:solidFill>
                    <a:srgbClr val="EEECE1">
                      <a:lumMod val="25000"/>
                    </a:srgbClr>
                  </a:solidFill>
                  <a:hlinkClick r:id="rId13"/>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4"/>
                </a:rPr>
                <a:t>www.1ppt.com/shiti/</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教案下载：</a:t>
              </a:r>
              <a:r>
                <a:rPr lang="en-US" altLang="zh-CN" sz="100" dirty="0">
                  <a:solidFill>
                    <a:srgbClr val="EEECE1">
                      <a:lumMod val="25000"/>
                    </a:srgbClr>
                  </a:solidFill>
                  <a:hlinkClick r:id="rId15"/>
                </a:rPr>
                <a:t>www.1ppt.com/jiaoan/</a:t>
              </a:r>
              <a:r>
                <a:rPr lang="en-US" altLang="zh-CN" sz="100" dirty="0">
                  <a:solidFill>
                    <a:srgbClr val="EEECE1">
                      <a:lumMod val="25000"/>
                    </a:srgbClr>
                  </a:solidFill>
                </a:rPr>
                <a:t>  </a:t>
              </a:r>
              <a:endParaRPr lang="en-US" altLang="zh-CN" sz="100" dirty="0">
                <a:solidFill>
                  <a:srgbClr val="EEECE1">
                    <a:lumMod val="25000"/>
                  </a:srgbClr>
                </a:solidFill>
              </a:endParaRPr>
            </a:p>
            <a:p>
              <a:r>
                <a:rPr lang="en-US" altLang="zh-CN" sz="100" dirty="0">
                  <a:solidFill>
                    <a:srgbClr val="EEECE1">
                      <a:lumMod val="25000"/>
                    </a:srgbClr>
                  </a:solidFill>
                </a:rPr>
                <a:t>  </a:t>
              </a:r>
              <a:endParaRPr lang="zh-CN" altLang="en-US" sz="100" dirty="0">
                <a:solidFill>
                  <a:srgbClr val="EEECE1">
                    <a:lumMod val="25000"/>
                  </a:srgbClr>
                </a:solidFill>
              </a:endParaRPr>
            </a:p>
          </p:txBody>
        </p:sp>
        <p:pic>
          <p:nvPicPr>
            <p:cNvPr id="9218" name="Picture 2" descr="F:\TDZ临时\其他备用\！PPT图片及版面资源\06-PPT精选插图\02-商务\跳槽03.jpg"/>
            <p:cNvPicPr>
              <a:picLocks noChangeAspect="1" noChangeArrowheads="1"/>
            </p:cNvPicPr>
            <p:nvPr/>
          </p:nvPicPr>
          <p:blipFill rotWithShape="1">
            <a:blip r:embed="rId16"/>
            <a:srcRect t="1251" b="9400"/>
            <a:stretch>
              <a:fillRect/>
            </a:stretch>
          </p:blipFill>
          <p:spPr bwMode="auto">
            <a:xfrm>
              <a:off x="2495550" y="2420938"/>
              <a:ext cx="7704138" cy="3024187"/>
            </a:xfrm>
            <a:prstGeom prst="rect">
              <a:avLst/>
            </a:prstGeom>
            <a:noFill/>
            <a:ln w="12700">
              <a:solidFill>
                <a:schemeClr val="accent6"/>
              </a:solidFill>
            </a:ln>
            <a:effectLst>
              <a:outerShdw blurRad="50800" dist="38100" dir="2700000" algn="tl" rotWithShape="0">
                <a:prstClr val="black">
                  <a:alpha val="40000"/>
                </a:prstClr>
              </a:outerShdw>
            </a:effectLst>
          </p:spPr>
        </p:pic>
      </p:grpSp>
      <p:grpSp>
        <p:nvGrpSpPr>
          <p:cNvPr id="63490" name="Group 19"/>
          <p:cNvGrpSpPr/>
          <p:nvPr/>
        </p:nvGrpSpPr>
        <p:grpSpPr bwMode="auto">
          <a:xfrm>
            <a:off x="11231563" y="5805488"/>
            <a:ext cx="407987" cy="503237"/>
            <a:chOff x="0" y="0"/>
            <a:chExt cx="408597" cy="504056"/>
          </a:xfrm>
        </p:grpSpPr>
        <p:grpSp>
          <p:nvGrpSpPr>
            <p:cNvPr id="63504" name="Group 20"/>
            <p:cNvGrpSpPr/>
            <p:nvPr/>
          </p:nvGrpSpPr>
          <p:grpSpPr bwMode="auto">
            <a:xfrm rot="-1934848">
              <a:off x="0" y="0"/>
              <a:ext cx="408597" cy="504056"/>
              <a:chOff x="0" y="0"/>
              <a:chExt cx="423990" cy="504056"/>
            </a:xfrm>
          </p:grpSpPr>
          <p:sp>
            <p:nvSpPr>
              <p:cNvPr id="38" name="圆角矩形 22"/>
              <p:cNvSpPr>
                <a:spLocks noChangeArrowheads="1"/>
              </p:cNvSpPr>
              <p:nvPr/>
            </p:nvSpPr>
            <p:spPr bwMode="auto">
              <a:xfrm>
                <a:off x="0" y="0"/>
                <a:ext cx="423990" cy="504056"/>
              </a:xfrm>
              <a:prstGeom prst="roundRect">
                <a:avLst>
                  <a:gd name="adj" fmla="val 7259"/>
                </a:avLst>
              </a:prstGeom>
              <a:solidFill>
                <a:schemeClr val="accent6">
                  <a:lumMod val="75000"/>
                </a:schemeClr>
              </a:solidFill>
              <a:ln w="6350" cap="flat" cmpd="sng">
                <a:solidFill>
                  <a:srgbClr val="7F7F7F"/>
                </a:solidFill>
                <a:round/>
              </a:ln>
            </p:spPr>
            <p:txBody>
              <a:bodyPr anchor="ctr"/>
              <a:lstStyle/>
              <a:p>
                <a:pPr algn="ctr"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63507"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3505" name="TextBox 25"/>
            <p:cNvSpPr>
              <a:spLocks noChangeArrowheads="1"/>
            </p:cNvSpPr>
            <p:nvPr/>
          </p:nvSpPr>
          <p:spPr bwMode="auto">
            <a:xfrm rot="-1958659">
              <a:off x="23181" y="34754"/>
              <a:ext cx="327310" cy="369544"/>
            </a:xfrm>
            <a:prstGeom prst="rect">
              <a:avLst/>
            </a:prstGeom>
            <a:noFill/>
            <a:ln w="9525">
              <a:noFill/>
              <a:miter lim="800000"/>
            </a:ln>
          </p:spPr>
          <p:txBody>
            <a:bodyPr wrap="none">
              <a:spAutoFit/>
            </a:body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latin typeface="Calibri" panose="020F0502020204030204" pitchFamily="34" charset="0"/>
              </a:endParaRPr>
            </a:p>
          </p:txBody>
        </p:sp>
      </p:grpSp>
      <p:sp>
        <p:nvSpPr>
          <p:cNvPr id="40" name="矩形 4"/>
          <p:cNvSpPr>
            <a:spLocks noChangeArrowheads="1"/>
          </p:cNvSpPr>
          <p:nvPr/>
        </p:nvSpPr>
        <p:spPr bwMode="auto">
          <a:xfrm>
            <a:off x="9407574" y="5801489"/>
            <a:ext cx="1440160" cy="499624"/>
          </a:xfrm>
          <a:prstGeom prst="rect">
            <a:avLst/>
          </a:prstGeom>
          <a:noFill/>
          <a:ln w="9525">
            <a:noFill/>
            <a:miter lim="800000"/>
          </a:ln>
          <a:effectLst/>
        </p:spPr>
        <p:txBody>
          <a:bodyPr>
            <a:spAutoFit/>
          </a:bodyPr>
          <a:lstStyle/>
          <a:p>
            <a:pPr algn="r" fontAlgn="auto">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关于失败</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9407525" y="6469063"/>
            <a:ext cx="2339975"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chemeClr val="accent6"/>
                </a:solidFill>
                <a:latin typeface="微软雅黑" panose="020B0503020204020204" pitchFamily="34" charset="-122"/>
                <a:ea typeface="微软雅黑" panose="020B0503020204020204" pitchFamily="34" charset="-122"/>
              </a:rPr>
              <a:t>要避免几种“失败的思维”</a:t>
            </a:r>
            <a:endParaRPr lang="en-US" spc="150" dirty="0">
              <a:solidFill>
                <a:schemeClr val="accent6"/>
              </a:solidFill>
              <a:latin typeface="微软雅黑" panose="020B0503020204020204" pitchFamily="34" charset="-122"/>
              <a:ea typeface="微软雅黑" panose="020B0503020204020204" pitchFamily="34" charset="-122"/>
            </a:endParaRPr>
          </a:p>
        </p:txBody>
      </p:sp>
      <p:grpSp>
        <p:nvGrpSpPr>
          <p:cNvPr id="63494" name="组合 24"/>
          <p:cNvGrpSpPr/>
          <p:nvPr/>
        </p:nvGrpSpPr>
        <p:grpSpPr bwMode="auto">
          <a:xfrm>
            <a:off x="1846263" y="5661025"/>
            <a:ext cx="4584700" cy="923925"/>
            <a:chOff x="1846734" y="5661248"/>
            <a:chExt cx="4584274" cy="923330"/>
          </a:xfrm>
        </p:grpSpPr>
        <p:cxnSp>
          <p:nvCxnSpPr>
            <p:cNvPr id="26" name="直接连接符 25"/>
            <p:cNvCxnSpPr/>
            <p:nvPr/>
          </p:nvCxnSpPr>
          <p:spPr>
            <a:xfrm>
              <a:off x="1846734" y="6465593"/>
              <a:ext cx="4320773"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3501" name="组合 26"/>
            <p:cNvGrpSpPr/>
            <p:nvPr/>
          </p:nvGrpSpPr>
          <p:grpSpPr bwMode="auto">
            <a:xfrm>
              <a:off x="1942980" y="5661248"/>
              <a:ext cx="4488028" cy="923330"/>
              <a:chOff x="1942980" y="5661248"/>
              <a:chExt cx="4488028" cy="923330"/>
            </a:xfrm>
          </p:grpSpPr>
          <p:sp>
            <p:nvSpPr>
              <p:cNvPr id="28" name="TextBox 27"/>
              <p:cNvSpPr txBox="1"/>
              <p:nvPr/>
            </p:nvSpPr>
            <p:spPr>
              <a:xfrm>
                <a:off x="1943562" y="5661248"/>
                <a:ext cx="407950" cy="923330"/>
              </a:xfrm>
              <a:prstGeom prst="rect">
                <a:avLst/>
              </a:prstGeom>
              <a:noFill/>
            </p:spPr>
            <p:txBody>
              <a:bodyPr>
                <a:spAutoFit/>
              </a:bodyPr>
              <a:lstStyle/>
              <a:p>
                <a:pPr fontAlgn="auto">
                  <a:spcBef>
                    <a:spcPts val="0"/>
                  </a:spcBef>
                  <a:spcAft>
                    <a:spcPts val="0"/>
                  </a:spcAft>
                  <a:defRPr/>
                </a:pPr>
                <a:r>
                  <a:rPr lang="en-US" altLang="zh-CN"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5013" y="6084838"/>
                <a:ext cx="3815995" cy="369649"/>
              </a:xfrm>
              <a:prstGeom prst="rect">
                <a:avLst/>
              </a:prstGeom>
              <a:noFill/>
              <a:ln w="9525">
                <a:noFill/>
                <a:miter lim="800000"/>
              </a:ln>
            </p:spPr>
            <p:txBody>
              <a:bodyPr>
                <a:spAutoFit/>
              </a:bodyPr>
              <a:lstStyle/>
              <a:p>
                <a:pPr fontAlgn="auto">
                  <a:spcBef>
                    <a:spcPts val="200"/>
                  </a:spcBef>
                  <a:spcAft>
                    <a:spcPts val="60"/>
                  </a:spcAft>
                  <a:defRPr/>
                </a:pPr>
                <a:r>
                  <a:rPr lang="zh-CN" altLang="en-US" kern="0" dirty="0">
                    <a:solidFill>
                      <a:srgbClr val="FC6204"/>
                    </a:solidFill>
                    <a:latin typeface="微软雅黑" panose="020B0503020204020204" pitchFamily="34" charset="-122"/>
                    <a:ea typeface="微软雅黑" panose="020B0503020204020204" pitchFamily="34" charset="-122"/>
                  </a:rPr>
                  <a:t>“失败记忆扩散型”思维</a:t>
                </a:r>
                <a:endParaRPr lang="zh-CN" altLang="en-US" kern="0" dirty="0">
                  <a:solidFill>
                    <a:srgbClr val="FC6204"/>
                  </a:solidFill>
                  <a:latin typeface="微软雅黑" panose="020B0503020204020204" pitchFamily="34" charset="-122"/>
                  <a:ea typeface="微软雅黑" panose="020B0503020204020204" pitchFamily="34" charset="-122"/>
                </a:endParaRPr>
              </a:p>
            </p:txBody>
          </p:sp>
        </p:grpSp>
      </p:grpSp>
      <p:sp>
        <p:nvSpPr>
          <p:cNvPr id="24" name="椭圆 23"/>
          <p:cNvSpPr/>
          <p:nvPr/>
        </p:nvSpPr>
        <p:spPr>
          <a:xfrm>
            <a:off x="1574800" y="1268413"/>
            <a:ext cx="287338" cy="288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1" name="Text Box 44"/>
          <p:cNvSpPr txBox="1">
            <a:spLocks noChangeArrowheads="1"/>
          </p:cNvSpPr>
          <p:nvPr/>
        </p:nvSpPr>
        <p:spPr bwMode="auto">
          <a:xfrm>
            <a:off x="2566988" y="971550"/>
            <a:ext cx="6840537" cy="1089025"/>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从这个故事中，我们可以看到，有时候，</a:t>
            </a:r>
            <a:r>
              <a:rPr lang="zh-CN" altLang="zh-CN" sz="1600" b="1">
                <a:solidFill>
                  <a:srgbClr val="FF0000"/>
                </a:solidFill>
                <a:latin typeface="微软雅黑" panose="020B0503020204020204" pitchFamily="34" charset="-122"/>
                <a:ea typeface="微软雅黑" panose="020B0503020204020204" pitchFamily="34" charset="-122"/>
              </a:rPr>
              <a:t>我们不仅仅会被自己的失败记忆所禁锢，还会将自己</a:t>
            </a:r>
            <a:r>
              <a:rPr lang="zh-CN" altLang="en-US" sz="1600" b="1">
                <a:solidFill>
                  <a:srgbClr val="FF0000"/>
                </a:solidFill>
                <a:latin typeface="微软雅黑" panose="020B0503020204020204" pitchFamily="34" charset="-122"/>
                <a:ea typeface="微软雅黑" panose="020B0503020204020204" pitchFamily="34" charset="-122"/>
              </a:rPr>
              <a:t>的</a:t>
            </a:r>
            <a:r>
              <a:rPr lang="zh-CN" altLang="zh-CN" sz="1600" b="1">
                <a:solidFill>
                  <a:srgbClr val="FF0000"/>
                </a:solidFill>
                <a:latin typeface="微软雅黑" panose="020B0503020204020204" pitchFamily="34" charset="-122"/>
                <a:ea typeface="微软雅黑" panose="020B0503020204020204" pitchFamily="34" charset="-122"/>
              </a:rPr>
              <a:t>失败记忆传播扩散出去，去禁锢别人。</a:t>
            </a:r>
            <a:r>
              <a:rPr lang="zh-CN" altLang="en-US" sz="1600">
                <a:solidFill>
                  <a:srgbClr val="7F7F7F"/>
                </a:solidFill>
                <a:latin typeface="微软雅黑" panose="020B0503020204020204" pitchFamily="34" charset="-122"/>
                <a:ea typeface="微软雅黑" panose="020B0503020204020204" pitchFamily="34" charset="-122"/>
              </a:rPr>
              <a:t>别人再继续传播出去，岂不知可能情形早已改变。</a:t>
            </a:r>
            <a:endParaRPr lang="en-US" sz="1600" b="1">
              <a:solidFill>
                <a:srgbClr val="FF0000"/>
              </a:solidFill>
              <a:latin typeface="微软雅黑" panose="020B0503020204020204" pitchFamily="34" charset="-122"/>
              <a:ea typeface="微软雅黑" panose="020B0503020204020204" pitchFamily="34" charset="-122"/>
            </a:endParaRPr>
          </a:p>
        </p:txBody>
      </p:sp>
      <p:sp>
        <p:nvSpPr>
          <p:cNvPr id="32" name="矩形 31"/>
          <p:cNvSpPr/>
          <p:nvPr/>
        </p:nvSpPr>
        <p:spPr>
          <a:xfrm>
            <a:off x="2495550" y="908050"/>
            <a:ext cx="7664450" cy="1190625"/>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pic>
        <p:nvPicPr>
          <p:cNvPr id="63498" name="Picture 2" descr="F:\TDZ临时\其他备用\！PPT图片及版面资源\06-PPT精选插图\04-图标\右边角-黄1.png"/>
          <p:cNvPicPr>
            <a:picLocks noChangeArrowheads="1"/>
          </p:cNvPicPr>
          <p:nvPr/>
        </p:nvPicPr>
        <p:blipFill>
          <a:blip r:embed="rId17"/>
          <a:srcRect/>
          <a:stretch>
            <a:fillRect/>
          </a:stretch>
        </p:blipFill>
        <p:spPr bwMode="auto">
          <a:xfrm>
            <a:off x="9099550" y="1052513"/>
            <a:ext cx="1155700" cy="1152525"/>
          </a:xfrm>
          <a:prstGeom prst="rect">
            <a:avLst/>
          </a:prstGeom>
          <a:noFill/>
          <a:ln w="9525">
            <a:noFill/>
            <a:miter lim="800000"/>
            <a:headEnd/>
            <a:tailEnd/>
          </a:ln>
        </p:spPr>
      </p:pic>
      <p:sp>
        <p:nvSpPr>
          <p:cNvPr id="63499" name="TextBox 33"/>
          <p:cNvSpPr txBox="1">
            <a:spLocks noChangeArrowheads="1"/>
          </p:cNvSpPr>
          <p:nvPr/>
        </p:nvSpPr>
        <p:spPr bwMode="auto">
          <a:xfrm rot="-2655157">
            <a:off x="9515475" y="1585913"/>
            <a:ext cx="647700" cy="369887"/>
          </a:xfrm>
          <a:prstGeom prst="rect">
            <a:avLst/>
          </a:prstGeom>
          <a:noFill/>
          <a:ln w="9525">
            <a:noFill/>
            <a:miter lim="800000"/>
          </a:ln>
        </p:spPr>
        <p:txBody>
          <a:bodyPr wrap="none">
            <a:spAutoFit/>
          </a:bodyPr>
          <a:lstStyle/>
          <a:p>
            <a:r>
              <a:rPr lang="zh-CN" altLang="en-US" b="1">
                <a:solidFill>
                  <a:srgbClr val="FFFFFF"/>
                </a:solidFill>
                <a:latin typeface="微软雅黑" panose="020B0503020204020204" pitchFamily="34" charset="-122"/>
                <a:ea typeface="微软雅黑" panose="020B0503020204020204" pitchFamily="34" charset="-122"/>
              </a:rPr>
              <a:t>点评</a:t>
            </a:r>
            <a:endParaRPr lang="zh-CN" altLang="en-US"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rgbClr val="00B0F0"/>
                </a:solidFill>
                <a:latin typeface="微软雅黑" panose="020B0503020204020204" pitchFamily="34" charset="-122"/>
                <a:ea typeface="微软雅黑" panose="020B0503020204020204" pitchFamily="34" charset="-122"/>
              </a:rPr>
              <a:t>意志是什么</a:t>
            </a:r>
            <a:endParaRPr lang="en-US" spc="150" dirty="0">
              <a:solidFill>
                <a:srgbClr val="00B0F0"/>
              </a:solidFill>
              <a:latin typeface="微软雅黑" panose="020B0503020204020204" pitchFamily="34" charset="-122"/>
              <a:ea typeface="微软雅黑" panose="020B0503020204020204" pitchFamily="34" charset="-122"/>
            </a:endParaRPr>
          </a:p>
        </p:txBody>
      </p:sp>
      <p:sp>
        <p:nvSpPr>
          <p:cNvPr id="4" name="椭圆 3"/>
          <p:cNvSpPr/>
          <p:nvPr/>
        </p:nvSpPr>
        <p:spPr>
          <a:xfrm>
            <a:off x="1574800" y="1268413"/>
            <a:ext cx="287338" cy="2889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5" name="Picture 2" descr="F:\TDZ临时\其他备用\！个人PPT作品@teliss\磨练坚强意志-图\F4D779C4635D68E92434990D569DE614.jpg"/>
          <p:cNvPicPr>
            <a:picLocks noChangeAspect="1" noChangeArrowheads="1"/>
          </p:cNvPicPr>
          <p:nvPr/>
        </p:nvPicPr>
        <p:blipFill rotWithShape="1">
          <a:blip r:embed="rId1"/>
          <a:srcRect l="4176" b="4286"/>
          <a:stretch>
            <a:fillRect/>
          </a:stretch>
        </p:blipFill>
        <p:spPr bwMode="auto">
          <a:xfrm>
            <a:off x="2206625" y="914400"/>
            <a:ext cx="6265863" cy="4176713"/>
          </a:xfrm>
          <a:prstGeom prst="rect">
            <a:avLst/>
          </a:prstGeom>
          <a:noFill/>
          <a:ln w="19050">
            <a:solidFill>
              <a:srgbClr val="00B0F0"/>
            </a:solidFill>
          </a:ln>
          <a:effectLst>
            <a:outerShdw blurRad="50800" dist="38100" dir="2700000" algn="tl" rotWithShape="0">
              <a:prstClr val="black">
                <a:alpha val="40000"/>
              </a:prstClr>
            </a:outerShdw>
          </a:effectLst>
        </p:spPr>
      </p:pic>
      <p:sp>
        <p:nvSpPr>
          <p:cNvPr id="6" name="Text Box 44"/>
          <p:cNvSpPr txBox="1">
            <a:spLocks noChangeArrowheads="1"/>
          </p:cNvSpPr>
          <p:nvPr/>
        </p:nvSpPr>
        <p:spPr bwMode="auto">
          <a:xfrm>
            <a:off x="8904288" y="3475038"/>
            <a:ext cx="3095625" cy="1754187"/>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人生犹如一段逆风行舟的苦旅，没有一种大无畏的精神力量去搏击风浪，就只能被冲垮、被淹没。</a:t>
            </a:r>
            <a:r>
              <a:rPr lang="zh-CN" altLang="en-US" sz="1600" b="1">
                <a:solidFill>
                  <a:srgbClr val="00B0F0"/>
                </a:solidFill>
                <a:latin typeface="微软雅黑" panose="020B0503020204020204" pitchFamily="34" charset="-122"/>
                <a:ea typeface="微软雅黑" panose="020B0503020204020204" pitchFamily="34" charset="-122"/>
              </a:rPr>
              <a:t>人，总是要有一点精神的，这就是人的意志。</a:t>
            </a:r>
            <a:endParaRPr lang="en-US" sz="1600" b="1">
              <a:solidFill>
                <a:srgbClr val="00B0F0"/>
              </a:solidFill>
              <a:latin typeface="微软雅黑" panose="020B0503020204020204" pitchFamily="34" charset="-122"/>
              <a:ea typeface="微软雅黑" panose="020B0503020204020204" pitchFamily="34" charset="-122"/>
            </a:endParaRPr>
          </a:p>
        </p:txBody>
      </p:sp>
      <p:sp>
        <p:nvSpPr>
          <p:cNvPr id="7" name="Text Box 44"/>
          <p:cNvSpPr txBox="1">
            <a:spLocks noChangeArrowheads="1"/>
          </p:cNvSpPr>
          <p:nvPr/>
        </p:nvSpPr>
        <p:spPr bwMode="auto">
          <a:xfrm>
            <a:off x="2206625" y="5507038"/>
            <a:ext cx="9793288" cy="1090612"/>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意志是是人的恒心和毅力源泉，它能够主动的预计和克服困难，能够让人执着追求，坚忍不拔。许多富有成就的人，他们之所以在事业上有重大的发展，起作用的不仅是他们的聪明才智，更重要的是</a:t>
            </a:r>
            <a:r>
              <a:rPr lang="zh-CN" altLang="en-US" sz="1600" b="1">
                <a:solidFill>
                  <a:srgbClr val="00B0F0"/>
                </a:solidFill>
                <a:latin typeface="微软雅黑" panose="020B0503020204020204" pitchFamily="34" charset="-122"/>
                <a:ea typeface="微软雅黑" panose="020B0503020204020204" pitchFamily="34" charset="-122"/>
              </a:rPr>
              <a:t>他们有坚忍不拔的毅力和勇气，他们的聪明才智往往是在战胜挫折和失败中得到运用和发展的。</a:t>
            </a:r>
            <a:endParaRPr lang="zh-CN" altLang="zh-CN" sz="1600" b="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tdz\桌面\新建文件夹\为高手鼓掌.jpg"/>
          <p:cNvPicPr>
            <a:picLocks noChangeAspect="1" noChangeArrowheads="1"/>
          </p:cNvPicPr>
          <p:nvPr/>
        </p:nvPicPr>
        <p:blipFill>
          <a:blip r:embed="rId1"/>
          <a:srcRect/>
          <a:stretch>
            <a:fillRect/>
          </a:stretch>
        </p:blipFill>
        <p:spPr bwMode="auto">
          <a:xfrm>
            <a:off x="79375" y="4635500"/>
            <a:ext cx="2908300" cy="1817688"/>
          </a:xfrm>
          <a:prstGeom prst="rect">
            <a:avLst/>
          </a:prstGeom>
          <a:noFill/>
          <a:ln w="28575">
            <a:solidFill>
              <a:schemeClr val="accent6"/>
            </a:solidFill>
          </a:ln>
          <a:effectLst>
            <a:outerShdw blurRad="63500" sx="102000" sy="102000" algn="ctr" rotWithShape="0">
              <a:prstClr val="black">
                <a:alpha val="40000"/>
              </a:prstClr>
            </a:outerShdw>
          </a:effectLst>
        </p:spPr>
      </p:pic>
      <p:pic>
        <p:nvPicPr>
          <p:cNvPr id="3" name="Picture 3" descr="C:\Documents and Settings\tdz\桌面\新建文件夹\20121281732304920306.jpg"/>
          <p:cNvPicPr>
            <a:picLocks noChangeAspect="1" noChangeArrowheads="1"/>
          </p:cNvPicPr>
          <p:nvPr/>
        </p:nvPicPr>
        <p:blipFill>
          <a:blip r:embed="rId2"/>
          <a:srcRect/>
          <a:stretch>
            <a:fillRect/>
          </a:stretch>
        </p:blipFill>
        <p:spPr bwMode="auto">
          <a:xfrm>
            <a:off x="3125788" y="4635500"/>
            <a:ext cx="2909887" cy="1817688"/>
          </a:xfrm>
          <a:prstGeom prst="rect">
            <a:avLst/>
          </a:prstGeom>
          <a:noFill/>
          <a:ln w="28575">
            <a:solidFill>
              <a:schemeClr val="accent6"/>
            </a:solidFill>
          </a:ln>
          <a:effectLst>
            <a:outerShdw blurRad="63500" sx="102000" sy="102000" algn="ctr" rotWithShape="0">
              <a:prstClr val="black">
                <a:alpha val="40000"/>
              </a:prstClr>
            </a:outerShdw>
          </a:effectLst>
        </p:spPr>
      </p:pic>
      <p:pic>
        <p:nvPicPr>
          <p:cNvPr id="4" name="Picture 4" descr="C:\Documents and Settings\tdz\桌面\新建文件夹\2012511855371554.jpg"/>
          <p:cNvPicPr>
            <a:picLocks noChangeAspect="1" noChangeArrowheads="1"/>
          </p:cNvPicPr>
          <p:nvPr/>
        </p:nvPicPr>
        <p:blipFill>
          <a:blip r:embed="rId3"/>
          <a:srcRect/>
          <a:stretch>
            <a:fillRect/>
          </a:stretch>
        </p:blipFill>
        <p:spPr bwMode="auto">
          <a:xfrm>
            <a:off x="6156325" y="4635500"/>
            <a:ext cx="2908300" cy="1817688"/>
          </a:xfrm>
          <a:prstGeom prst="rect">
            <a:avLst/>
          </a:prstGeom>
          <a:noFill/>
          <a:ln w="28575">
            <a:solidFill>
              <a:schemeClr val="accent6"/>
            </a:solidFill>
          </a:ln>
          <a:effectLst>
            <a:outerShdw blurRad="63500" sx="102000" sy="102000" algn="ctr" rotWithShape="0">
              <a:prstClr val="black">
                <a:alpha val="40000"/>
              </a:prstClr>
            </a:outerShdw>
          </a:effectLst>
        </p:spPr>
      </p:pic>
      <p:sp>
        <p:nvSpPr>
          <p:cNvPr id="64516" name="Oval 60">
            <a:hlinkClick r:id="rId4"/>
          </p:cNvPr>
          <p:cNvSpPr>
            <a:spLocks noChangeArrowheads="1"/>
          </p:cNvSpPr>
          <p:nvPr/>
        </p:nvSpPr>
        <p:spPr bwMode="auto">
          <a:xfrm>
            <a:off x="5967413" y="2757488"/>
            <a:ext cx="444500" cy="523875"/>
          </a:xfrm>
          <a:prstGeom prst="ellipse">
            <a:avLst/>
          </a:prstGeom>
          <a:solidFill>
            <a:srgbClr val="0079C5">
              <a:alpha val="0"/>
            </a:srgbClr>
          </a:solidFill>
          <a:ln w="33338">
            <a:noFill/>
            <a:miter lim="800000"/>
          </a:ln>
        </p:spPr>
        <p:txBody>
          <a:bodyPr lIns="91417" tIns="45708" rIns="91417" bIns="45708"/>
          <a:lstStyle/>
          <a:p>
            <a:endParaRPr lang="zh-CN" altLang="en-US">
              <a:solidFill>
                <a:srgbClr val="000000"/>
              </a:solidFill>
            </a:endParaRPr>
          </a:p>
        </p:txBody>
      </p:sp>
      <p:sp>
        <p:nvSpPr>
          <p:cNvPr id="64517" name="Oval 61">
            <a:hlinkClick r:id="rId5"/>
          </p:cNvPr>
          <p:cNvSpPr>
            <a:spLocks noChangeArrowheads="1"/>
          </p:cNvSpPr>
          <p:nvPr/>
        </p:nvSpPr>
        <p:spPr bwMode="auto">
          <a:xfrm>
            <a:off x="5980113" y="3565525"/>
            <a:ext cx="419100" cy="522288"/>
          </a:xfrm>
          <a:prstGeom prst="ellipse">
            <a:avLst/>
          </a:prstGeom>
          <a:solidFill>
            <a:srgbClr val="0079C5">
              <a:alpha val="0"/>
            </a:srgbClr>
          </a:solidFill>
          <a:ln w="33338">
            <a:noFill/>
            <a:miter lim="800000"/>
          </a:ln>
        </p:spPr>
        <p:txBody>
          <a:bodyPr lIns="91417" tIns="45708" rIns="91417" bIns="45708"/>
          <a:lstStyle/>
          <a:p>
            <a:endParaRPr lang="zh-CN" altLang="en-US">
              <a:solidFill>
                <a:srgbClr val="000000"/>
              </a:solidFill>
            </a:endParaRPr>
          </a:p>
        </p:txBody>
      </p:sp>
      <p:sp>
        <p:nvSpPr>
          <p:cNvPr id="7" name="矩形​​ 5"/>
          <p:cNvSpPr>
            <a:spLocks noChangeArrowheads="1"/>
          </p:cNvSpPr>
          <p:nvPr/>
        </p:nvSpPr>
        <p:spPr bwMode="auto">
          <a:xfrm>
            <a:off x="0" y="404813"/>
            <a:ext cx="12190413" cy="4079875"/>
          </a:xfrm>
          <a:prstGeom prst="rect">
            <a:avLst/>
          </a:prstGeom>
          <a:solidFill>
            <a:schemeClr val="accent6"/>
          </a:solidFill>
          <a:ln w="9525" cmpd="sng">
            <a:noFill/>
            <a:miter lim="800000"/>
          </a:ln>
        </p:spPr>
        <p:txBody>
          <a:bodyPr lIns="287926" tIns="45708" rIns="91417" bIns="45708" anchor="b"/>
          <a:lstStyle/>
          <a:p>
            <a:pPr>
              <a:defRPr/>
            </a:pPr>
            <a:endParaRPr lang="zh-CN" altLang="zh-CN" sz="280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Line 33"/>
          <p:cNvSpPr>
            <a:spLocks noChangeShapeType="1"/>
          </p:cNvSpPr>
          <p:nvPr/>
        </p:nvSpPr>
        <p:spPr bwMode="auto">
          <a:xfrm flipV="1">
            <a:off x="6188075" y="1671638"/>
            <a:ext cx="1588" cy="2700337"/>
          </a:xfrm>
          <a:prstGeom prst="line">
            <a:avLst/>
          </a:prstGeom>
          <a:noFill/>
          <a:ln w="33338">
            <a:solidFill>
              <a:srgbClr val="FFFFFF"/>
            </a:solidFill>
            <a:miter lim="800000"/>
          </a:ln>
        </p:spPr>
        <p:txBody>
          <a:bodyPr lIns="91417" tIns="45708" rIns="91417" bIns="45708"/>
          <a:lstStyle/>
          <a:p>
            <a:endParaRPr lang="zh-CN" altLang="en-US"/>
          </a:p>
        </p:txBody>
      </p:sp>
      <p:sp>
        <p:nvSpPr>
          <p:cNvPr id="9" name="Line 5"/>
          <p:cNvSpPr>
            <a:spLocks noChangeShapeType="1"/>
          </p:cNvSpPr>
          <p:nvPr/>
        </p:nvSpPr>
        <p:spPr bwMode="auto">
          <a:xfrm>
            <a:off x="0" y="3913188"/>
            <a:ext cx="1922463" cy="15875"/>
          </a:xfrm>
          <a:prstGeom prst="line">
            <a:avLst/>
          </a:prstGeom>
          <a:noFill/>
          <a:ln w="33338">
            <a:solidFill>
              <a:srgbClr val="FFFFFF"/>
            </a:solidFill>
            <a:miter lim="800000"/>
          </a:ln>
        </p:spPr>
        <p:txBody>
          <a:bodyPr lIns="91417" tIns="45708" rIns="91417" bIns="45708"/>
          <a:lstStyle/>
          <a:p>
            <a:endParaRPr lang="zh-CN" altLang="en-US"/>
          </a:p>
        </p:txBody>
      </p:sp>
      <p:sp>
        <p:nvSpPr>
          <p:cNvPr id="10" name="Line 19"/>
          <p:cNvSpPr>
            <a:spLocks noChangeShapeType="1"/>
          </p:cNvSpPr>
          <p:nvPr/>
        </p:nvSpPr>
        <p:spPr bwMode="auto">
          <a:xfrm flipH="1">
            <a:off x="1922463" y="2740025"/>
            <a:ext cx="200025" cy="1189038"/>
          </a:xfrm>
          <a:prstGeom prst="line">
            <a:avLst/>
          </a:prstGeom>
          <a:noFill/>
          <a:ln w="33338">
            <a:solidFill>
              <a:schemeClr val="bg1"/>
            </a:solidFill>
            <a:miter lim="800000"/>
          </a:ln>
        </p:spPr>
        <p:txBody>
          <a:bodyPr lIns="91417" tIns="45708" rIns="91417" bIns="45708"/>
          <a:lstStyle/>
          <a:p>
            <a:endParaRPr lang="zh-CN" altLang="en-US"/>
          </a:p>
        </p:txBody>
      </p:sp>
      <p:sp>
        <p:nvSpPr>
          <p:cNvPr id="11" name="Line 21"/>
          <p:cNvSpPr>
            <a:spLocks noChangeShapeType="1"/>
          </p:cNvSpPr>
          <p:nvPr/>
        </p:nvSpPr>
        <p:spPr bwMode="auto">
          <a:xfrm>
            <a:off x="3135313" y="2562225"/>
            <a:ext cx="7937" cy="1806575"/>
          </a:xfrm>
          <a:prstGeom prst="line">
            <a:avLst/>
          </a:prstGeom>
          <a:noFill/>
          <a:ln w="33338">
            <a:solidFill>
              <a:schemeClr val="bg1"/>
            </a:solidFill>
            <a:miter lim="800000"/>
          </a:ln>
        </p:spPr>
        <p:txBody>
          <a:bodyPr lIns="91417" tIns="45708" rIns="91417" bIns="45708"/>
          <a:lstStyle/>
          <a:p>
            <a:endParaRPr lang="zh-CN" altLang="en-US"/>
          </a:p>
        </p:txBody>
      </p:sp>
      <p:sp>
        <p:nvSpPr>
          <p:cNvPr id="12" name="Oval 22"/>
          <p:cNvSpPr>
            <a:spLocks noChangeArrowheads="1"/>
          </p:cNvSpPr>
          <p:nvPr/>
        </p:nvSpPr>
        <p:spPr bwMode="auto">
          <a:xfrm>
            <a:off x="5680075" y="692150"/>
            <a:ext cx="1008063" cy="979488"/>
          </a:xfrm>
          <a:prstGeom prst="ellipse">
            <a:avLst/>
          </a:prstGeom>
          <a:noFill/>
          <a:ln w="33338">
            <a:solidFill>
              <a:srgbClr val="FFFFFF"/>
            </a:solidFill>
            <a:miter lim="800000"/>
          </a:ln>
        </p:spPr>
        <p:txBody>
          <a:bodyPr lIns="91417" tIns="45708" rIns="91417" bIns="45708"/>
          <a:lstStyle/>
          <a:p>
            <a:r>
              <a:rPr lang="zh-CN" altLang="en-US" sz="2000" b="1">
                <a:solidFill>
                  <a:srgbClr val="FFFFFF"/>
                </a:solidFill>
                <a:latin typeface="微软雅黑" panose="020B0503020204020204" pitchFamily="34" charset="-122"/>
                <a:ea typeface="微软雅黑" panose="020B0503020204020204" pitchFamily="34" charset="-122"/>
              </a:rPr>
              <a:t>课件制作</a:t>
            </a:r>
            <a:endParaRPr lang="zh-CN" altLang="en-US" sz="2000" b="1">
              <a:solidFill>
                <a:srgbClr val="FFFFFF"/>
              </a:solidFill>
              <a:latin typeface="微软雅黑" panose="020B0503020204020204" pitchFamily="34" charset="-122"/>
              <a:ea typeface="微软雅黑" panose="020B0503020204020204" pitchFamily="34" charset="-122"/>
            </a:endParaRPr>
          </a:p>
        </p:txBody>
      </p:sp>
      <p:grpSp>
        <p:nvGrpSpPr>
          <p:cNvPr id="13" name="Group 63"/>
          <p:cNvGrpSpPr/>
          <p:nvPr/>
        </p:nvGrpSpPr>
        <p:grpSpPr bwMode="auto">
          <a:xfrm>
            <a:off x="5907088" y="2757488"/>
            <a:ext cx="565150" cy="523875"/>
            <a:chOff x="3073" y="2610"/>
            <a:chExt cx="438" cy="440"/>
          </a:xfrm>
        </p:grpSpPr>
        <p:sp>
          <p:nvSpPr>
            <p:cNvPr id="64546" name="Rectangle 28"/>
            <p:cNvSpPr>
              <a:spLocks noChangeArrowheads="1"/>
            </p:cNvSpPr>
            <p:nvPr/>
          </p:nvSpPr>
          <p:spPr bwMode="auto">
            <a:xfrm>
              <a:off x="3181" y="2748"/>
              <a:ext cx="222" cy="164"/>
            </a:xfrm>
            <a:prstGeom prst="rect">
              <a:avLst/>
            </a:prstGeom>
            <a:solidFill>
              <a:srgbClr val="FFFFFF"/>
            </a:solidFill>
            <a:ln w="11113">
              <a:noFill/>
              <a:miter lim="800000"/>
            </a:ln>
          </p:spPr>
          <p:txBody>
            <a:bodyPr/>
            <a:lstStyle/>
            <a:p>
              <a:endParaRPr lang="zh-CN" altLang="en-US">
                <a:solidFill>
                  <a:srgbClr val="000000"/>
                </a:solidFill>
              </a:endParaRPr>
            </a:p>
          </p:txBody>
        </p:sp>
        <p:sp>
          <p:nvSpPr>
            <p:cNvPr id="64547" name="Freeform 29"/>
            <p:cNvSpPr/>
            <p:nvPr/>
          </p:nvSpPr>
          <p:spPr bwMode="auto">
            <a:xfrm>
              <a:off x="3182" y="2748"/>
              <a:ext cx="220" cy="110"/>
            </a:xfrm>
            <a:custGeom>
              <a:avLst/>
              <a:gdLst>
                <a:gd name="T0" fmla="*/ 0 w 278"/>
                <a:gd name="T1" fmla="*/ 0 h 140"/>
                <a:gd name="T2" fmla="*/ 109 w 278"/>
                <a:gd name="T3" fmla="*/ 110 h 140"/>
                <a:gd name="T4" fmla="*/ 220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ln>
          </p:spPr>
          <p:txBody>
            <a:bodyPr/>
            <a:lstStyle/>
            <a:p>
              <a:endParaRPr lang="zh-CN" altLang="en-US"/>
            </a:p>
          </p:txBody>
        </p:sp>
        <p:sp>
          <p:nvSpPr>
            <p:cNvPr id="64548"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ln>
          </p:spPr>
          <p:txBody>
            <a:bodyPr/>
            <a:lstStyle/>
            <a:p>
              <a:endParaRPr lang="zh-CN" altLang="en-US">
                <a:solidFill>
                  <a:srgbClr val="000000"/>
                </a:solidFill>
              </a:endParaRPr>
            </a:p>
          </p:txBody>
        </p:sp>
      </p:grpSp>
      <p:grpSp>
        <p:nvGrpSpPr>
          <p:cNvPr id="17" name="Group 64"/>
          <p:cNvGrpSpPr/>
          <p:nvPr/>
        </p:nvGrpSpPr>
        <p:grpSpPr bwMode="auto">
          <a:xfrm>
            <a:off x="5907088" y="3565525"/>
            <a:ext cx="565150" cy="522288"/>
            <a:chOff x="3073" y="3289"/>
            <a:chExt cx="438" cy="438"/>
          </a:xfrm>
        </p:grpSpPr>
        <p:sp>
          <p:nvSpPr>
            <p:cNvPr id="64544" name="Freeform 32"/>
            <p:cNvSpPr/>
            <p:nvPr/>
          </p:nvSpPr>
          <p:spPr bwMode="auto">
            <a:xfrm>
              <a:off x="3173" y="3389"/>
              <a:ext cx="240" cy="241"/>
            </a:xfrm>
            <a:custGeom>
              <a:avLst/>
              <a:gdLst>
                <a:gd name="T0" fmla="*/ 240 w 303"/>
                <a:gd name="T1" fmla="*/ 208 h 305"/>
                <a:gd name="T2" fmla="*/ 135 w 303"/>
                <a:gd name="T3" fmla="*/ 104 h 305"/>
                <a:gd name="T4" fmla="*/ 177 w 303"/>
                <a:gd name="T5" fmla="*/ 61 h 305"/>
                <a:gd name="T6" fmla="*/ 0 w 303"/>
                <a:gd name="T7" fmla="*/ 0 h 305"/>
                <a:gd name="T8" fmla="*/ 60 w 303"/>
                <a:gd name="T9" fmla="*/ 177 h 305"/>
                <a:gd name="T10" fmla="*/ 102 w 303"/>
                <a:gd name="T11" fmla="*/ 134 h 305"/>
                <a:gd name="T12" fmla="*/ 208 w 303"/>
                <a:gd name="T13" fmla="*/ 241 h 305"/>
                <a:gd name="T14" fmla="*/ 240 w 303"/>
                <a:gd name="T15" fmla="*/ 208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ln>
          </p:spPr>
          <p:txBody>
            <a:bodyPr/>
            <a:lstStyle/>
            <a:p>
              <a:endParaRPr lang="zh-CN" altLang="en-US"/>
            </a:p>
          </p:txBody>
        </p:sp>
        <p:sp>
          <p:nvSpPr>
            <p:cNvPr id="64545"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ln>
          </p:spPr>
          <p:txBody>
            <a:bodyPr/>
            <a:lstStyle/>
            <a:p>
              <a:endParaRPr lang="zh-CN" altLang="en-US">
                <a:solidFill>
                  <a:srgbClr val="000000"/>
                </a:solidFill>
              </a:endParaRPr>
            </a:p>
          </p:txBody>
        </p:sp>
      </p:grpSp>
      <p:sp>
        <p:nvSpPr>
          <p:cNvPr id="20" name="Freeform 11"/>
          <p:cNvSpPr/>
          <p:nvPr/>
        </p:nvSpPr>
        <p:spPr bwMode="auto">
          <a:xfrm>
            <a:off x="1154113" y="2738438"/>
            <a:ext cx="981075" cy="198437"/>
          </a:xfrm>
          <a:custGeom>
            <a:avLst/>
            <a:gdLst>
              <a:gd name="T0" fmla="*/ 0 w 618"/>
              <a:gd name="T1" fmla="*/ 198834 h 167"/>
              <a:gd name="T2" fmla="*/ 977900 w 618"/>
              <a:gd name="T3" fmla="*/ 23812 h 167"/>
              <a:gd name="T4" fmla="*/ 981075 w 618"/>
              <a:gd name="T5" fmla="*/ 0 h 167"/>
              <a:gd name="T6" fmla="*/ 3175 w 618"/>
              <a:gd name="T7" fmla="*/ 182165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ln>
        </p:spPr>
        <p:txBody>
          <a:bodyPr lIns="91417" tIns="45708" rIns="91417" bIns="45708"/>
          <a:lstStyle/>
          <a:p>
            <a:endParaRPr lang="zh-CN" altLang="en-US"/>
          </a:p>
        </p:txBody>
      </p:sp>
      <p:sp>
        <p:nvSpPr>
          <p:cNvPr id="21" name="Freeform 13"/>
          <p:cNvSpPr/>
          <p:nvPr/>
        </p:nvSpPr>
        <p:spPr bwMode="auto">
          <a:xfrm>
            <a:off x="2103438" y="2459038"/>
            <a:ext cx="1566862" cy="309562"/>
          </a:xfrm>
          <a:custGeom>
            <a:avLst/>
            <a:gdLst>
              <a:gd name="T0" fmla="*/ 0 w 987"/>
              <a:gd name="T1" fmla="*/ 309563 h 260"/>
              <a:gd name="T2" fmla="*/ 1563688 w 987"/>
              <a:gd name="T3" fmla="*/ 22622 h 260"/>
              <a:gd name="T4" fmla="*/ 1566863 w 987"/>
              <a:gd name="T5" fmla="*/ 0 h 260"/>
              <a:gd name="T6" fmla="*/ 12700 w 987"/>
              <a:gd name="T7" fmla="*/ 283369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endParaRPr lang="zh-CN" altLang="en-US"/>
          </a:p>
        </p:txBody>
      </p:sp>
      <p:sp>
        <p:nvSpPr>
          <p:cNvPr id="22" name="Freeform 15"/>
          <p:cNvSpPr/>
          <p:nvPr/>
        </p:nvSpPr>
        <p:spPr bwMode="auto">
          <a:xfrm>
            <a:off x="1260475" y="946150"/>
            <a:ext cx="2541588" cy="846138"/>
          </a:xfrm>
          <a:custGeom>
            <a:avLst/>
            <a:gdLst>
              <a:gd name="T0" fmla="*/ 2541587 w 1002"/>
              <a:gd name="T1" fmla="*/ 6404 h 396"/>
              <a:gd name="T2" fmla="*/ 2528904 w 1002"/>
              <a:gd name="T3" fmla="*/ 25616 h 396"/>
              <a:gd name="T4" fmla="*/ 2518758 w 1002"/>
              <a:gd name="T5" fmla="*/ 23482 h 396"/>
              <a:gd name="T6" fmla="*/ 2490857 w 1002"/>
              <a:gd name="T7" fmla="*/ 19212 h 396"/>
              <a:gd name="T8" fmla="*/ 2452809 w 1002"/>
              <a:gd name="T9" fmla="*/ 19212 h 396"/>
              <a:gd name="T10" fmla="*/ 2417298 w 1002"/>
              <a:gd name="T11" fmla="*/ 23482 h 396"/>
              <a:gd name="T12" fmla="*/ 2381787 w 1002"/>
              <a:gd name="T13" fmla="*/ 34155 h 396"/>
              <a:gd name="T14" fmla="*/ 1075482 w 1002"/>
              <a:gd name="T15" fmla="*/ 478174 h 396"/>
              <a:gd name="T16" fmla="*/ 953729 w 1002"/>
              <a:gd name="T17" fmla="*/ 520868 h 396"/>
              <a:gd name="T18" fmla="*/ 2537 w 1002"/>
              <a:gd name="T19" fmla="*/ 845344 h 396"/>
              <a:gd name="T20" fmla="*/ 0 w 1002"/>
              <a:gd name="T21" fmla="*/ 832536 h 396"/>
              <a:gd name="T22" fmla="*/ 956266 w 1002"/>
              <a:gd name="T23" fmla="*/ 505926 h 396"/>
              <a:gd name="T24" fmla="*/ 1075482 w 1002"/>
              <a:gd name="T25" fmla="*/ 465366 h 396"/>
              <a:gd name="T26" fmla="*/ 2379250 w 1002"/>
              <a:gd name="T27" fmla="*/ 17078 h 396"/>
              <a:gd name="T28" fmla="*/ 2419834 w 1002"/>
              <a:gd name="T29" fmla="*/ 6404 h 396"/>
              <a:gd name="T30" fmla="*/ 2462955 w 1002"/>
              <a:gd name="T31" fmla="*/ 2135 h 396"/>
              <a:gd name="T32" fmla="*/ 2503539 w 1002"/>
              <a:gd name="T33" fmla="*/ 0 h 396"/>
              <a:gd name="T34" fmla="*/ 2536514 w 1002"/>
              <a:gd name="T35" fmla="*/ 6404 h 396"/>
              <a:gd name="T36" fmla="*/ 2541587 w 1002"/>
              <a:gd name="T37" fmla="*/ 6404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endParaRPr lang="zh-CN" altLang="en-US"/>
          </a:p>
        </p:txBody>
      </p:sp>
      <p:sp>
        <p:nvSpPr>
          <p:cNvPr id="23" name="Freeform 16"/>
          <p:cNvSpPr/>
          <p:nvPr/>
        </p:nvSpPr>
        <p:spPr bwMode="auto">
          <a:xfrm>
            <a:off x="938213" y="1778000"/>
            <a:ext cx="325437" cy="1190625"/>
          </a:xfrm>
          <a:custGeom>
            <a:avLst/>
            <a:gdLst>
              <a:gd name="T0" fmla="*/ 325438 w 128"/>
              <a:gd name="T1" fmla="*/ 12802 h 558"/>
              <a:gd name="T2" fmla="*/ 315268 w 128"/>
              <a:gd name="T3" fmla="*/ 14936 h 558"/>
              <a:gd name="T4" fmla="*/ 300013 w 128"/>
              <a:gd name="T5" fmla="*/ 23471 h 558"/>
              <a:gd name="T6" fmla="*/ 284758 w 128"/>
              <a:gd name="T7" fmla="*/ 36274 h 558"/>
              <a:gd name="T8" fmla="*/ 274588 w 128"/>
              <a:gd name="T9" fmla="*/ 51210 h 558"/>
              <a:gd name="T10" fmla="*/ 269503 w 128"/>
              <a:gd name="T11" fmla="*/ 66146 h 558"/>
              <a:gd name="T12" fmla="*/ 162719 w 128"/>
              <a:gd name="T13" fmla="*/ 512097 h 558"/>
              <a:gd name="T14" fmla="*/ 139837 w 128"/>
              <a:gd name="T15" fmla="*/ 612382 h 558"/>
              <a:gd name="T16" fmla="*/ 17797 w 128"/>
              <a:gd name="T17" fmla="*/ 1130880 h 558"/>
              <a:gd name="T18" fmla="*/ 15255 w 128"/>
              <a:gd name="T19" fmla="*/ 1150084 h 558"/>
              <a:gd name="T20" fmla="*/ 20340 w 128"/>
              <a:gd name="T21" fmla="*/ 1162886 h 558"/>
              <a:gd name="T22" fmla="*/ 33052 w 128"/>
              <a:gd name="T23" fmla="*/ 1171421 h 558"/>
              <a:gd name="T24" fmla="*/ 48307 w 128"/>
              <a:gd name="T25" fmla="*/ 1173555 h 558"/>
              <a:gd name="T26" fmla="*/ 218654 w 128"/>
              <a:gd name="T27" fmla="*/ 1141549 h 558"/>
              <a:gd name="T28" fmla="*/ 216111 w 128"/>
              <a:gd name="T29" fmla="*/ 1158619 h 558"/>
              <a:gd name="T30" fmla="*/ 43222 w 128"/>
              <a:gd name="T31" fmla="*/ 1190625 h 558"/>
              <a:gd name="T32" fmla="*/ 22882 w 128"/>
              <a:gd name="T33" fmla="*/ 1188491 h 558"/>
              <a:gd name="T34" fmla="*/ 7627 w 128"/>
              <a:gd name="T35" fmla="*/ 1177823 h 558"/>
              <a:gd name="T36" fmla="*/ 0 w 128"/>
              <a:gd name="T37" fmla="*/ 1158619 h 558"/>
              <a:gd name="T38" fmla="*/ 2542 w 128"/>
              <a:gd name="T39" fmla="*/ 1133014 h 558"/>
              <a:gd name="T40" fmla="*/ 124582 w 128"/>
              <a:gd name="T41" fmla="*/ 616650 h 558"/>
              <a:gd name="T42" fmla="*/ 147464 w 128"/>
              <a:gd name="T43" fmla="*/ 516364 h 558"/>
              <a:gd name="T44" fmla="*/ 254248 w 128"/>
              <a:gd name="T45" fmla="*/ 70413 h 558"/>
              <a:gd name="T46" fmla="*/ 264418 w 128"/>
              <a:gd name="T47" fmla="*/ 49076 h 558"/>
              <a:gd name="T48" fmla="*/ 279673 w 128"/>
              <a:gd name="T49" fmla="*/ 29872 h 558"/>
              <a:gd name="T50" fmla="*/ 297471 w 128"/>
              <a:gd name="T51" fmla="*/ 12802 h 558"/>
              <a:gd name="T52" fmla="*/ 320353 w 128"/>
              <a:gd name="T53" fmla="*/ 2134 h 558"/>
              <a:gd name="T54" fmla="*/ 322895 w 128"/>
              <a:gd name="T55" fmla="*/ 0 h 558"/>
              <a:gd name="T56" fmla="*/ 325438 w 128"/>
              <a:gd name="T57" fmla="*/ 12802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ln>
        </p:spPr>
        <p:txBody>
          <a:bodyPr lIns="91417" tIns="45708" rIns="91417" bIns="45708"/>
          <a:lstStyle/>
          <a:p>
            <a:endParaRPr lang="zh-CN" altLang="en-US"/>
          </a:p>
        </p:txBody>
      </p:sp>
      <p:sp>
        <p:nvSpPr>
          <p:cNvPr id="24" name="Freeform 17"/>
          <p:cNvSpPr/>
          <p:nvPr/>
        </p:nvSpPr>
        <p:spPr bwMode="auto">
          <a:xfrm>
            <a:off x="3673475" y="952500"/>
            <a:ext cx="1308100" cy="1528763"/>
          </a:xfrm>
          <a:custGeom>
            <a:avLst/>
            <a:gdLst>
              <a:gd name="T0" fmla="*/ 116614 w 516"/>
              <a:gd name="T1" fmla="*/ 19216 h 716"/>
              <a:gd name="T2" fmla="*/ 1229512 w 516"/>
              <a:gd name="T3" fmla="*/ 316001 h 716"/>
              <a:gd name="T4" fmla="*/ 1257398 w 516"/>
              <a:gd name="T5" fmla="*/ 328812 h 716"/>
              <a:gd name="T6" fmla="*/ 1270074 w 516"/>
              <a:gd name="T7" fmla="*/ 350164 h 716"/>
              <a:gd name="T8" fmla="*/ 1270074 w 516"/>
              <a:gd name="T9" fmla="*/ 373650 h 716"/>
              <a:gd name="T10" fmla="*/ 1252328 w 516"/>
              <a:gd name="T11" fmla="*/ 399272 h 716"/>
              <a:gd name="T12" fmla="*/ 286464 w 516"/>
              <a:gd name="T13" fmla="*/ 1400654 h 716"/>
              <a:gd name="T14" fmla="*/ 253508 w 516"/>
              <a:gd name="T15" fmla="*/ 1426276 h 716"/>
              <a:gd name="T16" fmla="*/ 212946 w 516"/>
              <a:gd name="T17" fmla="*/ 1449763 h 716"/>
              <a:gd name="T18" fmla="*/ 167315 w 516"/>
              <a:gd name="T19" fmla="*/ 1471114 h 716"/>
              <a:gd name="T20" fmla="*/ 124219 w 516"/>
              <a:gd name="T21" fmla="*/ 1481790 h 716"/>
              <a:gd name="T22" fmla="*/ 0 w 516"/>
              <a:gd name="T23" fmla="*/ 1505276 h 716"/>
              <a:gd name="T24" fmla="*/ 0 w 516"/>
              <a:gd name="T25" fmla="*/ 1528763 h 716"/>
              <a:gd name="T26" fmla="*/ 126754 w 516"/>
              <a:gd name="T27" fmla="*/ 1505276 h 716"/>
              <a:gd name="T28" fmla="*/ 174920 w 516"/>
              <a:gd name="T29" fmla="*/ 1492466 h 716"/>
              <a:gd name="T30" fmla="*/ 225622 w 516"/>
              <a:gd name="T31" fmla="*/ 1471114 h 716"/>
              <a:gd name="T32" fmla="*/ 273788 w 516"/>
              <a:gd name="T33" fmla="*/ 1443357 h 716"/>
              <a:gd name="T34" fmla="*/ 309279 w 516"/>
              <a:gd name="T35" fmla="*/ 1411330 h 716"/>
              <a:gd name="T36" fmla="*/ 1282749 w 516"/>
              <a:gd name="T37" fmla="*/ 405677 h 716"/>
              <a:gd name="T38" fmla="*/ 1305565 w 516"/>
              <a:gd name="T39" fmla="*/ 371515 h 716"/>
              <a:gd name="T40" fmla="*/ 1305565 w 516"/>
              <a:gd name="T41" fmla="*/ 339488 h 716"/>
              <a:gd name="T42" fmla="*/ 1287819 w 516"/>
              <a:gd name="T43" fmla="*/ 313866 h 716"/>
              <a:gd name="T44" fmla="*/ 1249793 w 516"/>
              <a:gd name="T45" fmla="*/ 294650 h 716"/>
              <a:gd name="T46" fmla="*/ 129289 w 516"/>
              <a:gd name="T47" fmla="*/ 0 h 716"/>
              <a:gd name="T48" fmla="*/ 116614 w 516"/>
              <a:gd name="T49" fmla="*/ 19216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endParaRPr lang="zh-CN" altLang="en-US"/>
          </a:p>
        </p:txBody>
      </p:sp>
      <p:sp>
        <p:nvSpPr>
          <p:cNvPr id="25" name="Line 51"/>
          <p:cNvSpPr>
            <a:spLocks noChangeShapeType="1"/>
          </p:cNvSpPr>
          <p:nvPr/>
        </p:nvSpPr>
        <p:spPr bwMode="auto">
          <a:xfrm>
            <a:off x="3128963" y="4365625"/>
            <a:ext cx="3071812" cy="3175"/>
          </a:xfrm>
          <a:prstGeom prst="line">
            <a:avLst/>
          </a:prstGeom>
          <a:noFill/>
          <a:ln w="33338">
            <a:solidFill>
              <a:srgbClr val="FFFFFF"/>
            </a:solidFill>
            <a:miter lim="800000"/>
          </a:ln>
        </p:spPr>
        <p:txBody>
          <a:bodyPr lIns="91417" tIns="45708" rIns="91417" bIns="45708"/>
          <a:lstStyle/>
          <a:p>
            <a:endParaRPr lang="zh-CN" altLang="en-US"/>
          </a:p>
        </p:txBody>
      </p:sp>
      <p:sp>
        <p:nvSpPr>
          <p:cNvPr id="26" name="Text Box 52"/>
          <p:cNvSpPr txBox="1">
            <a:spLocks noChangeArrowheads="1"/>
          </p:cNvSpPr>
          <p:nvPr/>
        </p:nvSpPr>
        <p:spPr bwMode="auto">
          <a:xfrm>
            <a:off x="6788150" y="2060575"/>
            <a:ext cx="4618038" cy="350838"/>
          </a:xfrm>
          <a:prstGeom prst="rect">
            <a:avLst/>
          </a:prstGeom>
          <a:noFill/>
          <a:ln w="9525">
            <a:noFill/>
            <a:miter lim="800000"/>
          </a:ln>
        </p:spPr>
        <p:txBody>
          <a:bodyPr lIns="91417" tIns="45708" rIns="91417" bIns="45708" anchor="ctr"/>
          <a:lstStyle/>
          <a:p>
            <a:pPr>
              <a:spcBef>
                <a:spcPct val="50000"/>
              </a:spcBef>
            </a:pPr>
            <a:r>
              <a:rPr lang="en-US" altLang="zh-CN" sz="2200">
                <a:solidFill>
                  <a:srgbClr val="FFFFFF"/>
                </a:solidFill>
              </a:rPr>
              <a:t>http://t.qq.com/teliss</a:t>
            </a:r>
            <a:endParaRPr lang="en-GB" altLang="zh-CN" sz="2200">
              <a:solidFill>
                <a:srgbClr val="FFFFFF"/>
              </a:solidFill>
            </a:endParaRPr>
          </a:p>
        </p:txBody>
      </p:sp>
      <p:sp>
        <p:nvSpPr>
          <p:cNvPr id="27" name="Text Box 54">
            <a:hlinkClick r:id="rId4"/>
          </p:cNvPr>
          <p:cNvSpPr txBox="1">
            <a:spLocks noChangeArrowheads="1"/>
          </p:cNvSpPr>
          <p:nvPr/>
        </p:nvSpPr>
        <p:spPr bwMode="auto">
          <a:xfrm>
            <a:off x="6786563" y="2846388"/>
            <a:ext cx="4475162" cy="350837"/>
          </a:xfrm>
          <a:prstGeom prst="rect">
            <a:avLst/>
          </a:prstGeom>
          <a:noFill/>
          <a:ln w="9525">
            <a:noFill/>
            <a:miter lim="800000"/>
          </a:ln>
        </p:spPr>
        <p:txBody>
          <a:bodyPr lIns="91417" tIns="45708" rIns="91417" bIns="45708" anchor="ctr"/>
          <a:lstStyle/>
          <a:p>
            <a:pPr>
              <a:spcBef>
                <a:spcPct val="50000"/>
              </a:spcBef>
            </a:pPr>
            <a:r>
              <a:rPr lang="en-US" altLang="zh-CN" sz="2200" dirty="0">
                <a:solidFill>
                  <a:srgbClr val="FFFFFF"/>
                </a:solidFill>
              </a:rPr>
              <a:t>http://</a:t>
            </a:r>
            <a:r>
              <a:rPr lang="en-US" altLang="zh-CN" sz="2200" dirty="0" smtClean="0">
                <a:solidFill>
                  <a:srgbClr val="FFFFFF"/>
                </a:solidFill>
              </a:rPr>
              <a:t>teliss.blog.163.com </a:t>
            </a:r>
            <a:endParaRPr lang="en-US" altLang="zh-CN" sz="2200" dirty="0">
              <a:solidFill>
                <a:srgbClr val="FFFFFF"/>
              </a:solidFill>
            </a:endParaRPr>
          </a:p>
        </p:txBody>
      </p:sp>
      <p:sp>
        <p:nvSpPr>
          <p:cNvPr id="28" name="Text Box 59">
            <a:hlinkClick r:id="rId5"/>
          </p:cNvPr>
          <p:cNvSpPr txBox="1">
            <a:spLocks noChangeArrowheads="1"/>
          </p:cNvSpPr>
          <p:nvPr/>
        </p:nvSpPr>
        <p:spPr bwMode="auto">
          <a:xfrm>
            <a:off x="6788150" y="3662363"/>
            <a:ext cx="4995863" cy="350837"/>
          </a:xfrm>
          <a:prstGeom prst="rect">
            <a:avLst/>
          </a:prstGeom>
          <a:noFill/>
          <a:ln w="9525">
            <a:noFill/>
            <a:miter lim="800000"/>
          </a:ln>
        </p:spPr>
        <p:txBody>
          <a:bodyPr lIns="91417" tIns="45708" rIns="91417" bIns="45708" anchor="ctr"/>
          <a:lstStyle/>
          <a:p>
            <a:pPr>
              <a:spcBef>
                <a:spcPct val="50000"/>
              </a:spcBef>
            </a:pPr>
            <a:r>
              <a:rPr lang="en-US" altLang="zh-CN" sz="2200">
                <a:solidFill>
                  <a:srgbClr val="FFFFFF"/>
                </a:solidFill>
              </a:rPr>
              <a:t>http://weibo.com/teliss</a:t>
            </a:r>
            <a:endParaRPr lang="en-GB" altLang="zh-CN" sz="2200">
              <a:solidFill>
                <a:srgbClr val="FFFFFF"/>
              </a:solidFill>
            </a:endParaRPr>
          </a:p>
        </p:txBody>
      </p:sp>
      <p:sp>
        <p:nvSpPr>
          <p:cNvPr id="29" name="Text Box 62"/>
          <p:cNvSpPr txBox="1">
            <a:spLocks noChangeArrowheads="1"/>
          </p:cNvSpPr>
          <p:nvPr/>
        </p:nvSpPr>
        <p:spPr bwMode="auto">
          <a:xfrm>
            <a:off x="6788150" y="882650"/>
            <a:ext cx="4762500" cy="598488"/>
          </a:xfrm>
          <a:prstGeom prst="rect">
            <a:avLst/>
          </a:prstGeom>
          <a:noFill/>
          <a:ln w="9525">
            <a:noFill/>
            <a:miter lim="800000"/>
          </a:ln>
        </p:spPr>
        <p:txBody>
          <a:bodyPr lIns="91417" tIns="45708" rIns="91417" bIns="45708" anchor="ctr"/>
          <a:lstStyle/>
          <a:p>
            <a:pPr>
              <a:spcBef>
                <a:spcPct val="50000"/>
              </a:spcBef>
            </a:pPr>
            <a:r>
              <a:rPr lang="zh-CN" altLang="en-US" sz="2200">
                <a:solidFill>
                  <a:srgbClr val="FFFFFF"/>
                </a:solidFill>
                <a:latin typeface="微软雅黑" panose="020B0503020204020204" pitchFamily="34" charset="-122"/>
                <a:ea typeface="微软雅黑" panose="020B0503020204020204" pitchFamily="34" charset="-122"/>
              </a:rPr>
              <a:t>课件制作：布衣公子</a:t>
            </a:r>
            <a:r>
              <a:rPr lang="en-US" altLang="zh-CN" sz="2200">
                <a:solidFill>
                  <a:srgbClr val="FFFFFF"/>
                </a:solidFill>
                <a:latin typeface="微软雅黑" panose="020B0503020204020204" pitchFamily="34" charset="-122"/>
                <a:ea typeface="微软雅黑" panose="020B0503020204020204" pitchFamily="34" charset="-122"/>
              </a:rPr>
              <a:t>/@teliss</a:t>
            </a:r>
            <a:endParaRPr lang="en-GB" altLang="zh-CN" sz="2200">
              <a:solidFill>
                <a:srgbClr val="FFFFFF"/>
              </a:solidFill>
              <a:latin typeface="微软雅黑" panose="020B0503020204020204" pitchFamily="34" charset="-122"/>
              <a:ea typeface="微软雅黑" panose="020B0503020204020204" pitchFamily="34" charset="-122"/>
            </a:endParaRPr>
          </a:p>
        </p:txBody>
      </p:sp>
      <p:sp>
        <p:nvSpPr>
          <p:cNvPr id="30" name="TextBox 29"/>
          <p:cNvSpPr txBox="1">
            <a:spLocks noChangeArrowheads="1"/>
          </p:cNvSpPr>
          <p:nvPr/>
        </p:nvSpPr>
        <p:spPr bwMode="auto">
          <a:xfrm rot="-1154752">
            <a:off x="1390650" y="1492250"/>
            <a:ext cx="2954338" cy="922338"/>
          </a:xfrm>
          <a:prstGeom prst="rect">
            <a:avLst/>
          </a:prstGeom>
          <a:noFill/>
          <a:ln w="9525">
            <a:noFill/>
            <a:miter lim="800000"/>
          </a:ln>
        </p:spPr>
        <p:txBody>
          <a:bodyPr wrap="none" lIns="91417" tIns="45708" rIns="91417" bIns="45708">
            <a:spAutoFit/>
          </a:bodyPr>
          <a:lstStyle/>
          <a:p>
            <a:r>
              <a:rPr lang="zh-CN" altLang="en-US" sz="5400" b="1">
                <a:solidFill>
                  <a:srgbClr val="FFFFFF"/>
                </a:solidFill>
                <a:latin typeface="微软雅黑" panose="020B0503020204020204" pitchFamily="34" charset="-122"/>
                <a:ea typeface="微软雅黑" panose="020B0503020204020204" pitchFamily="34" charset="-122"/>
              </a:rPr>
              <a:t>谢谢观看</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31" name="Picture 3" descr="C:\Documents and Settings\tdz\桌面\未标题-2.png"/>
          <p:cNvPicPr>
            <a:picLocks noChangeAspect="1" noChangeArrowheads="1"/>
          </p:cNvPicPr>
          <p:nvPr/>
        </p:nvPicPr>
        <p:blipFill>
          <a:blip r:embed="rId6"/>
          <a:srcRect/>
          <a:stretch>
            <a:fillRect/>
          </a:stretch>
        </p:blipFill>
        <p:spPr bwMode="auto">
          <a:xfrm>
            <a:off x="5972175" y="3632200"/>
            <a:ext cx="457200" cy="411163"/>
          </a:xfrm>
          <a:prstGeom prst="rect">
            <a:avLst/>
          </a:prstGeom>
          <a:noFill/>
          <a:ln w="9525">
            <a:noFill/>
            <a:miter lim="800000"/>
            <a:headEnd/>
            <a:tailEnd/>
          </a:ln>
        </p:spPr>
      </p:pic>
      <p:pic>
        <p:nvPicPr>
          <p:cNvPr id="32" name="Picture 9" descr="E:\仝德志文件，勿删！\03-参考文档\！PPT图片及版面资源\06-PPT精选插图\05-头像\嘿嘿.png"/>
          <p:cNvPicPr>
            <a:picLocks noChangeAspect="1" noChangeArrowheads="1"/>
          </p:cNvPicPr>
          <p:nvPr/>
        </p:nvPicPr>
        <p:blipFill>
          <a:blip r:embed="rId7"/>
          <a:srcRect/>
          <a:stretch>
            <a:fillRect/>
          </a:stretch>
        </p:blipFill>
        <p:spPr bwMode="auto">
          <a:xfrm>
            <a:off x="5754688" y="728663"/>
            <a:ext cx="852487" cy="852487"/>
          </a:xfrm>
          <a:prstGeom prst="rect">
            <a:avLst/>
          </a:prstGeom>
          <a:noFill/>
          <a:ln w="9525">
            <a:noFill/>
            <a:miter lim="800000"/>
            <a:headEnd/>
            <a:tailEnd/>
          </a:ln>
        </p:spPr>
      </p:pic>
      <p:pic>
        <p:nvPicPr>
          <p:cNvPr id="33" name="Picture 4" descr="C:\Documents and Settings\tdz\桌面\新建文件夹\欢迎02.jpg"/>
          <p:cNvPicPr>
            <a:picLocks noChangeAspect="1" noChangeArrowheads="1"/>
          </p:cNvPicPr>
          <p:nvPr/>
        </p:nvPicPr>
        <p:blipFill>
          <a:blip r:embed="rId8"/>
          <a:srcRect/>
          <a:stretch>
            <a:fillRect/>
          </a:stretch>
        </p:blipFill>
        <p:spPr bwMode="auto">
          <a:xfrm>
            <a:off x="9194800" y="4635500"/>
            <a:ext cx="2908300" cy="1817688"/>
          </a:xfrm>
          <a:prstGeom prst="rect">
            <a:avLst/>
          </a:prstGeom>
          <a:noFill/>
          <a:ln w="28575">
            <a:solidFill>
              <a:schemeClr val="accent6"/>
            </a:solidFill>
          </a:ln>
          <a:effectLst>
            <a:outerShdw blurRad="63500" sx="102000" sy="102000" algn="ctr" rotWithShape="0">
              <a:prstClr val="black">
                <a:alpha val="40000"/>
              </a:prstClr>
            </a:outerShdw>
          </a:effectLst>
        </p:spPr>
      </p:pic>
      <p:pic>
        <p:nvPicPr>
          <p:cNvPr id="34" name="Picture 3" descr="C:\Users\user\Desktop\未标题-4 拷贝.png"/>
          <p:cNvPicPr>
            <a:picLocks noChangeAspect="1" noChangeArrowheads="1"/>
          </p:cNvPicPr>
          <p:nvPr/>
        </p:nvPicPr>
        <p:blipFill>
          <a:blip r:embed="rId9"/>
          <a:srcRect/>
          <a:stretch>
            <a:fillRect/>
          </a:stretch>
        </p:blipFill>
        <p:spPr bwMode="auto">
          <a:xfrm>
            <a:off x="6011863" y="2794000"/>
            <a:ext cx="357187" cy="454025"/>
          </a:xfrm>
          <a:prstGeom prst="rect">
            <a:avLst/>
          </a:prstGeom>
          <a:noFill/>
          <a:ln w="9525">
            <a:noFill/>
            <a:miter lim="800000"/>
            <a:headEnd/>
            <a:tailEnd/>
          </a:ln>
        </p:spPr>
      </p:pic>
      <p:grpSp>
        <p:nvGrpSpPr>
          <p:cNvPr id="35" name="组合 34"/>
          <p:cNvGrpSpPr/>
          <p:nvPr/>
        </p:nvGrpSpPr>
        <p:grpSpPr bwMode="auto">
          <a:xfrm>
            <a:off x="5907088" y="1965325"/>
            <a:ext cx="565150" cy="523875"/>
            <a:chOff x="5907429" y="1965479"/>
            <a:chExt cx="564102" cy="523876"/>
          </a:xfrm>
        </p:grpSpPr>
        <p:sp>
          <p:nvSpPr>
            <p:cNvPr id="64542"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ln>
          </p:spPr>
          <p:txBody>
            <a:bodyPr/>
            <a:lstStyle/>
            <a:p>
              <a:endParaRPr lang="zh-CN" altLang="en-US">
                <a:solidFill>
                  <a:srgbClr val="000000"/>
                </a:solidFill>
              </a:endParaRPr>
            </a:p>
          </p:txBody>
        </p:sp>
        <p:pic>
          <p:nvPicPr>
            <p:cNvPr id="64543" name="Picture 4" descr="C:\Users\user\Desktop\未标题-5 拷贝.png"/>
            <p:cNvPicPr>
              <a:picLocks noChangeAspect="1" noChangeArrowheads="1"/>
            </p:cNvPicPr>
            <p:nvPr/>
          </p:nvPicPr>
          <p:blipFill>
            <a:blip r:embed="rId10"/>
            <a:srcRect/>
            <a:stretch>
              <a:fillRect/>
            </a:stretch>
          </p:blipFill>
          <p:spPr bwMode="auto">
            <a:xfrm>
              <a:off x="6007082" y="2021384"/>
              <a:ext cx="448164" cy="401263"/>
            </a:xfrm>
            <a:prstGeom prst="rect">
              <a:avLst/>
            </a:prstGeom>
            <a:noFill/>
            <a:ln w="9525">
              <a:noFill/>
              <a:miter lim="800000"/>
              <a:headEnd/>
              <a:tailEnd/>
            </a:ln>
          </p:spPr>
        </p:pic>
      </p:gr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300"/>
                                        <p:tgtEl>
                                          <p:spTgt spid="7"/>
                                        </p:tgtEl>
                                      </p:cBhvr>
                                    </p:animEffect>
                                  </p:childTnLst>
                                </p:cTn>
                              </p:par>
                              <p:par>
                                <p:cTn id="8" presetID="2" presetClass="entr" presetSubtype="9"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250"/>
                                        <p:tgtEl>
                                          <p:spTgt spid="2"/>
                                        </p:tgtEl>
                                      </p:cBhvr>
                                    </p:animEffect>
                                  </p:childTnLst>
                                </p:cTn>
                              </p:par>
                              <p:par>
                                <p:cTn id="15" presetID="2" presetClass="entr" presetSubtype="2"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1+#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300"/>
                                        <p:tgtEl>
                                          <p:spTgt spid="3"/>
                                        </p:tgtEl>
                                      </p:cBhvr>
                                    </p:animEffect>
                                  </p:childTnLst>
                                </p:cTn>
                              </p:par>
                              <p:par>
                                <p:cTn id="24" presetID="2" presetClass="entr" presetSubtype="3"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000" fill="hold"/>
                                        <p:tgtEl>
                                          <p:spTgt spid="3"/>
                                        </p:tgtEl>
                                        <p:attrNameLst>
                                          <p:attrName>ppt_x</p:attrName>
                                        </p:attrNameLst>
                                      </p:cBhvr>
                                      <p:tavLst>
                                        <p:tav tm="0">
                                          <p:val>
                                            <p:strVal val="1+#ppt_w/2"/>
                                          </p:val>
                                        </p:tav>
                                        <p:tav tm="100000">
                                          <p:val>
                                            <p:strVal val="#ppt_x"/>
                                          </p:val>
                                        </p:tav>
                                      </p:tavLst>
                                    </p:anim>
                                    <p:anim calcmode="lin" valueType="num">
                                      <p:cBhvr additive="base">
                                        <p:cTn id="27" dur="1000" fill="hold"/>
                                        <p:tgtEl>
                                          <p:spTgt spid="3"/>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3"/>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250"/>
                                        <p:tgtEl>
                                          <p:spTgt spid="4"/>
                                        </p:tgtEl>
                                      </p:cBhvr>
                                    </p:animEffect>
                                  </p:childTnLst>
                                </p:cTn>
                              </p:par>
                              <p:par>
                                <p:cTn id="33" presetID="2" presetClass="entr" presetSubtype="9"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fill="hold"/>
                                        <p:tgtEl>
                                          <p:spTgt spid="4"/>
                                        </p:tgtEl>
                                        <p:attrNameLst>
                                          <p:attrName>ppt_x</p:attrName>
                                        </p:attrNameLst>
                                      </p:cBhvr>
                                      <p:tavLst>
                                        <p:tav tm="0">
                                          <p:val>
                                            <p:strVal val="0-#ppt_w/2"/>
                                          </p:val>
                                        </p:tav>
                                        <p:tav tm="100000">
                                          <p:val>
                                            <p:strVal val="#ppt_x"/>
                                          </p:val>
                                        </p:tav>
                                      </p:tavLst>
                                    </p:anim>
                                    <p:anim calcmode="lin" valueType="num">
                                      <p:cBhvr additive="base">
                                        <p:cTn id="36" dur="1000" fill="hold"/>
                                        <p:tgtEl>
                                          <p:spTgt spid="4"/>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4"/>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250"/>
                                        <p:tgtEl>
                                          <p:spTgt spid="33"/>
                                        </p:tgtEl>
                                      </p:cBhvr>
                                    </p:animEffect>
                                  </p:childTnLst>
                                </p:cTn>
                              </p:par>
                              <p:par>
                                <p:cTn id="42" presetID="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000" fill="hold"/>
                                        <p:tgtEl>
                                          <p:spTgt spid="33"/>
                                        </p:tgtEl>
                                        <p:attrNameLst>
                                          <p:attrName>ppt_x</p:attrName>
                                        </p:attrNameLst>
                                      </p:cBhvr>
                                      <p:tavLst>
                                        <p:tav tm="0">
                                          <p:val>
                                            <p:strVal val="0-#ppt_w/2"/>
                                          </p:val>
                                        </p:tav>
                                        <p:tav tm="100000">
                                          <p:val>
                                            <p:strVal val="#ppt_x"/>
                                          </p:val>
                                        </p:tav>
                                      </p:tavLst>
                                    </p:anim>
                                    <p:anim calcmode="lin" valueType="num">
                                      <p:cBhvr additive="base">
                                        <p:cTn id="45" dur="1000" fill="hold"/>
                                        <p:tgtEl>
                                          <p:spTgt spid="33"/>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3"/>
                                        </p:tgtEl>
                                        <p:attrNameLst>
                                          <p:attrName>r</p:attrName>
                                        </p:attrNameLst>
                                      </p:cBhvr>
                                    </p:animRo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2000"/>
                            </p:stCondLst>
                            <p:childTnLst>
                              <p:par>
                                <p:cTn id="53" presetID="2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right)">
                                      <p:cBhvr>
                                        <p:cTn id="59" dur="500"/>
                                        <p:tgtEl>
                                          <p:spTgt spid="20"/>
                                        </p:tgtEl>
                                      </p:cBhvr>
                                    </p:animEffect>
                                  </p:childTnLst>
                                </p:cTn>
                              </p:par>
                            </p:childTnLst>
                          </p:cTn>
                        </p:par>
                        <p:par>
                          <p:cTn id="60" fill="hold">
                            <p:stCondLst>
                              <p:cond delay="3000"/>
                            </p:stCondLst>
                            <p:childTnLst>
                              <p:par>
                                <p:cTn id="61" presetID="22" presetClass="entr" presetSubtype="4"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500"/>
                                        <p:tgtEl>
                                          <p:spTgt spid="23"/>
                                        </p:tgtEl>
                                      </p:cBhvr>
                                    </p:animEffect>
                                  </p:childTnLst>
                                </p:cTn>
                              </p:par>
                            </p:childTnLst>
                          </p:cTn>
                        </p:par>
                        <p:par>
                          <p:cTn id="64" fill="hold">
                            <p:stCondLst>
                              <p:cond delay="3500"/>
                            </p:stCondLst>
                            <p:childTnLst>
                              <p:par>
                                <p:cTn id="65" presetID="22" presetClass="entr" presetSubtype="4"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up)">
                                      <p:cBhvr>
                                        <p:cTn id="75" dur="500"/>
                                        <p:tgtEl>
                                          <p:spTgt spid="21"/>
                                        </p:tgtEl>
                                      </p:cBhvr>
                                    </p:animEffect>
                                  </p:childTnLst>
                                </p:cTn>
                              </p:par>
                            </p:childTnLst>
                          </p:cTn>
                        </p:par>
                        <p:par>
                          <p:cTn id="76" fill="hold">
                            <p:stCondLst>
                              <p:cond delay="5000"/>
                            </p:stCondLst>
                            <p:childTnLst>
                              <p:par>
                                <p:cTn id="77" presetID="22" presetClass="entr" presetSubtype="1"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up)">
                                      <p:cBhvr>
                                        <p:cTn id="79" dur="500"/>
                                        <p:tgtEl>
                                          <p:spTgt spid="11"/>
                                        </p:tgtEl>
                                      </p:cBhvr>
                                    </p:animEffect>
                                  </p:childTnLst>
                                </p:cTn>
                              </p:par>
                            </p:childTnLst>
                          </p:cTn>
                        </p:par>
                        <p:par>
                          <p:cTn id="80" fill="hold">
                            <p:stCondLst>
                              <p:cond delay="5500"/>
                            </p:stCondLst>
                            <p:childTnLst>
                              <p:par>
                                <p:cTn id="81" presetID="22" presetClass="entr" presetSubtype="8" fill="hold" nodeType="after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animEffect transition="in" filter="wipe(left)">
                                      <p:cBhvr>
                                        <p:cTn id="83" dur="500"/>
                                        <p:tgtEl>
                                          <p:spTgt spid="30">
                                            <p:txEl>
                                              <p:pRg st="0" end="0"/>
                                            </p:txEl>
                                          </p:spTgt>
                                        </p:tgtEl>
                                      </p:cBhvr>
                                    </p:animEffect>
                                  </p:childTnLst>
                                </p:cTn>
                              </p:par>
                            </p:childTnLst>
                          </p:cTn>
                        </p:par>
                        <p:par>
                          <p:cTn id="84" fill="hold">
                            <p:stCondLst>
                              <p:cond delay="6000"/>
                            </p:stCondLst>
                            <p:childTnLst>
                              <p:par>
                                <p:cTn id="85" presetID="22" presetClass="entr" presetSubtype="8"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500"/>
                                        <p:tgtEl>
                                          <p:spTgt spid="8"/>
                                        </p:tgtEl>
                                      </p:cBhvr>
                                    </p:animEffect>
                                  </p:childTnLst>
                                </p:cTn>
                              </p:par>
                            </p:childTnLst>
                          </p:cTn>
                        </p:par>
                        <p:par>
                          <p:cTn id="92" fill="hold">
                            <p:stCondLst>
                              <p:cond delay="7000"/>
                            </p:stCondLst>
                            <p:childTnLst>
                              <p:par>
                                <p:cTn id="93" presetID="17" presetClass="entr" presetSubtype="1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500" fill="hold"/>
                                        <p:tgtEl>
                                          <p:spTgt spid="12"/>
                                        </p:tgtEl>
                                        <p:attrNameLst>
                                          <p:attrName>ppt_w</p:attrName>
                                        </p:attrNameLst>
                                      </p:cBhvr>
                                      <p:tavLst>
                                        <p:tav tm="0">
                                          <p:val>
                                            <p:fltVal val="0"/>
                                          </p:val>
                                        </p:tav>
                                        <p:tav tm="100000">
                                          <p:val>
                                            <p:strVal val="#ppt_w"/>
                                          </p:val>
                                        </p:tav>
                                      </p:tavLst>
                                    </p:anim>
                                    <p:anim calcmode="lin" valueType="num">
                                      <p:cBhvr>
                                        <p:cTn id="96" dur="500" fill="hold"/>
                                        <p:tgtEl>
                                          <p:spTgt spid="12"/>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strVal val="#ppt_h"/>
                                          </p:val>
                                        </p:tav>
                                        <p:tav tm="100000">
                                          <p:val>
                                            <p:strVal val="#ppt_h"/>
                                          </p:val>
                                        </p:tav>
                                      </p:tavLst>
                                    </p:anim>
                                  </p:childTnLst>
                                </p:cTn>
                              </p:par>
                            </p:childTnLst>
                          </p:cTn>
                        </p:par>
                        <p:par>
                          <p:cTn id="101" fill="hold">
                            <p:stCondLst>
                              <p:cond delay="7500"/>
                            </p:stCondLst>
                            <p:childTnLst>
                              <p:par>
                                <p:cTn id="102" presetID="22" presetClass="entr" presetSubtype="8"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par>
                                <p:cTn id="105" presetID="17" presetClass="entr" presetSubtype="1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500" fill="hold"/>
                                        <p:tgtEl>
                                          <p:spTgt spid="35"/>
                                        </p:tgtEl>
                                        <p:attrNameLst>
                                          <p:attrName>ppt_w</p:attrName>
                                        </p:attrNameLst>
                                      </p:cBhvr>
                                      <p:tavLst>
                                        <p:tav tm="0">
                                          <p:val>
                                            <p:fltVal val="0"/>
                                          </p:val>
                                        </p:tav>
                                        <p:tav tm="100000">
                                          <p:val>
                                            <p:strVal val="#ppt_w"/>
                                          </p:val>
                                        </p:tav>
                                      </p:tavLst>
                                    </p:anim>
                                    <p:anim calcmode="lin" valueType="num">
                                      <p:cBhvr>
                                        <p:cTn id="108" dur="500" fill="hold"/>
                                        <p:tgtEl>
                                          <p:spTgt spid="35"/>
                                        </p:tgtEl>
                                        <p:attrNameLst>
                                          <p:attrName>ppt_h</p:attrName>
                                        </p:attrNameLst>
                                      </p:cBhvr>
                                      <p:tavLst>
                                        <p:tav tm="0">
                                          <p:val>
                                            <p:strVal val="#ppt_h"/>
                                          </p:val>
                                        </p:tav>
                                        <p:tav tm="100000">
                                          <p:val>
                                            <p:strVal val="#ppt_h"/>
                                          </p:val>
                                        </p:tav>
                                      </p:tavLst>
                                    </p:anim>
                                  </p:childTnLst>
                                </p:cTn>
                              </p:par>
                            </p:childTnLst>
                          </p:cTn>
                        </p:par>
                        <p:par>
                          <p:cTn id="109" fill="hold">
                            <p:stCondLst>
                              <p:cond delay="8000"/>
                            </p:stCondLst>
                            <p:childTnLst>
                              <p:par>
                                <p:cTn id="110" presetID="22" presetClass="entr" presetSubtype="8"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500"/>
                                        <p:tgtEl>
                                          <p:spTgt spid="26"/>
                                        </p:tgtEl>
                                      </p:cBhvr>
                                    </p:animEffect>
                                  </p:childTnLst>
                                </p:cTn>
                              </p:par>
                            </p:childTnLst>
                          </p:cTn>
                        </p:par>
                        <p:par>
                          <p:cTn id="113" fill="hold">
                            <p:stCondLst>
                              <p:cond delay="8500"/>
                            </p:stCondLst>
                            <p:childTnLst>
                              <p:par>
                                <p:cTn id="114" presetID="17" presetClass="entr" presetSubtype="10" fill="hold" nodeType="afterEffect">
                                  <p:stCondLst>
                                    <p:cond delay="0"/>
                                  </p:stCondLst>
                                  <p:childTnLst>
                                    <p:set>
                                      <p:cBhvr>
                                        <p:cTn id="115" dur="1" fill="hold">
                                          <p:stCondLst>
                                            <p:cond delay="0"/>
                                          </p:stCondLst>
                                        </p:cTn>
                                        <p:tgtEl>
                                          <p:spTgt spid="13"/>
                                        </p:tgtEl>
                                        <p:attrNameLst>
                                          <p:attrName>style.visibility</p:attrName>
                                        </p:attrNameLst>
                                      </p:cBhvr>
                                      <p:to>
                                        <p:strVal val="visible"/>
                                      </p:to>
                                    </p:set>
                                    <p:anim calcmode="lin" valueType="num">
                                      <p:cBhvr>
                                        <p:cTn id="116" dur="500" fill="hold"/>
                                        <p:tgtEl>
                                          <p:spTgt spid="13"/>
                                        </p:tgtEl>
                                        <p:attrNameLst>
                                          <p:attrName>ppt_w</p:attrName>
                                        </p:attrNameLst>
                                      </p:cBhvr>
                                      <p:tavLst>
                                        <p:tav tm="0">
                                          <p:val>
                                            <p:fltVal val="0"/>
                                          </p:val>
                                        </p:tav>
                                        <p:tav tm="100000">
                                          <p:val>
                                            <p:strVal val="#ppt_w"/>
                                          </p:val>
                                        </p:tav>
                                      </p:tavLst>
                                    </p:anim>
                                    <p:anim calcmode="lin" valueType="num">
                                      <p:cBhvr>
                                        <p:cTn id="117" dur="500" fill="hold"/>
                                        <p:tgtEl>
                                          <p:spTgt spid="13"/>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strVal val="#ppt_h"/>
                                          </p:val>
                                        </p:tav>
                                        <p:tav tm="100000">
                                          <p:val>
                                            <p:strVal val="#ppt_h"/>
                                          </p:val>
                                        </p:tav>
                                      </p:tavLst>
                                    </p:anim>
                                  </p:childTnLst>
                                </p:cTn>
                              </p:par>
                            </p:childTnLst>
                          </p:cTn>
                        </p:par>
                        <p:par>
                          <p:cTn id="122" fill="hold">
                            <p:stCondLst>
                              <p:cond delay="9000"/>
                            </p:stCondLst>
                            <p:childTnLst>
                              <p:par>
                                <p:cTn id="123" presetID="22" presetClass="entr" presetSubtype="8"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left)">
                                      <p:cBhvr>
                                        <p:cTn id="125" dur="500"/>
                                        <p:tgtEl>
                                          <p:spTgt spid="27"/>
                                        </p:tgtEl>
                                      </p:cBhvr>
                                    </p:animEffect>
                                  </p:childTnLst>
                                </p:cTn>
                              </p:par>
                              <p:par>
                                <p:cTn id="126" presetID="17" presetClass="entr" presetSubtype="10" fill="hold" nodeType="withEffect">
                                  <p:stCondLst>
                                    <p:cond delay="0"/>
                                  </p:stCondLst>
                                  <p:childTnLst>
                                    <p:set>
                                      <p:cBhvr>
                                        <p:cTn id="127" dur="1" fill="hold">
                                          <p:stCondLst>
                                            <p:cond delay="0"/>
                                          </p:stCondLst>
                                        </p:cTn>
                                        <p:tgtEl>
                                          <p:spTgt spid="17"/>
                                        </p:tgtEl>
                                        <p:attrNameLst>
                                          <p:attrName>style.visibility</p:attrName>
                                        </p:attrNameLst>
                                      </p:cBhvr>
                                      <p:to>
                                        <p:strVal val="visible"/>
                                      </p:to>
                                    </p:set>
                                    <p:anim calcmode="lin" valueType="num">
                                      <p:cBhvr>
                                        <p:cTn id="128" dur="500" fill="hold"/>
                                        <p:tgtEl>
                                          <p:spTgt spid="17"/>
                                        </p:tgtEl>
                                        <p:attrNameLst>
                                          <p:attrName>ppt_w</p:attrName>
                                        </p:attrNameLst>
                                      </p:cBhvr>
                                      <p:tavLst>
                                        <p:tav tm="0">
                                          <p:val>
                                            <p:fltVal val="0"/>
                                          </p:val>
                                        </p:tav>
                                        <p:tav tm="100000">
                                          <p:val>
                                            <p:strVal val="#ppt_w"/>
                                          </p:val>
                                        </p:tav>
                                      </p:tavLst>
                                    </p:anim>
                                    <p:anim calcmode="lin" valueType="num">
                                      <p:cBhvr>
                                        <p:cTn id="129" dur="500" fill="hold"/>
                                        <p:tgtEl>
                                          <p:spTgt spid="17"/>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 calcmode="lin" valueType="num">
                                      <p:cBhvr>
                                        <p:cTn id="132" dur="500" fill="hold"/>
                                        <p:tgtEl>
                                          <p:spTgt spid="31"/>
                                        </p:tgtEl>
                                        <p:attrNameLst>
                                          <p:attrName>ppt_w</p:attrName>
                                        </p:attrNameLst>
                                      </p:cBhvr>
                                      <p:tavLst>
                                        <p:tav tm="0">
                                          <p:val>
                                            <p:fltVal val="0"/>
                                          </p:val>
                                        </p:tav>
                                        <p:tav tm="100000">
                                          <p:val>
                                            <p:strVal val="#ppt_w"/>
                                          </p:val>
                                        </p:tav>
                                      </p:tavLst>
                                    </p:anim>
                                    <p:anim calcmode="lin" valueType="num">
                                      <p:cBhvr>
                                        <p:cTn id="133" dur="500" fill="hold"/>
                                        <p:tgtEl>
                                          <p:spTgt spid="31"/>
                                        </p:tgtEl>
                                        <p:attrNameLst>
                                          <p:attrName>ppt_h</p:attrName>
                                        </p:attrNameLst>
                                      </p:cBhvr>
                                      <p:tavLst>
                                        <p:tav tm="0">
                                          <p:val>
                                            <p:strVal val="#ppt_h"/>
                                          </p:val>
                                        </p:tav>
                                        <p:tav tm="100000">
                                          <p:val>
                                            <p:strVal val="#ppt_h"/>
                                          </p:val>
                                        </p:tav>
                                      </p:tavLst>
                                    </p:anim>
                                  </p:childTnLst>
                                </p:cTn>
                              </p:par>
                            </p:childTnLst>
                          </p:cTn>
                        </p:par>
                        <p:par>
                          <p:cTn id="134" fill="hold">
                            <p:stCondLst>
                              <p:cond delay="9500"/>
                            </p:stCondLst>
                            <p:childTnLst>
                              <p:par>
                                <p:cTn id="135" presetID="22" presetClass="entr" presetSubtype="8"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wipe(left)">
                                      <p:cBhvr>
                                        <p:cTn id="1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9" grpId="0" animBg="1"/>
      <p:bldP spid="10" grpId="0" animBg="1"/>
      <p:bldP spid="11" grpId="0" animBg="1"/>
      <p:bldP spid="12" grpId="0" animBg="1"/>
      <p:bldP spid="20" grpId="0" animBg="1"/>
      <p:bldP spid="21" grpId="0" animBg="1"/>
      <p:bldP spid="22" grpId="0" animBg="1"/>
      <p:bldP spid="23" grpId="0" animBg="1"/>
      <p:bldP spid="24" grpId="0" animBg="1"/>
      <p:bldP spid="25" grpId="0" animBg="1"/>
      <p:bldP spid="26" grpId="0"/>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rgbClr val="00B0F0"/>
                </a:solidFill>
                <a:latin typeface="微软雅黑" panose="020B0503020204020204" pitchFamily="34" charset="-122"/>
                <a:ea typeface="微软雅黑" panose="020B0503020204020204" pitchFamily="34" charset="-122"/>
              </a:rPr>
              <a:t>意志有什么作用</a:t>
            </a:r>
            <a:endParaRPr lang="en-US" spc="150" dirty="0">
              <a:solidFill>
                <a:srgbClr val="00B0F0"/>
              </a:solidFill>
              <a:latin typeface="微软雅黑" panose="020B0503020204020204" pitchFamily="34" charset="-122"/>
              <a:ea typeface="微软雅黑" panose="020B0503020204020204" pitchFamily="34" charset="-122"/>
            </a:endParaRPr>
          </a:p>
        </p:txBody>
      </p:sp>
      <p:pic>
        <p:nvPicPr>
          <p:cNvPr id="4098" name="Picture 2" descr="F:\TDZ临时\其他备用\！PPT图片及版面资源\06-PPT精选插图\03-人物\mzm01.png"/>
          <p:cNvPicPr>
            <a:picLocks noChangeAspect="1" noChangeArrowheads="1"/>
          </p:cNvPicPr>
          <p:nvPr/>
        </p:nvPicPr>
        <p:blipFill>
          <a:blip r:embed="rId1"/>
          <a:srcRect/>
          <a:stretch>
            <a:fillRect/>
          </a:stretch>
        </p:blipFill>
        <p:spPr bwMode="auto">
          <a:xfrm>
            <a:off x="2206625" y="914400"/>
            <a:ext cx="6264275" cy="4176713"/>
          </a:xfrm>
          <a:prstGeom prst="rect">
            <a:avLst/>
          </a:prstGeom>
          <a:noFill/>
          <a:ln w="19050">
            <a:solidFill>
              <a:srgbClr val="00B0F0"/>
            </a:solidFill>
          </a:ln>
          <a:effectLst>
            <a:outerShdw blurRad="50800" dist="38100" dir="2700000" algn="tl" rotWithShape="0">
              <a:prstClr val="black">
                <a:alpha val="40000"/>
              </a:prstClr>
            </a:outerShdw>
          </a:effectLst>
        </p:spPr>
      </p:pic>
      <p:sp>
        <p:nvSpPr>
          <p:cNvPr id="19" name="Text Box 44"/>
          <p:cNvSpPr txBox="1">
            <a:spLocks noChangeArrowheads="1"/>
          </p:cNvSpPr>
          <p:nvPr/>
        </p:nvSpPr>
        <p:spPr bwMode="auto">
          <a:xfrm>
            <a:off x="8904288" y="3043238"/>
            <a:ext cx="3095625" cy="2085975"/>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美国心理学家曾对一千多名智力超常的儿童进行长达五十年的追踪调查，发现其中有些人后来在事业上获得了很大的成就，声明显赫；有些人却一事无成，默默无闻。</a:t>
            </a:r>
            <a:endParaRPr lang="en-US" sz="1600">
              <a:solidFill>
                <a:srgbClr val="7F7F7F"/>
              </a:solidFill>
              <a:latin typeface="微软雅黑" panose="020B0503020204020204" pitchFamily="34" charset="-122"/>
              <a:ea typeface="微软雅黑" panose="020B0503020204020204" pitchFamily="34" charset="-122"/>
            </a:endParaRPr>
          </a:p>
        </p:txBody>
      </p:sp>
      <p:sp>
        <p:nvSpPr>
          <p:cNvPr id="22" name="Text Box 44"/>
          <p:cNvSpPr txBox="1">
            <a:spLocks noChangeArrowheads="1"/>
          </p:cNvSpPr>
          <p:nvPr/>
        </p:nvSpPr>
        <p:spPr bwMode="auto">
          <a:xfrm>
            <a:off x="2206625" y="5507038"/>
            <a:ext cx="9793288" cy="1090612"/>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心理学家根据被调查者成就的大小，把他们分为“有成就组”和“无成就组”，进行比较研究，发现：那些获得较大成就的人，</a:t>
            </a:r>
            <a:r>
              <a:rPr lang="zh-CN" altLang="en-US" sz="1600" b="1">
                <a:solidFill>
                  <a:srgbClr val="00B0F0"/>
                </a:solidFill>
                <a:latin typeface="微软雅黑" panose="020B0503020204020204" pitchFamily="34" charset="-122"/>
                <a:ea typeface="微软雅黑" panose="020B0503020204020204" pitchFamily="34" charset="-122"/>
              </a:rPr>
              <a:t>对自己从事的事业有忘我的献身精神，执着地追求自己认定的目标，即使遇到重大挫折仍毫不动摇</a:t>
            </a:r>
            <a:r>
              <a:rPr lang="zh-CN" altLang="en-US" sz="1600">
                <a:solidFill>
                  <a:srgbClr val="7F7F7F"/>
                </a:solidFill>
                <a:latin typeface="微软雅黑" panose="020B0503020204020204" pitchFamily="34" charset="-122"/>
                <a:ea typeface="微软雅黑" panose="020B0503020204020204" pitchFamily="34" charset="-122"/>
              </a:rPr>
              <a:t>；而那些一事无成的人，在困难面前都畏缩不前，只是消极地等待良好环境和机遇。</a:t>
            </a:r>
            <a:endParaRPr lang="zh-CN" altLang="zh-CN" sz="1600">
              <a:solidFill>
                <a:srgbClr val="7F7F7F"/>
              </a:solidFill>
              <a:latin typeface="微软雅黑" panose="020B0503020204020204" pitchFamily="34" charset="-122"/>
              <a:ea typeface="微软雅黑" panose="020B0503020204020204" pitchFamily="34" charset="-122"/>
            </a:endParaRPr>
          </a:p>
        </p:txBody>
      </p:sp>
      <p:pic>
        <p:nvPicPr>
          <p:cNvPr id="19461" name="Picture 4" descr="F:\TDZ临时\其他备用\！PPT图片及版面资源\06-PPT精选插图\04-图标\白色坎肩.png"/>
          <p:cNvPicPr>
            <a:picLocks noChangeAspect="1" noChangeArrowheads="1"/>
          </p:cNvPicPr>
          <p:nvPr/>
        </p:nvPicPr>
        <p:blipFill>
          <a:blip r:embed="rId2"/>
          <a:srcRect/>
          <a:stretch>
            <a:fillRect/>
          </a:stretch>
        </p:blipFill>
        <p:spPr bwMode="auto">
          <a:xfrm>
            <a:off x="7319963" y="792163"/>
            <a:ext cx="1092200" cy="1193800"/>
          </a:xfrm>
          <a:prstGeom prst="rect">
            <a:avLst/>
          </a:prstGeom>
          <a:noFill/>
          <a:ln w="9525">
            <a:noFill/>
            <a:miter lim="800000"/>
            <a:headEnd/>
            <a:tailEnd/>
          </a:ln>
        </p:spPr>
      </p:pic>
      <p:sp>
        <p:nvSpPr>
          <p:cNvPr id="19462" name="TextBox 4"/>
          <p:cNvSpPr txBox="1">
            <a:spLocks noChangeArrowheads="1"/>
          </p:cNvSpPr>
          <p:nvPr/>
        </p:nvSpPr>
        <p:spPr bwMode="auto">
          <a:xfrm>
            <a:off x="7623175" y="1065213"/>
            <a:ext cx="441325" cy="708025"/>
          </a:xfrm>
          <a:prstGeom prst="rect">
            <a:avLst/>
          </a:prstGeom>
          <a:noFill/>
          <a:ln w="9525">
            <a:noFill/>
            <a:miter lim="800000"/>
          </a:ln>
        </p:spPr>
        <p:txBody>
          <a:bodyPr wrap="none">
            <a:spAutoFit/>
          </a:bodyPr>
          <a:lstStyle/>
          <a:p>
            <a:r>
              <a:rPr lang="zh-CN" altLang="en-US" sz="2000">
                <a:solidFill>
                  <a:srgbClr val="00B0F0"/>
                </a:solidFill>
                <a:latin typeface="微软雅黑" panose="020B0503020204020204" pitchFamily="34" charset="-122"/>
                <a:ea typeface="微软雅黑" panose="020B0503020204020204" pitchFamily="34" charset="-122"/>
              </a:rPr>
              <a:t>案</a:t>
            </a:r>
            <a:endParaRPr lang="en-US" altLang="zh-CN" sz="2000">
              <a:solidFill>
                <a:srgbClr val="00B0F0"/>
              </a:solidFill>
              <a:latin typeface="微软雅黑" panose="020B0503020204020204" pitchFamily="34" charset="-122"/>
              <a:ea typeface="微软雅黑" panose="020B0503020204020204" pitchFamily="34" charset="-122"/>
            </a:endParaRPr>
          </a:p>
          <a:p>
            <a:r>
              <a:rPr lang="zh-CN" altLang="en-US" sz="2000">
                <a:solidFill>
                  <a:srgbClr val="00B0F0"/>
                </a:solidFill>
                <a:latin typeface="微软雅黑" panose="020B0503020204020204" pitchFamily="34" charset="-122"/>
                <a:ea typeface="微软雅黑" panose="020B0503020204020204" pitchFamily="34" charset="-122"/>
              </a:rPr>
              <a:t>例</a:t>
            </a:r>
            <a:endParaRPr lang="zh-CN" altLang="en-US" sz="2000">
              <a:solidFill>
                <a:srgbClr val="00B0F0"/>
              </a:solidFill>
              <a:latin typeface="微软雅黑" panose="020B0503020204020204" pitchFamily="34" charset="-122"/>
              <a:ea typeface="微软雅黑" panose="020B0503020204020204" pitchFamily="34" charset="-122"/>
            </a:endParaRPr>
          </a:p>
        </p:txBody>
      </p:sp>
      <p:sp>
        <p:nvSpPr>
          <p:cNvPr id="9" name="椭圆 8"/>
          <p:cNvSpPr/>
          <p:nvPr/>
        </p:nvSpPr>
        <p:spPr>
          <a:xfrm>
            <a:off x="1574800" y="1268413"/>
            <a:ext cx="287338" cy="2889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rgbClr val="00B0F0"/>
                </a:solidFill>
                <a:latin typeface="微软雅黑" panose="020B0503020204020204" pitchFamily="34" charset="-122"/>
                <a:ea typeface="微软雅黑" panose="020B0503020204020204" pitchFamily="34" charset="-122"/>
              </a:rPr>
              <a:t>意志有什么作用</a:t>
            </a:r>
            <a:endParaRPr lang="zh-CN" altLang="en-US" spc="150" dirty="0">
              <a:solidFill>
                <a:srgbClr val="00B0F0"/>
              </a:solidFill>
              <a:latin typeface="微软雅黑" panose="020B0503020204020204" pitchFamily="34" charset="-122"/>
              <a:ea typeface="微软雅黑" panose="020B0503020204020204" pitchFamily="34" charset="-122"/>
            </a:endParaRPr>
          </a:p>
        </p:txBody>
      </p:sp>
      <p:sp>
        <p:nvSpPr>
          <p:cNvPr id="4" name="椭圆 3"/>
          <p:cNvSpPr/>
          <p:nvPr/>
        </p:nvSpPr>
        <p:spPr>
          <a:xfrm>
            <a:off x="1574800" y="1268413"/>
            <a:ext cx="287338" cy="2889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5" name="组合 4"/>
          <p:cNvGrpSpPr/>
          <p:nvPr/>
        </p:nvGrpSpPr>
        <p:grpSpPr bwMode="auto">
          <a:xfrm>
            <a:off x="7354888" y="5243513"/>
            <a:ext cx="4645025" cy="1570037"/>
            <a:chOff x="7355346" y="5243716"/>
            <a:chExt cx="4644516" cy="1569660"/>
          </a:xfrm>
        </p:grpSpPr>
        <p:grpSp>
          <p:nvGrpSpPr>
            <p:cNvPr id="20487" name="组合 5"/>
            <p:cNvGrpSpPr/>
            <p:nvPr/>
          </p:nvGrpSpPr>
          <p:grpSpPr bwMode="auto">
            <a:xfrm>
              <a:off x="8399462" y="5589240"/>
              <a:ext cx="3600400" cy="1080120"/>
              <a:chOff x="8399462" y="5589240"/>
              <a:chExt cx="3600400" cy="1080120"/>
            </a:xfrm>
          </p:grpSpPr>
          <p:cxnSp>
            <p:nvCxnSpPr>
              <p:cNvPr id="9" name="直接连接符 8"/>
              <p:cNvCxnSpPr/>
              <p:nvPr/>
            </p:nvCxnSpPr>
            <p:spPr>
              <a:xfrm>
                <a:off x="8399807" y="6524521"/>
                <a:ext cx="3600055" cy="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1855415" y="5589708"/>
                <a:ext cx="0" cy="1079241"/>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grpSp>
        <p:sp>
          <p:nvSpPr>
            <p:cNvPr id="7" name="矩形 6"/>
            <p:cNvSpPr>
              <a:spLocks noChangeArrowheads="1"/>
            </p:cNvSpPr>
            <p:nvPr/>
          </p:nvSpPr>
          <p:spPr bwMode="auto">
            <a:xfrm>
              <a:off x="7355346" y="6083301"/>
              <a:ext cx="3923870" cy="369799"/>
            </a:xfrm>
            <a:prstGeom prst="rect">
              <a:avLst/>
            </a:prstGeom>
            <a:noFill/>
            <a:ln w="9525">
              <a:noFill/>
              <a:miter lim="800000"/>
            </a:ln>
          </p:spPr>
          <p:txBody>
            <a:bodyPr>
              <a:spAutoFit/>
            </a:bodyPr>
            <a:lstStyle/>
            <a:p>
              <a:pPr algn="r" fontAlgn="auto">
                <a:spcBef>
                  <a:spcPts val="200"/>
                </a:spcBef>
                <a:spcAft>
                  <a:spcPts val="60"/>
                </a:spcAft>
                <a:defRPr/>
              </a:pPr>
              <a:r>
                <a:rPr lang="zh-CN" altLang="en-US" kern="0" dirty="0">
                  <a:solidFill>
                    <a:srgbClr val="00B0F0"/>
                  </a:solidFill>
                  <a:latin typeface="微软雅黑" panose="020B0503020204020204" pitchFamily="34" charset="-122"/>
                  <a:ea typeface="微软雅黑" panose="020B0503020204020204" pitchFamily="34" charset="-122"/>
                </a:rPr>
                <a:t>坚强意志是行动的强大动力</a:t>
              </a:r>
              <a:endParaRPr lang="zh-CN" altLang="en-US" kern="0" dirty="0">
                <a:solidFill>
                  <a:srgbClr val="00B0F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0920480" y="5243716"/>
              <a:ext cx="406355" cy="1569660"/>
            </a:xfrm>
            <a:prstGeom prst="rect">
              <a:avLst/>
            </a:prstGeom>
            <a:noFill/>
          </p:spPr>
          <p:txBody>
            <a:bodyPr>
              <a:spAutoFit/>
            </a:bodyPr>
            <a:lstStyle/>
            <a:p>
              <a:pPr algn="r" fontAlgn="auto">
                <a:spcBef>
                  <a:spcPts val="0"/>
                </a:spcBef>
                <a:spcAft>
                  <a:spcPts val="0"/>
                </a:spcAft>
                <a:defRPr/>
              </a:pPr>
              <a:r>
                <a:rPr lang="en-US" altLang="zh-CN" sz="9600" b="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9600" b="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pic>
        <p:nvPicPr>
          <p:cNvPr id="20484" name="Picture 3" descr="F:\TDZ临时\其他备用\！个人PPT作品@teliss\磨练坚强意志-图\B6F9087BA95D2C2660BCBB5C01A29C0F.jpg"/>
          <p:cNvPicPr>
            <a:picLocks noChangeAspect="1" noChangeArrowheads="1"/>
          </p:cNvPicPr>
          <p:nvPr/>
        </p:nvPicPr>
        <p:blipFill>
          <a:blip r:embed="rId1"/>
          <a:srcRect l="12343" r="1984"/>
          <a:stretch>
            <a:fillRect/>
          </a:stretch>
        </p:blipFill>
        <p:spPr bwMode="auto">
          <a:xfrm>
            <a:off x="3143250" y="0"/>
            <a:ext cx="4735513" cy="6858000"/>
          </a:xfrm>
          <a:prstGeom prst="rect">
            <a:avLst/>
          </a:prstGeom>
          <a:noFill/>
          <a:ln w="9525">
            <a:noFill/>
            <a:miter lim="800000"/>
            <a:headEnd/>
            <a:tailEnd/>
          </a:ln>
        </p:spPr>
      </p:pic>
      <p:sp>
        <p:nvSpPr>
          <p:cNvPr id="14" name="Text Box 44"/>
          <p:cNvSpPr txBox="1">
            <a:spLocks noChangeArrowheads="1"/>
          </p:cNvSpPr>
          <p:nvPr/>
        </p:nvSpPr>
        <p:spPr bwMode="auto">
          <a:xfrm>
            <a:off x="8183563" y="1701800"/>
            <a:ext cx="3816350" cy="2052638"/>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坚强的意志，使人既能自觉地按照原定目的去行动，又能自觉地制止不符合要求的行动，在遇到内外干扰时，控制自己的行为，</a:t>
            </a:r>
            <a:r>
              <a:rPr lang="zh-CN" altLang="zh-CN" sz="1600" b="1">
                <a:solidFill>
                  <a:srgbClr val="00B0F0"/>
                </a:solidFill>
                <a:latin typeface="微软雅黑" panose="020B0503020204020204" pitchFamily="34" charset="-122"/>
                <a:ea typeface="微软雅黑" panose="020B0503020204020204" pitchFamily="34" charset="-122"/>
              </a:rPr>
              <a:t>当行则行、当止则止，不受诱惑而轻举妄动，做掌握自己命运的主人。</a:t>
            </a:r>
            <a:endParaRPr lang="en-US" sz="1600" b="1">
              <a:solidFill>
                <a:srgbClr val="00B0F0"/>
              </a:solidFill>
              <a:latin typeface="微软雅黑" panose="020B0503020204020204" pitchFamily="34" charset="-122"/>
              <a:ea typeface="微软雅黑" panose="020B0503020204020204" pitchFamily="34" charset="-122"/>
            </a:endParaRPr>
          </a:p>
        </p:txBody>
      </p:sp>
      <p:sp>
        <p:nvSpPr>
          <p:cNvPr id="15" name="Text Box 44"/>
          <p:cNvSpPr txBox="1">
            <a:spLocks noChangeArrowheads="1"/>
          </p:cNvSpPr>
          <p:nvPr/>
        </p:nvSpPr>
        <p:spPr bwMode="auto">
          <a:xfrm>
            <a:off x="8183563" y="3860800"/>
            <a:ext cx="3816350" cy="1720850"/>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在感到疲倦、松懈、枯燥和情绪低落时，克服不良状态，激发潜能，坚持不懈地向目标努力。也就是说，它是一种源源不断的强大动力，推动人们去努力达到即定的目标。</a:t>
            </a:r>
            <a:endParaRPr lang="zh-CN" altLang="zh-CN" sz="1600">
              <a:solidFill>
                <a:srgbClr val="7F7F7F"/>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 fill="hold"/>
                                        <p:tgtEl>
                                          <p:spTgt spid="5"/>
                                        </p:tgtEl>
                                        <p:attrNameLst>
                                          <p:attrName>ppt_x</p:attrName>
                                        </p:attrNameLst>
                                      </p:cBhvr>
                                      <p:tavLst>
                                        <p:tav tm="0">
                                          <p:val>
                                            <p:strVal val="0-#ppt_w/2"/>
                                          </p:val>
                                        </p:tav>
                                        <p:tav tm="100000">
                                          <p:val>
                                            <p:strVal val="#ppt_x"/>
                                          </p:val>
                                        </p:tav>
                                      </p:tavLst>
                                    </p:anim>
                                    <p:anim calcmode="lin" valueType="num">
                                      <p:cBhvr additive="base">
                                        <p:cTn id="8" dur="1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2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rgbClr val="00B0F0"/>
                </a:solidFill>
                <a:latin typeface="微软雅黑" panose="020B0503020204020204" pitchFamily="34" charset="-122"/>
                <a:ea typeface="微软雅黑" panose="020B0503020204020204" pitchFamily="34" charset="-122"/>
              </a:rPr>
              <a:t>意志有什么作用</a:t>
            </a:r>
            <a:endParaRPr lang="zh-CN" altLang="en-US" spc="150" dirty="0">
              <a:solidFill>
                <a:srgbClr val="00B0F0"/>
              </a:solidFill>
              <a:latin typeface="微软雅黑" panose="020B0503020204020204" pitchFamily="34" charset="-122"/>
              <a:ea typeface="微软雅黑" panose="020B0503020204020204" pitchFamily="34" charset="-122"/>
            </a:endParaRPr>
          </a:p>
        </p:txBody>
      </p:sp>
      <p:sp>
        <p:nvSpPr>
          <p:cNvPr id="4" name="椭圆 3"/>
          <p:cNvSpPr/>
          <p:nvPr/>
        </p:nvSpPr>
        <p:spPr>
          <a:xfrm>
            <a:off x="1574800" y="1268413"/>
            <a:ext cx="287338" cy="2889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5" name="组合 4"/>
          <p:cNvGrpSpPr/>
          <p:nvPr/>
        </p:nvGrpSpPr>
        <p:grpSpPr bwMode="auto">
          <a:xfrm>
            <a:off x="7354888" y="5243513"/>
            <a:ext cx="4645025" cy="1570037"/>
            <a:chOff x="7355346" y="5243716"/>
            <a:chExt cx="4644516" cy="1569660"/>
          </a:xfrm>
        </p:grpSpPr>
        <p:grpSp>
          <p:nvGrpSpPr>
            <p:cNvPr id="21512" name="组合 5"/>
            <p:cNvGrpSpPr/>
            <p:nvPr/>
          </p:nvGrpSpPr>
          <p:grpSpPr bwMode="auto">
            <a:xfrm>
              <a:off x="8399462" y="5589240"/>
              <a:ext cx="3600400" cy="1080120"/>
              <a:chOff x="8399462" y="5589240"/>
              <a:chExt cx="3600400" cy="1080120"/>
            </a:xfrm>
          </p:grpSpPr>
          <p:cxnSp>
            <p:nvCxnSpPr>
              <p:cNvPr id="9" name="直接连接符 8"/>
              <p:cNvCxnSpPr/>
              <p:nvPr/>
            </p:nvCxnSpPr>
            <p:spPr>
              <a:xfrm>
                <a:off x="8399807" y="6524521"/>
                <a:ext cx="3600055" cy="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1855415" y="5589708"/>
                <a:ext cx="0" cy="1079241"/>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grpSp>
        <p:sp>
          <p:nvSpPr>
            <p:cNvPr id="7" name="矩形 6"/>
            <p:cNvSpPr>
              <a:spLocks noChangeArrowheads="1"/>
            </p:cNvSpPr>
            <p:nvPr/>
          </p:nvSpPr>
          <p:spPr bwMode="auto">
            <a:xfrm>
              <a:off x="7355346" y="6083301"/>
              <a:ext cx="3923870" cy="369799"/>
            </a:xfrm>
            <a:prstGeom prst="rect">
              <a:avLst/>
            </a:prstGeom>
            <a:noFill/>
            <a:ln w="9525">
              <a:noFill/>
              <a:miter lim="800000"/>
            </a:ln>
          </p:spPr>
          <p:txBody>
            <a:bodyPr>
              <a:spAutoFit/>
            </a:bodyPr>
            <a:lstStyle/>
            <a:p>
              <a:pPr algn="r" fontAlgn="auto">
                <a:spcBef>
                  <a:spcPts val="200"/>
                </a:spcBef>
                <a:spcAft>
                  <a:spcPts val="60"/>
                </a:spcAft>
                <a:defRPr/>
              </a:pPr>
              <a:r>
                <a:rPr lang="zh-CN" altLang="en-US" kern="0" dirty="0">
                  <a:solidFill>
                    <a:srgbClr val="00B0F0"/>
                  </a:solidFill>
                  <a:latin typeface="微软雅黑" panose="020B0503020204020204" pitchFamily="34" charset="-122"/>
                  <a:ea typeface="微软雅黑" panose="020B0503020204020204" pitchFamily="34" charset="-122"/>
                </a:rPr>
                <a:t>坚强意志是克服困难的必要条件</a:t>
              </a:r>
              <a:endParaRPr lang="zh-CN" altLang="en-US" kern="0" dirty="0">
                <a:solidFill>
                  <a:srgbClr val="00B0F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0920480" y="5243716"/>
              <a:ext cx="406355" cy="1569660"/>
            </a:xfrm>
            <a:prstGeom prst="rect">
              <a:avLst/>
            </a:prstGeom>
            <a:noFill/>
          </p:spPr>
          <p:txBody>
            <a:bodyPr>
              <a:spAutoFit/>
            </a:bodyPr>
            <a:lstStyle/>
            <a:p>
              <a:pPr algn="r" fontAlgn="auto">
                <a:spcBef>
                  <a:spcPts val="0"/>
                </a:spcBef>
                <a:spcAft>
                  <a:spcPts val="0"/>
                </a:spcAft>
                <a:defRPr/>
              </a:pPr>
              <a:r>
                <a:rPr lang="en-US" altLang="zh-CN" sz="9600" b="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0" b="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pic>
        <p:nvPicPr>
          <p:cNvPr id="21508" name="Picture 2" descr="F:\TDZ临时\其他备用\！PPT图片及版面资源\06-PPT精选插图\02-商务\460.jpg"/>
          <p:cNvPicPr>
            <a:picLocks noChangeAspect="1" noChangeArrowheads="1"/>
          </p:cNvPicPr>
          <p:nvPr/>
        </p:nvPicPr>
        <p:blipFill>
          <a:blip r:embed="rId1"/>
          <a:srcRect/>
          <a:stretch>
            <a:fillRect/>
          </a:stretch>
        </p:blipFill>
        <p:spPr bwMode="auto">
          <a:xfrm>
            <a:off x="2619375" y="889000"/>
            <a:ext cx="5080000" cy="5080000"/>
          </a:xfrm>
          <a:prstGeom prst="rect">
            <a:avLst/>
          </a:prstGeom>
          <a:noFill/>
          <a:ln w="9525">
            <a:noFill/>
            <a:miter lim="800000"/>
            <a:headEnd/>
            <a:tailEnd/>
          </a:ln>
        </p:spPr>
      </p:pic>
      <p:grpSp>
        <p:nvGrpSpPr>
          <p:cNvPr id="11" name="组合 10"/>
          <p:cNvGrpSpPr/>
          <p:nvPr/>
        </p:nvGrpSpPr>
        <p:grpSpPr bwMode="auto">
          <a:xfrm>
            <a:off x="8004175" y="2924175"/>
            <a:ext cx="3851275" cy="2319338"/>
            <a:chOff x="8003846" y="2924944"/>
            <a:chExt cx="3852000" cy="2318772"/>
          </a:xfrm>
        </p:grpSpPr>
        <p:sp>
          <p:nvSpPr>
            <p:cNvPr id="21510" name="Text Box 44"/>
            <p:cNvSpPr txBox="1">
              <a:spLocks noChangeArrowheads="1"/>
            </p:cNvSpPr>
            <p:nvPr/>
          </p:nvSpPr>
          <p:spPr bwMode="auto">
            <a:xfrm>
              <a:off x="8127196" y="3054701"/>
              <a:ext cx="3600400" cy="2086725"/>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每做一件事，免不了要遇到困难，克服困难需要有坚强的意志。无论做什么事，总是只有少数人成功，多数人失败，</a:t>
              </a:r>
              <a:r>
                <a:rPr lang="zh-CN" altLang="zh-CN" sz="1600" b="1">
                  <a:solidFill>
                    <a:srgbClr val="FF0000"/>
                  </a:solidFill>
                  <a:latin typeface="微软雅黑" panose="020B0503020204020204" pitchFamily="34" charset="-122"/>
                  <a:ea typeface="微软雅黑" panose="020B0503020204020204" pitchFamily="34" charset="-122"/>
                </a:rPr>
                <a:t>这并不是上帝掷骰子的结果</a:t>
              </a:r>
              <a:r>
                <a:rPr lang="zh-CN" altLang="zh-CN" sz="1600">
                  <a:solidFill>
                    <a:srgbClr val="7F7F7F"/>
                  </a:solidFill>
                  <a:latin typeface="微软雅黑" panose="020B0503020204020204" pitchFamily="34" charset="-122"/>
                  <a:ea typeface="微软雅黑" panose="020B0503020204020204" pitchFamily="34" charset="-122"/>
                </a:rPr>
                <a:t>，因为在面对困难、危险、不公平的时候，只有少数人能扛过去。</a:t>
              </a:r>
              <a:endParaRPr lang="en-US" sz="1600" b="1">
                <a:solidFill>
                  <a:srgbClr val="00B0F0"/>
                </a:solidFill>
                <a:latin typeface="微软雅黑" panose="020B0503020204020204" pitchFamily="34" charset="-122"/>
                <a:ea typeface="微软雅黑" panose="020B0503020204020204" pitchFamily="34" charset="-122"/>
              </a:endParaRPr>
            </a:p>
          </p:txBody>
        </p:sp>
        <p:sp>
          <p:nvSpPr>
            <p:cNvPr id="3" name="矩形 2"/>
            <p:cNvSpPr/>
            <p:nvPr/>
          </p:nvSpPr>
          <p:spPr>
            <a:xfrm>
              <a:off x="8003846" y="2924944"/>
              <a:ext cx="3852000" cy="2318772"/>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zh-CN"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 fill="hold"/>
                                        <p:tgtEl>
                                          <p:spTgt spid="5"/>
                                        </p:tgtEl>
                                        <p:attrNameLst>
                                          <p:attrName>ppt_x</p:attrName>
                                        </p:attrNameLst>
                                      </p:cBhvr>
                                      <p:tavLst>
                                        <p:tav tm="0">
                                          <p:val>
                                            <p:strVal val="0-#ppt_w/2"/>
                                          </p:val>
                                        </p:tav>
                                        <p:tav tm="100000">
                                          <p:val>
                                            <p:strVal val="#ppt_x"/>
                                          </p:val>
                                        </p:tav>
                                      </p:tavLst>
                                    </p:anim>
                                    <p:anim calcmode="lin" valueType="num">
                                      <p:cBhvr additive="base">
                                        <p:cTn id="8" dur="1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8" presetClass="emph" presetSubtype="0" fill="hold" nodeType="withEffect">
                                  <p:stCondLst>
                                    <p:cond delay="0"/>
                                  </p:stCondLst>
                                  <p:childTnLst>
                                    <p:animRot by="21600000">
                                      <p:cBhvr>
                                        <p:cTn id="16" dur="5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241425" y="1098550"/>
            <a:ext cx="461963" cy="4346575"/>
          </a:xfrm>
          <a:prstGeom prst="rect">
            <a:avLst/>
          </a:prstGeom>
          <a:noFill/>
        </p:spPr>
        <p:txBody>
          <a:bodyPr vert="eaVert">
            <a:spAutoFit/>
          </a:bodyPr>
          <a:lstStyle/>
          <a:p>
            <a:pPr algn="ctr" fontAlgn="auto">
              <a:spcBef>
                <a:spcPts val="0"/>
              </a:spcBef>
              <a:spcAft>
                <a:spcPts val="0"/>
              </a:spcAft>
              <a:defRPr/>
            </a:pPr>
            <a:r>
              <a:rPr lang="zh-CN" altLang="en-US" spc="150" dirty="0">
                <a:solidFill>
                  <a:srgbClr val="00B0F0"/>
                </a:solidFill>
                <a:latin typeface="微软雅黑" panose="020B0503020204020204" pitchFamily="34" charset="-122"/>
                <a:ea typeface="微软雅黑" panose="020B0503020204020204" pitchFamily="34" charset="-122"/>
              </a:rPr>
              <a:t>意志有什么作用</a:t>
            </a:r>
            <a:endParaRPr lang="zh-CN" altLang="en-US" spc="150" dirty="0">
              <a:solidFill>
                <a:srgbClr val="00B0F0"/>
              </a:solidFill>
              <a:latin typeface="微软雅黑" panose="020B0503020204020204" pitchFamily="34" charset="-122"/>
              <a:ea typeface="微软雅黑" panose="020B0503020204020204" pitchFamily="34" charset="-122"/>
            </a:endParaRPr>
          </a:p>
        </p:txBody>
      </p:sp>
      <p:sp>
        <p:nvSpPr>
          <p:cNvPr id="4" name="椭圆 3"/>
          <p:cNvSpPr/>
          <p:nvPr/>
        </p:nvSpPr>
        <p:spPr>
          <a:xfrm>
            <a:off x="1574800" y="1268413"/>
            <a:ext cx="287338" cy="2889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anchor="ctr"/>
          <a:lstStyle/>
          <a:p>
            <a:pPr algn="ctr" fontAlgn="auto">
              <a:spcBef>
                <a:spcPts val="0"/>
              </a:spcBef>
              <a:spcAft>
                <a:spcPts val="0"/>
              </a:spcAft>
              <a:defRPr/>
            </a:pP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5" name="组合 4"/>
          <p:cNvGrpSpPr/>
          <p:nvPr/>
        </p:nvGrpSpPr>
        <p:grpSpPr bwMode="auto">
          <a:xfrm>
            <a:off x="7354888" y="5243513"/>
            <a:ext cx="4645025" cy="1570037"/>
            <a:chOff x="7355346" y="5243716"/>
            <a:chExt cx="4644516" cy="1569660"/>
          </a:xfrm>
        </p:grpSpPr>
        <p:grpSp>
          <p:nvGrpSpPr>
            <p:cNvPr id="22535" name="组合 5"/>
            <p:cNvGrpSpPr/>
            <p:nvPr/>
          </p:nvGrpSpPr>
          <p:grpSpPr bwMode="auto">
            <a:xfrm>
              <a:off x="8399462" y="5589240"/>
              <a:ext cx="3600400" cy="1080120"/>
              <a:chOff x="8399462" y="5589240"/>
              <a:chExt cx="3600400" cy="1080120"/>
            </a:xfrm>
          </p:grpSpPr>
          <p:cxnSp>
            <p:nvCxnSpPr>
              <p:cNvPr id="9" name="直接连接符 8"/>
              <p:cNvCxnSpPr/>
              <p:nvPr/>
            </p:nvCxnSpPr>
            <p:spPr>
              <a:xfrm>
                <a:off x="8399807" y="6524521"/>
                <a:ext cx="3600055" cy="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1855415" y="5589708"/>
                <a:ext cx="0" cy="1079241"/>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grpSp>
        <p:sp>
          <p:nvSpPr>
            <p:cNvPr id="7" name="矩形 6"/>
            <p:cNvSpPr>
              <a:spLocks noChangeArrowheads="1"/>
            </p:cNvSpPr>
            <p:nvPr/>
          </p:nvSpPr>
          <p:spPr bwMode="auto">
            <a:xfrm>
              <a:off x="7355346" y="6083301"/>
              <a:ext cx="3923870" cy="369799"/>
            </a:xfrm>
            <a:prstGeom prst="rect">
              <a:avLst/>
            </a:prstGeom>
            <a:noFill/>
            <a:ln w="9525">
              <a:noFill/>
              <a:miter lim="800000"/>
            </a:ln>
          </p:spPr>
          <p:txBody>
            <a:bodyPr>
              <a:spAutoFit/>
            </a:bodyPr>
            <a:lstStyle/>
            <a:p>
              <a:pPr algn="r" fontAlgn="auto">
                <a:spcBef>
                  <a:spcPts val="200"/>
                </a:spcBef>
                <a:spcAft>
                  <a:spcPts val="60"/>
                </a:spcAft>
                <a:defRPr/>
              </a:pPr>
              <a:r>
                <a:rPr lang="zh-CN" altLang="en-US" kern="0" dirty="0">
                  <a:solidFill>
                    <a:srgbClr val="00B0F0"/>
                  </a:solidFill>
                  <a:latin typeface="微软雅黑" panose="020B0503020204020204" pitchFamily="34" charset="-122"/>
                  <a:ea typeface="微软雅黑" panose="020B0503020204020204" pitchFamily="34" charset="-122"/>
                </a:rPr>
                <a:t>坚强意志是事业成功的保证</a:t>
              </a:r>
              <a:endParaRPr lang="zh-CN" altLang="en-US" kern="0" dirty="0">
                <a:solidFill>
                  <a:srgbClr val="00B0F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0920480" y="5243716"/>
              <a:ext cx="406355" cy="1569660"/>
            </a:xfrm>
            <a:prstGeom prst="rect">
              <a:avLst/>
            </a:prstGeom>
            <a:noFill/>
          </p:spPr>
          <p:txBody>
            <a:bodyPr>
              <a:spAutoFit/>
            </a:bodyPr>
            <a:lstStyle/>
            <a:p>
              <a:pPr algn="r" fontAlgn="auto">
                <a:spcBef>
                  <a:spcPts val="0"/>
                </a:spcBef>
                <a:spcAft>
                  <a:spcPts val="0"/>
                </a:spcAft>
                <a:defRPr/>
              </a:pPr>
              <a:r>
                <a:rPr lang="en-US" altLang="zh-CN" sz="9600" b="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9600" b="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13" name="Text Box 44"/>
          <p:cNvSpPr txBox="1">
            <a:spLocks noChangeArrowheads="1"/>
          </p:cNvSpPr>
          <p:nvPr/>
        </p:nvSpPr>
        <p:spPr bwMode="auto">
          <a:xfrm>
            <a:off x="7894638" y="2185988"/>
            <a:ext cx="4105275" cy="1387475"/>
          </a:xfrm>
          <a:prstGeom prst="rect">
            <a:avLst/>
          </a:prstGeom>
          <a:noFill/>
          <a:ln w="9525">
            <a:noFill/>
            <a:miter lim="800000"/>
          </a:ln>
        </p:spPr>
        <p:txBody>
          <a:bodyPr>
            <a:spAutoFit/>
          </a:bodyPr>
          <a:lstStyle/>
          <a:p>
            <a:pPr indent="457200" defTabSz="720725">
              <a:lnSpc>
                <a:spcPct val="135000"/>
              </a:lnSpc>
            </a:pPr>
            <a:r>
              <a:rPr lang="zh-CN" altLang="zh-CN" sz="1600">
                <a:solidFill>
                  <a:srgbClr val="7F7F7F"/>
                </a:solidFill>
                <a:latin typeface="微软雅黑" panose="020B0503020204020204" pitchFamily="34" charset="-122"/>
                <a:ea typeface="微软雅黑" panose="020B0503020204020204" pitchFamily="34" charset="-122"/>
              </a:rPr>
              <a:t>面对一件事情，可以想象成艰苦的爬山，也可以看作是轻松的游戏，但无论怎样，你是否具备必胜的信念、坚定的信心、坚持的毅力和勇敢面对结果的态度是根本。</a:t>
            </a:r>
            <a:endParaRPr lang="en-US" sz="1600">
              <a:solidFill>
                <a:srgbClr val="7F7F7F"/>
              </a:solidFill>
              <a:latin typeface="微软雅黑" panose="020B0503020204020204" pitchFamily="34" charset="-122"/>
              <a:ea typeface="微软雅黑" panose="020B0503020204020204" pitchFamily="34" charset="-122"/>
            </a:endParaRPr>
          </a:p>
        </p:txBody>
      </p:sp>
      <p:sp>
        <p:nvSpPr>
          <p:cNvPr id="15" name="Text Box 44"/>
          <p:cNvSpPr txBox="1">
            <a:spLocks noChangeArrowheads="1"/>
          </p:cNvSpPr>
          <p:nvPr/>
        </p:nvSpPr>
        <p:spPr bwMode="auto">
          <a:xfrm>
            <a:off x="7894638" y="3725863"/>
            <a:ext cx="4105275" cy="1754187"/>
          </a:xfrm>
          <a:prstGeom prst="rect">
            <a:avLst/>
          </a:prstGeom>
          <a:noFill/>
          <a:ln w="9525">
            <a:noFill/>
            <a:miter lim="800000"/>
          </a:ln>
        </p:spPr>
        <p:txBody>
          <a:bodyPr>
            <a:spAutoFit/>
          </a:bodyPr>
          <a:lstStyle/>
          <a:p>
            <a:pPr indent="457200" defTabSz="720725">
              <a:lnSpc>
                <a:spcPct val="135000"/>
              </a:lnSpc>
            </a:pPr>
            <a:r>
              <a:rPr lang="zh-CN" altLang="en-US" sz="1600">
                <a:solidFill>
                  <a:srgbClr val="7F7F7F"/>
                </a:solidFill>
                <a:latin typeface="微软雅黑" panose="020B0503020204020204" pitchFamily="34" charset="-122"/>
                <a:ea typeface="微软雅黑" panose="020B0503020204020204" pitchFamily="34" charset="-122"/>
              </a:rPr>
              <a:t>苏轼说，古之成大事者，不惟有超世之才，亦必有坚韧不拔之志。</a:t>
            </a:r>
            <a:r>
              <a:rPr lang="zh-CN" altLang="en-US" sz="1600" b="1">
                <a:solidFill>
                  <a:srgbClr val="00B0F0"/>
                </a:solidFill>
                <a:latin typeface="微软雅黑" panose="020B0503020204020204" pitchFamily="34" charset="-122"/>
                <a:ea typeface="微软雅黑" panose="020B0503020204020204" pitchFamily="34" charset="-122"/>
              </a:rPr>
              <a:t>世界上没有任何东西能够代替“坚强的意志”，即使才能也不行，</a:t>
            </a:r>
            <a:r>
              <a:rPr lang="zh-CN" altLang="en-US" sz="1600" b="1">
                <a:solidFill>
                  <a:srgbClr val="FF0000"/>
                </a:solidFill>
                <a:latin typeface="微软雅黑" panose="020B0503020204020204" pitchFamily="34" charset="-122"/>
                <a:ea typeface="微软雅黑" panose="020B0503020204020204" pitchFamily="34" charset="-122"/>
              </a:rPr>
              <a:t>这个世界上挤满了受过教育而一事无成的人，只有毅力与决心才是万能的！</a:t>
            </a:r>
            <a:endParaRPr lang="zh-CN" altLang="zh-CN" sz="1600" b="1">
              <a:solidFill>
                <a:srgbClr val="FF0000"/>
              </a:solidFill>
              <a:latin typeface="微软雅黑" panose="020B0503020204020204" pitchFamily="34" charset="-122"/>
              <a:ea typeface="微软雅黑" panose="020B0503020204020204" pitchFamily="34" charset="-122"/>
            </a:endParaRPr>
          </a:p>
        </p:txBody>
      </p:sp>
      <p:pic>
        <p:nvPicPr>
          <p:cNvPr id="22534" name="Picture 2" descr="F:\TDZ临时\其他备用\new\so easy\F1BDCD6A18797C092F3A1FFF53431854.jpg"/>
          <p:cNvPicPr>
            <a:picLocks noChangeAspect="1" noChangeArrowheads="1"/>
          </p:cNvPicPr>
          <p:nvPr/>
        </p:nvPicPr>
        <p:blipFill>
          <a:blip r:embed="rId1"/>
          <a:srcRect/>
          <a:stretch>
            <a:fillRect/>
          </a:stretch>
        </p:blipFill>
        <p:spPr bwMode="auto">
          <a:xfrm>
            <a:off x="3143250" y="0"/>
            <a:ext cx="4573588" cy="68580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 fill="hold"/>
                                        <p:tgtEl>
                                          <p:spTgt spid="5"/>
                                        </p:tgtEl>
                                        <p:attrNameLst>
                                          <p:attrName>ppt_x</p:attrName>
                                        </p:attrNameLst>
                                      </p:cBhvr>
                                      <p:tavLst>
                                        <p:tav tm="0">
                                          <p:val>
                                            <p:strVal val="0-#ppt_w/2"/>
                                          </p:val>
                                        </p:tav>
                                        <p:tav tm="100000">
                                          <p:val>
                                            <p:strVal val="#ppt_x"/>
                                          </p:val>
                                        </p:tav>
                                      </p:tavLst>
                                    </p:anim>
                                    <p:anim calcmode="lin" valueType="num">
                                      <p:cBhvr additive="base">
                                        <p:cTn id="8" dur="1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a:spAutoFit/>
      </a:bodyPr>
      <a:lstStyle>
        <a:defPPr fontAlgn="auto">
          <a:spcBef>
            <a:spcPts val="0"/>
          </a:spcBef>
          <a:spcAft>
            <a:spcPts val="0"/>
          </a:spcAft>
          <a:defRPr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8745</Words>
  <Application>WPS 演示</Application>
  <PresentationFormat>自定义</PresentationFormat>
  <Paragraphs>645</Paragraphs>
  <Slides>50</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50</vt:i4>
      </vt:variant>
    </vt:vector>
  </HeadingPairs>
  <TitlesOfParts>
    <vt:vector size="70" baseType="lpstr">
      <vt:lpstr>Arial</vt:lpstr>
      <vt:lpstr>宋体</vt:lpstr>
      <vt:lpstr>Wingdings</vt:lpstr>
      <vt:lpstr>Broadway</vt:lpstr>
      <vt:lpstr>DFPYeaSong-B5</vt:lpstr>
      <vt:lpstr>Calibri</vt:lpstr>
      <vt:lpstr>楷体</vt:lpstr>
      <vt:lpstr>经典繁仿黑</vt:lpstr>
      <vt:lpstr>Tahoma</vt:lpstr>
      <vt:lpstr>Arial Unicode MS</vt:lpstr>
      <vt:lpstr>微软雅黑</vt:lpstr>
      <vt:lpstr>Calibri</vt:lpstr>
      <vt:lpstr>Impact</vt:lpstr>
      <vt:lpstr>Segoe Print</vt:lpstr>
      <vt:lpstr>Arial Unicode MS</vt:lpstr>
      <vt:lpstr>Lao UI</vt:lpstr>
      <vt:lpstr>Arial</vt:lpstr>
      <vt:lpstr>MingLiU-ExtB</vt:lpstr>
      <vt:lpstr>黑体</vt:lpstr>
      <vt:lpstr>Office 主题</vt:lpstr>
      <vt:lpstr>PowerPoint 演示文稿</vt:lpstr>
      <vt:lpstr>目录</vt:lpstr>
      <vt:lpstr>过渡页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过渡页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hushanshan</cp:lastModifiedBy>
  <cp:revision>326</cp:revision>
  <dcterms:created xsi:type="dcterms:W3CDTF">2017-08-13T14:58:07Z</dcterms:created>
  <dcterms:modified xsi:type="dcterms:W3CDTF">2017-08-13T15:00:18Z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