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68" r:id="rId3"/>
    <p:sldId id="256" r:id="rId4"/>
    <p:sldId id="257" r:id="rId5"/>
    <p:sldId id="261" r:id="rId6"/>
    <p:sldId id="269" r:id="rId7"/>
    <p:sldId id="258" r:id="rId8"/>
    <p:sldId id="267" r:id="rId9"/>
    <p:sldId id="262" r:id="rId10"/>
    <p:sldId id="259" r:id="rId11"/>
    <p:sldId id="263" r:id="rId12"/>
    <p:sldId id="266" r:id="rId13"/>
    <p:sldId id="260" r:id="rId14"/>
    <p:sldId id="264" r:id="rId15"/>
    <p:sldId id="265" r:id="rId16"/>
    <p:sldId id="270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83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00" autoAdjust="0"/>
    <p:restoredTop sz="94660"/>
  </p:normalViewPr>
  <p:slideViewPr>
    <p:cSldViewPr>
      <p:cViewPr varScale="1">
        <p:scale>
          <a:sx n="68" d="100"/>
          <a:sy n="68" d="100"/>
        </p:scale>
        <p:origin x="-3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1FC1C-EBB2-4415-B50A-221E8A8359F7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E16F1-160A-44FD-A82F-1D5D2579AE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9A008-E36A-4721-9F4E-C2E2736C8563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E0569-0E84-4893-A4BF-05A8C9553D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98386-0E75-49E8-A5C2-F7830958D9DE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6FDC9-7FF9-4EE1-A6E9-5CC0C5C408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C6EE6-00BF-49EE-9744-D641FA741380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BBD6E-5544-4399-A1FE-7E4457C718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C801E-C699-409D-9B23-56B9493FA7C4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A480E-7051-4E24-87FC-23B7235359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36849-170E-420C-B0E7-E7AD63BE8D72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47636-62C1-4AE7-8003-C19F0FD4CC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64944-2C68-4653-A6C1-212D0E5387D2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BE657-E1DA-47DE-BBF6-31E2D34C40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C8D41-7362-4EA1-9FB2-BC2B07288F1E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1E89A-D6F9-448C-9200-F0CDEC9E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0FB0C-242E-4AED-B9BA-ED9721B6A3C8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FF957-B0F7-474F-A37E-6B1FA9A2A3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2F058-9BCE-48F0-AEE3-7795F1AAFB4F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12217-96AD-4428-9045-348765F241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5D3AB-0E13-48D4-86C0-EC7D76815338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468D8-72A1-4BA6-BE28-6148312049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84A039B-301A-40BB-8B08-7E1A14511562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D4C1346-61CE-48C7-A766-6AADE53B6D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>
    <p:fade thruBlk="1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69.png"/><Relationship Id="rId7" Type="http://schemas.openxmlformats.org/officeDocument/2006/relationships/image" Target="../media/image73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69.png"/><Relationship Id="rId7" Type="http://schemas.openxmlformats.org/officeDocument/2006/relationships/image" Target="../media/image83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9979;&#36733;\&#26032;&#24314;&#25991;&#20214;&#22841;\&#20013;&#22269;&#39118;&#20140;&#21095;&#33402;&#26415;&#27963;&#21160;&#23459;&#20256;ppt&#27169;&#26495;\gsls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gif"/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12" Type="http://schemas.openxmlformats.org/officeDocument/2006/relationships/image" Target="../media/image30.png"/><Relationship Id="rId2" Type="http://schemas.openxmlformats.org/officeDocument/2006/relationships/image" Target="../media/image20.jpe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gif"/><Relationship Id="rId10" Type="http://schemas.openxmlformats.org/officeDocument/2006/relationships/image" Target="../media/image28.png"/><Relationship Id="rId4" Type="http://schemas.openxmlformats.org/officeDocument/2006/relationships/image" Target="../media/image22.jpeg"/><Relationship Id="rId9" Type="http://schemas.openxmlformats.org/officeDocument/2006/relationships/image" Target="../media/image27.png"/><Relationship Id="rId14" Type="http://schemas.openxmlformats.org/officeDocument/2006/relationships/image" Target="../media/image3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34.pn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image" Target="../media/image52.jpeg"/><Relationship Id="rId18" Type="http://schemas.openxmlformats.org/officeDocument/2006/relationships/image" Target="../media/image34.png"/><Relationship Id="rId3" Type="http://schemas.openxmlformats.org/officeDocument/2006/relationships/audio" Target="file:///D:\&#19979;&#36733;\&#26032;&#24314;&#25991;&#20214;&#22841;\&#20013;&#22269;&#39118;&#20140;&#21095;&#33402;&#26415;&#27963;&#21160;&#23459;&#20256;ppt&#27169;&#26495;\dysj.mp3" TargetMode="Externa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51.jpeg"/><Relationship Id="rId17" Type="http://schemas.openxmlformats.org/officeDocument/2006/relationships/image" Target="../media/image56.png"/><Relationship Id="rId2" Type="http://schemas.openxmlformats.org/officeDocument/2006/relationships/audio" Target="file:///D:\&#19979;&#36733;\&#26032;&#24314;&#25991;&#20214;&#22841;\&#20013;&#22269;&#39118;&#20140;&#21095;&#33402;&#26415;&#27963;&#21160;&#23459;&#20256;ppt&#27169;&#26495;\wjt.mp3" TargetMode="External"/><Relationship Id="rId16" Type="http://schemas.openxmlformats.org/officeDocument/2006/relationships/image" Target="../media/image55.jpeg"/><Relationship Id="rId1" Type="http://schemas.openxmlformats.org/officeDocument/2006/relationships/audio" Target="file:///D:\&#19979;&#36733;\&#26032;&#24314;&#25991;&#20214;&#22841;\&#20013;&#22269;&#39118;&#20140;&#21095;&#33402;&#26415;&#27963;&#21160;&#23459;&#20256;ppt&#27169;&#26495;\hhy.mp3" TargetMode="External"/><Relationship Id="rId6" Type="http://schemas.openxmlformats.org/officeDocument/2006/relationships/audio" Target="file:///D:\&#19979;&#36733;\&#26032;&#24314;&#25991;&#20214;&#22841;\&#20013;&#22269;&#39118;&#20140;&#21095;&#33402;&#26415;&#27963;&#21160;&#23459;&#20256;ppt&#27169;&#26495;\ccyyx.mp3" TargetMode="External"/><Relationship Id="rId11" Type="http://schemas.openxmlformats.org/officeDocument/2006/relationships/image" Target="../media/image50.jpeg"/><Relationship Id="rId5" Type="http://schemas.openxmlformats.org/officeDocument/2006/relationships/audio" Target="file:///D:\&#19979;&#36733;\&#26032;&#24314;&#25991;&#20214;&#22841;\&#20013;&#22269;&#39118;&#20140;&#21095;&#33402;&#26415;&#27963;&#21160;&#23459;&#20256;ppt&#27169;&#26495;\zma.mp3" TargetMode="External"/><Relationship Id="rId15" Type="http://schemas.openxmlformats.org/officeDocument/2006/relationships/image" Target="../media/image54.jpeg"/><Relationship Id="rId10" Type="http://schemas.openxmlformats.org/officeDocument/2006/relationships/image" Target="../media/image49.png"/><Relationship Id="rId4" Type="http://schemas.openxmlformats.org/officeDocument/2006/relationships/audio" Target="file:///D:\&#19979;&#36733;\&#26032;&#24314;&#25991;&#20214;&#22841;\&#20013;&#22269;&#39118;&#20140;&#21095;&#33402;&#26415;&#27963;&#21160;&#23459;&#20256;ppt&#27169;&#26495;\ytkh.mp3" TargetMode="External"/><Relationship Id="rId9" Type="http://schemas.openxmlformats.org/officeDocument/2006/relationships/image" Target="../media/image36.png"/><Relationship Id="rId14" Type="http://schemas.openxmlformats.org/officeDocument/2006/relationships/image" Target="../media/image5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9979;&#36733;\&#26032;&#24314;&#25991;&#20214;&#22841;\&#20013;&#22269;&#39118;&#20140;&#21095;&#33402;&#26415;&#27963;&#21160;&#23459;&#20256;ppt&#27169;&#26495;\gsls.mp3" TargetMode="External"/><Relationship Id="rId6" Type="http://schemas.openxmlformats.org/officeDocument/2006/relationships/image" Target="../media/image60.jpeg"/><Relationship Id="rId5" Type="http://schemas.openxmlformats.org/officeDocument/2006/relationships/image" Target="../media/image59.png"/><Relationship Id="rId10" Type="http://schemas.openxmlformats.org/officeDocument/2006/relationships/image" Target="../media/image34.png"/><Relationship Id="rId4" Type="http://schemas.openxmlformats.org/officeDocument/2006/relationships/image" Target="../media/image58.jpeg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问图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5263" y="2155825"/>
            <a:ext cx="5138737" cy="470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名家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47900" y="2697163"/>
            <a:ext cx="1271588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流派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47900" y="2262188"/>
            <a:ext cx="1271588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285875" y="484188"/>
            <a:ext cx="5786438" cy="2801937"/>
            <a:chOff x="1357290" y="590530"/>
            <a:chExt cx="5786478" cy="2801482"/>
          </a:xfrm>
        </p:grpSpPr>
        <p:sp>
          <p:nvSpPr>
            <p:cNvPr id="2" name="TextBox 1"/>
            <p:cNvSpPr txBox="1"/>
            <p:nvPr/>
          </p:nvSpPr>
          <p:spPr>
            <a:xfrm>
              <a:off x="1357290" y="714356"/>
              <a:ext cx="5786478" cy="26776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        剧流派的形成不外有三：一是集百家之大成，取长补短，兼容并蓄，融合于一身，而不是简单地继承某一流派创始人或传人的艺术衣钵。二是在表演上具有自己独特的，系统的，符合观众欣赏要求的理论根据和艺术创造，并在频繁的实践中得到观众的理解和熟悉，而不是通过评选、大赛和某位专家的批准。三是必须建立以主演为中心的创作和表演团体，从编剧、演员、作曲、乐队、服装上形成统一的艺术风格。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743337" y="590530"/>
              <a:ext cx="595035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rgbClr val="C00000"/>
                  </a:solidFill>
                  <a:effectLst>
                    <a:glow rad="101600">
                      <a:schemeClr val="accent6">
                        <a:lumMod val="40000"/>
                        <a:lumOff val="60000"/>
                        <a:alpha val="60000"/>
                      </a:schemeClr>
                    </a:glow>
                  </a:effectLst>
                  <a:latin typeface="黑体" pitchFamily="2" charset="-122"/>
                  <a:ea typeface="黑体" pitchFamily="2" charset="-122"/>
                </a:rPr>
                <a:t>京</a:t>
              </a:r>
              <a:endParaRPr lang="zh-CN" altLang="en-US" sz="3200" dirty="0">
                <a:solidFill>
                  <a:srgbClr val="C00000"/>
                </a:solidFill>
                <a:effectLst>
                  <a:glow rad="101600">
                    <a:schemeClr val="accent6">
                      <a:lumMod val="40000"/>
                      <a:lumOff val="60000"/>
                      <a:alpha val="60000"/>
                    </a:schemeClr>
                  </a:glow>
                </a:effectLst>
                <a:latin typeface="+mn-lt"/>
                <a:ea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14414" y="3571451"/>
            <a:ext cx="1857388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【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潭派</a:t>
            </a: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】——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谭鑫培　</a:t>
            </a:r>
            <a:endParaRPr lang="en-US" altLang="zh-CN" sz="1200" b="1" dirty="0">
              <a:solidFill>
                <a:schemeClr val="bg2">
                  <a:lumMod val="10000"/>
                </a:schemeClr>
              </a:solidFill>
              <a:effectLst>
                <a:glow rad="101600">
                  <a:schemeClr val="accent6">
                    <a:lumMod val="20000"/>
                    <a:lumOff val="80000"/>
                    <a:alpha val="60000"/>
                  </a:schemeClr>
                </a:glow>
              </a:effectLst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【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孙派</a:t>
            </a: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】——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孙菊仙　</a:t>
            </a:r>
            <a:endParaRPr lang="en-US" altLang="zh-CN" sz="1200" b="1" dirty="0">
              <a:solidFill>
                <a:schemeClr val="bg2">
                  <a:lumMod val="10000"/>
                </a:schemeClr>
              </a:solidFill>
              <a:effectLst>
                <a:glow rad="101600">
                  <a:schemeClr val="accent6">
                    <a:lumMod val="20000"/>
                    <a:lumOff val="80000"/>
                    <a:alpha val="60000"/>
                  </a:schemeClr>
                </a:glow>
              </a:effectLst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【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李派</a:t>
            </a: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】——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李春来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【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汪派</a:t>
            </a: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】——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汪桂芬　</a:t>
            </a:r>
            <a:endParaRPr lang="en-US" altLang="zh-CN" sz="1200" b="1" dirty="0">
              <a:solidFill>
                <a:schemeClr val="bg2">
                  <a:lumMod val="10000"/>
                </a:schemeClr>
              </a:solidFill>
              <a:effectLst>
                <a:glow rad="101600">
                  <a:schemeClr val="accent6">
                    <a:lumMod val="20000"/>
                    <a:lumOff val="80000"/>
                    <a:alpha val="60000"/>
                  </a:schemeClr>
                </a:glow>
              </a:effectLst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【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刘派</a:t>
            </a: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】——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刘鸿声 　</a:t>
            </a:r>
            <a:endParaRPr lang="en-US" altLang="zh-CN" sz="1200" b="1" dirty="0">
              <a:solidFill>
                <a:schemeClr val="bg2">
                  <a:lumMod val="10000"/>
                </a:schemeClr>
              </a:solidFill>
              <a:effectLst>
                <a:glow rad="101600">
                  <a:schemeClr val="accent6">
                    <a:lumMod val="20000"/>
                    <a:lumOff val="80000"/>
                    <a:alpha val="60000"/>
                  </a:schemeClr>
                </a:glow>
              </a:effectLst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【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杨派</a:t>
            </a: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】——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杨小楼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【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盖派</a:t>
            </a: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】——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盖叫天 　 　</a:t>
            </a:r>
            <a:endParaRPr lang="en-US" altLang="zh-CN" sz="1200" b="1" dirty="0">
              <a:solidFill>
                <a:schemeClr val="bg2">
                  <a:lumMod val="10000"/>
                </a:schemeClr>
              </a:solidFill>
              <a:effectLst>
                <a:glow rad="101600">
                  <a:schemeClr val="accent6">
                    <a:lumMod val="20000"/>
                    <a:lumOff val="80000"/>
                    <a:alpha val="60000"/>
                  </a:schemeClr>
                </a:glow>
              </a:effectLst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【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高派</a:t>
            </a: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】——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高庆奎 　 　</a:t>
            </a:r>
            <a:endParaRPr lang="en-US" altLang="zh-CN" sz="1200" b="1" dirty="0">
              <a:solidFill>
                <a:schemeClr val="bg2">
                  <a:lumMod val="10000"/>
                </a:schemeClr>
              </a:solidFill>
              <a:effectLst>
                <a:glow rad="101600">
                  <a:schemeClr val="accent6">
                    <a:lumMod val="20000"/>
                    <a:lumOff val="80000"/>
                    <a:alpha val="60000"/>
                  </a:schemeClr>
                </a:glow>
              </a:effectLst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【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言派</a:t>
            </a: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】——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言菊明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43240" y="3571451"/>
            <a:ext cx="1928826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【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余派</a:t>
            </a: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】——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余叔岩 　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【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梅派</a:t>
            </a: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】——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梅兰芳 　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【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麒派</a:t>
            </a: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】——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周信芳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【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荀派</a:t>
            </a: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】——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荀慧生　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【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尚派</a:t>
            </a: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】——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尚小云　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【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马派</a:t>
            </a: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】——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马连良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【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程派</a:t>
            </a: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】——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程砚秋　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【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裘派</a:t>
            </a:r>
            <a:r>
              <a:rPr lang="en-US" altLang="zh-CN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】——</a:t>
            </a: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rPr>
              <a:t>裘盛戎</a:t>
            </a: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8205788" y="123825"/>
            <a:ext cx="857250" cy="600075"/>
            <a:chOff x="8205813" y="123802"/>
            <a:chExt cx="857258" cy="600079"/>
          </a:xfrm>
        </p:grpSpPr>
        <p:pic>
          <p:nvPicPr>
            <p:cNvPr id="23558" name="图片 12" descr="上页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205813" y="123802"/>
              <a:ext cx="85725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3">
              <a:hlinkClick r:id="" action="ppaction://hlinkshowjump?jump=previousslide"/>
            </p:cNvPr>
            <p:cNvSpPr txBox="1"/>
            <p:nvPr/>
          </p:nvSpPr>
          <p:spPr>
            <a:xfrm>
              <a:off x="8410602" y="142852"/>
              <a:ext cx="471492" cy="2460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上页</a:t>
              </a:r>
            </a:p>
          </p:txBody>
        </p:sp>
        <p:pic>
          <p:nvPicPr>
            <p:cNvPr id="23560" name="图片 18" descr="上页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205813" y="438129"/>
              <a:ext cx="85725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Box 19">
              <a:hlinkClick r:id="" action="ppaction://hlinkshowjump?jump=nextslide"/>
            </p:cNvPr>
            <p:cNvSpPr txBox="1"/>
            <p:nvPr/>
          </p:nvSpPr>
          <p:spPr>
            <a:xfrm>
              <a:off x="8410602" y="457179"/>
              <a:ext cx="471492" cy="2460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下页</a:t>
              </a:r>
            </a:p>
          </p:txBody>
        </p:sp>
      </p:grpSp>
    </p:spTree>
  </p:cSld>
  <p:clrMapOvr>
    <a:masterClrMapping/>
  </p:clrMapOvr>
  <p:transition spd="med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139 L 0.00156 0.00625 L 0.00104 -0.00139 Z " pathEditMode="relative" rAng="0" ptsTypes="AAA">
                                      <p:cBhvr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1346200" y="357188"/>
            <a:ext cx="6654800" cy="1571625"/>
            <a:chOff x="1346644" y="285728"/>
            <a:chExt cx="6654380" cy="1571636"/>
          </a:xfrm>
        </p:grpSpPr>
        <p:grpSp>
          <p:nvGrpSpPr>
            <p:cNvPr id="24608" name="组合 34"/>
            <p:cNvGrpSpPr>
              <a:grpSpLocks/>
            </p:cNvGrpSpPr>
            <p:nvPr/>
          </p:nvGrpSpPr>
          <p:grpSpPr bwMode="auto">
            <a:xfrm>
              <a:off x="1346644" y="285728"/>
              <a:ext cx="6654380" cy="1365781"/>
              <a:chOff x="1285852" y="142852"/>
              <a:chExt cx="6654380" cy="1365781"/>
            </a:xfrm>
          </p:grpSpPr>
          <p:grpSp>
            <p:nvGrpSpPr>
              <p:cNvPr id="24610" name="组合 22"/>
              <p:cNvGrpSpPr>
                <a:grpSpLocks/>
              </p:cNvGrpSpPr>
              <p:nvPr/>
            </p:nvGrpSpPr>
            <p:grpSpPr bwMode="auto">
              <a:xfrm>
                <a:off x="1285852" y="142852"/>
                <a:ext cx="714380" cy="719447"/>
                <a:chOff x="1357290" y="285728"/>
                <a:chExt cx="714380" cy="719447"/>
              </a:xfrm>
            </p:grpSpPr>
            <p:pic>
              <p:nvPicPr>
                <p:cNvPr id="24613" name="图片 2" descr="团花.png"/>
                <p:cNvPicPr>
                  <a:picLocks noChangeAspect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1357290" y="285728"/>
                  <a:ext cx="714380" cy="71944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5" name="TextBox 4"/>
                <p:cNvSpPr txBox="1"/>
                <p:nvPr/>
              </p:nvSpPr>
              <p:spPr>
                <a:xfrm>
                  <a:off x="1357290" y="285728"/>
                  <a:ext cx="417102" cy="3693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dirty="0">
                      <a:solidFill>
                        <a:schemeClr val="accent2">
                          <a:lumMod val="50000"/>
                        </a:schemeClr>
                      </a:solidFill>
                      <a:effectLst>
                        <a:glow rad="139700">
                          <a:schemeClr val="accent6">
                            <a:satMod val="175000"/>
                            <a:alpha val="40000"/>
                          </a:schemeClr>
                        </a:glow>
                      </a:effectLst>
                      <a:latin typeface="黑体" pitchFamily="2" charset="-122"/>
                      <a:ea typeface="黑体" pitchFamily="2" charset="-122"/>
                    </a:rPr>
                    <a:t>生</a:t>
                  </a:r>
                </a:p>
              </p:txBody>
            </p:sp>
          </p:grpSp>
          <p:cxnSp>
            <p:nvCxnSpPr>
              <p:cNvPr id="17" name="直接连接符 16"/>
              <p:cNvCxnSpPr/>
              <p:nvPr/>
            </p:nvCxnSpPr>
            <p:spPr>
              <a:xfrm>
                <a:off x="2000182" y="500042"/>
                <a:ext cx="5940050" cy="1588"/>
              </a:xfrm>
              <a:prstGeom prst="line">
                <a:avLst/>
              </a:prstGeom>
              <a:ln w="15875">
                <a:solidFill>
                  <a:srgbClr val="CC983A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4612" name="图片 18" descr="程长庚.jpg"/>
              <p:cNvPicPr>
                <a:picLocks noChangeAspect="1"/>
              </p:cNvPicPr>
              <p:nvPr/>
            </p:nvPicPr>
            <p:blipFill>
              <a:blip r:embed="rId4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1647804" y="488611"/>
                <a:ext cx="923932" cy="10200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9" name="TextBox 38"/>
            <p:cNvSpPr txBox="1"/>
            <p:nvPr/>
          </p:nvSpPr>
          <p:spPr>
            <a:xfrm>
              <a:off x="2775404" y="749368"/>
              <a:ext cx="5214974" cy="11079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    </a:t>
              </a:r>
              <a:r>
                <a:rPr lang="zh-CN" altLang="en-US" sz="1100" b="1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程长庚  </a:t>
              </a:r>
              <a:r>
                <a:rPr lang="en-US" altLang="zh-CN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(1811</a:t>
              </a:r>
              <a:r>
                <a:rPr lang="zh-CN" altLang="en-US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一</a:t>
              </a:r>
              <a:r>
                <a:rPr lang="en-US" altLang="zh-CN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1880)</a:t>
              </a:r>
              <a:r>
                <a:rPr lang="zh-CN" altLang="en-US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名椿，一名闻翰，字玉山</a:t>
              </a:r>
              <a:r>
                <a:rPr lang="en-US" altLang="zh-CN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(</a:t>
              </a:r>
              <a:r>
                <a:rPr lang="zh-CN" altLang="en-US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一作玉珊</a:t>
              </a:r>
              <a:r>
                <a:rPr lang="en-US" altLang="zh-CN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)</a:t>
              </a:r>
              <a:r>
                <a:rPr lang="zh-CN" altLang="en-US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，寓名四箴堂。祖居安徽怀宁石牌镇，出生于潜山县黄泥镇程家井。其父程祥桂是道光年间三庆班掌班人。程长庚幼入三庆班坐科，道光二年</a:t>
              </a:r>
              <a:r>
                <a:rPr lang="en-US" altLang="zh-CN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(1822)</a:t>
              </a:r>
              <a:r>
                <a:rPr lang="zh-CN" altLang="en-US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随父北上入京，始以</a:t>
              </a:r>
              <a:r>
                <a:rPr lang="en-US" altLang="zh-CN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《</a:t>
              </a:r>
              <a:r>
                <a:rPr lang="zh-CN" altLang="en-US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文昭关</a:t>
              </a:r>
              <a:r>
                <a:rPr lang="en-US" altLang="zh-CN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》</a:t>
              </a:r>
              <a:r>
                <a:rPr lang="zh-CN" altLang="en-US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、</a:t>
              </a:r>
              <a:r>
                <a:rPr lang="en-US" altLang="zh-CN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《</a:t>
              </a:r>
              <a:r>
                <a:rPr lang="zh-CN" altLang="en-US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战长沙</a:t>
              </a:r>
              <a:r>
                <a:rPr lang="en-US" altLang="zh-CN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》</a:t>
              </a:r>
              <a:r>
                <a:rPr lang="zh-CN" altLang="en-US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的演出崭露头角，后为三庆班老生首席演员。</a:t>
              </a:r>
              <a:endParaRPr lang="en-US" altLang="zh-CN" sz="1100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endParaRP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1346200" y="1760538"/>
            <a:ext cx="6654800" cy="1562100"/>
            <a:chOff x="1346644" y="1689744"/>
            <a:chExt cx="6654380" cy="1561368"/>
          </a:xfrm>
        </p:grpSpPr>
        <p:grpSp>
          <p:nvGrpSpPr>
            <p:cNvPr id="24601" name="组合 35"/>
            <p:cNvGrpSpPr>
              <a:grpSpLocks/>
            </p:cNvGrpSpPr>
            <p:nvPr/>
          </p:nvGrpSpPr>
          <p:grpSpPr bwMode="auto">
            <a:xfrm>
              <a:off x="1346644" y="1689744"/>
              <a:ext cx="6654380" cy="1407875"/>
              <a:chOff x="1285852" y="1733538"/>
              <a:chExt cx="6654380" cy="1407875"/>
            </a:xfrm>
          </p:grpSpPr>
          <p:grpSp>
            <p:nvGrpSpPr>
              <p:cNvPr id="24603" name="组合 12"/>
              <p:cNvGrpSpPr>
                <a:grpSpLocks/>
              </p:cNvGrpSpPr>
              <p:nvPr/>
            </p:nvGrpSpPr>
            <p:grpSpPr bwMode="auto">
              <a:xfrm>
                <a:off x="1285852" y="1733538"/>
                <a:ext cx="714380" cy="719447"/>
                <a:chOff x="1571604" y="1785926"/>
                <a:chExt cx="714380" cy="719447"/>
              </a:xfrm>
            </p:grpSpPr>
            <p:pic>
              <p:nvPicPr>
                <p:cNvPr id="24606" name="图片 5" descr="团花.png"/>
                <p:cNvPicPr>
                  <a:picLocks noChangeAspect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1571604" y="1785926"/>
                  <a:ext cx="714380" cy="71944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7" name="TextBox 6"/>
                <p:cNvSpPr txBox="1"/>
                <p:nvPr/>
              </p:nvSpPr>
              <p:spPr>
                <a:xfrm>
                  <a:off x="1571604" y="1785926"/>
                  <a:ext cx="415498" cy="3693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dirty="0">
                      <a:solidFill>
                        <a:schemeClr val="accent2">
                          <a:lumMod val="50000"/>
                        </a:schemeClr>
                      </a:solidFill>
                      <a:effectLst>
                        <a:glow rad="139700">
                          <a:schemeClr val="accent6">
                            <a:satMod val="175000"/>
                            <a:alpha val="40000"/>
                          </a:schemeClr>
                        </a:glow>
                      </a:effectLst>
                      <a:latin typeface="黑体" pitchFamily="2" charset="-122"/>
                      <a:ea typeface="黑体" pitchFamily="2" charset="-122"/>
                    </a:rPr>
                    <a:t>旦</a:t>
                  </a:r>
                </a:p>
              </p:txBody>
            </p: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2000182" y="2090558"/>
                <a:ext cx="5940050" cy="1587"/>
              </a:xfrm>
              <a:prstGeom prst="line">
                <a:avLst/>
              </a:prstGeom>
              <a:ln w="15875">
                <a:solidFill>
                  <a:srgbClr val="CC983A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4605" name="图片 23" descr="梅兰芳.jpg"/>
              <p:cNvPicPr>
                <a:picLocks noChangeAspect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643042" y="2081203"/>
                <a:ext cx="928694" cy="1060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0" name="TextBox 39"/>
            <p:cNvSpPr txBox="1"/>
            <p:nvPr/>
          </p:nvSpPr>
          <p:spPr>
            <a:xfrm>
              <a:off x="2775404" y="2143116"/>
              <a:ext cx="5214974" cy="11079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    </a:t>
              </a:r>
              <a:r>
                <a:rPr lang="zh-CN" altLang="en-US" sz="1100" b="1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梅兰芳  </a:t>
              </a:r>
              <a:r>
                <a:rPr lang="en-US" altLang="zh-CN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(1894-1961)</a:t>
              </a:r>
              <a:r>
                <a:rPr lang="zh-CN" altLang="en-US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名澜，字畹华。原籍江苏泰州， 出生于北京。祖父梅巧玲</a:t>
              </a:r>
              <a:r>
                <a:rPr lang="en-US" altLang="zh-CN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(1842-1882)</a:t>
              </a:r>
              <a:r>
                <a:rPr lang="zh-CN" altLang="en-US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是“同、光十三绝”之一，著名旦角演员。父亲梅竹芬</a:t>
              </a:r>
              <a:r>
                <a:rPr lang="en-US" altLang="zh-CN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(1874-1897)</a:t>
              </a:r>
              <a:r>
                <a:rPr lang="zh-CN" altLang="en-US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是旦角演员，早逝。他九岁到姐丈朱小芬家学戏，吴菱仙是他的开蒙老师。十一岁开始登台，</a:t>
              </a:r>
              <a:r>
                <a:rPr lang="en-US" altLang="zh-CN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1913</a:t>
              </a:r>
              <a:r>
                <a:rPr lang="zh-CN" altLang="en-US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年随王凤卿首次赴上海演出，受到热烈欢迎，显露了才华。</a:t>
              </a:r>
              <a:endParaRPr lang="en-US" altLang="zh-CN" sz="1100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endParaRP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1346200" y="3206750"/>
            <a:ext cx="6654800" cy="1544638"/>
            <a:chOff x="1346644" y="3135854"/>
            <a:chExt cx="6654380" cy="1544018"/>
          </a:xfrm>
        </p:grpSpPr>
        <p:grpSp>
          <p:nvGrpSpPr>
            <p:cNvPr id="24594" name="组合 36"/>
            <p:cNvGrpSpPr>
              <a:grpSpLocks/>
            </p:cNvGrpSpPr>
            <p:nvPr/>
          </p:nvGrpSpPr>
          <p:grpSpPr bwMode="auto">
            <a:xfrm>
              <a:off x="1346644" y="3135854"/>
              <a:ext cx="6654380" cy="1434346"/>
              <a:chOff x="1285852" y="3376612"/>
              <a:chExt cx="6654380" cy="1434346"/>
            </a:xfrm>
          </p:grpSpPr>
          <p:grpSp>
            <p:nvGrpSpPr>
              <p:cNvPr id="24596" name="组合 13"/>
              <p:cNvGrpSpPr>
                <a:grpSpLocks/>
              </p:cNvGrpSpPr>
              <p:nvPr/>
            </p:nvGrpSpPr>
            <p:grpSpPr bwMode="auto">
              <a:xfrm>
                <a:off x="1285852" y="3376612"/>
                <a:ext cx="714380" cy="719447"/>
                <a:chOff x="1571604" y="3214686"/>
                <a:chExt cx="714380" cy="719447"/>
              </a:xfrm>
            </p:grpSpPr>
            <p:pic>
              <p:nvPicPr>
                <p:cNvPr id="24599" name="图片 7" descr="团花.png"/>
                <p:cNvPicPr>
                  <a:picLocks noChangeAspect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1571604" y="3214686"/>
                  <a:ext cx="714380" cy="71944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9" name="TextBox 8"/>
                <p:cNvSpPr txBox="1"/>
                <p:nvPr/>
              </p:nvSpPr>
              <p:spPr>
                <a:xfrm>
                  <a:off x="1571604" y="3214686"/>
                  <a:ext cx="415498" cy="3693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dirty="0">
                      <a:solidFill>
                        <a:schemeClr val="accent2">
                          <a:lumMod val="50000"/>
                        </a:schemeClr>
                      </a:solidFill>
                      <a:effectLst>
                        <a:glow rad="139700">
                          <a:schemeClr val="accent6">
                            <a:satMod val="175000"/>
                            <a:alpha val="40000"/>
                          </a:schemeClr>
                        </a:glow>
                      </a:effectLst>
                      <a:latin typeface="黑体" pitchFamily="2" charset="-122"/>
                      <a:ea typeface="黑体" pitchFamily="2" charset="-122"/>
                    </a:rPr>
                    <a:t>净</a:t>
                  </a:r>
                </a:p>
              </p:txBody>
            </p:sp>
          </p:grpSp>
          <p:cxnSp>
            <p:nvCxnSpPr>
              <p:cNvPr id="21" name="直接连接符 20"/>
              <p:cNvCxnSpPr/>
              <p:nvPr/>
            </p:nvCxnSpPr>
            <p:spPr>
              <a:xfrm>
                <a:off x="2000182" y="3732069"/>
                <a:ext cx="5940050" cy="1587"/>
              </a:xfrm>
              <a:prstGeom prst="line">
                <a:avLst/>
              </a:prstGeom>
              <a:ln w="15875">
                <a:solidFill>
                  <a:srgbClr val="CC983A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4598" name="图片 24" descr="何桂山.jpg"/>
              <p:cNvPicPr>
                <a:picLocks noChangeAspect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643042" y="3714752"/>
                <a:ext cx="928694" cy="10962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1" name="TextBox 40"/>
            <p:cNvSpPr txBox="1"/>
            <p:nvPr/>
          </p:nvSpPr>
          <p:spPr>
            <a:xfrm>
              <a:off x="2775404" y="3571876"/>
              <a:ext cx="5214974" cy="11079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b="1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    何桂山  </a:t>
              </a:r>
              <a:r>
                <a:rPr lang="zh-CN" altLang="en-US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名宝庆。为何喜福的第九子，故人称“何九”。他先拜花脸演员刘大头为师，后又拜汪正士为师。搭入三庆班后，经常与程长庚配戏。后入春台班。他的嗓音浑厚嘹亮，唱腔古朴简洁，功架凝重沉稳。他所扮演的钟馗的“二十四式门神架子”、鲁智深的“十八罗汉式”舞姿极富造型美，被誉为“昆净第一”。</a:t>
              </a:r>
              <a:endParaRPr lang="en-US" altLang="zh-CN" sz="1100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endParaRP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1346200" y="4679950"/>
            <a:ext cx="6654800" cy="1535113"/>
            <a:chOff x="1346644" y="4608434"/>
            <a:chExt cx="6654380" cy="1535210"/>
          </a:xfrm>
        </p:grpSpPr>
        <p:grpSp>
          <p:nvGrpSpPr>
            <p:cNvPr id="24587" name="组合 37"/>
            <p:cNvGrpSpPr>
              <a:grpSpLocks/>
            </p:cNvGrpSpPr>
            <p:nvPr/>
          </p:nvGrpSpPr>
          <p:grpSpPr bwMode="auto">
            <a:xfrm>
              <a:off x="1346644" y="4608434"/>
              <a:ext cx="6654380" cy="1338272"/>
              <a:chOff x="1285852" y="5000636"/>
              <a:chExt cx="6654380" cy="1338272"/>
            </a:xfrm>
          </p:grpSpPr>
          <p:grpSp>
            <p:nvGrpSpPr>
              <p:cNvPr id="24589" name="组合 14"/>
              <p:cNvGrpSpPr>
                <a:grpSpLocks/>
              </p:cNvGrpSpPr>
              <p:nvPr/>
            </p:nvGrpSpPr>
            <p:grpSpPr bwMode="auto">
              <a:xfrm>
                <a:off x="1285852" y="5000636"/>
                <a:ext cx="714380" cy="719447"/>
                <a:chOff x="1571604" y="4572008"/>
                <a:chExt cx="714380" cy="719447"/>
              </a:xfrm>
            </p:grpSpPr>
            <p:pic>
              <p:nvPicPr>
                <p:cNvPr id="24592" name="图片 9" descr="团花.png"/>
                <p:cNvPicPr>
                  <a:picLocks noChangeAspect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1571604" y="4572008"/>
                  <a:ext cx="714380" cy="71944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1" name="TextBox 10"/>
                <p:cNvSpPr txBox="1"/>
                <p:nvPr/>
              </p:nvSpPr>
              <p:spPr>
                <a:xfrm>
                  <a:off x="1571604" y="4572008"/>
                  <a:ext cx="415498" cy="3693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dirty="0">
                      <a:solidFill>
                        <a:schemeClr val="accent2">
                          <a:lumMod val="50000"/>
                        </a:schemeClr>
                      </a:solidFill>
                      <a:effectLst>
                        <a:glow rad="139700">
                          <a:schemeClr val="accent6">
                            <a:satMod val="175000"/>
                            <a:alpha val="40000"/>
                          </a:schemeClr>
                        </a:glow>
                      </a:effectLst>
                      <a:latin typeface="黑体" pitchFamily="2" charset="-122"/>
                      <a:ea typeface="黑体" pitchFamily="2" charset="-122"/>
                    </a:rPr>
                    <a:t>丑</a:t>
                  </a:r>
                </a:p>
              </p:txBody>
            </p:sp>
          </p:grpSp>
          <p:cxnSp>
            <p:nvCxnSpPr>
              <p:cNvPr id="22" name="直接连接符 21"/>
              <p:cNvCxnSpPr/>
              <p:nvPr/>
            </p:nvCxnSpPr>
            <p:spPr>
              <a:xfrm>
                <a:off x="2000182" y="5356259"/>
                <a:ext cx="5940050" cy="1588"/>
              </a:xfrm>
              <a:prstGeom prst="line">
                <a:avLst/>
              </a:prstGeom>
              <a:ln w="15875">
                <a:solidFill>
                  <a:srgbClr val="CC983A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4591" name="图片 25" descr="刘赶三.jpg"/>
              <p:cNvPicPr>
                <a:picLocks noChangeAspect="1"/>
              </p:cNvPicPr>
              <p:nvPr/>
            </p:nvPicPr>
            <p:blipFill>
              <a:blip r:embed="rId7" cstate="print"/>
              <a:srcRect b="48563"/>
              <a:stretch>
                <a:fillRect/>
              </a:stretch>
            </p:blipFill>
            <p:spPr bwMode="auto">
              <a:xfrm>
                <a:off x="1643042" y="5338776"/>
                <a:ext cx="928693" cy="10001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2" name="TextBox 41"/>
            <p:cNvSpPr txBox="1"/>
            <p:nvPr/>
          </p:nvSpPr>
          <p:spPr>
            <a:xfrm>
              <a:off x="2775404" y="5035648"/>
              <a:ext cx="5214974" cy="11079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b="1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    刘赶三  </a:t>
              </a:r>
              <a:r>
                <a:rPr lang="en-US" altLang="zh-CN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(1816-1894)</a:t>
              </a:r>
              <a:r>
                <a:rPr lang="zh-CN" altLang="en-US" sz="1100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名宝，字韵卿，号兰轩。天律人。原为中药商出身。早年在天津群雅轩票房活动，学张二奎的唱法。到北京后拜郝兰田为师，搭入三庆班，同时到景泰、泰华等班串演。他学奎派的唱，发挥奎派唱的长处。他善于运用“五官挪位”的特技，面部变化多种多样，增强了丑角表演的滑稽趣味。</a:t>
              </a:r>
              <a:endParaRPr lang="en-US" altLang="zh-CN" sz="1100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endParaRP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8205788" y="123825"/>
            <a:ext cx="857250" cy="600075"/>
            <a:chOff x="8205813" y="123802"/>
            <a:chExt cx="857258" cy="600079"/>
          </a:xfrm>
        </p:grpSpPr>
        <p:pic>
          <p:nvPicPr>
            <p:cNvPr id="24583" name="图片 48" descr="上页.png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8205813" y="123802"/>
              <a:ext cx="85725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0" name="TextBox 49">
              <a:hlinkClick r:id="" action="ppaction://hlinkshowjump?jump=previousslide"/>
            </p:cNvPr>
            <p:cNvSpPr txBox="1"/>
            <p:nvPr/>
          </p:nvSpPr>
          <p:spPr>
            <a:xfrm>
              <a:off x="8410602" y="142852"/>
              <a:ext cx="471492" cy="2460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上页</a:t>
              </a:r>
            </a:p>
          </p:txBody>
        </p:sp>
        <p:pic>
          <p:nvPicPr>
            <p:cNvPr id="24585" name="图片 50" descr="上页.png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8205813" y="438129"/>
              <a:ext cx="85725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" name="TextBox 55">
              <a:hlinkClick r:id="" action="ppaction://hlinkshowjump?jump=nextslide"/>
            </p:cNvPr>
            <p:cNvSpPr txBox="1"/>
            <p:nvPr/>
          </p:nvSpPr>
          <p:spPr>
            <a:xfrm>
              <a:off x="8410602" y="457179"/>
              <a:ext cx="471492" cy="2460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下页</a:t>
              </a:r>
            </a:p>
          </p:txBody>
        </p:sp>
      </p:grpSp>
    </p:spTree>
  </p:cSld>
  <p:clrMapOvr>
    <a:masterClrMapping/>
  </p:clrMapOvr>
  <p:transition spd="med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139 L 0.00156 0.00625 L 0.00104 -0.00139 Z " pathEditMode="relative" rAng="0" ptsTypes="AAA">
                                      <p:cBhvr>
                                        <p:cTn id="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切图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5263" y="2155825"/>
            <a:ext cx="5138737" cy="470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行当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33613" y="2695575"/>
            <a:ext cx="1271587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简介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33613" y="2266950"/>
            <a:ext cx="1271587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071563" y="844550"/>
            <a:ext cx="6643687" cy="5013325"/>
            <a:chOff x="1071538" y="772523"/>
            <a:chExt cx="6643734" cy="5013931"/>
          </a:xfrm>
        </p:grpSpPr>
        <p:sp>
          <p:nvSpPr>
            <p:cNvPr id="2" name="TextBox 1"/>
            <p:cNvSpPr txBox="1"/>
            <p:nvPr/>
          </p:nvSpPr>
          <p:spPr>
            <a:xfrm>
              <a:off x="1071538" y="892807"/>
              <a:ext cx="6643734" cy="48936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          剧于清光绪年间形成于北京（一说形成于道光年间）。其前身为徽剧，通称皮簧戏，同治、光绪两朝，最为盛行。徽戏进京是在公元</a:t>
              </a:r>
              <a:r>
                <a:rPr lang="en-US" altLang="zh-CN" sz="1600" b="1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1790</a:t>
              </a:r>
              <a:r>
                <a:rPr lang="zh-CN" altLang="en-US" sz="1600" b="1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年（清乾隆五十五年），最早进京的徽戏班是安徽享有盛名的“三庆班”。随后来京的又有“四喜”、“和春”、“春台”诸班，合称“四大徽班”。</a:t>
              </a: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    京剧的正式形成大约是道光二十年（</a:t>
              </a:r>
              <a:r>
                <a:rPr lang="en-US" altLang="zh-CN" sz="1600" b="1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1840</a:t>
              </a:r>
              <a:r>
                <a:rPr lang="zh-CN" altLang="en-US" sz="1600" b="1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年）以后的事，这时京剧的各种唱腔版式已初步具备，京剧的语言特点已经形成，在角色的行当方面已出现了新的变化，已拥有一批具有京剧特点的剧目，京剧第一代演员也已经出现：余胜三、张二奎、程长庚被称为老生“三鼎甲”，此外还有老生演员兼京剧剧作家卢胜奎。</a:t>
              </a: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2">
                      <a:lumMod val="10000"/>
                    </a:schemeClr>
                  </a:solidFill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ea"/>
                  <a:ea typeface="+mn-ea"/>
                </a:rPr>
                <a:t>    京剧角色的行当划分比较严格，早期分为生、旦、净、末、丑、武行、流行（龙套）七行，以后归为生、旦、净、丑四大行。</a:t>
              </a: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ea"/>
                <a:ea typeface="+mn-ea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667136" y="772523"/>
              <a:ext cx="595035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rgbClr val="C00000"/>
                  </a:solidFill>
                  <a:effectLst>
                    <a:glow rad="101600">
                      <a:schemeClr val="accent6">
                        <a:lumMod val="40000"/>
                        <a:lumOff val="60000"/>
                        <a:alpha val="60000"/>
                      </a:schemeClr>
                    </a:glow>
                  </a:effectLst>
                  <a:latin typeface="黑体" pitchFamily="2" charset="-122"/>
                  <a:ea typeface="黑体" pitchFamily="2" charset="-122"/>
                </a:rPr>
                <a:t>京</a:t>
              </a:r>
              <a:endParaRPr lang="zh-CN" altLang="en-US" sz="3200" dirty="0">
                <a:solidFill>
                  <a:srgbClr val="C00000"/>
                </a:solidFill>
                <a:effectLst>
                  <a:glow rad="101600">
                    <a:schemeClr val="accent6">
                      <a:lumMod val="40000"/>
                      <a:lumOff val="60000"/>
                      <a:alpha val="60000"/>
                    </a:schemeClr>
                  </a:glow>
                </a:effectLst>
                <a:latin typeface="+mn-lt"/>
                <a:ea typeface="+mn-ea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8205788" y="123825"/>
            <a:ext cx="857250" cy="600075"/>
            <a:chOff x="8205813" y="123802"/>
            <a:chExt cx="857258" cy="600079"/>
          </a:xfrm>
        </p:grpSpPr>
        <p:pic>
          <p:nvPicPr>
            <p:cNvPr id="26628" name="图片 10" descr="上页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205813" y="123802"/>
              <a:ext cx="85725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>
              <a:hlinkClick r:id="" action="ppaction://hlinkshowjump?jump=previousslide"/>
            </p:cNvPr>
            <p:cNvSpPr txBox="1"/>
            <p:nvPr/>
          </p:nvSpPr>
          <p:spPr>
            <a:xfrm>
              <a:off x="8410602" y="142852"/>
              <a:ext cx="471492" cy="2460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上页</a:t>
              </a:r>
            </a:p>
          </p:txBody>
        </p:sp>
        <p:pic>
          <p:nvPicPr>
            <p:cNvPr id="26630" name="图片 17" descr="上页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205813" y="438129"/>
              <a:ext cx="85725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>
              <a:hlinkClick r:id="" action="ppaction://hlinkshowjump?jump=nextslide"/>
            </p:cNvPr>
            <p:cNvSpPr txBox="1"/>
            <p:nvPr/>
          </p:nvSpPr>
          <p:spPr>
            <a:xfrm>
              <a:off x="8410602" y="457179"/>
              <a:ext cx="471492" cy="2460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下页</a:t>
              </a:r>
            </a:p>
          </p:txBody>
        </p:sp>
      </p:grpSp>
    </p:spTree>
  </p:cSld>
  <p:clrMapOvr>
    <a:masterClrMapping/>
  </p:clrMapOvr>
  <p:transition spd="med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139 L 0.00156 0.00625 L 0.00104 -0.00139 Z " pathEditMode="relative" rAng="0" ptsTypes="AAA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1285875" y="549275"/>
            <a:ext cx="7072313" cy="2808288"/>
            <a:chOff x="1428728" y="548684"/>
            <a:chExt cx="7072362" cy="2808878"/>
          </a:xfrm>
        </p:grpSpPr>
        <p:sp>
          <p:nvSpPr>
            <p:cNvPr id="6" name="TextBox 5"/>
            <p:cNvSpPr txBox="1"/>
            <p:nvPr/>
          </p:nvSpPr>
          <p:spPr>
            <a:xfrm>
              <a:off x="1428728" y="679906"/>
              <a:ext cx="7072362" cy="26776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lt"/>
                  <a:ea typeface="+mn-ea"/>
                </a:rPr>
                <a:t>                    剧的行当：就是角色的分类，主要是根据剧中人物的性别、年龄、身份、地位、性格、气质等划分的，分为生、旦、净、丑四大类。</a:t>
              </a: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effectLst>
                    <a:glow rad="101600">
                      <a:schemeClr val="accent6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+mn-lt"/>
                  <a:ea typeface="+mn-ea"/>
                </a:rPr>
                <a:t>         生行是扮演男性角色的一种行当，其中包括老生、小生、武生、红生、娃娃生。旦行是扮演各种不同年龄，不同性格、不同身份的角色。旦行分为青衣、花旦、武旦、老旦、彩旦、花衫。净行俗称花脸，又叫花面。一般都是扮演男性角色。净行可分为铜锤花脸、架子花脸、武净、二花脸。丑行又叫小花脸、三花脸。包括文丑、武丑。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919269" y="548684"/>
              <a:ext cx="595035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rgbClr val="C00000"/>
                  </a:solidFill>
                  <a:effectLst>
                    <a:glow rad="101600">
                      <a:schemeClr val="accent6">
                        <a:lumMod val="40000"/>
                        <a:lumOff val="60000"/>
                        <a:alpha val="60000"/>
                      </a:schemeClr>
                    </a:glow>
                  </a:effectLst>
                  <a:latin typeface="黑体" pitchFamily="2" charset="-122"/>
                  <a:ea typeface="黑体" pitchFamily="2" charset="-122"/>
                </a:rPr>
                <a:t>京</a:t>
              </a:r>
              <a:endParaRPr lang="zh-CN" altLang="en-US" sz="3200" dirty="0">
                <a:solidFill>
                  <a:srgbClr val="C00000"/>
                </a:solidFill>
                <a:effectLst>
                  <a:glow rad="101600">
                    <a:schemeClr val="accent6">
                      <a:lumMod val="40000"/>
                      <a:lumOff val="60000"/>
                      <a:alpha val="60000"/>
                    </a:schemeClr>
                  </a:glow>
                </a:effectLst>
                <a:latin typeface="+mn-lt"/>
                <a:ea typeface="+mn-ea"/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1000125" y="3714750"/>
            <a:ext cx="1312863" cy="2281238"/>
            <a:chOff x="1000100" y="3714752"/>
            <a:chExt cx="1312679" cy="2281470"/>
          </a:xfrm>
        </p:grpSpPr>
        <p:pic>
          <p:nvPicPr>
            <p:cNvPr id="27669" name="图片 8" descr="团花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34669" y="3714752"/>
              <a:ext cx="1038114" cy="1045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70" name="图片 9" descr="生角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00100" y="4250638"/>
              <a:ext cx="1312679" cy="17455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1433490" y="3833758"/>
              <a:ext cx="417102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2">
                      <a:lumMod val="50000"/>
                    </a:schemeClr>
                  </a:solidFill>
                  <a:effectLst>
                    <a:glow rad="1397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黑体" pitchFamily="2" charset="-122"/>
                  <a:ea typeface="黑体" pitchFamily="2" charset="-122"/>
                </a:rPr>
                <a:t>生</a:t>
              </a: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2632075" y="3751263"/>
            <a:ext cx="1308100" cy="2254250"/>
            <a:chOff x="2631783" y="3750572"/>
            <a:chExt cx="1309176" cy="2255161"/>
          </a:xfrm>
        </p:grpSpPr>
        <p:pic>
          <p:nvPicPr>
            <p:cNvPr id="27666" name="图片 11" descr="团花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77743" y="4960256"/>
              <a:ext cx="1038114" cy="1045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67" name="图片 14" descr="旦角.jp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31783" y="3750572"/>
              <a:ext cx="1309176" cy="17456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3086255" y="5472127"/>
              <a:ext cx="417102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2">
                      <a:lumMod val="50000"/>
                    </a:schemeClr>
                  </a:solidFill>
                  <a:effectLst>
                    <a:glow rad="1397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黑体" pitchFamily="2" charset="-122"/>
                  <a:ea typeface="黑体" pitchFamily="2" charset="-122"/>
                </a:rPr>
                <a:t>旦</a:t>
              </a: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4259263" y="3722688"/>
            <a:ext cx="1306512" cy="2273300"/>
            <a:chOff x="4259963" y="3721997"/>
            <a:chExt cx="1305712" cy="2274246"/>
          </a:xfrm>
        </p:grpSpPr>
        <p:pic>
          <p:nvPicPr>
            <p:cNvPr id="27663" name="图片 10" descr="团花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82717" y="3721997"/>
              <a:ext cx="1038114" cy="1045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64" name="图片 15" descr="净角.jp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259963" y="4250638"/>
              <a:ext cx="1305712" cy="17456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4700754" y="3852865"/>
              <a:ext cx="417102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2">
                      <a:lumMod val="50000"/>
                    </a:schemeClr>
                  </a:solidFill>
                  <a:effectLst>
                    <a:glow rad="1397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黑体" pitchFamily="2" charset="-122"/>
                  <a:ea typeface="黑体" pitchFamily="2" charset="-122"/>
                </a:rPr>
                <a:t>净</a:t>
              </a: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5884863" y="3751263"/>
            <a:ext cx="1312862" cy="2262187"/>
            <a:chOff x="5884679" y="3750571"/>
            <a:chExt cx="1312695" cy="2262407"/>
          </a:xfrm>
        </p:grpSpPr>
        <p:pic>
          <p:nvPicPr>
            <p:cNvPr id="27660" name="图片 12" descr="团花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25791" y="4967501"/>
              <a:ext cx="1038114" cy="1045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61" name="图片 13" descr="丑角.jpg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884679" y="3750571"/>
              <a:ext cx="1312695" cy="17456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Box 19"/>
            <p:cNvSpPr txBox="1"/>
            <p:nvPr/>
          </p:nvSpPr>
          <p:spPr>
            <a:xfrm>
              <a:off x="6324612" y="5481652"/>
              <a:ext cx="417102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2">
                      <a:lumMod val="50000"/>
                    </a:schemeClr>
                  </a:solidFill>
                  <a:effectLst>
                    <a:glow rad="1397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黑体" pitchFamily="2" charset="-122"/>
                  <a:ea typeface="黑体" pitchFamily="2" charset="-122"/>
                </a:rPr>
                <a:t>丑</a:t>
              </a: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8205788" y="123825"/>
            <a:ext cx="857250" cy="600075"/>
            <a:chOff x="8205813" y="123802"/>
            <a:chExt cx="857258" cy="600079"/>
          </a:xfrm>
        </p:grpSpPr>
        <p:pic>
          <p:nvPicPr>
            <p:cNvPr id="27656" name="图片 27" descr="上页.png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8205813" y="123802"/>
              <a:ext cx="85725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" name="TextBox 28">
              <a:hlinkClick r:id="" action="ppaction://hlinkshowjump?jump=previousslide"/>
            </p:cNvPr>
            <p:cNvSpPr txBox="1"/>
            <p:nvPr/>
          </p:nvSpPr>
          <p:spPr>
            <a:xfrm>
              <a:off x="8410602" y="142852"/>
              <a:ext cx="471492" cy="2460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上页</a:t>
              </a:r>
            </a:p>
          </p:txBody>
        </p:sp>
        <p:pic>
          <p:nvPicPr>
            <p:cNvPr id="27658" name="图片 29" descr="上页.png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8205813" y="438129"/>
              <a:ext cx="85725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TextBox 33">
              <a:hlinkClick r:id="" action="ppaction://hlinkshowjump?jump=nextslide"/>
            </p:cNvPr>
            <p:cNvSpPr txBox="1"/>
            <p:nvPr/>
          </p:nvSpPr>
          <p:spPr>
            <a:xfrm>
              <a:off x="8410602" y="457179"/>
              <a:ext cx="471492" cy="2460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下页</a:t>
              </a:r>
            </a:p>
          </p:txBody>
        </p:sp>
      </p:grpSp>
    </p:spTree>
  </p:cSld>
  <p:clrMapOvr>
    <a:masterClrMapping/>
  </p:clrMapOvr>
  <p:transition spd="med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139 L 0.00156 0.00625 L 0.00104 -0.00139 Z " pathEditMode="relative" rAng="0" ptsTypes="AAA">
                                      <p:cBhvr>
                                        <p:cTn id="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感谢观赏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75" y="4429125"/>
            <a:ext cx="2212975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8205788" y="123825"/>
            <a:ext cx="857250" cy="600075"/>
            <a:chOff x="8205813" y="123802"/>
            <a:chExt cx="857258" cy="600079"/>
          </a:xfrm>
        </p:grpSpPr>
        <p:pic>
          <p:nvPicPr>
            <p:cNvPr id="28676" name="图片 8" descr="上页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205813" y="123802"/>
              <a:ext cx="85725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Box 9">
              <a:hlinkClick r:id="" action="ppaction://hlinkshowjump?jump=previousslide"/>
            </p:cNvPr>
            <p:cNvSpPr txBox="1"/>
            <p:nvPr/>
          </p:nvSpPr>
          <p:spPr>
            <a:xfrm>
              <a:off x="8410602" y="142852"/>
              <a:ext cx="471492" cy="2460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上页</a:t>
              </a:r>
            </a:p>
          </p:txBody>
        </p:sp>
        <p:pic>
          <p:nvPicPr>
            <p:cNvPr id="28678" name="图片 10" descr="上页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205813" y="438129"/>
              <a:ext cx="85725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>
              <a:hlinkClick r:id="rId5" action="ppaction://hlinksldjump"/>
            </p:cNvPr>
            <p:cNvSpPr txBox="1"/>
            <p:nvPr/>
          </p:nvSpPr>
          <p:spPr>
            <a:xfrm>
              <a:off x="8410602" y="457179"/>
              <a:ext cx="471492" cy="2460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封面</a:t>
              </a:r>
            </a:p>
          </p:txBody>
        </p:sp>
      </p:grp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139 L 0.00156 0.00625 L 0.00104 -0.00139 Z " pathEditMode="relative" rAng="0" ptsTypes="AAA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封面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11663"/>
            <a:ext cx="9144000" cy="244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gsl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500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8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 showWhenStopped="0">
                <p:cTn id="1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右侧边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45325" y="0"/>
            <a:ext cx="20986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望闻问切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00163" y="1871663"/>
            <a:ext cx="4365625" cy="268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1709738" y="2946400"/>
            <a:ext cx="4314825" cy="1582738"/>
            <a:chOff x="1709709" y="2947079"/>
            <a:chExt cx="4314170" cy="1581381"/>
          </a:xfrm>
        </p:grpSpPr>
        <p:pic>
          <p:nvPicPr>
            <p:cNvPr id="15366" name="图片 27" descr="行当.jp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686059" y="2947672"/>
              <a:ext cx="337820" cy="1573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7" name="图片 28" descr="简介.jp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281609" y="2947079"/>
              <a:ext cx="337820" cy="1573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8" name="图片 29" descr="剧照.jpg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114076" y="2954337"/>
              <a:ext cx="337820" cy="1573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9" name="图片 30" descr="乐器.jpg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306748" y="2954337"/>
              <a:ext cx="337820" cy="1573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0" name="图片 31" descr="脸谱.jpg"/>
            <p:cNvPicPr>
              <a:picLocks noChangeAspect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709709" y="2954930"/>
              <a:ext cx="337820" cy="1573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1" name="图片 32" descr="流派.jpg"/>
            <p:cNvPicPr>
              <a:picLocks noChangeAspect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093791" y="2950708"/>
              <a:ext cx="337820" cy="1573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图片 33" descr="名家.jpg"/>
            <p:cNvPicPr>
              <a:picLocks noChangeAspect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498278" y="2950708"/>
              <a:ext cx="337820" cy="1573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图片 34" descr="名剧.jpg"/>
            <p:cNvPicPr>
              <a:picLocks noChangeAspect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2893704" y="2951054"/>
              <a:ext cx="337820" cy="1573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TextBox 12"/>
          <p:cNvSpPr txBox="1"/>
          <p:nvPr/>
        </p:nvSpPr>
        <p:spPr>
          <a:xfrm>
            <a:off x="1071538" y="2643182"/>
            <a:ext cx="535785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</a:effectLst>
                <a:latin typeface="+mn-lt"/>
                <a:ea typeface="+mn-ea"/>
              </a:rPr>
              <a:t>          所谓中医四诊法，即“望、闻、问、切”，用此四法浅解博大精深的京剧艺术，希望能为爱戏之人抛砖引玉。</a:t>
            </a:r>
            <a:endParaRPr lang="en-US" altLang="zh-CN" sz="1600" b="1" dirty="0">
              <a:effectLst>
                <a:glow rad="101600">
                  <a:schemeClr val="accent6">
                    <a:lumMod val="20000"/>
                    <a:lumOff val="80000"/>
                    <a:alpha val="60000"/>
                  </a:schemeClr>
                </a:glo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ransition spd="med" advClick="0" advTm="1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望图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5263" y="2155825"/>
            <a:ext cx="5138737" cy="470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脸谱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24088" y="2262188"/>
            <a:ext cx="1271587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剧照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24088" y="2690813"/>
            <a:ext cx="1271587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1428750" y="785813"/>
            <a:ext cx="3286125" cy="5246687"/>
            <a:chOff x="1428728" y="785794"/>
            <a:chExt cx="3286148" cy="5247348"/>
          </a:xfrm>
        </p:grpSpPr>
        <p:pic>
          <p:nvPicPr>
            <p:cNvPr id="17435" name="图片 18" descr="BGIMAGE.GIF"/>
            <p:cNvPicPr>
              <a:picLocks noChangeAspect="1"/>
            </p:cNvPicPr>
            <p:nvPr/>
          </p:nvPicPr>
          <p:blipFill>
            <a:blip r:embed="rId3" cstate="print"/>
            <a:srcRect r="2209"/>
            <a:stretch>
              <a:fillRect/>
            </a:stretch>
          </p:blipFill>
          <p:spPr bwMode="auto">
            <a:xfrm>
              <a:off x="1428728" y="785794"/>
              <a:ext cx="3286148" cy="873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6" name="图片 20" descr="BGIMAGE.GIF"/>
            <p:cNvPicPr>
              <a:picLocks noChangeAspect="1"/>
            </p:cNvPicPr>
            <p:nvPr/>
          </p:nvPicPr>
          <p:blipFill>
            <a:blip r:embed="rId3" cstate="print"/>
            <a:srcRect r="2209"/>
            <a:stretch>
              <a:fillRect/>
            </a:stretch>
          </p:blipFill>
          <p:spPr bwMode="auto">
            <a:xfrm>
              <a:off x="1428728" y="1660575"/>
              <a:ext cx="3286148" cy="873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7" name="图片 21" descr="BGIMAGE.GIF"/>
            <p:cNvPicPr>
              <a:picLocks noChangeAspect="1"/>
            </p:cNvPicPr>
            <p:nvPr/>
          </p:nvPicPr>
          <p:blipFill>
            <a:blip r:embed="rId3" cstate="print"/>
            <a:srcRect r="2209"/>
            <a:stretch>
              <a:fillRect/>
            </a:stretch>
          </p:blipFill>
          <p:spPr bwMode="auto">
            <a:xfrm>
              <a:off x="1428728" y="2535356"/>
              <a:ext cx="3286148" cy="873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8" name="图片 22" descr="BGIMAGE.GIF"/>
            <p:cNvPicPr>
              <a:picLocks noChangeAspect="1"/>
            </p:cNvPicPr>
            <p:nvPr/>
          </p:nvPicPr>
          <p:blipFill>
            <a:blip r:embed="rId3" cstate="print"/>
            <a:srcRect r="2209"/>
            <a:stretch>
              <a:fillRect/>
            </a:stretch>
          </p:blipFill>
          <p:spPr bwMode="auto">
            <a:xfrm>
              <a:off x="1428728" y="3410137"/>
              <a:ext cx="3286148" cy="873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9" name="图片 23" descr="BGIMAGE.GIF"/>
            <p:cNvPicPr>
              <a:picLocks noChangeAspect="1"/>
            </p:cNvPicPr>
            <p:nvPr/>
          </p:nvPicPr>
          <p:blipFill>
            <a:blip r:embed="rId3" cstate="print"/>
            <a:srcRect r="2209"/>
            <a:stretch>
              <a:fillRect/>
            </a:stretch>
          </p:blipFill>
          <p:spPr bwMode="auto">
            <a:xfrm>
              <a:off x="1428728" y="4284918"/>
              <a:ext cx="3286148" cy="873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40" name="图片 24" descr="BGIMAGE.GIF"/>
            <p:cNvPicPr>
              <a:picLocks noChangeAspect="1"/>
            </p:cNvPicPr>
            <p:nvPr/>
          </p:nvPicPr>
          <p:blipFill>
            <a:blip r:embed="rId3" cstate="print"/>
            <a:srcRect r="2209"/>
            <a:stretch>
              <a:fillRect/>
            </a:stretch>
          </p:blipFill>
          <p:spPr bwMode="auto">
            <a:xfrm>
              <a:off x="1428728" y="5159699"/>
              <a:ext cx="3286148" cy="873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41" name="图片 32" descr="001-2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12552" y="4382461"/>
              <a:ext cx="540068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42" name="图片 33" descr="001-6.gif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15886" y="5257813"/>
              <a:ext cx="533400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43" name="图片 38" descr="001-12.jp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512552" y="3507107"/>
              <a:ext cx="540068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44" name="图片 39" descr="001-13.jpg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512552" y="2631753"/>
              <a:ext cx="540068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45" name="图片 40" descr="002-2.gif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512552" y="881045"/>
              <a:ext cx="540068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46" name="图片 41" descr="002-3.gif"/>
            <p:cNvPicPr>
              <a:picLocks noChangeAspect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525888" y="1756399"/>
              <a:ext cx="51339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" name="TextBox 44"/>
            <p:cNvSpPr txBox="1"/>
            <p:nvPr/>
          </p:nvSpPr>
          <p:spPr>
            <a:xfrm>
              <a:off x="2214547" y="946151"/>
              <a:ext cx="2357453" cy="5922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ts val="13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    整脸：一种颜色为主色，以夸张肤色，再勾画出 眉 眼 鼻 口和细致的面部肌肉纹细。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214547" y="1738414"/>
              <a:ext cx="2357453" cy="7382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ts val="13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    十字门脸：由三块瓦脸发展出来，特点是 将三色缩小为一个色条，从月亮门一直勾到鼻头以下，用这色条象徵人物性格。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214547" y="2694209"/>
              <a:ext cx="2357453" cy="5922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ts val="13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    小妖脸：“小妖脸”表现的是神话戏中的天将 小妖等角色。这两种脸谱又名“随意脸”。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214547" y="3472182"/>
              <a:ext cx="2357453" cy="7398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ts val="13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     丑角脸：又名“三花脸”或“小花脸”，特点是在鼻梁中心抹一个白色“豆腐块”，用漫画的手法表现人物的喜剧特徵。。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214547" y="4335891"/>
              <a:ext cx="2357453" cy="75892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ts val="13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    三块瓦脸： 又称“三块窝脸”，在整脸的基础上进一步夸张眉、眼、鼻的画片，用线条勾出两块眉，一块鼻窝，所以称“ 三块瓦脸”。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214547" y="5286923"/>
              <a:ext cx="2357453" cy="5922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ts val="13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    歪脸：主要用来夸张帮凶打手们的五官不正，相貌丑陋，特点是勾法不对称，给人以歪斜之感。</a:t>
              </a: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4857750" y="785813"/>
            <a:ext cx="3286125" cy="5246687"/>
            <a:chOff x="4857752" y="785794"/>
            <a:chExt cx="3286148" cy="5247348"/>
          </a:xfrm>
        </p:grpSpPr>
        <p:pic>
          <p:nvPicPr>
            <p:cNvPr id="17417" name="图片 25" descr="BGIMAGE.GIF"/>
            <p:cNvPicPr>
              <a:picLocks noChangeAspect="1"/>
            </p:cNvPicPr>
            <p:nvPr/>
          </p:nvPicPr>
          <p:blipFill>
            <a:blip r:embed="rId3" cstate="print"/>
            <a:srcRect r="2209"/>
            <a:stretch>
              <a:fillRect/>
            </a:stretch>
          </p:blipFill>
          <p:spPr bwMode="auto">
            <a:xfrm>
              <a:off x="4857752" y="785794"/>
              <a:ext cx="3286148" cy="873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8" name="图片 26" descr="BGIMAGE.GIF"/>
            <p:cNvPicPr>
              <a:picLocks noChangeAspect="1"/>
            </p:cNvPicPr>
            <p:nvPr/>
          </p:nvPicPr>
          <p:blipFill>
            <a:blip r:embed="rId3" cstate="print"/>
            <a:srcRect r="2209"/>
            <a:stretch>
              <a:fillRect/>
            </a:stretch>
          </p:blipFill>
          <p:spPr bwMode="auto">
            <a:xfrm>
              <a:off x="4857752" y="1660575"/>
              <a:ext cx="3286148" cy="873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9" name="图片 27" descr="BGIMAGE.GIF"/>
            <p:cNvPicPr>
              <a:picLocks noChangeAspect="1"/>
            </p:cNvPicPr>
            <p:nvPr/>
          </p:nvPicPr>
          <p:blipFill>
            <a:blip r:embed="rId3" cstate="print"/>
            <a:srcRect r="2209"/>
            <a:stretch>
              <a:fillRect/>
            </a:stretch>
          </p:blipFill>
          <p:spPr bwMode="auto">
            <a:xfrm>
              <a:off x="4857752" y="2535356"/>
              <a:ext cx="3286148" cy="873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20" name="图片 28" descr="BGIMAGE.GIF"/>
            <p:cNvPicPr>
              <a:picLocks noChangeAspect="1"/>
            </p:cNvPicPr>
            <p:nvPr/>
          </p:nvPicPr>
          <p:blipFill>
            <a:blip r:embed="rId3" cstate="print"/>
            <a:srcRect r="2209"/>
            <a:stretch>
              <a:fillRect/>
            </a:stretch>
          </p:blipFill>
          <p:spPr bwMode="auto">
            <a:xfrm>
              <a:off x="4857752" y="3410137"/>
              <a:ext cx="3286148" cy="873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21" name="图片 29" descr="BGIMAGE.GIF"/>
            <p:cNvPicPr>
              <a:picLocks noChangeAspect="1"/>
            </p:cNvPicPr>
            <p:nvPr/>
          </p:nvPicPr>
          <p:blipFill>
            <a:blip r:embed="rId3" cstate="print"/>
            <a:srcRect r="2209"/>
            <a:stretch>
              <a:fillRect/>
            </a:stretch>
          </p:blipFill>
          <p:spPr bwMode="auto">
            <a:xfrm>
              <a:off x="4857752" y="4284918"/>
              <a:ext cx="3286148" cy="873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22" name="图片 30" descr="BGIMAGE.GIF"/>
            <p:cNvPicPr>
              <a:picLocks noChangeAspect="1"/>
            </p:cNvPicPr>
            <p:nvPr/>
          </p:nvPicPr>
          <p:blipFill>
            <a:blip r:embed="rId3" cstate="print"/>
            <a:srcRect r="2209"/>
            <a:stretch>
              <a:fillRect/>
            </a:stretch>
          </p:blipFill>
          <p:spPr bwMode="auto">
            <a:xfrm>
              <a:off x="4857752" y="5159699"/>
              <a:ext cx="3286148" cy="873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23" name="图片 31" descr="003-5.gif"/>
            <p:cNvPicPr>
              <a:picLocks noChangeAspect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952050" y="1760208"/>
              <a:ext cx="533400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24" name="图片 34" descr="001-7.gif"/>
            <p:cNvPicPr>
              <a:picLocks noChangeAspect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948716" y="2634609"/>
              <a:ext cx="540068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25" name="图片 35" descr="001-8.gif"/>
            <p:cNvPicPr>
              <a:picLocks noChangeAspect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4945383" y="4383411"/>
              <a:ext cx="546735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26" name="图片 36" descr="001-10.gif"/>
            <p:cNvPicPr>
              <a:picLocks noChangeAspect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4938715" y="5257813"/>
              <a:ext cx="560070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27" name="图片 37" descr="001-11.jpg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945383" y="885807"/>
              <a:ext cx="546735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28" name="图片 43" descr="001-9.gif"/>
            <p:cNvPicPr>
              <a:picLocks noChangeAspect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4958718" y="3509010"/>
              <a:ext cx="520065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0" name="TextBox 49"/>
            <p:cNvSpPr txBox="1"/>
            <p:nvPr/>
          </p:nvSpPr>
          <p:spPr>
            <a:xfrm>
              <a:off x="5624520" y="2676744"/>
              <a:ext cx="2357453" cy="5731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ts val="13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    僧脸：又名“和尚脸”。特征是腰子眼窝 花鼻窝 花嘴岔，脑门勾一个舍利珠圆光或九个点，表示佛门受戒。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624520" y="3627777"/>
              <a:ext cx="2357453" cy="4064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ts val="13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    元宝脸：脑门和脸膛的色彩不一，形如元宝，故称“元宝脸”。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624520" y="4348593"/>
              <a:ext cx="2357453" cy="7398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ts val="13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    太监脸：专用来表现擅权害人的宦官 ，色彩只有红白两种 ，夸张太监的特点；脑门勾个圆光，以示其阉割净身，自诩为佛门弟子。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624520" y="5269459"/>
              <a:ext cx="2357453" cy="57315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ts val="13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    象形脸：一般用于神话戏，构图和色彩均从每个精灵神怪的形象特徵出发， 无固定谱式。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643571" y="936625"/>
              <a:ext cx="2357453" cy="5922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ts val="13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    神仙脸：由“整脸” “三块瓦”发展而来，都用来表现神、佛的面貌，构图取法佛像。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5643571" y="1800334"/>
              <a:ext cx="2357453" cy="5715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ts val="13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accent2">
                      <a:lumMod val="50000"/>
                    </a:schemeClr>
                  </a:solidFill>
                  <a:latin typeface="+mn-ea"/>
                  <a:ea typeface="+mn-ea"/>
                </a:rPr>
                <a:t>    六分脸： 特点是将脑门的主色缩为一个色条，夸大眉形，白眉形占十分之四，主色占十分之六。</a:t>
              </a:r>
            </a:p>
          </p:txBody>
        </p:sp>
      </p:grpSp>
      <p:grpSp>
        <p:nvGrpSpPr>
          <p:cNvPr id="72" name="组合 71"/>
          <p:cNvGrpSpPr>
            <a:grpSpLocks/>
          </p:cNvGrpSpPr>
          <p:nvPr/>
        </p:nvGrpSpPr>
        <p:grpSpPr bwMode="auto">
          <a:xfrm>
            <a:off x="8205788" y="123825"/>
            <a:ext cx="857250" cy="600075"/>
            <a:chOff x="8205813" y="123802"/>
            <a:chExt cx="857258" cy="600079"/>
          </a:xfrm>
        </p:grpSpPr>
        <p:pic>
          <p:nvPicPr>
            <p:cNvPr id="17413" name="图片 59" descr="上页.png"/>
            <p:cNvPicPr>
              <a:picLocks noChangeAspect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8205813" y="123802"/>
              <a:ext cx="85725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" name="TextBox 60">
              <a:hlinkClick r:id="" action="ppaction://hlinkshowjump?jump=previousslide"/>
            </p:cNvPr>
            <p:cNvSpPr txBox="1"/>
            <p:nvPr/>
          </p:nvSpPr>
          <p:spPr>
            <a:xfrm>
              <a:off x="8410602" y="142852"/>
              <a:ext cx="471492" cy="2460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上页</a:t>
              </a:r>
            </a:p>
          </p:txBody>
        </p:sp>
        <p:pic>
          <p:nvPicPr>
            <p:cNvPr id="17415" name="图片 61" descr="上页.png"/>
            <p:cNvPicPr>
              <a:picLocks noChangeAspect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8205813" y="438129"/>
              <a:ext cx="85725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" name="TextBox 64">
              <a:hlinkClick r:id="" action="ppaction://hlinkshowjump?jump=nextslide"/>
            </p:cNvPr>
            <p:cNvSpPr txBox="1"/>
            <p:nvPr/>
          </p:nvSpPr>
          <p:spPr>
            <a:xfrm>
              <a:off x="8410602" y="457179"/>
              <a:ext cx="471492" cy="2460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下页</a:t>
              </a:r>
            </a:p>
          </p:txBody>
        </p:sp>
      </p:grpSp>
    </p:spTree>
  </p:cSld>
  <p:clrMapOvr>
    <a:masterClrMapping/>
  </p:clrMapOvr>
  <p:transition spd="med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139 L 0.00156 0.00625 L 0.00104 -0.00139 Z " pathEditMode="relative" rAng="0" ptsTypes="AAA">
                                      <p:cBhvr>
                                        <p:cTn id="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播放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1713" y="5210175"/>
            <a:ext cx="3556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播放.png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4216444" y="5210235"/>
            <a:ext cx="355556" cy="361905"/>
          </a:xfrm>
          <a:prstGeom prst="rect">
            <a:avLst/>
          </a:prstGeom>
        </p:spPr>
      </p:pic>
      <p:pic>
        <p:nvPicPr>
          <p:cNvPr id="18436" name="图片 4" descr="DYY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28975" y="874713"/>
            <a:ext cx="2862263" cy="408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LHS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88" y="857250"/>
            <a:ext cx="2928937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播放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6400" y="5210175"/>
            <a:ext cx="3556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播放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1713" y="5210175"/>
            <a:ext cx="3556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ZHD2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14688" y="857250"/>
            <a:ext cx="2928937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 descr="播放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1713" y="5210175"/>
            <a:ext cx="3556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 descr="播放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6400" y="5210175"/>
            <a:ext cx="3556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 descr="GJL2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28938" y="866775"/>
            <a:ext cx="3432175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 descr="播放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1713" y="5210175"/>
            <a:ext cx="3556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 descr="播放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6400" y="5210175"/>
            <a:ext cx="3556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LJY2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28938" y="857250"/>
            <a:ext cx="343852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 descr="播放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1713" y="5210175"/>
            <a:ext cx="3556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播放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6400" y="5210175"/>
            <a:ext cx="3556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 descr="MBJ2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24025" y="857250"/>
            <a:ext cx="5929313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 descr="播放.png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811761" y="5210235"/>
            <a:ext cx="355556" cy="361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图片 24" descr="播放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6400" y="5210175"/>
            <a:ext cx="3556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8205788" y="123825"/>
            <a:ext cx="857250" cy="600075"/>
            <a:chOff x="8205813" y="123802"/>
            <a:chExt cx="857258" cy="600079"/>
          </a:xfrm>
        </p:grpSpPr>
        <p:pic>
          <p:nvPicPr>
            <p:cNvPr id="18453" name="图片 26" descr="上页.png"/>
            <p:cNvPicPr>
              <a:picLocks noChangeAspect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8205813" y="123802"/>
              <a:ext cx="85725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TextBox 32">
              <a:hlinkClick r:id="" action="ppaction://hlinkshowjump?jump=previousslide"/>
            </p:cNvPr>
            <p:cNvSpPr txBox="1"/>
            <p:nvPr/>
          </p:nvSpPr>
          <p:spPr>
            <a:xfrm>
              <a:off x="8410602" y="142852"/>
              <a:ext cx="471492" cy="2460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上页</a:t>
              </a:r>
            </a:p>
          </p:txBody>
        </p:sp>
        <p:pic>
          <p:nvPicPr>
            <p:cNvPr id="18455" name="图片 33" descr="上页.png"/>
            <p:cNvPicPr>
              <a:picLocks noChangeAspect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8205813" y="438129"/>
              <a:ext cx="85725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" name="TextBox 34">
              <a:hlinkClick r:id="" action="ppaction://hlinkshowjump?jump=nextslide"/>
            </p:cNvPr>
            <p:cNvSpPr txBox="1"/>
            <p:nvPr/>
          </p:nvSpPr>
          <p:spPr>
            <a:xfrm>
              <a:off x="8410602" y="457179"/>
              <a:ext cx="471492" cy="2460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下页</a:t>
              </a:r>
            </a:p>
          </p:txBody>
        </p:sp>
      </p:grpSp>
    </p:spTree>
  </p:cSld>
  <p:clrMapOvr>
    <a:masterClrMapping/>
  </p:clrMapOvr>
  <p:transition spd="med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139 L 0.00156 0.00625 L 0.00104 -0.00139 Z " pathEditMode="relative" rAng="0" ptsTypes="AAA">
                                      <p:cBhvr>
                                        <p:cTn id="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闻图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5263" y="2155825"/>
            <a:ext cx="5138737" cy="470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名剧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9325" y="2271713"/>
            <a:ext cx="1271588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乐器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9325" y="2700338"/>
            <a:ext cx="1271588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1736" y="785794"/>
            <a:ext cx="1441420" cy="6924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ea"/>
                <a:ea typeface="+mn-ea"/>
              </a:rPr>
              <a:t>《</a:t>
            </a:r>
            <a:r>
              <a:rPr lang="zh-CN" altLang="en-US" sz="14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ea"/>
                <a:ea typeface="+mn-ea"/>
              </a:rPr>
              <a:t>淮河营</a:t>
            </a:r>
            <a:r>
              <a:rPr lang="en-US" altLang="zh-CN" sz="14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ea"/>
                <a:ea typeface="+mn-ea"/>
              </a:rPr>
              <a:t>》</a:t>
            </a:r>
            <a:r>
              <a:rPr lang="zh-CN" altLang="en-US" sz="14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ea"/>
                <a:ea typeface="+mn-ea"/>
              </a:rPr>
              <a:t>选段</a:t>
            </a:r>
            <a:endParaRPr lang="en-US" altLang="zh-CN" sz="1400" b="1" dirty="0">
              <a:solidFill>
                <a:schemeClr val="bg2">
                  <a:lumMod val="10000"/>
                </a:schemeClr>
              </a:solidFill>
              <a:effectLst>
                <a:glow rad="101600">
                  <a:schemeClr val="bg2">
                    <a:lumMod val="90000"/>
                    <a:alpha val="60000"/>
                  </a:schemeClr>
                </a:glow>
              </a:effectLst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ea"/>
                <a:ea typeface="+mn-ea"/>
              </a:rPr>
              <a:t>  马连良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35043" y="2357430"/>
            <a:ext cx="1441420" cy="6924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lt"/>
                <a:ea typeface="+mn-ea"/>
              </a:rPr>
              <a:t>《</a:t>
            </a:r>
            <a:r>
              <a:rPr lang="zh-CN" altLang="en-US" sz="1400" b="1" dirty="0"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lt"/>
                <a:ea typeface="+mn-ea"/>
              </a:rPr>
              <a:t>望江亭</a:t>
            </a:r>
            <a:r>
              <a:rPr lang="en-US" altLang="zh-CN" sz="1400" b="1" dirty="0"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lt"/>
                <a:ea typeface="+mn-ea"/>
              </a:rPr>
              <a:t>》</a:t>
            </a:r>
            <a:r>
              <a:rPr lang="zh-CN" altLang="en-US" sz="14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ea"/>
                <a:ea typeface="+mn-ea"/>
              </a:rPr>
              <a:t>选段</a:t>
            </a:r>
            <a:endParaRPr lang="en-US" altLang="zh-CN" sz="1400" b="1" dirty="0">
              <a:solidFill>
                <a:schemeClr val="bg2">
                  <a:lumMod val="10000"/>
                </a:schemeClr>
              </a:solidFill>
              <a:effectLst>
                <a:glow rad="101600">
                  <a:schemeClr val="bg2">
                    <a:lumMod val="90000"/>
                    <a:alpha val="60000"/>
                  </a:schemeClr>
                </a:glow>
              </a:effectLst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ea"/>
                <a:ea typeface="+mn-ea"/>
              </a:rPr>
              <a:t>  张君秋</a:t>
            </a:r>
            <a:endParaRPr lang="en-US" altLang="zh-CN" sz="1200" b="1" dirty="0">
              <a:effectLst>
                <a:glow rad="101600">
                  <a:schemeClr val="bg2">
                    <a:lumMod val="90000"/>
                    <a:alpha val="60000"/>
                  </a:schemeClr>
                </a:glow>
              </a:effectLst>
              <a:latin typeface="+mn-lt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35043" y="3864955"/>
            <a:ext cx="1620957" cy="6924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lt"/>
                <a:ea typeface="+mn-ea"/>
              </a:rPr>
              <a:t>《</a:t>
            </a:r>
            <a:r>
              <a:rPr lang="zh-CN" altLang="en-US" sz="1400" b="1" dirty="0"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lt"/>
                <a:ea typeface="+mn-ea"/>
              </a:rPr>
              <a:t>打渔杀家</a:t>
            </a:r>
            <a:r>
              <a:rPr lang="en-US" altLang="zh-CN" sz="1400" b="1" dirty="0"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lt"/>
                <a:ea typeface="+mn-ea"/>
              </a:rPr>
              <a:t>》</a:t>
            </a:r>
            <a:r>
              <a:rPr lang="zh-CN" altLang="en-US" sz="1400" b="1" dirty="0"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lt"/>
                <a:ea typeface="+mn-ea"/>
              </a:rPr>
              <a:t>选段</a:t>
            </a:r>
            <a:endParaRPr lang="en-US" altLang="zh-CN" sz="1400" b="1" dirty="0">
              <a:effectLst>
                <a:glow rad="101600">
                  <a:schemeClr val="bg2">
                    <a:lumMod val="90000"/>
                    <a:alpha val="60000"/>
                  </a:schemeClr>
                </a:glow>
              </a:effectLst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ea"/>
                <a:ea typeface="+mn-ea"/>
              </a:rPr>
              <a:t>  梅兰芳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43636" y="785794"/>
            <a:ext cx="1620957" cy="6924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lt"/>
                <a:ea typeface="+mn-ea"/>
              </a:rPr>
              <a:t>《</a:t>
            </a:r>
            <a:r>
              <a:rPr lang="zh-CN" altLang="en-US" sz="1400" b="1" dirty="0"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lt"/>
                <a:ea typeface="+mn-ea"/>
              </a:rPr>
              <a:t>英台抗婚</a:t>
            </a:r>
            <a:r>
              <a:rPr lang="en-US" altLang="zh-CN" sz="1400" b="1" dirty="0"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lt"/>
                <a:ea typeface="+mn-ea"/>
              </a:rPr>
              <a:t>》</a:t>
            </a:r>
            <a:r>
              <a:rPr lang="zh-CN" altLang="en-US" sz="1400" b="1" dirty="0"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lt"/>
                <a:ea typeface="+mn-ea"/>
              </a:rPr>
              <a:t>选段</a:t>
            </a:r>
            <a:endParaRPr lang="en-US" altLang="zh-CN" sz="1400" b="1" dirty="0">
              <a:effectLst>
                <a:glow rad="101600">
                  <a:schemeClr val="bg2">
                    <a:lumMod val="90000"/>
                    <a:alpha val="60000"/>
                  </a:schemeClr>
                </a:glow>
              </a:effectLst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ea"/>
                <a:ea typeface="+mn-ea"/>
              </a:rPr>
              <a:t>  程砚秋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43636" y="2333146"/>
            <a:ext cx="1441420" cy="6924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lt"/>
                <a:ea typeface="+mn-ea"/>
              </a:rPr>
              <a:t>《</a:t>
            </a:r>
            <a:r>
              <a:rPr lang="zh-CN" altLang="en-US" sz="1400" b="1" dirty="0"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lt"/>
                <a:ea typeface="+mn-ea"/>
              </a:rPr>
              <a:t>铡美案</a:t>
            </a:r>
            <a:r>
              <a:rPr lang="en-US" altLang="zh-CN" sz="1400" b="1" dirty="0"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lt"/>
                <a:ea typeface="+mn-ea"/>
              </a:rPr>
              <a:t>》</a:t>
            </a:r>
            <a:r>
              <a:rPr lang="zh-CN" altLang="en-US" sz="1400" b="1" dirty="0"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lt"/>
                <a:ea typeface="+mn-ea"/>
              </a:rPr>
              <a:t>选段</a:t>
            </a:r>
            <a:endParaRPr lang="en-US" altLang="zh-CN" sz="1400" b="1" dirty="0">
              <a:effectLst>
                <a:glow rad="101600">
                  <a:schemeClr val="bg2">
                    <a:lumMod val="90000"/>
                    <a:alpha val="60000"/>
                  </a:schemeClr>
                </a:glow>
              </a:effectLst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latin typeface="+mn-lt"/>
                <a:ea typeface="+mn-ea"/>
              </a:rPr>
              <a:t>     裘盛戎</a:t>
            </a:r>
            <a:endParaRPr lang="zh-CN" altLang="en-US" sz="1200" b="1" dirty="0">
              <a:solidFill>
                <a:schemeClr val="bg2">
                  <a:lumMod val="10000"/>
                </a:schemeClr>
              </a:solidFill>
              <a:effectLst>
                <a:glow rad="101600">
                  <a:schemeClr val="bg2">
                    <a:lumMod val="90000"/>
                    <a:alpha val="60000"/>
                  </a:schemeClr>
                </a:glow>
              </a:effectLst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43636" y="3857628"/>
            <a:ext cx="1800493" cy="6924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lt"/>
                <a:ea typeface="+mn-ea"/>
              </a:rPr>
              <a:t>《</a:t>
            </a:r>
            <a:r>
              <a:rPr lang="zh-CN" altLang="en-US" sz="1400" b="1" dirty="0"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lt"/>
                <a:ea typeface="+mn-ea"/>
              </a:rPr>
              <a:t>曹操与杨修</a:t>
            </a:r>
            <a:r>
              <a:rPr lang="en-US" altLang="zh-CN" sz="1400" b="1" dirty="0"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lt"/>
                <a:ea typeface="+mn-ea"/>
              </a:rPr>
              <a:t>》</a:t>
            </a:r>
            <a:r>
              <a:rPr lang="zh-CN" altLang="en-US" sz="1400" b="1" dirty="0"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lt"/>
                <a:ea typeface="+mn-ea"/>
              </a:rPr>
              <a:t>选段</a:t>
            </a:r>
            <a:endParaRPr lang="en-US" altLang="zh-CN" sz="1400" b="1" dirty="0">
              <a:effectLst>
                <a:glow rad="101600">
                  <a:schemeClr val="bg2">
                    <a:lumMod val="90000"/>
                    <a:alpha val="60000"/>
                  </a:schemeClr>
                </a:glow>
              </a:effectLst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effectLst>
                  <a:glow rad="101600">
                    <a:schemeClr val="bg2">
                      <a:lumMod val="90000"/>
                      <a:alpha val="60000"/>
                    </a:schemeClr>
                  </a:glow>
                </a:effectLst>
                <a:latin typeface="+mn-ea"/>
                <a:ea typeface="+mn-ea"/>
              </a:rPr>
              <a:t>  尚长荣</a:t>
            </a:r>
          </a:p>
        </p:txBody>
      </p:sp>
      <p:pic>
        <p:nvPicPr>
          <p:cNvPr id="25" name="hh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86063" y="1624013"/>
            <a:ext cx="3000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 descr="暂停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40075" y="1624013"/>
            <a:ext cx="298450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wjt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86063" y="3168650"/>
            <a:ext cx="3000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27" descr="暂停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40075" y="3170238"/>
            <a:ext cx="298450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dysj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86063" y="4714875"/>
            <a:ext cx="3000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9" descr="暂停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40075" y="4716463"/>
            <a:ext cx="298450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ytkh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48413" y="1624013"/>
            <a:ext cx="2984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31" descr="暂停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02425" y="1624013"/>
            <a:ext cx="298450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zma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48413" y="3168650"/>
            <a:ext cx="2984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33" descr="暂停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02425" y="3168650"/>
            <a:ext cx="2984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ccyyx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48413" y="4714875"/>
            <a:ext cx="2984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图片 35" descr="暂停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02425" y="4714875"/>
            <a:ext cx="2984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0" name="图片 36" descr="马连良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687513" y="785813"/>
            <a:ext cx="884237" cy="117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1" name="图片 37" descr="梅兰芳1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687513" y="3900488"/>
            <a:ext cx="884237" cy="117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2" name="图片 38" descr="裘盛戎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59388" y="2338388"/>
            <a:ext cx="884237" cy="117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3" name="图片 39" descr="尚长荣.jp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259388" y="3900488"/>
            <a:ext cx="884237" cy="117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4" name="图片 40" descr="张君秋.jp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687513" y="2338388"/>
            <a:ext cx="884237" cy="117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5" name="图片 41" descr="程砚秋.jpg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259388" y="785813"/>
            <a:ext cx="877887" cy="117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419100" y="5913438"/>
            <a:ext cx="6072188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latin typeface="Calibri" pitchFamily="34" charset="0"/>
              </a:rPr>
              <a:t>          </a:t>
            </a:r>
            <a:r>
              <a:rPr lang="en-US" altLang="zh-CN" sz="1100" b="1">
                <a:latin typeface="Calibri" pitchFamily="34" charset="0"/>
              </a:rPr>
              <a:t>《</a:t>
            </a:r>
            <a:r>
              <a:rPr lang="zh-CN" altLang="en-US" sz="1100" b="1">
                <a:latin typeface="Calibri" pitchFamily="34" charset="0"/>
              </a:rPr>
              <a:t>淮河营</a:t>
            </a:r>
            <a:r>
              <a:rPr lang="en-US" altLang="zh-CN" sz="1100" b="1">
                <a:latin typeface="Calibri" pitchFamily="34" charset="0"/>
              </a:rPr>
              <a:t>》</a:t>
            </a:r>
            <a:r>
              <a:rPr lang="zh-CN" altLang="en-US" sz="1100">
                <a:latin typeface="Calibri" pitchFamily="34" charset="0"/>
              </a:rPr>
              <a:t>汉高祖刘邦薨，吕后擅权，欲谋汉室江山。时刘邦子刘长，镇守淮南，甚勇武。刘长原为香宫赵妃所生，吕后为争权害死赵妃，廿年来刘长一直认为吕后为生母。汉室旧臣蒯彻、栾布、李左车等前往淮河营，向刘长说明往事，激其义愤。刘长决意起兵，剪除诸吕，重整汉室。</a:t>
            </a:r>
          </a:p>
        </p:txBody>
      </p:sp>
      <p:pic>
        <p:nvPicPr>
          <p:cNvPr id="51" name="图片 50" descr="琴.png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857625" y="1333500"/>
            <a:ext cx="649288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图片 51" descr="琴.png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857625" y="2857500"/>
            <a:ext cx="649288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图片 52" descr="琴.png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857625" y="4429125"/>
            <a:ext cx="649288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图片 53" descr="琴.png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429500" y="1333500"/>
            <a:ext cx="649288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图片 54" descr="琴.png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429500" y="2857500"/>
            <a:ext cx="649288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图片 55" descr="琴.png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429500" y="4429125"/>
            <a:ext cx="649288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TextBox 56"/>
          <p:cNvSpPr txBox="1"/>
          <p:nvPr/>
        </p:nvSpPr>
        <p:spPr>
          <a:xfrm>
            <a:off x="428625" y="5819775"/>
            <a:ext cx="6072188" cy="1062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b="1" dirty="0">
                <a:latin typeface="+mn-lt"/>
                <a:ea typeface="+mn-ea"/>
              </a:rPr>
              <a:t>          《</a:t>
            </a:r>
            <a:r>
              <a:rPr lang="zh-CN" altLang="en-US" sz="1050" b="1" dirty="0">
                <a:latin typeface="+mn-lt"/>
                <a:ea typeface="+mn-ea"/>
              </a:rPr>
              <a:t>望江亭</a:t>
            </a:r>
            <a:r>
              <a:rPr lang="en-US" altLang="zh-CN" sz="1050" b="1" dirty="0">
                <a:latin typeface="+mn-lt"/>
                <a:ea typeface="+mn-ea"/>
              </a:rPr>
              <a:t>》</a:t>
            </a:r>
            <a:r>
              <a:rPr lang="zh-CN" altLang="en-US" sz="1050" dirty="0">
                <a:latin typeface="+mn-lt"/>
                <a:ea typeface="+mn-ea"/>
              </a:rPr>
              <a:t>新寡谭记儿才貌双全，清安观主侄儿白士中往潭州上任途中探访姑母，观主于是从中撮合，使得白与谭结成夫妻。权贵杨衙内早已看中谭记儿，暗奏圣上请得势剑金牌，往潭州取白首级。中秋，谭记儿扮作渔妇，在望江亭上灌醉杨衙内，窃走势剑金牌</a:t>
            </a:r>
            <a:r>
              <a:rPr lang="en-US" altLang="zh-CN" sz="1050" dirty="0">
                <a:latin typeface="+mn-lt"/>
                <a:ea typeface="+mn-ea"/>
              </a:rPr>
              <a:t>……</a:t>
            </a:r>
            <a:r>
              <a:rPr lang="zh-CN" altLang="en-US" sz="1050" dirty="0">
                <a:latin typeface="+mn-lt"/>
                <a:ea typeface="+mn-ea"/>
              </a:rPr>
              <a:t>湖南都御史李秉忠访得此事，奏于朝廷，惩办杨衙内。</a:t>
            </a: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571500" y="5973763"/>
            <a:ext cx="5786438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b="1">
                <a:latin typeface="Calibri" pitchFamily="34" charset="0"/>
              </a:rPr>
              <a:t>         《</a:t>
            </a:r>
            <a:r>
              <a:rPr lang="zh-CN" altLang="en-US" sz="1000" b="1">
                <a:latin typeface="Calibri" pitchFamily="34" charset="0"/>
              </a:rPr>
              <a:t>打渔杀家</a:t>
            </a:r>
            <a:r>
              <a:rPr lang="en-US" altLang="zh-CN" sz="1000">
                <a:latin typeface="Calibri" pitchFamily="34" charset="0"/>
              </a:rPr>
              <a:t>》</a:t>
            </a:r>
            <a:r>
              <a:rPr lang="zh-CN" altLang="en-US" sz="1000">
                <a:latin typeface="Calibri" pitchFamily="34" charset="0"/>
              </a:rPr>
              <a:t>据传萧恩是梁山好汉阮小七的化名。起义失败后隐迹江湖，打鱼为生。恶霸地主丁员外勾结贪官吕子秋一再勒索渔税银子，经常对渔民打板子，逼赔礼，激起这位垂暮英雄反抗的怒火，他痛打教师爷，杀死丁员外。全剧表现了“惩恶”这个主题，歌颂了被压迫人民的反抗斗争。</a:t>
            </a: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571500" y="5932488"/>
            <a:ext cx="5786438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b="1">
                <a:latin typeface="Calibri" pitchFamily="34" charset="0"/>
              </a:rPr>
              <a:t>        《</a:t>
            </a:r>
            <a:r>
              <a:rPr lang="zh-CN" altLang="en-US" sz="1100" b="1">
                <a:latin typeface="Calibri" pitchFamily="34" charset="0"/>
              </a:rPr>
              <a:t>英台抗婚</a:t>
            </a:r>
            <a:r>
              <a:rPr lang="en-US" altLang="zh-CN" sz="1100" b="1">
                <a:latin typeface="Calibri" pitchFamily="34" charset="0"/>
              </a:rPr>
              <a:t>》</a:t>
            </a:r>
            <a:r>
              <a:rPr lang="zh-CN" altLang="en-US" sz="1100">
                <a:latin typeface="Calibri" pitchFamily="34" charset="0"/>
              </a:rPr>
              <a:t>祝英台与梁山伯同学三年，情谊深厚， 临别</a:t>
            </a:r>
            <a:r>
              <a:rPr lang="en-US" altLang="zh-CN" sz="1100">
                <a:latin typeface="Calibri" pitchFamily="34" charset="0"/>
              </a:rPr>
              <a:t>,</a:t>
            </a:r>
            <a:r>
              <a:rPr lang="zh-CN" altLang="en-US" sz="1100">
                <a:latin typeface="Calibri" pitchFamily="34" charset="0"/>
              </a:rPr>
              <a:t>英台假称家有九妹许与山伯。英台到家，其父已许婚马文才。马家下聘日，英台抗父婚，后哭祭于山伯坟前，并跳入山伯之墓死去。其后，梁、祝化为一对蝴蝶在花间飞舞，永不分离。</a:t>
            </a: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571500" y="5932488"/>
            <a:ext cx="5786438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>
                <a:latin typeface="Calibri" pitchFamily="34" charset="0"/>
              </a:rPr>
              <a:t>        </a:t>
            </a:r>
            <a:r>
              <a:rPr lang="en-US" altLang="zh-CN" sz="1100" b="1">
                <a:latin typeface="Calibri" pitchFamily="34" charset="0"/>
              </a:rPr>
              <a:t>《</a:t>
            </a:r>
            <a:r>
              <a:rPr lang="zh-CN" altLang="en-US" sz="1100" b="1">
                <a:latin typeface="Calibri" pitchFamily="34" charset="0"/>
              </a:rPr>
              <a:t>铡美案</a:t>
            </a:r>
            <a:r>
              <a:rPr lang="en-US" altLang="zh-CN" sz="1100" b="1">
                <a:latin typeface="Calibri" pitchFamily="34" charset="0"/>
              </a:rPr>
              <a:t>》</a:t>
            </a:r>
            <a:r>
              <a:rPr lang="zh-CN" altLang="en-US" sz="1100">
                <a:latin typeface="Calibri" pitchFamily="34" charset="0"/>
              </a:rPr>
              <a:t>是我国古代流传的脍炙人口的故事，他通过人们理想清官的化身</a:t>
            </a:r>
            <a:r>
              <a:rPr lang="en-US" altLang="zh-CN" sz="1100">
                <a:latin typeface="Calibri" pitchFamily="34" charset="0"/>
              </a:rPr>
              <a:t>——</a:t>
            </a:r>
            <a:r>
              <a:rPr lang="zh-CN" altLang="en-US" sz="1100">
                <a:latin typeface="Calibri" pitchFamily="34" charset="0"/>
              </a:rPr>
              <a:t>包拯，在审处状元陈世美嫌贫爱富，诛妻杀子的案情中，执法如山，不循私情，大义凛然，反映了人民疾恶如仇的斗争精神。</a:t>
            </a: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571500" y="5832475"/>
            <a:ext cx="58578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b="1">
                <a:latin typeface="Calibri" pitchFamily="34" charset="0"/>
              </a:rPr>
              <a:t>        《</a:t>
            </a:r>
            <a:r>
              <a:rPr lang="zh-CN" altLang="en-US" sz="1000" b="1">
                <a:latin typeface="Calibri" pitchFamily="34" charset="0"/>
              </a:rPr>
              <a:t>曹操与杨修</a:t>
            </a:r>
            <a:r>
              <a:rPr lang="en-US" altLang="zh-CN" sz="1000" b="1">
                <a:latin typeface="Calibri" pitchFamily="34" charset="0"/>
              </a:rPr>
              <a:t>》</a:t>
            </a:r>
            <a:r>
              <a:rPr lang="zh-CN" altLang="en-US" sz="1000">
                <a:latin typeface="Calibri" pitchFamily="34" charset="0"/>
              </a:rPr>
              <a:t>曹营缺粮</a:t>
            </a:r>
            <a:r>
              <a:rPr lang="en-US" altLang="zh-CN" sz="1000">
                <a:latin typeface="Calibri" pitchFamily="34" charset="0"/>
              </a:rPr>
              <a:t>,</a:t>
            </a:r>
            <a:r>
              <a:rPr lang="zh-CN" altLang="en-US" sz="1000">
                <a:latin typeface="Calibri" pitchFamily="34" charset="0"/>
              </a:rPr>
              <a:t>杨修立状半年备齐，并荐好友孔闻岱为助手</a:t>
            </a:r>
            <a:r>
              <a:rPr lang="en-US" altLang="zh-CN" sz="1000">
                <a:latin typeface="Calibri" pitchFamily="34" charset="0"/>
              </a:rPr>
              <a:t>,</a:t>
            </a:r>
            <a:r>
              <a:rPr lang="zh-CN" altLang="en-US" sz="1000">
                <a:latin typeface="Calibri" pitchFamily="34" charset="0"/>
              </a:rPr>
              <a:t>曹误听小人谗言将孔杀死。为使众官信服，曹遂谎称自己患有“梦幻杀人之疾”而误杀孔闻岱。曹操与杨修，对军机大事意见屡屡向左，但智谋又多以杨修为高。与蜀国交战中，杨修为挽救败局，力谏不果，后自作主张，终惹怒曹操，将其处斩。</a:t>
            </a:r>
          </a:p>
        </p:txBody>
      </p: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8205788" y="123825"/>
            <a:ext cx="857250" cy="600075"/>
            <a:chOff x="8205813" y="123802"/>
            <a:chExt cx="857258" cy="600079"/>
          </a:xfrm>
        </p:grpSpPr>
        <p:pic>
          <p:nvPicPr>
            <p:cNvPr id="20519" name="图片 43" descr="上页.png"/>
            <p:cNvPicPr>
              <a:picLocks noChangeAspect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8205813" y="123802"/>
              <a:ext cx="85725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" name="TextBox 46">
              <a:hlinkClick r:id="" action="ppaction://hlinkshowjump?jump=previousslide"/>
            </p:cNvPr>
            <p:cNvSpPr txBox="1"/>
            <p:nvPr/>
          </p:nvSpPr>
          <p:spPr>
            <a:xfrm>
              <a:off x="8410602" y="142852"/>
              <a:ext cx="471492" cy="2460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上页</a:t>
              </a:r>
            </a:p>
          </p:txBody>
        </p:sp>
        <p:pic>
          <p:nvPicPr>
            <p:cNvPr id="20521" name="图片 47" descr="上页.png"/>
            <p:cNvPicPr>
              <a:picLocks noChangeAspect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8205813" y="438129"/>
              <a:ext cx="85725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4" name="TextBox 63">
              <a:hlinkClick r:id="" action="ppaction://hlinkshowjump?jump=nextslide"/>
            </p:cNvPr>
            <p:cNvSpPr txBox="1"/>
            <p:nvPr/>
          </p:nvSpPr>
          <p:spPr>
            <a:xfrm>
              <a:off x="8410602" y="457179"/>
              <a:ext cx="471492" cy="2460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下页</a:t>
              </a:r>
            </a:p>
          </p:txBody>
        </p:sp>
      </p:grpSp>
    </p:spTree>
  </p:cSld>
  <p:clrMapOvr>
    <a:masterClrMapping/>
  </p:clrMapOvr>
  <p:transition spd="med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139 L 0.00156 0.00625 L 0.00104 -0.00139 Z " pathEditMode="relative" rAng="0" ptsTypes="AAA">
                                      <p:cBhvr>
                                        <p:cTn id="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2012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28992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4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382418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7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5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353787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6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286474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audio>
              <p:cMediaNode vol="80000">
                <p:cTn id="10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7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482467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>
                <p:cTn id="1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8" dur="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50" grpId="0"/>
      <p:bldP spid="50" grpId="2"/>
      <p:bldP spid="57" grpId="0"/>
      <p:bldP spid="57" grpId="1"/>
      <p:bldP spid="58" grpId="1"/>
      <p:bldP spid="58" grpId="2"/>
      <p:bldP spid="59" grpId="0"/>
      <p:bldP spid="59" grpId="1"/>
      <p:bldP spid="60" grpId="0"/>
      <p:bldP spid="60" grpId="1"/>
      <p:bldP spid="61" grpId="0"/>
      <p:bldP spid="6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1643063" y="925513"/>
            <a:ext cx="6286500" cy="2432050"/>
            <a:chOff x="1643042" y="925314"/>
            <a:chExt cx="6286544" cy="2432248"/>
          </a:xfrm>
        </p:grpSpPr>
        <p:sp>
          <p:nvSpPr>
            <p:cNvPr id="2" name="TextBox 1"/>
            <p:cNvSpPr txBox="1"/>
            <p:nvPr/>
          </p:nvSpPr>
          <p:spPr>
            <a:xfrm>
              <a:off x="1643042" y="1049238"/>
              <a:ext cx="6286544" cy="23083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2">
                      <a:lumMod val="10000"/>
                    </a:schemeClr>
                  </a:solidFill>
                  <a:effectLst>
                    <a:glow rad="63500">
                      <a:schemeClr val="accent6">
                        <a:lumMod val="40000"/>
                        <a:lumOff val="60000"/>
                        <a:alpha val="40000"/>
                      </a:schemeClr>
                    </a:glow>
                  </a:effectLst>
                  <a:latin typeface="+mn-ea"/>
                  <a:ea typeface="+mn-ea"/>
                </a:rPr>
                <a:t>       剧的乐器分管弦乐和打击乐两部分。管弦乐有胡琴、二胡、月琴、弦子、笛子、笙、唢呐、海笛，以伴奏歌唱为主，但也有时用来衬托表演动作。管弦乐以胡琴、笛子为主要乐器。打击乐有板、单皮鼓、堂鼓、大锣、小锣、铙钹、齐钹、撞钟、云锣、镲锅、梆子等。它们主要用来衬托演员的舞蹈动作，特别是能烘托、渲染武打时的气氛。其中以板和单皮鼓、大锣、小锣为主要乐器。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957075" y="925314"/>
              <a:ext cx="595035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rgbClr val="C00000"/>
                  </a:solidFill>
                  <a:effectLst>
                    <a:glow rad="101600">
                      <a:schemeClr val="accent6">
                        <a:lumMod val="40000"/>
                        <a:lumOff val="60000"/>
                        <a:alpha val="60000"/>
                      </a:schemeClr>
                    </a:glow>
                  </a:effectLst>
                  <a:latin typeface="黑体" pitchFamily="2" charset="-122"/>
                  <a:ea typeface="黑体" pitchFamily="2" charset="-122"/>
                </a:rPr>
                <a:t>京</a:t>
              </a:r>
              <a:endParaRPr lang="zh-CN" altLang="en-US" sz="3200" dirty="0">
                <a:solidFill>
                  <a:srgbClr val="C00000"/>
                </a:solidFill>
                <a:effectLst>
                  <a:glow rad="101600">
                    <a:schemeClr val="accent6">
                      <a:lumMod val="40000"/>
                      <a:lumOff val="60000"/>
                      <a:alpha val="60000"/>
                    </a:schemeClr>
                  </a:glow>
                </a:effectLst>
                <a:latin typeface="+mn-lt"/>
                <a:ea typeface="+mn-ea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962025" y="4071938"/>
            <a:ext cx="1323975" cy="1714500"/>
            <a:chOff x="962008" y="4071942"/>
            <a:chExt cx="1323976" cy="1713717"/>
          </a:xfrm>
        </p:grpSpPr>
        <p:grpSp>
          <p:nvGrpSpPr>
            <p:cNvPr id="21530" name="组合 13"/>
            <p:cNvGrpSpPr>
              <a:grpSpLocks/>
            </p:cNvGrpSpPr>
            <p:nvPr/>
          </p:nvGrpSpPr>
          <p:grpSpPr bwMode="auto">
            <a:xfrm>
              <a:off x="962008" y="4071942"/>
              <a:ext cx="1323976" cy="1713717"/>
              <a:chOff x="642910" y="4000504"/>
              <a:chExt cx="1323976" cy="1713717"/>
            </a:xfrm>
          </p:grpSpPr>
          <p:pic>
            <p:nvPicPr>
              <p:cNvPr id="21532" name="图片 6" descr="京胡.jpg"/>
              <p:cNvPicPr>
                <a:picLocks noChangeAspect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14348" y="4000504"/>
                <a:ext cx="1252538" cy="14287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33" name="图片 9" descr="小标.png"/>
              <p:cNvPicPr>
                <a:picLocks noChangeAspect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>
                <a:off x="929763" y="5070973"/>
                <a:ext cx="356395" cy="9301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8" name="TextBox 17"/>
            <p:cNvSpPr txBox="1"/>
            <p:nvPr/>
          </p:nvSpPr>
          <p:spPr>
            <a:xfrm>
              <a:off x="1104883" y="5457196"/>
              <a:ext cx="536575" cy="26181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京 胡</a:t>
              </a: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2482850" y="4071938"/>
            <a:ext cx="1331913" cy="1714500"/>
            <a:chOff x="2483368" y="4071942"/>
            <a:chExt cx="1331927" cy="1713707"/>
          </a:xfrm>
        </p:grpSpPr>
        <p:grpSp>
          <p:nvGrpSpPr>
            <p:cNvPr id="21526" name="组合 14"/>
            <p:cNvGrpSpPr>
              <a:grpSpLocks/>
            </p:cNvGrpSpPr>
            <p:nvPr/>
          </p:nvGrpSpPr>
          <p:grpSpPr bwMode="auto">
            <a:xfrm>
              <a:off x="2483368" y="4071942"/>
              <a:ext cx="1331927" cy="1713707"/>
              <a:chOff x="2214547" y="4000514"/>
              <a:chExt cx="1331927" cy="1713707"/>
            </a:xfrm>
          </p:grpSpPr>
          <p:pic>
            <p:nvPicPr>
              <p:cNvPr id="21528" name="图片 5" descr="二胡 拷贝.jpg"/>
              <p:cNvPicPr>
                <a:picLocks noChangeAspect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293936" y="4000514"/>
                <a:ext cx="1252538" cy="14287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29" name="图片 10" descr="小标.png"/>
              <p:cNvPicPr>
                <a:picLocks noChangeAspect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>
                <a:off x="2501400" y="5070973"/>
                <a:ext cx="356395" cy="9301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9" name="TextBox 18"/>
            <p:cNvSpPr txBox="1"/>
            <p:nvPr/>
          </p:nvSpPr>
          <p:spPr>
            <a:xfrm>
              <a:off x="2634183" y="5454014"/>
              <a:ext cx="536581" cy="2602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二 胡</a:t>
              </a: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4013200" y="4071938"/>
            <a:ext cx="1323975" cy="1714500"/>
            <a:chOff x="4012679" y="4071942"/>
            <a:chExt cx="1323976" cy="1713707"/>
          </a:xfrm>
        </p:grpSpPr>
        <p:grpSp>
          <p:nvGrpSpPr>
            <p:cNvPr id="21522" name="组合 15"/>
            <p:cNvGrpSpPr>
              <a:grpSpLocks/>
            </p:cNvGrpSpPr>
            <p:nvPr/>
          </p:nvGrpSpPr>
          <p:grpSpPr bwMode="auto">
            <a:xfrm>
              <a:off x="4012679" y="4071942"/>
              <a:ext cx="1323976" cy="1713707"/>
              <a:chOff x="3929058" y="4000514"/>
              <a:chExt cx="1323976" cy="1713707"/>
            </a:xfrm>
          </p:grpSpPr>
          <p:pic>
            <p:nvPicPr>
              <p:cNvPr id="21524" name="图片 3" descr="单皮鼓.jpg"/>
              <p:cNvPicPr>
                <a:picLocks noChangeAspect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000496" y="4000514"/>
                <a:ext cx="1252538" cy="14287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25" name="图片 11" descr="小标.png"/>
              <p:cNvPicPr>
                <a:picLocks noChangeAspect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>
                <a:off x="4215911" y="5070973"/>
                <a:ext cx="356395" cy="9301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0" name="TextBox 19"/>
            <p:cNvSpPr txBox="1"/>
            <p:nvPr/>
          </p:nvSpPr>
          <p:spPr>
            <a:xfrm>
              <a:off x="4104754" y="5457188"/>
              <a:ext cx="608013" cy="2618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单皮鼓</a:t>
              </a: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5534025" y="4071938"/>
            <a:ext cx="1323975" cy="1714500"/>
            <a:chOff x="5534040" y="4071942"/>
            <a:chExt cx="1323976" cy="1713707"/>
          </a:xfrm>
        </p:grpSpPr>
        <p:grpSp>
          <p:nvGrpSpPr>
            <p:cNvPr id="21518" name="组合 16"/>
            <p:cNvGrpSpPr>
              <a:grpSpLocks/>
            </p:cNvGrpSpPr>
            <p:nvPr/>
          </p:nvGrpSpPr>
          <p:grpSpPr bwMode="auto">
            <a:xfrm>
              <a:off x="5534040" y="4071942"/>
              <a:ext cx="1323976" cy="1713707"/>
              <a:chOff x="5429256" y="4000514"/>
              <a:chExt cx="1323976" cy="1713707"/>
            </a:xfrm>
          </p:grpSpPr>
          <p:pic>
            <p:nvPicPr>
              <p:cNvPr id="21520" name="图片 4" descr="笛子.jpg"/>
              <p:cNvPicPr>
                <a:picLocks noChangeAspect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5500694" y="4000514"/>
                <a:ext cx="1252538" cy="14287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21" name="图片 12" descr="小标.png"/>
              <p:cNvPicPr>
                <a:picLocks noChangeAspect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>
                <a:off x="5716109" y="5070973"/>
                <a:ext cx="356395" cy="9301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1" name="TextBox 20"/>
            <p:cNvSpPr txBox="1"/>
            <p:nvPr/>
          </p:nvSpPr>
          <p:spPr>
            <a:xfrm>
              <a:off x="5776928" y="5457188"/>
              <a:ext cx="325437" cy="2618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笛</a:t>
              </a:r>
            </a:p>
          </p:txBody>
        </p:sp>
      </p:grp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000875" y="4572000"/>
            <a:ext cx="6461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黑体" pitchFamily="2" charset="-122"/>
                <a:ea typeface="黑体" pitchFamily="2" charset="-122"/>
              </a:rPr>
              <a:t>……</a:t>
            </a:r>
            <a:endParaRPr lang="zh-CN" altLang="en-US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32" name="gsl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063" y="6143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8205788" y="123825"/>
            <a:ext cx="857250" cy="600075"/>
            <a:chOff x="8205813" y="123802"/>
            <a:chExt cx="857258" cy="600079"/>
          </a:xfrm>
        </p:grpSpPr>
        <p:pic>
          <p:nvPicPr>
            <p:cNvPr id="21514" name="图片 33" descr="上页.png"/>
            <p:cNvPicPr>
              <a:picLocks noChangeAspect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8205813" y="123802"/>
              <a:ext cx="85725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TextBox 39">
              <a:hlinkClick r:id="" action="ppaction://hlinkshowjump?jump=previousslide"/>
            </p:cNvPr>
            <p:cNvSpPr txBox="1"/>
            <p:nvPr/>
          </p:nvSpPr>
          <p:spPr>
            <a:xfrm>
              <a:off x="8410602" y="142852"/>
              <a:ext cx="471492" cy="2460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上页</a:t>
              </a:r>
            </a:p>
          </p:txBody>
        </p:sp>
        <p:pic>
          <p:nvPicPr>
            <p:cNvPr id="21516" name="图片 40" descr="上页.png"/>
            <p:cNvPicPr>
              <a:picLocks noChangeAspect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8205813" y="438129"/>
              <a:ext cx="857258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" name="TextBox 41">
              <a:hlinkClick r:id="" action="ppaction://hlinkshowjump?jump=nextslide"/>
            </p:cNvPr>
            <p:cNvSpPr txBox="1"/>
            <p:nvPr/>
          </p:nvSpPr>
          <p:spPr>
            <a:xfrm>
              <a:off x="8410602" y="457179"/>
              <a:ext cx="471492" cy="2460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下页</a:t>
              </a:r>
            </a:p>
          </p:txBody>
        </p:sp>
      </p:grpSp>
    </p:spTree>
  </p:cSld>
  <p:clrMapOvr>
    <a:masterClrMapping/>
  </p:clrMapOvr>
  <p:transition spd="med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139 L 0.00156 0.00625 L 0.00104 -0.00139 Z " pathEditMode="relative" rAng="0" ptsTypes="AAA">
                                      <p:cBhvr>
                                        <p:cTn id="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8" showWhenStopped="0">
                <p:cTn id="4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2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1149</TotalTime>
  <Words>2866</Words>
  <Application>Microsoft Office PowerPoint</Application>
  <PresentationFormat>全屏显示(4:3)</PresentationFormat>
  <Paragraphs>94</Paragraphs>
  <Slides>16</Slides>
  <Notes>0</Notes>
  <HiddenSlides>0</HiddenSlides>
  <MMClips>8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京剧艺术</dc:title>
  <dc:creator>灰色的风</dc:creator>
  <cp:lastModifiedBy>Administrator</cp:lastModifiedBy>
  <cp:revision>189</cp:revision>
  <dcterms:created xsi:type="dcterms:W3CDTF">2009-06-17T01:42:11Z</dcterms:created>
  <dcterms:modified xsi:type="dcterms:W3CDTF">2015-03-17T01:52:39Z</dcterms:modified>
</cp:coreProperties>
</file>