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6"/>
  </p:notesMasterIdLst>
  <p:sldIdLst>
    <p:sldId id="256" r:id="rId2"/>
    <p:sldId id="257" r:id="rId3"/>
    <p:sldId id="258" r:id="rId4"/>
    <p:sldId id="329" r:id="rId5"/>
    <p:sldId id="267" r:id="rId6"/>
    <p:sldId id="300" r:id="rId7"/>
    <p:sldId id="302" r:id="rId8"/>
    <p:sldId id="259" r:id="rId9"/>
    <p:sldId id="304" r:id="rId10"/>
    <p:sldId id="305" r:id="rId11"/>
    <p:sldId id="312" r:id="rId12"/>
    <p:sldId id="315" r:id="rId13"/>
    <p:sldId id="260" r:id="rId14"/>
    <p:sldId id="311" r:id="rId15"/>
    <p:sldId id="330" r:id="rId16"/>
    <p:sldId id="331" r:id="rId17"/>
    <p:sldId id="332" r:id="rId18"/>
    <p:sldId id="261" r:id="rId19"/>
    <p:sldId id="323" r:id="rId20"/>
    <p:sldId id="324" r:id="rId21"/>
    <p:sldId id="326" r:id="rId22"/>
    <p:sldId id="318" r:id="rId23"/>
    <p:sldId id="328" r:id="rId24"/>
    <p:sldId id="333" r:id="rId25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262626"/>
    <a:srgbClr val="0070C0"/>
    <a:srgbClr val="F5F5F5"/>
  </p:clrMru>
</p:presentationPr>
</file>

<file path=ppt/tableStyles.xml><?xml version="1.0" encoding="utf-8"?>
<a:tblStyleLst xmlns:a="http://schemas.openxmlformats.org/drawingml/2006/main" def="{5C22544A-7EE6-4342-B048-85BDC9FD1C3A}">
  <a:tblStyle styleId="{3B4B98B0-60AC-42C2-AFA5-B58CD77FA1E5}" styleName="浅色样式 1 - 强调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221" autoAdjust="0"/>
    <p:restoredTop sz="94660"/>
  </p:normalViewPr>
  <p:slideViewPr>
    <p:cSldViewPr snapToGrid="0">
      <p:cViewPr>
        <p:scale>
          <a:sx n="66" d="100"/>
          <a:sy n="66" d="100"/>
        </p:scale>
        <p:origin x="-492" y="-318"/>
      </p:cViewPr>
      <p:guideLst>
        <p:guide orient="horz" pos="346"/>
        <p:guide orient="horz" pos="3997"/>
        <p:guide pos="5375"/>
        <p:guide pos="385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5" d="100"/>
        <a:sy n="125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33DB94E6-3DCE-4933-A6D0-1E0442A9E228}" type="datetimeFigureOut">
              <a:rPr lang="zh-CN" altLang="en-US"/>
              <a:pPr>
                <a:defRPr/>
              </a:pPr>
              <a:t>2015/3/25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2E8E2E16-14CA-4B50-A8E9-9D9439AF8CB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62BF65-AFAF-4677-9F5A-2CB353981D5F}" type="datetimeFigureOut">
              <a:rPr lang="zh-CN" altLang="en-US"/>
              <a:pPr>
                <a:defRPr/>
              </a:pPr>
              <a:t>2015/3/25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C4408F-4F45-4DC9-ABE2-A91FC9168B7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864F39-9DA6-465F-8DCE-EA31C7C8C439}" type="datetimeFigureOut">
              <a:rPr lang="zh-CN" altLang="en-US"/>
              <a:pPr>
                <a:defRPr/>
              </a:pPr>
              <a:t>2015/3/25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E4301F-FCE2-41F8-8219-55DC7EEB648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F61C3F-98E8-4AFE-962F-AA67DC3F3D92}" type="datetimeFigureOut">
              <a:rPr lang="zh-CN" altLang="en-US"/>
              <a:pPr>
                <a:defRPr/>
              </a:pPr>
              <a:t>2015/3/25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212757-54F8-41EF-BE83-6A0B96754A8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C7D21B-8A6B-4A30-A275-AEAB18A4B262}" type="datetimeFigureOut">
              <a:rPr lang="zh-CN" altLang="en-US"/>
              <a:pPr>
                <a:defRPr/>
              </a:pPr>
              <a:t>2015/3/25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554CC6-172A-47A9-A5C2-51FDE206451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AC4B04-A1F6-4594-9A39-0FEEBFB46C5E}" type="datetimeFigureOut">
              <a:rPr lang="zh-CN" altLang="en-US"/>
              <a:pPr>
                <a:defRPr/>
              </a:pPr>
              <a:t>2015/3/25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FD1DCE-50D8-48D4-A079-3D1A1497F28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3C1380-FA0D-4DFC-83AC-B8E7CF8C2DD6}" type="datetimeFigureOut">
              <a:rPr lang="zh-CN" altLang="en-US"/>
              <a:pPr>
                <a:defRPr/>
              </a:pPr>
              <a:t>2015/3/25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C9770E-2F8F-4F83-B475-78388F2EC0D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121ADB-01A1-4D26-8340-335A51A905D1}" type="datetimeFigureOut">
              <a:rPr lang="zh-CN" altLang="en-US"/>
              <a:pPr>
                <a:defRPr/>
              </a:pPr>
              <a:t>2015/3/25</a:t>
            </a:fld>
            <a:endParaRPr lang="zh-CN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1DB21E-8562-47CA-AD65-FAE18B4656E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2859DF-C0B4-4478-94FC-C84202F4B0CC}" type="datetimeFigureOut">
              <a:rPr lang="zh-CN" altLang="en-US"/>
              <a:pPr>
                <a:defRPr/>
              </a:pPr>
              <a:t>2015/3/25</a:t>
            </a:fld>
            <a:endParaRPr lang="zh-CN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ABF05C-2C06-44B6-B669-EC1E3D9792F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D6FF0A-F71D-4A30-8889-7379F5C14DFA}" type="datetimeFigureOut">
              <a:rPr lang="zh-CN" altLang="en-US"/>
              <a:pPr>
                <a:defRPr/>
              </a:pPr>
              <a:t>2015/3/25</a:t>
            </a:fld>
            <a:endParaRPr lang="zh-CN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D7D132-30EF-4980-9C50-3FFB6BC45CE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D828C0-3AB8-45EB-99CC-E1DBF1211DCD}" type="datetimeFigureOut">
              <a:rPr lang="zh-CN" altLang="en-US"/>
              <a:pPr>
                <a:defRPr/>
              </a:pPr>
              <a:t>2015/3/25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BC6196-9866-4CF4-94FE-AB4C36A0963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F4CD55-0302-4367-AA53-5A2D2D88DEE1}" type="datetimeFigureOut">
              <a:rPr lang="zh-CN" altLang="en-US"/>
              <a:pPr>
                <a:defRPr/>
              </a:pPr>
              <a:t>2015/3/25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8BD9D7-254D-4FE5-8F4B-6BBBBDC6024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28650" y="365125"/>
            <a:ext cx="78867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D7F374B8-9A32-4633-8C0D-F62637D90911}" type="datetimeFigureOut">
              <a:rPr lang="zh-CN" altLang="en-US"/>
              <a:pPr>
                <a:defRPr/>
              </a:pPr>
              <a:t>2015/3/25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437F9869-BC05-408F-A655-3C704A1E539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5991225" y="2700338"/>
            <a:ext cx="2573338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b="1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段公子</a:t>
            </a:r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5991225" y="3021013"/>
            <a:ext cx="2573338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b="1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西北工业大学</a:t>
            </a:r>
          </a:p>
        </p:txBody>
      </p: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5991225" y="3341688"/>
            <a:ext cx="2573338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b="1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航空学院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5991225" y="3727450"/>
            <a:ext cx="2573338" cy="4302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Duan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childe,School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of Aeronautics,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Northwestern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Polytechnical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university.</a:t>
            </a:r>
            <a:endParaRPr lang="zh-CN" altLang="en-US" sz="1050" dirty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8564563" y="2716213"/>
            <a:ext cx="579437" cy="1362075"/>
            <a:chOff x="8564451" y="2716812"/>
            <a:chExt cx="579549" cy="1361673"/>
          </a:xfrm>
        </p:grpSpPr>
        <p:sp>
          <p:nvSpPr>
            <p:cNvPr id="12" name="矩形 11"/>
            <p:cNvSpPr/>
            <p:nvPr/>
          </p:nvSpPr>
          <p:spPr>
            <a:xfrm>
              <a:off x="8564451" y="2716812"/>
              <a:ext cx="579549" cy="99348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1" name="矩形 30"/>
            <p:cNvSpPr/>
            <p:nvPr/>
          </p:nvSpPr>
          <p:spPr>
            <a:xfrm>
              <a:off x="8564451" y="3805516"/>
              <a:ext cx="579549" cy="27296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0" y="2716213"/>
            <a:ext cx="5991225" cy="1403350"/>
            <a:chOff x="0" y="2716812"/>
            <a:chExt cx="5991142" cy="1403442"/>
          </a:xfrm>
        </p:grpSpPr>
        <p:sp>
          <p:nvSpPr>
            <p:cNvPr id="30" name="矩形 29"/>
            <p:cNvSpPr/>
            <p:nvPr/>
          </p:nvSpPr>
          <p:spPr>
            <a:xfrm>
              <a:off x="0" y="3804320"/>
              <a:ext cx="5991142" cy="274656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0" y="2716812"/>
              <a:ext cx="5991142" cy="99384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4351" name="文本框 6"/>
            <p:cNvSpPr txBox="1">
              <a:spLocks noChangeArrowheads="1"/>
            </p:cNvSpPr>
            <p:nvPr/>
          </p:nvSpPr>
          <p:spPr bwMode="auto">
            <a:xfrm>
              <a:off x="2697049" y="2861681"/>
              <a:ext cx="3294091" cy="6865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r">
                <a:lnSpc>
                  <a:spcPct val="125000"/>
                </a:lnSpc>
              </a:pPr>
              <a:r>
                <a:rPr lang="zh-CN" altLang="en-US" sz="3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酷炫碉堡方案</a:t>
              </a:r>
            </a:p>
          </p:txBody>
        </p:sp>
        <p:sp>
          <p:nvSpPr>
            <p:cNvPr id="14352" name="文本框 32"/>
            <p:cNvSpPr txBox="1">
              <a:spLocks noChangeArrowheads="1"/>
            </p:cNvSpPr>
            <p:nvPr/>
          </p:nvSpPr>
          <p:spPr bwMode="auto">
            <a:xfrm>
              <a:off x="3247352" y="3720144"/>
              <a:ext cx="2743788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r">
                <a:lnSpc>
                  <a:spcPct val="125000"/>
                </a:lnSpc>
              </a:pPr>
              <a:r>
                <a:rPr lang="en-US" altLang="zh-CN" sz="1600">
                  <a:solidFill>
                    <a:schemeClr val="bg1"/>
                  </a:solidFill>
                  <a:latin typeface="Times New Roman" pitchFamily="18" charset="0"/>
                  <a:ea typeface="Tahoma" pitchFamily="34" charset="0"/>
                  <a:cs typeface="Times New Roman" pitchFamily="18" charset="0"/>
                </a:rPr>
                <a:t>KuXuan DiaoBao Scheme</a:t>
              </a:r>
              <a:endParaRPr lang="zh-CN" altLang="en-US" sz="1600">
                <a:solidFill>
                  <a:schemeClr val="bg1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endParaRPr>
            </a:p>
          </p:txBody>
        </p:sp>
      </p:grpSp>
      <p:grpSp>
        <p:nvGrpSpPr>
          <p:cNvPr id="5" name="组合 4"/>
          <p:cNvGrpSpPr>
            <a:grpSpLocks/>
          </p:cNvGrpSpPr>
          <p:nvPr/>
        </p:nvGrpSpPr>
        <p:grpSpPr bwMode="auto">
          <a:xfrm>
            <a:off x="222250" y="2787650"/>
            <a:ext cx="1223963" cy="1223963"/>
            <a:chOff x="222586" y="2787385"/>
            <a:chExt cx="1224000" cy="1223998"/>
          </a:xfrm>
        </p:grpSpPr>
        <p:sp>
          <p:nvSpPr>
            <p:cNvPr id="20" name="椭圆 19"/>
            <p:cNvSpPr/>
            <p:nvPr/>
          </p:nvSpPr>
          <p:spPr>
            <a:xfrm>
              <a:off x="222586" y="2787385"/>
              <a:ext cx="1224000" cy="1223998"/>
            </a:xfrm>
            <a:prstGeom prst="ellipse">
              <a:avLst/>
            </a:prstGeom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4348" name="Freeform 5"/>
            <p:cNvSpPr>
              <a:spLocks noEditPoints="1"/>
            </p:cNvSpPr>
            <p:nvPr/>
          </p:nvSpPr>
          <p:spPr bwMode="auto">
            <a:xfrm>
              <a:off x="446632" y="3034538"/>
              <a:ext cx="775907" cy="729691"/>
            </a:xfrm>
            <a:custGeom>
              <a:avLst/>
              <a:gdLst>
                <a:gd name="T0" fmla="*/ 63992 w 97"/>
                <a:gd name="T1" fmla="*/ 80186 h 91"/>
                <a:gd name="T2" fmla="*/ 223973 w 97"/>
                <a:gd name="T3" fmla="*/ 80186 h 91"/>
                <a:gd name="T4" fmla="*/ 327961 w 97"/>
                <a:gd name="T5" fmla="*/ 360836 h 91"/>
                <a:gd name="T6" fmla="*/ 407951 w 97"/>
                <a:gd name="T7" fmla="*/ 328762 h 91"/>
                <a:gd name="T8" fmla="*/ 471943 w 97"/>
                <a:gd name="T9" fmla="*/ 368855 h 91"/>
                <a:gd name="T10" fmla="*/ 527937 w 97"/>
                <a:gd name="T11" fmla="*/ 216502 h 91"/>
                <a:gd name="T12" fmla="*/ 583930 w 97"/>
                <a:gd name="T13" fmla="*/ 272632 h 91"/>
                <a:gd name="T14" fmla="*/ 663920 w 97"/>
                <a:gd name="T15" fmla="*/ 184427 h 91"/>
                <a:gd name="T16" fmla="*/ 583930 w 97"/>
                <a:gd name="T17" fmla="*/ 320743 h 91"/>
                <a:gd name="T18" fmla="*/ 535936 w 97"/>
                <a:gd name="T19" fmla="*/ 264613 h 91"/>
                <a:gd name="T20" fmla="*/ 487941 w 97"/>
                <a:gd name="T21" fmla="*/ 408948 h 91"/>
                <a:gd name="T22" fmla="*/ 407951 w 97"/>
                <a:gd name="T23" fmla="*/ 360836 h 91"/>
                <a:gd name="T24" fmla="*/ 327961 w 97"/>
                <a:gd name="T25" fmla="*/ 360836 h 91"/>
                <a:gd name="T26" fmla="*/ 591929 w 97"/>
                <a:gd name="T27" fmla="*/ 689598 h 91"/>
                <a:gd name="T28" fmla="*/ 343959 w 97"/>
                <a:gd name="T29" fmla="*/ 729691 h 91"/>
                <a:gd name="T30" fmla="*/ 503940 w 97"/>
                <a:gd name="T31" fmla="*/ 545264 h 91"/>
                <a:gd name="T32" fmla="*/ 775907 w 97"/>
                <a:gd name="T33" fmla="*/ 545264 h 91"/>
                <a:gd name="T34" fmla="*/ 775907 w 97"/>
                <a:gd name="T35" fmla="*/ 48111 h 91"/>
                <a:gd name="T36" fmla="*/ 743911 w 97"/>
                <a:gd name="T37" fmla="*/ 24056 h 91"/>
                <a:gd name="T38" fmla="*/ 271967 w 97"/>
                <a:gd name="T39" fmla="*/ 72167 h 91"/>
                <a:gd name="T40" fmla="*/ 719914 w 97"/>
                <a:gd name="T41" fmla="*/ 489133 h 91"/>
                <a:gd name="T42" fmla="*/ 287966 w 97"/>
                <a:gd name="T43" fmla="*/ 545264 h 91"/>
                <a:gd name="T44" fmla="*/ 431948 w 97"/>
                <a:gd name="T45" fmla="*/ 673561 h 91"/>
                <a:gd name="T46" fmla="*/ 503940 w 97"/>
                <a:gd name="T47" fmla="*/ 545264 h 91"/>
                <a:gd name="T48" fmla="*/ 55993 w 97"/>
                <a:gd name="T49" fmla="*/ 441022 h 91"/>
                <a:gd name="T50" fmla="*/ 111987 w 97"/>
                <a:gd name="T51" fmla="*/ 729691 h 91"/>
                <a:gd name="T52" fmla="*/ 159981 w 97"/>
                <a:gd name="T53" fmla="*/ 481115 h 91"/>
                <a:gd name="T54" fmla="*/ 247970 w 97"/>
                <a:gd name="T55" fmla="*/ 729691 h 91"/>
                <a:gd name="T56" fmla="*/ 223973 w 97"/>
                <a:gd name="T57" fmla="*/ 264613 h 91"/>
                <a:gd name="T58" fmla="*/ 439947 w 97"/>
                <a:gd name="T59" fmla="*/ 192446 h 91"/>
                <a:gd name="T60" fmla="*/ 159981 w 97"/>
                <a:gd name="T61" fmla="*/ 184427 h 91"/>
                <a:gd name="T62" fmla="*/ 151982 w 97"/>
                <a:gd name="T63" fmla="*/ 216502 h 91"/>
                <a:gd name="T64" fmla="*/ 143983 w 97"/>
                <a:gd name="T65" fmla="*/ 376873 h 91"/>
                <a:gd name="T66" fmla="*/ 143983 w 97"/>
                <a:gd name="T67" fmla="*/ 376873 h 91"/>
                <a:gd name="T68" fmla="*/ 143983 w 97"/>
                <a:gd name="T69" fmla="*/ 376873 h 91"/>
                <a:gd name="T70" fmla="*/ 127985 w 97"/>
                <a:gd name="T71" fmla="*/ 216502 h 91"/>
                <a:gd name="T72" fmla="*/ 127985 w 97"/>
                <a:gd name="T73" fmla="*/ 184427 h 91"/>
                <a:gd name="T74" fmla="*/ 0 w 97"/>
                <a:gd name="T75" fmla="*/ 400929 h 91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97"/>
                <a:gd name="T115" fmla="*/ 0 h 91"/>
                <a:gd name="T116" fmla="*/ 97 w 97"/>
                <a:gd name="T117" fmla="*/ 91 h 91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97" h="91">
                  <a:moveTo>
                    <a:pt x="18" y="0"/>
                  </a:moveTo>
                  <a:cubicBezTo>
                    <a:pt x="12" y="0"/>
                    <a:pt x="8" y="4"/>
                    <a:pt x="8" y="10"/>
                  </a:cubicBezTo>
                  <a:cubicBezTo>
                    <a:pt x="8" y="16"/>
                    <a:pt x="12" y="20"/>
                    <a:pt x="18" y="20"/>
                  </a:cubicBezTo>
                  <a:cubicBezTo>
                    <a:pt x="24" y="20"/>
                    <a:pt x="28" y="16"/>
                    <a:pt x="28" y="10"/>
                  </a:cubicBezTo>
                  <a:cubicBezTo>
                    <a:pt x="28" y="4"/>
                    <a:pt x="24" y="0"/>
                    <a:pt x="18" y="0"/>
                  </a:cubicBezTo>
                  <a:close/>
                  <a:moveTo>
                    <a:pt x="41" y="45"/>
                  </a:moveTo>
                  <a:cubicBezTo>
                    <a:pt x="50" y="42"/>
                    <a:pt x="50" y="42"/>
                    <a:pt x="50" y="42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9" y="46"/>
                    <a:pt x="59" y="46"/>
                    <a:pt x="59" y="46"/>
                  </a:cubicBezTo>
                  <a:cubicBezTo>
                    <a:pt x="65" y="29"/>
                    <a:pt x="65" y="29"/>
                    <a:pt x="65" y="29"/>
                  </a:cubicBezTo>
                  <a:cubicBezTo>
                    <a:pt x="66" y="27"/>
                    <a:pt x="66" y="27"/>
                    <a:pt x="66" y="27"/>
                  </a:cubicBezTo>
                  <a:cubicBezTo>
                    <a:pt x="67" y="29"/>
                    <a:pt x="67" y="29"/>
                    <a:pt x="67" y="29"/>
                  </a:cubicBezTo>
                  <a:cubicBezTo>
                    <a:pt x="73" y="34"/>
                    <a:pt x="73" y="34"/>
                    <a:pt x="73" y="34"/>
                  </a:cubicBezTo>
                  <a:cubicBezTo>
                    <a:pt x="81" y="21"/>
                    <a:pt x="81" y="21"/>
                    <a:pt x="81" y="21"/>
                  </a:cubicBezTo>
                  <a:cubicBezTo>
                    <a:pt x="83" y="23"/>
                    <a:pt x="83" y="23"/>
                    <a:pt x="83" y="23"/>
                  </a:cubicBezTo>
                  <a:cubicBezTo>
                    <a:pt x="75" y="38"/>
                    <a:pt x="75" y="38"/>
                    <a:pt x="75" y="38"/>
                  </a:cubicBezTo>
                  <a:cubicBezTo>
                    <a:pt x="73" y="40"/>
                    <a:pt x="73" y="40"/>
                    <a:pt x="73" y="40"/>
                  </a:cubicBezTo>
                  <a:cubicBezTo>
                    <a:pt x="72" y="38"/>
                    <a:pt x="72" y="38"/>
                    <a:pt x="72" y="38"/>
                  </a:cubicBezTo>
                  <a:cubicBezTo>
                    <a:pt x="67" y="33"/>
                    <a:pt x="67" y="33"/>
                    <a:pt x="67" y="33"/>
                  </a:cubicBezTo>
                  <a:cubicBezTo>
                    <a:pt x="61" y="49"/>
                    <a:pt x="61" y="49"/>
                    <a:pt x="61" y="49"/>
                  </a:cubicBezTo>
                  <a:cubicBezTo>
                    <a:pt x="61" y="51"/>
                    <a:pt x="61" y="51"/>
                    <a:pt x="61" y="51"/>
                  </a:cubicBezTo>
                  <a:cubicBezTo>
                    <a:pt x="59" y="50"/>
                    <a:pt x="59" y="50"/>
                    <a:pt x="59" y="50"/>
                  </a:cubicBezTo>
                  <a:cubicBezTo>
                    <a:pt x="51" y="45"/>
                    <a:pt x="51" y="45"/>
                    <a:pt x="51" y="45"/>
                  </a:cubicBezTo>
                  <a:cubicBezTo>
                    <a:pt x="42" y="48"/>
                    <a:pt x="42" y="48"/>
                    <a:pt x="42" y="48"/>
                  </a:cubicBezTo>
                  <a:cubicBezTo>
                    <a:pt x="41" y="45"/>
                    <a:pt x="41" y="45"/>
                    <a:pt x="41" y="45"/>
                  </a:cubicBezTo>
                  <a:close/>
                  <a:moveTo>
                    <a:pt x="43" y="86"/>
                  </a:moveTo>
                  <a:cubicBezTo>
                    <a:pt x="74" y="86"/>
                    <a:pt x="74" y="86"/>
                    <a:pt x="74" y="86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43" y="91"/>
                    <a:pt x="43" y="91"/>
                    <a:pt x="43" y="91"/>
                  </a:cubicBezTo>
                  <a:cubicBezTo>
                    <a:pt x="43" y="86"/>
                    <a:pt x="43" y="86"/>
                    <a:pt x="43" y="86"/>
                  </a:cubicBezTo>
                  <a:close/>
                  <a:moveTo>
                    <a:pt x="63" y="68"/>
                  </a:moveTo>
                  <a:cubicBezTo>
                    <a:pt x="93" y="68"/>
                    <a:pt x="93" y="68"/>
                    <a:pt x="93" y="68"/>
                  </a:cubicBezTo>
                  <a:cubicBezTo>
                    <a:pt x="97" y="68"/>
                    <a:pt x="97" y="68"/>
                    <a:pt x="97" y="68"/>
                  </a:cubicBezTo>
                  <a:cubicBezTo>
                    <a:pt x="97" y="64"/>
                    <a:pt x="97" y="64"/>
                    <a:pt x="97" y="64"/>
                  </a:cubicBezTo>
                  <a:cubicBezTo>
                    <a:pt x="97" y="6"/>
                    <a:pt x="97" y="6"/>
                    <a:pt x="97" y="6"/>
                  </a:cubicBezTo>
                  <a:cubicBezTo>
                    <a:pt x="97" y="3"/>
                    <a:pt x="97" y="3"/>
                    <a:pt x="97" y="3"/>
                  </a:cubicBezTo>
                  <a:cubicBezTo>
                    <a:pt x="93" y="3"/>
                    <a:pt x="93" y="3"/>
                    <a:pt x="93" y="3"/>
                  </a:cubicBezTo>
                  <a:cubicBezTo>
                    <a:pt x="34" y="3"/>
                    <a:pt x="34" y="3"/>
                    <a:pt x="34" y="3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90" y="9"/>
                    <a:pt x="90" y="9"/>
                    <a:pt x="90" y="9"/>
                  </a:cubicBezTo>
                  <a:cubicBezTo>
                    <a:pt x="90" y="61"/>
                    <a:pt x="90" y="61"/>
                    <a:pt x="90" y="61"/>
                  </a:cubicBezTo>
                  <a:cubicBezTo>
                    <a:pt x="36" y="61"/>
                    <a:pt x="36" y="61"/>
                    <a:pt x="36" y="61"/>
                  </a:cubicBezTo>
                  <a:cubicBezTo>
                    <a:pt x="36" y="68"/>
                    <a:pt x="36" y="68"/>
                    <a:pt x="36" y="68"/>
                  </a:cubicBezTo>
                  <a:cubicBezTo>
                    <a:pt x="54" y="68"/>
                    <a:pt x="54" y="68"/>
                    <a:pt x="54" y="68"/>
                  </a:cubicBezTo>
                  <a:cubicBezTo>
                    <a:pt x="54" y="84"/>
                    <a:pt x="54" y="84"/>
                    <a:pt x="54" y="84"/>
                  </a:cubicBezTo>
                  <a:cubicBezTo>
                    <a:pt x="63" y="84"/>
                    <a:pt x="63" y="84"/>
                    <a:pt x="63" y="84"/>
                  </a:cubicBezTo>
                  <a:cubicBezTo>
                    <a:pt x="63" y="68"/>
                    <a:pt x="63" y="68"/>
                    <a:pt x="63" y="68"/>
                  </a:cubicBezTo>
                  <a:close/>
                  <a:moveTo>
                    <a:pt x="0" y="50"/>
                  </a:moveTo>
                  <a:cubicBezTo>
                    <a:pt x="7" y="55"/>
                    <a:pt x="7" y="55"/>
                    <a:pt x="7" y="55"/>
                  </a:cubicBezTo>
                  <a:cubicBezTo>
                    <a:pt x="5" y="91"/>
                    <a:pt x="5" y="91"/>
                    <a:pt x="5" y="91"/>
                  </a:cubicBezTo>
                  <a:cubicBezTo>
                    <a:pt x="14" y="91"/>
                    <a:pt x="14" y="91"/>
                    <a:pt x="14" y="91"/>
                  </a:cubicBezTo>
                  <a:cubicBezTo>
                    <a:pt x="16" y="60"/>
                    <a:pt x="16" y="60"/>
                    <a:pt x="16" y="60"/>
                  </a:cubicBezTo>
                  <a:cubicBezTo>
                    <a:pt x="20" y="60"/>
                    <a:pt x="20" y="60"/>
                    <a:pt x="20" y="60"/>
                  </a:cubicBezTo>
                  <a:cubicBezTo>
                    <a:pt x="22" y="91"/>
                    <a:pt x="22" y="91"/>
                    <a:pt x="22" y="91"/>
                  </a:cubicBezTo>
                  <a:cubicBezTo>
                    <a:pt x="31" y="91"/>
                    <a:pt x="31" y="91"/>
                    <a:pt x="31" y="91"/>
                  </a:cubicBezTo>
                  <a:cubicBezTo>
                    <a:pt x="29" y="55"/>
                    <a:pt x="29" y="55"/>
                    <a:pt x="29" y="55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50" y="32"/>
                    <a:pt x="50" y="32"/>
                    <a:pt x="50" y="32"/>
                  </a:cubicBezTo>
                  <a:cubicBezTo>
                    <a:pt x="55" y="24"/>
                    <a:pt x="55" y="24"/>
                    <a:pt x="55" y="24"/>
                  </a:cubicBezTo>
                  <a:cubicBezTo>
                    <a:pt x="30" y="23"/>
                    <a:pt x="30" y="23"/>
                    <a:pt x="30" y="23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4" y="43"/>
                    <a:pt x="14" y="43"/>
                    <a:pt x="14" y="43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5" y="23"/>
                    <a:pt x="5" y="23"/>
                    <a:pt x="5" y="23"/>
                  </a:cubicBezTo>
                  <a:lnTo>
                    <a:pt x="0" y="5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" name="组合 3"/>
          <p:cNvGrpSpPr>
            <a:grpSpLocks/>
          </p:cNvGrpSpPr>
          <p:nvPr/>
        </p:nvGrpSpPr>
        <p:grpSpPr bwMode="auto">
          <a:xfrm>
            <a:off x="1735138" y="2787650"/>
            <a:ext cx="1223962" cy="1223963"/>
            <a:chOff x="1734969" y="2787385"/>
            <a:chExt cx="1224000" cy="1223998"/>
          </a:xfrm>
        </p:grpSpPr>
        <p:sp>
          <p:nvSpPr>
            <p:cNvPr id="27" name="椭圆 26"/>
            <p:cNvSpPr/>
            <p:nvPr/>
          </p:nvSpPr>
          <p:spPr>
            <a:xfrm>
              <a:off x="1734969" y="2787385"/>
              <a:ext cx="1224000" cy="1223998"/>
            </a:xfrm>
            <a:prstGeom prst="ellipse">
              <a:avLst/>
            </a:prstGeom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4346" name="Freeform 9"/>
            <p:cNvSpPr>
              <a:spLocks noEditPoints="1"/>
            </p:cNvSpPr>
            <p:nvPr/>
          </p:nvSpPr>
          <p:spPr bwMode="auto">
            <a:xfrm>
              <a:off x="1945451" y="3091502"/>
              <a:ext cx="803035" cy="615763"/>
            </a:xfrm>
            <a:custGeom>
              <a:avLst/>
              <a:gdLst>
                <a:gd name="T0" fmla="*/ 123544 w 104"/>
                <a:gd name="T1" fmla="*/ 15589 h 79"/>
                <a:gd name="T2" fmla="*/ 208480 w 104"/>
                <a:gd name="T3" fmla="*/ 31178 h 79"/>
                <a:gd name="T4" fmla="*/ 146708 w 104"/>
                <a:gd name="T5" fmla="*/ 374134 h 79"/>
                <a:gd name="T6" fmla="*/ 30886 w 104"/>
                <a:gd name="T7" fmla="*/ 350751 h 79"/>
                <a:gd name="T8" fmla="*/ 123544 w 104"/>
                <a:gd name="T9" fmla="*/ 15589 h 79"/>
                <a:gd name="T10" fmla="*/ 138987 w 104"/>
                <a:gd name="T11" fmla="*/ 506640 h 79"/>
                <a:gd name="T12" fmla="*/ 123544 w 104"/>
                <a:gd name="T13" fmla="*/ 561202 h 79"/>
                <a:gd name="T14" fmla="*/ 779871 w 104"/>
                <a:gd name="T15" fmla="*/ 561202 h 79"/>
                <a:gd name="T16" fmla="*/ 803035 w 104"/>
                <a:gd name="T17" fmla="*/ 561202 h 79"/>
                <a:gd name="T18" fmla="*/ 803035 w 104"/>
                <a:gd name="T19" fmla="*/ 530024 h 79"/>
                <a:gd name="T20" fmla="*/ 803035 w 104"/>
                <a:gd name="T21" fmla="*/ 202656 h 79"/>
                <a:gd name="T22" fmla="*/ 803035 w 104"/>
                <a:gd name="T23" fmla="*/ 187067 h 79"/>
                <a:gd name="T24" fmla="*/ 795314 w 104"/>
                <a:gd name="T25" fmla="*/ 179273 h 79"/>
                <a:gd name="T26" fmla="*/ 694934 w 104"/>
                <a:gd name="T27" fmla="*/ 77945 h 79"/>
                <a:gd name="T28" fmla="*/ 687213 w 104"/>
                <a:gd name="T29" fmla="*/ 70150 h 79"/>
                <a:gd name="T30" fmla="*/ 671770 w 104"/>
                <a:gd name="T31" fmla="*/ 70150 h 79"/>
                <a:gd name="T32" fmla="*/ 239366 w 104"/>
                <a:gd name="T33" fmla="*/ 70150 h 79"/>
                <a:gd name="T34" fmla="*/ 239366 w 104"/>
                <a:gd name="T35" fmla="*/ 132506 h 79"/>
                <a:gd name="T36" fmla="*/ 648605 w 104"/>
                <a:gd name="T37" fmla="*/ 132506 h 79"/>
                <a:gd name="T38" fmla="*/ 640884 w 104"/>
                <a:gd name="T39" fmla="*/ 218245 h 79"/>
                <a:gd name="T40" fmla="*/ 640884 w 104"/>
                <a:gd name="T41" fmla="*/ 233834 h 79"/>
                <a:gd name="T42" fmla="*/ 656327 w 104"/>
                <a:gd name="T43" fmla="*/ 233834 h 79"/>
                <a:gd name="T44" fmla="*/ 748985 w 104"/>
                <a:gd name="T45" fmla="*/ 226040 h 79"/>
                <a:gd name="T46" fmla="*/ 748985 w 104"/>
                <a:gd name="T47" fmla="*/ 506640 h 79"/>
                <a:gd name="T48" fmla="*/ 138987 w 104"/>
                <a:gd name="T49" fmla="*/ 506640 h 79"/>
                <a:gd name="T50" fmla="*/ 733542 w 104"/>
                <a:gd name="T51" fmla="*/ 202656 h 79"/>
                <a:gd name="T52" fmla="*/ 664048 w 104"/>
                <a:gd name="T53" fmla="*/ 202656 h 79"/>
                <a:gd name="T54" fmla="*/ 671770 w 104"/>
                <a:gd name="T55" fmla="*/ 140300 h 79"/>
                <a:gd name="T56" fmla="*/ 733542 w 104"/>
                <a:gd name="T57" fmla="*/ 202656 h 79"/>
                <a:gd name="T58" fmla="*/ 247088 w 104"/>
                <a:gd name="T59" fmla="*/ 335162 h 79"/>
                <a:gd name="T60" fmla="*/ 571390 w 104"/>
                <a:gd name="T61" fmla="*/ 335162 h 79"/>
                <a:gd name="T62" fmla="*/ 571390 w 104"/>
                <a:gd name="T63" fmla="*/ 350751 h 79"/>
                <a:gd name="T64" fmla="*/ 247088 w 104"/>
                <a:gd name="T65" fmla="*/ 350751 h 79"/>
                <a:gd name="T66" fmla="*/ 247088 w 104"/>
                <a:gd name="T67" fmla="*/ 335162 h 79"/>
                <a:gd name="T68" fmla="*/ 247088 w 104"/>
                <a:gd name="T69" fmla="*/ 249423 h 79"/>
                <a:gd name="T70" fmla="*/ 548226 w 104"/>
                <a:gd name="T71" fmla="*/ 249423 h 79"/>
                <a:gd name="T72" fmla="*/ 548226 w 104"/>
                <a:gd name="T73" fmla="*/ 272806 h 79"/>
                <a:gd name="T74" fmla="*/ 247088 w 104"/>
                <a:gd name="T75" fmla="*/ 272806 h 79"/>
                <a:gd name="T76" fmla="*/ 247088 w 104"/>
                <a:gd name="T77" fmla="*/ 249423 h 79"/>
                <a:gd name="T78" fmla="*/ 247088 w 104"/>
                <a:gd name="T79" fmla="*/ 171478 h 79"/>
                <a:gd name="T80" fmla="*/ 548226 w 104"/>
                <a:gd name="T81" fmla="*/ 171478 h 79"/>
                <a:gd name="T82" fmla="*/ 548226 w 104"/>
                <a:gd name="T83" fmla="*/ 194862 h 79"/>
                <a:gd name="T84" fmla="*/ 247088 w 104"/>
                <a:gd name="T85" fmla="*/ 194862 h 79"/>
                <a:gd name="T86" fmla="*/ 247088 w 104"/>
                <a:gd name="T87" fmla="*/ 171478 h 79"/>
                <a:gd name="T88" fmla="*/ 23164 w 104"/>
                <a:gd name="T89" fmla="*/ 514435 h 79"/>
                <a:gd name="T90" fmla="*/ 69493 w 104"/>
                <a:gd name="T91" fmla="*/ 530024 h 79"/>
                <a:gd name="T92" fmla="*/ 69493 w 104"/>
                <a:gd name="T93" fmla="*/ 576791 h 79"/>
                <a:gd name="T94" fmla="*/ 38607 w 104"/>
                <a:gd name="T95" fmla="*/ 615763 h 79"/>
                <a:gd name="T96" fmla="*/ 15443 w 104"/>
                <a:gd name="T97" fmla="*/ 607969 h 79"/>
                <a:gd name="T98" fmla="*/ 0 w 104"/>
                <a:gd name="T99" fmla="*/ 561202 h 79"/>
                <a:gd name="T100" fmla="*/ 23164 w 104"/>
                <a:gd name="T101" fmla="*/ 514435 h 79"/>
                <a:gd name="T102" fmla="*/ 30886 w 104"/>
                <a:gd name="T103" fmla="*/ 374134 h 79"/>
                <a:gd name="T104" fmla="*/ 15443 w 104"/>
                <a:gd name="T105" fmla="*/ 506640 h 79"/>
                <a:gd name="T106" fmla="*/ 92658 w 104"/>
                <a:gd name="T107" fmla="*/ 522229 h 79"/>
                <a:gd name="T108" fmla="*/ 131265 w 104"/>
                <a:gd name="T109" fmla="*/ 397518 h 79"/>
                <a:gd name="T110" fmla="*/ 30886 w 104"/>
                <a:gd name="T111" fmla="*/ 374134 h 79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04"/>
                <a:gd name="T169" fmla="*/ 0 h 79"/>
                <a:gd name="T170" fmla="*/ 104 w 104"/>
                <a:gd name="T171" fmla="*/ 79 h 79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04" h="79">
                  <a:moveTo>
                    <a:pt x="16" y="2"/>
                  </a:moveTo>
                  <a:cubicBezTo>
                    <a:pt x="21" y="0"/>
                    <a:pt x="24" y="1"/>
                    <a:pt x="27" y="4"/>
                  </a:cubicBezTo>
                  <a:cubicBezTo>
                    <a:pt x="26" y="20"/>
                    <a:pt x="23" y="35"/>
                    <a:pt x="19" y="48"/>
                  </a:cubicBezTo>
                  <a:cubicBezTo>
                    <a:pt x="14" y="47"/>
                    <a:pt x="9" y="46"/>
                    <a:pt x="4" y="45"/>
                  </a:cubicBezTo>
                  <a:cubicBezTo>
                    <a:pt x="6" y="29"/>
                    <a:pt x="10" y="15"/>
                    <a:pt x="16" y="2"/>
                  </a:cubicBezTo>
                  <a:close/>
                  <a:moveTo>
                    <a:pt x="18" y="65"/>
                  </a:moveTo>
                  <a:cubicBezTo>
                    <a:pt x="16" y="72"/>
                    <a:pt x="16" y="72"/>
                    <a:pt x="16" y="72"/>
                  </a:cubicBezTo>
                  <a:cubicBezTo>
                    <a:pt x="69" y="72"/>
                    <a:pt x="74" y="72"/>
                    <a:pt x="101" y="72"/>
                  </a:cubicBezTo>
                  <a:cubicBezTo>
                    <a:pt x="104" y="72"/>
                    <a:pt x="104" y="72"/>
                    <a:pt x="104" y="72"/>
                  </a:cubicBezTo>
                  <a:cubicBezTo>
                    <a:pt x="104" y="68"/>
                    <a:pt x="104" y="68"/>
                    <a:pt x="104" y="68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4" y="24"/>
                    <a:pt x="104" y="24"/>
                    <a:pt x="104" y="24"/>
                  </a:cubicBezTo>
                  <a:cubicBezTo>
                    <a:pt x="103" y="23"/>
                    <a:pt x="103" y="23"/>
                    <a:pt x="103" y="23"/>
                  </a:cubicBezTo>
                  <a:cubicBezTo>
                    <a:pt x="90" y="10"/>
                    <a:pt x="90" y="10"/>
                    <a:pt x="90" y="10"/>
                  </a:cubicBezTo>
                  <a:cubicBezTo>
                    <a:pt x="89" y="9"/>
                    <a:pt x="89" y="9"/>
                    <a:pt x="89" y="9"/>
                  </a:cubicBezTo>
                  <a:cubicBezTo>
                    <a:pt x="87" y="9"/>
                    <a:pt x="87" y="9"/>
                    <a:pt x="87" y="9"/>
                  </a:cubicBezTo>
                  <a:cubicBezTo>
                    <a:pt x="31" y="9"/>
                    <a:pt x="31" y="9"/>
                    <a:pt x="31" y="9"/>
                  </a:cubicBezTo>
                  <a:cubicBezTo>
                    <a:pt x="31" y="12"/>
                    <a:pt x="31" y="14"/>
                    <a:pt x="31" y="17"/>
                  </a:cubicBezTo>
                  <a:cubicBezTo>
                    <a:pt x="84" y="17"/>
                    <a:pt x="84" y="17"/>
                    <a:pt x="84" y="17"/>
                  </a:cubicBezTo>
                  <a:cubicBezTo>
                    <a:pt x="83" y="28"/>
                    <a:pt x="83" y="28"/>
                    <a:pt x="83" y="28"/>
                  </a:cubicBezTo>
                  <a:cubicBezTo>
                    <a:pt x="83" y="30"/>
                    <a:pt x="83" y="30"/>
                    <a:pt x="83" y="30"/>
                  </a:cubicBezTo>
                  <a:cubicBezTo>
                    <a:pt x="85" y="30"/>
                    <a:pt x="85" y="30"/>
                    <a:pt x="85" y="30"/>
                  </a:cubicBezTo>
                  <a:cubicBezTo>
                    <a:pt x="97" y="29"/>
                    <a:pt x="97" y="29"/>
                    <a:pt x="97" y="29"/>
                  </a:cubicBezTo>
                  <a:cubicBezTo>
                    <a:pt x="97" y="65"/>
                    <a:pt x="97" y="65"/>
                    <a:pt x="97" y="65"/>
                  </a:cubicBezTo>
                  <a:cubicBezTo>
                    <a:pt x="79" y="65"/>
                    <a:pt x="57" y="65"/>
                    <a:pt x="18" y="65"/>
                  </a:cubicBezTo>
                  <a:close/>
                  <a:moveTo>
                    <a:pt x="95" y="26"/>
                  </a:moveTo>
                  <a:cubicBezTo>
                    <a:pt x="86" y="26"/>
                    <a:pt x="86" y="26"/>
                    <a:pt x="86" y="26"/>
                  </a:cubicBezTo>
                  <a:cubicBezTo>
                    <a:pt x="87" y="18"/>
                    <a:pt x="87" y="18"/>
                    <a:pt x="87" y="18"/>
                  </a:cubicBezTo>
                  <a:cubicBezTo>
                    <a:pt x="95" y="26"/>
                    <a:pt x="95" y="26"/>
                    <a:pt x="95" y="26"/>
                  </a:cubicBezTo>
                  <a:close/>
                  <a:moveTo>
                    <a:pt x="32" y="43"/>
                  </a:moveTo>
                  <a:cubicBezTo>
                    <a:pt x="74" y="43"/>
                    <a:pt x="74" y="43"/>
                    <a:pt x="74" y="43"/>
                  </a:cubicBezTo>
                  <a:cubicBezTo>
                    <a:pt x="74" y="45"/>
                    <a:pt x="74" y="45"/>
                    <a:pt x="74" y="45"/>
                  </a:cubicBezTo>
                  <a:cubicBezTo>
                    <a:pt x="32" y="45"/>
                    <a:pt x="32" y="45"/>
                    <a:pt x="32" y="45"/>
                  </a:cubicBezTo>
                  <a:cubicBezTo>
                    <a:pt x="32" y="43"/>
                    <a:pt x="32" y="43"/>
                    <a:pt x="32" y="43"/>
                  </a:cubicBezTo>
                  <a:close/>
                  <a:moveTo>
                    <a:pt x="32" y="32"/>
                  </a:moveTo>
                  <a:cubicBezTo>
                    <a:pt x="71" y="32"/>
                    <a:pt x="71" y="32"/>
                    <a:pt x="71" y="32"/>
                  </a:cubicBezTo>
                  <a:cubicBezTo>
                    <a:pt x="71" y="35"/>
                    <a:pt x="71" y="35"/>
                    <a:pt x="71" y="35"/>
                  </a:cubicBezTo>
                  <a:cubicBezTo>
                    <a:pt x="32" y="35"/>
                    <a:pt x="32" y="35"/>
                    <a:pt x="32" y="35"/>
                  </a:cubicBezTo>
                  <a:cubicBezTo>
                    <a:pt x="32" y="32"/>
                    <a:pt x="32" y="32"/>
                    <a:pt x="32" y="32"/>
                  </a:cubicBezTo>
                  <a:close/>
                  <a:moveTo>
                    <a:pt x="32" y="22"/>
                  </a:moveTo>
                  <a:cubicBezTo>
                    <a:pt x="71" y="22"/>
                    <a:pt x="71" y="22"/>
                    <a:pt x="71" y="22"/>
                  </a:cubicBezTo>
                  <a:cubicBezTo>
                    <a:pt x="71" y="25"/>
                    <a:pt x="71" y="25"/>
                    <a:pt x="7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22"/>
                    <a:pt x="32" y="22"/>
                    <a:pt x="32" y="22"/>
                  </a:cubicBezTo>
                  <a:close/>
                  <a:moveTo>
                    <a:pt x="3" y="66"/>
                  </a:moveTo>
                  <a:cubicBezTo>
                    <a:pt x="9" y="68"/>
                    <a:pt x="9" y="68"/>
                    <a:pt x="9" y="68"/>
                  </a:cubicBezTo>
                  <a:cubicBezTo>
                    <a:pt x="9" y="74"/>
                    <a:pt x="9" y="74"/>
                    <a:pt x="9" y="74"/>
                  </a:cubicBezTo>
                  <a:cubicBezTo>
                    <a:pt x="5" y="79"/>
                    <a:pt x="5" y="79"/>
                    <a:pt x="5" y="79"/>
                  </a:cubicBezTo>
                  <a:cubicBezTo>
                    <a:pt x="4" y="79"/>
                    <a:pt x="3" y="79"/>
                    <a:pt x="2" y="78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3" y="66"/>
                    <a:pt x="3" y="66"/>
                    <a:pt x="3" y="66"/>
                  </a:cubicBezTo>
                  <a:close/>
                  <a:moveTo>
                    <a:pt x="4" y="48"/>
                  </a:moveTo>
                  <a:cubicBezTo>
                    <a:pt x="3" y="53"/>
                    <a:pt x="3" y="59"/>
                    <a:pt x="2" y="65"/>
                  </a:cubicBezTo>
                  <a:cubicBezTo>
                    <a:pt x="5" y="65"/>
                    <a:pt x="9" y="66"/>
                    <a:pt x="12" y="67"/>
                  </a:cubicBezTo>
                  <a:cubicBezTo>
                    <a:pt x="14" y="61"/>
                    <a:pt x="15" y="56"/>
                    <a:pt x="17" y="51"/>
                  </a:cubicBezTo>
                  <a:cubicBezTo>
                    <a:pt x="13" y="50"/>
                    <a:pt x="9" y="49"/>
                    <a:pt x="4" y="48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>
            <a:grpSpLocks/>
          </p:cNvGrpSpPr>
          <p:nvPr/>
        </p:nvGrpSpPr>
        <p:grpSpPr bwMode="auto">
          <a:xfrm>
            <a:off x="611188" y="261938"/>
            <a:ext cx="666750" cy="663575"/>
            <a:chOff x="611187" y="261275"/>
            <a:chExt cx="666069" cy="664458"/>
          </a:xfrm>
        </p:grpSpPr>
        <p:sp>
          <p:nvSpPr>
            <p:cNvPr id="9" name="矩形 8"/>
            <p:cNvSpPr>
              <a:spLocks noChangeAspect="1"/>
            </p:cNvSpPr>
            <p:nvPr/>
          </p:nvSpPr>
          <p:spPr>
            <a:xfrm>
              <a:off x="611187" y="261275"/>
              <a:ext cx="539199" cy="53728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7" name="矩形 16"/>
            <p:cNvSpPr>
              <a:spLocks noChangeAspect="1"/>
            </p:cNvSpPr>
            <p:nvPr/>
          </p:nvSpPr>
          <p:spPr>
            <a:xfrm>
              <a:off x="880786" y="529919"/>
              <a:ext cx="396470" cy="39581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1419225" y="361950"/>
            <a:ext cx="7113588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这里是实验方案的具体参数</a:t>
            </a:r>
            <a:endParaRPr lang="en-US" altLang="zh-CN" sz="24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" name="组合 4"/>
          <p:cNvGrpSpPr>
            <a:grpSpLocks/>
          </p:cNvGrpSpPr>
          <p:nvPr/>
        </p:nvGrpSpPr>
        <p:grpSpPr bwMode="auto">
          <a:xfrm>
            <a:off x="601663" y="1565275"/>
            <a:ext cx="7940675" cy="461963"/>
            <a:chOff x="159026" y="1614153"/>
            <a:chExt cx="7941787" cy="461665"/>
          </a:xfrm>
        </p:grpSpPr>
        <p:grpSp>
          <p:nvGrpSpPr>
            <p:cNvPr id="23592" name="组合 1"/>
            <p:cNvGrpSpPr>
              <a:grpSpLocks/>
            </p:cNvGrpSpPr>
            <p:nvPr/>
          </p:nvGrpSpPr>
          <p:grpSpPr bwMode="auto">
            <a:xfrm>
              <a:off x="2663221" y="1646130"/>
              <a:ext cx="5437592" cy="397710"/>
              <a:chOff x="2951162" y="1570791"/>
              <a:chExt cx="5437592" cy="397710"/>
            </a:xfrm>
          </p:grpSpPr>
          <p:sp>
            <p:nvSpPr>
              <p:cNvPr id="23" name="矩形 22"/>
              <p:cNvSpPr/>
              <p:nvPr/>
            </p:nvSpPr>
            <p:spPr>
              <a:xfrm>
                <a:off x="2950805" y="1570543"/>
                <a:ext cx="2232337" cy="398206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数值</a:t>
                </a:r>
                <a:r>
                  <a:rPr lang="en-US" altLang="zh-CN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/</a:t>
                </a:r>
                <a:r>
                  <a:rPr lang="zh-CN" altLang="en-US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单位</a:t>
                </a:r>
              </a:p>
            </p:txBody>
          </p:sp>
          <p:sp>
            <p:nvSpPr>
              <p:cNvPr id="24" name="矩形 23"/>
              <p:cNvSpPr/>
              <p:nvPr/>
            </p:nvSpPr>
            <p:spPr>
              <a:xfrm>
                <a:off x="6156417" y="1570543"/>
                <a:ext cx="2232337" cy="398206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数值</a:t>
                </a:r>
                <a:r>
                  <a:rPr lang="en-US" altLang="zh-CN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/</a:t>
                </a:r>
                <a:r>
                  <a:rPr lang="zh-CN" altLang="en-US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单位</a:t>
                </a:r>
              </a:p>
            </p:txBody>
          </p:sp>
          <p:cxnSp>
            <p:nvCxnSpPr>
              <p:cNvPr id="25" name="直接箭头连接符 24"/>
              <p:cNvCxnSpPr>
                <a:stCxn id="23" idx="3"/>
                <a:endCxn id="24" idx="1"/>
              </p:cNvCxnSpPr>
              <p:nvPr/>
            </p:nvCxnSpPr>
            <p:spPr>
              <a:xfrm>
                <a:off x="5183142" y="1770439"/>
                <a:ext cx="973274" cy="0"/>
              </a:xfrm>
              <a:prstGeom prst="straightConnector1">
                <a:avLst/>
              </a:prstGeom>
              <a:ln w="63500">
                <a:solidFill>
                  <a:schemeClr val="accent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3593" name="文本框 25"/>
            <p:cNvSpPr txBox="1">
              <a:spLocks noChangeArrowheads="1"/>
            </p:cNvSpPr>
            <p:nvPr/>
          </p:nvSpPr>
          <p:spPr bwMode="auto">
            <a:xfrm>
              <a:off x="159026" y="1614153"/>
              <a:ext cx="2338963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r"/>
              <a:r>
                <a:rPr lang="zh-CN" altLang="en-US" sz="2400" b="1">
                  <a:solidFill>
                    <a:schemeClr val="accent1"/>
                  </a:solidFill>
                  <a:latin typeface="微软雅黑" pitchFamily="34" charset="-122"/>
                  <a:ea typeface="微软雅黑" pitchFamily="34" charset="-122"/>
                  <a:cs typeface="Times New Roman" pitchFamily="18" charset="0"/>
                </a:rPr>
                <a:t>某物理量：</a:t>
              </a:r>
              <a:endParaRPr lang="en-US" altLang="zh-CN" sz="2400" b="1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endParaRPr>
            </a:p>
          </p:txBody>
        </p:sp>
      </p:grpSp>
      <p:grpSp>
        <p:nvGrpSpPr>
          <p:cNvPr id="6" name="组合 5"/>
          <p:cNvGrpSpPr>
            <a:grpSpLocks/>
          </p:cNvGrpSpPr>
          <p:nvPr/>
        </p:nvGrpSpPr>
        <p:grpSpPr bwMode="auto">
          <a:xfrm>
            <a:off x="601663" y="2417763"/>
            <a:ext cx="7940675" cy="461962"/>
            <a:chOff x="159026" y="2242695"/>
            <a:chExt cx="7941787" cy="461665"/>
          </a:xfrm>
        </p:grpSpPr>
        <p:grpSp>
          <p:nvGrpSpPr>
            <p:cNvPr id="23587" name="组合 33"/>
            <p:cNvGrpSpPr>
              <a:grpSpLocks/>
            </p:cNvGrpSpPr>
            <p:nvPr/>
          </p:nvGrpSpPr>
          <p:grpSpPr bwMode="auto">
            <a:xfrm>
              <a:off x="2663221" y="2274672"/>
              <a:ext cx="5437592" cy="397710"/>
              <a:chOff x="2951162" y="1570791"/>
              <a:chExt cx="5437592" cy="397710"/>
            </a:xfrm>
          </p:grpSpPr>
          <p:sp>
            <p:nvSpPr>
              <p:cNvPr id="36" name="矩形 35"/>
              <p:cNvSpPr/>
              <p:nvPr/>
            </p:nvSpPr>
            <p:spPr>
              <a:xfrm>
                <a:off x="2950805" y="1570543"/>
                <a:ext cx="2232337" cy="398206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数值</a:t>
                </a:r>
                <a:r>
                  <a:rPr lang="en-US" altLang="zh-CN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/</a:t>
                </a:r>
                <a:r>
                  <a:rPr lang="zh-CN" altLang="en-US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单位</a:t>
                </a: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6156417" y="1570543"/>
                <a:ext cx="2232337" cy="398206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数值</a:t>
                </a:r>
                <a:r>
                  <a:rPr lang="en-US" altLang="zh-CN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/</a:t>
                </a:r>
                <a:r>
                  <a:rPr lang="zh-CN" altLang="en-US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单位</a:t>
                </a:r>
              </a:p>
            </p:txBody>
          </p:sp>
          <p:cxnSp>
            <p:nvCxnSpPr>
              <p:cNvPr id="38" name="直接箭头连接符 37"/>
              <p:cNvCxnSpPr>
                <a:stCxn id="36" idx="3"/>
                <a:endCxn id="37" idx="1"/>
              </p:cNvCxnSpPr>
              <p:nvPr/>
            </p:nvCxnSpPr>
            <p:spPr>
              <a:xfrm>
                <a:off x="5183142" y="1770439"/>
                <a:ext cx="973274" cy="0"/>
              </a:xfrm>
              <a:prstGeom prst="straightConnector1">
                <a:avLst/>
              </a:prstGeom>
              <a:ln w="63500">
                <a:solidFill>
                  <a:schemeClr val="accent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3588" name="文本框 34"/>
            <p:cNvSpPr txBox="1">
              <a:spLocks noChangeArrowheads="1"/>
            </p:cNvSpPr>
            <p:nvPr/>
          </p:nvSpPr>
          <p:spPr bwMode="auto">
            <a:xfrm>
              <a:off x="159026" y="2242695"/>
              <a:ext cx="2338963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r"/>
              <a:r>
                <a:rPr lang="zh-CN" altLang="en-US" sz="2400" b="1">
                  <a:solidFill>
                    <a:schemeClr val="accent1"/>
                  </a:solidFill>
                  <a:latin typeface="微软雅黑" pitchFamily="34" charset="-122"/>
                  <a:ea typeface="微软雅黑" pitchFamily="34" charset="-122"/>
                  <a:cs typeface="Times New Roman" pitchFamily="18" charset="0"/>
                </a:rPr>
                <a:t>某物理量：</a:t>
              </a:r>
              <a:endParaRPr lang="en-US" altLang="zh-CN" sz="2400" b="1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endParaRPr>
            </a:p>
          </p:txBody>
        </p:sp>
      </p:grpSp>
      <p:grpSp>
        <p:nvGrpSpPr>
          <p:cNvPr id="7" name="组合 6"/>
          <p:cNvGrpSpPr>
            <a:grpSpLocks/>
          </p:cNvGrpSpPr>
          <p:nvPr/>
        </p:nvGrpSpPr>
        <p:grpSpPr bwMode="auto">
          <a:xfrm>
            <a:off x="601663" y="3268663"/>
            <a:ext cx="7940675" cy="461962"/>
            <a:chOff x="159026" y="3002853"/>
            <a:chExt cx="7941787" cy="461665"/>
          </a:xfrm>
        </p:grpSpPr>
        <p:grpSp>
          <p:nvGrpSpPr>
            <p:cNvPr id="23582" name="组合 39"/>
            <p:cNvGrpSpPr>
              <a:grpSpLocks/>
            </p:cNvGrpSpPr>
            <p:nvPr/>
          </p:nvGrpSpPr>
          <p:grpSpPr bwMode="auto">
            <a:xfrm>
              <a:off x="2663221" y="3034830"/>
              <a:ext cx="5437592" cy="397710"/>
              <a:chOff x="2951162" y="1570791"/>
              <a:chExt cx="5437592" cy="397710"/>
            </a:xfrm>
          </p:grpSpPr>
          <p:sp>
            <p:nvSpPr>
              <p:cNvPr id="42" name="矩形 41"/>
              <p:cNvSpPr/>
              <p:nvPr/>
            </p:nvSpPr>
            <p:spPr>
              <a:xfrm>
                <a:off x="2950805" y="1570543"/>
                <a:ext cx="2232337" cy="398206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数值</a:t>
                </a:r>
                <a:r>
                  <a:rPr lang="en-US" altLang="zh-CN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/</a:t>
                </a:r>
                <a:r>
                  <a:rPr lang="zh-CN" altLang="en-US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单位</a:t>
                </a:r>
              </a:p>
            </p:txBody>
          </p:sp>
          <p:sp>
            <p:nvSpPr>
              <p:cNvPr id="43" name="矩形 42"/>
              <p:cNvSpPr/>
              <p:nvPr/>
            </p:nvSpPr>
            <p:spPr>
              <a:xfrm>
                <a:off x="6156417" y="1570543"/>
                <a:ext cx="2232337" cy="398206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数值</a:t>
                </a:r>
                <a:r>
                  <a:rPr lang="en-US" altLang="zh-CN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/</a:t>
                </a:r>
                <a:r>
                  <a:rPr lang="zh-CN" altLang="en-US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单位</a:t>
                </a:r>
              </a:p>
            </p:txBody>
          </p:sp>
          <p:cxnSp>
            <p:nvCxnSpPr>
              <p:cNvPr id="44" name="直接箭头连接符 43"/>
              <p:cNvCxnSpPr>
                <a:stCxn id="42" idx="3"/>
                <a:endCxn id="43" idx="1"/>
              </p:cNvCxnSpPr>
              <p:nvPr/>
            </p:nvCxnSpPr>
            <p:spPr>
              <a:xfrm>
                <a:off x="5183142" y="1770439"/>
                <a:ext cx="973274" cy="0"/>
              </a:xfrm>
              <a:prstGeom prst="straightConnector1">
                <a:avLst/>
              </a:prstGeom>
              <a:ln w="63500">
                <a:solidFill>
                  <a:schemeClr val="accent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3583" name="文本框 40"/>
            <p:cNvSpPr txBox="1">
              <a:spLocks noChangeArrowheads="1"/>
            </p:cNvSpPr>
            <p:nvPr/>
          </p:nvSpPr>
          <p:spPr bwMode="auto">
            <a:xfrm>
              <a:off x="159026" y="3002853"/>
              <a:ext cx="2338963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r"/>
              <a:r>
                <a:rPr lang="zh-CN" altLang="en-US" sz="2400" b="1">
                  <a:solidFill>
                    <a:schemeClr val="accent1"/>
                  </a:solidFill>
                  <a:latin typeface="微软雅黑" pitchFamily="34" charset="-122"/>
                  <a:ea typeface="微软雅黑" pitchFamily="34" charset="-122"/>
                  <a:cs typeface="Times New Roman" pitchFamily="18" charset="0"/>
                </a:rPr>
                <a:t>某物理量：</a:t>
              </a:r>
              <a:endParaRPr lang="en-US" altLang="zh-CN" sz="2400" b="1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endParaRPr>
            </a:p>
          </p:txBody>
        </p:sp>
      </p:grpSp>
      <p:grpSp>
        <p:nvGrpSpPr>
          <p:cNvPr id="8" name="组合 7"/>
          <p:cNvGrpSpPr>
            <a:grpSpLocks/>
          </p:cNvGrpSpPr>
          <p:nvPr/>
        </p:nvGrpSpPr>
        <p:grpSpPr bwMode="auto">
          <a:xfrm>
            <a:off x="601663" y="4119563"/>
            <a:ext cx="7940675" cy="461962"/>
            <a:chOff x="159026" y="3874472"/>
            <a:chExt cx="7941787" cy="461665"/>
          </a:xfrm>
        </p:grpSpPr>
        <p:grpSp>
          <p:nvGrpSpPr>
            <p:cNvPr id="23577" name="组合 45"/>
            <p:cNvGrpSpPr>
              <a:grpSpLocks/>
            </p:cNvGrpSpPr>
            <p:nvPr/>
          </p:nvGrpSpPr>
          <p:grpSpPr bwMode="auto">
            <a:xfrm>
              <a:off x="2663221" y="3906449"/>
              <a:ext cx="5437592" cy="397710"/>
              <a:chOff x="2951162" y="1570791"/>
              <a:chExt cx="5437592" cy="397710"/>
            </a:xfrm>
          </p:grpSpPr>
          <p:sp>
            <p:nvSpPr>
              <p:cNvPr id="48" name="矩形 47"/>
              <p:cNvSpPr/>
              <p:nvPr/>
            </p:nvSpPr>
            <p:spPr>
              <a:xfrm>
                <a:off x="2950805" y="1570543"/>
                <a:ext cx="2232337" cy="398206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数值</a:t>
                </a:r>
                <a:r>
                  <a:rPr lang="en-US" altLang="zh-CN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/</a:t>
                </a:r>
                <a:r>
                  <a:rPr lang="zh-CN" altLang="en-US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单位</a:t>
                </a:r>
              </a:p>
            </p:txBody>
          </p:sp>
          <p:sp>
            <p:nvSpPr>
              <p:cNvPr id="49" name="矩形 48"/>
              <p:cNvSpPr/>
              <p:nvPr/>
            </p:nvSpPr>
            <p:spPr>
              <a:xfrm>
                <a:off x="6156417" y="1570543"/>
                <a:ext cx="2232337" cy="398206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数值</a:t>
                </a:r>
                <a:r>
                  <a:rPr lang="en-US" altLang="zh-CN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/</a:t>
                </a:r>
                <a:r>
                  <a:rPr lang="zh-CN" altLang="en-US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单位</a:t>
                </a:r>
              </a:p>
            </p:txBody>
          </p:sp>
          <p:cxnSp>
            <p:nvCxnSpPr>
              <p:cNvPr id="50" name="直接箭头连接符 49"/>
              <p:cNvCxnSpPr>
                <a:stCxn id="48" idx="3"/>
                <a:endCxn id="49" idx="1"/>
              </p:cNvCxnSpPr>
              <p:nvPr/>
            </p:nvCxnSpPr>
            <p:spPr>
              <a:xfrm>
                <a:off x="5183142" y="1770439"/>
                <a:ext cx="973274" cy="0"/>
              </a:xfrm>
              <a:prstGeom prst="straightConnector1">
                <a:avLst/>
              </a:prstGeom>
              <a:ln w="63500">
                <a:solidFill>
                  <a:schemeClr val="accent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3578" name="文本框 46"/>
            <p:cNvSpPr txBox="1">
              <a:spLocks noChangeArrowheads="1"/>
            </p:cNvSpPr>
            <p:nvPr/>
          </p:nvSpPr>
          <p:spPr bwMode="auto">
            <a:xfrm>
              <a:off x="159026" y="3874472"/>
              <a:ext cx="2338963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r"/>
              <a:r>
                <a:rPr lang="zh-CN" altLang="en-US" sz="2400" b="1">
                  <a:solidFill>
                    <a:schemeClr val="accent1"/>
                  </a:solidFill>
                  <a:latin typeface="微软雅黑" pitchFamily="34" charset="-122"/>
                  <a:ea typeface="微软雅黑" pitchFamily="34" charset="-122"/>
                  <a:cs typeface="Times New Roman" pitchFamily="18" charset="0"/>
                </a:rPr>
                <a:t>某物理量：</a:t>
              </a:r>
              <a:endParaRPr lang="en-US" altLang="zh-CN" sz="2400" b="1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endParaRPr>
            </a:p>
          </p:txBody>
        </p:sp>
      </p:grpSp>
      <p:grpSp>
        <p:nvGrpSpPr>
          <p:cNvPr id="63" name="组合 62"/>
          <p:cNvGrpSpPr>
            <a:grpSpLocks/>
          </p:cNvGrpSpPr>
          <p:nvPr/>
        </p:nvGrpSpPr>
        <p:grpSpPr bwMode="auto">
          <a:xfrm>
            <a:off x="601663" y="4972050"/>
            <a:ext cx="7940675" cy="460375"/>
            <a:chOff x="159026" y="4570976"/>
            <a:chExt cx="7941787" cy="461665"/>
          </a:xfrm>
        </p:grpSpPr>
        <p:grpSp>
          <p:nvGrpSpPr>
            <p:cNvPr id="23572" name="组合 51"/>
            <p:cNvGrpSpPr>
              <a:grpSpLocks/>
            </p:cNvGrpSpPr>
            <p:nvPr/>
          </p:nvGrpSpPr>
          <p:grpSpPr bwMode="auto">
            <a:xfrm>
              <a:off x="2663221" y="4602953"/>
              <a:ext cx="5437592" cy="397710"/>
              <a:chOff x="2951162" y="1570791"/>
              <a:chExt cx="5437592" cy="397710"/>
            </a:xfrm>
          </p:grpSpPr>
          <p:sp>
            <p:nvSpPr>
              <p:cNvPr id="54" name="矩形 53"/>
              <p:cNvSpPr/>
              <p:nvPr/>
            </p:nvSpPr>
            <p:spPr>
              <a:xfrm>
                <a:off x="2950805" y="1570653"/>
                <a:ext cx="2232337" cy="397987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数值</a:t>
                </a:r>
                <a:r>
                  <a:rPr lang="en-US" altLang="zh-CN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/</a:t>
                </a:r>
                <a:r>
                  <a:rPr lang="zh-CN" altLang="en-US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单位</a:t>
                </a:r>
              </a:p>
            </p:txBody>
          </p:sp>
          <p:sp>
            <p:nvSpPr>
              <p:cNvPr id="55" name="矩形 54"/>
              <p:cNvSpPr/>
              <p:nvPr/>
            </p:nvSpPr>
            <p:spPr>
              <a:xfrm>
                <a:off x="6156417" y="1570653"/>
                <a:ext cx="2232337" cy="397987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数值</a:t>
                </a:r>
                <a:r>
                  <a:rPr lang="en-US" altLang="zh-CN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/</a:t>
                </a:r>
                <a:r>
                  <a:rPr lang="zh-CN" altLang="en-US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单位</a:t>
                </a:r>
              </a:p>
            </p:txBody>
          </p:sp>
          <p:cxnSp>
            <p:nvCxnSpPr>
              <p:cNvPr id="56" name="直接箭头连接符 55"/>
              <p:cNvCxnSpPr>
                <a:stCxn id="54" idx="3"/>
                <a:endCxn id="55" idx="1"/>
              </p:cNvCxnSpPr>
              <p:nvPr/>
            </p:nvCxnSpPr>
            <p:spPr>
              <a:xfrm>
                <a:off x="5183142" y="1769647"/>
                <a:ext cx="973274" cy="0"/>
              </a:xfrm>
              <a:prstGeom prst="straightConnector1">
                <a:avLst/>
              </a:prstGeom>
              <a:ln w="63500">
                <a:solidFill>
                  <a:schemeClr val="accent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3573" name="文本框 52"/>
            <p:cNvSpPr txBox="1">
              <a:spLocks noChangeArrowheads="1"/>
            </p:cNvSpPr>
            <p:nvPr/>
          </p:nvSpPr>
          <p:spPr bwMode="auto">
            <a:xfrm>
              <a:off x="159026" y="4570976"/>
              <a:ext cx="2338963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r"/>
              <a:r>
                <a:rPr lang="zh-CN" altLang="en-US" sz="2400" b="1">
                  <a:solidFill>
                    <a:schemeClr val="accent1"/>
                  </a:solidFill>
                  <a:latin typeface="微软雅黑" pitchFamily="34" charset="-122"/>
                  <a:ea typeface="微软雅黑" pitchFamily="34" charset="-122"/>
                  <a:cs typeface="Times New Roman" pitchFamily="18" charset="0"/>
                </a:rPr>
                <a:t>某物理量：</a:t>
              </a:r>
              <a:endParaRPr lang="en-US" altLang="zh-CN" sz="2400" b="1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endParaRPr>
            </a:p>
          </p:txBody>
        </p:sp>
      </p:grpSp>
      <p:grpSp>
        <p:nvGrpSpPr>
          <p:cNvPr id="64" name="组合 63"/>
          <p:cNvGrpSpPr>
            <a:grpSpLocks/>
          </p:cNvGrpSpPr>
          <p:nvPr/>
        </p:nvGrpSpPr>
        <p:grpSpPr bwMode="auto">
          <a:xfrm>
            <a:off x="601663" y="5822950"/>
            <a:ext cx="7940675" cy="461963"/>
            <a:chOff x="159026" y="5870758"/>
            <a:chExt cx="7941787" cy="461665"/>
          </a:xfrm>
        </p:grpSpPr>
        <p:grpSp>
          <p:nvGrpSpPr>
            <p:cNvPr id="23567" name="组合 57"/>
            <p:cNvGrpSpPr>
              <a:grpSpLocks/>
            </p:cNvGrpSpPr>
            <p:nvPr/>
          </p:nvGrpSpPr>
          <p:grpSpPr bwMode="auto">
            <a:xfrm>
              <a:off x="2663221" y="5902735"/>
              <a:ext cx="5437592" cy="397710"/>
              <a:chOff x="2951162" y="1570791"/>
              <a:chExt cx="5437592" cy="397710"/>
            </a:xfrm>
          </p:grpSpPr>
          <p:sp>
            <p:nvSpPr>
              <p:cNvPr id="60" name="矩形 59"/>
              <p:cNvSpPr/>
              <p:nvPr/>
            </p:nvSpPr>
            <p:spPr>
              <a:xfrm>
                <a:off x="2950805" y="1570543"/>
                <a:ext cx="2232337" cy="398206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数值</a:t>
                </a:r>
                <a:r>
                  <a:rPr lang="en-US" altLang="zh-CN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/</a:t>
                </a:r>
                <a:r>
                  <a:rPr lang="zh-CN" altLang="en-US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单位</a:t>
                </a:r>
              </a:p>
            </p:txBody>
          </p:sp>
          <p:sp>
            <p:nvSpPr>
              <p:cNvPr id="61" name="矩形 60"/>
              <p:cNvSpPr/>
              <p:nvPr/>
            </p:nvSpPr>
            <p:spPr>
              <a:xfrm>
                <a:off x="6156417" y="1570543"/>
                <a:ext cx="2232337" cy="398206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数值</a:t>
                </a:r>
                <a:r>
                  <a:rPr lang="en-US" altLang="zh-CN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/</a:t>
                </a:r>
                <a:r>
                  <a:rPr lang="zh-CN" altLang="en-US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单位</a:t>
                </a:r>
              </a:p>
            </p:txBody>
          </p:sp>
          <p:cxnSp>
            <p:nvCxnSpPr>
              <p:cNvPr id="62" name="直接箭头连接符 61"/>
              <p:cNvCxnSpPr>
                <a:stCxn id="60" idx="3"/>
                <a:endCxn id="61" idx="1"/>
              </p:cNvCxnSpPr>
              <p:nvPr/>
            </p:nvCxnSpPr>
            <p:spPr>
              <a:xfrm>
                <a:off x="5183142" y="1770439"/>
                <a:ext cx="973274" cy="0"/>
              </a:xfrm>
              <a:prstGeom prst="straightConnector1">
                <a:avLst/>
              </a:prstGeom>
              <a:ln w="63500">
                <a:solidFill>
                  <a:schemeClr val="accent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3568" name="文本框 58"/>
            <p:cNvSpPr txBox="1">
              <a:spLocks noChangeArrowheads="1"/>
            </p:cNvSpPr>
            <p:nvPr/>
          </p:nvSpPr>
          <p:spPr bwMode="auto">
            <a:xfrm>
              <a:off x="159026" y="5870758"/>
              <a:ext cx="2338963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r"/>
              <a:r>
                <a:rPr lang="zh-CN" altLang="en-US" sz="2400" b="1">
                  <a:solidFill>
                    <a:schemeClr val="accent1"/>
                  </a:solidFill>
                  <a:latin typeface="微软雅黑" pitchFamily="34" charset="-122"/>
                  <a:ea typeface="微软雅黑" pitchFamily="34" charset="-122"/>
                  <a:cs typeface="Times New Roman" pitchFamily="18" charset="0"/>
                </a:rPr>
                <a:t>某物理量：</a:t>
              </a:r>
              <a:endParaRPr lang="en-US" altLang="zh-CN" sz="2400" b="1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endParaRPr>
            </a:p>
          </p:txBody>
        </p:sp>
      </p:grpSp>
      <p:sp>
        <p:nvSpPr>
          <p:cNvPr id="66" name="文本框 65"/>
          <p:cNvSpPr txBox="1">
            <a:spLocks noChangeArrowheads="1"/>
          </p:cNvSpPr>
          <p:nvPr/>
        </p:nvSpPr>
        <p:spPr bwMode="auto">
          <a:xfrm>
            <a:off x="3051175" y="1006475"/>
            <a:ext cx="23399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2400" b="1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扯淡方案</a:t>
            </a:r>
            <a:endParaRPr lang="en-US" altLang="zh-CN" sz="2400" b="1">
              <a:solidFill>
                <a:schemeClr val="accent1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67" name="文本框 66"/>
          <p:cNvSpPr txBox="1">
            <a:spLocks noChangeArrowheads="1"/>
          </p:cNvSpPr>
          <p:nvPr/>
        </p:nvSpPr>
        <p:spPr bwMode="auto">
          <a:xfrm>
            <a:off x="6257925" y="1006475"/>
            <a:ext cx="233838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2400" b="1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略扯淡方案</a:t>
            </a:r>
            <a:endParaRPr lang="en-US" altLang="zh-CN" sz="2400" b="1">
              <a:solidFill>
                <a:schemeClr val="accent1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</p:txBody>
      </p:sp>
      <p:grpSp>
        <p:nvGrpSpPr>
          <p:cNvPr id="51" name="组合 50"/>
          <p:cNvGrpSpPr>
            <a:grpSpLocks/>
          </p:cNvGrpSpPr>
          <p:nvPr/>
        </p:nvGrpSpPr>
        <p:grpSpPr bwMode="auto">
          <a:xfrm>
            <a:off x="1220788" y="6519863"/>
            <a:ext cx="8024812" cy="338137"/>
            <a:chOff x="1277256" y="6519446"/>
            <a:chExt cx="8024939" cy="338554"/>
          </a:xfrm>
        </p:grpSpPr>
        <p:sp>
          <p:nvSpPr>
            <p:cNvPr id="57" name="矩形 56"/>
            <p:cNvSpPr/>
            <p:nvPr/>
          </p:nvSpPr>
          <p:spPr>
            <a:xfrm>
              <a:off x="8767200" y="6519446"/>
              <a:ext cx="431807" cy="33855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3565" name="文本框 64"/>
            <p:cNvSpPr txBox="1">
              <a:spLocks noChangeArrowheads="1"/>
            </p:cNvSpPr>
            <p:nvPr/>
          </p:nvSpPr>
          <p:spPr bwMode="auto">
            <a:xfrm>
              <a:off x="8663567" y="6519446"/>
              <a:ext cx="638628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16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10</a:t>
              </a:r>
              <a:endPara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2" name="文本框 71"/>
            <p:cNvSpPr txBox="1"/>
            <p:nvPr/>
          </p:nvSpPr>
          <p:spPr>
            <a:xfrm>
              <a:off x="1277256" y="6519446"/>
              <a:ext cx="7489944" cy="33855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毕业设计第二次汇报，段公子，西北工业大学航空学院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6" grpId="0"/>
      <p:bldP spid="6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/>
          <a:srcRect l="29819" r="29819"/>
          <a:stretch>
            <a:fillRect/>
          </a:stretch>
        </p:blipFill>
        <p:spPr bwMode="auto">
          <a:xfrm>
            <a:off x="5637213" y="957263"/>
            <a:ext cx="2881312" cy="4752975"/>
          </a:xfrm>
          <a:prstGeom prst="rect">
            <a:avLst/>
          </a:prstGeom>
          <a:noFill/>
          <a:ln w="25400">
            <a:solidFill>
              <a:schemeClr val="accent1"/>
            </a:solidFill>
            <a:miter lim="800000"/>
            <a:headEnd/>
            <a:tailEnd/>
          </a:ln>
        </p:spPr>
      </p:pic>
      <p:grpSp>
        <p:nvGrpSpPr>
          <p:cNvPr id="19" name="组合 18"/>
          <p:cNvGrpSpPr>
            <a:grpSpLocks/>
          </p:cNvGrpSpPr>
          <p:nvPr/>
        </p:nvGrpSpPr>
        <p:grpSpPr bwMode="auto">
          <a:xfrm>
            <a:off x="611188" y="261938"/>
            <a:ext cx="666750" cy="663575"/>
            <a:chOff x="611187" y="261275"/>
            <a:chExt cx="666069" cy="664458"/>
          </a:xfrm>
        </p:grpSpPr>
        <p:sp>
          <p:nvSpPr>
            <p:cNvPr id="9" name="矩形 8"/>
            <p:cNvSpPr>
              <a:spLocks noChangeAspect="1"/>
            </p:cNvSpPr>
            <p:nvPr/>
          </p:nvSpPr>
          <p:spPr>
            <a:xfrm>
              <a:off x="611187" y="261275"/>
              <a:ext cx="539199" cy="53728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7" name="矩形 16"/>
            <p:cNvSpPr>
              <a:spLocks noChangeAspect="1"/>
            </p:cNvSpPr>
            <p:nvPr/>
          </p:nvSpPr>
          <p:spPr>
            <a:xfrm>
              <a:off x="880786" y="529919"/>
              <a:ext cx="396470" cy="39581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1419225" y="361950"/>
            <a:ext cx="7113588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在此输入一些酷炫的文字</a:t>
            </a:r>
            <a:endParaRPr lang="en-US" altLang="zh-CN" sz="24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6062663" y="5889625"/>
            <a:ext cx="2030412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zh-CN" altLang="en-US" b="1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略扯淡</a:t>
            </a:r>
            <a:r>
              <a:rPr lang="zh-CN" altLang="zh-CN" b="1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方案原理图</a:t>
            </a: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611188" y="3441700"/>
            <a:ext cx="4476750" cy="2862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457200">
              <a:lnSpc>
                <a:spcPct val="125000"/>
              </a:lnSpc>
            </a:pPr>
            <a:r>
              <a:rPr lang="zh-CN" altLang="en-US">
                <a:latin typeface="微软雅黑" pitchFamily="34" charset="-122"/>
                <a:ea typeface="微软雅黑" pitchFamily="34" charset="-122"/>
              </a:rPr>
              <a:t>这里插一个广告也是极好的，希望大家关注我的微博</a:t>
            </a:r>
            <a:r>
              <a:rPr lang="zh-CN" altLang="en-US" b="1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段公子爱做</a:t>
            </a:r>
            <a:r>
              <a:rPr lang="en-US" altLang="zh-CN" b="1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，定期推出免费模板，就像这个一样，拿做付费的精神来做免费，不过肯定还是比付费差那么几丢丢，更多优质模板，请在</a:t>
            </a:r>
            <a:r>
              <a:rPr lang="zh-CN" altLang="en-US" b="1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演界网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搜</a:t>
            </a:r>
            <a:r>
              <a:rPr lang="zh-CN" altLang="en-US" b="1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工大泡泡工作室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，注意是搜店铺而不是搜商品，搜商品可以搜</a:t>
            </a:r>
            <a:r>
              <a:rPr lang="zh-CN" altLang="en-US" b="1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文艺或气质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，基本都是我做的。</a:t>
            </a:r>
            <a:endParaRPr lang="zh-CN" altLang="zh-CN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Rectangle 1"/>
          <p:cNvSpPr>
            <a:spLocks noChangeArrowheads="1"/>
          </p:cNvSpPr>
          <p:nvPr/>
        </p:nvSpPr>
        <p:spPr bwMode="auto">
          <a:xfrm>
            <a:off x="557213" y="1020763"/>
            <a:ext cx="17240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zh-CN" altLang="en-US" sz="2400" b="1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方案升级：</a:t>
            </a:r>
          </a:p>
        </p:txBody>
      </p:sp>
      <p:grpSp>
        <p:nvGrpSpPr>
          <p:cNvPr id="4" name="组合 3"/>
          <p:cNvGrpSpPr>
            <a:grpSpLocks/>
          </p:cNvGrpSpPr>
          <p:nvPr/>
        </p:nvGrpSpPr>
        <p:grpSpPr bwMode="auto">
          <a:xfrm>
            <a:off x="611188" y="1536700"/>
            <a:ext cx="1981200" cy="498475"/>
            <a:chOff x="2645777" y="1428360"/>
            <a:chExt cx="1523389" cy="914033"/>
          </a:xfrm>
        </p:grpSpPr>
        <p:sp>
          <p:nvSpPr>
            <p:cNvPr id="16" name="矩形 15"/>
            <p:cNvSpPr/>
            <p:nvPr/>
          </p:nvSpPr>
          <p:spPr>
            <a:xfrm>
              <a:off x="2645777" y="1428360"/>
              <a:ext cx="1523389" cy="914033"/>
            </a:xfrm>
            <a:prstGeom prst="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131073" tIns="131073" rIns="131073" bIns="131073" spcCol="1270" anchor="ctr"/>
            <a:lstStyle/>
            <a:p>
              <a:pPr algn="ctr" defTabSz="128905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zh-CN" altLang="en-US" sz="2900"/>
            </a:p>
          </p:txBody>
        </p:sp>
        <p:sp>
          <p:nvSpPr>
            <p:cNvPr id="24600" name="文本框 20"/>
            <p:cNvSpPr txBox="1">
              <a:spLocks noChangeArrowheads="1"/>
            </p:cNvSpPr>
            <p:nvPr/>
          </p:nvSpPr>
          <p:spPr bwMode="auto">
            <a:xfrm>
              <a:off x="2645777" y="1575355"/>
              <a:ext cx="1514250" cy="6764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某部件</a:t>
              </a:r>
              <a:endParaRPr lang="en-US" altLang="zh-CN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5" name="组合 24"/>
          <p:cNvGrpSpPr>
            <a:grpSpLocks/>
          </p:cNvGrpSpPr>
          <p:nvPr/>
        </p:nvGrpSpPr>
        <p:grpSpPr bwMode="auto">
          <a:xfrm>
            <a:off x="3119438" y="1536700"/>
            <a:ext cx="1981200" cy="498475"/>
            <a:chOff x="2645777" y="1428360"/>
            <a:chExt cx="1523389" cy="914033"/>
          </a:xfrm>
        </p:grpSpPr>
        <p:sp>
          <p:nvSpPr>
            <p:cNvPr id="26" name="矩形 25"/>
            <p:cNvSpPr/>
            <p:nvPr/>
          </p:nvSpPr>
          <p:spPr>
            <a:xfrm>
              <a:off x="2645777" y="1428360"/>
              <a:ext cx="1523389" cy="914033"/>
            </a:xfrm>
            <a:prstGeom prst="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131073" tIns="131073" rIns="131073" bIns="131073" spcCol="1270" anchor="ctr"/>
            <a:lstStyle/>
            <a:p>
              <a:pPr algn="ctr" defTabSz="128905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zh-CN" altLang="en-US" sz="2900"/>
            </a:p>
          </p:txBody>
        </p:sp>
        <p:sp>
          <p:nvSpPr>
            <p:cNvPr id="24598" name="文本框 26"/>
            <p:cNvSpPr txBox="1">
              <a:spLocks noChangeArrowheads="1"/>
            </p:cNvSpPr>
            <p:nvPr/>
          </p:nvSpPr>
          <p:spPr bwMode="auto">
            <a:xfrm>
              <a:off x="2645777" y="1575355"/>
              <a:ext cx="1514250" cy="6764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某部件</a:t>
              </a:r>
              <a:endParaRPr lang="en-US" altLang="zh-CN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7" name="组合 36"/>
          <p:cNvGrpSpPr>
            <a:grpSpLocks/>
          </p:cNvGrpSpPr>
          <p:nvPr/>
        </p:nvGrpSpPr>
        <p:grpSpPr bwMode="auto">
          <a:xfrm>
            <a:off x="3119438" y="2306638"/>
            <a:ext cx="1981200" cy="498475"/>
            <a:chOff x="2645777" y="1428360"/>
            <a:chExt cx="1523389" cy="914033"/>
          </a:xfrm>
        </p:grpSpPr>
        <p:sp>
          <p:nvSpPr>
            <p:cNvPr id="38" name="矩形 37"/>
            <p:cNvSpPr/>
            <p:nvPr/>
          </p:nvSpPr>
          <p:spPr>
            <a:xfrm>
              <a:off x="2645777" y="1428360"/>
              <a:ext cx="1523389" cy="914033"/>
            </a:xfrm>
            <a:prstGeom prst="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131073" tIns="131073" rIns="131073" bIns="131073" spcCol="1270" anchor="ctr"/>
            <a:lstStyle/>
            <a:p>
              <a:pPr algn="ctr" defTabSz="128905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zh-CN" altLang="en-US" sz="2900"/>
            </a:p>
          </p:txBody>
        </p:sp>
        <p:sp>
          <p:nvSpPr>
            <p:cNvPr id="24596" name="文本框 38"/>
            <p:cNvSpPr txBox="1">
              <a:spLocks noChangeArrowheads="1"/>
            </p:cNvSpPr>
            <p:nvPr/>
          </p:nvSpPr>
          <p:spPr bwMode="auto">
            <a:xfrm>
              <a:off x="2645777" y="1575355"/>
              <a:ext cx="1514250" cy="6764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某部件</a:t>
              </a:r>
              <a:endParaRPr lang="en-US" altLang="zh-CN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611188" y="2306638"/>
            <a:ext cx="1981200" cy="825500"/>
            <a:chOff x="611189" y="2305986"/>
            <a:chExt cx="1981100" cy="826883"/>
          </a:xfrm>
        </p:grpSpPr>
        <p:grpSp>
          <p:nvGrpSpPr>
            <p:cNvPr id="24591" name="组合 33"/>
            <p:cNvGrpSpPr>
              <a:grpSpLocks/>
            </p:cNvGrpSpPr>
            <p:nvPr/>
          </p:nvGrpSpPr>
          <p:grpSpPr bwMode="auto">
            <a:xfrm>
              <a:off x="611189" y="2305986"/>
              <a:ext cx="1981100" cy="499079"/>
              <a:chOff x="2645777" y="1428360"/>
              <a:chExt cx="1523389" cy="914033"/>
            </a:xfrm>
          </p:grpSpPr>
          <p:sp>
            <p:nvSpPr>
              <p:cNvPr id="35" name="矩形 34"/>
              <p:cNvSpPr/>
              <p:nvPr/>
            </p:nvSpPr>
            <p:spPr>
              <a:xfrm>
                <a:off x="2645777" y="1428360"/>
                <a:ext cx="1523389" cy="914457"/>
              </a:xfrm>
              <a:prstGeom prst="rect">
                <a:avLst/>
              </a:prstGeom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lIns="131073" tIns="131073" rIns="131073" bIns="131073" spcCol="1270" anchor="ctr"/>
              <a:lstStyle/>
              <a:p>
                <a:pPr algn="ctr" defTabSz="1289050" fontAlgn="auto">
                  <a:lnSpc>
                    <a:spcPct val="90000"/>
                  </a:lnSpc>
                  <a:spcAft>
                    <a:spcPct val="35000"/>
                  </a:spcAft>
                  <a:defRPr/>
                </a:pPr>
                <a:endParaRPr lang="zh-CN" altLang="en-US" sz="2900"/>
              </a:p>
            </p:txBody>
          </p:sp>
          <p:sp>
            <p:nvSpPr>
              <p:cNvPr id="24594" name="文本框 35"/>
              <p:cNvSpPr txBox="1">
                <a:spLocks noChangeArrowheads="1"/>
              </p:cNvSpPr>
              <p:nvPr/>
            </p:nvSpPr>
            <p:spPr bwMode="auto">
              <a:xfrm>
                <a:off x="2645777" y="1575355"/>
                <a:ext cx="1514250" cy="67640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/>
                <a:r>
                  <a:rPr lang="zh-CN" altLang="en-US" b="1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某部件</a:t>
                </a:r>
                <a:endParaRPr lang="en-US" altLang="zh-CN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24592" name="Rectangle 1"/>
            <p:cNvSpPr>
              <a:spLocks noChangeArrowheads="1"/>
            </p:cNvSpPr>
            <p:nvPr/>
          </p:nvSpPr>
          <p:spPr bwMode="auto">
            <a:xfrm>
              <a:off x="887910" y="2794315"/>
              <a:ext cx="1415772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zh-CN" altLang="en-US" sz="1600">
                  <a:solidFill>
                    <a:schemeClr val="accent1"/>
                  </a:solidFill>
                  <a:latin typeface="微软雅黑" pitchFamily="34" charset="-122"/>
                  <a:ea typeface="微软雅黑" pitchFamily="34" charset="-122"/>
                </a:rPr>
                <a:t>（我很特别）</a:t>
              </a:r>
            </a:p>
          </p:txBody>
        </p:sp>
      </p:grpSp>
      <p:grpSp>
        <p:nvGrpSpPr>
          <p:cNvPr id="28" name="组合 27"/>
          <p:cNvGrpSpPr>
            <a:grpSpLocks/>
          </p:cNvGrpSpPr>
          <p:nvPr/>
        </p:nvGrpSpPr>
        <p:grpSpPr bwMode="auto">
          <a:xfrm>
            <a:off x="1220788" y="6519863"/>
            <a:ext cx="8024812" cy="338137"/>
            <a:chOff x="1277256" y="6519446"/>
            <a:chExt cx="8024939" cy="338554"/>
          </a:xfrm>
        </p:grpSpPr>
        <p:sp>
          <p:nvSpPr>
            <p:cNvPr id="29" name="矩形 28"/>
            <p:cNvSpPr/>
            <p:nvPr/>
          </p:nvSpPr>
          <p:spPr>
            <a:xfrm>
              <a:off x="8767200" y="6519446"/>
              <a:ext cx="431807" cy="33855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4589" name="文本框 29"/>
            <p:cNvSpPr txBox="1">
              <a:spLocks noChangeArrowheads="1"/>
            </p:cNvSpPr>
            <p:nvPr/>
          </p:nvSpPr>
          <p:spPr bwMode="auto">
            <a:xfrm>
              <a:off x="8663567" y="6519446"/>
              <a:ext cx="638628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16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11</a:t>
              </a:r>
              <a:endPara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1277256" y="6519446"/>
              <a:ext cx="7489944" cy="33855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毕业设计第二次汇报，段公子，西北工业大学航空学院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3" grpId="0"/>
      <p:bldP spid="14" grpId="0"/>
      <p:bldP spid="1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>
            <a:grpSpLocks/>
          </p:cNvGrpSpPr>
          <p:nvPr/>
        </p:nvGrpSpPr>
        <p:grpSpPr bwMode="auto">
          <a:xfrm>
            <a:off x="611188" y="261938"/>
            <a:ext cx="666750" cy="663575"/>
            <a:chOff x="611187" y="261275"/>
            <a:chExt cx="666069" cy="664458"/>
          </a:xfrm>
        </p:grpSpPr>
        <p:sp>
          <p:nvSpPr>
            <p:cNvPr id="9" name="矩形 8"/>
            <p:cNvSpPr>
              <a:spLocks noChangeAspect="1"/>
            </p:cNvSpPr>
            <p:nvPr/>
          </p:nvSpPr>
          <p:spPr>
            <a:xfrm>
              <a:off x="611187" y="261275"/>
              <a:ext cx="539199" cy="53728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7" name="矩形 16"/>
            <p:cNvSpPr>
              <a:spLocks noChangeAspect="1"/>
            </p:cNvSpPr>
            <p:nvPr/>
          </p:nvSpPr>
          <p:spPr>
            <a:xfrm>
              <a:off x="880786" y="529919"/>
              <a:ext cx="396470" cy="39581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1419225" y="361950"/>
            <a:ext cx="7113588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在此输入一些酷炫的文字</a:t>
            </a:r>
            <a:endParaRPr lang="en-US" altLang="zh-CN" sz="24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Rectangle 1"/>
          <p:cNvSpPr>
            <a:spLocks noChangeArrowheads="1"/>
          </p:cNvSpPr>
          <p:nvPr/>
        </p:nvSpPr>
        <p:spPr bwMode="auto">
          <a:xfrm>
            <a:off x="557213" y="1068388"/>
            <a:ext cx="13398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zh-CN" altLang="en-US" b="1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方案升级：</a:t>
            </a:r>
          </a:p>
        </p:txBody>
      </p:sp>
      <p:grpSp>
        <p:nvGrpSpPr>
          <p:cNvPr id="24" name="组合 23"/>
          <p:cNvGrpSpPr>
            <a:grpSpLocks/>
          </p:cNvGrpSpPr>
          <p:nvPr/>
        </p:nvGrpSpPr>
        <p:grpSpPr bwMode="auto">
          <a:xfrm>
            <a:off x="611188" y="1536700"/>
            <a:ext cx="2251075" cy="498475"/>
            <a:chOff x="2645777" y="1428360"/>
            <a:chExt cx="1523389" cy="914033"/>
          </a:xfrm>
        </p:grpSpPr>
        <p:sp>
          <p:nvSpPr>
            <p:cNvPr id="25" name="矩形 24"/>
            <p:cNvSpPr/>
            <p:nvPr/>
          </p:nvSpPr>
          <p:spPr>
            <a:xfrm>
              <a:off x="2645777" y="1428360"/>
              <a:ext cx="1523389" cy="914033"/>
            </a:xfrm>
            <a:prstGeom prst="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131073" tIns="131073" rIns="131073" bIns="131073" spcCol="1270" anchor="ctr"/>
            <a:lstStyle/>
            <a:p>
              <a:pPr algn="ctr" defTabSz="128905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zh-CN" altLang="en-US" sz="2900"/>
            </a:p>
          </p:txBody>
        </p:sp>
        <p:sp>
          <p:nvSpPr>
            <p:cNvPr id="25626" name="文本框 25"/>
            <p:cNvSpPr txBox="1">
              <a:spLocks noChangeArrowheads="1"/>
            </p:cNvSpPr>
            <p:nvPr/>
          </p:nvSpPr>
          <p:spPr bwMode="auto">
            <a:xfrm>
              <a:off x="2645777" y="1575355"/>
              <a:ext cx="1514250" cy="6200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16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某部件</a:t>
              </a:r>
              <a:endParaRPr lang="en-US" altLang="zh-CN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7" name="组合 26"/>
          <p:cNvGrpSpPr>
            <a:grpSpLocks/>
          </p:cNvGrpSpPr>
          <p:nvPr/>
        </p:nvGrpSpPr>
        <p:grpSpPr bwMode="auto">
          <a:xfrm>
            <a:off x="3119438" y="1536700"/>
            <a:ext cx="2251075" cy="498475"/>
            <a:chOff x="2645777" y="1428360"/>
            <a:chExt cx="1523389" cy="914033"/>
          </a:xfrm>
        </p:grpSpPr>
        <p:sp>
          <p:nvSpPr>
            <p:cNvPr id="28" name="矩形 27"/>
            <p:cNvSpPr/>
            <p:nvPr/>
          </p:nvSpPr>
          <p:spPr>
            <a:xfrm>
              <a:off x="2645777" y="1428360"/>
              <a:ext cx="1523389" cy="914033"/>
            </a:xfrm>
            <a:prstGeom prst="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131073" tIns="131073" rIns="131073" bIns="131073" spcCol="1270" anchor="ctr"/>
            <a:lstStyle/>
            <a:p>
              <a:pPr algn="ctr" defTabSz="128905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zh-CN" altLang="en-US" sz="2900"/>
            </a:p>
          </p:txBody>
        </p:sp>
        <p:sp>
          <p:nvSpPr>
            <p:cNvPr id="25624" name="文本框 28"/>
            <p:cNvSpPr txBox="1">
              <a:spLocks noChangeArrowheads="1"/>
            </p:cNvSpPr>
            <p:nvPr/>
          </p:nvSpPr>
          <p:spPr bwMode="auto">
            <a:xfrm>
              <a:off x="2645777" y="1575355"/>
              <a:ext cx="1514250" cy="6200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16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某部件</a:t>
              </a:r>
              <a:endParaRPr lang="en-US" altLang="zh-CN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557213" y="2182813"/>
            <a:ext cx="7975600" cy="368300"/>
            <a:chOff x="557975" y="2182473"/>
            <a:chExt cx="7974838" cy="369332"/>
          </a:xfrm>
        </p:grpSpPr>
        <p:sp>
          <p:nvSpPr>
            <p:cNvPr id="25621" name="Rectangle 1"/>
            <p:cNvSpPr>
              <a:spLocks noChangeArrowheads="1"/>
            </p:cNvSpPr>
            <p:nvPr/>
          </p:nvSpPr>
          <p:spPr bwMode="auto">
            <a:xfrm>
              <a:off x="557975" y="2182473"/>
              <a:ext cx="1338828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r>
                <a:rPr lang="zh-CN" altLang="en-US" b="1">
                  <a:solidFill>
                    <a:schemeClr val="accent1"/>
                  </a:solidFill>
                  <a:latin typeface="微软雅黑" pitchFamily="34" charset="-122"/>
                  <a:ea typeface="微软雅黑" pitchFamily="34" charset="-122"/>
                </a:rPr>
                <a:t>部件特征：</a:t>
              </a:r>
            </a:p>
          </p:txBody>
        </p:sp>
        <p:sp>
          <p:nvSpPr>
            <p:cNvPr id="25622" name="矩形 30"/>
            <p:cNvSpPr>
              <a:spLocks noChangeArrowheads="1"/>
            </p:cNvSpPr>
            <p:nvPr/>
          </p:nvSpPr>
          <p:spPr bwMode="auto">
            <a:xfrm>
              <a:off x="1983774" y="2182473"/>
              <a:ext cx="6549039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>
                  <a:latin typeface="微软雅黑" pitchFamily="34" charset="-122"/>
                  <a:ea typeface="微软雅黑" pitchFamily="34" charset="-122"/>
                </a:rPr>
                <a:t>部件特征的描述尽量详细，省的老师问你问题</a:t>
              </a:r>
              <a:endParaRPr lang="zh-CN" altLang="zh-CN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557213" y="2708275"/>
            <a:ext cx="7975600" cy="369888"/>
            <a:chOff x="557975" y="2708579"/>
            <a:chExt cx="7974838" cy="369332"/>
          </a:xfrm>
        </p:grpSpPr>
        <p:sp>
          <p:nvSpPr>
            <p:cNvPr id="25619" name="Rectangle 1"/>
            <p:cNvSpPr>
              <a:spLocks noChangeArrowheads="1"/>
            </p:cNvSpPr>
            <p:nvPr/>
          </p:nvSpPr>
          <p:spPr bwMode="auto">
            <a:xfrm>
              <a:off x="557975" y="2708579"/>
              <a:ext cx="1338828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r>
                <a:rPr lang="zh-CN" altLang="en-US" b="1">
                  <a:solidFill>
                    <a:schemeClr val="accent1"/>
                  </a:solidFill>
                  <a:latin typeface="微软雅黑" pitchFamily="34" charset="-122"/>
                  <a:ea typeface="微软雅黑" pitchFamily="34" charset="-122"/>
                </a:rPr>
                <a:t>部件特征：</a:t>
              </a:r>
            </a:p>
          </p:txBody>
        </p:sp>
        <p:sp>
          <p:nvSpPr>
            <p:cNvPr id="25620" name="矩形 32"/>
            <p:cNvSpPr>
              <a:spLocks noChangeArrowheads="1"/>
            </p:cNvSpPr>
            <p:nvPr/>
          </p:nvSpPr>
          <p:spPr bwMode="auto">
            <a:xfrm>
              <a:off x="1983774" y="2708579"/>
              <a:ext cx="6549039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>
                  <a:latin typeface="微软雅黑" pitchFamily="34" charset="-122"/>
                  <a:ea typeface="微软雅黑" pitchFamily="34" charset="-122"/>
                </a:rPr>
                <a:t>不过不懂的问题别放到</a:t>
              </a:r>
              <a:r>
                <a:rPr lang="en-US" altLang="zh-CN"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>
                  <a:latin typeface="微软雅黑" pitchFamily="34" charset="-122"/>
                  <a:ea typeface="微软雅黑" pitchFamily="34" charset="-122"/>
                </a:rPr>
                <a:t>上去，问到了会很坑爹的</a:t>
              </a:r>
              <a:endParaRPr lang="zh-CN" altLang="zh-CN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" name="组合 3"/>
          <p:cNvGrpSpPr>
            <a:grpSpLocks/>
          </p:cNvGrpSpPr>
          <p:nvPr/>
        </p:nvGrpSpPr>
        <p:grpSpPr bwMode="auto">
          <a:xfrm>
            <a:off x="557213" y="3205163"/>
            <a:ext cx="7975600" cy="369887"/>
            <a:chOff x="557975" y="3205187"/>
            <a:chExt cx="7974838" cy="369332"/>
          </a:xfrm>
        </p:grpSpPr>
        <p:sp>
          <p:nvSpPr>
            <p:cNvPr id="25617" name="Rectangle 1"/>
            <p:cNvSpPr>
              <a:spLocks noChangeArrowheads="1"/>
            </p:cNvSpPr>
            <p:nvPr/>
          </p:nvSpPr>
          <p:spPr bwMode="auto">
            <a:xfrm>
              <a:off x="557975" y="3205187"/>
              <a:ext cx="1338828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r>
                <a:rPr lang="zh-CN" altLang="en-US" b="1">
                  <a:solidFill>
                    <a:schemeClr val="accent1"/>
                  </a:solidFill>
                  <a:latin typeface="微软雅黑" pitchFamily="34" charset="-122"/>
                  <a:ea typeface="微软雅黑" pitchFamily="34" charset="-122"/>
                </a:rPr>
                <a:t>部件特征：</a:t>
              </a:r>
            </a:p>
          </p:txBody>
        </p:sp>
        <p:sp>
          <p:nvSpPr>
            <p:cNvPr id="25618" name="矩形 35"/>
            <p:cNvSpPr>
              <a:spLocks noChangeArrowheads="1"/>
            </p:cNvSpPr>
            <p:nvPr/>
          </p:nvSpPr>
          <p:spPr bwMode="auto">
            <a:xfrm>
              <a:off x="1983774" y="3205187"/>
              <a:ext cx="6549039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>
                  <a:latin typeface="微软雅黑" pitchFamily="34" charset="-122"/>
                  <a:ea typeface="微软雅黑" pitchFamily="34" charset="-122"/>
                </a:rPr>
                <a:t>尽量汇报</a:t>
              </a:r>
              <a:r>
                <a:rPr lang="en-US" altLang="zh-CN"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>
                  <a:latin typeface="微软雅黑" pitchFamily="34" charset="-122"/>
                  <a:ea typeface="微软雅黑" pitchFamily="34" charset="-122"/>
                </a:rPr>
                <a:t>的内容都是你很熟悉的，就算问到了，也对答如流</a:t>
              </a:r>
              <a:endParaRPr lang="zh-CN" altLang="zh-CN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5" name="组合 4"/>
          <p:cNvGrpSpPr>
            <a:grpSpLocks/>
          </p:cNvGrpSpPr>
          <p:nvPr/>
        </p:nvGrpSpPr>
        <p:grpSpPr bwMode="auto">
          <a:xfrm>
            <a:off x="611188" y="3614738"/>
            <a:ext cx="7921625" cy="2678112"/>
            <a:chOff x="611187" y="3614057"/>
            <a:chExt cx="7921625" cy="2678872"/>
          </a:xfrm>
        </p:grpSpPr>
        <p:sp>
          <p:nvSpPr>
            <p:cNvPr id="7" name="形状 6"/>
            <p:cNvSpPr/>
            <p:nvPr/>
          </p:nvSpPr>
          <p:spPr>
            <a:xfrm>
              <a:off x="611187" y="3614057"/>
              <a:ext cx="7921625" cy="2678872"/>
            </a:xfrm>
            <a:prstGeom prst="leftRightRibbon">
              <a:avLst>
                <a:gd name="adj1" fmla="val 54481"/>
                <a:gd name="adj2" fmla="val 50000"/>
                <a:gd name="adj3" fmla="val 16667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5615" name="矩形 37"/>
            <p:cNvSpPr>
              <a:spLocks noChangeArrowheads="1"/>
            </p:cNvSpPr>
            <p:nvPr/>
          </p:nvSpPr>
          <p:spPr bwMode="auto">
            <a:xfrm>
              <a:off x="1150112" y="4196804"/>
              <a:ext cx="3175145" cy="11310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indent="457200">
                <a:lnSpc>
                  <a:spcPct val="125000"/>
                </a:lnSpc>
              </a:pPr>
              <a:r>
                <a:rPr lang="zh-CN" altLang="en-US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这里是放置方案一存在的不足，跟右边对比显得方案一比较挫。</a:t>
              </a:r>
              <a:endParaRPr lang="zh-CN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5616" name="矩形 38"/>
            <p:cNvSpPr>
              <a:spLocks noChangeArrowheads="1"/>
            </p:cNvSpPr>
            <p:nvPr/>
          </p:nvSpPr>
          <p:spPr bwMode="auto">
            <a:xfrm>
              <a:off x="4571999" y="4463424"/>
              <a:ext cx="3175145" cy="14773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indent="457200">
                <a:lnSpc>
                  <a:spcPct val="125000"/>
                </a:lnSpc>
              </a:pPr>
              <a:r>
                <a:rPr lang="zh-CN" altLang="en-US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这里是放置新方案的优点的，显得比原来的方案要碉堡，不然你怎么证明你这个月是干活了呢。</a:t>
              </a:r>
              <a:endParaRPr lang="zh-CN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4" name="组合 33"/>
          <p:cNvGrpSpPr>
            <a:grpSpLocks/>
          </p:cNvGrpSpPr>
          <p:nvPr/>
        </p:nvGrpSpPr>
        <p:grpSpPr bwMode="auto">
          <a:xfrm>
            <a:off x="1220788" y="6519863"/>
            <a:ext cx="8024812" cy="338137"/>
            <a:chOff x="1277256" y="6519446"/>
            <a:chExt cx="8024939" cy="338554"/>
          </a:xfrm>
        </p:grpSpPr>
        <p:sp>
          <p:nvSpPr>
            <p:cNvPr id="37" name="矩形 36"/>
            <p:cNvSpPr/>
            <p:nvPr/>
          </p:nvSpPr>
          <p:spPr>
            <a:xfrm>
              <a:off x="8767200" y="6519446"/>
              <a:ext cx="431807" cy="33855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5612" name="文本框 43"/>
            <p:cNvSpPr txBox="1">
              <a:spLocks noChangeArrowheads="1"/>
            </p:cNvSpPr>
            <p:nvPr/>
          </p:nvSpPr>
          <p:spPr bwMode="auto">
            <a:xfrm>
              <a:off x="8663567" y="6519446"/>
              <a:ext cx="638628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16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12</a:t>
              </a:r>
              <a:endPara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1277256" y="6519446"/>
              <a:ext cx="7489944" cy="33855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毕业设计第二次汇报，段公子，西北工业大学航空学院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6" presetClass="entr" presetSubtype="37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0" y="1851025"/>
            <a:ext cx="4205288" cy="315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19900" b="1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03</a:t>
            </a:r>
            <a:endParaRPr lang="zh-CN" altLang="en-US" sz="19900" b="1">
              <a:solidFill>
                <a:schemeClr val="accent1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887788" y="2844800"/>
            <a:ext cx="4645025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在此输入一些酷炫的文字</a:t>
            </a:r>
            <a:endParaRPr lang="en-US" altLang="zh-CN" sz="28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3887788" y="3416300"/>
            <a:ext cx="466248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a-DK" altLang="zh-CN" sz="2000">
                <a:latin typeface="Times New Roman" pitchFamily="18" charset="0"/>
                <a:cs typeface="Times New Roman" pitchFamily="18" charset="0"/>
              </a:rPr>
              <a:t>Lorem ipsum dolor sit amet</a:t>
            </a:r>
          </a:p>
        </p:txBody>
      </p:sp>
      <p:grpSp>
        <p:nvGrpSpPr>
          <p:cNvPr id="15" name="组合 14"/>
          <p:cNvGrpSpPr>
            <a:grpSpLocks/>
          </p:cNvGrpSpPr>
          <p:nvPr/>
        </p:nvGrpSpPr>
        <p:grpSpPr bwMode="auto">
          <a:xfrm>
            <a:off x="3887788" y="3375025"/>
            <a:ext cx="4662487" cy="107950"/>
            <a:chOff x="3649980" y="3375660"/>
            <a:chExt cx="4663440" cy="108000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3734134" y="3429660"/>
              <a:ext cx="4495132" cy="0"/>
            </a:xfrm>
            <a:prstGeom prst="line">
              <a:avLst/>
            </a:prstGeom>
            <a:ln w="127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椭圆 12"/>
            <p:cNvSpPr>
              <a:spLocks/>
            </p:cNvSpPr>
            <p:nvPr/>
          </p:nvSpPr>
          <p:spPr>
            <a:xfrm>
              <a:off x="3649980" y="3375660"/>
              <a:ext cx="107972" cy="108000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4" name="椭圆 13"/>
            <p:cNvSpPr>
              <a:spLocks/>
            </p:cNvSpPr>
            <p:nvPr/>
          </p:nvSpPr>
          <p:spPr>
            <a:xfrm>
              <a:off x="8205448" y="3375660"/>
              <a:ext cx="107972" cy="108000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 useBgFill="1">
        <p:nvSpPr>
          <p:cNvPr id="16" name="文本框 15"/>
          <p:cNvSpPr txBox="1">
            <a:spLocks noChangeArrowheads="1"/>
          </p:cNvSpPr>
          <p:nvPr/>
        </p:nvSpPr>
        <p:spPr bwMode="auto">
          <a:xfrm>
            <a:off x="487363" y="3105150"/>
            <a:ext cx="3230562" cy="647700"/>
          </a:xfrm>
          <a:prstGeom prst="rect">
            <a:avLst/>
          </a:prstGeom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3600" b="1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PART THREE</a:t>
            </a:r>
            <a:endParaRPr lang="zh-CN" altLang="en-US" sz="3600" b="1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37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  <p:bldP spid="1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>
            <a:grpSpLocks/>
          </p:cNvGrpSpPr>
          <p:nvPr/>
        </p:nvGrpSpPr>
        <p:grpSpPr bwMode="auto">
          <a:xfrm>
            <a:off x="611188" y="261938"/>
            <a:ext cx="666750" cy="663575"/>
            <a:chOff x="611187" y="261275"/>
            <a:chExt cx="666069" cy="664458"/>
          </a:xfrm>
        </p:grpSpPr>
        <p:sp>
          <p:nvSpPr>
            <p:cNvPr id="9" name="矩形 8"/>
            <p:cNvSpPr>
              <a:spLocks noChangeAspect="1"/>
            </p:cNvSpPr>
            <p:nvPr/>
          </p:nvSpPr>
          <p:spPr>
            <a:xfrm>
              <a:off x="611187" y="261275"/>
              <a:ext cx="539199" cy="53728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7" name="矩形 16"/>
            <p:cNvSpPr>
              <a:spLocks noChangeAspect="1"/>
            </p:cNvSpPr>
            <p:nvPr/>
          </p:nvSpPr>
          <p:spPr>
            <a:xfrm>
              <a:off x="880786" y="529919"/>
              <a:ext cx="396470" cy="39581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1419225" y="361950"/>
            <a:ext cx="7113588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在此输入一些酷炫的文字</a:t>
            </a:r>
            <a:endParaRPr lang="en-US" altLang="zh-CN" sz="24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6" name="组合 15"/>
          <p:cNvGrpSpPr>
            <a:grpSpLocks/>
          </p:cNvGrpSpPr>
          <p:nvPr/>
        </p:nvGrpSpPr>
        <p:grpSpPr bwMode="auto">
          <a:xfrm>
            <a:off x="611188" y="1303338"/>
            <a:ext cx="7916862" cy="912812"/>
            <a:chOff x="611187" y="1307273"/>
            <a:chExt cx="7917056" cy="914033"/>
          </a:xfrm>
        </p:grpSpPr>
        <p:sp>
          <p:nvSpPr>
            <p:cNvPr id="5" name="任意多边形 4"/>
            <p:cNvSpPr/>
            <p:nvPr/>
          </p:nvSpPr>
          <p:spPr>
            <a:xfrm>
              <a:off x="611187" y="1307273"/>
              <a:ext cx="1524037" cy="914033"/>
            </a:xfrm>
            <a:custGeom>
              <a:avLst/>
              <a:gdLst>
                <a:gd name="connsiteX0" fmla="*/ 0 w 1171277"/>
                <a:gd name="connsiteY0" fmla="*/ 70277 h 702766"/>
                <a:gd name="connsiteX1" fmla="*/ 70277 w 1171277"/>
                <a:gd name="connsiteY1" fmla="*/ 0 h 702766"/>
                <a:gd name="connsiteX2" fmla="*/ 1101000 w 1171277"/>
                <a:gd name="connsiteY2" fmla="*/ 0 h 702766"/>
                <a:gd name="connsiteX3" fmla="*/ 1171277 w 1171277"/>
                <a:gd name="connsiteY3" fmla="*/ 70277 h 702766"/>
                <a:gd name="connsiteX4" fmla="*/ 1171277 w 1171277"/>
                <a:gd name="connsiteY4" fmla="*/ 632489 h 702766"/>
                <a:gd name="connsiteX5" fmla="*/ 1101000 w 1171277"/>
                <a:gd name="connsiteY5" fmla="*/ 702766 h 702766"/>
                <a:gd name="connsiteX6" fmla="*/ 70277 w 1171277"/>
                <a:gd name="connsiteY6" fmla="*/ 702766 h 702766"/>
                <a:gd name="connsiteX7" fmla="*/ 0 w 1171277"/>
                <a:gd name="connsiteY7" fmla="*/ 632489 h 702766"/>
                <a:gd name="connsiteX8" fmla="*/ 0 w 1171277"/>
                <a:gd name="connsiteY8" fmla="*/ 70277 h 7027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71277" h="702766">
                  <a:moveTo>
                    <a:pt x="0" y="70277"/>
                  </a:moveTo>
                  <a:cubicBezTo>
                    <a:pt x="0" y="31464"/>
                    <a:pt x="31464" y="0"/>
                    <a:pt x="70277" y="0"/>
                  </a:cubicBezTo>
                  <a:lnTo>
                    <a:pt x="1101000" y="0"/>
                  </a:lnTo>
                  <a:cubicBezTo>
                    <a:pt x="1139813" y="0"/>
                    <a:pt x="1171277" y="31464"/>
                    <a:pt x="1171277" y="70277"/>
                  </a:cubicBezTo>
                  <a:lnTo>
                    <a:pt x="1171277" y="632489"/>
                  </a:lnTo>
                  <a:cubicBezTo>
                    <a:pt x="1171277" y="671302"/>
                    <a:pt x="1139813" y="702766"/>
                    <a:pt x="1101000" y="702766"/>
                  </a:cubicBezTo>
                  <a:lnTo>
                    <a:pt x="70277" y="702766"/>
                  </a:lnTo>
                  <a:cubicBezTo>
                    <a:pt x="31464" y="702766"/>
                    <a:pt x="0" y="671302"/>
                    <a:pt x="0" y="632489"/>
                  </a:cubicBezTo>
                  <a:lnTo>
                    <a:pt x="0" y="70277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131073" tIns="131073" rIns="131073" bIns="131073" spcCol="1270" anchor="ctr"/>
            <a:lstStyle/>
            <a:p>
              <a:pPr algn="ctr" defTabSz="128905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zh-CN" altLang="en-US" sz="2900"/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2287628" y="1575919"/>
              <a:ext cx="322270" cy="376741"/>
            </a:xfrm>
            <a:custGeom>
              <a:avLst/>
              <a:gdLst>
                <a:gd name="connsiteX0" fmla="*/ 0 w 248310"/>
                <a:gd name="connsiteY0" fmla="*/ 58095 h 290476"/>
                <a:gd name="connsiteX1" fmla="*/ 124155 w 248310"/>
                <a:gd name="connsiteY1" fmla="*/ 58095 h 290476"/>
                <a:gd name="connsiteX2" fmla="*/ 124155 w 248310"/>
                <a:gd name="connsiteY2" fmla="*/ 0 h 290476"/>
                <a:gd name="connsiteX3" fmla="*/ 248310 w 248310"/>
                <a:gd name="connsiteY3" fmla="*/ 145238 h 290476"/>
                <a:gd name="connsiteX4" fmla="*/ 124155 w 248310"/>
                <a:gd name="connsiteY4" fmla="*/ 290476 h 290476"/>
                <a:gd name="connsiteX5" fmla="*/ 124155 w 248310"/>
                <a:gd name="connsiteY5" fmla="*/ 232381 h 290476"/>
                <a:gd name="connsiteX6" fmla="*/ 0 w 248310"/>
                <a:gd name="connsiteY6" fmla="*/ 232381 h 290476"/>
                <a:gd name="connsiteX7" fmla="*/ 0 w 248310"/>
                <a:gd name="connsiteY7" fmla="*/ 58095 h 2904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8310" h="290476">
                  <a:moveTo>
                    <a:pt x="0" y="58095"/>
                  </a:moveTo>
                  <a:lnTo>
                    <a:pt x="124155" y="58095"/>
                  </a:lnTo>
                  <a:lnTo>
                    <a:pt x="124155" y="0"/>
                  </a:lnTo>
                  <a:lnTo>
                    <a:pt x="248310" y="145238"/>
                  </a:lnTo>
                  <a:lnTo>
                    <a:pt x="124155" y="290476"/>
                  </a:lnTo>
                  <a:lnTo>
                    <a:pt x="124155" y="232381"/>
                  </a:lnTo>
                  <a:lnTo>
                    <a:pt x="0" y="232381"/>
                  </a:lnTo>
                  <a:lnTo>
                    <a:pt x="0" y="58095"/>
                  </a:lnTo>
                  <a:close/>
                </a:path>
              </a:pathLst>
            </a:custGeom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0" tIns="58095" rIns="74493" bIns="58095" spcCol="1270" anchor="ctr"/>
            <a:lstStyle/>
            <a:p>
              <a:pPr algn="ctr" defTabSz="5334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zh-CN" altLang="en-US" sz="1200"/>
            </a:p>
          </p:txBody>
        </p:sp>
        <p:sp>
          <p:nvSpPr>
            <p:cNvPr id="7" name="任意多边形 6"/>
            <p:cNvSpPr/>
            <p:nvPr/>
          </p:nvSpPr>
          <p:spPr>
            <a:xfrm>
              <a:off x="2740076" y="1307273"/>
              <a:ext cx="1522450" cy="914033"/>
            </a:xfrm>
            <a:custGeom>
              <a:avLst/>
              <a:gdLst>
                <a:gd name="connsiteX0" fmla="*/ 0 w 1171277"/>
                <a:gd name="connsiteY0" fmla="*/ 70277 h 702766"/>
                <a:gd name="connsiteX1" fmla="*/ 70277 w 1171277"/>
                <a:gd name="connsiteY1" fmla="*/ 0 h 702766"/>
                <a:gd name="connsiteX2" fmla="*/ 1101000 w 1171277"/>
                <a:gd name="connsiteY2" fmla="*/ 0 h 702766"/>
                <a:gd name="connsiteX3" fmla="*/ 1171277 w 1171277"/>
                <a:gd name="connsiteY3" fmla="*/ 70277 h 702766"/>
                <a:gd name="connsiteX4" fmla="*/ 1171277 w 1171277"/>
                <a:gd name="connsiteY4" fmla="*/ 632489 h 702766"/>
                <a:gd name="connsiteX5" fmla="*/ 1101000 w 1171277"/>
                <a:gd name="connsiteY5" fmla="*/ 702766 h 702766"/>
                <a:gd name="connsiteX6" fmla="*/ 70277 w 1171277"/>
                <a:gd name="connsiteY6" fmla="*/ 702766 h 702766"/>
                <a:gd name="connsiteX7" fmla="*/ 0 w 1171277"/>
                <a:gd name="connsiteY7" fmla="*/ 632489 h 702766"/>
                <a:gd name="connsiteX8" fmla="*/ 0 w 1171277"/>
                <a:gd name="connsiteY8" fmla="*/ 70277 h 7027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71277" h="702766">
                  <a:moveTo>
                    <a:pt x="0" y="70277"/>
                  </a:moveTo>
                  <a:cubicBezTo>
                    <a:pt x="0" y="31464"/>
                    <a:pt x="31464" y="0"/>
                    <a:pt x="70277" y="0"/>
                  </a:cubicBezTo>
                  <a:lnTo>
                    <a:pt x="1101000" y="0"/>
                  </a:lnTo>
                  <a:cubicBezTo>
                    <a:pt x="1139813" y="0"/>
                    <a:pt x="1171277" y="31464"/>
                    <a:pt x="1171277" y="70277"/>
                  </a:cubicBezTo>
                  <a:lnTo>
                    <a:pt x="1171277" y="632489"/>
                  </a:lnTo>
                  <a:cubicBezTo>
                    <a:pt x="1171277" y="671302"/>
                    <a:pt x="1139813" y="702766"/>
                    <a:pt x="1101000" y="702766"/>
                  </a:cubicBezTo>
                  <a:lnTo>
                    <a:pt x="70277" y="702766"/>
                  </a:lnTo>
                  <a:cubicBezTo>
                    <a:pt x="31464" y="702766"/>
                    <a:pt x="0" y="671302"/>
                    <a:pt x="0" y="632489"/>
                  </a:cubicBezTo>
                  <a:lnTo>
                    <a:pt x="0" y="70277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134883" tIns="134883" rIns="134883" bIns="134883" spcCol="1270" anchor="ctr"/>
            <a:lstStyle/>
            <a:p>
              <a:pPr algn="ctr" defTabSz="13335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zh-CN" altLang="en-US" sz="3000"/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4419692" y="1575919"/>
              <a:ext cx="322271" cy="376741"/>
            </a:xfrm>
            <a:custGeom>
              <a:avLst/>
              <a:gdLst>
                <a:gd name="connsiteX0" fmla="*/ 0 w 248310"/>
                <a:gd name="connsiteY0" fmla="*/ 58095 h 290476"/>
                <a:gd name="connsiteX1" fmla="*/ 124155 w 248310"/>
                <a:gd name="connsiteY1" fmla="*/ 58095 h 290476"/>
                <a:gd name="connsiteX2" fmla="*/ 124155 w 248310"/>
                <a:gd name="connsiteY2" fmla="*/ 0 h 290476"/>
                <a:gd name="connsiteX3" fmla="*/ 248310 w 248310"/>
                <a:gd name="connsiteY3" fmla="*/ 145238 h 290476"/>
                <a:gd name="connsiteX4" fmla="*/ 124155 w 248310"/>
                <a:gd name="connsiteY4" fmla="*/ 290476 h 290476"/>
                <a:gd name="connsiteX5" fmla="*/ 124155 w 248310"/>
                <a:gd name="connsiteY5" fmla="*/ 232381 h 290476"/>
                <a:gd name="connsiteX6" fmla="*/ 0 w 248310"/>
                <a:gd name="connsiteY6" fmla="*/ 232381 h 290476"/>
                <a:gd name="connsiteX7" fmla="*/ 0 w 248310"/>
                <a:gd name="connsiteY7" fmla="*/ 58095 h 2904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8310" h="290476">
                  <a:moveTo>
                    <a:pt x="0" y="58095"/>
                  </a:moveTo>
                  <a:lnTo>
                    <a:pt x="124155" y="58095"/>
                  </a:lnTo>
                  <a:lnTo>
                    <a:pt x="124155" y="0"/>
                  </a:lnTo>
                  <a:lnTo>
                    <a:pt x="248310" y="145238"/>
                  </a:lnTo>
                  <a:lnTo>
                    <a:pt x="124155" y="290476"/>
                  </a:lnTo>
                  <a:lnTo>
                    <a:pt x="124155" y="232381"/>
                  </a:lnTo>
                  <a:lnTo>
                    <a:pt x="0" y="232381"/>
                  </a:lnTo>
                  <a:lnTo>
                    <a:pt x="0" y="58095"/>
                  </a:lnTo>
                  <a:close/>
                </a:path>
              </a:pathLst>
            </a:custGeom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0" tIns="58095" rIns="74493" bIns="58095" spcCol="1270" anchor="ctr"/>
            <a:lstStyle/>
            <a:p>
              <a:pPr algn="ctr" defTabSz="5334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zh-CN" altLang="en-US" sz="1200"/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4881667" y="1307273"/>
              <a:ext cx="1522449" cy="914033"/>
            </a:xfrm>
            <a:custGeom>
              <a:avLst/>
              <a:gdLst>
                <a:gd name="connsiteX0" fmla="*/ 0 w 1171277"/>
                <a:gd name="connsiteY0" fmla="*/ 70277 h 702766"/>
                <a:gd name="connsiteX1" fmla="*/ 70277 w 1171277"/>
                <a:gd name="connsiteY1" fmla="*/ 0 h 702766"/>
                <a:gd name="connsiteX2" fmla="*/ 1101000 w 1171277"/>
                <a:gd name="connsiteY2" fmla="*/ 0 h 702766"/>
                <a:gd name="connsiteX3" fmla="*/ 1171277 w 1171277"/>
                <a:gd name="connsiteY3" fmla="*/ 70277 h 702766"/>
                <a:gd name="connsiteX4" fmla="*/ 1171277 w 1171277"/>
                <a:gd name="connsiteY4" fmla="*/ 632489 h 702766"/>
                <a:gd name="connsiteX5" fmla="*/ 1101000 w 1171277"/>
                <a:gd name="connsiteY5" fmla="*/ 702766 h 702766"/>
                <a:gd name="connsiteX6" fmla="*/ 70277 w 1171277"/>
                <a:gd name="connsiteY6" fmla="*/ 702766 h 702766"/>
                <a:gd name="connsiteX7" fmla="*/ 0 w 1171277"/>
                <a:gd name="connsiteY7" fmla="*/ 632489 h 702766"/>
                <a:gd name="connsiteX8" fmla="*/ 0 w 1171277"/>
                <a:gd name="connsiteY8" fmla="*/ 70277 h 7027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71277" h="702766">
                  <a:moveTo>
                    <a:pt x="0" y="70277"/>
                  </a:moveTo>
                  <a:cubicBezTo>
                    <a:pt x="0" y="31464"/>
                    <a:pt x="31464" y="0"/>
                    <a:pt x="70277" y="0"/>
                  </a:cubicBezTo>
                  <a:lnTo>
                    <a:pt x="1101000" y="0"/>
                  </a:lnTo>
                  <a:cubicBezTo>
                    <a:pt x="1139813" y="0"/>
                    <a:pt x="1171277" y="31464"/>
                    <a:pt x="1171277" y="70277"/>
                  </a:cubicBezTo>
                  <a:lnTo>
                    <a:pt x="1171277" y="632489"/>
                  </a:lnTo>
                  <a:cubicBezTo>
                    <a:pt x="1171277" y="671302"/>
                    <a:pt x="1139813" y="702766"/>
                    <a:pt x="1101000" y="702766"/>
                  </a:cubicBezTo>
                  <a:lnTo>
                    <a:pt x="70277" y="702766"/>
                  </a:lnTo>
                  <a:cubicBezTo>
                    <a:pt x="31464" y="702766"/>
                    <a:pt x="0" y="671302"/>
                    <a:pt x="0" y="632489"/>
                  </a:cubicBezTo>
                  <a:lnTo>
                    <a:pt x="0" y="70277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131073" tIns="131073" rIns="131073" bIns="131073" spcCol="1270" anchor="ctr"/>
            <a:lstStyle/>
            <a:p>
              <a:pPr algn="ctr" defTabSz="128905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zh-CN" altLang="en-US" sz="2900"/>
            </a:p>
          </p:txBody>
        </p:sp>
        <p:sp>
          <p:nvSpPr>
            <p:cNvPr id="13" name="任意多边形 12"/>
            <p:cNvSpPr/>
            <p:nvPr/>
          </p:nvSpPr>
          <p:spPr>
            <a:xfrm>
              <a:off x="6551758" y="1575919"/>
              <a:ext cx="323858" cy="376741"/>
            </a:xfrm>
            <a:custGeom>
              <a:avLst/>
              <a:gdLst>
                <a:gd name="connsiteX0" fmla="*/ 0 w 248310"/>
                <a:gd name="connsiteY0" fmla="*/ 58095 h 290476"/>
                <a:gd name="connsiteX1" fmla="*/ 124155 w 248310"/>
                <a:gd name="connsiteY1" fmla="*/ 58095 h 290476"/>
                <a:gd name="connsiteX2" fmla="*/ 124155 w 248310"/>
                <a:gd name="connsiteY2" fmla="*/ 0 h 290476"/>
                <a:gd name="connsiteX3" fmla="*/ 248310 w 248310"/>
                <a:gd name="connsiteY3" fmla="*/ 145238 h 290476"/>
                <a:gd name="connsiteX4" fmla="*/ 124155 w 248310"/>
                <a:gd name="connsiteY4" fmla="*/ 290476 h 290476"/>
                <a:gd name="connsiteX5" fmla="*/ 124155 w 248310"/>
                <a:gd name="connsiteY5" fmla="*/ 232381 h 290476"/>
                <a:gd name="connsiteX6" fmla="*/ 0 w 248310"/>
                <a:gd name="connsiteY6" fmla="*/ 232381 h 290476"/>
                <a:gd name="connsiteX7" fmla="*/ 0 w 248310"/>
                <a:gd name="connsiteY7" fmla="*/ 58095 h 2904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8310" h="290476">
                  <a:moveTo>
                    <a:pt x="0" y="58095"/>
                  </a:moveTo>
                  <a:lnTo>
                    <a:pt x="124155" y="58095"/>
                  </a:lnTo>
                  <a:lnTo>
                    <a:pt x="124155" y="0"/>
                  </a:lnTo>
                  <a:lnTo>
                    <a:pt x="248310" y="145238"/>
                  </a:lnTo>
                  <a:lnTo>
                    <a:pt x="124155" y="290476"/>
                  </a:lnTo>
                  <a:lnTo>
                    <a:pt x="124155" y="232381"/>
                  </a:lnTo>
                  <a:lnTo>
                    <a:pt x="0" y="232381"/>
                  </a:lnTo>
                  <a:lnTo>
                    <a:pt x="0" y="58095"/>
                  </a:lnTo>
                  <a:close/>
                </a:path>
              </a:pathLst>
            </a:custGeom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0" tIns="58095" rIns="74493" bIns="58095" spcCol="1270" anchor="ctr"/>
            <a:lstStyle/>
            <a:p>
              <a:pPr algn="ctr" defTabSz="5334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zh-CN" altLang="en-US" sz="1200"/>
            </a:p>
          </p:txBody>
        </p:sp>
        <p:sp>
          <p:nvSpPr>
            <p:cNvPr id="14" name="任意多边形 13"/>
            <p:cNvSpPr/>
            <p:nvPr/>
          </p:nvSpPr>
          <p:spPr>
            <a:xfrm>
              <a:off x="7004206" y="1307273"/>
              <a:ext cx="1524037" cy="914033"/>
            </a:xfrm>
            <a:custGeom>
              <a:avLst/>
              <a:gdLst>
                <a:gd name="connsiteX0" fmla="*/ 0 w 1171277"/>
                <a:gd name="connsiteY0" fmla="*/ 70277 h 702766"/>
                <a:gd name="connsiteX1" fmla="*/ 70277 w 1171277"/>
                <a:gd name="connsiteY1" fmla="*/ 0 h 702766"/>
                <a:gd name="connsiteX2" fmla="*/ 1101000 w 1171277"/>
                <a:gd name="connsiteY2" fmla="*/ 0 h 702766"/>
                <a:gd name="connsiteX3" fmla="*/ 1171277 w 1171277"/>
                <a:gd name="connsiteY3" fmla="*/ 70277 h 702766"/>
                <a:gd name="connsiteX4" fmla="*/ 1171277 w 1171277"/>
                <a:gd name="connsiteY4" fmla="*/ 632489 h 702766"/>
                <a:gd name="connsiteX5" fmla="*/ 1101000 w 1171277"/>
                <a:gd name="connsiteY5" fmla="*/ 702766 h 702766"/>
                <a:gd name="connsiteX6" fmla="*/ 70277 w 1171277"/>
                <a:gd name="connsiteY6" fmla="*/ 702766 h 702766"/>
                <a:gd name="connsiteX7" fmla="*/ 0 w 1171277"/>
                <a:gd name="connsiteY7" fmla="*/ 632489 h 702766"/>
                <a:gd name="connsiteX8" fmla="*/ 0 w 1171277"/>
                <a:gd name="connsiteY8" fmla="*/ 70277 h 7027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71277" h="702766">
                  <a:moveTo>
                    <a:pt x="0" y="70277"/>
                  </a:moveTo>
                  <a:cubicBezTo>
                    <a:pt x="0" y="31464"/>
                    <a:pt x="31464" y="0"/>
                    <a:pt x="70277" y="0"/>
                  </a:cubicBezTo>
                  <a:lnTo>
                    <a:pt x="1101000" y="0"/>
                  </a:lnTo>
                  <a:cubicBezTo>
                    <a:pt x="1139813" y="0"/>
                    <a:pt x="1171277" y="31464"/>
                    <a:pt x="1171277" y="70277"/>
                  </a:cubicBezTo>
                  <a:lnTo>
                    <a:pt x="1171277" y="632489"/>
                  </a:lnTo>
                  <a:cubicBezTo>
                    <a:pt x="1171277" y="671302"/>
                    <a:pt x="1139813" y="702766"/>
                    <a:pt x="1101000" y="702766"/>
                  </a:cubicBezTo>
                  <a:lnTo>
                    <a:pt x="70277" y="702766"/>
                  </a:lnTo>
                  <a:cubicBezTo>
                    <a:pt x="31464" y="702766"/>
                    <a:pt x="0" y="671302"/>
                    <a:pt x="0" y="632489"/>
                  </a:cubicBezTo>
                  <a:lnTo>
                    <a:pt x="0" y="70277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131073" tIns="131073" rIns="131073" bIns="131073" spcCol="1270" anchor="ctr"/>
            <a:lstStyle/>
            <a:p>
              <a:pPr algn="ctr" defTabSz="128905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zh-CN" altLang="en-US" sz="2900"/>
            </a:p>
          </p:txBody>
        </p:sp>
        <p:sp>
          <p:nvSpPr>
            <p:cNvPr id="27672" name="文本框 20"/>
            <p:cNvSpPr txBox="1">
              <a:spLocks noChangeArrowheads="1"/>
            </p:cNvSpPr>
            <p:nvPr/>
          </p:nvSpPr>
          <p:spPr bwMode="auto">
            <a:xfrm>
              <a:off x="615756" y="1595012"/>
              <a:ext cx="1514250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这四个框</a:t>
              </a:r>
            </a:p>
          </p:txBody>
        </p:sp>
        <p:sp>
          <p:nvSpPr>
            <p:cNvPr id="27673" name="文本框 21"/>
            <p:cNvSpPr txBox="1">
              <a:spLocks noChangeArrowheads="1"/>
            </p:cNvSpPr>
            <p:nvPr/>
          </p:nvSpPr>
          <p:spPr bwMode="auto">
            <a:xfrm>
              <a:off x="2743932" y="1595012"/>
              <a:ext cx="1514250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大概介绍</a:t>
              </a:r>
            </a:p>
          </p:txBody>
        </p:sp>
        <p:sp>
          <p:nvSpPr>
            <p:cNvPr id="27674" name="文本框 22"/>
            <p:cNvSpPr txBox="1">
              <a:spLocks noChangeArrowheads="1"/>
            </p:cNvSpPr>
            <p:nvPr/>
          </p:nvSpPr>
          <p:spPr bwMode="auto">
            <a:xfrm>
              <a:off x="4885819" y="1595012"/>
              <a:ext cx="1514250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你这玩意</a:t>
              </a:r>
            </a:p>
          </p:txBody>
        </p:sp>
        <p:sp>
          <p:nvSpPr>
            <p:cNvPr id="27675" name="文本框 23"/>
            <p:cNvSpPr txBox="1">
              <a:spLocks noChangeArrowheads="1"/>
            </p:cNvSpPr>
            <p:nvPr/>
          </p:nvSpPr>
          <p:spPr bwMode="auto">
            <a:xfrm>
              <a:off x="7009423" y="1595012"/>
              <a:ext cx="1514250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怎么工作</a:t>
              </a:r>
            </a:p>
          </p:txBody>
        </p:sp>
      </p:grpSp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592138" y="2438400"/>
            <a:ext cx="7921625" cy="3870325"/>
            <a:chOff x="592265" y="2438399"/>
            <a:chExt cx="7922267" cy="3870325"/>
          </a:xfrm>
        </p:grpSpPr>
        <p:sp useBgFill="1">
          <p:nvSpPr>
            <p:cNvPr id="27" name="任意多边形 26"/>
            <p:cNvSpPr/>
            <p:nvPr/>
          </p:nvSpPr>
          <p:spPr>
            <a:xfrm>
              <a:off x="592265" y="2438399"/>
              <a:ext cx="6734721" cy="1160463"/>
            </a:xfrm>
            <a:custGeom>
              <a:avLst/>
              <a:gdLst>
                <a:gd name="connsiteX0" fmla="*/ 0 w 5181600"/>
                <a:gd name="connsiteY0" fmla="*/ 121920 h 1219200"/>
                <a:gd name="connsiteX1" fmla="*/ 121920 w 5181600"/>
                <a:gd name="connsiteY1" fmla="*/ 0 h 1219200"/>
                <a:gd name="connsiteX2" fmla="*/ 5059680 w 5181600"/>
                <a:gd name="connsiteY2" fmla="*/ 0 h 1219200"/>
                <a:gd name="connsiteX3" fmla="*/ 5181600 w 5181600"/>
                <a:gd name="connsiteY3" fmla="*/ 121920 h 1219200"/>
                <a:gd name="connsiteX4" fmla="*/ 5181600 w 5181600"/>
                <a:gd name="connsiteY4" fmla="*/ 1097280 h 1219200"/>
                <a:gd name="connsiteX5" fmla="*/ 5059680 w 5181600"/>
                <a:gd name="connsiteY5" fmla="*/ 1219200 h 1219200"/>
                <a:gd name="connsiteX6" fmla="*/ 121920 w 5181600"/>
                <a:gd name="connsiteY6" fmla="*/ 1219200 h 1219200"/>
                <a:gd name="connsiteX7" fmla="*/ 0 w 5181600"/>
                <a:gd name="connsiteY7" fmla="*/ 1097280 h 1219200"/>
                <a:gd name="connsiteX8" fmla="*/ 0 w 5181600"/>
                <a:gd name="connsiteY8" fmla="*/ 121920 h 1219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181600" h="1219200">
                  <a:moveTo>
                    <a:pt x="0" y="121920"/>
                  </a:moveTo>
                  <a:cubicBezTo>
                    <a:pt x="0" y="54585"/>
                    <a:pt x="54585" y="0"/>
                    <a:pt x="121920" y="0"/>
                  </a:cubicBezTo>
                  <a:lnTo>
                    <a:pt x="5059680" y="0"/>
                  </a:lnTo>
                  <a:cubicBezTo>
                    <a:pt x="5127015" y="0"/>
                    <a:pt x="5181600" y="54585"/>
                    <a:pt x="5181600" y="121920"/>
                  </a:cubicBezTo>
                  <a:lnTo>
                    <a:pt x="5181600" y="1097280"/>
                  </a:lnTo>
                  <a:cubicBezTo>
                    <a:pt x="5181600" y="1164615"/>
                    <a:pt x="5127015" y="1219200"/>
                    <a:pt x="5059680" y="1219200"/>
                  </a:cubicBezTo>
                  <a:lnTo>
                    <a:pt x="121920" y="1219200"/>
                  </a:lnTo>
                  <a:cubicBezTo>
                    <a:pt x="54585" y="1219200"/>
                    <a:pt x="0" y="1164615"/>
                    <a:pt x="0" y="1097280"/>
                  </a:cubicBezTo>
                  <a:lnTo>
                    <a:pt x="0" y="121920"/>
                  </a:lnTo>
                  <a:close/>
                </a:path>
              </a:pathLst>
            </a:custGeom>
            <a:ln>
              <a:solidFill>
                <a:srgbClr val="0070C0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230019" tIns="230019" rIns="1474213" bIns="230019" spcCol="1270" anchor="ctr"/>
            <a:lstStyle/>
            <a:p>
              <a:pPr defTabSz="226695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zh-CN" altLang="en-US" sz="5100"/>
            </a:p>
          </p:txBody>
        </p:sp>
        <p:sp>
          <p:nvSpPr>
            <p:cNvPr id="28" name="任意多边形 27"/>
            <p:cNvSpPr/>
            <p:nvPr/>
          </p:nvSpPr>
          <p:spPr>
            <a:xfrm>
              <a:off x="1186038" y="3792537"/>
              <a:ext cx="6734721" cy="1162050"/>
            </a:xfrm>
            <a:custGeom>
              <a:avLst/>
              <a:gdLst>
                <a:gd name="connsiteX0" fmla="*/ 0 w 5181600"/>
                <a:gd name="connsiteY0" fmla="*/ 121920 h 1219200"/>
                <a:gd name="connsiteX1" fmla="*/ 121920 w 5181600"/>
                <a:gd name="connsiteY1" fmla="*/ 0 h 1219200"/>
                <a:gd name="connsiteX2" fmla="*/ 5059680 w 5181600"/>
                <a:gd name="connsiteY2" fmla="*/ 0 h 1219200"/>
                <a:gd name="connsiteX3" fmla="*/ 5181600 w 5181600"/>
                <a:gd name="connsiteY3" fmla="*/ 121920 h 1219200"/>
                <a:gd name="connsiteX4" fmla="*/ 5181600 w 5181600"/>
                <a:gd name="connsiteY4" fmla="*/ 1097280 h 1219200"/>
                <a:gd name="connsiteX5" fmla="*/ 5059680 w 5181600"/>
                <a:gd name="connsiteY5" fmla="*/ 1219200 h 1219200"/>
                <a:gd name="connsiteX6" fmla="*/ 121920 w 5181600"/>
                <a:gd name="connsiteY6" fmla="*/ 1219200 h 1219200"/>
                <a:gd name="connsiteX7" fmla="*/ 0 w 5181600"/>
                <a:gd name="connsiteY7" fmla="*/ 1097280 h 1219200"/>
                <a:gd name="connsiteX8" fmla="*/ 0 w 5181600"/>
                <a:gd name="connsiteY8" fmla="*/ 121920 h 1219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181600" h="1219200">
                  <a:moveTo>
                    <a:pt x="0" y="121920"/>
                  </a:moveTo>
                  <a:cubicBezTo>
                    <a:pt x="0" y="54585"/>
                    <a:pt x="54585" y="0"/>
                    <a:pt x="121920" y="0"/>
                  </a:cubicBezTo>
                  <a:lnTo>
                    <a:pt x="5059680" y="0"/>
                  </a:lnTo>
                  <a:cubicBezTo>
                    <a:pt x="5127015" y="0"/>
                    <a:pt x="5181600" y="54585"/>
                    <a:pt x="5181600" y="121920"/>
                  </a:cubicBezTo>
                  <a:lnTo>
                    <a:pt x="5181600" y="1097280"/>
                  </a:lnTo>
                  <a:cubicBezTo>
                    <a:pt x="5181600" y="1164615"/>
                    <a:pt x="5127015" y="1219200"/>
                    <a:pt x="5059680" y="1219200"/>
                  </a:cubicBezTo>
                  <a:lnTo>
                    <a:pt x="121920" y="1219200"/>
                  </a:lnTo>
                  <a:cubicBezTo>
                    <a:pt x="54585" y="1219200"/>
                    <a:pt x="0" y="1164615"/>
                    <a:pt x="0" y="1097280"/>
                  </a:cubicBezTo>
                  <a:lnTo>
                    <a:pt x="0" y="121920"/>
                  </a:lnTo>
                  <a:close/>
                </a:path>
              </a:pathLst>
            </a:custGeom>
            <a:solidFill>
              <a:srgbClr val="F5F5F5"/>
            </a:solidFill>
            <a:ln>
              <a:solidFill>
                <a:srgbClr val="0070C0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230019" tIns="230019" rIns="1474213" bIns="230019" spcCol="1270" anchor="ctr"/>
            <a:lstStyle/>
            <a:p>
              <a:pPr defTabSz="226695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zh-CN" altLang="en-US" sz="5100"/>
            </a:p>
          </p:txBody>
        </p:sp>
        <p:sp>
          <p:nvSpPr>
            <p:cNvPr id="29" name="任意多边形 28"/>
            <p:cNvSpPr/>
            <p:nvPr/>
          </p:nvSpPr>
          <p:spPr>
            <a:xfrm>
              <a:off x="1779811" y="5148262"/>
              <a:ext cx="6734721" cy="1160462"/>
            </a:xfrm>
            <a:custGeom>
              <a:avLst/>
              <a:gdLst>
                <a:gd name="connsiteX0" fmla="*/ 0 w 5181600"/>
                <a:gd name="connsiteY0" fmla="*/ 121920 h 1219200"/>
                <a:gd name="connsiteX1" fmla="*/ 121920 w 5181600"/>
                <a:gd name="connsiteY1" fmla="*/ 0 h 1219200"/>
                <a:gd name="connsiteX2" fmla="*/ 5059680 w 5181600"/>
                <a:gd name="connsiteY2" fmla="*/ 0 h 1219200"/>
                <a:gd name="connsiteX3" fmla="*/ 5181600 w 5181600"/>
                <a:gd name="connsiteY3" fmla="*/ 121920 h 1219200"/>
                <a:gd name="connsiteX4" fmla="*/ 5181600 w 5181600"/>
                <a:gd name="connsiteY4" fmla="*/ 1097280 h 1219200"/>
                <a:gd name="connsiteX5" fmla="*/ 5059680 w 5181600"/>
                <a:gd name="connsiteY5" fmla="*/ 1219200 h 1219200"/>
                <a:gd name="connsiteX6" fmla="*/ 121920 w 5181600"/>
                <a:gd name="connsiteY6" fmla="*/ 1219200 h 1219200"/>
                <a:gd name="connsiteX7" fmla="*/ 0 w 5181600"/>
                <a:gd name="connsiteY7" fmla="*/ 1097280 h 1219200"/>
                <a:gd name="connsiteX8" fmla="*/ 0 w 5181600"/>
                <a:gd name="connsiteY8" fmla="*/ 121920 h 1219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181600" h="1219200">
                  <a:moveTo>
                    <a:pt x="0" y="121920"/>
                  </a:moveTo>
                  <a:cubicBezTo>
                    <a:pt x="0" y="54585"/>
                    <a:pt x="54585" y="0"/>
                    <a:pt x="121920" y="0"/>
                  </a:cubicBezTo>
                  <a:lnTo>
                    <a:pt x="5059680" y="0"/>
                  </a:lnTo>
                  <a:cubicBezTo>
                    <a:pt x="5127015" y="0"/>
                    <a:pt x="5181600" y="54585"/>
                    <a:pt x="5181600" y="121920"/>
                  </a:cubicBezTo>
                  <a:lnTo>
                    <a:pt x="5181600" y="1097280"/>
                  </a:lnTo>
                  <a:cubicBezTo>
                    <a:pt x="5181600" y="1164615"/>
                    <a:pt x="5127015" y="1219200"/>
                    <a:pt x="5059680" y="1219200"/>
                  </a:cubicBezTo>
                  <a:lnTo>
                    <a:pt x="121920" y="1219200"/>
                  </a:lnTo>
                  <a:cubicBezTo>
                    <a:pt x="54585" y="1219200"/>
                    <a:pt x="0" y="1164615"/>
                    <a:pt x="0" y="1097280"/>
                  </a:cubicBezTo>
                  <a:lnTo>
                    <a:pt x="0" y="121920"/>
                  </a:lnTo>
                  <a:close/>
                </a:path>
              </a:pathLst>
            </a:custGeom>
            <a:solidFill>
              <a:srgbClr val="F5F5F5"/>
            </a:solidFill>
            <a:ln>
              <a:solidFill>
                <a:srgbClr val="0070C0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230019" tIns="230019" rIns="1474213" bIns="230019" spcCol="1270" anchor="ctr"/>
            <a:lstStyle/>
            <a:p>
              <a:pPr defTabSz="226695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zh-CN" altLang="en-US" sz="5100"/>
            </a:p>
          </p:txBody>
        </p:sp>
        <p:sp>
          <p:nvSpPr>
            <p:cNvPr id="30" name="任意多边形 29"/>
            <p:cNvSpPr/>
            <p:nvPr/>
          </p:nvSpPr>
          <p:spPr>
            <a:xfrm>
              <a:off x="6296614" y="3319462"/>
              <a:ext cx="1030371" cy="754062"/>
            </a:xfrm>
            <a:custGeom>
              <a:avLst/>
              <a:gdLst>
                <a:gd name="connsiteX0" fmla="*/ 0 w 792480"/>
                <a:gd name="connsiteY0" fmla="*/ 435864 h 792480"/>
                <a:gd name="connsiteX1" fmla="*/ 178308 w 792480"/>
                <a:gd name="connsiteY1" fmla="*/ 435864 h 792480"/>
                <a:gd name="connsiteX2" fmla="*/ 178308 w 792480"/>
                <a:gd name="connsiteY2" fmla="*/ 0 h 792480"/>
                <a:gd name="connsiteX3" fmla="*/ 614172 w 792480"/>
                <a:gd name="connsiteY3" fmla="*/ 0 h 792480"/>
                <a:gd name="connsiteX4" fmla="*/ 614172 w 792480"/>
                <a:gd name="connsiteY4" fmla="*/ 435864 h 792480"/>
                <a:gd name="connsiteX5" fmla="*/ 792480 w 792480"/>
                <a:gd name="connsiteY5" fmla="*/ 435864 h 792480"/>
                <a:gd name="connsiteX6" fmla="*/ 396240 w 792480"/>
                <a:gd name="connsiteY6" fmla="*/ 792480 h 792480"/>
                <a:gd name="connsiteX7" fmla="*/ 0 w 792480"/>
                <a:gd name="connsiteY7" fmla="*/ 435864 h 792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92480" h="792480">
                  <a:moveTo>
                    <a:pt x="0" y="435864"/>
                  </a:moveTo>
                  <a:lnTo>
                    <a:pt x="178308" y="435864"/>
                  </a:lnTo>
                  <a:lnTo>
                    <a:pt x="178308" y="0"/>
                  </a:lnTo>
                  <a:lnTo>
                    <a:pt x="614172" y="0"/>
                  </a:lnTo>
                  <a:lnTo>
                    <a:pt x="614172" y="435864"/>
                  </a:lnTo>
                  <a:lnTo>
                    <a:pt x="792480" y="435864"/>
                  </a:lnTo>
                  <a:lnTo>
                    <a:pt x="396240" y="792480"/>
                  </a:lnTo>
                  <a:lnTo>
                    <a:pt x="0" y="435864"/>
                  </a:lnTo>
                  <a:close/>
                </a:path>
              </a:pathLst>
            </a:custGeom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224028" rIns="224028" bIns="241859" spcCol="1270" anchor="ctr"/>
            <a:lstStyle/>
            <a:p>
              <a:pPr algn="ctr" defTabSz="16002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zh-CN" altLang="en-US" sz="3600"/>
            </a:p>
          </p:txBody>
        </p:sp>
        <p:sp>
          <p:nvSpPr>
            <p:cNvPr id="31" name="任意多边形 30"/>
            <p:cNvSpPr/>
            <p:nvPr/>
          </p:nvSpPr>
          <p:spPr>
            <a:xfrm>
              <a:off x="6890387" y="4665662"/>
              <a:ext cx="1030371" cy="754062"/>
            </a:xfrm>
            <a:custGeom>
              <a:avLst/>
              <a:gdLst>
                <a:gd name="connsiteX0" fmla="*/ 0 w 792480"/>
                <a:gd name="connsiteY0" fmla="*/ 435864 h 792480"/>
                <a:gd name="connsiteX1" fmla="*/ 178308 w 792480"/>
                <a:gd name="connsiteY1" fmla="*/ 435864 h 792480"/>
                <a:gd name="connsiteX2" fmla="*/ 178308 w 792480"/>
                <a:gd name="connsiteY2" fmla="*/ 0 h 792480"/>
                <a:gd name="connsiteX3" fmla="*/ 614172 w 792480"/>
                <a:gd name="connsiteY3" fmla="*/ 0 h 792480"/>
                <a:gd name="connsiteX4" fmla="*/ 614172 w 792480"/>
                <a:gd name="connsiteY4" fmla="*/ 435864 h 792480"/>
                <a:gd name="connsiteX5" fmla="*/ 792480 w 792480"/>
                <a:gd name="connsiteY5" fmla="*/ 435864 h 792480"/>
                <a:gd name="connsiteX6" fmla="*/ 396240 w 792480"/>
                <a:gd name="connsiteY6" fmla="*/ 792480 h 792480"/>
                <a:gd name="connsiteX7" fmla="*/ 0 w 792480"/>
                <a:gd name="connsiteY7" fmla="*/ 435864 h 792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92480" h="792480">
                  <a:moveTo>
                    <a:pt x="0" y="435864"/>
                  </a:moveTo>
                  <a:lnTo>
                    <a:pt x="178308" y="435864"/>
                  </a:lnTo>
                  <a:lnTo>
                    <a:pt x="178308" y="0"/>
                  </a:lnTo>
                  <a:lnTo>
                    <a:pt x="614172" y="0"/>
                  </a:lnTo>
                  <a:lnTo>
                    <a:pt x="614172" y="435864"/>
                  </a:lnTo>
                  <a:lnTo>
                    <a:pt x="792480" y="435864"/>
                  </a:lnTo>
                  <a:lnTo>
                    <a:pt x="396240" y="792480"/>
                  </a:lnTo>
                  <a:lnTo>
                    <a:pt x="0" y="435864"/>
                  </a:lnTo>
                  <a:close/>
                </a:path>
              </a:pathLst>
            </a:custGeom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224028" rIns="224028" bIns="241859" spcCol="1270" anchor="ctr"/>
            <a:lstStyle/>
            <a:p>
              <a:pPr algn="ctr" defTabSz="16002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zh-CN" altLang="en-US" sz="3600"/>
            </a:p>
          </p:txBody>
        </p:sp>
        <p:sp>
          <p:nvSpPr>
            <p:cNvPr id="27662" name="文本框 31"/>
            <p:cNvSpPr txBox="1">
              <a:spLocks noChangeArrowheads="1"/>
            </p:cNvSpPr>
            <p:nvPr/>
          </p:nvSpPr>
          <p:spPr bwMode="auto">
            <a:xfrm>
              <a:off x="611188" y="2642338"/>
              <a:ext cx="6715005" cy="75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indent="457200">
                <a:lnSpc>
                  <a:spcPct val="125000"/>
                </a:lnSpc>
              </a:pPr>
              <a:r>
                <a:rPr lang="zh-CN" altLang="en-US" b="1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</a:rPr>
                <a:t>这三个大框是留给你详细介绍你的方案是怎么一步一步往上爬，等待阳光静静看着它的脸，小小的天，有大大的梦想</a:t>
              </a:r>
              <a:r>
                <a:rPr lang="en-US" altLang="zh-CN" b="1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</a:rPr>
                <a:t>~</a:t>
              </a:r>
              <a:endParaRPr lang="zh-CN" altLang="en-US" b="1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7663" name="文本框 32"/>
            <p:cNvSpPr txBox="1">
              <a:spLocks noChangeArrowheads="1"/>
            </p:cNvSpPr>
            <p:nvPr/>
          </p:nvSpPr>
          <p:spPr bwMode="auto">
            <a:xfrm>
              <a:off x="1205357" y="3996951"/>
              <a:ext cx="6715005" cy="75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indent="457200">
                <a:lnSpc>
                  <a:spcPct val="125000"/>
                </a:lnSpc>
              </a:pPr>
              <a:r>
                <a:rPr lang="zh-CN" altLang="en-US" b="1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</a:rPr>
                <a:t>不好意思，唱出来了，祝福周董新婚快乐啊，虽说大学以后就不咋听周董歌了，但中学的时光还是值得留念的。</a:t>
              </a:r>
            </a:p>
          </p:txBody>
        </p:sp>
        <p:sp>
          <p:nvSpPr>
            <p:cNvPr id="27664" name="文本框 33"/>
            <p:cNvSpPr txBox="1">
              <a:spLocks noChangeArrowheads="1"/>
            </p:cNvSpPr>
            <p:nvPr/>
          </p:nvSpPr>
          <p:spPr bwMode="auto">
            <a:xfrm>
              <a:off x="1790065" y="5524690"/>
              <a:ext cx="6715005" cy="4069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indent="457200">
                <a:lnSpc>
                  <a:spcPct val="125000"/>
                </a:lnSpc>
              </a:pPr>
              <a:r>
                <a:rPr lang="zh-CN" altLang="en-US" b="1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</a:rPr>
                <a:t>周董今年要来西安开演唱会的，要去的同学记得赶快抢票啊。</a:t>
              </a:r>
            </a:p>
          </p:txBody>
        </p:sp>
      </p:grpSp>
      <p:grpSp>
        <p:nvGrpSpPr>
          <p:cNvPr id="39" name="组合 38"/>
          <p:cNvGrpSpPr>
            <a:grpSpLocks/>
          </p:cNvGrpSpPr>
          <p:nvPr/>
        </p:nvGrpSpPr>
        <p:grpSpPr bwMode="auto">
          <a:xfrm>
            <a:off x="1220788" y="6519863"/>
            <a:ext cx="8024812" cy="338137"/>
            <a:chOff x="1277256" y="6519446"/>
            <a:chExt cx="8024939" cy="338554"/>
          </a:xfrm>
        </p:grpSpPr>
        <p:sp>
          <p:nvSpPr>
            <p:cNvPr id="40" name="矩形 39"/>
            <p:cNvSpPr/>
            <p:nvPr/>
          </p:nvSpPr>
          <p:spPr>
            <a:xfrm>
              <a:off x="8767200" y="6519446"/>
              <a:ext cx="431807" cy="33855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7655" name="文本框 40"/>
            <p:cNvSpPr txBox="1">
              <a:spLocks noChangeArrowheads="1"/>
            </p:cNvSpPr>
            <p:nvPr/>
          </p:nvSpPr>
          <p:spPr bwMode="auto">
            <a:xfrm>
              <a:off x="8663567" y="6519446"/>
              <a:ext cx="638628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16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14</a:t>
              </a:r>
              <a:endPara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1277256" y="6519446"/>
              <a:ext cx="7489944" cy="33855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毕业设计第二次汇报，段公子，西北工业大学航空学院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>
            <a:grpSpLocks/>
          </p:cNvGrpSpPr>
          <p:nvPr/>
        </p:nvGrpSpPr>
        <p:grpSpPr bwMode="auto">
          <a:xfrm>
            <a:off x="611188" y="261938"/>
            <a:ext cx="666750" cy="663575"/>
            <a:chOff x="611187" y="261275"/>
            <a:chExt cx="666069" cy="664458"/>
          </a:xfrm>
        </p:grpSpPr>
        <p:sp>
          <p:nvSpPr>
            <p:cNvPr id="9" name="矩形 8"/>
            <p:cNvSpPr>
              <a:spLocks noChangeAspect="1"/>
            </p:cNvSpPr>
            <p:nvPr/>
          </p:nvSpPr>
          <p:spPr>
            <a:xfrm>
              <a:off x="611187" y="261275"/>
              <a:ext cx="539199" cy="53728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7" name="矩形 16"/>
            <p:cNvSpPr>
              <a:spLocks noChangeAspect="1"/>
            </p:cNvSpPr>
            <p:nvPr/>
          </p:nvSpPr>
          <p:spPr>
            <a:xfrm>
              <a:off x="880786" y="529919"/>
              <a:ext cx="396470" cy="39581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1419225" y="361950"/>
            <a:ext cx="7113588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在此输入一些酷炫的文字</a:t>
            </a:r>
            <a:endParaRPr lang="en-US" altLang="zh-CN" sz="24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9" name="组合 38"/>
          <p:cNvGrpSpPr>
            <a:grpSpLocks/>
          </p:cNvGrpSpPr>
          <p:nvPr/>
        </p:nvGrpSpPr>
        <p:grpSpPr bwMode="auto">
          <a:xfrm>
            <a:off x="1220788" y="6519863"/>
            <a:ext cx="8024812" cy="338137"/>
            <a:chOff x="1277256" y="6519446"/>
            <a:chExt cx="8024939" cy="338554"/>
          </a:xfrm>
        </p:grpSpPr>
        <p:sp>
          <p:nvSpPr>
            <p:cNvPr id="40" name="矩形 39"/>
            <p:cNvSpPr/>
            <p:nvPr/>
          </p:nvSpPr>
          <p:spPr>
            <a:xfrm>
              <a:off x="8767200" y="6519446"/>
              <a:ext cx="431807" cy="33855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8684" name="文本框 40"/>
            <p:cNvSpPr txBox="1">
              <a:spLocks noChangeArrowheads="1"/>
            </p:cNvSpPr>
            <p:nvPr/>
          </p:nvSpPr>
          <p:spPr bwMode="auto">
            <a:xfrm>
              <a:off x="8663567" y="6519446"/>
              <a:ext cx="638628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16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15</a:t>
              </a:r>
              <a:endPara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1277256" y="6519446"/>
              <a:ext cx="7489944" cy="33855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毕业设计第二次汇报，段公子，西北工业大学航空学院</a:t>
              </a:r>
            </a:p>
          </p:txBody>
        </p:sp>
      </p:grpSp>
      <p:sp>
        <p:nvSpPr>
          <p:cNvPr id="10" name="右箭头 9"/>
          <p:cNvSpPr/>
          <p:nvPr/>
        </p:nvSpPr>
        <p:spPr>
          <a:xfrm>
            <a:off x="1204913" y="1193800"/>
            <a:ext cx="6734175" cy="4470400"/>
          </a:xfrm>
          <a:prstGeom prst="rightArrow">
            <a:avLst/>
          </a:prstGeom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 useBgFill="1">
        <p:nvSpPr>
          <p:cNvPr id="12" name="圆角矩形 11"/>
          <p:cNvSpPr/>
          <p:nvPr/>
        </p:nvSpPr>
        <p:spPr>
          <a:xfrm>
            <a:off x="611188" y="2778125"/>
            <a:ext cx="2376487" cy="1952625"/>
          </a:xfrm>
          <a:prstGeom prst="roundRect">
            <a:avLst/>
          </a:prstGeom>
          <a:ln>
            <a:solidFill>
              <a:srgbClr val="0070C0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250805" tIns="250805" rIns="250805" bIns="250805" spcCol="1270" anchor="ctr"/>
          <a:lstStyle/>
          <a:p>
            <a:pPr indent="306000" defTabSz="2000250" fontAlgn="auto">
              <a:lnSpc>
                <a:spcPct val="125000"/>
              </a:lnSpc>
              <a:spcAft>
                <a:spcPct val="35000"/>
              </a:spcAft>
              <a:defRPr/>
            </a:pPr>
            <a:r>
              <a:rPr lang="zh-CN" altLang="en-US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其实我的汇报中是没这页，包括接下来的三页。</a:t>
            </a:r>
          </a:p>
        </p:txBody>
      </p:sp>
      <p:sp useBgFill="1">
        <p:nvSpPr>
          <p:cNvPr id="15" name="圆角矩形 14"/>
          <p:cNvSpPr/>
          <p:nvPr/>
        </p:nvSpPr>
        <p:spPr>
          <a:xfrm>
            <a:off x="3382963" y="2778125"/>
            <a:ext cx="2378075" cy="1952625"/>
          </a:xfrm>
          <a:prstGeom prst="roundRect">
            <a:avLst/>
          </a:prstGeom>
          <a:ln>
            <a:solidFill>
              <a:srgbClr val="0070C0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250805" tIns="250805" rIns="250805" bIns="250805" spcCol="1270" anchor="ctr"/>
          <a:lstStyle/>
          <a:p>
            <a:pPr indent="306000" defTabSz="2000250" fontAlgn="auto">
              <a:lnSpc>
                <a:spcPct val="125000"/>
              </a:lnSpc>
              <a:spcAft>
                <a:spcPct val="35000"/>
              </a:spcAft>
              <a:defRPr/>
            </a:pPr>
            <a:r>
              <a:rPr lang="zh-CN" altLang="en-US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只是考虑到既然是个模板，就应该有一些通用的版式。</a:t>
            </a:r>
          </a:p>
        </p:txBody>
      </p:sp>
      <p:sp useBgFill="1">
        <p:nvSpPr>
          <p:cNvPr id="20" name="圆角矩形 19"/>
          <p:cNvSpPr/>
          <p:nvPr/>
        </p:nvSpPr>
        <p:spPr>
          <a:xfrm>
            <a:off x="6156325" y="2778125"/>
            <a:ext cx="2376488" cy="1952625"/>
          </a:xfrm>
          <a:prstGeom prst="roundRect">
            <a:avLst/>
          </a:prstGeom>
          <a:ln>
            <a:solidFill>
              <a:srgbClr val="0070C0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250805" tIns="250805" rIns="250805" bIns="250805" spcCol="1270" anchor="ctr"/>
          <a:lstStyle/>
          <a:p>
            <a:pPr indent="306000" defTabSz="2000250" fontAlgn="auto">
              <a:lnSpc>
                <a:spcPct val="125000"/>
              </a:lnSpc>
              <a:spcAft>
                <a:spcPct val="35000"/>
              </a:spcAft>
              <a:defRPr/>
            </a:pPr>
            <a:r>
              <a:rPr lang="zh-CN" altLang="en-US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所以放置了一些</a:t>
            </a:r>
            <a:r>
              <a:rPr lang="en-US" altLang="zh-CN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SmartArt</a:t>
            </a:r>
            <a:r>
              <a:rPr lang="zh-CN" altLang="en-US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，提高一下通用性。</a:t>
            </a:r>
          </a:p>
        </p:txBody>
      </p:sp>
      <p:sp>
        <p:nvSpPr>
          <p:cNvPr id="38" name="圆角矩形 37"/>
          <p:cNvSpPr/>
          <p:nvPr/>
        </p:nvSpPr>
        <p:spPr>
          <a:xfrm>
            <a:off x="581025" y="2074863"/>
            <a:ext cx="2436813" cy="538162"/>
          </a:xfrm>
          <a:prstGeom prst="roundRect">
            <a:avLst/>
          </a:prstGeom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250805" tIns="250805" rIns="250805" bIns="250805" spcCol="1270" anchor="ctr"/>
          <a:lstStyle/>
          <a:p>
            <a:pPr algn="ctr" defTabSz="2000250" fontAlgn="auto">
              <a:lnSpc>
                <a:spcPct val="90000"/>
              </a:lnSpc>
              <a:spcAft>
                <a:spcPct val="35000"/>
              </a:spcAft>
              <a:defRPr/>
            </a:pP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在此输入文字</a:t>
            </a:r>
          </a:p>
        </p:txBody>
      </p:sp>
      <p:sp>
        <p:nvSpPr>
          <p:cNvPr id="43" name="圆角矩形 42"/>
          <p:cNvSpPr/>
          <p:nvPr/>
        </p:nvSpPr>
        <p:spPr>
          <a:xfrm>
            <a:off x="3352800" y="2074863"/>
            <a:ext cx="2438400" cy="538162"/>
          </a:xfrm>
          <a:prstGeom prst="roundRect">
            <a:avLst/>
          </a:prstGeom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250805" tIns="250805" rIns="250805" bIns="250805" spcCol="1270" anchor="ctr"/>
          <a:lstStyle/>
          <a:p>
            <a:pPr algn="ctr" defTabSz="2000250" fontAlgn="auto">
              <a:lnSpc>
                <a:spcPct val="90000"/>
              </a:lnSpc>
              <a:spcAft>
                <a:spcPct val="35000"/>
              </a:spcAft>
              <a:defRPr/>
            </a:pP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在此输入文字</a:t>
            </a:r>
          </a:p>
        </p:txBody>
      </p:sp>
      <p:sp>
        <p:nvSpPr>
          <p:cNvPr id="44" name="圆角矩形 43"/>
          <p:cNvSpPr/>
          <p:nvPr/>
        </p:nvSpPr>
        <p:spPr>
          <a:xfrm>
            <a:off x="6126163" y="2074863"/>
            <a:ext cx="2436812" cy="538162"/>
          </a:xfrm>
          <a:prstGeom prst="roundRect">
            <a:avLst/>
          </a:prstGeom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250805" tIns="250805" rIns="250805" bIns="250805" spcCol="1270" anchor="ctr"/>
          <a:lstStyle/>
          <a:p>
            <a:pPr algn="ctr" defTabSz="2000250" fontAlgn="auto">
              <a:lnSpc>
                <a:spcPct val="90000"/>
              </a:lnSpc>
              <a:spcAft>
                <a:spcPct val="35000"/>
              </a:spcAft>
              <a:defRPr/>
            </a:pP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在此输入文字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2" grpId="0" animBg="1"/>
      <p:bldP spid="15" grpId="0" animBg="1"/>
      <p:bldP spid="20" grpId="0" animBg="1"/>
      <p:bldP spid="38" grpId="0" animBg="1"/>
      <p:bldP spid="43" grpId="0" animBg="1"/>
      <p:bldP spid="4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>
            <a:grpSpLocks/>
          </p:cNvGrpSpPr>
          <p:nvPr/>
        </p:nvGrpSpPr>
        <p:grpSpPr bwMode="auto">
          <a:xfrm>
            <a:off x="611188" y="261938"/>
            <a:ext cx="666750" cy="663575"/>
            <a:chOff x="611187" y="261275"/>
            <a:chExt cx="666069" cy="664458"/>
          </a:xfrm>
        </p:grpSpPr>
        <p:sp>
          <p:nvSpPr>
            <p:cNvPr id="9" name="矩形 8"/>
            <p:cNvSpPr>
              <a:spLocks noChangeAspect="1"/>
            </p:cNvSpPr>
            <p:nvPr/>
          </p:nvSpPr>
          <p:spPr>
            <a:xfrm>
              <a:off x="611187" y="261275"/>
              <a:ext cx="539199" cy="53728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7" name="矩形 16"/>
            <p:cNvSpPr>
              <a:spLocks noChangeAspect="1"/>
            </p:cNvSpPr>
            <p:nvPr/>
          </p:nvSpPr>
          <p:spPr>
            <a:xfrm>
              <a:off x="880786" y="529919"/>
              <a:ext cx="396470" cy="39581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1419225" y="361950"/>
            <a:ext cx="7113588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在此输入一些酷炫的文字</a:t>
            </a:r>
            <a:endParaRPr lang="en-US" altLang="zh-CN" sz="24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9" name="组合 38"/>
          <p:cNvGrpSpPr>
            <a:grpSpLocks/>
          </p:cNvGrpSpPr>
          <p:nvPr/>
        </p:nvGrpSpPr>
        <p:grpSpPr bwMode="auto">
          <a:xfrm>
            <a:off x="1220788" y="6519863"/>
            <a:ext cx="8024812" cy="338137"/>
            <a:chOff x="1277256" y="6519446"/>
            <a:chExt cx="8024939" cy="338554"/>
          </a:xfrm>
        </p:grpSpPr>
        <p:sp>
          <p:nvSpPr>
            <p:cNvPr id="40" name="矩形 39"/>
            <p:cNvSpPr/>
            <p:nvPr/>
          </p:nvSpPr>
          <p:spPr>
            <a:xfrm>
              <a:off x="8767200" y="6519446"/>
              <a:ext cx="431807" cy="33855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9711" name="文本框 40"/>
            <p:cNvSpPr txBox="1">
              <a:spLocks noChangeArrowheads="1"/>
            </p:cNvSpPr>
            <p:nvPr/>
          </p:nvSpPr>
          <p:spPr bwMode="auto">
            <a:xfrm>
              <a:off x="8663567" y="6519446"/>
              <a:ext cx="638628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16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16</a:t>
              </a:r>
              <a:endPara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1277256" y="6519446"/>
              <a:ext cx="7489944" cy="33855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毕业设计第二次汇报，段公子，西北工业大学航空学院</a:t>
              </a:r>
            </a:p>
          </p:txBody>
        </p:sp>
      </p:grpSp>
      <p:cxnSp>
        <p:nvCxnSpPr>
          <p:cNvPr id="35" name="直接连接符 34"/>
          <p:cNvCxnSpPr/>
          <p:nvPr/>
        </p:nvCxnSpPr>
        <p:spPr>
          <a:xfrm>
            <a:off x="-42863" y="3429000"/>
            <a:ext cx="9186863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组合 35"/>
          <p:cNvGrpSpPr>
            <a:grpSpLocks/>
          </p:cNvGrpSpPr>
          <p:nvPr/>
        </p:nvGrpSpPr>
        <p:grpSpPr bwMode="auto">
          <a:xfrm>
            <a:off x="611188" y="1219200"/>
            <a:ext cx="2103437" cy="4419600"/>
            <a:chOff x="1595438" y="1219202"/>
            <a:chExt cx="2104056" cy="4419596"/>
          </a:xfrm>
        </p:grpSpPr>
        <p:sp>
          <p:nvSpPr>
            <p:cNvPr id="37" name="任意多边形 36"/>
            <p:cNvSpPr/>
            <p:nvPr/>
          </p:nvSpPr>
          <p:spPr>
            <a:xfrm>
              <a:off x="1595438" y="1219202"/>
              <a:ext cx="2104056" cy="4419596"/>
            </a:xfrm>
            <a:custGeom>
              <a:avLst/>
              <a:gdLst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8000 w 10000"/>
                <a:gd name="connsiteY2" fmla="*/ 10000 h 10000"/>
                <a:gd name="connsiteX3" fmla="*/ 2000 w 10000"/>
                <a:gd name="connsiteY3" fmla="*/ 10000 h 10000"/>
                <a:gd name="connsiteX4" fmla="*/ 0 w 10000"/>
                <a:gd name="connsiteY4" fmla="*/ 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00" h="10000">
                  <a:moveTo>
                    <a:pt x="0" y="10000"/>
                  </a:moveTo>
                  <a:lnTo>
                    <a:pt x="0" y="0"/>
                  </a:lnTo>
                  <a:lnTo>
                    <a:pt x="10000" y="2000"/>
                  </a:lnTo>
                  <a:lnTo>
                    <a:pt x="10000" y="8000"/>
                  </a:lnTo>
                  <a:lnTo>
                    <a:pt x="0" y="1000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 dirty="0">
                <a:latin typeface="Arial" panose="020B0604020202020204" pitchFamily="34" charset="0"/>
                <a:ea typeface="微软雅黑" panose="020B0503020204020204" pitchFamily="34" charset="-122"/>
              </a:endParaRPr>
            </a:p>
            <a:p>
              <a:pPr lvl="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/>
            </a:p>
            <a:p>
              <a:pPr lvl="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/>
            </a:p>
          </p:txBody>
        </p:sp>
        <p:sp>
          <p:nvSpPr>
            <p:cNvPr id="38" name="矩形 37"/>
            <p:cNvSpPr/>
            <p:nvPr/>
          </p:nvSpPr>
          <p:spPr>
            <a:xfrm>
              <a:off x="1595438" y="2690814"/>
              <a:ext cx="2088176" cy="1130299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indent="304800" fontAlgn="auto">
                <a:lnSpc>
                  <a:spcPct val="125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在此输入毕业设计内容的第一个方面工作。</a:t>
              </a:r>
              <a:endParaRPr lang="zh-CN" altLang="zh-CN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3" name="组合 42"/>
          <p:cNvGrpSpPr>
            <a:grpSpLocks/>
          </p:cNvGrpSpPr>
          <p:nvPr/>
        </p:nvGrpSpPr>
        <p:grpSpPr bwMode="auto">
          <a:xfrm>
            <a:off x="3522663" y="1219200"/>
            <a:ext cx="2103437" cy="4419600"/>
            <a:chOff x="5043972" y="1219202"/>
            <a:chExt cx="2104056" cy="4419596"/>
          </a:xfrm>
        </p:grpSpPr>
        <p:sp>
          <p:nvSpPr>
            <p:cNvPr id="44" name="任意多边形 43"/>
            <p:cNvSpPr/>
            <p:nvPr/>
          </p:nvSpPr>
          <p:spPr>
            <a:xfrm>
              <a:off x="5043972" y="1219202"/>
              <a:ext cx="2104056" cy="4419596"/>
            </a:xfrm>
            <a:custGeom>
              <a:avLst/>
              <a:gdLst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8000 w 10000"/>
                <a:gd name="connsiteY2" fmla="*/ 10000 h 10000"/>
                <a:gd name="connsiteX3" fmla="*/ 2000 w 10000"/>
                <a:gd name="connsiteY3" fmla="*/ 10000 h 10000"/>
                <a:gd name="connsiteX4" fmla="*/ 0 w 10000"/>
                <a:gd name="connsiteY4" fmla="*/ 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00" h="10000">
                  <a:moveTo>
                    <a:pt x="0" y="10000"/>
                  </a:moveTo>
                  <a:lnTo>
                    <a:pt x="0" y="0"/>
                  </a:lnTo>
                  <a:lnTo>
                    <a:pt x="10000" y="2000"/>
                  </a:lnTo>
                  <a:lnTo>
                    <a:pt x="10000" y="8000"/>
                  </a:lnTo>
                  <a:lnTo>
                    <a:pt x="0" y="1000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>
                <a:latin typeface="Arial" panose="020B0604020202020204" pitchFamily="34" charset="0"/>
                <a:ea typeface="微软雅黑" panose="020B0503020204020204" pitchFamily="34" charset="-122"/>
              </a:endParaRPr>
            </a:p>
            <a:p>
              <a:pPr lvl="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  <a:p>
              <a:pPr lvl="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5" name="矩形 44"/>
            <p:cNvSpPr/>
            <p:nvPr/>
          </p:nvSpPr>
          <p:spPr>
            <a:xfrm>
              <a:off x="5059852" y="2690814"/>
              <a:ext cx="2088176" cy="1130299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indent="304800" fontAlgn="auto">
                <a:lnSpc>
                  <a:spcPct val="125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在此输入毕业设计内容的第二个方面工作。</a:t>
              </a:r>
              <a:endParaRPr lang="zh-CN" altLang="zh-CN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6" name="组合 45"/>
          <p:cNvGrpSpPr>
            <a:grpSpLocks/>
          </p:cNvGrpSpPr>
          <p:nvPr/>
        </p:nvGrpSpPr>
        <p:grpSpPr bwMode="auto">
          <a:xfrm>
            <a:off x="6434138" y="1219200"/>
            <a:ext cx="2103437" cy="4419600"/>
            <a:chOff x="8492507" y="1219202"/>
            <a:chExt cx="2104056" cy="4419596"/>
          </a:xfrm>
        </p:grpSpPr>
        <p:sp>
          <p:nvSpPr>
            <p:cNvPr id="47" name="任意多边形 46"/>
            <p:cNvSpPr/>
            <p:nvPr/>
          </p:nvSpPr>
          <p:spPr>
            <a:xfrm>
              <a:off x="8492507" y="1219202"/>
              <a:ext cx="2104056" cy="4419596"/>
            </a:xfrm>
            <a:custGeom>
              <a:avLst/>
              <a:gdLst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8000 w 10000"/>
                <a:gd name="connsiteY2" fmla="*/ 10000 h 10000"/>
                <a:gd name="connsiteX3" fmla="*/ 2000 w 10000"/>
                <a:gd name="connsiteY3" fmla="*/ 10000 h 10000"/>
                <a:gd name="connsiteX4" fmla="*/ 0 w 10000"/>
                <a:gd name="connsiteY4" fmla="*/ 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00" h="10000">
                  <a:moveTo>
                    <a:pt x="0" y="10000"/>
                  </a:moveTo>
                  <a:lnTo>
                    <a:pt x="0" y="0"/>
                  </a:lnTo>
                  <a:lnTo>
                    <a:pt x="10000" y="2000"/>
                  </a:lnTo>
                  <a:lnTo>
                    <a:pt x="10000" y="8000"/>
                  </a:lnTo>
                  <a:lnTo>
                    <a:pt x="0" y="1000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>
                <a:latin typeface="Arial" panose="020B0604020202020204" pitchFamily="34" charset="0"/>
                <a:ea typeface="微软雅黑" panose="020B0503020204020204" pitchFamily="34" charset="-122"/>
              </a:endParaRPr>
            </a:p>
            <a:p>
              <a:pPr lvl="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  <a:p>
              <a:pPr lvl="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8" name="矩形 47"/>
            <p:cNvSpPr/>
            <p:nvPr/>
          </p:nvSpPr>
          <p:spPr>
            <a:xfrm>
              <a:off x="8508387" y="2690814"/>
              <a:ext cx="2088176" cy="1130299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indent="304800" fontAlgn="auto">
                <a:lnSpc>
                  <a:spcPct val="125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kern="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在此输入毕业设计内容的第三个方面工作。</a:t>
              </a:r>
              <a:endParaRPr lang="zh-CN" altLang="zh-CN" b="1" kern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>
            <a:grpSpLocks/>
          </p:cNvGrpSpPr>
          <p:nvPr/>
        </p:nvGrpSpPr>
        <p:grpSpPr bwMode="auto">
          <a:xfrm>
            <a:off x="611188" y="261938"/>
            <a:ext cx="666750" cy="663575"/>
            <a:chOff x="611187" y="261275"/>
            <a:chExt cx="666069" cy="664458"/>
          </a:xfrm>
        </p:grpSpPr>
        <p:sp>
          <p:nvSpPr>
            <p:cNvPr id="9" name="矩形 8"/>
            <p:cNvSpPr>
              <a:spLocks noChangeAspect="1"/>
            </p:cNvSpPr>
            <p:nvPr/>
          </p:nvSpPr>
          <p:spPr>
            <a:xfrm>
              <a:off x="611187" y="261275"/>
              <a:ext cx="539199" cy="53728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7" name="矩形 16"/>
            <p:cNvSpPr>
              <a:spLocks noChangeAspect="1"/>
            </p:cNvSpPr>
            <p:nvPr/>
          </p:nvSpPr>
          <p:spPr>
            <a:xfrm>
              <a:off x="880786" y="529919"/>
              <a:ext cx="396470" cy="39581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1419225" y="361950"/>
            <a:ext cx="7113588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在此输入一些酷炫的文字</a:t>
            </a:r>
            <a:endParaRPr lang="en-US" altLang="zh-CN" sz="24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9" name="组合 38"/>
          <p:cNvGrpSpPr>
            <a:grpSpLocks/>
          </p:cNvGrpSpPr>
          <p:nvPr/>
        </p:nvGrpSpPr>
        <p:grpSpPr bwMode="auto">
          <a:xfrm>
            <a:off x="1220788" y="6519863"/>
            <a:ext cx="8024812" cy="338137"/>
            <a:chOff x="1277256" y="6519446"/>
            <a:chExt cx="8024939" cy="338554"/>
          </a:xfrm>
        </p:grpSpPr>
        <p:sp>
          <p:nvSpPr>
            <p:cNvPr id="40" name="矩形 39"/>
            <p:cNvSpPr/>
            <p:nvPr/>
          </p:nvSpPr>
          <p:spPr>
            <a:xfrm>
              <a:off x="8767200" y="6519446"/>
              <a:ext cx="431807" cy="33855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0744" name="文本框 40"/>
            <p:cNvSpPr txBox="1">
              <a:spLocks noChangeArrowheads="1"/>
            </p:cNvSpPr>
            <p:nvPr/>
          </p:nvSpPr>
          <p:spPr bwMode="auto">
            <a:xfrm>
              <a:off x="8663567" y="6519446"/>
              <a:ext cx="638628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16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17</a:t>
              </a:r>
              <a:endPara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1277256" y="6519446"/>
              <a:ext cx="7489944" cy="33855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毕业设计第二次汇报，段公子，西北工业大学航空学院</a:t>
              </a:r>
            </a:p>
          </p:txBody>
        </p:sp>
      </p:grpSp>
      <p:sp>
        <p:nvSpPr>
          <p:cNvPr id="35" name="任意多边形 34"/>
          <p:cNvSpPr/>
          <p:nvPr/>
        </p:nvSpPr>
        <p:spPr>
          <a:xfrm>
            <a:off x="2019300" y="2655888"/>
            <a:ext cx="1546225" cy="1546225"/>
          </a:xfrm>
          <a:custGeom>
            <a:avLst/>
            <a:gdLst>
              <a:gd name="connsiteX0" fmla="*/ 0 w 1439167"/>
              <a:gd name="connsiteY0" fmla="*/ 719584 h 1439167"/>
              <a:gd name="connsiteX1" fmla="*/ 719584 w 1439167"/>
              <a:gd name="connsiteY1" fmla="*/ 0 h 1439167"/>
              <a:gd name="connsiteX2" fmla="*/ 1439168 w 1439167"/>
              <a:gd name="connsiteY2" fmla="*/ 719584 h 1439167"/>
              <a:gd name="connsiteX3" fmla="*/ 719584 w 1439167"/>
              <a:gd name="connsiteY3" fmla="*/ 1439168 h 1439167"/>
              <a:gd name="connsiteX4" fmla="*/ 0 w 1439167"/>
              <a:gd name="connsiteY4" fmla="*/ 719584 h 14391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39167" h="1439167">
                <a:moveTo>
                  <a:pt x="0" y="719584"/>
                </a:moveTo>
                <a:cubicBezTo>
                  <a:pt x="0" y="322169"/>
                  <a:pt x="322169" y="0"/>
                  <a:pt x="719584" y="0"/>
                </a:cubicBezTo>
                <a:cubicBezTo>
                  <a:pt x="1116999" y="0"/>
                  <a:pt x="1439168" y="322169"/>
                  <a:pt x="1439168" y="719584"/>
                </a:cubicBezTo>
                <a:cubicBezTo>
                  <a:pt x="1439168" y="1116999"/>
                  <a:pt x="1116999" y="1439168"/>
                  <a:pt x="719584" y="1439168"/>
                </a:cubicBezTo>
                <a:cubicBezTo>
                  <a:pt x="322169" y="1439168"/>
                  <a:pt x="0" y="1116999"/>
                  <a:pt x="0" y="71958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latin typeface="Arial" panose="020B0604020202020204" pitchFamily="34" charset="0"/>
                <a:ea typeface="微软雅黑" panose="020B0503020204020204" pitchFamily="34" charset="-122"/>
              </a:rPr>
              <a:t>目标</a:t>
            </a:r>
            <a:endParaRPr lang="en-US" altLang="zh-CN" sz="2400" b="1" dirty="0"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latin typeface="Arial" panose="020B0604020202020204" pitchFamily="34" charset="0"/>
                <a:ea typeface="微软雅黑" panose="020B0503020204020204" pitchFamily="34" charset="-122"/>
              </a:rPr>
              <a:t>期刊</a:t>
            </a:r>
          </a:p>
        </p:txBody>
      </p:sp>
      <p:grpSp>
        <p:nvGrpSpPr>
          <p:cNvPr id="36" name="组合 35"/>
          <p:cNvGrpSpPr>
            <a:grpSpLocks/>
          </p:cNvGrpSpPr>
          <p:nvPr/>
        </p:nvGrpSpPr>
        <p:grpSpPr bwMode="auto">
          <a:xfrm>
            <a:off x="611188" y="1247775"/>
            <a:ext cx="4360862" cy="4362450"/>
            <a:chOff x="3526104" y="876860"/>
            <a:chExt cx="5124410" cy="5124410"/>
          </a:xfrm>
        </p:grpSpPr>
        <p:sp>
          <p:nvSpPr>
            <p:cNvPr id="37" name="空心弧 36"/>
            <p:cNvSpPr/>
            <p:nvPr/>
          </p:nvSpPr>
          <p:spPr>
            <a:xfrm>
              <a:off x="4115588" y="1466130"/>
              <a:ext cx="3945441" cy="3945870"/>
            </a:xfrm>
            <a:prstGeom prst="blockArc">
              <a:avLst>
                <a:gd name="adj1" fmla="val 10800000"/>
                <a:gd name="adj2" fmla="val 16200000"/>
                <a:gd name="adj3" fmla="val 4642"/>
              </a:avLst>
            </a:prstGeom>
            <a:solidFill>
              <a:srgbClr val="7F7F7F"/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8" name="空心弧 37"/>
            <p:cNvSpPr/>
            <p:nvPr/>
          </p:nvSpPr>
          <p:spPr>
            <a:xfrm>
              <a:off x="4115588" y="1466130"/>
              <a:ext cx="3945441" cy="3945870"/>
            </a:xfrm>
            <a:prstGeom prst="blockArc">
              <a:avLst>
                <a:gd name="adj1" fmla="val 5400000"/>
                <a:gd name="adj2" fmla="val 10800000"/>
                <a:gd name="adj3" fmla="val 4642"/>
              </a:avLst>
            </a:prstGeom>
            <a:solidFill>
              <a:srgbClr val="7F7F7F"/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3" name="空心弧 42"/>
            <p:cNvSpPr/>
            <p:nvPr/>
          </p:nvSpPr>
          <p:spPr>
            <a:xfrm>
              <a:off x="4115588" y="1466130"/>
              <a:ext cx="3945441" cy="3945870"/>
            </a:xfrm>
            <a:prstGeom prst="blockArc">
              <a:avLst>
                <a:gd name="adj1" fmla="val 0"/>
                <a:gd name="adj2" fmla="val 5400000"/>
                <a:gd name="adj3" fmla="val 4642"/>
              </a:avLst>
            </a:prstGeom>
            <a:solidFill>
              <a:srgbClr val="7F7F7F"/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4" name="空心弧 43"/>
            <p:cNvSpPr/>
            <p:nvPr/>
          </p:nvSpPr>
          <p:spPr>
            <a:xfrm>
              <a:off x="4115588" y="1466130"/>
              <a:ext cx="3945441" cy="3945870"/>
            </a:xfrm>
            <a:prstGeom prst="blockArc">
              <a:avLst>
                <a:gd name="adj1" fmla="val 16200000"/>
                <a:gd name="adj2" fmla="val 0"/>
                <a:gd name="adj3" fmla="val 4642"/>
              </a:avLst>
            </a:prstGeom>
            <a:solidFill>
              <a:srgbClr val="7F7F7F"/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grpSp>
          <p:nvGrpSpPr>
            <p:cNvPr id="30731" name="组合 44"/>
            <p:cNvGrpSpPr>
              <a:grpSpLocks/>
            </p:cNvGrpSpPr>
            <p:nvPr/>
          </p:nvGrpSpPr>
          <p:grpSpPr bwMode="auto">
            <a:xfrm>
              <a:off x="5452593" y="4729836"/>
              <a:ext cx="1271434" cy="1271434"/>
              <a:chOff x="5147792" y="4934845"/>
              <a:chExt cx="1007417" cy="1007417"/>
            </a:xfrm>
          </p:grpSpPr>
          <p:sp>
            <p:nvSpPr>
              <p:cNvPr id="70" name="任意多边形 69"/>
              <p:cNvSpPr/>
              <p:nvPr/>
            </p:nvSpPr>
            <p:spPr>
              <a:xfrm>
                <a:off x="5148210" y="4934572"/>
                <a:ext cx="1006579" cy="1007690"/>
              </a:xfrm>
              <a:custGeom>
                <a:avLst/>
                <a:gdLst>
                  <a:gd name="connsiteX0" fmla="*/ 0 w 1007417"/>
                  <a:gd name="connsiteY0" fmla="*/ 503709 h 1007417"/>
                  <a:gd name="connsiteX1" fmla="*/ 503709 w 1007417"/>
                  <a:gd name="connsiteY1" fmla="*/ 0 h 1007417"/>
                  <a:gd name="connsiteX2" fmla="*/ 1007418 w 1007417"/>
                  <a:gd name="connsiteY2" fmla="*/ 503709 h 1007417"/>
                  <a:gd name="connsiteX3" fmla="*/ 503709 w 1007417"/>
                  <a:gd name="connsiteY3" fmla="*/ 1007418 h 1007417"/>
                  <a:gd name="connsiteX4" fmla="*/ 0 w 1007417"/>
                  <a:gd name="connsiteY4" fmla="*/ 503709 h 10074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07417" h="1007417">
                    <a:moveTo>
                      <a:pt x="0" y="503709"/>
                    </a:moveTo>
                    <a:cubicBezTo>
                      <a:pt x="0" y="225518"/>
                      <a:pt x="225518" y="0"/>
                      <a:pt x="503709" y="0"/>
                    </a:cubicBezTo>
                    <a:cubicBezTo>
                      <a:pt x="781900" y="0"/>
                      <a:pt x="1007418" y="225518"/>
                      <a:pt x="1007418" y="503709"/>
                    </a:cubicBezTo>
                    <a:cubicBezTo>
                      <a:pt x="1007418" y="781900"/>
                      <a:pt x="781900" y="1007418"/>
                      <a:pt x="503709" y="1007418"/>
                    </a:cubicBezTo>
                    <a:cubicBezTo>
                      <a:pt x="225518" y="1007418"/>
                      <a:pt x="0" y="781900"/>
                      <a:pt x="0" y="503709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b="1"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71" name="Group 4"/>
              <p:cNvGrpSpPr>
                <a:grpSpLocks noChangeAspect="1"/>
              </p:cNvGrpSpPr>
              <p:nvPr/>
            </p:nvGrpSpPr>
            <p:grpSpPr bwMode="auto">
              <a:xfrm>
                <a:off x="5418313" y="5176357"/>
                <a:ext cx="466374" cy="524392"/>
                <a:chOff x="3313" y="3205"/>
                <a:chExt cx="418" cy="470"/>
              </a:xfrm>
              <a:solidFill>
                <a:schemeClr val="bg1"/>
              </a:solidFill>
            </p:grpSpPr>
            <p:sp>
              <p:nvSpPr>
                <p:cNvPr id="72" name="Freeform 5"/>
                <p:cNvSpPr>
                  <a:spLocks/>
                </p:cNvSpPr>
                <p:nvPr/>
              </p:nvSpPr>
              <p:spPr bwMode="auto">
                <a:xfrm>
                  <a:off x="3392" y="3507"/>
                  <a:ext cx="206" cy="12"/>
                </a:xfrm>
                <a:custGeom>
                  <a:avLst/>
                  <a:gdLst>
                    <a:gd name="T0" fmla="*/ 84 w 86"/>
                    <a:gd name="T1" fmla="*/ 0 h 5"/>
                    <a:gd name="T2" fmla="*/ 3 w 86"/>
                    <a:gd name="T3" fmla="*/ 0 h 5"/>
                    <a:gd name="T4" fmla="*/ 0 w 86"/>
                    <a:gd name="T5" fmla="*/ 3 h 5"/>
                    <a:gd name="T6" fmla="*/ 3 w 86"/>
                    <a:gd name="T7" fmla="*/ 5 h 5"/>
                    <a:gd name="T8" fmla="*/ 84 w 86"/>
                    <a:gd name="T9" fmla="*/ 5 h 5"/>
                    <a:gd name="T10" fmla="*/ 86 w 86"/>
                    <a:gd name="T11" fmla="*/ 3 h 5"/>
                    <a:gd name="T12" fmla="*/ 84 w 86"/>
                    <a:gd name="T13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6" h="5">
                      <a:moveTo>
                        <a:pt x="84" y="0"/>
                      </a:move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1" y="0"/>
                        <a:pt x="0" y="1"/>
                        <a:pt x="0" y="3"/>
                      </a:cubicBezTo>
                      <a:cubicBezTo>
                        <a:pt x="0" y="4"/>
                        <a:pt x="1" y="5"/>
                        <a:pt x="3" y="5"/>
                      </a:cubicBezTo>
                      <a:cubicBezTo>
                        <a:pt x="84" y="5"/>
                        <a:pt x="84" y="5"/>
                        <a:pt x="84" y="5"/>
                      </a:cubicBezTo>
                      <a:cubicBezTo>
                        <a:pt x="85" y="5"/>
                        <a:pt x="86" y="4"/>
                        <a:pt x="86" y="3"/>
                      </a:cubicBezTo>
                      <a:cubicBezTo>
                        <a:pt x="86" y="1"/>
                        <a:pt x="85" y="0"/>
                        <a:pt x="8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/>
                </a:extLst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73" name="Freeform 6"/>
                <p:cNvSpPr>
                  <a:spLocks/>
                </p:cNvSpPr>
                <p:nvPr/>
              </p:nvSpPr>
              <p:spPr bwMode="auto">
                <a:xfrm>
                  <a:off x="3392" y="3442"/>
                  <a:ext cx="206" cy="12"/>
                </a:xfrm>
                <a:custGeom>
                  <a:avLst/>
                  <a:gdLst>
                    <a:gd name="T0" fmla="*/ 84 w 86"/>
                    <a:gd name="T1" fmla="*/ 0 h 5"/>
                    <a:gd name="T2" fmla="*/ 3 w 86"/>
                    <a:gd name="T3" fmla="*/ 0 h 5"/>
                    <a:gd name="T4" fmla="*/ 0 w 86"/>
                    <a:gd name="T5" fmla="*/ 2 h 5"/>
                    <a:gd name="T6" fmla="*/ 3 w 86"/>
                    <a:gd name="T7" fmla="*/ 5 h 5"/>
                    <a:gd name="T8" fmla="*/ 84 w 86"/>
                    <a:gd name="T9" fmla="*/ 5 h 5"/>
                    <a:gd name="T10" fmla="*/ 86 w 86"/>
                    <a:gd name="T11" fmla="*/ 2 h 5"/>
                    <a:gd name="T12" fmla="*/ 84 w 86"/>
                    <a:gd name="T13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6" h="5">
                      <a:moveTo>
                        <a:pt x="84" y="0"/>
                      </a:move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0" y="4"/>
                        <a:pt x="1" y="5"/>
                        <a:pt x="3" y="5"/>
                      </a:cubicBezTo>
                      <a:cubicBezTo>
                        <a:pt x="84" y="5"/>
                        <a:pt x="84" y="5"/>
                        <a:pt x="84" y="5"/>
                      </a:cubicBezTo>
                      <a:cubicBezTo>
                        <a:pt x="85" y="5"/>
                        <a:pt x="86" y="4"/>
                        <a:pt x="86" y="2"/>
                      </a:cubicBezTo>
                      <a:cubicBezTo>
                        <a:pt x="86" y="1"/>
                        <a:pt x="85" y="0"/>
                        <a:pt x="8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/>
                </a:extLst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74" name="Freeform 7"/>
                <p:cNvSpPr>
                  <a:spLocks/>
                </p:cNvSpPr>
                <p:nvPr/>
              </p:nvSpPr>
              <p:spPr bwMode="auto">
                <a:xfrm>
                  <a:off x="3392" y="3375"/>
                  <a:ext cx="206" cy="14"/>
                </a:xfrm>
                <a:custGeom>
                  <a:avLst/>
                  <a:gdLst>
                    <a:gd name="T0" fmla="*/ 84 w 86"/>
                    <a:gd name="T1" fmla="*/ 0 h 6"/>
                    <a:gd name="T2" fmla="*/ 3 w 86"/>
                    <a:gd name="T3" fmla="*/ 0 h 6"/>
                    <a:gd name="T4" fmla="*/ 0 w 86"/>
                    <a:gd name="T5" fmla="*/ 3 h 6"/>
                    <a:gd name="T6" fmla="*/ 3 w 86"/>
                    <a:gd name="T7" fmla="*/ 6 h 6"/>
                    <a:gd name="T8" fmla="*/ 84 w 86"/>
                    <a:gd name="T9" fmla="*/ 6 h 6"/>
                    <a:gd name="T10" fmla="*/ 86 w 86"/>
                    <a:gd name="T11" fmla="*/ 3 h 6"/>
                    <a:gd name="T12" fmla="*/ 84 w 86"/>
                    <a:gd name="T13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6" h="6">
                      <a:moveTo>
                        <a:pt x="84" y="0"/>
                      </a:move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1" y="0"/>
                        <a:pt x="0" y="2"/>
                        <a:pt x="0" y="3"/>
                      </a:cubicBezTo>
                      <a:cubicBezTo>
                        <a:pt x="0" y="5"/>
                        <a:pt x="1" y="6"/>
                        <a:pt x="3" y="6"/>
                      </a:cubicBezTo>
                      <a:cubicBezTo>
                        <a:pt x="84" y="6"/>
                        <a:pt x="84" y="6"/>
                        <a:pt x="84" y="6"/>
                      </a:cubicBezTo>
                      <a:cubicBezTo>
                        <a:pt x="85" y="6"/>
                        <a:pt x="86" y="5"/>
                        <a:pt x="86" y="3"/>
                      </a:cubicBezTo>
                      <a:cubicBezTo>
                        <a:pt x="86" y="2"/>
                        <a:pt x="85" y="0"/>
                        <a:pt x="8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/>
                </a:extLst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75" name="Freeform 8"/>
                <p:cNvSpPr>
                  <a:spLocks noEditPoints="1"/>
                </p:cNvSpPr>
                <p:nvPr/>
              </p:nvSpPr>
              <p:spPr bwMode="auto">
                <a:xfrm>
                  <a:off x="3313" y="3205"/>
                  <a:ext cx="418" cy="470"/>
                </a:xfrm>
                <a:custGeom>
                  <a:avLst/>
                  <a:gdLst>
                    <a:gd name="T0" fmla="*/ 174 w 174"/>
                    <a:gd name="T1" fmla="*/ 25 h 196"/>
                    <a:gd name="T2" fmla="*/ 149 w 174"/>
                    <a:gd name="T3" fmla="*/ 0 h 196"/>
                    <a:gd name="T4" fmla="*/ 25 w 174"/>
                    <a:gd name="T5" fmla="*/ 0 h 196"/>
                    <a:gd name="T6" fmla="*/ 25 w 174"/>
                    <a:gd name="T7" fmla="*/ 0 h 196"/>
                    <a:gd name="T8" fmla="*/ 25 w 174"/>
                    <a:gd name="T9" fmla="*/ 0 h 196"/>
                    <a:gd name="T10" fmla="*/ 0 w 174"/>
                    <a:gd name="T11" fmla="*/ 25 h 196"/>
                    <a:gd name="T12" fmla="*/ 0 w 174"/>
                    <a:gd name="T13" fmla="*/ 169 h 196"/>
                    <a:gd name="T14" fmla="*/ 2 w 174"/>
                    <a:gd name="T15" fmla="*/ 174 h 196"/>
                    <a:gd name="T16" fmla="*/ 22 w 174"/>
                    <a:gd name="T17" fmla="*/ 193 h 196"/>
                    <a:gd name="T18" fmla="*/ 31 w 174"/>
                    <a:gd name="T19" fmla="*/ 193 h 196"/>
                    <a:gd name="T20" fmla="*/ 52 w 174"/>
                    <a:gd name="T21" fmla="*/ 173 h 196"/>
                    <a:gd name="T22" fmla="*/ 73 w 174"/>
                    <a:gd name="T23" fmla="*/ 194 h 196"/>
                    <a:gd name="T24" fmla="*/ 82 w 174"/>
                    <a:gd name="T25" fmla="*/ 194 h 196"/>
                    <a:gd name="T26" fmla="*/ 104 w 174"/>
                    <a:gd name="T27" fmla="*/ 173 h 196"/>
                    <a:gd name="T28" fmla="*/ 125 w 174"/>
                    <a:gd name="T29" fmla="*/ 194 h 196"/>
                    <a:gd name="T30" fmla="*/ 130 w 174"/>
                    <a:gd name="T31" fmla="*/ 196 h 196"/>
                    <a:gd name="T32" fmla="*/ 134 w 174"/>
                    <a:gd name="T33" fmla="*/ 194 h 196"/>
                    <a:gd name="T34" fmla="*/ 153 w 174"/>
                    <a:gd name="T35" fmla="*/ 175 h 196"/>
                    <a:gd name="T36" fmla="*/ 155 w 174"/>
                    <a:gd name="T37" fmla="*/ 170 h 196"/>
                    <a:gd name="T38" fmla="*/ 155 w 174"/>
                    <a:gd name="T39" fmla="*/ 49 h 196"/>
                    <a:gd name="T40" fmla="*/ 174 w 174"/>
                    <a:gd name="T41" fmla="*/ 25 h 196"/>
                    <a:gd name="T42" fmla="*/ 130 w 174"/>
                    <a:gd name="T43" fmla="*/ 180 h 196"/>
                    <a:gd name="T44" fmla="*/ 108 w 174"/>
                    <a:gd name="T45" fmla="*/ 159 h 196"/>
                    <a:gd name="T46" fmla="*/ 99 w 174"/>
                    <a:gd name="T47" fmla="*/ 159 h 196"/>
                    <a:gd name="T48" fmla="*/ 78 w 174"/>
                    <a:gd name="T49" fmla="*/ 180 h 196"/>
                    <a:gd name="T50" fmla="*/ 57 w 174"/>
                    <a:gd name="T51" fmla="*/ 159 h 196"/>
                    <a:gd name="T52" fmla="*/ 47 w 174"/>
                    <a:gd name="T53" fmla="*/ 159 h 196"/>
                    <a:gd name="T54" fmla="*/ 27 w 174"/>
                    <a:gd name="T55" fmla="*/ 179 h 196"/>
                    <a:gd name="T56" fmla="*/ 13 w 174"/>
                    <a:gd name="T57" fmla="*/ 166 h 196"/>
                    <a:gd name="T58" fmla="*/ 13 w 174"/>
                    <a:gd name="T59" fmla="*/ 25 h 196"/>
                    <a:gd name="T60" fmla="*/ 25 w 174"/>
                    <a:gd name="T61" fmla="*/ 14 h 196"/>
                    <a:gd name="T62" fmla="*/ 25 w 174"/>
                    <a:gd name="T63" fmla="*/ 14 h 196"/>
                    <a:gd name="T64" fmla="*/ 25 w 174"/>
                    <a:gd name="T65" fmla="*/ 14 h 196"/>
                    <a:gd name="T66" fmla="*/ 25 w 174"/>
                    <a:gd name="T67" fmla="*/ 14 h 196"/>
                    <a:gd name="T68" fmla="*/ 37 w 174"/>
                    <a:gd name="T69" fmla="*/ 25 h 196"/>
                    <a:gd name="T70" fmla="*/ 25 w 174"/>
                    <a:gd name="T71" fmla="*/ 36 h 196"/>
                    <a:gd name="T72" fmla="*/ 18 w 174"/>
                    <a:gd name="T73" fmla="*/ 43 h 196"/>
                    <a:gd name="T74" fmla="*/ 25 w 174"/>
                    <a:gd name="T75" fmla="*/ 50 h 196"/>
                    <a:gd name="T76" fmla="*/ 142 w 174"/>
                    <a:gd name="T77" fmla="*/ 50 h 196"/>
                    <a:gd name="T78" fmla="*/ 142 w 174"/>
                    <a:gd name="T79" fmla="*/ 168 h 196"/>
                    <a:gd name="T80" fmla="*/ 130 w 174"/>
                    <a:gd name="T81" fmla="*/ 180 h 196"/>
                    <a:gd name="T82" fmla="*/ 149 w 174"/>
                    <a:gd name="T83" fmla="*/ 36 h 196"/>
                    <a:gd name="T84" fmla="*/ 47 w 174"/>
                    <a:gd name="T85" fmla="*/ 36 h 196"/>
                    <a:gd name="T86" fmla="*/ 50 w 174"/>
                    <a:gd name="T87" fmla="*/ 25 h 196"/>
                    <a:gd name="T88" fmla="*/ 47 w 174"/>
                    <a:gd name="T89" fmla="*/ 14 h 196"/>
                    <a:gd name="T90" fmla="*/ 149 w 174"/>
                    <a:gd name="T91" fmla="*/ 14 h 196"/>
                    <a:gd name="T92" fmla="*/ 161 w 174"/>
                    <a:gd name="T93" fmla="*/ 25 h 196"/>
                    <a:gd name="T94" fmla="*/ 149 w 174"/>
                    <a:gd name="T95" fmla="*/ 36 h 19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174" h="196">
                      <a:moveTo>
                        <a:pt x="174" y="25"/>
                      </a:moveTo>
                      <a:cubicBezTo>
                        <a:pt x="174" y="11"/>
                        <a:pt x="163" y="0"/>
                        <a:pt x="149" y="0"/>
                      </a:cubicBezTo>
                      <a:cubicBezTo>
                        <a:pt x="25" y="0"/>
                        <a:pt x="25" y="0"/>
                        <a:pt x="25" y="0"/>
                      </a:cubicBezTo>
                      <a:cubicBezTo>
                        <a:pt x="25" y="0"/>
                        <a:pt x="25" y="0"/>
                        <a:pt x="25" y="0"/>
                      </a:cubicBezTo>
                      <a:cubicBezTo>
                        <a:pt x="25" y="0"/>
                        <a:pt x="25" y="0"/>
                        <a:pt x="25" y="0"/>
                      </a:cubicBezTo>
                      <a:cubicBezTo>
                        <a:pt x="11" y="0"/>
                        <a:pt x="0" y="11"/>
                        <a:pt x="0" y="25"/>
                      </a:cubicBezTo>
                      <a:cubicBezTo>
                        <a:pt x="0" y="169"/>
                        <a:pt x="0" y="169"/>
                        <a:pt x="0" y="169"/>
                      </a:cubicBezTo>
                      <a:cubicBezTo>
                        <a:pt x="0" y="171"/>
                        <a:pt x="1" y="172"/>
                        <a:pt x="2" y="174"/>
                      </a:cubicBezTo>
                      <a:cubicBezTo>
                        <a:pt x="22" y="193"/>
                        <a:pt x="22" y="193"/>
                        <a:pt x="22" y="193"/>
                      </a:cubicBezTo>
                      <a:cubicBezTo>
                        <a:pt x="25" y="196"/>
                        <a:pt x="29" y="196"/>
                        <a:pt x="31" y="193"/>
                      </a:cubicBezTo>
                      <a:cubicBezTo>
                        <a:pt x="52" y="173"/>
                        <a:pt x="52" y="173"/>
                        <a:pt x="52" y="173"/>
                      </a:cubicBezTo>
                      <a:cubicBezTo>
                        <a:pt x="73" y="194"/>
                        <a:pt x="73" y="194"/>
                        <a:pt x="73" y="194"/>
                      </a:cubicBezTo>
                      <a:cubicBezTo>
                        <a:pt x="76" y="196"/>
                        <a:pt x="80" y="196"/>
                        <a:pt x="82" y="194"/>
                      </a:cubicBezTo>
                      <a:cubicBezTo>
                        <a:pt x="104" y="173"/>
                        <a:pt x="104" y="173"/>
                        <a:pt x="104" y="173"/>
                      </a:cubicBezTo>
                      <a:cubicBezTo>
                        <a:pt x="125" y="194"/>
                        <a:pt x="125" y="194"/>
                        <a:pt x="125" y="194"/>
                      </a:cubicBezTo>
                      <a:cubicBezTo>
                        <a:pt x="126" y="195"/>
                        <a:pt x="128" y="196"/>
                        <a:pt x="130" y="196"/>
                      </a:cubicBezTo>
                      <a:cubicBezTo>
                        <a:pt x="131" y="196"/>
                        <a:pt x="133" y="195"/>
                        <a:pt x="134" y="194"/>
                      </a:cubicBezTo>
                      <a:cubicBezTo>
                        <a:pt x="153" y="175"/>
                        <a:pt x="153" y="175"/>
                        <a:pt x="153" y="175"/>
                      </a:cubicBezTo>
                      <a:cubicBezTo>
                        <a:pt x="155" y="174"/>
                        <a:pt x="155" y="172"/>
                        <a:pt x="155" y="170"/>
                      </a:cubicBezTo>
                      <a:cubicBezTo>
                        <a:pt x="155" y="49"/>
                        <a:pt x="155" y="49"/>
                        <a:pt x="155" y="49"/>
                      </a:cubicBezTo>
                      <a:cubicBezTo>
                        <a:pt x="166" y="46"/>
                        <a:pt x="174" y="36"/>
                        <a:pt x="174" y="25"/>
                      </a:cubicBezTo>
                      <a:close/>
                      <a:moveTo>
                        <a:pt x="130" y="180"/>
                      </a:moveTo>
                      <a:cubicBezTo>
                        <a:pt x="108" y="159"/>
                        <a:pt x="108" y="159"/>
                        <a:pt x="108" y="159"/>
                      </a:cubicBezTo>
                      <a:cubicBezTo>
                        <a:pt x="106" y="157"/>
                        <a:pt x="102" y="157"/>
                        <a:pt x="99" y="159"/>
                      </a:cubicBezTo>
                      <a:cubicBezTo>
                        <a:pt x="78" y="180"/>
                        <a:pt x="78" y="180"/>
                        <a:pt x="78" y="180"/>
                      </a:cubicBezTo>
                      <a:cubicBezTo>
                        <a:pt x="57" y="159"/>
                        <a:pt x="57" y="159"/>
                        <a:pt x="57" y="159"/>
                      </a:cubicBezTo>
                      <a:cubicBezTo>
                        <a:pt x="54" y="157"/>
                        <a:pt x="50" y="157"/>
                        <a:pt x="47" y="159"/>
                      </a:cubicBezTo>
                      <a:cubicBezTo>
                        <a:pt x="27" y="179"/>
                        <a:pt x="27" y="179"/>
                        <a:pt x="27" y="179"/>
                      </a:cubicBezTo>
                      <a:cubicBezTo>
                        <a:pt x="13" y="166"/>
                        <a:pt x="13" y="166"/>
                        <a:pt x="13" y="166"/>
                      </a:cubicBezTo>
                      <a:cubicBezTo>
                        <a:pt x="13" y="25"/>
                        <a:pt x="13" y="25"/>
                        <a:pt x="13" y="25"/>
                      </a:cubicBezTo>
                      <a:cubicBezTo>
                        <a:pt x="13" y="19"/>
                        <a:pt x="18" y="14"/>
                        <a:pt x="25" y="14"/>
                      </a:cubicBezTo>
                      <a:cubicBezTo>
                        <a:pt x="25" y="14"/>
                        <a:pt x="25" y="14"/>
                        <a:pt x="25" y="14"/>
                      </a:cubicBezTo>
                      <a:cubicBezTo>
                        <a:pt x="25" y="14"/>
                        <a:pt x="25" y="14"/>
                        <a:pt x="25" y="14"/>
                      </a:cubicBezTo>
                      <a:cubicBezTo>
                        <a:pt x="25" y="14"/>
                        <a:pt x="25" y="14"/>
                        <a:pt x="25" y="14"/>
                      </a:cubicBezTo>
                      <a:cubicBezTo>
                        <a:pt x="32" y="14"/>
                        <a:pt x="37" y="19"/>
                        <a:pt x="37" y="25"/>
                      </a:cubicBezTo>
                      <a:cubicBezTo>
                        <a:pt x="37" y="31"/>
                        <a:pt x="32" y="36"/>
                        <a:pt x="25" y="36"/>
                      </a:cubicBezTo>
                      <a:cubicBezTo>
                        <a:pt x="21" y="36"/>
                        <a:pt x="18" y="39"/>
                        <a:pt x="18" y="43"/>
                      </a:cubicBezTo>
                      <a:cubicBezTo>
                        <a:pt x="18" y="47"/>
                        <a:pt x="21" y="50"/>
                        <a:pt x="25" y="50"/>
                      </a:cubicBezTo>
                      <a:cubicBezTo>
                        <a:pt x="142" y="50"/>
                        <a:pt x="142" y="50"/>
                        <a:pt x="142" y="50"/>
                      </a:cubicBezTo>
                      <a:cubicBezTo>
                        <a:pt x="142" y="168"/>
                        <a:pt x="142" y="168"/>
                        <a:pt x="142" y="168"/>
                      </a:cubicBezTo>
                      <a:lnTo>
                        <a:pt x="130" y="180"/>
                      </a:lnTo>
                      <a:close/>
                      <a:moveTo>
                        <a:pt x="149" y="36"/>
                      </a:moveTo>
                      <a:cubicBezTo>
                        <a:pt x="47" y="36"/>
                        <a:pt x="47" y="36"/>
                        <a:pt x="47" y="36"/>
                      </a:cubicBezTo>
                      <a:cubicBezTo>
                        <a:pt x="49" y="33"/>
                        <a:pt x="50" y="29"/>
                        <a:pt x="50" y="25"/>
                      </a:cubicBezTo>
                      <a:cubicBezTo>
                        <a:pt x="50" y="21"/>
                        <a:pt x="49" y="17"/>
                        <a:pt x="47" y="14"/>
                      </a:cubicBezTo>
                      <a:cubicBezTo>
                        <a:pt x="149" y="14"/>
                        <a:pt x="149" y="14"/>
                        <a:pt x="149" y="14"/>
                      </a:cubicBezTo>
                      <a:cubicBezTo>
                        <a:pt x="155" y="14"/>
                        <a:pt x="161" y="19"/>
                        <a:pt x="161" y="25"/>
                      </a:cubicBezTo>
                      <a:cubicBezTo>
                        <a:pt x="161" y="31"/>
                        <a:pt x="155" y="36"/>
                        <a:pt x="149" y="3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/>
                </a:extLst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latin typeface="+mn-lt"/>
                    <a:ea typeface="+mn-ea"/>
                  </a:endParaRPr>
                </a:p>
              </p:txBody>
            </p:sp>
          </p:grpSp>
        </p:grpSp>
        <p:grpSp>
          <p:nvGrpSpPr>
            <p:cNvPr id="30732" name="组合 45"/>
            <p:cNvGrpSpPr>
              <a:grpSpLocks/>
            </p:cNvGrpSpPr>
            <p:nvPr/>
          </p:nvGrpSpPr>
          <p:grpSpPr bwMode="auto">
            <a:xfrm>
              <a:off x="3526104" y="2803349"/>
              <a:ext cx="1271434" cy="1271434"/>
              <a:chOff x="3621344" y="3408398"/>
              <a:chExt cx="1007417" cy="1007417"/>
            </a:xfrm>
          </p:grpSpPr>
          <p:sp>
            <p:nvSpPr>
              <p:cNvPr id="63" name="任意多边形 62"/>
              <p:cNvSpPr/>
              <p:nvPr/>
            </p:nvSpPr>
            <p:spPr>
              <a:xfrm>
                <a:off x="3621344" y="3408261"/>
                <a:ext cx="1008057" cy="1007690"/>
              </a:xfrm>
              <a:custGeom>
                <a:avLst/>
                <a:gdLst>
                  <a:gd name="connsiteX0" fmla="*/ 0 w 1007417"/>
                  <a:gd name="connsiteY0" fmla="*/ 503709 h 1007417"/>
                  <a:gd name="connsiteX1" fmla="*/ 503709 w 1007417"/>
                  <a:gd name="connsiteY1" fmla="*/ 0 h 1007417"/>
                  <a:gd name="connsiteX2" fmla="*/ 1007418 w 1007417"/>
                  <a:gd name="connsiteY2" fmla="*/ 503709 h 1007417"/>
                  <a:gd name="connsiteX3" fmla="*/ 503709 w 1007417"/>
                  <a:gd name="connsiteY3" fmla="*/ 1007418 h 1007417"/>
                  <a:gd name="connsiteX4" fmla="*/ 0 w 1007417"/>
                  <a:gd name="connsiteY4" fmla="*/ 503709 h 10074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07417" h="1007417">
                    <a:moveTo>
                      <a:pt x="0" y="503709"/>
                    </a:moveTo>
                    <a:cubicBezTo>
                      <a:pt x="0" y="225518"/>
                      <a:pt x="225518" y="0"/>
                      <a:pt x="503709" y="0"/>
                    </a:cubicBezTo>
                    <a:cubicBezTo>
                      <a:pt x="781900" y="0"/>
                      <a:pt x="1007418" y="225518"/>
                      <a:pt x="1007418" y="503709"/>
                    </a:cubicBezTo>
                    <a:cubicBezTo>
                      <a:pt x="1007418" y="781900"/>
                      <a:pt x="781900" y="1007418"/>
                      <a:pt x="503709" y="1007418"/>
                    </a:cubicBezTo>
                    <a:cubicBezTo>
                      <a:pt x="225518" y="1007418"/>
                      <a:pt x="0" y="781900"/>
                      <a:pt x="0" y="503709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b="1"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64" name="Group 11"/>
              <p:cNvGrpSpPr>
                <a:grpSpLocks noChangeAspect="1"/>
              </p:cNvGrpSpPr>
              <p:nvPr/>
            </p:nvGrpSpPr>
            <p:grpSpPr bwMode="auto">
              <a:xfrm>
                <a:off x="3916411" y="3654075"/>
                <a:ext cx="417282" cy="524392"/>
                <a:chOff x="2398" y="2256"/>
                <a:chExt cx="374" cy="470"/>
              </a:xfrm>
              <a:solidFill>
                <a:schemeClr val="bg1"/>
              </a:solidFill>
            </p:grpSpPr>
            <p:sp>
              <p:nvSpPr>
                <p:cNvPr id="65" name="Freeform 12"/>
                <p:cNvSpPr>
                  <a:spLocks/>
                </p:cNvSpPr>
                <p:nvPr/>
              </p:nvSpPr>
              <p:spPr bwMode="auto">
                <a:xfrm>
                  <a:off x="2478" y="2558"/>
                  <a:ext cx="207" cy="12"/>
                </a:xfrm>
                <a:custGeom>
                  <a:avLst/>
                  <a:gdLst>
                    <a:gd name="T0" fmla="*/ 83 w 86"/>
                    <a:gd name="T1" fmla="*/ 0 h 5"/>
                    <a:gd name="T2" fmla="*/ 2 w 86"/>
                    <a:gd name="T3" fmla="*/ 0 h 5"/>
                    <a:gd name="T4" fmla="*/ 0 w 86"/>
                    <a:gd name="T5" fmla="*/ 3 h 5"/>
                    <a:gd name="T6" fmla="*/ 2 w 86"/>
                    <a:gd name="T7" fmla="*/ 5 h 5"/>
                    <a:gd name="T8" fmla="*/ 83 w 86"/>
                    <a:gd name="T9" fmla="*/ 5 h 5"/>
                    <a:gd name="T10" fmla="*/ 86 w 86"/>
                    <a:gd name="T11" fmla="*/ 3 h 5"/>
                    <a:gd name="T12" fmla="*/ 83 w 86"/>
                    <a:gd name="T13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6" h="5">
                      <a:moveTo>
                        <a:pt x="83" y="0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0" y="1"/>
                        <a:pt x="0" y="3"/>
                      </a:cubicBezTo>
                      <a:cubicBezTo>
                        <a:pt x="0" y="4"/>
                        <a:pt x="1" y="5"/>
                        <a:pt x="2" y="5"/>
                      </a:cubicBezTo>
                      <a:cubicBezTo>
                        <a:pt x="83" y="5"/>
                        <a:pt x="83" y="5"/>
                        <a:pt x="83" y="5"/>
                      </a:cubicBezTo>
                      <a:cubicBezTo>
                        <a:pt x="85" y="5"/>
                        <a:pt x="86" y="4"/>
                        <a:pt x="86" y="3"/>
                      </a:cubicBezTo>
                      <a:cubicBezTo>
                        <a:pt x="86" y="1"/>
                        <a:pt x="85" y="0"/>
                        <a:pt x="8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/>
                </a:extLst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66" name="Freeform 13"/>
                <p:cNvSpPr>
                  <a:spLocks/>
                </p:cNvSpPr>
                <p:nvPr/>
              </p:nvSpPr>
              <p:spPr bwMode="auto">
                <a:xfrm>
                  <a:off x="2478" y="2505"/>
                  <a:ext cx="207" cy="12"/>
                </a:xfrm>
                <a:custGeom>
                  <a:avLst/>
                  <a:gdLst>
                    <a:gd name="T0" fmla="*/ 83 w 86"/>
                    <a:gd name="T1" fmla="*/ 0 h 5"/>
                    <a:gd name="T2" fmla="*/ 2 w 86"/>
                    <a:gd name="T3" fmla="*/ 0 h 5"/>
                    <a:gd name="T4" fmla="*/ 0 w 86"/>
                    <a:gd name="T5" fmla="*/ 3 h 5"/>
                    <a:gd name="T6" fmla="*/ 2 w 86"/>
                    <a:gd name="T7" fmla="*/ 5 h 5"/>
                    <a:gd name="T8" fmla="*/ 83 w 86"/>
                    <a:gd name="T9" fmla="*/ 5 h 5"/>
                    <a:gd name="T10" fmla="*/ 86 w 86"/>
                    <a:gd name="T11" fmla="*/ 3 h 5"/>
                    <a:gd name="T12" fmla="*/ 83 w 86"/>
                    <a:gd name="T13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6" h="5">
                      <a:moveTo>
                        <a:pt x="83" y="0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0" y="1"/>
                        <a:pt x="0" y="3"/>
                      </a:cubicBezTo>
                      <a:cubicBezTo>
                        <a:pt x="0" y="4"/>
                        <a:pt x="1" y="5"/>
                        <a:pt x="2" y="5"/>
                      </a:cubicBezTo>
                      <a:cubicBezTo>
                        <a:pt x="83" y="5"/>
                        <a:pt x="83" y="5"/>
                        <a:pt x="83" y="5"/>
                      </a:cubicBezTo>
                      <a:cubicBezTo>
                        <a:pt x="85" y="5"/>
                        <a:pt x="86" y="4"/>
                        <a:pt x="86" y="3"/>
                      </a:cubicBezTo>
                      <a:cubicBezTo>
                        <a:pt x="86" y="1"/>
                        <a:pt x="85" y="0"/>
                        <a:pt x="8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/>
                </a:extLst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67" name="Freeform 14"/>
                <p:cNvSpPr>
                  <a:spLocks/>
                </p:cNvSpPr>
                <p:nvPr/>
              </p:nvSpPr>
              <p:spPr bwMode="auto">
                <a:xfrm>
                  <a:off x="2478" y="2452"/>
                  <a:ext cx="207" cy="12"/>
                </a:xfrm>
                <a:custGeom>
                  <a:avLst/>
                  <a:gdLst>
                    <a:gd name="T0" fmla="*/ 83 w 86"/>
                    <a:gd name="T1" fmla="*/ 0 h 5"/>
                    <a:gd name="T2" fmla="*/ 2 w 86"/>
                    <a:gd name="T3" fmla="*/ 0 h 5"/>
                    <a:gd name="T4" fmla="*/ 0 w 86"/>
                    <a:gd name="T5" fmla="*/ 3 h 5"/>
                    <a:gd name="T6" fmla="*/ 2 w 86"/>
                    <a:gd name="T7" fmla="*/ 5 h 5"/>
                    <a:gd name="T8" fmla="*/ 83 w 86"/>
                    <a:gd name="T9" fmla="*/ 5 h 5"/>
                    <a:gd name="T10" fmla="*/ 86 w 86"/>
                    <a:gd name="T11" fmla="*/ 3 h 5"/>
                    <a:gd name="T12" fmla="*/ 83 w 86"/>
                    <a:gd name="T13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6" h="5">
                      <a:moveTo>
                        <a:pt x="83" y="0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0" y="1"/>
                        <a:pt x="0" y="3"/>
                      </a:cubicBezTo>
                      <a:cubicBezTo>
                        <a:pt x="0" y="4"/>
                        <a:pt x="1" y="5"/>
                        <a:pt x="2" y="5"/>
                      </a:cubicBezTo>
                      <a:cubicBezTo>
                        <a:pt x="83" y="5"/>
                        <a:pt x="83" y="5"/>
                        <a:pt x="83" y="5"/>
                      </a:cubicBezTo>
                      <a:cubicBezTo>
                        <a:pt x="85" y="5"/>
                        <a:pt x="86" y="4"/>
                        <a:pt x="86" y="3"/>
                      </a:cubicBezTo>
                      <a:cubicBezTo>
                        <a:pt x="86" y="1"/>
                        <a:pt x="85" y="0"/>
                        <a:pt x="8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/>
                </a:extLst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68" name="Freeform 15"/>
                <p:cNvSpPr>
                  <a:spLocks/>
                </p:cNvSpPr>
                <p:nvPr/>
              </p:nvSpPr>
              <p:spPr bwMode="auto">
                <a:xfrm>
                  <a:off x="2478" y="2402"/>
                  <a:ext cx="101" cy="12"/>
                </a:xfrm>
                <a:custGeom>
                  <a:avLst/>
                  <a:gdLst>
                    <a:gd name="T0" fmla="*/ 2 w 42"/>
                    <a:gd name="T1" fmla="*/ 5 h 5"/>
                    <a:gd name="T2" fmla="*/ 39 w 42"/>
                    <a:gd name="T3" fmla="*/ 5 h 5"/>
                    <a:gd name="T4" fmla="*/ 42 w 42"/>
                    <a:gd name="T5" fmla="*/ 2 h 5"/>
                    <a:gd name="T6" fmla="*/ 39 w 42"/>
                    <a:gd name="T7" fmla="*/ 0 h 5"/>
                    <a:gd name="T8" fmla="*/ 2 w 42"/>
                    <a:gd name="T9" fmla="*/ 0 h 5"/>
                    <a:gd name="T10" fmla="*/ 0 w 42"/>
                    <a:gd name="T11" fmla="*/ 2 h 5"/>
                    <a:gd name="T12" fmla="*/ 2 w 42"/>
                    <a:gd name="T13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2" h="5">
                      <a:moveTo>
                        <a:pt x="2" y="5"/>
                      </a:moveTo>
                      <a:cubicBezTo>
                        <a:pt x="39" y="5"/>
                        <a:pt x="39" y="5"/>
                        <a:pt x="39" y="5"/>
                      </a:cubicBezTo>
                      <a:cubicBezTo>
                        <a:pt x="41" y="5"/>
                        <a:pt x="42" y="4"/>
                        <a:pt x="42" y="2"/>
                      </a:cubicBezTo>
                      <a:cubicBezTo>
                        <a:pt x="42" y="1"/>
                        <a:pt x="41" y="0"/>
                        <a:pt x="39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0" y="4"/>
                        <a:pt x="1" y="5"/>
                        <a:pt x="2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/>
                </a:extLst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69" name="Freeform 16"/>
                <p:cNvSpPr>
                  <a:spLocks noEditPoints="1"/>
                </p:cNvSpPr>
                <p:nvPr/>
              </p:nvSpPr>
              <p:spPr bwMode="auto">
                <a:xfrm>
                  <a:off x="2398" y="2256"/>
                  <a:ext cx="374" cy="470"/>
                </a:xfrm>
                <a:custGeom>
                  <a:avLst/>
                  <a:gdLst>
                    <a:gd name="T0" fmla="*/ 153 w 155"/>
                    <a:gd name="T1" fmla="*/ 31 h 196"/>
                    <a:gd name="T2" fmla="*/ 125 w 155"/>
                    <a:gd name="T3" fmla="*/ 2 h 196"/>
                    <a:gd name="T4" fmla="*/ 120 w 155"/>
                    <a:gd name="T5" fmla="*/ 0 h 196"/>
                    <a:gd name="T6" fmla="*/ 6 w 155"/>
                    <a:gd name="T7" fmla="*/ 0 h 196"/>
                    <a:gd name="T8" fmla="*/ 0 w 155"/>
                    <a:gd name="T9" fmla="*/ 7 h 196"/>
                    <a:gd name="T10" fmla="*/ 0 w 155"/>
                    <a:gd name="T11" fmla="*/ 169 h 196"/>
                    <a:gd name="T12" fmla="*/ 2 w 155"/>
                    <a:gd name="T13" fmla="*/ 174 h 196"/>
                    <a:gd name="T14" fmla="*/ 22 w 155"/>
                    <a:gd name="T15" fmla="*/ 193 h 196"/>
                    <a:gd name="T16" fmla="*/ 31 w 155"/>
                    <a:gd name="T17" fmla="*/ 193 h 196"/>
                    <a:gd name="T18" fmla="*/ 52 w 155"/>
                    <a:gd name="T19" fmla="*/ 173 h 196"/>
                    <a:gd name="T20" fmla="*/ 73 w 155"/>
                    <a:gd name="T21" fmla="*/ 194 h 196"/>
                    <a:gd name="T22" fmla="*/ 82 w 155"/>
                    <a:gd name="T23" fmla="*/ 194 h 196"/>
                    <a:gd name="T24" fmla="*/ 103 w 155"/>
                    <a:gd name="T25" fmla="*/ 173 h 196"/>
                    <a:gd name="T26" fmla="*/ 125 w 155"/>
                    <a:gd name="T27" fmla="*/ 194 h 196"/>
                    <a:gd name="T28" fmla="*/ 129 w 155"/>
                    <a:gd name="T29" fmla="*/ 196 h 196"/>
                    <a:gd name="T30" fmla="*/ 134 w 155"/>
                    <a:gd name="T31" fmla="*/ 194 h 196"/>
                    <a:gd name="T32" fmla="*/ 153 w 155"/>
                    <a:gd name="T33" fmla="*/ 175 h 196"/>
                    <a:gd name="T34" fmla="*/ 155 w 155"/>
                    <a:gd name="T35" fmla="*/ 170 h 196"/>
                    <a:gd name="T36" fmla="*/ 155 w 155"/>
                    <a:gd name="T37" fmla="*/ 35 h 196"/>
                    <a:gd name="T38" fmla="*/ 153 w 155"/>
                    <a:gd name="T39" fmla="*/ 31 h 196"/>
                    <a:gd name="T40" fmla="*/ 129 w 155"/>
                    <a:gd name="T41" fmla="*/ 180 h 196"/>
                    <a:gd name="T42" fmla="*/ 108 w 155"/>
                    <a:gd name="T43" fmla="*/ 159 h 196"/>
                    <a:gd name="T44" fmla="*/ 99 w 155"/>
                    <a:gd name="T45" fmla="*/ 159 h 196"/>
                    <a:gd name="T46" fmla="*/ 77 w 155"/>
                    <a:gd name="T47" fmla="*/ 180 h 196"/>
                    <a:gd name="T48" fmla="*/ 56 w 155"/>
                    <a:gd name="T49" fmla="*/ 159 h 196"/>
                    <a:gd name="T50" fmla="*/ 52 w 155"/>
                    <a:gd name="T51" fmla="*/ 157 h 196"/>
                    <a:gd name="T52" fmla="*/ 47 w 155"/>
                    <a:gd name="T53" fmla="*/ 159 h 196"/>
                    <a:gd name="T54" fmla="*/ 26 w 155"/>
                    <a:gd name="T55" fmla="*/ 179 h 196"/>
                    <a:gd name="T56" fmla="*/ 13 w 155"/>
                    <a:gd name="T57" fmla="*/ 166 h 196"/>
                    <a:gd name="T58" fmla="*/ 13 w 155"/>
                    <a:gd name="T59" fmla="*/ 14 h 196"/>
                    <a:gd name="T60" fmla="*/ 116 w 155"/>
                    <a:gd name="T61" fmla="*/ 14 h 196"/>
                    <a:gd name="T62" fmla="*/ 116 w 155"/>
                    <a:gd name="T63" fmla="*/ 35 h 196"/>
                    <a:gd name="T64" fmla="*/ 120 w 155"/>
                    <a:gd name="T65" fmla="*/ 39 h 196"/>
                    <a:gd name="T66" fmla="*/ 142 w 155"/>
                    <a:gd name="T67" fmla="*/ 39 h 196"/>
                    <a:gd name="T68" fmla="*/ 142 w 155"/>
                    <a:gd name="T69" fmla="*/ 168 h 196"/>
                    <a:gd name="T70" fmla="*/ 129 w 155"/>
                    <a:gd name="T71" fmla="*/ 180 h 19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155" h="196">
                      <a:moveTo>
                        <a:pt x="153" y="31"/>
                      </a:moveTo>
                      <a:cubicBezTo>
                        <a:pt x="125" y="2"/>
                        <a:pt x="125" y="2"/>
                        <a:pt x="125" y="2"/>
                      </a:cubicBezTo>
                      <a:cubicBezTo>
                        <a:pt x="123" y="1"/>
                        <a:pt x="122" y="0"/>
                        <a:pt x="120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3" y="0"/>
                        <a:pt x="0" y="3"/>
                        <a:pt x="0" y="7"/>
                      </a:cubicBezTo>
                      <a:cubicBezTo>
                        <a:pt x="0" y="169"/>
                        <a:pt x="0" y="169"/>
                        <a:pt x="0" y="169"/>
                      </a:cubicBezTo>
                      <a:cubicBezTo>
                        <a:pt x="0" y="171"/>
                        <a:pt x="0" y="172"/>
                        <a:pt x="2" y="174"/>
                      </a:cubicBezTo>
                      <a:cubicBezTo>
                        <a:pt x="22" y="193"/>
                        <a:pt x="22" y="193"/>
                        <a:pt x="22" y="193"/>
                      </a:cubicBezTo>
                      <a:cubicBezTo>
                        <a:pt x="24" y="196"/>
                        <a:pt x="28" y="196"/>
                        <a:pt x="31" y="193"/>
                      </a:cubicBezTo>
                      <a:cubicBezTo>
                        <a:pt x="52" y="173"/>
                        <a:pt x="52" y="173"/>
                        <a:pt x="52" y="173"/>
                      </a:cubicBezTo>
                      <a:cubicBezTo>
                        <a:pt x="73" y="194"/>
                        <a:pt x="73" y="194"/>
                        <a:pt x="73" y="194"/>
                      </a:cubicBezTo>
                      <a:cubicBezTo>
                        <a:pt x="75" y="196"/>
                        <a:pt x="80" y="196"/>
                        <a:pt x="82" y="194"/>
                      </a:cubicBezTo>
                      <a:cubicBezTo>
                        <a:pt x="103" y="173"/>
                        <a:pt x="103" y="173"/>
                        <a:pt x="103" y="173"/>
                      </a:cubicBezTo>
                      <a:cubicBezTo>
                        <a:pt x="125" y="194"/>
                        <a:pt x="125" y="194"/>
                        <a:pt x="125" y="194"/>
                      </a:cubicBezTo>
                      <a:cubicBezTo>
                        <a:pt x="126" y="195"/>
                        <a:pt x="128" y="196"/>
                        <a:pt x="129" y="196"/>
                      </a:cubicBezTo>
                      <a:cubicBezTo>
                        <a:pt x="131" y="196"/>
                        <a:pt x="133" y="195"/>
                        <a:pt x="134" y="194"/>
                      </a:cubicBezTo>
                      <a:cubicBezTo>
                        <a:pt x="153" y="175"/>
                        <a:pt x="153" y="175"/>
                        <a:pt x="153" y="175"/>
                      </a:cubicBezTo>
                      <a:cubicBezTo>
                        <a:pt x="154" y="174"/>
                        <a:pt x="155" y="172"/>
                        <a:pt x="155" y="170"/>
                      </a:cubicBezTo>
                      <a:cubicBezTo>
                        <a:pt x="155" y="35"/>
                        <a:pt x="155" y="35"/>
                        <a:pt x="155" y="35"/>
                      </a:cubicBezTo>
                      <a:cubicBezTo>
                        <a:pt x="155" y="34"/>
                        <a:pt x="155" y="32"/>
                        <a:pt x="153" y="31"/>
                      </a:cubicBezTo>
                      <a:close/>
                      <a:moveTo>
                        <a:pt x="129" y="180"/>
                      </a:moveTo>
                      <a:cubicBezTo>
                        <a:pt x="108" y="159"/>
                        <a:pt x="108" y="159"/>
                        <a:pt x="108" y="159"/>
                      </a:cubicBezTo>
                      <a:cubicBezTo>
                        <a:pt x="105" y="157"/>
                        <a:pt x="101" y="157"/>
                        <a:pt x="99" y="159"/>
                      </a:cubicBezTo>
                      <a:cubicBezTo>
                        <a:pt x="77" y="180"/>
                        <a:pt x="77" y="180"/>
                        <a:pt x="77" y="180"/>
                      </a:cubicBezTo>
                      <a:cubicBezTo>
                        <a:pt x="56" y="159"/>
                        <a:pt x="56" y="159"/>
                        <a:pt x="56" y="159"/>
                      </a:cubicBezTo>
                      <a:cubicBezTo>
                        <a:pt x="55" y="158"/>
                        <a:pt x="53" y="157"/>
                        <a:pt x="52" y="157"/>
                      </a:cubicBezTo>
                      <a:cubicBezTo>
                        <a:pt x="50" y="157"/>
                        <a:pt x="48" y="158"/>
                        <a:pt x="47" y="159"/>
                      </a:cubicBezTo>
                      <a:cubicBezTo>
                        <a:pt x="26" y="179"/>
                        <a:pt x="26" y="179"/>
                        <a:pt x="26" y="179"/>
                      </a:cubicBezTo>
                      <a:cubicBezTo>
                        <a:pt x="13" y="166"/>
                        <a:pt x="13" y="166"/>
                        <a:pt x="13" y="166"/>
                      </a:cubicBezTo>
                      <a:cubicBezTo>
                        <a:pt x="13" y="14"/>
                        <a:pt x="13" y="14"/>
                        <a:pt x="13" y="14"/>
                      </a:cubicBezTo>
                      <a:cubicBezTo>
                        <a:pt x="116" y="14"/>
                        <a:pt x="116" y="14"/>
                        <a:pt x="116" y="14"/>
                      </a:cubicBezTo>
                      <a:cubicBezTo>
                        <a:pt x="116" y="35"/>
                        <a:pt x="116" y="35"/>
                        <a:pt x="116" y="35"/>
                      </a:cubicBezTo>
                      <a:cubicBezTo>
                        <a:pt x="116" y="38"/>
                        <a:pt x="118" y="39"/>
                        <a:pt x="120" y="39"/>
                      </a:cubicBezTo>
                      <a:cubicBezTo>
                        <a:pt x="142" y="39"/>
                        <a:pt x="142" y="39"/>
                        <a:pt x="142" y="39"/>
                      </a:cubicBezTo>
                      <a:cubicBezTo>
                        <a:pt x="142" y="168"/>
                        <a:pt x="142" y="168"/>
                        <a:pt x="142" y="168"/>
                      </a:cubicBezTo>
                      <a:lnTo>
                        <a:pt x="129" y="18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/>
                </a:extLst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latin typeface="+mn-lt"/>
                    <a:ea typeface="+mn-ea"/>
                  </a:endParaRPr>
                </a:p>
              </p:txBody>
            </p:sp>
          </p:grpSp>
        </p:grpSp>
        <p:grpSp>
          <p:nvGrpSpPr>
            <p:cNvPr id="30733" name="组合 46"/>
            <p:cNvGrpSpPr>
              <a:grpSpLocks/>
            </p:cNvGrpSpPr>
            <p:nvPr/>
          </p:nvGrpSpPr>
          <p:grpSpPr bwMode="auto">
            <a:xfrm>
              <a:off x="5452593" y="876860"/>
              <a:ext cx="1271434" cy="1271434"/>
              <a:chOff x="5147792" y="1881950"/>
              <a:chExt cx="1007417" cy="1007417"/>
            </a:xfrm>
          </p:grpSpPr>
          <p:sp>
            <p:nvSpPr>
              <p:cNvPr id="55" name="任意多边形 54"/>
              <p:cNvSpPr/>
              <p:nvPr/>
            </p:nvSpPr>
            <p:spPr>
              <a:xfrm>
                <a:off x="5148210" y="1881950"/>
                <a:ext cx="1006579" cy="1007690"/>
              </a:xfrm>
              <a:custGeom>
                <a:avLst/>
                <a:gdLst>
                  <a:gd name="connsiteX0" fmla="*/ 0 w 1007417"/>
                  <a:gd name="connsiteY0" fmla="*/ 503709 h 1007417"/>
                  <a:gd name="connsiteX1" fmla="*/ 503709 w 1007417"/>
                  <a:gd name="connsiteY1" fmla="*/ 0 h 1007417"/>
                  <a:gd name="connsiteX2" fmla="*/ 1007418 w 1007417"/>
                  <a:gd name="connsiteY2" fmla="*/ 503709 h 1007417"/>
                  <a:gd name="connsiteX3" fmla="*/ 503709 w 1007417"/>
                  <a:gd name="connsiteY3" fmla="*/ 1007418 h 1007417"/>
                  <a:gd name="connsiteX4" fmla="*/ 0 w 1007417"/>
                  <a:gd name="connsiteY4" fmla="*/ 503709 h 10074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07417" h="1007417">
                    <a:moveTo>
                      <a:pt x="0" y="503709"/>
                    </a:moveTo>
                    <a:cubicBezTo>
                      <a:pt x="0" y="225518"/>
                      <a:pt x="225518" y="0"/>
                      <a:pt x="503709" y="0"/>
                    </a:cubicBezTo>
                    <a:cubicBezTo>
                      <a:pt x="781900" y="0"/>
                      <a:pt x="1007418" y="225518"/>
                      <a:pt x="1007418" y="503709"/>
                    </a:cubicBezTo>
                    <a:cubicBezTo>
                      <a:pt x="1007418" y="781900"/>
                      <a:pt x="781900" y="1007418"/>
                      <a:pt x="503709" y="1007418"/>
                    </a:cubicBezTo>
                    <a:cubicBezTo>
                      <a:pt x="225518" y="1007418"/>
                      <a:pt x="0" y="781900"/>
                      <a:pt x="0" y="503709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b="1"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56" name="Group 19"/>
              <p:cNvGrpSpPr>
                <a:grpSpLocks noChangeAspect="1"/>
              </p:cNvGrpSpPr>
              <p:nvPr/>
            </p:nvGrpSpPr>
            <p:grpSpPr bwMode="auto">
              <a:xfrm>
                <a:off x="5388004" y="2104695"/>
                <a:ext cx="532201" cy="524391"/>
                <a:chOff x="3869" y="1065"/>
                <a:chExt cx="477" cy="470"/>
              </a:xfrm>
              <a:solidFill>
                <a:schemeClr val="bg1"/>
              </a:solidFill>
            </p:grpSpPr>
            <p:sp>
              <p:nvSpPr>
                <p:cNvPr id="57" name="Freeform 20"/>
                <p:cNvSpPr>
                  <a:spLocks/>
                </p:cNvSpPr>
                <p:nvPr/>
              </p:nvSpPr>
              <p:spPr bwMode="auto">
                <a:xfrm>
                  <a:off x="3936" y="1411"/>
                  <a:ext cx="211" cy="14"/>
                </a:xfrm>
                <a:custGeom>
                  <a:avLst/>
                  <a:gdLst>
                    <a:gd name="T0" fmla="*/ 86 w 88"/>
                    <a:gd name="T1" fmla="*/ 0 h 6"/>
                    <a:gd name="T2" fmla="*/ 3 w 88"/>
                    <a:gd name="T3" fmla="*/ 0 h 6"/>
                    <a:gd name="T4" fmla="*/ 0 w 88"/>
                    <a:gd name="T5" fmla="*/ 3 h 6"/>
                    <a:gd name="T6" fmla="*/ 3 w 88"/>
                    <a:gd name="T7" fmla="*/ 6 h 6"/>
                    <a:gd name="T8" fmla="*/ 86 w 88"/>
                    <a:gd name="T9" fmla="*/ 6 h 6"/>
                    <a:gd name="T10" fmla="*/ 88 w 88"/>
                    <a:gd name="T11" fmla="*/ 3 h 6"/>
                    <a:gd name="T12" fmla="*/ 86 w 88"/>
                    <a:gd name="T13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8" h="6">
                      <a:moveTo>
                        <a:pt x="86" y="0"/>
                      </a:move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1" y="0"/>
                        <a:pt x="0" y="2"/>
                        <a:pt x="0" y="3"/>
                      </a:cubicBezTo>
                      <a:cubicBezTo>
                        <a:pt x="0" y="5"/>
                        <a:pt x="1" y="6"/>
                        <a:pt x="3" y="6"/>
                      </a:cubicBezTo>
                      <a:cubicBezTo>
                        <a:pt x="86" y="6"/>
                        <a:pt x="86" y="6"/>
                        <a:pt x="86" y="6"/>
                      </a:cubicBezTo>
                      <a:cubicBezTo>
                        <a:pt x="87" y="6"/>
                        <a:pt x="88" y="5"/>
                        <a:pt x="88" y="3"/>
                      </a:cubicBezTo>
                      <a:cubicBezTo>
                        <a:pt x="88" y="2"/>
                        <a:pt x="87" y="0"/>
                        <a:pt x="86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/>
                </a:extLst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58" name="Freeform 21"/>
                <p:cNvSpPr>
                  <a:spLocks/>
                </p:cNvSpPr>
                <p:nvPr/>
              </p:nvSpPr>
              <p:spPr bwMode="auto">
                <a:xfrm>
                  <a:off x="3936" y="1358"/>
                  <a:ext cx="211" cy="12"/>
                </a:xfrm>
                <a:custGeom>
                  <a:avLst/>
                  <a:gdLst>
                    <a:gd name="T0" fmla="*/ 86 w 88"/>
                    <a:gd name="T1" fmla="*/ 0 h 5"/>
                    <a:gd name="T2" fmla="*/ 3 w 88"/>
                    <a:gd name="T3" fmla="*/ 0 h 5"/>
                    <a:gd name="T4" fmla="*/ 0 w 88"/>
                    <a:gd name="T5" fmla="*/ 3 h 5"/>
                    <a:gd name="T6" fmla="*/ 3 w 88"/>
                    <a:gd name="T7" fmla="*/ 5 h 5"/>
                    <a:gd name="T8" fmla="*/ 86 w 88"/>
                    <a:gd name="T9" fmla="*/ 5 h 5"/>
                    <a:gd name="T10" fmla="*/ 88 w 88"/>
                    <a:gd name="T11" fmla="*/ 3 h 5"/>
                    <a:gd name="T12" fmla="*/ 86 w 88"/>
                    <a:gd name="T13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8" h="5">
                      <a:moveTo>
                        <a:pt x="86" y="0"/>
                      </a:move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1" y="0"/>
                        <a:pt x="0" y="1"/>
                        <a:pt x="0" y="3"/>
                      </a:cubicBezTo>
                      <a:cubicBezTo>
                        <a:pt x="0" y="4"/>
                        <a:pt x="1" y="5"/>
                        <a:pt x="3" y="5"/>
                      </a:cubicBezTo>
                      <a:cubicBezTo>
                        <a:pt x="86" y="5"/>
                        <a:pt x="86" y="5"/>
                        <a:pt x="86" y="5"/>
                      </a:cubicBezTo>
                      <a:cubicBezTo>
                        <a:pt x="87" y="5"/>
                        <a:pt x="88" y="4"/>
                        <a:pt x="88" y="3"/>
                      </a:cubicBezTo>
                      <a:cubicBezTo>
                        <a:pt x="88" y="1"/>
                        <a:pt x="87" y="0"/>
                        <a:pt x="86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/>
                </a:extLst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59" name="Freeform 22"/>
                <p:cNvSpPr>
                  <a:spLocks/>
                </p:cNvSpPr>
                <p:nvPr/>
              </p:nvSpPr>
              <p:spPr bwMode="auto">
                <a:xfrm>
                  <a:off x="3936" y="1303"/>
                  <a:ext cx="211" cy="14"/>
                </a:xfrm>
                <a:custGeom>
                  <a:avLst/>
                  <a:gdLst>
                    <a:gd name="T0" fmla="*/ 86 w 88"/>
                    <a:gd name="T1" fmla="*/ 0 h 6"/>
                    <a:gd name="T2" fmla="*/ 3 w 88"/>
                    <a:gd name="T3" fmla="*/ 0 h 6"/>
                    <a:gd name="T4" fmla="*/ 0 w 88"/>
                    <a:gd name="T5" fmla="*/ 3 h 6"/>
                    <a:gd name="T6" fmla="*/ 3 w 88"/>
                    <a:gd name="T7" fmla="*/ 6 h 6"/>
                    <a:gd name="T8" fmla="*/ 86 w 88"/>
                    <a:gd name="T9" fmla="*/ 6 h 6"/>
                    <a:gd name="T10" fmla="*/ 88 w 88"/>
                    <a:gd name="T11" fmla="*/ 3 h 6"/>
                    <a:gd name="T12" fmla="*/ 86 w 88"/>
                    <a:gd name="T13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8" h="6">
                      <a:moveTo>
                        <a:pt x="86" y="0"/>
                      </a:move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1" y="0"/>
                        <a:pt x="0" y="1"/>
                        <a:pt x="0" y="3"/>
                      </a:cubicBezTo>
                      <a:cubicBezTo>
                        <a:pt x="0" y="4"/>
                        <a:pt x="1" y="6"/>
                        <a:pt x="3" y="6"/>
                      </a:cubicBezTo>
                      <a:cubicBezTo>
                        <a:pt x="86" y="6"/>
                        <a:pt x="86" y="6"/>
                        <a:pt x="86" y="6"/>
                      </a:cubicBezTo>
                      <a:cubicBezTo>
                        <a:pt x="87" y="6"/>
                        <a:pt x="88" y="4"/>
                        <a:pt x="88" y="3"/>
                      </a:cubicBezTo>
                      <a:cubicBezTo>
                        <a:pt x="88" y="1"/>
                        <a:pt x="87" y="0"/>
                        <a:pt x="86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/>
                </a:extLst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60" name="Freeform 23"/>
                <p:cNvSpPr>
                  <a:spLocks/>
                </p:cNvSpPr>
                <p:nvPr/>
              </p:nvSpPr>
              <p:spPr bwMode="auto">
                <a:xfrm>
                  <a:off x="3936" y="1250"/>
                  <a:ext cx="103" cy="14"/>
                </a:xfrm>
                <a:custGeom>
                  <a:avLst/>
                  <a:gdLst>
                    <a:gd name="T0" fmla="*/ 3 w 43"/>
                    <a:gd name="T1" fmla="*/ 6 h 6"/>
                    <a:gd name="T2" fmla="*/ 41 w 43"/>
                    <a:gd name="T3" fmla="*/ 6 h 6"/>
                    <a:gd name="T4" fmla="*/ 43 w 43"/>
                    <a:gd name="T5" fmla="*/ 3 h 6"/>
                    <a:gd name="T6" fmla="*/ 41 w 43"/>
                    <a:gd name="T7" fmla="*/ 0 h 6"/>
                    <a:gd name="T8" fmla="*/ 3 w 43"/>
                    <a:gd name="T9" fmla="*/ 0 h 6"/>
                    <a:gd name="T10" fmla="*/ 0 w 43"/>
                    <a:gd name="T11" fmla="*/ 3 h 6"/>
                    <a:gd name="T12" fmla="*/ 3 w 43"/>
                    <a:gd name="T13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3" h="6">
                      <a:moveTo>
                        <a:pt x="3" y="6"/>
                      </a:moveTo>
                      <a:cubicBezTo>
                        <a:pt x="41" y="6"/>
                        <a:pt x="41" y="6"/>
                        <a:pt x="41" y="6"/>
                      </a:cubicBezTo>
                      <a:cubicBezTo>
                        <a:pt x="42" y="6"/>
                        <a:pt x="43" y="4"/>
                        <a:pt x="43" y="3"/>
                      </a:cubicBezTo>
                      <a:cubicBezTo>
                        <a:pt x="43" y="1"/>
                        <a:pt x="42" y="0"/>
                        <a:pt x="41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1" y="0"/>
                        <a:pt x="0" y="1"/>
                        <a:pt x="0" y="3"/>
                      </a:cubicBezTo>
                      <a:cubicBezTo>
                        <a:pt x="0" y="4"/>
                        <a:pt x="1" y="6"/>
                        <a:pt x="3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/>
                </a:extLst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61" name="Freeform 24"/>
                <p:cNvSpPr>
                  <a:spLocks noEditPoints="1"/>
                </p:cNvSpPr>
                <p:nvPr/>
              </p:nvSpPr>
              <p:spPr bwMode="auto">
                <a:xfrm>
                  <a:off x="3869" y="1065"/>
                  <a:ext cx="345" cy="470"/>
                </a:xfrm>
                <a:custGeom>
                  <a:avLst/>
                  <a:gdLst>
                    <a:gd name="T0" fmla="*/ 116 w 144"/>
                    <a:gd name="T1" fmla="*/ 2 h 196"/>
                    <a:gd name="T2" fmla="*/ 111 w 144"/>
                    <a:gd name="T3" fmla="*/ 0 h 196"/>
                    <a:gd name="T4" fmla="*/ 7 w 144"/>
                    <a:gd name="T5" fmla="*/ 0 h 196"/>
                    <a:gd name="T6" fmla="*/ 0 w 144"/>
                    <a:gd name="T7" fmla="*/ 7 h 196"/>
                    <a:gd name="T8" fmla="*/ 0 w 144"/>
                    <a:gd name="T9" fmla="*/ 189 h 196"/>
                    <a:gd name="T10" fmla="*/ 7 w 144"/>
                    <a:gd name="T11" fmla="*/ 196 h 196"/>
                    <a:gd name="T12" fmla="*/ 138 w 144"/>
                    <a:gd name="T13" fmla="*/ 196 h 196"/>
                    <a:gd name="T14" fmla="*/ 144 w 144"/>
                    <a:gd name="T15" fmla="*/ 189 h 196"/>
                    <a:gd name="T16" fmla="*/ 144 w 144"/>
                    <a:gd name="T17" fmla="*/ 33 h 196"/>
                    <a:gd name="T18" fmla="*/ 142 w 144"/>
                    <a:gd name="T19" fmla="*/ 28 h 196"/>
                    <a:gd name="T20" fmla="*/ 116 w 144"/>
                    <a:gd name="T21" fmla="*/ 2 h 196"/>
                    <a:gd name="T22" fmla="*/ 13 w 144"/>
                    <a:gd name="T23" fmla="*/ 182 h 196"/>
                    <a:gd name="T24" fmla="*/ 13 w 144"/>
                    <a:gd name="T25" fmla="*/ 13 h 196"/>
                    <a:gd name="T26" fmla="*/ 104 w 144"/>
                    <a:gd name="T27" fmla="*/ 13 h 196"/>
                    <a:gd name="T28" fmla="*/ 104 w 144"/>
                    <a:gd name="T29" fmla="*/ 36 h 196"/>
                    <a:gd name="T30" fmla="*/ 108 w 144"/>
                    <a:gd name="T31" fmla="*/ 40 h 196"/>
                    <a:gd name="T32" fmla="*/ 131 w 144"/>
                    <a:gd name="T33" fmla="*/ 40 h 196"/>
                    <a:gd name="T34" fmla="*/ 131 w 144"/>
                    <a:gd name="T35" fmla="*/ 182 h 196"/>
                    <a:gd name="T36" fmla="*/ 13 w 144"/>
                    <a:gd name="T37" fmla="*/ 182 h 19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44" h="196">
                      <a:moveTo>
                        <a:pt x="116" y="2"/>
                      </a:moveTo>
                      <a:cubicBezTo>
                        <a:pt x="115" y="1"/>
                        <a:pt x="113" y="0"/>
                        <a:pt x="111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3" y="0"/>
                        <a:pt x="0" y="3"/>
                        <a:pt x="0" y="7"/>
                      </a:cubicBezTo>
                      <a:cubicBezTo>
                        <a:pt x="0" y="189"/>
                        <a:pt x="0" y="189"/>
                        <a:pt x="0" y="189"/>
                      </a:cubicBezTo>
                      <a:cubicBezTo>
                        <a:pt x="0" y="193"/>
                        <a:pt x="3" y="196"/>
                        <a:pt x="7" y="196"/>
                      </a:cubicBezTo>
                      <a:cubicBezTo>
                        <a:pt x="138" y="196"/>
                        <a:pt x="138" y="196"/>
                        <a:pt x="138" y="196"/>
                      </a:cubicBezTo>
                      <a:cubicBezTo>
                        <a:pt x="141" y="196"/>
                        <a:pt x="144" y="193"/>
                        <a:pt x="144" y="189"/>
                      </a:cubicBezTo>
                      <a:cubicBezTo>
                        <a:pt x="144" y="33"/>
                        <a:pt x="144" y="33"/>
                        <a:pt x="144" y="33"/>
                      </a:cubicBezTo>
                      <a:cubicBezTo>
                        <a:pt x="144" y="31"/>
                        <a:pt x="144" y="29"/>
                        <a:pt x="142" y="28"/>
                      </a:cubicBezTo>
                      <a:lnTo>
                        <a:pt x="116" y="2"/>
                      </a:lnTo>
                      <a:close/>
                      <a:moveTo>
                        <a:pt x="13" y="182"/>
                      </a:moveTo>
                      <a:cubicBezTo>
                        <a:pt x="13" y="13"/>
                        <a:pt x="13" y="13"/>
                        <a:pt x="13" y="13"/>
                      </a:cubicBezTo>
                      <a:cubicBezTo>
                        <a:pt x="104" y="13"/>
                        <a:pt x="104" y="13"/>
                        <a:pt x="104" y="13"/>
                      </a:cubicBezTo>
                      <a:cubicBezTo>
                        <a:pt x="104" y="36"/>
                        <a:pt x="104" y="36"/>
                        <a:pt x="104" y="36"/>
                      </a:cubicBezTo>
                      <a:cubicBezTo>
                        <a:pt x="104" y="38"/>
                        <a:pt x="106" y="40"/>
                        <a:pt x="108" y="40"/>
                      </a:cubicBezTo>
                      <a:cubicBezTo>
                        <a:pt x="131" y="40"/>
                        <a:pt x="131" y="40"/>
                        <a:pt x="131" y="40"/>
                      </a:cubicBezTo>
                      <a:cubicBezTo>
                        <a:pt x="131" y="182"/>
                        <a:pt x="131" y="182"/>
                        <a:pt x="131" y="182"/>
                      </a:cubicBezTo>
                      <a:lnTo>
                        <a:pt x="13" y="18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/>
                </a:extLst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62" name="Freeform 25"/>
                <p:cNvSpPr>
                  <a:spLocks noEditPoints="1"/>
                </p:cNvSpPr>
                <p:nvPr/>
              </p:nvSpPr>
              <p:spPr bwMode="auto">
                <a:xfrm>
                  <a:off x="4252" y="1087"/>
                  <a:ext cx="94" cy="444"/>
                </a:xfrm>
                <a:custGeom>
                  <a:avLst/>
                  <a:gdLst>
                    <a:gd name="T0" fmla="*/ 35 w 39"/>
                    <a:gd name="T1" fmla="*/ 0 h 185"/>
                    <a:gd name="T2" fmla="*/ 4 w 39"/>
                    <a:gd name="T3" fmla="*/ 0 h 185"/>
                    <a:gd name="T4" fmla="*/ 0 w 39"/>
                    <a:gd name="T5" fmla="*/ 4 h 185"/>
                    <a:gd name="T6" fmla="*/ 0 w 39"/>
                    <a:gd name="T7" fmla="*/ 144 h 185"/>
                    <a:gd name="T8" fmla="*/ 0 w 39"/>
                    <a:gd name="T9" fmla="*/ 146 h 185"/>
                    <a:gd name="T10" fmla="*/ 16 w 39"/>
                    <a:gd name="T11" fmla="*/ 182 h 185"/>
                    <a:gd name="T12" fmla="*/ 20 w 39"/>
                    <a:gd name="T13" fmla="*/ 185 h 185"/>
                    <a:gd name="T14" fmla="*/ 23 w 39"/>
                    <a:gd name="T15" fmla="*/ 182 h 185"/>
                    <a:gd name="T16" fmla="*/ 39 w 39"/>
                    <a:gd name="T17" fmla="*/ 146 h 185"/>
                    <a:gd name="T18" fmla="*/ 39 w 39"/>
                    <a:gd name="T19" fmla="*/ 144 h 185"/>
                    <a:gd name="T20" fmla="*/ 39 w 39"/>
                    <a:gd name="T21" fmla="*/ 4 h 185"/>
                    <a:gd name="T22" fmla="*/ 35 w 39"/>
                    <a:gd name="T23" fmla="*/ 0 h 185"/>
                    <a:gd name="T24" fmla="*/ 31 w 39"/>
                    <a:gd name="T25" fmla="*/ 143 h 185"/>
                    <a:gd name="T26" fmla="*/ 25 w 39"/>
                    <a:gd name="T27" fmla="*/ 157 h 185"/>
                    <a:gd name="T28" fmla="*/ 14 w 39"/>
                    <a:gd name="T29" fmla="*/ 157 h 185"/>
                    <a:gd name="T30" fmla="*/ 8 w 39"/>
                    <a:gd name="T31" fmla="*/ 143 h 185"/>
                    <a:gd name="T32" fmla="*/ 8 w 39"/>
                    <a:gd name="T33" fmla="*/ 8 h 185"/>
                    <a:gd name="T34" fmla="*/ 18 w 39"/>
                    <a:gd name="T35" fmla="*/ 8 h 185"/>
                    <a:gd name="T36" fmla="*/ 18 w 39"/>
                    <a:gd name="T37" fmla="*/ 8 h 185"/>
                    <a:gd name="T38" fmla="*/ 18 w 39"/>
                    <a:gd name="T39" fmla="*/ 137 h 185"/>
                    <a:gd name="T40" fmla="*/ 21 w 39"/>
                    <a:gd name="T41" fmla="*/ 139 h 185"/>
                    <a:gd name="T42" fmla="*/ 24 w 39"/>
                    <a:gd name="T43" fmla="*/ 137 h 185"/>
                    <a:gd name="T44" fmla="*/ 24 w 39"/>
                    <a:gd name="T45" fmla="*/ 8 h 185"/>
                    <a:gd name="T46" fmla="*/ 24 w 39"/>
                    <a:gd name="T47" fmla="*/ 8 h 185"/>
                    <a:gd name="T48" fmla="*/ 31 w 39"/>
                    <a:gd name="T49" fmla="*/ 8 h 185"/>
                    <a:gd name="T50" fmla="*/ 31 w 39"/>
                    <a:gd name="T51" fmla="*/ 143 h 1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39" h="185">
                      <a:moveTo>
                        <a:pt x="35" y="0"/>
                      </a:move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2" y="0"/>
                        <a:pt x="0" y="1"/>
                        <a:pt x="0" y="4"/>
                      </a:cubicBezTo>
                      <a:cubicBezTo>
                        <a:pt x="0" y="144"/>
                        <a:pt x="0" y="144"/>
                        <a:pt x="0" y="144"/>
                      </a:cubicBezTo>
                      <a:cubicBezTo>
                        <a:pt x="0" y="145"/>
                        <a:pt x="0" y="145"/>
                        <a:pt x="0" y="146"/>
                      </a:cubicBezTo>
                      <a:cubicBezTo>
                        <a:pt x="16" y="182"/>
                        <a:pt x="16" y="182"/>
                        <a:pt x="16" y="182"/>
                      </a:cubicBezTo>
                      <a:cubicBezTo>
                        <a:pt x="17" y="184"/>
                        <a:pt x="18" y="185"/>
                        <a:pt x="20" y="185"/>
                      </a:cubicBezTo>
                      <a:cubicBezTo>
                        <a:pt x="21" y="185"/>
                        <a:pt x="23" y="184"/>
                        <a:pt x="23" y="182"/>
                      </a:cubicBezTo>
                      <a:cubicBezTo>
                        <a:pt x="39" y="146"/>
                        <a:pt x="39" y="146"/>
                        <a:pt x="39" y="146"/>
                      </a:cubicBezTo>
                      <a:cubicBezTo>
                        <a:pt x="39" y="145"/>
                        <a:pt x="39" y="145"/>
                        <a:pt x="39" y="144"/>
                      </a:cubicBezTo>
                      <a:cubicBezTo>
                        <a:pt x="39" y="4"/>
                        <a:pt x="39" y="4"/>
                        <a:pt x="39" y="4"/>
                      </a:cubicBezTo>
                      <a:cubicBezTo>
                        <a:pt x="39" y="1"/>
                        <a:pt x="37" y="0"/>
                        <a:pt x="35" y="0"/>
                      </a:cubicBezTo>
                      <a:close/>
                      <a:moveTo>
                        <a:pt x="31" y="143"/>
                      </a:moveTo>
                      <a:cubicBezTo>
                        <a:pt x="25" y="157"/>
                        <a:pt x="25" y="157"/>
                        <a:pt x="25" y="157"/>
                      </a:cubicBezTo>
                      <a:cubicBezTo>
                        <a:pt x="14" y="157"/>
                        <a:pt x="14" y="157"/>
                        <a:pt x="14" y="157"/>
                      </a:cubicBezTo>
                      <a:cubicBezTo>
                        <a:pt x="8" y="143"/>
                        <a:pt x="8" y="143"/>
                        <a:pt x="8" y="143"/>
                      </a:cubicBezTo>
                      <a:cubicBezTo>
                        <a:pt x="8" y="8"/>
                        <a:pt x="8" y="8"/>
                        <a:pt x="8" y="8"/>
                      </a:cubicBezTo>
                      <a:cubicBezTo>
                        <a:pt x="18" y="8"/>
                        <a:pt x="18" y="8"/>
                        <a:pt x="18" y="8"/>
                      </a:cubicBezTo>
                      <a:cubicBezTo>
                        <a:pt x="18" y="8"/>
                        <a:pt x="18" y="8"/>
                        <a:pt x="18" y="8"/>
                      </a:cubicBezTo>
                      <a:cubicBezTo>
                        <a:pt x="18" y="137"/>
                        <a:pt x="18" y="137"/>
                        <a:pt x="18" y="137"/>
                      </a:cubicBezTo>
                      <a:cubicBezTo>
                        <a:pt x="18" y="138"/>
                        <a:pt x="19" y="139"/>
                        <a:pt x="21" y="139"/>
                      </a:cubicBezTo>
                      <a:cubicBezTo>
                        <a:pt x="22" y="139"/>
                        <a:pt x="24" y="138"/>
                        <a:pt x="24" y="137"/>
                      </a:cubicBezTo>
                      <a:cubicBezTo>
                        <a:pt x="24" y="8"/>
                        <a:pt x="24" y="8"/>
                        <a:pt x="24" y="8"/>
                      </a:cubicBezTo>
                      <a:cubicBezTo>
                        <a:pt x="24" y="8"/>
                        <a:pt x="24" y="8"/>
                        <a:pt x="24" y="8"/>
                      </a:cubicBezTo>
                      <a:cubicBezTo>
                        <a:pt x="31" y="8"/>
                        <a:pt x="31" y="8"/>
                        <a:pt x="31" y="8"/>
                      </a:cubicBezTo>
                      <a:lnTo>
                        <a:pt x="31" y="14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/>
                </a:extLst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latin typeface="+mn-lt"/>
                    <a:ea typeface="+mn-ea"/>
                  </a:endParaRPr>
                </a:p>
              </p:txBody>
            </p:sp>
          </p:grpSp>
        </p:grpSp>
        <p:grpSp>
          <p:nvGrpSpPr>
            <p:cNvPr id="30734" name="组合 47"/>
            <p:cNvGrpSpPr>
              <a:grpSpLocks/>
            </p:cNvGrpSpPr>
            <p:nvPr/>
          </p:nvGrpSpPr>
          <p:grpSpPr bwMode="auto">
            <a:xfrm>
              <a:off x="7379080" y="2803349"/>
              <a:ext cx="1271434" cy="1271434"/>
              <a:chOff x="6674239" y="3408398"/>
              <a:chExt cx="1007417" cy="1007417"/>
            </a:xfrm>
          </p:grpSpPr>
          <p:sp>
            <p:nvSpPr>
              <p:cNvPr id="49" name="任意多边形 48"/>
              <p:cNvSpPr/>
              <p:nvPr/>
            </p:nvSpPr>
            <p:spPr>
              <a:xfrm>
                <a:off x="6673599" y="3408261"/>
                <a:ext cx="1008057" cy="1007690"/>
              </a:xfrm>
              <a:custGeom>
                <a:avLst/>
                <a:gdLst>
                  <a:gd name="connsiteX0" fmla="*/ 0 w 1007417"/>
                  <a:gd name="connsiteY0" fmla="*/ 503709 h 1007417"/>
                  <a:gd name="connsiteX1" fmla="*/ 503709 w 1007417"/>
                  <a:gd name="connsiteY1" fmla="*/ 0 h 1007417"/>
                  <a:gd name="connsiteX2" fmla="*/ 1007418 w 1007417"/>
                  <a:gd name="connsiteY2" fmla="*/ 503709 h 1007417"/>
                  <a:gd name="connsiteX3" fmla="*/ 503709 w 1007417"/>
                  <a:gd name="connsiteY3" fmla="*/ 1007418 h 1007417"/>
                  <a:gd name="connsiteX4" fmla="*/ 0 w 1007417"/>
                  <a:gd name="connsiteY4" fmla="*/ 503709 h 10074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07417" h="1007417">
                    <a:moveTo>
                      <a:pt x="0" y="503709"/>
                    </a:moveTo>
                    <a:cubicBezTo>
                      <a:pt x="0" y="225518"/>
                      <a:pt x="225518" y="0"/>
                      <a:pt x="503709" y="0"/>
                    </a:cubicBezTo>
                    <a:cubicBezTo>
                      <a:pt x="781900" y="0"/>
                      <a:pt x="1007418" y="225518"/>
                      <a:pt x="1007418" y="503709"/>
                    </a:cubicBezTo>
                    <a:cubicBezTo>
                      <a:pt x="1007418" y="781900"/>
                      <a:pt x="781900" y="1007418"/>
                      <a:pt x="503709" y="1007418"/>
                    </a:cubicBezTo>
                    <a:cubicBezTo>
                      <a:pt x="225518" y="1007418"/>
                      <a:pt x="0" y="781900"/>
                      <a:pt x="0" y="503709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b="1"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50" name="Group 28"/>
              <p:cNvGrpSpPr>
                <a:grpSpLocks noChangeAspect="1"/>
              </p:cNvGrpSpPr>
              <p:nvPr/>
            </p:nvGrpSpPr>
            <p:grpSpPr bwMode="auto">
              <a:xfrm>
                <a:off x="6969306" y="3649352"/>
                <a:ext cx="417282" cy="525508"/>
                <a:chOff x="4401" y="2266"/>
                <a:chExt cx="374" cy="471"/>
              </a:xfrm>
              <a:solidFill>
                <a:schemeClr val="bg1"/>
              </a:solidFill>
            </p:grpSpPr>
            <p:sp>
              <p:nvSpPr>
                <p:cNvPr id="51" name="Freeform 29"/>
                <p:cNvSpPr>
                  <a:spLocks/>
                </p:cNvSpPr>
                <p:nvPr/>
              </p:nvSpPr>
              <p:spPr bwMode="auto">
                <a:xfrm>
                  <a:off x="4538" y="2390"/>
                  <a:ext cx="85" cy="108"/>
                </a:xfrm>
                <a:custGeom>
                  <a:avLst/>
                  <a:gdLst>
                    <a:gd name="T0" fmla="*/ 0 w 35"/>
                    <a:gd name="T1" fmla="*/ 26 h 45"/>
                    <a:gd name="T2" fmla="*/ 3 w 35"/>
                    <a:gd name="T3" fmla="*/ 29 h 45"/>
                    <a:gd name="T4" fmla="*/ 3 w 35"/>
                    <a:gd name="T5" fmla="*/ 29 h 45"/>
                    <a:gd name="T6" fmla="*/ 17 w 35"/>
                    <a:gd name="T7" fmla="*/ 45 h 45"/>
                    <a:gd name="T8" fmla="*/ 32 w 35"/>
                    <a:gd name="T9" fmla="*/ 29 h 45"/>
                    <a:gd name="T10" fmla="*/ 32 w 35"/>
                    <a:gd name="T11" fmla="*/ 29 h 45"/>
                    <a:gd name="T12" fmla="*/ 35 w 35"/>
                    <a:gd name="T13" fmla="*/ 26 h 45"/>
                    <a:gd name="T14" fmla="*/ 33 w 35"/>
                    <a:gd name="T15" fmla="*/ 23 h 45"/>
                    <a:gd name="T16" fmla="*/ 34 w 35"/>
                    <a:gd name="T17" fmla="*/ 17 h 45"/>
                    <a:gd name="T18" fmla="*/ 17 w 35"/>
                    <a:gd name="T19" fmla="*/ 0 h 45"/>
                    <a:gd name="T20" fmla="*/ 1 w 35"/>
                    <a:gd name="T21" fmla="*/ 17 h 45"/>
                    <a:gd name="T22" fmla="*/ 2 w 35"/>
                    <a:gd name="T23" fmla="*/ 23 h 45"/>
                    <a:gd name="T24" fmla="*/ 0 w 35"/>
                    <a:gd name="T25" fmla="*/ 26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5" h="45">
                      <a:moveTo>
                        <a:pt x="0" y="26"/>
                      </a:moveTo>
                      <a:cubicBezTo>
                        <a:pt x="0" y="28"/>
                        <a:pt x="1" y="29"/>
                        <a:pt x="3" y="29"/>
                      </a:cubicBezTo>
                      <a:cubicBezTo>
                        <a:pt x="3" y="29"/>
                        <a:pt x="3" y="29"/>
                        <a:pt x="3" y="29"/>
                      </a:cubicBezTo>
                      <a:cubicBezTo>
                        <a:pt x="3" y="37"/>
                        <a:pt x="10" y="45"/>
                        <a:pt x="17" y="45"/>
                      </a:cubicBezTo>
                      <a:cubicBezTo>
                        <a:pt x="25" y="45"/>
                        <a:pt x="31" y="37"/>
                        <a:pt x="32" y="29"/>
                      </a:cubicBezTo>
                      <a:cubicBezTo>
                        <a:pt x="32" y="29"/>
                        <a:pt x="32" y="29"/>
                        <a:pt x="32" y="29"/>
                      </a:cubicBezTo>
                      <a:cubicBezTo>
                        <a:pt x="33" y="29"/>
                        <a:pt x="35" y="28"/>
                        <a:pt x="35" y="26"/>
                      </a:cubicBezTo>
                      <a:cubicBezTo>
                        <a:pt x="35" y="25"/>
                        <a:pt x="34" y="24"/>
                        <a:pt x="33" y="23"/>
                      </a:cubicBezTo>
                      <a:cubicBezTo>
                        <a:pt x="34" y="21"/>
                        <a:pt x="34" y="19"/>
                        <a:pt x="34" y="17"/>
                      </a:cubicBezTo>
                      <a:cubicBezTo>
                        <a:pt x="34" y="8"/>
                        <a:pt x="26" y="0"/>
                        <a:pt x="17" y="0"/>
                      </a:cubicBezTo>
                      <a:cubicBezTo>
                        <a:pt x="8" y="0"/>
                        <a:pt x="1" y="8"/>
                        <a:pt x="1" y="17"/>
                      </a:cubicBezTo>
                      <a:cubicBezTo>
                        <a:pt x="1" y="19"/>
                        <a:pt x="1" y="21"/>
                        <a:pt x="2" y="23"/>
                      </a:cubicBezTo>
                      <a:cubicBezTo>
                        <a:pt x="1" y="24"/>
                        <a:pt x="0" y="25"/>
                        <a:pt x="0" y="2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/>
                </a:extLst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52" name="Freeform 30"/>
                <p:cNvSpPr>
                  <a:spLocks/>
                </p:cNvSpPr>
                <p:nvPr/>
              </p:nvSpPr>
              <p:spPr bwMode="auto">
                <a:xfrm>
                  <a:off x="4490" y="2512"/>
                  <a:ext cx="178" cy="53"/>
                </a:xfrm>
                <a:custGeom>
                  <a:avLst/>
                  <a:gdLst>
                    <a:gd name="T0" fmla="*/ 2 w 74"/>
                    <a:gd name="T1" fmla="*/ 22 h 22"/>
                    <a:gd name="T2" fmla="*/ 73 w 74"/>
                    <a:gd name="T3" fmla="*/ 22 h 22"/>
                    <a:gd name="T4" fmla="*/ 74 w 74"/>
                    <a:gd name="T5" fmla="*/ 21 h 22"/>
                    <a:gd name="T6" fmla="*/ 74 w 74"/>
                    <a:gd name="T7" fmla="*/ 15 h 22"/>
                    <a:gd name="T8" fmla="*/ 74 w 74"/>
                    <a:gd name="T9" fmla="*/ 14 h 22"/>
                    <a:gd name="T10" fmla="*/ 50 w 74"/>
                    <a:gd name="T11" fmla="*/ 0 h 22"/>
                    <a:gd name="T12" fmla="*/ 49 w 74"/>
                    <a:gd name="T13" fmla="*/ 0 h 22"/>
                    <a:gd name="T14" fmla="*/ 48 w 74"/>
                    <a:gd name="T15" fmla="*/ 0 h 22"/>
                    <a:gd name="T16" fmla="*/ 47 w 74"/>
                    <a:gd name="T17" fmla="*/ 0 h 22"/>
                    <a:gd name="T18" fmla="*/ 37 w 74"/>
                    <a:gd name="T19" fmla="*/ 3 h 22"/>
                    <a:gd name="T20" fmla="*/ 27 w 74"/>
                    <a:gd name="T21" fmla="*/ 0 h 22"/>
                    <a:gd name="T22" fmla="*/ 26 w 74"/>
                    <a:gd name="T23" fmla="*/ 0 h 22"/>
                    <a:gd name="T24" fmla="*/ 26 w 74"/>
                    <a:gd name="T25" fmla="*/ 0 h 22"/>
                    <a:gd name="T26" fmla="*/ 25 w 74"/>
                    <a:gd name="T27" fmla="*/ 0 h 22"/>
                    <a:gd name="T28" fmla="*/ 1 w 74"/>
                    <a:gd name="T29" fmla="*/ 14 h 22"/>
                    <a:gd name="T30" fmla="*/ 0 w 74"/>
                    <a:gd name="T31" fmla="*/ 15 h 22"/>
                    <a:gd name="T32" fmla="*/ 0 w 74"/>
                    <a:gd name="T33" fmla="*/ 21 h 22"/>
                    <a:gd name="T34" fmla="*/ 2 w 74"/>
                    <a:gd name="T35" fmla="*/ 22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74" h="22">
                      <a:moveTo>
                        <a:pt x="2" y="22"/>
                      </a:moveTo>
                      <a:cubicBezTo>
                        <a:pt x="73" y="22"/>
                        <a:pt x="73" y="22"/>
                        <a:pt x="73" y="22"/>
                      </a:cubicBezTo>
                      <a:cubicBezTo>
                        <a:pt x="73" y="22"/>
                        <a:pt x="74" y="21"/>
                        <a:pt x="74" y="21"/>
                      </a:cubicBezTo>
                      <a:cubicBezTo>
                        <a:pt x="74" y="15"/>
                        <a:pt x="74" y="15"/>
                        <a:pt x="74" y="15"/>
                      </a:cubicBezTo>
                      <a:cubicBezTo>
                        <a:pt x="74" y="15"/>
                        <a:pt x="74" y="14"/>
                        <a:pt x="74" y="14"/>
                      </a:cubicBezTo>
                      <a:cubicBezTo>
                        <a:pt x="67" y="7"/>
                        <a:pt x="59" y="3"/>
                        <a:pt x="50" y="0"/>
                      </a:cubicBezTo>
                      <a:cubicBezTo>
                        <a:pt x="49" y="0"/>
                        <a:pt x="49" y="0"/>
                        <a:pt x="49" y="0"/>
                      </a:cubicBezTo>
                      <a:cubicBezTo>
                        <a:pt x="48" y="0"/>
                        <a:pt x="48" y="0"/>
                        <a:pt x="48" y="0"/>
                      </a:cubicBezTo>
                      <a:cubicBezTo>
                        <a:pt x="48" y="0"/>
                        <a:pt x="48" y="0"/>
                        <a:pt x="47" y="0"/>
                      </a:cubicBezTo>
                      <a:cubicBezTo>
                        <a:pt x="45" y="2"/>
                        <a:pt x="41" y="3"/>
                        <a:pt x="37" y="3"/>
                      </a:cubicBezTo>
                      <a:cubicBezTo>
                        <a:pt x="34" y="3"/>
                        <a:pt x="30" y="2"/>
                        <a:pt x="27" y="0"/>
                      </a:cubicBezTo>
                      <a:cubicBezTo>
                        <a:pt x="27" y="0"/>
                        <a:pt x="27" y="0"/>
                        <a:pt x="26" y="0"/>
                      </a:cubicBezTo>
                      <a:cubicBezTo>
                        <a:pt x="26" y="0"/>
                        <a:pt x="26" y="0"/>
                        <a:pt x="26" y="0"/>
                      </a:cubicBezTo>
                      <a:cubicBezTo>
                        <a:pt x="26" y="0"/>
                        <a:pt x="26" y="0"/>
                        <a:pt x="25" y="0"/>
                      </a:cubicBezTo>
                      <a:cubicBezTo>
                        <a:pt x="16" y="2"/>
                        <a:pt x="8" y="7"/>
                        <a:pt x="1" y="14"/>
                      </a:cubicBezTo>
                      <a:cubicBezTo>
                        <a:pt x="1" y="14"/>
                        <a:pt x="0" y="15"/>
                        <a:pt x="0" y="15"/>
                      </a:cubicBezTo>
                      <a:cubicBezTo>
                        <a:pt x="0" y="21"/>
                        <a:pt x="0" y="21"/>
                        <a:pt x="0" y="21"/>
                      </a:cubicBezTo>
                      <a:cubicBezTo>
                        <a:pt x="0" y="21"/>
                        <a:pt x="1" y="22"/>
                        <a:pt x="2" y="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/>
                </a:extLst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53" name="Freeform 31"/>
                <p:cNvSpPr>
                  <a:spLocks/>
                </p:cNvSpPr>
                <p:nvPr/>
              </p:nvSpPr>
              <p:spPr bwMode="auto">
                <a:xfrm>
                  <a:off x="4476" y="2613"/>
                  <a:ext cx="207" cy="12"/>
                </a:xfrm>
                <a:custGeom>
                  <a:avLst/>
                  <a:gdLst>
                    <a:gd name="T0" fmla="*/ 84 w 86"/>
                    <a:gd name="T1" fmla="*/ 0 h 5"/>
                    <a:gd name="T2" fmla="*/ 3 w 86"/>
                    <a:gd name="T3" fmla="*/ 0 h 5"/>
                    <a:gd name="T4" fmla="*/ 0 w 86"/>
                    <a:gd name="T5" fmla="*/ 2 h 5"/>
                    <a:gd name="T6" fmla="*/ 3 w 86"/>
                    <a:gd name="T7" fmla="*/ 5 h 5"/>
                    <a:gd name="T8" fmla="*/ 84 w 86"/>
                    <a:gd name="T9" fmla="*/ 5 h 5"/>
                    <a:gd name="T10" fmla="*/ 86 w 86"/>
                    <a:gd name="T11" fmla="*/ 2 h 5"/>
                    <a:gd name="T12" fmla="*/ 84 w 86"/>
                    <a:gd name="T13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6" h="5">
                      <a:moveTo>
                        <a:pt x="84" y="0"/>
                      </a:move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0" y="4"/>
                        <a:pt x="1" y="5"/>
                        <a:pt x="3" y="5"/>
                      </a:cubicBezTo>
                      <a:cubicBezTo>
                        <a:pt x="84" y="5"/>
                        <a:pt x="84" y="5"/>
                        <a:pt x="84" y="5"/>
                      </a:cubicBezTo>
                      <a:cubicBezTo>
                        <a:pt x="85" y="5"/>
                        <a:pt x="86" y="4"/>
                        <a:pt x="86" y="2"/>
                      </a:cubicBezTo>
                      <a:cubicBezTo>
                        <a:pt x="86" y="1"/>
                        <a:pt x="85" y="0"/>
                        <a:pt x="8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/>
                </a:extLst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54" name="Freeform 32"/>
                <p:cNvSpPr>
                  <a:spLocks noEditPoints="1"/>
                </p:cNvSpPr>
                <p:nvPr/>
              </p:nvSpPr>
              <p:spPr bwMode="auto">
                <a:xfrm>
                  <a:off x="4401" y="2266"/>
                  <a:ext cx="374" cy="471"/>
                </a:xfrm>
                <a:custGeom>
                  <a:avLst/>
                  <a:gdLst>
                    <a:gd name="T0" fmla="*/ 153 w 155"/>
                    <a:gd name="T1" fmla="*/ 31 h 197"/>
                    <a:gd name="T2" fmla="*/ 124 w 155"/>
                    <a:gd name="T3" fmla="*/ 2 h 197"/>
                    <a:gd name="T4" fmla="*/ 120 w 155"/>
                    <a:gd name="T5" fmla="*/ 0 h 197"/>
                    <a:gd name="T6" fmla="*/ 6 w 155"/>
                    <a:gd name="T7" fmla="*/ 0 h 197"/>
                    <a:gd name="T8" fmla="*/ 0 w 155"/>
                    <a:gd name="T9" fmla="*/ 7 h 197"/>
                    <a:gd name="T10" fmla="*/ 0 w 155"/>
                    <a:gd name="T11" fmla="*/ 190 h 197"/>
                    <a:gd name="T12" fmla="*/ 6 w 155"/>
                    <a:gd name="T13" fmla="*/ 197 h 197"/>
                    <a:gd name="T14" fmla="*/ 148 w 155"/>
                    <a:gd name="T15" fmla="*/ 197 h 197"/>
                    <a:gd name="T16" fmla="*/ 155 w 155"/>
                    <a:gd name="T17" fmla="*/ 190 h 197"/>
                    <a:gd name="T18" fmla="*/ 155 w 155"/>
                    <a:gd name="T19" fmla="*/ 35 h 197"/>
                    <a:gd name="T20" fmla="*/ 153 w 155"/>
                    <a:gd name="T21" fmla="*/ 31 h 197"/>
                    <a:gd name="T22" fmla="*/ 13 w 155"/>
                    <a:gd name="T23" fmla="*/ 183 h 197"/>
                    <a:gd name="T24" fmla="*/ 13 w 155"/>
                    <a:gd name="T25" fmla="*/ 14 h 197"/>
                    <a:gd name="T26" fmla="*/ 116 w 155"/>
                    <a:gd name="T27" fmla="*/ 14 h 197"/>
                    <a:gd name="T28" fmla="*/ 116 w 155"/>
                    <a:gd name="T29" fmla="*/ 35 h 197"/>
                    <a:gd name="T30" fmla="*/ 120 w 155"/>
                    <a:gd name="T31" fmla="*/ 39 h 197"/>
                    <a:gd name="T32" fmla="*/ 142 w 155"/>
                    <a:gd name="T33" fmla="*/ 39 h 197"/>
                    <a:gd name="T34" fmla="*/ 142 w 155"/>
                    <a:gd name="T35" fmla="*/ 183 h 197"/>
                    <a:gd name="T36" fmla="*/ 13 w 155"/>
                    <a:gd name="T37" fmla="*/ 183 h 1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55" h="197">
                      <a:moveTo>
                        <a:pt x="153" y="31"/>
                      </a:moveTo>
                      <a:cubicBezTo>
                        <a:pt x="124" y="2"/>
                        <a:pt x="124" y="2"/>
                        <a:pt x="124" y="2"/>
                      </a:cubicBezTo>
                      <a:cubicBezTo>
                        <a:pt x="123" y="1"/>
                        <a:pt x="121" y="0"/>
                        <a:pt x="120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3" y="0"/>
                        <a:pt x="0" y="3"/>
                        <a:pt x="0" y="7"/>
                      </a:cubicBezTo>
                      <a:cubicBezTo>
                        <a:pt x="0" y="190"/>
                        <a:pt x="0" y="190"/>
                        <a:pt x="0" y="190"/>
                      </a:cubicBezTo>
                      <a:cubicBezTo>
                        <a:pt x="0" y="194"/>
                        <a:pt x="3" y="197"/>
                        <a:pt x="6" y="197"/>
                      </a:cubicBezTo>
                      <a:cubicBezTo>
                        <a:pt x="148" y="197"/>
                        <a:pt x="148" y="197"/>
                        <a:pt x="148" y="197"/>
                      </a:cubicBezTo>
                      <a:cubicBezTo>
                        <a:pt x="152" y="197"/>
                        <a:pt x="155" y="194"/>
                        <a:pt x="155" y="190"/>
                      </a:cubicBezTo>
                      <a:cubicBezTo>
                        <a:pt x="155" y="35"/>
                        <a:pt x="155" y="35"/>
                        <a:pt x="155" y="35"/>
                      </a:cubicBezTo>
                      <a:cubicBezTo>
                        <a:pt x="155" y="34"/>
                        <a:pt x="154" y="32"/>
                        <a:pt x="153" y="31"/>
                      </a:cubicBezTo>
                      <a:close/>
                      <a:moveTo>
                        <a:pt x="13" y="183"/>
                      </a:moveTo>
                      <a:cubicBezTo>
                        <a:pt x="13" y="14"/>
                        <a:pt x="13" y="14"/>
                        <a:pt x="13" y="14"/>
                      </a:cubicBezTo>
                      <a:cubicBezTo>
                        <a:pt x="116" y="14"/>
                        <a:pt x="116" y="14"/>
                        <a:pt x="116" y="14"/>
                      </a:cubicBezTo>
                      <a:cubicBezTo>
                        <a:pt x="116" y="35"/>
                        <a:pt x="116" y="35"/>
                        <a:pt x="116" y="35"/>
                      </a:cubicBezTo>
                      <a:cubicBezTo>
                        <a:pt x="116" y="38"/>
                        <a:pt x="118" y="39"/>
                        <a:pt x="120" y="39"/>
                      </a:cubicBezTo>
                      <a:cubicBezTo>
                        <a:pt x="142" y="39"/>
                        <a:pt x="142" y="39"/>
                        <a:pt x="142" y="39"/>
                      </a:cubicBezTo>
                      <a:cubicBezTo>
                        <a:pt x="142" y="183"/>
                        <a:pt x="142" y="183"/>
                        <a:pt x="142" y="183"/>
                      </a:cubicBezTo>
                      <a:lnTo>
                        <a:pt x="13" y="18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/>
                </a:extLst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latin typeface="+mn-lt"/>
                    <a:ea typeface="+mn-ea"/>
                  </a:endParaRPr>
                </a:p>
              </p:txBody>
            </p:sp>
          </p:grpSp>
        </p:grpSp>
      </p:grpSp>
      <p:sp>
        <p:nvSpPr>
          <p:cNvPr id="120" name="文本框 119"/>
          <p:cNvSpPr txBox="1">
            <a:spLocks noChangeArrowheads="1"/>
          </p:cNvSpPr>
          <p:nvPr/>
        </p:nvSpPr>
        <p:spPr bwMode="auto">
          <a:xfrm>
            <a:off x="5268913" y="2036763"/>
            <a:ext cx="3263900" cy="2784475"/>
          </a:xfrm>
          <a:prstGeom prst="rect">
            <a:avLst/>
          </a:prstGeom>
          <a:noFill/>
          <a:ln w="25400">
            <a:solidFill>
              <a:srgbClr val="0070C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457200">
              <a:lnSpc>
                <a:spcPct val="125000"/>
              </a:lnSpc>
            </a:pPr>
            <a:r>
              <a:rPr lang="zh-CN" altLang="en-US" sz="2000">
                <a:latin typeface="微软雅黑" pitchFamily="34" charset="-122"/>
                <a:ea typeface="微软雅黑" pitchFamily="34" charset="-122"/>
              </a:rPr>
              <a:t>如果你毕业设计打算发期刊，你可以在这页提出来，我相信导师会支持你的，我个人认为毕设做好了，是可以投好的刊物的，只是大多数同学都打算混过去而已，也不是所有同学都想上研。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9" presetClass="entr" presetSubtype="0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35" grpId="0" animBg="1"/>
      <p:bldP spid="12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0" y="1851025"/>
            <a:ext cx="4205288" cy="315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19900" b="1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04</a:t>
            </a:r>
            <a:endParaRPr lang="zh-CN" altLang="en-US" sz="19900" b="1">
              <a:solidFill>
                <a:schemeClr val="accent1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887788" y="2844800"/>
            <a:ext cx="4662487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在此输入一些酷炫的文字</a:t>
            </a:r>
            <a:endParaRPr lang="en-US" altLang="zh-CN" sz="28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3887788" y="3416300"/>
            <a:ext cx="46450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a-DK" altLang="zh-CN" sz="2000">
                <a:latin typeface="Times New Roman" pitchFamily="18" charset="0"/>
                <a:cs typeface="Times New Roman" pitchFamily="18" charset="0"/>
              </a:rPr>
              <a:t>Lorem ipsum dolor sit amet</a:t>
            </a:r>
          </a:p>
        </p:txBody>
      </p:sp>
      <p:grpSp>
        <p:nvGrpSpPr>
          <p:cNvPr id="15" name="组合 14"/>
          <p:cNvGrpSpPr>
            <a:grpSpLocks/>
          </p:cNvGrpSpPr>
          <p:nvPr/>
        </p:nvGrpSpPr>
        <p:grpSpPr bwMode="auto">
          <a:xfrm>
            <a:off x="3887788" y="3375025"/>
            <a:ext cx="4662487" cy="107950"/>
            <a:chOff x="3649980" y="3375660"/>
            <a:chExt cx="4663440" cy="108000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3734134" y="3429660"/>
              <a:ext cx="4495132" cy="0"/>
            </a:xfrm>
            <a:prstGeom prst="line">
              <a:avLst/>
            </a:prstGeom>
            <a:ln w="127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椭圆 12"/>
            <p:cNvSpPr>
              <a:spLocks/>
            </p:cNvSpPr>
            <p:nvPr/>
          </p:nvSpPr>
          <p:spPr>
            <a:xfrm>
              <a:off x="3649980" y="3375660"/>
              <a:ext cx="107972" cy="108000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4" name="椭圆 13"/>
            <p:cNvSpPr>
              <a:spLocks/>
            </p:cNvSpPr>
            <p:nvPr/>
          </p:nvSpPr>
          <p:spPr>
            <a:xfrm>
              <a:off x="8205448" y="3375660"/>
              <a:ext cx="107972" cy="108000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 useBgFill="1">
        <p:nvSpPr>
          <p:cNvPr id="16" name="文本框 15"/>
          <p:cNvSpPr txBox="1">
            <a:spLocks noChangeArrowheads="1"/>
          </p:cNvSpPr>
          <p:nvPr/>
        </p:nvSpPr>
        <p:spPr bwMode="auto">
          <a:xfrm>
            <a:off x="487363" y="3105150"/>
            <a:ext cx="3230562" cy="647700"/>
          </a:xfrm>
          <a:prstGeom prst="rect">
            <a:avLst/>
          </a:prstGeom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3600" b="1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PART FOUR</a:t>
            </a:r>
            <a:endParaRPr lang="zh-CN" altLang="en-US" sz="3600" b="1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37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  <p:bldP spid="1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>
            <a:grpSpLocks/>
          </p:cNvGrpSpPr>
          <p:nvPr/>
        </p:nvGrpSpPr>
        <p:grpSpPr bwMode="auto">
          <a:xfrm>
            <a:off x="611188" y="261938"/>
            <a:ext cx="666750" cy="663575"/>
            <a:chOff x="611187" y="261275"/>
            <a:chExt cx="666069" cy="664458"/>
          </a:xfrm>
        </p:grpSpPr>
        <p:sp>
          <p:nvSpPr>
            <p:cNvPr id="9" name="矩形 8"/>
            <p:cNvSpPr>
              <a:spLocks noChangeAspect="1"/>
            </p:cNvSpPr>
            <p:nvPr/>
          </p:nvSpPr>
          <p:spPr>
            <a:xfrm>
              <a:off x="611187" y="261275"/>
              <a:ext cx="539199" cy="53728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7" name="矩形 16"/>
            <p:cNvSpPr>
              <a:spLocks noChangeAspect="1"/>
            </p:cNvSpPr>
            <p:nvPr/>
          </p:nvSpPr>
          <p:spPr>
            <a:xfrm>
              <a:off x="880786" y="529919"/>
              <a:ext cx="396470" cy="39581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1419225" y="361950"/>
            <a:ext cx="7113588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在此输入一些酷炫的文字</a:t>
            </a:r>
            <a:endParaRPr lang="en-US" altLang="zh-CN" sz="24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11188" y="1500188"/>
            <a:ext cx="7921625" cy="78422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 algn="just" fontAlgn="auto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其实第四部分主要是介绍你方案中的重要部件的原理，下面留了一个放图的地方，你可以把原理图放在这，我们学校的翔凤是不是看起来很吊。</a:t>
            </a:r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3671888" y="5975350"/>
            <a:ext cx="18002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zh-CN" altLang="en-US" b="1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某某部件示意图</a:t>
            </a: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611188" y="1042988"/>
            <a:ext cx="1211262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zh-CN" altLang="en-US" sz="2000" b="1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某部件：</a:t>
            </a:r>
          </a:p>
        </p:txBody>
      </p:sp>
      <p:grpSp>
        <p:nvGrpSpPr>
          <p:cNvPr id="20" name="组合 19"/>
          <p:cNvGrpSpPr>
            <a:grpSpLocks/>
          </p:cNvGrpSpPr>
          <p:nvPr/>
        </p:nvGrpSpPr>
        <p:grpSpPr bwMode="auto">
          <a:xfrm>
            <a:off x="1220788" y="6519863"/>
            <a:ext cx="8024812" cy="338137"/>
            <a:chOff x="1277256" y="6519446"/>
            <a:chExt cx="8024939" cy="338554"/>
          </a:xfrm>
        </p:grpSpPr>
        <p:sp>
          <p:nvSpPr>
            <p:cNvPr id="24" name="矩形 23"/>
            <p:cNvSpPr/>
            <p:nvPr/>
          </p:nvSpPr>
          <p:spPr>
            <a:xfrm>
              <a:off x="8767200" y="6519446"/>
              <a:ext cx="431807" cy="33855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2777" name="文本框 24"/>
            <p:cNvSpPr txBox="1">
              <a:spLocks noChangeArrowheads="1"/>
            </p:cNvSpPr>
            <p:nvPr/>
          </p:nvSpPr>
          <p:spPr bwMode="auto">
            <a:xfrm>
              <a:off x="8663567" y="6519446"/>
              <a:ext cx="638628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16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19</a:t>
              </a:r>
              <a:endPara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1277256" y="6519446"/>
              <a:ext cx="7489944" cy="33855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毕业设计第二次汇报，段公子，西北工业大学航空学院</a:t>
              </a:r>
            </a:p>
          </p:txBody>
        </p:sp>
      </p:grpSp>
      <p:pic>
        <p:nvPicPr>
          <p:cNvPr id="16" name="图片 15"/>
          <p:cNvPicPr>
            <a:picLocks noChangeAspect="1"/>
          </p:cNvPicPr>
          <p:nvPr/>
        </p:nvPicPr>
        <p:blipFill>
          <a:blip r:embed="rId2" cstate="print"/>
          <a:srcRect t="16167" b="16167"/>
          <a:stretch>
            <a:fillRect/>
          </a:stretch>
        </p:blipFill>
        <p:spPr bwMode="auto">
          <a:xfrm>
            <a:off x="971550" y="2509838"/>
            <a:ext cx="7200900" cy="3240087"/>
          </a:xfrm>
          <a:prstGeom prst="rect">
            <a:avLst/>
          </a:prstGeom>
          <a:noFill/>
          <a:ln w="25400">
            <a:solidFill>
              <a:schemeClr val="accent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37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0" grpId="0"/>
      <p:bldP spid="11" grpId="0"/>
      <p:bldP spid="1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平行四边形 4"/>
          <p:cNvSpPr/>
          <p:nvPr/>
        </p:nvSpPr>
        <p:spPr>
          <a:xfrm flipH="1">
            <a:off x="-26988" y="-6350"/>
            <a:ext cx="4635501" cy="6904038"/>
          </a:xfrm>
          <a:custGeom>
            <a:avLst/>
            <a:gdLst>
              <a:gd name="connsiteX0" fmla="*/ 0 w 4608514"/>
              <a:gd name="connsiteY0" fmla="*/ 6043981 h 6043981"/>
              <a:gd name="connsiteX1" fmla="*/ 2819212 w 4608514"/>
              <a:gd name="connsiteY1" fmla="*/ 0 h 6043981"/>
              <a:gd name="connsiteX2" fmla="*/ 4608514 w 4608514"/>
              <a:gd name="connsiteY2" fmla="*/ 0 h 6043981"/>
              <a:gd name="connsiteX3" fmla="*/ 1789302 w 4608514"/>
              <a:gd name="connsiteY3" fmla="*/ 6043981 h 6043981"/>
              <a:gd name="connsiteX4" fmla="*/ 0 w 4608514"/>
              <a:gd name="connsiteY4" fmla="*/ 6043981 h 6043981"/>
              <a:gd name="connsiteX0" fmla="*/ 0 w 4613184"/>
              <a:gd name="connsiteY0" fmla="*/ 6043981 h 6084322"/>
              <a:gd name="connsiteX1" fmla="*/ 2819212 w 4613184"/>
              <a:gd name="connsiteY1" fmla="*/ 0 h 6084322"/>
              <a:gd name="connsiteX2" fmla="*/ 4608514 w 4613184"/>
              <a:gd name="connsiteY2" fmla="*/ 0 h 6084322"/>
              <a:gd name="connsiteX3" fmla="*/ 4613184 w 4613184"/>
              <a:gd name="connsiteY3" fmla="*/ 6084322 h 6084322"/>
              <a:gd name="connsiteX4" fmla="*/ 0 w 4613184"/>
              <a:gd name="connsiteY4" fmla="*/ 6043981 h 6084322"/>
              <a:gd name="connsiteX0" fmla="*/ 0 w 4613184"/>
              <a:gd name="connsiteY0" fmla="*/ 6864251 h 6904592"/>
              <a:gd name="connsiteX1" fmla="*/ 3209177 w 4613184"/>
              <a:gd name="connsiteY1" fmla="*/ 0 h 6904592"/>
              <a:gd name="connsiteX2" fmla="*/ 4608514 w 4613184"/>
              <a:gd name="connsiteY2" fmla="*/ 820270 h 6904592"/>
              <a:gd name="connsiteX3" fmla="*/ 4613184 w 4613184"/>
              <a:gd name="connsiteY3" fmla="*/ 6904592 h 6904592"/>
              <a:gd name="connsiteX4" fmla="*/ 0 w 4613184"/>
              <a:gd name="connsiteY4" fmla="*/ 6864251 h 6904592"/>
              <a:gd name="connsiteX0" fmla="*/ 0 w 4635476"/>
              <a:gd name="connsiteY0" fmla="*/ 6864251 h 6904592"/>
              <a:gd name="connsiteX1" fmla="*/ 3209177 w 4635476"/>
              <a:gd name="connsiteY1" fmla="*/ 0 h 6904592"/>
              <a:gd name="connsiteX2" fmla="*/ 4635408 w 4635476"/>
              <a:gd name="connsiteY2" fmla="*/ 0 h 6904592"/>
              <a:gd name="connsiteX3" fmla="*/ 4613184 w 4635476"/>
              <a:gd name="connsiteY3" fmla="*/ 6904592 h 6904592"/>
              <a:gd name="connsiteX4" fmla="*/ 0 w 4635476"/>
              <a:gd name="connsiteY4" fmla="*/ 6864251 h 69045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35476" h="6904592">
                <a:moveTo>
                  <a:pt x="0" y="6864251"/>
                </a:moveTo>
                <a:lnTo>
                  <a:pt x="3209177" y="0"/>
                </a:lnTo>
                <a:lnTo>
                  <a:pt x="4635408" y="0"/>
                </a:lnTo>
                <a:cubicBezTo>
                  <a:pt x="4636965" y="2028107"/>
                  <a:pt x="4611627" y="4876485"/>
                  <a:pt x="4613184" y="6904592"/>
                </a:cubicBezTo>
                <a:lnTo>
                  <a:pt x="0" y="6864251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1827213" y="1625600"/>
            <a:ext cx="828675" cy="828675"/>
            <a:chOff x="1827149" y="1625954"/>
            <a:chExt cx="828000" cy="828000"/>
          </a:xfrm>
        </p:grpSpPr>
        <p:sp>
          <p:nvSpPr>
            <p:cNvPr id="9" name="椭圆 8"/>
            <p:cNvSpPr>
              <a:spLocks noChangeAspect="1"/>
            </p:cNvSpPr>
            <p:nvPr/>
          </p:nvSpPr>
          <p:spPr>
            <a:xfrm>
              <a:off x="1827149" y="1625954"/>
              <a:ext cx="828000" cy="828000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1904873" y="1782989"/>
              <a:ext cx="672552" cy="52344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" name="组合 3"/>
          <p:cNvGrpSpPr>
            <a:grpSpLocks/>
          </p:cNvGrpSpPr>
          <p:nvPr/>
        </p:nvGrpSpPr>
        <p:grpSpPr bwMode="auto">
          <a:xfrm>
            <a:off x="2406650" y="2838450"/>
            <a:ext cx="827088" cy="828675"/>
            <a:chOff x="2405971" y="2838627"/>
            <a:chExt cx="828000" cy="828000"/>
          </a:xfrm>
        </p:grpSpPr>
        <p:sp>
          <p:nvSpPr>
            <p:cNvPr id="10" name="椭圆 9"/>
            <p:cNvSpPr>
              <a:spLocks noChangeAspect="1"/>
            </p:cNvSpPr>
            <p:nvPr/>
          </p:nvSpPr>
          <p:spPr>
            <a:xfrm>
              <a:off x="2405971" y="2838627"/>
              <a:ext cx="828000" cy="828000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2482255" y="2990903"/>
              <a:ext cx="675432" cy="52344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" name="组合 6"/>
          <p:cNvGrpSpPr>
            <a:grpSpLocks/>
          </p:cNvGrpSpPr>
          <p:nvPr/>
        </p:nvGrpSpPr>
        <p:grpSpPr bwMode="auto">
          <a:xfrm>
            <a:off x="2984500" y="4046538"/>
            <a:ext cx="828675" cy="828675"/>
            <a:chOff x="2984793" y="4046659"/>
            <a:chExt cx="828000" cy="828000"/>
          </a:xfrm>
        </p:grpSpPr>
        <p:sp>
          <p:nvSpPr>
            <p:cNvPr id="11" name="椭圆 10"/>
            <p:cNvSpPr>
              <a:spLocks noChangeAspect="1"/>
            </p:cNvSpPr>
            <p:nvPr/>
          </p:nvSpPr>
          <p:spPr>
            <a:xfrm>
              <a:off x="2984793" y="4046659"/>
              <a:ext cx="828000" cy="828000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3062518" y="4198935"/>
              <a:ext cx="672552" cy="52344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8" name="组合 17"/>
          <p:cNvGrpSpPr>
            <a:grpSpLocks/>
          </p:cNvGrpSpPr>
          <p:nvPr/>
        </p:nvGrpSpPr>
        <p:grpSpPr bwMode="auto">
          <a:xfrm>
            <a:off x="3563938" y="5254625"/>
            <a:ext cx="827087" cy="828675"/>
            <a:chOff x="3563616" y="5254690"/>
            <a:chExt cx="828000" cy="828000"/>
          </a:xfrm>
        </p:grpSpPr>
        <p:sp>
          <p:nvSpPr>
            <p:cNvPr id="12" name="椭圆 11"/>
            <p:cNvSpPr>
              <a:spLocks noChangeAspect="1"/>
            </p:cNvSpPr>
            <p:nvPr/>
          </p:nvSpPr>
          <p:spPr>
            <a:xfrm>
              <a:off x="3563616" y="5254690"/>
              <a:ext cx="828000" cy="828000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3639900" y="5406966"/>
              <a:ext cx="675432" cy="52344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8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04</a:t>
              </a:r>
              <a:endPara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2984500" y="1625600"/>
            <a:ext cx="5583238" cy="7699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在此输入一些酷炫的文字</a:t>
            </a:r>
            <a:endParaRPr lang="en-US" altLang="zh-CN" sz="24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a-DK" altLang="zh-CN" sz="20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Lorem ipsum dolor sit amet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3565525" y="2835275"/>
            <a:ext cx="5002213" cy="7699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在此输入一些酷炫的文字</a:t>
            </a:r>
            <a:endParaRPr lang="en-US" altLang="zh-CN" sz="24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a-DK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Lorem ipsum dolor sit amet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4148138" y="4044950"/>
            <a:ext cx="4995862" cy="7381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在此输入一些酷炫的文字</a:t>
            </a:r>
            <a:endParaRPr lang="en-US" altLang="zh-CN" sz="24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a-DK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Lorem ipsum dolor sit amet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4729163" y="5254625"/>
            <a:ext cx="4414837" cy="7699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在此输入一些酷炫的文字</a:t>
            </a:r>
            <a:endParaRPr lang="en-US" altLang="zh-CN" sz="24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a-DK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Lorem ipsum dolor sit amet</a:t>
            </a:r>
          </a:p>
        </p:txBody>
      </p:sp>
      <p:sp>
        <p:nvSpPr>
          <p:cNvPr id="25" name="文本框 24"/>
          <p:cNvSpPr txBox="1">
            <a:spLocks noChangeArrowheads="1"/>
          </p:cNvSpPr>
          <p:nvPr/>
        </p:nvSpPr>
        <p:spPr bwMode="auto">
          <a:xfrm>
            <a:off x="4362450" y="258763"/>
            <a:ext cx="4205288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5400" b="1">
                <a:latin typeface="Times New Roman" pitchFamily="18" charset="0"/>
                <a:cs typeface="Times New Roman" pitchFamily="18" charset="0"/>
              </a:rPr>
              <a:t>CONTENT</a:t>
            </a:r>
            <a:endParaRPr lang="zh-CN" altLang="en-US" sz="5400" b="1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24" name="组合 23"/>
          <p:cNvGrpSpPr>
            <a:grpSpLocks/>
          </p:cNvGrpSpPr>
          <p:nvPr/>
        </p:nvGrpSpPr>
        <p:grpSpPr bwMode="auto">
          <a:xfrm>
            <a:off x="8607425" y="6519863"/>
            <a:ext cx="638175" cy="338137"/>
            <a:chOff x="8663567" y="6519446"/>
            <a:chExt cx="638628" cy="338554"/>
          </a:xfrm>
        </p:grpSpPr>
        <p:sp>
          <p:nvSpPr>
            <p:cNvPr id="26" name="矩形 25"/>
            <p:cNvSpPr/>
            <p:nvPr/>
          </p:nvSpPr>
          <p:spPr>
            <a:xfrm>
              <a:off x="8766828" y="6519446"/>
              <a:ext cx="432107" cy="33855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5373" name="文本框 26"/>
            <p:cNvSpPr txBox="1">
              <a:spLocks noChangeArrowheads="1"/>
            </p:cNvSpPr>
            <p:nvPr/>
          </p:nvSpPr>
          <p:spPr bwMode="auto">
            <a:xfrm>
              <a:off x="8663567" y="6519446"/>
              <a:ext cx="638628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16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02</a:t>
              </a:r>
              <a:endPara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1" grpId="0"/>
      <p:bldP spid="22" grpId="0"/>
      <p:bldP spid="23" grpId="0"/>
      <p:bldP spid="2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>
            <a:grpSpLocks/>
          </p:cNvGrpSpPr>
          <p:nvPr/>
        </p:nvGrpSpPr>
        <p:grpSpPr bwMode="auto">
          <a:xfrm>
            <a:off x="611188" y="261938"/>
            <a:ext cx="666750" cy="663575"/>
            <a:chOff x="611187" y="261275"/>
            <a:chExt cx="666069" cy="664458"/>
          </a:xfrm>
        </p:grpSpPr>
        <p:sp>
          <p:nvSpPr>
            <p:cNvPr id="9" name="矩形 8"/>
            <p:cNvSpPr>
              <a:spLocks noChangeAspect="1"/>
            </p:cNvSpPr>
            <p:nvPr/>
          </p:nvSpPr>
          <p:spPr>
            <a:xfrm>
              <a:off x="611187" y="261275"/>
              <a:ext cx="539199" cy="53728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7" name="矩形 16"/>
            <p:cNvSpPr>
              <a:spLocks noChangeAspect="1"/>
            </p:cNvSpPr>
            <p:nvPr/>
          </p:nvSpPr>
          <p:spPr>
            <a:xfrm>
              <a:off x="880786" y="529919"/>
              <a:ext cx="396470" cy="39581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1419225" y="361950"/>
            <a:ext cx="7113588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在此输入一些酷炫的文字</a:t>
            </a:r>
            <a:endParaRPr lang="en-US" altLang="zh-CN" sz="24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188" y="3113088"/>
            <a:ext cx="3783012" cy="2520950"/>
          </a:xfrm>
          <a:prstGeom prst="rect">
            <a:avLst/>
          </a:prstGeom>
          <a:noFill/>
          <a:ln w="25400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11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49800" y="3113088"/>
            <a:ext cx="3783013" cy="2520950"/>
          </a:xfrm>
          <a:prstGeom prst="rect">
            <a:avLst/>
          </a:prstGeom>
          <a:noFill/>
          <a:ln w="25400">
            <a:solidFill>
              <a:schemeClr val="accent1"/>
            </a:solidFill>
            <a:miter lim="800000"/>
            <a:headEnd/>
            <a:tailEnd/>
          </a:ln>
        </p:spPr>
      </p:pic>
      <p:sp>
        <p:nvSpPr>
          <p:cNvPr id="14" name="矩形 13"/>
          <p:cNvSpPr/>
          <p:nvPr/>
        </p:nvSpPr>
        <p:spPr>
          <a:xfrm>
            <a:off x="611188" y="1281113"/>
            <a:ext cx="7921625" cy="14779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 algn="just" fontAlgn="auto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这里是留着放两张图的版式，我自己的毕设中是放了两张函数曲线，仅供参考，这应该凑够四行字才对，可是我没啥话要说了，又不想再打广告，免得你们觉得</a:t>
            </a:r>
            <a:r>
              <a:rPr lang="zh-CN" altLang="en-US" b="1" kern="1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段公子爱做</a:t>
            </a:r>
            <a:r>
              <a:rPr lang="en-US" altLang="zh-CN" b="1" kern="1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b="1" kern="1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工大泡泡工作室</a:t>
            </a:r>
            <a:r>
              <a:rPr lang="zh-CN" altLang="en-US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什么的出现太多了，所以作为一个有节操的四有青年，我就不在这里凑字数了。</a:t>
            </a:r>
          </a:p>
        </p:txBody>
      </p:sp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1717675" y="5846763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zh-CN" altLang="en-US" b="1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某某函数曲线</a:t>
            </a:r>
          </a:p>
        </p:txBody>
      </p:sp>
      <p:sp>
        <p:nvSpPr>
          <p:cNvPr id="16" name="Rectangle 5"/>
          <p:cNvSpPr>
            <a:spLocks noChangeArrowheads="1"/>
          </p:cNvSpPr>
          <p:nvPr/>
        </p:nvSpPr>
        <p:spPr bwMode="auto">
          <a:xfrm>
            <a:off x="5856288" y="5846763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zh-CN" altLang="en-US" b="1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某某函数曲线</a:t>
            </a:r>
          </a:p>
        </p:txBody>
      </p:sp>
      <p:grpSp>
        <p:nvGrpSpPr>
          <p:cNvPr id="20" name="组合 19"/>
          <p:cNvGrpSpPr>
            <a:grpSpLocks/>
          </p:cNvGrpSpPr>
          <p:nvPr/>
        </p:nvGrpSpPr>
        <p:grpSpPr bwMode="auto">
          <a:xfrm>
            <a:off x="1220788" y="6519863"/>
            <a:ext cx="8024812" cy="338137"/>
            <a:chOff x="1277256" y="6519446"/>
            <a:chExt cx="8024939" cy="338554"/>
          </a:xfrm>
        </p:grpSpPr>
        <p:sp>
          <p:nvSpPr>
            <p:cNvPr id="25" name="矩形 24"/>
            <p:cNvSpPr/>
            <p:nvPr/>
          </p:nvSpPr>
          <p:spPr>
            <a:xfrm>
              <a:off x="8767200" y="6519446"/>
              <a:ext cx="431807" cy="33855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3802" name="文本框 25"/>
            <p:cNvSpPr txBox="1">
              <a:spLocks noChangeArrowheads="1"/>
            </p:cNvSpPr>
            <p:nvPr/>
          </p:nvSpPr>
          <p:spPr bwMode="auto">
            <a:xfrm>
              <a:off x="8663567" y="6519446"/>
              <a:ext cx="638628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16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20</a:t>
              </a:r>
              <a:endPara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1277256" y="6519446"/>
              <a:ext cx="7489944" cy="33855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毕业设计第二次汇报，段公子，西北工业大学航空学院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6" presetClass="entr" presetSubtype="37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37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4" grpId="0"/>
      <p:bldP spid="15" grpId="0"/>
      <p:bldP spid="1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>
            <a:grpSpLocks/>
          </p:cNvGrpSpPr>
          <p:nvPr/>
        </p:nvGrpSpPr>
        <p:grpSpPr bwMode="auto">
          <a:xfrm>
            <a:off x="611188" y="261938"/>
            <a:ext cx="666750" cy="663575"/>
            <a:chOff x="611187" y="261275"/>
            <a:chExt cx="666069" cy="664458"/>
          </a:xfrm>
        </p:grpSpPr>
        <p:sp>
          <p:nvSpPr>
            <p:cNvPr id="9" name="矩形 8"/>
            <p:cNvSpPr>
              <a:spLocks noChangeAspect="1"/>
            </p:cNvSpPr>
            <p:nvPr/>
          </p:nvSpPr>
          <p:spPr>
            <a:xfrm>
              <a:off x="611187" y="261275"/>
              <a:ext cx="539199" cy="53728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7" name="矩形 16"/>
            <p:cNvSpPr>
              <a:spLocks noChangeAspect="1"/>
            </p:cNvSpPr>
            <p:nvPr/>
          </p:nvSpPr>
          <p:spPr>
            <a:xfrm>
              <a:off x="880786" y="529919"/>
              <a:ext cx="396470" cy="39581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1419225" y="361950"/>
            <a:ext cx="7113588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在此输入一些酷炫的文字</a:t>
            </a:r>
            <a:endParaRPr lang="en-US" altLang="zh-CN" sz="24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0" name="表格 9"/>
          <p:cNvGraphicFramePr>
            <a:graphicFrameLocks noGrp="1"/>
          </p:cNvGraphicFramePr>
          <p:nvPr/>
        </p:nvGraphicFramePr>
        <p:xfrm>
          <a:off x="611188" y="2276475"/>
          <a:ext cx="7921624" cy="1453299"/>
        </p:xfrm>
        <a:graphic>
          <a:graphicData uri="http://schemas.openxmlformats.org/drawingml/2006/table">
            <a:tbl>
              <a:tblPr firstCol="1">
                <a:tableStyleId>{5C22544A-7EE6-4342-B048-85BDC9FD1C3A}</a:tableStyleId>
              </a:tblPr>
              <a:tblGrid>
                <a:gridCol w="1946840"/>
                <a:gridCol w="2483899"/>
                <a:gridCol w="1611178"/>
                <a:gridCol w="1879707"/>
              </a:tblGrid>
              <a:tr h="858214">
                <a:tc>
                  <a:txBody>
                    <a:bodyPr/>
                    <a:lstStyle/>
                    <a:p>
                      <a:pPr algn="ctr" font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800" u="none" strike="noStrike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物理量（单位）</a:t>
                      </a:r>
                      <a:endParaRPr lang="en-US" altLang="zh-CN" sz="1800" u="none" strike="noStrike" dirty="0" smtClean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800" u="none" strike="noStrike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物理量（单位）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800" u="none" strike="noStrike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物理量（单位）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800" u="none" strike="noStrike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物理量（单位）</a:t>
                      </a:r>
                    </a:p>
                  </a:txBody>
                  <a:tcPr marL="9525" marR="9525" marT="9525" marB="0" anchor="ctr"/>
                </a:tc>
              </a:tr>
              <a:tr h="595085">
                <a:tc>
                  <a:txBody>
                    <a:bodyPr/>
                    <a:lstStyle/>
                    <a:p>
                      <a:pPr algn="ctr" font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800" b="1" i="0" u="none" strike="noStrike" dirty="0" smtClean="0">
                          <a:solidFill>
                            <a:schemeClr val="lt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数值</a:t>
                      </a:r>
                      <a:endParaRPr lang="en-US" altLang="zh-CN" sz="1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800" u="none" strike="noStrike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数值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数值</a:t>
                      </a:r>
                      <a:endParaRPr lang="en-US" altLang="zh-CN" sz="1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8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数值</a:t>
                      </a:r>
                      <a:endParaRPr lang="en-US" altLang="zh-CN" sz="1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611188" y="1027113"/>
            <a:ext cx="43402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zh-CN" altLang="en-US" b="1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有了函数曲线当然要附带图表才叫完整：</a:t>
            </a: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4017963" y="1700213"/>
            <a:ext cx="110807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zh-CN" altLang="en-US" b="1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某某参数</a:t>
            </a:r>
          </a:p>
        </p:txBody>
      </p:sp>
      <p:grpSp>
        <p:nvGrpSpPr>
          <p:cNvPr id="20" name="组合 19"/>
          <p:cNvGrpSpPr>
            <a:grpSpLocks/>
          </p:cNvGrpSpPr>
          <p:nvPr/>
        </p:nvGrpSpPr>
        <p:grpSpPr bwMode="auto">
          <a:xfrm>
            <a:off x="1220788" y="6519863"/>
            <a:ext cx="8024812" cy="338137"/>
            <a:chOff x="1277256" y="6519446"/>
            <a:chExt cx="8024939" cy="338554"/>
          </a:xfrm>
        </p:grpSpPr>
        <p:sp>
          <p:nvSpPr>
            <p:cNvPr id="24" name="矩形 23"/>
            <p:cNvSpPr/>
            <p:nvPr/>
          </p:nvSpPr>
          <p:spPr>
            <a:xfrm>
              <a:off x="8767200" y="6519446"/>
              <a:ext cx="431807" cy="33855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4858" name="文本框 24"/>
            <p:cNvSpPr txBox="1">
              <a:spLocks noChangeArrowheads="1"/>
            </p:cNvSpPr>
            <p:nvPr/>
          </p:nvSpPr>
          <p:spPr bwMode="auto">
            <a:xfrm>
              <a:off x="8663567" y="6519446"/>
              <a:ext cx="638628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16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21</a:t>
              </a:r>
              <a:endPara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1277256" y="6519446"/>
              <a:ext cx="7489944" cy="33855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毕业设计第二次汇报，段公子，西北工业大学航空学院</a:t>
              </a:r>
            </a:p>
          </p:txBody>
        </p:sp>
      </p:grpSp>
      <p:graphicFrame>
        <p:nvGraphicFramePr>
          <p:cNvPr id="21" name="表格 20"/>
          <p:cNvGraphicFramePr>
            <a:graphicFrameLocks noGrp="1"/>
          </p:cNvGraphicFramePr>
          <p:nvPr/>
        </p:nvGraphicFramePr>
        <p:xfrm>
          <a:off x="611188" y="4454525"/>
          <a:ext cx="7921624" cy="1453299"/>
        </p:xfrm>
        <a:graphic>
          <a:graphicData uri="http://schemas.openxmlformats.org/drawingml/2006/table">
            <a:tbl>
              <a:tblPr firstCol="1">
                <a:tableStyleId>{5C22544A-7EE6-4342-B048-85BDC9FD1C3A}</a:tableStyleId>
              </a:tblPr>
              <a:tblGrid>
                <a:gridCol w="1946840"/>
                <a:gridCol w="2483899"/>
                <a:gridCol w="1611178"/>
                <a:gridCol w="1879707"/>
              </a:tblGrid>
              <a:tr h="858214">
                <a:tc>
                  <a:txBody>
                    <a:bodyPr/>
                    <a:lstStyle/>
                    <a:p>
                      <a:pPr algn="ctr" font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800" u="none" strike="noStrike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物理量（单位）</a:t>
                      </a:r>
                      <a:endParaRPr lang="en-US" altLang="zh-CN" sz="1800" u="none" strike="noStrike" dirty="0" smtClean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800" u="none" strike="noStrike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物理量（单位）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800" u="none" strike="noStrike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物理量（单位）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800" u="none" strike="noStrike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物理量（单位）</a:t>
                      </a:r>
                    </a:p>
                  </a:txBody>
                  <a:tcPr marL="9525" marR="9525" marT="9525" marB="0" anchor="ctr"/>
                </a:tc>
              </a:tr>
              <a:tr h="595085">
                <a:tc>
                  <a:txBody>
                    <a:bodyPr/>
                    <a:lstStyle/>
                    <a:p>
                      <a:pPr algn="ctr" font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800" b="1" i="0" u="none" strike="noStrike" dirty="0" smtClean="0">
                          <a:solidFill>
                            <a:schemeClr val="lt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数值</a:t>
                      </a:r>
                      <a:endParaRPr lang="en-US" altLang="zh-CN" sz="1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800" u="none" strike="noStrike" dirty="0" smtClean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数值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数值</a:t>
                      </a:r>
                      <a:endParaRPr lang="en-US" altLang="zh-CN" sz="1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8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数值</a:t>
                      </a:r>
                      <a:endParaRPr lang="en-US" altLang="zh-CN" sz="18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sp>
        <p:nvSpPr>
          <p:cNvPr id="22" name="矩形 21"/>
          <p:cNvSpPr>
            <a:spLocks noChangeArrowheads="1"/>
          </p:cNvSpPr>
          <p:nvPr/>
        </p:nvSpPr>
        <p:spPr bwMode="auto">
          <a:xfrm>
            <a:off x="4017963" y="3878263"/>
            <a:ext cx="110807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zh-CN" altLang="en-US" b="1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某某参数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1" grpId="0"/>
      <p:bldP spid="14" grpId="0"/>
      <p:bldP spid="2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>
            <a:grpSpLocks/>
          </p:cNvGrpSpPr>
          <p:nvPr/>
        </p:nvGrpSpPr>
        <p:grpSpPr bwMode="auto">
          <a:xfrm>
            <a:off x="611188" y="261938"/>
            <a:ext cx="666750" cy="663575"/>
            <a:chOff x="611187" y="261275"/>
            <a:chExt cx="666069" cy="664458"/>
          </a:xfrm>
        </p:grpSpPr>
        <p:sp>
          <p:nvSpPr>
            <p:cNvPr id="9" name="矩形 8"/>
            <p:cNvSpPr>
              <a:spLocks noChangeAspect="1"/>
            </p:cNvSpPr>
            <p:nvPr/>
          </p:nvSpPr>
          <p:spPr>
            <a:xfrm>
              <a:off x="611187" y="261275"/>
              <a:ext cx="539199" cy="53728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7" name="矩形 16"/>
            <p:cNvSpPr>
              <a:spLocks noChangeAspect="1"/>
            </p:cNvSpPr>
            <p:nvPr/>
          </p:nvSpPr>
          <p:spPr>
            <a:xfrm>
              <a:off x="880786" y="529919"/>
              <a:ext cx="396470" cy="39581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1419225" y="361950"/>
            <a:ext cx="7113588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最后的最后是接下来的安排</a:t>
            </a:r>
            <a:endParaRPr lang="en-US" altLang="zh-CN" sz="24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27"/>
          <p:cNvSpPr txBox="1">
            <a:spLocks noChangeArrowheads="1"/>
          </p:cNvSpPr>
          <p:nvPr/>
        </p:nvSpPr>
        <p:spPr bwMode="auto">
          <a:xfrm>
            <a:off x="1143000" y="1579563"/>
            <a:ext cx="7389813" cy="1131887"/>
          </a:xfrm>
          <a:prstGeom prst="rect">
            <a:avLst/>
          </a:prstGeom>
          <a:noFill/>
          <a:ln w="25400">
            <a:solidFill>
              <a:srgbClr val="0070C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719138">
              <a:lnSpc>
                <a:spcPct val="125000"/>
              </a:lnSpc>
            </a:pPr>
            <a:r>
              <a:rPr lang="zh-CN" altLang="en-US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段公子准备在</a:t>
            </a:r>
            <a:r>
              <a:rPr lang="en-US" altLang="zh-CN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月前完成</a:t>
            </a:r>
            <a:r>
              <a:rPr lang="en-US" altLang="zh-CN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毕业设计完全攻略</a:t>
            </a:r>
            <a:r>
              <a:rPr lang="en-US" altLang="zh-CN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，也就是</a:t>
            </a:r>
            <a:r>
              <a:rPr lang="en-US" altLang="zh-CN" b="1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en-US" b="1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套不同专业的毕设免费模板</a:t>
            </a:r>
            <a:r>
              <a:rPr lang="zh-CN" altLang="en-US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，现在一直在做我自己的专业的，因为感觉大家对毕设答辩什么的不太重视，想要别的专业的来看看，效果很差。</a:t>
            </a:r>
          </a:p>
        </p:txBody>
      </p:sp>
      <p:sp>
        <p:nvSpPr>
          <p:cNvPr id="29" name="矩形 28"/>
          <p:cNvSpPr>
            <a:spLocks noChangeArrowheads="1"/>
          </p:cNvSpPr>
          <p:nvPr/>
        </p:nvSpPr>
        <p:spPr bwMode="auto">
          <a:xfrm>
            <a:off x="611188" y="1341438"/>
            <a:ext cx="1158875" cy="425450"/>
          </a:xfrm>
          <a:prstGeom prst="rect">
            <a:avLst/>
          </a:prstGeom>
          <a:solidFill>
            <a:srgbClr val="0070C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zh-CN" altLang="en-US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计划一</a:t>
            </a:r>
          </a:p>
        </p:txBody>
      </p:sp>
      <p:grpSp>
        <p:nvGrpSpPr>
          <p:cNvPr id="20" name="组合 19"/>
          <p:cNvGrpSpPr>
            <a:grpSpLocks/>
          </p:cNvGrpSpPr>
          <p:nvPr/>
        </p:nvGrpSpPr>
        <p:grpSpPr bwMode="auto">
          <a:xfrm>
            <a:off x="1220788" y="6519863"/>
            <a:ext cx="8024812" cy="338137"/>
            <a:chOff x="1277256" y="6519446"/>
            <a:chExt cx="8024939" cy="338554"/>
          </a:xfrm>
        </p:grpSpPr>
        <p:sp>
          <p:nvSpPr>
            <p:cNvPr id="21" name="矩形 20"/>
            <p:cNvSpPr/>
            <p:nvPr/>
          </p:nvSpPr>
          <p:spPr>
            <a:xfrm>
              <a:off x="8767200" y="6519446"/>
              <a:ext cx="431807" cy="33855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5851" name="文本框 21"/>
            <p:cNvSpPr txBox="1">
              <a:spLocks noChangeArrowheads="1"/>
            </p:cNvSpPr>
            <p:nvPr/>
          </p:nvSpPr>
          <p:spPr bwMode="auto">
            <a:xfrm>
              <a:off x="8663567" y="6519446"/>
              <a:ext cx="638628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16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22</a:t>
              </a:r>
              <a:endPara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1277256" y="6519446"/>
              <a:ext cx="7489944" cy="33855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毕业设计第二次汇报，段公子，西北工业大学航空学院</a:t>
              </a:r>
            </a:p>
          </p:txBody>
        </p:sp>
      </p:grpSp>
      <p:sp>
        <p:nvSpPr>
          <p:cNvPr id="16" name="文本框 15"/>
          <p:cNvSpPr txBox="1">
            <a:spLocks noChangeArrowheads="1"/>
          </p:cNvSpPr>
          <p:nvPr/>
        </p:nvSpPr>
        <p:spPr bwMode="auto">
          <a:xfrm>
            <a:off x="1143000" y="3397250"/>
            <a:ext cx="7389813" cy="1130300"/>
          </a:xfrm>
          <a:prstGeom prst="rect">
            <a:avLst/>
          </a:prstGeom>
          <a:noFill/>
          <a:ln w="25400">
            <a:solidFill>
              <a:srgbClr val="0070C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719138">
              <a:lnSpc>
                <a:spcPct val="125000"/>
              </a:lnSpc>
            </a:pPr>
            <a:r>
              <a:rPr lang="zh-CN" altLang="en-US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不过，凡事要认真是段公子的习惯，就算大家不重视毕设，我也打算做出这个系列来，都打算行动了，哪有打退堂鼓一说，毕竟就算毕业了，工作中很多地方也都需要用到</a:t>
            </a:r>
            <a:r>
              <a:rPr lang="en-US" altLang="zh-CN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  <p:sp>
        <p:nvSpPr>
          <p:cNvPr id="24" name="矩形 23"/>
          <p:cNvSpPr>
            <a:spLocks noChangeArrowheads="1"/>
          </p:cNvSpPr>
          <p:nvPr/>
        </p:nvSpPr>
        <p:spPr bwMode="auto">
          <a:xfrm>
            <a:off x="611188" y="3159125"/>
            <a:ext cx="1158875" cy="425450"/>
          </a:xfrm>
          <a:prstGeom prst="rect">
            <a:avLst/>
          </a:prstGeom>
          <a:solidFill>
            <a:srgbClr val="0070C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zh-CN" altLang="en-US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计划二</a:t>
            </a:r>
          </a:p>
        </p:txBody>
      </p:sp>
      <p:sp>
        <p:nvSpPr>
          <p:cNvPr id="25" name="文本框 24"/>
          <p:cNvSpPr txBox="1">
            <a:spLocks noChangeArrowheads="1"/>
          </p:cNvSpPr>
          <p:nvPr/>
        </p:nvSpPr>
        <p:spPr bwMode="auto">
          <a:xfrm>
            <a:off x="1143000" y="5214938"/>
            <a:ext cx="7389813" cy="1206500"/>
          </a:xfrm>
          <a:prstGeom prst="rect">
            <a:avLst/>
          </a:prstGeom>
          <a:noFill/>
          <a:ln w="25400">
            <a:solidFill>
              <a:srgbClr val="0070C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719138">
              <a:lnSpc>
                <a:spcPct val="125000"/>
              </a:lnSpc>
            </a:pPr>
            <a:r>
              <a:rPr lang="zh-CN" altLang="en-US" sz="2000" b="1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如果你觉得自己专业够热门，想让我做你们专业的</a:t>
            </a:r>
            <a:r>
              <a:rPr lang="en-US" altLang="zh-CN" sz="2000" b="1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2000" b="1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zh-CN" altLang="en-US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，请微博（段公子爱做</a:t>
            </a:r>
            <a:r>
              <a:rPr lang="en-US" altLang="zh-CN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）私信我，或者锐普论坛、演界网都可以私信我，只要找的到我就行，</a:t>
            </a:r>
            <a:r>
              <a:rPr lang="en-US" altLang="zh-CN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Ps</a:t>
            </a:r>
            <a:r>
              <a:rPr lang="zh-CN" altLang="en-US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：不关注我，不回私信哦。</a:t>
            </a:r>
          </a:p>
        </p:txBody>
      </p:sp>
      <p:sp>
        <p:nvSpPr>
          <p:cNvPr id="26" name="矩形 25"/>
          <p:cNvSpPr>
            <a:spLocks noChangeArrowheads="1"/>
          </p:cNvSpPr>
          <p:nvPr/>
        </p:nvSpPr>
        <p:spPr bwMode="auto">
          <a:xfrm>
            <a:off x="611188" y="4976813"/>
            <a:ext cx="1158875" cy="423862"/>
          </a:xfrm>
          <a:prstGeom prst="rect">
            <a:avLst/>
          </a:prstGeom>
          <a:solidFill>
            <a:srgbClr val="0070C0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zh-CN" altLang="en-US" sz="2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计划三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8" grpId="0" animBg="1"/>
      <p:bldP spid="29" grpId="0" animBg="1"/>
      <p:bldP spid="16" grpId="0" animBg="1"/>
      <p:bldP spid="24" grpId="0" animBg="1"/>
      <p:bldP spid="25" grpId="0" animBg="1"/>
      <p:bldP spid="2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5991225" y="2700338"/>
            <a:ext cx="2573338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b="1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段公子</a:t>
            </a:r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5991225" y="3021013"/>
            <a:ext cx="2573338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b="1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西北工业大学</a:t>
            </a:r>
          </a:p>
        </p:txBody>
      </p: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5991225" y="3341688"/>
            <a:ext cx="2573338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b="1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航空学院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5991225" y="3727450"/>
            <a:ext cx="2573338" cy="4302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Duan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childe,School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of Aeronautics,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Northwestern </a:t>
            </a:r>
            <a:r>
              <a:rPr lang="en-US" altLang="zh-CN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Polytechnical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university.</a:t>
            </a:r>
            <a:endParaRPr lang="zh-CN" altLang="en-US" sz="1050" dirty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8564563" y="2716213"/>
            <a:ext cx="579437" cy="1362075"/>
            <a:chOff x="8564451" y="2716812"/>
            <a:chExt cx="579549" cy="1361673"/>
          </a:xfrm>
        </p:grpSpPr>
        <p:sp>
          <p:nvSpPr>
            <p:cNvPr id="12" name="矩形 11"/>
            <p:cNvSpPr/>
            <p:nvPr/>
          </p:nvSpPr>
          <p:spPr>
            <a:xfrm>
              <a:off x="8564451" y="2716812"/>
              <a:ext cx="579549" cy="99348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1" name="矩形 30"/>
            <p:cNvSpPr/>
            <p:nvPr/>
          </p:nvSpPr>
          <p:spPr>
            <a:xfrm>
              <a:off x="8564451" y="3805516"/>
              <a:ext cx="579549" cy="27296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0" y="2716213"/>
            <a:ext cx="5991225" cy="1373187"/>
            <a:chOff x="0" y="2716812"/>
            <a:chExt cx="5991142" cy="1372087"/>
          </a:xfrm>
        </p:grpSpPr>
        <p:sp>
          <p:nvSpPr>
            <p:cNvPr id="30" name="矩形 29"/>
            <p:cNvSpPr/>
            <p:nvPr/>
          </p:nvSpPr>
          <p:spPr>
            <a:xfrm>
              <a:off x="0" y="3804965"/>
              <a:ext cx="5991142" cy="272831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0" y="2716812"/>
              <a:ext cx="5991142" cy="99297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6879" name="文本框 6"/>
            <p:cNvSpPr txBox="1">
              <a:spLocks noChangeArrowheads="1"/>
            </p:cNvSpPr>
            <p:nvPr/>
          </p:nvSpPr>
          <p:spPr bwMode="auto">
            <a:xfrm>
              <a:off x="2697049" y="2861681"/>
              <a:ext cx="3294091" cy="6865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r">
                <a:lnSpc>
                  <a:spcPct val="125000"/>
                </a:lnSpc>
              </a:pPr>
              <a:r>
                <a:rPr lang="zh-CN" altLang="en-US" sz="3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感谢各位聆听</a:t>
              </a:r>
            </a:p>
          </p:txBody>
        </p:sp>
        <p:sp>
          <p:nvSpPr>
            <p:cNvPr id="36880" name="文本框 32"/>
            <p:cNvSpPr txBox="1">
              <a:spLocks noChangeArrowheads="1"/>
            </p:cNvSpPr>
            <p:nvPr/>
          </p:nvSpPr>
          <p:spPr bwMode="auto">
            <a:xfrm>
              <a:off x="3247352" y="3720144"/>
              <a:ext cx="2743788" cy="3687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r">
                <a:lnSpc>
                  <a:spcPct val="125000"/>
                </a:lnSpc>
              </a:pPr>
              <a:r>
                <a:rPr lang="en-US" altLang="zh-CN" sz="1600">
                  <a:solidFill>
                    <a:schemeClr val="bg1"/>
                  </a:solidFill>
                  <a:latin typeface="Times New Roman" pitchFamily="18" charset="0"/>
                  <a:ea typeface="Tahoma" pitchFamily="34" charset="0"/>
                  <a:cs typeface="Times New Roman" pitchFamily="18" charset="0"/>
                </a:rPr>
                <a:t>Thanks for Listening</a:t>
              </a:r>
              <a:endParaRPr lang="zh-CN" altLang="en-US" sz="1600">
                <a:solidFill>
                  <a:schemeClr val="bg1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endParaRPr>
            </a:p>
          </p:txBody>
        </p:sp>
      </p:grpSp>
      <p:grpSp>
        <p:nvGrpSpPr>
          <p:cNvPr id="5" name="组合 4"/>
          <p:cNvGrpSpPr>
            <a:grpSpLocks/>
          </p:cNvGrpSpPr>
          <p:nvPr/>
        </p:nvGrpSpPr>
        <p:grpSpPr bwMode="auto">
          <a:xfrm>
            <a:off x="222250" y="2787650"/>
            <a:ext cx="1223963" cy="1223963"/>
            <a:chOff x="222586" y="2787385"/>
            <a:chExt cx="1224000" cy="1223998"/>
          </a:xfrm>
        </p:grpSpPr>
        <p:sp>
          <p:nvSpPr>
            <p:cNvPr id="20" name="椭圆 19"/>
            <p:cNvSpPr/>
            <p:nvPr/>
          </p:nvSpPr>
          <p:spPr>
            <a:xfrm>
              <a:off x="222586" y="2787385"/>
              <a:ext cx="1224000" cy="1223998"/>
            </a:xfrm>
            <a:prstGeom prst="ellipse">
              <a:avLst/>
            </a:prstGeom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6876" name="Freeform 5"/>
            <p:cNvSpPr>
              <a:spLocks noEditPoints="1"/>
            </p:cNvSpPr>
            <p:nvPr/>
          </p:nvSpPr>
          <p:spPr bwMode="auto">
            <a:xfrm>
              <a:off x="446632" y="3034538"/>
              <a:ext cx="775907" cy="729691"/>
            </a:xfrm>
            <a:custGeom>
              <a:avLst/>
              <a:gdLst>
                <a:gd name="T0" fmla="*/ 63992 w 97"/>
                <a:gd name="T1" fmla="*/ 80186 h 91"/>
                <a:gd name="T2" fmla="*/ 223973 w 97"/>
                <a:gd name="T3" fmla="*/ 80186 h 91"/>
                <a:gd name="T4" fmla="*/ 327961 w 97"/>
                <a:gd name="T5" fmla="*/ 360836 h 91"/>
                <a:gd name="T6" fmla="*/ 407951 w 97"/>
                <a:gd name="T7" fmla="*/ 328762 h 91"/>
                <a:gd name="T8" fmla="*/ 471943 w 97"/>
                <a:gd name="T9" fmla="*/ 368855 h 91"/>
                <a:gd name="T10" fmla="*/ 527937 w 97"/>
                <a:gd name="T11" fmla="*/ 216502 h 91"/>
                <a:gd name="T12" fmla="*/ 583930 w 97"/>
                <a:gd name="T13" fmla="*/ 272632 h 91"/>
                <a:gd name="T14" fmla="*/ 663920 w 97"/>
                <a:gd name="T15" fmla="*/ 184427 h 91"/>
                <a:gd name="T16" fmla="*/ 583930 w 97"/>
                <a:gd name="T17" fmla="*/ 320743 h 91"/>
                <a:gd name="T18" fmla="*/ 535936 w 97"/>
                <a:gd name="T19" fmla="*/ 264613 h 91"/>
                <a:gd name="T20" fmla="*/ 487941 w 97"/>
                <a:gd name="T21" fmla="*/ 408948 h 91"/>
                <a:gd name="T22" fmla="*/ 407951 w 97"/>
                <a:gd name="T23" fmla="*/ 360836 h 91"/>
                <a:gd name="T24" fmla="*/ 327961 w 97"/>
                <a:gd name="T25" fmla="*/ 360836 h 91"/>
                <a:gd name="T26" fmla="*/ 591929 w 97"/>
                <a:gd name="T27" fmla="*/ 689598 h 91"/>
                <a:gd name="T28" fmla="*/ 343959 w 97"/>
                <a:gd name="T29" fmla="*/ 729691 h 91"/>
                <a:gd name="T30" fmla="*/ 503940 w 97"/>
                <a:gd name="T31" fmla="*/ 545264 h 91"/>
                <a:gd name="T32" fmla="*/ 775907 w 97"/>
                <a:gd name="T33" fmla="*/ 545264 h 91"/>
                <a:gd name="T34" fmla="*/ 775907 w 97"/>
                <a:gd name="T35" fmla="*/ 48111 h 91"/>
                <a:gd name="T36" fmla="*/ 743911 w 97"/>
                <a:gd name="T37" fmla="*/ 24056 h 91"/>
                <a:gd name="T38" fmla="*/ 271967 w 97"/>
                <a:gd name="T39" fmla="*/ 72167 h 91"/>
                <a:gd name="T40" fmla="*/ 719914 w 97"/>
                <a:gd name="T41" fmla="*/ 489133 h 91"/>
                <a:gd name="T42" fmla="*/ 287966 w 97"/>
                <a:gd name="T43" fmla="*/ 545264 h 91"/>
                <a:gd name="T44" fmla="*/ 431948 w 97"/>
                <a:gd name="T45" fmla="*/ 673561 h 91"/>
                <a:gd name="T46" fmla="*/ 503940 w 97"/>
                <a:gd name="T47" fmla="*/ 545264 h 91"/>
                <a:gd name="T48" fmla="*/ 55993 w 97"/>
                <a:gd name="T49" fmla="*/ 441022 h 91"/>
                <a:gd name="T50" fmla="*/ 111987 w 97"/>
                <a:gd name="T51" fmla="*/ 729691 h 91"/>
                <a:gd name="T52" fmla="*/ 159981 w 97"/>
                <a:gd name="T53" fmla="*/ 481115 h 91"/>
                <a:gd name="T54" fmla="*/ 247970 w 97"/>
                <a:gd name="T55" fmla="*/ 729691 h 91"/>
                <a:gd name="T56" fmla="*/ 223973 w 97"/>
                <a:gd name="T57" fmla="*/ 264613 h 91"/>
                <a:gd name="T58" fmla="*/ 439947 w 97"/>
                <a:gd name="T59" fmla="*/ 192446 h 91"/>
                <a:gd name="T60" fmla="*/ 159981 w 97"/>
                <a:gd name="T61" fmla="*/ 184427 h 91"/>
                <a:gd name="T62" fmla="*/ 151982 w 97"/>
                <a:gd name="T63" fmla="*/ 216502 h 91"/>
                <a:gd name="T64" fmla="*/ 143983 w 97"/>
                <a:gd name="T65" fmla="*/ 376873 h 91"/>
                <a:gd name="T66" fmla="*/ 143983 w 97"/>
                <a:gd name="T67" fmla="*/ 376873 h 91"/>
                <a:gd name="T68" fmla="*/ 143983 w 97"/>
                <a:gd name="T69" fmla="*/ 376873 h 91"/>
                <a:gd name="T70" fmla="*/ 127985 w 97"/>
                <a:gd name="T71" fmla="*/ 216502 h 91"/>
                <a:gd name="T72" fmla="*/ 127985 w 97"/>
                <a:gd name="T73" fmla="*/ 184427 h 91"/>
                <a:gd name="T74" fmla="*/ 0 w 97"/>
                <a:gd name="T75" fmla="*/ 400929 h 91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97"/>
                <a:gd name="T115" fmla="*/ 0 h 91"/>
                <a:gd name="T116" fmla="*/ 97 w 97"/>
                <a:gd name="T117" fmla="*/ 91 h 91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97" h="91">
                  <a:moveTo>
                    <a:pt x="18" y="0"/>
                  </a:moveTo>
                  <a:cubicBezTo>
                    <a:pt x="12" y="0"/>
                    <a:pt x="8" y="4"/>
                    <a:pt x="8" y="10"/>
                  </a:cubicBezTo>
                  <a:cubicBezTo>
                    <a:pt x="8" y="16"/>
                    <a:pt x="12" y="20"/>
                    <a:pt x="18" y="20"/>
                  </a:cubicBezTo>
                  <a:cubicBezTo>
                    <a:pt x="24" y="20"/>
                    <a:pt x="28" y="16"/>
                    <a:pt x="28" y="10"/>
                  </a:cubicBezTo>
                  <a:cubicBezTo>
                    <a:pt x="28" y="4"/>
                    <a:pt x="24" y="0"/>
                    <a:pt x="18" y="0"/>
                  </a:cubicBezTo>
                  <a:close/>
                  <a:moveTo>
                    <a:pt x="41" y="45"/>
                  </a:moveTo>
                  <a:cubicBezTo>
                    <a:pt x="50" y="42"/>
                    <a:pt x="50" y="42"/>
                    <a:pt x="50" y="42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9" y="46"/>
                    <a:pt x="59" y="46"/>
                    <a:pt x="59" y="46"/>
                  </a:cubicBezTo>
                  <a:cubicBezTo>
                    <a:pt x="65" y="29"/>
                    <a:pt x="65" y="29"/>
                    <a:pt x="65" y="29"/>
                  </a:cubicBezTo>
                  <a:cubicBezTo>
                    <a:pt x="66" y="27"/>
                    <a:pt x="66" y="27"/>
                    <a:pt x="66" y="27"/>
                  </a:cubicBezTo>
                  <a:cubicBezTo>
                    <a:pt x="67" y="29"/>
                    <a:pt x="67" y="29"/>
                    <a:pt x="67" y="29"/>
                  </a:cubicBezTo>
                  <a:cubicBezTo>
                    <a:pt x="73" y="34"/>
                    <a:pt x="73" y="34"/>
                    <a:pt x="73" y="34"/>
                  </a:cubicBezTo>
                  <a:cubicBezTo>
                    <a:pt x="81" y="21"/>
                    <a:pt x="81" y="21"/>
                    <a:pt x="81" y="21"/>
                  </a:cubicBezTo>
                  <a:cubicBezTo>
                    <a:pt x="83" y="23"/>
                    <a:pt x="83" y="23"/>
                    <a:pt x="83" y="23"/>
                  </a:cubicBezTo>
                  <a:cubicBezTo>
                    <a:pt x="75" y="38"/>
                    <a:pt x="75" y="38"/>
                    <a:pt x="75" y="38"/>
                  </a:cubicBezTo>
                  <a:cubicBezTo>
                    <a:pt x="73" y="40"/>
                    <a:pt x="73" y="40"/>
                    <a:pt x="73" y="40"/>
                  </a:cubicBezTo>
                  <a:cubicBezTo>
                    <a:pt x="72" y="38"/>
                    <a:pt x="72" y="38"/>
                    <a:pt x="72" y="38"/>
                  </a:cubicBezTo>
                  <a:cubicBezTo>
                    <a:pt x="67" y="33"/>
                    <a:pt x="67" y="33"/>
                    <a:pt x="67" y="33"/>
                  </a:cubicBezTo>
                  <a:cubicBezTo>
                    <a:pt x="61" y="49"/>
                    <a:pt x="61" y="49"/>
                    <a:pt x="61" y="49"/>
                  </a:cubicBezTo>
                  <a:cubicBezTo>
                    <a:pt x="61" y="51"/>
                    <a:pt x="61" y="51"/>
                    <a:pt x="61" y="51"/>
                  </a:cubicBezTo>
                  <a:cubicBezTo>
                    <a:pt x="59" y="50"/>
                    <a:pt x="59" y="50"/>
                    <a:pt x="59" y="50"/>
                  </a:cubicBezTo>
                  <a:cubicBezTo>
                    <a:pt x="51" y="45"/>
                    <a:pt x="51" y="45"/>
                    <a:pt x="51" y="45"/>
                  </a:cubicBezTo>
                  <a:cubicBezTo>
                    <a:pt x="42" y="48"/>
                    <a:pt x="42" y="48"/>
                    <a:pt x="42" y="48"/>
                  </a:cubicBezTo>
                  <a:cubicBezTo>
                    <a:pt x="41" y="45"/>
                    <a:pt x="41" y="45"/>
                    <a:pt x="41" y="45"/>
                  </a:cubicBezTo>
                  <a:close/>
                  <a:moveTo>
                    <a:pt x="43" y="86"/>
                  </a:moveTo>
                  <a:cubicBezTo>
                    <a:pt x="74" y="86"/>
                    <a:pt x="74" y="86"/>
                    <a:pt x="74" y="86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43" y="91"/>
                    <a:pt x="43" y="91"/>
                    <a:pt x="43" y="91"/>
                  </a:cubicBezTo>
                  <a:cubicBezTo>
                    <a:pt x="43" y="86"/>
                    <a:pt x="43" y="86"/>
                    <a:pt x="43" y="86"/>
                  </a:cubicBezTo>
                  <a:close/>
                  <a:moveTo>
                    <a:pt x="63" y="68"/>
                  </a:moveTo>
                  <a:cubicBezTo>
                    <a:pt x="93" y="68"/>
                    <a:pt x="93" y="68"/>
                    <a:pt x="93" y="68"/>
                  </a:cubicBezTo>
                  <a:cubicBezTo>
                    <a:pt x="97" y="68"/>
                    <a:pt x="97" y="68"/>
                    <a:pt x="97" y="68"/>
                  </a:cubicBezTo>
                  <a:cubicBezTo>
                    <a:pt x="97" y="64"/>
                    <a:pt x="97" y="64"/>
                    <a:pt x="97" y="64"/>
                  </a:cubicBezTo>
                  <a:cubicBezTo>
                    <a:pt x="97" y="6"/>
                    <a:pt x="97" y="6"/>
                    <a:pt x="97" y="6"/>
                  </a:cubicBezTo>
                  <a:cubicBezTo>
                    <a:pt x="97" y="3"/>
                    <a:pt x="97" y="3"/>
                    <a:pt x="97" y="3"/>
                  </a:cubicBezTo>
                  <a:cubicBezTo>
                    <a:pt x="93" y="3"/>
                    <a:pt x="93" y="3"/>
                    <a:pt x="93" y="3"/>
                  </a:cubicBezTo>
                  <a:cubicBezTo>
                    <a:pt x="34" y="3"/>
                    <a:pt x="34" y="3"/>
                    <a:pt x="34" y="3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90" y="9"/>
                    <a:pt x="90" y="9"/>
                    <a:pt x="90" y="9"/>
                  </a:cubicBezTo>
                  <a:cubicBezTo>
                    <a:pt x="90" y="61"/>
                    <a:pt x="90" y="61"/>
                    <a:pt x="90" y="61"/>
                  </a:cubicBezTo>
                  <a:cubicBezTo>
                    <a:pt x="36" y="61"/>
                    <a:pt x="36" y="61"/>
                    <a:pt x="36" y="61"/>
                  </a:cubicBezTo>
                  <a:cubicBezTo>
                    <a:pt x="36" y="68"/>
                    <a:pt x="36" y="68"/>
                    <a:pt x="36" y="68"/>
                  </a:cubicBezTo>
                  <a:cubicBezTo>
                    <a:pt x="54" y="68"/>
                    <a:pt x="54" y="68"/>
                    <a:pt x="54" y="68"/>
                  </a:cubicBezTo>
                  <a:cubicBezTo>
                    <a:pt x="54" y="84"/>
                    <a:pt x="54" y="84"/>
                    <a:pt x="54" y="84"/>
                  </a:cubicBezTo>
                  <a:cubicBezTo>
                    <a:pt x="63" y="84"/>
                    <a:pt x="63" y="84"/>
                    <a:pt x="63" y="84"/>
                  </a:cubicBezTo>
                  <a:cubicBezTo>
                    <a:pt x="63" y="68"/>
                    <a:pt x="63" y="68"/>
                    <a:pt x="63" y="68"/>
                  </a:cubicBezTo>
                  <a:close/>
                  <a:moveTo>
                    <a:pt x="0" y="50"/>
                  </a:moveTo>
                  <a:cubicBezTo>
                    <a:pt x="7" y="55"/>
                    <a:pt x="7" y="55"/>
                    <a:pt x="7" y="55"/>
                  </a:cubicBezTo>
                  <a:cubicBezTo>
                    <a:pt x="5" y="91"/>
                    <a:pt x="5" y="91"/>
                    <a:pt x="5" y="91"/>
                  </a:cubicBezTo>
                  <a:cubicBezTo>
                    <a:pt x="14" y="91"/>
                    <a:pt x="14" y="91"/>
                    <a:pt x="14" y="91"/>
                  </a:cubicBezTo>
                  <a:cubicBezTo>
                    <a:pt x="16" y="60"/>
                    <a:pt x="16" y="60"/>
                    <a:pt x="16" y="60"/>
                  </a:cubicBezTo>
                  <a:cubicBezTo>
                    <a:pt x="20" y="60"/>
                    <a:pt x="20" y="60"/>
                    <a:pt x="20" y="60"/>
                  </a:cubicBezTo>
                  <a:cubicBezTo>
                    <a:pt x="22" y="91"/>
                    <a:pt x="22" y="91"/>
                    <a:pt x="22" y="91"/>
                  </a:cubicBezTo>
                  <a:cubicBezTo>
                    <a:pt x="31" y="91"/>
                    <a:pt x="31" y="91"/>
                    <a:pt x="31" y="91"/>
                  </a:cubicBezTo>
                  <a:cubicBezTo>
                    <a:pt x="29" y="55"/>
                    <a:pt x="29" y="55"/>
                    <a:pt x="29" y="55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50" y="32"/>
                    <a:pt x="50" y="32"/>
                    <a:pt x="50" y="32"/>
                  </a:cubicBezTo>
                  <a:cubicBezTo>
                    <a:pt x="55" y="24"/>
                    <a:pt x="55" y="24"/>
                    <a:pt x="55" y="24"/>
                  </a:cubicBezTo>
                  <a:cubicBezTo>
                    <a:pt x="30" y="23"/>
                    <a:pt x="30" y="23"/>
                    <a:pt x="30" y="23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4" y="43"/>
                    <a:pt x="14" y="43"/>
                    <a:pt x="14" y="43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5" y="23"/>
                    <a:pt x="5" y="23"/>
                    <a:pt x="5" y="23"/>
                  </a:cubicBezTo>
                  <a:lnTo>
                    <a:pt x="0" y="5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" name="组合 3"/>
          <p:cNvGrpSpPr>
            <a:grpSpLocks/>
          </p:cNvGrpSpPr>
          <p:nvPr/>
        </p:nvGrpSpPr>
        <p:grpSpPr bwMode="auto">
          <a:xfrm>
            <a:off x="1735138" y="2787650"/>
            <a:ext cx="1223962" cy="1223963"/>
            <a:chOff x="1734969" y="2787385"/>
            <a:chExt cx="1224000" cy="1223998"/>
          </a:xfrm>
        </p:grpSpPr>
        <p:sp>
          <p:nvSpPr>
            <p:cNvPr id="27" name="椭圆 26"/>
            <p:cNvSpPr/>
            <p:nvPr/>
          </p:nvSpPr>
          <p:spPr>
            <a:xfrm>
              <a:off x="1734969" y="2787385"/>
              <a:ext cx="1224000" cy="1223998"/>
            </a:xfrm>
            <a:prstGeom prst="ellipse">
              <a:avLst/>
            </a:prstGeom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6874" name="Freeform 9"/>
            <p:cNvSpPr>
              <a:spLocks noEditPoints="1"/>
            </p:cNvSpPr>
            <p:nvPr/>
          </p:nvSpPr>
          <p:spPr bwMode="auto">
            <a:xfrm>
              <a:off x="1945451" y="3091502"/>
              <a:ext cx="803035" cy="615763"/>
            </a:xfrm>
            <a:custGeom>
              <a:avLst/>
              <a:gdLst>
                <a:gd name="T0" fmla="*/ 123544 w 104"/>
                <a:gd name="T1" fmla="*/ 15589 h 79"/>
                <a:gd name="T2" fmla="*/ 208480 w 104"/>
                <a:gd name="T3" fmla="*/ 31178 h 79"/>
                <a:gd name="T4" fmla="*/ 146708 w 104"/>
                <a:gd name="T5" fmla="*/ 374134 h 79"/>
                <a:gd name="T6" fmla="*/ 30886 w 104"/>
                <a:gd name="T7" fmla="*/ 350751 h 79"/>
                <a:gd name="T8" fmla="*/ 123544 w 104"/>
                <a:gd name="T9" fmla="*/ 15589 h 79"/>
                <a:gd name="T10" fmla="*/ 138987 w 104"/>
                <a:gd name="T11" fmla="*/ 506640 h 79"/>
                <a:gd name="T12" fmla="*/ 123544 w 104"/>
                <a:gd name="T13" fmla="*/ 561202 h 79"/>
                <a:gd name="T14" fmla="*/ 779871 w 104"/>
                <a:gd name="T15" fmla="*/ 561202 h 79"/>
                <a:gd name="T16" fmla="*/ 803035 w 104"/>
                <a:gd name="T17" fmla="*/ 561202 h 79"/>
                <a:gd name="T18" fmla="*/ 803035 w 104"/>
                <a:gd name="T19" fmla="*/ 530024 h 79"/>
                <a:gd name="T20" fmla="*/ 803035 w 104"/>
                <a:gd name="T21" fmla="*/ 202656 h 79"/>
                <a:gd name="T22" fmla="*/ 803035 w 104"/>
                <a:gd name="T23" fmla="*/ 187067 h 79"/>
                <a:gd name="T24" fmla="*/ 795314 w 104"/>
                <a:gd name="T25" fmla="*/ 179273 h 79"/>
                <a:gd name="T26" fmla="*/ 694934 w 104"/>
                <a:gd name="T27" fmla="*/ 77945 h 79"/>
                <a:gd name="T28" fmla="*/ 687213 w 104"/>
                <a:gd name="T29" fmla="*/ 70150 h 79"/>
                <a:gd name="T30" fmla="*/ 671770 w 104"/>
                <a:gd name="T31" fmla="*/ 70150 h 79"/>
                <a:gd name="T32" fmla="*/ 239366 w 104"/>
                <a:gd name="T33" fmla="*/ 70150 h 79"/>
                <a:gd name="T34" fmla="*/ 239366 w 104"/>
                <a:gd name="T35" fmla="*/ 132506 h 79"/>
                <a:gd name="T36" fmla="*/ 648605 w 104"/>
                <a:gd name="T37" fmla="*/ 132506 h 79"/>
                <a:gd name="T38" fmla="*/ 640884 w 104"/>
                <a:gd name="T39" fmla="*/ 218245 h 79"/>
                <a:gd name="T40" fmla="*/ 640884 w 104"/>
                <a:gd name="T41" fmla="*/ 233834 h 79"/>
                <a:gd name="T42" fmla="*/ 656327 w 104"/>
                <a:gd name="T43" fmla="*/ 233834 h 79"/>
                <a:gd name="T44" fmla="*/ 748985 w 104"/>
                <a:gd name="T45" fmla="*/ 226040 h 79"/>
                <a:gd name="T46" fmla="*/ 748985 w 104"/>
                <a:gd name="T47" fmla="*/ 506640 h 79"/>
                <a:gd name="T48" fmla="*/ 138987 w 104"/>
                <a:gd name="T49" fmla="*/ 506640 h 79"/>
                <a:gd name="T50" fmla="*/ 733542 w 104"/>
                <a:gd name="T51" fmla="*/ 202656 h 79"/>
                <a:gd name="T52" fmla="*/ 664048 w 104"/>
                <a:gd name="T53" fmla="*/ 202656 h 79"/>
                <a:gd name="T54" fmla="*/ 671770 w 104"/>
                <a:gd name="T55" fmla="*/ 140300 h 79"/>
                <a:gd name="T56" fmla="*/ 733542 w 104"/>
                <a:gd name="T57" fmla="*/ 202656 h 79"/>
                <a:gd name="T58" fmla="*/ 247088 w 104"/>
                <a:gd name="T59" fmla="*/ 335162 h 79"/>
                <a:gd name="T60" fmla="*/ 571390 w 104"/>
                <a:gd name="T61" fmla="*/ 335162 h 79"/>
                <a:gd name="T62" fmla="*/ 571390 w 104"/>
                <a:gd name="T63" fmla="*/ 350751 h 79"/>
                <a:gd name="T64" fmla="*/ 247088 w 104"/>
                <a:gd name="T65" fmla="*/ 350751 h 79"/>
                <a:gd name="T66" fmla="*/ 247088 w 104"/>
                <a:gd name="T67" fmla="*/ 335162 h 79"/>
                <a:gd name="T68" fmla="*/ 247088 w 104"/>
                <a:gd name="T69" fmla="*/ 249423 h 79"/>
                <a:gd name="T70" fmla="*/ 548226 w 104"/>
                <a:gd name="T71" fmla="*/ 249423 h 79"/>
                <a:gd name="T72" fmla="*/ 548226 w 104"/>
                <a:gd name="T73" fmla="*/ 272806 h 79"/>
                <a:gd name="T74" fmla="*/ 247088 w 104"/>
                <a:gd name="T75" fmla="*/ 272806 h 79"/>
                <a:gd name="T76" fmla="*/ 247088 w 104"/>
                <a:gd name="T77" fmla="*/ 249423 h 79"/>
                <a:gd name="T78" fmla="*/ 247088 w 104"/>
                <a:gd name="T79" fmla="*/ 171478 h 79"/>
                <a:gd name="T80" fmla="*/ 548226 w 104"/>
                <a:gd name="T81" fmla="*/ 171478 h 79"/>
                <a:gd name="T82" fmla="*/ 548226 w 104"/>
                <a:gd name="T83" fmla="*/ 194862 h 79"/>
                <a:gd name="T84" fmla="*/ 247088 w 104"/>
                <a:gd name="T85" fmla="*/ 194862 h 79"/>
                <a:gd name="T86" fmla="*/ 247088 w 104"/>
                <a:gd name="T87" fmla="*/ 171478 h 79"/>
                <a:gd name="T88" fmla="*/ 23164 w 104"/>
                <a:gd name="T89" fmla="*/ 514435 h 79"/>
                <a:gd name="T90" fmla="*/ 69493 w 104"/>
                <a:gd name="T91" fmla="*/ 530024 h 79"/>
                <a:gd name="T92" fmla="*/ 69493 w 104"/>
                <a:gd name="T93" fmla="*/ 576791 h 79"/>
                <a:gd name="T94" fmla="*/ 38607 w 104"/>
                <a:gd name="T95" fmla="*/ 615763 h 79"/>
                <a:gd name="T96" fmla="*/ 15443 w 104"/>
                <a:gd name="T97" fmla="*/ 607969 h 79"/>
                <a:gd name="T98" fmla="*/ 0 w 104"/>
                <a:gd name="T99" fmla="*/ 561202 h 79"/>
                <a:gd name="T100" fmla="*/ 23164 w 104"/>
                <a:gd name="T101" fmla="*/ 514435 h 79"/>
                <a:gd name="T102" fmla="*/ 30886 w 104"/>
                <a:gd name="T103" fmla="*/ 374134 h 79"/>
                <a:gd name="T104" fmla="*/ 15443 w 104"/>
                <a:gd name="T105" fmla="*/ 506640 h 79"/>
                <a:gd name="T106" fmla="*/ 92658 w 104"/>
                <a:gd name="T107" fmla="*/ 522229 h 79"/>
                <a:gd name="T108" fmla="*/ 131265 w 104"/>
                <a:gd name="T109" fmla="*/ 397518 h 79"/>
                <a:gd name="T110" fmla="*/ 30886 w 104"/>
                <a:gd name="T111" fmla="*/ 374134 h 79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04"/>
                <a:gd name="T169" fmla="*/ 0 h 79"/>
                <a:gd name="T170" fmla="*/ 104 w 104"/>
                <a:gd name="T171" fmla="*/ 79 h 79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04" h="79">
                  <a:moveTo>
                    <a:pt x="16" y="2"/>
                  </a:moveTo>
                  <a:cubicBezTo>
                    <a:pt x="21" y="0"/>
                    <a:pt x="24" y="1"/>
                    <a:pt x="27" y="4"/>
                  </a:cubicBezTo>
                  <a:cubicBezTo>
                    <a:pt x="26" y="20"/>
                    <a:pt x="23" y="35"/>
                    <a:pt x="19" y="48"/>
                  </a:cubicBezTo>
                  <a:cubicBezTo>
                    <a:pt x="14" y="47"/>
                    <a:pt x="9" y="46"/>
                    <a:pt x="4" y="45"/>
                  </a:cubicBezTo>
                  <a:cubicBezTo>
                    <a:pt x="6" y="29"/>
                    <a:pt x="10" y="15"/>
                    <a:pt x="16" y="2"/>
                  </a:cubicBezTo>
                  <a:close/>
                  <a:moveTo>
                    <a:pt x="18" y="65"/>
                  </a:moveTo>
                  <a:cubicBezTo>
                    <a:pt x="16" y="72"/>
                    <a:pt x="16" y="72"/>
                    <a:pt x="16" y="72"/>
                  </a:cubicBezTo>
                  <a:cubicBezTo>
                    <a:pt x="69" y="72"/>
                    <a:pt x="74" y="72"/>
                    <a:pt x="101" y="72"/>
                  </a:cubicBezTo>
                  <a:cubicBezTo>
                    <a:pt x="104" y="72"/>
                    <a:pt x="104" y="72"/>
                    <a:pt x="104" y="72"/>
                  </a:cubicBezTo>
                  <a:cubicBezTo>
                    <a:pt x="104" y="68"/>
                    <a:pt x="104" y="68"/>
                    <a:pt x="104" y="68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4" y="24"/>
                    <a:pt x="104" y="24"/>
                    <a:pt x="104" y="24"/>
                  </a:cubicBezTo>
                  <a:cubicBezTo>
                    <a:pt x="103" y="23"/>
                    <a:pt x="103" y="23"/>
                    <a:pt x="103" y="23"/>
                  </a:cubicBezTo>
                  <a:cubicBezTo>
                    <a:pt x="90" y="10"/>
                    <a:pt x="90" y="10"/>
                    <a:pt x="90" y="10"/>
                  </a:cubicBezTo>
                  <a:cubicBezTo>
                    <a:pt x="89" y="9"/>
                    <a:pt x="89" y="9"/>
                    <a:pt x="89" y="9"/>
                  </a:cubicBezTo>
                  <a:cubicBezTo>
                    <a:pt x="87" y="9"/>
                    <a:pt x="87" y="9"/>
                    <a:pt x="87" y="9"/>
                  </a:cubicBezTo>
                  <a:cubicBezTo>
                    <a:pt x="31" y="9"/>
                    <a:pt x="31" y="9"/>
                    <a:pt x="31" y="9"/>
                  </a:cubicBezTo>
                  <a:cubicBezTo>
                    <a:pt x="31" y="12"/>
                    <a:pt x="31" y="14"/>
                    <a:pt x="31" y="17"/>
                  </a:cubicBezTo>
                  <a:cubicBezTo>
                    <a:pt x="84" y="17"/>
                    <a:pt x="84" y="17"/>
                    <a:pt x="84" y="17"/>
                  </a:cubicBezTo>
                  <a:cubicBezTo>
                    <a:pt x="83" y="28"/>
                    <a:pt x="83" y="28"/>
                    <a:pt x="83" y="28"/>
                  </a:cubicBezTo>
                  <a:cubicBezTo>
                    <a:pt x="83" y="30"/>
                    <a:pt x="83" y="30"/>
                    <a:pt x="83" y="30"/>
                  </a:cubicBezTo>
                  <a:cubicBezTo>
                    <a:pt x="85" y="30"/>
                    <a:pt x="85" y="30"/>
                    <a:pt x="85" y="30"/>
                  </a:cubicBezTo>
                  <a:cubicBezTo>
                    <a:pt x="97" y="29"/>
                    <a:pt x="97" y="29"/>
                    <a:pt x="97" y="29"/>
                  </a:cubicBezTo>
                  <a:cubicBezTo>
                    <a:pt x="97" y="65"/>
                    <a:pt x="97" y="65"/>
                    <a:pt x="97" y="65"/>
                  </a:cubicBezTo>
                  <a:cubicBezTo>
                    <a:pt x="79" y="65"/>
                    <a:pt x="57" y="65"/>
                    <a:pt x="18" y="65"/>
                  </a:cubicBezTo>
                  <a:close/>
                  <a:moveTo>
                    <a:pt x="95" y="26"/>
                  </a:moveTo>
                  <a:cubicBezTo>
                    <a:pt x="86" y="26"/>
                    <a:pt x="86" y="26"/>
                    <a:pt x="86" y="26"/>
                  </a:cubicBezTo>
                  <a:cubicBezTo>
                    <a:pt x="87" y="18"/>
                    <a:pt x="87" y="18"/>
                    <a:pt x="87" y="18"/>
                  </a:cubicBezTo>
                  <a:cubicBezTo>
                    <a:pt x="95" y="26"/>
                    <a:pt x="95" y="26"/>
                    <a:pt x="95" y="26"/>
                  </a:cubicBezTo>
                  <a:close/>
                  <a:moveTo>
                    <a:pt x="32" y="43"/>
                  </a:moveTo>
                  <a:cubicBezTo>
                    <a:pt x="74" y="43"/>
                    <a:pt x="74" y="43"/>
                    <a:pt x="74" y="43"/>
                  </a:cubicBezTo>
                  <a:cubicBezTo>
                    <a:pt x="74" y="45"/>
                    <a:pt x="74" y="45"/>
                    <a:pt x="74" y="45"/>
                  </a:cubicBezTo>
                  <a:cubicBezTo>
                    <a:pt x="32" y="45"/>
                    <a:pt x="32" y="45"/>
                    <a:pt x="32" y="45"/>
                  </a:cubicBezTo>
                  <a:cubicBezTo>
                    <a:pt x="32" y="43"/>
                    <a:pt x="32" y="43"/>
                    <a:pt x="32" y="43"/>
                  </a:cubicBezTo>
                  <a:close/>
                  <a:moveTo>
                    <a:pt x="32" y="32"/>
                  </a:moveTo>
                  <a:cubicBezTo>
                    <a:pt x="71" y="32"/>
                    <a:pt x="71" y="32"/>
                    <a:pt x="71" y="32"/>
                  </a:cubicBezTo>
                  <a:cubicBezTo>
                    <a:pt x="71" y="35"/>
                    <a:pt x="71" y="35"/>
                    <a:pt x="71" y="35"/>
                  </a:cubicBezTo>
                  <a:cubicBezTo>
                    <a:pt x="32" y="35"/>
                    <a:pt x="32" y="35"/>
                    <a:pt x="32" y="35"/>
                  </a:cubicBezTo>
                  <a:cubicBezTo>
                    <a:pt x="32" y="32"/>
                    <a:pt x="32" y="32"/>
                    <a:pt x="32" y="32"/>
                  </a:cubicBezTo>
                  <a:close/>
                  <a:moveTo>
                    <a:pt x="32" y="22"/>
                  </a:moveTo>
                  <a:cubicBezTo>
                    <a:pt x="71" y="22"/>
                    <a:pt x="71" y="22"/>
                    <a:pt x="71" y="22"/>
                  </a:cubicBezTo>
                  <a:cubicBezTo>
                    <a:pt x="71" y="25"/>
                    <a:pt x="71" y="25"/>
                    <a:pt x="7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22"/>
                    <a:pt x="32" y="22"/>
                    <a:pt x="32" y="22"/>
                  </a:cubicBezTo>
                  <a:close/>
                  <a:moveTo>
                    <a:pt x="3" y="66"/>
                  </a:moveTo>
                  <a:cubicBezTo>
                    <a:pt x="9" y="68"/>
                    <a:pt x="9" y="68"/>
                    <a:pt x="9" y="68"/>
                  </a:cubicBezTo>
                  <a:cubicBezTo>
                    <a:pt x="9" y="74"/>
                    <a:pt x="9" y="74"/>
                    <a:pt x="9" y="74"/>
                  </a:cubicBezTo>
                  <a:cubicBezTo>
                    <a:pt x="5" y="79"/>
                    <a:pt x="5" y="79"/>
                    <a:pt x="5" y="79"/>
                  </a:cubicBezTo>
                  <a:cubicBezTo>
                    <a:pt x="4" y="79"/>
                    <a:pt x="3" y="79"/>
                    <a:pt x="2" y="78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3" y="66"/>
                    <a:pt x="3" y="66"/>
                    <a:pt x="3" y="66"/>
                  </a:cubicBezTo>
                  <a:close/>
                  <a:moveTo>
                    <a:pt x="4" y="48"/>
                  </a:moveTo>
                  <a:cubicBezTo>
                    <a:pt x="3" y="53"/>
                    <a:pt x="3" y="59"/>
                    <a:pt x="2" y="65"/>
                  </a:cubicBezTo>
                  <a:cubicBezTo>
                    <a:pt x="5" y="65"/>
                    <a:pt x="9" y="66"/>
                    <a:pt x="12" y="67"/>
                  </a:cubicBezTo>
                  <a:cubicBezTo>
                    <a:pt x="14" y="61"/>
                    <a:pt x="15" y="56"/>
                    <a:pt x="17" y="51"/>
                  </a:cubicBezTo>
                  <a:cubicBezTo>
                    <a:pt x="13" y="50"/>
                    <a:pt x="9" y="49"/>
                    <a:pt x="4" y="48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文本框 20"/>
          <p:cNvSpPr txBox="1">
            <a:spLocks noChangeArrowheads="1"/>
          </p:cNvSpPr>
          <p:nvPr/>
        </p:nvSpPr>
        <p:spPr bwMode="auto">
          <a:xfrm>
            <a:off x="611188" y="2076450"/>
            <a:ext cx="7921625" cy="301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457200">
              <a:lnSpc>
                <a:spcPct val="125000"/>
              </a:lnSpc>
            </a:pPr>
            <a:r>
              <a:rPr lang="zh-CN" altLang="en-US" b="1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关于版权：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蓝色扁平化学术答辩整个系列，作者只会把它放到演界网，而且是永久不要钱，什么？你问演界网是什么网站，中国第一家精品</a:t>
            </a:r>
            <a:r>
              <a:rPr lang="en-US" altLang="zh-CN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设计机构</a:t>
            </a:r>
            <a:r>
              <a:rPr lang="zh-CN" altLang="en-US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锐普公司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知道不，</a:t>
            </a:r>
            <a:r>
              <a:rPr lang="zh-CN" altLang="en-US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演界网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就是锐普公司旗下的中国首家演示设计交易平台。如果你获得本系列模板被收取了费用，</a:t>
            </a:r>
            <a:r>
              <a:rPr lang="zh-CN" altLang="en-US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请你立即拉</a:t>
            </a:r>
            <a:r>
              <a:rPr lang="zh-CN" altLang="en-US" b="1">
                <a:latin typeface="微软雅黑" pitchFamily="34" charset="-122"/>
                <a:ea typeface="微软雅黑" pitchFamily="34" charset="-122"/>
              </a:rPr>
              <a:t>黑</a:t>
            </a:r>
            <a:r>
              <a:rPr lang="zh-CN" altLang="en-US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这种</a:t>
            </a:r>
            <a:r>
              <a:rPr lang="zh-CN" altLang="en-US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无良网站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>
              <a:latin typeface="微软雅黑" pitchFamily="34" charset="-122"/>
              <a:ea typeface="微软雅黑" pitchFamily="34" charset="-122"/>
            </a:endParaRPr>
          </a:p>
          <a:p>
            <a:pPr indent="457200">
              <a:lnSpc>
                <a:spcPct val="125000"/>
              </a:lnSpc>
              <a:spcBef>
                <a:spcPts val="1200"/>
              </a:spcBef>
            </a:pPr>
            <a:r>
              <a:rPr lang="zh-CN" altLang="en-US" b="1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关于下载：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模板已经免费了，可是有些朋友还觉得注册账号麻烦，天下没有免费的午餐，直接用</a:t>
            </a:r>
            <a:r>
              <a:rPr lang="en-US" altLang="zh-CN">
                <a:latin typeface="微软雅黑" pitchFamily="34" charset="-122"/>
                <a:ea typeface="微软雅黑" pitchFamily="34" charset="-122"/>
              </a:rPr>
              <a:t>QQ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登录，绑定账号只需</a:t>
            </a:r>
            <a:r>
              <a:rPr lang="en-US" altLang="zh-CN">
                <a:latin typeface="微软雅黑" pitchFamily="34" charset="-122"/>
                <a:ea typeface="微软雅黑" pitchFamily="34" charset="-122"/>
              </a:rPr>
              <a:t>30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秒，如果这你都懒得干，那就只能自己去做</a:t>
            </a:r>
            <a:r>
              <a:rPr lang="en-US" altLang="zh-CN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了，演界网还有锐普论坛都有大量免费优质资源，放弃注册账号</a:t>
            </a:r>
            <a:r>
              <a:rPr lang="en-US" altLang="zh-CN">
                <a:latin typeface="微软雅黑" pitchFamily="34" charset="-122"/>
                <a:ea typeface="微软雅黑" pitchFamily="34" charset="-122"/>
              </a:rPr>
              <a:t>=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放弃中国</a:t>
            </a:r>
            <a:r>
              <a:rPr lang="en-US" altLang="zh-CN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圈的舞台。</a:t>
            </a:r>
            <a:endParaRPr lang="en-US" altLang="zh-CN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文本框 31"/>
          <p:cNvSpPr txBox="1">
            <a:spLocks noChangeArrowheads="1"/>
          </p:cNvSpPr>
          <p:nvPr/>
        </p:nvSpPr>
        <p:spPr bwMode="auto">
          <a:xfrm>
            <a:off x="611188" y="887413"/>
            <a:ext cx="28575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放在最后的话</a:t>
            </a:r>
            <a:endParaRPr lang="en-US" altLang="zh-CN" sz="2400" b="1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188" y="1646238"/>
            <a:ext cx="323850" cy="26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04200" y="5372100"/>
            <a:ext cx="328613" cy="268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3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0" y="1851025"/>
            <a:ext cx="4205288" cy="315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19900" b="1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01</a:t>
            </a:r>
            <a:endParaRPr lang="zh-CN" altLang="en-US" sz="19900" b="1">
              <a:solidFill>
                <a:schemeClr val="accent1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887788" y="2844800"/>
            <a:ext cx="4662487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在此输入一些酷炫的文字</a:t>
            </a:r>
            <a:endParaRPr lang="en-US" altLang="zh-CN" sz="28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3887788" y="3416300"/>
            <a:ext cx="46450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a-DK" altLang="zh-CN" sz="2000">
                <a:latin typeface="Times New Roman" pitchFamily="18" charset="0"/>
                <a:cs typeface="Times New Roman" pitchFamily="18" charset="0"/>
              </a:rPr>
              <a:t>Lorem ipsum dolor sit amet</a:t>
            </a:r>
          </a:p>
        </p:txBody>
      </p:sp>
      <p:grpSp>
        <p:nvGrpSpPr>
          <p:cNvPr id="15" name="组合 14"/>
          <p:cNvGrpSpPr>
            <a:grpSpLocks/>
          </p:cNvGrpSpPr>
          <p:nvPr/>
        </p:nvGrpSpPr>
        <p:grpSpPr bwMode="auto">
          <a:xfrm>
            <a:off x="3887788" y="3375025"/>
            <a:ext cx="4662487" cy="107950"/>
            <a:chOff x="3649980" y="3375660"/>
            <a:chExt cx="4663440" cy="108000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3734134" y="3429660"/>
              <a:ext cx="4495132" cy="0"/>
            </a:xfrm>
            <a:prstGeom prst="line">
              <a:avLst/>
            </a:prstGeom>
            <a:ln w="127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椭圆 12"/>
            <p:cNvSpPr>
              <a:spLocks/>
            </p:cNvSpPr>
            <p:nvPr/>
          </p:nvSpPr>
          <p:spPr>
            <a:xfrm>
              <a:off x="3649980" y="3375660"/>
              <a:ext cx="107972" cy="108000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4" name="椭圆 13"/>
            <p:cNvSpPr>
              <a:spLocks/>
            </p:cNvSpPr>
            <p:nvPr/>
          </p:nvSpPr>
          <p:spPr>
            <a:xfrm>
              <a:off x="8205448" y="3375660"/>
              <a:ext cx="107972" cy="108000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 useBgFill="1">
        <p:nvSpPr>
          <p:cNvPr id="16" name="文本框 15"/>
          <p:cNvSpPr txBox="1">
            <a:spLocks noChangeArrowheads="1"/>
          </p:cNvSpPr>
          <p:nvPr/>
        </p:nvSpPr>
        <p:spPr bwMode="auto">
          <a:xfrm>
            <a:off x="487363" y="3105150"/>
            <a:ext cx="3230562" cy="647700"/>
          </a:xfrm>
          <a:prstGeom prst="rect">
            <a:avLst/>
          </a:prstGeom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3600" b="1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PART ONE</a:t>
            </a:r>
            <a:endParaRPr lang="zh-CN" altLang="en-US" sz="3600" b="1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37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3800" y="877888"/>
            <a:ext cx="3606800" cy="5430837"/>
          </a:xfrm>
          <a:prstGeom prst="rect">
            <a:avLst/>
          </a:prstGeom>
          <a:noFill/>
          <a:ln w="25400">
            <a:solidFill>
              <a:schemeClr val="accent1"/>
            </a:solidFill>
            <a:miter lim="800000"/>
            <a:headEnd/>
            <a:tailEnd/>
          </a:ln>
        </p:spPr>
      </p:pic>
      <p:grpSp>
        <p:nvGrpSpPr>
          <p:cNvPr id="19" name="组合 18"/>
          <p:cNvGrpSpPr>
            <a:grpSpLocks/>
          </p:cNvGrpSpPr>
          <p:nvPr/>
        </p:nvGrpSpPr>
        <p:grpSpPr bwMode="auto">
          <a:xfrm>
            <a:off x="611188" y="261938"/>
            <a:ext cx="666750" cy="663575"/>
            <a:chOff x="611187" y="261275"/>
            <a:chExt cx="666069" cy="664458"/>
          </a:xfrm>
        </p:grpSpPr>
        <p:sp>
          <p:nvSpPr>
            <p:cNvPr id="9" name="矩形 8"/>
            <p:cNvSpPr>
              <a:spLocks noChangeAspect="1"/>
            </p:cNvSpPr>
            <p:nvPr/>
          </p:nvSpPr>
          <p:spPr>
            <a:xfrm>
              <a:off x="611187" y="261275"/>
              <a:ext cx="539199" cy="53728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7" name="矩形 16"/>
            <p:cNvSpPr>
              <a:spLocks noChangeAspect="1"/>
            </p:cNvSpPr>
            <p:nvPr/>
          </p:nvSpPr>
          <p:spPr>
            <a:xfrm>
              <a:off x="880786" y="529919"/>
              <a:ext cx="396470" cy="39581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1419225" y="361950"/>
            <a:ext cx="7113588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在此输入一些酷炫的文字</a:t>
            </a:r>
            <a:endParaRPr lang="en-US" altLang="zh-CN" sz="24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611188" y="1349965"/>
            <a:ext cx="548230" cy="547940"/>
            <a:chOff x="7618710" y="3833560"/>
            <a:chExt cx="548230" cy="547940"/>
          </a:xfrm>
          <a:solidFill>
            <a:schemeClr val="accent1"/>
          </a:solidFill>
        </p:grpSpPr>
        <p:sp>
          <p:nvSpPr>
            <p:cNvPr id="15" name="Freeform 5"/>
            <p:cNvSpPr>
              <a:spLocks noEditPoints="1"/>
            </p:cNvSpPr>
            <p:nvPr/>
          </p:nvSpPr>
          <p:spPr bwMode="auto">
            <a:xfrm>
              <a:off x="7618710" y="3833560"/>
              <a:ext cx="548230" cy="547940"/>
            </a:xfrm>
            <a:custGeom>
              <a:avLst/>
              <a:gdLst>
                <a:gd name="T0" fmla="*/ 34 w 68"/>
                <a:gd name="T1" fmla="*/ 0 h 68"/>
                <a:gd name="T2" fmla="*/ 0 w 68"/>
                <a:gd name="T3" fmla="*/ 34 h 68"/>
                <a:gd name="T4" fmla="*/ 34 w 68"/>
                <a:gd name="T5" fmla="*/ 68 h 68"/>
                <a:gd name="T6" fmla="*/ 68 w 68"/>
                <a:gd name="T7" fmla="*/ 34 h 68"/>
                <a:gd name="T8" fmla="*/ 34 w 68"/>
                <a:gd name="T9" fmla="*/ 0 h 68"/>
                <a:gd name="T10" fmla="*/ 34 w 68"/>
                <a:gd name="T11" fmla="*/ 48 h 68"/>
                <a:gd name="T12" fmla="*/ 19 w 68"/>
                <a:gd name="T13" fmla="*/ 34 h 68"/>
                <a:gd name="T14" fmla="*/ 34 w 68"/>
                <a:gd name="T15" fmla="*/ 19 h 68"/>
                <a:gd name="T16" fmla="*/ 49 w 68"/>
                <a:gd name="T17" fmla="*/ 34 h 68"/>
                <a:gd name="T18" fmla="*/ 34 w 68"/>
                <a:gd name="T19" fmla="*/ 4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8" h="68">
                  <a:moveTo>
                    <a:pt x="34" y="0"/>
                  </a:moveTo>
                  <a:cubicBezTo>
                    <a:pt x="15" y="0"/>
                    <a:pt x="0" y="15"/>
                    <a:pt x="0" y="34"/>
                  </a:cubicBezTo>
                  <a:cubicBezTo>
                    <a:pt x="0" y="52"/>
                    <a:pt x="15" y="68"/>
                    <a:pt x="34" y="68"/>
                  </a:cubicBezTo>
                  <a:cubicBezTo>
                    <a:pt x="53" y="68"/>
                    <a:pt x="68" y="52"/>
                    <a:pt x="68" y="34"/>
                  </a:cubicBezTo>
                  <a:cubicBezTo>
                    <a:pt x="68" y="15"/>
                    <a:pt x="53" y="0"/>
                    <a:pt x="34" y="0"/>
                  </a:cubicBezTo>
                  <a:close/>
                  <a:moveTo>
                    <a:pt x="34" y="48"/>
                  </a:moveTo>
                  <a:cubicBezTo>
                    <a:pt x="26" y="48"/>
                    <a:pt x="19" y="42"/>
                    <a:pt x="19" y="34"/>
                  </a:cubicBezTo>
                  <a:cubicBezTo>
                    <a:pt x="19" y="25"/>
                    <a:pt x="26" y="19"/>
                    <a:pt x="34" y="19"/>
                  </a:cubicBezTo>
                  <a:cubicBezTo>
                    <a:pt x="42" y="19"/>
                    <a:pt x="49" y="25"/>
                    <a:pt x="49" y="34"/>
                  </a:cubicBezTo>
                  <a:cubicBezTo>
                    <a:pt x="49" y="42"/>
                    <a:pt x="42" y="48"/>
                    <a:pt x="34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6" name="Freeform 6"/>
            <p:cNvSpPr>
              <a:spLocks noEditPoints="1"/>
            </p:cNvSpPr>
            <p:nvPr/>
          </p:nvSpPr>
          <p:spPr bwMode="auto">
            <a:xfrm>
              <a:off x="7779988" y="3994838"/>
              <a:ext cx="225674" cy="217552"/>
            </a:xfrm>
            <a:custGeom>
              <a:avLst/>
              <a:gdLst>
                <a:gd name="T0" fmla="*/ 14 w 28"/>
                <a:gd name="T1" fmla="*/ 0 h 27"/>
                <a:gd name="T2" fmla="*/ 0 w 28"/>
                <a:gd name="T3" fmla="*/ 14 h 27"/>
                <a:gd name="T4" fmla="*/ 14 w 28"/>
                <a:gd name="T5" fmla="*/ 27 h 27"/>
                <a:gd name="T6" fmla="*/ 28 w 28"/>
                <a:gd name="T7" fmla="*/ 14 h 27"/>
                <a:gd name="T8" fmla="*/ 14 w 28"/>
                <a:gd name="T9" fmla="*/ 0 h 27"/>
                <a:gd name="T10" fmla="*/ 14 w 28"/>
                <a:gd name="T11" fmla="*/ 22 h 27"/>
                <a:gd name="T12" fmla="*/ 6 w 28"/>
                <a:gd name="T13" fmla="*/ 14 h 27"/>
                <a:gd name="T14" fmla="*/ 14 w 28"/>
                <a:gd name="T15" fmla="*/ 5 h 27"/>
                <a:gd name="T16" fmla="*/ 22 w 28"/>
                <a:gd name="T17" fmla="*/ 14 h 27"/>
                <a:gd name="T18" fmla="*/ 14 w 28"/>
                <a:gd name="T19" fmla="*/ 2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" h="27">
                  <a:moveTo>
                    <a:pt x="14" y="0"/>
                  </a:moveTo>
                  <a:cubicBezTo>
                    <a:pt x="7" y="0"/>
                    <a:pt x="0" y="6"/>
                    <a:pt x="0" y="14"/>
                  </a:cubicBezTo>
                  <a:cubicBezTo>
                    <a:pt x="0" y="21"/>
                    <a:pt x="7" y="27"/>
                    <a:pt x="14" y="27"/>
                  </a:cubicBezTo>
                  <a:cubicBezTo>
                    <a:pt x="22" y="27"/>
                    <a:pt x="28" y="21"/>
                    <a:pt x="28" y="14"/>
                  </a:cubicBezTo>
                  <a:cubicBezTo>
                    <a:pt x="28" y="6"/>
                    <a:pt x="22" y="0"/>
                    <a:pt x="14" y="0"/>
                  </a:cubicBezTo>
                  <a:close/>
                  <a:moveTo>
                    <a:pt x="14" y="22"/>
                  </a:moveTo>
                  <a:cubicBezTo>
                    <a:pt x="10" y="22"/>
                    <a:pt x="6" y="18"/>
                    <a:pt x="6" y="14"/>
                  </a:cubicBezTo>
                  <a:cubicBezTo>
                    <a:pt x="6" y="9"/>
                    <a:pt x="10" y="5"/>
                    <a:pt x="14" y="5"/>
                  </a:cubicBezTo>
                  <a:cubicBezTo>
                    <a:pt x="19" y="5"/>
                    <a:pt x="22" y="9"/>
                    <a:pt x="22" y="14"/>
                  </a:cubicBezTo>
                  <a:cubicBezTo>
                    <a:pt x="22" y="18"/>
                    <a:pt x="19" y="22"/>
                    <a:pt x="14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  <p:sp>
        <p:nvSpPr>
          <p:cNvPr id="28" name="文本框 27"/>
          <p:cNvSpPr txBox="1"/>
          <p:nvPr/>
        </p:nvSpPr>
        <p:spPr>
          <a:xfrm>
            <a:off x="1338263" y="1439863"/>
            <a:ext cx="3321050" cy="368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我的毕设要用到</a:t>
            </a:r>
            <a:r>
              <a:rPr lang="zh-CN" altLang="en-US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轮子</a:t>
            </a:r>
            <a:endParaRPr lang="en-US" altLang="zh-CN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Freeform 13"/>
          <p:cNvSpPr>
            <a:spLocks noEditPoints="1"/>
          </p:cNvSpPr>
          <p:nvPr/>
        </p:nvSpPr>
        <p:spPr bwMode="auto">
          <a:xfrm>
            <a:off x="611188" y="2524125"/>
            <a:ext cx="569912" cy="606425"/>
          </a:xfrm>
          <a:custGeom>
            <a:avLst/>
            <a:gdLst>
              <a:gd name="T0" fmla="*/ 325825 w 70"/>
              <a:gd name="T1" fmla="*/ 344321 h 74"/>
              <a:gd name="T2" fmla="*/ 333970 w 70"/>
              <a:gd name="T3" fmla="*/ 393509 h 74"/>
              <a:gd name="T4" fmla="*/ 301388 w 70"/>
              <a:gd name="T5" fmla="*/ 483688 h 74"/>
              <a:gd name="T6" fmla="*/ 236223 w 70"/>
              <a:gd name="T7" fmla="*/ 565669 h 74"/>
              <a:gd name="T8" fmla="*/ 146621 w 70"/>
              <a:gd name="T9" fmla="*/ 606660 h 74"/>
              <a:gd name="T10" fmla="*/ 48874 w 70"/>
              <a:gd name="T11" fmla="*/ 573868 h 74"/>
              <a:gd name="T12" fmla="*/ 48874 w 70"/>
              <a:gd name="T13" fmla="*/ 573868 h 74"/>
              <a:gd name="T14" fmla="*/ 8146 w 70"/>
              <a:gd name="T15" fmla="*/ 483688 h 74"/>
              <a:gd name="T16" fmla="*/ 40728 w 70"/>
              <a:gd name="T17" fmla="*/ 385311 h 74"/>
              <a:gd name="T18" fmla="*/ 105893 w 70"/>
              <a:gd name="T19" fmla="*/ 311528 h 74"/>
              <a:gd name="T20" fmla="*/ 195495 w 70"/>
              <a:gd name="T21" fmla="*/ 270538 h 74"/>
              <a:gd name="T22" fmla="*/ 244368 w 70"/>
              <a:gd name="T23" fmla="*/ 270538 h 74"/>
              <a:gd name="T24" fmla="*/ 187349 w 70"/>
              <a:gd name="T25" fmla="*/ 344321 h 74"/>
              <a:gd name="T26" fmla="*/ 154767 w 70"/>
              <a:gd name="T27" fmla="*/ 360717 h 74"/>
              <a:gd name="T28" fmla="*/ 89602 w 70"/>
              <a:gd name="T29" fmla="*/ 434500 h 74"/>
              <a:gd name="T30" fmla="*/ 73311 w 70"/>
              <a:gd name="T31" fmla="*/ 475490 h 74"/>
              <a:gd name="T32" fmla="*/ 97747 w 70"/>
              <a:gd name="T33" fmla="*/ 524679 h 74"/>
              <a:gd name="T34" fmla="*/ 97747 w 70"/>
              <a:gd name="T35" fmla="*/ 524679 h 74"/>
              <a:gd name="T36" fmla="*/ 138475 w 70"/>
              <a:gd name="T37" fmla="*/ 532877 h 74"/>
              <a:gd name="T38" fmla="*/ 187349 w 70"/>
              <a:gd name="T39" fmla="*/ 516481 h 74"/>
              <a:gd name="T40" fmla="*/ 252514 w 70"/>
              <a:gd name="T41" fmla="*/ 442698 h 74"/>
              <a:gd name="T42" fmla="*/ 260660 w 70"/>
              <a:gd name="T43" fmla="*/ 409905 h 74"/>
              <a:gd name="T44" fmla="*/ 325825 w 70"/>
              <a:gd name="T45" fmla="*/ 344321 h 74"/>
              <a:gd name="T46" fmla="*/ 521319 w 70"/>
              <a:gd name="T47" fmla="*/ 32792 h 74"/>
              <a:gd name="T48" fmla="*/ 423572 w 70"/>
              <a:gd name="T49" fmla="*/ 0 h 74"/>
              <a:gd name="T50" fmla="*/ 333970 w 70"/>
              <a:gd name="T51" fmla="*/ 40991 h 74"/>
              <a:gd name="T52" fmla="*/ 268805 w 70"/>
              <a:gd name="T53" fmla="*/ 122972 h 74"/>
              <a:gd name="T54" fmla="*/ 236223 w 70"/>
              <a:gd name="T55" fmla="*/ 213151 h 74"/>
              <a:gd name="T56" fmla="*/ 252514 w 70"/>
              <a:gd name="T57" fmla="*/ 262339 h 74"/>
              <a:gd name="T58" fmla="*/ 309533 w 70"/>
              <a:gd name="T59" fmla="*/ 196755 h 74"/>
              <a:gd name="T60" fmla="*/ 325825 w 70"/>
              <a:gd name="T61" fmla="*/ 163962 h 74"/>
              <a:gd name="T62" fmla="*/ 382844 w 70"/>
              <a:gd name="T63" fmla="*/ 90179 h 74"/>
              <a:gd name="T64" fmla="*/ 431717 w 70"/>
              <a:gd name="T65" fmla="*/ 73783 h 74"/>
              <a:gd name="T66" fmla="*/ 472446 w 70"/>
              <a:gd name="T67" fmla="*/ 81981 h 74"/>
              <a:gd name="T68" fmla="*/ 472446 w 70"/>
              <a:gd name="T69" fmla="*/ 81981 h 74"/>
              <a:gd name="T70" fmla="*/ 496882 w 70"/>
              <a:gd name="T71" fmla="*/ 131170 h 74"/>
              <a:gd name="T72" fmla="*/ 480591 w 70"/>
              <a:gd name="T73" fmla="*/ 172160 h 74"/>
              <a:gd name="T74" fmla="*/ 415426 w 70"/>
              <a:gd name="T75" fmla="*/ 245943 h 74"/>
              <a:gd name="T76" fmla="*/ 390989 w 70"/>
              <a:gd name="T77" fmla="*/ 262339 h 74"/>
              <a:gd name="T78" fmla="*/ 333970 w 70"/>
              <a:gd name="T79" fmla="*/ 336122 h 74"/>
              <a:gd name="T80" fmla="*/ 374698 w 70"/>
              <a:gd name="T81" fmla="*/ 336122 h 74"/>
              <a:gd name="T82" fmla="*/ 464300 w 70"/>
              <a:gd name="T83" fmla="*/ 295132 h 74"/>
              <a:gd name="T84" fmla="*/ 529465 w 70"/>
              <a:gd name="T85" fmla="*/ 221349 h 74"/>
              <a:gd name="T86" fmla="*/ 562047 w 70"/>
              <a:gd name="T87" fmla="*/ 122972 h 74"/>
              <a:gd name="T88" fmla="*/ 521319 w 70"/>
              <a:gd name="T89" fmla="*/ 32792 h 74"/>
              <a:gd name="T90" fmla="*/ 521319 w 70"/>
              <a:gd name="T91" fmla="*/ 32792 h 74"/>
              <a:gd name="T92" fmla="*/ 399135 w 70"/>
              <a:gd name="T93" fmla="*/ 172160 h 74"/>
              <a:gd name="T94" fmla="*/ 350261 w 70"/>
              <a:gd name="T95" fmla="*/ 172160 h 74"/>
              <a:gd name="T96" fmla="*/ 179203 w 70"/>
              <a:gd name="T97" fmla="*/ 368915 h 74"/>
              <a:gd name="T98" fmla="*/ 187349 w 70"/>
              <a:gd name="T99" fmla="*/ 426302 h 74"/>
              <a:gd name="T100" fmla="*/ 187349 w 70"/>
              <a:gd name="T101" fmla="*/ 426302 h 74"/>
              <a:gd name="T102" fmla="*/ 236223 w 70"/>
              <a:gd name="T103" fmla="*/ 418103 h 74"/>
              <a:gd name="T104" fmla="*/ 407281 w 70"/>
              <a:gd name="T105" fmla="*/ 221349 h 74"/>
              <a:gd name="T106" fmla="*/ 399135 w 70"/>
              <a:gd name="T107" fmla="*/ 172160 h 74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w 70"/>
              <a:gd name="T163" fmla="*/ 0 h 74"/>
              <a:gd name="T164" fmla="*/ 70 w 70"/>
              <a:gd name="T165" fmla="*/ 74 h 74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T162" t="T163" r="T164" b="T165"/>
            <a:pathLst>
              <a:path w="70" h="74">
                <a:moveTo>
                  <a:pt x="40" y="42"/>
                </a:moveTo>
                <a:cubicBezTo>
                  <a:pt x="40" y="44"/>
                  <a:pt x="41" y="46"/>
                  <a:pt x="41" y="48"/>
                </a:cubicBezTo>
                <a:cubicBezTo>
                  <a:pt x="41" y="52"/>
                  <a:pt x="40" y="56"/>
                  <a:pt x="37" y="59"/>
                </a:cubicBezTo>
                <a:cubicBezTo>
                  <a:pt x="29" y="69"/>
                  <a:pt x="29" y="69"/>
                  <a:pt x="29" y="69"/>
                </a:cubicBezTo>
                <a:cubicBezTo>
                  <a:pt x="26" y="72"/>
                  <a:pt x="22" y="74"/>
                  <a:pt x="18" y="74"/>
                </a:cubicBezTo>
                <a:cubicBezTo>
                  <a:pt x="14" y="74"/>
                  <a:pt x="10" y="73"/>
                  <a:pt x="6" y="70"/>
                </a:cubicBezTo>
                <a:cubicBezTo>
                  <a:pt x="6" y="70"/>
                  <a:pt x="6" y="70"/>
                  <a:pt x="6" y="70"/>
                </a:cubicBezTo>
                <a:cubicBezTo>
                  <a:pt x="3" y="67"/>
                  <a:pt x="1" y="63"/>
                  <a:pt x="1" y="59"/>
                </a:cubicBezTo>
                <a:cubicBezTo>
                  <a:pt x="0" y="55"/>
                  <a:pt x="2" y="51"/>
                  <a:pt x="5" y="47"/>
                </a:cubicBezTo>
                <a:cubicBezTo>
                  <a:pt x="13" y="38"/>
                  <a:pt x="13" y="38"/>
                  <a:pt x="13" y="38"/>
                </a:cubicBezTo>
                <a:cubicBezTo>
                  <a:pt x="16" y="35"/>
                  <a:pt x="20" y="33"/>
                  <a:pt x="24" y="33"/>
                </a:cubicBezTo>
                <a:cubicBezTo>
                  <a:pt x="26" y="32"/>
                  <a:pt x="28" y="33"/>
                  <a:pt x="30" y="33"/>
                </a:cubicBezTo>
                <a:cubicBezTo>
                  <a:pt x="23" y="42"/>
                  <a:pt x="23" y="42"/>
                  <a:pt x="23" y="42"/>
                </a:cubicBezTo>
                <a:cubicBezTo>
                  <a:pt x="21" y="42"/>
                  <a:pt x="20" y="43"/>
                  <a:pt x="19" y="44"/>
                </a:cubicBezTo>
                <a:cubicBezTo>
                  <a:pt x="11" y="53"/>
                  <a:pt x="11" y="53"/>
                  <a:pt x="11" y="53"/>
                </a:cubicBezTo>
                <a:cubicBezTo>
                  <a:pt x="10" y="55"/>
                  <a:pt x="9" y="57"/>
                  <a:pt x="9" y="58"/>
                </a:cubicBezTo>
                <a:cubicBezTo>
                  <a:pt x="10" y="60"/>
                  <a:pt x="10" y="62"/>
                  <a:pt x="12" y="64"/>
                </a:cubicBezTo>
                <a:cubicBezTo>
                  <a:pt x="12" y="64"/>
                  <a:pt x="12" y="64"/>
                  <a:pt x="12" y="64"/>
                </a:cubicBezTo>
                <a:cubicBezTo>
                  <a:pt x="14" y="65"/>
                  <a:pt x="16" y="65"/>
                  <a:pt x="17" y="65"/>
                </a:cubicBezTo>
                <a:cubicBezTo>
                  <a:pt x="19" y="65"/>
                  <a:pt x="21" y="64"/>
                  <a:pt x="23" y="63"/>
                </a:cubicBezTo>
                <a:cubicBezTo>
                  <a:pt x="31" y="54"/>
                  <a:pt x="31" y="54"/>
                  <a:pt x="31" y="54"/>
                </a:cubicBezTo>
                <a:cubicBezTo>
                  <a:pt x="31" y="53"/>
                  <a:pt x="32" y="52"/>
                  <a:pt x="32" y="50"/>
                </a:cubicBezTo>
                <a:cubicBezTo>
                  <a:pt x="40" y="42"/>
                  <a:pt x="40" y="42"/>
                  <a:pt x="40" y="42"/>
                </a:cubicBezTo>
                <a:close/>
                <a:moveTo>
                  <a:pt x="64" y="4"/>
                </a:moveTo>
                <a:cubicBezTo>
                  <a:pt x="60" y="1"/>
                  <a:pt x="56" y="0"/>
                  <a:pt x="52" y="0"/>
                </a:cubicBezTo>
                <a:cubicBezTo>
                  <a:pt x="48" y="0"/>
                  <a:pt x="44" y="2"/>
                  <a:pt x="41" y="5"/>
                </a:cubicBezTo>
                <a:cubicBezTo>
                  <a:pt x="33" y="15"/>
                  <a:pt x="33" y="15"/>
                  <a:pt x="33" y="15"/>
                </a:cubicBezTo>
                <a:cubicBezTo>
                  <a:pt x="30" y="18"/>
                  <a:pt x="29" y="22"/>
                  <a:pt x="29" y="26"/>
                </a:cubicBezTo>
                <a:cubicBezTo>
                  <a:pt x="29" y="29"/>
                  <a:pt x="30" y="31"/>
                  <a:pt x="31" y="32"/>
                </a:cubicBezTo>
                <a:cubicBezTo>
                  <a:pt x="38" y="24"/>
                  <a:pt x="38" y="24"/>
                  <a:pt x="38" y="24"/>
                </a:cubicBezTo>
                <a:cubicBezTo>
                  <a:pt x="38" y="23"/>
                  <a:pt x="39" y="21"/>
                  <a:pt x="40" y="20"/>
                </a:cubicBezTo>
                <a:cubicBezTo>
                  <a:pt x="47" y="11"/>
                  <a:pt x="47" y="11"/>
                  <a:pt x="47" y="11"/>
                </a:cubicBezTo>
                <a:cubicBezTo>
                  <a:pt x="49" y="10"/>
                  <a:pt x="51" y="9"/>
                  <a:pt x="53" y="9"/>
                </a:cubicBezTo>
                <a:cubicBezTo>
                  <a:pt x="55" y="9"/>
                  <a:pt x="56" y="9"/>
                  <a:pt x="58" y="10"/>
                </a:cubicBezTo>
                <a:cubicBezTo>
                  <a:pt x="58" y="10"/>
                  <a:pt x="58" y="10"/>
                  <a:pt x="58" y="10"/>
                </a:cubicBezTo>
                <a:cubicBezTo>
                  <a:pt x="60" y="12"/>
                  <a:pt x="60" y="14"/>
                  <a:pt x="61" y="16"/>
                </a:cubicBezTo>
                <a:cubicBezTo>
                  <a:pt x="61" y="17"/>
                  <a:pt x="60" y="19"/>
                  <a:pt x="59" y="21"/>
                </a:cubicBezTo>
                <a:cubicBezTo>
                  <a:pt x="51" y="30"/>
                  <a:pt x="51" y="30"/>
                  <a:pt x="51" y="30"/>
                </a:cubicBezTo>
                <a:cubicBezTo>
                  <a:pt x="50" y="31"/>
                  <a:pt x="49" y="32"/>
                  <a:pt x="48" y="32"/>
                </a:cubicBezTo>
                <a:cubicBezTo>
                  <a:pt x="41" y="41"/>
                  <a:pt x="41" y="41"/>
                  <a:pt x="41" y="41"/>
                </a:cubicBezTo>
                <a:cubicBezTo>
                  <a:pt x="42" y="41"/>
                  <a:pt x="44" y="42"/>
                  <a:pt x="46" y="41"/>
                </a:cubicBezTo>
                <a:cubicBezTo>
                  <a:pt x="50" y="41"/>
                  <a:pt x="55" y="39"/>
                  <a:pt x="57" y="36"/>
                </a:cubicBezTo>
                <a:cubicBezTo>
                  <a:pt x="65" y="27"/>
                  <a:pt x="65" y="27"/>
                  <a:pt x="65" y="27"/>
                </a:cubicBezTo>
                <a:cubicBezTo>
                  <a:pt x="68" y="23"/>
                  <a:pt x="70" y="19"/>
                  <a:pt x="69" y="15"/>
                </a:cubicBezTo>
                <a:cubicBezTo>
                  <a:pt x="69" y="11"/>
                  <a:pt x="67" y="7"/>
                  <a:pt x="64" y="4"/>
                </a:cubicBezTo>
                <a:cubicBezTo>
                  <a:pt x="64" y="4"/>
                  <a:pt x="64" y="4"/>
                  <a:pt x="64" y="4"/>
                </a:cubicBezTo>
                <a:close/>
                <a:moveTo>
                  <a:pt x="49" y="21"/>
                </a:moveTo>
                <a:cubicBezTo>
                  <a:pt x="48" y="19"/>
                  <a:pt x="45" y="19"/>
                  <a:pt x="43" y="21"/>
                </a:cubicBezTo>
                <a:cubicBezTo>
                  <a:pt x="22" y="45"/>
                  <a:pt x="22" y="45"/>
                  <a:pt x="22" y="45"/>
                </a:cubicBezTo>
                <a:cubicBezTo>
                  <a:pt x="21" y="47"/>
                  <a:pt x="21" y="50"/>
                  <a:pt x="23" y="52"/>
                </a:cubicBezTo>
                <a:cubicBezTo>
                  <a:pt x="23" y="52"/>
                  <a:pt x="23" y="52"/>
                  <a:pt x="23" y="52"/>
                </a:cubicBezTo>
                <a:cubicBezTo>
                  <a:pt x="25" y="53"/>
                  <a:pt x="27" y="53"/>
                  <a:pt x="29" y="51"/>
                </a:cubicBezTo>
                <a:cubicBezTo>
                  <a:pt x="50" y="27"/>
                  <a:pt x="50" y="27"/>
                  <a:pt x="50" y="27"/>
                </a:cubicBezTo>
                <a:cubicBezTo>
                  <a:pt x="51" y="25"/>
                  <a:pt x="51" y="22"/>
                  <a:pt x="49" y="21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9" name="文本框 28"/>
          <p:cNvSpPr txBox="1"/>
          <p:nvPr/>
        </p:nvSpPr>
        <p:spPr>
          <a:xfrm>
            <a:off x="1338263" y="2643188"/>
            <a:ext cx="3321050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我的毕设要用到</a:t>
            </a:r>
            <a:r>
              <a:rPr lang="zh-CN" altLang="en-US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绳子</a:t>
            </a:r>
            <a:endParaRPr lang="en-US" altLang="zh-CN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Freeform 9"/>
          <p:cNvSpPr>
            <a:spLocks noEditPoints="1"/>
          </p:cNvSpPr>
          <p:nvPr/>
        </p:nvSpPr>
        <p:spPr bwMode="auto">
          <a:xfrm>
            <a:off x="611188" y="3870325"/>
            <a:ext cx="639762" cy="454025"/>
          </a:xfrm>
          <a:custGeom>
            <a:avLst/>
            <a:gdLst>
              <a:gd name="T0" fmla="*/ 246248 w 65"/>
              <a:gd name="T1" fmla="*/ 453344 h 45"/>
              <a:gd name="T2" fmla="*/ 0 w 65"/>
              <a:gd name="T3" fmla="*/ 221635 h 45"/>
              <a:gd name="T4" fmla="*/ 246248 w 65"/>
              <a:gd name="T5" fmla="*/ 0 h 45"/>
              <a:gd name="T6" fmla="*/ 246248 w 65"/>
              <a:gd name="T7" fmla="*/ 453344 h 45"/>
              <a:gd name="T8" fmla="*/ 393997 w 65"/>
              <a:gd name="T9" fmla="*/ 352601 h 45"/>
              <a:gd name="T10" fmla="*/ 610695 w 65"/>
              <a:gd name="T11" fmla="*/ 352601 h 45"/>
              <a:gd name="T12" fmla="*/ 610695 w 65"/>
              <a:gd name="T13" fmla="*/ 402972 h 45"/>
              <a:gd name="T14" fmla="*/ 393997 w 65"/>
              <a:gd name="T15" fmla="*/ 402972 h 45"/>
              <a:gd name="T16" fmla="*/ 393997 w 65"/>
              <a:gd name="T17" fmla="*/ 352601 h 45"/>
              <a:gd name="T18" fmla="*/ 423547 w 65"/>
              <a:gd name="T19" fmla="*/ 251858 h 45"/>
              <a:gd name="T20" fmla="*/ 640245 w 65"/>
              <a:gd name="T21" fmla="*/ 251858 h 45"/>
              <a:gd name="T22" fmla="*/ 640245 w 65"/>
              <a:gd name="T23" fmla="*/ 302229 h 45"/>
              <a:gd name="T24" fmla="*/ 423547 w 65"/>
              <a:gd name="T25" fmla="*/ 302229 h 45"/>
              <a:gd name="T26" fmla="*/ 423547 w 65"/>
              <a:gd name="T27" fmla="*/ 251858 h 45"/>
              <a:gd name="T28" fmla="*/ 423547 w 65"/>
              <a:gd name="T29" fmla="*/ 151115 h 45"/>
              <a:gd name="T30" fmla="*/ 630395 w 65"/>
              <a:gd name="T31" fmla="*/ 151115 h 45"/>
              <a:gd name="T32" fmla="*/ 630395 w 65"/>
              <a:gd name="T33" fmla="*/ 201486 h 45"/>
              <a:gd name="T34" fmla="*/ 423547 w 65"/>
              <a:gd name="T35" fmla="*/ 201486 h 45"/>
              <a:gd name="T36" fmla="*/ 423547 w 65"/>
              <a:gd name="T37" fmla="*/ 151115 h 45"/>
              <a:gd name="T38" fmla="*/ 393997 w 65"/>
              <a:gd name="T39" fmla="*/ 50372 h 45"/>
              <a:gd name="T40" fmla="*/ 610695 w 65"/>
              <a:gd name="T41" fmla="*/ 50372 h 45"/>
              <a:gd name="T42" fmla="*/ 610695 w 65"/>
              <a:gd name="T43" fmla="*/ 90669 h 45"/>
              <a:gd name="T44" fmla="*/ 393997 w 65"/>
              <a:gd name="T45" fmla="*/ 90669 h 45"/>
              <a:gd name="T46" fmla="*/ 393997 w 65"/>
              <a:gd name="T47" fmla="*/ 50372 h 45"/>
              <a:gd name="T48" fmla="*/ 325047 w 65"/>
              <a:gd name="T49" fmla="*/ 0 h 45"/>
              <a:gd name="T50" fmla="*/ 325047 w 65"/>
              <a:gd name="T51" fmla="*/ 443270 h 45"/>
              <a:gd name="T52" fmla="*/ 256098 w 65"/>
              <a:gd name="T53" fmla="*/ 453344 h 45"/>
              <a:gd name="T54" fmla="*/ 256098 w 65"/>
              <a:gd name="T55" fmla="*/ 0 h 45"/>
              <a:gd name="T56" fmla="*/ 325047 w 65"/>
              <a:gd name="T57" fmla="*/ 0 h 45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w 65"/>
              <a:gd name="T88" fmla="*/ 0 h 45"/>
              <a:gd name="T89" fmla="*/ 65 w 65"/>
              <a:gd name="T90" fmla="*/ 45 h 45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T87" t="T88" r="T89" b="T90"/>
            <a:pathLst>
              <a:path w="65" h="45">
                <a:moveTo>
                  <a:pt x="25" y="45"/>
                </a:moveTo>
                <a:cubicBezTo>
                  <a:pt x="9" y="44"/>
                  <a:pt x="0" y="34"/>
                  <a:pt x="0" y="22"/>
                </a:cubicBezTo>
                <a:cubicBezTo>
                  <a:pt x="0" y="12"/>
                  <a:pt x="9" y="3"/>
                  <a:pt x="25" y="0"/>
                </a:cubicBezTo>
                <a:cubicBezTo>
                  <a:pt x="25" y="45"/>
                  <a:pt x="25" y="45"/>
                  <a:pt x="25" y="45"/>
                </a:cubicBezTo>
                <a:close/>
                <a:moveTo>
                  <a:pt x="40" y="35"/>
                </a:moveTo>
                <a:cubicBezTo>
                  <a:pt x="62" y="35"/>
                  <a:pt x="62" y="35"/>
                  <a:pt x="62" y="35"/>
                </a:cubicBezTo>
                <a:cubicBezTo>
                  <a:pt x="62" y="40"/>
                  <a:pt x="62" y="40"/>
                  <a:pt x="62" y="40"/>
                </a:cubicBezTo>
                <a:cubicBezTo>
                  <a:pt x="40" y="40"/>
                  <a:pt x="40" y="40"/>
                  <a:pt x="40" y="40"/>
                </a:cubicBezTo>
                <a:cubicBezTo>
                  <a:pt x="40" y="35"/>
                  <a:pt x="40" y="35"/>
                  <a:pt x="40" y="35"/>
                </a:cubicBezTo>
                <a:close/>
                <a:moveTo>
                  <a:pt x="43" y="25"/>
                </a:moveTo>
                <a:cubicBezTo>
                  <a:pt x="65" y="25"/>
                  <a:pt x="65" y="25"/>
                  <a:pt x="65" y="25"/>
                </a:cubicBezTo>
                <a:cubicBezTo>
                  <a:pt x="65" y="30"/>
                  <a:pt x="65" y="30"/>
                  <a:pt x="65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25"/>
                  <a:pt x="43" y="25"/>
                  <a:pt x="43" y="25"/>
                </a:cubicBezTo>
                <a:close/>
                <a:moveTo>
                  <a:pt x="43" y="15"/>
                </a:moveTo>
                <a:cubicBezTo>
                  <a:pt x="64" y="15"/>
                  <a:pt x="64" y="15"/>
                  <a:pt x="64" y="15"/>
                </a:cubicBezTo>
                <a:cubicBezTo>
                  <a:pt x="64" y="20"/>
                  <a:pt x="64" y="20"/>
                  <a:pt x="64" y="20"/>
                </a:cubicBezTo>
                <a:cubicBezTo>
                  <a:pt x="43" y="20"/>
                  <a:pt x="43" y="20"/>
                  <a:pt x="43" y="20"/>
                </a:cubicBezTo>
                <a:cubicBezTo>
                  <a:pt x="43" y="15"/>
                  <a:pt x="43" y="15"/>
                  <a:pt x="43" y="15"/>
                </a:cubicBezTo>
                <a:close/>
                <a:moveTo>
                  <a:pt x="40" y="5"/>
                </a:moveTo>
                <a:cubicBezTo>
                  <a:pt x="62" y="5"/>
                  <a:pt x="62" y="5"/>
                  <a:pt x="62" y="5"/>
                </a:cubicBezTo>
                <a:cubicBezTo>
                  <a:pt x="62" y="9"/>
                  <a:pt x="62" y="9"/>
                  <a:pt x="62" y="9"/>
                </a:cubicBezTo>
                <a:cubicBezTo>
                  <a:pt x="40" y="9"/>
                  <a:pt x="40" y="9"/>
                  <a:pt x="40" y="9"/>
                </a:cubicBezTo>
                <a:cubicBezTo>
                  <a:pt x="40" y="5"/>
                  <a:pt x="40" y="5"/>
                  <a:pt x="40" y="5"/>
                </a:cubicBezTo>
                <a:close/>
                <a:moveTo>
                  <a:pt x="33" y="0"/>
                </a:moveTo>
                <a:cubicBezTo>
                  <a:pt x="37" y="15"/>
                  <a:pt x="37" y="30"/>
                  <a:pt x="33" y="44"/>
                </a:cubicBezTo>
                <a:cubicBezTo>
                  <a:pt x="31" y="45"/>
                  <a:pt x="28" y="45"/>
                  <a:pt x="26" y="45"/>
                </a:cubicBezTo>
                <a:cubicBezTo>
                  <a:pt x="26" y="0"/>
                  <a:pt x="26" y="0"/>
                  <a:pt x="26" y="0"/>
                </a:cubicBezTo>
                <a:cubicBezTo>
                  <a:pt x="28" y="0"/>
                  <a:pt x="31" y="0"/>
                  <a:pt x="33" y="0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" name="文本框 29"/>
          <p:cNvSpPr txBox="1">
            <a:spLocks noChangeArrowheads="1"/>
          </p:cNvSpPr>
          <p:nvPr/>
        </p:nvSpPr>
        <p:spPr bwMode="auto">
          <a:xfrm>
            <a:off x="1330325" y="3927475"/>
            <a:ext cx="33210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我的毕设要用到</a:t>
            </a:r>
            <a:r>
              <a:rPr lang="zh-CN" altLang="en-US" b="1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灯光</a:t>
            </a:r>
            <a:endParaRPr lang="en-US" altLang="zh-CN" b="1">
              <a:solidFill>
                <a:srgbClr val="0070C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文本框 30"/>
          <p:cNvSpPr txBox="1">
            <a:spLocks noChangeArrowheads="1"/>
          </p:cNvSpPr>
          <p:nvPr/>
        </p:nvSpPr>
        <p:spPr bwMode="auto">
          <a:xfrm>
            <a:off x="611188" y="5065713"/>
            <a:ext cx="398938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在此输入一句逼格很高的总结性质的话，加点</a:t>
            </a:r>
            <a:r>
              <a:rPr lang="en-US" altLang="zh-CN" sz="2400" b="1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English</a:t>
            </a:r>
            <a:r>
              <a:rPr lang="zh-CN" altLang="en-US" sz="2400" b="1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效果更好。</a:t>
            </a:r>
            <a:endParaRPr lang="en-US" altLang="zh-CN" sz="2000" b="1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20" name="组合 19"/>
          <p:cNvGrpSpPr>
            <a:grpSpLocks/>
          </p:cNvGrpSpPr>
          <p:nvPr/>
        </p:nvGrpSpPr>
        <p:grpSpPr bwMode="auto">
          <a:xfrm>
            <a:off x="1220788" y="6519863"/>
            <a:ext cx="8024812" cy="338137"/>
            <a:chOff x="1277256" y="6519446"/>
            <a:chExt cx="8024939" cy="338554"/>
          </a:xfrm>
        </p:grpSpPr>
        <p:sp>
          <p:nvSpPr>
            <p:cNvPr id="21" name="矩形 20"/>
            <p:cNvSpPr/>
            <p:nvPr/>
          </p:nvSpPr>
          <p:spPr>
            <a:xfrm>
              <a:off x="8767200" y="6519446"/>
              <a:ext cx="431807" cy="33855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7421" name="文本框 21"/>
            <p:cNvSpPr txBox="1">
              <a:spLocks noChangeArrowheads="1"/>
            </p:cNvSpPr>
            <p:nvPr/>
          </p:nvSpPr>
          <p:spPr bwMode="auto">
            <a:xfrm>
              <a:off x="8663567" y="6519446"/>
              <a:ext cx="638628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16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04</a:t>
              </a:r>
              <a:endPara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1277256" y="6519446"/>
              <a:ext cx="7489944" cy="33855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毕业设计第二次汇报，段公子，西北工业大学航空学院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8" grpId="0"/>
      <p:bldP spid="27" grpId="0" animBg="1"/>
      <p:bldP spid="29" grpId="0"/>
      <p:bldP spid="24" grpId="0" animBg="1"/>
      <p:bldP spid="30" grpId="0"/>
      <p:bldP spid="3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>
            <a:grpSpLocks/>
          </p:cNvGrpSpPr>
          <p:nvPr/>
        </p:nvGrpSpPr>
        <p:grpSpPr bwMode="auto">
          <a:xfrm>
            <a:off x="611188" y="261938"/>
            <a:ext cx="666750" cy="663575"/>
            <a:chOff x="611187" y="261275"/>
            <a:chExt cx="666069" cy="664458"/>
          </a:xfrm>
        </p:grpSpPr>
        <p:sp>
          <p:nvSpPr>
            <p:cNvPr id="9" name="矩形 8"/>
            <p:cNvSpPr>
              <a:spLocks noChangeAspect="1"/>
            </p:cNvSpPr>
            <p:nvPr/>
          </p:nvSpPr>
          <p:spPr>
            <a:xfrm>
              <a:off x="611187" y="261275"/>
              <a:ext cx="539199" cy="53728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7" name="矩形 16"/>
            <p:cNvSpPr>
              <a:spLocks noChangeAspect="1"/>
            </p:cNvSpPr>
            <p:nvPr/>
          </p:nvSpPr>
          <p:spPr>
            <a:xfrm>
              <a:off x="880786" y="529919"/>
              <a:ext cx="396470" cy="39581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1419225" y="361950"/>
            <a:ext cx="7113588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在此输入一些酷炫的文字</a:t>
            </a:r>
            <a:endParaRPr lang="en-US" altLang="zh-CN" sz="24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8900" y="1196975"/>
            <a:ext cx="6426200" cy="4268788"/>
          </a:xfrm>
          <a:prstGeom prst="rect">
            <a:avLst/>
          </a:prstGeom>
          <a:noFill/>
          <a:ln w="25400">
            <a:solidFill>
              <a:schemeClr val="accent1"/>
            </a:solidFill>
            <a:miter lim="800000"/>
            <a:headEnd/>
            <a:tailEnd/>
          </a:ln>
        </p:spPr>
      </p:pic>
      <p:grpSp>
        <p:nvGrpSpPr>
          <p:cNvPr id="5" name="组合 4"/>
          <p:cNvGrpSpPr>
            <a:grpSpLocks/>
          </p:cNvGrpSpPr>
          <p:nvPr/>
        </p:nvGrpSpPr>
        <p:grpSpPr bwMode="auto">
          <a:xfrm>
            <a:off x="574675" y="5591175"/>
            <a:ext cx="7994650" cy="90488"/>
            <a:chOff x="647702" y="5265146"/>
            <a:chExt cx="7921940" cy="90386"/>
          </a:xfrm>
        </p:grpSpPr>
        <p:cxnSp>
          <p:nvCxnSpPr>
            <p:cNvPr id="25" name="直接连接符 24"/>
            <p:cNvCxnSpPr>
              <a:endCxn id="35" idx="2"/>
            </p:cNvCxnSpPr>
            <p:nvPr/>
          </p:nvCxnSpPr>
          <p:spPr>
            <a:xfrm>
              <a:off x="705906" y="5311132"/>
              <a:ext cx="7789803" cy="0"/>
            </a:xfrm>
            <a:prstGeom prst="line">
              <a:avLst/>
            </a:prstGeom>
            <a:ln w="38100">
              <a:solidFill>
                <a:srgbClr val="007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椭圆 25"/>
            <p:cNvSpPr>
              <a:spLocks noChangeAspect="1"/>
            </p:cNvSpPr>
            <p:nvPr/>
          </p:nvSpPr>
          <p:spPr>
            <a:xfrm>
              <a:off x="647702" y="5265146"/>
              <a:ext cx="73934" cy="90386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5" name="椭圆 34"/>
            <p:cNvSpPr>
              <a:spLocks noChangeAspect="1"/>
            </p:cNvSpPr>
            <p:nvPr/>
          </p:nvSpPr>
          <p:spPr>
            <a:xfrm>
              <a:off x="8495709" y="5265146"/>
              <a:ext cx="73933" cy="90386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36" name="文本框 35"/>
          <p:cNvSpPr txBox="1">
            <a:spLocks noChangeArrowheads="1"/>
          </p:cNvSpPr>
          <p:nvPr/>
        </p:nvSpPr>
        <p:spPr bwMode="auto">
          <a:xfrm>
            <a:off x="611188" y="5805488"/>
            <a:ext cx="79216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2400" b="1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放一张概念图或者设计图是极好的</a:t>
            </a:r>
            <a:endParaRPr lang="en-US" altLang="zh-CN" sz="2400" b="1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6" name="组合 15"/>
          <p:cNvGrpSpPr>
            <a:grpSpLocks/>
          </p:cNvGrpSpPr>
          <p:nvPr/>
        </p:nvGrpSpPr>
        <p:grpSpPr bwMode="auto">
          <a:xfrm>
            <a:off x="1220788" y="6519863"/>
            <a:ext cx="8024812" cy="338137"/>
            <a:chOff x="1277256" y="6519446"/>
            <a:chExt cx="8024939" cy="338554"/>
          </a:xfrm>
        </p:grpSpPr>
        <p:sp>
          <p:nvSpPr>
            <p:cNvPr id="20" name="矩形 19"/>
            <p:cNvSpPr/>
            <p:nvPr/>
          </p:nvSpPr>
          <p:spPr>
            <a:xfrm>
              <a:off x="8767200" y="6519446"/>
              <a:ext cx="431807" cy="33855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8440" name="文本框 20"/>
            <p:cNvSpPr txBox="1">
              <a:spLocks noChangeArrowheads="1"/>
            </p:cNvSpPr>
            <p:nvPr/>
          </p:nvSpPr>
          <p:spPr bwMode="auto">
            <a:xfrm>
              <a:off x="8663567" y="6519446"/>
              <a:ext cx="638628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16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05</a:t>
              </a:r>
              <a:endPara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1277256" y="6519446"/>
              <a:ext cx="7489944" cy="33855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毕业设计第二次汇报，段公子，西北工业大学航空学院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6" presetClass="entr" presetSubtype="37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3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611188" y="1144588"/>
            <a:ext cx="7921625" cy="50546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19" name="组合 18"/>
          <p:cNvGrpSpPr>
            <a:grpSpLocks/>
          </p:cNvGrpSpPr>
          <p:nvPr/>
        </p:nvGrpSpPr>
        <p:grpSpPr bwMode="auto">
          <a:xfrm>
            <a:off x="611188" y="261938"/>
            <a:ext cx="666750" cy="663575"/>
            <a:chOff x="611187" y="261275"/>
            <a:chExt cx="666069" cy="664458"/>
          </a:xfrm>
        </p:grpSpPr>
        <p:sp>
          <p:nvSpPr>
            <p:cNvPr id="9" name="矩形 8"/>
            <p:cNvSpPr>
              <a:spLocks noChangeAspect="1"/>
            </p:cNvSpPr>
            <p:nvPr/>
          </p:nvSpPr>
          <p:spPr>
            <a:xfrm>
              <a:off x="611187" y="261275"/>
              <a:ext cx="539199" cy="53728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7" name="矩形 16"/>
            <p:cNvSpPr>
              <a:spLocks noChangeAspect="1"/>
            </p:cNvSpPr>
            <p:nvPr/>
          </p:nvSpPr>
          <p:spPr>
            <a:xfrm>
              <a:off x="880786" y="529919"/>
              <a:ext cx="396470" cy="39581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1419225" y="361950"/>
            <a:ext cx="7113588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这页照片墙就别放文字了，靠嘴吹就可以了</a:t>
            </a:r>
            <a:endParaRPr lang="en-US" altLang="zh-CN" sz="24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2" name="组合 11"/>
          <p:cNvGrpSpPr>
            <a:grpSpLocks/>
          </p:cNvGrpSpPr>
          <p:nvPr/>
        </p:nvGrpSpPr>
        <p:grpSpPr bwMode="auto">
          <a:xfrm>
            <a:off x="1220788" y="6519863"/>
            <a:ext cx="8024812" cy="338137"/>
            <a:chOff x="1277256" y="6519446"/>
            <a:chExt cx="8024939" cy="338554"/>
          </a:xfrm>
        </p:grpSpPr>
        <p:sp>
          <p:nvSpPr>
            <p:cNvPr id="13" name="矩形 12"/>
            <p:cNvSpPr/>
            <p:nvPr/>
          </p:nvSpPr>
          <p:spPr>
            <a:xfrm>
              <a:off x="8767200" y="6519446"/>
              <a:ext cx="431807" cy="33855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9467" name="文本框 13"/>
            <p:cNvSpPr txBox="1">
              <a:spLocks noChangeArrowheads="1"/>
            </p:cNvSpPr>
            <p:nvPr/>
          </p:nvSpPr>
          <p:spPr bwMode="auto">
            <a:xfrm>
              <a:off x="8663567" y="6519446"/>
              <a:ext cx="638628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16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06</a:t>
              </a:r>
              <a:endPara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1277256" y="6519446"/>
              <a:ext cx="7489944" cy="33855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毕业设计第二次汇报，段公子，西北工业大学航空学院</a:t>
              </a:r>
            </a:p>
          </p:txBody>
        </p:sp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0088" y="1271588"/>
            <a:ext cx="4721225" cy="3135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/>
          <a:srcRect l="19083" r="19083"/>
          <a:stretch>
            <a:fillRect/>
          </a:stretch>
        </p:blipFill>
        <p:spPr bwMode="auto">
          <a:xfrm>
            <a:off x="5510213" y="1271588"/>
            <a:ext cx="2919412" cy="3135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0088" y="4484688"/>
            <a:ext cx="2470150" cy="163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330575" y="4484688"/>
            <a:ext cx="2468563" cy="163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959475" y="4484688"/>
            <a:ext cx="2470150" cy="163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>
            <a:grpSpLocks/>
          </p:cNvGrpSpPr>
          <p:nvPr/>
        </p:nvGrpSpPr>
        <p:grpSpPr bwMode="auto">
          <a:xfrm>
            <a:off x="611188" y="261938"/>
            <a:ext cx="666750" cy="663575"/>
            <a:chOff x="611187" y="261275"/>
            <a:chExt cx="666069" cy="664458"/>
          </a:xfrm>
        </p:grpSpPr>
        <p:sp>
          <p:nvSpPr>
            <p:cNvPr id="9" name="矩形 8"/>
            <p:cNvSpPr>
              <a:spLocks noChangeAspect="1"/>
            </p:cNvSpPr>
            <p:nvPr/>
          </p:nvSpPr>
          <p:spPr>
            <a:xfrm>
              <a:off x="611187" y="261275"/>
              <a:ext cx="539199" cy="53728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7" name="矩形 16"/>
            <p:cNvSpPr>
              <a:spLocks noChangeAspect="1"/>
            </p:cNvSpPr>
            <p:nvPr/>
          </p:nvSpPr>
          <p:spPr>
            <a:xfrm>
              <a:off x="880786" y="529919"/>
              <a:ext cx="396470" cy="39581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1419225" y="361950"/>
            <a:ext cx="7113588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在此输入一些酷炫的文字</a:t>
            </a:r>
            <a:endParaRPr lang="en-US" altLang="zh-CN" sz="24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188" y="1882775"/>
            <a:ext cx="4654550" cy="3092450"/>
          </a:xfrm>
          <a:prstGeom prst="rect">
            <a:avLst/>
          </a:prstGeom>
          <a:noFill/>
          <a:ln w="25400">
            <a:solidFill>
              <a:schemeClr val="accent1"/>
            </a:solidFill>
            <a:miter lim="800000"/>
            <a:headEnd/>
            <a:tailEnd/>
          </a:ln>
        </p:spPr>
      </p:pic>
      <p:sp>
        <p:nvSpPr>
          <p:cNvPr id="11" name="文本框 10"/>
          <p:cNvSpPr txBox="1">
            <a:spLocks noChangeArrowheads="1"/>
          </p:cNvSpPr>
          <p:nvPr/>
        </p:nvSpPr>
        <p:spPr bwMode="auto">
          <a:xfrm>
            <a:off x="5816600" y="1905000"/>
            <a:ext cx="2716213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不要问我为什么图这么多，其实你也可以这么多图，没这么多图也没办法，谁让你要用这套模板呢，你有没有发现我实际上在凑字数，好了版面够了。</a:t>
            </a:r>
            <a:endParaRPr lang="en-US" altLang="zh-CN" sz="2400" b="1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5575300" y="925513"/>
            <a:ext cx="0" cy="4979987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组合 19"/>
          <p:cNvGrpSpPr>
            <a:grpSpLocks/>
          </p:cNvGrpSpPr>
          <p:nvPr/>
        </p:nvGrpSpPr>
        <p:grpSpPr bwMode="auto">
          <a:xfrm>
            <a:off x="1220788" y="6519863"/>
            <a:ext cx="8024812" cy="338137"/>
            <a:chOff x="1277256" y="6519446"/>
            <a:chExt cx="8024939" cy="338554"/>
          </a:xfrm>
        </p:grpSpPr>
        <p:sp>
          <p:nvSpPr>
            <p:cNvPr id="22" name="矩形 21"/>
            <p:cNvSpPr/>
            <p:nvPr/>
          </p:nvSpPr>
          <p:spPr>
            <a:xfrm>
              <a:off x="8767200" y="6519446"/>
              <a:ext cx="431807" cy="33855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0488" name="文本框 22"/>
            <p:cNvSpPr txBox="1">
              <a:spLocks noChangeArrowheads="1"/>
            </p:cNvSpPr>
            <p:nvPr/>
          </p:nvSpPr>
          <p:spPr bwMode="auto">
            <a:xfrm>
              <a:off x="8663567" y="6519446"/>
              <a:ext cx="638628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16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07</a:t>
              </a:r>
              <a:endPara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1277256" y="6519446"/>
              <a:ext cx="7489944" cy="33855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毕业设计第二次汇报，段公子，西北工业大学航空学院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4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2" presetClass="entr" presetSubtype="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0" y="1851025"/>
            <a:ext cx="4205288" cy="315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19900" b="1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02</a:t>
            </a:r>
            <a:endParaRPr lang="zh-CN" altLang="en-US" sz="19900" b="1">
              <a:solidFill>
                <a:schemeClr val="accent1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887788" y="2844800"/>
            <a:ext cx="4645025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在此输入一些酷炫的文字</a:t>
            </a:r>
            <a:endParaRPr lang="en-US" altLang="zh-CN" sz="28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3887788" y="3416300"/>
            <a:ext cx="466248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a-DK" altLang="zh-CN" sz="2000">
                <a:latin typeface="Times New Roman" pitchFamily="18" charset="0"/>
                <a:cs typeface="Times New Roman" pitchFamily="18" charset="0"/>
              </a:rPr>
              <a:t>Lorem ipsum dolor sit amet</a:t>
            </a:r>
          </a:p>
        </p:txBody>
      </p:sp>
      <p:grpSp>
        <p:nvGrpSpPr>
          <p:cNvPr id="15" name="组合 14"/>
          <p:cNvGrpSpPr>
            <a:grpSpLocks/>
          </p:cNvGrpSpPr>
          <p:nvPr/>
        </p:nvGrpSpPr>
        <p:grpSpPr bwMode="auto">
          <a:xfrm>
            <a:off x="3887788" y="3375025"/>
            <a:ext cx="4662487" cy="107950"/>
            <a:chOff x="3649980" y="3375660"/>
            <a:chExt cx="4663440" cy="108000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3734134" y="3429660"/>
              <a:ext cx="4495132" cy="0"/>
            </a:xfrm>
            <a:prstGeom prst="line">
              <a:avLst/>
            </a:prstGeom>
            <a:ln w="1270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椭圆 12"/>
            <p:cNvSpPr>
              <a:spLocks/>
            </p:cNvSpPr>
            <p:nvPr/>
          </p:nvSpPr>
          <p:spPr>
            <a:xfrm>
              <a:off x="3649980" y="3375660"/>
              <a:ext cx="107972" cy="108000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4" name="椭圆 13"/>
            <p:cNvSpPr>
              <a:spLocks/>
            </p:cNvSpPr>
            <p:nvPr/>
          </p:nvSpPr>
          <p:spPr>
            <a:xfrm>
              <a:off x="8205448" y="3375660"/>
              <a:ext cx="107972" cy="108000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 useBgFill="1">
        <p:nvSpPr>
          <p:cNvPr id="16" name="文本框 15"/>
          <p:cNvSpPr txBox="1">
            <a:spLocks noChangeArrowheads="1"/>
          </p:cNvSpPr>
          <p:nvPr/>
        </p:nvSpPr>
        <p:spPr bwMode="auto">
          <a:xfrm>
            <a:off x="487363" y="3105150"/>
            <a:ext cx="3230562" cy="647700"/>
          </a:xfrm>
          <a:prstGeom prst="rect">
            <a:avLst/>
          </a:prstGeom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3600" b="1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PART TWO</a:t>
            </a:r>
            <a:endParaRPr lang="zh-CN" altLang="en-US" sz="3600" b="1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37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  <p:bldP spid="1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>
            <a:grpSpLocks/>
          </p:cNvGrpSpPr>
          <p:nvPr/>
        </p:nvGrpSpPr>
        <p:grpSpPr bwMode="auto">
          <a:xfrm>
            <a:off x="611188" y="261938"/>
            <a:ext cx="666750" cy="663575"/>
            <a:chOff x="611187" y="261275"/>
            <a:chExt cx="666069" cy="664458"/>
          </a:xfrm>
        </p:grpSpPr>
        <p:sp>
          <p:nvSpPr>
            <p:cNvPr id="9" name="矩形 8"/>
            <p:cNvSpPr>
              <a:spLocks noChangeAspect="1"/>
            </p:cNvSpPr>
            <p:nvPr/>
          </p:nvSpPr>
          <p:spPr>
            <a:xfrm>
              <a:off x="611187" y="261275"/>
              <a:ext cx="539199" cy="537289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7" name="矩形 16"/>
            <p:cNvSpPr>
              <a:spLocks noChangeAspect="1"/>
            </p:cNvSpPr>
            <p:nvPr/>
          </p:nvSpPr>
          <p:spPr>
            <a:xfrm>
              <a:off x="880786" y="529919"/>
              <a:ext cx="396470" cy="39581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1419225" y="361950"/>
            <a:ext cx="7113588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在此输入一些酷炫的文字</a:t>
            </a:r>
            <a:endParaRPr lang="en-US" altLang="zh-CN" sz="24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7" name="直接连接符 56"/>
          <p:cNvCxnSpPr/>
          <p:nvPr/>
        </p:nvCxnSpPr>
        <p:spPr>
          <a:xfrm>
            <a:off x="1712913" y="2119313"/>
            <a:ext cx="2800350" cy="904875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直接连接符 57"/>
          <p:cNvCxnSpPr/>
          <p:nvPr/>
        </p:nvCxnSpPr>
        <p:spPr>
          <a:xfrm flipV="1">
            <a:off x="2568575" y="3049588"/>
            <a:ext cx="1957388" cy="985837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直接连接符 61"/>
          <p:cNvCxnSpPr/>
          <p:nvPr/>
        </p:nvCxnSpPr>
        <p:spPr>
          <a:xfrm flipV="1">
            <a:off x="4438650" y="1422400"/>
            <a:ext cx="2546350" cy="1627188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直接连接符 63"/>
          <p:cNvCxnSpPr/>
          <p:nvPr/>
        </p:nvCxnSpPr>
        <p:spPr>
          <a:xfrm>
            <a:off x="4500563" y="3024188"/>
            <a:ext cx="3308350" cy="633412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文本框 65"/>
          <p:cNvSpPr txBox="1">
            <a:spLocks noChangeArrowheads="1"/>
          </p:cNvSpPr>
          <p:nvPr/>
        </p:nvSpPr>
        <p:spPr bwMode="auto">
          <a:xfrm>
            <a:off x="611188" y="5086350"/>
            <a:ext cx="7921625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457200">
              <a:lnSpc>
                <a:spcPct val="125000"/>
              </a:lnSpc>
            </a:pPr>
            <a:r>
              <a:rPr lang="zh-CN" altLang="en-US" sz="2400" b="1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这里可以扯一扯你是如何憋出一个不切实际，天马行空的方案，而又如何的修改它。</a:t>
            </a:r>
            <a:endParaRPr lang="en-US" altLang="zh-CN" sz="2400" b="1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32" name="组合 31"/>
          <p:cNvGrpSpPr>
            <a:grpSpLocks/>
          </p:cNvGrpSpPr>
          <p:nvPr/>
        </p:nvGrpSpPr>
        <p:grpSpPr bwMode="auto">
          <a:xfrm>
            <a:off x="1220788" y="6519863"/>
            <a:ext cx="8024812" cy="338137"/>
            <a:chOff x="1277256" y="6519446"/>
            <a:chExt cx="8024939" cy="338554"/>
          </a:xfrm>
        </p:grpSpPr>
        <p:sp>
          <p:nvSpPr>
            <p:cNvPr id="33" name="矩形 32"/>
            <p:cNvSpPr/>
            <p:nvPr/>
          </p:nvSpPr>
          <p:spPr>
            <a:xfrm>
              <a:off x="8767200" y="6519446"/>
              <a:ext cx="431807" cy="33855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2553" name="文本框 33"/>
            <p:cNvSpPr txBox="1">
              <a:spLocks noChangeArrowheads="1"/>
            </p:cNvSpPr>
            <p:nvPr/>
          </p:nvSpPr>
          <p:spPr bwMode="auto">
            <a:xfrm>
              <a:off x="8663567" y="6519446"/>
              <a:ext cx="638628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16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09</a:t>
              </a:r>
              <a:endPara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1277256" y="6519446"/>
              <a:ext cx="7489944" cy="33855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毕业设计第二次汇报，段公子，西北工业大学航空学院</a:t>
              </a:r>
            </a:p>
          </p:txBody>
        </p:sp>
      </p:grpSp>
      <p:grpSp>
        <p:nvGrpSpPr>
          <p:cNvPr id="54" name="组合 53"/>
          <p:cNvGrpSpPr>
            <a:grpSpLocks/>
          </p:cNvGrpSpPr>
          <p:nvPr/>
        </p:nvGrpSpPr>
        <p:grpSpPr bwMode="auto">
          <a:xfrm>
            <a:off x="3495675" y="1982788"/>
            <a:ext cx="2106613" cy="2106612"/>
            <a:chOff x="3761296" y="1104900"/>
            <a:chExt cx="1549400" cy="1549400"/>
          </a:xfrm>
        </p:grpSpPr>
        <p:sp>
          <p:nvSpPr>
            <p:cNvPr id="26" name="椭圆 25"/>
            <p:cNvSpPr/>
            <p:nvPr/>
          </p:nvSpPr>
          <p:spPr>
            <a:xfrm>
              <a:off x="3761296" y="1104900"/>
              <a:ext cx="1549400" cy="15494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2551" name="文本框 34"/>
            <p:cNvSpPr txBox="1">
              <a:spLocks noChangeArrowheads="1"/>
            </p:cNvSpPr>
            <p:nvPr/>
          </p:nvSpPr>
          <p:spPr bwMode="auto">
            <a:xfrm>
              <a:off x="3761296" y="1528754"/>
              <a:ext cx="1549400" cy="7016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28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一个</a:t>
              </a:r>
              <a:endParaRPr lang="en-US" altLang="zh-CN" sz="28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/>
              <a:r>
                <a:rPr lang="zh-CN" altLang="en-US" sz="28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中心思想</a:t>
              </a:r>
            </a:p>
          </p:txBody>
        </p:sp>
      </p:grpSp>
      <p:grpSp>
        <p:nvGrpSpPr>
          <p:cNvPr id="52" name="组合 51"/>
          <p:cNvGrpSpPr>
            <a:grpSpLocks/>
          </p:cNvGrpSpPr>
          <p:nvPr/>
        </p:nvGrpSpPr>
        <p:grpSpPr bwMode="auto">
          <a:xfrm>
            <a:off x="6370638" y="823913"/>
            <a:ext cx="1655762" cy="1108075"/>
            <a:chOff x="6352096" y="849600"/>
            <a:chExt cx="1549400" cy="1037208"/>
          </a:xfrm>
        </p:grpSpPr>
        <p:sp>
          <p:nvSpPr>
            <p:cNvPr id="40" name="椭圆 39"/>
            <p:cNvSpPr/>
            <p:nvPr/>
          </p:nvSpPr>
          <p:spPr>
            <a:xfrm>
              <a:off x="6607606" y="849600"/>
              <a:ext cx="1038380" cy="103720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2549" name="文本框 40"/>
            <p:cNvSpPr txBox="1">
              <a:spLocks noChangeArrowheads="1"/>
            </p:cNvSpPr>
            <p:nvPr/>
          </p:nvSpPr>
          <p:spPr bwMode="auto">
            <a:xfrm>
              <a:off x="6352096" y="1094603"/>
              <a:ext cx="1549400" cy="5472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16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四个</a:t>
              </a:r>
              <a:endParaRPr lang="en-US" altLang="zh-CN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/>
              <a:r>
                <a:rPr lang="zh-CN" altLang="en-US" sz="16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重要思想</a:t>
              </a:r>
              <a:endParaRPr lang="en-US" altLang="zh-CN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55" name="组合 54"/>
          <p:cNvGrpSpPr>
            <a:grpSpLocks/>
          </p:cNvGrpSpPr>
          <p:nvPr/>
        </p:nvGrpSpPr>
        <p:grpSpPr bwMode="auto">
          <a:xfrm>
            <a:off x="676275" y="1436688"/>
            <a:ext cx="2176463" cy="1457325"/>
            <a:chOff x="1277256" y="1121088"/>
            <a:chExt cx="1549400" cy="1037208"/>
          </a:xfrm>
        </p:grpSpPr>
        <p:sp>
          <p:nvSpPr>
            <p:cNvPr id="43" name="椭圆 42"/>
            <p:cNvSpPr/>
            <p:nvPr/>
          </p:nvSpPr>
          <p:spPr>
            <a:xfrm>
              <a:off x="1533794" y="1121088"/>
              <a:ext cx="1036323" cy="103720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2547" name="文本框 43"/>
            <p:cNvSpPr txBox="1">
              <a:spLocks noChangeArrowheads="1"/>
            </p:cNvSpPr>
            <p:nvPr/>
          </p:nvSpPr>
          <p:spPr bwMode="auto">
            <a:xfrm>
              <a:off x="1277256" y="1387687"/>
              <a:ext cx="1549400" cy="5040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20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四个</a:t>
              </a:r>
              <a:endParaRPr lang="en-US" altLang="zh-CN" sz="2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/>
              <a:r>
                <a:rPr lang="zh-CN" altLang="en-US" sz="20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重要思想</a:t>
              </a:r>
              <a:endParaRPr lang="en-US" altLang="zh-CN" sz="2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53" name="组合 52"/>
          <p:cNvGrpSpPr>
            <a:grpSpLocks/>
          </p:cNvGrpSpPr>
          <p:nvPr/>
        </p:nvGrpSpPr>
        <p:grpSpPr bwMode="auto">
          <a:xfrm>
            <a:off x="6816725" y="3024188"/>
            <a:ext cx="1990725" cy="1333500"/>
            <a:chOff x="7645400" y="1877556"/>
            <a:chExt cx="1549400" cy="1037208"/>
          </a:xfrm>
        </p:grpSpPr>
        <p:sp>
          <p:nvSpPr>
            <p:cNvPr id="46" name="椭圆 45"/>
            <p:cNvSpPr/>
            <p:nvPr/>
          </p:nvSpPr>
          <p:spPr>
            <a:xfrm>
              <a:off x="7901163" y="1877556"/>
              <a:ext cx="1037876" cy="103720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2545" name="文本框 46"/>
            <p:cNvSpPr txBox="1">
              <a:spLocks noChangeArrowheads="1"/>
            </p:cNvSpPr>
            <p:nvPr/>
          </p:nvSpPr>
          <p:spPr bwMode="auto">
            <a:xfrm>
              <a:off x="7645400" y="2144752"/>
              <a:ext cx="1549400" cy="5028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四个</a:t>
              </a:r>
              <a:endParaRPr lang="en-US" altLang="zh-CN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/>
              <a:r>
                <a:rPr lang="zh-CN" altLang="en-US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重要思想</a:t>
              </a:r>
              <a:endParaRPr lang="en-US" altLang="zh-CN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51" name="组合 50"/>
          <p:cNvGrpSpPr>
            <a:grpSpLocks/>
          </p:cNvGrpSpPr>
          <p:nvPr/>
        </p:nvGrpSpPr>
        <p:grpSpPr bwMode="auto">
          <a:xfrm>
            <a:off x="1630363" y="3359150"/>
            <a:ext cx="2046287" cy="1370013"/>
            <a:chOff x="5056696" y="2183559"/>
            <a:chExt cx="1549400" cy="1037208"/>
          </a:xfrm>
        </p:grpSpPr>
        <p:sp>
          <p:nvSpPr>
            <p:cNvPr id="49" name="椭圆 48"/>
            <p:cNvSpPr/>
            <p:nvPr/>
          </p:nvSpPr>
          <p:spPr>
            <a:xfrm>
              <a:off x="5312725" y="2183559"/>
              <a:ext cx="1037341" cy="1037208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2543" name="文本框 49"/>
            <p:cNvSpPr txBox="1">
              <a:spLocks noChangeArrowheads="1"/>
            </p:cNvSpPr>
            <p:nvPr/>
          </p:nvSpPr>
          <p:spPr bwMode="auto">
            <a:xfrm>
              <a:off x="5056696" y="2457502"/>
              <a:ext cx="1549400" cy="4893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四个</a:t>
              </a:r>
              <a:endParaRPr lang="en-US" altLang="zh-CN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/>
              <a:r>
                <a:rPr lang="zh-CN" altLang="en-US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重要思想</a:t>
              </a:r>
              <a:endParaRPr lang="en-US" altLang="zh-CN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7" presetClass="entr" presetSubtype="1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17" presetClass="entr" presetSubtype="1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17" presetClass="entr" presetSubtype="1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17" presetClass="entr" presetSubtype="1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6" grpId="0"/>
    </p:bldLst>
  </p:timing>
</p:sld>
</file>

<file path=ppt/theme/theme1.xml><?xml version="1.0" encoding="utf-8"?>
<a:theme xmlns:a="http://schemas.openxmlformats.org/drawingml/2006/main" name="Office 主题">
  <a:themeElements>
    <a:clrScheme name="学术蓝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423</TotalTime>
  <Words>2622</Words>
  <Application>Microsoft Office PowerPoint</Application>
  <PresentationFormat>全屏显示(4:3)</PresentationFormat>
  <Paragraphs>204</Paragraphs>
  <Slides>24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5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</vt:vector>
  </TitlesOfParts>
  <Company>1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DY</dc:creator>
  <cp:lastModifiedBy>Administrator</cp:lastModifiedBy>
  <cp:revision>188</cp:revision>
  <dcterms:created xsi:type="dcterms:W3CDTF">2015-01-13T10:49:01Z</dcterms:created>
  <dcterms:modified xsi:type="dcterms:W3CDTF">2015-03-25T01:32:23Z</dcterms:modified>
</cp:coreProperties>
</file>