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6" r:id="rId3"/>
    <p:sldId id="281" r:id="rId4"/>
    <p:sldId id="285" r:id="rId5"/>
    <p:sldId id="275" r:id="rId6"/>
    <p:sldId id="274" r:id="rId7"/>
    <p:sldId id="276" r:id="rId8"/>
    <p:sldId id="280" r:id="rId9"/>
    <p:sldId id="282" r:id="rId10"/>
    <p:sldId id="277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3FD3F"/>
    <a:srgbClr val="FF6600"/>
    <a:srgbClr val="FFCC00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15" autoAdjust="0"/>
    <p:restoredTop sz="97213" autoAdjust="0"/>
  </p:normalViewPr>
  <p:slideViewPr>
    <p:cSldViewPr>
      <p:cViewPr>
        <p:scale>
          <a:sx n="71" d="100"/>
          <a:sy n="71" d="100"/>
        </p:scale>
        <p:origin x="-2628" y="-10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A7032F-3ED3-4D4B-8A25-FF5DD83FE69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EB7DCC-7A0A-4F21-B49E-881E3C01442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524D17-93F5-4F59-96BE-B62E26264D8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8EE2E-8FF7-42D3-8036-2BA8F89362C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00A15B-2FF5-407E-84DD-3873BB4900A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BBDA7B-E4DA-48AA-89AD-881E35160E4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237D02-A920-46B1-8DB2-432F18374D4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FE9E78-5277-412E-98BF-49BBA3EC49E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3D43F8-DBF5-45F0-BC94-0F05CAF96B6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A4100D-7234-4597-8EDE-663A334F729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9D81EF-C809-4E4C-84E0-588F4F87E81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82D9EA-69C2-4A90-BA5D-3966D4AC6DA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fld id="{C82BED0C-ED0A-48BF-B279-BD7D10EE92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Zzzz\&#20316;&#21697;\10503&#20808;&#36827;&#29677;&#38598;&#20307;&#31572;&#36777;\&#21452;&#26143;&#29289;&#35821;%20-%20&#33457;&#12392;&#39118;&#12398;&#12358;&#12383;.mp3" TargetMode="Externa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jpeg"/><Relationship Id="rId18" Type="http://schemas.openxmlformats.org/officeDocument/2006/relationships/image" Target="../media/image22.jpeg"/><Relationship Id="rId3" Type="http://schemas.openxmlformats.org/officeDocument/2006/relationships/image" Target="../media/image7.jpeg"/><Relationship Id="rId21" Type="http://schemas.openxmlformats.org/officeDocument/2006/relationships/image" Target="../media/image25.jpeg"/><Relationship Id="rId7" Type="http://schemas.openxmlformats.org/officeDocument/2006/relationships/image" Target="../media/image11.jpeg"/><Relationship Id="rId12" Type="http://schemas.openxmlformats.org/officeDocument/2006/relationships/image" Target="../media/image16.jpeg"/><Relationship Id="rId17" Type="http://schemas.openxmlformats.org/officeDocument/2006/relationships/image" Target="../media/image21.jpeg"/><Relationship Id="rId2" Type="http://schemas.openxmlformats.org/officeDocument/2006/relationships/image" Target="../media/image6.jpeg"/><Relationship Id="rId16" Type="http://schemas.openxmlformats.org/officeDocument/2006/relationships/image" Target="../media/image20.jpeg"/><Relationship Id="rId20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5" Type="http://schemas.openxmlformats.org/officeDocument/2006/relationships/image" Target="../media/image19.jpeg"/><Relationship Id="rId10" Type="http://schemas.openxmlformats.org/officeDocument/2006/relationships/image" Target="../media/image14.jpeg"/><Relationship Id="rId19" Type="http://schemas.openxmlformats.org/officeDocument/2006/relationships/image" Target="../media/image23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Relationship Id="rId14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 rot="-2626804">
            <a:off x="730250" y="1068388"/>
            <a:ext cx="63309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>
                <a:latin typeface="黑体" pitchFamily="49" charset="-122"/>
                <a:ea typeface="黑体" pitchFamily="49" charset="-122"/>
              </a:rPr>
              <a:t>我的珍宝</a:t>
            </a:r>
          </a:p>
        </p:txBody>
      </p:sp>
      <p:sp>
        <p:nvSpPr>
          <p:cNvPr id="7" name="TextBox 6"/>
          <p:cNvSpPr txBox="1"/>
          <p:nvPr/>
        </p:nvSpPr>
        <p:spPr>
          <a:xfrm rot="18897387">
            <a:off x="1682750" y="2746375"/>
            <a:ext cx="4557713" cy="4302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200" dirty="0">
                <a:latin typeface="+mj-ea"/>
                <a:ea typeface="+mj-ea"/>
              </a:rPr>
              <a:t>北京服装学院 信息工程学院 </a:t>
            </a:r>
            <a:r>
              <a:rPr lang="en-US" altLang="zh-CN" sz="2200" dirty="0">
                <a:latin typeface="+mj-ea"/>
                <a:ea typeface="+mj-ea"/>
              </a:rPr>
              <a:t>10503</a:t>
            </a:r>
            <a:endParaRPr lang="zh-CN" altLang="en-US" sz="2200" dirty="0">
              <a:latin typeface="+mj-ea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709088">
            <a:off x="3953668" y="-146843"/>
            <a:ext cx="5808663" cy="106362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 t="9451"/>
          <a:stretch>
            <a:fillRect/>
          </a:stretch>
        </p:blipFill>
        <p:spPr bwMode="auto">
          <a:xfrm rot="-2692177">
            <a:off x="3162300" y="1404938"/>
            <a:ext cx="8964613" cy="575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8749709">
            <a:off x="-221456" y="3018631"/>
            <a:ext cx="2840038" cy="6118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rcRect l="3642" t="37178"/>
          <a:stretch>
            <a:fillRect/>
          </a:stretch>
        </p:blipFill>
        <p:spPr bwMode="auto">
          <a:xfrm rot="2538247">
            <a:off x="-1841500" y="4545013"/>
            <a:ext cx="5938838" cy="290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双星物语 - 花と风のうた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9282113" y="100013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36" presetID="42" presetClass="path" presetSubtype="0" accel="50000" decel="5000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11022E-16 3.33333E-6 L 0.5217 0.57523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76" y="2875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61111E-6 -1.11111E-6 L -0.24532 0.33843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74" y="16921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7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7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5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/>
      <p:bldP spid="6" grpId="1"/>
      <p:bldP spid="7" grpId="0"/>
      <p:bldP spid="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513" y="-26988"/>
            <a:ext cx="3960813" cy="560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6513" y="3573463"/>
            <a:ext cx="5256213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9700" y="1308100"/>
            <a:ext cx="3960813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24300" y="-26988"/>
            <a:ext cx="5219700" cy="3168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24125" y="2038350"/>
            <a:ext cx="409575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8" name="TextBox 8"/>
          <p:cNvSpPr txBox="1">
            <a:spLocks noChangeArrowheads="1"/>
          </p:cNvSpPr>
          <p:nvPr/>
        </p:nvSpPr>
        <p:spPr bwMode="auto">
          <a:xfrm>
            <a:off x="3228975" y="1844675"/>
            <a:ext cx="2638425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96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谢谢观赏</a:t>
            </a:r>
          </a:p>
        </p:txBody>
      </p:sp>
      <p:sp>
        <p:nvSpPr>
          <p:cNvPr id="23559" name="TextBox 1"/>
          <p:cNvSpPr txBox="1">
            <a:spLocks noChangeArrowheads="1"/>
          </p:cNvSpPr>
          <p:nvPr/>
        </p:nvSpPr>
        <p:spPr bwMode="auto">
          <a:xfrm>
            <a:off x="8172450" y="6453188"/>
            <a:ext cx="12954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>
                <a:latin typeface="华文行楷"/>
                <a:ea typeface="华文行楷"/>
                <a:cs typeface="华文行楷"/>
              </a:rPr>
              <a:t>方舟制作</a:t>
            </a:r>
          </a:p>
        </p:txBody>
      </p:sp>
    </p:spTree>
  </p:cSld>
  <p:clrMapOvr>
    <a:masterClrMapping/>
  </p:clrMapOvr>
  <p:transition spd="slow" advTm="3997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11188" y="1412875"/>
            <a:ext cx="46990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200">
                <a:latin typeface="方正准圆_GBK"/>
                <a:ea typeface="方正准圆_GBK"/>
                <a:cs typeface="方正准圆_GBK"/>
              </a:rPr>
              <a:t>以此纪念我们这五彩缤纷的一年半。</a:t>
            </a:r>
          </a:p>
        </p:txBody>
      </p:sp>
      <p:sp>
        <p:nvSpPr>
          <p:cNvPr id="15362" name="TextBox 4"/>
          <p:cNvSpPr txBox="1">
            <a:spLocks noChangeArrowheads="1"/>
          </p:cNvSpPr>
          <p:nvPr/>
        </p:nvSpPr>
        <p:spPr bwMode="auto">
          <a:xfrm>
            <a:off x="5148263" y="6448425"/>
            <a:ext cx="418623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300"/>
              <a:t>（附：本作品动画较多，望能耐心观赏，感谢之至！）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059113" y="2636838"/>
            <a:ext cx="498157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200">
                <a:latin typeface="方正准圆_GBK"/>
                <a:ea typeface="方正准圆_GBK"/>
                <a:cs typeface="方正准圆_GBK"/>
              </a:rPr>
              <a:t>无论我以后飞黄腾达，或是一败涂地。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331913" y="4365625"/>
            <a:ext cx="751998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200">
                <a:latin typeface="方正准圆_GBK"/>
                <a:ea typeface="方正准圆_GBK"/>
                <a:cs typeface="方正准圆_GBK"/>
              </a:rPr>
              <a:t>和你们已有的和将要拥有的回忆，都永远是我最美的珍宝。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IMG_0470_副本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75" y="5373688"/>
            <a:ext cx="107950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 descr="QQ截图2011101322165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35600" y="3068638"/>
            <a:ext cx="1152525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 descr="001_副本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76375" y="3068638"/>
            <a:ext cx="1008063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5" descr="36YQ8QH(]X)BEL]P@_QXPGK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5288" y="1916113"/>
            <a:ext cx="1047750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6" descr="SPOKHKO7OLWEUP$6B3OHT]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1188" y="660400"/>
            <a:ext cx="142875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7" descr="SPOKHKO7OLWEUP$6B3OHT]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6388" y="476250"/>
            <a:ext cx="142875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8" descr="XXMAEOD0X)}2AYS5APFAF4C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8313" y="333375"/>
            <a:ext cx="2857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9" name="Picture 9" descr="L{EHXB]0SV6X~Y11$$]W)$C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6388" y="660400"/>
            <a:ext cx="285750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0" name="Picture 10" descr="SPOKHKO7OLWEUP$6B3OHT]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8588" y="333375"/>
            <a:ext cx="142875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827088" y="188913"/>
            <a:ext cx="3241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memories</a:t>
            </a:r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1258888" y="549275"/>
            <a:ext cx="158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Our Life Book</a:t>
            </a:r>
          </a:p>
        </p:txBody>
      </p:sp>
      <p:sp>
        <p:nvSpPr>
          <p:cNvPr id="25613" name="Text Box 13"/>
          <p:cNvSpPr txBox="1">
            <a:spLocks noChangeArrowheads="1"/>
          </p:cNvSpPr>
          <p:nvPr/>
        </p:nvSpPr>
        <p:spPr bwMode="auto">
          <a:xfrm>
            <a:off x="323850" y="981075"/>
            <a:ext cx="6553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latin typeface="Ebrima" pitchFamily="2" charset="0"/>
              </a:rPr>
              <a:t>Memories of Ours</a:t>
            </a:r>
          </a:p>
        </p:txBody>
      </p:sp>
      <p:pic>
        <p:nvPicPr>
          <p:cNvPr id="25614" name="Picture 1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468438" y="3068638"/>
            <a:ext cx="1016000" cy="108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5" name="Picture 15" descr="8X`0%4I2)MX4V~5BUTH4Y}N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95288" y="4221163"/>
            <a:ext cx="20955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6" name="Picture 16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708400" y="4219575"/>
            <a:ext cx="10017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7" name="Picture 17" descr="V)OFMWM(]{5O}6)_%86U)7S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667625" y="4221163"/>
            <a:ext cx="21336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8" name="Picture 18" descr="QQ截图2011101322165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5875" y="5373688"/>
            <a:ext cx="10795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9" name="Picture 19" descr="20110521860_副本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555875" y="1916113"/>
            <a:ext cx="2154238" cy="223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0" name="Picture 20" descr="20110521859_副本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95288" y="1903413"/>
            <a:ext cx="104775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1" name="Picture 21" descr="20110521890_副本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011863" y="1916113"/>
            <a:ext cx="115252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2" name="Picture 22" descr="20110521875_副本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3708400" y="5373688"/>
            <a:ext cx="1001713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23" name="Text Box 23"/>
          <p:cNvSpPr txBox="1">
            <a:spLocks noChangeArrowheads="1"/>
          </p:cNvSpPr>
          <p:nvPr/>
        </p:nvSpPr>
        <p:spPr bwMode="auto">
          <a:xfrm>
            <a:off x="466725" y="4581525"/>
            <a:ext cx="20891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bg1"/>
                </a:solidFill>
              </a:rPr>
              <a:t>It was only yesterday…</a:t>
            </a:r>
          </a:p>
        </p:txBody>
      </p:sp>
      <p:pic>
        <p:nvPicPr>
          <p:cNvPr id="25624" name="Picture 24" descr="QQ截图2011101322165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35600" y="1916113"/>
            <a:ext cx="50482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5" name="Picture 25" descr="20110521876_副本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2555875" y="4221163"/>
            <a:ext cx="107950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6" name="Picture 26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6659563" y="3068638"/>
            <a:ext cx="506412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7" name="Picture 27" descr="ALIM0328_副本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5435600" y="3068638"/>
            <a:ext cx="1152525" cy="108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8" name="Picture 28" descr="ALIM0351_副本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5435600" y="4221163"/>
            <a:ext cx="2151063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9" name="Picture 29" descr="QQ截图2011101322165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93175" y="1916113"/>
            <a:ext cx="10795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30" name="Picture 30" descr="ALIM0354_副本_副本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7667625" y="3068638"/>
            <a:ext cx="111760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8" presetClass="entr" presetSubtype="0" accel="10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8" presetClass="entr" presetSubtype="0" accel="10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8" presetClass="entr" presetSubtype="0" ac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5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25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25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25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25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0"/>
                                        <p:tgtEl>
                                          <p:spTgt spid="25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25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25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25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25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0"/>
                                        <p:tgtEl>
                                          <p:spTgt spid="25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8" presetClass="entr" presetSubtype="0" ac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3000"/>
                                        <p:tgtEl>
                                          <p:spTgt spid="25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5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25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800"/>
                                        <p:tgtEl>
                                          <p:spTgt spid="25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25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4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7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2" presetClass="entr" presetSubtype="4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0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7" presetClass="entr" presetSubtype="1" fill="hold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3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17" presetClass="exit" presetSubtype="4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300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00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00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00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7" presetClass="entr" presetSubtype="1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3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3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17" presetClass="exit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5" dur="300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00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00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300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7" presetClass="entr" presetSubtype="1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3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3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17" presetClass="exit" presetSubtype="4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7" dur="300"/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00"/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00"/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300"/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7" presetClass="entr" presetSubtype="1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3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17" presetClass="exit" presetSubtype="4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9" dur="300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300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00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300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 nodeType="clickPar">
                      <p:stCondLst>
                        <p:cond delay="indefinite"/>
                      </p:stCondLst>
                      <p:childTnLst>
                        <p:par>
                          <p:cTn id="1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" dur="100" fill="hold"/>
                                        <p:tgtEl>
                                          <p:spTgt spid="256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68" dur="100" fill="hold"/>
                                        <p:tgtEl>
                                          <p:spTgt spid="256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9" dur="100" fill="hold"/>
                                        <p:tgtEl>
                                          <p:spTgt spid="256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100" fill="hold"/>
                                        <p:tgtEl>
                                          <p:spTgt spid="256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7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6" presetID="29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25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25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9" dur="1000"/>
                                        <p:tgtEl>
                                          <p:spTgt spid="256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29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4" dur="10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29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25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25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9" dur="1000"/>
                                        <p:tgtEl>
                                          <p:spTgt spid="256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29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4" dur="1000"/>
                                        <p:tgtEl>
                                          <p:spTgt spid="256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29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7" dur="1500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00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9" dur="1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29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4" dur="10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29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25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25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9" dur="1000"/>
                                        <p:tgtEl>
                                          <p:spTgt spid="256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29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2" dur="1000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4" dur="10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29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7" dur="1000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9" dur="1000"/>
                                        <p:tgtEl>
                                          <p:spTgt spid="256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29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4" dur="10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29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9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29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2" dur="1500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500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4" dur="15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29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7" dur="1000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9" dur="100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29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2" dur="1000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/>
                                        <p:tgtEl>
                                          <p:spTgt spid="25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4" dur="1000"/>
                                        <p:tgtEl>
                                          <p:spTgt spid="256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29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7" dur="1000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9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29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2" dur="1000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0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4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54" presetClass="exit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7" dur="500"/>
                                        <p:tgtEl>
                                          <p:spTgt spid="25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/>
                                        <p:tgtEl>
                                          <p:spTgt spid="25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/>
                                        <p:tgtEl>
                                          <p:spTgt spid="25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/>
                                        <p:tgtEl>
                                          <p:spTgt spid="25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1" dur="500"/>
                                        <p:tgtEl>
                                          <p:spTgt spid="256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7" presetClass="exit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4" dur="1000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0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000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7" presetClass="exit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0" dur="500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7" presetClass="exit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6" dur="500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50" presetClass="exit" presetSubtype="0" accel="10000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2" dur="800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800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4" dur="8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50" presetClass="exit" presetSubtype="0" ac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7" dur="1000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0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9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50" presetClass="exit" presetSubtype="0" accel="10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2" dur="1000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0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4" dur="1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50" presetClass="exit" presetSubtype="0" accel="10000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7" dur="1000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9" dur="1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50" presetClass="exit" presetSubtype="0" accel="10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2" dur="1000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000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4" dur="10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1" grpId="0"/>
      <p:bldP spid="25612" grpId="0"/>
      <p:bldP spid="256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11" name="组合 21510"/>
          <p:cNvGrpSpPr>
            <a:grpSpLocks/>
          </p:cNvGrpSpPr>
          <p:nvPr/>
        </p:nvGrpSpPr>
        <p:grpSpPr bwMode="auto">
          <a:xfrm>
            <a:off x="4321175" y="5413375"/>
            <a:ext cx="1755775" cy="852488"/>
            <a:chOff x="4320737" y="5412770"/>
            <a:chExt cx="1756447" cy="852410"/>
          </a:xfrm>
        </p:grpSpPr>
        <p:sp>
          <p:nvSpPr>
            <p:cNvPr id="59" name="矩形 58"/>
            <p:cNvSpPr/>
            <p:nvPr/>
          </p:nvSpPr>
          <p:spPr>
            <a:xfrm>
              <a:off x="4744762" y="5622301"/>
              <a:ext cx="1151378" cy="64287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4925806" y="5412770"/>
              <a:ext cx="1151378" cy="642879"/>
            </a:xfrm>
            <a:prstGeom prst="rect">
              <a:avLst/>
            </a:prstGeom>
            <a:solidFill>
              <a:srgbClr val="FF0000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4320737" y="5550870"/>
              <a:ext cx="1151379" cy="641291"/>
            </a:xfrm>
            <a:prstGeom prst="rect">
              <a:avLst/>
            </a:prstGeom>
            <a:solidFill>
              <a:srgbClr val="FF0000">
                <a:alpha val="2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  <p:grpSp>
        <p:nvGrpSpPr>
          <p:cNvPr id="21510" name="组合 21509"/>
          <p:cNvGrpSpPr>
            <a:grpSpLocks/>
          </p:cNvGrpSpPr>
          <p:nvPr/>
        </p:nvGrpSpPr>
        <p:grpSpPr bwMode="auto">
          <a:xfrm>
            <a:off x="6450013" y="3552825"/>
            <a:ext cx="1755775" cy="852488"/>
            <a:chOff x="6449324" y="3553421"/>
            <a:chExt cx="1756447" cy="852410"/>
          </a:xfrm>
        </p:grpSpPr>
        <p:sp>
          <p:nvSpPr>
            <p:cNvPr id="55" name="矩形 54"/>
            <p:cNvSpPr/>
            <p:nvPr/>
          </p:nvSpPr>
          <p:spPr>
            <a:xfrm>
              <a:off x="6873348" y="3762952"/>
              <a:ext cx="1151379" cy="642879"/>
            </a:xfrm>
            <a:prstGeom prst="rect">
              <a:avLst/>
            </a:prstGeom>
            <a:solidFill>
              <a:srgbClr val="03FD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7054392" y="3553421"/>
              <a:ext cx="1151379" cy="642879"/>
            </a:xfrm>
            <a:prstGeom prst="rect">
              <a:avLst/>
            </a:prstGeom>
            <a:solidFill>
              <a:srgbClr val="03FD3F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6449324" y="3691521"/>
              <a:ext cx="1151378" cy="641291"/>
            </a:xfrm>
            <a:prstGeom prst="rect">
              <a:avLst/>
            </a:prstGeom>
            <a:solidFill>
              <a:srgbClr val="03FD3F">
                <a:alpha val="2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  <p:grpSp>
        <p:nvGrpSpPr>
          <p:cNvPr id="21509" name="组合 21508"/>
          <p:cNvGrpSpPr>
            <a:grpSpLocks/>
          </p:cNvGrpSpPr>
          <p:nvPr/>
        </p:nvGrpSpPr>
        <p:grpSpPr bwMode="auto">
          <a:xfrm>
            <a:off x="3392488" y="1447800"/>
            <a:ext cx="1755775" cy="852488"/>
            <a:chOff x="3392444" y="1448131"/>
            <a:chExt cx="1756447" cy="852410"/>
          </a:xfrm>
        </p:grpSpPr>
        <p:sp>
          <p:nvSpPr>
            <p:cNvPr id="51" name="矩形 50"/>
            <p:cNvSpPr/>
            <p:nvPr/>
          </p:nvSpPr>
          <p:spPr>
            <a:xfrm>
              <a:off x="3816468" y="1657662"/>
              <a:ext cx="1151379" cy="642879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3997512" y="1448131"/>
              <a:ext cx="1151379" cy="642879"/>
            </a:xfrm>
            <a:prstGeom prst="rect">
              <a:avLst/>
            </a:prstGeom>
            <a:solidFill>
              <a:srgbClr val="FF6600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3392444" y="1586231"/>
              <a:ext cx="1151378" cy="641291"/>
            </a:xfrm>
            <a:prstGeom prst="rect">
              <a:avLst/>
            </a:prstGeom>
            <a:solidFill>
              <a:srgbClr val="FF6600">
                <a:alpha val="2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7267575" y="514350"/>
            <a:ext cx="1755775" cy="852488"/>
            <a:chOff x="6668616" y="2138699"/>
            <a:chExt cx="1756447" cy="852410"/>
          </a:xfrm>
        </p:grpSpPr>
        <p:sp>
          <p:nvSpPr>
            <p:cNvPr id="41" name="矩形 40"/>
            <p:cNvSpPr/>
            <p:nvPr/>
          </p:nvSpPr>
          <p:spPr>
            <a:xfrm>
              <a:off x="7092641" y="2348230"/>
              <a:ext cx="1151378" cy="642879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7273685" y="2138699"/>
              <a:ext cx="1151378" cy="642879"/>
            </a:xfrm>
            <a:prstGeom prst="rect">
              <a:avLst/>
            </a:prstGeom>
            <a:solidFill>
              <a:srgbClr val="00B0F0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6668616" y="2276799"/>
              <a:ext cx="1151379" cy="641291"/>
            </a:xfrm>
            <a:prstGeom prst="rect">
              <a:avLst/>
            </a:prstGeom>
            <a:solidFill>
              <a:srgbClr val="00B0F0">
                <a:alpha val="2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  <p:sp>
        <p:nvSpPr>
          <p:cNvPr id="42" name="矩形 41"/>
          <p:cNvSpPr/>
          <p:nvPr/>
        </p:nvSpPr>
        <p:spPr>
          <a:xfrm>
            <a:off x="511175" y="5589588"/>
            <a:ext cx="3240088" cy="34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11175" y="2035175"/>
            <a:ext cx="3024188" cy="34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88950" y="3281363"/>
            <a:ext cx="4968875" cy="365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77863" y="657225"/>
            <a:ext cx="5399087" cy="34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8313" y="-100013"/>
            <a:ext cx="42862" cy="705802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90513" y="476250"/>
            <a:ext cx="396875" cy="396875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90513" y="476250"/>
            <a:ext cx="396875" cy="396875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90513" y="1865313"/>
            <a:ext cx="396875" cy="395287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90513" y="5408613"/>
            <a:ext cx="396875" cy="396875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90513" y="3105150"/>
            <a:ext cx="396875" cy="395288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90513" y="5408613"/>
            <a:ext cx="396875" cy="396875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90513" y="1854200"/>
            <a:ext cx="396875" cy="396875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90513" y="3101975"/>
            <a:ext cx="396875" cy="395288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02250" y="133350"/>
            <a:ext cx="2293938" cy="172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2" descr="C:\杂物\系里杂物\学风杯\503义工\ALIM03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27150" y="1049338"/>
            <a:ext cx="2308225" cy="173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 descr="C:\Users\FZ\Pictures\2010-12\2010123049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9875" y="3063875"/>
            <a:ext cx="2444750" cy="183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 descr="C:\Users\FZ\Pictures\2011-11\20111103136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14575" y="5084763"/>
            <a:ext cx="2257425" cy="169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30" name="TextBox 43"/>
          <p:cNvSpPr txBox="1">
            <a:spLocks noChangeArrowheads="1"/>
          </p:cNvSpPr>
          <p:nvPr/>
        </p:nvSpPr>
        <p:spPr bwMode="auto">
          <a:xfrm>
            <a:off x="7691438" y="900113"/>
            <a:ext cx="11080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方正准圆_GBK"/>
                <a:ea typeface="方正准圆_GBK"/>
                <a:cs typeface="方正准圆_GBK"/>
              </a:rPr>
              <a:t>烤肉野餐</a:t>
            </a:r>
          </a:p>
        </p:txBody>
      </p:sp>
      <p:sp>
        <p:nvSpPr>
          <p:cNvPr id="17431" name="TextBox 44"/>
          <p:cNvSpPr txBox="1">
            <a:spLocks noChangeArrowheads="1"/>
          </p:cNvSpPr>
          <p:nvPr/>
        </p:nvSpPr>
        <p:spPr bwMode="auto">
          <a:xfrm>
            <a:off x="3824288" y="1795463"/>
            <a:ext cx="11080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方正准圆_GBK"/>
                <a:ea typeface="方正准圆_GBK"/>
                <a:cs typeface="方正准圆_GBK"/>
              </a:rPr>
              <a:t>打扫社区</a:t>
            </a:r>
          </a:p>
        </p:txBody>
      </p:sp>
      <p:sp>
        <p:nvSpPr>
          <p:cNvPr id="17432" name="TextBox 47"/>
          <p:cNvSpPr txBox="1">
            <a:spLocks noChangeArrowheads="1"/>
          </p:cNvSpPr>
          <p:nvPr/>
        </p:nvSpPr>
        <p:spPr bwMode="auto">
          <a:xfrm>
            <a:off x="6804025" y="3924300"/>
            <a:ext cx="13382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方正准圆_GBK"/>
                <a:ea typeface="方正准圆_GBK"/>
                <a:cs typeface="方正准圆_GBK"/>
              </a:rPr>
              <a:t>一起包饺子</a:t>
            </a:r>
          </a:p>
        </p:txBody>
      </p:sp>
      <p:sp>
        <p:nvSpPr>
          <p:cNvPr id="17433" name="TextBox 48"/>
          <p:cNvSpPr txBox="1">
            <a:spLocks noChangeArrowheads="1"/>
          </p:cNvSpPr>
          <p:nvPr/>
        </p:nvSpPr>
        <p:spPr bwMode="auto">
          <a:xfrm>
            <a:off x="4651375" y="5746750"/>
            <a:ext cx="13382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方正准圆_GBK"/>
                <a:ea typeface="方正准圆_GBK"/>
                <a:cs typeface="方正准圆_GBK"/>
              </a:rPr>
              <a:t>趣味运动会</a:t>
            </a:r>
          </a:p>
        </p:txBody>
      </p:sp>
      <p:sp>
        <p:nvSpPr>
          <p:cNvPr id="17434" name="TextBox 61"/>
          <p:cNvSpPr txBox="1">
            <a:spLocks noChangeArrowheads="1"/>
          </p:cNvSpPr>
          <p:nvPr/>
        </p:nvSpPr>
        <p:spPr bwMode="auto">
          <a:xfrm>
            <a:off x="211138" y="490538"/>
            <a:ext cx="5445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>
                <a:latin typeface="华文隶书"/>
                <a:ea typeface="华文隶书"/>
                <a:cs typeface="华文隶书"/>
              </a:rPr>
              <a:t>烤肉</a:t>
            </a:r>
          </a:p>
        </p:txBody>
      </p:sp>
      <p:sp>
        <p:nvSpPr>
          <p:cNvPr id="17435" name="TextBox 62"/>
          <p:cNvSpPr txBox="1">
            <a:spLocks noChangeArrowheads="1"/>
          </p:cNvSpPr>
          <p:nvPr/>
        </p:nvSpPr>
        <p:spPr bwMode="auto">
          <a:xfrm>
            <a:off x="211138" y="1897063"/>
            <a:ext cx="5445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>
                <a:latin typeface="华文隶书"/>
                <a:ea typeface="华文隶书"/>
                <a:cs typeface="华文隶书"/>
              </a:rPr>
              <a:t>义工</a:t>
            </a:r>
          </a:p>
        </p:txBody>
      </p:sp>
      <p:sp>
        <p:nvSpPr>
          <p:cNvPr id="17436" name="TextBox 21503"/>
          <p:cNvSpPr txBox="1">
            <a:spLocks noChangeArrowheads="1"/>
          </p:cNvSpPr>
          <p:nvPr/>
        </p:nvSpPr>
        <p:spPr bwMode="auto">
          <a:xfrm>
            <a:off x="211138" y="3141663"/>
            <a:ext cx="544512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>
                <a:latin typeface="华文隶书"/>
                <a:ea typeface="华文隶书"/>
                <a:cs typeface="华文隶书"/>
              </a:rPr>
              <a:t>饺子</a:t>
            </a:r>
          </a:p>
        </p:txBody>
      </p:sp>
      <p:sp>
        <p:nvSpPr>
          <p:cNvPr id="17437" name="TextBox 21504"/>
          <p:cNvSpPr txBox="1">
            <a:spLocks noChangeArrowheads="1"/>
          </p:cNvSpPr>
          <p:nvPr/>
        </p:nvSpPr>
        <p:spPr bwMode="auto">
          <a:xfrm>
            <a:off x="211138" y="5445125"/>
            <a:ext cx="5445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>
                <a:latin typeface="华文隶书"/>
                <a:ea typeface="华文隶书"/>
                <a:cs typeface="华文隶书"/>
              </a:rPr>
              <a:t>运动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9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9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4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4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4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4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14" grpId="0" animBg="1"/>
      <p:bldP spid="15" grpId="0" animBg="1"/>
      <p:bldP spid="13" grpId="0" animBg="1"/>
      <p:bldP spid="12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7083425"/>
            <a:ext cx="9180513" cy="705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82563" y="6884988"/>
            <a:ext cx="9507538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4925" y="5445125"/>
            <a:ext cx="9290050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400">
                <a:solidFill>
                  <a:schemeClr val="bg1"/>
                </a:solidFill>
                <a:latin typeface="Microsoft Sans Serif" pitchFamily="34" charset="0"/>
                <a:ea typeface="黑体" pitchFamily="49" charset="-122"/>
                <a:cs typeface="Microsoft Sans Serif" pitchFamily="34" charset="0"/>
              </a:rPr>
              <a:t>        Go </a:t>
            </a:r>
            <a:r>
              <a:rPr lang="en-US" altLang="zh-CN" sz="6000">
                <a:solidFill>
                  <a:schemeClr val="bg1"/>
                </a:solidFill>
                <a:latin typeface="Microsoft Sans Serif" pitchFamily="34" charset="0"/>
                <a:ea typeface="黑体" pitchFamily="49" charset="-122"/>
                <a:cs typeface="Microsoft Sans Serif" pitchFamily="34" charset="0"/>
              </a:rPr>
              <a:t>for a picnic~!</a:t>
            </a:r>
            <a:endParaRPr lang="zh-CN" altLang="en-US" sz="6000">
              <a:solidFill>
                <a:schemeClr val="bg1"/>
              </a:solidFill>
              <a:latin typeface="Microsoft Sans Serif" pitchFamily="34" charset="0"/>
              <a:ea typeface="黑体" pitchFamily="49" charset="-122"/>
              <a:cs typeface="Microsoft Sans Serif" pitchFamily="34" charset="0"/>
            </a:endParaRPr>
          </a:p>
          <a:p>
            <a:endParaRPr lang="zh-CN" altLang="en-US" sz="6400">
              <a:solidFill>
                <a:schemeClr val="bg1"/>
              </a:solidFill>
              <a:latin typeface="Microsoft Sans Serif" pitchFamily="34" charset="0"/>
              <a:ea typeface="黑体" pitchFamily="49" charset="-122"/>
              <a:cs typeface="Microsoft Sans Serif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80513" y="-149225"/>
            <a:ext cx="3981450" cy="710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462838" y="185738"/>
            <a:ext cx="1200150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en-US" altLang="zh-CN" sz="6600">
                <a:solidFill>
                  <a:schemeClr val="bg1"/>
                </a:solidFill>
                <a:latin typeface="Microsoft Sans Serif" pitchFamily="34" charset="0"/>
                <a:ea typeface="黑体" pitchFamily="49" charset="-122"/>
                <a:cs typeface="Microsoft Sans Serif" pitchFamily="34" charset="0"/>
              </a:rPr>
              <a:t>    Here we go~!</a:t>
            </a:r>
            <a:endParaRPr lang="zh-CN" altLang="en-US" sz="6600">
              <a:solidFill>
                <a:schemeClr val="bg1"/>
              </a:solidFill>
              <a:latin typeface="Microsoft Sans Serif" pitchFamily="34" charset="0"/>
              <a:ea typeface="黑体" pitchFamily="49" charset="-122"/>
              <a:cs typeface="Microsoft Sans Serif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9469438" y="0"/>
            <a:ext cx="92884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39975" y="4678363"/>
            <a:ext cx="467995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339975" y="4625975"/>
            <a:ext cx="509905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800">
                <a:solidFill>
                  <a:schemeClr val="bg1"/>
                </a:solidFill>
                <a:latin typeface="Microsoft Sans Serif" pitchFamily="34" charset="0"/>
                <a:ea typeface="黑体" pitchFamily="49" charset="-122"/>
                <a:cs typeface="Microsoft Sans Serif" pitchFamily="34" charset="0"/>
              </a:rPr>
              <a:t>Already arrive</a:t>
            </a:r>
          </a:p>
          <a:p>
            <a:r>
              <a:rPr lang="en-US" altLang="zh-CN" sz="5800">
                <a:solidFill>
                  <a:schemeClr val="bg1"/>
                </a:solidFill>
                <a:latin typeface="Microsoft Sans Serif" pitchFamily="34" charset="0"/>
                <a:ea typeface="黑体" pitchFamily="49" charset="-122"/>
                <a:cs typeface="Microsoft Sans Serif" pitchFamily="34" charset="0"/>
              </a:rPr>
              <a:t>   And eat~!</a:t>
            </a:r>
            <a:endParaRPr lang="zh-CN" altLang="en-US" sz="5800">
              <a:solidFill>
                <a:schemeClr val="bg1"/>
              </a:solidFill>
              <a:latin typeface="Microsoft Sans Serif" pitchFamily="34" charset="0"/>
              <a:ea typeface="黑体" pitchFamily="49" charset="-122"/>
              <a:cs typeface="Microsoft Sans Serif" pitchFamily="34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549525" y="4881563"/>
            <a:ext cx="24606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 sz="400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555875" y="5824538"/>
            <a:ext cx="1008063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sz="400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</p:spTree>
  </p:cSld>
  <p:clrMapOvr>
    <a:masterClrMapping/>
  </p:clrMapOvr>
  <p:transition spd="slow" advTm="4002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" dur="1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15" presetID="2" presetClass="exit" presetSubtype="1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42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7778E-7 -4.6531E-6 L -0.00191 0.75232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376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23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191 0.75417 L -0.00191 1.02521 " pathEditMode="relative" rAng="0" ptsTypes="AA">
                                      <p:cBhvr>
                                        <p:cTn id="32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5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5050"/>
                            </p:stCondLst>
                            <p:childTnLst>
                              <p:par>
                                <p:cTn id="34" presetID="35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0382 1.02267 L -0.25382 1.02267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35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37" dur="1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905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20300"/>
                            </p:stCondLst>
                            <p:childTnLst>
                              <p:par>
                                <p:cTn id="44" presetID="2" presetClass="exit" presetSubtype="8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4800"/>
                            </p:stCondLst>
                            <p:childTnLst>
                              <p:par>
                                <p:cTn id="49" presetID="63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17 2.53469E-6 L 0.76788 2.53469E-6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38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27300"/>
                            </p:stCondLst>
                            <p:childTnLst>
                              <p:par>
                                <p:cTn id="52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63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76806 2.53469E-6 L 1.03577 2.53469E-6 " pathEditMode="relative" rAng="0" ptsTypes="AA">
                                      <p:cBhvr>
                                        <p:cTn id="61" dur="2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8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29850"/>
                            </p:stCondLst>
                            <p:childTnLst>
                              <p:par>
                                <p:cTn id="63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3085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7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6350" y="-26988"/>
            <a:ext cx="9150350" cy="6910388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80513" y="-100013"/>
            <a:ext cx="3981450" cy="7140576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667625" y="238125"/>
            <a:ext cx="1016000" cy="623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en-US" altLang="zh-CN" sz="5400">
                <a:solidFill>
                  <a:schemeClr val="bg1"/>
                </a:solidFill>
                <a:latin typeface="Microsoft Sans Serif" pitchFamily="34" charset="0"/>
                <a:ea typeface="黑体" pitchFamily="49" charset="-122"/>
                <a:cs typeface="Microsoft Sans Serif" pitchFamily="34" charset="0"/>
              </a:rPr>
              <a:t>To be a volunteer~!</a:t>
            </a:r>
            <a:endParaRPr lang="zh-CN" altLang="en-US" sz="5400">
              <a:solidFill>
                <a:schemeClr val="bg1"/>
              </a:solidFill>
              <a:latin typeface="Microsoft Sans Serif" pitchFamily="34" charset="0"/>
              <a:ea typeface="黑体" pitchFamily="49" charset="-122"/>
              <a:cs typeface="Microsoft Sans Serif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9613900" y="-26988"/>
            <a:ext cx="9282112" cy="696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31788" y="-4081463"/>
            <a:ext cx="9672638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268538" y="304800"/>
            <a:ext cx="8316912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600">
                <a:solidFill>
                  <a:schemeClr val="bg1"/>
                </a:solidFill>
                <a:latin typeface="Microsoft Sans Serif" pitchFamily="34" charset="0"/>
                <a:ea typeface="黑体" pitchFamily="49" charset="-122"/>
                <a:cs typeface="Microsoft Sans Serif" pitchFamily="34" charset="0"/>
              </a:rPr>
              <a:t>Have a rest~!</a:t>
            </a:r>
            <a:endParaRPr lang="zh-CN" altLang="en-US" sz="6600">
              <a:solidFill>
                <a:schemeClr val="bg1"/>
              </a:solidFill>
              <a:latin typeface="Microsoft Sans Serif" pitchFamily="34" charset="0"/>
              <a:ea typeface="黑体" pitchFamily="49" charset="-122"/>
              <a:cs typeface="Microsoft Sans Serif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07950" y="6934200"/>
            <a:ext cx="9448800" cy="719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08163" y="261938"/>
            <a:ext cx="5616575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 rot="-5400000">
            <a:off x="4213225" y="-1684337"/>
            <a:ext cx="1293813" cy="561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en-US" altLang="zh-CN" sz="7200">
                <a:solidFill>
                  <a:schemeClr val="bg1"/>
                </a:solidFill>
                <a:latin typeface="Microsoft Sans Serif" pitchFamily="34" charset="0"/>
                <a:ea typeface="黑体" pitchFamily="49" charset="-122"/>
                <a:cs typeface="Microsoft Sans Serif" pitchFamily="34" charset="0"/>
              </a:rPr>
              <a:t>What a day !</a:t>
            </a:r>
            <a:endParaRPr lang="zh-CN" altLang="en-US" sz="7200">
              <a:solidFill>
                <a:schemeClr val="bg1"/>
              </a:solidFill>
              <a:latin typeface="Microsoft Sans Serif" pitchFamily="34" charset="0"/>
              <a:ea typeface="黑体" pitchFamily="49" charset="-122"/>
              <a:cs typeface="Microsoft Sans Serif" pitchFamily="34" charset="0"/>
            </a:endParaRPr>
          </a:p>
        </p:txBody>
      </p:sp>
    </p:spTree>
  </p:cSld>
  <p:clrMapOvr>
    <a:masterClrMapping/>
  </p:clrMapOvr>
  <p:transition spd="slow" advTm="4208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8" dur="1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14" presetID="2" presetClass="exit" presetSubtype="8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9" presetID="63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347 1.97965E-6 L 0.77969 0.00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167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22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3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78559 -0.0007 L 1.04375 0.003 " pathEditMode="relative" rAng="0" ptsTypes="AA">
                                      <p:cBhvr>
                                        <p:cTn id="31" dur="2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9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5050"/>
                            </p:stCondLst>
                            <p:childTnLst>
                              <p:par>
                                <p:cTn id="33" presetID="42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04375 0.003 L 1.04375 0.2444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072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36" dur="1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90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9800"/>
                            </p:stCondLst>
                            <p:childTnLst>
                              <p:par>
                                <p:cTn id="42" presetID="2" presetClass="exit" presetSubtype="4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4300"/>
                            </p:stCondLst>
                            <p:childTnLst>
                              <p:par>
                                <p:cTn id="47" presetID="64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34 0.03145 L -2.77778E-6 -0.77475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40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26800"/>
                            </p:stCondLst>
                            <p:childTnLst>
                              <p:par>
                                <p:cTn id="50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64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1.11111E-6 -0.77128 L -1.11111E-6 -1.02128 " pathEditMode="relative" rAng="0" ptsTypes="AA">
                                      <p:cBhvr>
                                        <p:cTn id="59" dur="2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2935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017963" y="-242888"/>
            <a:ext cx="3981450" cy="72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200" y="333375"/>
            <a:ext cx="1108075" cy="640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en-US" altLang="zh-CN" sz="6000">
                <a:solidFill>
                  <a:schemeClr val="bg1"/>
                </a:solidFill>
                <a:latin typeface="Microsoft Sans Serif" pitchFamily="34" charset="0"/>
                <a:ea typeface="黑体" pitchFamily="49" charset="-122"/>
                <a:cs typeface="Microsoft Sans Serif" pitchFamily="34" charset="0"/>
              </a:rPr>
              <a:t>Make dumplings~!</a:t>
            </a:r>
            <a:endParaRPr lang="zh-CN" altLang="en-US" sz="6000">
              <a:solidFill>
                <a:schemeClr val="bg1"/>
              </a:solidFill>
              <a:latin typeface="Microsoft Sans Serif" pitchFamily="34" charset="0"/>
              <a:ea typeface="黑体" pitchFamily="49" charset="-122"/>
              <a:cs typeface="Microsoft Sans Serif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410700" y="-26988"/>
            <a:ext cx="9274175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80975" y="6884988"/>
            <a:ext cx="9432925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116013" y="5418138"/>
            <a:ext cx="79200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7200">
                <a:solidFill>
                  <a:schemeClr val="bg1"/>
                </a:solidFill>
                <a:latin typeface="Microsoft Sans Serif" pitchFamily="34" charset="0"/>
                <a:ea typeface="黑体" pitchFamily="49" charset="-122"/>
                <a:cs typeface="Microsoft Sans Serif" pitchFamily="34" charset="0"/>
              </a:rPr>
              <a:t>Is it beautiful~?</a:t>
            </a:r>
            <a:endParaRPr lang="zh-CN" altLang="en-US" sz="7200">
              <a:solidFill>
                <a:schemeClr val="bg1"/>
              </a:solidFill>
              <a:latin typeface="Microsoft Sans Serif" pitchFamily="34" charset="0"/>
              <a:ea typeface="黑体" pitchFamily="49" charset="-122"/>
              <a:cs typeface="Microsoft Sans Serif" pitchFamily="34" charset="0"/>
            </a:endParaRPr>
          </a:p>
        </p:txBody>
      </p:sp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-7083425"/>
            <a:ext cx="9144000" cy="698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98750" y="4510088"/>
            <a:ext cx="3602038" cy="179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203575" y="4464050"/>
            <a:ext cx="3889375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>
                <a:solidFill>
                  <a:schemeClr val="bg1"/>
                </a:solidFill>
                <a:latin typeface="Microsoft Sans Serif" pitchFamily="34" charset="0"/>
                <a:ea typeface="黑体" pitchFamily="49" charset="-122"/>
                <a:cs typeface="Microsoft Sans Serif" pitchFamily="34" charset="0"/>
              </a:rPr>
              <a:t>Really Terrific!</a:t>
            </a:r>
            <a:endParaRPr lang="zh-CN" altLang="en-US" sz="6000">
              <a:solidFill>
                <a:schemeClr val="bg1"/>
              </a:solidFill>
              <a:latin typeface="Microsoft Sans Serif" pitchFamily="34" charset="0"/>
              <a:ea typeface="黑体" pitchFamily="49" charset="-122"/>
              <a:cs typeface="Microsoft Sans Serif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635375" y="5157788"/>
            <a:ext cx="2089150" cy="13223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zh-CN" altLang="en-US" sz="8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ransition spd="slow" advTm="4415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8" dur="1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6" presetID="2" presetClass="exit" presetSubtype="2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250"/>
                            </p:stCondLst>
                            <p:childTnLst>
                              <p:par>
                                <p:cTn id="21" presetID="35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6 4.07956E-6 L -0.77882 0.0039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941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2750"/>
                            </p:stCondLst>
                            <p:childTnLst>
                              <p:par>
                                <p:cTn id="24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7809 0.00393 L -1.0309 0.00393 " pathEditMode="relative" rAng="0" ptsTypes="AA">
                                      <p:cBhvr>
                                        <p:cTn id="33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5300"/>
                            </p:stCondLst>
                            <p:childTnLst>
                              <p:par>
                                <p:cTn id="35" presetID="64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03091 0.00394 L -1.03091 -0.2460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4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8" dur="1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93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0300"/>
                            </p:stCondLst>
                            <p:childTnLst>
                              <p:par>
                                <p:cTn id="46" presetID="2" presetClass="exit" presetSubtype="1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4800"/>
                            </p:stCondLst>
                            <p:childTnLst>
                              <p:par>
                                <p:cTn id="51" presetID="42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.02105 L 0 0.7618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0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27300"/>
                            </p:stCondLst>
                            <p:childTnLst>
                              <p:par>
                                <p:cTn id="54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0.76064 L 0 1.0333 " pathEditMode="relative" rAng="0" ptsTypes="AA">
                                      <p:cBhvr>
                                        <p:cTn id="63" dur="2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6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2985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32350"/>
                            </p:stCondLst>
                            <p:childTnLst>
                              <p:par>
                                <p:cTn id="72" presetID="56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2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0" grpId="0"/>
      <p:bldP spid="10" grpId="1"/>
      <p:bldP spid="13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7083425"/>
            <a:ext cx="9180513" cy="698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07950" y="6884988"/>
            <a:ext cx="9288463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4925" y="5348288"/>
            <a:ext cx="9290050" cy="218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400">
                <a:solidFill>
                  <a:schemeClr val="bg1"/>
                </a:solidFill>
                <a:latin typeface="Microsoft Sans Serif" pitchFamily="34" charset="0"/>
                <a:ea typeface="黑体" pitchFamily="49" charset="-122"/>
                <a:cs typeface="Microsoft Sans Serif" pitchFamily="34" charset="0"/>
              </a:rPr>
              <a:t>           </a:t>
            </a:r>
            <a:r>
              <a:rPr lang="en-US" altLang="zh-CN" sz="7200">
                <a:solidFill>
                  <a:schemeClr val="bg1"/>
                </a:solidFill>
                <a:latin typeface="Microsoft Sans Serif" pitchFamily="34" charset="0"/>
                <a:ea typeface="黑体" pitchFamily="49" charset="-122"/>
                <a:cs typeface="Microsoft Sans Serif" pitchFamily="34" charset="0"/>
              </a:rPr>
              <a:t>Fight on~!</a:t>
            </a:r>
            <a:endParaRPr lang="zh-CN" altLang="en-US" sz="7200">
              <a:solidFill>
                <a:schemeClr val="bg1"/>
              </a:solidFill>
              <a:latin typeface="Microsoft Sans Serif" pitchFamily="34" charset="0"/>
              <a:ea typeface="黑体" pitchFamily="49" charset="-122"/>
              <a:cs typeface="Microsoft Sans Serif" pitchFamily="34" charset="0"/>
            </a:endParaRPr>
          </a:p>
          <a:p>
            <a:endParaRPr lang="zh-CN" altLang="en-US" sz="6400">
              <a:solidFill>
                <a:schemeClr val="bg1"/>
              </a:solidFill>
              <a:latin typeface="Microsoft Sans Serif" pitchFamily="34" charset="0"/>
              <a:ea typeface="黑体" pitchFamily="49" charset="-122"/>
              <a:cs typeface="Microsoft Sans Serif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80513" y="-149225"/>
            <a:ext cx="3730625" cy="710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246938" y="981075"/>
            <a:ext cx="1416050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en-US" altLang="zh-CN" sz="6600">
                <a:solidFill>
                  <a:schemeClr val="bg1"/>
                </a:solidFill>
                <a:latin typeface="Microsoft Sans Serif" pitchFamily="34" charset="0"/>
                <a:ea typeface="黑体" pitchFamily="49" charset="-122"/>
                <a:cs typeface="Microsoft Sans Serif" pitchFamily="34" charset="0"/>
              </a:rPr>
              <a:t>    </a:t>
            </a:r>
            <a:r>
              <a:rPr lang="en-US" altLang="zh-CN" sz="8000">
                <a:solidFill>
                  <a:schemeClr val="bg1"/>
                </a:solidFill>
                <a:latin typeface="Microsoft Sans Serif" pitchFamily="34" charset="0"/>
                <a:ea typeface="黑体" pitchFamily="49" charset="-122"/>
                <a:cs typeface="Microsoft Sans Serif" pitchFamily="34" charset="0"/>
              </a:rPr>
              <a:t>Rush!!!</a:t>
            </a:r>
            <a:endParaRPr lang="zh-CN" altLang="en-US" sz="8000">
              <a:solidFill>
                <a:schemeClr val="bg1"/>
              </a:solidFill>
              <a:latin typeface="Microsoft Sans Serif" pitchFamily="34" charset="0"/>
              <a:ea typeface="黑体" pitchFamily="49" charset="-122"/>
              <a:cs typeface="Microsoft Sans Serif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9540875" y="0"/>
            <a:ext cx="93599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39975" y="4678363"/>
            <a:ext cx="4752975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268538" y="5037138"/>
            <a:ext cx="5975350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7200">
                <a:solidFill>
                  <a:schemeClr val="bg1"/>
                </a:solidFill>
                <a:latin typeface="Microsoft Sans Serif" pitchFamily="34" charset="0"/>
                <a:ea typeface="黑体" pitchFamily="49" charset="-122"/>
                <a:cs typeface="Microsoft Sans Serif" pitchFamily="34" charset="0"/>
              </a:rPr>
              <a:t>A lot of fun</a:t>
            </a:r>
            <a:r>
              <a:rPr lang="zh-CN" altLang="en-US" sz="7200">
                <a:solidFill>
                  <a:schemeClr val="bg1"/>
                </a:solidFill>
                <a:latin typeface="Microsoft Sans Serif" pitchFamily="34" charset="0"/>
                <a:ea typeface="黑体" pitchFamily="49" charset="-122"/>
                <a:cs typeface="Microsoft Sans Serif" pitchFamily="34" charset="0"/>
              </a:rPr>
              <a:t>！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549525" y="4881563"/>
            <a:ext cx="24606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 sz="400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555875" y="5824538"/>
            <a:ext cx="1008063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sz="400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</p:spTree>
  </p:cSld>
  <p:clrMapOvr>
    <a:masterClrMapping/>
  </p:clrMapOvr>
  <p:transition spd="slow" advTm="4002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" dur="1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15" presetID="2" presetClass="exit" presetSubtype="1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42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7778E-7 -4.6531E-6 L -0.00191 0.75232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376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23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191 0.75417 L -0.00191 1.02521 " pathEditMode="relative" rAng="0" ptsTypes="AA">
                                      <p:cBhvr>
                                        <p:cTn id="32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5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5050"/>
                            </p:stCondLst>
                            <p:childTnLst>
                              <p:par>
                                <p:cTn id="34" presetID="35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0382 1.02267 L -0.25382 1.02267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35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37" dur="1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905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20300"/>
                            </p:stCondLst>
                            <p:childTnLst>
                              <p:par>
                                <p:cTn id="44" presetID="2" presetClass="exit" presetSubtype="8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4800"/>
                            </p:stCondLst>
                            <p:childTnLst>
                              <p:par>
                                <p:cTn id="49" presetID="63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17 2.53469E-6 L 0.76788 2.53469E-6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38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27300"/>
                            </p:stCondLst>
                            <p:childTnLst>
                              <p:par>
                                <p:cTn id="52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63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76806 2.53469E-6 L 1.03577 2.53469E-6 " pathEditMode="relative" rAng="0" ptsTypes="AA">
                                      <p:cBhvr>
                                        <p:cTn id="61" dur="2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8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29850"/>
                            </p:stCondLst>
                            <p:childTnLst>
                              <p:par>
                                <p:cTn id="63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3085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7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28775"/>
            <a:ext cx="91440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1413" y="-242888"/>
            <a:ext cx="3095625" cy="72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图片 9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07504" y="404664"/>
            <a:ext cx="1439862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</p:pic>
      <p:pic>
        <p:nvPicPr>
          <p:cNvPr id="7171" name="图片 8"/>
          <p:cNvPicPr>
            <a:picLocks noChangeAspect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827584" y="332656"/>
            <a:ext cx="1439863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</p:pic>
      <p:pic>
        <p:nvPicPr>
          <p:cNvPr id="7172" name="图片 7"/>
          <p:cNvPicPr>
            <a:picLocks noChangeAspect="1"/>
          </p:cNvPicPr>
          <p:nvPr/>
        </p:nvPicPr>
        <p:blipFill>
          <a:blip r:embed="rId6">
            <a:grayscl/>
            <a:biLevel thresh="50000"/>
          </a:blip>
          <a:srcRect/>
          <a:stretch>
            <a:fillRect/>
          </a:stretch>
        </p:blipFill>
        <p:spPr bwMode="auto">
          <a:xfrm>
            <a:off x="468313" y="549275"/>
            <a:ext cx="1511300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TextBox 1"/>
          <p:cNvSpPr txBox="1">
            <a:spLocks noChangeArrowheads="1"/>
          </p:cNvSpPr>
          <p:nvPr/>
        </p:nvSpPr>
        <p:spPr bwMode="auto">
          <a:xfrm>
            <a:off x="468313" y="736600"/>
            <a:ext cx="172878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600">
                <a:solidFill>
                  <a:schemeClr val="bg1"/>
                </a:solidFill>
                <a:latin typeface="华文新魏"/>
                <a:ea typeface="华文新魏"/>
                <a:cs typeface="华文新魏"/>
              </a:rPr>
              <a:t>503</a:t>
            </a:r>
            <a:endParaRPr lang="zh-CN" altLang="en-US" sz="6600">
              <a:solidFill>
                <a:schemeClr val="bg1"/>
              </a:solidFill>
              <a:latin typeface="华文新魏"/>
              <a:ea typeface="华文新魏"/>
              <a:cs typeface="华文新魏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180513" y="1641475"/>
            <a:ext cx="43926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7200">
                <a:latin typeface="Microsoft Sans Serif" pitchFamily="34" charset="0"/>
                <a:ea typeface="黑体" pitchFamily="49" charset="-122"/>
                <a:cs typeface="Microsoft Sans Serif" pitchFamily="34" charset="0"/>
              </a:rPr>
              <a:t>Volunteer</a:t>
            </a:r>
            <a:endParaRPr lang="zh-CN" altLang="en-US" sz="7200">
              <a:latin typeface="Microsoft Sans Serif" pitchFamily="34" charset="0"/>
              <a:ea typeface="黑体" pitchFamily="49" charset="-122"/>
              <a:cs typeface="Microsoft Sans Serif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324975" y="6084888"/>
            <a:ext cx="30162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黑体" pitchFamily="49" charset="-122"/>
                <a:ea typeface="黑体" pitchFamily="49" charset="-122"/>
              </a:rPr>
              <a:t>运动会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396413" y="4005263"/>
            <a:ext cx="3313112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000" b="1">
                <a:latin typeface="黑体" pitchFamily="49" charset="-122"/>
                <a:ea typeface="黑体" pitchFamily="49" charset="-122"/>
              </a:rPr>
              <a:t>义工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9180513" y="2708275"/>
            <a:ext cx="22320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黑体" pitchFamily="49" charset="-122"/>
                <a:ea typeface="黑体" pitchFamily="49" charset="-122"/>
              </a:rPr>
              <a:t>生日聚会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9215438" y="4724400"/>
            <a:ext cx="20875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>
                <a:latin typeface="Microsoft Tai Le" pitchFamily="34" charset="0"/>
              </a:rPr>
              <a:t>Party</a:t>
            </a:r>
            <a:endParaRPr lang="zh-CN" altLang="en-US" sz="6000">
              <a:latin typeface="Microsoft Tai Le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9540875" y="5516563"/>
            <a:ext cx="29527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>
                <a:latin typeface="Microsoft Tai Le" pitchFamily="34" charset="0"/>
              </a:rPr>
              <a:t>Birthday</a:t>
            </a:r>
            <a:endParaRPr lang="zh-CN" altLang="en-US" sz="4400">
              <a:latin typeface="Microsoft Tai Le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9180513" y="3573463"/>
            <a:ext cx="24479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Microsoft Tai Le" pitchFamily="34" charset="0"/>
              </a:rPr>
              <a:t>Barbecue</a:t>
            </a:r>
            <a:endParaRPr lang="zh-CN" altLang="en-US" sz="3600">
              <a:latin typeface="Microsoft Tai Le" pitchFamily="34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9828213" y="2330450"/>
            <a:ext cx="2016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黑体" pitchFamily="49" charset="-122"/>
                <a:ea typeface="黑体" pitchFamily="49" charset="-122"/>
              </a:rPr>
              <a:t>烤肉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9540875" y="3059113"/>
            <a:ext cx="18002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Sports</a:t>
            </a:r>
            <a:endParaRPr lang="zh-CN" alt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0044113" y="3297238"/>
            <a:ext cx="22971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黑体" pitchFamily="49" charset="-122"/>
                <a:ea typeface="黑体" pitchFamily="49" charset="-122"/>
              </a:rPr>
              <a:t>包饺子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2085638" y="5800725"/>
            <a:ext cx="26289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>
                <a:solidFill>
                  <a:schemeClr val="bg1"/>
                </a:solidFill>
                <a:latin typeface="Microsoft Tai Le" pitchFamily="34" charset="0"/>
              </a:rPr>
              <a:t>Happy</a:t>
            </a:r>
            <a:endParaRPr lang="zh-CN" altLang="en-US" sz="6000">
              <a:solidFill>
                <a:schemeClr val="bg1"/>
              </a:solidFill>
              <a:latin typeface="Microsoft Tai Le" pitchFamily="34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2341225" y="4972050"/>
            <a:ext cx="208915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>
                <a:solidFill>
                  <a:schemeClr val="bg1"/>
                </a:solidFill>
                <a:latin typeface="Microsoft Tai Le" pitchFamily="34" charset="0"/>
              </a:rPr>
              <a:t>Smile</a:t>
            </a:r>
            <a:endParaRPr lang="zh-CN" altLang="en-US" sz="4400">
              <a:solidFill>
                <a:schemeClr val="bg1"/>
              </a:solidFill>
              <a:latin typeface="Microsoft Tai Le" pitchFamily="34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1874500" y="3429000"/>
            <a:ext cx="25558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>
                <a:solidFill>
                  <a:schemeClr val="bg1"/>
                </a:solidFill>
                <a:latin typeface="Microsoft Tai Le" pitchFamily="34" charset="0"/>
              </a:rPr>
              <a:t>Laughing</a:t>
            </a:r>
            <a:endParaRPr lang="zh-CN" altLang="en-US" sz="4400">
              <a:solidFill>
                <a:schemeClr val="bg1"/>
              </a:solidFill>
              <a:latin typeface="Microsoft Tai Le" pitchFamily="34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2954000" y="4432300"/>
            <a:ext cx="2951163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chemeClr val="bg1"/>
                </a:solidFill>
              </a:rPr>
              <a:t>Friendship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2709525" y="2419350"/>
            <a:ext cx="2682875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9600">
                <a:solidFill>
                  <a:schemeClr val="bg1"/>
                </a:solidFill>
                <a:latin typeface="Microsoft Tai Le" pitchFamily="34" charset="0"/>
              </a:rPr>
              <a:t>We</a:t>
            </a:r>
            <a:endParaRPr lang="zh-CN" altLang="en-US" sz="9600">
              <a:solidFill>
                <a:schemeClr val="bg1"/>
              </a:solidFill>
              <a:latin typeface="Microsoft Tai Le" pitchFamily="34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2349163" y="3573463"/>
            <a:ext cx="2735262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600">
                <a:solidFill>
                  <a:schemeClr val="bg1"/>
                </a:solidFill>
                <a:latin typeface="Microsoft Tai Le" pitchFamily="34" charset="0"/>
              </a:rPr>
              <a:t>Family</a:t>
            </a:r>
            <a:endParaRPr lang="zh-CN" altLang="en-US" sz="6600">
              <a:solidFill>
                <a:schemeClr val="bg1"/>
              </a:solidFill>
              <a:latin typeface="Microsoft Tai Le" pitchFamily="34" charset="0"/>
            </a:endParaRPr>
          </a:p>
        </p:txBody>
      </p:sp>
      <p:sp>
        <p:nvSpPr>
          <p:cNvPr id="22551" name="TextBox 19"/>
          <p:cNvSpPr txBox="1">
            <a:spLocks noChangeArrowheads="1"/>
          </p:cNvSpPr>
          <p:nvPr/>
        </p:nvSpPr>
        <p:spPr bwMode="auto">
          <a:xfrm>
            <a:off x="395288" y="468313"/>
            <a:ext cx="7207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chemeClr val="bg1"/>
                </a:solidFill>
              </a:rPr>
              <a:t>10</a:t>
            </a:r>
            <a:endParaRPr lang="zh-CN" altLang="en-US" sz="32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25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19" presetID="35" presetClass="pat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85185E-6 L -1.42917 0.00509 " pathEditMode="relative" rAng="0" ptsTypes="AA">
                                      <p:cBhvr>
                                        <p:cTn id="20" dur="2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458" y="255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44444E-6 L -1.38993 0.00601 " pathEditMode="relative" rAng="0" ptsTypes="AA">
                                      <p:cBhvr>
                                        <p:cTn id="22" dur="14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97" y="30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5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81481E-6 L -1.31475 0.0037 " pathEditMode="relative" rAng="0" ptsTypes="AA">
                                      <p:cBhvr>
                                        <p:cTn id="2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47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26" presetID="35" presetClass="pat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-1.38993 0.00092 " pathEditMode="relative" rAng="0" ptsTypes="AA">
                                      <p:cBhvr>
                                        <p:cTn id="27" dur="3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97" y="46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35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0 L -1.42135 0.00833 " pathEditMode="relative" rAng="0" ptsTypes="AA">
                                      <p:cBhvr>
                                        <p:cTn id="29" dur="99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76" y="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1" presetID="35" presetClass="pat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1.51198 0.02014 " pathEditMode="relative" rAng="0" ptsTypes="AA">
                                      <p:cBhvr>
                                        <p:cTn id="32" dur="4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608" y="995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5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85185E-6 L -1.44879 0.00347 " pathEditMode="relative" rAng="0" ptsTypes="AA">
                                      <p:cBhvr>
                                        <p:cTn id="34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448" y="162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35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44444E-6 L -1.34653 0.0083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26" y="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3250"/>
                            </p:stCondLst>
                            <p:childTnLst>
                              <p:par>
                                <p:cTn id="38" presetID="35" presetClass="pat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-1.37413 0.00463 " pathEditMode="relative" rAng="0" ptsTypes="AA">
                                      <p:cBhvr>
                                        <p:cTn id="39" dur="16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15" y="231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69288E-6 L -1.33073 0.00671 " pathEditMode="relative" rAng="0" ptsTypes="AA">
                                      <p:cBhvr>
                                        <p:cTn id="41" dur="1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545" y="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4900"/>
                            </p:stCondLst>
                            <p:childTnLst>
                              <p:par>
                                <p:cTn id="43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250" tmFilter="0, 0; .2, .5; .8, .5; 1, 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625" autoRev="1" fill="hold"/>
                                        <p:tgtEl>
                                          <p:spTgt spid="71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250" tmFilter="0, 0; .2, .5; .8, .5; 1, 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625" autoRev="1" fill="hold"/>
                                        <p:tgtEl>
                                          <p:spTgt spid="71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750" tmFilter="0, 0; .2, .5; .8, .5; 1, 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875" autoRev="1" fill="hold"/>
                                        <p:tgtEl>
                                          <p:spTgt spid="71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6650"/>
                            </p:stCondLst>
                            <p:childTnLst>
                              <p:par>
                                <p:cTn id="53" presetID="35" presetClass="pat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037E-7 L -1.65087 0.01181 " pathEditMode="relative" rAng="0" ptsTypes="AA">
                                      <p:cBhvr>
                                        <p:cTn id="54" dur="4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52" y="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20850"/>
                            </p:stCondLst>
                            <p:childTnLst>
                              <p:par>
                                <p:cTn id="56" presetID="35" presetClass="pat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48148E-6 L -1.58594 0.00254 " pathEditMode="relative" rAng="0" ptsTypes="AA">
                                      <p:cBhvr>
                                        <p:cTn id="57" dur="4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306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25100"/>
                            </p:stCondLst>
                            <p:childTnLst>
                              <p:par>
                                <p:cTn id="59" presetID="35" presetClass="pat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-1.63785 0.01366 " pathEditMode="relative" rAng="0" ptsTypes="AA">
                                      <p:cBhvr>
                                        <p:cTn id="60" dur="41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892" y="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29250"/>
                            </p:stCondLst>
                            <p:childTnLst>
                              <p:par>
                                <p:cTn id="62" presetID="35" presetClass="pat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48148E-6 L -1.54479 0.00694 " pathEditMode="relative" rAng="0" ptsTypes="AA">
                                      <p:cBhvr>
                                        <p:cTn id="63" dur="4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240" y="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33350"/>
                            </p:stCondLst>
                            <p:childTnLst>
                              <p:par>
                                <p:cTn id="65" presetID="35" presetClass="pat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11111E-6 L -1.72361 0.01065 " pathEditMode="relative" rAng="0" ptsTypes="AA">
                                      <p:cBhvr>
                                        <p:cTn id="66" dur="4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181" y="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37550"/>
                            </p:stCondLst>
                            <p:childTnLst>
                              <p:par>
                                <p:cTn id="68" presetID="35" presetClass="pat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59259E-6 L -1.6033 0.01065 " pathEditMode="relative" rAng="0" ptsTypes="AA">
                                      <p:cBhvr>
                                        <p:cTn id="69" dur="4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174" y="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41550"/>
                            </p:stCondLst>
                            <p:childTnLst>
                              <p:par>
                                <p:cTn id="7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42050"/>
                            </p:stCondLst>
                            <p:childTnLst>
                              <p:par>
                                <p:cTn id="76" presetID="42" presetClass="path" presetSubtype="0" repeatCount="indefinite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L 0 0.7206 " pathEditMode="relative" rAng="0" ptsTypes="AA">
                                      <p:cBhvr>
                                        <p:cTn id="77" dur="5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6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2" grpId="0"/>
      <p:bldP spid="13" grpId="0"/>
      <p:bldP spid="11" grpId="0"/>
      <p:bldP spid="5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2196</TotalTime>
  <Words>196</Words>
  <Application>Microsoft Office PowerPoint</Application>
  <PresentationFormat>全屏显示(4:3)</PresentationFormat>
  <Paragraphs>51</Paragraphs>
  <Slides>10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Calibri</vt:lpstr>
      <vt:lpstr>黑体</vt:lpstr>
      <vt:lpstr>方正准圆_GBK</vt:lpstr>
      <vt:lpstr>Ebrima</vt:lpstr>
      <vt:lpstr>华文隶书</vt:lpstr>
      <vt:lpstr>Microsoft Sans Serif</vt:lpstr>
      <vt:lpstr>华文新魏</vt:lpstr>
      <vt:lpstr>Microsoft Tai Le</vt:lpstr>
      <vt:lpstr>华文行楷</vt:lpstr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方舟</dc:creator>
  <cp:lastModifiedBy>admin</cp:lastModifiedBy>
  <cp:revision>633</cp:revision>
  <dcterms:created xsi:type="dcterms:W3CDTF">2011-10-13T13:45:25Z</dcterms:created>
  <dcterms:modified xsi:type="dcterms:W3CDTF">2015-03-18T01:19:21Z</dcterms:modified>
</cp:coreProperties>
</file>