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
  </p:notesMasterIdLst>
  <p:sldIdLst>
    <p:sldId id="256" r:id="rId2"/>
    <p:sldId id="257" r:id="rId3"/>
    <p:sldId id="258" r:id="rId4"/>
    <p:sldId id="259" r:id="rId5"/>
    <p:sldId id="266" r:id="rId6"/>
    <p:sldId id="267" r:id="rId7"/>
    <p:sldId id="263" r:id="rId8"/>
    <p:sldId id="262" r:id="rId9"/>
  </p:sldIdLst>
  <p:sldSz cx="12192000" cy="5219700"/>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A837E"/>
    <a:srgbClr val="473E3E"/>
    <a:srgbClr val="7D5E45"/>
    <a:srgbClr val="D6E9F0"/>
    <a:srgbClr val="E3DADB"/>
    <a:srgbClr val="9BC7DE"/>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75" d="100"/>
          <a:sy n="75" d="100"/>
        </p:scale>
        <p:origin x="-1674" y="-1248"/>
      </p:cViewPr>
      <p:guideLst>
        <p:guide orient="horz" pos="1621"/>
        <p:guide pos="3840"/>
      </p:guideLst>
    </p:cSldViewPr>
  </p:slideViewPr>
  <p:notesTextViewPr>
    <p:cViewPr>
      <p:scale>
        <a:sx n="200" d="100"/>
        <a:sy n="200" d="100"/>
      </p:scale>
      <p:origin x="0" y="0"/>
    </p:cViewPr>
  </p:notesTextViewPr>
  <p:sorterViewPr>
    <p:cViewPr>
      <p:scale>
        <a:sx n="180" d="100"/>
        <a:sy n="18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CD155916-A538-419C-9073-E3F432D1F768}" type="datetimeFigureOut">
              <a:rPr lang="zh-CN" altLang="en-US"/>
              <a:pPr>
                <a:defRPr/>
              </a:pPr>
              <a:t>2015/4/4</a:t>
            </a:fld>
            <a:endParaRPr lang="zh-CN" altLang="en-US"/>
          </a:p>
        </p:txBody>
      </p:sp>
      <p:sp>
        <p:nvSpPr>
          <p:cNvPr id="4" name="幻灯片图像占位符 3"/>
          <p:cNvSpPr>
            <a:spLocks noGrp="1" noRot="1" noChangeAspect="1"/>
          </p:cNvSpPr>
          <p:nvPr>
            <p:ph type="sldImg" idx="2"/>
          </p:nvPr>
        </p:nvSpPr>
        <p:spPr>
          <a:xfrm>
            <a:off x="-174625" y="1143000"/>
            <a:ext cx="720725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999F4A77-F27B-4008-9D2F-BF8C2172F22D}"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幻灯片图像占位符 1"/>
          <p:cNvSpPr>
            <a:spLocks noGrp="1" noRot="1" noChangeAspect="1"/>
          </p:cNvSpPr>
          <p:nvPr>
            <p:ph type="sldImg"/>
          </p:nvPr>
        </p:nvSpPr>
        <p:spPr bwMode="auto">
          <a:noFill/>
          <a:ln>
            <a:solidFill>
              <a:srgbClr val="000000"/>
            </a:solidFill>
            <a:miter lim="800000"/>
            <a:headEnd/>
            <a:tailEnd/>
          </a:ln>
        </p:spPr>
      </p:sp>
      <p:sp>
        <p:nvSpPr>
          <p:cNvPr id="3072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072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8C44C33-0D91-4013-852F-C75FA0BCF622}" type="slidenum">
              <a:rPr lang="zh-CN" altLang="en-US"/>
              <a:pPr fontAlgn="base">
                <a:spcBef>
                  <a:spcPct val="0"/>
                </a:spcBef>
                <a:spcAft>
                  <a:spcPct val="0"/>
                </a:spcAft>
              </a:pPr>
              <a:t>4</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幻灯片图像占位符 1"/>
          <p:cNvSpPr>
            <a:spLocks noGrp="1" noRot="1" noChangeAspect="1"/>
          </p:cNvSpPr>
          <p:nvPr>
            <p:ph type="sldImg"/>
          </p:nvPr>
        </p:nvSpPr>
        <p:spPr bwMode="auto">
          <a:noFill/>
          <a:ln>
            <a:solidFill>
              <a:srgbClr val="000000"/>
            </a:solidFill>
            <a:miter lim="800000"/>
            <a:headEnd/>
            <a:tailEnd/>
          </a:ln>
        </p:spPr>
      </p:sp>
      <p:sp>
        <p:nvSpPr>
          <p:cNvPr id="3277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277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8436C95-96D8-43B4-AD7A-7FFECB177CEB}" type="slidenum">
              <a:rPr lang="zh-CN" altLang="en-US"/>
              <a:pPr fontAlgn="base">
                <a:spcBef>
                  <a:spcPct val="0"/>
                </a:spcBef>
                <a:spcAft>
                  <a:spcPct val="0"/>
                </a:spcAft>
              </a:pPr>
              <a:t>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幻灯片图像占位符 1"/>
          <p:cNvSpPr>
            <a:spLocks noGrp="1" noRot="1" noChangeAspect="1"/>
          </p:cNvSpPr>
          <p:nvPr>
            <p:ph type="sldImg"/>
          </p:nvPr>
        </p:nvSpPr>
        <p:spPr bwMode="auto">
          <a:noFill/>
          <a:ln>
            <a:solidFill>
              <a:srgbClr val="000000"/>
            </a:solidFill>
            <a:miter lim="800000"/>
            <a:headEnd/>
            <a:tailEnd/>
          </a:ln>
        </p:spPr>
      </p:sp>
      <p:sp>
        <p:nvSpPr>
          <p:cNvPr id="3481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481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09FFE50-9526-40EB-A547-A8EEBFF7A75B}" type="slidenum">
              <a:rPr lang="zh-CN" altLang="en-US"/>
              <a:pPr fontAlgn="base">
                <a:spcBef>
                  <a:spcPct val="0"/>
                </a:spcBef>
                <a:spcAft>
                  <a:spcPct val="0"/>
                </a:spcAft>
              </a:pPr>
              <a:t>6</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854244"/>
            <a:ext cx="9144000" cy="1817229"/>
          </a:xfrm>
        </p:spPr>
        <p:txBody>
          <a:bodyPr anchor="b"/>
          <a:lstStyle>
            <a:lvl1pPr algn="ctr">
              <a:defRPr sz="4567"/>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2741552"/>
            <a:ext cx="9144000" cy="1260219"/>
          </a:xfrm>
        </p:spPr>
        <p:txBody>
          <a:bodyPr/>
          <a:lstStyle>
            <a:lvl1pPr marL="0" indent="0" algn="ctr">
              <a:buNone/>
              <a:defRPr sz="1827"/>
            </a:lvl1pPr>
            <a:lvl2pPr marL="347975" indent="0" algn="ctr">
              <a:buNone/>
              <a:defRPr sz="1522"/>
            </a:lvl2pPr>
            <a:lvl3pPr marL="695950" indent="0" algn="ctr">
              <a:buNone/>
              <a:defRPr sz="1370"/>
            </a:lvl3pPr>
            <a:lvl4pPr marL="1043925" indent="0" algn="ctr">
              <a:buNone/>
              <a:defRPr sz="1218"/>
            </a:lvl4pPr>
            <a:lvl5pPr marL="1391900" indent="0" algn="ctr">
              <a:buNone/>
              <a:defRPr sz="1218"/>
            </a:lvl5pPr>
            <a:lvl6pPr marL="1739875" indent="0" algn="ctr">
              <a:buNone/>
              <a:defRPr sz="1218"/>
            </a:lvl6pPr>
            <a:lvl7pPr marL="2087850" indent="0" algn="ctr">
              <a:buNone/>
              <a:defRPr sz="1218"/>
            </a:lvl7pPr>
            <a:lvl8pPr marL="2435824" indent="0" algn="ctr">
              <a:buNone/>
              <a:defRPr sz="1218"/>
            </a:lvl8pPr>
            <a:lvl9pPr marL="2783799" indent="0" algn="ctr">
              <a:buNone/>
              <a:defRPr sz="1218"/>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lvl1pPr>
              <a:defRPr/>
            </a:lvl1pPr>
          </a:lstStyle>
          <a:p>
            <a:pPr>
              <a:defRPr/>
            </a:pPr>
            <a:fld id="{9A96B107-687A-4B96-896F-B9BF517357B8}" type="datetimeFigureOut">
              <a:rPr lang="zh-CN" altLang="en-US"/>
              <a:pPr>
                <a:defRPr/>
              </a:pPr>
              <a:t>2015/4/4</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E9A1B026-A114-49D1-B515-7595703AD965}"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3AF2CE9E-1319-48C8-B844-C97713D32D72}" type="datetimeFigureOut">
              <a:rPr lang="zh-CN" altLang="en-US"/>
              <a:pPr>
                <a:defRPr/>
              </a:pPr>
              <a:t>2015/4/4</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025C2493-354A-488A-AC54-C2693E3D12A6}"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277902"/>
            <a:ext cx="2628900" cy="4423454"/>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1" y="277902"/>
            <a:ext cx="7734300" cy="442345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33CBEABC-E445-4C25-AB32-DC0AE2EF3CA5}" type="datetimeFigureOut">
              <a:rPr lang="zh-CN" altLang="en-US"/>
              <a:pPr>
                <a:defRPr/>
              </a:pPr>
              <a:t>2015/4/4</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86461A82-B4F9-4104-A828-243006A6A10B}"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D8308F62-B466-4CBC-BEC3-26606CD3AB5D}" type="datetimeFigureOut">
              <a:rPr lang="zh-CN" altLang="en-US"/>
              <a:pPr>
                <a:defRPr/>
              </a:pPr>
              <a:t>2015/4/4</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FFB9F91C-4673-4C0C-99F0-6074A60B1717}"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1301302"/>
            <a:ext cx="10515600" cy="2171250"/>
          </a:xfrm>
        </p:spPr>
        <p:txBody>
          <a:bodyPr anchor="b"/>
          <a:lstStyle>
            <a:lvl1pPr>
              <a:defRPr sz="4567"/>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1" y="3493093"/>
            <a:ext cx="10515600" cy="1141809"/>
          </a:xfrm>
        </p:spPr>
        <p:txBody>
          <a:bodyPr/>
          <a:lstStyle>
            <a:lvl1pPr marL="0" indent="0">
              <a:buNone/>
              <a:defRPr sz="1827">
                <a:solidFill>
                  <a:schemeClr val="tx1">
                    <a:tint val="75000"/>
                  </a:schemeClr>
                </a:solidFill>
              </a:defRPr>
            </a:lvl1pPr>
            <a:lvl2pPr marL="347975" indent="0">
              <a:buNone/>
              <a:defRPr sz="1522">
                <a:solidFill>
                  <a:schemeClr val="tx1">
                    <a:tint val="75000"/>
                  </a:schemeClr>
                </a:solidFill>
              </a:defRPr>
            </a:lvl2pPr>
            <a:lvl3pPr marL="695950" indent="0">
              <a:buNone/>
              <a:defRPr sz="1370">
                <a:solidFill>
                  <a:schemeClr val="tx1">
                    <a:tint val="75000"/>
                  </a:schemeClr>
                </a:solidFill>
              </a:defRPr>
            </a:lvl3pPr>
            <a:lvl4pPr marL="1043925" indent="0">
              <a:buNone/>
              <a:defRPr sz="1218">
                <a:solidFill>
                  <a:schemeClr val="tx1">
                    <a:tint val="75000"/>
                  </a:schemeClr>
                </a:solidFill>
              </a:defRPr>
            </a:lvl4pPr>
            <a:lvl5pPr marL="1391900" indent="0">
              <a:buNone/>
              <a:defRPr sz="1218">
                <a:solidFill>
                  <a:schemeClr val="tx1">
                    <a:tint val="75000"/>
                  </a:schemeClr>
                </a:solidFill>
              </a:defRPr>
            </a:lvl5pPr>
            <a:lvl6pPr marL="1739875" indent="0">
              <a:buNone/>
              <a:defRPr sz="1218">
                <a:solidFill>
                  <a:schemeClr val="tx1">
                    <a:tint val="75000"/>
                  </a:schemeClr>
                </a:solidFill>
              </a:defRPr>
            </a:lvl6pPr>
            <a:lvl7pPr marL="2087850" indent="0">
              <a:buNone/>
              <a:defRPr sz="1218">
                <a:solidFill>
                  <a:schemeClr val="tx1">
                    <a:tint val="75000"/>
                  </a:schemeClr>
                </a:solidFill>
              </a:defRPr>
            </a:lvl7pPr>
            <a:lvl8pPr marL="2435824" indent="0">
              <a:buNone/>
              <a:defRPr sz="1218">
                <a:solidFill>
                  <a:schemeClr val="tx1">
                    <a:tint val="75000"/>
                  </a:schemeClr>
                </a:solidFill>
              </a:defRPr>
            </a:lvl8pPr>
            <a:lvl9pPr marL="2783799" indent="0">
              <a:buNone/>
              <a:defRPr sz="1218">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lvl1pPr>
              <a:defRPr/>
            </a:lvl1pPr>
          </a:lstStyle>
          <a:p>
            <a:pPr>
              <a:defRPr/>
            </a:pPr>
            <a:fld id="{19B58418-288B-4632-AF68-40DA15D3FBB6}" type="datetimeFigureOut">
              <a:rPr lang="zh-CN" altLang="en-US"/>
              <a:pPr>
                <a:defRPr/>
              </a:pPr>
              <a:t>2015/4/4</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F963BE5D-226A-4146-A2E5-366151A31E9D}"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389503"/>
            <a:ext cx="5181600" cy="331185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389503"/>
            <a:ext cx="5181600" cy="331185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3"/>
          <p:cNvSpPr>
            <a:spLocks noGrp="1"/>
          </p:cNvSpPr>
          <p:nvPr>
            <p:ph type="dt" sz="half" idx="10"/>
          </p:nvPr>
        </p:nvSpPr>
        <p:spPr/>
        <p:txBody>
          <a:bodyPr/>
          <a:lstStyle>
            <a:lvl1pPr>
              <a:defRPr/>
            </a:lvl1pPr>
          </a:lstStyle>
          <a:p>
            <a:pPr>
              <a:defRPr/>
            </a:pPr>
            <a:fld id="{3F57BEF2-B99E-4AAA-B820-E29667B276DE}" type="datetimeFigureOut">
              <a:rPr lang="zh-CN" altLang="en-US"/>
              <a:pPr>
                <a:defRPr/>
              </a:pPr>
              <a:t>2015/4/4</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375E5536-77E5-458B-8260-4EC17520A309}"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277902"/>
            <a:ext cx="10515600" cy="1008901"/>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9" y="1279553"/>
            <a:ext cx="5157787" cy="627089"/>
          </a:xfrm>
        </p:spPr>
        <p:txBody>
          <a:bodyPr anchor="b"/>
          <a:lstStyle>
            <a:lvl1pPr marL="0" indent="0">
              <a:buNone/>
              <a:defRPr sz="1827" b="1"/>
            </a:lvl1pPr>
            <a:lvl2pPr marL="347975" indent="0">
              <a:buNone/>
              <a:defRPr sz="1522" b="1"/>
            </a:lvl2pPr>
            <a:lvl3pPr marL="695950" indent="0">
              <a:buNone/>
              <a:defRPr sz="1370" b="1"/>
            </a:lvl3pPr>
            <a:lvl4pPr marL="1043925" indent="0">
              <a:buNone/>
              <a:defRPr sz="1218" b="1"/>
            </a:lvl4pPr>
            <a:lvl5pPr marL="1391900" indent="0">
              <a:buNone/>
              <a:defRPr sz="1218" b="1"/>
            </a:lvl5pPr>
            <a:lvl6pPr marL="1739875" indent="0">
              <a:buNone/>
              <a:defRPr sz="1218" b="1"/>
            </a:lvl6pPr>
            <a:lvl7pPr marL="2087850" indent="0">
              <a:buNone/>
              <a:defRPr sz="1218" b="1"/>
            </a:lvl7pPr>
            <a:lvl8pPr marL="2435824" indent="0">
              <a:buNone/>
              <a:defRPr sz="1218" b="1"/>
            </a:lvl8pPr>
            <a:lvl9pPr marL="2783799" indent="0">
              <a:buNone/>
              <a:defRPr sz="1218" b="1"/>
            </a:lvl9pPr>
          </a:lstStyle>
          <a:p>
            <a:pPr lvl="0"/>
            <a:r>
              <a:rPr lang="zh-CN" altLang="en-US" smtClean="0"/>
              <a:t>单击此处编辑母版文本样式</a:t>
            </a:r>
          </a:p>
        </p:txBody>
      </p:sp>
      <p:sp>
        <p:nvSpPr>
          <p:cNvPr id="4" name="Content Placeholder 3"/>
          <p:cNvSpPr>
            <a:spLocks noGrp="1"/>
          </p:cNvSpPr>
          <p:nvPr>
            <p:ph sz="half" idx="2"/>
          </p:nvPr>
        </p:nvSpPr>
        <p:spPr>
          <a:xfrm>
            <a:off x="839789" y="1906640"/>
            <a:ext cx="5157787" cy="280438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1" y="1279553"/>
            <a:ext cx="5183188" cy="627089"/>
          </a:xfrm>
        </p:spPr>
        <p:txBody>
          <a:bodyPr anchor="b"/>
          <a:lstStyle>
            <a:lvl1pPr marL="0" indent="0">
              <a:buNone/>
              <a:defRPr sz="1827" b="1"/>
            </a:lvl1pPr>
            <a:lvl2pPr marL="347975" indent="0">
              <a:buNone/>
              <a:defRPr sz="1522" b="1"/>
            </a:lvl2pPr>
            <a:lvl3pPr marL="695950" indent="0">
              <a:buNone/>
              <a:defRPr sz="1370" b="1"/>
            </a:lvl3pPr>
            <a:lvl4pPr marL="1043925" indent="0">
              <a:buNone/>
              <a:defRPr sz="1218" b="1"/>
            </a:lvl4pPr>
            <a:lvl5pPr marL="1391900" indent="0">
              <a:buNone/>
              <a:defRPr sz="1218" b="1"/>
            </a:lvl5pPr>
            <a:lvl6pPr marL="1739875" indent="0">
              <a:buNone/>
              <a:defRPr sz="1218" b="1"/>
            </a:lvl6pPr>
            <a:lvl7pPr marL="2087850" indent="0">
              <a:buNone/>
              <a:defRPr sz="1218" b="1"/>
            </a:lvl7pPr>
            <a:lvl8pPr marL="2435824" indent="0">
              <a:buNone/>
              <a:defRPr sz="1218" b="1"/>
            </a:lvl8pPr>
            <a:lvl9pPr marL="2783799" indent="0">
              <a:buNone/>
              <a:defRPr sz="1218"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1" y="1906640"/>
            <a:ext cx="5183188" cy="280438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3"/>
          <p:cNvSpPr>
            <a:spLocks noGrp="1"/>
          </p:cNvSpPr>
          <p:nvPr>
            <p:ph type="dt" sz="half" idx="10"/>
          </p:nvPr>
        </p:nvSpPr>
        <p:spPr/>
        <p:txBody>
          <a:bodyPr/>
          <a:lstStyle>
            <a:lvl1pPr>
              <a:defRPr/>
            </a:lvl1pPr>
          </a:lstStyle>
          <a:p>
            <a:pPr>
              <a:defRPr/>
            </a:pPr>
            <a:fld id="{A8AD7B86-A860-4B5F-A4E5-AAAAB4DF7A74}" type="datetimeFigureOut">
              <a:rPr lang="zh-CN" altLang="en-US"/>
              <a:pPr>
                <a:defRPr/>
              </a:pPr>
              <a:t>2015/4/4</a:t>
            </a:fld>
            <a:endParaRPr lang="zh-CN" altLang="en-US"/>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57CBB2DA-F93E-476A-8017-CBB7630E540F}"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pPr>
              <a:defRPr/>
            </a:pPr>
            <a:fld id="{0E01D1BB-B5E4-4709-BC0C-9F1173172C81}" type="datetimeFigureOut">
              <a:rPr lang="zh-CN" altLang="en-US"/>
              <a:pPr>
                <a:defRPr/>
              </a:pPr>
              <a:t>2015/4/4</a:t>
            </a:fld>
            <a:endParaRPr lang="zh-CN" altLang="en-US"/>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AD46854B-9875-46D7-B011-53BB2345CA05}"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C9BD1E8-08D8-4FBA-AEDD-694948DDD41E}" type="datetimeFigureOut">
              <a:rPr lang="zh-CN" altLang="en-US"/>
              <a:pPr>
                <a:defRPr/>
              </a:pPr>
              <a:t>2015/4/4</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pPr>
              <a:defRPr/>
            </a:pPr>
            <a:fld id="{DA832CE4-A963-4326-BA27-753C20FF728D}"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90" y="347980"/>
            <a:ext cx="3932237" cy="1217930"/>
          </a:xfrm>
        </p:spPr>
        <p:txBody>
          <a:bodyPr anchor="b"/>
          <a:lstStyle>
            <a:lvl1pPr>
              <a:defRPr sz="2436"/>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751541"/>
            <a:ext cx="6172200" cy="3709370"/>
          </a:xfrm>
        </p:spPr>
        <p:txBody>
          <a:bodyPr/>
          <a:lstStyle>
            <a:lvl1pPr>
              <a:defRPr sz="2436"/>
            </a:lvl1pPr>
            <a:lvl2pPr>
              <a:defRPr sz="2131"/>
            </a:lvl2pPr>
            <a:lvl3pPr>
              <a:defRPr sz="1827"/>
            </a:lvl3pPr>
            <a:lvl4pPr>
              <a:defRPr sz="1522"/>
            </a:lvl4pPr>
            <a:lvl5pPr>
              <a:defRPr sz="1522"/>
            </a:lvl5pPr>
            <a:lvl6pPr>
              <a:defRPr sz="1522"/>
            </a:lvl6pPr>
            <a:lvl7pPr>
              <a:defRPr sz="1522"/>
            </a:lvl7pPr>
            <a:lvl8pPr>
              <a:defRPr sz="1522"/>
            </a:lvl8pPr>
            <a:lvl9pPr>
              <a:defRPr sz="1522"/>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90" y="1565910"/>
            <a:ext cx="3932237" cy="2901042"/>
          </a:xfrm>
        </p:spPr>
        <p:txBody>
          <a:bodyPr/>
          <a:lstStyle>
            <a:lvl1pPr marL="0" indent="0">
              <a:buNone/>
              <a:defRPr sz="1218"/>
            </a:lvl1pPr>
            <a:lvl2pPr marL="347975" indent="0">
              <a:buNone/>
              <a:defRPr sz="1066"/>
            </a:lvl2pPr>
            <a:lvl3pPr marL="695950" indent="0">
              <a:buNone/>
              <a:defRPr sz="913"/>
            </a:lvl3pPr>
            <a:lvl4pPr marL="1043925" indent="0">
              <a:buNone/>
              <a:defRPr sz="761"/>
            </a:lvl4pPr>
            <a:lvl5pPr marL="1391900" indent="0">
              <a:buNone/>
              <a:defRPr sz="761"/>
            </a:lvl5pPr>
            <a:lvl6pPr marL="1739875" indent="0">
              <a:buNone/>
              <a:defRPr sz="761"/>
            </a:lvl6pPr>
            <a:lvl7pPr marL="2087850" indent="0">
              <a:buNone/>
              <a:defRPr sz="761"/>
            </a:lvl7pPr>
            <a:lvl8pPr marL="2435824" indent="0">
              <a:buNone/>
              <a:defRPr sz="761"/>
            </a:lvl8pPr>
            <a:lvl9pPr marL="2783799" indent="0">
              <a:buNone/>
              <a:defRPr sz="761"/>
            </a:lvl9pPr>
          </a:lstStyle>
          <a:p>
            <a:pPr lvl="0"/>
            <a:r>
              <a:rPr lang="zh-CN" altLang="en-US"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516A253A-5B44-43CC-8AD0-05B43CEF8801}" type="datetimeFigureOut">
              <a:rPr lang="zh-CN" altLang="en-US"/>
              <a:pPr>
                <a:defRPr/>
              </a:pPr>
              <a:t>2015/4/4</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4F0A3B24-BDF1-4C85-B4A3-8BD5C3ABDBF1}"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90" y="347980"/>
            <a:ext cx="3932237" cy="1217930"/>
          </a:xfrm>
        </p:spPr>
        <p:txBody>
          <a:bodyPr anchor="b"/>
          <a:lstStyle>
            <a:lvl1pPr>
              <a:defRPr sz="2436"/>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751541"/>
            <a:ext cx="6172200" cy="3709370"/>
          </a:xfrm>
        </p:spPr>
        <p:txBody>
          <a:bodyPr anchor="t"/>
          <a:lstStyle>
            <a:lvl1pPr marL="0" indent="0">
              <a:buNone/>
              <a:defRPr sz="2436"/>
            </a:lvl1pPr>
            <a:lvl2pPr marL="347975" indent="0">
              <a:buNone/>
              <a:defRPr sz="2131"/>
            </a:lvl2pPr>
            <a:lvl3pPr marL="695950" indent="0">
              <a:buNone/>
              <a:defRPr sz="1827"/>
            </a:lvl3pPr>
            <a:lvl4pPr marL="1043925" indent="0">
              <a:buNone/>
              <a:defRPr sz="1522"/>
            </a:lvl4pPr>
            <a:lvl5pPr marL="1391900" indent="0">
              <a:buNone/>
              <a:defRPr sz="1522"/>
            </a:lvl5pPr>
            <a:lvl6pPr marL="1739875" indent="0">
              <a:buNone/>
              <a:defRPr sz="1522"/>
            </a:lvl6pPr>
            <a:lvl7pPr marL="2087850" indent="0">
              <a:buNone/>
              <a:defRPr sz="1522"/>
            </a:lvl7pPr>
            <a:lvl8pPr marL="2435824" indent="0">
              <a:buNone/>
              <a:defRPr sz="1522"/>
            </a:lvl8pPr>
            <a:lvl9pPr marL="2783799" indent="0">
              <a:buNone/>
              <a:defRPr sz="1522"/>
            </a:lvl9pPr>
          </a:lstStyle>
          <a:p>
            <a:pPr lvl="0"/>
            <a:r>
              <a:rPr lang="zh-CN" altLang="en-US" noProof="0" smtClean="0"/>
              <a:t>单击图标添加图片</a:t>
            </a:r>
            <a:endParaRPr lang="en-US" noProof="0" dirty="0"/>
          </a:p>
        </p:txBody>
      </p:sp>
      <p:sp>
        <p:nvSpPr>
          <p:cNvPr id="4" name="Text Placeholder 3"/>
          <p:cNvSpPr>
            <a:spLocks noGrp="1"/>
          </p:cNvSpPr>
          <p:nvPr>
            <p:ph type="body" sz="half" idx="2"/>
          </p:nvPr>
        </p:nvSpPr>
        <p:spPr>
          <a:xfrm>
            <a:off x="839790" y="1565910"/>
            <a:ext cx="3932237" cy="2901042"/>
          </a:xfrm>
        </p:spPr>
        <p:txBody>
          <a:bodyPr/>
          <a:lstStyle>
            <a:lvl1pPr marL="0" indent="0">
              <a:buNone/>
              <a:defRPr sz="1218"/>
            </a:lvl1pPr>
            <a:lvl2pPr marL="347975" indent="0">
              <a:buNone/>
              <a:defRPr sz="1066"/>
            </a:lvl2pPr>
            <a:lvl3pPr marL="695950" indent="0">
              <a:buNone/>
              <a:defRPr sz="913"/>
            </a:lvl3pPr>
            <a:lvl4pPr marL="1043925" indent="0">
              <a:buNone/>
              <a:defRPr sz="761"/>
            </a:lvl4pPr>
            <a:lvl5pPr marL="1391900" indent="0">
              <a:buNone/>
              <a:defRPr sz="761"/>
            </a:lvl5pPr>
            <a:lvl6pPr marL="1739875" indent="0">
              <a:buNone/>
              <a:defRPr sz="761"/>
            </a:lvl6pPr>
            <a:lvl7pPr marL="2087850" indent="0">
              <a:buNone/>
              <a:defRPr sz="761"/>
            </a:lvl7pPr>
            <a:lvl8pPr marL="2435824" indent="0">
              <a:buNone/>
              <a:defRPr sz="761"/>
            </a:lvl8pPr>
            <a:lvl9pPr marL="2783799" indent="0">
              <a:buNone/>
              <a:defRPr sz="761"/>
            </a:lvl9pPr>
          </a:lstStyle>
          <a:p>
            <a:pPr lvl="0"/>
            <a:r>
              <a:rPr lang="zh-CN" altLang="en-US"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66A21EE4-3514-4F4E-B1F5-12416528A71A}" type="datetimeFigureOut">
              <a:rPr lang="zh-CN" altLang="en-US"/>
              <a:pPr>
                <a:defRPr/>
              </a:pPr>
              <a:t>2015/4/4</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25D84ABA-3CB8-451A-BC1D-49B76BB06FEA}"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D6E9F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277813"/>
            <a:ext cx="10515600" cy="1009650"/>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389063"/>
            <a:ext cx="10515600" cy="3311525"/>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4837113"/>
            <a:ext cx="2743200" cy="279400"/>
          </a:xfrm>
          <a:prstGeom prst="rect">
            <a:avLst/>
          </a:prstGeom>
        </p:spPr>
        <p:txBody>
          <a:bodyPr vert="horz" lIns="91440" tIns="45720" rIns="91440" bIns="45720" rtlCol="0" anchor="ctr"/>
          <a:lstStyle>
            <a:lvl1pPr algn="l" fontAlgn="auto">
              <a:spcBef>
                <a:spcPts val="0"/>
              </a:spcBef>
              <a:spcAft>
                <a:spcPts val="0"/>
              </a:spcAft>
              <a:defRPr sz="913" smtClean="0">
                <a:solidFill>
                  <a:schemeClr val="tx1">
                    <a:tint val="75000"/>
                  </a:schemeClr>
                </a:solidFill>
                <a:latin typeface="+mn-lt"/>
                <a:ea typeface="+mn-ea"/>
              </a:defRPr>
            </a:lvl1pPr>
          </a:lstStyle>
          <a:p>
            <a:pPr>
              <a:defRPr/>
            </a:pPr>
            <a:fld id="{CD933ADF-EBA6-4EB8-990E-332955C7CCFD}" type="datetimeFigureOut">
              <a:rPr lang="zh-CN" altLang="en-US"/>
              <a:pPr>
                <a:defRPr/>
              </a:pPr>
              <a:t>2015/4/4</a:t>
            </a:fld>
            <a:endParaRPr lang="zh-CN" altLang="en-US"/>
          </a:p>
        </p:txBody>
      </p:sp>
      <p:sp>
        <p:nvSpPr>
          <p:cNvPr id="5" name="Footer Placeholder 4"/>
          <p:cNvSpPr>
            <a:spLocks noGrp="1"/>
          </p:cNvSpPr>
          <p:nvPr>
            <p:ph type="ftr" sz="quarter" idx="3"/>
          </p:nvPr>
        </p:nvSpPr>
        <p:spPr>
          <a:xfrm>
            <a:off x="4038600" y="4837113"/>
            <a:ext cx="4114800" cy="279400"/>
          </a:xfrm>
          <a:prstGeom prst="rect">
            <a:avLst/>
          </a:prstGeom>
        </p:spPr>
        <p:txBody>
          <a:bodyPr vert="horz" lIns="91440" tIns="45720" rIns="91440" bIns="45720" rtlCol="0" anchor="ctr"/>
          <a:lstStyle>
            <a:lvl1pPr algn="ctr" fontAlgn="auto">
              <a:spcBef>
                <a:spcPts val="0"/>
              </a:spcBef>
              <a:spcAft>
                <a:spcPts val="0"/>
              </a:spcAft>
              <a:defRPr sz="913">
                <a:solidFill>
                  <a:schemeClr val="tx1">
                    <a:tint val="75000"/>
                  </a:schemeClr>
                </a:solidFill>
                <a:latin typeface="+mn-lt"/>
                <a:ea typeface="+mn-ea"/>
              </a:defRPr>
            </a:lvl1pPr>
          </a:lstStyle>
          <a:p>
            <a:pPr>
              <a:defRPr/>
            </a:pPr>
            <a:endParaRPr lang="zh-CN" altLang="en-US"/>
          </a:p>
        </p:txBody>
      </p:sp>
      <p:sp>
        <p:nvSpPr>
          <p:cNvPr id="6" name="Slide Number Placeholder 5"/>
          <p:cNvSpPr>
            <a:spLocks noGrp="1"/>
          </p:cNvSpPr>
          <p:nvPr>
            <p:ph type="sldNum" sz="quarter" idx="4"/>
          </p:nvPr>
        </p:nvSpPr>
        <p:spPr>
          <a:xfrm>
            <a:off x="8610600" y="4837113"/>
            <a:ext cx="2743200" cy="279400"/>
          </a:xfrm>
          <a:prstGeom prst="rect">
            <a:avLst/>
          </a:prstGeom>
        </p:spPr>
        <p:txBody>
          <a:bodyPr vert="horz" lIns="91440" tIns="45720" rIns="91440" bIns="45720" rtlCol="0" anchor="ctr"/>
          <a:lstStyle>
            <a:lvl1pPr algn="r" fontAlgn="auto">
              <a:spcBef>
                <a:spcPts val="0"/>
              </a:spcBef>
              <a:spcAft>
                <a:spcPts val="0"/>
              </a:spcAft>
              <a:defRPr sz="913" smtClean="0">
                <a:solidFill>
                  <a:schemeClr val="tx1">
                    <a:tint val="75000"/>
                  </a:schemeClr>
                </a:solidFill>
                <a:latin typeface="+mn-lt"/>
                <a:ea typeface="+mn-ea"/>
              </a:defRPr>
            </a:lvl1pPr>
          </a:lstStyle>
          <a:p>
            <a:pPr>
              <a:defRPr/>
            </a:pPr>
            <a:fld id="{4815ADEA-A3F5-4351-8211-227D8CE51D03}"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95325" rtl="0" fontAlgn="base">
        <a:lnSpc>
          <a:spcPct val="90000"/>
        </a:lnSpc>
        <a:spcBef>
          <a:spcPct val="0"/>
        </a:spcBef>
        <a:spcAft>
          <a:spcPct val="0"/>
        </a:spcAft>
        <a:defRPr sz="3300" kern="1200">
          <a:solidFill>
            <a:schemeClr val="tx1"/>
          </a:solidFill>
          <a:latin typeface="+mj-lt"/>
          <a:ea typeface="+mj-ea"/>
          <a:cs typeface="+mj-cs"/>
        </a:defRPr>
      </a:lvl1pPr>
      <a:lvl2pPr algn="l" defTabSz="695325" rtl="0" fontAlgn="base">
        <a:lnSpc>
          <a:spcPct val="90000"/>
        </a:lnSpc>
        <a:spcBef>
          <a:spcPct val="0"/>
        </a:spcBef>
        <a:spcAft>
          <a:spcPct val="0"/>
        </a:spcAft>
        <a:defRPr sz="3300">
          <a:solidFill>
            <a:schemeClr val="tx1"/>
          </a:solidFill>
          <a:latin typeface="Calibri Light" pitchFamily="34" charset="0"/>
          <a:ea typeface="宋体" charset="-122"/>
        </a:defRPr>
      </a:lvl2pPr>
      <a:lvl3pPr algn="l" defTabSz="695325" rtl="0" fontAlgn="base">
        <a:lnSpc>
          <a:spcPct val="90000"/>
        </a:lnSpc>
        <a:spcBef>
          <a:spcPct val="0"/>
        </a:spcBef>
        <a:spcAft>
          <a:spcPct val="0"/>
        </a:spcAft>
        <a:defRPr sz="3300">
          <a:solidFill>
            <a:schemeClr val="tx1"/>
          </a:solidFill>
          <a:latin typeface="Calibri Light" pitchFamily="34" charset="0"/>
          <a:ea typeface="宋体" charset="-122"/>
        </a:defRPr>
      </a:lvl3pPr>
      <a:lvl4pPr algn="l" defTabSz="695325" rtl="0" fontAlgn="base">
        <a:lnSpc>
          <a:spcPct val="90000"/>
        </a:lnSpc>
        <a:spcBef>
          <a:spcPct val="0"/>
        </a:spcBef>
        <a:spcAft>
          <a:spcPct val="0"/>
        </a:spcAft>
        <a:defRPr sz="3300">
          <a:solidFill>
            <a:schemeClr val="tx1"/>
          </a:solidFill>
          <a:latin typeface="Calibri Light" pitchFamily="34" charset="0"/>
          <a:ea typeface="宋体" charset="-122"/>
        </a:defRPr>
      </a:lvl4pPr>
      <a:lvl5pPr algn="l" defTabSz="695325" rtl="0" fontAlgn="base">
        <a:lnSpc>
          <a:spcPct val="90000"/>
        </a:lnSpc>
        <a:spcBef>
          <a:spcPct val="0"/>
        </a:spcBef>
        <a:spcAft>
          <a:spcPct val="0"/>
        </a:spcAft>
        <a:defRPr sz="3300">
          <a:solidFill>
            <a:schemeClr val="tx1"/>
          </a:solidFill>
          <a:latin typeface="Calibri Light" pitchFamily="34" charset="0"/>
          <a:ea typeface="宋体" charset="-122"/>
        </a:defRPr>
      </a:lvl5pPr>
      <a:lvl6pPr marL="457200" algn="l" defTabSz="695325" rtl="0" fontAlgn="base">
        <a:lnSpc>
          <a:spcPct val="90000"/>
        </a:lnSpc>
        <a:spcBef>
          <a:spcPct val="0"/>
        </a:spcBef>
        <a:spcAft>
          <a:spcPct val="0"/>
        </a:spcAft>
        <a:defRPr sz="3300">
          <a:solidFill>
            <a:schemeClr val="tx1"/>
          </a:solidFill>
          <a:latin typeface="Calibri Light" pitchFamily="34" charset="0"/>
          <a:ea typeface="宋体" charset="-122"/>
        </a:defRPr>
      </a:lvl6pPr>
      <a:lvl7pPr marL="914400" algn="l" defTabSz="695325" rtl="0" fontAlgn="base">
        <a:lnSpc>
          <a:spcPct val="90000"/>
        </a:lnSpc>
        <a:spcBef>
          <a:spcPct val="0"/>
        </a:spcBef>
        <a:spcAft>
          <a:spcPct val="0"/>
        </a:spcAft>
        <a:defRPr sz="3300">
          <a:solidFill>
            <a:schemeClr val="tx1"/>
          </a:solidFill>
          <a:latin typeface="Calibri Light" pitchFamily="34" charset="0"/>
          <a:ea typeface="宋体" charset="-122"/>
        </a:defRPr>
      </a:lvl7pPr>
      <a:lvl8pPr marL="1371600" algn="l" defTabSz="695325" rtl="0" fontAlgn="base">
        <a:lnSpc>
          <a:spcPct val="90000"/>
        </a:lnSpc>
        <a:spcBef>
          <a:spcPct val="0"/>
        </a:spcBef>
        <a:spcAft>
          <a:spcPct val="0"/>
        </a:spcAft>
        <a:defRPr sz="3300">
          <a:solidFill>
            <a:schemeClr val="tx1"/>
          </a:solidFill>
          <a:latin typeface="Calibri Light" pitchFamily="34" charset="0"/>
          <a:ea typeface="宋体" charset="-122"/>
        </a:defRPr>
      </a:lvl8pPr>
      <a:lvl9pPr marL="1828800" algn="l" defTabSz="695325" rtl="0" fontAlgn="base">
        <a:lnSpc>
          <a:spcPct val="90000"/>
        </a:lnSpc>
        <a:spcBef>
          <a:spcPct val="0"/>
        </a:spcBef>
        <a:spcAft>
          <a:spcPct val="0"/>
        </a:spcAft>
        <a:defRPr sz="3300">
          <a:solidFill>
            <a:schemeClr val="tx1"/>
          </a:solidFill>
          <a:latin typeface="Calibri Light" pitchFamily="34" charset="0"/>
          <a:ea typeface="宋体" charset="-122"/>
        </a:defRPr>
      </a:lvl9pPr>
    </p:titleStyle>
    <p:bodyStyle>
      <a:lvl1pPr marL="173038" indent="-173038" algn="l" defTabSz="695325" rtl="0" fontAlgn="base">
        <a:lnSpc>
          <a:spcPct val="90000"/>
        </a:lnSpc>
        <a:spcBef>
          <a:spcPts val="763"/>
        </a:spcBef>
        <a:spcAft>
          <a:spcPct val="0"/>
        </a:spcAft>
        <a:buFont typeface="Arial" charset="0"/>
        <a:buChar char="•"/>
        <a:defRPr sz="2100" kern="1200">
          <a:solidFill>
            <a:schemeClr val="tx1"/>
          </a:solidFill>
          <a:latin typeface="+mn-lt"/>
          <a:ea typeface="+mn-ea"/>
          <a:cs typeface="+mn-cs"/>
        </a:defRPr>
      </a:lvl1pPr>
      <a:lvl2pPr marL="520700" indent="-173038" algn="l" defTabSz="695325" rtl="0" fontAlgn="base">
        <a:lnSpc>
          <a:spcPct val="90000"/>
        </a:lnSpc>
        <a:spcBef>
          <a:spcPts val="375"/>
        </a:spcBef>
        <a:spcAft>
          <a:spcPct val="0"/>
        </a:spcAft>
        <a:buFont typeface="Arial" charset="0"/>
        <a:buChar char="•"/>
        <a:defRPr kern="1200">
          <a:solidFill>
            <a:schemeClr val="tx1"/>
          </a:solidFill>
          <a:latin typeface="+mn-lt"/>
          <a:ea typeface="+mn-ea"/>
          <a:cs typeface="+mn-cs"/>
        </a:defRPr>
      </a:lvl2pPr>
      <a:lvl3pPr marL="868363" indent="-173038" algn="l" defTabSz="695325" rtl="0" fontAlgn="base">
        <a:lnSpc>
          <a:spcPct val="90000"/>
        </a:lnSpc>
        <a:spcBef>
          <a:spcPts val="375"/>
        </a:spcBef>
        <a:spcAft>
          <a:spcPct val="0"/>
        </a:spcAft>
        <a:buFont typeface="Arial" charset="0"/>
        <a:buChar char="•"/>
        <a:defRPr sz="1500" kern="1200">
          <a:solidFill>
            <a:schemeClr val="tx1"/>
          </a:solidFill>
          <a:latin typeface="+mn-lt"/>
          <a:ea typeface="+mn-ea"/>
          <a:cs typeface="+mn-cs"/>
        </a:defRPr>
      </a:lvl3pPr>
      <a:lvl4pPr marL="1217613" indent="-173038" algn="l" defTabSz="695325" rtl="0" fontAlgn="base">
        <a:lnSpc>
          <a:spcPct val="90000"/>
        </a:lnSpc>
        <a:spcBef>
          <a:spcPts val="375"/>
        </a:spcBef>
        <a:spcAft>
          <a:spcPct val="0"/>
        </a:spcAft>
        <a:buFont typeface="Arial" charset="0"/>
        <a:buChar char="•"/>
        <a:defRPr sz="1300" kern="1200">
          <a:solidFill>
            <a:schemeClr val="tx1"/>
          </a:solidFill>
          <a:latin typeface="+mn-lt"/>
          <a:ea typeface="+mn-ea"/>
          <a:cs typeface="+mn-cs"/>
        </a:defRPr>
      </a:lvl4pPr>
      <a:lvl5pPr marL="1565275" indent="-173038" algn="l" defTabSz="695325" rtl="0" fontAlgn="base">
        <a:lnSpc>
          <a:spcPct val="90000"/>
        </a:lnSpc>
        <a:spcBef>
          <a:spcPts val="375"/>
        </a:spcBef>
        <a:spcAft>
          <a:spcPct val="0"/>
        </a:spcAft>
        <a:buFont typeface="Arial" charset="0"/>
        <a:buChar char="•"/>
        <a:defRPr sz="1300" kern="1200">
          <a:solidFill>
            <a:schemeClr val="tx1"/>
          </a:solidFill>
          <a:latin typeface="+mn-lt"/>
          <a:ea typeface="+mn-ea"/>
          <a:cs typeface="+mn-cs"/>
        </a:defRPr>
      </a:lvl5pPr>
      <a:lvl6pPr marL="1913862"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6pPr>
      <a:lvl7pPr marL="2261837"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7pPr>
      <a:lvl8pPr marL="2609812"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8pPr>
      <a:lvl9pPr marL="2957787"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9pPr>
    </p:bodyStyle>
    <p:otherStyle>
      <a:defPPr>
        <a:defRPr lang="en-US"/>
      </a:defPPr>
      <a:lvl1pPr marL="0" algn="l" defTabSz="695950" rtl="0" eaLnBrk="1" latinLnBrk="0" hangingPunct="1">
        <a:defRPr sz="1370" kern="1200">
          <a:solidFill>
            <a:schemeClr val="tx1"/>
          </a:solidFill>
          <a:latin typeface="+mn-lt"/>
          <a:ea typeface="+mn-ea"/>
          <a:cs typeface="+mn-cs"/>
        </a:defRPr>
      </a:lvl1pPr>
      <a:lvl2pPr marL="347975" algn="l" defTabSz="695950" rtl="0" eaLnBrk="1" latinLnBrk="0" hangingPunct="1">
        <a:defRPr sz="1370" kern="1200">
          <a:solidFill>
            <a:schemeClr val="tx1"/>
          </a:solidFill>
          <a:latin typeface="+mn-lt"/>
          <a:ea typeface="+mn-ea"/>
          <a:cs typeface="+mn-cs"/>
        </a:defRPr>
      </a:lvl2pPr>
      <a:lvl3pPr marL="695950" algn="l" defTabSz="695950" rtl="0" eaLnBrk="1" latinLnBrk="0" hangingPunct="1">
        <a:defRPr sz="1370" kern="1200">
          <a:solidFill>
            <a:schemeClr val="tx1"/>
          </a:solidFill>
          <a:latin typeface="+mn-lt"/>
          <a:ea typeface="+mn-ea"/>
          <a:cs typeface="+mn-cs"/>
        </a:defRPr>
      </a:lvl3pPr>
      <a:lvl4pPr marL="1043925" algn="l" defTabSz="695950" rtl="0" eaLnBrk="1" latinLnBrk="0" hangingPunct="1">
        <a:defRPr sz="1370" kern="1200">
          <a:solidFill>
            <a:schemeClr val="tx1"/>
          </a:solidFill>
          <a:latin typeface="+mn-lt"/>
          <a:ea typeface="+mn-ea"/>
          <a:cs typeface="+mn-cs"/>
        </a:defRPr>
      </a:lvl4pPr>
      <a:lvl5pPr marL="1391900" algn="l" defTabSz="695950" rtl="0" eaLnBrk="1" latinLnBrk="0" hangingPunct="1">
        <a:defRPr sz="1370" kern="1200">
          <a:solidFill>
            <a:schemeClr val="tx1"/>
          </a:solidFill>
          <a:latin typeface="+mn-lt"/>
          <a:ea typeface="+mn-ea"/>
          <a:cs typeface="+mn-cs"/>
        </a:defRPr>
      </a:lvl5pPr>
      <a:lvl6pPr marL="1739875" algn="l" defTabSz="695950" rtl="0" eaLnBrk="1" latinLnBrk="0" hangingPunct="1">
        <a:defRPr sz="1370" kern="1200">
          <a:solidFill>
            <a:schemeClr val="tx1"/>
          </a:solidFill>
          <a:latin typeface="+mn-lt"/>
          <a:ea typeface="+mn-ea"/>
          <a:cs typeface="+mn-cs"/>
        </a:defRPr>
      </a:lvl6pPr>
      <a:lvl7pPr marL="2087850" algn="l" defTabSz="695950" rtl="0" eaLnBrk="1" latinLnBrk="0" hangingPunct="1">
        <a:defRPr sz="1370" kern="1200">
          <a:solidFill>
            <a:schemeClr val="tx1"/>
          </a:solidFill>
          <a:latin typeface="+mn-lt"/>
          <a:ea typeface="+mn-ea"/>
          <a:cs typeface="+mn-cs"/>
        </a:defRPr>
      </a:lvl7pPr>
      <a:lvl8pPr marL="2435824" algn="l" defTabSz="695950" rtl="0" eaLnBrk="1" latinLnBrk="0" hangingPunct="1">
        <a:defRPr sz="1370" kern="1200">
          <a:solidFill>
            <a:schemeClr val="tx1"/>
          </a:solidFill>
          <a:latin typeface="+mn-lt"/>
          <a:ea typeface="+mn-ea"/>
          <a:cs typeface="+mn-cs"/>
        </a:defRPr>
      </a:lvl8pPr>
      <a:lvl9pPr marL="2783799" algn="l" defTabSz="695950" rtl="0" eaLnBrk="1" latinLnBrk="0" hangingPunct="1">
        <a:defRPr sz="137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hyperlink" Target="http://www.1ppt.com/tubiao/" TargetMode="External"/><Relationship Id="rId13" Type="http://schemas.openxmlformats.org/officeDocument/2006/relationships/hyperlink" Target="http://www.1ppt.com/ziliao/" TargetMode="External"/><Relationship Id="rId18" Type="http://schemas.openxmlformats.org/officeDocument/2006/relationships/image" Target="../media/image7.png"/><Relationship Id="rId3" Type="http://schemas.openxmlformats.org/officeDocument/2006/relationships/hyperlink" Target="http://www.1ppt.com/moban/" TargetMode="External"/><Relationship Id="rId7" Type="http://schemas.openxmlformats.org/officeDocument/2006/relationships/hyperlink" Target="http://www.1ppt.com/beijing/" TargetMode="External"/><Relationship Id="rId12" Type="http://schemas.openxmlformats.org/officeDocument/2006/relationships/hyperlink" Target="http://www.1ppt.com/excel/" TargetMode="External"/><Relationship Id="rId17" Type="http://schemas.openxmlformats.org/officeDocument/2006/relationships/hyperlink" Target="http://www.1ppt.com/jiaoan/" TargetMode="External"/><Relationship Id="rId2" Type="http://schemas.openxmlformats.org/officeDocument/2006/relationships/notesSlide" Target="../notesSlides/notesSlide2.xml"/><Relationship Id="rId16" Type="http://schemas.openxmlformats.org/officeDocument/2006/relationships/hyperlink" Target="http://www.1ppt.com/shiti/" TargetMode="External"/><Relationship Id="rId1" Type="http://schemas.openxmlformats.org/officeDocument/2006/relationships/slideLayout" Target="../slideLayouts/slideLayout7.xml"/><Relationship Id="rId6" Type="http://schemas.openxmlformats.org/officeDocument/2006/relationships/hyperlink" Target="http://www.1ppt.com/sucai/" TargetMode="External"/><Relationship Id="rId11" Type="http://schemas.openxmlformats.org/officeDocument/2006/relationships/hyperlink" Target="http://www.1ppt.com/word/" TargetMode="External"/><Relationship Id="rId5" Type="http://schemas.openxmlformats.org/officeDocument/2006/relationships/hyperlink" Target="http://www.1ppt.com/jieri/" TargetMode="External"/><Relationship Id="rId15" Type="http://schemas.openxmlformats.org/officeDocument/2006/relationships/hyperlink" Target="http://www.1ppt.com/fanwen/" TargetMode="External"/><Relationship Id="rId10" Type="http://schemas.openxmlformats.org/officeDocument/2006/relationships/hyperlink" Target="http://www.1ppt.com/powerpoint/" TargetMode="External"/><Relationship Id="rId4" Type="http://schemas.openxmlformats.org/officeDocument/2006/relationships/hyperlink" Target="http://www.1ppt.com/hangye/" TargetMode="External"/><Relationship Id="rId9" Type="http://schemas.openxmlformats.org/officeDocument/2006/relationships/hyperlink" Target="http://www.1ppt.com/xiazai/" TargetMode="External"/><Relationship Id="rId14" Type="http://schemas.openxmlformats.org/officeDocument/2006/relationships/hyperlink" Target="http://www.1ppt.com/kejian/"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D6E9F0">
            <a:alpha val="50195"/>
          </a:srgbClr>
        </a:solidFill>
        <a:effectLst/>
      </p:bgPr>
    </p:bg>
    <p:spTree>
      <p:nvGrpSpPr>
        <p:cNvPr id="1" name=""/>
        <p:cNvGrpSpPr/>
        <p:nvPr/>
      </p:nvGrpSpPr>
      <p:grpSpPr>
        <a:xfrm>
          <a:off x="0" y="0"/>
          <a:ext cx="0" cy="0"/>
          <a:chOff x="0" y="0"/>
          <a:chExt cx="0" cy="0"/>
        </a:xfrm>
      </p:grpSpPr>
      <p:sp>
        <p:nvSpPr>
          <p:cNvPr id="20" name="矩形 19"/>
          <p:cNvSpPr/>
          <p:nvPr/>
        </p:nvSpPr>
        <p:spPr>
          <a:xfrm>
            <a:off x="0" y="2208213"/>
            <a:ext cx="12192000" cy="25781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627" name="矩形 4"/>
          <p:cNvSpPr>
            <a:spLocks noChangeArrowheads="1"/>
          </p:cNvSpPr>
          <p:nvPr/>
        </p:nvSpPr>
        <p:spPr bwMode="auto">
          <a:xfrm>
            <a:off x="636588" y="2014538"/>
            <a:ext cx="5108575" cy="1570037"/>
          </a:xfrm>
          <a:prstGeom prst="rect">
            <a:avLst/>
          </a:prstGeom>
          <a:noFill/>
          <a:ln w="9525">
            <a:noFill/>
            <a:miter lim="800000"/>
            <a:headEnd/>
            <a:tailEnd/>
          </a:ln>
        </p:spPr>
        <p:txBody>
          <a:bodyPr wrap="none">
            <a:spAutoFit/>
          </a:bodyPr>
          <a:lstStyle/>
          <a:p>
            <a:r>
              <a:rPr lang="zh-CN" altLang="en-US" sz="9600">
                <a:solidFill>
                  <a:srgbClr val="8A837E"/>
                </a:solidFill>
                <a:latin typeface="经典繁仿圆"/>
                <a:ea typeface="经典繁仿圆"/>
                <a:cs typeface="经典繁仿圆"/>
              </a:rPr>
              <a:t>产品经理</a:t>
            </a:r>
          </a:p>
        </p:txBody>
      </p:sp>
      <p:sp>
        <p:nvSpPr>
          <p:cNvPr id="26628" name="矩形 5"/>
          <p:cNvSpPr>
            <a:spLocks noChangeArrowheads="1"/>
          </p:cNvSpPr>
          <p:nvPr/>
        </p:nvSpPr>
        <p:spPr bwMode="auto">
          <a:xfrm>
            <a:off x="5614988" y="2568575"/>
            <a:ext cx="954087" cy="1016000"/>
          </a:xfrm>
          <a:prstGeom prst="rect">
            <a:avLst/>
          </a:prstGeom>
          <a:noFill/>
          <a:ln w="9525">
            <a:noFill/>
            <a:miter lim="800000"/>
            <a:headEnd/>
            <a:tailEnd/>
          </a:ln>
        </p:spPr>
        <p:txBody>
          <a:bodyPr wrap="none">
            <a:spAutoFit/>
          </a:bodyPr>
          <a:lstStyle/>
          <a:p>
            <a:r>
              <a:rPr lang="zh-CN" altLang="en-US" sz="6000">
                <a:solidFill>
                  <a:srgbClr val="9BC7DE"/>
                </a:solidFill>
                <a:latin typeface="时尚中黑简体" pitchFamily="2" charset="-122"/>
                <a:ea typeface="时尚中黑简体" pitchFamily="2" charset="-122"/>
              </a:rPr>
              <a:t>的</a:t>
            </a:r>
            <a:endParaRPr lang="zh-CN" altLang="en-US" sz="6000">
              <a:solidFill>
                <a:srgbClr val="8A837E"/>
              </a:solidFill>
              <a:latin typeface="时尚中黑简体" pitchFamily="2" charset="-122"/>
              <a:ea typeface="时尚中黑简体" pitchFamily="2" charset="-122"/>
            </a:endParaRPr>
          </a:p>
        </p:txBody>
      </p:sp>
      <p:sp>
        <p:nvSpPr>
          <p:cNvPr id="26629" name="矩形 7"/>
          <p:cNvSpPr>
            <a:spLocks noChangeArrowheads="1"/>
          </p:cNvSpPr>
          <p:nvPr/>
        </p:nvSpPr>
        <p:spPr bwMode="auto">
          <a:xfrm>
            <a:off x="6900863" y="3908425"/>
            <a:ext cx="954087" cy="1016000"/>
          </a:xfrm>
          <a:prstGeom prst="rect">
            <a:avLst/>
          </a:prstGeom>
          <a:noFill/>
          <a:ln w="9525">
            <a:noFill/>
            <a:miter lim="800000"/>
            <a:headEnd/>
            <a:tailEnd/>
          </a:ln>
        </p:spPr>
        <p:txBody>
          <a:bodyPr wrap="none">
            <a:spAutoFit/>
          </a:bodyPr>
          <a:lstStyle/>
          <a:p>
            <a:r>
              <a:rPr lang="zh-CN" altLang="en-US" sz="6000">
                <a:solidFill>
                  <a:srgbClr val="9BC7DE"/>
                </a:solidFill>
                <a:latin typeface="华文行楷"/>
                <a:ea typeface="华文行楷"/>
                <a:cs typeface="经典繁仿圆"/>
              </a:rPr>
              <a:t>是</a:t>
            </a:r>
          </a:p>
        </p:txBody>
      </p:sp>
      <p:sp>
        <p:nvSpPr>
          <p:cNvPr id="26630" name="矩形 8"/>
          <p:cNvSpPr>
            <a:spLocks noChangeArrowheads="1"/>
          </p:cNvSpPr>
          <p:nvPr/>
        </p:nvSpPr>
        <p:spPr bwMode="auto">
          <a:xfrm>
            <a:off x="9647238" y="1443038"/>
            <a:ext cx="3181350" cy="3708400"/>
          </a:xfrm>
          <a:prstGeom prst="rect">
            <a:avLst/>
          </a:prstGeom>
          <a:noFill/>
          <a:ln w="9525">
            <a:noFill/>
            <a:miter lim="800000"/>
            <a:headEnd/>
            <a:tailEnd/>
          </a:ln>
        </p:spPr>
        <p:txBody>
          <a:bodyPr>
            <a:spAutoFit/>
          </a:bodyPr>
          <a:lstStyle/>
          <a:p>
            <a:r>
              <a:rPr lang="zh-CN" altLang="en-US" sz="23500">
                <a:solidFill>
                  <a:srgbClr val="D6E9F0"/>
                </a:solidFill>
                <a:latin typeface="时尚中黑简体" pitchFamily="2" charset="-122"/>
                <a:ea typeface="时尚中黑简体" pitchFamily="2" charset="-122"/>
              </a:rPr>
              <a:t>？</a:t>
            </a:r>
          </a:p>
        </p:txBody>
      </p:sp>
      <p:pic>
        <p:nvPicPr>
          <p:cNvPr id="26631" name="图片 12"/>
          <p:cNvPicPr>
            <a:picLocks noChangeAspect="1"/>
          </p:cNvPicPr>
          <p:nvPr/>
        </p:nvPicPr>
        <p:blipFill>
          <a:blip r:embed="rId2"/>
          <a:srcRect/>
          <a:stretch>
            <a:fillRect/>
          </a:stretch>
        </p:blipFill>
        <p:spPr bwMode="auto">
          <a:xfrm>
            <a:off x="5053013" y="239713"/>
            <a:ext cx="2085975" cy="2438400"/>
          </a:xfrm>
          <a:prstGeom prst="rect">
            <a:avLst/>
          </a:prstGeom>
          <a:noFill/>
          <a:ln w="9525">
            <a:noFill/>
            <a:miter lim="800000"/>
            <a:headEnd/>
            <a:tailEnd/>
          </a:ln>
        </p:spPr>
      </p:pic>
      <p:sp>
        <p:nvSpPr>
          <p:cNvPr id="26632" name="矩形 14"/>
          <p:cNvSpPr>
            <a:spLocks noChangeArrowheads="1"/>
          </p:cNvSpPr>
          <p:nvPr/>
        </p:nvSpPr>
        <p:spPr bwMode="auto">
          <a:xfrm>
            <a:off x="4381500" y="3352800"/>
            <a:ext cx="3284538" cy="1570038"/>
          </a:xfrm>
          <a:prstGeom prst="rect">
            <a:avLst/>
          </a:prstGeom>
          <a:noFill/>
          <a:ln w="9525">
            <a:noFill/>
            <a:miter lim="800000"/>
            <a:headEnd/>
            <a:tailEnd/>
          </a:ln>
        </p:spPr>
        <p:txBody>
          <a:bodyPr>
            <a:spAutoFit/>
          </a:bodyPr>
          <a:lstStyle/>
          <a:p>
            <a:r>
              <a:rPr lang="zh-CN" altLang="en-US" sz="9600">
                <a:solidFill>
                  <a:srgbClr val="473E3E"/>
                </a:solidFill>
                <a:latin typeface="时尚中黑简体" pitchFamily="2" charset="-122"/>
                <a:ea typeface="时尚中黑简体" pitchFamily="2" charset="-122"/>
                <a:cs typeface="经典繁仿圆"/>
              </a:rPr>
              <a:t>本职</a:t>
            </a:r>
          </a:p>
        </p:txBody>
      </p:sp>
      <p:sp>
        <p:nvSpPr>
          <p:cNvPr id="26633" name="矩形 15"/>
          <p:cNvSpPr>
            <a:spLocks noChangeArrowheads="1"/>
          </p:cNvSpPr>
          <p:nvPr/>
        </p:nvSpPr>
        <p:spPr bwMode="auto">
          <a:xfrm>
            <a:off x="7666038" y="3584575"/>
            <a:ext cx="2236787" cy="1322388"/>
          </a:xfrm>
          <a:prstGeom prst="rect">
            <a:avLst/>
          </a:prstGeom>
          <a:noFill/>
          <a:ln w="9525">
            <a:noFill/>
            <a:miter lim="800000"/>
            <a:headEnd/>
            <a:tailEnd/>
          </a:ln>
        </p:spPr>
        <p:txBody>
          <a:bodyPr wrap="none">
            <a:spAutoFit/>
          </a:bodyPr>
          <a:lstStyle/>
          <a:p>
            <a:r>
              <a:rPr lang="zh-CN" altLang="en-US" sz="8000">
                <a:solidFill>
                  <a:srgbClr val="7D5E45"/>
                </a:solidFill>
                <a:latin typeface="华康俪金黑W8(P)"/>
                <a:ea typeface="华康俪金黑W8(P)"/>
                <a:cs typeface="华康俪金黑W8(P)"/>
              </a:rPr>
              <a:t>什么</a:t>
            </a:r>
          </a:p>
        </p:txBody>
      </p:sp>
      <p:grpSp>
        <p:nvGrpSpPr>
          <p:cNvPr id="26634" name="组合 18"/>
          <p:cNvGrpSpPr>
            <a:grpSpLocks/>
          </p:cNvGrpSpPr>
          <p:nvPr/>
        </p:nvGrpSpPr>
        <p:grpSpPr bwMode="auto">
          <a:xfrm>
            <a:off x="722313" y="3908425"/>
            <a:ext cx="2741612" cy="812800"/>
            <a:chOff x="7672064" y="2923366"/>
            <a:chExt cx="2741456" cy="813173"/>
          </a:xfrm>
        </p:grpSpPr>
        <p:sp>
          <p:nvSpPr>
            <p:cNvPr id="26638" name="矩形 16"/>
            <p:cNvSpPr>
              <a:spLocks noChangeArrowheads="1"/>
            </p:cNvSpPr>
            <p:nvPr/>
          </p:nvSpPr>
          <p:spPr bwMode="auto">
            <a:xfrm>
              <a:off x="7672064" y="2923366"/>
              <a:ext cx="1792478" cy="400110"/>
            </a:xfrm>
            <a:prstGeom prst="rect">
              <a:avLst/>
            </a:prstGeom>
            <a:noFill/>
            <a:ln w="9525">
              <a:noFill/>
              <a:miter lim="800000"/>
              <a:headEnd/>
              <a:tailEnd/>
            </a:ln>
          </p:spPr>
          <p:txBody>
            <a:bodyPr wrap="none">
              <a:spAutoFit/>
            </a:bodyPr>
            <a:lstStyle/>
            <a:p>
              <a:r>
                <a:rPr lang="zh-CN" altLang="en-US" sz="2000" b="1">
                  <a:solidFill>
                    <a:srgbClr val="473E3E"/>
                  </a:solidFill>
                  <a:latin typeface="Microsoft YaHei" pitchFamily="34" charset="-122"/>
                  <a:ea typeface="Microsoft YaHei" pitchFamily="34" charset="-122"/>
                </a:rPr>
                <a:t>来源：</a:t>
              </a:r>
              <a:r>
                <a:rPr lang="en-US" altLang="zh-CN" sz="2000" b="1">
                  <a:solidFill>
                    <a:srgbClr val="473E3E"/>
                  </a:solidFill>
                  <a:latin typeface="Microsoft YaHei" pitchFamily="34" charset="-122"/>
                  <a:ea typeface="Microsoft YaHei" pitchFamily="34" charset="-122"/>
                </a:rPr>
                <a:t>@36</a:t>
              </a:r>
              <a:r>
                <a:rPr lang="zh-CN" altLang="en-US" sz="2000" b="1">
                  <a:solidFill>
                    <a:srgbClr val="473E3E"/>
                  </a:solidFill>
                  <a:latin typeface="Microsoft YaHei" pitchFamily="34" charset="-122"/>
                  <a:ea typeface="Microsoft YaHei" pitchFamily="34" charset="-122"/>
                </a:rPr>
                <a:t>氪</a:t>
              </a:r>
            </a:p>
          </p:txBody>
        </p:sp>
        <p:sp>
          <p:nvSpPr>
            <p:cNvPr id="26639" name="矩形 17"/>
            <p:cNvSpPr>
              <a:spLocks noChangeArrowheads="1"/>
            </p:cNvSpPr>
            <p:nvPr/>
          </p:nvSpPr>
          <p:spPr bwMode="auto">
            <a:xfrm>
              <a:off x="7672064" y="3336429"/>
              <a:ext cx="2741456" cy="400110"/>
            </a:xfrm>
            <a:prstGeom prst="rect">
              <a:avLst/>
            </a:prstGeom>
            <a:noFill/>
            <a:ln w="9525">
              <a:noFill/>
              <a:miter lim="800000"/>
              <a:headEnd/>
              <a:tailEnd/>
            </a:ln>
          </p:spPr>
          <p:txBody>
            <a:bodyPr wrap="none">
              <a:spAutoFit/>
            </a:bodyPr>
            <a:lstStyle/>
            <a:p>
              <a:r>
                <a:rPr lang="zh-CN" altLang="en-US" sz="2000" b="1">
                  <a:solidFill>
                    <a:srgbClr val="473E3E"/>
                  </a:solidFill>
                  <a:latin typeface="Microsoft YaHei" pitchFamily="34" charset="-122"/>
                  <a:ea typeface="Microsoft YaHei" pitchFamily="34" charset="-122"/>
                </a:rPr>
                <a:t>制作：</a:t>
              </a:r>
              <a:r>
                <a:rPr lang="en-US" altLang="zh-CN" sz="2000" b="1">
                  <a:solidFill>
                    <a:srgbClr val="473E3E"/>
                  </a:solidFill>
                  <a:latin typeface="Microsoft YaHei" pitchFamily="34" charset="-122"/>
                  <a:ea typeface="Microsoft YaHei" pitchFamily="34" charset="-122"/>
                </a:rPr>
                <a:t>@</a:t>
              </a:r>
              <a:r>
                <a:rPr lang="zh-CN" altLang="en-US" sz="2000" b="1">
                  <a:solidFill>
                    <a:srgbClr val="473E3E"/>
                  </a:solidFill>
                  <a:latin typeface="Microsoft YaHei" pitchFamily="34" charset="-122"/>
                  <a:ea typeface="Microsoft YaHei" pitchFamily="34" charset="-122"/>
                </a:rPr>
                <a:t>汤是一门</a:t>
              </a:r>
              <a:r>
                <a:rPr lang="en-US" altLang="zh-CN" sz="2000" b="1">
                  <a:solidFill>
                    <a:srgbClr val="473E3E"/>
                  </a:solidFill>
                  <a:latin typeface="Microsoft YaHei" pitchFamily="34" charset="-122"/>
                  <a:ea typeface="Microsoft YaHei" pitchFamily="34" charset="-122"/>
                </a:rPr>
                <a:t>PPT</a:t>
              </a:r>
              <a:endParaRPr lang="zh-CN" altLang="en-US" sz="2000" b="1">
                <a:solidFill>
                  <a:srgbClr val="473E3E"/>
                </a:solidFill>
                <a:latin typeface="Microsoft YaHei" pitchFamily="34" charset="-122"/>
                <a:ea typeface="Microsoft YaHei" pitchFamily="34" charset="-122"/>
              </a:endParaRPr>
            </a:p>
          </p:txBody>
        </p:sp>
      </p:grpSp>
      <p:sp>
        <p:nvSpPr>
          <p:cNvPr id="26635" name="矩形 21"/>
          <p:cNvSpPr>
            <a:spLocks noChangeArrowheads="1"/>
          </p:cNvSpPr>
          <p:nvPr/>
        </p:nvSpPr>
        <p:spPr bwMode="auto">
          <a:xfrm>
            <a:off x="4187825" y="4911725"/>
            <a:ext cx="8640763" cy="307975"/>
          </a:xfrm>
          <a:prstGeom prst="rect">
            <a:avLst/>
          </a:prstGeom>
          <a:noFill/>
          <a:ln w="9525">
            <a:noFill/>
            <a:miter lim="800000"/>
            <a:headEnd/>
            <a:tailEnd/>
          </a:ln>
        </p:spPr>
        <p:txBody>
          <a:bodyPr>
            <a:spAutoFit/>
          </a:bodyPr>
          <a:lstStyle/>
          <a:p>
            <a:r>
              <a:rPr lang="zh-CN" altLang="en-US" sz="1400" i="1">
                <a:solidFill>
                  <a:srgbClr val="473E3E"/>
                </a:solidFill>
                <a:latin typeface="Microsoft YaHei" pitchFamily="34" charset="-122"/>
                <a:ea typeface="Microsoft YaHei" pitchFamily="34" charset="-122"/>
              </a:rPr>
              <a:t>本文作者</a:t>
            </a:r>
            <a:r>
              <a:rPr lang="en-US" altLang="zh-CN" sz="1400" i="1">
                <a:solidFill>
                  <a:srgbClr val="473E3E"/>
                </a:solidFill>
                <a:latin typeface="Microsoft YaHei" pitchFamily="34" charset="-122"/>
                <a:ea typeface="Microsoft YaHei" pitchFamily="34" charset="-122"/>
              </a:rPr>
              <a:t>Josh Elman</a:t>
            </a:r>
            <a:r>
              <a:rPr lang="zh-CN" altLang="en-US" sz="1400" i="1">
                <a:solidFill>
                  <a:srgbClr val="473E3E"/>
                </a:solidFill>
                <a:latin typeface="Microsoft YaHei" pitchFamily="34" charset="-122"/>
                <a:ea typeface="Microsoft YaHei" pitchFamily="34" charset="-122"/>
              </a:rPr>
              <a:t>曾在</a:t>
            </a:r>
            <a:r>
              <a:rPr lang="en-US" altLang="zh-CN" sz="1400" i="1">
                <a:solidFill>
                  <a:srgbClr val="473E3E"/>
                </a:solidFill>
                <a:latin typeface="Microsoft YaHei" pitchFamily="34" charset="-122"/>
                <a:ea typeface="Microsoft YaHei" pitchFamily="34" charset="-122"/>
              </a:rPr>
              <a:t>Twitter</a:t>
            </a:r>
            <a:r>
              <a:rPr lang="zh-CN" altLang="en-US" sz="1400" i="1">
                <a:solidFill>
                  <a:srgbClr val="473E3E"/>
                </a:solidFill>
                <a:latin typeface="Microsoft YaHei" pitchFamily="34" charset="-122"/>
                <a:ea typeface="Microsoft YaHei" pitchFamily="34" charset="-122"/>
              </a:rPr>
              <a:t>、</a:t>
            </a:r>
            <a:r>
              <a:rPr lang="en-US" altLang="zh-CN" sz="1400" i="1">
                <a:solidFill>
                  <a:srgbClr val="473E3E"/>
                </a:solidFill>
                <a:latin typeface="Microsoft YaHei" pitchFamily="34" charset="-122"/>
                <a:ea typeface="Microsoft YaHei" pitchFamily="34" charset="-122"/>
              </a:rPr>
              <a:t>Facebook</a:t>
            </a:r>
            <a:r>
              <a:rPr lang="zh-CN" altLang="en-US" sz="1400" i="1">
                <a:solidFill>
                  <a:srgbClr val="473E3E"/>
                </a:solidFill>
                <a:latin typeface="Microsoft YaHei" pitchFamily="34" charset="-122"/>
                <a:ea typeface="Microsoft YaHei" pitchFamily="34" charset="-122"/>
              </a:rPr>
              <a:t>和</a:t>
            </a:r>
            <a:r>
              <a:rPr lang="en-US" altLang="zh-CN" sz="1400" i="1">
                <a:solidFill>
                  <a:srgbClr val="473E3E"/>
                </a:solidFill>
                <a:latin typeface="Microsoft YaHei" pitchFamily="34" charset="-122"/>
                <a:ea typeface="Microsoft YaHei" pitchFamily="34" charset="-122"/>
              </a:rPr>
              <a:t>LinkedIn</a:t>
            </a:r>
            <a:r>
              <a:rPr lang="zh-CN" altLang="en-US" sz="1400" i="1">
                <a:solidFill>
                  <a:srgbClr val="473E3E"/>
                </a:solidFill>
                <a:latin typeface="Microsoft YaHei" pitchFamily="34" charset="-122"/>
                <a:ea typeface="Microsoft YaHei" pitchFamily="34" charset="-122"/>
              </a:rPr>
              <a:t>等处负责过产品部门的工作。略有删改。</a:t>
            </a:r>
            <a:endParaRPr lang="en-US" altLang="zh-CN" sz="1400" i="1">
              <a:solidFill>
                <a:srgbClr val="473E3E"/>
              </a:solidFill>
              <a:latin typeface="Microsoft YaHei" pitchFamily="34" charset="-122"/>
              <a:ea typeface="Microsoft YaHei" pitchFamily="34" charset="-122"/>
            </a:endParaRPr>
          </a:p>
        </p:txBody>
      </p:sp>
      <p:pic>
        <p:nvPicPr>
          <p:cNvPr id="26636" name="图片 23"/>
          <p:cNvPicPr>
            <a:picLocks noChangeAspect="1"/>
          </p:cNvPicPr>
          <p:nvPr/>
        </p:nvPicPr>
        <p:blipFill>
          <a:blip r:embed="rId3"/>
          <a:srcRect/>
          <a:stretch>
            <a:fillRect/>
          </a:stretch>
        </p:blipFill>
        <p:spPr bwMode="auto">
          <a:xfrm>
            <a:off x="454025" y="1235075"/>
            <a:ext cx="3481388" cy="11826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D6E9F0">
            <a:alpha val="50195"/>
          </a:srgbClr>
        </a:solidFill>
        <a:effectLst/>
      </p:bgPr>
    </p:bg>
    <p:spTree>
      <p:nvGrpSpPr>
        <p:cNvPr id="1" name=""/>
        <p:cNvGrpSpPr/>
        <p:nvPr/>
      </p:nvGrpSpPr>
      <p:grpSpPr>
        <a:xfrm>
          <a:off x="0" y="0"/>
          <a:ext cx="0" cy="0"/>
          <a:chOff x="0" y="0"/>
          <a:chExt cx="0" cy="0"/>
        </a:xfrm>
      </p:grpSpPr>
      <p:sp>
        <p:nvSpPr>
          <p:cNvPr id="23" name="矩形 22"/>
          <p:cNvSpPr/>
          <p:nvPr/>
        </p:nvSpPr>
        <p:spPr>
          <a:xfrm>
            <a:off x="6105525" y="658813"/>
            <a:ext cx="6096000" cy="5221287"/>
          </a:xfrm>
          <a:prstGeom prst="rect">
            <a:avLst/>
          </a:prstGeom>
          <a:solidFill>
            <a:srgbClr val="473E3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7D5E45"/>
              </a:solidFill>
            </a:endParaRPr>
          </a:p>
        </p:txBody>
      </p:sp>
      <p:pic>
        <p:nvPicPr>
          <p:cNvPr id="27651" name="图片 25"/>
          <p:cNvPicPr>
            <a:picLocks noChangeAspect="1"/>
          </p:cNvPicPr>
          <p:nvPr/>
        </p:nvPicPr>
        <p:blipFill>
          <a:blip r:embed="rId2"/>
          <a:srcRect b="5769"/>
          <a:stretch>
            <a:fillRect/>
          </a:stretch>
        </p:blipFill>
        <p:spPr bwMode="auto">
          <a:xfrm>
            <a:off x="9263063" y="2490788"/>
            <a:ext cx="2946400" cy="3389312"/>
          </a:xfrm>
          <a:prstGeom prst="rect">
            <a:avLst/>
          </a:prstGeom>
          <a:noFill/>
          <a:ln w="9525">
            <a:noFill/>
            <a:miter lim="800000"/>
            <a:headEnd/>
            <a:tailEnd/>
          </a:ln>
        </p:spPr>
      </p:pic>
      <p:sp>
        <p:nvSpPr>
          <p:cNvPr id="21" name="矩形 20"/>
          <p:cNvSpPr/>
          <p:nvPr/>
        </p:nvSpPr>
        <p:spPr>
          <a:xfrm>
            <a:off x="6110288" y="2490788"/>
            <a:ext cx="3152775" cy="3389312"/>
          </a:xfrm>
          <a:prstGeom prst="rect">
            <a:avLst/>
          </a:prstGeom>
          <a:solidFill>
            <a:srgbClr val="473E3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7D5E45"/>
              </a:solidFill>
            </a:endParaRPr>
          </a:p>
        </p:txBody>
      </p:sp>
      <p:sp>
        <p:nvSpPr>
          <p:cNvPr id="20" name="矩形 19"/>
          <p:cNvSpPr/>
          <p:nvPr/>
        </p:nvSpPr>
        <p:spPr>
          <a:xfrm>
            <a:off x="0" y="674688"/>
            <a:ext cx="6096000" cy="520541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27654" name="图片 18"/>
          <p:cNvPicPr>
            <a:picLocks noChangeAspect="1"/>
          </p:cNvPicPr>
          <p:nvPr/>
        </p:nvPicPr>
        <p:blipFill>
          <a:blip r:embed="rId3"/>
          <a:srcRect/>
          <a:stretch>
            <a:fillRect/>
          </a:stretch>
        </p:blipFill>
        <p:spPr bwMode="auto">
          <a:xfrm>
            <a:off x="28575" y="1771650"/>
            <a:ext cx="5327650" cy="4284663"/>
          </a:xfrm>
          <a:prstGeom prst="rect">
            <a:avLst/>
          </a:prstGeom>
          <a:noFill/>
          <a:ln w="9525">
            <a:noFill/>
            <a:miter lim="800000"/>
            <a:headEnd/>
            <a:tailEnd/>
          </a:ln>
        </p:spPr>
      </p:pic>
      <p:pic>
        <p:nvPicPr>
          <p:cNvPr id="27655" name="图片 17"/>
          <p:cNvPicPr>
            <a:picLocks noChangeAspect="1"/>
          </p:cNvPicPr>
          <p:nvPr/>
        </p:nvPicPr>
        <p:blipFill>
          <a:blip r:embed="rId4"/>
          <a:srcRect/>
          <a:stretch>
            <a:fillRect/>
          </a:stretch>
        </p:blipFill>
        <p:spPr bwMode="auto">
          <a:xfrm>
            <a:off x="892175" y="917575"/>
            <a:ext cx="4773613" cy="4767263"/>
          </a:xfrm>
          <a:prstGeom prst="rect">
            <a:avLst/>
          </a:prstGeom>
          <a:noFill/>
          <a:ln w="9525">
            <a:noFill/>
            <a:miter lim="800000"/>
            <a:headEnd/>
            <a:tailEnd/>
          </a:ln>
        </p:spPr>
      </p:pic>
      <p:sp>
        <p:nvSpPr>
          <p:cNvPr id="27656" name="矩形 2"/>
          <p:cNvSpPr>
            <a:spLocks noChangeArrowheads="1"/>
          </p:cNvSpPr>
          <p:nvPr/>
        </p:nvSpPr>
        <p:spPr bwMode="auto">
          <a:xfrm>
            <a:off x="6373813" y="592138"/>
            <a:ext cx="5513387" cy="2022475"/>
          </a:xfrm>
          <a:prstGeom prst="rect">
            <a:avLst/>
          </a:prstGeom>
          <a:noFill/>
          <a:ln w="9525">
            <a:noFill/>
            <a:miter lim="800000"/>
            <a:headEnd/>
            <a:tailEnd/>
          </a:ln>
        </p:spPr>
        <p:txBody>
          <a:bodyPr>
            <a:spAutoFit/>
          </a:bodyPr>
          <a:lstStyle/>
          <a:p>
            <a:pPr>
              <a:lnSpc>
                <a:spcPct val="110000"/>
              </a:lnSpc>
            </a:pPr>
            <a:endParaRPr lang="zh-CN" altLang="en-US" sz="1600">
              <a:solidFill>
                <a:schemeClr val="bg1"/>
              </a:solidFill>
              <a:latin typeface="Microsoft YaHei" pitchFamily="34" charset="-122"/>
              <a:ea typeface="Microsoft YaHei" pitchFamily="34" charset="-122"/>
            </a:endParaRPr>
          </a:p>
          <a:p>
            <a:pPr>
              <a:lnSpc>
                <a:spcPct val="110000"/>
              </a:lnSpc>
            </a:pPr>
            <a:r>
              <a:rPr lang="zh-CN" altLang="en-US" sz="1600">
                <a:solidFill>
                  <a:schemeClr val="bg1"/>
                </a:solidFill>
                <a:latin typeface="Microsoft YaHei" pitchFamily="34" charset="-122"/>
                <a:ea typeface="Microsoft YaHei" pitchFamily="34" charset="-122"/>
              </a:rPr>
              <a:t>大概由于产品这个概念过于宽泛，产品管理也就成了所有组织里最难定义的一项工作。我曾经和一些初涉产品管理或准备在此领域进一步发展的朋友们讨论过“</a:t>
            </a:r>
            <a:r>
              <a:rPr lang="zh-CN" altLang="en-US" b="1">
                <a:solidFill>
                  <a:schemeClr val="bg1"/>
                </a:solidFill>
                <a:latin typeface="Microsoft YaHei" pitchFamily="34" charset="-122"/>
                <a:ea typeface="Microsoft YaHei" pitchFamily="34" charset="-122"/>
              </a:rPr>
              <a:t>产品经理的本职</a:t>
            </a:r>
            <a:r>
              <a:rPr lang="zh-CN" altLang="en-US" sz="1600">
                <a:solidFill>
                  <a:schemeClr val="bg1"/>
                </a:solidFill>
                <a:latin typeface="Microsoft YaHei" pitchFamily="34" charset="-122"/>
                <a:ea typeface="Microsoft YaHei" pitchFamily="34" charset="-122"/>
              </a:rPr>
              <a:t>”这个问题。在这里，我打算把其中一些内容和大家分享，也欢迎各位进行讨论。</a:t>
            </a:r>
            <a:endParaRPr lang="en-US" altLang="zh-CN" sz="1600">
              <a:solidFill>
                <a:schemeClr val="bg1"/>
              </a:solidFill>
              <a:latin typeface="Microsoft YaHei" pitchFamily="34" charset="-122"/>
              <a:ea typeface="Microsoft YaHei" pitchFamily="34" charset="-122"/>
            </a:endParaRPr>
          </a:p>
          <a:p>
            <a:pPr>
              <a:lnSpc>
                <a:spcPct val="110000"/>
              </a:lnSpc>
            </a:pPr>
            <a:endParaRPr lang="zh-CN" altLang="en-US" sz="1600">
              <a:solidFill>
                <a:schemeClr val="bg1"/>
              </a:solidFill>
              <a:latin typeface="Microsoft YaHei" pitchFamily="34" charset="-122"/>
              <a:ea typeface="Microsoft YaHei" pitchFamily="34" charset="-122"/>
            </a:endParaRPr>
          </a:p>
        </p:txBody>
      </p:sp>
      <p:sp>
        <p:nvSpPr>
          <p:cNvPr id="12" name="任意多边形 11"/>
          <p:cNvSpPr/>
          <p:nvPr/>
        </p:nvSpPr>
        <p:spPr>
          <a:xfrm rot="6589179">
            <a:off x="1307307" y="3423444"/>
            <a:ext cx="2325687" cy="981075"/>
          </a:xfrm>
          <a:custGeom>
            <a:avLst/>
            <a:gdLst>
              <a:gd name="connsiteX0" fmla="*/ 2481943 w 2481943"/>
              <a:gd name="connsiteY0" fmla="*/ 1016000 h 1016000"/>
              <a:gd name="connsiteX1" fmla="*/ 1190171 w 2481943"/>
              <a:gd name="connsiteY1" fmla="*/ 769257 h 1016000"/>
              <a:gd name="connsiteX2" fmla="*/ 0 w 2481943"/>
              <a:gd name="connsiteY2" fmla="*/ 0 h 1016000"/>
            </a:gdLst>
            <a:ahLst/>
            <a:cxnLst>
              <a:cxn ang="0">
                <a:pos x="connsiteX0" y="connsiteY0"/>
              </a:cxn>
              <a:cxn ang="0">
                <a:pos x="connsiteX1" y="connsiteY1"/>
              </a:cxn>
              <a:cxn ang="0">
                <a:pos x="connsiteX2" y="connsiteY2"/>
              </a:cxn>
            </a:cxnLst>
            <a:rect l="l" t="t" r="r" b="b"/>
            <a:pathLst>
              <a:path w="2481943" h="1016000">
                <a:moveTo>
                  <a:pt x="2481943" y="1016000"/>
                </a:moveTo>
                <a:cubicBezTo>
                  <a:pt x="2042885" y="977295"/>
                  <a:pt x="1603828" y="938590"/>
                  <a:pt x="1190171" y="769257"/>
                </a:cubicBezTo>
                <a:cubicBezTo>
                  <a:pt x="776514" y="599924"/>
                  <a:pt x="388257" y="299962"/>
                  <a:pt x="0" y="0"/>
                </a:cubicBezTo>
              </a:path>
            </a:pathLst>
          </a:cu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solidFill>
                <a:srgbClr val="7D5E45"/>
              </a:solidFill>
            </a:endParaRPr>
          </a:p>
        </p:txBody>
      </p:sp>
      <p:sp>
        <p:nvSpPr>
          <p:cNvPr id="27658" name="矩形 21"/>
          <p:cNvSpPr>
            <a:spLocks noChangeArrowheads="1"/>
          </p:cNvSpPr>
          <p:nvPr/>
        </p:nvSpPr>
        <p:spPr bwMode="auto">
          <a:xfrm>
            <a:off x="6373813" y="2655888"/>
            <a:ext cx="2770187" cy="3173412"/>
          </a:xfrm>
          <a:prstGeom prst="rect">
            <a:avLst/>
          </a:prstGeom>
          <a:noFill/>
          <a:ln w="9525">
            <a:noFill/>
            <a:miter lim="800000"/>
            <a:headEnd/>
            <a:tailEnd/>
          </a:ln>
        </p:spPr>
        <p:txBody>
          <a:bodyPr>
            <a:spAutoFit/>
          </a:bodyPr>
          <a:lstStyle/>
          <a:p>
            <a:pPr>
              <a:lnSpc>
                <a:spcPct val="110000"/>
              </a:lnSpc>
            </a:pPr>
            <a:r>
              <a:rPr lang="zh-CN" altLang="en-US" sz="1600">
                <a:solidFill>
                  <a:schemeClr val="bg1"/>
                </a:solidFill>
                <a:latin typeface="Microsoft YaHei" pitchFamily="34" charset="-122"/>
                <a:ea typeface="Microsoft YaHei" pitchFamily="34" charset="-122"/>
              </a:rPr>
              <a:t>首先我要对“</a:t>
            </a:r>
            <a:r>
              <a:rPr lang="zh-CN" altLang="en-US" b="1">
                <a:solidFill>
                  <a:schemeClr val="bg1"/>
                </a:solidFill>
                <a:latin typeface="Microsoft YaHei" pitchFamily="34" charset="-122"/>
                <a:ea typeface="Microsoft YaHei" pitchFamily="34" charset="-122"/>
              </a:rPr>
              <a:t>团队</a:t>
            </a:r>
            <a:r>
              <a:rPr lang="zh-CN" altLang="en-US" sz="1600">
                <a:solidFill>
                  <a:schemeClr val="bg1"/>
                </a:solidFill>
                <a:latin typeface="Microsoft YaHei" pitchFamily="34" charset="-122"/>
                <a:ea typeface="Microsoft YaHei" pitchFamily="34" charset="-122"/>
              </a:rPr>
              <a:t>”下个定义，我所提的团队意指两个群体，一是</a:t>
            </a:r>
            <a:r>
              <a:rPr lang="zh-CN" altLang="en-US" b="1">
                <a:solidFill>
                  <a:schemeClr val="bg1"/>
                </a:solidFill>
                <a:latin typeface="Microsoft YaHei" pitchFamily="34" charset="-122"/>
                <a:ea typeface="Microsoft YaHei" pitchFamily="34" charset="-122"/>
              </a:rPr>
              <a:t>狭义</a:t>
            </a:r>
            <a:r>
              <a:rPr lang="zh-CN" altLang="en-US" sz="1600">
                <a:solidFill>
                  <a:schemeClr val="bg1"/>
                </a:solidFill>
                <a:latin typeface="Microsoft YaHei" pitchFamily="34" charset="-122"/>
                <a:ea typeface="Microsoft YaHei" pitchFamily="34" charset="-122"/>
              </a:rPr>
              <a:t>团队，即为了某个产品或某个产品的某个方面（外围设计、工程设计、质量监控等）而直接共同工作的一组人员；而</a:t>
            </a:r>
            <a:r>
              <a:rPr lang="zh-CN" altLang="en-US" b="1">
                <a:solidFill>
                  <a:schemeClr val="bg1"/>
                </a:solidFill>
                <a:latin typeface="Microsoft YaHei" pitchFamily="34" charset="-122"/>
                <a:ea typeface="Microsoft YaHei" pitchFamily="34" charset="-122"/>
              </a:rPr>
              <a:t>广义</a:t>
            </a:r>
            <a:r>
              <a:rPr lang="zh-CN" altLang="en-US" sz="1600">
                <a:solidFill>
                  <a:schemeClr val="bg1"/>
                </a:solidFill>
                <a:latin typeface="Microsoft YaHei" pitchFamily="34" charset="-122"/>
                <a:ea typeface="Microsoft YaHei" pitchFamily="34" charset="-122"/>
              </a:rPr>
              <a:t>团队，则是在某些工作上和狭义团队有重合部分的群体，如营销部门、法律部门和行政管理部门等。</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D6E9F0">
            <a:alpha val="50195"/>
          </a:srgbClr>
        </a:solidFill>
        <a:effectLst/>
      </p:bgPr>
    </p:bg>
    <p:spTree>
      <p:nvGrpSpPr>
        <p:cNvPr id="1" name=""/>
        <p:cNvGrpSpPr/>
        <p:nvPr/>
      </p:nvGrpSpPr>
      <p:grpSpPr>
        <a:xfrm>
          <a:off x="0" y="0"/>
          <a:ext cx="0" cy="0"/>
          <a:chOff x="0" y="0"/>
          <a:chExt cx="0" cy="0"/>
        </a:xfrm>
      </p:grpSpPr>
      <p:sp>
        <p:nvSpPr>
          <p:cNvPr id="11" name="矩形 10"/>
          <p:cNvSpPr/>
          <p:nvPr/>
        </p:nvSpPr>
        <p:spPr>
          <a:xfrm>
            <a:off x="0" y="1787525"/>
            <a:ext cx="12192000" cy="2578100"/>
          </a:xfrm>
          <a:prstGeom prst="rect">
            <a:avLst/>
          </a:prstGeom>
          <a:solidFill>
            <a:srgbClr val="473E3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675" name="Rectangle 1"/>
          <p:cNvSpPr>
            <a:spLocks noChangeArrowheads="1"/>
          </p:cNvSpPr>
          <p:nvPr/>
        </p:nvSpPr>
        <p:spPr bwMode="auto">
          <a:xfrm>
            <a:off x="1182688" y="1387475"/>
            <a:ext cx="4625975" cy="363538"/>
          </a:xfrm>
          <a:prstGeom prst="rect">
            <a:avLst/>
          </a:prstGeom>
          <a:noFill/>
          <a:ln w="9525">
            <a:noFill/>
            <a:miter lim="800000"/>
            <a:headEnd/>
            <a:tailEnd/>
          </a:ln>
        </p:spPr>
        <p:txBody>
          <a:bodyPr anchor="ctr">
            <a:spAutoFit/>
          </a:bodyPr>
          <a:lstStyle/>
          <a:p>
            <a:pPr>
              <a:lnSpc>
                <a:spcPct val="110000"/>
              </a:lnSpc>
            </a:pPr>
            <a:r>
              <a:rPr lang="zh-CN" altLang="en-US" sz="1600">
                <a:solidFill>
                  <a:srgbClr val="473E3E"/>
                </a:solidFill>
                <a:latin typeface="Microsoft YaHei" pitchFamily="34" charset="-122"/>
                <a:ea typeface="Microsoft YaHei" pitchFamily="34" charset="-122"/>
              </a:rPr>
              <a:t>产品经理所要做的是：</a:t>
            </a:r>
          </a:p>
        </p:txBody>
      </p:sp>
      <p:sp>
        <p:nvSpPr>
          <p:cNvPr id="4" name="矩形 3"/>
          <p:cNvSpPr/>
          <p:nvPr/>
        </p:nvSpPr>
        <p:spPr>
          <a:xfrm>
            <a:off x="1104050" y="3076506"/>
            <a:ext cx="877163" cy="923330"/>
          </a:xfrm>
          <a:prstGeom prst="rect">
            <a:avLst/>
          </a:prstGeom>
        </p:spPr>
        <p:txBody>
          <a:bodyPr wrap="none">
            <a:spAutoFit/>
          </a:bodyPr>
          <a:lstStyle/>
          <a:p>
            <a:pPr>
              <a:defRPr/>
            </a:pPr>
            <a:r>
              <a:rPr lang="zh-CN" altLang="zh-CN" sz="5400" dirty="0">
                <a:solidFill>
                  <a:srgbClr val="D6E9F0">
                    <a:alpha val="50000"/>
                  </a:srgbClr>
                </a:solidFill>
                <a:latin typeface="时尚中黑简体" panose="01010104010101010101" pitchFamily="2" charset="-122"/>
                <a:ea typeface="时尚中黑简体" panose="01010104010101010101" pitchFamily="2" charset="-122"/>
                <a:cs typeface="经典繁仿圆" panose="02010609000101010101" pitchFamily="49" charset="-122"/>
              </a:rPr>
              <a:t>为</a:t>
            </a:r>
          </a:p>
        </p:txBody>
      </p:sp>
      <p:sp>
        <p:nvSpPr>
          <p:cNvPr id="28677" name="矩形 4"/>
          <p:cNvSpPr>
            <a:spLocks noChangeArrowheads="1"/>
          </p:cNvSpPr>
          <p:nvPr/>
        </p:nvSpPr>
        <p:spPr bwMode="auto">
          <a:xfrm>
            <a:off x="1055688" y="1538288"/>
            <a:ext cx="5110162" cy="1568450"/>
          </a:xfrm>
          <a:prstGeom prst="rect">
            <a:avLst/>
          </a:prstGeom>
          <a:noFill/>
          <a:ln w="9525">
            <a:noFill/>
            <a:miter lim="800000"/>
            <a:headEnd/>
            <a:tailEnd/>
          </a:ln>
        </p:spPr>
        <p:txBody>
          <a:bodyPr wrap="none">
            <a:spAutoFit/>
          </a:bodyPr>
          <a:lstStyle/>
          <a:p>
            <a:r>
              <a:rPr lang="zh-CN" altLang="zh-CN" sz="9600">
                <a:solidFill>
                  <a:srgbClr val="D6E9F0"/>
                </a:solidFill>
                <a:latin typeface="经典繁仿圆"/>
                <a:ea typeface="经典繁仿圆"/>
                <a:cs typeface="经典繁仿圆"/>
              </a:rPr>
              <a:t>帮助团队</a:t>
            </a:r>
            <a:endParaRPr lang="zh-CN" altLang="en-US" sz="9600">
              <a:solidFill>
                <a:srgbClr val="D6E9F0"/>
              </a:solidFill>
              <a:latin typeface="经典繁仿圆"/>
              <a:ea typeface="经典繁仿圆"/>
              <a:cs typeface="经典繁仿圆"/>
            </a:endParaRPr>
          </a:p>
        </p:txBody>
      </p:sp>
      <p:sp>
        <p:nvSpPr>
          <p:cNvPr id="28678" name="矩形 5"/>
          <p:cNvSpPr>
            <a:spLocks noChangeArrowheads="1"/>
          </p:cNvSpPr>
          <p:nvPr/>
        </p:nvSpPr>
        <p:spPr bwMode="auto">
          <a:xfrm>
            <a:off x="5808663" y="2152650"/>
            <a:ext cx="3646487" cy="923925"/>
          </a:xfrm>
          <a:prstGeom prst="rect">
            <a:avLst/>
          </a:prstGeom>
          <a:noFill/>
          <a:ln w="9525">
            <a:noFill/>
            <a:miter lim="800000"/>
            <a:headEnd/>
            <a:tailEnd/>
          </a:ln>
        </p:spPr>
        <p:txBody>
          <a:bodyPr wrap="none">
            <a:spAutoFit/>
          </a:bodyPr>
          <a:lstStyle/>
          <a:p>
            <a:r>
              <a:rPr lang="zh-CN" altLang="zh-CN" sz="5400">
                <a:solidFill>
                  <a:srgbClr val="E3DADB"/>
                </a:solidFill>
                <a:latin typeface="经典繁仿圆"/>
                <a:ea typeface="经典繁仿圆"/>
                <a:cs typeface="经典繁仿圆"/>
              </a:rPr>
              <a:t>（和公司）</a:t>
            </a:r>
            <a:endParaRPr lang="zh-CN" altLang="en-US" sz="5400">
              <a:solidFill>
                <a:srgbClr val="E3DADB"/>
              </a:solidFill>
              <a:latin typeface="经典繁仿圆"/>
              <a:ea typeface="经典繁仿圆"/>
              <a:cs typeface="经典繁仿圆"/>
            </a:endParaRPr>
          </a:p>
        </p:txBody>
      </p:sp>
      <p:sp>
        <p:nvSpPr>
          <p:cNvPr id="7" name="矩形 6"/>
          <p:cNvSpPr/>
          <p:nvPr/>
        </p:nvSpPr>
        <p:spPr>
          <a:xfrm>
            <a:off x="1935163" y="2938463"/>
            <a:ext cx="2646362" cy="1568450"/>
          </a:xfrm>
          <a:prstGeom prst="rect">
            <a:avLst/>
          </a:prstGeom>
        </p:spPr>
        <p:txBody>
          <a:bodyPr wrap="none">
            <a:spAutoFit/>
          </a:bodyPr>
          <a:lstStyle/>
          <a:p>
            <a:pPr fontAlgn="auto">
              <a:spcBef>
                <a:spcPts val="0"/>
              </a:spcBef>
              <a:spcAft>
                <a:spcPts val="0"/>
              </a:spcAft>
              <a:defRPr/>
            </a:pPr>
            <a:r>
              <a:rPr lang="zh-CN" altLang="zh-CN" sz="9600" dirty="0">
                <a:solidFill>
                  <a:schemeClr val="bg1">
                    <a:lumMod val="95000"/>
                  </a:schemeClr>
                </a:solidFill>
                <a:latin typeface="经典繁仿圆" panose="02010609000101010101" pitchFamily="49" charset="-122"/>
                <a:ea typeface="经典繁仿圆" panose="02010609000101010101" pitchFamily="49" charset="-122"/>
                <a:cs typeface="经典繁仿圆" panose="02010609000101010101" pitchFamily="49" charset="-122"/>
              </a:rPr>
              <a:t>用户</a:t>
            </a:r>
            <a:endParaRPr lang="zh-CN" altLang="en-US" sz="9600" dirty="0">
              <a:solidFill>
                <a:schemeClr val="bg1">
                  <a:lumMod val="95000"/>
                </a:schemeClr>
              </a:solidFill>
              <a:latin typeface="经典繁仿圆" panose="02010609000101010101" pitchFamily="49" charset="-122"/>
              <a:ea typeface="经典繁仿圆" panose="02010609000101010101" pitchFamily="49" charset="-122"/>
              <a:cs typeface="经典繁仿圆" panose="02010609000101010101" pitchFamily="49" charset="-122"/>
            </a:endParaRPr>
          </a:p>
        </p:txBody>
      </p:sp>
      <p:sp>
        <p:nvSpPr>
          <p:cNvPr id="28680" name="矩形 7"/>
          <p:cNvSpPr>
            <a:spLocks noChangeArrowheads="1"/>
          </p:cNvSpPr>
          <p:nvPr/>
        </p:nvSpPr>
        <p:spPr bwMode="auto">
          <a:xfrm>
            <a:off x="5975350" y="2938463"/>
            <a:ext cx="5314950" cy="1322387"/>
          </a:xfrm>
          <a:prstGeom prst="rect">
            <a:avLst/>
          </a:prstGeom>
          <a:noFill/>
          <a:ln w="9525">
            <a:noFill/>
            <a:miter lim="800000"/>
            <a:headEnd/>
            <a:tailEnd/>
          </a:ln>
        </p:spPr>
        <p:txBody>
          <a:bodyPr wrap="none">
            <a:spAutoFit/>
          </a:bodyPr>
          <a:lstStyle/>
          <a:p>
            <a:r>
              <a:rPr lang="zh-CN" altLang="zh-CN" sz="8000">
                <a:solidFill>
                  <a:srgbClr val="473E3E"/>
                </a:solidFill>
                <a:latin typeface="经典繁仿圆"/>
                <a:ea typeface="经典繁仿圆"/>
                <a:cs typeface="经典繁仿圆"/>
              </a:rPr>
              <a:t>正确的产品</a:t>
            </a:r>
          </a:p>
        </p:txBody>
      </p:sp>
      <p:sp>
        <p:nvSpPr>
          <p:cNvPr id="9" name="矩形 8"/>
          <p:cNvSpPr/>
          <p:nvPr/>
        </p:nvSpPr>
        <p:spPr>
          <a:xfrm>
            <a:off x="4448764" y="3076506"/>
            <a:ext cx="1569660" cy="923330"/>
          </a:xfrm>
          <a:prstGeom prst="rect">
            <a:avLst/>
          </a:prstGeom>
        </p:spPr>
        <p:txBody>
          <a:bodyPr wrap="none">
            <a:spAutoFit/>
          </a:bodyPr>
          <a:lstStyle/>
          <a:p>
            <a:pPr>
              <a:defRPr/>
            </a:pPr>
            <a:r>
              <a:rPr lang="zh-CN" altLang="zh-CN" sz="5400" dirty="0">
                <a:solidFill>
                  <a:srgbClr val="D6E9F0">
                    <a:alpha val="50000"/>
                  </a:srgbClr>
                </a:solidFill>
                <a:latin typeface="时尚中黑简体" panose="01010104010101010101" pitchFamily="2" charset="-122"/>
                <a:ea typeface="时尚中黑简体" panose="01010104010101010101" pitchFamily="2" charset="-122"/>
                <a:cs typeface="经典繁仿圆" panose="02010609000101010101" pitchFamily="49" charset="-122"/>
              </a:rPr>
              <a:t>打造</a:t>
            </a:r>
          </a:p>
        </p:txBody>
      </p:sp>
      <p:sp>
        <p:nvSpPr>
          <p:cNvPr id="28682" name="矩形 9"/>
          <p:cNvSpPr>
            <a:spLocks noChangeArrowheads="1"/>
          </p:cNvSpPr>
          <p:nvPr/>
        </p:nvSpPr>
        <p:spPr bwMode="auto">
          <a:xfrm>
            <a:off x="8891588" y="4424363"/>
            <a:ext cx="2305050" cy="307975"/>
          </a:xfrm>
          <a:prstGeom prst="rect">
            <a:avLst/>
          </a:prstGeom>
          <a:noFill/>
          <a:ln w="9525">
            <a:noFill/>
            <a:miter lim="800000"/>
            <a:headEnd/>
            <a:tailEnd/>
          </a:ln>
        </p:spPr>
        <p:txBody>
          <a:bodyPr wrap="none">
            <a:spAutoFit/>
          </a:bodyPr>
          <a:lstStyle/>
          <a:p>
            <a:r>
              <a:rPr lang="zh-CN" altLang="zh-CN" sz="1400" i="1">
                <a:solidFill>
                  <a:srgbClr val="473E3E"/>
                </a:solidFill>
                <a:latin typeface="Microsoft YaHei" pitchFamily="34" charset="-122"/>
                <a:ea typeface="Microsoft YaHei" pitchFamily="34" charset="-122"/>
              </a:rPr>
              <a:t>让我们把这句话拆开来看</a:t>
            </a:r>
            <a:r>
              <a:rPr lang="en-US" altLang="zh-CN" sz="1400" i="1">
                <a:solidFill>
                  <a:srgbClr val="473E3E"/>
                </a:solidFill>
                <a:latin typeface="Microsoft YaHei" pitchFamily="34" charset="-122"/>
                <a:ea typeface="Microsoft YaHei" pitchFamily="34" charset="-122"/>
              </a:rPr>
              <a:t>…</a:t>
            </a:r>
            <a:endParaRPr lang="zh-CN" altLang="zh-CN" sz="1400" i="1">
              <a:solidFill>
                <a:srgbClr val="473E3E"/>
              </a:solidFill>
              <a:latin typeface="Microsoft YaHei" pitchFamily="34" charset="-122"/>
              <a:ea typeface="Microsoft YaHei" pitchFamily="34" charset="-122"/>
            </a:endParaRPr>
          </a:p>
        </p:txBody>
      </p:sp>
      <p:grpSp>
        <p:nvGrpSpPr>
          <p:cNvPr id="28683" name="组合 20"/>
          <p:cNvGrpSpPr>
            <a:grpSpLocks/>
          </p:cNvGrpSpPr>
          <p:nvPr/>
        </p:nvGrpSpPr>
        <p:grpSpPr bwMode="auto">
          <a:xfrm>
            <a:off x="0" y="-4633913"/>
            <a:ext cx="12209463" cy="5464176"/>
            <a:chOff x="0" y="-65995"/>
            <a:chExt cx="12209975" cy="5464858"/>
          </a:xfrm>
        </p:grpSpPr>
        <p:sp>
          <p:nvSpPr>
            <p:cNvPr id="12" name="矩形 11"/>
            <p:cNvSpPr/>
            <p:nvPr/>
          </p:nvSpPr>
          <p:spPr>
            <a:xfrm>
              <a:off x="6105781" y="688"/>
              <a:ext cx="6096256" cy="5221940"/>
            </a:xfrm>
            <a:prstGeom prst="rect">
              <a:avLst/>
            </a:prstGeom>
            <a:solidFill>
              <a:srgbClr val="473E3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7D5E45"/>
                </a:solidFill>
              </a:endParaRPr>
            </a:p>
          </p:txBody>
        </p:sp>
        <p:pic>
          <p:nvPicPr>
            <p:cNvPr id="28685" name="图片 12"/>
            <p:cNvPicPr>
              <a:picLocks noChangeAspect="1"/>
            </p:cNvPicPr>
            <p:nvPr/>
          </p:nvPicPr>
          <p:blipFill>
            <a:blip r:embed="rId2"/>
            <a:srcRect b="5769"/>
            <a:stretch>
              <a:fillRect/>
            </a:stretch>
          </p:blipFill>
          <p:spPr bwMode="auto">
            <a:xfrm>
              <a:off x="9263170" y="1832043"/>
              <a:ext cx="2946805" cy="3390254"/>
            </a:xfrm>
            <a:prstGeom prst="rect">
              <a:avLst/>
            </a:prstGeom>
            <a:noFill/>
            <a:ln w="9525">
              <a:noFill/>
              <a:miter lim="800000"/>
              <a:headEnd/>
              <a:tailEnd/>
            </a:ln>
          </p:spPr>
        </p:pic>
        <p:sp>
          <p:nvSpPr>
            <p:cNvPr id="14" name="矩形 13"/>
            <p:cNvSpPr/>
            <p:nvPr/>
          </p:nvSpPr>
          <p:spPr>
            <a:xfrm>
              <a:off x="6110544" y="1831305"/>
              <a:ext cx="3152907" cy="3391323"/>
            </a:xfrm>
            <a:prstGeom prst="rect">
              <a:avLst/>
            </a:prstGeom>
            <a:solidFill>
              <a:srgbClr val="473E3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7D5E45"/>
                </a:solidFill>
              </a:endParaRPr>
            </a:p>
          </p:txBody>
        </p:sp>
        <p:sp>
          <p:nvSpPr>
            <p:cNvPr id="15" name="矩形 14"/>
            <p:cNvSpPr/>
            <p:nvPr/>
          </p:nvSpPr>
          <p:spPr>
            <a:xfrm>
              <a:off x="0" y="16565"/>
              <a:ext cx="6096256" cy="5206063"/>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28688" name="图片 15"/>
            <p:cNvPicPr>
              <a:picLocks noChangeAspect="1"/>
            </p:cNvPicPr>
            <p:nvPr/>
          </p:nvPicPr>
          <p:blipFill>
            <a:blip r:embed="rId3"/>
            <a:srcRect/>
            <a:stretch>
              <a:fillRect/>
            </a:stretch>
          </p:blipFill>
          <p:spPr bwMode="auto">
            <a:xfrm>
              <a:off x="28012" y="1113004"/>
              <a:ext cx="5328366" cy="4285859"/>
            </a:xfrm>
            <a:prstGeom prst="rect">
              <a:avLst/>
            </a:prstGeom>
            <a:noFill/>
            <a:ln w="9525">
              <a:noFill/>
              <a:miter lim="800000"/>
              <a:headEnd/>
              <a:tailEnd/>
            </a:ln>
          </p:spPr>
        </p:pic>
        <p:pic>
          <p:nvPicPr>
            <p:cNvPr id="28689" name="图片 16"/>
            <p:cNvPicPr>
              <a:picLocks noChangeAspect="1"/>
            </p:cNvPicPr>
            <p:nvPr/>
          </p:nvPicPr>
          <p:blipFill>
            <a:blip r:embed="rId4"/>
            <a:srcRect/>
            <a:stretch>
              <a:fillRect/>
            </a:stretch>
          </p:blipFill>
          <p:spPr bwMode="auto">
            <a:xfrm>
              <a:off x="892162" y="259561"/>
              <a:ext cx="4773582" cy="4767485"/>
            </a:xfrm>
            <a:prstGeom prst="rect">
              <a:avLst/>
            </a:prstGeom>
            <a:noFill/>
            <a:ln w="9525">
              <a:noFill/>
              <a:miter lim="800000"/>
              <a:headEnd/>
              <a:tailEnd/>
            </a:ln>
          </p:spPr>
        </p:pic>
        <p:sp>
          <p:nvSpPr>
            <p:cNvPr id="28690" name="矩形 17"/>
            <p:cNvSpPr>
              <a:spLocks noChangeArrowheads="1"/>
            </p:cNvSpPr>
            <p:nvPr/>
          </p:nvSpPr>
          <p:spPr bwMode="auto">
            <a:xfrm>
              <a:off x="6374188" y="-65995"/>
              <a:ext cx="5513013" cy="2022092"/>
            </a:xfrm>
            <a:prstGeom prst="rect">
              <a:avLst/>
            </a:prstGeom>
            <a:noFill/>
            <a:ln w="9525">
              <a:noFill/>
              <a:miter lim="800000"/>
              <a:headEnd/>
              <a:tailEnd/>
            </a:ln>
          </p:spPr>
          <p:txBody>
            <a:bodyPr>
              <a:spAutoFit/>
            </a:bodyPr>
            <a:lstStyle/>
            <a:p>
              <a:pPr>
                <a:lnSpc>
                  <a:spcPct val="110000"/>
                </a:lnSpc>
              </a:pPr>
              <a:endParaRPr lang="zh-CN" altLang="en-US" sz="1600">
                <a:solidFill>
                  <a:schemeClr val="bg1"/>
                </a:solidFill>
                <a:latin typeface="Microsoft YaHei" pitchFamily="34" charset="-122"/>
                <a:ea typeface="Microsoft YaHei" pitchFamily="34" charset="-122"/>
              </a:endParaRPr>
            </a:p>
            <a:p>
              <a:pPr>
                <a:lnSpc>
                  <a:spcPct val="110000"/>
                </a:lnSpc>
              </a:pPr>
              <a:r>
                <a:rPr lang="zh-CN" altLang="en-US" sz="1600">
                  <a:solidFill>
                    <a:schemeClr val="bg1"/>
                  </a:solidFill>
                  <a:latin typeface="Microsoft YaHei" pitchFamily="34" charset="-122"/>
                  <a:ea typeface="Microsoft YaHei" pitchFamily="34" charset="-122"/>
                </a:rPr>
                <a:t>大概由于产品这个概念过于宽泛，产品管理也就成了所有组织里最难定义的一项工作。我曾经和一些初涉产品管理或准备在此领域进一步发展的朋友们讨论过“</a:t>
              </a:r>
              <a:r>
                <a:rPr lang="zh-CN" altLang="en-US" b="1">
                  <a:solidFill>
                    <a:schemeClr val="bg1"/>
                  </a:solidFill>
                  <a:latin typeface="Microsoft YaHei" pitchFamily="34" charset="-122"/>
                  <a:ea typeface="Microsoft YaHei" pitchFamily="34" charset="-122"/>
                </a:rPr>
                <a:t>产品经理的本职</a:t>
              </a:r>
              <a:r>
                <a:rPr lang="zh-CN" altLang="en-US" sz="1600">
                  <a:solidFill>
                    <a:schemeClr val="bg1"/>
                  </a:solidFill>
                  <a:latin typeface="Microsoft YaHei" pitchFamily="34" charset="-122"/>
                  <a:ea typeface="Microsoft YaHei" pitchFamily="34" charset="-122"/>
                </a:rPr>
                <a:t>”这个问题。在这里，我打算把其中一些内容和大家分享，也欢迎各位进行讨论。</a:t>
              </a:r>
              <a:endParaRPr lang="en-US" altLang="zh-CN" sz="1600">
                <a:solidFill>
                  <a:schemeClr val="bg1"/>
                </a:solidFill>
                <a:latin typeface="Microsoft YaHei" pitchFamily="34" charset="-122"/>
                <a:ea typeface="Microsoft YaHei" pitchFamily="34" charset="-122"/>
              </a:endParaRPr>
            </a:p>
            <a:p>
              <a:pPr>
                <a:lnSpc>
                  <a:spcPct val="110000"/>
                </a:lnSpc>
              </a:pPr>
              <a:endParaRPr lang="zh-CN" altLang="en-US" sz="1600">
                <a:solidFill>
                  <a:schemeClr val="bg1"/>
                </a:solidFill>
                <a:latin typeface="Microsoft YaHei" pitchFamily="34" charset="-122"/>
                <a:ea typeface="Microsoft YaHei" pitchFamily="34" charset="-122"/>
              </a:endParaRPr>
            </a:p>
          </p:txBody>
        </p:sp>
        <p:sp>
          <p:nvSpPr>
            <p:cNvPr id="19" name="任意多边形 18"/>
            <p:cNvSpPr/>
            <p:nvPr/>
          </p:nvSpPr>
          <p:spPr>
            <a:xfrm rot="6589179">
              <a:off x="1306471" y="2764912"/>
              <a:ext cx="2327565" cy="981116"/>
            </a:xfrm>
            <a:custGeom>
              <a:avLst/>
              <a:gdLst>
                <a:gd name="connsiteX0" fmla="*/ 2481943 w 2481943"/>
                <a:gd name="connsiteY0" fmla="*/ 1016000 h 1016000"/>
                <a:gd name="connsiteX1" fmla="*/ 1190171 w 2481943"/>
                <a:gd name="connsiteY1" fmla="*/ 769257 h 1016000"/>
                <a:gd name="connsiteX2" fmla="*/ 0 w 2481943"/>
                <a:gd name="connsiteY2" fmla="*/ 0 h 1016000"/>
              </a:gdLst>
              <a:ahLst/>
              <a:cxnLst>
                <a:cxn ang="0">
                  <a:pos x="connsiteX0" y="connsiteY0"/>
                </a:cxn>
                <a:cxn ang="0">
                  <a:pos x="connsiteX1" y="connsiteY1"/>
                </a:cxn>
                <a:cxn ang="0">
                  <a:pos x="connsiteX2" y="connsiteY2"/>
                </a:cxn>
              </a:cxnLst>
              <a:rect l="l" t="t" r="r" b="b"/>
              <a:pathLst>
                <a:path w="2481943" h="1016000">
                  <a:moveTo>
                    <a:pt x="2481943" y="1016000"/>
                  </a:moveTo>
                  <a:cubicBezTo>
                    <a:pt x="2042885" y="977295"/>
                    <a:pt x="1603828" y="938590"/>
                    <a:pt x="1190171" y="769257"/>
                  </a:cubicBezTo>
                  <a:cubicBezTo>
                    <a:pt x="776514" y="599924"/>
                    <a:pt x="388257" y="299962"/>
                    <a:pt x="0" y="0"/>
                  </a:cubicBezTo>
                </a:path>
              </a:pathLst>
            </a:cu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solidFill>
                  <a:srgbClr val="7D5E45"/>
                </a:solidFill>
              </a:endParaRPr>
            </a:p>
          </p:txBody>
        </p:sp>
        <p:sp>
          <p:nvSpPr>
            <p:cNvPr id="28692" name="矩形 19"/>
            <p:cNvSpPr>
              <a:spLocks noChangeArrowheads="1"/>
            </p:cNvSpPr>
            <p:nvPr/>
          </p:nvSpPr>
          <p:spPr bwMode="auto">
            <a:xfrm>
              <a:off x="6374188" y="1997542"/>
              <a:ext cx="2769813" cy="3173176"/>
            </a:xfrm>
            <a:prstGeom prst="rect">
              <a:avLst/>
            </a:prstGeom>
            <a:noFill/>
            <a:ln w="9525">
              <a:noFill/>
              <a:miter lim="800000"/>
              <a:headEnd/>
              <a:tailEnd/>
            </a:ln>
          </p:spPr>
          <p:txBody>
            <a:bodyPr>
              <a:spAutoFit/>
            </a:bodyPr>
            <a:lstStyle/>
            <a:p>
              <a:pPr>
                <a:lnSpc>
                  <a:spcPct val="110000"/>
                </a:lnSpc>
              </a:pPr>
              <a:r>
                <a:rPr lang="zh-CN" altLang="en-US" sz="1600">
                  <a:solidFill>
                    <a:schemeClr val="bg1"/>
                  </a:solidFill>
                  <a:latin typeface="Microsoft YaHei" pitchFamily="34" charset="-122"/>
                  <a:ea typeface="Microsoft YaHei" pitchFamily="34" charset="-122"/>
                </a:rPr>
                <a:t>首先我要对“</a:t>
              </a:r>
              <a:r>
                <a:rPr lang="zh-CN" altLang="en-US" b="1">
                  <a:solidFill>
                    <a:schemeClr val="bg1"/>
                  </a:solidFill>
                  <a:latin typeface="Microsoft YaHei" pitchFamily="34" charset="-122"/>
                  <a:ea typeface="Microsoft YaHei" pitchFamily="34" charset="-122"/>
                </a:rPr>
                <a:t>团队</a:t>
              </a:r>
              <a:r>
                <a:rPr lang="zh-CN" altLang="en-US" sz="1600">
                  <a:solidFill>
                    <a:schemeClr val="bg1"/>
                  </a:solidFill>
                  <a:latin typeface="Microsoft YaHei" pitchFamily="34" charset="-122"/>
                  <a:ea typeface="Microsoft YaHei" pitchFamily="34" charset="-122"/>
                </a:rPr>
                <a:t>”下个定义，我所提的团队意指两个群体，一是</a:t>
              </a:r>
              <a:r>
                <a:rPr lang="zh-CN" altLang="en-US" b="1">
                  <a:solidFill>
                    <a:schemeClr val="bg1"/>
                  </a:solidFill>
                  <a:latin typeface="Microsoft YaHei" pitchFamily="34" charset="-122"/>
                  <a:ea typeface="Microsoft YaHei" pitchFamily="34" charset="-122"/>
                </a:rPr>
                <a:t>狭义</a:t>
              </a:r>
              <a:r>
                <a:rPr lang="zh-CN" altLang="en-US" sz="1600">
                  <a:solidFill>
                    <a:schemeClr val="bg1"/>
                  </a:solidFill>
                  <a:latin typeface="Microsoft YaHei" pitchFamily="34" charset="-122"/>
                  <a:ea typeface="Microsoft YaHei" pitchFamily="34" charset="-122"/>
                </a:rPr>
                <a:t>团队，即为了某个产品或某个产品的某个方面（外围设计、工程设计、质量监控等）而直接共同工作的一组人员；而</a:t>
              </a:r>
              <a:r>
                <a:rPr lang="zh-CN" altLang="en-US" b="1">
                  <a:solidFill>
                    <a:schemeClr val="bg1"/>
                  </a:solidFill>
                  <a:latin typeface="Microsoft YaHei" pitchFamily="34" charset="-122"/>
                  <a:ea typeface="Microsoft YaHei" pitchFamily="34" charset="-122"/>
                </a:rPr>
                <a:t>广义</a:t>
              </a:r>
              <a:r>
                <a:rPr lang="zh-CN" altLang="en-US" sz="1600">
                  <a:solidFill>
                    <a:schemeClr val="bg1"/>
                  </a:solidFill>
                  <a:latin typeface="Microsoft YaHei" pitchFamily="34" charset="-122"/>
                  <a:ea typeface="Microsoft YaHei" pitchFamily="34" charset="-122"/>
                </a:rPr>
                <a:t>团队，则是在某些工作上和狭义团队有重合部分的群体，如营销部门、法律部门和行政管理部门等。</a:t>
              </a:r>
            </a:p>
          </p:txBody>
        </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447675" y="223838"/>
            <a:ext cx="1285875" cy="1285875"/>
          </a:xfrm>
          <a:prstGeom prst="ellipse">
            <a:avLst/>
          </a:prstGeom>
          <a:solidFill>
            <a:srgbClr val="7D5E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p:nvSpPr>
        <p:spPr>
          <a:xfrm>
            <a:off x="0" y="0"/>
            <a:ext cx="6105525" cy="52197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6"/>
          <p:cNvSpPr/>
          <p:nvPr/>
        </p:nvSpPr>
        <p:spPr>
          <a:xfrm>
            <a:off x="6105525" y="0"/>
            <a:ext cx="6096000" cy="5222875"/>
          </a:xfrm>
          <a:prstGeom prst="rect">
            <a:avLst/>
          </a:prstGeom>
          <a:solidFill>
            <a:srgbClr val="473E3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7D5E45"/>
              </a:solidFill>
            </a:endParaRPr>
          </a:p>
        </p:txBody>
      </p:sp>
      <p:sp>
        <p:nvSpPr>
          <p:cNvPr id="8" name="矩形 7"/>
          <p:cNvSpPr/>
          <p:nvPr/>
        </p:nvSpPr>
        <p:spPr>
          <a:xfrm>
            <a:off x="0" y="15875"/>
            <a:ext cx="6096000" cy="1582738"/>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29701" name="图片 2"/>
          <p:cNvPicPr>
            <a:picLocks noChangeAspect="1"/>
          </p:cNvPicPr>
          <p:nvPr/>
        </p:nvPicPr>
        <p:blipFill>
          <a:blip r:embed="rId3"/>
          <a:srcRect/>
          <a:stretch>
            <a:fillRect/>
          </a:stretch>
        </p:blipFill>
        <p:spPr bwMode="auto">
          <a:xfrm>
            <a:off x="-1206500" y="803275"/>
            <a:ext cx="1038225" cy="1590675"/>
          </a:xfrm>
          <a:prstGeom prst="rect">
            <a:avLst/>
          </a:prstGeom>
          <a:noFill/>
          <a:ln w="9525">
            <a:noFill/>
            <a:miter lim="800000"/>
            <a:headEnd/>
            <a:tailEnd/>
          </a:ln>
        </p:spPr>
      </p:pic>
      <p:sp>
        <p:nvSpPr>
          <p:cNvPr id="29702" name="矩形 3"/>
          <p:cNvSpPr>
            <a:spLocks noChangeArrowheads="1"/>
          </p:cNvSpPr>
          <p:nvPr/>
        </p:nvSpPr>
        <p:spPr bwMode="auto">
          <a:xfrm>
            <a:off x="509588" y="149225"/>
            <a:ext cx="4289425" cy="1323975"/>
          </a:xfrm>
          <a:prstGeom prst="rect">
            <a:avLst/>
          </a:prstGeom>
          <a:noFill/>
          <a:ln w="9525">
            <a:noFill/>
            <a:miter lim="800000"/>
            <a:headEnd/>
            <a:tailEnd/>
          </a:ln>
        </p:spPr>
        <p:txBody>
          <a:bodyPr wrap="none">
            <a:spAutoFit/>
          </a:bodyPr>
          <a:lstStyle/>
          <a:p>
            <a:r>
              <a:rPr lang="zh-CN" altLang="zh-CN" sz="8000">
                <a:solidFill>
                  <a:srgbClr val="473E3E"/>
                </a:solidFill>
                <a:latin typeface="经典繁仿圆"/>
                <a:ea typeface="经典繁仿圆"/>
                <a:cs typeface="经典繁仿圆"/>
              </a:rPr>
              <a:t>帮助团队</a:t>
            </a:r>
            <a:endParaRPr lang="zh-CN" altLang="en-US" sz="8000">
              <a:solidFill>
                <a:srgbClr val="473E3E"/>
              </a:solidFill>
              <a:latin typeface="经典繁仿圆"/>
              <a:ea typeface="经典繁仿圆"/>
              <a:cs typeface="经典繁仿圆"/>
            </a:endParaRPr>
          </a:p>
        </p:txBody>
      </p:sp>
      <p:sp>
        <p:nvSpPr>
          <p:cNvPr id="29703" name="矩形 4"/>
          <p:cNvSpPr>
            <a:spLocks noChangeArrowheads="1"/>
          </p:cNvSpPr>
          <p:nvPr/>
        </p:nvSpPr>
        <p:spPr bwMode="auto">
          <a:xfrm>
            <a:off x="6553200" y="549275"/>
            <a:ext cx="5202238" cy="5002213"/>
          </a:xfrm>
          <a:prstGeom prst="rect">
            <a:avLst/>
          </a:prstGeom>
          <a:noFill/>
          <a:ln w="9525">
            <a:noFill/>
            <a:miter lim="800000"/>
            <a:headEnd/>
            <a:tailEnd/>
          </a:ln>
        </p:spPr>
        <p:txBody>
          <a:bodyPr>
            <a:spAutoFit/>
          </a:bodyPr>
          <a:lstStyle/>
          <a:p>
            <a:pPr>
              <a:lnSpc>
                <a:spcPct val="110000"/>
              </a:lnSpc>
            </a:pPr>
            <a:endParaRPr lang="zh-CN" altLang="en-US" sz="1600">
              <a:solidFill>
                <a:schemeClr val="bg1"/>
              </a:solidFill>
              <a:latin typeface="Microsoft YaHei" pitchFamily="34" charset="-122"/>
              <a:ea typeface="Microsoft YaHei" pitchFamily="34" charset="-122"/>
            </a:endParaRPr>
          </a:p>
          <a:p>
            <a:pPr>
              <a:lnSpc>
                <a:spcPct val="110000"/>
              </a:lnSpc>
            </a:pPr>
            <a:r>
              <a:rPr lang="zh-CN" altLang="en-US" sz="1600">
                <a:solidFill>
                  <a:schemeClr val="bg1"/>
                </a:solidFill>
                <a:latin typeface="Microsoft YaHei" pitchFamily="34" charset="-122"/>
                <a:ea typeface="Microsoft YaHei" pitchFamily="34" charset="-122"/>
              </a:rPr>
              <a:t>很多人把产品经理比作是产品的 </a:t>
            </a:r>
            <a:r>
              <a:rPr lang="en-US" altLang="zh-CN" sz="1600">
                <a:solidFill>
                  <a:schemeClr val="bg1"/>
                </a:solidFill>
                <a:latin typeface="Microsoft YaHei" pitchFamily="34" charset="-122"/>
                <a:ea typeface="Microsoft YaHei" pitchFamily="34" charset="-122"/>
              </a:rPr>
              <a:t>CEO </a:t>
            </a:r>
            <a:r>
              <a:rPr lang="zh-CN" altLang="en-US" sz="1600">
                <a:solidFill>
                  <a:schemeClr val="bg1"/>
                </a:solidFill>
                <a:latin typeface="Microsoft YaHei" pitchFamily="34" charset="-122"/>
                <a:ea typeface="Microsoft YaHei" pitchFamily="34" charset="-122"/>
              </a:rPr>
              <a:t>或者是规则制定者，我对这种说法不以为然，因为这夸大了产品经理的实际权力和影响力。好的团队应该共享这份权利和责任感，人人都可以提出建议和改善现状。</a:t>
            </a:r>
            <a:endParaRPr lang="en-US" altLang="zh-CN" sz="1600">
              <a:solidFill>
                <a:schemeClr val="bg1"/>
              </a:solidFill>
              <a:latin typeface="Microsoft YaHei" pitchFamily="34" charset="-122"/>
              <a:ea typeface="Microsoft YaHei" pitchFamily="34" charset="-122"/>
            </a:endParaRPr>
          </a:p>
          <a:p>
            <a:pPr>
              <a:lnSpc>
                <a:spcPct val="110000"/>
              </a:lnSpc>
            </a:pPr>
            <a:endParaRPr lang="en-US" altLang="zh-CN" sz="1600">
              <a:solidFill>
                <a:schemeClr val="bg1"/>
              </a:solidFill>
              <a:latin typeface="Microsoft YaHei" pitchFamily="34" charset="-122"/>
              <a:ea typeface="Microsoft YaHei" pitchFamily="34" charset="-122"/>
            </a:endParaRPr>
          </a:p>
          <a:p>
            <a:pPr>
              <a:lnSpc>
                <a:spcPct val="110000"/>
              </a:lnSpc>
            </a:pPr>
            <a:r>
              <a:rPr lang="zh-CN" altLang="en-US" sz="1600">
                <a:solidFill>
                  <a:schemeClr val="bg1"/>
                </a:solidFill>
                <a:latin typeface="Microsoft YaHei" pitchFamily="34" charset="-122"/>
                <a:ea typeface="Microsoft YaHei" pitchFamily="34" charset="-122"/>
              </a:rPr>
              <a:t>而相应地，优秀的产品经理则应该通过积极听取成员意见的方式来保证实现上述状态，不仅如此，他们还应负责发现问题、打破僵局和统一团队意向。</a:t>
            </a:r>
            <a:endParaRPr lang="en-US" altLang="zh-CN" sz="1600">
              <a:solidFill>
                <a:schemeClr val="bg1"/>
              </a:solidFill>
              <a:latin typeface="Microsoft YaHei" pitchFamily="34" charset="-122"/>
              <a:ea typeface="Microsoft YaHei" pitchFamily="34" charset="-122"/>
            </a:endParaRPr>
          </a:p>
          <a:p>
            <a:pPr>
              <a:lnSpc>
                <a:spcPct val="110000"/>
              </a:lnSpc>
            </a:pPr>
            <a:endParaRPr lang="en-US" altLang="zh-CN" sz="1600">
              <a:solidFill>
                <a:schemeClr val="bg1"/>
              </a:solidFill>
              <a:latin typeface="Microsoft YaHei" pitchFamily="34" charset="-122"/>
              <a:ea typeface="Microsoft YaHei" pitchFamily="34" charset="-122"/>
            </a:endParaRPr>
          </a:p>
          <a:p>
            <a:pPr>
              <a:lnSpc>
                <a:spcPct val="110000"/>
              </a:lnSpc>
            </a:pPr>
            <a:r>
              <a:rPr lang="zh-CN" altLang="en-US" sz="1600">
                <a:solidFill>
                  <a:schemeClr val="bg1"/>
                </a:solidFill>
                <a:latin typeface="Microsoft YaHei" pitchFamily="34" charset="-122"/>
                <a:ea typeface="Microsoft YaHei" pitchFamily="34" charset="-122"/>
              </a:rPr>
              <a:t>所以，并不是说产品经理不能有自己的想法，而是这些想法不能</a:t>
            </a:r>
            <a:r>
              <a:rPr lang="zh-CN" altLang="en-US" b="1">
                <a:solidFill>
                  <a:schemeClr val="bg1"/>
                </a:solidFill>
                <a:latin typeface="Microsoft YaHei" pitchFamily="34" charset="-122"/>
                <a:ea typeface="Microsoft YaHei" pitchFamily="34" charset="-122"/>
              </a:rPr>
              <a:t>凌驾于组织所赋予的使命和集体需求</a:t>
            </a:r>
            <a:r>
              <a:rPr lang="zh-CN" altLang="en-US" sz="1600">
                <a:solidFill>
                  <a:schemeClr val="bg1"/>
                </a:solidFill>
                <a:latin typeface="Microsoft YaHei" pitchFamily="34" charset="-122"/>
                <a:ea typeface="Microsoft YaHei" pitchFamily="34" charset="-122"/>
              </a:rPr>
              <a:t>之上。好的产品经理应该善于使他的队伍把集体的智慧在决策过程中充分发挥出来。</a:t>
            </a:r>
          </a:p>
          <a:p>
            <a:pPr>
              <a:lnSpc>
                <a:spcPct val="110000"/>
              </a:lnSpc>
            </a:pPr>
            <a:endParaRPr lang="en-US" altLang="zh-CN" sz="1600">
              <a:solidFill>
                <a:schemeClr val="bg1"/>
              </a:solidFill>
              <a:latin typeface="Microsoft YaHei" pitchFamily="34" charset="-122"/>
              <a:ea typeface="Microsoft YaHei" pitchFamily="34" charset="-122"/>
            </a:endParaRPr>
          </a:p>
          <a:p>
            <a:pPr>
              <a:lnSpc>
                <a:spcPct val="110000"/>
              </a:lnSpc>
            </a:pPr>
            <a:endParaRPr lang="en-US" altLang="zh-CN" sz="1600">
              <a:solidFill>
                <a:schemeClr val="bg1"/>
              </a:solidFill>
              <a:latin typeface="Microsoft YaHei" pitchFamily="34" charset="-122"/>
              <a:ea typeface="Microsoft YaHei" pitchFamily="34" charset="-122"/>
            </a:endParaRPr>
          </a:p>
          <a:p>
            <a:pPr>
              <a:lnSpc>
                <a:spcPct val="110000"/>
              </a:lnSpc>
            </a:pPr>
            <a:endParaRPr lang="en-US" altLang="zh-CN" sz="1600">
              <a:solidFill>
                <a:schemeClr val="bg1"/>
              </a:solidFill>
              <a:latin typeface="Microsoft YaHei" pitchFamily="34" charset="-122"/>
              <a:ea typeface="Microsoft YaHei" pitchFamily="34" charset="-122"/>
            </a:endParaRPr>
          </a:p>
          <a:p>
            <a:pPr>
              <a:lnSpc>
                <a:spcPct val="110000"/>
              </a:lnSpc>
            </a:pPr>
            <a:endParaRPr lang="en-US" altLang="zh-CN" sz="1600">
              <a:solidFill>
                <a:schemeClr val="bg1"/>
              </a:solidFill>
              <a:latin typeface="Microsoft YaHei" pitchFamily="34" charset="-122"/>
              <a:ea typeface="Microsoft YaHei" pitchFamily="34" charset="-122"/>
            </a:endParaRPr>
          </a:p>
        </p:txBody>
      </p:sp>
      <p:grpSp>
        <p:nvGrpSpPr>
          <p:cNvPr id="29704" name="组合 12"/>
          <p:cNvGrpSpPr>
            <a:grpSpLocks/>
          </p:cNvGrpSpPr>
          <p:nvPr/>
        </p:nvGrpSpPr>
        <p:grpSpPr bwMode="auto">
          <a:xfrm>
            <a:off x="5087938" y="631825"/>
            <a:ext cx="439737" cy="479425"/>
            <a:chOff x="4798412" y="444500"/>
            <a:chExt cx="783751" cy="853359"/>
          </a:xfrm>
        </p:grpSpPr>
        <p:sp>
          <p:nvSpPr>
            <p:cNvPr id="11" name="任意多边形 10"/>
            <p:cNvSpPr/>
            <p:nvPr/>
          </p:nvSpPr>
          <p:spPr>
            <a:xfrm>
              <a:off x="4798412" y="444500"/>
              <a:ext cx="432902" cy="853359"/>
            </a:xfrm>
            <a:custGeom>
              <a:avLst/>
              <a:gdLst>
                <a:gd name="connsiteX0" fmla="*/ 0 w 723900"/>
                <a:gd name="connsiteY0" fmla="*/ 0 h 1422400"/>
                <a:gd name="connsiteX1" fmla="*/ 723900 w 723900"/>
                <a:gd name="connsiteY1" fmla="*/ 723900 h 1422400"/>
                <a:gd name="connsiteX2" fmla="*/ 25400 w 723900"/>
                <a:gd name="connsiteY2" fmla="*/ 1422400 h 1422400"/>
              </a:gdLst>
              <a:ahLst/>
              <a:cxnLst>
                <a:cxn ang="0">
                  <a:pos x="connsiteX0" y="connsiteY0"/>
                </a:cxn>
                <a:cxn ang="0">
                  <a:pos x="connsiteX1" y="connsiteY1"/>
                </a:cxn>
                <a:cxn ang="0">
                  <a:pos x="connsiteX2" y="connsiteY2"/>
                </a:cxn>
              </a:cxnLst>
              <a:rect l="l" t="t" r="r" b="b"/>
              <a:pathLst>
                <a:path w="723900" h="1422400">
                  <a:moveTo>
                    <a:pt x="0" y="0"/>
                  </a:moveTo>
                  <a:cubicBezTo>
                    <a:pt x="301625" y="267758"/>
                    <a:pt x="603250" y="535517"/>
                    <a:pt x="723900" y="723900"/>
                  </a:cubicBezTo>
                  <a:cubicBezTo>
                    <a:pt x="491067" y="956733"/>
                    <a:pt x="139700" y="1361017"/>
                    <a:pt x="25400" y="1422400"/>
                  </a:cubicBezTo>
                </a:path>
              </a:pathLst>
            </a:custGeom>
            <a:noFill/>
            <a:ln>
              <a:solidFill>
                <a:srgbClr val="7D5E4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任意多边形 11"/>
            <p:cNvSpPr/>
            <p:nvPr/>
          </p:nvSpPr>
          <p:spPr>
            <a:xfrm>
              <a:off x="5149261" y="444500"/>
              <a:ext cx="432902" cy="853359"/>
            </a:xfrm>
            <a:custGeom>
              <a:avLst/>
              <a:gdLst>
                <a:gd name="connsiteX0" fmla="*/ 0 w 723900"/>
                <a:gd name="connsiteY0" fmla="*/ 0 h 1422400"/>
                <a:gd name="connsiteX1" fmla="*/ 723900 w 723900"/>
                <a:gd name="connsiteY1" fmla="*/ 723900 h 1422400"/>
                <a:gd name="connsiteX2" fmla="*/ 25400 w 723900"/>
                <a:gd name="connsiteY2" fmla="*/ 1422400 h 1422400"/>
              </a:gdLst>
              <a:ahLst/>
              <a:cxnLst>
                <a:cxn ang="0">
                  <a:pos x="connsiteX0" y="connsiteY0"/>
                </a:cxn>
                <a:cxn ang="0">
                  <a:pos x="connsiteX1" y="connsiteY1"/>
                </a:cxn>
                <a:cxn ang="0">
                  <a:pos x="connsiteX2" y="connsiteY2"/>
                </a:cxn>
              </a:cxnLst>
              <a:rect l="l" t="t" r="r" b="b"/>
              <a:pathLst>
                <a:path w="723900" h="1422400">
                  <a:moveTo>
                    <a:pt x="0" y="0"/>
                  </a:moveTo>
                  <a:cubicBezTo>
                    <a:pt x="301625" y="267758"/>
                    <a:pt x="603250" y="535517"/>
                    <a:pt x="723900" y="723900"/>
                  </a:cubicBezTo>
                  <a:cubicBezTo>
                    <a:pt x="491067" y="956733"/>
                    <a:pt x="139700" y="1361017"/>
                    <a:pt x="25400" y="1422400"/>
                  </a:cubicBezTo>
                </a:path>
              </a:pathLst>
            </a:custGeom>
            <a:noFill/>
            <a:ln>
              <a:solidFill>
                <a:srgbClr val="7D5E4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14" name="矩形 13"/>
          <p:cNvSpPr/>
          <p:nvPr/>
        </p:nvSpPr>
        <p:spPr>
          <a:xfrm>
            <a:off x="0" y="2514600"/>
            <a:ext cx="6105525" cy="482600"/>
          </a:xfrm>
          <a:prstGeom prst="rect">
            <a:avLst/>
          </a:prstGeom>
          <a:solidFill>
            <a:srgbClr val="8A837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706" name="矩形 1"/>
          <p:cNvSpPr>
            <a:spLocks noChangeArrowheads="1"/>
          </p:cNvSpPr>
          <p:nvPr/>
        </p:nvSpPr>
        <p:spPr bwMode="auto">
          <a:xfrm>
            <a:off x="509588" y="1858963"/>
            <a:ext cx="5192712" cy="2862262"/>
          </a:xfrm>
          <a:prstGeom prst="rect">
            <a:avLst/>
          </a:prstGeom>
          <a:noFill/>
          <a:ln w="9525">
            <a:noFill/>
            <a:miter lim="800000"/>
            <a:headEnd/>
            <a:tailEnd/>
          </a:ln>
        </p:spPr>
        <p:txBody>
          <a:bodyPr>
            <a:spAutoFit/>
          </a:bodyPr>
          <a:lstStyle/>
          <a:p>
            <a:r>
              <a:rPr lang="zh-CN" altLang="en-US" sz="1600">
                <a:solidFill>
                  <a:srgbClr val="333333"/>
                </a:solidFill>
                <a:latin typeface="Microsoft YaHei" pitchFamily="34" charset="-122"/>
                <a:ea typeface="Microsoft YaHei" pitchFamily="34" charset="-122"/>
              </a:rPr>
              <a:t>最优秀的产品经理总是知道哪些是具备最高优先级的任务并不惜花费所有时间来确保他们的团队处理这些任务。</a:t>
            </a:r>
            <a:endParaRPr lang="en-US" altLang="zh-CN" sz="1600">
              <a:solidFill>
                <a:srgbClr val="333333"/>
              </a:solidFill>
              <a:latin typeface="Microsoft YaHei" pitchFamily="34" charset="-122"/>
              <a:ea typeface="Microsoft YaHei" pitchFamily="34" charset="-122"/>
            </a:endParaRPr>
          </a:p>
          <a:p>
            <a:endParaRPr lang="zh-CN" altLang="en-US" sz="1600">
              <a:solidFill>
                <a:srgbClr val="333333"/>
              </a:solidFill>
              <a:latin typeface="Microsoft YaHei" pitchFamily="34" charset="-122"/>
              <a:ea typeface="Microsoft YaHei" pitchFamily="34" charset="-122"/>
            </a:endParaRPr>
          </a:p>
          <a:p>
            <a:r>
              <a:rPr lang="zh-CN" altLang="en-US" sz="1600" b="1">
                <a:solidFill>
                  <a:schemeClr val="bg1"/>
                </a:solidFill>
                <a:latin typeface="Microsoft YaHei" pitchFamily="34" charset="-122"/>
                <a:ea typeface="Microsoft YaHei" pitchFamily="34" charset="-122"/>
              </a:rPr>
              <a:t>主要来讲，这由以下两方面组成：</a:t>
            </a:r>
            <a:endParaRPr lang="en-US" altLang="zh-CN" sz="1600" b="1">
              <a:solidFill>
                <a:schemeClr val="bg1"/>
              </a:solidFill>
              <a:latin typeface="Microsoft YaHei" pitchFamily="34" charset="-122"/>
              <a:ea typeface="Microsoft YaHei" pitchFamily="34" charset="-122"/>
            </a:endParaRPr>
          </a:p>
          <a:p>
            <a:endParaRPr lang="zh-CN" altLang="en-US" sz="1600">
              <a:solidFill>
                <a:srgbClr val="333333"/>
              </a:solidFill>
              <a:latin typeface="Microsoft YaHei" pitchFamily="34" charset="-122"/>
              <a:ea typeface="Microsoft YaHei" pitchFamily="34" charset="-122"/>
            </a:endParaRPr>
          </a:p>
          <a:p>
            <a:r>
              <a:rPr lang="zh-CN" altLang="en-US" b="1">
                <a:solidFill>
                  <a:srgbClr val="333333"/>
                </a:solidFill>
                <a:latin typeface="Microsoft YaHei" pitchFamily="34" charset="-122"/>
                <a:ea typeface="Microsoft YaHei" pitchFamily="34" charset="-122"/>
              </a:rPr>
              <a:t>协调</a:t>
            </a:r>
            <a:r>
              <a:rPr lang="zh-CN" altLang="en-US">
                <a:solidFill>
                  <a:srgbClr val="333333"/>
                </a:solidFill>
                <a:latin typeface="Microsoft YaHei" pitchFamily="34" charset="-122"/>
                <a:ea typeface="Microsoft YaHei" pitchFamily="34" charset="-122"/>
              </a:rPr>
              <a:t> </a:t>
            </a:r>
            <a:r>
              <a:rPr lang="en-US" altLang="zh-CN" sz="1600">
                <a:solidFill>
                  <a:srgbClr val="333333"/>
                </a:solidFill>
                <a:latin typeface="Microsoft YaHei" pitchFamily="34" charset="-122"/>
                <a:ea typeface="Microsoft YaHei" pitchFamily="34" charset="-122"/>
              </a:rPr>
              <a:t>– </a:t>
            </a:r>
            <a:r>
              <a:rPr lang="zh-CN" altLang="en-US" sz="1600">
                <a:solidFill>
                  <a:srgbClr val="333333"/>
                </a:solidFill>
                <a:latin typeface="Microsoft YaHei" pitchFamily="34" charset="-122"/>
                <a:ea typeface="Microsoft YaHei" pitchFamily="34" charset="-122"/>
              </a:rPr>
              <a:t>使团队在有清晰目标和工作重点的前提下有效地协同工作</a:t>
            </a:r>
            <a:endParaRPr lang="en-US" altLang="zh-CN" sz="1600">
              <a:solidFill>
                <a:srgbClr val="333333"/>
              </a:solidFill>
              <a:latin typeface="Microsoft YaHei" pitchFamily="34" charset="-122"/>
              <a:ea typeface="Microsoft YaHei" pitchFamily="34" charset="-122"/>
            </a:endParaRPr>
          </a:p>
          <a:p>
            <a:r>
              <a:rPr lang="zh-CN" altLang="en-US" sz="1600">
                <a:solidFill>
                  <a:srgbClr val="333333"/>
                </a:solidFill>
                <a:latin typeface="Microsoft YaHei" pitchFamily="34" charset="-122"/>
                <a:ea typeface="Microsoft YaHei" pitchFamily="34" charset="-122"/>
              </a:rPr>
              <a:t/>
            </a:r>
            <a:br>
              <a:rPr lang="zh-CN" altLang="en-US" sz="1600">
                <a:solidFill>
                  <a:srgbClr val="333333"/>
                </a:solidFill>
                <a:latin typeface="Microsoft YaHei" pitchFamily="34" charset="-122"/>
                <a:ea typeface="Microsoft YaHei" pitchFamily="34" charset="-122"/>
              </a:rPr>
            </a:br>
            <a:r>
              <a:rPr lang="zh-CN" altLang="en-US" b="1">
                <a:solidFill>
                  <a:srgbClr val="333333"/>
                </a:solidFill>
                <a:latin typeface="Microsoft YaHei" pitchFamily="34" charset="-122"/>
                <a:ea typeface="Microsoft YaHei" pitchFamily="34" charset="-122"/>
              </a:rPr>
              <a:t>沟通</a:t>
            </a:r>
            <a:r>
              <a:rPr lang="zh-CN" altLang="en-US" sz="1600" b="1">
                <a:solidFill>
                  <a:srgbClr val="333333"/>
                </a:solidFill>
                <a:latin typeface="Microsoft YaHei" pitchFamily="34" charset="-122"/>
                <a:ea typeface="Microsoft YaHei" pitchFamily="34" charset="-122"/>
              </a:rPr>
              <a:t> </a:t>
            </a:r>
            <a:r>
              <a:rPr lang="en-US" altLang="zh-CN" sz="1600">
                <a:solidFill>
                  <a:srgbClr val="333333"/>
                </a:solidFill>
                <a:latin typeface="Microsoft YaHei" pitchFamily="34" charset="-122"/>
                <a:ea typeface="Microsoft YaHei" pitchFamily="34" charset="-122"/>
              </a:rPr>
              <a:t>– </a:t>
            </a:r>
            <a:r>
              <a:rPr lang="zh-CN" altLang="en-US" sz="1600">
                <a:solidFill>
                  <a:srgbClr val="333333"/>
                </a:solidFill>
                <a:latin typeface="Microsoft YaHei" pitchFamily="34" charset="-122"/>
                <a:ea typeface="Microsoft YaHei" pitchFamily="34" charset="-122"/>
              </a:rPr>
              <a:t>使所以内部成员彻底了解其所从事的工作之各方面意义（目标、时间和原因等等）。这点对于处于迅速变化的环境中的团队尤其重要。</a:t>
            </a:r>
            <a:endParaRPr lang="en-US" altLang="zh-CN" sz="1600">
              <a:solidFill>
                <a:srgbClr val="333333"/>
              </a:solidFill>
              <a:latin typeface="Microsoft YaHei" pitchFamily="34" charset="-122"/>
              <a:ea typeface="Microsoft YaHei" pitchFamily="34" charset="-122"/>
            </a:endParaRPr>
          </a:p>
        </p:txBody>
      </p:sp>
      <p:cxnSp>
        <p:nvCxnSpPr>
          <p:cNvPr id="15" name="直接连接符 14"/>
          <p:cNvCxnSpPr/>
          <p:nvPr/>
        </p:nvCxnSpPr>
        <p:spPr>
          <a:xfrm>
            <a:off x="0" y="5219700"/>
            <a:ext cx="6105525" cy="0"/>
          </a:xfrm>
          <a:prstGeom prst="line">
            <a:avLst/>
          </a:prstGeom>
          <a:ln>
            <a:solidFill>
              <a:srgbClr val="8A837E"/>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769938" y="2895600"/>
            <a:ext cx="649287" cy="142875"/>
          </a:xfrm>
          <a:prstGeom prst="rect">
            <a:avLst/>
          </a:prstGeom>
          <a:noFill/>
          <a:ln w="25400" cap="flat" cmpd="sng" algn="ctr">
            <a:noFill/>
            <a:prstDash val="solid"/>
          </a:ln>
          <a:effectLst/>
        </p:spPr>
        <p:txBody>
          <a:bodyPr anchor="ctr"/>
          <a:lstStyle/>
          <a:p>
            <a:pPr fontAlgn="auto">
              <a:spcBef>
                <a:spcPts val="0"/>
              </a:spcBef>
              <a:spcAft>
                <a:spcPts val="0"/>
              </a:spcAft>
              <a:defRPr/>
            </a:pPr>
            <a:r>
              <a:rPr lang="en-US" altLang="zh-CN" sz="100" kern="0" dirty="0">
                <a:solidFill>
                  <a:srgbClr val="EEECE1">
                    <a:lumMod val="25000"/>
                  </a:srgbClr>
                </a:solidFill>
                <a:latin typeface="Calibri"/>
                <a:ea typeface="宋体"/>
              </a:rPr>
              <a:t>PPT</a:t>
            </a:r>
            <a:r>
              <a:rPr lang="zh-CN" altLang="en-US" sz="100" kern="0" dirty="0">
                <a:solidFill>
                  <a:srgbClr val="EEECE1">
                    <a:lumMod val="25000"/>
                  </a:srgbClr>
                </a:solidFill>
                <a:latin typeface="Calibri"/>
                <a:ea typeface="宋体"/>
              </a:rPr>
              <a:t>模板下载：</a:t>
            </a:r>
            <a:r>
              <a:rPr lang="en-US" altLang="zh-CN" sz="100" kern="0" dirty="0">
                <a:solidFill>
                  <a:srgbClr val="EEECE1">
                    <a:lumMod val="25000"/>
                  </a:srgbClr>
                </a:solidFill>
                <a:latin typeface="Calibri"/>
                <a:ea typeface="宋体"/>
                <a:hlinkClick r:id="rId3"/>
              </a:rPr>
              <a:t>www.1ppt.com/moban/</a:t>
            </a:r>
            <a:r>
              <a:rPr lang="en-US" altLang="zh-CN" sz="100" kern="0" dirty="0">
                <a:solidFill>
                  <a:srgbClr val="EEECE1">
                    <a:lumMod val="25000"/>
                  </a:srgbClr>
                </a:solidFill>
                <a:latin typeface="Calibri"/>
                <a:ea typeface="宋体"/>
              </a:rPr>
              <a:t>     </a:t>
            </a:r>
            <a:r>
              <a:rPr lang="zh-CN" altLang="en-US" sz="100" kern="0" dirty="0">
                <a:solidFill>
                  <a:srgbClr val="EEECE1">
                    <a:lumMod val="25000"/>
                  </a:srgbClr>
                </a:solidFill>
                <a:latin typeface="Calibri"/>
                <a:ea typeface="宋体"/>
              </a:rPr>
              <a:t>行业</a:t>
            </a:r>
            <a:r>
              <a:rPr lang="en-US" altLang="zh-CN" sz="100" kern="0" dirty="0">
                <a:solidFill>
                  <a:srgbClr val="EEECE1">
                    <a:lumMod val="25000"/>
                  </a:srgbClr>
                </a:solidFill>
                <a:latin typeface="Calibri"/>
                <a:ea typeface="宋体"/>
              </a:rPr>
              <a:t>PPT</a:t>
            </a:r>
            <a:r>
              <a:rPr lang="zh-CN" altLang="en-US" sz="100" kern="0" dirty="0">
                <a:solidFill>
                  <a:srgbClr val="EEECE1">
                    <a:lumMod val="25000"/>
                  </a:srgbClr>
                </a:solidFill>
                <a:latin typeface="Calibri"/>
                <a:ea typeface="宋体"/>
              </a:rPr>
              <a:t>模板：</a:t>
            </a:r>
            <a:r>
              <a:rPr lang="en-US" altLang="zh-CN" sz="100" kern="0" dirty="0">
                <a:solidFill>
                  <a:srgbClr val="EEECE1">
                    <a:lumMod val="25000"/>
                  </a:srgbClr>
                </a:solidFill>
                <a:latin typeface="Calibri"/>
                <a:ea typeface="宋体"/>
                <a:hlinkClick r:id="rId4"/>
              </a:rPr>
              <a:t>www.1ppt.com/hangye/</a:t>
            </a:r>
            <a:r>
              <a:rPr lang="en-US" altLang="zh-CN" sz="100" kern="0" dirty="0">
                <a:solidFill>
                  <a:srgbClr val="EEECE1">
                    <a:lumMod val="25000"/>
                  </a:srgbClr>
                </a:solidFill>
                <a:latin typeface="Calibri"/>
                <a:ea typeface="宋体"/>
              </a:rPr>
              <a:t> </a:t>
            </a:r>
          </a:p>
          <a:p>
            <a:pPr fontAlgn="auto">
              <a:spcBef>
                <a:spcPts val="0"/>
              </a:spcBef>
              <a:spcAft>
                <a:spcPts val="0"/>
              </a:spcAft>
              <a:defRPr/>
            </a:pPr>
            <a:r>
              <a:rPr lang="zh-CN" altLang="en-US" sz="100" kern="0" dirty="0">
                <a:solidFill>
                  <a:srgbClr val="EEECE1">
                    <a:lumMod val="25000"/>
                  </a:srgbClr>
                </a:solidFill>
                <a:latin typeface="Calibri"/>
                <a:ea typeface="宋体"/>
              </a:rPr>
              <a:t>节日</a:t>
            </a:r>
            <a:r>
              <a:rPr lang="en-US" altLang="zh-CN" sz="100" kern="0" dirty="0">
                <a:solidFill>
                  <a:srgbClr val="EEECE1">
                    <a:lumMod val="25000"/>
                  </a:srgbClr>
                </a:solidFill>
                <a:latin typeface="Calibri"/>
                <a:ea typeface="宋体"/>
              </a:rPr>
              <a:t>PPT</a:t>
            </a:r>
            <a:r>
              <a:rPr lang="zh-CN" altLang="en-US" sz="100" kern="0" dirty="0">
                <a:solidFill>
                  <a:srgbClr val="EEECE1">
                    <a:lumMod val="25000"/>
                  </a:srgbClr>
                </a:solidFill>
                <a:latin typeface="Calibri"/>
                <a:ea typeface="宋体"/>
              </a:rPr>
              <a:t>模板：</a:t>
            </a:r>
            <a:r>
              <a:rPr lang="en-US" altLang="zh-CN" sz="100" kern="0" dirty="0">
                <a:solidFill>
                  <a:srgbClr val="EEECE1">
                    <a:lumMod val="25000"/>
                  </a:srgbClr>
                </a:solidFill>
                <a:latin typeface="Calibri"/>
                <a:ea typeface="宋体"/>
                <a:hlinkClick r:id="rId5"/>
              </a:rPr>
              <a:t>www.1ppt.com/jieri/</a:t>
            </a:r>
            <a:r>
              <a:rPr lang="en-US" altLang="zh-CN" sz="100" kern="0" dirty="0">
                <a:solidFill>
                  <a:srgbClr val="EEECE1">
                    <a:lumMod val="25000"/>
                  </a:srgbClr>
                </a:solidFill>
                <a:latin typeface="Calibri"/>
                <a:ea typeface="宋体"/>
              </a:rPr>
              <a:t>           PPT</a:t>
            </a:r>
            <a:r>
              <a:rPr lang="zh-CN" altLang="en-US" sz="100" kern="0" dirty="0">
                <a:solidFill>
                  <a:srgbClr val="EEECE1">
                    <a:lumMod val="25000"/>
                  </a:srgbClr>
                </a:solidFill>
                <a:latin typeface="Calibri"/>
                <a:ea typeface="宋体"/>
              </a:rPr>
              <a:t>素材下载：</a:t>
            </a:r>
            <a:r>
              <a:rPr lang="en-US" altLang="zh-CN" sz="100" kern="0" dirty="0">
                <a:solidFill>
                  <a:srgbClr val="EEECE1">
                    <a:lumMod val="25000"/>
                  </a:srgbClr>
                </a:solidFill>
                <a:latin typeface="Calibri"/>
                <a:ea typeface="宋体"/>
                <a:hlinkClick r:id="rId6"/>
              </a:rPr>
              <a:t>www.1ppt.com/sucai/</a:t>
            </a:r>
            <a:endParaRPr lang="en-US" altLang="zh-CN" sz="100" kern="0" dirty="0">
              <a:solidFill>
                <a:srgbClr val="EEECE1">
                  <a:lumMod val="25000"/>
                </a:srgbClr>
              </a:solidFill>
              <a:latin typeface="Calibri"/>
              <a:ea typeface="宋体"/>
            </a:endParaRPr>
          </a:p>
          <a:p>
            <a:pPr fontAlgn="auto">
              <a:spcBef>
                <a:spcPts val="0"/>
              </a:spcBef>
              <a:spcAft>
                <a:spcPts val="0"/>
              </a:spcAft>
              <a:defRPr/>
            </a:pPr>
            <a:r>
              <a:rPr lang="en-US" altLang="zh-CN" sz="100" kern="0" dirty="0">
                <a:solidFill>
                  <a:srgbClr val="EEECE1">
                    <a:lumMod val="25000"/>
                  </a:srgbClr>
                </a:solidFill>
                <a:latin typeface="Calibri"/>
                <a:ea typeface="宋体"/>
              </a:rPr>
              <a:t>PPT</a:t>
            </a:r>
            <a:r>
              <a:rPr lang="zh-CN" altLang="en-US" sz="100" kern="0" dirty="0">
                <a:solidFill>
                  <a:srgbClr val="EEECE1">
                    <a:lumMod val="25000"/>
                  </a:srgbClr>
                </a:solidFill>
                <a:latin typeface="Calibri"/>
                <a:ea typeface="宋体"/>
              </a:rPr>
              <a:t>背景图片：</a:t>
            </a:r>
            <a:r>
              <a:rPr lang="en-US" altLang="zh-CN" sz="100" kern="0" dirty="0">
                <a:solidFill>
                  <a:srgbClr val="EEECE1">
                    <a:lumMod val="25000"/>
                  </a:srgbClr>
                </a:solidFill>
                <a:latin typeface="Calibri"/>
                <a:ea typeface="宋体"/>
                <a:hlinkClick r:id="rId7"/>
              </a:rPr>
              <a:t>www.1ppt.com/beijing/</a:t>
            </a:r>
            <a:r>
              <a:rPr lang="en-US" altLang="zh-CN" sz="100" kern="0" dirty="0">
                <a:solidFill>
                  <a:srgbClr val="EEECE1">
                    <a:lumMod val="25000"/>
                  </a:srgbClr>
                </a:solidFill>
                <a:latin typeface="Calibri"/>
                <a:ea typeface="宋体"/>
              </a:rPr>
              <a:t>      PPT</a:t>
            </a:r>
            <a:r>
              <a:rPr lang="zh-CN" altLang="en-US" sz="100" kern="0" dirty="0">
                <a:solidFill>
                  <a:srgbClr val="EEECE1">
                    <a:lumMod val="25000"/>
                  </a:srgbClr>
                </a:solidFill>
                <a:latin typeface="Calibri"/>
                <a:ea typeface="宋体"/>
              </a:rPr>
              <a:t>图表下载：</a:t>
            </a:r>
            <a:r>
              <a:rPr lang="en-US" altLang="zh-CN" sz="100" kern="0" dirty="0">
                <a:solidFill>
                  <a:srgbClr val="EEECE1">
                    <a:lumMod val="25000"/>
                  </a:srgbClr>
                </a:solidFill>
                <a:latin typeface="Calibri"/>
                <a:ea typeface="宋体"/>
                <a:hlinkClick r:id="rId8"/>
              </a:rPr>
              <a:t>www.1ppt.com/tubiao/</a:t>
            </a:r>
            <a:r>
              <a:rPr lang="en-US" altLang="zh-CN" sz="100" kern="0" dirty="0">
                <a:solidFill>
                  <a:srgbClr val="EEECE1">
                    <a:lumMod val="25000"/>
                  </a:srgbClr>
                </a:solidFill>
                <a:latin typeface="Calibri"/>
                <a:ea typeface="宋体"/>
              </a:rPr>
              <a:t>      </a:t>
            </a:r>
          </a:p>
          <a:p>
            <a:pPr fontAlgn="auto">
              <a:spcBef>
                <a:spcPts val="0"/>
              </a:spcBef>
              <a:spcAft>
                <a:spcPts val="0"/>
              </a:spcAft>
              <a:defRPr/>
            </a:pPr>
            <a:r>
              <a:rPr lang="zh-CN" altLang="en-US" sz="100" kern="0" dirty="0">
                <a:solidFill>
                  <a:srgbClr val="EEECE1">
                    <a:lumMod val="25000"/>
                  </a:srgbClr>
                </a:solidFill>
                <a:latin typeface="Calibri"/>
                <a:ea typeface="宋体"/>
              </a:rPr>
              <a:t>优秀</a:t>
            </a:r>
            <a:r>
              <a:rPr lang="en-US" altLang="zh-CN" sz="100" kern="0" dirty="0">
                <a:solidFill>
                  <a:srgbClr val="EEECE1">
                    <a:lumMod val="25000"/>
                  </a:srgbClr>
                </a:solidFill>
                <a:latin typeface="Calibri"/>
                <a:ea typeface="宋体"/>
              </a:rPr>
              <a:t>PPT</a:t>
            </a:r>
            <a:r>
              <a:rPr lang="zh-CN" altLang="en-US" sz="100" kern="0" dirty="0">
                <a:solidFill>
                  <a:srgbClr val="EEECE1">
                    <a:lumMod val="25000"/>
                  </a:srgbClr>
                </a:solidFill>
                <a:latin typeface="Calibri"/>
                <a:ea typeface="宋体"/>
              </a:rPr>
              <a:t>下载：</a:t>
            </a:r>
            <a:r>
              <a:rPr lang="en-US" altLang="zh-CN" sz="100" kern="0" dirty="0">
                <a:solidFill>
                  <a:srgbClr val="EEECE1">
                    <a:lumMod val="25000"/>
                  </a:srgbClr>
                </a:solidFill>
                <a:latin typeface="Calibri"/>
                <a:ea typeface="宋体"/>
                <a:hlinkClick r:id="rId9"/>
              </a:rPr>
              <a:t>www.1ppt.com/xiazai/</a:t>
            </a:r>
            <a:r>
              <a:rPr lang="en-US" altLang="zh-CN" sz="100" kern="0" dirty="0">
                <a:solidFill>
                  <a:srgbClr val="EEECE1">
                    <a:lumMod val="25000"/>
                  </a:srgbClr>
                </a:solidFill>
                <a:latin typeface="Calibri"/>
                <a:ea typeface="宋体"/>
              </a:rPr>
              <a:t>        PPT</a:t>
            </a:r>
            <a:r>
              <a:rPr lang="zh-CN" altLang="en-US" sz="100" kern="0" dirty="0">
                <a:solidFill>
                  <a:srgbClr val="EEECE1">
                    <a:lumMod val="25000"/>
                  </a:srgbClr>
                </a:solidFill>
                <a:latin typeface="Calibri"/>
                <a:ea typeface="宋体"/>
              </a:rPr>
              <a:t>教程： </a:t>
            </a:r>
            <a:r>
              <a:rPr lang="en-US" altLang="zh-CN" sz="100" kern="0" dirty="0">
                <a:solidFill>
                  <a:srgbClr val="EEECE1">
                    <a:lumMod val="25000"/>
                  </a:srgbClr>
                </a:solidFill>
                <a:latin typeface="Calibri"/>
                <a:ea typeface="宋体"/>
                <a:hlinkClick r:id="rId10"/>
              </a:rPr>
              <a:t>www.1ppt.com/powerpoint/</a:t>
            </a:r>
            <a:r>
              <a:rPr lang="en-US" altLang="zh-CN" sz="100" kern="0" dirty="0">
                <a:solidFill>
                  <a:srgbClr val="EEECE1">
                    <a:lumMod val="25000"/>
                  </a:srgbClr>
                </a:solidFill>
                <a:latin typeface="Calibri"/>
                <a:ea typeface="宋体"/>
              </a:rPr>
              <a:t>      </a:t>
            </a:r>
          </a:p>
          <a:p>
            <a:pPr fontAlgn="auto">
              <a:spcBef>
                <a:spcPts val="0"/>
              </a:spcBef>
              <a:spcAft>
                <a:spcPts val="0"/>
              </a:spcAft>
              <a:defRPr/>
            </a:pPr>
            <a:r>
              <a:rPr lang="en-US" altLang="zh-CN" sz="100" kern="0" dirty="0">
                <a:solidFill>
                  <a:srgbClr val="EEECE1">
                    <a:lumMod val="25000"/>
                  </a:srgbClr>
                </a:solidFill>
                <a:latin typeface="Calibri"/>
                <a:ea typeface="宋体"/>
              </a:rPr>
              <a:t>Word</a:t>
            </a:r>
            <a:r>
              <a:rPr lang="zh-CN" altLang="en-US" sz="100" kern="0" dirty="0">
                <a:solidFill>
                  <a:srgbClr val="EEECE1">
                    <a:lumMod val="25000"/>
                  </a:srgbClr>
                </a:solidFill>
                <a:latin typeface="Calibri"/>
                <a:ea typeface="宋体"/>
              </a:rPr>
              <a:t>教程： </a:t>
            </a:r>
            <a:r>
              <a:rPr lang="en-US" altLang="zh-CN" sz="100" kern="0" dirty="0">
                <a:solidFill>
                  <a:srgbClr val="EEECE1">
                    <a:lumMod val="25000"/>
                  </a:srgbClr>
                </a:solidFill>
                <a:latin typeface="Calibri"/>
                <a:ea typeface="宋体"/>
                <a:hlinkClick r:id="rId11"/>
              </a:rPr>
              <a:t>www.1ppt.com/word/</a:t>
            </a:r>
            <a:r>
              <a:rPr lang="en-US" altLang="zh-CN" sz="100" kern="0" dirty="0">
                <a:solidFill>
                  <a:srgbClr val="EEECE1">
                    <a:lumMod val="25000"/>
                  </a:srgbClr>
                </a:solidFill>
                <a:latin typeface="Calibri"/>
                <a:ea typeface="宋体"/>
              </a:rPr>
              <a:t>              Excel</a:t>
            </a:r>
            <a:r>
              <a:rPr lang="zh-CN" altLang="en-US" sz="100" kern="0" dirty="0">
                <a:solidFill>
                  <a:srgbClr val="EEECE1">
                    <a:lumMod val="25000"/>
                  </a:srgbClr>
                </a:solidFill>
                <a:latin typeface="Calibri"/>
                <a:ea typeface="宋体"/>
              </a:rPr>
              <a:t>教程：</a:t>
            </a:r>
            <a:r>
              <a:rPr lang="en-US" altLang="zh-CN" sz="100" kern="0" dirty="0">
                <a:solidFill>
                  <a:srgbClr val="EEECE1">
                    <a:lumMod val="25000"/>
                  </a:srgbClr>
                </a:solidFill>
                <a:latin typeface="Calibri"/>
                <a:ea typeface="宋体"/>
                <a:hlinkClick r:id="rId12"/>
              </a:rPr>
              <a:t>www.1ppt.com/excel/</a:t>
            </a:r>
            <a:r>
              <a:rPr lang="en-US" altLang="zh-CN" sz="100" kern="0" dirty="0">
                <a:solidFill>
                  <a:srgbClr val="EEECE1">
                    <a:lumMod val="25000"/>
                  </a:srgbClr>
                </a:solidFill>
                <a:latin typeface="Calibri"/>
                <a:ea typeface="宋体"/>
              </a:rPr>
              <a:t>  </a:t>
            </a:r>
          </a:p>
          <a:p>
            <a:pPr fontAlgn="auto">
              <a:spcBef>
                <a:spcPts val="0"/>
              </a:spcBef>
              <a:spcAft>
                <a:spcPts val="0"/>
              </a:spcAft>
              <a:defRPr/>
            </a:pPr>
            <a:r>
              <a:rPr lang="zh-CN" altLang="en-US" sz="100" kern="0" dirty="0">
                <a:solidFill>
                  <a:srgbClr val="EEECE1">
                    <a:lumMod val="25000"/>
                  </a:srgbClr>
                </a:solidFill>
                <a:latin typeface="Calibri"/>
                <a:ea typeface="宋体"/>
              </a:rPr>
              <a:t>资料下载：</a:t>
            </a:r>
            <a:r>
              <a:rPr lang="en-US" altLang="zh-CN" sz="100" kern="0" dirty="0">
                <a:solidFill>
                  <a:srgbClr val="EEECE1">
                    <a:lumMod val="25000"/>
                  </a:srgbClr>
                </a:solidFill>
                <a:latin typeface="Calibri"/>
                <a:ea typeface="宋体"/>
                <a:hlinkClick r:id="rId13"/>
              </a:rPr>
              <a:t>www.1ppt.com/ziliao/</a:t>
            </a:r>
            <a:r>
              <a:rPr lang="en-US" altLang="zh-CN" sz="100" kern="0" dirty="0">
                <a:solidFill>
                  <a:srgbClr val="EEECE1">
                    <a:lumMod val="25000"/>
                  </a:srgbClr>
                </a:solidFill>
                <a:latin typeface="Calibri"/>
                <a:ea typeface="宋体"/>
              </a:rPr>
              <a:t>                PPT</a:t>
            </a:r>
            <a:r>
              <a:rPr lang="zh-CN" altLang="en-US" sz="100" kern="0" dirty="0">
                <a:solidFill>
                  <a:srgbClr val="EEECE1">
                    <a:lumMod val="25000"/>
                  </a:srgbClr>
                </a:solidFill>
                <a:latin typeface="Calibri"/>
                <a:ea typeface="宋体"/>
              </a:rPr>
              <a:t>课件下载：</a:t>
            </a:r>
            <a:r>
              <a:rPr lang="en-US" altLang="zh-CN" sz="100" kern="0" dirty="0">
                <a:solidFill>
                  <a:srgbClr val="EEECE1">
                    <a:lumMod val="25000"/>
                  </a:srgbClr>
                </a:solidFill>
                <a:latin typeface="Calibri"/>
                <a:ea typeface="宋体"/>
                <a:hlinkClick r:id="rId14"/>
              </a:rPr>
              <a:t>www.1ppt.com/kejian/</a:t>
            </a:r>
            <a:r>
              <a:rPr lang="en-US" altLang="zh-CN" sz="100" kern="0" dirty="0">
                <a:solidFill>
                  <a:srgbClr val="EEECE1">
                    <a:lumMod val="25000"/>
                  </a:srgbClr>
                </a:solidFill>
                <a:latin typeface="Calibri"/>
                <a:ea typeface="宋体"/>
              </a:rPr>
              <a:t> </a:t>
            </a:r>
          </a:p>
          <a:p>
            <a:pPr fontAlgn="auto">
              <a:spcBef>
                <a:spcPts val="0"/>
              </a:spcBef>
              <a:spcAft>
                <a:spcPts val="0"/>
              </a:spcAft>
              <a:defRPr/>
            </a:pPr>
            <a:r>
              <a:rPr lang="zh-CN" altLang="en-US" sz="100" kern="0" dirty="0">
                <a:solidFill>
                  <a:srgbClr val="EEECE1">
                    <a:lumMod val="25000"/>
                  </a:srgbClr>
                </a:solidFill>
                <a:latin typeface="Calibri"/>
                <a:ea typeface="宋体"/>
              </a:rPr>
              <a:t>范文下载：</a:t>
            </a:r>
            <a:r>
              <a:rPr lang="en-US" altLang="zh-CN" sz="100" kern="0" dirty="0">
                <a:solidFill>
                  <a:srgbClr val="EEECE1">
                    <a:lumMod val="25000"/>
                  </a:srgbClr>
                </a:solidFill>
                <a:latin typeface="Calibri"/>
                <a:ea typeface="宋体"/>
                <a:hlinkClick r:id="rId15"/>
              </a:rPr>
              <a:t>www.1ppt.com/fanwen/</a:t>
            </a:r>
            <a:r>
              <a:rPr lang="en-US" altLang="zh-CN" sz="100" kern="0" dirty="0">
                <a:solidFill>
                  <a:srgbClr val="EEECE1">
                    <a:lumMod val="25000"/>
                  </a:srgbClr>
                </a:solidFill>
                <a:latin typeface="Calibri"/>
                <a:ea typeface="宋体"/>
              </a:rPr>
              <a:t>             </a:t>
            </a:r>
            <a:r>
              <a:rPr lang="zh-CN" altLang="en-US" sz="100" kern="0" dirty="0">
                <a:solidFill>
                  <a:srgbClr val="EEECE1">
                    <a:lumMod val="25000"/>
                  </a:srgbClr>
                </a:solidFill>
                <a:latin typeface="Calibri"/>
                <a:ea typeface="宋体"/>
              </a:rPr>
              <a:t>试卷下载：</a:t>
            </a:r>
            <a:r>
              <a:rPr lang="en-US" altLang="zh-CN" sz="100" kern="0" dirty="0">
                <a:solidFill>
                  <a:srgbClr val="EEECE1">
                    <a:lumMod val="25000"/>
                  </a:srgbClr>
                </a:solidFill>
                <a:latin typeface="Calibri"/>
                <a:ea typeface="宋体"/>
                <a:hlinkClick r:id="rId16"/>
              </a:rPr>
              <a:t>www.1ppt.com/shiti/</a:t>
            </a:r>
            <a:r>
              <a:rPr lang="en-US" altLang="zh-CN" sz="100" kern="0" dirty="0">
                <a:solidFill>
                  <a:srgbClr val="EEECE1">
                    <a:lumMod val="25000"/>
                  </a:srgbClr>
                </a:solidFill>
                <a:latin typeface="Calibri"/>
                <a:ea typeface="宋体"/>
              </a:rPr>
              <a:t>  </a:t>
            </a:r>
          </a:p>
          <a:p>
            <a:pPr fontAlgn="auto">
              <a:spcBef>
                <a:spcPts val="0"/>
              </a:spcBef>
              <a:spcAft>
                <a:spcPts val="0"/>
              </a:spcAft>
              <a:defRPr/>
            </a:pPr>
            <a:r>
              <a:rPr lang="zh-CN" altLang="en-US" sz="100" kern="0" dirty="0">
                <a:solidFill>
                  <a:srgbClr val="EEECE1">
                    <a:lumMod val="25000"/>
                  </a:srgbClr>
                </a:solidFill>
                <a:latin typeface="Calibri"/>
                <a:ea typeface="宋体"/>
              </a:rPr>
              <a:t>教案下载：</a:t>
            </a:r>
            <a:r>
              <a:rPr lang="en-US" altLang="zh-CN" sz="100" kern="0" dirty="0">
                <a:solidFill>
                  <a:srgbClr val="EEECE1">
                    <a:lumMod val="25000"/>
                  </a:srgbClr>
                </a:solidFill>
                <a:latin typeface="Calibri"/>
                <a:ea typeface="宋体"/>
                <a:hlinkClick r:id="rId17"/>
              </a:rPr>
              <a:t>www.1ppt.com/jiaoan/</a:t>
            </a:r>
            <a:r>
              <a:rPr lang="en-US" altLang="zh-CN" sz="100" kern="0" dirty="0">
                <a:solidFill>
                  <a:srgbClr val="EEECE1">
                    <a:lumMod val="25000"/>
                  </a:srgbClr>
                </a:solidFill>
                <a:latin typeface="Calibri"/>
                <a:ea typeface="宋体"/>
              </a:rPr>
              <a:t>  </a:t>
            </a:r>
          </a:p>
          <a:p>
            <a:pPr fontAlgn="auto">
              <a:spcBef>
                <a:spcPts val="0"/>
              </a:spcBef>
              <a:spcAft>
                <a:spcPts val="0"/>
              </a:spcAft>
              <a:defRPr/>
            </a:pPr>
            <a:r>
              <a:rPr lang="en-US" altLang="zh-CN" sz="100" kern="0" dirty="0">
                <a:solidFill>
                  <a:srgbClr val="EEECE1">
                    <a:lumMod val="25000"/>
                  </a:srgbClr>
                </a:solidFill>
                <a:latin typeface="Calibri"/>
                <a:ea typeface="宋体"/>
              </a:rPr>
              <a:t>  </a:t>
            </a:r>
            <a:endParaRPr lang="zh-CN" altLang="en-US" sz="100" kern="0" dirty="0">
              <a:solidFill>
                <a:srgbClr val="EEECE1">
                  <a:lumMod val="25000"/>
                </a:srgbClr>
              </a:solidFill>
              <a:latin typeface="Calibri"/>
              <a:ea typeface="宋体"/>
            </a:endParaRPr>
          </a:p>
        </p:txBody>
      </p:sp>
      <p:sp>
        <p:nvSpPr>
          <p:cNvPr id="14" name="椭圆 13"/>
          <p:cNvSpPr/>
          <p:nvPr/>
        </p:nvSpPr>
        <p:spPr>
          <a:xfrm>
            <a:off x="447675" y="2794000"/>
            <a:ext cx="1285875" cy="1285875"/>
          </a:xfrm>
          <a:prstGeom prst="ellipse">
            <a:avLst/>
          </a:prstGeom>
          <a:solidFill>
            <a:srgbClr val="7D5E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 name="矩形 17"/>
          <p:cNvSpPr/>
          <p:nvPr/>
        </p:nvSpPr>
        <p:spPr>
          <a:xfrm>
            <a:off x="0" y="0"/>
            <a:ext cx="12192000" cy="260985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473E3E"/>
              </a:solidFill>
            </a:endParaRPr>
          </a:p>
        </p:txBody>
      </p:sp>
      <p:sp>
        <p:nvSpPr>
          <p:cNvPr id="31748" name="矩形 16"/>
          <p:cNvSpPr>
            <a:spLocks noChangeArrowheads="1"/>
          </p:cNvSpPr>
          <p:nvPr/>
        </p:nvSpPr>
        <p:spPr bwMode="auto">
          <a:xfrm>
            <a:off x="509588" y="184150"/>
            <a:ext cx="11245850" cy="2293938"/>
          </a:xfrm>
          <a:prstGeom prst="rect">
            <a:avLst/>
          </a:prstGeom>
          <a:noFill/>
          <a:ln w="9525">
            <a:noFill/>
            <a:miter lim="800000"/>
            <a:headEnd/>
            <a:tailEnd/>
          </a:ln>
        </p:spPr>
        <p:txBody>
          <a:bodyPr>
            <a:spAutoFit/>
          </a:bodyPr>
          <a:lstStyle/>
          <a:p>
            <a:pPr>
              <a:lnSpc>
                <a:spcPct val="110000"/>
              </a:lnSpc>
            </a:pPr>
            <a:r>
              <a:rPr lang="zh-CN" altLang="en-US" sz="1600">
                <a:solidFill>
                  <a:srgbClr val="7D5E45"/>
                </a:solidFill>
                <a:latin typeface="Microsoft YaHei" pitchFamily="34" charset="-122"/>
                <a:ea typeface="Microsoft YaHei" pitchFamily="34" charset="-122"/>
              </a:rPr>
              <a:t>从实践角度来讲，这种职责往往就会变成总结会议记录或编制获得团队认可的产品计划。别小看了总结这项工作，我不只一次发现写一份优秀的会议报告往往要比会议本身耗时得多。</a:t>
            </a:r>
            <a:endParaRPr lang="en-US" altLang="zh-CN" sz="1600">
              <a:solidFill>
                <a:srgbClr val="7D5E45"/>
              </a:solidFill>
              <a:latin typeface="Microsoft YaHei" pitchFamily="34" charset="-122"/>
              <a:ea typeface="Microsoft YaHei" pitchFamily="34" charset="-122"/>
            </a:endParaRPr>
          </a:p>
          <a:p>
            <a:pPr>
              <a:lnSpc>
                <a:spcPct val="110000"/>
              </a:lnSpc>
            </a:pPr>
            <a:endParaRPr lang="en-US" altLang="zh-CN" sz="1600">
              <a:solidFill>
                <a:srgbClr val="7D5E45"/>
              </a:solidFill>
              <a:latin typeface="Microsoft YaHei" pitchFamily="34" charset="-122"/>
              <a:ea typeface="Microsoft YaHei" pitchFamily="34" charset="-122"/>
            </a:endParaRPr>
          </a:p>
          <a:p>
            <a:pPr>
              <a:lnSpc>
                <a:spcPct val="110000"/>
              </a:lnSpc>
            </a:pPr>
            <a:r>
              <a:rPr lang="zh-CN" altLang="en-US" sz="1600">
                <a:solidFill>
                  <a:srgbClr val="7D5E45"/>
                </a:solidFill>
                <a:latin typeface="Microsoft YaHei" pitchFamily="34" charset="-122"/>
                <a:ea typeface="Microsoft YaHei" pitchFamily="34" charset="-122"/>
              </a:rPr>
              <a:t>很多时候，你还需要那些广义团队的配合 </a:t>
            </a:r>
            <a:r>
              <a:rPr lang="en-US" altLang="zh-CN" sz="1600">
                <a:solidFill>
                  <a:srgbClr val="7D5E45"/>
                </a:solidFill>
                <a:latin typeface="Microsoft YaHei" pitchFamily="34" charset="-122"/>
                <a:ea typeface="Microsoft YaHei" pitchFamily="34" charset="-122"/>
              </a:rPr>
              <a:t>– </a:t>
            </a:r>
            <a:r>
              <a:rPr lang="zh-CN" altLang="en-US" sz="1600">
                <a:solidFill>
                  <a:srgbClr val="7D5E45"/>
                </a:solidFill>
                <a:latin typeface="Microsoft YaHei" pitchFamily="34" charset="-122"/>
                <a:ea typeface="Microsoft YaHei" pitchFamily="34" charset="-122"/>
              </a:rPr>
              <a:t>即从组织里其它部门那儿获取反馈和意见等，以移除那些可能妨碍到计划实施的潜在障碍。在 </a:t>
            </a:r>
            <a:r>
              <a:rPr lang="en-US" altLang="zh-CN" sz="1600">
                <a:solidFill>
                  <a:srgbClr val="7D5E45"/>
                </a:solidFill>
                <a:latin typeface="Microsoft YaHei" pitchFamily="34" charset="-122"/>
                <a:ea typeface="Microsoft YaHei" pitchFamily="34" charset="-122"/>
              </a:rPr>
              <a:t>Twitter</a:t>
            </a:r>
            <a:r>
              <a:rPr lang="zh-CN" altLang="en-US" sz="1600">
                <a:solidFill>
                  <a:srgbClr val="7D5E45"/>
                </a:solidFill>
                <a:latin typeface="Microsoft YaHei" pitchFamily="34" charset="-122"/>
                <a:ea typeface="Microsoft YaHei" pitchFamily="34" charset="-122"/>
              </a:rPr>
              <a:t>，我们把这种和广义团队的配合称为 </a:t>
            </a:r>
            <a:r>
              <a:rPr lang="en-US" altLang="zh-CN" b="1">
                <a:solidFill>
                  <a:srgbClr val="7D5E45"/>
                </a:solidFill>
                <a:latin typeface="Microsoft YaHei" pitchFamily="34" charset="-122"/>
                <a:ea typeface="Microsoft YaHei" pitchFamily="34" charset="-122"/>
              </a:rPr>
              <a:t>ACT SOLID</a:t>
            </a:r>
            <a:r>
              <a:rPr lang="zh-CN" altLang="en-US" sz="1600">
                <a:solidFill>
                  <a:srgbClr val="7D5E45"/>
                </a:solidFill>
                <a:latin typeface="Microsoft YaHei" pitchFamily="34" charset="-122"/>
                <a:ea typeface="Microsoft YaHei" pitchFamily="34" charset="-122"/>
              </a:rPr>
              <a:t>（整体行动）。</a:t>
            </a:r>
            <a:endParaRPr lang="en-US" altLang="zh-CN" sz="1600">
              <a:solidFill>
                <a:srgbClr val="7D5E45"/>
              </a:solidFill>
              <a:latin typeface="Microsoft YaHei" pitchFamily="34" charset="-122"/>
              <a:ea typeface="Microsoft YaHei" pitchFamily="34" charset="-122"/>
            </a:endParaRPr>
          </a:p>
          <a:p>
            <a:pPr>
              <a:lnSpc>
                <a:spcPct val="110000"/>
              </a:lnSpc>
            </a:pPr>
            <a:endParaRPr lang="zh-CN" altLang="en-US" sz="1600">
              <a:solidFill>
                <a:srgbClr val="7D5E45"/>
              </a:solidFill>
              <a:latin typeface="Microsoft YaHei" pitchFamily="34" charset="-122"/>
              <a:ea typeface="Microsoft YaHei" pitchFamily="34" charset="-122"/>
            </a:endParaRPr>
          </a:p>
          <a:p>
            <a:pPr>
              <a:lnSpc>
                <a:spcPct val="110000"/>
              </a:lnSpc>
            </a:pPr>
            <a:r>
              <a:rPr lang="zh-CN" altLang="en-US" sz="1600">
                <a:solidFill>
                  <a:srgbClr val="7D5E45"/>
                </a:solidFill>
                <a:latin typeface="Microsoft YaHei" pitchFamily="34" charset="-122"/>
                <a:ea typeface="Microsoft YaHei" pitchFamily="34" charset="-122"/>
              </a:rPr>
              <a:t>在一支产品团队里，工程师负责编程，设计师负责包装，而产品经理却往往没有任何有形的作品。可是在我看来，全队的成功却系之于产品经理对于其本职工作的完成程度。</a:t>
            </a:r>
          </a:p>
        </p:txBody>
      </p:sp>
      <p:pic>
        <p:nvPicPr>
          <p:cNvPr id="31749" name="图片 27"/>
          <p:cNvPicPr>
            <a:picLocks noChangeAspect="1"/>
          </p:cNvPicPr>
          <p:nvPr/>
        </p:nvPicPr>
        <p:blipFill>
          <a:blip r:embed="rId18"/>
          <a:srcRect/>
          <a:stretch>
            <a:fillRect/>
          </a:stretch>
        </p:blipFill>
        <p:spPr bwMode="auto">
          <a:xfrm>
            <a:off x="6096000" y="2609850"/>
            <a:ext cx="7870825" cy="5588000"/>
          </a:xfrm>
          <a:prstGeom prst="rect">
            <a:avLst/>
          </a:prstGeom>
          <a:noFill/>
          <a:ln w="9525">
            <a:noFill/>
            <a:miter lim="800000"/>
            <a:headEnd/>
            <a:tailEnd/>
          </a:ln>
        </p:spPr>
      </p:pic>
      <p:sp>
        <p:nvSpPr>
          <p:cNvPr id="29" name="矩形 28"/>
          <p:cNvSpPr/>
          <p:nvPr/>
        </p:nvSpPr>
        <p:spPr>
          <a:xfrm>
            <a:off x="0" y="2609850"/>
            <a:ext cx="6105525" cy="52197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矩形 29"/>
          <p:cNvSpPr/>
          <p:nvPr/>
        </p:nvSpPr>
        <p:spPr>
          <a:xfrm>
            <a:off x="6105525" y="2609850"/>
            <a:ext cx="6096000" cy="5222875"/>
          </a:xfrm>
          <a:prstGeom prst="rect">
            <a:avLst/>
          </a:prstGeom>
          <a:solidFill>
            <a:srgbClr val="473E3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7D5E45"/>
              </a:solidFill>
            </a:endParaRPr>
          </a:p>
        </p:txBody>
      </p:sp>
      <p:sp>
        <p:nvSpPr>
          <p:cNvPr id="31" name="矩形 30"/>
          <p:cNvSpPr/>
          <p:nvPr/>
        </p:nvSpPr>
        <p:spPr>
          <a:xfrm>
            <a:off x="0" y="2625725"/>
            <a:ext cx="6096000" cy="1582738"/>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1753" name="矩形 31"/>
          <p:cNvSpPr>
            <a:spLocks noChangeArrowheads="1"/>
          </p:cNvSpPr>
          <p:nvPr/>
        </p:nvSpPr>
        <p:spPr bwMode="auto">
          <a:xfrm>
            <a:off x="509588" y="2759075"/>
            <a:ext cx="4289425" cy="1323975"/>
          </a:xfrm>
          <a:prstGeom prst="rect">
            <a:avLst/>
          </a:prstGeom>
          <a:noFill/>
          <a:ln w="9525">
            <a:noFill/>
            <a:miter lim="800000"/>
            <a:headEnd/>
            <a:tailEnd/>
          </a:ln>
        </p:spPr>
        <p:txBody>
          <a:bodyPr wrap="none">
            <a:spAutoFit/>
          </a:bodyPr>
          <a:lstStyle/>
          <a:p>
            <a:r>
              <a:rPr lang="zh-CN" altLang="en-US" sz="8000">
                <a:solidFill>
                  <a:srgbClr val="473E3E"/>
                </a:solidFill>
                <a:latin typeface="经典繁仿圆"/>
                <a:ea typeface="经典繁仿圆"/>
                <a:cs typeface="经典繁仿圆"/>
              </a:rPr>
              <a:t>帮助公司</a:t>
            </a:r>
          </a:p>
        </p:txBody>
      </p:sp>
      <p:grpSp>
        <p:nvGrpSpPr>
          <p:cNvPr id="31754" name="组合 32"/>
          <p:cNvGrpSpPr>
            <a:grpSpLocks/>
          </p:cNvGrpSpPr>
          <p:nvPr/>
        </p:nvGrpSpPr>
        <p:grpSpPr bwMode="auto">
          <a:xfrm>
            <a:off x="5087938" y="3241675"/>
            <a:ext cx="439737" cy="479425"/>
            <a:chOff x="4798412" y="444500"/>
            <a:chExt cx="783751" cy="853359"/>
          </a:xfrm>
        </p:grpSpPr>
        <p:sp>
          <p:nvSpPr>
            <p:cNvPr id="34" name="任意多边形 33"/>
            <p:cNvSpPr/>
            <p:nvPr/>
          </p:nvSpPr>
          <p:spPr>
            <a:xfrm>
              <a:off x="4798412" y="444500"/>
              <a:ext cx="432902" cy="853359"/>
            </a:xfrm>
            <a:custGeom>
              <a:avLst/>
              <a:gdLst>
                <a:gd name="connsiteX0" fmla="*/ 0 w 723900"/>
                <a:gd name="connsiteY0" fmla="*/ 0 h 1422400"/>
                <a:gd name="connsiteX1" fmla="*/ 723900 w 723900"/>
                <a:gd name="connsiteY1" fmla="*/ 723900 h 1422400"/>
                <a:gd name="connsiteX2" fmla="*/ 25400 w 723900"/>
                <a:gd name="connsiteY2" fmla="*/ 1422400 h 1422400"/>
              </a:gdLst>
              <a:ahLst/>
              <a:cxnLst>
                <a:cxn ang="0">
                  <a:pos x="connsiteX0" y="connsiteY0"/>
                </a:cxn>
                <a:cxn ang="0">
                  <a:pos x="connsiteX1" y="connsiteY1"/>
                </a:cxn>
                <a:cxn ang="0">
                  <a:pos x="connsiteX2" y="connsiteY2"/>
                </a:cxn>
              </a:cxnLst>
              <a:rect l="l" t="t" r="r" b="b"/>
              <a:pathLst>
                <a:path w="723900" h="1422400">
                  <a:moveTo>
                    <a:pt x="0" y="0"/>
                  </a:moveTo>
                  <a:cubicBezTo>
                    <a:pt x="301625" y="267758"/>
                    <a:pt x="603250" y="535517"/>
                    <a:pt x="723900" y="723900"/>
                  </a:cubicBezTo>
                  <a:cubicBezTo>
                    <a:pt x="491067" y="956733"/>
                    <a:pt x="139700" y="1361017"/>
                    <a:pt x="25400" y="1422400"/>
                  </a:cubicBezTo>
                </a:path>
              </a:pathLst>
            </a:custGeom>
            <a:noFill/>
            <a:ln>
              <a:solidFill>
                <a:srgbClr val="7D5E4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任意多边形 34"/>
            <p:cNvSpPr/>
            <p:nvPr/>
          </p:nvSpPr>
          <p:spPr>
            <a:xfrm>
              <a:off x="5149261" y="444500"/>
              <a:ext cx="432902" cy="853359"/>
            </a:xfrm>
            <a:custGeom>
              <a:avLst/>
              <a:gdLst>
                <a:gd name="connsiteX0" fmla="*/ 0 w 723900"/>
                <a:gd name="connsiteY0" fmla="*/ 0 h 1422400"/>
                <a:gd name="connsiteX1" fmla="*/ 723900 w 723900"/>
                <a:gd name="connsiteY1" fmla="*/ 723900 h 1422400"/>
                <a:gd name="connsiteX2" fmla="*/ 25400 w 723900"/>
                <a:gd name="connsiteY2" fmla="*/ 1422400 h 1422400"/>
              </a:gdLst>
              <a:ahLst/>
              <a:cxnLst>
                <a:cxn ang="0">
                  <a:pos x="connsiteX0" y="connsiteY0"/>
                </a:cxn>
                <a:cxn ang="0">
                  <a:pos x="connsiteX1" y="connsiteY1"/>
                </a:cxn>
                <a:cxn ang="0">
                  <a:pos x="connsiteX2" y="connsiteY2"/>
                </a:cxn>
              </a:cxnLst>
              <a:rect l="l" t="t" r="r" b="b"/>
              <a:pathLst>
                <a:path w="723900" h="1422400">
                  <a:moveTo>
                    <a:pt x="0" y="0"/>
                  </a:moveTo>
                  <a:cubicBezTo>
                    <a:pt x="301625" y="267758"/>
                    <a:pt x="603250" y="535517"/>
                    <a:pt x="723900" y="723900"/>
                  </a:cubicBezTo>
                  <a:cubicBezTo>
                    <a:pt x="491067" y="956733"/>
                    <a:pt x="139700" y="1361017"/>
                    <a:pt x="25400" y="1422400"/>
                  </a:cubicBezTo>
                </a:path>
              </a:pathLst>
            </a:custGeom>
            <a:noFill/>
            <a:ln>
              <a:solidFill>
                <a:srgbClr val="7D5E4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31755" name="矩形 35"/>
          <p:cNvSpPr>
            <a:spLocks noChangeArrowheads="1"/>
          </p:cNvSpPr>
          <p:nvPr/>
        </p:nvSpPr>
        <p:spPr bwMode="auto">
          <a:xfrm>
            <a:off x="509588" y="4468813"/>
            <a:ext cx="5192712" cy="3375025"/>
          </a:xfrm>
          <a:prstGeom prst="rect">
            <a:avLst/>
          </a:prstGeom>
          <a:noFill/>
          <a:ln w="9525">
            <a:noFill/>
            <a:miter lim="800000"/>
            <a:headEnd/>
            <a:tailEnd/>
          </a:ln>
        </p:spPr>
        <p:txBody>
          <a:bodyPr>
            <a:spAutoFit/>
          </a:bodyPr>
          <a:lstStyle/>
          <a:p>
            <a:pPr>
              <a:lnSpc>
                <a:spcPct val="110000"/>
              </a:lnSpc>
            </a:pPr>
            <a:r>
              <a:rPr lang="zh-CN" altLang="en-US" sz="1600">
                <a:solidFill>
                  <a:srgbClr val="333333"/>
                </a:solidFill>
                <a:latin typeface="Microsoft YaHei" pitchFamily="34" charset="-122"/>
                <a:ea typeface="Microsoft YaHei" pitchFamily="34" charset="-122"/>
              </a:rPr>
              <a:t>了解公司的</a:t>
            </a:r>
            <a:r>
              <a:rPr lang="zh-CN" altLang="en-US" b="1">
                <a:solidFill>
                  <a:srgbClr val="333333"/>
                </a:solidFill>
                <a:latin typeface="Microsoft YaHei" pitchFamily="34" charset="-122"/>
                <a:ea typeface="Microsoft YaHei" pitchFamily="34" charset="-122"/>
              </a:rPr>
              <a:t>整体目标和团队</a:t>
            </a:r>
            <a:r>
              <a:rPr lang="zh-CN" altLang="en-US" sz="1600">
                <a:solidFill>
                  <a:srgbClr val="333333"/>
                </a:solidFill>
                <a:latin typeface="Microsoft YaHei" pitchFamily="34" charset="-122"/>
                <a:ea typeface="Microsoft YaHei" pitchFamily="34" charset="-122"/>
              </a:rPr>
              <a:t>在宏观上对于实现该目标的作用是一名产品经理必须做到的一点。</a:t>
            </a:r>
            <a:endParaRPr lang="en-US" altLang="zh-CN" sz="1600">
              <a:solidFill>
                <a:srgbClr val="333333"/>
              </a:solidFill>
              <a:latin typeface="Microsoft YaHei" pitchFamily="34" charset="-122"/>
              <a:ea typeface="Microsoft YaHei" pitchFamily="34" charset="-122"/>
            </a:endParaRPr>
          </a:p>
          <a:p>
            <a:pPr>
              <a:lnSpc>
                <a:spcPct val="110000"/>
              </a:lnSpc>
            </a:pPr>
            <a:endParaRPr lang="en-US" altLang="zh-CN" sz="1600">
              <a:solidFill>
                <a:srgbClr val="333333"/>
              </a:solidFill>
              <a:latin typeface="Microsoft YaHei" pitchFamily="34" charset="-122"/>
              <a:ea typeface="Microsoft YaHei" pitchFamily="34" charset="-122"/>
            </a:endParaRPr>
          </a:p>
          <a:p>
            <a:pPr>
              <a:lnSpc>
                <a:spcPct val="110000"/>
              </a:lnSpc>
            </a:pPr>
            <a:r>
              <a:rPr lang="zh-CN" altLang="en-US" sz="1600">
                <a:solidFill>
                  <a:srgbClr val="333333"/>
                </a:solidFill>
                <a:latin typeface="Microsoft YaHei" pitchFamily="34" charset="-122"/>
                <a:ea typeface="Microsoft YaHei" pitchFamily="34" charset="-122"/>
              </a:rPr>
              <a:t>就我个人经验来看，优秀的设计师在这方面更是出类拔萃 </a:t>
            </a:r>
            <a:r>
              <a:rPr lang="en-US" altLang="zh-CN" sz="1600">
                <a:solidFill>
                  <a:srgbClr val="333333"/>
                </a:solidFill>
                <a:latin typeface="Microsoft YaHei" pitchFamily="34" charset="-122"/>
                <a:ea typeface="Microsoft YaHei" pitchFamily="34" charset="-122"/>
              </a:rPr>
              <a:t>– </a:t>
            </a:r>
            <a:r>
              <a:rPr lang="zh-CN" altLang="en-US" sz="1600">
                <a:solidFill>
                  <a:srgbClr val="333333"/>
                </a:solidFill>
                <a:latin typeface="Microsoft YaHei" pitchFamily="34" charset="-122"/>
                <a:ea typeface="Microsoft YaHei" pitchFamily="34" charset="-122"/>
              </a:rPr>
              <a:t>他们在工作中永远以公司愿景作为坐标，并帮助他们的队伍也做到这一点。</a:t>
            </a:r>
            <a:endParaRPr lang="en-US" altLang="zh-CN" sz="1600">
              <a:solidFill>
                <a:srgbClr val="333333"/>
              </a:solidFill>
              <a:latin typeface="Microsoft YaHei" pitchFamily="34" charset="-122"/>
              <a:ea typeface="Microsoft YaHei" pitchFamily="34" charset="-122"/>
            </a:endParaRPr>
          </a:p>
          <a:p>
            <a:pPr>
              <a:lnSpc>
                <a:spcPct val="110000"/>
              </a:lnSpc>
            </a:pPr>
            <a:endParaRPr lang="en-US" altLang="zh-CN" sz="1600">
              <a:solidFill>
                <a:srgbClr val="333333"/>
              </a:solidFill>
              <a:latin typeface="Microsoft YaHei" pitchFamily="34" charset="-122"/>
              <a:ea typeface="Microsoft YaHei" pitchFamily="34" charset="-122"/>
            </a:endParaRPr>
          </a:p>
          <a:p>
            <a:pPr>
              <a:lnSpc>
                <a:spcPct val="110000"/>
              </a:lnSpc>
            </a:pPr>
            <a:r>
              <a:rPr lang="zh-CN" altLang="en-US" sz="1600">
                <a:solidFill>
                  <a:srgbClr val="333333"/>
                </a:solidFill>
                <a:latin typeface="Microsoft YaHei" pitchFamily="34" charset="-122"/>
                <a:ea typeface="Microsoft YaHei" pitchFamily="34" charset="-122"/>
              </a:rPr>
              <a:t>这种以实现组织愿景为终极目标的隶属意识和与其它团队间的配合意识极其重要。好的产品经理会清楚地让团队成员明白他们是作为组织的一份子而工作着的。</a:t>
            </a:r>
            <a:endParaRPr lang="en-US" altLang="zh-CN" sz="1600">
              <a:solidFill>
                <a:srgbClr val="333333"/>
              </a:solidFill>
              <a:latin typeface="Microsoft YaHei" pitchFamily="34" charset="-122"/>
              <a:ea typeface="Microsoft YaHei" pitchFamily="34" charset="-122"/>
            </a:endParaRPr>
          </a:p>
          <a:p>
            <a:pPr>
              <a:lnSpc>
                <a:spcPct val="110000"/>
              </a:lnSpc>
            </a:pPr>
            <a:endParaRPr lang="en-US" altLang="zh-CN" sz="1600">
              <a:solidFill>
                <a:srgbClr val="333333"/>
              </a:solidFill>
              <a:latin typeface="Microsoft YaHei" pitchFamily="34" charset="-122"/>
              <a:ea typeface="Microsoft YaHei" pitchFamily="34" charset="-122"/>
            </a:endParaRPr>
          </a:p>
          <a:p>
            <a:pPr>
              <a:lnSpc>
                <a:spcPct val="110000"/>
              </a:lnSpc>
            </a:pPr>
            <a:endParaRPr lang="en-US" altLang="zh-CN" sz="1600">
              <a:solidFill>
                <a:srgbClr val="333333"/>
              </a:solidFill>
              <a:latin typeface="Microsoft YaHei" pitchFamily="34" charset="-122"/>
              <a:ea typeface="Microsoft YaHei" pitchFamily="34" charset="-122"/>
            </a:endParaRPr>
          </a:p>
        </p:txBody>
      </p:sp>
      <p:sp>
        <p:nvSpPr>
          <p:cNvPr id="31756" name="矩形 36"/>
          <p:cNvSpPr>
            <a:spLocks noChangeArrowheads="1"/>
          </p:cNvSpPr>
          <p:nvPr/>
        </p:nvSpPr>
        <p:spPr bwMode="auto">
          <a:xfrm>
            <a:off x="6553200" y="3698875"/>
            <a:ext cx="5202238" cy="3071813"/>
          </a:xfrm>
          <a:prstGeom prst="rect">
            <a:avLst/>
          </a:prstGeom>
          <a:noFill/>
          <a:ln w="9525">
            <a:noFill/>
            <a:miter lim="800000"/>
            <a:headEnd/>
            <a:tailEnd/>
          </a:ln>
        </p:spPr>
        <p:txBody>
          <a:bodyPr>
            <a:spAutoFit/>
          </a:bodyPr>
          <a:lstStyle/>
          <a:p>
            <a:pPr>
              <a:lnSpc>
                <a:spcPct val="110000"/>
              </a:lnSpc>
            </a:pPr>
            <a:endParaRPr lang="en-US" altLang="zh-CN" sz="1600">
              <a:solidFill>
                <a:schemeClr val="bg1"/>
              </a:solidFill>
              <a:latin typeface="Microsoft YaHei" pitchFamily="34" charset="-122"/>
              <a:ea typeface="Microsoft YaHei" pitchFamily="34" charset="-122"/>
            </a:endParaRPr>
          </a:p>
          <a:p>
            <a:pPr>
              <a:lnSpc>
                <a:spcPct val="110000"/>
              </a:lnSpc>
            </a:pPr>
            <a:endParaRPr lang="zh-CN" altLang="en-US" sz="1600">
              <a:solidFill>
                <a:schemeClr val="bg1"/>
              </a:solidFill>
              <a:latin typeface="Microsoft YaHei" pitchFamily="34" charset="-122"/>
              <a:ea typeface="Microsoft YaHei" pitchFamily="34" charset="-122"/>
            </a:endParaRPr>
          </a:p>
          <a:p>
            <a:pPr>
              <a:lnSpc>
                <a:spcPct val="110000"/>
              </a:lnSpc>
            </a:pPr>
            <a:endParaRPr lang="en-US" altLang="zh-CN" sz="1600">
              <a:solidFill>
                <a:schemeClr val="bg1"/>
              </a:solidFill>
              <a:latin typeface="Microsoft YaHei" pitchFamily="34" charset="-122"/>
              <a:ea typeface="Microsoft YaHei" pitchFamily="34" charset="-122"/>
            </a:endParaRPr>
          </a:p>
          <a:p>
            <a:pPr>
              <a:lnSpc>
                <a:spcPct val="110000"/>
              </a:lnSpc>
            </a:pPr>
            <a:r>
              <a:rPr lang="zh-CN" altLang="en-US" sz="1600">
                <a:solidFill>
                  <a:schemeClr val="bg1"/>
                </a:solidFill>
                <a:latin typeface="Microsoft YaHei" pitchFamily="34" charset="-122"/>
                <a:ea typeface="Microsoft YaHei" pitchFamily="34" charset="-122"/>
              </a:rPr>
              <a:t>小团队的成功是在为更大团队的成功添砖加瓦而已。因此，在招聘产品经理的面试过程中，我常常从对话中寻找诸如“公司”、“创立者”、“视野”或者“</a:t>
            </a:r>
            <a:r>
              <a:rPr lang="en-US" altLang="zh-CN" sz="1600">
                <a:solidFill>
                  <a:schemeClr val="bg1"/>
                </a:solidFill>
                <a:latin typeface="Microsoft YaHei" pitchFamily="34" charset="-122"/>
                <a:ea typeface="Microsoft YaHei" pitchFamily="34" charset="-122"/>
              </a:rPr>
              <a:t>CEO”</a:t>
            </a:r>
            <a:r>
              <a:rPr lang="zh-CN" altLang="en-US" sz="1600">
                <a:solidFill>
                  <a:schemeClr val="bg1"/>
                </a:solidFill>
                <a:latin typeface="Microsoft YaHei" pitchFamily="34" charset="-122"/>
                <a:ea typeface="Microsoft YaHei" pitchFamily="34" charset="-122"/>
              </a:rPr>
              <a:t>这种传递着宏观视野的词语。</a:t>
            </a:r>
            <a:endParaRPr lang="en-US" altLang="zh-CN" sz="1600">
              <a:solidFill>
                <a:schemeClr val="bg1"/>
              </a:solidFill>
              <a:latin typeface="Microsoft YaHei" pitchFamily="34" charset="-122"/>
              <a:ea typeface="Microsoft YaHei" pitchFamily="34" charset="-122"/>
            </a:endParaRPr>
          </a:p>
          <a:p>
            <a:pPr>
              <a:lnSpc>
                <a:spcPct val="110000"/>
              </a:lnSpc>
            </a:pPr>
            <a:endParaRPr lang="zh-CN" altLang="en-US" sz="1600">
              <a:solidFill>
                <a:schemeClr val="bg1"/>
              </a:solidFill>
              <a:latin typeface="Microsoft YaHei" pitchFamily="34" charset="-122"/>
              <a:ea typeface="Microsoft YaHei" pitchFamily="34" charset="-122"/>
            </a:endParaRPr>
          </a:p>
          <a:p>
            <a:pPr>
              <a:lnSpc>
                <a:spcPct val="110000"/>
              </a:lnSpc>
            </a:pPr>
            <a:r>
              <a:rPr lang="zh-CN" altLang="en-US" sz="1600">
                <a:solidFill>
                  <a:schemeClr val="bg1"/>
                </a:solidFill>
                <a:latin typeface="Microsoft YaHei" pitchFamily="34" charset="-122"/>
                <a:ea typeface="Microsoft YaHei" pitchFamily="34" charset="-122"/>
              </a:rPr>
              <a:t>正如在前一部分里提到的一样，这么做并不是要抹杀个性或者创新的存在，而是确保个性和创新服务于组织目标而非取而代之。</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2609850"/>
            <a:ext cx="6105525" cy="52197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矩形 18"/>
          <p:cNvSpPr/>
          <p:nvPr/>
        </p:nvSpPr>
        <p:spPr>
          <a:xfrm>
            <a:off x="0" y="2625725"/>
            <a:ext cx="6096000" cy="1582738"/>
          </a:xfrm>
          <a:prstGeom prst="rect">
            <a:avLst/>
          </a:prstGeom>
          <a:solidFill>
            <a:srgbClr val="473E3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 name="椭圆 25"/>
          <p:cNvSpPr/>
          <p:nvPr/>
        </p:nvSpPr>
        <p:spPr>
          <a:xfrm>
            <a:off x="447675" y="2813050"/>
            <a:ext cx="1285875" cy="128587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33796" name="图片 4"/>
          <p:cNvPicPr>
            <a:picLocks noChangeAspect="1"/>
          </p:cNvPicPr>
          <p:nvPr/>
        </p:nvPicPr>
        <p:blipFill>
          <a:blip r:embed="rId3"/>
          <a:srcRect b="6541"/>
          <a:stretch>
            <a:fillRect/>
          </a:stretch>
        </p:blipFill>
        <p:spPr bwMode="auto">
          <a:xfrm>
            <a:off x="6096000" y="-2609850"/>
            <a:ext cx="7870825" cy="5219700"/>
          </a:xfrm>
          <a:prstGeom prst="rect">
            <a:avLst/>
          </a:prstGeom>
          <a:noFill/>
          <a:ln w="9525">
            <a:noFill/>
            <a:miter lim="800000"/>
            <a:headEnd/>
            <a:tailEnd/>
          </a:ln>
        </p:spPr>
      </p:pic>
      <p:sp>
        <p:nvSpPr>
          <p:cNvPr id="9" name="矩形 8"/>
          <p:cNvSpPr/>
          <p:nvPr/>
        </p:nvSpPr>
        <p:spPr>
          <a:xfrm>
            <a:off x="0" y="-2609850"/>
            <a:ext cx="6105525" cy="52197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6"/>
          <p:cNvSpPr/>
          <p:nvPr/>
        </p:nvSpPr>
        <p:spPr>
          <a:xfrm>
            <a:off x="6105525" y="-2609850"/>
            <a:ext cx="6096000" cy="5222875"/>
          </a:xfrm>
          <a:prstGeom prst="rect">
            <a:avLst/>
          </a:prstGeom>
          <a:solidFill>
            <a:srgbClr val="473E3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7D5E45"/>
              </a:solidFill>
            </a:endParaRPr>
          </a:p>
        </p:txBody>
      </p:sp>
      <p:sp>
        <p:nvSpPr>
          <p:cNvPr id="8" name="矩形 7"/>
          <p:cNvSpPr/>
          <p:nvPr/>
        </p:nvSpPr>
        <p:spPr>
          <a:xfrm>
            <a:off x="0" y="-2593975"/>
            <a:ext cx="6096000" cy="1582737"/>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800" name="矩形 3"/>
          <p:cNvSpPr>
            <a:spLocks noChangeArrowheads="1"/>
          </p:cNvSpPr>
          <p:nvPr/>
        </p:nvSpPr>
        <p:spPr bwMode="auto">
          <a:xfrm>
            <a:off x="509588" y="-2460625"/>
            <a:ext cx="4289425" cy="1323975"/>
          </a:xfrm>
          <a:prstGeom prst="rect">
            <a:avLst/>
          </a:prstGeom>
          <a:noFill/>
          <a:ln w="9525">
            <a:noFill/>
            <a:miter lim="800000"/>
            <a:headEnd/>
            <a:tailEnd/>
          </a:ln>
        </p:spPr>
        <p:txBody>
          <a:bodyPr wrap="none">
            <a:spAutoFit/>
          </a:bodyPr>
          <a:lstStyle/>
          <a:p>
            <a:r>
              <a:rPr lang="zh-CN" altLang="en-US" sz="8000">
                <a:solidFill>
                  <a:srgbClr val="473E3E"/>
                </a:solidFill>
                <a:latin typeface="经典繁仿圆"/>
                <a:ea typeface="经典繁仿圆"/>
                <a:cs typeface="经典繁仿圆"/>
              </a:rPr>
              <a:t>帮助公司</a:t>
            </a:r>
          </a:p>
        </p:txBody>
      </p:sp>
      <p:grpSp>
        <p:nvGrpSpPr>
          <p:cNvPr id="33801" name="组合 12"/>
          <p:cNvGrpSpPr>
            <a:grpSpLocks/>
          </p:cNvGrpSpPr>
          <p:nvPr/>
        </p:nvGrpSpPr>
        <p:grpSpPr bwMode="auto">
          <a:xfrm>
            <a:off x="5087938" y="-1978025"/>
            <a:ext cx="439737" cy="479425"/>
            <a:chOff x="4798412" y="444500"/>
            <a:chExt cx="783751" cy="853359"/>
          </a:xfrm>
        </p:grpSpPr>
        <p:sp>
          <p:nvSpPr>
            <p:cNvPr id="11" name="任意多边形 10"/>
            <p:cNvSpPr/>
            <p:nvPr/>
          </p:nvSpPr>
          <p:spPr>
            <a:xfrm>
              <a:off x="4798412" y="444500"/>
              <a:ext cx="432902" cy="853359"/>
            </a:xfrm>
            <a:custGeom>
              <a:avLst/>
              <a:gdLst>
                <a:gd name="connsiteX0" fmla="*/ 0 w 723900"/>
                <a:gd name="connsiteY0" fmla="*/ 0 h 1422400"/>
                <a:gd name="connsiteX1" fmla="*/ 723900 w 723900"/>
                <a:gd name="connsiteY1" fmla="*/ 723900 h 1422400"/>
                <a:gd name="connsiteX2" fmla="*/ 25400 w 723900"/>
                <a:gd name="connsiteY2" fmla="*/ 1422400 h 1422400"/>
              </a:gdLst>
              <a:ahLst/>
              <a:cxnLst>
                <a:cxn ang="0">
                  <a:pos x="connsiteX0" y="connsiteY0"/>
                </a:cxn>
                <a:cxn ang="0">
                  <a:pos x="connsiteX1" y="connsiteY1"/>
                </a:cxn>
                <a:cxn ang="0">
                  <a:pos x="connsiteX2" y="connsiteY2"/>
                </a:cxn>
              </a:cxnLst>
              <a:rect l="l" t="t" r="r" b="b"/>
              <a:pathLst>
                <a:path w="723900" h="1422400">
                  <a:moveTo>
                    <a:pt x="0" y="0"/>
                  </a:moveTo>
                  <a:cubicBezTo>
                    <a:pt x="301625" y="267758"/>
                    <a:pt x="603250" y="535517"/>
                    <a:pt x="723900" y="723900"/>
                  </a:cubicBezTo>
                  <a:cubicBezTo>
                    <a:pt x="491067" y="956733"/>
                    <a:pt x="139700" y="1361017"/>
                    <a:pt x="25400" y="1422400"/>
                  </a:cubicBezTo>
                </a:path>
              </a:pathLst>
            </a:custGeom>
            <a:noFill/>
            <a:ln>
              <a:solidFill>
                <a:srgbClr val="7D5E4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任意多边形 11"/>
            <p:cNvSpPr/>
            <p:nvPr/>
          </p:nvSpPr>
          <p:spPr>
            <a:xfrm>
              <a:off x="5149261" y="444500"/>
              <a:ext cx="432902" cy="853359"/>
            </a:xfrm>
            <a:custGeom>
              <a:avLst/>
              <a:gdLst>
                <a:gd name="connsiteX0" fmla="*/ 0 w 723900"/>
                <a:gd name="connsiteY0" fmla="*/ 0 h 1422400"/>
                <a:gd name="connsiteX1" fmla="*/ 723900 w 723900"/>
                <a:gd name="connsiteY1" fmla="*/ 723900 h 1422400"/>
                <a:gd name="connsiteX2" fmla="*/ 25400 w 723900"/>
                <a:gd name="connsiteY2" fmla="*/ 1422400 h 1422400"/>
              </a:gdLst>
              <a:ahLst/>
              <a:cxnLst>
                <a:cxn ang="0">
                  <a:pos x="connsiteX0" y="connsiteY0"/>
                </a:cxn>
                <a:cxn ang="0">
                  <a:pos x="connsiteX1" y="connsiteY1"/>
                </a:cxn>
                <a:cxn ang="0">
                  <a:pos x="connsiteX2" y="connsiteY2"/>
                </a:cxn>
              </a:cxnLst>
              <a:rect l="l" t="t" r="r" b="b"/>
              <a:pathLst>
                <a:path w="723900" h="1422400">
                  <a:moveTo>
                    <a:pt x="0" y="0"/>
                  </a:moveTo>
                  <a:cubicBezTo>
                    <a:pt x="301625" y="267758"/>
                    <a:pt x="603250" y="535517"/>
                    <a:pt x="723900" y="723900"/>
                  </a:cubicBezTo>
                  <a:cubicBezTo>
                    <a:pt x="491067" y="956733"/>
                    <a:pt x="139700" y="1361017"/>
                    <a:pt x="25400" y="1422400"/>
                  </a:cubicBezTo>
                </a:path>
              </a:pathLst>
            </a:custGeom>
            <a:noFill/>
            <a:ln>
              <a:solidFill>
                <a:srgbClr val="7D5E4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33802" name="矩形 1"/>
          <p:cNvSpPr>
            <a:spLocks noChangeArrowheads="1"/>
          </p:cNvSpPr>
          <p:nvPr/>
        </p:nvSpPr>
        <p:spPr bwMode="auto">
          <a:xfrm>
            <a:off x="509588" y="-750888"/>
            <a:ext cx="5192712" cy="3375026"/>
          </a:xfrm>
          <a:prstGeom prst="rect">
            <a:avLst/>
          </a:prstGeom>
          <a:noFill/>
          <a:ln w="9525">
            <a:noFill/>
            <a:miter lim="800000"/>
            <a:headEnd/>
            <a:tailEnd/>
          </a:ln>
        </p:spPr>
        <p:txBody>
          <a:bodyPr>
            <a:spAutoFit/>
          </a:bodyPr>
          <a:lstStyle/>
          <a:p>
            <a:pPr>
              <a:lnSpc>
                <a:spcPct val="110000"/>
              </a:lnSpc>
            </a:pPr>
            <a:r>
              <a:rPr lang="zh-CN" altLang="en-US" sz="1600">
                <a:solidFill>
                  <a:srgbClr val="333333"/>
                </a:solidFill>
                <a:latin typeface="Microsoft YaHei" pitchFamily="34" charset="-122"/>
                <a:ea typeface="Microsoft YaHei" pitchFamily="34" charset="-122"/>
              </a:rPr>
              <a:t>了解公司的整体目标和团队在宏观上对于实现该目标的作用是一名产品经理必须做到的一点。</a:t>
            </a:r>
            <a:endParaRPr lang="en-US" altLang="zh-CN" sz="1600">
              <a:solidFill>
                <a:srgbClr val="333333"/>
              </a:solidFill>
              <a:latin typeface="Microsoft YaHei" pitchFamily="34" charset="-122"/>
              <a:ea typeface="Microsoft YaHei" pitchFamily="34" charset="-122"/>
            </a:endParaRPr>
          </a:p>
          <a:p>
            <a:pPr>
              <a:lnSpc>
                <a:spcPct val="110000"/>
              </a:lnSpc>
            </a:pPr>
            <a:endParaRPr lang="en-US" altLang="zh-CN" sz="1600">
              <a:solidFill>
                <a:srgbClr val="333333"/>
              </a:solidFill>
              <a:latin typeface="Microsoft YaHei" pitchFamily="34" charset="-122"/>
              <a:ea typeface="Microsoft YaHei" pitchFamily="34" charset="-122"/>
            </a:endParaRPr>
          </a:p>
          <a:p>
            <a:pPr>
              <a:lnSpc>
                <a:spcPct val="110000"/>
              </a:lnSpc>
            </a:pPr>
            <a:r>
              <a:rPr lang="zh-CN" altLang="en-US" sz="1600">
                <a:solidFill>
                  <a:srgbClr val="333333"/>
                </a:solidFill>
                <a:latin typeface="Microsoft YaHei" pitchFamily="34" charset="-122"/>
                <a:ea typeface="Microsoft YaHei" pitchFamily="34" charset="-122"/>
              </a:rPr>
              <a:t>就我个人经验来看，优秀的设计师在这方面更是出类拔萃 </a:t>
            </a:r>
            <a:r>
              <a:rPr lang="en-US" altLang="zh-CN" sz="1600">
                <a:solidFill>
                  <a:srgbClr val="333333"/>
                </a:solidFill>
                <a:latin typeface="Microsoft YaHei" pitchFamily="34" charset="-122"/>
                <a:ea typeface="Microsoft YaHei" pitchFamily="34" charset="-122"/>
              </a:rPr>
              <a:t>– </a:t>
            </a:r>
            <a:r>
              <a:rPr lang="zh-CN" altLang="en-US" sz="1600">
                <a:solidFill>
                  <a:srgbClr val="333333"/>
                </a:solidFill>
                <a:latin typeface="Microsoft YaHei" pitchFamily="34" charset="-122"/>
                <a:ea typeface="Microsoft YaHei" pitchFamily="34" charset="-122"/>
              </a:rPr>
              <a:t>他们在工作中永远以公司愿景作为坐标，并帮助他们的队伍也做到这一点。</a:t>
            </a:r>
            <a:endParaRPr lang="en-US" altLang="zh-CN" sz="1600">
              <a:solidFill>
                <a:srgbClr val="333333"/>
              </a:solidFill>
              <a:latin typeface="Microsoft YaHei" pitchFamily="34" charset="-122"/>
              <a:ea typeface="Microsoft YaHei" pitchFamily="34" charset="-122"/>
            </a:endParaRPr>
          </a:p>
          <a:p>
            <a:pPr>
              <a:lnSpc>
                <a:spcPct val="110000"/>
              </a:lnSpc>
            </a:pPr>
            <a:endParaRPr lang="en-US" altLang="zh-CN" sz="1600">
              <a:solidFill>
                <a:srgbClr val="333333"/>
              </a:solidFill>
              <a:latin typeface="Microsoft YaHei" pitchFamily="34" charset="-122"/>
              <a:ea typeface="Microsoft YaHei" pitchFamily="34" charset="-122"/>
            </a:endParaRPr>
          </a:p>
          <a:p>
            <a:pPr>
              <a:lnSpc>
                <a:spcPct val="110000"/>
              </a:lnSpc>
            </a:pPr>
            <a:r>
              <a:rPr lang="zh-CN" altLang="en-US" sz="1600">
                <a:solidFill>
                  <a:srgbClr val="333333"/>
                </a:solidFill>
                <a:latin typeface="Microsoft YaHei" pitchFamily="34" charset="-122"/>
                <a:ea typeface="Microsoft YaHei" pitchFamily="34" charset="-122"/>
              </a:rPr>
              <a:t>这种以</a:t>
            </a:r>
            <a:r>
              <a:rPr lang="zh-CN" altLang="en-US" b="1">
                <a:solidFill>
                  <a:srgbClr val="333333"/>
                </a:solidFill>
                <a:latin typeface="Microsoft YaHei" pitchFamily="34" charset="-122"/>
                <a:ea typeface="Microsoft YaHei" pitchFamily="34" charset="-122"/>
              </a:rPr>
              <a:t>实现组织愿景</a:t>
            </a:r>
            <a:r>
              <a:rPr lang="zh-CN" altLang="en-US" sz="1600">
                <a:solidFill>
                  <a:srgbClr val="333333"/>
                </a:solidFill>
                <a:latin typeface="Microsoft YaHei" pitchFamily="34" charset="-122"/>
                <a:ea typeface="Microsoft YaHei" pitchFamily="34" charset="-122"/>
              </a:rPr>
              <a:t>为终极目标的隶属意识和与其它团队间的配合意识极其重要。好的产品经理会清楚地让团队成员明白他们是作为组织的一份子而工作着的。</a:t>
            </a:r>
            <a:endParaRPr lang="en-US" altLang="zh-CN" sz="1600">
              <a:solidFill>
                <a:srgbClr val="333333"/>
              </a:solidFill>
              <a:latin typeface="Microsoft YaHei" pitchFamily="34" charset="-122"/>
              <a:ea typeface="Microsoft YaHei" pitchFamily="34" charset="-122"/>
            </a:endParaRPr>
          </a:p>
          <a:p>
            <a:pPr>
              <a:lnSpc>
                <a:spcPct val="110000"/>
              </a:lnSpc>
            </a:pPr>
            <a:endParaRPr lang="en-US" altLang="zh-CN" sz="1600">
              <a:solidFill>
                <a:srgbClr val="333333"/>
              </a:solidFill>
              <a:latin typeface="Microsoft YaHei" pitchFamily="34" charset="-122"/>
              <a:ea typeface="Microsoft YaHei" pitchFamily="34" charset="-122"/>
            </a:endParaRPr>
          </a:p>
          <a:p>
            <a:pPr>
              <a:lnSpc>
                <a:spcPct val="110000"/>
              </a:lnSpc>
            </a:pPr>
            <a:endParaRPr lang="en-US" altLang="zh-CN" sz="1600">
              <a:solidFill>
                <a:srgbClr val="333333"/>
              </a:solidFill>
              <a:latin typeface="Microsoft YaHei" pitchFamily="34" charset="-122"/>
              <a:ea typeface="Microsoft YaHei" pitchFamily="34" charset="-122"/>
            </a:endParaRPr>
          </a:p>
        </p:txBody>
      </p:sp>
      <p:sp>
        <p:nvSpPr>
          <p:cNvPr id="33803" name="矩形 16"/>
          <p:cNvSpPr>
            <a:spLocks noChangeArrowheads="1"/>
          </p:cNvSpPr>
          <p:nvPr/>
        </p:nvSpPr>
        <p:spPr bwMode="auto">
          <a:xfrm>
            <a:off x="6553200" y="-1520825"/>
            <a:ext cx="5202238" cy="3071813"/>
          </a:xfrm>
          <a:prstGeom prst="rect">
            <a:avLst/>
          </a:prstGeom>
          <a:noFill/>
          <a:ln w="9525">
            <a:noFill/>
            <a:miter lim="800000"/>
            <a:headEnd/>
            <a:tailEnd/>
          </a:ln>
        </p:spPr>
        <p:txBody>
          <a:bodyPr>
            <a:spAutoFit/>
          </a:bodyPr>
          <a:lstStyle/>
          <a:p>
            <a:pPr>
              <a:lnSpc>
                <a:spcPct val="110000"/>
              </a:lnSpc>
            </a:pPr>
            <a:endParaRPr lang="en-US" altLang="zh-CN" sz="1600">
              <a:solidFill>
                <a:schemeClr val="bg1"/>
              </a:solidFill>
              <a:latin typeface="Microsoft YaHei" pitchFamily="34" charset="-122"/>
              <a:ea typeface="Microsoft YaHei" pitchFamily="34" charset="-122"/>
            </a:endParaRPr>
          </a:p>
          <a:p>
            <a:pPr>
              <a:lnSpc>
                <a:spcPct val="110000"/>
              </a:lnSpc>
            </a:pPr>
            <a:endParaRPr lang="zh-CN" altLang="en-US" sz="1600">
              <a:solidFill>
                <a:schemeClr val="bg1"/>
              </a:solidFill>
              <a:latin typeface="Microsoft YaHei" pitchFamily="34" charset="-122"/>
              <a:ea typeface="Microsoft YaHei" pitchFamily="34" charset="-122"/>
            </a:endParaRPr>
          </a:p>
          <a:p>
            <a:pPr>
              <a:lnSpc>
                <a:spcPct val="110000"/>
              </a:lnSpc>
            </a:pPr>
            <a:endParaRPr lang="en-US" altLang="zh-CN" sz="1600">
              <a:solidFill>
                <a:schemeClr val="bg1"/>
              </a:solidFill>
              <a:latin typeface="Microsoft YaHei" pitchFamily="34" charset="-122"/>
              <a:ea typeface="Microsoft YaHei" pitchFamily="34" charset="-122"/>
            </a:endParaRPr>
          </a:p>
          <a:p>
            <a:pPr>
              <a:lnSpc>
                <a:spcPct val="110000"/>
              </a:lnSpc>
            </a:pPr>
            <a:r>
              <a:rPr lang="zh-CN" altLang="en-US" sz="1600">
                <a:solidFill>
                  <a:schemeClr val="bg1"/>
                </a:solidFill>
                <a:latin typeface="Microsoft YaHei" pitchFamily="34" charset="-122"/>
                <a:ea typeface="Microsoft YaHei" pitchFamily="34" charset="-122"/>
              </a:rPr>
              <a:t>小团队的成功是在为更大团队的成功添砖加瓦而已。因此，在招聘产品经理的面试过程中，我常常从对话中寻找诸如“公司”、“创立者”、“视野”或者“</a:t>
            </a:r>
            <a:r>
              <a:rPr lang="en-US" altLang="zh-CN" sz="1600">
                <a:solidFill>
                  <a:schemeClr val="bg1"/>
                </a:solidFill>
                <a:latin typeface="Microsoft YaHei" pitchFamily="34" charset="-122"/>
                <a:ea typeface="Microsoft YaHei" pitchFamily="34" charset="-122"/>
              </a:rPr>
              <a:t>CEO”</a:t>
            </a:r>
            <a:r>
              <a:rPr lang="zh-CN" altLang="en-US" sz="1600">
                <a:solidFill>
                  <a:schemeClr val="bg1"/>
                </a:solidFill>
                <a:latin typeface="Microsoft YaHei" pitchFamily="34" charset="-122"/>
                <a:ea typeface="Microsoft YaHei" pitchFamily="34" charset="-122"/>
              </a:rPr>
              <a:t>这种传递着宏观视野的词语。</a:t>
            </a:r>
            <a:endParaRPr lang="en-US" altLang="zh-CN" sz="1600">
              <a:solidFill>
                <a:schemeClr val="bg1"/>
              </a:solidFill>
              <a:latin typeface="Microsoft YaHei" pitchFamily="34" charset="-122"/>
              <a:ea typeface="Microsoft YaHei" pitchFamily="34" charset="-122"/>
            </a:endParaRPr>
          </a:p>
          <a:p>
            <a:pPr>
              <a:lnSpc>
                <a:spcPct val="110000"/>
              </a:lnSpc>
            </a:pPr>
            <a:endParaRPr lang="zh-CN" altLang="en-US" sz="1600">
              <a:solidFill>
                <a:schemeClr val="bg1"/>
              </a:solidFill>
              <a:latin typeface="Microsoft YaHei" pitchFamily="34" charset="-122"/>
              <a:ea typeface="Microsoft YaHei" pitchFamily="34" charset="-122"/>
            </a:endParaRPr>
          </a:p>
          <a:p>
            <a:pPr>
              <a:lnSpc>
                <a:spcPct val="110000"/>
              </a:lnSpc>
            </a:pPr>
            <a:r>
              <a:rPr lang="zh-CN" altLang="en-US" sz="1600">
                <a:solidFill>
                  <a:schemeClr val="bg1"/>
                </a:solidFill>
                <a:latin typeface="Microsoft YaHei" pitchFamily="34" charset="-122"/>
                <a:ea typeface="Microsoft YaHei" pitchFamily="34" charset="-122"/>
              </a:rPr>
              <a:t>正如在前一部分里提到的一样，这么做并不是要抹杀个性或者创新的存在，而是确保个性和创新服务于组织目标而非取而代之。</a:t>
            </a:r>
          </a:p>
        </p:txBody>
      </p:sp>
      <p:sp>
        <p:nvSpPr>
          <p:cNvPr id="33804" name="矩形 19"/>
          <p:cNvSpPr>
            <a:spLocks noChangeArrowheads="1"/>
          </p:cNvSpPr>
          <p:nvPr/>
        </p:nvSpPr>
        <p:spPr bwMode="auto">
          <a:xfrm>
            <a:off x="509588" y="2759075"/>
            <a:ext cx="2236787" cy="1323975"/>
          </a:xfrm>
          <a:prstGeom prst="rect">
            <a:avLst/>
          </a:prstGeom>
          <a:noFill/>
          <a:ln w="9525">
            <a:noFill/>
            <a:miter lim="800000"/>
            <a:headEnd/>
            <a:tailEnd/>
          </a:ln>
        </p:spPr>
        <p:txBody>
          <a:bodyPr wrap="none">
            <a:spAutoFit/>
          </a:bodyPr>
          <a:lstStyle/>
          <a:p>
            <a:r>
              <a:rPr lang="zh-CN" altLang="en-US" sz="8000">
                <a:solidFill>
                  <a:srgbClr val="473E3E"/>
                </a:solidFill>
                <a:latin typeface="经典繁仿圆"/>
                <a:ea typeface="经典繁仿圆"/>
                <a:cs typeface="经典繁仿圆"/>
              </a:rPr>
              <a:t>用户</a:t>
            </a:r>
          </a:p>
        </p:txBody>
      </p:sp>
      <p:grpSp>
        <p:nvGrpSpPr>
          <p:cNvPr id="33805" name="组合 20"/>
          <p:cNvGrpSpPr>
            <a:grpSpLocks/>
          </p:cNvGrpSpPr>
          <p:nvPr/>
        </p:nvGrpSpPr>
        <p:grpSpPr bwMode="auto">
          <a:xfrm>
            <a:off x="3194050" y="3178175"/>
            <a:ext cx="439738" cy="479425"/>
            <a:chOff x="4798412" y="444500"/>
            <a:chExt cx="783751" cy="853359"/>
          </a:xfrm>
        </p:grpSpPr>
        <p:sp>
          <p:nvSpPr>
            <p:cNvPr id="22" name="任意多边形 21"/>
            <p:cNvSpPr/>
            <p:nvPr/>
          </p:nvSpPr>
          <p:spPr>
            <a:xfrm>
              <a:off x="4798412" y="444500"/>
              <a:ext cx="432903" cy="853359"/>
            </a:xfrm>
            <a:custGeom>
              <a:avLst/>
              <a:gdLst>
                <a:gd name="connsiteX0" fmla="*/ 0 w 723900"/>
                <a:gd name="connsiteY0" fmla="*/ 0 h 1422400"/>
                <a:gd name="connsiteX1" fmla="*/ 723900 w 723900"/>
                <a:gd name="connsiteY1" fmla="*/ 723900 h 1422400"/>
                <a:gd name="connsiteX2" fmla="*/ 25400 w 723900"/>
                <a:gd name="connsiteY2" fmla="*/ 1422400 h 1422400"/>
              </a:gdLst>
              <a:ahLst/>
              <a:cxnLst>
                <a:cxn ang="0">
                  <a:pos x="connsiteX0" y="connsiteY0"/>
                </a:cxn>
                <a:cxn ang="0">
                  <a:pos x="connsiteX1" y="connsiteY1"/>
                </a:cxn>
                <a:cxn ang="0">
                  <a:pos x="connsiteX2" y="connsiteY2"/>
                </a:cxn>
              </a:cxnLst>
              <a:rect l="l" t="t" r="r" b="b"/>
              <a:pathLst>
                <a:path w="723900" h="1422400">
                  <a:moveTo>
                    <a:pt x="0" y="0"/>
                  </a:moveTo>
                  <a:cubicBezTo>
                    <a:pt x="301625" y="267758"/>
                    <a:pt x="603250" y="535517"/>
                    <a:pt x="723900" y="723900"/>
                  </a:cubicBezTo>
                  <a:cubicBezTo>
                    <a:pt x="491067" y="956733"/>
                    <a:pt x="139700" y="1361017"/>
                    <a:pt x="25400" y="1422400"/>
                  </a:cubicBez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23" name="任意多边形 22"/>
            <p:cNvSpPr/>
            <p:nvPr/>
          </p:nvSpPr>
          <p:spPr>
            <a:xfrm>
              <a:off x="5149260" y="444500"/>
              <a:ext cx="432903" cy="853359"/>
            </a:xfrm>
            <a:custGeom>
              <a:avLst/>
              <a:gdLst>
                <a:gd name="connsiteX0" fmla="*/ 0 w 723900"/>
                <a:gd name="connsiteY0" fmla="*/ 0 h 1422400"/>
                <a:gd name="connsiteX1" fmla="*/ 723900 w 723900"/>
                <a:gd name="connsiteY1" fmla="*/ 723900 h 1422400"/>
                <a:gd name="connsiteX2" fmla="*/ 25400 w 723900"/>
                <a:gd name="connsiteY2" fmla="*/ 1422400 h 1422400"/>
              </a:gdLst>
              <a:ahLst/>
              <a:cxnLst>
                <a:cxn ang="0">
                  <a:pos x="connsiteX0" y="connsiteY0"/>
                </a:cxn>
                <a:cxn ang="0">
                  <a:pos x="connsiteX1" y="connsiteY1"/>
                </a:cxn>
                <a:cxn ang="0">
                  <a:pos x="connsiteX2" y="connsiteY2"/>
                </a:cxn>
              </a:cxnLst>
              <a:rect l="l" t="t" r="r" b="b"/>
              <a:pathLst>
                <a:path w="723900" h="1422400">
                  <a:moveTo>
                    <a:pt x="0" y="0"/>
                  </a:moveTo>
                  <a:cubicBezTo>
                    <a:pt x="301625" y="267758"/>
                    <a:pt x="603250" y="535517"/>
                    <a:pt x="723900" y="723900"/>
                  </a:cubicBezTo>
                  <a:cubicBezTo>
                    <a:pt x="491067" y="956733"/>
                    <a:pt x="139700" y="1361017"/>
                    <a:pt x="25400" y="1422400"/>
                  </a:cubicBez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
        <p:nvSpPr>
          <p:cNvPr id="33806" name="矩形 23"/>
          <p:cNvSpPr>
            <a:spLocks noChangeArrowheads="1"/>
          </p:cNvSpPr>
          <p:nvPr/>
        </p:nvSpPr>
        <p:spPr bwMode="auto">
          <a:xfrm>
            <a:off x="509588" y="4468813"/>
            <a:ext cx="5192712" cy="1174750"/>
          </a:xfrm>
          <a:prstGeom prst="rect">
            <a:avLst/>
          </a:prstGeom>
          <a:noFill/>
          <a:ln w="9525">
            <a:noFill/>
            <a:miter lim="800000"/>
            <a:headEnd/>
            <a:tailEnd/>
          </a:ln>
        </p:spPr>
        <p:txBody>
          <a:bodyPr>
            <a:spAutoFit/>
          </a:bodyPr>
          <a:lstStyle/>
          <a:p>
            <a:pPr>
              <a:lnSpc>
                <a:spcPct val="110000"/>
              </a:lnSpc>
            </a:pPr>
            <a:r>
              <a:rPr lang="zh-CN" altLang="en-US" sz="1600">
                <a:solidFill>
                  <a:srgbClr val="333333"/>
                </a:solidFill>
                <a:latin typeface="Microsoft YaHei" pitchFamily="34" charset="-122"/>
                <a:ea typeface="Microsoft YaHei" pitchFamily="34" charset="-122"/>
              </a:rPr>
              <a:t>最好的产品经理懂得从用户的角度看问题，懂得为用户的需求呐喊，还懂得以用户的身份参与到产品开发过程中去。</a:t>
            </a:r>
            <a:endParaRPr lang="en-US" altLang="zh-CN" sz="1600">
              <a:solidFill>
                <a:srgbClr val="333333"/>
              </a:solidFill>
              <a:latin typeface="Microsoft YaHei" pitchFamily="34" charset="-122"/>
              <a:ea typeface="Microsoft YaHei" pitchFamily="34" charset="-122"/>
            </a:endParaRPr>
          </a:p>
          <a:p>
            <a:pPr>
              <a:lnSpc>
                <a:spcPct val="110000"/>
              </a:lnSpc>
            </a:pPr>
            <a:endParaRPr lang="en-US" altLang="zh-CN" sz="1600">
              <a:solidFill>
                <a:srgbClr val="333333"/>
              </a:solidFill>
              <a:latin typeface="Microsoft YaHei" pitchFamily="34" charset="-122"/>
              <a:ea typeface="Microsoft YaHei" pitchFamily="34" charset="-122"/>
            </a:endParaRPr>
          </a:p>
        </p:txBody>
      </p:sp>
      <p:sp>
        <p:nvSpPr>
          <p:cNvPr id="33807" name="矩形 24"/>
          <p:cNvSpPr>
            <a:spLocks noChangeArrowheads="1"/>
          </p:cNvSpPr>
          <p:nvPr/>
        </p:nvSpPr>
        <p:spPr bwMode="auto">
          <a:xfrm>
            <a:off x="6553200" y="2816225"/>
            <a:ext cx="5202238" cy="2292350"/>
          </a:xfrm>
          <a:prstGeom prst="rect">
            <a:avLst/>
          </a:prstGeom>
          <a:noFill/>
          <a:ln w="9525">
            <a:noFill/>
            <a:miter lim="800000"/>
            <a:headEnd/>
            <a:tailEnd/>
          </a:ln>
        </p:spPr>
        <p:txBody>
          <a:bodyPr>
            <a:spAutoFit/>
          </a:bodyPr>
          <a:lstStyle/>
          <a:p>
            <a:pPr>
              <a:lnSpc>
                <a:spcPct val="110000"/>
              </a:lnSpc>
            </a:pPr>
            <a:r>
              <a:rPr lang="zh-CN" altLang="en-US" sz="1600">
                <a:solidFill>
                  <a:srgbClr val="333333"/>
                </a:solidFill>
                <a:latin typeface="Microsoft YaHei" pitchFamily="34" charset="-122"/>
                <a:ea typeface="Microsoft YaHei" pitchFamily="34" charset="-122"/>
              </a:rPr>
              <a:t>如果没有对于目标群体的深刻了解，做到以上几点是非常困难的。同时，优秀的产品经理还必须想进办法去倾听用户的声音 </a:t>
            </a:r>
            <a:r>
              <a:rPr lang="en-US" altLang="zh-CN" sz="1600">
                <a:solidFill>
                  <a:srgbClr val="333333"/>
                </a:solidFill>
                <a:latin typeface="Microsoft YaHei" pitchFamily="34" charset="-122"/>
                <a:ea typeface="Microsoft YaHei" pitchFamily="34" charset="-122"/>
              </a:rPr>
              <a:t>– </a:t>
            </a:r>
            <a:r>
              <a:rPr lang="zh-CN" altLang="en-US" sz="1600">
                <a:solidFill>
                  <a:srgbClr val="333333"/>
                </a:solidFill>
                <a:latin typeface="Microsoft YaHei" pitchFamily="34" charset="-122"/>
                <a:ea typeface="Microsoft YaHei" pitchFamily="34" charset="-122"/>
              </a:rPr>
              <a:t>无论是通过产品试用、直接谈话、</a:t>
            </a:r>
            <a:r>
              <a:rPr lang="en-US" altLang="zh-CN" sz="1600">
                <a:solidFill>
                  <a:srgbClr val="333333"/>
                </a:solidFill>
                <a:latin typeface="Microsoft YaHei" pitchFamily="34" charset="-122"/>
                <a:ea typeface="Microsoft YaHei" pitchFamily="34" charset="-122"/>
              </a:rPr>
              <a:t>email </a:t>
            </a:r>
            <a:r>
              <a:rPr lang="zh-CN" altLang="en-US" sz="1600">
                <a:solidFill>
                  <a:srgbClr val="333333"/>
                </a:solidFill>
                <a:latin typeface="Microsoft YaHei" pitchFamily="34" charset="-122"/>
                <a:ea typeface="Microsoft YaHei" pitchFamily="34" charset="-122"/>
              </a:rPr>
              <a:t>或网络信息还是和其它负责收集信息的队伍合作等方式。</a:t>
            </a:r>
            <a:endParaRPr lang="en-US" altLang="zh-CN" sz="1600">
              <a:solidFill>
                <a:srgbClr val="333333"/>
              </a:solidFill>
              <a:latin typeface="Microsoft YaHei" pitchFamily="34" charset="-122"/>
              <a:ea typeface="Microsoft YaHei" pitchFamily="34" charset="-122"/>
            </a:endParaRPr>
          </a:p>
          <a:p>
            <a:pPr>
              <a:lnSpc>
                <a:spcPct val="110000"/>
              </a:lnSpc>
            </a:pPr>
            <a:endParaRPr lang="zh-CN" altLang="en-US" sz="1600">
              <a:solidFill>
                <a:srgbClr val="333333"/>
              </a:solidFill>
              <a:latin typeface="Microsoft YaHei" pitchFamily="34" charset="-122"/>
              <a:ea typeface="Microsoft YaHei" pitchFamily="34" charset="-122"/>
            </a:endParaRPr>
          </a:p>
          <a:p>
            <a:pPr>
              <a:lnSpc>
                <a:spcPct val="110000"/>
              </a:lnSpc>
            </a:pPr>
            <a:r>
              <a:rPr lang="zh-CN" altLang="en-US" sz="1600">
                <a:solidFill>
                  <a:srgbClr val="333333"/>
                </a:solidFill>
                <a:latin typeface="Microsoft YaHei" pitchFamily="34" charset="-122"/>
                <a:ea typeface="Microsoft YaHei" pitchFamily="34" charset="-122"/>
              </a:rPr>
              <a:t>最终，这些信息应该被服务于“</a:t>
            </a:r>
            <a:r>
              <a:rPr lang="zh-CN" altLang="en-US" b="1">
                <a:solidFill>
                  <a:srgbClr val="333333"/>
                </a:solidFill>
                <a:latin typeface="Microsoft YaHei" pitchFamily="34" charset="-122"/>
                <a:ea typeface="Microsoft YaHei" pitchFamily="34" charset="-122"/>
              </a:rPr>
              <a:t>打造正确产品</a:t>
            </a:r>
            <a:r>
              <a:rPr lang="zh-CN" altLang="en-US" sz="1600">
                <a:solidFill>
                  <a:srgbClr val="333333"/>
                </a:solidFill>
                <a:latin typeface="Microsoft YaHei" pitchFamily="34" charset="-122"/>
                <a:ea typeface="Microsoft YaHei" pitchFamily="34" charset="-122"/>
              </a:rPr>
              <a:t>”这个属于产品团队最终目标。</a:t>
            </a:r>
          </a:p>
        </p:txBody>
      </p:sp>
      <p:pic>
        <p:nvPicPr>
          <p:cNvPr id="6" name="图片 5"/>
          <p:cNvPicPr>
            <a:picLocks noChangeAspect="1"/>
          </p:cNvPicPr>
          <p:nvPr/>
        </p:nvPicPr>
        <p:blipFill rotWithShape="1">
          <a:blip r:embed="rId4" cstate="print">
            <a:extLst>
              <a:ext uri="{28A0092B-C50C-407E-A947-70E740481C1C}"/>
            </a:extLst>
          </a:blip>
          <a:srcRect l="34484" r="5591"/>
          <a:stretch/>
        </p:blipFill>
        <p:spPr>
          <a:xfrm>
            <a:off x="4503492" y="2618288"/>
            <a:ext cx="1602493" cy="1604497"/>
          </a:xfrm>
          <a:prstGeom prst="teardrop">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427038"/>
            <a:ext cx="6096000" cy="1582737"/>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 name="椭圆 22"/>
          <p:cNvSpPr/>
          <p:nvPr/>
        </p:nvSpPr>
        <p:spPr>
          <a:xfrm>
            <a:off x="409575" y="603250"/>
            <a:ext cx="1285875" cy="1285875"/>
          </a:xfrm>
          <a:prstGeom prst="ellipse">
            <a:avLst/>
          </a:prstGeom>
          <a:solidFill>
            <a:srgbClr val="8A837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35843" name="图片 25"/>
          <p:cNvPicPr>
            <a:picLocks noChangeAspect="1"/>
          </p:cNvPicPr>
          <p:nvPr/>
        </p:nvPicPr>
        <p:blipFill>
          <a:blip r:embed="rId2"/>
          <a:srcRect/>
          <a:stretch>
            <a:fillRect/>
          </a:stretch>
        </p:blipFill>
        <p:spPr bwMode="auto">
          <a:xfrm>
            <a:off x="0" y="2017713"/>
            <a:ext cx="6096000" cy="4065587"/>
          </a:xfrm>
          <a:prstGeom prst="rect">
            <a:avLst/>
          </a:prstGeom>
          <a:noFill/>
          <a:ln w="9525">
            <a:noFill/>
            <a:miter lim="800000"/>
            <a:headEnd/>
            <a:tailEnd/>
          </a:ln>
        </p:spPr>
      </p:pic>
      <p:sp>
        <p:nvSpPr>
          <p:cNvPr id="10" name="矩形 9"/>
          <p:cNvSpPr/>
          <p:nvPr/>
        </p:nvSpPr>
        <p:spPr>
          <a:xfrm>
            <a:off x="0" y="-2614613"/>
            <a:ext cx="6105525" cy="3025776"/>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35845" name="图片 2"/>
          <p:cNvPicPr>
            <a:picLocks noChangeAspect="1"/>
          </p:cNvPicPr>
          <p:nvPr/>
        </p:nvPicPr>
        <p:blipFill>
          <a:blip r:embed="rId3"/>
          <a:srcRect/>
          <a:stretch>
            <a:fillRect/>
          </a:stretch>
        </p:blipFill>
        <p:spPr bwMode="auto">
          <a:xfrm>
            <a:off x="-1206500" y="803275"/>
            <a:ext cx="1038225" cy="1590675"/>
          </a:xfrm>
          <a:prstGeom prst="rect">
            <a:avLst/>
          </a:prstGeom>
          <a:noFill/>
          <a:ln w="9525">
            <a:noFill/>
            <a:miter lim="800000"/>
            <a:headEnd/>
            <a:tailEnd/>
          </a:ln>
        </p:spPr>
      </p:pic>
      <p:sp>
        <p:nvSpPr>
          <p:cNvPr id="5" name="矩形 4"/>
          <p:cNvSpPr/>
          <p:nvPr/>
        </p:nvSpPr>
        <p:spPr>
          <a:xfrm>
            <a:off x="0" y="-2608263"/>
            <a:ext cx="6096000" cy="1584325"/>
          </a:xfrm>
          <a:prstGeom prst="rect">
            <a:avLst/>
          </a:prstGeom>
          <a:solidFill>
            <a:srgbClr val="473E3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847" name="矩形 5"/>
          <p:cNvSpPr>
            <a:spLocks noChangeArrowheads="1"/>
          </p:cNvSpPr>
          <p:nvPr/>
        </p:nvSpPr>
        <p:spPr bwMode="auto">
          <a:xfrm>
            <a:off x="509588" y="-2473325"/>
            <a:ext cx="2236787" cy="1322387"/>
          </a:xfrm>
          <a:prstGeom prst="rect">
            <a:avLst/>
          </a:prstGeom>
          <a:noFill/>
          <a:ln w="9525">
            <a:noFill/>
            <a:miter lim="800000"/>
            <a:headEnd/>
            <a:tailEnd/>
          </a:ln>
        </p:spPr>
        <p:txBody>
          <a:bodyPr wrap="none">
            <a:spAutoFit/>
          </a:bodyPr>
          <a:lstStyle/>
          <a:p>
            <a:r>
              <a:rPr lang="zh-CN" altLang="en-US" sz="8000">
                <a:solidFill>
                  <a:srgbClr val="473E3E"/>
                </a:solidFill>
                <a:latin typeface="经典繁仿圆"/>
                <a:ea typeface="经典繁仿圆"/>
                <a:cs typeface="经典繁仿圆"/>
              </a:rPr>
              <a:t>用户</a:t>
            </a:r>
          </a:p>
        </p:txBody>
      </p:sp>
      <p:sp>
        <p:nvSpPr>
          <p:cNvPr id="35848" name="矩形 6"/>
          <p:cNvSpPr>
            <a:spLocks noChangeArrowheads="1"/>
          </p:cNvSpPr>
          <p:nvPr/>
        </p:nvSpPr>
        <p:spPr bwMode="auto">
          <a:xfrm>
            <a:off x="509588" y="-765175"/>
            <a:ext cx="5192712" cy="1176338"/>
          </a:xfrm>
          <a:prstGeom prst="rect">
            <a:avLst/>
          </a:prstGeom>
          <a:noFill/>
          <a:ln w="9525">
            <a:noFill/>
            <a:miter lim="800000"/>
            <a:headEnd/>
            <a:tailEnd/>
          </a:ln>
        </p:spPr>
        <p:txBody>
          <a:bodyPr>
            <a:spAutoFit/>
          </a:bodyPr>
          <a:lstStyle/>
          <a:p>
            <a:pPr>
              <a:lnSpc>
                <a:spcPct val="110000"/>
              </a:lnSpc>
            </a:pPr>
            <a:r>
              <a:rPr lang="zh-CN" altLang="en-US" sz="1600">
                <a:solidFill>
                  <a:srgbClr val="333333"/>
                </a:solidFill>
                <a:latin typeface="Microsoft YaHei" pitchFamily="34" charset="-122"/>
                <a:ea typeface="Microsoft YaHei" pitchFamily="34" charset="-122"/>
              </a:rPr>
              <a:t>最好的产品经理懂得从用户的角度看问题，懂得为用户的需求呐喊，还懂得以用户的身份参与到产品开发过程中去。</a:t>
            </a:r>
            <a:endParaRPr lang="en-US" altLang="zh-CN" sz="1600">
              <a:solidFill>
                <a:srgbClr val="333333"/>
              </a:solidFill>
              <a:latin typeface="Microsoft YaHei" pitchFamily="34" charset="-122"/>
              <a:ea typeface="Microsoft YaHei" pitchFamily="34" charset="-122"/>
            </a:endParaRPr>
          </a:p>
          <a:p>
            <a:pPr>
              <a:lnSpc>
                <a:spcPct val="110000"/>
              </a:lnSpc>
            </a:pPr>
            <a:endParaRPr lang="en-US" altLang="zh-CN" sz="1600">
              <a:solidFill>
                <a:srgbClr val="333333"/>
              </a:solidFill>
              <a:latin typeface="Microsoft YaHei" pitchFamily="34" charset="-122"/>
              <a:ea typeface="Microsoft YaHei" pitchFamily="34" charset="-122"/>
            </a:endParaRPr>
          </a:p>
        </p:txBody>
      </p:sp>
      <p:sp>
        <p:nvSpPr>
          <p:cNvPr id="35849" name="矩形 7"/>
          <p:cNvSpPr>
            <a:spLocks noChangeArrowheads="1"/>
          </p:cNvSpPr>
          <p:nvPr/>
        </p:nvSpPr>
        <p:spPr bwMode="auto">
          <a:xfrm>
            <a:off x="6553200" y="-2417763"/>
            <a:ext cx="5202238" cy="2259013"/>
          </a:xfrm>
          <a:prstGeom prst="rect">
            <a:avLst/>
          </a:prstGeom>
          <a:noFill/>
          <a:ln w="9525">
            <a:noFill/>
            <a:miter lim="800000"/>
            <a:headEnd/>
            <a:tailEnd/>
          </a:ln>
        </p:spPr>
        <p:txBody>
          <a:bodyPr>
            <a:spAutoFit/>
          </a:bodyPr>
          <a:lstStyle/>
          <a:p>
            <a:pPr>
              <a:lnSpc>
                <a:spcPct val="110000"/>
              </a:lnSpc>
            </a:pPr>
            <a:r>
              <a:rPr lang="zh-CN" altLang="en-US" sz="1600">
                <a:solidFill>
                  <a:srgbClr val="333333"/>
                </a:solidFill>
                <a:latin typeface="Microsoft YaHei" pitchFamily="34" charset="-122"/>
                <a:ea typeface="Microsoft YaHei" pitchFamily="34" charset="-122"/>
              </a:rPr>
              <a:t>如果没有对于目标群体的深刻了解，做到以上几点是非常困难的。同时，优秀的产品经理还必须想进办法去倾听用户的声音 </a:t>
            </a:r>
            <a:r>
              <a:rPr lang="en-US" altLang="zh-CN" sz="1600">
                <a:solidFill>
                  <a:srgbClr val="333333"/>
                </a:solidFill>
                <a:latin typeface="Microsoft YaHei" pitchFamily="34" charset="-122"/>
                <a:ea typeface="Microsoft YaHei" pitchFamily="34" charset="-122"/>
              </a:rPr>
              <a:t>– </a:t>
            </a:r>
            <a:r>
              <a:rPr lang="zh-CN" altLang="en-US" sz="1600">
                <a:solidFill>
                  <a:srgbClr val="333333"/>
                </a:solidFill>
                <a:latin typeface="Microsoft YaHei" pitchFamily="34" charset="-122"/>
                <a:ea typeface="Microsoft YaHei" pitchFamily="34" charset="-122"/>
              </a:rPr>
              <a:t>无论是通过产品试用、直接谈话、</a:t>
            </a:r>
            <a:r>
              <a:rPr lang="en-US" altLang="zh-CN" sz="1600">
                <a:solidFill>
                  <a:srgbClr val="333333"/>
                </a:solidFill>
                <a:latin typeface="Microsoft YaHei" pitchFamily="34" charset="-122"/>
                <a:ea typeface="Microsoft YaHei" pitchFamily="34" charset="-122"/>
              </a:rPr>
              <a:t>email </a:t>
            </a:r>
            <a:r>
              <a:rPr lang="zh-CN" altLang="en-US" sz="1600">
                <a:solidFill>
                  <a:srgbClr val="333333"/>
                </a:solidFill>
                <a:latin typeface="Microsoft YaHei" pitchFamily="34" charset="-122"/>
                <a:ea typeface="Microsoft YaHei" pitchFamily="34" charset="-122"/>
              </a:rPr>
              <a:t>或网络信息还是和其它负责收集信息的队伍合作等方式。</a:t>
            </a:r>
            <a:endParaRPr lang="en-US" altLang="zh-CN" sz="1600">
              <a:solidFill>
                <a:srgbClr val="333333"/>
              </a:solidFill>
              <a:latin typeface="Microsoft YaHei" pitchFamily="34" charset="-122"/>
              <a:ea typeface="Microsoft YaHei" pitchFamily="34" charset="-122"/>
            </a:endParaRPr>
          </a:p>
          <a:p>
            <a:pPr>
              <a:lnSpc>
                <a:spcPct val="110000"/>
              </a:lnSpc>
            </a:pPr>
            <a:endParaRPr lang="zh-CN" altLang="en-US" sz="1600">
              <a:solidFill>
                <a:srgbClr val="333333"/>
              </a:solidFill>
              <a:latin typeface="Microsoft YaHei" pitchFamily="34" charset="-122"/>
              <a:ea typeface="Microsoft YaHei" pitchFamily="34" charset="-122"/>
            </a:endParaRPr>
          </a:p>
          <a:p>
            <a:pPr>
              <a:lnSpc>
                <a:spcPct val="110000"/>
              </a:lnSpc>
            </a:pPr>
            <a:r>
              <a:rPr lang="zh-CN" altLang="en-US" sz="1600">
                <a:solidFill>
                  <a:srgbClr val="333333"/>
                </a:solidFill>
                <a:latin typeface="Microsoft YaHei" pitchFamily="34" charset="-122"/>
                <a:ea typeface="Microsoft YaHei" pitchFamily="34" charset="-122"/>
              </a:rPr>
              <a:t>最终，这些信息应该被服务于“打造正确产品”这个属于产品团队最终目标。</a:t>
            </a:r>
          </a:p>
        </p:txBody>
      </p:sp>
      <p:pic>
        <p:nvPicPr>
          <p:cNvPr id="9" name="图片 8"/>
          <p:cNvPicPr>
            <a:picLocks noChangeAspect="1"/>
          </p:cNvPicPr>
          <p:nvPr/>
        </p:nvPicPr>
        <p:blipFill rotWithShape="1">
          <a:blip r:embed="rId4" cstate="print">
            <a:extLst>
              <a:ext uri="{28A0092B-C50C-407E-A947-70E740481C1C}"/>
            </a:extLst>
          </a:blip>
          <a:srcRect l="34484" r="5591"/>
          <a:stretch/>
        </p:blipFill>
        <p:spPr>
          <a:xfrm>
            <a:off x="4503492" y="-2615291"/>
            <a:ext cx="1602493" cy="1604497"/>
          </a:xfrm>
          <a:prstGeom prst="teardrop">
            <a:avLst/>
          </a:prstGeom>
        </p:spPr>
      </p:pic>
      <p:sp>
        <p:nvSpPr>
          <p:cNvPr id="11" name="矩形 10"/>
          <p:cNvSpPr/>
          <p:nvPr/>
        </p:nvSpPr>
        <p:spPr>
          <a:xfrm>
            <a:off x="0" y="411163"/>
            <a:ext cx="6105525" cy="52197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852" name="矩形 13"/>
          <p:cNvSpPr>
            <a:spLocks noChangeArrowheads="1"/>
          </p:cNvSpPr>
          <p:nvPr/>
        </p:nvSpPr>
        <p:spPr bwMode="auto">
          <a:xfrm>
            <a:off x="508000" y="560388"/>
            <a:ext cx="2236788" cy="1323975"/>
          </a:xfrm>
          <a:prstGeom prst="rect">
            <a:avLst/>
          </a:prstGeom>
          <a:noFill/>
          <a:ln w="9525">
            <a:noFill/>
            <a:miter lim="800000"/>
            <a:headEnd/>
            <a:tailEnd/>
          </a:ln>
        </p:spPr>
        <p:txBody>
          <a:bodyPr wrap="none">
            <a:spAutoFit/>
          </a:bodyPr>
          <a:lstStyle/>
          <a:p>
            <a:r>
              <a:rPr lang="zh-CN" altLang="en-US" sz="8000">
                <a:solidFill>
                  <a:srgbClr val="473E3E"/>
                </a:solidFill>
                <a:latin typeface="经典繁仿圆"/>
                <a:ea typeface="经典繁仿圆"/>
                <a:cs typeface="经典繁仿圆"/>
              </a:rPr>
              <a:t>打造</a:t>
            </a:r>
          </a:p>
        </p:txBody>
      </p:sp>
      <p:grpSp>
        <p:nvGrpSpPr>
          <p:cNvPr id="35853" name="组合 15"/>
          <p:cNvGrpSpPr>
            <a:grpSpLocks/>
          </p:cNvGrpSpPr>
          <p:nvPr/>
        </p:nvGrpSpPr>
        <p:grpSpPr bwMode="auto">
          <a:xfrm>
            <a:off x="5087938" y="1041400"/>
            <a:ext cx="439737" cy="479425"/>
            <a:chOff x="4798412" y="444500"/>
            <a:chExt cx="783751" cy="853359"/>
          </a:xfrm>
        </p:grpSpPr>
        <p:sp>
          <p:nvSpPr>
            <p:cNvPr id="17" name="任意多边形 16"/>
            <p:cNvSpPr/>
            <p:nvPr/>
          </p:nvSpPr>
          <p:spPr>
            <a:xfrm>
              <a:off x="4798412" y="444500"/>
              <a:ext cx="432902" cy="853359"/>
            </a:xfrm>
            <a:custGeom>
              <a:avLst/>
              <a:gdLst>
                <a:gd name="connsiteX0" fmla="*/ 0 w 723900"/>
                <a:gd name="connsiteY0" fmla="*/ 0 h 1422400"/>
                <a:gd name="connsiteX1" fmla="*/ 723900 w 723900"/>
                <a:gd name="connsiteY1" fmla="*/ 723900 h 1422400"/>
                <a:gd name="connsiteX2" fmla="*/ 25400 w 723900"/>
                <a:gd name="connsiteY2" fmla="*/ 1422400 h 1422400"/>
              </a:gdLst>
              <a:ahLst/>
              <a:cxnLst>
                <a:cxn ang="0">
                  <a:pos x="connsiteX0" y="connsiteY0"/>
                </a:cxn>
                <a:cxn ang="0">
                  <a:pos x="connsiteX1" y="connsiteY1"/>
                </a:cxn>
                <a:cxn ang="0">
                  <a:pos x="connsiteX2" y="connsiteY2"/>
                </a:cxn>
              </a:cxnLst>
              <a:rect l="l" t="t" r="r" b="b"/>
              <a:pathLst>
                <a:path w="723900" h="1422400">
                  <a:moveTo>
                    <a:pt x="0" y="0"/>
                  </a:moveTo>
                  <a:cubicBezTo>
                    <a:pt x="301625" y="267758"/>
                    <a:pt x="603250" y="535517"/>
                    <a:pt x="723900" y="723900"/>
                  </a:cubicBezTo>
                  <a:cubicBezTo>
                    <a:pt x="491067" y="956733"/>
                    <a:pt x="139700" y="1361017"/>
                    <a:pt x="25400" y="1422400"/>
                  </a:cubicBezTo>
                </a:path>
              </a:pathLst>
            </a:custGeom>
            <a:noFill/>
            <a:ln>
              <a:solidFill>
                <a:srgbClr val="7D5E4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 name="任意多边形 17"/>
            <p:cNvSpPr/>
            <p:nvPr/>
          </p:nvSpPr>
          <p:spPr>
            <a:xfrm>
              <a:off x="5149261" y="444500"/>
              <a:ext cx="432902" cy="853359"/>
            </a:xfrm>
            <a:custGeom>
              <a:avLst/>
              <a:gdLst>
                <a:gd name="connsiteX0" fmla="*/ 0 w 723900"/>
                <a:gd name="connsiteY0" fmla="*/ 0 h 1422400"/>
                <a:gd name="connsiteX1" fmla="*/ 723900 w 723900"/>
                <a:gd name="connsiteY1" fmla="*/ 723900 h 1422400"/>
                <a:gd name="connsiteX2" fmla="*/ 25400 w 723900"/>
                <a:gd name="connsiteY2" fmla="*/ 1422400 h 1422400"/>
              </a:gdLst>
              <a:ahLst/>
              <a:cxnLst>
                <a:cxn ang="0">
                  <a:pos x="connsiteX0" y="connsiteY0"/>
                </a:cxn>
                <a:cxn ang="0">
                  <a:pos x="connsiteX1" y="connsiteY1"/>
                </a:cxn>
                <a:cxn ang="0">
                  <a:pos x="connsiteX2" y="connsiteY2"/>
                </a:cxn>
              </a:cxnLst>
              <a:rect l="l" t="t" r="r" b="b"/>
              <a:pathLst>
                <a:path w="723900" h="1422400">
                  <a:moveTo>
                    <a:pt x="0" y="0"/>
                  </a:moveTo>
                  <a:cubicBezTo>
                    <a:pt x="301625" y="267758"/>
                    <a:pt x="603250" y="535517"/>
                    <a:pt x="723900" y="723900"/>
                  </a:cubicBezTo>
                  <a:cubicBezTo>
                    <a:pt x="491067" y="956733"/>
                    <a:pt x="139700" y="1361017"/>
                    <a:pt x="25400" y="1422400"/>
                  </a:cubicBezTo>
                </a:path>
              </a:pathLst>
            </a:custGeom>
            <a:noFill/>
            <a:ln>
              <a:solidFill>
                <a:srgbClr val="7D5E4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19" name="矩形 18"/>
          <p:cNvSpPr/>
          <p:nvPr/>
        </p:nvSpPr>
        <p:spPr>
          <a:xfrm>
            <a:off x="0" y="2000250"/>
            <a:ext cx="6105525" cy="324485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855" name="矩形 19"/>
          <p:cNvSpPr>
            <a:spLocks noChangeArrowheads="1"/>
          </p:cNvSpPr>
          <p:nvPr/>
        </p:nvSpPr>
        <p:spPr bwMode="auto">
          <a:xfrm>
            <a:off x="509588" y="2597150"/>
            <a:ext cx="5192712" cy="3568700"/>
          </a:xfrm>
          <a:prstGeom prst="rect">
            <a:avLst/>
          </a:prstGeom>
          <a:noFill/>
          <a:ln w="9525">
            <a:noFill/>
            <a:miter lim="800000"/>
            <a:headEnd/>
            <a:tailEnd/>
          </a:ln>
        </p:spPr>
        <p:txBody>
          <a:bodyPr>
            <a:spAutoFit/>
          </a:bodyPr>
          <a:lstStyle/>
          <a:p>
            <a:r>
              <a:rPr lang="zh-CN" altLang="en-US" sz="1600">
                <a:solidFill>
                  <a:schemeClr val="bg1"/>
                </a:solidFill>
                <a:latin typeface="Microsoft YaHei" pitchFamily="34" charset="-122"/>
                <a:ea typeface="Microsoft YaHei" pitchFamily="34" charset="-122"/>
              </a:rPr>
              <a:t>打造产品终究是产品部门存在的理由和目标。再好的创意和设计如果无法转化现实的产品也只是废纸一堆而已。</a:t>
            </a:r>
            <a:endParaRPr lang="en-US" altLang="zh-CN" sz="1600">
              <a:solidFill>
                <a:schemeClr val="bg1"/>
              </a:solidFill>
              <a:latin typeface="Microsoft YaHei" pitchFamily="34" charset="-122"/>
              <a:ea typeface="Microsoft YaHei" pitchFamily="34" charset="-122"/>
            </a:endParaRPr>
          </a:p>
          <a:p>
            <a:endParaRPr lang="en-US" altLang="zh-CN" sz="1600">
              <a:solidFill>
                <a:schemeClr val="bg1"/>
              </a:solidFill>
              <a:latin typeface="Microsoft YaHei" pitchFamily="34" charset="-122"/>
              <a:ea typeface="Microsoft YaHei" pitchFamily="34" charset="-122"/>
            </a:endParaRPr>
          </a:p>
          <a:p>
            <a:r>
              <a:rPr lang="zh-CN" altLang="en-US" sz="1600">
                <a:solidFill>
                  <a:schemeClr val="bg1"/>
                </a:solidFill>
                <a:latin typeface="Microsoft YaHei" pitchFamily="34" charset="-122"/>
                <a:ea typeface="Microsoft YaHei" pitchFamily="34" charset="-122"/>
              </a:rPr>
              <a:t>好的产品经理知道如何在“</a:t>
            </a:r>
            <a:r>
              <a:rPr lang="zh-CN" altLang="en-US" b="1">
                <a:solidFill>
                  <a:schemeClr val="bg1"/>
                </a:solidFill>
                <a:latin typeface="Microsoft YaHei" pitchFamily="34" charset="-122"/>
                <a:ea typeface="Microsoft YaHei" pitchFamily="34" charset="-122"/>
              </a:rPr>
              <a:t>做得好</a:t>
            </a:r>
            <a:r>
              <a:rPr lang="zh-CN" altLang="en-US" sz="1600">
                <a:solidFill>
                  <a:schemeClr val="bg1"/>
                </a:solidFill>
                <a:latin typeface="Microsoft YaHei" pitchFamily="34" charset="-122"/>
                <a:ea typeface="Microsoft YaHei" pitchFamily="34" charset="-122"/>
              </a:rPr>
              <a:t>”和“</a:t>
            </a:r>
            <a:r>
              <a:rPr lang="zh-CN" altLang="en-US" b="1">
                <a:solidFill>
                  <a:schemeClr val="bg1"/>
                </a:solidFill>
                <a:latin typeface="Microsoft YaHei" pitchFamily="34" charset="-122"/>
                <a:ea typeface="Microsoft YaHei" pitchFamily="34" charset="-122"/>
              </a:rPr>
              <a:t>做得成</a:t>
            </a:r>
            <a:r>
              <a:rPr lang="zh-CN" altLang="en-US" sz="1600">
                <a:solidFill>
                  <a:schemeClr val="bg1"/>
                </a:solidFill>
                <a:latin typeface="Microsoft YaHei" pitchFamily="34" charset="-122"/>
                <a:ea typeface="Microsoft YaHei" pitchFamily="34" charset="-122"/>
              </a:rPr>
              <a:t>”之间找到平衡点。好的团队应该一直处于测试、收集早期反馈和改进的循环中，以求在将产品送到用户手中时尽量接近无可挑剔的状态（当然，这是个永远无法达到的状态）。</a:t>
            </a:r>
            <a:endParaRPr lang="en-US" altLang="zh-CN" sz="1600">
              <a:solidFill>
                <a:schemeClr val="bg1"/>
              </a:solidFill>
              <a:latin typeface="Microsoft YaHei" pitchFamily="34" charset="-122"/>
              <a:ea typeface="Microsoft YaHei" pitchFamily="34" charset="-122"/>
            </a:endParaRPr>
          </a:p>
          <a:p>
            <a:endParaRPr lang="en-US" altLang="zh-CN" sz="1600">
              <a:solidFill>
                <a:schemeClr val="bg1"/>
              </a:solidFill>
              <a:latin typeface="Microsoft YaHei" pitchFamily="34" charset="-122"/>
              <a:ea typeface="Microsoft YaHei" pitchFamily="34" charset="-122"/>
            </a:endParaRPr>
          </a:p>
          <a:p>
            <a:r>
              <a:rPr lang="zh-CN" altLang="en-US" sz="1600">
                <a:solidFill>
                  <a:schemeClr val="bg1"/>
                </a:solidFill>
                <a:latin typeface="Microsoft YaHei" pitchFamily="34" charset="-122"/>
                <a:ea typeface="Microsoft YaHei" pitchFamily="34" charset="-122"/>
              </a:rPr>
              <a:t>这就意味着要做一些必要的折衷，那些有着清晰目标和熟悉用户心理及需求的产品团队很擅长这么做，而让团队达到这种状态的则是优秀的产品经理。</a:t>
            </a:r>
          </a:p>
          <a:p>
            <a:endParaRPr lang="en-US" altLang="zh-CN" sz="1600">
              <a:solidFill>
                <a:schemeClr val="bg1"/>
              </a:solidFill>
              <a:latin typeface="Microsoft YaHei" pitchFamily="34" charset="-122"/>
              <a:ea typeface="Microsoft YaHei" pitchFamily="34" charset="-122"/>
            </a:endParaRPr>
          </a:p>
          <a:p>
            <a:endParaRPr lang="en-US" altLang="zh-CN" sz="1600">
              <a:solidFill>
                <a:schemeClr val="bg1"/>
              </a:solidFill>
              <a:latin typeface="Microsoft YaHei" pitchFamily="34" charset="-122"/>
              <a:ea typeface="Microsoft YaHei" pitchFamily="34" charset="-122"/>
            </a:endParaRPr>
          </a:p>
        </p:txBody>
      </p:sp>
      <p:sp>
        <p:nvSpPr>
          <p:cNvPr id="21" name="矩形 20"/>
          <p:cNvSpPr/>
          <p:nvPr/>
        </p:nvSpPr>
        <p:spPr>
          <a:xfrm>
            <a:off x="6105525" y="434975"/>
            <a:ext cx="6096000" cy="1582738"/>
          </a:xfrm>
          <a:prstGeom prst="rect">
            <a:avLst/>
          </a:prstGeom>
          <a:solidFill>
            <a:srgbClr val="473E3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857" name="矩形 26"/>
          <p:cNvSpPr>
            <a:spLocks noChangeArrowheads="1"/>
          </p:cNvSpPr>
          <p:nvPr/>
        </p:nvSpPr>
        <p:spPr bwMode="auto">
          <a:xfrm>
            <a:off x="6605588" y="2597150"/>
            <a:ext cx="5149850" cy="2881313"/>
          </a:xfrm>
          <a:prstGeom prst="rect">
            <a:avLst/>
          </a:prstGeom>
          <a:noFill/>
          <a:ln w="9525">
            <a:noFill/>
            <a:miter lim="800000"/>
            <a:headEnd/>
            <a:tailEnd/>
          </a:ln>
        </p:spPr>
        <p:txBody>
          <a:bodyPr>
            <a:spAutoFit/>
          </a:bodyPr>
          <a:lstStyle/>
          <a:p>
            <a:r>
              <a:rPr lang="zh-CN" altLang="en-US" sz="1600">
                <a:solidFill>
                  <a:srgbClr val="473E3E"/>
                </a:solidFill>
                <a:latin typeface="Microsoft YaHei" pitchFamily="34" charset="-122"/>
                <a:ea typeface="Microsoft YaHei" pitchFamily="34" charset="-122"/>
              </a:rPr>
              <a:t>平庸的产品经理让他的团队出产产品，优秀的产品经理则让他的团队出产正确的产品。</a:t>
            </a:r>
            <a:endParaRPr lang="en-US" altLang="zh-CN" sz="1600">
              <a:solidFill>
                <a:srgbClr val="473E3E"/>
              </a:solidFill>
              <a:latin typeface="Microsoft YaHei" pitchFamily="34" charset="-122"/>
              <a:ea typeface="Microsoft YaHei" pitchFamily="34" charset="-122"/>
            </a:endParaRPr>
          </a:p>
          <a:p>
            <a:r>
              <a:rPr lang="zh-CN" altLang="en-US" sz="1600">
                <a:solidFill>
                  <a:srgbClr val="473E3E"/>
                </a:solidFill>
                <a:latin typeface="Microsoft YaHei" pitchFamily="34" charset="-122"/>
                <a:ea typeface="Microsoft YaHei" pitchFamily="34" charset="-122"/>
              </a:rPr>
              <a:t>后者擅长从反馈和早期用户体验中收集到信息判断产品是否满足目标群体的需求，同时也通过和高层的沟通来确保产品符合组织战略。</a:t>
            </a:r>
          </a:p>
          <a:p>
            <a:endParaRPr lang="en-US" altLang="zh-CN" sz="1600">
              <a:solidFill>
                <a:srgbClr val="473E3E"/>
              </a:solidFill>
              <a:latin typeface="Microsoft YaHei" pitchFamily="34" charset="-122"/>
              <a:ea typeface="Microsoft YaHei" pitchFamily="34" charset="-122"/>
            </a:endParaRPr>
          </a:p>
          <a:p>
            <a:r>
              <a:rPr lang="zh-CN" altLang="en-US" sz="1600">
                <a:solidFill>
                  <a:srgbClr val="473E3E"/>
                </a:solidFill>
                <a:latin typeface="Microsoft YaHei" pitchFamily="34" charset="-122"/>
                <a:ea typeface="Microsoft YaHei" pitchFamily="34" charset="-122"/>
              </a:rPr>
              <a:t>另一项属于产品经理的重要职责则是在产品面市后的后期工作。产品经理应该和他们的团队就测量指标和用户满意度等方面精密合作，不厌其烦地从海量信息中提取有效部分 </a:t>
            </a:r>
            <a:r>
              <a:rPr lang="en-US" altLang="zh-CN" sz="1600">
                <a:solidFill>
                  <a:srgbClr val="473E3E"/>
                </a:solidFill>
                <a:latin typeface="Microsoft YaHei" pitchFamily="34" charset="-122"/>
                <a:ea typeface="Microsoft YaHei" pitchFamily="34" charset="-122"/>
              </a:rPr>
              <a:t>– </a:t>
            </a:r>
            <a:r>
              <a:rPr lang="zh-CN" altLang="en-US" sz="1600">
                <a:solidFill>
                  <a:srgbClr val="473E3E"/>
                </a:solidFill>
                <a:latin typeface="Microsoft YaHei" pitchFamily="34" charset="-122"/>
                <a:ea typeface="Microsoft YaHei" pitchFamily="34" charset="-122"/>
              </a:rPr>
              <a:t>什么方面使用户满意，什么方面又令他们失望，以进入到下一个改进周期。</a:t>
            </a:r>
          </a:p>
        </p:txBody>
      </p:sp>
      <p:sp>
        <p:nvSpPr>
          <p:cNvPr id="24" name="椭圆 23"/>
          <p:cNvSpPr/>
          <p:nvPr/>
        </p:nvSpPr>
        <p:spPr>
          <a:xfrm>
            <a:off x="6534150" y="622300"/>
            <a:ext cx="1285875" cy="1285875"/>
          </a:xfrm>
          <a:prstGeom prst="ellipse">
            <a:avLst/>
          </a:prstGeom>
          <a:solidFill>
            <a:srgbClr val="7D5E4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859" name="矩形 21"/>
          <p:cNvSpPr>
            <a:spLocks noChangeArrowheads="1"/>
          </p:cNvSpPr>
          <p:nvPr/>
        </p:nvSpPr>
        <p:spPr bwMode="auto">
          <a:xfrm>
            <a:off x="6616700" y="568325"/>
            <a:ext cx="5313363" cy="1323975"/>
          </a:xfrm>
          <a:prstGeom prst="rect">
            <a:avLst/>
          </a:prstGeom>
          <a:noFill/>
          <a:ln w="9525">
            <a:noFill/>
            <a:miter lim="800000"/>
            <a:headEnd/>
            <a:tailEnd/>
          </a:ln>
        </p:spPr>
        <p:txBody>
          <a:bodyPr wrap="none">
            <a:spAutoFit/>
          </a:bodyPr>
          <a:lstStyle/>
          <a:p>
            <a:r>
              <a:rPr lang="zh-CN" altLang="en-US" sz="8000">
                <a:solidFill>
                  <a:srgbClr val="D6E9F0"/>
                </a:solidFill>
                <a:latin typeface="经典繁仿圆"/>
                <a:ea typeface="经典繁仿圆"/>
                <a:cs typeface="经典繁仿圆"/>
              </a:rPr>
              <a:t>正确的产品</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3633788"/>
            <a:ext cx="12192000" cy="1585912"/>
          </a:xfrm>
          <a:prstGeom prst="rect">
            <a:avLst/>
          </a:prstGeom>
          <a:solidFill>
            <a:srgbClr val="8A837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36866" name="图片 10"/>
          <p:cNvPicPr>
            <a:picLocks noChangeAspect="1"/>
          </p:cNvPicPr>
          <p:nvPr/>
        </p:nvPicPr>
        <p:blipFill>
          <a:blip r:embed="rId2"/>
          <a:srcRect/>
          <a:stretch>
            <a:fillRect/>
          </a:stretch>
        </p:blipFill>
        <p:spPr bwMode="auto">
          <a:xfrm>
            <a:off x="6100763" y="354013"/>
            <a:ext cx="6091237" cy="2401887"/>
          </a:xfrm>
          <a:prstGeom prst="rect">
            <a:avLst/>
          </a:prstGeom>
          <a:noFill/>
          <a:ln w="9525">
            <a:noFill/>
            <a:miter lim="800000"/>
            <a:headEnd/>
            <a:tailEnd/>
          </a:ln>
        </p:spPr>
      </p:pic>
      <p:pic>
        <p:nvPicPr>
          <p:cNvPr id="36867" name="图片 2"/>
          <p:cNvPicPr>
            <a:picLocks noChangeAspect="1"/>
          </p:cNvPicPr>
          <p:nvPr/>
        </p:nvPicPr>
        <p:blipFill>
          <a:blip r:embed="rId3"/>
          <a:srcRect/>
          <a:stretch>
            <a:fillRect/>
          </a:stretch>
        </p:blipFill>
        <p:spPr bwMode="auto">
          <a:xfrm>
            <a:off x="-1206500" y="803275"/>
            <a:ext cx="1038225" cy="1590675"/>
          </a:xfrm>
          <a:prstGeom prst="rect">
            <a:avLst/>
          </a:prstGeom>
          <a:noFill/>
          <a:ln w="9525">
            <a:noFill/>
            <a:miter lim="800000"/>
            <a:headEnd/>
            <a:tailEnd/>
          </a:ln>
        </p:spPr>
      </p:pic>
      <p:sp>
        <p:nvSpPr>
          <p:cNvPr id="4" name="矩形 3"/>
          <p:cNvSpPr/>
          <p:nvPr/>
        </p:nvSpPr>
        <p:spPr>
          <a:xfrm>
            <a:off x="0" y="-1012825"/>
            <a:ext cx="6105525" cy="18161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869" name="矩形 4"/>
          <p:cNvSpPr>
            <a:spLocks noChangeArrowheads="1"/>
          </p:cNvSpPr>
          <p:nvPr/>
        </p:nvSpPr>
        <p:spPr bwMode="auto">
          <a:xfrm>
            <a:off x="509588" y="-415925"/>
            <a:ext cx="5192712" cy="1076325"/>
          </a:xfrm>
          <a:prstGeom prst="rect">
            <a:avLst/>
          </a:prstGeom>
          <a:noFill/>
          <a:ln w="9525">
            <a:noFill/>
            <a:miter lim="800000"/>
            <a:headEnd/>
            <a:tailEnd/>
          </a:ln>
        </p:spPr>
        <p:txBody>
          <a:bodyPr>
            <a:spAutoFit/>
          </a:bodyPr>
          <a:lstStyle/>
          <a:p>
            <a:r>
              <a:rPr lang="zh-CN" altLang="en-US" sz="1600">
                <a:solidFill>
                  <a:schemeClr val="bg1"/>
                </a:solidFill>
                <a:latin typeface="Microsoft YaHei" pitchFamily="34" charset="-122"/>
                <a:ea typeface="Microsoft YaHei" pitchFamily="34" charset="-122"/>
              </a:rPr>
              <a:t>这就意味着要做一些必要的折衷，那些有着清晰目标和熟悉用户心理及需求的产品团队很擅长这么做，而让团队达到这种状态的则是优秀的产品经理。</a:t>
            </a:r>
          </a:p>
          <a:p>
            <a:endParaRPr lang="en-US" altLang="zh-CN" sz="1600">
              <a:solidFill>
                <a:schemeClr val="bg1"/>
              </a:solidFill>
              <a:latin typeface="Microsoft YaHei" pitchFamily="34" charset="-122"/>
              <a:ea typeface="Microsoft YaHei" pitchFamily="34" charset="-122"/>
            </a:endParaRPr>
          </a:p>
        </p:txBody>
      </p:sp>
      <p:sp>
        <p:nvSpPr>
          <p:cNvPr id="36870" name="矩形 7"/>
          <p:cNvSpPr>
            <a:spLocks noChangeArrowheads="1"/>
          </p:cNvSpPr>
          <p:nvPr/>
        </p:nvSpPr>
        <p:spPr bwMode="auto">
          <a:xfrm>
            <a:off x="6605588" y="-2614613"/>
            <a:ext cx="5149850" cy="2881313"/>
          </a:xfrm>
          <a:prstGeom prst="rect">
            <a:avLst/>
          </a:prstGeom>
          <a:noFill/>
          <a:ln w="9525">
            <a:noFill/>
            <a:miter lim="800000"/>
            <a:headEnd/>
            <a:tailEnd/>
          </a:ln>
        </p:spPr>
        <p:txBody>
          <a:bodyPr>
            <a:spAutoFit/>
          </a:bodyPr>
          <a:lstStyle/>
          <a:p>
            <a:r>
              <a:rPr lang="zh-CN" altLang="en-US" sz="1600">
                <a:solidFill>
                  <a:srgbClr val="473E3E"/>
                </a:solidFill>
                <a:latin typeface="Microsoft YaHei" pitchFamily="34" charset="-122"/>
                <a:ea typeface="Microsoft YaHei" pitchFamily="34" charset="-122"/>
              </a:rPr>
              <a:t>平庸的产品经理让他的团队出产产品，优秀的产品经理则让他的团队出产正确的产品。</a:t>
            </a:r>
            <a:endParaRPr lang="en-US" altLang="zh-CN" sz="1600">
              <a:solidFill>
                <a:srgbClr val="473E3E"/>
              </a:solidFill>
              <a:latin typeface="Microsoft YaHei" pitchFamily="34" charset="-122"/>
              <a:ea typeface="Microsoft YaHei" pitchFamily="34" charset="-122"/>
            </a:endParaRPr>
          </a:p>
          <a:p>
            <a:r>
              <a:rPr lang="zh-CN" altLang="en-US" sz="1600">
                <a:solidFill>
                  <a:srgbClr val="473E3E"/>
                </a:solidFill>
                <a:latin typeface="Microsoft YaHei" pitchFamily="34" charset="-122"/>
                <a:ea typeface="Microsoft YaHei" pitchFamily="34" charset="-122"/>
              </a:rPr>
              <a:t>后者擅长从反馈和早期用户体验中收集到信息判断产品是否满足目标群体的需求，同时也通过和高层的沟通来确保产品符合组织战略。</a:t>
            </a:r>
          </a:p>
          <a:p>
            <a:endParaRPr lang="en-US" altLang="zh-CN" sz="1600">
              <a:solidFill>
                <a:srgbClr val="473E3E"/>
              </a:solidFill>
              <a:latin typeface="Microsoft YaHei" pitchFamily="34" charset="-122"/>
              <a:ea typeface="Microsoft YaHei" pitchFamily="34" charset="-122"/>
            </a:endParaRPr>
          </a:p>
          <a:p>
            <a:r>
              <a:rPr lang="zh-CN" altLang="en-US" sz="1600">
                <a:solidFill>
                  <a:srgbClr val="473E3E"/>
                </a:solidFill>
                <a:latin typeface="Microsoft YaHei" pitchFamily="34" charset="-122"/>
                <a:ea typeface="Microsoft YaHei" pitchFamily="34" charset="-122"/>
              </a:rPr>
              <a:t>另一项属于产品经理的重要职责则是在产品面市后的后期工作。产品经理应该和他们的团队就测量指标和用户满意度等方面精密合作，不厌其烦地从海量信息中提取有效部分 </a:t>
            </a:r>
            <a:r>
              <a:rPr lang="en-US" altLang="zh-CN" sz="1600">
                <a:solidFill>
                  <a:srgbClr val="473E3E"/>
                </a:solidFill>
                <a:latin typeface="Microsoft YaHei" pitchFamily="34" charset="-122"/>
                <a:ea typeface="Microsoft YaHei" pitchFamily="34" charset="-122"/>
              </a:rPr>
              <a:t>– </a:t>
            </a:r>
            <a:r>
              <a:rPr lang="zh-CN" altLang="en-US" sz="1600">
                <a:solidFill>
                  <a:srgbClr val="473E3E"/>
                </a:solidFill>
                <a:latin typeface="Microsoft YaHei" pitchFamily="34" charset="-122"/>
                <a:ea typeface="Microsoft YaHei" pitchFamily="34" charset="-122"/>
              </a:rPr>
              <a:t>什么方面使用户满意，什么方面又令他们失望，以进入到下一个改进周期。</a:t>
            </a:r>
          </a:p>
        </p:txBody>
      </p:sp>
      <p:cxnSp>
        <p:nvCxnSpPr>
          <p:cNvPr id="10" name="直接连接符 9"/>
          <p:cNvCxnSpPr/>
          <p:nvPr/>
        </p:nvCxnSpPr>
        <p:spPr>
          <a:xfrm>
            <a:off x="6105525" y="795338"/>
            <a:ext cx="2940050" cy="0"/>
          </a:xfrm>
          <a:prstGeom prst="line">
            <a:avLst/>
          </a:prstGeom>
          <a:ln>
            <a:solidFill>
              <a:srgbClr val="8A837E"/>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9525000" y="795338"/>
            <a:ext cx="2667000" cy="0"/>
          </a:xfrm>
          <a:prstGeom prst="line">
            <a:avLst/>
          </a:prstGeom>
          <a:ln>
            <a:solidFill>
              <a:srgbClr val="8A837E"/>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0" y="1450975"/>
            <a:ext cx="6100763" cy="1290638"/>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12" name="直接连接符 11"/>
          <p:cNvCxnSpPr/>
          <p:nvPr/>
        </p:nvCxnSpPr>
        <p:spPr>
          <a:xfrm>
            <a:off x="0" y="3633788"/>
            <a:ext cx="12192000" cy="0"/>
          </a:xfrm>
          <a:prstGeom prst="line">
            <a:avLst/>
          </a:prstGeom>
          <a:ln>
            <a:solidFill>
              <a:srgbClr val="473E3E"/>
            </a:solidFill>
          </a:ln>
        </p:spPr>
        <p:style>
          <a:lnRef idx="1">
            <a:schemeClr val="accent1"/>
          </a:lnRef>
          <a:fillRef idx="0">
            <a:schemeClr val="accent1"/>
          </a:fillRef>
          <a:effectRef idx="0">
            <a:schemeClr val="accent1"/>
          </a:effectRef>
          <a:fontRef idx="minor">
            <a:schemeClr val="tx1"/>
          </a:fontRef>
        </p:style>
      </p:cxnSp>
      <p:pic>
        <p:nvPicPr>
          <p:cNvPr id="36875" name="图片 12"/>
          <p:cNvPicPr>
            <a:picLocks noChangeAspect="1"/>
          </p:cNvPicPr>
          <p:nvPr/>
        </p:nvPicPr>
        <p:blipFill>
          <a:blip r:embed="rId4"/>
          <a:srcRect/>
          <a:stretch>
            <a:fillRect/>
          </a:stretch>
        </p:blipFill>
        <p:spPr bwMode="auto">
          <a:xfrm>
            <a:off x="230188" y="4037013"/>
            <a:ext cx="3481387" cy="11826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207</TotalTime>
  <Words>2777</Words>
  <Application>Microsoft Office PowerPoint</Application>
  <PresentationFormat>自定义</PresentationFormat>
  <Paragraphs>103</Paragraphs>
  <Slides>8</Slides>
  <Notes>3</Notes>
  <HiddenSlides>0</HiddenSlides>
  <MMClips>0</MMClips>
  <ScaleCrop>false</ScaleCrop>
  <HeadingPairs>
    <vt:vector size="6" baseType="variant">
      <vt:variant>
        <vt:lpstr>已用的字体</vt:lpstr>
      </vt:variant>
      <vt:variant>
        <vt:i4>10</vt:i4>
      </vt:variant>
      <vt:variant>
        <vt:lpstr>演示文稿设计模板</vt:lpstr>
      </vt:variant>
      <vt:variant>
        <vt:i4>1</vt:i4>
      </vt:variant>
      <vt:variant>
        <vt:lpstr>幻灯片标题</vt:lpstr>
      </vt:variant>
      <vt:variant>
        <vt:i4>8</vt:i4>
      </vt:variant>
    </vt:vector>
  </HeadingPairs>
  <TitlesOfParts>
    <vt:vector size="19" baseType="lpstr">
      <vt:lpstr>Calibri</vt:lpstr>
      <vt:lpstr>宋体</vt:lpstr>
      <vt:lpstr>Arial</vt:lpstr>
      <vt:lpstr>Calibri Light</vt:lpstr>
      <vt:lpstr>经典繁仿圆</vt:lpstr>
      <vt:lpstr>时尚中黑简体</vt:lpstr>
      <vt:lpstr>华文行楷</vt:lpstr>
      <vt:lpstr>华康俪金黑W8(P)</vt:lpstr>
      <vt:lpstr>Microsoft YaHei</vt:lpstr>
      <vt:lpstr>Wingdings</vt:lpstr>
      <vt:lpstr>Office 主题</vt:lpstr>
      <vt:lpstr>幻灯片 1</vt:lpstr>
      <vt:lpstr>幻灯片 2</vt:lpstr>
      <vt:lpstr>幻灯片 3</vt:lpstr>
      <vt:lpstr>幻灯片 4</vt:lpstr>
      <vt:lpstr>幻灯片 5</vt:lpstr>
      <vt:lpstr>幻灯片 6</vt:lpstr>
      <vt:lpstr>幻灯片 7</vt:lpstr>
      <vt:lpstr>幻灯片 8</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LBDZ</dc:creator>
  <cp:lastModifiedBy>admin</cp:lastModifiedBy>
  <cp:revision>109</cp:revision>
  <dcterms:created xsi:type="dcterms:W3CDTF">2013-08-11T12:19:28Z</dcterms:created>
  <dcterms:modified xsi:type="dcterms:W3CDTF">2015-04-04T01:15:13Z</dcterms:modified>
</cp:coreProperties>
</file>