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7268"/>
    <a:srgbClr val="00A1E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4" autoAdjust="0"/>
    <p:restoredTop sz="93525" autoAdjust="0"/>
  </p:normalViewPr>
  <p:slideViewPr>
    <p:cSldViewPr snapToGrid="0">
      <p:cViewPr varScale="1">
        <p:scale>
          <a:sx n="49" d="100"/>
          <a:sy n="49" d="100"/>
        </p:scale>
        <p:origin x="-234" y="-102"/>
      </p:cViewPr>
      <p:guideLst>
        <p:guide orient="horz" pos="213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F002A-2C12-4244-B682-181BF3ABFA8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815F7-B013-49DE-9445-9030BCB850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756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815F7-B013-49DE-9445-9030BCB85016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21318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684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5857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2735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0398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200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21006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6976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25267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34515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0898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942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4F1D5-2F82-4CD6-BEDD-82ABB041ECE3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BBA0B-6850-41F7-BB31-7EB5ED27C3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3496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875"/>
          <a:stretch/>
        </p:blipFill>
        <p:spPr>
          <a:xfrm>
            <a:off x="2700873" y="0"/>
            <a:ext cx="9472077" cy="6858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005"/>
          <a:stretch/>
        </p:blipFill>
        <p:spPr>
          <a:xfrm>
            <a:off x="1429055" y="0"/>
            <a:ext cx="9253159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955"/>
          <a:stretch/>
        </p:blipFill>
        <p:spPr>
          <a:xfrm>
            <a:off x="1" y="0"/>
            <a:ext cx="92583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2771775"/>
            <a:ext cx="12192000" cy="3184132"/>
          </a:xfrm>
          <a:prstGeom prst="rect">
            <a:avLst/>
          </a:prstGeom>
          <a:solidFill>
            <a:srgbClr val="8B7268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23594" y="2771775"/>
            <a:ext cx="12020550" cy="2215991"/>
          </a:xfrm>
          <a:prstGeom prst="rect">
            <a:avLst/>
          </a:prstGeom>
          <a:noFill/>
          <a:scene3d>
            <a:camera prst="perspectiveLeft" fov="0">
              <a:rot lat="0" lon="1500000" rev="0"/>
            </a:camera>
            <a:lightRig rig="threePt" dir="t"/>
          </a:scene3d>
        </p:spPr>
        <p:txBody>
          <a:bodyPr wrap="square" rtlCol="0">
            <a:spAutoFit/>
          </a:bodyPr>
          <a:lstStyle>
            <a:defPPr>
              <a:defRPr lang="zh-CN"/>
            </a:defPPr>
            <a:lvl1pPr latinLnBrk="1">
              <a:defRPr sz="6600" b="1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13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战胜拖延症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059254" y="5145944"/>
            <a:ext cx="10551574" cy="830997"/>
          </a:xfrm>
          <a:prstGeom prst="rect">
            <a:avLst/>
          </a:prstGeom>
          <a:noFill/>
          <a:scene3d>
            <a:camera prst="perspectiveLeft" fov="0">
              <a:rot lat="0" lon="1500000" rev="0"/>
            </a:camera>
            <a:lightRig rig="threePt" dir="t"/>
          </a:scene3d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8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atinLnBrk="1"/>
            <a:r>
              <a:rPr lang="en-US" altLang="zh-CN" sz="4800" dirty="0" smtClean="0">
                <a:cs typeface="Arial Unicode MS" panose="020B0604020202020204" pitchFamily="34" charset="-122"/>
              </a:rPr>
              <a:t>OVERCOME PROCRASTINATION</a:t>
            </a:r>
            <a:endParaRPr lang="en-US" altLang="zh-CN" sz="4800" dirty="0">
              <a:cs typeface="Arial Unicode MS" panose="020B0604020202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36904" y="6039868"/>
            <a:ext cx="4307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     Design:@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花生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PPTer       ——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太阳形 4"/>
          <p:cNvSpPr/>
          <p:nvPr/>
        </p:nvSpPr>
        <p:spPr>
          <a:xfrm>
            <a:off x="4594618" y="6148888"/>
            <a:ext cx="183817" cy="183817"/>
          </a:xfrm>
          <a:prstGeom prst="su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太阳形 11"/>
          <p:cNvSpPr/>
          <p:nvPr/>
        </p:nvSpPr>
        <p:spPr>
          <a:xfrm>
            <a:off x="7261258" y="6148888"/>
            <a:ext cx="183817" cy="183817"/>
          </a:xfrm>
          <a:prstGeom prst="su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4292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9703" y="1503442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6600" b="1" dirty="0">
                <a:solidFill>
                  <a:srgbClr val="8B7268"/>
                </a:solidFill>
              </a:rPr>
              <a:t>战胜拖延症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9703" y="251777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800" b="1" dirty="0" smtClean="0">
                <a:solidFill>
                  <a:srgbClr val="8B7268"/>
                </a:solidFill>
              </a:rPr>
              <a:t>开始行动的力量</a:t>
            </a:r>
            <a:endParaRPr lang="zh-CN" altLang="en-US" sz="4800" b="1" dirty="0">
              <a:solidFill>
                <a:srgbClr val="8B7268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9703" y="3407511"/>
            <a:ext cx="63081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800" b="1" dirty="0" smtClean="0">
                <a:solidFill>
                  <a:srgbClr val="8B7268"/>
                </a:solidFill>
              </a:rPr>
              <a:t>列目标</a:t>
            </a:r>
            <a:r>
              <a:rPr lang="en-US" altLang="zh-CN" sz="4800" b="1" dirty="0" smtClean="0">
                <a:solidFill>
                  <a:srgbClr val="8B7268"/>
                </a:solidFill>
              </a:rPr>
              <a:t>/</a:t>
            </a:r>
            <a:r>
              <a:rPr lang="zh-CN" altLang="en-US" sz="4800" b="1" dirty="0" smtClean="0">
                <a:solidFill>
                  <a:srgbClr val="8B7268"/>
                </a:solidFill>
              </a:rPr>
              <a:t>任务</a:t>
            </a:r>
            <a:r>
              <a:rPr lang="en-US" altLang="zh-CN" sz="4800" b="1" dirty="0">
                <a:solidFill>
                  <a:srgbClr val="8B7268"/>
                </a:solidFill>
              </a:rPr>
              <a:t>/</a:t>
            </a:r>
            <a:r>
              <a:rPr lang="zh-CN" altLang="en-US" sz="4800" b="1" dirty="0">
                <a:solidFill>
                  <a:srgbClr val="8B7268"/>
                </a:solidFill>
              </a:rPr>
              <a:t>即刻</a:t>
            </a:r>
            <a:r>
              <a:rPr lang="zh-CN" altLang="en-US" sz="4800" b="1" dirty="0" smtClean="0">
                <a:solidFill>
                  <a:srgbClr val="8B7268"/>
                </a:solidFill>
              </a:rPr>
              <a:t>行动</a:t>
            </a:r>
            <a:endParaRPr lang="zh-CN" altLang="en-US" sz="4800" b="1" dirty="0">
              <a:solidFill>
                <a:srgbClr val="8B7268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1503440"/>
            <a:ext cx="839703" cy="3820955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39703" y="4325007"/>
            <a:ext cx="6596678" cy="961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一旦我对自己说类似“我更想待会儿再做”或者</a:t>
            </a:r>
            <a:endParaRPr lang="en-US" altLang="zh-CN" sz="20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“我现在没有心思做”的话，我就立刻开始做部分任务！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6381" y="1963679"/>
            <a:ext cx="4055554" cy="277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6359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>
            <a:off x="0" y="3708163"/>
            <a:ext cx="12192000" cy="0"/>
          </a:xfrm>
          <a:prstGeom prst="line">
            <a:avLst/>
          </a:prstGeom>
          <a:ln w="57150">
            <a:solidFill>
              <a:srgbClr val="8B7268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-24795" y="0"/>
            <a:ext cx="12211050" cy="2796037"/>
          </a:xfrm>
          <a:custGeom>
            <a:avLst/>
            <a:gdLst>
              <a:gd name="connsiteX0" fmla="*/ 0 w 12192000"/>
              <a:gd name="connsiteY0" fmla="*/ 0 h 2148337"/>
              <a:gd name="connsiteX1" fmla="*/ 12192000 w 12192000"/>
              <a:gd name="connsiteY1" fmla="*/ 0 h 2148337"/>
              <a:gd name="connsiteX2" fmla="*/ 12192000 w 12192000"/>
              <a:gd name="connsiteY2" fmla="*/ 2148337 h 2148337"/>
              <a:gd name="connsiteX3" fmla="*/ 0 w 12192000"/>
              <a:gd name="connsiteY3" fmla="*/ 2148337 h 2148337"/>
              <a:gd name="connsiteX4" fmla="*/ 0 w 12192000"/>
              <a:gd name="connsiteY4" fmla="*/ 0 h 2148337"/>
              <a:gd name="connsiteX0" fmla="*/ 19050 w 12211050"/>
              <a:gd name="connsiteY0" fmla="*/ 0 h 2567437"/>
              <a:gd name="connsiteX1" fmla="*/ 12211050 w 12211050"/>
              <a:gd name="connsiteY1" fmla="*/ 0 h 2567437"/>
              <a:gd name="connsiteX2" fmla="*/ 12211050 w 12211050"/>
              <a:gd name="connsiteY2" fmla="*/ 2148337 h 2567437"/>
              <a:gd name="connsiteX3" fmla="*/ 0 w 12211050"/>
              <a:gd name="connsiteY3" fmla="*/ 2567437 h 2567437"/>
              <a:gd name="connsiteX4" fmla="*/ 19050 w 12211050"/>
              <a:gd name="connsiteY4" fmla="*/ 0 h 2567437"/>
              <a:gd name="connsiteX0" fmla="*/ 19050 w 12211050"/>
              <a:gd name="connsiteY0" fmla="*/ 0 h 2796037"/>
              <a:gd name="connsiteX1" fmla="*/ 12211050 w 12211050"/>
              <a:gd name="connsiteY1" fmla="*/ 0 h 2796037"/>
              <a:gd name="connsiteX2" fmla="*/ 12211050 w 12211050"/>
              <a:gd name="connsiteY2" fmla="*/ 2148337 h 2796037"/>
              <a:gd name="connsiteX3" fmla="*/ 0 w 12211050"/>
              <a:gd name="connsiteY3" fmla="*/ 2796037 h 2796037"/>
              <a:gd name="connsiteX4" fmla="*/ 19050 w 12211050"/>
              <a:gd name="connsiteY4" fmla="*/ 0 h 2796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1050" h="2796037">
                <a:moveTo>
                  <a:pt x="19050" y="0"/>
                </a:moveTo>
                <a:lnTo>
                  <a:pt x="12211050" y="0"/>
                </a:lnTo>
                <a:lnTo>
                  <a:pt x="12211050" y="2148337"/>
                </a:lnTo>
                <a:lnTo>
                  <a:pt x="0" y="2796037"/>
                </a:lnTo>
                <a:lnTo>
                  <a:pt x="19050" y="0"/>
                </a:lnTo>
                <a:close/>
              </a:path>
            </a:pathLst>
          </a:cu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98288" y="356452"/>
            <a:ext cx="74174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目标的过程中对所要面对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135840" y="2921964"/>
            <a:ext cx="1581150" cy="1581150"/>
            <a:chOff x="2971800" y="2667000"/>
            <a:chExt cx="1581150" cy="1581150"/>
          </a:xfrm>
        </p:grpSpPr>
        <p:sp>
          <p:nvSpPr>
            <p:cNvPr id="4" name="矩形 3"/>
            <p:cNvSpPr/>
            <p:nvPr/>
          </p:nvSpPr>
          <p:spPr>
            <a:xfrm>
              <a:off x="2971800" y="2667000"/>
              <a:ext cx="1581150" cy="15811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971800" y="2667000"/>
              <a:ext cx="1581150" cy="1581150"/>
              <a:chOff x="2971800" y="2667000"/>
              <a:chExt cx="1581150" cy="1581150"/>
            </a:xfrm>
          </p:grpSpPr>
          <p:sp>
            <p:nvSpPr>
              <p:cNvPr id="8" name="直角三角形 7"/>
              <p:cNvSpPr/>
              <p:nvPr/>
            </p:nvSpPr>
            <p:spPr>
              <a:xfrm>
                <a:off x="2971800" y="2667000"/>
                <a:ext cx="1581150" cy="1581150"/>
              </a:xfrm>
              <a:prstGeom prst="rtTriangle">
                <a:avLst/>
              </a:prstGeom>
              <a:solidFill>
                <a:schemeClr val="bg1">
                  <a:alpha val="4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2971800" y="2991534"/>
                <a:ext cx="156966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干扰</a:t>
                </a:r>
                <a:endParaRPr lang="zh-CN" altLang="en-US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7324625" y="2921964"/>
            <a:ext cx="1581150" cy="1581150"/>
            <a:chOff x="5381625" y="2667000"/>
            <a:chExt cx="1581150" cy="1581150"/>
          </a:xfrm>
        </p:grpSpPr>
        <p:sp>
          <p:nvSpPr>
            <p:cNvPr id="5" name="矩形 4"/>
            <p:cNvSpPr/>
            <p:nvPr/>
          </p:nvSpPr>
          <p:spPr>
            <a:xfrm>
              <a:off x="5381625" y="2667000"/>
              <a:ext cx="1581150" cy="15811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381625" y="2667000"/>
              <a:ext cx="1581150" cy="1581150"/>
              <a:chOff x="5381625" y="2667000"/>
              <a:chExt cx="1581150" cy="1581150"/>
            </a:xfrm>
          </p:grpSpPr>
          <p:sp>
            <p:nvSpPr>
              <p:cNvPr id="9" name="直角三角形 8"/>
              <p:cNvSpPr/>
              <p:nvPr/>
            </p:nvSpPr>
            <p:spPr>
              <a:xfrm>
                <a:off x="5381625" y="2667000"/>
                <a:ext cx="1581150" cy="1581150"/>
              </a:xfrm>
              <a:prstGeom prst="rtTriangle">
                <a:avLst/>
              </a:prstGeom>
              <a:solidFill>
                <a:schemeClr val="bg1">
                  <a:alpha val="4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5381625" y="2991534"/>
                <a:ext cx="156966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障碍</a:t>
                </a:r>
                <a:endParaRPr lang="zh-CN" altLang="en-US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9513410" y="2921964"/>
            <a:ext cx="1581150" cy="1581150"/>
            <a:chOff x="7791450" y="2667000"/>
            <a:chExt cx="1581150" cy="1581150"/>
          </a:xfrm>
        </p:grpSpPr>
        <p:sp>
          <p:nvSpPr>
            <p:cNvPr id="6" name="矩形 5"/>
            <p:cNvSpPr/>
            <p:nvPr/>
          </p:nvSpPr>
          <p:spPr>
            <a:xfrm>
              <a:off x="7791450" y="2667000"/>
              <a:ext cx="1581150" cy="15811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791450" y="2667000"/>
              <a:ext cx="1581150" cy="1581150"/>
              <a:chOff x="7791450" y="2667000"/>
              <a:chExt cx="1581150" cy="1581150"/>
            </a:xfrm>
          </p:grpSpPr>
          <p:sp>
            <p:nvSpPr>
              <p:cNvPr id="10" name="直角三角形 9"/>
              <p:cNvSpPr/>
              <p:nvPr/>
            </p:nvSpPr>
            <p:spPr>
              <a:xfrm>
                <a:off x="7791450" y="2667000"/>
                <a:ext cx="1581150" cy="1581150"/>
              </a:xfrm>
              <a:prstGeom prst="rtTriangle">
                <a:avLst/>
              </a:prstGeom>
              <a:solidFill>
                <a:schemeClr val="bg1">
                  <a:alpha val="4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7797195" y="2991534"/>
                <a:ext cx="156966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挫折</a:t>
                </a:r>
                <a:endParaRPr lang="zh-CN" altLang="en-US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5" name="矩形 14"/>
          <p:cNvSpPr/>
          <p:nvPr/>
        </p:nvSpPr>
        <p:spPr>
          <a:xfrm>
            <a:off x="-19050" y="4515534"/>
            <a:ext cx="12211050" cy="2342466"/>
          </a:xfrm>
          <a:custGeom>
            <a:avLst/>
            <a:gdLst>
              <a:gd name="connsiteX0" fmla="*/ 0 w 12192000"/>
              <a:gd name="connsiteY0" fmla="*/ 0 h 2113866"/>
              <a:gd name="connsiteX1" fmla="*/ 12192000 w 12192000"/>
              <a:gd name="connsiteY1" fmla="*/ 0 h 2113866"/>
              <a:gd name="connsiteX2" fmla="*/ 12192000 w 12192000"/>
              <a:gd name="connsiteY2" fmla="*/ 2113866 h 2113866"/>
              <a:gd name="connsiteX3" fmla="*/ 0 w 12192000"/>
              <a:gd name="connsiteY3" fmla="*/ 2113866 h 2113866"/>
              <a:gd name="connsiteX4" fmla="*/ 0 w 12192000"/>
              <a:gd name="connsiteY4" fmla="*/ 0 h 2113866"/>
              <a:gd name="connsiteX0" fmla="*/ 0 w 12192000"/>
              <a:gd name="connsiteY0" fmla="*/ 0 h 2113866"/>
              <a:gd name="connsiteX1" fmla="*/ 12172950 w 12192000"/>
              <a:gd name="connsiteY1" fmla="*/ 838200 h 2113866"/>
              <a:gd name="connsiteX2" fmla="*/ 12192000 w 12192000"/>
              <a:gd name="connsiteY2" fmla="*/ 2113866 h 2113866"/>
              <a:gd name="connsiteX3" fmla="*/ 0 w 12192000"/>
              <a:gd name="connsiteY3" fmla="*/ 2113866 h 2113866"/>
              <a:gd name="connsiteX4" fmla="*/ 0 w 12192000"/>
              <a:gd name="connsiteY4" fmla="*/ 0 h 2113866"/>
              <a:gd name="connsiteX0" fmla="*/ 0 w 12211050"/>
              <a:gd name="connsiteY0" fmla="*/ 0 h 2342466"/>
              <a:gd name="connsiteX1" fmla="*/ 12192000 w 12211050"/>
              <a:gd name="connsiteY1" fmla="*/ 1066800 h 2342466"/>
              <a:gd name="connsiteX2" fmla="*/ 12211050 w 12211050"/>
              <a:gd name="connsiteY2" fmla="*/ 2342466 h 2342466"/>
              <a:gd name="connsiteX3" fmla="*/ 19050 w 12211050"/>
              <a:gd name="connsiteY3" fmla="*/ 2342466 h 2342466"/>
              <a:gd name="connsiteX4" fmla="*/ 0 w 12211050"/>
              <a:gd name="connsiteY4" fmla="*/ 0 h 234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1050" h="2342466">
                <a:moveTo>
                  <a:pt x="0" y="0"/>
                </a:moveTo>
                <a:lnTo>
                  <a:pt x="12192000" y="1066800"/>
                </a:lnTo>
                <a:lnTo>
                  <a:pt x="12211050" y="2342466"/>
                </a:lnTo>
                <a:lnTo>
                  <a:pt x="19050" y="2342466"/>
                </a:lnTo>
                <a:lnTo>
                  <a:pt x="0" y="0"/>
                </a:lnTo>
                <a:close/>
              </a:path>
            </a:pathLst>
          </a:cu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 rot="407028">
            <a:off x="2468236" y="5447124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减少分心之事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 rot="407028">
            <a:off x="6132513" y="544712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执行意图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36438" y="5074216"/>
            <a:ext cx="1453702" cy="1453702"/>
          </a:xfrm>
          <a:prstGeom prst="ellipse">
            <a:avLst/>
          </a:prstGeom>
          <a:solidFill>
            <a:schemeClr val="bg1"/>
          </a:solidFill>
          <a:ln>
            <a:solidFill>
              <a:srgbClr val="8B72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80556" y="5448984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策略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36438" y="147686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客观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环境影响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47094" y="1401485"/>
            <a:ext cx="8312706" cy="62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98288" y="1401485"/>
            <a:ext cx="0" cy="10525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等腰三角形 34"/>
          <p:cNvSpPr/>
          <p:nvPr/>
        </p:nvSpPr>
        <p:spPr>
          <a:xfrm rot="3255370">
            <a:off x="2046230" y="5014848"/>
            <a:ext cx="526612" cy="45397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77964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  <a:gd name="connsiteX4" fmla="*/ 0 w 12192000"/>
              <a:gd name="connsiteY4" fmla="*/ 0 h 6857999"/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4056742 h 6857999"/>
              <a:gd name="connsiteX3" fmla="*/ 0 w 12192000"/>
              <a:gd name="connsiteY3" fmla="*/ 6857999 h 6857999"/>
              <a:gd name="connsiteX4" fmla="*/ 0 w 12192000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4056742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98288" y="356452"/>
            <a:ext cx="74174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目标的过程中对所要面对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6438" y="147686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主观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因素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47094" y="1401485"/>
            <a:ext cx="8312706" cy="62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98288" y="1401485"/>
            <a:ext cx="0" cy="40087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8839200" y="5410200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66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51332" y="2000088"/>
            <a:ext cx="549381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意志力</a:t>
            </a:r>
            <a:endParaRPr lang="zh-CN" altLang="en-US" sz="13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 rot="20835121">
            <a:off x="1082346" y="4870341"/>
            <a:ext cx="9417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学会增强自己的意志力，去约束自己，该做什么？什么时候完成？达到什么目标？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488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19792" y="803520"/>
            <a:ext cx="4073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与生俱来的东西</a:t>
            </a:r>
            <a:r>
              <a:rPr lang="en-US" altLang="zh-CN" sz="2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</a:t>
            </a:r>
            <a:r>
              <a:rPr lang="zh-CN" altLang="en-US" sz="2000" b="1" dirty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与拖延</a:t>
            </a:r>
            <a:r>
              <a:rPr lang="zh-CN" altLang="en-US" sz="2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症</a:t>
            </a:r>
            <a:endParaRPr lang="zh-CN" altLang="en-US" sz="2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72542" y="1249649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性格五大特质</a:t>
            </a:r>
            <a:endParaRPr lang="zh-CN" altLang="en-US" sz="4800" dirty="0">
              <a:solidFill>
                <a:srgbClr val="8B7268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592865" y="2233840"/>
            <a:ext cx="1368198" cy="1368198"/>
            <a:chOff x="2046514" y="3392488"/>
            <a:chExt cx="1368198" cy="13681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" name="椭圆 14"/>
            <p:cNvSpPr/>
            <p:nvPr/>
          </p:nvSpPr>
          <p:spPr>
            <a:xfrm>
              <a:off x="2046514" y="3392488"/>
              <a:ext cx="1368198" cy="1368198"/>
            </a:xfrm>
            <a:prstGeom prst="ellipse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57540" y="387653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责任心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73052" y="2233840"/>
            <a:ext cx="1368198" cy="1368198"/>
            <a:chOff x="3625738" y="3392488"/>
            <a:chExt cx="1368198" cy="13681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" name="椭圆 20"/>
            <p:cNvSpPr/>
            <p:nvPr/>
          </p:nvSpPr>
          <p:spPr>
            <a:xfrm>
              <a:off x="3625738" y="3392488"/>
              <a:ext cx="1368198" cy="1368198"/>
            </a:xfrm>
            <a:prstGeom prst="ellipse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836764" y="387653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随和性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908766" y="3755061"/>
            <a:ext cx="1368198" cy="1368198"/>
            <a:chOff x="3625738" y="3392488"/>
            <a:chExt cx="1368198" cy="13681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6" name="椭圆 25"/>
            <p:cNvSpPr/>
            <p:nvPr/>
          </p:nvSpPr>
          <p:spPr>
            <a:xfrm>
              <a:off x="3625738" y="3392488"/>
              <a:ext cx="1368198" cy="1368198"/>
            </a:xfrm>
            <a:prstGeom prst="ellipse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836764" y="387653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神经质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88953" y="3755061"/>
            <a:ext cx="1368198" cy="1368198"/>
            <a:chOff x="3625738" y="3392488"/>
            <a:chExt cx="1368198" cy="13681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椭圆 28"/>
            <p:cNvSpPr/>
            <p:nvPr/>
          </p:nvSpPr>
          <p:spPr>
            <a:xfrm>
              <a:off x="3625738" y="3392488"/>
              <a:ext cx="1368198" cy="1368198"/>
            </a:xfrm>
            <a:prstGeom prst="ellipse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836764" y="387653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开放性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69140" y="3755061"/>
            <a:ext cx="1368198" cy="1368198"/>
            <a:chOff x="3625738" y="3392488"/>
            <a:chExt cx="1368198" cy="13681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2" name="椭圆 31"/>
            <p:cNvSpPr/>
            <p:nvPr/>
          </p:nvSpPr>
          <p:spPr>
            <a:xfrm>
              <a:off x="3625738" y="3392488"/>
              <a:ext cx="1368198" cy="1368198"/>
            </a:xfrm>
            <a:prstGeom prst="ellipse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836764" y="387653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外向性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078175" y="5281512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性格与拖延症并没有直接的关联性</a:t>
            </a:r>
            <a:endParaRPr lang="zh-CN" altLang="en-US" sz="2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908766" y="13858"/>
            <a:ext cx="4528572" cy="699134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3908766" y="5772150"/>
            <a:ext cx="4528572" cy="1085850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705161" y="606890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篇外</a:t>
            </a:r>
          </a:p>
        </p:txBody>
      </p:sp>
    </p:spTree>
    <p:extLst>
      <p:ext uri="{BB962C8B-B14F-4D97-AF65-F5344CB8AC3E}">
        <p14:creationId xmlns:p14="http://schemas.microsoft.com/office/powerpoint/2010/main" xmlns="" val="348223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500" b="125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B72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72039" y="4184735"/>
            <a:ext cx="5724644" cy="830997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走在自我改变的路上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40183" y="5214254"/>
            <a:ext cx="6206836" cy="923310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自我改变是我每天的旅程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前进两步，后退一步，我将耐心地坚持下去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741339">
            <a:off x="3338947" y="-2507674"/>
            <a:ext cx="595745" cy="5791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20858661" flipH="1">
            <a:off x="7467602" y="-2549238"/>
            <a:ext cx="595745" cy="5791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梯形 9"/>
          <p:cNvSpPr/>
          <p:nvPr/>
        </p:nvSpPr>
        <p:spPr>
          <a:xfrm>
            <a:off x="4668982" y="-1205346"/>
            <a:ext cx="2175163" cy="443346"/>
          </a:xfrm>
          <a:prstGeom prst="trapezoid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梯形 10"/>
          <p:cNvSpPr/>
          <p:nvPr/>
        </p:nvSpPr>
        <p:spPr>
          <a:xfrm>
            <a:off x="4336473" y="-166256"/>
            <a:ext cx="2826327" cy="443346"/>
          </a:xfrm>
          <a:prstGeom prst="trapezoid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/>
          <p:cNvSpPr/>
          <p:nvPr/>
        </p:nvSpPr>
        <p:spPr>
          <a:xfrm>
            <a:off x="4100946" y="858980"/>
            <a:ext cx="3283527" cy="443346"/>
          </a:xfrm>
          <a:prstGeom prst="trapezoid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梯形 12"/>
          <p:cNvSpPr/>
          <p:nvPr/>
        </p:nvSpPr>
        <p:spPr>
          <a:xfrm>
            <a:off x="3934691" y="1814944"/>
            <a:ext cx="3726873" cy="443346"/>
          </a:xfrm>
          <a:prstGeom prst="trapezoid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梯形 13"/>
          <p:cNvSpPr/>
          <p:nvPr/>
        </p:nvSpPr>
        <p:spPr>
          <a:xfrm>
            <a:off x="3616037" y="2867890"/>
            <a:ext cx="4329750" cy="443346"/>
          </a:xfrm>
          <a:prstGeom prst="trapezoid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802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9100" y="0"/>
            <a:ext cx="3200400" cy="6857999"/>
          </a:xfrm>
          <a:prstGeom prst="rect">
            <a:avLst/>
          </a:prstGeom>
          <a:solidFill>
            <a:srgbClr val="8B72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002030" y="642621"/>
            <a:ext cx="2034540" cy="2034540"/>
            <a:chOff x="858768" y="825996"/>
            <a:chExt cx="2321064" cy="232106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46338" y="1015999"/>
              <a:ext cx="1945924" cy="1941059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空心弧 3"/>
            <p:cNvSpPr/>
            <p:nvPr/>
          </p:nvSpPr>
          <p:spPr>
            <a:xfrm>
              <a:off x="858768" y="825996"/>
              <a:ext cx="2321064" cy="2321064"/>
            </a:xfrm>
            <a:prstGeom prst="blockArc">
              <a:avLst>
                <a:gd name="adj1" fmla="val 3158730"/>
                <a:gd name="adj2" fmla="val 21498584"/>
                <a:gd name="adj3" fmla="val 390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744509" y="2905293"/>
            <a:ext cx="27302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蒂莫西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·A·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皮切尔博士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01044" y="3487055"/>
            <a:ext cx="223651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语录</a:t>
            </a:r>
            <a:endParaRPr lang="en-US" altLang="zh-CN" sz="8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分享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2255" y="1389635"/>
            <a:ext cx="8090676" cy="3332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拖延是对生活本身的无所适从。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我们在推迟自己的目标时，就相当于在拖延自己的生命。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习惯不容易改变。有意识去改变，并有具体的策略，我们才能真正改变。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自我改变时我每天的旅程。前进两步，后退一步，我将耐心地坚持下去。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时间如此珍贵，浪费实在可惜。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时候做个承诺让自己的生活充实起来了，完成你的目标，享受人生旅程。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2341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581447" y="2586418"/>
            <a:ext cx="3223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爱分享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爱生活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09074" y="320925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再不努力就掉队了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88114" y="383210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是花生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1457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743699" y="3458045"/>
            <a:ext cx="4882242" cy="2995265"/>
            <a:chOff x="6743700" y="1817451"/>
            <a:chExt cx="4882242" cy="299526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133045" y="1817451"/>
              <a:ext cx="4492897" cy="2995265"/>
            </a:xfrm>
            <a:prstGeom prst="rect">
              <a:avLst/>
            </a:prstGeom>
          </p:spPr>
        </p:pic>
        <p:sp>
          <p:nvSpPr>
            <p:cNvPr id="6" name="任意多边形 5"/>
            <p:cNvSpPr/>
            <p:nvPr/>
          </p:nvSpPr>
          <p:spPr>
            <a:xfrm>
              <a:off x="6743700" y="3794760"/>
              <a:ext cx="586740" cy="822960"/>
            </a:xfrm>
            <a:custGeom>
              <a:avLst/>
              <a:gdLst>
                <a:gd name="connsiteX0" fmla="*/ 586740 w 586740"/>
                <a:gd name="connsiteY0" fmla="*/ 0 h 822960"/>
                <a:gd name="connsiteX1" fmla="*/ 533400 w 586740"/>
                <a:gd name="connsiteY1" fmla="*/ 541020 h 822960"/>
                <a:gd name="connsiteX2" fmla="*/ 533400 w 586740"/>
                <a:gd name="connsiteY2" fmla="*/ 632460 h 822960"/>
                <a:gd name="connsiteX3" fmla="*/ 533400 w 586740"/>
                <a:gd name="connsiteY3" fmla="*/ 632460 h 822960"/>
                <a:gd name="connsiteX4" fmla="*/ 472440 w 586740"/>
                <a:gd name="connsiteY4" fmla="*/ 769620 h 822960"/>
                <a:gd name="connsiteX5" fmla="*/ 419100 w 586740"/>
                <a:gd name="connsiteY5" fmla="*/ 822960 h 822960"/>
                <a:gd name="connsiteX6" fmla="*/ 243840 w 586740"/>
                <a:gd name="connsiteY6" fmla="*/ 777240 h 822960"/>
                <a:gd name="connsiteX7" fmla="*/ 0 w 586740"/>
                <a:gd name="connsiteY7" fmla="*/ 480060 h 822960"/>
                <a:gd name="connsiteX8" fmla="*/ 289560 w 586740"/>
                <a:gd name="connsiteY8" fmla="*/ 83820 h 822960"/>
                <a:gd name="connsiteX9" fmla="*/ 441960 w 586740"/>
                <a:gd name="connsiteY9" fmla="*/ 22860 h 8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6740" h="822960">
                  <a:moveTo>
                    <a:pt x="586740" y="0"/>
                  </a:moveTo>
                  <a:lnTo>
                    <a:pt x="533400" y="541020"/>
                  </a:lnTo>
                  <a:lnTo>
                    <a:pt x="533400" y="632460"/>
                  </a:lnTo>
                  <a:lnTo>
                    <a:pt x="533400" y="632460"/>
                  </a:lnTo>
                  <a:lnTo>
                    <a:pt x="472440" y="769620"/>
                  </a:lnTo>
                  <a:lnTo>
                    <a:pt x="419100" y="822960"/>
                  </a:lnTo>
                  <a:lnTo>
                    <a:pt x="243840" y="777240"/>
                  </a:lnTo>
                  <a:lnTo>
                    <a:pt x="0" y="480060"/>
                  </a:lnTo>
                  <a:lnTo>
                    <a:pt x="289560" y="83820"/>
                  </a:lnTo>
                  <a:lnTo>
                    <a:pt x="441960" y="2286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1814286" y="6270157"/>
            <a:ext cx="10377714" cy="587843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29370" y="619166"/>
            <a:ext cx="7571303" cy="286232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1Righ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其实在收到这本书的时候</a:t>
            </a:r>
            <a:endParaRPr lang="en-US" altLang="zh-CN" sz="24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满怀信心的想一口气读完</a:t>
            </a:r>
            <a:endParaRPr lang="en-US" altLang="zh-CN" sz="24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结果只是翻阅了前面的两章就搁浅了</a:t>
            </a:r>
            <a:endParaRPr lang="en-US" altLang="zh-CN" sz="36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拖延症真的困扰着我！！！</a:t>
            </a:r>
            <a:endParaRPr lang="en-US" altLang="zh-CN" sz="36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2533" y="5747597"/>
            <a:ext cx="88024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正如书的开头所说：</a:t>
            </a:r>
            <a:endParaRPr lang="en-US" altLang="zh-CN" sz="2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如果你在阅读这本书，很可能是因为你已经为拖延症所困扰了！</a:t>
            </a:r>
          </a:p>
        </p:txBody>
      </p:sp>
    </p:spTree>
    <p:extLst>
      <p:ext uri="{BB962C8B-B14F-4D97-AF65-F5344CB8AC3E}">
        <p14:creationId xmlns:p14="http://schemas.microsoft.com/office/powerpoint/2010/main" xmlns="" val="1970714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158051"/>
            <a:ext cx="12192000" cy="313504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0546" y="2167074"/>
            <a:ext cx="3131126" cy="31232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548828" y="309588"/>
            <a:ext cx="3015569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800" b="1" spc="300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关于作者</a:t>
            </a:r>
            <a:r>
              <a:rPr lang="en-US" altLang="zh-CN" sz="4800" b="1" spc="300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4800" b="1" spc="300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2195" y="3479494"/>
            <a:ext cx="760766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渥太华的华尔顿大学副教授。自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1995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年起，他致力于研究拖延症并撰写相关文章。皮切尔的学术成就，以及他的播客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iProcrastinate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和在“今日心理学”上广受欢迎的博客“不要拖延”，在全世界范围内享有盛誉。</a:t>
            </a:r>
          </a:p>
        </p:txBody>
      </p:sp>
      <p:sp>
        <p:nvSpPr>
          <p:cNvPr id="7" name="矩形 6"/>
          <p:cNvSpPr/>
          <p:nvPr/>
        </p:nvSpPr>
        <p:spPr>
          <a:xfrm>
            <a:off x="538341" y="2728098"/>
            <a:ext cx="57887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蒂莫西</a:t>
            </a:r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·A· </a:t>
            </a:r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皮切尔博士</a:t>
            </a:r>
          </a:p>
        </p:txBody>
      </p:sp>
      <p:sp>
        <p:nvSpPr>
          <p:cNvPr id="8" name="矩形 7"/>
          <p:cNvSpPr/>
          <p:nvPr/>
        </p:nvSpPr>
        <p:spPr>
          <a:xfrm>
            <a:off x="577856" y="1132685"/>
            <a:ext cx="2663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/>
            <a:r>
              <a:rPr lang="en-US" altLang="zh-CN" b="1" dirty="0" smtClean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ABOUT THE AUTHOR</a:t>
            </a:r>
            <a:endParaRPr lang="en-US" altLang="zh-CN" b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37309" y="3491345"/>
            <a:ext cx="75091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55073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531495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7296" y="1777931"/>
            <a:ext cx="2663114" cy="3834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grpSp>
        <p:nvGrpSpPr>
          <p:cNvPr id="14" name="组合 13"/>
          <p:cNvGrpSpPr/>
          <p:nvPr/>
        </p:nvGrpSpPr>
        <p:grpSpPr>
          <a:xfrm>
            <a:off x="5962650" y="876300"/>
            <a:ext cx="849630" cy="704850"/>
            <a:chOff x="6096000" y="1047750"/>
            <a:chExt cx="849630" cy="704850"/>
          </a:xfrm>
        </p:grpSpPr>
        <p:sp>
          <p:nvSpPr>
            <p:cNvPr id="13" name="矩形 12"/>
            <p:cNvSpPr/>
            <p:nvPr/>
          </p:nvSpPr>
          <p:spPr>
            <a:xfrm>
              <a:off x="6240780" y="1524000"/>
              <a:ext cx="704850" cy="228600"/>
            </a:xfrm>
            <a:custGeom>
              <a:avLst/>
              <a:gdLst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704850 w 704850"/>
                <a:gd name="connsiteY2" fmla="*/ 228600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497681 w 704850"/>
                <a:gd name="connsiteY2" fmla="*/ 130968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564356 w 704850"/>
                <a:gd name="connsiteY2" fmla="*/ 228599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228600">
                  <a:moveTo>
                    <a:pt x="0" y="0"/>
                  </a:moveTo>
                  <a:lnTo>
                    <a:pt x="704850" y="0"/>
                  </a:lnTo>
                  <a:lnTo>
                    <a:pt x="564356" y="228599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096000" y="1047750"/>
              <a:ext cx="704850" cy="7048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962650" y="2296388"/>
            <a:ext cx="849630" cy="704850"/>
            <a:chOff x="6096000" y="1047750"/>
            <a:chExt cx="849630" cy="704850"/>
          </a:xfrm>
        </p:grpSpPr>
        <p:sp>
          <p:nvSpPr>
            <p:cNvPr id="16" name="矩形 12"/>
            <p:cNvSpPr/>
            <p:nvPr/>
          </p:nvSpPr>
          <p:spPr>
            <a:xfrm>
              <a:off x="6240780" y="1524000"/>
              <a:ext cx="704850" cy="228600"/>
            </a:xfrm>
            <a:custGeom>
              <a:avLst/>
              <a:gdLst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704850 w 704850"/>
                <a:gd name="connsiteY2" fmla="*/ 228600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497681 w 704850"/>
                <a:gd name="connsiteY2" fmla="*/ 130968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564356 w 704850"/>
                <a:gd name="connsiteY2" fmla="*/ 228599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228600">
                  <a:moveTo>
                    <a:pt x="0" y="0"/>
                  </a:moveTo>
                  <a:lnTo>
                    <a:pt x="704850" y="0"/>
                  </a:lnTo>
                  <a:lnTo>
                    <a:pt x="564356" y="228599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96000" y="1047750"/>
              <a:ext cx="704850" cy="7048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962650" y="3716476"/>
            <a:ext cx="849630" cy="704850"/>
            <a:chOff x="6096000" y="1047750"/>
            <a:chExt cx="849630" cy="704850"/>
          </a:xfrm>
        </p:grpSpPr>
        <p:sp>
          <p:nvSpPr>
            <p:cNvPr id="19" name="矩形 12"/>
            <p:cNvSpPr/>
            <p:nvPr/>
          </p:nvSpPr>
          <p:spPr>
            <a:xfrm>
              <a:off x="6240780" y="1524000"/>
              <a:ext cx="704850" cy="228600"/>
            </a:xfrm>
            <a:custGeom>
              <a:avLst/>
              <a:gdLst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704850 w 704850"/>
                <a:gd name="connsiteY2" fmla="*/ 228600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497681 w 704850"/>
                <a:gd name="connsiteY2" fmla="*/ 130968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564356 w 704850"/>
                <a:gd name="connsiteY2" fmla="*/ 228599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228600">
                  <a:moveTo>
                    <a:pt x="0" y="0"/>
                  </a:moveTo>
                  <a:lnTo>
                    <a:pt x="704850" y="0"/>
                  </a:lnTo>
                  <a:lnTo>
                    <a:pt x="564356" y="228599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6096000" y="1047750"/>
              <a:ext cx="704850" cy="7048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62650" y="5136565"/>
            <a:ext cx="849630" cy="704850"/>
            <a:chOff x="6096000" y="1047750"/>
            <a:chExt cx="849630" cy="704850"/>
          </a:xfrm>
        </p:grpSpPr>
        <p:sp>
          <p:nvSpPr>
            <p:cNvPr id="22" name="矩形 12"/>
            <p:cNvSpPr/>
            <p:nvPr/>
          </p:nvSpPr>
          <p:spPr>
            <a:xfrm>
              <a:off x="6240780" y="1524000"/>
              <a:ext cx="704850" cy="228600"/>
            </a:xfrm>
            <a:custGeom>
              <a:avLst/>
              <a:gdLst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704850 w 704850"/>
                <a:gd name="connsiteY2" fmla="*/ 228600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497681 w 704850"/>
                <a:gd name="connsiteY2" fmla="*/ 130968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564356 w 704850"/>
                <a:gd name="connsiteY2" fmla="*/ 228599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228600">
                  <a:moveTo>
                    <a:pt x="0" y="0"/>
                  </a:moveTo>
                  <a:lnTo>
                    <a:pt x="704850" y="0"/>
                  </a:lnTo>
                  <a:lnTo>
                    <a:pt x="564356" y="228599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6096000" y="1047750"/>
              <a:ext cx="704850" cy="7048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064846" y="876300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064846" y="2293350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064846" y="3714958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064846" y="5135047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854864" y="882075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阅读趣味性强</a:t>
            </a:r>
            <a:endParaRPr lang="zh-CN" altLang="en-US" sz="3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54864" y="2302163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内容贴近生活</a:t>
            </a:r>
            <a:endParaRPr lang="zh-CN" altLang="en-US" sz="3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54864" y="373589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阅读时间适中</a:t>
            </a:r>
            <a:endParaRPr lang="zh-CN" altLang="en-US" sz="3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854864" y="515858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检验成果设置</a:t>
            </a:r>
            <a:endParaRPr lang="zh-CN" altLang="en-US" sz="3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854864" y="1441534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故事穿插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图文解说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854864" y="2886938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读者阅读时，会感觉书中说的拖延者就是自己！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854864" y="4250881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内容设置篇幅适中，不会占用读者很长时间！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854864" y="5715791"/>
            <a:ext cx="410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书不仅告诉你拖延症是什么？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也会告诉你如何通过实际行动去战胜！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236723" y="640180"/>
            <a:ext cx="746038" cy="7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96603" y="678332"/>
            <a:ext cx="33217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sz="32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  </a:t>
            </a:r>
            <a:r>
              <a:rPr lang="en-US" altLang="zh-CN" sz="4000" b="1" spc="600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2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看点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7758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rot="5400000">
            <a:off x="685798" y="-685799"/>
            <a:ext cx="6858001" cy="8229602"/>
          </a:xfrm>
          <a:prstGeom prst="trapezoid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 rot="16200000" flipH="1">
            <a:off x="4398818" y="-935180"/>
            <a:ext cx="6858001" cy="8728365"/>
          </a:xfrm>
          <a:prstGeom prst="trapezoid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654081" y="26810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我们走进本书世界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15609" y="3298373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战胜拖延症</a:t>
            </a:r>
          </a:p>
        </p:txBody>
      </p:sp>
    </p:spTree>
    <p:extLst>
      <p:ext uri="{BB962C8B-B14F-4D97-AF65-F5344CB8AC3E}">
        <p14:creationId xmlns:p14="http://schemas.microsoft.com/office/powerpoint/2010/main" xmlns="" val="508488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0"/>
            <a:ext cx="6096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87478" y="86123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什么拖延症？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773239"/>
            <a:ext cx="699206" cy="699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9603" y="1472445"/>
            <a:ext cx="45719" cy="5385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87477" y="1694142"/>
            <a:ext cx="507517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是一种明知道会影响自己做事的效果或者做事的态度，却仍然自愿推迟既定事项的行为。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是一种不必要的自愿推迟。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88156" y="1240065"/>
            <a:ext cx="49410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不是所有的</a:t>
            </a:r>
            <a:r>
              <a:rPr lang="zh-CN" altLang="en-US" sz="48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耽误</a:t>
            </a:r>
            <a:r>
              <a:rPr lang="zh-CN" altLang="en-US" sz="4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都是</a:t>
            </a:r>
            <a:r>
              <a:rPr lang="zh-CN" altLang="en-US" sz="48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</a:t>
            </a:r>
            <a:r>
              <a:rPr lang="zh-CN" altLang="en-US" sz="4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4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6071006" y="1599474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18283" y="4727112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改变的策略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8283" y="3693228"/>
            <a:ext cx="7072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19116" y="4727112"/>
            <a:ext cx="4176784" cy="74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81308" y="4066854"/>
            <a:ext cx="1486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FIRST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等腰三角形 13"/>
          <p:cNvSpPr/>
          <p:nvPr/>
        </p:nvSpPr>
        <p:spPr>
          <a:xfrm rot="5400000">
            <a:off x="6071006" y="4738180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763588" y="4077949"/>
            <a:ext cx="47656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</a:t>
            </a:r>
            <a:r>
              <a:rPr lang="zh-CN" altLang="en-US" sz="88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分类</a:t>
            </a:r>
            <a:endParaRPr lang="zh-CN" altLang="en-US" sz="88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239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0"/>
            <a:ext cx="6096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5400000">
            <a:off x="6071006" y="4738180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773239"/>
            <a:ext cx="699206" cy="699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9603" y="1472445"/>
            <a:ext cx="45719" cy="5385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9603" y="0"/>
            <a:ext cx="45719" cy="5385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87478" y="86123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拖延症的代价！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7478" y="1472445"/>
            <a:ext cx="370486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b="1" dirty="0"/>
              <a:t>拖延症是对生活本身的</a:t>
            </a:r>
            <a:r>
              <a:rPr lang="zh-CN" altLang="en-US" b="1" dirty="0" smtClean="0"/>
              <a:t>无所适从！</a:t>
            </a:r>
            <a:endParaRPr lang="zh-CN" altLang="en-US" b="1" dirty="0"/>
          </a:p>
        </p:txBody>
      </p:sp>
      <p:sp>
        <p:nvSpPr>
          <p:cNvPr id="10" name="等腰三角形 9"/>
          <p:cNvSpPr/>
          <p:nvPr/>
        </p:nvSpPr>
        <p:spPr>
          <a:xfrm rot="5400000">
            <a:off x="6071006" y="2263771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645786" y="765133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440741" y="765133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0235696" y="765133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834738" y="1184917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29693" y="1184917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424648" y="1184917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645786" y="765133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834738" y="1184917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560186" y="2301962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749138" y="272174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情绪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9355141" y="2301962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9544093" y="272174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04668" y="2225128"/>
            <a:ext cx="5191332" cy="362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04667" y="217550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>
                <a:solidFill>
                  <a:srgbClr val="8B7268"/>
                </a:solidFill>
              </a:rPr>
              <a:t>严重影响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018283" y="4727112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改变的策略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18283" y="3693228"/>
            <a:ext cx="7072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19116" y="4727112"/>
            <a:ext cx="4176784" cy="74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681308" y="4066854"/>
            <a:ext cx="1829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second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144964" y="4554558"/>
            <a:ext cx="40774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增强目标意图</a:t>
            </a:r>
            <a:endParaRPr lang="zh-CN" altLang="en-US" sz="88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2115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0"/>
            <a:ext cx="6096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0" y="0"/>
            <a:ext cx="699206" cy="6858000"/>
            <a:chOff x="0" y="0"/>
            <a:chExt cx="699206" cy="6858000"/>
          </a:xfrm>
        </p:grpSpPr>
        <p:sp>
          <p:nvSpPr>
            <p:cNvPr id="4" name="矩形 3"/>
            <p:cNvSpPr/>
            <p:nvPr/>
          </p:nvSpPr>
          <p:spPr>
            <a:xfrm>
              <a:off x="0" y="773239"/>
              <a:ext cx="699206" cy="699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49603" y="1472445"/>
              <a:ext cx="45719" cy="5385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9603" y="0"/>
              <a:ext cx="45719" cy="5385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等腰三角形 6"/>
          <p:cNvSpPr/>
          <p:nvPr/>
        </p:nvSpPr>
        <p:spPr>
          <a:xfrm rot="5400000">
            <a:off x="6071006" y="1938218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87478" y="861232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对于拖延症我们应该了解什么？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28085" y="90388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任务厌恶</a:t>
            </a:r>
            <a:endParaRPr lang="zh-CN" altLang="en-US" sz="4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14788" y="1725379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关键语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97519" y="1705035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自我约束失败</a:t>
            </a:r>
            <a:endParaRPr lang="zh-CN" altLang="en-US" sz="4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53999" y="2506184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慢性拖延症</a:t>
            </a:r>
            <a:endParaRPr lang="zh-CN" altLang="en-US" sz="4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等腰三角形 12"/>
          <p:cNvSpPr/>
          <p:nvPr/>
        </p:nvSpPr>
        <p:spPr>
          <a:xfrm rot="5400000">
            <a:off x="6071006" y="4738180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018283" y="4727112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改变的策略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18283" y="3693228"/>
            <a:ext cx="7072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19116" y="4727112"/>
            <a:ext cx="4176784" cy="74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681308" y="4066854"/>
            <a:ext cx="1309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third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23401" y="3940290"/>
            <a:ext cx="37240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不要屈从于感觉良好，</a:t>
            </a:r>
            <a:endParaRPr lang="en-US" altLang="zh-CN" sz="24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勇于接受应该做的事！</a:t>
            </a:r>
            <a:endParaRPr lang="zh-CN" altLang="en-US" sz="24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591496" y="5168782"/>
            <a:ext cx="49552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一旦我对手边的任务情绪消极，</a:t>
            </a:r>
            <a:endParaRPr lang="en-US" altLang="zh-CN" sz="24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我就保持原样，不停止工作，</a:t>
            </a:r>
            <a:endParaRPr lang="en-US" altLang="zh-CN" sz="24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部推迟任务，也不逃避！</a:t>
            </a:r>
            <a:endParaRPr lang="zh-CN" altLang="en-US" sz="24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1942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700" y="4089577"/>
            <a:ext cx="2476500" cy="2476500"/>
          </a:xfrm>
          <a:prstGeom prst="rect">
            <a:avLst/>
          </a:prstGeom>
        </p:spPr>
      </p:pic>
      <p:sp>
        <p:nvSpPr>
          <p:cNvPr id="21" name="五边形 20"/>
          <p:cNvSpPr/>
          <p:nvPr/>
        </p:nvSpPr>
        <p:spPr>
          <a:xfrm>
            <a:off x="725402" y="3068363"/>
            <a:ext cx="2328119" cy="694767"/>
          </a:xfrm>
          <a:prstGeom prst="homePlate">
            <a:avLst>
              <a:gd name="adj" fmla="val 33287"/>
            </a:avLst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五边形 21"/>
          <p:cNvSpPr/>
          <p:nvPr/>
        </p:nvSpPr>
        <p:spPr>
          <a:xfrm>
            <a:off x="725402" y="4089577"/>
            <a:ext cx="5361605" cy="694767"/>
          </a:xfrm>
          <a:prstGeom prst="homePlate">
            <a:avLst>
              <a:gd name="adj" fmla="val 33287"/>
            </a:avLst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33343" y="793586"/>
            <a:ext cx="10694922" cy="899886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33343" y="1011107"/>
            <a:ext cx="5381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症的表现形式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改变的策略：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3343" y="3190177"/>
            <a:ext cx="75937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借口和自我欺骗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掩饰行为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过分乐观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列清单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树旗帜</a:t>
            </a:r>
            <a:endParaRPr lang="zh-CN" altLang="en-US" sz="2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五边形 19"/>
          <p:cNvSpPr/>
          <p:nvPr/>
        </p:nvSpPr>
        <p:spPr>
          <a:xfrm>
            <a:off x="725403" y="2023241"/>
            <a:ext cx="4142406" cy="694767"/>
          </a:xfrm>
          <a:prstGeom prst="homePlate">
            <a:avLst>
              <a:gd name="adj" fmla="val 33287"/>
            </a:avLst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33343" y="2145240"/>
            <a:ext cx="108462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为什么明天还是没有心思去做？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异常乐观影响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时光旅行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判断错误，解决问题</a:t>
            </a:r>
            <a:endParaRPr lang="zh-CN" altLang="en-US" sz="2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3343" y="4197704"/>
            <a:ext cx="93025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上网“偷懒”让我们在拖延路上越走越远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只要一分钟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自己的意念</a:t>
            </a:r>
            <a:endParaRPr lang="zh-CN" altLang="en-US" sz="2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8542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1118</Words>
  <Application>Microsoft Office PowerPoint</Application>
  <PresentationFormat>自定义</PresentationFormat>
  <Paragraphs>110</Paragraphs>
  <Slides>16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34</cp:revision>
  <dcterms:created xsi:type="dcterms:W3CDTF">2014-04-12T04:47:12Z</dcterms:created>
  <dcterms:modified xsi:type="dcterms:W3CDTF">2015-09-25T07:59:14Z</dcterms:modified>
</cp:coreProperties>
</file>