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9"/>
  </p:notesMasterIdLst>
  <p:sldIdLst>
    <p:sldId id="256" r:id="rId2"/>
    <p:sldId id="265" r:id="rId3"/>
    <p:sldId id="266" r:id="rId4"/>
    <p:sldId id="257" r:id="rId5"/>
    <p:sldId id="300" r:id="rId6"/>
    <p:sldId id="264" r:id="rId7"/>
    <p:sldId id="294" r:id="rId8"/>
    <p:sldId id="295" r:id="rId9"/>
    <p:sldId id="296" r:id="rId10"/>
    <p:sldId id="258" r:id="rId11"/>
    <p:sldId id="259" r:id="rId12"/>
    <p:sldId id="260" r:id="rId13"/>
    <p:sldId id="270" r:id="rId14"/>
    <p:sldId id="261" r:id="rId15"/>
    <p:sldId id="262" r:id="rId16"/>
    <p:sldId id="263" r:id="rId17"/>
    <p:sldId id="267" r:id="rId18"/>
    <p:sldId id="268" r:id="rId19"/>
    <p:sldId id="269" r:id="rId20"/>
    <p:sldId id="271" r:id="rId21"/>
    <p:sldId id="272" r:id="rId22"/>
    <p:sldId id="273" r:id="rId23"/>
    <p:sldId id="274" r:id="rId24"/>
    <p:sldId id="275" r:id="rId25"/>
    <p:sldId id="276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301" r:id="rId34"/>
    <p:sldId id="291" r:id="rId35"/>
    <p:sldId id="292" r:id="rId36"/>
    <p:sldId id="293" r:id="rId37"/>
    <p:sldId id="302" r:id="rId38"/>
    <p:sldId id="277" r:id="rId39"/>
    <p:sldId id="297" r:id="rId40"/>
    <p:sldId id="298" r:id="rId41"/>
    <p:sldId id="279" r:id="rId42"/>
    <p:sldId id="299" r:id="rId43"/>
    <p:sldId id="280" r:id="rId44"/>
    <p:sldId id="282" r:id="rId45"/>
    <p:sldId id="283" r:id="rId46"/>
    <p:sldId id="303" r:id="rId47"/>
    <p:sldId id="304" r:id="rId4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138" autoAdjust="0"/>
  </p:normalViewPr>
  <p:slideViewPr>
    <p:cSldViewPr>
      <p:cViewPr>
        <p:scale>
          <a:sx n="50" d="100"/>
          <a:sy n="50" d="100"/>
        </p:scale>
        <p:origin x="-12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97AFB2-F29B-4509-AD38-64EF5F37C42E}" type="doc">
      <dgm:prSet loTypeId="urn:microsoft.com/office/officeart/2005/8/layout/venn1" loCatId="relationship" qsTypeId="urn:microsoft.com/office/officeart/2005/8/quickstyle/simple1#1" qsCatId="simple" csTypeId="urn:microsoft.com/office/officeart/2005/8/colors/accent1_2#1" csCatId="accent1"/>
      <dgm:spPr/>
      <dgm:t>
        <a:bodyPr/>
        <a:lstStyle/>
        <a:p>
          <a:endParaRPr lang="zh-CN" altLang="en-US"/>
        </a:p>
      </dgm:t>
    </dgm:pt>
    <dgm:pt modelId="{F9F901F0-A860-4D5E-BFE7-CCDDF11A5D65}">
      <dgm:prSet/>
      <dgm:spPr/>
      <dgm:t>
        <a:bodyPr/>
        <a:lstStyle/>
        <a:p>
          <a:pPr rtl="0"/>
          <a:r>
            <a:rPr lang="zh-CN" baseline="0" dirty="0" smtClean="0"/>
            <a:t>一年级四班家长会</a:t>
          </a:r>
          <a:endParaRPr lang="zh-CN" dirty="0"/>
        </a:p>
      </dgm:t>
    </dgm:pt>
    <dgm:pt modelId="{47156C52-374B-49E0-B06C-2F3655F022B9}" type="parTrans" cxnId="{4520F9AE-9FE5-4B6D-A7F3-F0FEC51166B3}">
      <dgm:prSet/>
      <dgm:spPr/>
      <dgm:t>
        <a:bodyPr/>
        <a:lstStyle/>
        <a:p>
          <a:endParaRPr lang="zh-CN" altLang="en-US"/>
        </a:p>
      </dgm:t>
    </dgm:pt>
    <dgm:pt modelId="{888B6005-A636-453D-B699-46FA27F03149}" type="sibTrans" cxnId="{4520F9AE-9FE5-4B6D-A7F3-F0FEC51166B3}">
      <dgm:prSet/>
      <dgm:spPr/>
      <dgm:t>
        <a:bodyPr/>
        <a:lstStyle/>
        <a:p>
          <a:endParaRPr lang="zh-CN" altLang="en-US"/>
        </a:p>
      </dgm:t>
    </dgm:pt>
    <dgm:pt modelId="{C34425DD-184D-4F97-8102-D2674B959D1B}" type="pres">
      <dgm:prSet presAssocID="{F997AFB2-F29B-4509-AD38-64EF5F37C42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2DF4E05-0395-48B2-A579-512595EEA737}" type="pres">
      <dgm:prSet presAssocID="{F9F901F0-A860-4D5E-BFE7-CCDDF11A5D65}" presName="circ1TxSh" presStyleLbl="vennNode1" presStyleIdx="0" presStyleCnt="1" custLinFactNeighborX="-609" custLinFactNeighborY="0"/>
      <dgm:spPr/>
      <dgm:t>
        <a:bodyPr/>
        <a:lstStyle/>
        <a:p>
          <a:endParaRPr lang="zh-CN" altLang="en-US"/>
        </a:p>
      </dgm:t>
    </dgm:pt>
  </dgm:ptLst>
  <dgm:cxnLst>
    <dgm:cxn modelId="{4520F9AE-9FE5-4B6D-A7F3-F0FEC51166B3}" srcId="{F997AFB2-F29B-4509-AD38-64EF5F37C42E}" destId="{F9F901F0-A860-4D5E-BFE7-CCDDF11A5D65}" srcOrd="0" destOrd="0" parTransId="{47156C52-374B-49E0-B06C-2F3655F022B9}" sibTransId="{888B6005-A636-453D-B699-46FA27F03149}"/>
    <dgm:cxn modelId="{3A91C96D-4A79-4AA6-8639-ACFAE73159DC}" type="presOf" srcId="{F9F901F0-A860-4D5E-BFE7-CCDDF11A5D65}" destId="{F2DF4E05-0395-48B2-A579-512595EEA737}" srcOrd="0" destOrd="0" presId="urn:microsoft.com/office/officeart/2005/8/layout/venn1"/>
    <dgm:cxn modelId="{24AE9264-2531-4438-81B2-20FE16039BD1}" type="presOf" srcId="{F997AFB2-F29B-4509-AD38-64EF5F37C42E}" destId="{C34425DD-184D-4F97-8102-D2674B959D1B}" srcOrd="0" destOrd="0" presId="urn:microsoft.com/office/officeart/2005/8/layout/venn1"/>
    <dgm:cxn modelId="{4709F10D-8C67-4731-8EE5-93B790DFEA77}" type="presParOf" srcId="{C34425DD-184D-4F97-8102-D2674B959D1B}" destId="{F2DF4E05-0395-48B2-A579-512595EEA73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74BC853-3CF4-4D85-86A2-C08C5904C801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71FF77F-0810-4BE8-BD88-AA36D24884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6E8206-71F6-4B98-9A82-92466D3742D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C04272B-464F-4A69-B139-215E6C1DAB7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F4845-7C2F-4561-955A-6B3840D92804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6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AE9D9-63E0-450D-BC48-B0DAE82A38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6810F-E0CD-49AF-A043-27F7D8D8C31F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5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5C2C0-3AD3-42FE-9884-D9A7AE06A8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6463A-5345-4B50-9273-1D0B2F778134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9060E-E2A8-4BAC-AE7C-77DDBED9B6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EC8C2-639B-48B1-BDE3-7633D1879ADF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4DC00-C6C1-408B-BF18-E98C0CE736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05E43-B629-4590-AE25-A2F1FE34D19F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7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E1E5B-071C-4812-9BC2-398CFABF1C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64A0B-C18B-4F71-854C-73E74751E22E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6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78AB4-8AE7-4EE6-AFBD-F65EA324F0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CA052-DE01-4585-A465-57D88B72466A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2DD4A-4956-463C-9AF2-E4BF45828C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A8E12-CA00-43A3-8741-E730F9E6B65A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4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0E91B-DDBE-438C-A96C-89EDB0E3D8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6E5E1-358C-4E44-9AE2-31CF38107EB3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3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F1A4F-F857-4E88-AE9A-B8FD79E063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730DE-C6CA-4E5F-89B0-FC55A43666BD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7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1321D-D687-4A64-8CC0-0D6C3C1660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6911E-2D8A-4689-8B73-D21B648E6A47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F6D84-8E99-4DEE-AEB2-8854300659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29" name="文本占位符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CFD832-714A-49CF-B1C2-FCEB25013815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257B1CA-2F39-49F4-80C0-1EE527400A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05" r:id="rId4"/>
    <p:sldLayoutId id="2147483711" r:id="rId5"/>
    <p:sldLayoutId id="2147483706" r:id="rId6"/>
    <p:sldLayoutId id="2147483712" r:id="rId7"/>
    <p:sldLayoutId id="2147483713" r:id="rId8"/>
    <p:sldLayoutId id="2147483714" r:id="rId9"/>
    <p:sldLayoutId id="2147483707" r:id="rId10"/>
    <p:sldLayoutId id="214748371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隶书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/>
        </p:nvGraphicFramePr>
        <p:xfrm>
          <a:off x="381000" y="4293097"/>
          <a:ext cx="8458200" cy="1782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04813"/>
            <a:ext cx="8458200" cy="13462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800" dirty="0" smtClean="0">
                <a:solidFill>
                  <a:srgbClr val="FF0000"/>
                </a:solidFill>
                <a:latin typeface="+mj-ea"/>
                <a:ea typeface="+mj-ea"/>
              </a:rPr>
              <a:t>爱孩子的一切，</a:t>
            </a:r>
            <a:endParaRPr lang="en-US" altLang="zh-CN" sz="48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zh-CN" altLang="en-US" sz="4800" dirty="0" smtClean="0">
                <a:solidFill>
                  <a:srgbClr val="FF0000"/>
                </a:solidFill>
                <a:latin typeface="+mj-ea"/>
                <a:ea typeface="+mj-ea"/>
              </a:rPr>
              <a:t>不止是成绩</a:t>
            </a:r>
            <a:r>
              <a:rPr lang="zh-CN" altLang="en-US" sz="4800" dirty="0">
                <a:solidFill>
                  <a:srgbClr val="FF0000"/>
                </a:solidFill>
                <a:latin typeface="+mj-ea"/>
                <a:ea typeface="+mj-ea"/>
              </a:rPr>
              <a:t>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00738" y="692150"/>
            <a:ext cx="1293812" cy="511333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solidFill>
                  <a:srgbClr val="00B050"/>
                </a:solidFill>
                <a:latin typeface="+mj-ea"/>
                <a:ea typeface="+mj-ea"/>
              </a:rPr>
              <a:t>欢迎光临</a:t>
            </a:r>
            <a:endParaRPr lang="zh-CN" altLang="en-US" sz="7200" dirty="0">
              <a:solidFill>
                <a:srgbClr val="00B050"/>
              </a:solidFill>
              <a:latin typeface="+mj-ea"/>
              <a:ea typeface="+mj-ea"/>
            </a:endParaRPr>
          </a:p>
        </p:txBody>
      </p:sp>
      <p:pic>
        <p:nvPicPr>
          <p:cNvPr id="5" name="Shape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7451725" y="51419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1331913" y="5965825"/>
            <a:ext cx="48244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Franklin Gothic Book"/>
                <a:ea typeface="华文楷体" pitchFamily="2" charset="-122"/>
              </a:rPr>
              <a:t>学生课间操</a:t>
            </a:r>
          </a:p>
        </p:txBody>
      </p:sp>
      <p:pic>
        <p:nvPicPr>
          <p:cNvPr id="24579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080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25602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8964613" cy="5949950"/>
          </a:xfrm>
        </p:spPr>
      </p:pic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1908175" y="6021388"/>
            <a:ext cx="4032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Franklin Gothic Book"/>
                <a:ea typeface="华文楷体" pitchFamily="2" charset="-122"/>
              </a:rPr>
              <a:t>上课前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26626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589588"/>
          </a:xfrm>
        </p:spPr>
      </p:pic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323850" y="5837238"/>
            <a:ext cx="82804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Franklin Gothic Book"/>
                <a:ea typeface="华文楷体" pitchFamily="2" charset="-122"/>
              </a:rPr>
              <a:t>值日生中午饭后在打扫卫生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体育课上：</a:t>
            </a:r>
            <a:endParaRPr lang="zh-CN" altLang="en-US" dirty="0">
              <a:cs typeface="+mj-cs"/>
            </a:endParaRPr>
          </a:p>
        </p:txBody>
      </p:sp>
      <p:pic>
        <p:nvPicPr>
          <p:cNvPr id="27650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052513"/>
            <a:ext cx="9144000" cy="58054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2867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2700" y="0"/>
            <a:ext cx="91567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29698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30722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31746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餐厅里：</a:t>
            </a:r>
            <a:endParaRPr lang="zh-CN" altLang="en-US" dirty="0">
              <a:cs typeface="+mj-cs"/>
            </a:endParaRPr>
          </a:p>
        </p:txBody>
      </p:sp>
      <p:pic>
        <p:nvPicPr>
          <p:cNvPr id="32770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25538"/>
            <a:ext cx="9144000" cy="5616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 dirty="0">
              <a:cs typeface="+mj-cs"/>
            </a:endParaRPr>
          </a:p>
        </p:txBody>
      </p:sp>
      <p:pic>
        <p:nvPicPr>
          <p:cNvPr id="3379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dirty="0" smtClean="0">
                <a:cs typeface="+mj-cs"/>
              </a:rPr>
              <a:t>尊敬的各位家长：</a:t>
            </a:r>
            <a:endParaRPr lang="zh-CN" altLang="en-US" sz="5400" dirty="0">
              <a:cs typeface="+mj-cs"/>
            </a:endParaRPr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/>
              <a:buNone/>
            </a:pPr>
            <a:r>
              <a:rPr lang="en-US" altLang="zh-CN" smtClean="0"/>
              <a:t>    </a:t>
            </a:r>
            <a:r>
              <a:rPr lang="zh-CN" altLang="en-US" sz="4800" b="1" smtClean="0"/>
              <a:t>首先感谢您在百忙之中抽空来参加家长会，关心、督促孩子是我们共同的心愿！使你的孩子得到全面发展、提高是我们共同的目标！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34818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35842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36866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37890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中午练字：</a:t>
            </a:r>
            <a:endParaRPr lang="zh-CN" altLang="en-US" dirty="0">
              <a:cs typeface="+mj-cs"/>
            </a:endParaRPr>
          </a:p>
        </p:txBody>
      </p:sp>
      <p:pic>
        <p:nvPicPr>
          <p:cNvPr id="3891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96975"/>
            <a:ext cx="9144000" cy="5661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60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en-US" dirty="0">
              <a:cs typeface="+mj-cs"/>
            </a:endParaRPr>
          </a:p>
        </p:txBody>
      </p:sp>
      <p:pic>
        <p:nvPicPr>
          <p:cNvPr id="39938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课堂作业对比：</a:t>
            </a:r>
            <a:endParaRPr lang="zh-CN" altLang="en-US" dirty="0">
              <a:cs typeface="+mj-cs"/>
            </a:endParaRPr>
          </a:p>
        </p:txBody>
      </p:sp>
      <p:pic>
        <p:nvPicPr>
          <p:cNvPr id="40962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74763"/>
            <a:ext cx="4356100" cy="5583237"/>
          </a:xfrm>
        </p:spPr>
      </p:pic>
      <p:pic>
        <p:nvPicPr>
          <p:cNvPr id="40963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1268413"/>
            <a:ext cx="3995737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书写对比：</a:t>
            </a:r>
            <a:endParaRPr lang="zh-CN" altLang="en-US" dirty="0">
              <a:cs typeface="+mj-cs"/>
            </a:endParaRPr>
          </a:p>
        </p:txBody>
      </p:sp>
      <p:pic>
        <p:nvPicPr>
          <p:cNvPr id="41986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463" y="1268413"/>
            <a:ext cx="4525962" cy="5589587"/>
          </a:xfrm>
        </p:spPr>
      </p:pic>
      <p:pic>
        <p:nvPicPr>
          <p:cNvPr id="41987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268413"/>
            <a:ext cx="4284662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书写对比：书写好的有李桢、刘中天等。下图为李桢的作业。</a:t>
            </a:r>
            <a:endParaRPr lang="zh-CN" altLang="en-US" dirty="0">
              <a:cs typeface="+mj-cs"/>
            </a:endParaRPr>
          </a:p>
        </p:txBody>
      </p:sp>
      <p:pic>
        <p:nvPicPr>
          <p:cNvPr id="43010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68413"/>
            <a:ext cx="9144000" cy="55895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刘中天的作业：</a:t>
            </a:r>
            <a:endParaRPr lang="zh-CN" altLang="en-US" dirty="0">
              <a:cs typeface="+mj-cs"/>
            </a:endParaRPr>
          </a:p>
        </p:txBody>
      </p:sp>
      <p:pic>
        <p:nvPicPr>
          <p:cNvPr id="4403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96975"/>
            <a:ext cx="9144000" cy="5661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召开这次家长会的目的：</a:t>
            </a:r>
            <a:endParaRPr lang="zh-CN" altLang="en-US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      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希望家长进一步配合老师，做好一些工作，加强你们与学校之间的联系，让孩子们学得更好，取得更好的成绩。</a:t>
            </a:r>
            <a:endParaRPr lang="zh-CN" altLang="en-US" sz="4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下图为书写差一点的作业：</a:t>
            </a:r>
            <a:endParaRPr lang="zh-CN" altLang="en-US" dirty="0">
              <a:cs typeface="+mj-cs"/>
            </a:endParaRPr>
          </a:p>
        </p:txBody>
      </p:sp>
      <p:pic>
        <p:nvPicPr>
          <p:cNvPr id="45058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341438"/>
            <a:ext cx="9144000" cy="5400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46082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471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/>
              <a:buNone/>
            </a:pPr>
            <a:r>
              <a:rPr lang="zh-CN" altLang="en-US" sz="4800" b="1" smtClean="0"/>
              <a:t>   家长在孩子座位上自由阅读</a:t>
            </a:r>
            <a:r>
              <a:rPr lang="en-US" altLang="zh-CN" sz="4800" b="1" smtClean="0"/>
              <a:t>《</a:t>
            </a:r>
            <a:r>
              <a:rPr lang="zh-CN" altLang="en-US" sz="4800" b="1" smtClean="0"/>
              <a:t>孩子给家长的一封信</a:t>
            </a:r>
            <a:r>
              <a:rPr lang="en-US" altLang="zh-CN" sz="4800" b="1" smtClean="0"/>
              <a:t>》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/>
              <a:buNone/>
            </a:pPr>
            <a:r>
              <a:rPr lang="en-US" altLang="zh-CN" smtClean="0"/>
              <a:t>   </a:t>
            </a:r>
          </a:p>
          <a:p>
            <a:pPr marL="0" indent="0">
              <a:buFont typeface="Wingdings 2"/>
              <a:buNone/>
            </a:pPr>
            <a:r>
              <a:rPr lang="en-US" altLang="zh-CN" sz="4000" b="1" smtClean="0"/>
              <a:t>  </a:t>
            </a:r>
            <a:r>
              <a:rPr lang="zh-CN" altLang="en-US" sz="4000" b="1" smtClean="0">
                <a:solidFill>
                  <a:srgbClr val="FF0000"/>
                </a:solidFill>
              </a:rPr>
              <a:t>第二环节：班主任介绍本班情况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000" dirty="0" smtClean="0">
                <a:cs typeface="+mj-cs"/>
              </a:rPr>
              <a:t>班级情况：</a:t>
            </a:r>
            <a:endParaRPr lang="zh-CN" altLang="en-US" sz="4000" dirty="0">
              <a:cs typeface="+mj-cs"/>
            </a:endParaRPr>
          </a:p>
        </p:txBody>
      </p:sp>
      <p:sp>
        <p:nvSpPr>
          <p:cNvPr id="4915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/>
              <a:buNone/>
            </a:pPr>
            <a:r>
              <a:rPr lang="zh-CN" altLang="en-US" sz="4400" b="1" smtClean="0"/>
              <a:t>    本班学生一共有</a:t>
            </a:r>
            <a:r>
              <a:rPr lang="en-US" altLang="zh-CN" sz="4400" b="1" smtClean="0"/>
              <a:t>59</a:t>
            </a:r>
            <a:r>
              <a:rPr lang="zh-CN" altLang="en-US" sz="4400" b="1" smtClean="0"/>
              <a:t>人，女生</a:t>
            </a:r>
            <a:r>
              <a:rPr lang="en-US" altLang="zh-CN" sz="4400" b="1" smtClean="0"/>
              <a:t>23</a:t>
            </a:r>
            <a:r>
              <a:rPr lang="zh-CN" altLang="en-US" sz="4400" b="1" smtClean="0"/>
              <a:t>人，男生</a:t>
            </a:r>
            <a:r>
              <a:rPr lang="en-US" altLang="zh-CN" sz="4400" b="1" smtClean="0"/>
              <a:t>36</a:t>
            </a:r>
            <a:r>
              <a:rPr lang="zh-CN" altLang="en-US" sz="4400" b="1" smtClean="0"/>
              <a:t>人，班级量化在</a:t>
            </a:r>
            <a:r>
              <a:rPr lang="en-US" altLang="zh-CN" sz="4400" b="1" smtClean="0"/>
              <a:t>9</a:t>
            </a:r>
            <a:r>
              <a:rPr lang="zh-CN" altLang="en-US" sz="4400" b="1" smtClean="0"/>
              <a:t>月份、</a:t>
            </a:r>
            <a:r>
              <a:rPr lang="en-US" altLang="zh-CN" sz="4400" b="1" smtClean="0"/>
              <a:t>10</a:t>
            </a:r>
            <a:r>
              <a:rPr lang="zh-CN" altLang="en-US" sz="4400" b="1" smtClean="0"/>
              <a:t>月份，都取得好的成绩，这次期中考试全班</a:t>
            </a:r>
            <a:r>
              <a:rPr lang="en-US" altLang="zh-CN" sz="4400" b="1" smtClean="0"/>
              <a:t>59</a:t>
            </a:r>
            <a:r>
              <a:rPr lang="zh-CN" altLang="en-US" sz="4400" b="1" smtClean="0"/>
              <a:t>人全部参加，其中语文成绩</a:t>
            </a:r>
            <a:r>
              <a:rPr lang="en-US" altLang="zh-CN" sz="4400" b="1" smtClean="0"/>
              <a:t>51A</a:t>
            </a:r>
            <a:r>
              <a:rPr lang="zh-CN" altLang="en-US" sz="4400" b="1" smtClean="0"/>
              <a:t>，</a:t>
            </a:r>
            <a:r>
              <a:rPr lang="en-US" altLang="zh-CN" sz="4400" b="1" smtClean="0"/>
              <a:t>5</a:t>
            </a:r>
            <a:r>
              <a:rPr lang="zh-CN" altLang="en-US" sz="4400" b="1" smtClean="0"/>
              <a:t>个</a:t>
            </a:r>
            <a:r>
              <a:rPr lang="en-US" altLang="zh-CN" sz="4400" b="1" smtClean="0"/>
              <a:t>B</a:t>
            </a:r>
            <a:r>
              <a:rPr lang="zh-CN" altLang="en-US" sz="4400" b="1" smtClean="0"/>
              <a:t>，</a:t>
            </a:r>
            <a:r>
              <a:rPr lang="en-US" altLang="zh-CN" sz="4400" b="1" smtClean="0"/>
              <a:t>3</a:t>
            </a:r>
            <a:r>
              <a:rPr lang="zh-CN" altLang="en-US" sz="4400" b="1" smtClean="0"/>
              <a:t>个</a:t>
            </a:r>
            <a:r>
              <a:rPr lang="en-US" altLang="zh-CN" sz="4400" b="1" smtClean="0"/>
              <a:t>C</a:t>
            </a:r>
            <a:r>
              <a:rPr lang="zh-CN" altLang="en-US" sz="4400" b="1" smtClean="0"/>
              <a:t>，数学成绩</a:t>
            </a:r>
            <a:r>
              <a:rPr lang="en-US" altLang="zh-CN" sz="4400" b="1" smtClean="0"/>
              <a:t>53A</a:t>
            </a:r>
            <a:r>
              <a:rPr lang="zh-CN" altLang="en-US" sz="4400" b="1" smtClean="0"/>
              <a:t>，</a:t>
            </a:r>
            <a:r>
              <a:rPr lang="en-US" altLang="zh-CN" sz="4400" b="1" smtClean="0"/>
              <a:t>6</a:t>
            </a:r>
            <a:r>
              <a:rPr lang="zh-CN" altLang="en-US" sz="4400" b="1" smtClean="0"/>
              <a:t>个</a:t>
            </a:r>
            <a:r>
              <a:rPr lang="en-US" altLang="zh-CN" sz="4400" b="1" smtClean="0"/>
              <a:t>B</a:t>
            </a:r>
            <a:r>
              <a:rPr lang="zh-CN" altLang="en-US" sz="4400" b="1" smtClean="0"/>
              <a:t>，总的来说大部分学生考得都不错。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内容占位符 2"/>
          <p:cNvSpPr>
            <a:spLocks noGrp="1"/>
          </p:cNvSpPr>
          <p:nvPr>
            <p:ph idx="1"/>
          </p:nvPr>
        </p:nvSpPr>
        <p:spPr>
          <a:xfrm>
            <a:off x="107950" y="0"/>
            <a:ext cx="8883650" cy="6858000"/>
          </a:xfrm>
        </p:spPr>
        <p:txBody>
          <a:bodyPr/>
          <a:lstStyle/>
          <a:p>
            <a:pPr marL="0" indent="0">
              <a:buFont typeface="Wingdings 2"/>
              <a:buNone/>
            </a:pPr>
            <a:r>
              <a:rPr lang="zh-CN" altLang="en-US" sz="3600" b="1" smtClean="0"/>
              <a:t> </a:t>
            </a:r>
            <a:endParaRPr lang="en-US" altLang="zh-CN" sz="3600" b="1" smtClean="0"/>
          </a:p>
          <a:p>
            <a:pPr marL="0" indent="0">
              <a:buFont typeface="Wingdings 2"/>
              <a:buNone/>
            </a:pPr>
            <a:r>
              <a:rPr lang="en-US" altLang="zh-CN" sz="3600" b="1" smtClean="0"/>
              <a:t>   </a:t>
            </a:r>
            <a:r>
              <a:rPr lang="zh-CN" altLang="en-US" sz="3600" b="1" smtClean="0"/>
              <a:t>一向学习自觉，积极思考，在班级里起带头作用的同学有：</a:t>
            </a:r>
            <a:endParaRPr lang="en-US" altLang="zh-CN" sz="3600" b="1" smtClean="0"/>
          </a:p>
          <a:p>
            <a:pPr marL="0" indent="0">
              <a:buFont typeface="Wingdings 2"/>
              <a:buNone/>
            </a:pPr>
            <a:r>
              <a:rPr lang="zh-CN" altLang="en-US" sz="3600" b="1" smtClean="0"/>
              <a:t>周余娜、李桢、顾一一、王湫恺、郭怡汝、蒋雨含、吴凡、刘中天、吴伟妮、密琪璇、胡璟宇、娄馨、周琪、张闰哲、张译文、岳艳红、于淑萍、张语晨、刘萱、杨耀宇、陆铭、李俊泽、陈科君、张俊豪、邴元硕、庞浩、娄暄、李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91600" cy="6669088"/>
          </a:xfrm>
        </p:spPr>
        <p:txBody>
          <a:bodyPr/>
          <a:lstStyle/>
          <a:p>
            <a:pPr marL="0" indent="0">
              <a:buFont typeface="Wingdings 2"/>
              <a:buNone/>
            </a:pPr>
            <a:endParaRPr lang="en-US" altLang="zh-CN" sz="4000" b="1" smtClean="0"/>
          </a:p>
          <a:p>
            <a:pPr marL="0" indent="0">
              <a:buFont typeface="Wingdings 2"/>
              <a:buNone/>
            </a:pPr>
            <a:r>
              <a:rPr lang="en-US" altLang="zh-CN" sz="4000" b="1" smtClean="0"/>
              <a:t>   </a:t>
            </a:r>
            <a:r>
              <a:rPr lang="zh-CN" altLang="en-US" sz="4000" b="1" smtClean="0"/>
              <a:t>在班级里有进步的同学：张圆圆、袁诗琪、曹嘉乐、宋豪杰、孙昶旭、卢建腾、李畅蕾 等。</a:t>
            </a:r>
            <a:endParaRPr lang="en-US" altLang="zh-CN" sz="4000" b="1" smtClean="0"/>
          </a:p>
          <a:p>
            <a:pPr marL="0" indent="0">
              <a:buFont typeface="Wingdings 2"/>
              <a:buNone/>
            </a:pPr>
            <a:r>
              <a:rPr lang="zh-CN" altLang="en-US" sz="4000" b="1" smtClean="0"/>
              <a:t>   需要待提高引起家长重视的学生：李梦强、顾子朋、于金栋、王浩、李励行、何超原、石天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内容占位符 2"/>
          <p:cNvSpPr>
            <a:spLocks noGrp="1"/>
          </p:cNvSpPr>
          <p:nvPr>
            <p:ph idx="1"/>
          </p:nvPr>
        </p:nvSpPr>
        <p:spPr>
          <a:xfrm>
            <a:off x="250825" y="476250"/>
            <a:ext cx="8686800" cy="4525963"/>
          </a:xfrm>
        </p:spPr>
        <p:txBody>
          <a:bodyPr/>
          <a:lstStyle/>
          <a:p>
            <a:pPr marL="0" indent="0">
              <a:buFont typeface="Wingdings 2"/>
              <a:buNone/>
            </a:pPr>
            <a:endParaRPr lang="en-US" altLang="zh-CN" smtClean="0"/>
          </a:p>
          <a:p>
            <a:pPr marL="0" indent="0">
              <a:buFont typeface="Wingdings 2"/>
              <a:buNone/>
            </a:pPr>
            <a:endParaRPr lang="en-US" altLang="zh-CN" smtClean="0"/>
          </a:p>
          <a:p>
            <a:pPr marL="0" indent="0">
              <a:buFont typeface="Wingdings 2"/>
              <a:buNone/>
            </a:pPr>
            <a:r>
              <a:rPr lang="zh-CN" altLang="en-US" smtClean="0"/>
              <a:t>  </a:t>
            </a:r>
            <a:r>
              <a:rPr lang="zh-CN" altLang="en-US" sz="4000" smtClean="0">
                <a:solidFill>
                  <a:srgbClr val="FF0000"/>
                </a:solidFill>
              </a:rPr>
              <a:t>第三环节：班主任传授家庭教育内容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1125538"/>
            <a:ext cx="8686800" cy="5732462"/>
          </a:xfrm>
        </p:spPr>
        <p:txBody>
          <a:bodyPr>
            <a:normAutofit fontScale="25000" lnSpcReduction="20000"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zh-CN" altLang="en-US" sz="11100" b="1" dirty="0" smtClean="0"/>
              <a:t>一、正确认识孩子的小学学习生活：</a:t>
            </a:r>
            <a:endParaRPr lang="en-US" altLang="zh-CN" sz="11100" b="1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11100" b="1" dirty="0" smtClean="0"/>
              <a:t>  1</a:t>
            </a:r>
            <a:r>
              <a:rPr lang="zh-CN" altLang="en-US" sz="11100" b="1" dirty="0" smtClean="0"/>
              <a:t>、重心定位。</a:t>
            </a:r>
            <a:endParaRPr lang="en-US" altLang="zh-CN" sz="11100" b="1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zh-CN" altLang="en-US" sz="11100" b="1" dirty="0" smtClean="0"/>
              <a:t>    </a:t>
            </a:r>
            <a:r>
              <a:rPr lang="zh-CN" altLang="en-US" sz="11100" dirty="0" smtClean="0"/>
              <a:t>一年级学生需要更多地关注，但关注也需要多角度，家长的关注和鼓励是决定学校教育成败与否的关键因素。关注的同时必须要充满信任，相信自己的孩子：你能行！别人能做到的要求，我的孩子也一样能做到。如果过多的强调自己孩子的特殊情况，其实是另一种变相的溺爱。当然，关注也是欲速则不达的，习惯的养成，学习方法的掌握有其自身规律，一口难吃成大胖子。</a:t>
            </a:r>
            <a:endParaRPr lang="en-US" altLang="zh-CN" sz="11100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11100" dirty="0"/>
              <a:t> </a:t>
            </a:r>
            <a:r>
              <a:rPr lang="en-US" altLang="zh-CN" sz="11100" dirty="0" smtClean="0"/>
              <a:t>  </a:t>
            </a:r>
            <a:r>
              <a:rPr lang="zh-CN" altLang="en-US" sz="11100" dirty="0" smtClean="0"/>
              <a:t>一些家长最关注的是孩子的成绩是否优秀，一见到老师就问成绩，而对习惯不够重视，对此专家也指出了，培养孩子良好的习惯是适应小学生活的第一步，至关重要。</a:t>
            </a:r>
            <a:r>
              <a:rPr lang="en-US" altLang="zh-CN" sz="11100" dirty="0" smtClean="0"/>
              <a:t> </a:t>
            </a:r>
            <a:endParaRPr lang="en-US" altLang="zh-CN" sz="11100" dirty="0"/>
          </a:p>
          <a:p>
            <a:pPr fontAlgn="auto">
              <a:spcAft>
                <a:spcPts val="0"/>
              </a:spcAft>
              <a:defRPr/>
            </a:pPr>
            <a:endParaRPr lang="en-US" altLang="zh-CN" dirty="0" smtClean="0"/>
          </a:p>
          <a:p>
            <a:pPr fontAlgn="auto"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0"/>
            <a:ext cx="8686800" cy="7246938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900" b="1" dirty="0"/>
              <a:t>2</a:t>
            </a:r>
            <a:r>
              <a:rPr lang="zh-CN" altLang="en-US" sz="3900" b="1" dirty="0"/>
              <a:t>、关系定位</a:t>
            </a:r>
            <a:r>
              <a:rPr lang="zh-CN" altLang="en-US" sz="3900" b="1" dirty="0" smtClean="0"/>
              <a:t>。</a:t>
            </a:r>
            <a:endParaRPr lang="en-US" altLang="zh-CN" sz="3900" b="1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教师和家长的关系是合作育人的关系。我想，我们在教育上是一种合作的关系，家长也是教育者。孩子就像是在大海里游泳的人，如果他遇到了困难，我们教师和家长的责任是拉他一把，而不是站在岸上大喊大叫，又打又骂他们为什么不努力。再通俗一点就是，如果他们要是有我们大人那么明白，就不用在这里上小学了。</a:t>
            </a:r>
            <a:endParaRPr lang="en-US" altLang="zh-CN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在这个世界上，除了你们家长，我们老师算是真正关心您孩子学习的人，而且是真正能够帮助您的人。我们只有合作，才能实现各位“望子成龙”“望女成凤”的愿望。所以老师和家长之间，必须是沟通合作的关系。如果一味的要求教师怎样怎样，忽视作为家长自身的教育责任，最终将使你自己的小宝贝输在起跑线上。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cs typeface="+mj-cs"/>
              </a:rPr>
              <a:t>家长</a:t>
            </a:r>
            <a:r>
              <a:rPr lang="zh-CN" altLang="en-US" dirty="0" smtClean="0">
                <a:cs typeface="+mj-cs"/>
              </a:rPr>
              <a:t>会议程：</a:t>
            </a:r>
            <a:r>
              <a:rPr lang="en-US" altLang="zh-CN" dirty="0" smtClean="0">
                <a:cs typeface="+mj-cs"/>
              </a:rPr>
              <a:t/>
            </a:r>
            <a:br>
              <a:rPr lang="en-US" altLang="zh-CN" dirty="0" smtClean="0">
                <a:cs typeface="+mj-cs"/>
              </a:rPr>
            </a:br>
            <a:endParaRPr lang="zh-CN" altLang="en-US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1052513"/>
            <a:ext cx="8686800" cy="5472112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、学生家长签到，观看孩子在学校照片、给家长的一封信。</a:t>
            </a: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、班主任介绍本班级情况，学生发展情况。</a:t>
            </a: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、班主任家庭教育授课。</a:t>
            </a: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、优秀家长代表发言。（郭怡汝、蒋雨含、吴凡）。</a:t>
            </a: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、家长与任课老师交流。</a:t>
            </a: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91600" cy="6858000"/>
          </a:xfrm>
        </p:spPr>
        <p:txBody>
          <a:bodyPr/>
          <a:lstStyle/>
          <a:p>
            <a:pPr marL="0" indent="0">
              <a:buFont typeface="Wingdings 2"/>
              <a:buNone/>
            </a:pPr>
            <a:r>
              <a:rPr lang="en-US" altLang="zh-CN" sz="3600" b="1" smtClean="0"/>
              <a:t>3</a:t>
            </a:r>
            <a:r>
              <a:rPr lang="zh-CN" altLang="en-US" sz="3600" b="1" smtClean="0"/>
              <a:t>、培养良好的学习习惯。</a:t>
            </a:r>
            <a:endParaRPr lang="en-US" altLang="zh-CN" sz="3600" b="1" smtClean="0"/>
          </a:p>
          <a:p>
            <a:pPr marL="0" indent="0">
              <a:buFont typeface="Wingdings 2"/>
              <a:buNone/>
            </a:pPr>
            <a:r>
              <a:rPr lang="en-US" altLang="zh-CN" smtClean="0"/>
              <a:t>   (1</a:t>
            </a:r>
            <a:r>
              <a:rPr lang="zh-CN" altLang="en-US" smtClean="0"/>
              <a:t>）榜样的不可替代性。</a:t>
            </a:r>
            <a:endParaRPr lang="en-US" altLang="zh-CN" smtClean="0"/>
          </a:p>
          <a:p>
            <a:pPr marL="0" indent="0">
              <a:buFont typeface="Wingdings 2"/>
              <a:buNone/>
            </a:pPr>
            <a:r>
              <a:rPr lang="en-US" altLang="zh-CN" smtClean="0"/>
              <a:t>   (2)</a:t>
            </a:r>
            <a:r>
              <a:rPr lang="zh-CN" altLang="en-US" smtClean="0"/>
              <a:t>给孩子一个良好的环境。</a:t>
            </a:r>
            <a:endParaRPr lang="en-US" altLang="zh-CN" smtClean="0"/>
          </a:p>
          <a:p>
            <a:pPr marL="0" indent="0">
              <a:buFont typeface="Wingdings 2"/>
              <a:buNone/>
            </a:pPr>
            <a:r>
              <a:rPr lang="en-US" altLang="zh-CN" smtClean="0"/>
              <a:t>  </a:t>
            </a:r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）“常规训练”和“激励机制”。</a:t>
            </a:r>
            <a:endParaRPr lang="en-US" altLang="zh-CN" smtClean="0"/>
          </a:p>
          <a:p>
            <a:pPr marL="0" indent="0">
              <a:buFont typeface="Wingdings 2"/>
              <a:buNone/>
            </a:pPr>
            <a:r>
              <a:rPr lang="en-US" altLang="zh-CN" smtClean="0"/>
              <a:t>  </a:t>
            </a:r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）学会欣赏自己的孩子。</a:t>
            </a:r>
            <a:endParaRPr lang="en-US" altLang="zh-CN" smtClean="0"/>
          </a:p>
          <a:p>
            <a:pPr marL="0" indent="0">
              <a:buFont typeface="Wingdings 2"/>
              <a:buNone/>
            </a:pPr>
            <a:r>
              <a:rPr lang="en-US" altLang="zh-CN" smtClean="0"/>
              <a:t>  </a:t>
            </a:r>
            <a:r>
              <a:rPr lang="zh-CN" altLang="en-US" smtClean="0"/>
              <a:t>（</a:t>
            </a:r>
            <a:r>
              <a:rPr lang="en-US" altLang="zh-CN" smtClean="0"/>
              <a:t>5)</a:t>
            </a:r>
            <a:r>
              <a:rPr lang="zh-CN" altLang="en-US" smtClean="0"/>
              <a:t>要求的一致性决定教育合力的形成大小。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5888"/>
            <a:ext cx="8686800" cy="6553200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zh-CN" altLang="en-US" b="1" dirty="0" smtClean="0"/>
              <a:t>需要家长配合的工作：</a:t>
            </a:r>
            <a:endParaRPr lang="en-US" altLang="zh-CN" b="1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、作息时间。早上</a:t>
            </a:r>
            <a:r>
              <a:rPr lang="en-US" altLang="zh-CN" dirty="0" smtClean="0"/>
              <a:t>7</a:t>
            </a:r>
            <a:r>
              <a:rPr lang="zh-CN" altLang="en-US" dirty="0"/>
              <a:t>：</a:t>
            </a:r>
            <a:r>
              <a:rPr lang="en-US" altLang="zh-CN" dirty="0" smtClean="0"/>
              <a:t>40</a:t>
            </a:r>
            <a:r>
              <a:rPr lang="zh-CN" altLang="en-US" dirty="0" smtClean="0"/>
              <a:t>前到校，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00</a:t>
            </a:r>
            <a:r>
              <a:rPr lang="zh-CN" altLang="en-US" dirty="0" smtClean="0"/>
              <a:t>放学请注意按时接送孩子。</a:t>
            </a:r>
            <a:endParaRPr lang="en-US" altLang="zh-CN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、安全问题。</a:t>
            </a:r>
            <a:endParaRPr lang="en-US" altLang="zh-CN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有的同学喜欢在课间互相追逐打闹，你推我拽，一不小心，不是碰着别人就是被别人碰到，非常容易发生意外，针对这些情况，我们制定了班级公约，告诉他们什么游戏可以做，什么活动不可以做，可是活泼好动是孩子们的天性，为了你孩子的安全，这里需要家长予以配合的是：一、在家里的安全，请教育孩子不可以玩火、玩水、动电器设备，教给孩子一些基本的自救自护知识。二、路上安全，按时接送孩子。三、学校安全，不让孩子带危险的玩具上学校，如一些金属陀螺，鞭炮等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91600" cy="6858000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en-US" altLang="zh-CN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 smtClean="0"/>
              <a:t>3</a:t>
            </a:r>
            <a:r>
              <a:rPr lang="zh-CN" altLang="en-US" dirty="0"/>
              <a:t>、卫生习惯。</a:t>
            </a:r>
            <a:endParaRPr lang="en-US" altLang="zh-CN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/>
              <a:t>4</a:t>
            </a:r>
            <a:r>
              <a:rPr lang="zh-CN" altLang="en-US" dirty="0"/>
              <a:t>、不要给孩子零花钱。教育孩子不在大门口卖零食。</a:t>
            </a:r>
            <a:endParaRPr lang="en-US" altLang="zh-CN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/>
              <a:t>5</a:t>
            </a:r>
            <a:r>
              <a:rPr lang="zh-CN" altLang="en-US" dirty="0"/>
              <a:t>、每天给孩子定时做早饭。</a:t>
            </a:r>
            <a:endParaRPr lang="en-US" altLang="zh-CN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/>
              <a:t>6</a:t>
            </a:r>
            <a:r>
              <a:rPr lang="zh-CN" altLang="en-US" dirty="0"/>
              <a:t>、时常翻翻孩子的课本，了解孩子的学习内容，适时的帮孩子提前准备学习用品。</a:t>
            </a:r>
            <a:endParaRPr lang="en-US" altLang="zh-CN" dirty="0"/>
          </a:p>
          <a:p>
            <a:pPr fontAlgn="auto">
              <a:spcAft>
                <a:spcPts val="0"/>
              </a:spcAft>
              <a:defRPr/>
            </a:pPr>
            <a:endParaRPr lang="zh-CN" altLang="en-US" dirty="0"/>
          </a:p>
          <a:p>
            <a:pPr fontAlgn="auto"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91600" cy="6858000"/>
          </a:xfrm>
        </p:spPr>
        <p:txBody>
          <a:bodyPr/>
          <a:lstStyle/>
          <a:p>
            <a:pPr marL="0" indent="0">
              <a:buFont typeface="Wingdings 2"/>
              <a:buNone/>
            </a:pPr>
            <a:endParaRPr lang="en-US" altLang="zh-CN" smtClean="0"/>
          </a:p>
          <a:p>
            <a:pPr marL="0" indent="0">
              <a:buFont typeface="Wingdings 2"/>
              <a:buNone/>
            </a:pPr>
            <a:r>
              <a:rPr lang="en-US" altLang="zh-CN" b="1" smtClean="0"/>
              <a:t>7</a:t>
            </a:r>
            <a:r>
              <a:rPr lang="zh-CN" altLang="en-US" b="1" smtClean="0"/>
              <a:t>、家庭作业，写作业的学习习惯。</a:t>
            </a:r>
            <a:endParaRPr lang="en-US" altLang="zh-CN" b="1" smtClean="0"/>
          </a:p>
          <a:p>
            <a:pPr marL="0" indent="0">
              <a:buFont typeface="Wingdings 2"/>
              <a:buNone/>
            </a:pPr>
            <a:r>
              <a:rPr lang="zh-CN" altLang="en-US" smtClean="0"/>
              <a:t>家庭作业的几点建议：</a:t>
            </a:r>
            <a:endParaRPr lang="en-US" altLang="zh-CN" smtClean="0"/>
          </a:p>
          <a:p>
            <a:pPr marL="0" indent="0">
              <a:buFont typeface="Wingdings 2"/>
              <a:buNone/>
            </a:pPr>
            <a:r>
              <a:rPr lang="zh-CN" altLang="en-US" smtClean="0"/>
              <a:t>一、给孩子定个规矩，在完成作业之前不准看电视或玩耍，不能养成边做作业，边吃零食的坏习惯。</a:t>
            </a:r>
            <a:endParaRPr lang="en-US" altLang="zh-CN" smtClean="0"/>
          </a:p>
          <a:p>
            <a:pPr marL="0" indent="0">
              <a:buFont typeface="Wingdings 2"/>
              <a:buNone/>
            </a:pPr>
            <a:r>
              <a:rPr lang="zh-CN" altLang="en-US" smtClean="0"/>
              <a:t>二、每天及时检查孩子作业，一定要过目检查一遍，最好签上姓名。如果不检查，孩子会想：“反正妈妈也不看”作业就会马马虎虎，看起来用功，实际上有名无实，还要看学生作业质量。</a:t>
            </a: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5888"/>
            <a:ext cx="8686800" cy="6742112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en-US" altLang="zh-CN" b="1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b="1" dirty="0" smtClean="0"/>
              <a:t>8</a:t>
            </a:r>
            <a:r>
              <a:rPr lang="zh-CN" altLang="en-US" b="1" dirty="0"/>
              <a:t>、整理书包。</a:t>
            </a:r>
            <a:endParaRPr lang="en-US" altLang="zh-CN" b="1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b="1" dirty="0"/>
              <a:t>9</a:t>
            </a:r>
            <a:r>
              <a:rPr lang="zh-CN" altLang="en-US" b="1" dirty="0"/>
              <a:t>、不要在孩子面前评论老师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b="1" dirty="0"/>
              <a:t>10</a:t>
            </a:r>
            <a:r>
              <a:rPr lang="zh-CN" altLang="en-US" b="1" dirty="0"/>
              <a:t>、培养孩子看课外书的好习惯</a:t>
            </a:r>
            <a:r>
              <a:rPr lang="zh-CN" altLang="en-US" dirty="0"/>
              <a:t>。</a:t>
            </a:r>
          </a:p>
          <a:p>
            <a:pPr fontAlgn="auto"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Font typeface="Wingdings 2"/>
              <a:buNone/>
            </a:pPr>
            <a:endParaRPr lang="en-US" altLang="zh-CN" smtClean="0"/>
          </a:p>
          <a:p>
            <a:pPr marL="0" indent="0">
              <a:buFont typeface="Wingdings 2"/>
              <a:buNone/>
            </a:pPr>
            <a:endParaRPr lang="zh-CN" altLang="en-US" smtClean="0"/>
          </a:p>
        </p:txBody>
      </p:sp>
      <p:sp>
        <p:nvSpPr>
          <p:cNvPr id="60418" name="TextBox 3"/>
          <p:cNvSpPr txBox="1">
            <a:spLocks noChangeArrowheads="1"/>
          </p:cNvSpPr>
          <p:nvPr/>
        </p:nvSpPr>
        <p:spPr bwMode="auto">
          <a:xfrm>
            <a:off x="539750" y="2060575"/>
            <a:ext cx="85788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第四环节：优秀学生家长代表发言：</a:t>
            </a:r>
            <a:endParaRPr lang="en-US" altLang="zh-CN" sz="3600">
              <a:solidFill>
                <a:srgbClr val="FF0000"/>
              </a:solidFill>
              <a:latin typeface="Franklin Gothic Book"/>
              <a:ea typeface="华文楷体" pitchFamily="2" charset="-122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   </a:t>
            </a:r>
            <a:r>
              <a:rPr lang="zh-CN" altLang="en-US" sz="36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郭怡汝、蒋雨含、吴凡</a:t>
            </a:r>
            <a:endParaRPr lang="en-US" altLang="zh-CN" sz="3600">
              <a:solidFill>
                <a:srgbClr val="FF0000"/>
              </a:solidFill>
              <a:latin typeface="Franklin Gothic Book"/>
              <a:ea typeface="华文楷体" pitchFamily="2" charset="-122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   </a:t>
            </a:r>
          </a:p>
          <a:p>
            <a:r>
              <a:rPr lang="en-US" altLang="zh-CN">
                <a:latin typeface="Franklin Gothic Book"/>
                <a:ea typeface="华文楷体" pitchFamily="2" charset="-122"/>
              </a:rPr>
              <a:t>   </a:t>
            </a:r>
            <a:endParaRPr lang="zh-CN" altLang="en-US">
              <a:latin typeface="Franklin Gothic Book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内容占位符 2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6742113"/>
          </a:xfrm>
        </p:spPr>
        <p:txBody>
          <a:bodyPr/>
          <a:lstStyle/>
          <a:p>
            <a:pPr marL="0" indent="0">
              <a:buFont typeface="Wingdings 2"/>
              <a:buNone/>
            </a:pPr>
            <a:endParaRPr lang="en-US" altLang="zh-CN" smtClean="0"/>
          </a:p>
          <a:p>
            <a:pPr marL="0" indent="0">
              <a:buFont typeface="Wingdings 2"/>
              <a:buNone/>
            </a:pPr>
            <a:endParaRPr lang="en-US" altLang="zh-CN" smtClean="0"/>
          </a:p>
          <a:p>
            <a:pPr marL="0" indent="0">
              <a:buFont typeface="Wingdings 2"/>
              <a:buNone/>
            </a:pPr>
            <a:endParaRPr lang="en-US" altLang="zh-CN" sz="4000" smtClean="0">
              <a:solidFill>
                <a:srgbClr val="FF0000"/>
              </a:solidFill>
            </a:endParaRPr>
          </a:p>
          <a:p>
            <a:pPr marL="0" indent="0">
              <a:buFont typeface="Wingdings 2"/>
              <a:buNone/>
            </a:pPr>
            <a:r>
              <a:rPr lang="zh-CN" altLang="en-US" sz="4000" smtClean="0">
                <a:solidFill>
                  <a:srgbClr val="FF0000"/>
                </a:solidFill>
              </a:rPr>
              <a:t>第五环节：任课教师发言交流。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 smtClean="0"/>
              <a:t>  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b="1" dirty="0"/>
              <a:t> </a:t>
            </a:r>
            <a:r>
              <a:rPr lang="en-US" altLang="zh-CN" b="1" dirty="0" smtClean="0"/>
              <a:t>  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本次家长会到此结束，谢谢各位家长</a:t>
            </a:r>
            <a:r>
              <a:rPr lang="zh-CN" altLang="en-US" sz="4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的参与。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/>
              <a:buNone/>
            </a:pPr>
            <a:endParaRPr lang="en-US" altLang="zh-CN" sz="3600" b="1" smtClean="0"/>
          </a:p>
          <a:p>
            <a:pPr marL="0" indent="0">
              <a:buFont typeface="Wingdings 2"/>
              <a:buNone/>
            </a:pPr>
            <a:r>
              <a:rPr lang="en-US" altLang="zh-CN" sz="3600" b="1" smtClean="0"/>
              <a:t>    </a:t>
            </a:r>
            <a:r>
              <a:rPr lang="zh-CN" altLang="en-US" sz="3600" b="1" smtClean="0">
                <a:solidFill>
                  <a:srgbClr val="FF0000"/>
                </a:solidFill>
              </a:rPr>
              <a:t>第一环节  欣赏学生在校照片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cs typeface="+mj-cs"/>
              </a:rPr>
              <a:t>班长：周余娜  副班长：杜瑞秋</a:t>
            </a:r>
            <a:br>
              <a:rPr lang="zh-CN" altLang="en-US" dirty="0">
                <a:cs typeface="+mj-cs"/>
              </a:rPr>
            </a:br>
            <a:endParaRPr lang="zh-CN" altLang="en-US" dirty="0">
              <a:cs typeface="+mj-cs"/>
            </a:endParaRP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048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cs typeface="+mj-cs"/>
              </a:rPr>
              <a:t>值日</a:t>
            </a:r>
            <a:r>
              <a:rPr lang="zh-CN" altLang="en-US" dirty="0" smtClean="0">
                <a:cs typeface="+mj-cs"/>
              </a:rPr>
              <a:t>组长：</a:t>
            </a:r>
            <a:endParaRPr lang="zh-CN" altLang="en-US" dirty="0">
              <a:cs typeface="+mj-cs"/>
            </a:endParaRPr>
          </a:p>
        </p:txBody>
      </p:sp>
      <p:pic>
        <p:nvPicPr>
          <p:cNvPr id="21506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68413"/>
            <a:ext cx="9144000" cy="55895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室内卫生各排组长：</a:t>
            </a:r>
            <a:endParaRPr lang="zh-CN" altLang="en-US" dirty="0">
              <a:cs typeface="+mj-cs"/>
            </a:endParaRPr>
          </a:p>
        </p:txBody>
      </p:sp>
      <p:pic>
        <p:nvPicPr>
          <p:cNvPr id="22530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341438"/>
            <a:ext cx="9144000" cy="55165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餐厅组长：</a:t>
            </a:r>
            <a:endParaRPr lang="zh-CN" altLang="en-US" dirty="0">
              <a:cs typeface="+mj-cs"/>
            </a:endParaRPr>
          </a:p>
        </p:txBody>
      </p:sp>
      <p:pic>
        <p:nvPicPr>
          <p:cNvPr id="2355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554163"/>
            <a:ext cx="9144000" cy="53038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1614</TotalTime>
  <Words>1601</Words>
  <Application>Microsoft Office PowerPoint</Application>
  <PresentationFormat>全屏显示(4:3)</PresentationFormat>
  <Paragraphs>71</Paragraphs>
  <Slides>47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9</vt:i4>
      </vt:variant>
      <vt:variant>
        <vt:lpstr>幻灯片标题</vt:lpstr>
      </vt:variant>
      <vt:variant>
        <vt:i4>47</vt:i4>
      </vt:variant>
    </vt:vector>
  </HeadingPairs>
  <TitlesOfParts>
    <vt:vector size="64" baseType="lpstr">
      <vt:lpstr>Franklin Gothic Book</vt:lpstr>
      <vt:lpstr>华文楷体</vt:lpstr>
      <vt:lpstr>宋体</vt:lpstr>
      <vt:lpstr>Arial</vt:lpstr>
      <vt:lpstr>Franklin Gothic Medium</vt:lpstr>
      <vt:lpstr>隶书</vt:lpstr>
      <vt:lpstr>Wingdings 2</vt:lpstr>
      <vt:lpstr>Calibri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一年级四班家长会</dc:title>
  <dc:creator>shantingting</dc:creator>
  <cp:lastModifiedBy>未知用户</cp:lastModifiedBy>
  <cp:revision>41</cp:revision>
  <dcterms:created xsi:type="dcterms:W3CDTF">2012-11-28T07:53:33Z</dcterms:created>
  <dcterms:modified xsi:type="dcterms:W3CDTF">2015-11-23T06:12:03Z</dcterms:modified>
</cp:coreProperties>
</file>