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74" r:id="rId2"/>
    <p:sldId id="256" r:id="rId3"/>
    <p:sldId id="257" r:id="rId4"/>
    <p:sldId id="259" r:id="rId5"/>
    <p:sldId id="260" r:id="rId6"/>
    <p:sldId id="264" r:id="rId7"/>
    <p:sldId id="267" r:id="rId8"/>
    <p:sldId id="263" r:id="rId9"/>
    <p:sldId id="262" r:id="rId10"/>
    <p:sldId id="268" r:id="rId11"/>
    <p:sldId id="261" r:id="rId12"/>
    <p:sldId id="272" r:id="rId13"/>
    <p:sldId id="273" r:id="rId14"/>
    <p:sldId id="269" r:id="rId15"/>
    <p:sldId id="271" r:id="rId16"/>
  </p:sldIdLst>
  <p:sldSz cx="9144000" cy="6858000" type="screen4x3"/>
  <p:notesSz cx="6858000" cy="9144000"/>
  <p:embeddedFontLst>
    <p:embeddedFont>
      <p:font typeface="方正舒体" pitchFamily="2" charset="-122"/>
      <p:regular r:id="rId18"/>
    </p:embeddedFont>
    <p:embeddedFont>
      <p:font typeface="Cambria" pitchFamily="18" charset="0"/>
      <p:regular r:id="rId19"/>
      <p:bold r:id="rId20"/>
      <p:italic r:id="rId21"/>
      <p:boldItalic r:id="rId22"/>
    </p:embeddedFont>
    <p:embeddedFont>
      <p:font typeface="华文彩云" pitchFamily="2" charset="-122"/>
      <p:regular r:id="rId23"/>
    </p:embeddedFont>
    <p:embeddedFont>
      <p:font typeface="隶书" pitchFamily="49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微软雅黑" pitchFamily="34" charset="-122"/>
      <p:regular r:id="rId29"/>
      <p:bold r:id="rId30"/>
    </p:embeddedFont>
    <p:embeddedFont>
      <p:font typeface="华文楷体" pitchFamily="2" charset="-122"/>
      <p:regular r:id="rId31"/>
    </p:embeddedFont>
    <p:embeddedFont>
      <p:font typeface="华文行楷" pitchFamily="2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26" autoAdjust="0"/>
    <p:restoredTop sz="94660"/>
  </p:normalViewPr>
  <p:slideViewPr>
    <p:cSldViewPr>
      <p:cViewPr>
        <p:scale>
          <a:sx n="66" d="100"/>
          <a:sy n="66" d="100"/>
        </p:scale>
        <p:origin x="-126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6B2486-88C7-4CA6-AAA1-54AA2B83CDA3}" type="datetimeFigureOut">
              <a:rPr lang="zh-CN" altLang="en-US" smtClean="0"/>
              <a:pPr/>
              <a:t>2011-5-18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9016A0-410B-4EA7-8F1D-391D769272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038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D35E-78EB-4DE7-AA39-EE681413A56D}" type="datetimeFigureOut">
              <a:rPr lang="zh-CN" altLang="en-US" smtClean="0"/>
              <a:pPr/>
              <a:t>2011-5-18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1802B-F23C-4DC3-94B1-46180F5BC5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D35E-78EB-4DE7-AA39-EE681413A56D}" type="datetimeFigureOut">
              <a:rPr lang="zh-CN" altLang="en-US" smtClean="0"/>
              <a:pPr/>
              <a:t>2011-5-18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1802B-F23C-4DC3-94B1-46180F5BC5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D35E-78EB-4DE7-AA39-EE681413A56D}" type="datetimeFigureOut">
              <a:rPr lang="zh-CN" altLang="en-US" smtClean="0"/>
              <a:pPr/>
              <a:t>2011-5-18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1802B-F23C-4DC3-94B1-46180F5BC5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D35E-78EB-4DE7-AA39-EE681413A56D}" type="datetimeFigureOut">
              <a:rPr lang="zh-CN" altLang="en-US" smtClean="0"/>
              <a:pPr/>
              <a:t>2011-5-18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1802B-F23C-4DC3-94B1-46180F5BC5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D35E-78EB-4DE7-AA39-EE681413A56D}" type="datetimeFigureOut">
              <a:rPr lang="zh-CN" altLang="en-US" smtClean="0"/>
              <a:pPr/>
              <a:t>2011-5-18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1802B-F23C-4DC3-94B1-46180F5BC5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D35E-78EB-4DE7-AA39-EE681413A56D}" type="datetimeFigureOut">
              <a:rPr lang="zh-CN" altLang="en-US" smtClean="0"/>
              <a:pPr/>
              <a:t>2011-5-18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1802B-F23C-4DC3-94B1-46180F5BC5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D35E-78EB-4DE7-AA39-EE681413A56D}" type="datetimeFigureOut">
              <a:rPr lang="zh-CN" altLang="en-US" smtClean="0"/>
              <a:pPr/>
              <a:t>2011-5-18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1802B-F23C-4DC3-94B1-46180F5BC5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D35E-78EB-4DE7-AA39-EE681413A56D}" type="datetimeFigureOut">
              <a:rPr lang="zh-CN" altLang="en-US" smtClean="0"/>
              <a:pPr/>
              <a:t>2011-5-18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1802B-F23C-4DC3-94B1-46180F5BC5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D35E-78EB-4DE7-AA39-EE681413A56D}" type="datetimeFigureOut">
              <a:rPr lang="zh-CN" altLang="en-US" smtClean="0"/>
              <a:pPr/>
              <a:t>2011-5-18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1802B-F23C-4DC3-94B1-46180F5BC5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D35E-78EB-4DE7-AA39-EE681413A56D}" type="datetimeFigureOut">
              <a:rPr lang="zh-CN" altLang="en-US" smtClean="0"/>
              <a:pPr/>
              <a:t>2011-5-18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1802B-F23C-4DC3-94B1-46180F5BC5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D35E-78EB-4DE7-AA39-EE681413A56D}" type="datetimeFigureOut">
              <a:rPr lang="zh-CN" altLang="en-US" smtClean="0"/>
              <a:pPr/>
              <a:t>2011-5-18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1802B-F23C-4DC3-94B1-46180F5BC5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DD35E-78EB-4DE7-AA39-EE681413A56D}" type="datetimeFigureOut">
              <a:rPr lang="zh-CN" altLang="en-US" smtClean="0"/>
              <a:pPr/>
              <a:t>2011-5-18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1802B-F23C-4DC3-94B1-46180F5BC5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istrator\Desktop\ppt\&#21487;&#31859;&#23567;&#23376;-&#38738;&#26149;&#32426;&#24565;&#20876;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Xiao\Desktop\图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8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6264696" cy="1260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810455" y="2420888"/>
            <a:ext cx="777488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兰州大学第一届</a:t>
            </a:r>
            <a:r>
              <a:rPr lang="en-US" altLang="zh-CN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文化节</a:t>
            </a:r>
            <a:endParaRPr lang="en-US" altLang="zh-CN" sz="5400" b="1" cap="none" spc="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zh-CN" alt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杯</a:t>
            </a:r>
            <a:r>
              <a:rPr lang="en-US" altLang="zh-CN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设计大赛</a:t>
            </a:r>
            <a:endParaRPr lang="zh-CN" alt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39523" y="5670720"/>
            <a:ext cx="4664954" cy="694812"/>
            <a:chOff x="2517309" y="5670720"/>
            <a:chExt cx="4664954" cy="694812"/>
          </a:xfrm>
        </p:grpSpPr>
        <p:pic>
          <p:nvPicPr>
            <p:cNvPr id="1026" name="Picture 2" descr="D:\Xiao\文件\网络部\su logo.png"/>
            <p:cNvPicPr>
              <a:picLocks noChangeAspect="1" noChangeArrowheads="1"/>
            </p:cNvPicPr>
            <p:nvPr/>
          </p:nvPicPr>
          <p:blipFill>
            <a:blip r:embed="rId4" cstate="print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7309" y="5670720"/>
              <a:ext cx="2510490" cy="694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5733784"/>
              <a:ext cx="1962191" cy="534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19952155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1a3da1efbf58316314e152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图片 6" descr="x+C0ujQ=_tH1Q4O7YQke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40236">
            <a:off x="5142327" y="2974688"/>
            <a:ext cx="3571900" cy="3429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内容占位符 3" descr="200411281201654383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 rot="20543936">
            <a:off x="3723266" y="543105"/>
            <a:ext cx="406400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 descr="200704101705266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638688">
            <a:off x="438505" y="2688602"/>
            <a:ext cx="3817293" cy="37147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矩形 7"/>
          <p:cNvSpPr/>
          <p:nvPr/>
        </p:nvSpPr>
        <p:spPr>
          <a:xfrm>
            <a:off x="428596" y="5072074"/>
            <a:ext cx="71737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anDown">
              <a:avLst/>
            </a:prstTxWarp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生活中，我们一样青春！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5bd8099404f0d65f7af480a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" y="0"/>
            <a:ext cx="9143998" cy="6858000"/>
          </a:xfrm>
          <a:prstGeom prst="rect">
            <a:avLst/>
          </a:prstGeom>
        </p:spPr>
      </p:pic>
      <p:pic>
        <p:nvPicPr>
          <p:cNvPr id="13" name="图片 12" descr="5bd8099404f0d65f7af480a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8" cy="6858000"/>
          </a:xfrm>
          <a:prstGeom prst="rect">
            <a:avLst/>
          </a:prstGeom>
        </p:spPr>
      </p:pic>
      <p:pic>
        <p:nvPicPr>
          <p:cNvPr id="4" name="内容占位符 3" descr="8b527d27713bf34d908f9d1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214942" y="2332037"/>
            <a:ext cx="4412814" cy="452596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图片 6" descr="6391e9038464a4a209fa931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10083">
            <a:off x="783059" y="491879"/>
            <a:ext cx="4214842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矩形 9"/>
          <p:cNvSpPr/>
          <p:nvPr/>
        </p:nvSpPr>
        <p:spPr>
          <a:xfrm>
            <a:off x="-714412" y="0"/>
            <a:ext cx="6143668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/>
              <a:t>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青春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/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</a:rPr>
              <a:t>                          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DFKai-SB" pitchFamily="65" charset="-120"/>
                <a:ea typeface="DFKai-SB" pitchFamily="65" charset="-120"/>
              </a:rPr>
              <a:t>席慕容</a:t>
            </a:r>
          </a:p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DFKai-SB" pitchFamily="65" charset="-120"/>
                <a:ea typeface="DFKai-SB" pitchFamily="65" charset="-120"/>
              </a:rPr>
              <a:t>　　所有的结局都已写好</a:t>
            </a:r>
          </a:p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DFKai-SB" pitchFamily="65" charset="-120"/>
                <a:ea typeface="DFKai-SB" pitchFamily="65" charset="-120"/>
              </a:rPr>
              <a:t>　　所有的泪水也都已启程</a:t>
            </a:r>
          </a:p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DFKai-SB" pitchFamily="65" charset="-120"/>
                <a:ea typeface="DFKai-SB" pitchFamily="65" charset="-120"/>
              </a:rPr>
              <a:t>　　却忽然忘了是怎么样的一个开始</a:t>
            </a:r>
          </a:p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DFKai-SB" pitchFamily="65" charset="-120"/>
                <a:ea typeface="DFKai-SB" pitchFamily="65" charset="-120"/>
              </a:rPr>
              <a:t>　　在那个古老的不再回来的夏日</a:t>
            </a:r>
          </a:p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DFKai-SB" pitchFamily="65" charset="-120"/>
                <a:ea typeface="DFKai-SB" pitchFamily="65" charset="-120"/>
              </a:rPr>
              <a:t>　　无论我如何的去追索</a:t>
            </a:r>
          </a:p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DFKai-SB" pitchFamily="65" charset="-120"/>
                <a:ea typeface="DFKai-SB" pitchFamily="65" charset="-120"/>
              </a:rPr>
              <a:t>　　年轻的你只如云影掠过</a:t>
            </a:r>
          </a:p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DFKai-SB" pitchFamily="65" charset="-120"/>
                <a:ea typeface="DFKai-SB" pitchFamily="65" charset="-120"/>
              </a:rPr>
              <a:t>　　而你微笑的面容极浅极淡</a:t>
            </a:r>
          </a:p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DFKai-SB" pitchFamily="65" charset="-120"/>
                <a:ea typeface="DFKai-SB" pitchFamily="65" charset="-120"/>
              </a:rPr>
              <a:t>　　逐渐隐没在日落后的群岚</a:t>
            </a:r>
          </a:p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DFKai-SB" pitchFamily="65" charset="-120"/>
                <a:ea typeface="DFKai-SB" pitchFamily="65" charset="-120"/>
              </a:rPr>
              <a:t>　　遂翻开那发黄的扉页</a:t>
            </a:r>
          </a:p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DFKai-SB" pitchFamily="65" charset="-120"/>
                <a:ea typeface="DFKai-SB" pitchFamily="65" charset="-120"/>
              </a:rPr>
              <a:t>　　命运将它装订的极为拙劣</a:t>
            </a:r>
          </a:p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DFKai-SB" pitchFamily="65" charset="-120"/>
                <a:ea typeface="DFKai-SB" pitchFamily="65" charset="-120"/>
              </a:rPr>
              <a:t>　　含着泪 我一读再读</a:t>
            </a:r>
          </a:p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DFKai-SB" pitchFamily="65" charset="-120"/>
                <a:ea typeface="DFKai-SB" pitchFamily="65" charset="-120"/>
              </a:rPr>
              <a:t>　　却不得不承认</a:t>
            </a:r>
          </a:p>
          <a:p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  <a:latin typeface="DFKai-SB" pitchFamily="65" charset="-120"/>
                <a:ea typeface="DFKai-SB" pitchFamily="65" charset="-120"/>
              </a:rPr>
              <a:t>　　青春 是一本太仓促的书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DFKai-SB" pitchFamily="65" charset="-120"/>
              <a:ea typeface="DFKai-SB" pitchFamily="65" charset="-12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9124" y="0"/>
            <a:ext cx="4714876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　</a:t>
            </a:r>
            <a:endParaRPr lang="en-US" altLang="zh-CN" dirty="0" smtClean="0"/>
          </a:p>
          <a:p>
            <a:r>
              <a:rPr lang="en-US" altLang="zh-CN" sz="2000" dirty="0" smtClean="0"/>
              <a:t>Each of the endings had been written</a:t>
            </a:r>
          </a:p>
          <a:p>
            <a:r>
              <a:rPr lang="zh-CN" altLang="en-US" sz="2000" dirty="0" smtClean="0"/>
              <a:t>　　</a:t>
            </a:r>
            <a:r>
              <a:rPr lang="en-US" altLang="zh-CN" sz="2000" dirty="0" smtClean="0"/>
              <a:t>All the tears been already on the way</a:t>
            </a:r>
          </a:p>
          <a:p>
            <a:r>
              <a:rPr lang="zh-CN" altLang="en-US" sz="2000" dirty="0" smtClean="0"/>
              <a:t>　　</a:t>
            </a:r>
            <a:r>
              <a:rPr lang="en-US" altLang="zh-CN" sz="2000" dirty="0" smtClean="0"/>
              <a:t>But how did it begin we’d forgotten</a:t>
            </a:r>
          </a:p>
          <a:p>
            <a:r>
              <a:rPr lang="zh-CN" altLang="en-US" sz="2000" dirty="0" smtClean="0"/>
              <a:t>　　</a:t>
            </a:r>
            <a:r>
              <a:rPr lang="en-US" altLang="zh-CN" sz="2000" dirty="0" smtClean="0"/>
              <a:t>On that old unrepeatable summer’s day</a:t>
            </a:r>
          </a:p>
          <a:p>
            <a:r>
              <a:rPr lang="zh-CN" altLang="en-US" sz="2000" dirty="0" smtClean="0"/>
              <a:t>　　</a:t>
            </a:r>
            <a:r>
              <a:rPr lang="en-US" altLang="zh-CN" sz="2000" dirty="0" smtClean="0"/>
              <a:t>No matter how I used to follow trace</a:t>
            </a:r>
          </a:p>
          <a:p>
            <a:r>
              <a:rPr lang="zh-CN" altLang="en-US" sz="2000" dirty="0" smtClean="0"/>
              <a:t>　　</a:t>
            </a:r>
            <a:r>
              <a:rPr lang="en-US" altLang="zh-CN" sz="2000" dirty="0" smtClean="0"/>
              <a:t>Thee young, in the flashy floating </a:t>
            </a:r>
            <a:r>
              <a:rPr lang="en-US" altLang="zh-CN" sz="2000" dirty="0" err="1" smtClean="0"/>
              <a:t>cloudslost</a:t>
            </a:r>
            <a:endParaRPr lang="en-US" altLang="zh-CN" sz="2000" dirty="0" smtClean="0"/>
          </a:p>
          <a:p>
            <a:r>
              <a:rPr lang="zh-CN" altLang="en-US" sz="2000" dirty="0" smtClean="0"/>
              <a:t>　　</a:t>
            </a:r>
            <a:r>
              <a:rPr lang="en-US" altLang="zh-CN" sz="2000" dirty="0" smtClean="0"/>
              <a:t>A softest and faintest smile on thou face</a:t>
            </a:r>
          </a:p>
          <a:p>
            <a:r>
              <a:rPr lang="zh-CN" altLang="en-US" sz="2000" dirty="0" smtClean="0"/>
              <a:t>　　</a:t>
            </a:r>
            <a:r>
              <a:rPr lang="en-US" altLang="zh-CN" sz="2000" dirty="0" smtClean="0"/>
              <a:t>Which day by day disappeared amidst</a:t>
            </a:r>
          </a:p>
          <a:p>
            <a:r>
              <a:rPr lang="zh-CN" altLang="en-US" sz="2000" dirty="0" smtClean="0"/>
              <a:t>　　</a:t>
            </a:r>
            <a:r>
              <a:rPr lang="en-US" altLang="zh-CN" sz="2000" dirty="0" smtClean="0"/>
              <a:t>From hill to hill after the sun’s falling</a:t>
            </a:r>
          </a:p>
          <a:p>
            <a:r>
              <a:rPr lang="zh-CN" altLang="en-US" sz="2000" dirty="0" smtClean="0"/>
              <a:t>　　</a:t>
            </a:r>
            <a:r>
              <a:rPr lang="en-US" altLang="zh-CN" sz="2000" dirty="0" smtClean="0"/>
              <a:t>Then the yellowish title page unfolded</a:t>
            </a:r>
          </a:p>
          <a:p>
            <a:r>
              <a:rPr lang="zh-CN" altLang="en-US" sz="2000" dirty="0" smtClean="0"/>
              <a:t>　　</a:t>
            </a:r>
            <a:r>
              <a:rPr lang="en-US" altLang="zh-CN" sz="2000" dirty="0" smtClean="0"/>
              <a:t>Fortune made it with awfully binding</a:t>
            </a:r>
          </a:p>
          <a:p>
            <a:r>
              <a:rPr lang="zh-CN" altLang="en-US" sz="2000" dirty="0" smtClean="0"/>
              <a:t>　　</a:t>
            </a:r>
            <a:r>
              <a:rPr lang="en-US" altLang="zh-CN" sz="2000" dirty="0" smtClean="0"/>
              <a:t>With tears again and again had I read</a:t>
            </a:r>
          </a:p>
          <a:p>
            <a:r>
              <a:rPr lang="zh-CN" altLang="en-US" sz="2000" dirty="0" smtClean="0"/>
              <a:t>　　</a:t>
            </a:r>
            <a:r>
              <a:rPr lang="en-US" altLang="zh-CN" sz="2000" dirty="0" smtClean="0"/>
              <a:t>Being unwilling to admit the truth</a:t>
            </a:r>
          </a:p>
          <a:p>
            <a:r>
              <a:rPr lang="zh-CN" altLang="en-US" sz="2000" dirty="0" smtClean="0"/>
              <a:t>　　</a:t>
            </a:r>
            <a:r>
              <a:rPr lang="en-US" altLang="zh-CN" sz="2000" dirty="0" smtClean="0"/>
              <a:t>All is rush written in the book of youth</a:t>
            </a:r>
            <a:endParaRPr lang="zh-CN" altLang="en-US" sz="2000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1_15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</p:spPr>
      </p:pic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900113" y="527050"/>
            <a:ext cx="6985000" cy="56435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algn="ctr"/>
            <a:r>
              <a:rPr kumimoji="1" lang="zh-CN" altLang="en-US" sz="4400" b="1" dirty="0">
                <a:solidFill>
                  <a:srgbClr val="000099"/>
                </a:solidFill>
                <a:latin typeface="方正舒体" pitchFamily="2" charset="-122"/>
                <a:ea typeface="方正舒体" pitchFamily="2" charset="-122"/>
              </a:rPr>
              <a:t>青 春 日 记</a:t>
            </a:r>
          </a:p>
          <a:p>
            <a:pPr algn="ctr"/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我在青春的日记里流浪</a:t>
            </a:r>
            <a:b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迷惘的脚步一行一行</a:t>
            </a:r>
            <a:b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走过欢喜走过忧伤</a:t>
            </a:r>
            <a:b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走过那些莫名的惆怅</a:t>
            </a:r>
            <a:b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还有那初次动情的地方</a:t>
            </a:r>
            <a:b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当年龄在记忆里成长</a:t>
            </a:r>
            <a:b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我的目光我的歌唱</a:t>
            </a:r>
            <a:b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每一天都在这里珍藏</a:t>
            </a:r>
            <a:r>
              <a:rPr kumimoji="1" lang="zh-CN" altLang="en-US" sz="3200" b="1" dirty="0">
                <a:solidFill>
                  <a:srgbClr val="000099"/>
                </a:solidFill>
                <a:ea typeface="华文行楷" pitchFamily="2" charset="-122"/>
              </a:rPr>
              <a:t/>
            </a:r>
            <a:br>
              <a:rPr kumimoji="1" lang="zh-CN" altLang="en-US" sz="3200" b="1" dirty="0">
                <a:solidFill>
                  <a:srgbClr val="000099"/>
                </a:solidFill>
                <a:ea typeface="华文行楷" pitchFamily="2" charset="-122"/>
              </a:rPr>
            </a:br>
            <a:endParaRPr kumimoji="1" lang="zh-CN" altLang="en-US" sz="3200" b="1" dirty="0">
              <a:solidFill>
                <a:srgbClr val="000099"/>
              </a:solidFill>
              <a:ea typeface="华文行楷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1_15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</p:spPr>
      </p:pic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1160463" y="-257175"/>
            <a:ext cx="6148387" cy="61341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rgbClr val="000099"/>
                </a:solidFill>
                <a:ea typeface="方正舒体" pitchFamily="2" charset="-122"/>
              </a:rPr>
              <a:t/>
            </a:r>
            <a:br>
              <a:rPr kumimoji="1" lang="en-US" altLang="zh-CN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我对你谈起的那些梦想</a:t>
            </a:r>
            <a:b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还有我的年少轻狂</a:t>
            </a:r>
            <a:b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青春的日记应该充满阳光</a:t>
            </a:r>
            <a:b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照亮了每一页年轻的时光</a:t>
            </a:r>
            <a:b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积蓄温暖积蓄力量</a:t>
            </a:r>
            <a:b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因为我和我的梦正奔跑在路上</a:t>
            </a:r>
            <a:b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来不及叹息</a:t>
            </a:r>
            <a:b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来不及思量</a:t>
            </a:r>
            <a:b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来不及回头望</a:t>
            </a:r>
            <a:b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</a:br>
            <a:r>
              <a:rPr kumimoji="1" lang="zh-CN" altLang="en-US" sz="3600" b="1" dirty="0">
                <a:solidFill>
                  <a:srgbClr val="000099"/>
                </a:solidFill>
                <a:ea typeface="方正舒体" pitchFamily="2" charset="-122"/>
              </a:rPr>
              <a:t>因为青春正长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BJ_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1571604" y="1071546"/>
            <a:ext cx="62151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i="1" dirty="0" smtClean="0">
                <a:solidFill>
                  <a:schemeClr val="accent6"/>
                </a:solidFill>
                <a:ea typeface="华文行楷" pitchFamily="2" charset="-122"/>
              </a:rPr>
              <a:t>只要心灵不老，只要思想年轻，</a:t>
            </a:r>
          </a:p>
          <a:p>
            <a:endParaRPr lang="zh-CN" altLang="en-US" sz="3200" b="1" i="1" dirty="0" smtClean="0">
              <a:solidFill>
                <a:schemeClr val="accent6"/>
              </a:solidFill>
              <a:ea typeface="华文行楷" pitchFamily="2" charset="-122"/>
            </a:endParaRPr>
          </a:p>
          <a:p>
            <a:r>
              <a:rPr lang="zh-CN" altLang="en-US" sz="3200" b="1" i="1" dirty="0" smtClean="0">
                <a:solidFill>
                  <a:schemeClr val="accent6"/>
                </a:solidFill>
                <a:ea typeface="华文行楷" pitchFamily="2" charset="-122"/>
              </a:rPr>
              <a:t>      青春就不会离你远去！</a:t>
            </a:r>
            <a:endParaRPr lang="zh-CN" altLang="en-US" sz="3200" dirty="0">
              <a:solidFill>
                <a:schemeClr val="accent6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85852" y="2967334"/>
            <a:ext cx="66437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i="1" dirty="0" smtClean="0">
                <a:solidFill>
                  <a:schemeClr val="accent6"/>
                </a:solidFill>
                <a:latin typeface="宋体" pitchFamily="2" charset="-122"/>
                <a:ea typeface="华文彩云" pitchFamily="2" charset="-122"/>
              </a:rPr>
              <a:t>只要今天的我们把握好青春的方向</a:t>
            </a:r>
          </a:p>
          <a:p>
            <a:r>
              <a:rPr lang="zh-CN" altLang="en-US" sz="3200" b="1" i="1" dirty="0" smtClean="0">
                <a:solidFill>
                  <a:schemeClr val="accent6"/>
                </a:solidFill>
                <a:ea typeface="华文彩云" pitchFamily="2" charset="-122"/>
              </a:rPr>
              <a:t/>
            </a:r>
            <a:br>
              <a:rPr lang="zh-CN" altLang="en-US" sz="3200" b="1" i="1" dirty="0" smtClean="0">
                <a:solidFill>
                  <a:schemeClr val="accent6"/>
                </a:solidFill>
                <a:ea typeface="华文彩云" pitchFamily="2" charset="-122"/>
              </a:rPr>
            </a:br>
            <a:r>
              <a:rPr lang="zh-CN" altLang="en-US" sz="3200" b="1" i="1" dirty="0" smtClean="0">
                <a:solidFill>
                  <a:schemeClr val="accent6"/>
                </a:solidFill>
                <a:ea typeface="华文彩云" pitchFamily="2" charset="-122"/>
              </a:rPr>
              <a:t>         </a:t>
            </a:r>
            <a:r>
              <a:rPr lang="zh-CN" altLang="en-US" sz="3200" b="1" i="1" dirty="0" smtClean="0">
                <a:solidFill>
                  <a:schemeClr val="accent6"/>
                </a:solidFill>
                <a:latin typeface="宋体" pitchFamily="2" charset="-122"/>
                <a:ea typeface="华文彩云" pitchFamily="2" charset="-122"/>
              </a:rPr>
              <a:t>我们的明天会更加美好</a:t>
            </a:r>
            <a:r>
              <a:rPr lang="zh-CN" altLang="en-US" sz="3200" b="1" dirty="0" smtClean="0">
                <a:solidFill>
                  <a:schemeClr val="accent6"/>
                </a:solidFill>
                <a:ea typeface="华文彩云" pitchFamily="2" charset="-122"/>
              </a:rPr>
              <a:t> </a:t>
            </a:r>
            <a:endParaRPr lang="zh-CN" altLang="en-US" sz="3200" b="1" dirty="0">
              <a:solidFill>
                <a:schemeClr val="accent6"/>
              </a:solidFill>
              <a:ea typeface="华文彩云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162 L -0.00382 0.24832 " pathEditMode="relative" rAng="0" ptsTypes="AA">
                                      <p:cBhvr>
                                        <p:cTn id="6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8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z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5502" cy="6859588"/>
          </a:xfrm>
          <a:prstGeom prst="rect">
            <a:avLst/>
          </a:prstGeom>
          <a:noFill/>
        </p:spPr>
      </p:pic>
      <p:sp>
        <p:nvSpPr>
          <p:cNvPr id="29699" name="WordArt 3"/>
          <p:cNvSpPr>
            <a:spLocks noChangeArrowheads="1" noChangeShapeType="1" noTextEdit="1"/>
          </p:cNvSpPr>
          <p:nvPr/>
        </p:nvSpPr>
        <p:spPr bwMode="auto">
          <a:xfrm rot="5400000">
            <a:off x="-1214482" y="2714624"/>
            <a:ext cx="4429156" cy="1143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/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隶书"/>
              </a:rPr>
              <a:t>你我共绘青春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57200" y="76200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endParaRPr lang="zh-CN" altLang="zh-CN" sz="3200" b="1">
              <a:solidFill>
                <a:srgbClr val="CC3399"/>
              </a:solidFill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6" y="642918"/>
            <a:ext cx="64294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CC00"/>
                </a:solidFill>
              </a:rPr>
              <a:t>无论是自然之春天，还是人生之青春，请好好珍惜！</a:t>
            </a:r>
            <a:endParaRPr lang="zh-CN" altLang="en-US" sz="2800" dirty="0">
              <a:solidFill>
                <a:srgbClr val="00CC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57422" y="2786058"/>
            <a:ext cx="582723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谢谢观赏！</a:t>
            </a:r>
            <a:endParaRPr lang="zh-CN" altLang="en-US" sz="8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400"/>
                            </p:stCondLst>
                            <p:childTnLst>
                              <p:par>
                                <p:cTn id="11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4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900"/>
                            </p:stCondLst>
                            <p:childTnLst>
                              <p:par>
                                <p:cTn id="20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6" grpId="0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rey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9106" y="1"/>
            <a:ext cx="9153106" cy="6857999"/>
          </a:xfrm>
          <a:prstGeom prst="rect">
            <a:avLst/>
          </a:prstGeom>
        </p:spPr>
      </p:pic>
      <p:pic>
        <p:nvPicPr>
          <p:cNvPr id="10" name="图片 9" descr="OOOPIC_a357314508_20091128eb938ca312508d2f_副本.jpg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707170">
            <a:off x="208514" y="3147729"/>
            <a:ext cx="5391150" cy="33480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矩形 5"/>
          <p:cNvSpPr/>
          <p:nvPr/>
        </p:nvSpPr>
        <p:spPr>
          <a:xfrm>
            <a:off x="571472" y="1500174"/>
            <a:ext cx="721523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9600" b="1" cap="all" spc="0" dirty="0" smtClean="0">
                <a:ln>
                  <a:solidFill>
                    <a:srgbClr val="00B050"/>
                  </a:solidFill>
                </a:ln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  <a:reflection blurRad="10000" stA="55000" endPos="48000" dist="500" dir="5400000" sy="-100000" algn="bl" rotWithShape="0"/>
                </a:effectLst>
              </a:rPr>
              <a:t>青</a:t>
            </a:r>
            <a:r>
              <a:rPr lang="en-US" altLang="zh-CN" sz="9600" b="1" cap="all" spc="0" dirty="0" smtClean="0">
                <a:ln>
                  <a:solidFill>
                    <a:srgbClr val="00B050"/>
                  </a:solidFill>
                </a:ln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  <a:reflection blurRad="10000" stA="55000" endPos="48000" dist="500" dir="5400000" sy="-100000" algn="bl" rotWithShape="0"/>
                </a:effectLst>
              </a:rPr>
              <a:t>·</a:t>
            </a:r>
            <a:r>
              <a:rPr lang="zh-CN" altLang="en-US" sz="9600" b="1" cap="all" spc="0" dirty="0" smtClean="0">
                <a:ln>
                  <a:solidFill>
                    <a:srgbClr val="00B050"/>
                  </a:solidFill>
                </a:ln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  <a:reflection blurRad="10000" stA="55000" endPos="48000" dist="500" dir="5400000" sy="-100000" algn="bl" rotWithShape="0"/>
                </a:effectLst>
              </a:rPr>
              <a:t>春</a:t>
            </a:r>
            <a:endParaRPr lang="zh-CN" altLang="en-US" sz="9600" b="1" cap="all" spc="0" dirty="0">
              <a:ln>
                <a:solidFill>
                  <a:srgbClr val="00B050"/>
                </a:solidFill>
              </a:ln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4810" y="3071810"/>
            <a:ext cx="2646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作者：魏启旺</a:t>
            </a:r>
            <a:endParaRPr lang="zh-CN" altLang="en-US" sz="32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8" name="图片 7" descr="erww.jpg"/>
          <p:cNvPicPr>
            <a:picLocks noChangeAspect="1"/>
          </p:cNvPicPr>
          <p:nvPr/>
        </p:nvPicPr>
        <p:blipFill>
          <a:blip r:embed="rId5" cstate="print">
            <a:lum/>
          </a:blip>
          <a:stretch>
            <a:fillRect/>
          </a:stretch>
        </p:blipFill>
        <p:spPr>
          <a:xfrm rot="1723062">
            <a:off x="5839383" y="202194"/>
            <a:ext cx="3277612" cy="25461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TextBox 8"/>
          <p:cNvSpPr txBox="1"/>
          <p:nvPr/>
        </p:nvSpPr>
        <p:spPr>
          <a:xfrm rot="2704680">
            <a:off x="6767201" y="3836956"/>
            <a:ext cx="615553" cy="321325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我们正年轻</a:t>
            </a:r>
            <a:endParaRPr lang="zh-CN" alt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parajita" pitchFamily="34" charset="0"/>
              <a:cs typeface="Aparajit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9346597">
            <a:off x="257526" y="1064981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又是一个春天</a:t>
            </a:r>
            <a:endParaRPr lang="zh-CN" altLang="en-US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3" name="可米小子-青春纪念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9916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750"/>
                            </p:stCondLst>
                            <p:childTnLst>
                              <p:par>
                                <p:cTn id="3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6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75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4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" grpId="0"/>
      <p:bldP spid="7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http_imgloadCAXV4YKU_副本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71612"/>
            <a:ext cx="8229600" cy="2143140"/>
          </a:xfrm>
        </p:spPr>
        <p:txBody>
          <a:bodyPr>
            <a:prstTxWarp prst="textStop">
              <a:avLst/>
            </a:prstTxWarp>
            <a:noAutofit/>
          </a:bodyPr>
          <a:lstStyle/>
          <a:p>
            <a:r>
              <a:rPr lang="zh-CN" altLang="en-US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春色满校园</a:t>
            </a:r>
            <a:endParaRPr lang="zh-CN" altLang="en-US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 rot="5400000">
            <a:off x="-221545" y="4350493"/>
            <a:ext cx="2786082" cy="800219"/>
          </a:xfrm>
          <a:prstGeom prst="rect">
            <a:avLst/>
          </a:prstGeom>
          <a:noFill/>
        </p:spPr>
        <p:txBody>
          <a:bodyPr vert="eaVert" wrap="none" rtlCol="0">
            <a:prstTxWarp prst="textChevron">
              <a:avLst/>
            </a:prstTxWarp>
            <a:spAutoFit/>
          </a:bodyPr>
          <a:lstStyle/>
          <a:p>
            <a:r>
              <a:rPr lang="zh-CN" alt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含苞待放</a:t>
            </a:r>
            <a:endParaRPr lang="zh-CN" alt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0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3" dur="1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1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1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37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5" name="TextBox 4"/>
          <p:cNvSpPr txBox="1"/>
          <p:nvPr/>
        </p:nvSpPr>
        <p:spPr>
          <a:xfrm rot="5400000">
            <a:off x="5443231" y="2739046"/>
            <a:ext cx="4401205" cy="923330"/>
          </a:xfrm>
          <a:prstGeom prst="rect">
            <a:avLst/>
          </a:prstGeom>
          <a:noFill/>
        </p:spPr>
        <p:txBody>
          <a:bodyPr vert="eaVert" wrap="none" rtlCol="0">
            <a:prstTxWarp prst="textCurveUp">
              <a:avLst/>
            </a:prstTxWarp>
            <a:spAutoFit/>
          </a:bodyPr>
          <a:lstStyle/>
          <a:p>
            <a:r>
              <a:rPr lang="zh-CN" altLang="en-U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桃花依旧笑春风</a:t>
            </a:r>
            <a:endParaRPr lang="zh-CN" altLang="en-US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800"/>
                            </p:stCondLst>
                            <p:childTnLst>
                              <p:par>
                                <p:cTn id="13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rtjuej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9" name="TextBox 8"/>
          <p:cNvSpPr txBox="1"/>
          <p:nvPr/>
        </p:nvSpPr>
        <p:spPr>
          <a:xfrm rot="5400000">
            <a:off x="-428660" y="2000240"/>
            <a:ext cx="4643470" cy="1643074"/>
          </a:xfrm>
          <a:prstGeom prst="rect">
            <a:avLst/>
          </a:prstGeom>
          <a:noFill/>
        </p:spPr>
        <p:txBody>
          <a:bodyPr vert="eaVert" wrap="none" rtlCol="0">
            <a:prstTxWarp prst="textWave4">
              <a:avLst/>
            </a:prstTxWarp>
            <a:spAutoFit/>
          </a:bodyPr>
          <a:lstStyle/>
          <a:p>
            <a:r>
              <a:rPr lang="zh-CN" alt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50" endPos="85000" dir="5400000" sy="-100000" algn="bl" rotWithShape="0"/>
                </a:effectLst>
              </a:rPr>
              <a:t>一年之计在于春</a:t>
            </a:r>
            <a:endParaRPr lang="en-US" altLang="zh-CN" sz="36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reflection blurRad="6350" stA="55000" endA="50" endPos="85000" dir="5400000" sy="-100000" algn="bl" rotWithShape="0"/>
              </a:effectLst>
            </a:endParaRPr>
          </a:p>
          <a:p>
            <a:r>
              <a:rPr lang="zh-CN" alt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一日之计在于晨</a:t>
            </a:r>
            <a:endParaRPr lang="zh-CN" altLang="en-US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00"/>
                            </p:stCondLst>
                            <p:childTnLst>
                              <p:par>
                                <p:cTn id="11" presetID="39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5347 0.05572 C -0.05347 0.10242 0.01945 0.13826 0.10851 0.13826 C 0.20018 0.13826 0.27327 0.10242 0.27327 0.05572 C 0.27327 0.00901 0.34636 -0.02682 0.43785 -0.02682 C 0.52709 -0.02682 0.60018 0.00901 0.60018 0.05572 " pathEditMode="relative" rAng="0" ptsTypes="fffff">
                                      <p:cBhvr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69ad2550692f9323377abe4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pic>
        <p:nvPicPr>
          <p:cNvPr id="7" name="图片 6" descr="41356_12633824923gw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71952">
            <a:off x="1700885" y="1191668"/>
            <a:ext cx="6085739" cy="4102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643042" y="1500174"/>
            <a:ext cx="471490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HeroicExtremeRightFacing"/>
              <a:lightRig rig="threePt" dir="t"/>
            </a:scene3d>
          </a:bodyPr>
          <a:lstStyle/>
          <a:p>
            <a:r>
              <a:rPr lang="zh-CN" alt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60000" endA="900" endPos="58000" dir="5400000" sy="-100000" algn="bl" rotWithShape="0"/>
                </a:effectLst>
              </a:rPr>
              <a:t>青春的旋律是奋斗</a:t>
            </a:r>
            <a:endParaRPr lang="zh-CN" alt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2428868"/>
            <a:ext cx="521497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zh-CN" alt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青春是生命之晨，是日之黎明</a:t>
            </a:r>
            <a:endParaRPr lang="en-US" altLang="zh-CN" sz="2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zh-CN" alt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充满了纯净、幻想及和谐</a:t>
            </a:r>
            <a:endParaRPr lang="zh-CN" alt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57356" y="4143380"/>
            <a:ext cx="621510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ContrastingRightFacing"/>
              <a:lightRig rig="threePt" dir="t"/>
            </a:scene3d>
          </a:bodyPr>
          <a:lstStyle/>
          <a:p>
            <a:r>
              <a:rPr lang="zh-CN" alt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50" endPos="85000" dist="29997" dir="5400000" sy="-100000" algn="bl" rotWithShape="0"/>
                </a:effectLst>
              </a:rPr>
              <a:t>青春之所以幸福，就是因为它有前途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50" endPos="85000" dist="29997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vcnb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5" name="图片 4" descr="034965f4013a6697f3d3851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500042"/>
            <a:ext cx="5874603" cy="35803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图片 7" descr="dfh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2739254"/>
            <a:ext cx="4857752" cy="41187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 fontScale="90000"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</a:br>
            <a:r>
              <a:rPr lang="en-US" altLang="zh-CN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</a:br>
            <a:r>
              <a:rPr lang="zh-CN" alt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一生最好是少年，一年最好是青春</a:t>
            </a:r>
            <a: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</a:br>
            <a: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</a:br>
            <a:r>
              <a:rPr lang="zh-CN" alt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青春不觉老朱颜，强半消磨薄领间</a:t>
            </a:r>
            <a: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</a:br>
            <a: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</a:br>
            <a:r>
              <a:rPr lang="zh-CN" alt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青春的实质是充实；青春的诗意是浪漫；青春的证明是无悔</a:t>
            </a:r>
            <a: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</a:br>
            <a: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</a:br>
            <a:r>
              <a:rPr lang="zh-CN" alt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怎当的狂风怒波掀翻爱河，你是还和当年一样青春</a:t>
            </a:r>
            <a: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</a:br>
            <a:r>
              <a:rPr lang="en-US" altLang="zh-CN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</a:br>
            <a:r>
              <a:rPr lang="en-US" altLang="zh-CN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</a:br>
            <a:endParaRPr lang="zh-CN" alt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991f1727485f0a2c8b82a1f3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图片 5" descr="cdfe728131b7fc93bd3e1e2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24125"/>
            <a:ext cx="9144000" cy="4333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285852" y="3714752"/>
            <a:ext cx="69294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恰同学少年，风华正茂</a:t>
            </a:r>
            <a:endParaRPr lang="en-US" altLang="zh-CN" sz="48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书生意气，挥斥方遒</a:t>
            </a:r>
            <a:endParaRPr lang="en-US" altLang="zh-CN" sz="48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4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指点江山，激扬文字</a:t>
            </a:r>
            <a:endParaRPr lang="zh-CN" altLang="en-US" sz="4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928670"/>
            <a:ext cx="68531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我们的青春，你准备好了吗？</a:t>
            </a:r>
            <a:endParaRPr lang="zh-CN" altLang="en-US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428868"/>
            <a:ext cx="5160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zh-CN" altLang="en-US" sz="3200" dirty="0" smtClean="0">
                <a:solidFill>
                  <a:schemeClr val="accent3"/>
                </a:solidFill>
              </a:rPr>
              <a:t>我的青春可要我做主哦！</a:t>
            </a:r>
            <a:endParaRPr lang="zh-CN" altLang="en-US" sz="32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1"/>
                            </p:stCondLst>
                            <p:childTnLst>
                              <p:par>
                                <p:cTn id="1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c5b95113f6c62ef1a7ef3fa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DFKai-SB" pitchFamily="65" charset="-120"/>
                <a:ea typeface="DFKai-SB" pitchFamily="65" charset="-120"/>
              </a:rPr>
              <a:t>运动会上，我们挥洒了青春活力</a:t>
            </a:r>
            <a:endParaRPr lang="zh-CN" altLang="en-US" dirty="0">
              <a:solidFill>
                <a:srgbClr val="FF0000"/>
              </a:solidFill>
              <a:latin typeface="DFKai-SB" pitchFamily="65" charset="-120"/>
              <a:ea typeface="DFKai-SB" pitchFamily="65" charset="-120"/>
            </a:endParaRPr>
          </a:p>
        </p:txBody>
      </p:sp>
      <p:pic>
        <p:nvPicPr>
          <p:cNvPr id="8" name="内容占位符 7" descr="http_imgloa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1500174"/>
            <a:ext cx="3357586" cy="228601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图片 8" descr="IMG_36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1500174"/>
            <a:ext cx="4000528" cy="235745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图片 9" descr="IMG_367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4429132"/>
            <a:ext cx="3357586" cy="207170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图片 10" descr="IMG_375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3438" y="4429132"/>
            <a:ext cx="3929090" cy="200024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图片 11" descr="IMG_369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5984" y="2571744"/>
            <a:ext cx="3714776" cy="30003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活力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175</Words>
  <Application>Microsoft Office PowerPoint</Application>
  <PresentationFormat>全屏显示(4:3)</PresentationFormat>
  <Paragraphs>64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方正舒体</vt:lpstr>
      <vt:lpstr>Cambria</vt:lpstr>
      <vt:lpstr>华文彩云</vt:lpstr>
      <vt:lpstr>隶书</vt:lpstr>
      <vt:lpstr>Calibri</vt:lpstr>
      <vt:lpstr>Aparajita</vt:lpstr>
      <vt:lpstr>楷体</vt:lpstr>
      <vt:lpstr>微软雅黑</vt:lpstr>
      <vt:lpstr>华文楷体</vt:lpstr>
      <vt:lpstr>DFKai-SB</vt:lpstr>
      <vt:lpstr>华文行楷</vt:lpstr>
      <vt:lpstr>Maiandra GD</vt:lpstr>
      <vt:lpstr>Office 主题</vt:lpstr>
      <vt:lpstr>PowerPoint 演示文稿</vt:lpstr>
      <vt:lpstr>PowerPoint 演示文稿</vt:lpstr>
      <vt:lpstr>春色满校园</vt:lpstr>
      <vt:lpstr>PowerPoint 演示文稿</vt:lpstr>
      <vt:lpstr>PowerPoint 演示文稿</vt:lpstr>
      <vt:lpstr>PowerPoint 演示文稿</vt:lpstr>
      <vt:lpstr>  一生最好是少年，一年最好是青春  青春不觉老朱颜，强半消磨薄领间  青春的实质是充实；青春的诗意是浪漫；青春的证明是无悔  怎当的狂风怒波掀翻爱河，你是还和当年一样青春   </vt:lpstr>
      <vt:lpstr>PowerPoint 演示文稿</vt:lpstr>
      <vt:lpstr>运动会上，我们挥洒了青春活力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锐普PPT</cp:lastModifiedBy>
  <cp:revision>75</cp:revision>
  <dcterms:created xsi:type="dcterms:W3CDTF">2011-05-07T08:40:57Z</dcterms:created>
  <dcterms:modified xsi:type="dcterms:W3CDTF">2011-05-18T15:55:12Z</dcterms:modified>
</cp:coreProperties>
</file>