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57" r:id="rId4"/>
    <p:sldId id="258" r:id="rId5"/>
    <p:sldId id="259" r:id="rId6"/>
    <p:sldId id="260" r:id="rId7"/>
    <p:sldId id="261"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39" d="100"/>
          <a:sy n="39" d="100"/>
        </p:scale>
        <p:origin x="-1500" y="-90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1793635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327333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1762636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4059421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1328201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562678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3457850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2123662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2099961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320175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6939A86-1292-4F71-A6AC-E8C5DBBF6DFB}" type="datetimeFigureOut">
              <a:rPr lang="zh-CN" altLang="en-US" smtClean="0"/>
              <a:t>2015/5/6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1627932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939A86-1292-4F71-A6AC-E8C5DBBF6DFB}" type="datetimeFigureOut">
              <a:rPr lang="zh-CN" altLang="en-US" smtClean="0"/>
              <a:t>2015/5/6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A349B0-7F32-4ADF-A340-F5E9E9BC501F}" type="slidenum">
              <a:rPr lang="zh-CN" altLang="en-US" smtClean="0"/>
              <a:t>‹#›</a:t>
            </a:fld>
            <a:endParaRPr lang="zh-CN" altLang="en-US"/>
          </a:p>
        </p:txBody>
      </p:sp>
    </p:spTree>
    <p:extLst>
      <p:ext uri="{BB962C8B-B14F-4D97-AF65-F5344CB8AC3E}">
        <p14:creationId xmlns:p14="http://schemas.microsoft.com/office/powerpoint/2010/main" val="906314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microsoft.com/office/2007/relationships/hdphoto" Target="../media/hdphoto1.wdp"/><Relationship Id="rId7" Type="http://schemas.openxmlformats.org/officeDocument/2006/relationships/image" Target="../media/image7.jp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e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196" y="1154253"/>
            <a:ext cx="4556803" cy="3417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00210" y="3434668"/>
            <a:ext cx="4564443" cy="3423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9512" y="4989902"/>
            <a:ext cx="3456384" cy="523220"/>
          </a:xfrm>
          <a:prstGeom prst="rect">
            <a:avLst/>
          </a:prstGeom>
          <a:noFill/>
        </p:spPr>
        <p:txBody>
          <a:bodyPr wrap="square" rtlCol="0">
            <a:spAutoFit/>
          </a:bodyPr>
          <a:lstStyle/>
          <a:p>
            <a:r>
              <a:rPr lang="zh-CN" altLang="en-US" sz="2800" dirty="0" smtClean="0">
                <a:latin typeface="华文行楷" panose="02010800040101010101" pitchFamily="2" charset="-122"/>
                <a:ea typeface="华文行楷" panose="02010800040101010101" pitchFamily="2" charset="-122"/>
              </a:rPr>
              <a:t>时间：</a:t>
            </a:r>
            <a:r>
              <a:rPr lang="en-US" altLang="zh-CN" sz="2800" dirty="0" smtClean="0">
                <a:latin typeface="华文行楷" panose="02010800040101010101" pitchFamily="2" charset="-122"/>
                <a:ea typeface="华文行楷" panose="02010800040101010101" pitchFamily="2" charset="-122"/>
              </a:rPr>
              <a:t>2015</a:t>
            </a:r>
            <a:r>
              <a:rPr lang="zh-CN" altLang="en-US" sz="2800" dirty="0" smtClean="0">
                <a:latin typeface="华文行楷" panose="02010800040101010101" pitchFamily="2" charset="-122"/>
                <a:ea typeface="华文行楷" panose="02010800040101010101" pitchFamily="2" charset="-122"/>
              </a:rPr>
              <a:t>年</a:t>
            </a:r>
            <a:r>
              <a:rPr lang="en-US" altLang="zh-CN" sz="2800" dirty="0" smtClean="0">
                <a:latin typeface="华文行楷" panose="02010800040101010101" pitchFamily="2" charset="-122"/>
                <a:ea typeface="华文行楷" panose="02010800040101010101" pitchFamily="2" charset="-122"/>
              </a:rPr>
              <a:t>4</a:t>
            </a:r>
            <a:r>
              <a:rPr lang="zh-CN" altLang="en-US" sz="2800" dirty="0" smtClean="0">
                <a:latin typeface="华文行楷" panose="02010800040101010101" pitchFamily="2" charset="-122"/>
                <a:ea typeface="华文行楷" panose="02010800040101010101" pitchFamily="2" charset="-122"/>
              </a:rPr>
              <a:t>月</a:t>
            </a:r>
            <a:r>
              <a:rPr lang="en-US" altLang="zh-CN" sz="2800" dirty="0" smtClean="0">
                <a:latin typeface="华文行楷" panose="02010800040101010101" pitchFamily="2" charset="-122"/>
                <a:ea typeface="华文行楷" panose="02010800040101010101" pitchFamily="2" charset="-122"/>
              </a:rPr>
              <a:t>24</a:t>
            </a:r>
            <a:r>
              <a:rPr lang="zh-CN" altLang="en-US" sz="2800" dirty="0" smtClean="0">
                <a:latin typeface="华文行楷" panose="02010800040101010101" pitchFamily="2" charset="-122"/>
                <a:ea typeface="华文行楷" panose="02010800040101010101" pitchFamily="2" charset="-122"/>
              </a:rPr>
              <a:t>日</a:t>
            </a:r>
            <a:endParaRPr lang="en-US" altLang="zh-CN" sz="2800" dirty="0" smtClean="0">
              <a:latin typeface="华文行楷" panose="02010800040101010101" pitchFamily="2" charset="-122"/>
              <a:ea typeface="华文行楷" panose="02010800040101010101" pitchFamily="2" charset="-122"/>
            </a:endParaRPr>
          </a:p>
        </p:txBody>
      </p:sp>
      <p:sp>
        <p:nvSpPr>
          <p:cNvPr id="6" name="TextBox 5"/>
          <p:cNvSpPr txBox="1"/>
          <p:nvPr/>
        </p:nvSpPr>
        <p:spPr>
          <a:xfrm>
            <a:off x="179512" y="6021288"/>
            <a:ext cx="3456384" cy="523220"/>
          </a:xfrm>
          <a:prstGeom prst="rect">
            <a:avLst/>
          </a:prstGeom>
          <a:noFill/>
        </p:spPr>
        <p:txBody>
          <a:bodyPr wrap="square" rtlCol="0">
            <a:spAutoFit/>
          </a:bodyPr>
          <a:lstStyle/>
          <a:p>
            <a:r>
              <a:rPr lang="zh-CN" altLang="en-US" sz="2800" dirty="0" smtClean="0">
                <a:latin typeface="华文行楷" panose="02010800040101010101" pitchFamily="2" charset="-122"/>
                <a:ea typeface="华文行楷" panose="02010800040101010101" pitchFamily="2" charset="-122"/>
              </a:rPr>
              <a:t>地点：理工楼</a:t>
            </a:r>
            <a:r>
              <a:rPr lang="en-US" altLang="zh-CN" sz="2800" dirty="0" smtClean="0">
                <a:latin typeface="华文行楷" panose="02010800040101010101" pitchFamily="2" charset="-122"/>
                <a:ea typeface="华文行楷" panose="02010800040101010101" pitchFamily="2" charset="-122"/>
              </a:rPr>
              <a:t>417</a:t>
            </a:r>
            <a:endParaRPr lang="zh-CN" altLang="en-US" sz="2800" dirty="0">
              <a:latin typeface="华文行楷" panose="02010800040101010101" pitchFamily="2" charset="-122"/>
              <a:ea typeface="华文行楷" panose="02010800040101010101" pitchFamily="2" charset="-122"/>
            </a:endParaRPr>
          </a:p>
        </p:txBody>
      </p:sp>
      <p:sp>
        <p:nvSpPr>
          <p:cNvPr id="7" name="TextBox 6"/>
          <p:cNvSpPr txBox="1"/>
          <p:nvPr/>
        </p:nvSpPr>
        <p:spPr>
          <a:xfrm>
            <a:off x="4699916" y="2303294"/>
            <a:ext cx="3457074" cy="523220"/>
          </a:xfrm>
          <a:prstGeom prst="rect">
            <a:avLst/>
          </a:prstGeom>
          <a:noFill/>
        </p:spPr>
        <p:txBody>
          <a:bodyPr wrap="square" rtlCol="0">
            <a:spAutoFit/>
          </a:bodyPr>
          <a:lstStyle/>
          <a:p>
            <a:r>
              <a:rPr lang="zh-CN" altLang="en-US" sz="2800" dirty="0" smtClean="0">
                <a:latin typeface="华文行楷" panose="02010800040101010101" pitchFamily="2" charset="-122"/>
                <a:ea typeface="华文行楷" panose="02010800040101010101" pitchFamily="2" charset="-122"/>
              </a:rPr>
              <a:t>班级：法学</a:t>
            </a:r>
            <a:r>
              <a:rPr lang="en-US" altLang="zh-CN" sz="2800" dirty="0" smtClean="0">
                <a:latin typeface="华文行楷" panose="02010800040101010101" pitchFamily="2" charset="-122"/>
                <a:ea typeface="华文行楷" panose="02010800040101010101" pitchFamily="2" charset="-122"/>
              </a:rPr>
              <a:t>131</a:t>
            </a:r>
            <a:endParaRPr lang="zh-CN" altLang="en-US" sz="2800" dirty="0">
              <a:latin typeface="华文行楷" panose="02010800040101010101" pitchFamily="2" charset="-122"/>
              <a:ea typeface="华文行楷" panose="02010800040101010101" pitchFamily="2" charset="-122"/>
            </a:endParaRPr>
          </a:p>
        </p:txBody>
      </p:sp>
      <p:cxnSp>
        <p:nvCxnSpPr>
          <p:cNvPr id="8" name="直接连接符 7"/>
          <p:cNvCxnSpPr/>
          <p:nvPr/>
        </p:nvCxnSpPr>
        <p:spPr>
          <a:xfrm>
            <a:off x="0" y="1124744"/>
            <a:ext cx="9144000" cy="0"/>
          </a:xfrm>
          <a:prstGeom prst="line">
            <a:avLst/>
          </a:prstGeom>
          <a:ln w="44450" cmpd="thickThin">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7868509" y="697051"/>
            <a:ext cx="1296144" cy="42769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956376" y="726231"/>
            <a:ext cx="1187624" cy="369332"/>
          </a:xfrm>
          <a:prstGeom prst="rect">
            <a:avLst/>
          </a:prstGeom>
          <a:noFill/>
        </p:spPr>
        <p:txBody>
          <a:bodyPr wrap="square" rtlCol="0">
            <a:spAutoFit/>
          </a:bodyPr>
          <a:lstStyle/>
          <a:p>
            <a:pPr algn="dist"/>
            <a:r>
              <a:rPr lang="zh-CN" altLang="en-US" dirty="0" smtClean="0">
                <a:ln>
                  <a:solidFill>
                    <a:srgbClr val="FFFF00"/>
                  </a:solidFill>
                </a:ln>
                <a:solidFill>
                  <a:schemeClr val="accent6">
                    <a:lumMod val="75000"/>
                  </a:schemeClr>
                </a:solidFill>
                <a:latin typeface="华文彩云" panose="02010800040101010101" pitchFamily="2" charset="-122"/>
                <a:ea typeface="华文彩云" panose="02010800040101010101" pitchFamily="2" charset="-122"/>
              </a:rPr>
              <a:t>法学</a:t>
            </a:r>
            <a:r>
              <a:rPr lang="en-US" altLang="zh-CN" dirty="0" smtClean="0">
                <a:ln>
                  <a:solidFill>
                    <a:srgbClr val="FFFF00"/>
                  </a:solidFill>
                </a:ln>
                <a:solidFill>
                  <a:schemeClr val="accent6">
                    <a:lumMod val="75000"/>
                  </a:schemeClr>
                </a:solidFill>
                <a:latin typeface="华文彩云" panose="02010800040101010101" pitchFamily="2" charset="-122"/>
                <a:ea typeface="华文彩云" panose="02010800040101010101" pitchFamily="2" charset="-122"/>
              </a:rPr>
              <a:t>131</a:t>
            </a:r>
            <a:endParaRPr lang="zh-CN" altLang="en-US" dirty="0">
              <a:ln>
                <a:solidFill>
                  <a:srgbClr val="FFFF00"/>
                </a:solidFill>
              </a:ln>
              <a:solidFill>
                <a:schemeClr val="accent6">
                  <a:lumMod val="75000"/>
                </a:schemeClr>
              </a:solidFill>
              <a:latin typeface="华文彩云" panose="02010800040101010101" pitchFamily="2" charset="-122"/>
              <a:ea typeface="华文彩云" panose="02010800040101010101" pitchFamily="2" charset="-122"/>
            </a:endParaRPr>
          </a:p>
        </p:txBody>
      </p:sp>
      <p:sp>
        <p:nvSpPr>
          <p:cNvPr id="12" name="TextBox 11"/>
          <p:cNvSpPr txBox="1"/>
          <p:nvPr/>
        </p:nvSpPr>
        <p:spPr>
          <a:xfrm>
            <a:off x="0" y="264566"/>
            <a:ext cx="2699792"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dist"/>
            <a:r>
              <a:rPr lang="zh-CN" altLang="en-US" sz="4800" b="1" dirty="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团日</a:t>
            </a:r>
            <a:r>
              <a:rPr lang="zh-CN" altLang="en-US" sz="4800" b="1" dirty="0" smtClean="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活动</a:t>
            </a:r>
            <a:endParaRPr lang="zh-CN" altLang="en-US" sz="4800" b="1" dirty="0">
              <a:ln w="31550" cmpd="sng">
                <a:solidFill>
                  <a:srgbClr val="FF000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endParaRPr>
          </a:p>
        </p:txBody>
      </p:sp>
      <p:sp>
        <p:nvSpPr>
          <p:cNvPr id="13" name="TextBox 12"/>
          <p:cNvSpPr txBox="1"/>
          <p:nvPr/>
        </p:nvSpPr>
        <p:spPr>
          <a:xfrm>
            <a:off x="3980033" y="495398"/>
            <a:ext cx="1384055" cy="584775"/>
          </a:xfrm>
          <a:prstGeom prst="rect">
            <a:avLst/>
          </a:prstGeom>
          <a:noFill/>
        </p:spPr>
        <p:txBody>
          <a:bodyPr wrap="square" rtlCol="0">
            <a:spAutoFit/>
          </a:bodyPr>
          <a:lstStyle/>
          <a:p>
            <a:pPr algn="dist"/>
            <a:r>
              <a:rPr lang="zh-CN" altLang="en-US" sz="3200" dirty="0">
                <a:solidFill>
                  <a:srgbClr val="FF0000"/>
                </a:solidFill>
                <a:latin typeface="华文琥珀" panose="02010800040101010101" pitchFamily="2" charset="-122"/>
                <a:ea typeface="华文琥珀" panose="02010800040101010101" pitchFamily="2" charset="-122"/>
              </a:rPr>
              <a:t>举办</a:t>
            </a:r>
            <a:endParaRPr lang="zh-CN" altLang="en-US" dirty="0">
              <a:solidFill>
                <a:srgbClr val="FF0000"/>
              </a:solidFill>
              <a:latin typeface="华文琥珀" panose="02010800040101010101" pitchFamily="2" charset="-122"/>
              <a:ea typeface="华文琥珀" panose="02010800040101010101" pitchFamily="2" charset="-122"/>
            </a:endParaRPr>
          </a:p>
        </p:txBody>
      </p:sp>
      <p:sp>
        <p:nvSpPr>
          <p:cNvPr id="2" name="TextBox 1"/>
          <p:cNvSpPr txBox="1"/>
          <p:nvPr/>
        </p:nvSpPr>
        <p:spPr>
          <a:xfrm>
            <a:off x="4699916" y="1412776"/>
            <a:ext cx="3457074" cy="523220"/>
          </a:xfrm>
          <a:prstGeom prst="rect">
            <a:avLst/>
          </a:prstGeom>
          <a:noFill/>
        </p:spPr>
        <p:txBody>
          <a:bodyPr wrap="square" rtlCol="0">
            <a:spAutoFit/>
          </a:bodyPr>
          <a:lstStyle/>
          <a:p>
            <a:r>
              <a:rPr lang="zh-CN" altLang="en-US" sz="2800" dirty="0" smtClean="0">
                <a:latin typeface="华文行楷" panose="02010800040101010101" pitchFamily="2" charset="-122"/>
                <a:ea typeface="华文行楷" panose="02010800040101010101" pitchFamily="2" charset="-122"/>
              </a:rPr>
              <a:t>主题：四进四信</a:t>
            </a:r>
            <a:endParaRPr lang="zh-CN" altLang="en-US" sz="28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3216929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6778364" y="1871272"/>
            <a:ext cx="1512168" cy="5232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121932" y="1871685"/>
            <a:ext cx="1512168" cy="5232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491880" y="1871685"/>
            <a:ext cx="1512168" cy="5232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63688" y="1871685"/>
            <a:ext cx="1512168" cy="5232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371" y="3140968"/>
            <a:ext cx="9217024" cy="371703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418373" y="3445212"/>
            <a:ext cx="8181782" cy="3108543"/>
          </a:xfrm>
          <a:prstGeom prst="rect">
            <a:avLst/>
          </a:prstGeom>
          <a:noFill/>
        </p:spPr>
        <p:txBody>
          <a:bodyPr wrap="square" rtlCol="0">
            <a:spAutoFit/>
          </a:bodyPr>
          <a:lstStyle/>
          <a:p>
            <a:r>
              <a:rPr lang="zh-CN" altLang="en-US" sz="2800" dirty="0" smtClean="0">
                <a:solidFill>
                  <a:schemeClr val="bg1"/>
                </a:solidFill>
                <a:latin typeface="华文行楷" panose="02010800040101010101" pitchFamily="2" charset="-122"/>
                <a:ea typeface="华文行楷" panose="02010800040101010101" pitchFamily="2" charset="-122"/>
              </a:rPr>
              <a:t>“四信”：</a:t>
            </a:r>
            <a:endParaRPr lang="en-US" altLang="zh-CN" sz="2800" dirty="0" smtClean="0">
              <a:solidFill>
                <a:schemeClr val="bg1"/>
              </a:solidFill>
              <a:latin typeface="华文行楷" panose="02010800040101010101" pitchFamily="2" charset="-122"/>
              <a:ea typeface="华文行楷" panose="02010800040101010101" pitchFamily="2" charset="-122"/>
            </a:endParaRPr>
          </a:p>
          <a:p>
            <a:r>
              <a:rPr lang="en-US" altLang="zh-CN" sz="2800" dirty="0" smtClean="0">
                <a:solidFill>
                  <a:schemeClr val="bg1"/>
                </a:solidFill>
                <a:latin typeface="华文行楷" panose="02010800040101010101" pitchFamily="2" charset="-122"/>
                <a:ea typeface="华文行楷" panose="02010800040101010101" pitchFamily="2" charset="-122"/>
              </a:rPr>
              <a:t>1</a:t>
            </a:r>
            <a:r>
              <a:rPr lang="zh-CN" altLang="en-US" sz="2800" dirty="0">
                <a:solidFill>
                  <a:schemeClr val="bg1"/>
                </a:solidFill>
                <a:latin typeface="华文行楷" panose="02010800040101010101" pitchFamily="2" charset="-122"/>
                <a:ea typeface="华文行楷" panose="02010800040101010101" pitchFamily="2" charset="-122"/>
              </a:rPr>
              <a:t>、引导帮助广大青年学生和高校团学干部进一步牢固树立对党的科学理论的信仰</a:t>
            </a:r>
            <a:r>
              <a:rPr lang="zh-CN" altLang="en-US" sz="2800" dirty="0" smtClean="0">
                <a:solidFill>
                  <a:schemeClr val="bg1"/>
                </a:solidFill>
                <a:latin typeface="华文行楷" panose="02010800040101010101" pitchFamily="2" charset="-122"/>
                <a:ea typeface="华文行楷" panose="02010800040101010101" pitchFamily="2" charset="-122"/>
              </a:rPr>
              <a:t>；</a:t>
            </a:r>
            <a:endParaRPr lang="en-US" altLang="zh-CN" sz="2800" dirty="0" smtClean="0">
              <a:solidFill>
                <a:schemeClr val="bg1"/>
              </a:solidFill>
              <a:latin typeface="华文行楷" panose="02010800040101010101" pitchFamily="2" charset="-122"/>
              <a:ea typeface="华文行楷" panose="02010800040101010101" pitchFamily="2" charset="-122"/>
            </a:endParaRPr>
          </a:p>
          <a:p>
            <a:r>
              <a:rPr lang="en-US" altLang="zh-CN" sz="2800" dirty="0" smtClean="0">
                <a:solidFill>
                  <a:schemeClr val="bg1"/>
                </a:solidFill>
                <a:latin typeface="华文行楷" panose="02010800040101010101" pitchFamily="2" charset="-122"/>
                <a:ea typeface="华文行楷" panose="02010800040101010101" pitchFamily="2" charset="-122"/>
              </a:rPr>
              <a:t>2</a:t>
            </a:r>
            <a:r>
              <a:rPr lang="zh-CN" altLang="en-US" sz="2800" dirty="0">
                <a:solidFill>
                  <a:schemeClr val="bg1"/>
                </a:solidFill>
                <a:latin typeface="华文行楷" panose="02010800040101010101" pitchFamily="2" charset="-122"/>
                <a:ea typeface="华文行楷" panose="02010800040101010101" pitchFamily="2" charset="-122"/>
              </a:rPr>
              <a:t>、坚定走中国特色社会主义道路实现“中国梦”的信念</a:t>
            </a:r>
            <a:r>
              <a:rPr lang="zh-CN" altLang="en-US" sz="2800" dirty="0" smtClean="0">
                <a:solidFill>
                  <a:schemeClr val="bg1"/>
                </a:solidFill>
                <a:latin typeface="华文行楷" panose="02010800040101010101" pitchFamily="2" charset="-122"/>
                <a:ea typeface="华文行楷" panose="02010800040101010101" pitchFamily="2" charset="-122"/>
              </a:rPr>
              <a:t>；</a:t>
            </a:r>
            <a:endParaRPr lang="en-US" altLang="zh-CN" sz="2800" dirty="0" smtClean="0">
              <a:solidFill>
                <a:schemeClr val="bg1"/>
              </a:solidFill>
              <a:latin typeface="华文行楷" panose="02010800040101010101" pitchFamily="2" charset="-122"/>
              <a:ea typeface="华文行楷" panose="02010800040101010101" pitchFamily="2" charset="-122"/>
            </a:endParaRPr>
          </a:p>
          <a:p>
            <a:r>
              <a:rPr lang="en-US" altLang="zh-CN" sz="2800" dirty="0" smtClean="0">
                <a:solidFill>
                  <a:schemeClr val="bg1"/>
                </a:solidFill>
                <a:latin typeface="华文行楷" panose="02010800040101010101" pitchFamily="2" charset="-122"/>
                <a:ea typeface="华文行楷" panose="02010800040101010101" pitchFamily="2" charset="-122"/>
              </a:rPr>
              <a:t>3</a:t>
            </a:r>
            <a:r>
              <a:rPr lang="zh-CN" altLang="en-US" sz="2800" dirty="0">
                <a:solidFill>
                  <a:schemeClr val="bg1"/>
                </a:solidFill>
                <a:latin typeface="华文行楷" panose="02010800040101010101" pitchFamily="2" charset="-122"/>
                <a:ea typeface="华文行楷" panose="02010800040101010101" pitchFamily="2" charset="-122"/>
              </a:rPr>
              <a:t>、增强对党和政府的信任</a:t>
            </a:r>
            <a:r>
              <a:rPr lang="zh-CN" altLang="en-US" sz="2800" dirty="0" smtClean="0">
                <a:solidFill>
                  <a:schemeClr val="bg1"/>
                </a:solidFill>
                <a:latin typeface="华文行楷" panose="02010800040101010101" pitchFamily="2" charset="-122"/>
                <a:ea typeface="华文行楷" panose="02010800040101010101" pitchFamily="2" charset="-122"/>
              </a:rPr>
              <a:t>；</a:t>
            </a:r>
            <a:endParaRPr lang="en-US" altLang="zh-CN" sz="2800" dirty="0" smtClean="0">
              <a:solidFill>
                <a:schemeClr val="bg1"/>
              </a:solidFill>
              <a:latin typeface="华文行楷" panose="02010800040101010101" pitchFamily="2" charset="-122"/>
              <a:ea typeface="华文行楷" panose="02010800040101010101" pitchFamily="2" charset="-122"/>
            </a:endParaRPr>
          </a:p>
          <a:p>
            <a:r>
              <a:rPr lang="en-US" altLang="zh-CN" sz="2800" dirty="0" smtClean="0">
                <a:solidFill>
                  <a:schemeClr val="bg1"/>
                </a:solidFill>
                <a:latin typeface="华文行楷" panose="02010800040101010101" pitchFamily="2" charset="-122"/>
                <a:ea typeface="华文行楷" panose="02010800040101010101" pitchFamily="2" charset="-122"/>
              </a:rPr>
              <a:t>4</a:t>
            </a:r>
            <a:r>
              <a:rPr lang="zh-CN" altLang="en-US" sz="2800" dirty="0">
                <a:solidFill>
                  <a:schemeClr val="bg1"/>
                </a:solidFill>
                <a:latin typeface="华文行楷" panose="02010800040101010101" pitchFamily="2" charset="-122"/>
                <a:ea typeface="华文行楷" panose="02010800040101010101" pitchFamily="2" charset="-122"/>
              </a:rPr>
              <a:t>、增进对以习近平同志为总书记的党中央的信赖。</a:t>
            </a:r>
          </a:p>
        </p:txBody>
      </p:sp>
      <p:cxnSp>
        <p:nvCxnSpPr>
          <p:cNvPr id="4" name="直接连接符 3"/>
          <p:cNvCxnSpPr/>
          <p:nvPr/>
        </p:nvCxnSpPr>
        <p:spPr>
          <a:xfrm>
            <a:off x="0" y="1124744"/>
            <a:ext cx="9144000" cy="0"/>
          </a:xfrm>
          <a:prstGeom prst="line">
            <a:avLst/>
          </a:prstGeom>
          <a:ln w="44450" cmpd="thickThi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0" y="264566"/>
            <a:ext cx="2699792" cy="830997"/>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dist"/>
            <a:r>
              <a:rPr lang="zh-CN" altLang="en-US" sz="4800" b="1" dirty="0">
                <a:ln w="31550" cmpd="sng">
                  <a:solidFill>
                    <a:schemeClr val="tx1"/>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团日</a:t>
            </a:r>
            <a:r>
              <a:rPr lang="zh-CN" altLang="en-US" sz="4800" b="1" dirty="0" smtClean="0">
                <a:ln w="31550" cmpd="sng">
                  <a:solidFill>
                    <a:schemeClr val="tx1"/>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活动</a:t>
            </a:r>
            <a:endParaRPr lang="zh-CN" altLang="en-US" sz="4800" b="1" dirty="0">
              <a:ln w="31550" cmpd="sng">
                <a:solidFill>
                  <a:schemeClr val="tx1"/>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endParaRPr>
          </a:p>
        </p:txBody>
      </p:sp>
      <p:sp>
        <p:nvSpPr>
          <p:cNvPr id="6" name="矩形 5"/>
          <p:cNvSpPr/>
          <p:nvPr/>
        </p:nvSpPr>
        <p:spPr>
          <a:xfrm>
            <a:off x="7868509" y="697051"/>
            <a:ext cx="1296144" cy="42769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956376" y="726231"/>
            <a:ext cx="1187624" cy="369332"/>
          </a:xfrm>
          <a:prstGeom prst="rect">
            <a:avLst/>
          </a:prstGeom>
          <a:noFill/>
        </p:spPr>
        <p:txBody>
          <a:bodyPr wrap="square" rtlCol="0">
            <a:spAutoFit/>
          </a:bodyPr>
          <a:lstStyle/>
          <a:p>
            <a:pPr algn="dist"/>
            <a:r>
              <a:rPr lang="zh-CN" altLang="en-US" dirty="0" smtClean="0">
                <a:ln>
                  <a:solidFill>
                    <a:srgbClr val="FFFF00"/>
                  </a:solidFill>
                </a:ln>
                <a:solidFill>
                  <a:schemeClr val="accent6">
                    <a:lumMod val="75000"/>
                  </a:schemeClr>
                </a:solidFill>
                <a:latin typeface="华文彩云" panose="02010800040101010101" pitchFamily="2" charset="-122"/>
                <a:ea typeface="华文彩云" panose="02010800040101010101" pitchFamily="2" charset="-122"/>
              </a:rPr>
              <a:t>法学</a:t>
            </a:r>
            <a:r>
              <a:rPr lang="en-US" altLang="zh-CN" dirty="0" smtClean="0">
                <a:ln>
                  <a:solidFill>
                    <a:srgbClr val="FFFF00"/>
                  </a:solidFill>
                </a:ln>
                <a:solidFill>
                  <a:schemeClr val="accent6">
                    <a:lumMod val="75000"/>
                  </a:schemeClr>
                </a:solidFill>
                <a:latin typeface="华文彩云" panose="02010800040101010101" pitchFamily="2" charset="-122"/>
                <a:ea typeface="华文彩云" panose="02010800040101010101" pitchFamily="2" charset="-122"/>
              </a:rPr>
              <a:t>131</a:t>
            </a:r>
            <a:endParaRPr lang="zh-CN" altLang="en-US" dirty="0">
              <a:ln>
                <a:solidFill>
                  <a:srgbClr val="FFFF00"/>
                </a:solidFill>
              </a:ln>
              <a:solidFill>
                <a:schemeClr val="accent6">
                  <a:lumMod val="75000"/>
                </a:schemeClr>
              </a:solidFill>
              <a:latin typeface="华文彩云" panose="02010800040101010101" pitchFamily="2" charset="-122"/>
              <a:ea typeface="华文彩云" panose="02010800040101010101" pitchFamily="2" charset="-122"/>
            </a:endParaRPr>
          </a:p>
        </p:txBody>
      </p:sp>
      <p:sp>
        <p:nvSpPr>
          <p:cNvPr id="8" name="TextBox 7"/>
          <p:cNvSpPr txBox="1"/>
          <p:nvPr/>
        </p:nvSpPr>
        <p:spPr>
          <a:xfrm>
            <a:off x="3563888" y="510788"/>
            <a:ext cx="2016224" cy="584775"/>
          </a:xfrm>
          <a:prstGeom prst="rect">
            <a:avLst/>
          </a:prstGeom>
          <a:noFill/>
        </p:spPr>
        <p:txBody>
          <a:bodyPr wrap="square" rtlCol="0">
            <a:spAutoFit/>
          </a:bodyPr>
          <a:lstStyle/>
          <a:p>
            <a:pPr algn="dist"/>
            <a:r>
              <a:rPr lang="zh-CN" altLang="en-US" sz="3200" dirty="0" smtClean="0">
                <a:latin typeface="华文琥珀" panose="02010800040101010101" pitchFamily="2" charset="-122"/>
                <a:ea typeface="华文琥珀" panose="02010800040101010101" pitchFamily="2" charset="-122"/>
              </a:rPr>
              <a:t>四进四信</a:t>
            </a:r>
            <a:endParaRPr lang="zh-CN" altLang="en-US" sz="3200" dirty="0">
              <a:latin typeface="华文琥珀" panose="02010800040101010101" pitchFamily="2" charset="-122"/>
              <a:ea typeface="华文琥珀" panose="02010800040101010101" pitchFamily="2" charset="-122"/>
            </a:endParaRPr>
          </a:p>
        </p:txBody>
      </p:sp>
      <p:sp>
        <p:nvSpPr>
          <p:cNvPr id="9" name="TextBox 8"/>
          <p:cNvSpPr txBox="1"/>
          <p:nvPr/>
        </p:nvSpPr>
        <p:spPr>
          <a:xfrm>
            <a:off x="152780" y="1879877"/>
            <a:ext cx="8712968" cy="523220"/>
          </a:xfrm>
          <a:prstGeom prst="rect">
            <a:avLst/>
          </a:prstGeom>
          <a:noFill/>
        </p:spPr>
        <p:txBody>
          <a:bodyPr wrap="square" rtlCol="0">
            <a:spAutoFit/>
          </a:bodyPr>
          <a:lstStyle/>
          <a:p>
            <a:r>
              <a:rPr lang="zh-CN" altLang="en-US" sz="2800" dirty="0" smtClean="0">
                <a:solidFill>
                  <a:schemeClr val="tx1">
                    <a:lumMod val="95000"/>
                    <a:lumOff val="5000"/>
                  </a:schemeClr>
                </a:solidFill>
                <a:latin typeface="华文行楷" panose="02010800040101010101" pitchFamily="2" charset="-122"/>
                <a:ea typeface="华文行楷" panose="02010800040101010101" pitchFamily="2" charset="-122"/>
              </a:rPr>
              <a:t>“四进”    进支部        进社团       进网络      进团课 </a:t>
            </a:r>
            <a:endParaRPr lang="zh-CN" altLang="en-US" sz="2800" dirty="0">
              <a:solidFill>
                <a:schemeClr val="tx1">
                  <a:lumMod val="95000"/>
                  <a:lumOff val="5000"/>
                </a:schemeClr>
              </a:solidFill>
            </a:endParaRPr>
          </a:p>
        </p:txBody>
      </p:sp>
    </p:spTree>
    <p:extLst>
      <p:ext uri="{BB962C8B-B14F-4D97-AF65-F5344CB8AC3E}">
        <p14:creationId xmlns:p14="http://schemas.microsoft.com/office/powerpoint/2010/main" val="3447807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2" cstate="print">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4742556" y="3557574"/>
            <a:ext cx="4422268" cy="3316701"/>
          </a:xfrm>
          <a:prstGeom prst="ellipse">
            <a:avLst/>
          </a:prstGeom>
          <a:ln w="63500" cap="rnd">
            <a:no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21" name="直接连接符 20"/>
          <p:cNvCxnSpPr/>
          <p:nvPr/>
        </p:nvCxnSpPr>
        <p:spPr>
          <a:xfrm>
            <a:off x="0" y="1124744"/>
            <a:ext cx="9144000" cy="0"/>
          </a:xfrm>
          <a:prstGeom prst="line">
            <a:avLst/>
          </a:prstGeom>
          <a:ln w="44450" cmpd="thickThi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524328" y="691621"/>
            <a:ext cx="1296144" cy="427693"/>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40000"/>
                  <a:lumOff val="60000"/>
                </a:schemeClr>
              </a:solidFill>
            </a:endParaRPr>
          </a:p>
        </p:txBody>
      </p:sp>
      <p:sp>
        <p:nvSpPr>
          <p:cNvPr id="23" name="TextBox 22"/>
          <p:cNvSpPr txBox="1"/>
          <p:nvPr/>
        </p:nvSpPr>
        <p:spPr>
          <a:xfrm>
            <a:off x="7578588" y="720801"/>
            <a:ext cx="1187624" cy="369332"/>
          </a:xfrm>
          <a:prstGeom prst="rect">
            <a:avLst/>
          </a:prstGeom>
          <a:noFill/>
        </p:spPr>
        <p:txBody>
          <a:bodyPr wrap="square" rtlCol="0">
            <a:spAutoFit/>
          </a:bodyPr>
          <a:lstStyle/>
          <a:p>
            <a:pPr algn="dist"/>
            <a:r>
              <a:rPr lang="zh-CN" altLang="en-US" dirty="0" smtClean="0">
                <a:ln>
                  <a:solidFill>
                    <a:srgbClr val="FFFF00"/>
                  </a:solidFill>
                </a:ln>
                <a:solidFill>
                  <a:schemeClr val="bg1"/>
                </a:solidFill>
                <a:latin typeface="华文彩云" panose="02010800040101010101" pitchFamily="2" charset="-122"/>
                <a:ea typeface="华文彩云" panose="02010800040101010101" pitchFamily="2" charset="-122"/>
              </a:rPr>
              <a:t>法学</a:t>
            </a:r>
            <a:r>
              <a:rPr lang="en-US" altLang="zh-CN" dirty="0" smtClean="0">
                <a:ln>
                  <a:solidFill>
                    <a:srgbClr val="FFFF00"/>
                  </a:solidFill>
                </a:ln>
                <a:solidFill>
                  <a:schemeClr val="bg1"/>
                </a:solidFill>
                <a:latin typeface="华文彩云" panose="02010800040101010101" pitchFamily="2" charset="-122"/>
                <a:ea typeface="华文彩云" panose="02010800040101010101" pitchFamily="2" charset="-122"/>
              </a:rPr>
              <a:t>131</a:t>
            </a:r>
            <a:endParaRPr lang="zh-CN" altLang="en-US" dirty="0">
              <a:ln>
                <a:solidFill>
                  <a:srgbClr val="FFFF00"/>
                </a:solidFill>
              </a:ln>
              <a:solidFill>
                <a:schemeClr val="bg1"/>
              </a:solidFill>
              <a:latin typeface="华文彩云" panose="02010800040101010101" pitchFamily="2" charset="-122"/>
              <a:ea typeface="华文彩云" panose="02010800040101010101" pitchFamily="2" charset="-122"/>
            </a:endParaRPr>
          </a:p>
        </p:txBody>
      </p:sp>
      <p:sp>
        <p:nvSpPr>
          <p:cNvPr id="24" name="TextBox 23"/>
          <p:cNvSpPr txBox="1"/>
          <p:nvPr/>
        </p:nvSpPr>
        <p:spPr>
          <a:xfrm>
            <a:off x="0" y="264566"/>
            <a:ext cx="2699792" cy="830997"/>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dist"/>
            <a:r>
              <a:rPr lang="zh-CN" altLang="en-US" sz="4800" b="1" dirty="0">
                <a:ln w="31550" cmpd="sng">
                  <a:solidFill>
                    <a:schemeClr val="accent4">
                      <a:lumMod val="60000"/>
                      <a:lumOff val="40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团日</a:t>
            </a:r>
            <a:r>
              <a:rPr lang="zh-CN" altLang="en-US" sz="4800" b="1" dirty="0" smtClean="0">
                <a:ln w="31550" cmpd="sng">
                  <a:solidFill>
                    <a:schemeClr val="accent4">
                      <a:lumMod val="60000"/>
                      <a:lumOff val="40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活动</a:t>
            </a:r>
            <a:endParaRPr lang="zh-CN" altLang="en-US" sz="4800" b="1" dirty="0">
              <a:ln w="31550" cmpd="sng">
                <a:solidFill>
                  <a:schemeClr val="accent4">
                    <a:lumMod val="60000"/>
                    <a:lumOff val="40000"/>
                  </a:schemeClr>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endParaRPr>
          </a:p>
        </p:txBody>
      </p:sp>
      <p:sp>
        <p:nvSpPr>
          <p:cNvPr id="25" name="TextBox 24"/>
          <p:cNvSpPr txBox="1"/>
          <p:nvPr/>
        </p:nvSpPr>
        <p:spPr>
          <a:xfrm>
            <a:off x="3635896" y="430623"/>
            <a:ext cx="2052228" cy="584775"/>
          </a:xfrm>
          <a:prstGeom prst="rect">
            <a:avLst/>
          </a:prstGeom>
          <a:noFill/>
        </p:spPr>
        <p:txBody>
          <a:bodyPr wrap="square" rtlCol="0">
            <a:spAutoFit/>
          </a:bodyPr>
          <a:lstStyle/>
          <a:p>
            <a:pPr algn="dist"/>
            <a:r>
              <a:rPr lang="zh-CN" altLang="en-US" sz="3200" dirty="0" smtClean="0">
                <a:solidFill>
                  <a:schemeClr val="accent4">
                    <a:lumMod val="60000"/>
                    <a:lumOff val="40000"/>
                  </a:schemeClr>
                </a:solidFill>
                <a:latin typeface="华文琥珀" panose="02010800040101010101" pitchFamily="2" charset="-122"/>
                <a:ea typeface="华文琥珀" panose="02010800040101010101" pitchFamily="2" charset="-122"/>
              </a:rPr>
              <a:t>风采展览</a:t>
            </a:r>
            <a:endParaRPr lang="zh-CN" altLang="en-US" sz="3200" dirty="0">
              <a:solidFill>
                <a:schemeClr val="accent4">
                  <a:lumMod val="60000"/>
                  <a:lumOff val="40000"/>
                </a:schemeClr>
              </a:solidFill>
              <a:latin typeface="华文琥珀" panose="02010800040101010101" pitchFamily="2" charset="-122"/>
              <a:ea typeface="华文琥珀" panose="02010800040101010101" pitchFamily="2" charset="-122"/>
            </a:endParaRPr>
          </a:p>
        </p:txBody>
      </p:sp>
      <p:pic>
        <p:nvPicPr>
          <p:cNvPr id="16" name="图片 15"/>
          <p:cNvPicPr>
            <a:picLocks noChangeAspect="1"/>
          </p:cNvPicPr>
          <p:nvPr/>
        </p:nvPicPr>
        <p:blipFill rotWithShape="1">
          <a:blip r:embed="rId4">
            <a:extLst>
              <a:ext uri="{28A0092B-C50C-407E-A947-70E740481C1C}">
                <a14:useLocalDpi xmlns:a14="http://schemas.microsoft.com/office/drawing/2010/main" val="0"/>
              </a:ext>
            </a:extLst>
          </a:blip>
          <a:srcRect l="42745" t="41217"/>
          <a:stretch/>
        </p:blipFill>
        <p:spPr>
          <a:xfrm>
            <a:off x="0" y="1259359"/>
            <a:ext cx="4535099" cy="3172986"/>
          </a:xfrm>
          <a:prstGeom prst="rect">
            <a:avLst/>
          </a:prstGeom>
        </p:spPr>
      </p:pic>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96447" y="4432345"/>
            <a:ext cx="2414756" cy="2414756"/>
          </a:xfrm>
          <a:prstGeom prst="rect">
            <a:avLst/>
          </a:prstGeom>
        </p:spPr>
      </p:pic>
      <p:grpSp>
        <p:nvGrpSpPr>
          <p:cNvPr id="2" name="组合 1"/>
          <p:cNvGrpSpPr/>
          <p:nvPr/>
        </p:nvGrpSpPr>
        <p:grpSpPr>
          <a:xfrm>
            <a:off x="-10909720" y="341622"/>
            <a:ext cx="9703332" cy="5298101"/>
            <a:chOff x="-8527721" y="-854709"/>
            <a:chExt cx="10938071" cy="5379480"/>
          </a:xfrm>
        </p:grpSpPr>
        <p:pic>
          <p:nvPicPr>
            <p:cNvPr id="19" name="图片 18"/>
            <p:cNvPicPr>
              <a:picLocks noChangeAspect="1"/>
            </p:cNvPicPr>
            <p:nvPr/>
          </p:nvPicPr>
          <p:blipFill rotWithShape="1">
            <a:blip r:embed="rId6">
              <a:extLst>
                <a:ext uri="{28A0092B-C50C-407E-A947-70E740481C1C}">
                  <a14:useLocalDpi xmlns:a14="http://schemas.microsoft.com/office/drawing/2010/main" val="0"/>
                </a:ext>
              </a:extLst>
            </a:blip>
            <a:srcRect l="21895" r="41200"/>
            <a:stretch/>
          </p:blipFill>
          <p:spPr>
            <a:xfrm rot="5400000">
              <a:off x="-6330948" y="-3015429"/>
              <a:ext cx="2530982" cy="6858000"/>
            </a:xfrm>
            <a:prstGeom prst="rect">
              <a:avLst/>
            </a:prstGeom>
          </p:spPr>
        </p:pic>
        <p:pic>
          <p:nvPicPr>
            <p:cNvPr id="20" name="图片 19"/>
            <p:cNvPicPr>
              <a:picLocks noChangeAspect="1"/>
            </p:cNvPicPr>
            <p:nvPr/>
          </p:nvPicPr>
          <p:blipFill rotWithShape="1">
            <a:blip r:embed="rId7">
              <a:extLst>
                <a:ext uri="{28A0092B-C50C-407E-A947-70E740481C1C}">
                  <a14:useLocalDpi xmlns:a14="http://schemas.microsoft.com/office/drawing/2010/main" val="0"/>
                </a:ext>
              </a:extLst>
            </a:blip>
            <a:srcRect l="28282" r="30367"/>
            <a:stretch/>
          </p:blipFill>
          <p:spPr>
            <a:xfrm rot="5400000">
              <a:off x="-6516656" y="-322164"/>
              <a:ext cx="2835870" cy="6858000"/>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2296695" y="-182274"/>
              <a:ext cx="5379480" cy="4034610"/>
            </a:xfrm>
            <a:prstGeom prst="rect">
              <a:avLst/>
            </a:prstGeom>
          </p:spPr>
        </p:pic>
      </p:grpSp>
    </p:spTree>
    <p:extLst>
      <p:ext uri="{BB962C8B-B14F-4D97-AF65-F5344CB8AC3E}">
        <p14:creationId xmlns:p14="http://schemas.microsoft.com/office/powerpoint/2010/main" val="197511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8)">
                                      <p:cBhvr>
                                        <p:cTn id="7" dur="1500"/>
                                        <p:tgtEl>
                                          <p:spTgt spid="15"/>
                                        </p:tgtEl>
                                      </p:cBhvr>
                                    </p:animEffect>
                                  </p:childTnLst>
                                </p:cTn>
                              </p:par>
                              <p:par>
                                <p:cTn id="8" presetID="2" presetClass="entr" presetSubtype="8"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000" fill="hold"/>
                                        <p:tgtEl>
                                          <p:spTgt spid="16"/>
                                        </p:tgtEl>
                                        <p:attrNameLst>
                                          <p:attrName>ppt_x</p:attrName>
                                        </p:attrNameLst>
                                      </p:cBhvr>
                                      <p:tavLst>
                                        <p:tav tm="0">
                                          <p:val>
                                            <p:strVal val="0-#ppt_w/2"/>
                                          </p:val>
                                        </p:tav>
                                        <p:tav tm="100000">
                                          <p:val>
                                            <p:strVal val="#ppt_x"/>
                                          </p:val>
                                        </p:tav>
                                      </p:tavLst>
                                    </p:anim>
                                    <p:anim calcmode="lin" valueType="num">
                                      <p:cBhvr additive="base">
                                        <p:cTn id="11" dur="1000" fill="hold"/>
                                        <p:tgtEl>
                                          <p:spTgt spid="16"/>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31" presetClass="exit" presetSubtype="0" fill="hold" nodeType="afterEffect">
                                  <p:stCondLst>
                                    <p:cond delay="0"/>
                                  </p:stCondLst>
                                  <p:childTnLst>
                                    <p:anim calcmode="lin" valueType="num">
                                      <p:cBhvr>
                                        <p:cTn id="19" dur="1000"/>
                                        <p:tgtEl>
                                          <p:spTgt spid="15"/>
                                        </p:tgtEl>
                                        <p:attrNameLst>
                                          <p:attrName>ppt_w</p:attrName>
                                        </p:attrNameLst>
                                      </p:cBhvr>
                                      <p:tavLst>
                                        <p:tav tm="0">
                                          <p:val>
                                            <p:strVal val="ppt_w"/>
                                          </p:val>
                                        </p:tav>
                                        <p:tav tm="100000">
                                          <p:val>
                                            <p:fltVal val="0"/>
                                          </p:val>
                                        </p:tav>
                                      </p:tavLst>
                                    </p:anim>
                                    <p:anim calcmode="lin" valueType="num">
                                      <p:cBhvr>
                                        <p:cTn id="20" dur="1000"/>
                                        <p:tgtEl>
                                          <p:spTgt spid="15"/>
                                        </p:tgtEl>
                                        <p:attrNameLst>
                                          <p:attrName>ppt_h</p:attrName>
                                        </p:attrNameLst>
                                      </p:cBhvr>
                                      <p:tavLst>
                                        <p:tav tm="0">
                                          <p:val>
                                            <p:strVal val="ppt_h"/>
                                          </p:val>
                                        </p:tav>
                                        <p:tav tm="100000">
                                          <p:val>
                                            <p:fltVal val="0"/>
                                          </p:val>
                                        </p:tav>
                                      </p:tavLst>
                                    </p:anim>
                                    <p:anim calcmode="lin" valueType="num">
                                      <p:cBhvr>
                                        <p:cTn id="21" dur="1000"/>
                                        <p:tgtEl>
                                          <p:spTgt spid="15"/>
                                        </p:tgtEl>
                                        <p:attrNameLst>
                                          <p:attrName>style.rotation</p:attrName>
                                        </p:attrNameLst>
                                      </p:cBhvr>
                                      <p:tavLst>
                                        <p:tav tm="0">
                                          <p:val>
                                            <p:fltVal val="0"/>
                                          </p:val>
                                        </p:tav>
                                        <p:tav tm="100000">
                                          <p:val>
                                            <p:fltVal val="90"/>
                                          </p:val>
                                        </p:tav>
                                      </p:tavLst>
                                    </p:anim>
                                    <p:animEffect transition="out" filter="fade">
                                      <p:cBhvr>
                                        <p:cTn id="22" dur="1000"/>
                                        <p:tgtEl>
                                          <p:spTgt spid="15"/>
                                        </p:tgtEl>
                                      </p:cBhvr>
                                    </p:animEffect>
                                    <p:set>
                                      <p:cBhvr>
                                        <p:cTn id="23" dur="1" fill="hold">
                                          <p:stCondLst>
                                            <p:cond delay="999"/>
                                          </p:stCondLst>
                                        </p:cTn>
                                        <p:tgtEl>
                                          <p:spTgt spid="15"/>
                                        </p:tgtEl>
                                        <p:attrNameLst>
                                          <p:attrName>style.visibility</p:attrName>
                                        </p:attrNameLst>
                                      </p:cBhvr>
                                      <p:to>
                                        <p:strVal val="hidden"/>
                                      </p:to>
                                    </p:set>
                                  </p:childTnLst>
                                </p:cTn>
                              </p:par>
                              <p:par>
                                <p:cTn id="24" presetID="16" presetClass="exit" presetSubtype="21" fill="hold" nodeType="withEffect">
                                  <p:stCondLst>
                                    <p:cond delay="0"/>
                                  </p:stCondLst>
                                  <p:childTnLst>
                                    <p:animEffect transition="out" filter="barn(inVertical)">
                                      <p:cBhvr>
                                        <p:cTn id="25" dur="500"/>
                                        <p:tgtEl>
                                          <p:spTgt spid="18"/>
                                        </p:tgtEl>
                                      </p:cBhvr>
                                    </p:animEffect>
                                    <p:set>
                                      <p:cBhvr>
                                        <p:cTn id="26" dur="1" fill="hold">
                                          <p:stCondLst>
                                            <p:cond delay="499"/>
                                          </p:stCondLst>
                                        </p:cTn>
                                        <p:tgtEl>
                                          <p:spTgt spid="18"/>
                                        </p:tgtEl>
                                        <p:attrNameLst>
                                          <p:attrName>style.visibility</p:attrName>
                                        </p:attrNameLst>
                                      </p:cBhvr>
                                      <p:to>
                                        <p:strVal val="hidden"/>
                                      </p:to>
                                    </p:set>
                                  </p:childTnLst>
                                </p:cTn>
                              </p:par>
                              <p:par>
                                <p:cTn id="27" presetID="23" presetClass="exit" presetSubtype="544" fill="hold" nodeType="withEffect">
                                  <p:stCondLst>
                                    <p:cond delay="0"/>
                                  </p:stCondLst>
                                  <p:childTnLst>
                                    <p:anim calcmode="lin" valueType="num">
                                      <p:cBhvr>
                                        <p:cTn id="28" dur="500"/>
                                        <p:tgtEl>
                                          <p:spTgt spid="16"/>
                                        </p:tgtEl>
                                        <p:attrNameLst>
                                          <p:attrName>ppt_w</p:attrName>
                                        </p:attrNameLst>
                                      </p:cBhvr>
                                      <p:tavLst>
                                        <p:tav tm="0">
                                          <p:val>
                                            <p:strVal val="ppt_w"/>
                                          </p:val>
                                        </p:tav>
                                        <p:tav tm="100000">
                                          <p:val>
                                            <p:fltVal val="0"/>
                                          </p:val>
                                        </p:tav>
                                      </p:tavLst>
                                    </p:anim>
                                    <p:anim calcmode="lin" valueType="num">
                                      <p:cBhvr>
                                        <p:cTn id="29" dur="500"/>
                                        <p:tgtEl>
                                          <p:spTgt spid="16"/>
                                        </p:tgtEl>
                                        <p:attrNameLst>
                                          <p:attrName>ppt_h</p:attrName>
                                        </p:attrNameLst>
                                      </p:cBhvr>
                                      <p:tavLst>
                                        <p:tav tm="0">
                                          <p:val>
                                            <p:strVal val="ppt_h"/>
                                          </p:val>
                                        </p:tav>
                                        <p:tav tm="100000">
                                          <p:val>
                                            <p:fltVal val="0"/>
                                          </p:val>
                                        </p:tav>
                                      </p:tavLst>
                                    </p:anim>
                                    <p:anim calcmode="lin" valueType="num">
                                      <p:cBhvr>
                                        <p:cTn id="30" dur="500"/>
                                        <p:tgtEl>
                                          <p:spTgt spid="16"/>
                                        </p:tgtEl>
                                        <p:attrNameLst>
                                          <p:attrName>ppt_x</p:attrName>
                                        </p:attrNameLst>
                                      </p:cBhvr>
                                      <p:tavLst>
                                        <p:tav tm="0">
                                          <p:val>
                                            <p:strVal val="ppt_x"/>
                                          </p:val>
                                        </p:tav>
                                        <p:tav tm="100000">
                                          <p:val>
                                            <p:fltVal val="0.5"/>
                                          </p:val>
                                        </p:tav>
                                      </p:tavLst>
                                    </p:anim>
                                    <p:anim calcmode="lin" valueType="num">
                                      <p:cBhvr>
                                        <p:cTn id="31" dur="500"/>
                                        <p:tgtEl>
                                          <p:spTgt spid="16"/>
                                        </p:tgtEl>
                                        <p:attrNameLst>
                                          <p:attrName>ppt_y</p:attrName>
                                        </p:attrNameLst>
                                      </p:cBhvr>
                                      <p:tavLst>
                                        <p:tav tm="0">
                                          <p:val>
                                            <p:strVal val="ppt_y"/>
                                          </p:val>
                                        </p:tav>
                                        <p:tav tm="100000">
                                          <p:val>
                                            <p:fltVal val="0.5"/>
                                          </p:val>
                                        </p:tav>
                                      </p:tavLst>
                                    </p:anim>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BEBA8EAE-BF5A-486C-A8C5-ECC9F3942E4B}">
                <a14:imgProps xmlns:a14="http://schemas.microsoft.com/office/drawing/2010/main">
                  <a14:imgLayer r:embed="rId3">
                    <a14:imgEffect>
                      <a14:artisticBlur radius="35"/>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0781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1000"/>
                                        <p:tgtEl>
                                          <p:spTgt spid="1027"/>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fade">
                                      <p:cBhvr>
                                        <p:cTn id="11"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635896" y="433843"/>
            <a:ext cx="1944216" cy="584775"/>
          </a:xfrm>
          <a:prstGeom prst="rect">
            <a:avLst/>
          </a:prstGeom>
          <a:noFill/>
        </p:spPr>
        <p:txBody>
          <a:bodyPr wrap="square" rtlCol="0">
            <a:spAutoFit/>
          </a:bodyPr>
          <a:lstStyle/>
          <a:p>
            <a:pPr algn="dist"/>
            <a:r>
              <a:rPr lang="zh-CN" altLang="en-US" sz="3200" dirty="0" smtClean="0">
                <a:solidFill>
                  <a:schemeClr val="accent6">
                    <a:lumMod val="75000"/>
                  </a:schemeClr>
                </a:solidFill>
                <a:latin typeface="华文琥珀" panose="02010800040101010101" pitchFamily="2" charset="-122"/>
                <a:ea typeface="华文琥珀" panose="02010800040101010101" pitchFamily="2" charset="-122"/>
              </a:rPr>
              <a:t>特色总结</a:t>
            </a:r>
            <a:endParaRPr lang="zh-CN" altLang="en-US" sz="3200" dirty="0">
              <a:solidFill>
                <a:schemeClr val="accent6">
                  <a:lumMod val="75000"/>
                </a:schemeClr>
              </a:solidFill>
              <a:latin typeface="华文琥珀" panose="02010800040101010101" pitchFamily="2" charset="-122"/>
              <a:ea typeface="华文琥珀" panose="02010800040101010101" pitchFamily="2" charset="-122"/>
            </a:endParaRPr>
          </a:p>
        </p:txBody>
      </p:sp>
      <p:cxnSp>
        <p:nvCxnSpPr>
          <p:cNvPr id="3" name="直接连接符 2"/>
          <p:cNvCxnSpPr/>
          <p:nvPr/>
        </p:nvCxnSpPr>
        <p:spPr>
          <a:xfrm>
            <a:off x="0" y="1124744"/>
            <a:ext cx="9144000" cy="0"/>
          </a:xfrm>
          <a:prstGeom prst="line">
            <a:avLst/>
          </a:prstGeom>
          <a:ln w="44450" cmpd="thickThi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868509" y="697051"/>
            <a:ext cx="1296144" cy="42769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956376" y="726231"/>
            <a:ext cx="1187624" cy="369332"/>
          </a:xfrm>
          <a:prstGeom prst="rect">
            <a:avLst/>
          </a:prstGeom>
          <a:noFill/>
        </p:spPr>
        <p:txBody>
          <a:bodyPr wrap="square" rtlCol="0">
            <a:spAutoFit/>
          </a:bodyPr>
          <a:lstStyle/>
          <a:p>
            <a:pPr algn="dist"/>
            <a:r>
              <a:rPr lang="zh-CN" altLang="en-US" dirty="0" smtClean="0">
                <a:ln>
                  <a:solidFill>
                    <a:srgbClr val="FFFF00"/>
                  </a:solidFill>
                </a:ln>
                <a:solidFill>
                  <a:schemeClr val="bg1"/>
                </a:solidFill>
                <a:latin typeface="华文彩云" panose="02010800040101010101" pitchFamily="2" charset="-122"/>
                <a:ea typeface="华文彩云" panose="02010800040101010101" pitchFamily="2" charset="-122"/>
              </a:rPr>
              <a:t>法学</a:t>
            </a:r>
            <a:r>
              <a:rPr lang="en-US" altLang="zh-CN" dirty="0" smtClean="0">
                <a:ln>
                  <a:solidFill>
                    <a:srgbClr val="FFFF00"/>
                  </a:solidFill>
                </a:ln>
                <a:solidFill>
                  <a:schemeClr val="bg1"/>
                </a:solidFill>
                <a:latin typeface="华文彩云" panose="02010800040101010101" pitchFamily="2" charset="-122"/>
                <a:ea typeface="华文彩云" panose="02010800040101010101" pitchFamily="2" charset="-122"/>
              </a:rPr>
              <a:t>131</a:t>
            </a:r>
            <a:endParaRPr lang="zh-CN" altLang="en-US" dirty="0">
              <a:ln>
                <a:solidFill>
                  <a:srgbClr val="FFFF00"/>
                </a:solidFill>
              </a:ln>
              <a:solidFill>
                <a:schemeClr val="bg1"/>
              </a:solidFill>
              <a:latin typeface="华文彩云" panose="02010800040101010101" pitchFamily="2" charset="-122"/>
              <a:ea typeface="华文彩云" panose="02010800040101010101" pitchFamily="2" charset="-122"/>
            </a:endParaRPr>
          </a:p>
        </p:txBody>
      </p:sp>
      <p:sp>
        <p:nvSpPr>
          <p:cNvPr id="7" name="TextBox 6"/>
          <p:cNvSpPr txBox="1"/>
          <p:nvPr/>
        </p:nvSpPr>
        <p:spPr>
          <a:xfrm>
            <a:off x="0" y="264566"/>
            <a:ext cx="2699792" cy="830997"/>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dist"/>
            <a:r>
              <a:rPr lang="zh-CN" altLang="en-US" sz="4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团日</a:t>
            </a:r>
            <a:r>
              <a:rPr lang="zh-CN" altLang="en-US" sz="4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活动</a:t>
            </a:r>
            <a:endParaRPr lang="zh-CN" altLang="en-US" sz="48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endParaRPr>
          </a:p>
        </p:txBody>
      </p:sp>
      <p:sp>
        <p:nvSpPr>
          <p:cNvPr id="8" name="TextBox 7"/>
          <p:cNvSpPr txBox="1"/>
          <p:nvPr/>
        </p:nvSpPr>
        <p:spPr>
          <a:xfrm>
            <a:off x="611560" y="1412776"/>
            <a:ext cx="8496944" cy="523220"/>
          </a:xfrm>
          <a:prstGeom prst="rect">
            <a:avLst/>
          </a:prstGeom>
          <a:noFill/>
        </p:spPr>
        <p:txBody>
          <a:bodyPr wrap="square" rtlCol="0">
            <a:spAutoFit/>
          </a:bodyPr>
          <a:lstStyle/>
          <a:p>
            <a:r>
              <a:rPr lang="en-US" altLang="zh-CN" sz="2800" dirty="0" smtClean="0">
                <a:latin typeface="华文行楷" panose="02010800040101010101" pitchFamily="2" charset="-122"/>
                <a:ea typeface="华文行楷" panose="02010800040101010101" pitchFamily="2" charset="-122"/>
              </a:rPr>
              <a:t>1</a:t>
            </a:r>
            <a:r>
              <a:rPr lang="zh-CN" altLang="en-US" sz="2800" dirty="0" smtClean="0">
                <a:latin typeface="华文行楷" panose="02010800040101010101" pitchFamily="2" charset="-122"/>
                <a:ea typeface="华文行楷" panose="02010800040101010101" pitchFamily="2" charset="-122"/>
              </a:rPr>
              <a:t>、活动</a:t>
            </a:r>
            <a:r>
              <a:rPr lang="zh-CN" altLang="en-US" sz="2800" dirty="0" smtClean="0">
                <a:latin typeface="华文行楷" panose="02010800040101010101" pitchFamily="2" charset="-122"/>
                <a:ea typeface="华文行楷" panose="02010800040101010101" pitchFamily="2" charset="-122"/>
              </a:rPr>
              <a:t>组织注重灵活性</a:t>
            </a:r>
            <a:r>
              <a:rPr lang="zh-CN" altLang="en-US" sz="2800" dirty="0">
                <a:latin typeface="华文行楷" panose="02010800040101010101" pitchFamily="2" charset="-122"/>
                <a:ea typeface="华文行楷" panose="02010800040101010101" pitchFamily="2" charset="-122"/>
              </a:rPr>
              <a:t>，不拘泥于形式，注重变通。</a:t>
            </a:r>
            <a:endParaRPr lang="zh-CN" altLang="en-US" sz="2800" dirty="0">
              <a:latin typeface="华文行楷" panose="02010800040101010101" pitchFamily="2" charset="-122"/>
              <a:ea typeface="华文行楷" panose="02010800040101010101" pitchFamily="2" charset="-122"/>
            </a:endParaRPr>
          </a:p>
        </p:txBody>
      </p:sp>
      <p:sp>
        <p:nvSpPr>
          <p:cNvPr id="13" name="TextBox 12"/>
          <p:cNvSpPr txBox="1"/>
          <p:nvPr/>
        </p:nvSpPr>
        <p:spPr>
          <a:xfrm>
            <a:off x="611560" y="2348880"/>
            <a:ext cx="8551713" cy="523220"/>
          </a:xfrm>
          <a:prstGeom prst="rect">
            <a:avLst/>
          </a:prstGeom>
          <a:noFill/>
        </p:spPr>
        <p:txBody>
          <a:bodyPr wrap="square" rtlCol="0">
            <a:spAutoFit/>
          </a:bodyPr>
          <a:lstStyle/>
          <a:p>
            <a:r>
              <a:rPr lang="en-US" altLang="zh-CN" sz="2800" dirty="0" smtClean="0">
                <a:latin typeface="华文行楷" panose="02010800040101010101" pitchFamily="2" charset="-122"/>
                <a:ea typeface="华文行楷" panose="02010800040101010101" pitchFamily="2" charset="-122"/>
              </a:rPr>
              <a:t>2</a:t>
            </a:r>
            <a:r>
              <a:rPr lang="zh-CN" altLang="en-US" sz="2800" dirty="0" smtClean="0">
                <a:latin typeface="华文行楷" panose="02010800040101010101" pitchFamily="2" charset="-122"/>
                <a:ea typeface="华文行楷" panose="02010800040101010101" pitchFamily="2" charset="-122"/>
              </a:rPr>
              <a:t>、活动形式设计</a:t>
            </a:r>
            <a:r>
              <a:rPr lang="zh-CN" altLang="en-US" sz="2800" dirty="0">
                <a:latin typeface="华文行楷" panose="02010800040101010101" pitchFamily="2" charset="-122"/>
                <a:ea typeface="华文行楷" panose="02010800040101010101" pitchFamily="2" charset="-122"/>
              </a:rPr>
              <a:t>独特，创新性强</a:t>
            </a:r>
            <a:endParaRPr lang="zh-CN" altLang="en-US" sz="2800" dirty="0">
              <a:latin typeface="华文行楷" panose="02010800040101010101" pitchFamily="2" charset="-122"/>
              <a:ea typeface="华文行楷" panose="02010800040101010101" pitchFamily="2" charset="-122"/>
            </a:endParaRPr>
          </a:p>
        </p:txBody>
      </p:sp>
      <p:sp>
        <p:nvSpPr>
          <p:cNvPr id="14" name="TextBox 13"/>
          <p:cNvSpPr txBox="1"/>
          <p:nvPr/>
        </p:nvSpPr>
        <p:spPr>
          <a:xfrm>
            <a:off x="612250" y="3284901"/>
            <a:ext cx="8496254" cy="523220"/>
          </a:xfrm>
          <a:prstGeom prst="rect">
            <a:avLst/>
          </a:prstGeom>
          <a:noFill/>
        </p:spPr>
        <p:txBody>
          <a:bodyPr wrap="square" rtlCol="0">
            <a:spAutoFit/>
          </a:bodyPr>
          <a:lstStyle/>
          <a:p>
            <a:r>
              <a:rPr lang="en-US" altLang="zh-CN" sz="2800" dirty="0">
                <a:latin typeface="华文行楷" panose="02010800040101010101" pitchFamily="2" charset="-122"/>
                <a:ea typeface="华文行楷" panose="02010800040101010101" pitchFamily="2" charset="-122"/>
              </a:rPr>
              <a:t>3</a:t>
            </a:r>
            <a:r>
              <a:rPr lang="zh-CN" altLang="en-US" sz="2800" dirty="0">
                <a:latin typeface="华文行楷" panose="02010800040101010101" pitchFamily="2" charset="-122"/>
                <a:ea typeface="华文行楷" panose="02010800040101010101" pitchFamily="2" charset="-122"/>
              </a:rPr>
              <a:t>、不拘泥于原有单调的形式，</a:t>
            </a:r>
            <a:r>
              <a:rPr lang="zh-CN" altLang="en-US" sz="2800" dirty="0" smtClean="0">
                <a:latin typeface="华文行楷" panose="02010800040101010101" pitchFamily="2" charset="-122"/>
                <a:ea typeface="华文行楷" panose="02010800040101010101" pitchFamily="2" charset="-122"/>
              </a:rPr>
              <a:t>结合实际，推陈出新</a:t>
            </a:r>
            <a:r>
              <a:rPr lang="zh-CN" altLang="en-US" sz="2800" dirty="0">
                <a:latin typeface="华文行楷" panose="02010800040101010101" pitchFamily="2" charset="-122"/>
                <a:ea typeface="华文行楷" panose="02010800040101010101" pitchFamily="2" charset="-122"/>
              </a:rPr>
              <a:t>。</a:t>
            </a:r>
            <a:endParaRPr lang="zh-CN" altLang="en-US" sz="2800" dirty="0">
              <a:latin typeface="华文行楷" panose="02010800040101010101" pitchFamily="2" charset="-122"/>
              <a:ea typeface="华文行楷" panose="02010800040101010101" pitchFamily="2" charset="-122"/>
            </a:endParaRPr>
          </a:p>
        </p:txBody>
      </p:sp>
      <p:sp>
        <p:nvSpPr>
          <p:cNvPr id="15" name="TextBox 14"/>
          <p:cNvSpPr txBox="1"/>
          <p:nvPr/>
        </p:nvSpPr>
        <p:spPr>
          <a:xfrm>
            <a:off x="602267" y="4221088"/>
            <a:ext cx="8351548" cy="954107"/>
          </a:xfrm>
          <a:prstGeom prst="rect">
            <a:avLst/>
          </a:prstGeom>
          <a:noFill/>
        </p:spPr>
        <p:txBody>
          <a:bodyPr wrap="square" rtlCol="0">
            <a:spAutoFit/>
          </a:bodyPr>
          <a:lstStyle/>
          <a:p>
            <a:r>
              <a:rPr lang="en-US" altLang="zh-CN" sz="2800" dirty="0">
                <a:latin typeface="华文行楷" panose="02010800040101010101" pitchFamily="2" charset="-122"/>
                <a:ea typeface="华文行楷" panose="02010800040101010101" pitchFamily="2" charset="-122"/>
              </a:rPr>
              <a:t>4</a:t>
            </a:r>
            <a:r>
              <a:rPr lang="zh-CN" altLang="en-US" sz="2800" dirty="0">
                <a:latin typeface="华文行楷" panose="02010800040101010101" pitchFamily="2" charset="-122"/>
                <a:ea typeface="华文行楷" panose="02010800040101010101" pitchFamily="2" charset="-122"/>
              </a:rPr>
              <a:t>、活动后</a:t>
            </a:r>
            <a:r>
              <a:rPr lang="zh-CN" altLang="en-US" sz="2800" dirty="0" smtClean="0">
                <a:latin typeface="华文行楷" panose="02010800040101010101" pitchFamily="2" charset="-122"/>
                <a:ea typeface="华文行楷" panose="02010800040101010101" pitchFamily="2" charset="-122"/>
              </a:rPr>
              <a:t>我们利用大众传媒</a:t>
            </a:r>
            <a:r>
              <a:rPr lang="zh-CN" altLang="en-US" sz="2800" dirty="0">
                <a:latin typeface="华文行楷" panose="02010800040101010101" pitchFamily="2" charset="-122"/>
                <a:ea typeface="华文行楷" panose="02010800040101010101" pitchFamily="2" charset="-122"/>
              </a:rPr>
              <a:t>等新媒体，对活动内容、做法、成效进行传播</a:t>
            </a:r>
            <a:endParaRPr lang="zh-CN" altLang="en-US" sz="2800" dirty="0">
              <a:latin typeface="华文行楷" panose="02010800040101010101" pitchFamily="2" charset="-122"/>
              <a:ea typeface="华文行楷" panose="02010800040101010101" pitchFamily="2" charset="-122"/>
            </a:endParaRPr>
          </a:p>
        </p:txBody>
      </p:sp>
      <p:sp>
        <p:nvSpPr>
          <p:cNvPr id="16" name="TextBox 15"/>
          <p:cNvSpPr txBox="1"/>
          <p:nvPr/>
        </p:nvSpPr>
        <p:spPr>
          <a:xfrm>
            <a:off x="611560" y="5589240"/>
            <a:ext cx="2232248" cy="523220"/>
          </a:xfrm>
          <a:prstGeom prst="rect">
            <a:avLst/>
          </a:prstGeom>
          <a:noFill/>
        </p:spPr>
        <p:txBody>
          <a:bodyPr wrap="square" rtlCol="0">
            <a:spAutoFit/>
          </a:bodyPr>
          <a:lstStyle/>
          <a:p>
            <a:r>
              <a:rPr lang="en-US" altLang="zh-CN" sz="2800" dirty="0">
                <a:latin typeface="华文行楷" panose="02010800040101010101" pitchFamily="2" charset="-122"/>
                <a:ea typeface="华文行楷" panose="02010800040101010101" pitchFamily="2" charset="-122"/>
              </a:rPr>
              <a:t>5</a:t>
            </a:r>
            <a:r>
              <a:rPr lang="zh-CN" altLang="en-US" sz="2800" dirty="0" smtClean="0">
                <a:latin typeface="华文行楷" panose="02010800040101010101" pitchFamily="2" charset="-122"/>
                <a:ea typeface="华文行楷" panose="02010800040101010101" pitchFamily="2" charset="-122"/>
              </a:rPr>
              <a:t>、</a:t>
            </a:r>
            <a:endParaRPr lang="zh-CN" altLang="en-US" sz="28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2402980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0" y="4107492"/>
            <a:ext cx="9289032" cy="1224136"/>
          </a:xfrm>
          <a:prstGeom prst="roundRect">
            <a:avLst/>
          </a:prstGeom>
          <a:solidFill>
            <a:schemeClr val="accent6">
              <a:lumMod val="20000"/>
              <a:lumOff val="80000"/>
            </a:schemeClr>
          </a:solidFill>
          <a:ln>
            <a:noFill/>
          </a:ln>
          <a:effectLst>
            <a:glow rad="635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36512" y="1916832"/>
            <a:ext cx="9289032" cy="1224136"/>
          </a:xfrm>
          <a:prstGeom prst="roundRect">
            <a:avLst/>
          </a:prstGeom>
          <a:solidFill>
            <a:schemeClr val="accent5">
              <a:lumMod val="40000"/>
              <a:lumOff val="60000"/>
            </a:schemeClr>
          </a:solidFill>
          <a:ln>
            <a:no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3501008" y="456981"/>
            <a:ext cx="2141984" cy="584775"/>
          </a:xfrm>
          <a:prstGeom prst="rect">
            <a:avLst/>
          </a:prstGeom>
          <a:noFill/>
        </p:spPr>
        <p:txBody>
          <a:bodyPr wrap="square" rtlCol="0">
            <a:spAutoFit/>
          </a:bodyPr>
          <a:lstStyle/>
          <a:p>
            <a:pPr algn="dist"/>
            <a:r>
              <a:rPr lang="zh-CN" altLang="en-US" sz="3200" dirty="0" smtClean="0">
                <a:solidFill>
                  <a:srgbClr val="00B050"/>
                </a:solidFill>
                <a:latin typeface="华文琥珀" panose="02010800040101010101" pitchFamily="2" charset="-122"/>
                <a:ea typeface="华文琥珀" panose="02010800040101010101" pitchFamily="2" charset="-122"/>
              </a:rPr>
              <a:t>心得</a:t>
            </a:r>
            <a:r>
              <a:rPr lang="zh-CN" altLang="en-US" sz="3200" dirty="0">
                <a:solidFill>
                  <a:srgbClr val="00B050"/>
                </a:solidFill>
                <a:latin typeface="华文琥珀" panose="02010800040101010101" pitchFamily="2" charset="-122"/>
                <a:ea typeface="华文琥珀" panose="02010800040101010101" pitchFamily="2" charset="-122"/>
              </a:rPr>
              <a:t>感悟</a:t>
            </a:r>
          </a:p>
        </p:txBody>
      </p:sp>
      <p:sp>
        <p:nvSpPr>
          <p:cNvPr id="3" name="TextBox 2"/>
          <p:cNvSpPr txBox="1"/>
          <p:nvPr/>
        </p:nvSpPr>
        <p:spPr>
          <a:xfrm>
            <a:off x="268431" y="2067235"/>
            <a:ext cx="8496944" cy="923330"/>
          </a:xfrm>
          <a:prstGeom prst="rect">
            <a:avLst/>
          </a:prstGeom>
          <a:noFill/>
        </p:spPr>
        <p:txBody>
          <a:bodyPr wrap="square" rtlCol="0">
            <a:spAutoFit/>
          </a:bodyPr>
          <a:lstStyle/>
          <a:p>
            <a:r>
              <a:rPr lang="zh-CN" altLang="en-US" dirty="0" smtClean="0">
                <a:latin typeface="黑体" panose="02010609060101010101" pitchFamily="49" charset="-122"/>
                <a:ea typeface="黑体" panose="02010609060101010101" pitchFamily="49" charset="-122"/>
              </a:rPr>
              <a:t>李慧平同学：</a:t>
            </a:r>
            <a:r>
              <a:rPr lang="zh-CN" altLang="en-US" dirty="0">
                <a:latin typeface="黑体" panose="02010609060101010101" pitchFamily="49" charset="-122"/>
                <a:ea typeface="黑体" panose="02010609060101010101" pitchFamily="49" charset="-122"/>
              </a:rPr>
              <a:t>“四进”是我们的目标，目标能让我们走的更快：“四信”是我们的信仰，信仰能让我们走的更自信，更远</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p>
            <a:endParaRPr lang="zh-CN" altLang="en-US" dirty="0"/>
          </a:p>
        </p:txBody>
      </p:sp>
      <p:sp>
        <p:nvSpPr>
          <p:cNvPr id="5" name="TextBox 4"/>
          <p:cNvSpPr txBox="1"/>
          <p:nvPr/>
        </p:nvSpPr>
        <p:spPr>
          <a:xfrm>
            <a:off x="251520" y="4427326"/>
            <a:ext cx="8208912" cy="646331"/>
          </a:xfrm>
          <a:prstGeom prst="rect">
            <a:avLst/>
          </a:prstGeom>
          <a:noFill/>
        </p:spPr>
        <p:txBody>
          <a:bodyPr wrap="square" rtlCol="0">
            <a:spAutoFit/>
          </a:bodyPr>
          <a:lstStyle/>
          <a:p>
            <a:r>
              <a:rPr lang="zh-CN" altLang="en-US" dirty="0" smtClean="0">
                <a:latin typeface="黑体" panose="02010609060101010101" pitchFamily="49" charset="-122"/>
                <a:ea typeface="黑体" panose="02010609060101010101" pitchFamily="49" charset="-122"/>
              </a:rPr>
              <a:t>罗婷同学：“</a:t>
            </a:r>
            <a:r>
              <a:rPr lang="zh-CN" altLang="en-US" dirty="0">
                <a:latin typeface="黑体" panose="02010609060101010101" pitchFamily="49" charset="-122"/>
                <a:ea typeface="黑体" panose="02010609060101010101" pitchFamily="49" charset="-122"/>
              </a:rPr>
              <a:t>团日活动有关‘四进四信’的主题活动实在是发人深省</a:t>
            </a:r>
            <a:r>
              <a:rPr lang="zh-CN" altLang="en-US" dirty="0" smtClean="0">
                <a:latin typeface="黑体" panose="02010609060101010101" pitchFamily="49" charset="-122"/>
                <a:ea typeface="黑体" panose="02010609060101010101" pitchFamily="49" charset="-122"/>
              </a:rPr>
              <a:t>。</a:t>
            </a:r>
            <a:r>
              <a:rPr lang="zh-CN" altLang="en-US" dirty="0">
                <a:latin typeface="黑体" panose="02010609060101010101" pitchFamily="49" charset="-122"/>
                <a:ea typeface="黑体" panose="02010609060101010101" pitchFamily="49" charset="-122"/>
              </a:rPr>
              <a:t>我从此次团日活动中收获很大</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p:txBody>
      </p:sp>
      <p:cxnSp>
        <p:nvCxnSpPr>
          <p:cNvPr id="9" name="直接连接符 8"/>
          <p:cNvCxnSpPr/>
          <p:nvPr/>
        </p:nvCxnSpPr>
        <p:spPr>
          <a:xfrm>
            <a:off x="0" y="1124744"/>
            <a:ext cx="9144000" cy="0"/>
          </a:xfrm>
          <a:prstGeom prst="line">
            <a:avLst/>
          </a:prstGeom>
          <a:ln w="44450" cmpd="thickThin">
            <a:solidFill>
              <a:srgbClr val="00B05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7862664" y="697051"/>
            <a:ext cx="1296144" cy="427693"/>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956376" y="726231"/>
            <a:ext cx="1187624" cy="369332"/>
          </a:xfrm>
          <a:prstGeom prst="rect">
            <a:avLst/>
          </a:prstGeom>
          <a:noFill/>
        </p:spPr>
        <p:txBody>
          <a:bodyPr wrap="square" rtlCol="0">
            <a:spAutoFit/>
          </a:bodyPr>
          <a:lstStyle/>
          <a:p>
            <a:pPr algn="dist"/>
            <a:r>
              <a:rPr lang="zh-CN" altLang="en-US" dirty="0" smtClean="0">
                <a:ln>
                  <a:solidFill>
                    <a:srgbClr val="FFFF00"/>
                  </a:solidFill>
                </a:ln>
                <a:latin typeface="华文彩云" panose="02010800040101010101" pitchFamily="2" charset="-122"/>
                <a:ea typeface="华文彩云" panose="02010800040101010101" pitchFamily="2" charset="-122"/>
              </a:rPr>
              <a:t>法学</a:t>
            </a:r>
            <a:r>
              <a:rPr lang="en-US" altLang="zh-CN" dirty="0" smtClean="0">
                <a:ln>
                  <a:solidFill>
                    <a:srgbClr val="FFFF00"/>
                  </a:solidFill>
                </a:ln>
                <a:latin typeface="华文彩云" panose="02010800040101010101" pitchFamily="2" charset="-122"/>
                <a:ea typeface="华文彩云" panose="02010800040101010101" pitchFamily="2" charset="-122"/>
              </a:rPr>
              <a:t>131</a:t>
            </a:r>
            <a:endParaRPr lang="zh-CN" altLang="en-US" dirty="0">
              <a:ln>
                <a:solidFill>
                  <a:srgbClr val="FFFF00"/>
                </a:solidFill>
              </a:ln>
              <a:latin typeface="华文彩云" panose="02010800040101010101" pitchFamily="2" charset="-122"/>
              <a:ea typeface="华文彩云" panose="02010800040101010101" pitchFamily="2" charset="-122"/>
            </a:endParaRPr>
          </a:p>
        </p:txBody>
      </p:sp>
      <p:sp>
        <p:nvSpPr>
          <p:cNvPr id="13" name="TextBox 12"/>
          <p:cNvSpPr txBox="1"/>
          <p:nvPr/>
        </p:nvSpPr>
        <p:spPr>
          <a:xfrm>
            <a:off x="0" y="264566"/>
            <a:ext cx="2699792"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dist"/>
            <a:r>
              <a:rPr lang="zh-CN" altLang="en-US" sz="4800" b="1" dirty="0">
                <a:ln w="31550" cmpd="sng">
                  <a:solidFill>
                    <a:srgbClr val="00B05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团日</a:t>
            </a:r>
            <a:r>
              <a:rPr lang="zh-CN" altLang="en-US" sz="4800" b="1" dirty="0" smtClean="0">
                <a:ln w="31550" cmpd="sng">
                  <a:solidFill>
                    <a:srgbClr val="00B05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活动</a:t>
            </a:r>
            <a:endParaRPr lang="zh-CN" altLang="en-US" sz="4800" b="1" dirty="0">
              <a:ln w="31550" cmpd="sng">
                <a:solidFill>
                  <a:srgbClr val="00B05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6197095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1124744"/>
            <a:ext cx="9144000" cy="0"/>
          </a:xfrm>
          <a:prstGeom prst="line">
            <a:avLst/>
          </a:prstGeom>
          <a:ln w="44450" cmpd="thickThin">
            <a:solidFill>
              <a:srgbClr val="00B0F0"/>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7868509" y="697051"/>
            <a:ext cx="1296144" cy="4276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7956376" y="726231"/>
            <a:ext cx="1187624" cy="369332"/>
          </a:xfrm>
          <a:prstGeom prst="rect">
            <a:avLst/>
          </a:prstGeom>
          <a:noFill/>
        </p:spPr>
        <p:txBody>
          <a:bodyPr wrap="square" rtlCol="0">
            <a:spAutoFit/>
          </a:bodyPr>
          <a:lstStyle/>
          <a:p>
            <a:pPr algn="dist"/>
            <a:r>
              <a:rPr lang="zh-CN" altLang="en-US" dirty="0" smtClean="0">
                <a:ln>
                  <a:solidFill>
                    <a:schemeClr val="bg1"/>
                  </a:solidFill>
                </a:ln>
                <a:solidFill>
                  <a:schemeClr val="bg1"/>
                </a:solidFill>
                <a:latin typeface="华文彩云" panose="02010800040101010101" pitchFamily="2" charset="-122"/>
                <a:ea typeface="华文彩云" panose="02010800040101010101" pitchFamily="2" charset="-122"/>
              </a:rPr>
              <a:t>法学</a:t>
            </a:r>
            <a:r>
              <a:rPr lang="en-US" altLang="zh-CN" dirty="0" smtClean="0">
                <a:ln>
                  <a:solidFill>
                    <a:schemeClr val="bg1"/>
                  </a:solidFill>
                </a:ln>
                <a:solidFill>
                  <a:schemeClr val="bg1"/>
                </a:solidFill>
                <a:latin typeface="华文彩云" panose="02010800040101010101" pitchFamily="2" charset="-122"/>
                <a:ea typeface="华文彩云" panose="02010800040101010101" pitchFamily="2" charset="-122"/>
              </a:rPr>
              <a:t>131</a:t>
            </a:r>
            <a:endParaRPr lang="zh-CN" altLang="en-US" dirty="0">
              <a:ln>
                <a:solidFill>
                  <a:schemeClr val="bg1"/>
                </a:solidFill>
              </a:ln>
              <a:solidFill>
                <a:schemeClr val="bg1"/>
              </a:solidFill>
              <a:latin typeface="华文彩云" panose="02010800040101010101" pitchFamily="2" charset="-122"/>
              <a:ea typeface="华文彩云" panose="02010800040101010101" pitchFamily="2" charset="-122"/>
            </a:endParaRPr>
          </a:p>
        </p:txBody>
      </p:sp>
      <p:sp>
        <p:nvSpPr>
          <p:cNvPr id="5" name="TextBox 4"/>
          <p:cNvSpPr txBox="1"/>
          <p:nvPr/>
        </p:nvSpPr>
        <p:spPr>
          <a:xfrm>
            <a:off x="0" y="264566"/>
            <a:ext cx="2699792" cy="830997"/>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dist"/>
            <a:r>
              <a:rPr lang="zh-CN" altLang="en-US" sz="4800" b="1" dirty="0">
                <a:ln w="31550" cmpd="sng">
                  <a:solidFill>
                    <a:srgbClr val="00B0F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团日</a:t>
            </a:r>
            <a:r>
              <a:rPr lang="zh-CN" altLang="en-US" sz="4800" b="1" dirty="0" smtClean="0">
                <a:ln w="31550" cmpd="sng">
                  <a:solidFill>
                    <a:srgbClr val="00B0F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rPr>
              <a:t>活动</a:t>
            </a:r>
            <a:endParaRPr lang="zh-CN" altLang="en-US" sz="4800" b="1" dirty="0">
              <a:ln w="31550" cmpd="sng">
                <a:solidFill>
                  <a:srgbClr val="00B0F0"/>
                </a:soli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幼圆" panose="02010509060101010101" pitchFamily="49" charset="-122"/>
              <a:ea typeface="幼圆" panose="02010509060101010101" pitchFamily="49" charset="-122"/>
            </a:endParaRPr>
          </a:p>
        </p:txBody>
      </p:sp>
      <p:sp>
        <p:nvSpPr>
          <p:cNvPr id="6" name="TextBox 5"/>
          <p:cNvSpPr txBox="1"/>
          <p:nvPr/>
        </p:nvSpPr>
        <p:spPr>
          <a:xfrm>
            <a:off x="2123728" y="3284984"/>
            <a:ext cx="5040560" cy="1446550"/>
          </a:xfrm>
          <a:prstGeom prst="rect">
            <a:avLst/>
          </a:prstGeom>
          <a:noFill/>
        </p:spPr>
        <p:txBody>
          <a:bodyPr wrap="square" rtlCol="0">
            <a:spAutoFit/>
          </a:bodyPr>
          <a:lstStyle/>
          <a:p>
            <a:r>
              <a:rPr lang="zh-CN" altLang="en-US" sz="8800" dirty="0" smtClean="0">
                <a:latin typeface="华文行楷" panose="02010800040101010101" pitchFamily="2" charset="-122"/>
                <a:ea typeface="华文行楷" panose="02010800040101010101" pitchFamily="2" charset="-122"/>
              </a:rPr>
              <a:t>谢谢观看！</a:t>
            </a:r>
            <a:endParaRPr lang="zh-CN" altLang="en-US" sz="8800" dirty="0">
              <a:latin typeface="华文行楷" panose="02010800040101010101" pitchFamily="2" charset="-122"/>
              <a:ea typeface="华文行楷" panose="02010800040101010101" pitchFamily="2" charset="-122"/>
            </a:endParaRPr>
          </a:p>
        </p:txBody>
      </p:sp>
      <p:sp>
        <p:nvSpPr>
          <p:cNvPr id="7" name="TextBox 6"/>
          <p:cNvSpPr txBox="1"/>
          <p:nvPr/>
        </p:nvSpPr>
        <p:spPr>
          <a:xfrm>
            <a:off x="3743908" y="493100"/>
            <a:ext cx="1656184" cy="584775"/>
          </a:xfrm>
          <a:prstGeom prst="rect">
            <a:avLst/>
          </a:prstGeom>
          <a:noFill/>
        </p:spPr>
        <p:txBody>
          <a:bodyPr wrap="square" rtlCol="0">
            <a:spAutoFit/>
          </a:bodyPr>
          <a:lstStyle/>
          <a:p>
            <a:pPr algn="dist"/>
            <a:r>
              <a:rPr lang="zh-CN" altLang="en-US" sz="3200" dirty="0">
                <a:solidFill>
                  <a:srgbClr val="00B0F0"/>
                </a:solidFill>
                <a:latin typeface="华文琥珀" panose="02010800040101010101" pitchFamily="2" charset="-122"/>
                <a:ea typeface="华文琥珀" panose="02010800040101010101" pitchFamily="2" charset="-122"/>
              </a:rPr>
              <a:t>结束语</a:t>
            </a:r>
          </a:p>
        </p:txBody>
      </p:sp>
    </p:spTree>
    <p:extLst>
      <p:ext uri="{BB962C8B-B14F-4D97-AF65-F5344CB8AC3E}">
        <p14:creationId xmlns:p14="http://schemas.microsoft.com/office/powerpoint/2010/main" val="14917002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140</TotalTime>
  <Words>254</Words>
  <Application>Microsoft Office PowerPoint</Application>
  <PresentationFormat>全屏显示(4:3)</PresentationFormat>
  <Paragraphs>36</Paragraphs>
  <Slides>7</Slides>
  <Notes>0</Notes>
  <HiddenSlides>0</HiddenSlides>
  <MMClips>0</MMClips>
  <ScaleCrop>false</ScaleCrop>
  <HeadingPairs>
    <vt:vector size="4" baseType="variant">
      <vt:variant>
        <vt:lpstr>主题</vt:lpstr>
      </vt:variant>
      <vt:variant>
        <vt:i4>1</vt:i4>
      </vt:variant>
      <vt:variant>
        <vt:lpstr>幻灯片标题</vt:lpstr>
      </vt:variant>
      <vt:variant>
        <vt:i4>7</vt:i4>
      </vt:variant>
    </vt:vector>
  </HeadingPairs>
  <TitlesOfParts>
    <vt:vector size="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知足常乐</dc:creator>
  <cp:lastModifiedBy>知足常乐</cp:lastModifiedBy>
  <cp:revision>17</cp:revision>
  <dcterms:created xsi:type="dcterms:W3CDTF">2015-05-05T14:23:06Z</dcterms:created>
  <dcterms:modified xsi:type="dcterms:W3CDTF">2015-05-06T05:18:13Z</dcterms:modified>
</cp:coreProperties>
</file>