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wdp" ContentType="image/vnd.ms-photo"/>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03" r:id="rId2"/>
    <p:sldId id="305" r:id="rId3"/>
    <p:sldId id="320" r:id="rId4"/>
    <p:sldId id="312" r:id="rId5"/>
    <p:sldId id="313" r:id="rId6"/>
    <p:sldId id="311" r:id="rId7"/>
    <p:sldId id="314" r:id="rId8"/>
    <p:sldId id="310" r:id="rId9"/>
    <p:sldId id="315" r:id="rId10"/>
    <p:sldId id="309" r:id="rId11"/>
    <p:sldId id="308" r:id="rId12"/>
    <p:sldId id="316" r:id="rId13"/>
    <p:sldId id="307" r:id="rId14"/>
    <p:sldId id="318" r:id="rId15"/>
    <p:sldId id="319" r:id="rId16"/>
    <p:sldId id="317" r:id="rId17"/>
    <p:sldId id="304" r:id="rId1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CCC"/>
    <a:srgbClr val="FF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22370" autoAdjust="0"/>
    <p:restoredTop sz="80717" autoAdjust="0"/>
  </p:normalViewPr>
  <p:slideViewPr>
    <p:cSldViewPr>
      <p:cViewPr>
        <p:scale>
          <a:sx n="80" d="100"/>
          <a:sy n="80" d="100"/>
        </p:scale>
        <p:origin x="-78" y="5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宋体"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ea typeface="宋体" charset="-122"/>
              </a:defRPr>
            </a:lvl1pPr>
          </a:lstStyle>
          <a:p>
            <a:pPr>
              <a:defRPr/>
            </a:pPr>
            <a:fld id="{8D1F17CB-35DE-4C72-86FD-F7EBD47074FC}" type="datetimeFigureOut">
              <a:rPr lang="zh-CN" altLang="en-US"/>
              <a:pPr>
                <a:defRPr/>
              </a:pPr>
              <a:t>2011-8-16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宋体"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ea typeface="宋体" charset="-122"/>
              </a:defRPr>
            </a:lvl1pPr>
          </a:lstStyle>
          <a:p>
            <a:pPr>
              <a:defRPr/>
            </a:pPr>
            <a:fld id="{52923DD0-679D-46CA-B07D-1204850B799B}" type="slidenum">
              <a:rPr lang="zh-CN" altLang="en-US"/>
              <a:pPr>
                <a:defRPr/>
              </a:pPr>
              <a:t>‹#›</a:t>
            </a:fld>
            <a:endParaRPr lang="zh-CN" altLang="en-US"/>
          </a:p>
        </p:txBody>
      </p:sp>
    </p:spTree>
    <p:extLst>
      <p:ext uri="{BB962C8B-B14F-4D97-AF65-F5344CB8AC3E}">
        <p14:creationId xmlns:p14="http://schemas.microsoft.com/office/powerpoint/2010/main" xmlns="" val="4135550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52923DD0-679D-46CA-B07D-1204850B799B}" type="slidenum">
              <a:rPr lang="zh-CN" altLang="en-US" smtClean="0"/>
              <a:pPr>
                <a:defRPr/>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FF0000"/>
                </a:solidFill>
                <a:latin typeface="黑体" pitchFamily="49" charset="-122"/>
                <a:ea typeface="黑体" pitchFamily="49" charset="-122"/>
              </a:rPr>
              <a:t>《</a:t>
            </a:r>
            <a:r>
              <a:rPr lang="zh-CN" altLang="en-US" sz="1200" dirty="0" smtClean="0">
                <a:solidFill>
                  <a:srgbClr val="FF0000"/>
                </a:solidFill>
                <a:latin typeface="黑体" pitchFamily="49" charset="-122"/>
                <a:ea typeface="黑体" pitchFamily="49" charset="-122"/>
              </a:rPr>
              <a:t>盛大关于信息安全管理的制度</a:t>
            </a:r>
            <a:r>
              <a:rPr lang="en-US" altLang="zh-CN" sz="1200" dirty="0" smtClean="0">
                <a:solidFill>
                  <a:srgbClr val="FF0000"/>
                </a:solidFill>
                <a:latin typeface="黑体" pitchFamily="49" charset="-122"/>
                <a:ea typeface="黑体" pitchFamily="49" charset="-122"/>
              </a:rPr>
              <a:t>》</a:t>
            </a:r>
            <a:r>
              <a:rPr lang="zh-CN" altLang="en-US" sz="1200" dirty="0" smtClean="0">
                <a:solidFill>
                  <a:srgbClr val="FF0000"/>
                </a:solidFill>
                <a:latin typeface="黑体" pitchFamily="49" charset="-122"/>
                <a:ea typeface="黑体" pitchFamily="49" charset="-122"/>
              </a:rPr>
              <a:t>第一章</a:t>
            </a:r>
            <a:r>
              <a:rPr lang="en-US" altLang="zh-CN" sz="1200" dirty="0" smtClean="0">
                <a:solidFill>
                  <a:srgbClr val="FF0000"/>
                </a:solidFill>
                <a:latin typeface="黑体" pitchFamily="49" charset="-122"/>
                <a:ea typeface="黑体" pitchFamily="49" charset="-122"/>
              </a:rPr>
              <a:t>-</a:t>
            </a:r>
            <a:r>
              <a:rPr lang="zh-CN" altLang="en-US" sz="1200" dirty="0" smtClean="0">
                <a:solidFill>
                  <a:srgbClr val="FF0000"/>
                </a:solidFill>
                <a:latin typeface="黑体" pitchFamily="49" charset="-122"/>
                <a:ea typeface="黑体" pitchFamily="49" charset="-122"/>
              </a:rPr>
              <a:t>第六条：</a:t>
            </a:r>
            <a:endParaRPr lang="en-US" altLang="zh-CN" sz="1200" dirty="0" smtClean="0">
              <a:solidFill>
                <a:srgbClr val="FF0000"/>
              </a:solidFill>
              <a:latin typeface="黑体" pitchFamily="49" charset="-122"/>
              <a:ea typeface="黑体" pitchFamily="49" charset="-122"/>
            </a:endParaRPr>
          </a:p>
          <a:p>
            <a:pPr lvl="0"/>
            <a:r>
              <a:rPr lang="zh-CN" altLang="zh-CN" sz="1200" dirty="0" smtClean="0">
                <a:solidFill>
                  <a:schemeClr val="tx1"/>
                </a:solidFill>
                <a:latin typeface="黑体" pitchFamily="49" charset="-122"/>
                <a:ea typeface="黑体" pitchFamily="49" charset="-122"/>
              </a:rPr>
              <a:t>本制度所称的信息是指</a:t>
            </a:r>
            <a:r>
              <a:rPr lang="zh-CN" altLang="zh-CN" sz="1200" dirty="0" smtClean="0">
                <a:solidFill>
                  <a:srgbClr val="FF0000"/>
                </a:solidFill>
                <a:latin typeface="黑体" pitchFamily="49" charset="-122"/>
                <a:ea typeface="黑体" pitchFamily="49" charset="-122"/>
              </a:rPr>
              <a:t>一切与公司经营有关情况的反映</a:t>
            </a:r>
            <a:r>
              <a:rPr lang="zh-CN" altLang="zh-CN" sz="1200" dirty="0" smtClean="0">
                <a:solidFill>
                  <a:schemeClr val="tx1"/>
                </a:solidFill>
                <a:latin typeface="黑体" pitchFamily="49" charset="-122"/>
                <a:ea typeface="黑体" pitchFamily="49" charset="-122"/>
              </a:rPr>
              <a:t>（或者虽然与公司经营无关，但其产生或存储是发生在公司控制的介质中），它们所反映的情况包括公司的经营状况、财务状况、组织状况等一切内容，其存储的介质包括纸质文件、电子文件甚至是存在员工大脑中。</a:t>
            </a:r>
            <a:endParaRPr lang="zh-CN" altLang="en-US" sz="1200" dirty="0" smtClean="0"/>
          </a:p>
          <a:p>
            <a:endParaRPr lang="zh-CN" altLang="en-US" dirty="0"/>
          </a:p>
        </p:txBody>
      </p:sp>
      <p:sp>
        <p:nvSpPr>
          <p:cNvPr id="4" name="灯片编号占位符 3"/>
          <p:cNvSpPr>
            <a:spLocks noGrp="1"/>
          </p:cNvSpPr>
          <p:nvPr>
            <p:ph type="sldNum" sz="quarter" idx="10"/>
          </p:nvPr>
        </p:nvSpPr>
        <p:spPr/>
        <p:txBody>
          <a:bodyPr/>
          <a:lstStyle/>
          <a:p>
            <a:pPr>
              <a:defRPr/>
            </a:pPr>
            <a:fld id="{52923DD0-679D-46CA-B07D-1204850B799B}" type="slidenum">
              <a:rPr lang="zh-CN" altLang="en-US" smtClean="0"/>
              <a:pPr>
                <a:defRPr/>
              </a:pPr>
              <a:t>4</a:t>
            </a:fld>
            <a:endParaRPr lang="zh-CN" altLang="en-US"/>
          </a:p>
        </p:txBody>
      </p:sp>
    </p:spTree>
    <p:extLst>
      <p:ext uri="{BB962C8B-B14F-4D97-AF65-F5344CB8AC3E}">
        <p14:creationId xmlns:p14="http://schemas.microsoft.com/office/powerpoint/2010/main" xmlns="" val="2768940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FF0000"/>
                </a:solidFill>
                <a:latin typeface="黑体" pitchFamily="49" charset="-122"/>
                <a:ea typeface="黑体" pitchFamily="49" charset="-122"/>
              </a:rPr>
              <a:t>《</a:t>
            </a:r>
            <a:r>
              <a:rPr lang="zh-CN" altLang="en-US" sz="1200" dirty="0" smtClean="0">
                <a:solidFill>
                  <a:srgbClr val="FF0000"/>
                </a:solidFill>
                <a:latin typeface="黑体" pitchFamily="49" charset="-122"/>
                <a:ea typeface="黑体" pitchFamily="49" charset="-122"/>
              </a:rPr>
              <a:t>盛大关于信息安全管理的制度</a:t>
            </a:r>
            <a:r>
              <a:rPr lang="en-US" altLang="zh-CN" sz="1200" dirty="0" smtClean="0">
                <a:solidFill>
                  <a:srgbClr val="FF0000"/>
                </a:solidFill>
                <a:latin typeface="黑体" pitchFamily="49" charset="-122"/>
                <a:ea typeface="黑体" pitchFamily="49" charset="-122"/>
              </a:rPr>
              <a:t>》</a:t>
            </a:r>
            <a:r>
              <a:rPr lang="zh-CN" altLang="en-US" sz="1200" dirty="0" smtClean="0">
                <a:solidFill>
                  <a:srgbClr val="FF0000"/>
                </a:solidFill>
                <a:latin typeface="黑体" pitchFamily="49" charset="-122"/>
                <a:ea typeface="黑体" pitchFamily="49" charset="-122"/>
              </a:rPr>
              <a:t>第一章</a:t>
            </a:r>
            <a:r>
              <a:rPr lang="en-US" altLang="zh-CN" sz="1200" dirty="0" smtClean="0">
                <a:solidFill>
                  <a:srgbClr val="FF0000"/>
                </a:solidFill>
                <a:latin typeface="黑体" pitchFamily="49" charset="-122"/>
                <a:ea typeface="黑体" pitchFamily="49" charset="-122"/>
              </a:rPr>
              <a:t>-</a:t>
            </a:r>
            <a:r>
              <a:rPr lang="zh-CN" altLang="en-US" sz="1200" dirty="0" smtClean="0">
                <a:solidFill>
                  <a:srgbClr val="FF0000"/>
                </a:solidFill>
                <a:latin typeface="黑体" pitchFamily="49" charset="-122"/>
                <a:ea typeface="黑体" pitchFamily="49" charset="-122"/>
              </a:rPr>
              <a:t>第二条：</a:t>
            </a:r>
          </a:p>
          <a:p>
            <a:r>
              <a:rPr lang="zh-CN" altLang="en-US" sz="1200" dirty="0" smtClean="0">
                <a:solidFill>
                  <a:schemeClr val="tx1"/>
                </a:solidFill>
                <a:latin typeface="黑体" pitchFamily="49" charset="-122"/>
                <a:ea typeface="黑体" pitchFamily="49" charset="-122"/>
              </a:rPr>
              <a:t>本制度所称的信息安全是指在信息的收集、产生、处理、传递、存储等过程中，做到以下工作：</a:t>
            </a:r>
            <a:r>
              <a:rPr lang="en-US" altLang="zh-CN" sz="1200" u="heavy" dirty="0" smtClean="0">
                <a:solidFill>
                  <a:schemeClr val="tx1"/>
                </a:solidFill>
                <a:uFill>
                  <a:solidFill>
                    <a:srgbClr val="FF0000"/>
                  </a:solidFill>
                </a:uFill>
                <a:latin typeface="黑体" pitchFamily="49" charset="-122"/>
                <a:ea typeface="黑体" pitchFamily="49" charset="-122"/>
              </a:rPr>
              <a:t>1</a:t>
            </a:r>
            <a:r>
              <a:rPr lang="zh-CN" altLang="en-US" sz="1200" u="heavy" dirty="0" smtClean="0">
                <a:solidFill>
                  <a:schemeClr val="tx1"/>
                </a:solidFill>
                <a:uFill>
                  <a:solidFill>
                    <a:srgbClr val="FF0000"/>
                  </a:solidFill>
                </a:uFill>
                <a:latin typeface="黑体" pitchFamily="49" charset="-122"/>
                <a:ea typeface="黑体" pitchFamily="49" charset="-122"/>
              </a:rPr>
              <a:t>）确保信息保密，但在经过授权的人员需要得到信息时能够在可以控制的情况下获得信息；</a:t>
            </a:r>
            <a:r>
              <a:rPr lang="en-US" altLang="zh-CN" sz="1200" dirty="0" smtClean="0">
                <a:solidFill>
                  <a:schemeClr val="tx1"/>
                </a:solidFill>
                <a:latin typeface="黑体" pitchFamily="49" charset="-122"/>
                <a:ea typeface="黑体" pitchFamily="49" charset="-122"/>
              </a:rPr>
              <a:t>2</a:t>
            </a:r>
            <a:r>
              <a:rPr lang="zh-CN" altLang="en-US" sz="1200" dirty="0" smtClean="0">
                <a:solidFill>
                  <a:schemeClr val="tx1"/>
                </a:solidFill>
                <a:latin typeface="黑体" pitchFamily="49" charset="-122"/>
                <a:ea typeface="黑体" pitchFamily="49" charset="-122"/>
              </a:rPr>
              <a:t>）</a:t>
            </a:r>
            <a:r>
              <a:rPr lang="zh-CN" altLang="en-US" sz="1200" u="heavy" dirty="0" smtClean="0">
                <a:solidFill>
                  <a:schemeClr val="tx1"/>
                </a:solidFill>
                <a:uFill>
                  <a:solidFill>
                    <a:srgbClr val="FF0000"/>
                  </a:solidFill>
                </a:uFill>
                <a:latin typeface="黑体" pitchFamily="49" charset="-122"/>
                <a:ea typeface="黑体" pitchFamily="49" charset="-122"/>
              </a:rPr>
              <a:t>保证信息完整和不被灭失，但在特定的情况下应当销毁一些不应保存的信息档案；</a:t>
            </a:r>
            <a:r>
              <a:rPr lang="en-US" altLang="zh-CN" sz="1200" dirty="0" smtClean="0">
                <a:solidFill>
                  <a:schemeClr val="tx1"/>
                </a:solidFill>
                <a:latin typeface="黑体" pitchFamily="49" charset="-122"/>
                <a:ea typeface="黑体" pitchFamily="49" charset="-122"/>
              </a:rPr>
              <a:t>3</a:t>
            </a:r>
            <a:r>
              <a:rPr lang="zh-CN" altLang="en-US" sz="1200" dirty="0" smtClean="0">
                <a:solidFill>
                  <a:schemeClr val="tx1"/>
                </a:solidFill>
                <a:latin typeface="黑体" pitchFamily="49" charset="-122"/>
                <a:ea typeface="黑体" pitchFamily="49" charset="-122"/>
              </a:rPr>
              <a:t>）</a:t>
            </a:r>
            <a:r>
              <a:rPr lang="zh-CN" altLang="en-US" sz="1200" u="heavy" dirty="0" smtClean="0">
                <a:solidFill>
                  <a:schemeClr val="tx1"/>
                </a:solidFill>
                <a:uFill>
                  <a:solidFill>
                    <a:srgbClr val="FF0000"/>
                  </a:solidFill>
                </a:uFill>
                <a:latin typeface="黑体" pitchFamily="49" charset="-122"/>
                <a:ea typeface="黑体" pitchFamily="49" charset="-122"/>
              </a:rPr>
              <a:t>保证信息的可用性。</a:t>
            </a:r>
            <a:endParaRPr lang="zh-CN" altLang="en-US" sz="1200" u="heavy" dirty="0">
              <a:solidFill>
                <a:schemeClr val="tx1"/>
              </a:solidFill>
              <a:uFill>
                <a:solidFill>
                  <a:srgbClr val="FF0000"/>
                </a:solidFill>
              </a:uFill>
              <a:latin typeface="黑体" pitchFamily="49" charset="-122"/>
              <a:ea typeface="黑体" pitchFamily="49" charset="-122"/>
            </a:endParaRPr>
          </a:p>
        </p:txBody>
      </p:sp>
      <p:sp>
        <p:nvSpPr>
          <p:cNvPr id="4" name="灯片编号占位符 3"/>
          <p:cNvSpPr>
            <a:spLocks noGrp="1"/>
          </p:cNvSpPr>
          <p:nvPr>
            <p:ph type="sldNum" sz="quarter" idx="10"/>
          </p:nvPr>
        </p:nvSpPr>
        <p:spPr/>
        <p:txBody>
          <a:bodyPr/>
          <a:lstStyle/>
          <a:p>
            <a:pPr>
              <a:defRPr/>
            </a:pPr>
            <a:fld id="{52923DD0-679D-46CA-B07D-1204850B799B}" type="slidenum">
              <a:rPr lang="zh-CN" altLang="en-US" smtClean="0"/>
              <a:pPr>
                <a:defRPr/>
              </a:pPr>
              <a:t>5</a:t>
            </a:fld>
            <a:endParaRPr lang="zh-CN" altLang="en-US"/>
          </a:p>
        </p:txBody>
      </p:sp>
    </p:spTree>
    <p:extLst>
      <p:ext uri="{BB962C8B-B14F-4D97-AF65-F5344CB8AC3E}">
        <p14:creationId xmlns:p14="http://schemas.microsoft.com/office/powerpoint/2010/main" xmlns="" val="2768940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r>
              <a:rPr lang="zh-CN" altLang="en-US" dirty="0" smtClean="0"/>
              <a:t>主要的信息安全威胁</a:t>
            </a:r>
          </a:p>
          <a:p>
            <a:r>
              <a:rPr lang="zh-CN" altLang="en-US" dirty="0" smtClean="0"/>
              <a:t>◆ 窃取：非法用户通过数据窃听的手段获得敏感信息。 </a:t>
            </a:r>
          </a:p>
          <a:p>
            <a:r>
              <a:rPr lang="zh-CN" altLang="en-US" dirty="0" smtClean="0"/>
              <a:t>◆ 截取：非法用户首先获得信息，再将此信息发送给真实接收者。 </a:t>
            </a:r>
          </a:p>
          <a:p>
            <a:r>
              <a:rPr lang="zh-CN" altLang="en-US" dirty="0" smtClean="0"/>
              <a:t>◆ 伪造：将伪造的信息发送给接收者。 </a:t>
            </a:r>
          </a:p>
          <a:p>
            <a:r>
              <a:rPr lang="zh-CN" altLang="en-US" dirty="0" smtClean="0"/>
              <a:t>◆ 篡改：非法用户对合法用户之间的通讯信息进行修改，再发送给接收者。 </a:t>
            </a:r>
          </a:p>
          <a:p>
            <a:r>
              <a:rPr lang="zh-CN" altLang="en-US" dirty="0" smtClean="0"/>
              <a:t>◆ 拒绝服务攻击：攻击服务系统，造成系统瘫痪，阻止合法用户获得服务。 </a:t>
            </a:r>
          </a:p>
          <a:p>
            <a:r>
              <a:rPr lang="zh-CN" altLang="en-US" dirty="0" smtClean="0"/>
              <a:t>◆ 行为否认：合法用户否认已经发生的行为。 </a:t>
            </a:r>
          </a:p>
          <a:p>
            <a:r>
              <a:rPr lang="zh-CN" altLang="en-US" dirty="0" smtClean="0"/>
              <a:t>◆ 非授权访问：未经系统授权而使用网络或计算机资源。 </a:t>
            </a:r>
          </a:p>
          <a:p>
            <a:r>
              <a:rPr lang="zh-CN" altLang="en-US" dirty="0" smtClean="0"/>
              <a:t>◆ 传播病毒：通过网络传播计算机病毒，其破坏性非常高，而且用户很难防范。 </a:t>
            </a:r>
            <a:endParaRPr lang="zh-CN" altLang="en-US" dirty="0"/>
          </a:p>
        </p:txBody>
      </p:sp>
      <p:sp>
        <p:nvSpPr>
          <p:cNvPr id="4" name="灯片编号占位符 3"/>
          <p:cNvSpPr>
            <a:spLocks noGrp="1"/>
          </p:cNvSpPr>
          <p:nvPr>
            <p:ph type="sldNum" sz="quarter" idx="10"/>
          </p:nvPr>
        </p:nvSpPr>
        <p:spPr/>
        <p:txBody>
          <a:bodyPr/>
          <a:lstStyle/>
          <a:p>
            <a:pPr>
              <a:defRPr/>
            </a:pPr>
            <a:fld id="{52923DD0-679D-46CA-B07D-1204850B799B}" type="slidenum">
              <a:rPr lang="zh-CN" altLang="en-US" smtClean="0"/>
              <a:pPr>
                <a:defRPr/>
              </a:pPr>
              <a:t>6</a:t>
            </a:fld>
            <a:endParaRPr lang="zh-CN" altLang="en-US"/>
          </a:p>
        </p:txBody>
      </p:sp>
    </p:spTree>
    <p:extLst>
      <p:ext uri="{BB962C8B-B14F-4D97-AF65-F5344CB8AC3E}">
        <p14:creationId xmlns:p14="http://schemas.microsoft.com/office/powerpoint/2010/main" xmlns="" val="1097002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0000" lnSpcReduction="20000"/>
          </a:bodyPr>
          <a:lstStyle/>
          <a:p>
            <a:pPr marL="0" indent="0">
              <a:buClr>
                <a:srgbClr val="FF0000"/>
              </a:buClr>
              <a:buNone/>
            </a:pPr>
            <a:r>
              <a:rPr lang="zh-CN" altLang="en-US" sz="1200" b="1" dirty="0" smtClean="0">
                <a:solidFill>
                  <a:srgbClr val="C00000"/>
                </a:solidFill>
                <a:latin typeface="黑体" pitchFamily="49" charset="-122"/>
                <a:ea typeface="黑体" pitchFamily="49" charset="-122"/>
              </a:rPr>
              <a:t>文件信息</a:t>
            </a:r>
          </a:p>
          <a:p>
            <a:pPr>
              <a:buClr>
                <a:srgbClr val="FF0000"/>
              </a:buClr>
              <a:buFont typeface="Wingdings" pitchFamily="2" charset="2"/>
              <a:buChar char="ü"/>
            </a:pPr>
            <a:r>
              <a:rPr lang="zh-CN" altLang="en-US" sz="1200" dirty="0" smtClean="0">
                <a:latin typeface="黑体" pitchFamily="49" charset="-122"/>
                <a:ea typeface="黑体" pitchFamily="49" charset="-122"/>
              </a:rPr>
              <a:t>文件分类分级</a:t>
            </a:r>
          </a:p>
          <a:p>
            <a:pPr>
              <a:buClr>
                <a:srgbClr val="FF0000"/>
              </a:buClr>
              <a:buFont typeface="Wingdings" pitchFamily="2" charset="2"/>
              <a:buChar char="ü"/>
            </a:pPr>
            <a:r>
              <a:rPr lang="zh-CN" altLang="en-US" sz="1200" dirty="0" smtClean="0">
                <a:latin typeface="黑体" pitchFamily="49" charset="-122"/>
                <a:ea typeface="黑体" pitchFamily="49" charset="-122"/>
              </a:rPr>
              <a:t>重要文件妥善保存</a:t>
            </a:r>
          </a:p>
          <a:p>
            <a:pPr>
              <a:buClr>
                <a:srgbClr val="FF0000"/>
              </a:buClr>
              <a:buFont typeface="Wingdings" pitchFamily="2" charset="2"/>
              <a:buChar char="ü"/>
            </a:pPr>
            <a:r>
              <a:rPr lang="zh-CN" altLang="en-US" sz="1200" dirty="0" smtClean="0">
                <a:latin typeface="黑体" pitchFamily="49" charset="-122"/>
                <a:ea typeface="黑体" pitchFamily="49" charset="-122"/>
              </a:rPr>
              <a:t>未经授权不得将文件传递给他人尤其是公司外的人</a:t>
            </a:r>
          </a:p>
          <a:p>
            <a:pPr>
              <a:buClr>
                <a:srgbClr val="FF0000"/>
              </a:buClr>
              <a:buFont typeface="Wingdings" pitchFamily="2" charset="2"/>
              <a:buChar char="ü"/>
            </a:pPr>
            <a:r>
              <a:rPr lang="zh-CN" altLang="en-US" sz="1200" dirty="0" smtClean="0">
                <a:latin typeface="黑体" pitchFamily="49" charset="-122"/>
                <a:ea typeface="黑体" pitchFamily="49" charset="-122"/>
              </a:rPr>
              <a:t>打印好的文件及时收走</a:t>
            </a:r>
          </a:p>
          <a:p>
            <a:pPr>
              <a:buClr>
                <a:srgbClr val="FF0000"/>
              </a:buClr>
              <a:buFont typeface="Wingdings" pitchFamily="2" charset="2"/>
              <a:buChar char="ü"/>
            </a:pPr>
            <a:r>
              <a:rPr lang="zh-CN" altLang="en-US" sz="1200" dirty="0" smtClean="0">
                <a:latin typeface="黑体" pitchFamily="49" charset="-122"/>
                <a:ea typeface="黑体" pitchFamily="49" charset="-122"/>
              </a:rPr>
              <a:t>使用过的重要文件及时销毁，不要扔在废纸篓里，也不要重复利用</a:t>
            </a:r>
          </a:p>
          <a:p>
            <a:pPr marL="0" indent="0">
              <a:buClr>
                <a:srgbClr val="FF0000"/>
              </a:buClr>
              <a:buNone/>
            </a:pPr>
            <a:endParaRPr lang="zh-CN" altLang="en-US" sz="1200" b="1" dirty="0" smtClean="0">
              <a:solidFill>
                <a:srgbClr val="C00000"/>
              </a:solidFill>
              <a:latin typeface="黑体" pitchFamily="49" charset="-122"/>
              <a:ea typeface="黑体" pitchFamily="49" charset="-122"/>
            </a:endParaRPr>
          </a:p>
          <a:p>
            <a:pPr marL="0" indent="0">
              <a:buClr>
                <a:srgbClr val="FF0000"/>
              </a:buClr>
              <a:buNone/>
            </a:pPr>
            <a:r>
              <a:rPr lang="zh-CN" altLang="en-US" sz="1200" b="1" dirty="0" smtClean="0">
                <a:solidFill>
                  <a:srgbClr val="C00000"/>
                </a:solidFill>
                <a:latin typeface="黑体" pitchFamily="49" charset="-122"/>
                <a:ea typeface="黑体" pitchFamily="49" charset="-122"/>
              </a:rPr>
              <a:t>沟通交流</a:t>
            </a:r>
          </a:p>
          <a:p>
            <a:pPr>
              <a:buClr>
                <a:srgbClr val="FF0000"/>
              </a:buClr>
              <a:buFont typeface="Wingdings" pitchFamily="2" charset="2"/>
              <a:buChar char="ü"/>
            </a:pPr>
            <a:r>
              <a:rPr lang="zh-CN" altLang="en-US" sz="1200" dirty="0" smtClean="0">
                <a:latin typeface="黑体" pitchFamily="49" charset="-122"/>
                <a:ea typeface="黑体" pitchFamily="49" charset="-122"/>
              </a:rPr>
              <a:t>不在电话中说工作敏感信息，电话回叫要确认身份</a:t>
            </a:r>
          </a:p>
          <a:p>
            <a:pPr>
              <a:buClr>
                <a:srgbClr val="FF0000"/>
              </a:buClr>
              <a:buFont typeface="Wingdings" pitchFamily="2" charset="2"/>
              <a:buChar char="ü"/>
            </a:pPr>
            <a:r>
              <a:rPr lang="zh-CN" altLang="en-US" sz="1200" dirty="0" smtClean="0">
                <a:latin typeface="黑体" pitchFamily="49" charset="-122"/>
                <a:ea typeface="黑体" pitchFamily="49" charset="-122"/>
              </a:rPr>
              <a:t>不通过</a:t>
            </a:r>
            <a:r>
              <a:rPr lang="en-US" altLang="zh-CN" sz="1200" dirty="0" smtClean="0">
                <a:latin typeface="黑体" pitchFamily="49" charset="-122"/>
                <a:ea typeface="黑体" pitchFamily="49" charset="-122"/>
              </a:rPr>
              <a:t>email</a:t>
            </a:r>
            <a:r>
              <a:rPr lang="zh-CN" altLang="en-US" sz="1200" dirty="0" smtClean="0">
                <a:latin typeface="黑体" pitchFamily="49" charset="-122"/>
                <a:ea typeface="黑体" pitchFamily="49" charset="-122"/>
              </a:rPr>
              <a:t>传输敏感信息，如要通过</a:t>
            </a:r>
            <a:r>
              <a:rPr lang="en-US" altLang="zh-CN" sz="1200" dirty="0" smtClean="0">
                <a:latin typeface="黑体" pitchFamily="49" charset="-122"/>
                <a:ea typeface="黑体" pitchFamily="49" charset="-122"/>
              </a:rPr>
              <a:t>EMAIL</a:t>
            </a:r>
            <a:r>
              <a:rPr lang="zh-CN" altLang="en-US" sz="1200" dirty="0" smtClean="0">
                <a:latin typeface="黑体" pitchFamily="49" charset="-122"/>
                <a:ea typeface="黑体" pitchFamily="49" charset="-122"/>
              </a:rPr>
              <a:t>最好加密以后再传输</a:t>
            </a:r>
          </a:p>
          <a:p>
            <a:pPr>
              <a:buClr>
                <a:srgbClr val="FF0000"/>
              </a:buClr>
              <a:buFont typeface="Wingdings" pitchFamily="2" charset="2"/>
              <a:buChar char="ü"/>
            </a:pPr>
            <a:r>
              <a:rPr lang="zh-CN" altLang="en-US" sz="1200" dirty="0" smtClean="0">
                <a:latin typeface="黑体" pitchFamily="49" charset="-122"/>
                <a:ea typeface="黑体" pitchFamily="49" charset="-122"/>
              </a:rPr>
              <a:t>不在安全得不到保障的公共场合谈论敏感信息</a:t>
            </a:r>
          </a:p>
          <a:p>
            <a:pPr>
              <a:buClr>
                <a:srgbClr val="FF0000"/>
              </a:buClr>
              <a:buFont typeface="Wingdings" pitchFamily="2" charset="2"/>
              <a:buChar char="ü"/>
            </a:pPr>
            <a:r>
              <a:rPr lang="zh-CN" altLang="en-US" sz="1200" dirty="0" smtClean="0">
                <a:latin typeface="黑体" pitchFamily="49" charset="-122"/>
                <a:ea typeface="黑体" pitchFamily="49" charset="-122"/>
              </a:rPr>
              <a:t>防止信息窃取</a:t>
            </a:r>
          </a:p>
          <a:p>
            <a:pPr>
              <a:buClr>
                <a:srgbClr val="FF0000"/>
              </a:buClr>
              <a:buFont typeface="Wingdings" pitchFamily="2" charset="2"/>
              <a:buChar char="ü"/>
            </a:pPr>
            <a:r>
              <a:rPr lang="zh-CN" altLang="en-US" sz="1200" dirty="0" smtClean="0">
                <a:latin typeface="黑体" pitchFamily="49" charset="-122"/>
                <a:ea typeface="黑体" pitchFamily="49" charset="-122"/>
              </a:rPr>
              <a:t>不随意下载安装软件，防止恶意程序、病毒及后门等黑客程序</a:t>
            </a:r>
          </a:p>
          <a:p>
            <a:pPr>
              <a:buClr>
                <a:srgbClr val="FF0000"/>
              </a:buClr>
              <a:buFont typeface="Wingdings" pitchFamily="2" charset="2"/>
              <a:buChar char="ü"/>
            </a:pPr>
            <a:r>
              <a:rPr lang="zh-CN" altLang="en-US" sz="1200" dirty="0" smtClean="0">
                <a:latin typeface="黑体" pitchFamily="49" charset="-122"/>
                <a:ea typeface="黑体" pitchFamily="49" charset="-122"/>
              </a:rPr>
              <a:t>不随意打开可执行的邮件附件，如</a:t>
            </a:r>
            <a:r>
              <a:rPr lang="en-US" altLang="zh-CN" sz="1200" dirty="0" smtClean="0">
                <a:latin typeface="黑体" pitchFamily="49" charset="-122"/>
                <a:ea typeface="黑体" pitchFamily="49" charset="-122"/>
              </a:rPr>
              <a:t>.EXE, .BAT, .VBS, .COM, .PIF, .CMD,</a:t>
            </a:r>
            <a:r>
              <a:rPr lang="zh-CN" altLang="en-US" sz="1200" dirty="0" smtClean="0">
                <a:latin typeface="黑体" pitchFamily="49" charset="-122"/>
                <a:ea typeface="黑体" pitchFamily="49" charset="-122"/>
              </a:rPr>
              <a:t>打开附件时最好进行病毒检查</a:t>
            </a:r>
          </a:p>
          <a:p>
            <a:endParaRPr lang="en-US" altLang="zh-CN" dirty="0" smtClean="0"/>
          </a:p>
          <a:p>
            <a:pPr marL="0" indent="0">
              <a:buClr>
                <a:srgbClr val="FF0000"/>
              </a:buClr>
              <a:buNone/>
            </a:pPr>
            <a:r>
              <a:rPr lang="zh-CN" altLang="en-US" sz="1200" b="1" dirty="0" smtClean="0">
                <a:solidFill>
                  <a:srgbClr val="C00000"/>
                </a:solidFill>
                <a:latin typeface="黑体" pitchFamily="49" charset="-122"/>
                <a:ea typeface="黑体" pitchFamily="49" charset="-122"/>
              </a:rPr>
              <a:t>物理安全：</a:t>
            </a:r>
            <a:endParaRPr lang="en-US" altLang="zh-CN" sz="1200" b="1" dirty="0" smtClean="0">
              <a:solidFill>
                <a:srgbClr val="C00000"/>
              </a:solidFill>
              <a:latin typeface="黑体" pitchFamily="49" charset="-122"/>
              <a:ea typeface="黑体" pitchFamily="49" charset="-122"/>
            </a:endParaRPr>
          </a:p>
          <a:p>
            <a:pPr>
              <a:buClr>
                <a:srgbClr val="FF0000"/>
              </a:buClr>
              <a:buFont typeface="Wingdings" pitchFamily="2" charset="2"/>
              <a:buChar char="ü"/>
            </a:pPr>
            <a:r>
              <a:rPr lang="zh-CN" altLang="en-US" sz="1200" dirty="0" smtClean="0">
                <a:latin typeface="黑体" pitchFamily="49" charset="-122"/>
                <a:ea typeface="黑体" pitchFamily="49" charset="-122"/>
              </a:rPr>
              <a:t>建立物理安全区域概念；</a:t>
            </a:r>
          </a:p>
          <a:p>
            <a:pPr>
              <a:buClr>
                <a:srgbClr val="FF0000"/>
              </a:buClr>
              <a:buFont typeface="Wingdings" pitchFamily="2" charset="2"/>
              <a:buChar char="ü"/>
            </a:pPr>
            <a:r>
              <a:rPr lang="zh-CN" altLang="en-US" sz="1200" dirty="0" smtClean="0">
                <a:latin typeface="黑体" pitchFamily="49" charset="-122"/>
                <a:ea typeface="黑体" pitchFamily="49" charset="-122"/>
              </a:rPr>
              <a:t>主动学习了解限制区域和普通区域，熟悉在不同区域自己的权限。</a:t>
            </a:r>
          </a:p>
          <a:p>
            <a:pPr>
              <a:buClr>
                <a:srgbClr val="FF0000"/>
              </a:buClr>
              <a:buFont typeface="Wingdings" pitchFamily="2" charset="2"/>
              <a:buChar char="ü"/>
            </a:pPr>
            <a:r>
              <a:rPr lang="zh-CN" altLang="en-US" sz="1200" dirty="0" smtClean="0">
                <a:latin typeface="黑体" pitchFamily="49" charset="-122"/>
                <a:ea typeface="黑体" pitchFamily="49" charset="-122"/>
              </a:rPr>
              <a:t>在公司里佩戴员工卡做身份标识</a:t>
            </a:r>
          </a:p>
          <a:p>
            <a:pPr>
              <a:buClr>
                <a:srgbClr val="FF0000"/>
              </a:buClr>
              <a:buFont typeface="Wingdings" pitchFamily="2" charset="2"/>
              <a:buChar char="ü"/>
            </a:pPr>
            <a:r>
              <a:rPr lang="zh-CN" altLang="en-US" sz="1200" dirty="0" smtClean="0">
                <a:latin typeface="黑体" pitchFamily="49" charset="-122"/>
                <a:ea typeface="黑体" pitchFamily="49" charset="-122"/>
              </a:rPr>
              <a:t>前来拜访的外来人员应做身份验证（登记），见到未佩戴身份识别卡的人应主动询问</a:t>
            </a:r>
          </a:p>
          <a:p>
            <a:pPr>
              <a:buClr>
                <a:srgbClr val="FF0000"/>
              </a:buClr>
              <a:buFont typeface="Wingdings" pitchFamily="2" charset="2"/>
              <a:buChar char="ü"/>
            </a:pPr>
            <a:r>
              <a:rPr lang="zh-CN" altLang="en-US" sz="1200" dirty="0" smtClean="0">
                <a:latin typeface="黑体" pitchFamily="49" charset="-122"/>
                <a:ea typeface="黑体" pitchFamily="49" charset="-122"/>
              </a:rPr>
              <a:t>离开座位要清空屏幕与桌面</a:t>
            </a:r>
            <a:endParaRPr lang="en-US" altLang="zh-CN" sz="1200" dirty="0" smtClean="0">
              <a:latin typeface="黑体" pitchFamily="49" charset="-122"/>
              <a:ea typeface="黑体" pitchFamily="49" charset="-122"/>
            </a:endParaRPr>
          </a:p>
          <a:p>
            <a:pPr marL="0" indent="0">
              <a:buClr>
                <a:srgbClr val="FF0000"/>
              </a:buClr>
              <a:buNone/>
            </a:pPr>
            <a:r>
              <a:rPr lang="zh-CN" altLang="en-US" sz="1200" b="1" dirty="0" smtClean="0">
                <a:solidFill>
                  <a:srgbClr val="C00000"/>
                </a:solidFill>
                <a:latin typeface="黑体" pitchFamily="49" charset="-122"/>
                <a:ea typeface="黑体" pitchFamily="49" charset="-122"/>
              </a:rPr>
              <a:t>计算机与网络使用</a:t>
            </a:r>
          </a:p>
          <a:p>
            <a:pPr>
              <a:buClr>
                <a:srgbClr val="FF0000"/>
              </a:buClr>
              <a:buFont typeface="Wingdings" pitchFamily="2" charset="2"/>
              <a:buChar char="ü"/>
            </a:pPr>
            <a:r>
              <a:rPr lang="zh-CN" altLang="en-US" sz="1200" dirty="0" smtClean="0">
                <a:latin typeface="黑体" pitchFamily="49" charset="-122"/>
                <a:ea typeface="黑体" pitchFamily="49" charset="-122"/>
              </a:rPr>
              <a:t>对个人用计算机要设置帐户密码，</a:t>
            </a:r>
          </a:p>
          <a:p>
            <a:pPr>
              <a:buClr>
                <a:srgbClr val="FF0000"/>
              </a:buClr>
              <a:buFont typeface="Wingdings" pitchFamily="2" charset="2"/>
              <a:buChar char="ü"/>
            </a:pPr>
            <a:r>
              <a:rPr lang="zh-CN" altLang="en-US" sz="1200" dirty="0" smtClean="0">
                <a:latin typeface="黑体" pitchFamily="49" charset="-122"/>
                <a:ea typeface="黑体" pitchFamily="49" charset="-122"/>
              </a:rPr>
              <a:t>信息安全规定口令长度应该不低于</a:t>
            </a:r>
            <a:r>
              <a:rPr lang="en-US" altLang="zh-CN" sz="1200" dirty="0" smtClean="0">
                <a:latin typeface="黑体" pitchFamily="49" charset="-122"/>
                <a:ea typeface="黑体" pitchFamily="49" charset="-122"/>
              </a:rPr>
              <a:t>6</a:t>
            </a:r>
            <a:r>
              <a:rPr lang="zh-CN" altLang="en-US" sz="1200" dirty="0" smtClean="0">
                <a:latin typeface="黑体" pitchFamily="49" charset="-122"/>
                <a:ea typeface="黑体" pitchFamily="49" charset="-122"/>
              </a:rPr>
              <a:t>位，且最好要为大写字母、小写字母、数字、特殊字符的组合，防止非法用户猜出你的密码，定期更换</a:t>
            </a:r>
          </a:p>
          <a:p>
            <a:pPr>
              <a:buClr>
                <a:srgbClr val="FF0000"/>
              </a:buClr>
              <a:buFont typeface="Wingdings" pitchFamily="2" charset="2"/>
              <a:buChar char="ü"/>
            </a:pPr>
            <a:r>
              <a:rPr lang="zh-CN" altLang="en-US" sz="1200" dirty="0" smtClean="0">
                <a:latin typeface="黑体" pitchFamily="49" charset="-122"/>
                <a:ea typeface="黑体" pitchFamily="49" charset="-122"/>
              </a:rPr>
              <a:t>妥善保护自己的密码，不要将自己的密码告诉别人</a:t>
            </a:r>
          </a:p>
          <a:p>
            <a:pPr>
              <a:buClr>
                <a:srgbClr val="FF0000"/>
              </a:buClr>
              <a:buFont typeface="Wingdings" pitchFamily="2" charset="2"/>
              <a:buChar char="ü"/>
            </a:pPr>
            <a:r>
              <a:rPr lang="zh-CN" altLang="en-US" sz="1200" dirty="0" smtClean="0">
                <a:latin typeface="黑体" pitchFamily="49" charset="-122"/>
                <a:ea typeface="黑体" pitchFamily="49" charset="-122"/>
              </a:rPr>
              <a:t>加强对计算机信息保护，离开机器时要及时对机器锁屏（</a:t>
            </a:r>
            <a:r>
              <a:rPr lang="en-US" altLang="zh-CN" sz="1200" dirty="0" err="1" smtClean="0">
                <a:latin typeface="黑体" pitchFamily="49" charset="-122"/>
                <a:ea typeface="黑体" pitchFamily="49" charset="-122"/>
              </a:rPr>
              <a:t>Win+L</a:t>
            </a:r>
            <a:r>
              <a:rPr lang="zh-CN" altLang="en-US" sz="1200" dirty="0" smtClean="0">
                <a:latin typeface="黑体" pitchFamily="49" charset="-122"/>
                <a:ea typeface="黑体" pitchFamily="49" charset="-122"/>
              </a:rPr>
              <a:t>）；</a:t>
            </a:r>
          </a:p>
          <a:p>
            <a:pPr>
              <a:buClr>
                <a:srgbClr val="FF0000"/>
              </a:buClr>
              <a:buFont typeface="Wingdings" pitchFamily="2" charset="2"/>
              <a:buChar char="ü"/>
            </a:pPr>
            <a:r>
              <a:rPr lang="zh-CN" altLang="en-US" sz="1200" dirty="0" smtClean="0">
                <a:latin typeface="黑体" pitchFamily="49" charset="-122"/>
                <a:ea typeface="黑体" pitchFamily="49" charset="-122"/>
              </a:rPr>
              <a:t>计算机防病毒软件，经常升级病毒库；</a:t>
            </a:r>
          </a:p>
          <a:p>
            <a:pPr>
              <a:buClr>
                <a:srgbClr val="FF0000"/>
              </a:buClr>
              <a:buFont typeface="Wingdings" pitchFamily="2" charset="2"/>
              <a:buChar char="ü"/>
            </a:pPr>
            <a:r>
              <a:rPr lang="zh-CN" altLang="en-US" sz="1200" dirty="0" smtClean="0">
                <a:latin typeface="黑体" pitchFamily="49" charset="-122"/>
                <a:ea typeface="黑体" pitchFamily="49" charset="-122"/>
              </a:rPr>
              <a:t>加强对移动计算机的安全保护，防止丢失；</a:t>
            </a:r>
          </a:p>
          <a:p>
            <a:pPr>
              <a:buClr>
                <a:srgbClr val="FF0000"/>
              </a:buClr>
              <a:buFont typeface="Wingdings" pitchFamily="2" charset="2"/>
              <a:buChar char="ü"/>
            </a:pPr>
            <a:r>
              <a:rPr lang="zh-CN" altLang="en-US" sz="1200" dirty="0" smtClean="0">
                <a:latin typeface="黑体" pitchFamily="49" charset="-122"/>
                <a:ea typeface="黑体" pitchFamily="49" charset="-122"/>
              </a:rPr>
              <a:t>重要文件做好备份</a:t>
            </a:r>
          </a:p>
          <a:p>
            <a:endParaRPr lang="zh-CN" altLang="en-US" dirty="0"/>
          </a:p>
        </p:txBody>
      </p:sp>
      <p:sp>
        <p:nvSpPr>
          <p:cNvPr id="4" name="灯片编号占位符 3"/>
          <p:cNvSpPr>
            <a:spLocks noGrp="1"/>
          </p:cNvSpPr>
          <p:nvPr>
            <p:ph type="sldNum" sz="quarter" idx="10"/>
          </p:nvPr>
        </p:nvSpPr>
        <p:spPr/>
        <p:txBody>
          <a:bodyPr/>
          <a:lstStyle/>
          <a:p>
            <a:pPr>
              <a:defRPr/>
            </a:pPr>
            <a:fld id="{52923DD0-679D-46CA-B07D-1204850B799B}" type="slidenum">
              <a:rPr lang="zh-CN" altLang="en-US" smtClean="0"/>
              <a:pPr>
                <a:defRPr/>
              </a:pPr>
              <a:t>10</a:t>
            </a:fld>
            <a:endParaRPr lang="zh-CN" altLang="en-US"/>
          </a:p>
        </p:txBody>
      </p:sp>
    </p:spTree>
    <p:extLst>
      <p:ext uri="{BB962C8B-B14F-4D97-AF65-F5344CB8AC3E}">
        <p14:creationId xmlns:p14="http://schemas.microsoft.com/office/powerpoint/2010/main" xmlns="" val="1161902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latin typeface="黑体" pitchFamily="49" charset="-122"/>
                <a:ea typeface="黑体" pitchFamily="49" charset="-122"/>
              </a:rPr>
              <a:t>通常攻击者如果没有办法通过物理入侵的办法直接取得所需要的资料时</a:t>
            </a:r>
            <a:r>
              <a:rPr lang="en-US" altLang="zh-CN" dirty="0" smtClean="0">
                <a:latin typeface="黑体" pitchFamily="49" charset="-122"/>
                <a:ea typeface="黑体" pitchFamily="49" charset="-122"/>
              </a:rPr>
              <a:t>,</a:t>
            </a:r>
            <a:r>
              <a:rPr lang="zh-CN" altLang="en-US" dirty="0" smtClean="0">
                <a:latin typeface="黑体" pitchFamily="49" charset="-122"/>
                <a:ea typeface="黑体" pitchFamily="49" charset="-122"/>
              </a:rPr>
              <a:t>就会通过电子邮件、电话或者其它网络应用对所需要的资料进行骗取</a:t>
            </a:r>
            <a:r>
              <a:rPr lang="en-US" altLang="zh-CN" dirty="0" smtClean="0">
                <a:latin typeface="黑体" pitchFamily="49" charset="-122"/>
                <a:ea typeface="黑体" pitchFamily="49" charset="-122"/>
              </a:rPr>
              <a:t>,</a:t>
            </a:r>
            <a:r>
              <a:rPr lang="zh-CN" altLang="en-US" dirty="0" smtClean="0">
                <a:latin typeface="黑体" pitchFamily="49" charset="-122"/>
                <a:ea typeface="黑体" pitchFamily="49" charset="-122"/>
              </a:rPr>
              <a:t>再利用这些资料获取主机的权限以达到其本身的目的</a:t>
            </a:r>
            <a:r>
              <a:rPr lang="en-US" altLang="zh-CN" dirty="0" smtClean="0">
                <a:latin typeface="黑体" pitchFamily="49" charset="-122"/>
                <a:ea typeface="黑体" pitchFamily="49" charset="-122"/>
              </a:rPr>
              <a:t>.</a:t>
            </a:r>
            <a:endParaRPr lang="zh-CN" altLang="en-US" dirty="0"/>
          </a:p>
        </p:txBody>
      </p:sp>
      <p:sp>
        <p:nvSpPr>
          <p:cNvPr id="4" name="灯片编号占位符 3"/>
          <p:cNvSpPr>
            <a:spLocks noGrp="1"/>
          </p:cNvSpPr>
          <p:nvPr>
            <p:ph type="sldNum" sz="quarter" idx="10"/>
          </p:nvPr>
        </p:nvSpPr>
        <p:spPr/>
        <p:txBody>
          <a:bodyPr/>
          <a:lstStyle/>
          <a:p>
            <a:pPr>
              <a:defRPr/>
            </a:pPr>
            <a:fld id="{52923DD0-679D-46CA-B07D-1204850B799B}" type="slidenum">
              <a:rPr lang="zh-CN" altLang="en-US" smtClean="0"/>
              <a:pPr>
                <a:defRPr/>
              </a:pPr>
              <a:t>11</a:t>
            </a:fld>
            <a:endParaRPr lang="zh-CN" altLang="en-US"/>
          </a:p>
        </p:txBody>
      </p:sp>
    </p:spTree>
    <p:extLst>
      <p:ext uri="{BB962C8B-B14F-4D97-AF65-F5344CB8AC3E}">
        <p14:creationId xmlns:p14="http://schemas.microsoft.com/office/powerpoint/2010/main" xmlns="" val="3939311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latin typeface="黑体" pitchFamily="49" charset="-122"/>
                <a:ea typeface="黑体" pitchFamily="49" charset="-122"/>
              </a:rPr>
              <a:t>通常攻击者如果没有办法通过物理入侵的办法直接取得所需要的资料时</a:t>
            </a:r>
            <a:r>
              <a:rPr lang="en-US" altLang="zh-CN" dirty="0" smtClean="0">
                <a:latin typeface="黑体" pitchFamily="49" charset="-122"/>
                <a:ea typeface="黑体" pitchFamily="49" charset="-122"/>
              </a:rPr>
              <a:t>,</a:t>
            </a:r>
            <a:r>
              <a:rPr lang="zh-CN" altLang="en-US" dirty="0" smtClean="0">
                <a:latin typeface="黑体" pitchFamily="49" charset="-122"/>
                <a:ea typeface="黑体" pitchFamily="49" charset="-122"/>
              </a:rPr>
              <a:t>就会通过电子邮件、电话或者其它网络应用对所需要的资料进行骗取</a:t>
            </a:r>
            <a:r>
              <a:rPr lang="en-US" altLang="zh-CN" dirty="0" smtClean="0">
                <a:latin typeface="黑体" pitchFamily="49" charset="-122"/>
                <a:ea typeface="黑体" pitchFamily="49" charset="-122"/>
              </a:rPr>
              <a:t>,</a:t>
            </a:r>
            <a:r>
              <a:rPr lang="zh-CN" altLang="en-US" dirty="0" smtClean="0">
                <a:latin typeface="黑体" pitchFamily="49" charset="-122"/>
                <a:ea typeface="黑体" pitchFamily="49" charset="-122"/>
              </a:rPr>
              <a:t>再利用这些资料获取主机的权限以达到其本身的目的</a:t>
            </a:r>
            <a:r>
              <a:rPr lang="en-US" altLang="zh-CN" smtClean="0">
                <a:latin typeface="黑体" pitchFamily="49" charset="-122"/>
                <a:ea typeface="黑体" pitchFamily="49" charset="-122"/>
              </a:rPr>
              <a:t>.</a:t>
            </a:r>
            <a:endParaRPr lang="zh-CN" altLang="en-US"/>
          </a:p>
        </p:txBody>
      </p:sp>
      <p:sp>
        <p:nvSpPr>
          <p:cNvPr id="4" name="灯片编号占位符 3"/>
          <p:cNvSpPr>
            <a:spLocks noGrp="1"/>
          </p:cNvSpPr>
          <p:nvPr>
            <p:ph type="sldNum" sz="quarter" idx="10"/>
          </p:nvPr>
        </p:nvSpPr>
        <p:spPr/>
        <p:txBody>
          <a:bodyPr/>
          <a:lstStyle/>
          <a:p>
            <a:pPr>
              <a:defRPr/>
            </a:pPr>
            <a:fld id="{52923DD0-679D-46CA-B07D-1204850B799B}" type="slidenum">
              <a:rPr lang="zh-CN" altLang="en-US" smtClean="0"/>
              <a:pPr>
                <a:defRPr/>
              </a:pPr>
              <a:t>12</a:t>
            </a:fld>
            <a:endParaRPr lang="zh-CN" altLang="en-US"/>
          </a:p>
        </p:txBody>
      </p:sp>
    </p:spTree>
    <p:extLst>
      <p:ext uri="{BB962C8B-B14F-4D97-AF65-F5344CB8AC3E}">
        <p14:creationId xmlns:p14="http://schemas.microsoft.com/office/powerpoint/2010/main" xmlns="" val="3939311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52923DD0-679D-46CA-B07D-1204850B799B}" type="slidenum">
              <a:rPr lang="zh-CN" altLang="en-US" smtClean="0"/>
              <a:pPr>
                <a:defRPr/>
              </a:pPr>
              <a:t>17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0F9A16C-4D89-4A30-B4C2-AA9C812855D6}" type="slidenum">
              <a:rPr lang="en-US" altLang="zh-CN"/>
              <a:pPr>
                <a:defRPr/>
              </a:pPr>
              <a:t>‹#›</a:t>
            </a:fld>
            <a:endParaRPr lang="en-US" altLang="zh-CN"/>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26850" y="167904"/>
            <a:ext cx="4900618" cy="642942"/>
          </a:xfrm>
        </p:spPr>
        <p:txBody>
          <a:bodyPr/>
          <a:lstStyle>
            <a:lvl1pPr algn="l">
              <a:defRPr sz="28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7200" y="1214422"/>
            <a:ext cx="8329642" cy="4911741"/>
          </a:xfrm>
        </p:spPr>
        <p:txBody>
          <a:bodyPr/>
          <a:lstStyle>
            <a:lvl1pPr>
              <a:buNone/>
              <a:defRPr sz="2800">
                <a:latin typeface="微软雅黑" pitchFamily="34" charset="-122"/>
                <a:ea typeface="微软雅黑" pitchFamily="34" charset="-122"/>
              </a:defRPr>
            </a:lvl1pPr>
            <a:lvl2pPr>
              <a:buFont typeface="Wingdings" pitchFamily="2" charset="2"/>
              <a:buChar char="n"/>
              <a:defRPr sz="1800">
                <a:latin typeface="微软雅黑" pitchFamily="34" charset="-122"/>
                <a:ea typeface="微软雅黑" pitchFamily="34" charset="-122"/>
              </a:defRPr>
            </a:lvl2pPr>
            <a:lvl3pPr>
              <a:buFont typeface="Wingdings" pitchFamily="2" charset="2"/>
              <a:buChar char="n"/>
              <a:defRPr sz="1600">
                <a:latin typeface="微软雅黑" pitchFamily="34" charset="-122"/>
                <a:ea typeface="微软雅黑" pitchFamily="34" charset="-122"/>
              </a:defRPr>
            </a:lvl3pPr>
            <a:lvl4pPr>
              <a:buFont typeface="Wingdings" pitchFamily="2" charset="2"/>
              <a:buChar char="n"/>
              <a:defRPr sz="1200">
                <a:latin typeface="微软雅黑" pitchFamily="34" charset="-122"/>
                <a:ea typeface="微软雅黑" pitchFamily="34" charset="-122"/>
              </a:defRPr>
            </a:lvl4pPr>
            <a:lvl5pPr>
              <a:defRPr>
                <a:latin typeface="微软雅黑" pitchFamily="34" charset="-122"/>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ea typeface="宋体" pitchFamily="2"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ea typeface="宋体" pitchFamily="2" charset="-122"/>
              </a:defRPr>
            </a:lvl1pPr>
          </a:lstStyle>
          <a:p>
            <a:pPr>
              <a:defRPr/>
            </a:pPr>
            <a:fld id="{D50D0301-8635-4D78-90F9-65A3E83CD607}"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Lst>
  <p:transition>
    <p:wipe dir="r"/>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矩形 3"/>
          <p:cNvSpPr>
            <a:spLocks noChangeArrowheads="1"/>
          </p:cNvSpPr>
          <p:nvPr/>
        </p:nvSpPr>
        <p:spPr bwMode="auto">
          <a:xfrm>
            <a:off x="500034" y="2857496"/>
            <a:ext cx="7705725" cy="646331"/>
          </a:xfrm>
          <a:prstGeom prst="rect">
            <a:avLst/>
          </a:prstGeom>
          <a:noFill/>
          <a:ln w="9525">
            <a:noFill/>
            <a:miter lim="800000"/>
            <a:headEnd/>
            <a:tailEnd/>
          </a:ln>
        </p:spPr>
        <p:txBody>
          <a:bodyPr>
            <a:spAutoFit/>
          </a:bodyPr>
          <a:lstStyle/>
          <a:p>
            <a:pPr>
              <a:spcBef>
                <a:spcPct val="20000"/>
              </a:spcBef>
            </a:pPr>
            <a:r>
              <a:rPr lang="zh-CN" altLang="en-US" sz="3600" dirty="0" smtClean="0">
                <a:solidFill>
                  <a:schemeClr val="bg1"/>
                </a:solidFill>
                <a:latin typeface="微软雅黑" pitchFamily="34" charset="-122"/>
                <a:ea typeface="微软雅黑" pitchFamily="34" charset="-122"/>
              </a:rPr>
              <a:t>员工信息安全意识培训</a:t>
            </a:r>
            <a:endParaRPr lang="en-US" altLang="zh-CN" sz="3600" dirty="0">
              <a:solidFill>
                <a:schemeClr val="bg1"/>
              </a:solidFill>
              <a:latin typeface="微软雅黑" pitchFamily="34" charset="-122"/>
              <a:ea typeface="微软雅黑" pitchFamily="34" charset="-122"/>
            </a:endParaRPr>
          </a:p>
        </p:txBody>
      </p:sp>
      <p:cxnSp>
        <p:nvCxnSpPr>
          <p:cNvPr id="7" name="直接连接符 6"/>
          <p:cNvCxnSpPr/>
          <p:nvPr/>
        </p:nvCxnSpPr>
        <p:spPr>
          <a:xfrm>
            <a:off x="571472" y="3643314"/>
            <a:ext cx="6143668" cy="1588"/>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026" name="Picture 2" descr="C:\Users\mahongjie\Pictures\ISS\Microsoft_Security_Essentials_icon-resized-600.png"/>
          <p:cNvPicPr>
            <a:picLocks noChangeAspect="1" noChangeArrowheads="1"/>
          </p:cNvPicPr>
          <p:nvPr/>
        </p:nvPicPr>
        <p:blipFill>
          <a:blip r:embed="rId3">
            <a:extLst>
              <a:ext uri="{BEBA8EAE-BF5A-486C-A8C5-ECC9F3942E4B}">
                <a14:imgProps xmlns:a14="http://schemas.microsoft.com/office/drawing/2010/main" xmlns="">
                  <a14:imgLayer r:embed="rId5">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5346988" y="2492896"/>
            <a:ext cx="1181700" cy="11817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如何实现信息安全？</a:t>
            </a:r>
          </a:p>
        </p:txBody>
      </p:sp>
      <p:sp>
        <p:nvSpPr>
          <p:cNvPr id="3" name="内容占位符 2"/>
          <p:cNvSpPr>
            <a:spLocks noGrp="1"/>
          </p:cNvSpPr>
          <p:nvPr>
            <p:ph idx="1"/>
          </p:nvPr>
        </p:nvSpPr>
        <p:spPr/>
        <p:txBody>
          <a:bodyPr/>
          <a:lstStyle/>
          <a:p>
            <a:pPr>
              <a:buClr>
                <a:srgbClr val="FF0000"/>
              </a:buClr>
              <a:buFont typeface="Wingdings" pitchFamily="2" charset="2"/>
              <a:buChar char="ü"/>
            </a:pPr>
            <a:r>
              <a:rPr lang="zh-CN" altLang="zh-CN" dirty="0">
                <a:latin typeface="黑体" pitchFamily="49" charset="-122"/>
                <a:ea typeface="黑体" pitchFamily="49" charset="-122"/>
              </a:rPr>
              <a:t>物理安全</a:t>
            </a:r>
          </a:p>
          <a:p>
            <a:pPr>
              <a:buClr>
                <a:srgbClr val="FF0000"/>
              </a:buClr>
              <a:buFont typeface="Wingdings" pitchFamily="2" charset="2"/>
              <a:buChar char="ü"/>
            </a:pPr>
            <a:r>
              <a:rPr lang="zh-CN" altLang="zh-CN" dirty="0">
                <a:latin typeface="黑体" pitchFamily="49" charset="-122"/>
                <a:ea typeface="黑体" pitchFamily="49" charset="-122"/>
              </a:rPr>
              <a:t>计算机使用的安全</a:t>
            </a:r>
          </a:p>
          <a:p>
            <a:pPr>
              <a:buClr>
                <a:srgbClr val="FF0000"/>
              </a:buClr>
              <a:buFont typeface="Wingdings" pitchFamily="2" charset="2"/>
              <a:buChar char="ü"/>
            </a:pPr>
            <a:r>
              <a:rPr lang="zh-CN" altLang="zh-CN" dirty="0">
                <a:latin typeface="黑体" pitchFamily="49" charset="-122"/>
                <a:ea typeface="黑体" pitchFamily="49" charset="-122"/>
              </a:rPr>
              <a:t>网络访问的安全</a:t>
            </a:r>
          </a:p>
          <a:p>
            <a:pPr>
              <a:buClr>
                <a:srgbClr val="FF0000"/>
              </a:buClr>
              <a:buFont typeface="Wingdings" pitchFamily="2" charset="2"/>
              <a:buChar char="ü"/>
            </a:pPr>
            <a:r>
              <a:rPr lang="zh-CN" altLang="zh-CN" dirty="0">
                <a:latin typeface="黑体" pitchFamily="49" charset="-122"/>
                <a:ea typeface="黑体" pitchFamily="49" charset="-122"/>
              </a:rPr>
              <a:t>社会工程学</a:t>
            </a:r>
          </a:p>
          <a:p>
            <a:pPr>
              <a:buClr>
                <a:srgbClr val="FF0000"/>
              </a:buClr>
              <a:buFont typeface="Wingdings" pitchFamily="2" charset="2"/>
              <a:buChar char="ü"/>
            </a:pPr>
            <a:r>
              <a:rPr lang="zh-CN" altLang="zh-CN" dirty="0">
                <a:latin typeface="黑体" pitchFamily="49" charset="-122"/>
                <a:ea typeface="黑体" pitchFamily="49" charset="-122"/>
              </a:rPr>
              <a:t>病毒和恶意代码</a:t>
            </a:r>
          </a:p>
          <a:p>
            <a:pPr>
              <a:buClr>
                <a:srgbClr val="FF0000"/>
              </a:buClr>
              <a:buFont typeface="Wingdings" pitchFamily="2" charset="2"/>
              <a:buChar char="ü"/>
            </a:pPr>
            <a:r>
              <a:rPr lang="zh-CN" altLang="en-US" dirty="0">
                <a:latin typeface="黑体" pitchFamily="49" charset="-122"/>
                <a:ea typeface="黑体" pitchFamily="49" charset="-122"/>
              </a:rPr>
              <a:t>账号</a:t>
            </a:r>
            <a:r>
              <a:rPr lang="zh-CN" altLang="zh-CN" dirty="0">
                <a:latin typeface="黑体" pitchFamily="49" charset="-122"/>
                <a:ea typeface="黑体" pitchFamily="49" charset="-122"/>
              </a:rPr>
              <a:t>安全</a:t>
            </a:r>
          </a:p>
          <a:p>
            <a:pPr>
              <a:buClr>
                <a:srgbClr val="FF0000"/>
              </a:buClr>
              <a:buFont typeface="Wingdings" pitchFamily="2" charset="2"/>
              <a:buChar char="ü"/>
            </a:pPr>
            <a:r>
              <a:rPr lang="zh-CN" altLang="zh-CN" dirty="0">
                <a:latin typeface="黑体" pitchFamily="49" charset="-122"/>
                <a:ea typeface="黑体" pitchFamily="49" charset="-122"/>
              </a:rPr>
              <a:t>电子邮件安全</a:t>
            </a:r>
          </a:p>
          <a:p>
            <a:pPr>
              <a:buClr>
                <a:srgbClr val="FF0000"/>
              </a:buClr>
              <a:buFont typeface="Wingdings" pitchFamily="2" charset="2"/>
              <a:buChar char="ü"/>
            </a:pPr>
            <a:r>
              <a:rPr lang="zh-CN" altLang="zh-CN" dirty="0">
                <a:latin typeface="黑体" pitchFamily="49" charset="-122"/>
                <a:ea typeface="黑体" pitchFamily="49" charset="-122"/>
              </a:rPr>
              <a:t>重要信息的保密</a:t>
            </a:r>
          </a:p>
          <a:p>
            <a:pPr>
              <a:buClr>
                <a:srgbClr val="FF0000"/>
              </a:buClr>
              <a:buFont typeface="Wingdings" pitchFamily="2" charset="2"/>
              <a:buChar char="ü"/>
            </a:pPr>
            <a:r>
              <a:rPr lang="zh-CN" altLang="zh-CN" dirty="0">
                <a:latin typeface="黑体" pitchFamily="49" charset="-122"/>
                <a:ea typeface="黑体" pitchFamily="49" charset="-122"/>
              </a:rPr>
              <a:t>应急</a:t>
            </a:r>
            <a:r>
              <a:rPr lang="zh-CN" altLang="zh-CN" dirty="0" smtClean="0">
                <a:latin typeface="黑体" pitchFamily="49" charset="-122"/>
                <a:ea typeface="黑体" pitchFamily="49" charset="-122"/>
              </a:rPr>
              <a:t>响应</a:t>
            </a:r>
            <a:endParaRPr lang="zh-CN" altLang="en-US" dirty="0">
              <a:latin typeface="黑体" pitchFamily="49" charset="-122"/>
              <a:ea typeface="黑体" pitchFamily="49" charset="-122"/>
            </a:endParaRPr>
          </a:p>
        </p:txBody>
      </p:sp>
      <p:sp>
        <p:nvSpPr>
          <p:cNvPr id="4" name="TextBox 3"/>
          <p:cNvSpPr txBox="1"/>
          <p:nvPr/>
        </p:nvSpPr>
        <p:spPr>
          <a:xfrm>
            <a:off x="4355976" y="1315130"/>
            <a:ext cx="3816424" cy="4850174"/>
          </a:xfrm>
          <a:prstGeom prst="rect">
            <a:avLst/>
          </a:prstGeom>
          <a:noFill/>
        </p:spPr>
        <p:txBody>
          <a:bodyPr wrap="square" rtlCol="0">
            <a:spAutoFit/>
          </a:bodyPr>
          <a:lstStyle/>
          <a:p>
            <a:pPr marL="285750" indent="-285750">
              <a:lnSpc>
                <a:spcPct val="150000"/>
              </a:lnSpc>
              <a:buClr>
                <a:srgbClr val="FF0000"/>
              </a:buClr>
              <a:buFont typeface="Wingdings" pitchFamily="2" charset="2"/>
              <a:buChar char="ü"/>
            </a:pPr>
            <a:r>
              <a:rPr lang="zh-CN" altLang="en-US" sz="1600" dirty="0">
                <a:latin typeface="微软雅黑" pitchFamily="34" charset="-122"/>
                <a:ea typeface="微软雅黑" pitchFamily="34" charset="-122"/>
              </a:rPr>
              <a:t>文件分类分级</a:t>
            </a:r>
          </a:p>
          <a:p>
            <a:pPr marL="285750" indent="-285750">
              <a:lnSpc>
                <a:spcPct val="150000"/>
              </a:lnSpc>
              <a:buClr>
                <a:srgbClr val="FF0000"/>
              </a:buClr>
              <a:buFont typeface="Wingdings" pitchFamily="2" charset="2"/>
              <a:buChar char="ü"/>
            </a:pPr>
            <a:r>
              <a:rPr lang="zh-CN" altLang="en-US" sz="1600" dirty="0">
                <a:latin typeface="微软雅黑" pitchFamily="34" charset="-122"/>
                <a:ea typeface="微软雅黑" pitchFamily="34" charset="-122"/>
              </a:rPr>
              <a:t>使用过的重要文件及时销毁，不要扔在废纸篓里，也不要重复利用</a:t>
            </a:r>
          </a:p>
          <a:p>
            <a:pPr marL="285750" indent="-285750">
              <a:lnSpc>
                <a:spcPct val="150000"/>
              </a:lnSpc>
              <a:buClr>
                <a:srgbClr val="FF0000"/>
              </a:buClr>
              <a:buFont typeface="Wingdings" pitchFamily="2" charset="2"/>
              <a:buChar char="ü"/>
            </a:pPr>
            <a:r>
              <a:rPr lang="zh-CN" altLang="en-US" sz="1600" dirty="0">
                <a:latin typeface="微软雅黑" pitchFamily="34" charset="-122"/>
                <a:ea typeface="微软雅黑" pitchFamily="34" charset="-122"/>
              </a:rPr>
              <a:t>不在电话中说工作敏感信息，电话回叫要确认身份</a:t>
            </a:r>
          </a:p>
          <a:p>
            <a:pPr marL="285750" indent="-285750">
              <a:lnSpc>
                <a:spcPct val="150000"/>
              </a:lnSpc>
              <a:buClr>
                <a:srgbClr val="FF0000"/>
              </a:buClr>
              <a:buFont typeface="Wingdings" pitchFamily="2" charset="2"/>
              <a:buChar char="ü"/>
            </a:pPr>
            <a:r>
              <a:rPr lang="zh-CN" altLang="en-US" sz="1600" dirty="0">
                <a:latin typeface="微软雅黑" pitchFamily="34" charset="-122"/>
                <a:ea typeface="微软雅黑" pitchFamily="34" charset="-122"/>
              </a:rPr>
              <a:t>不随意下载安装软件，防止恶意程序、病毒及后门等黑客程序</a:t>
            </a:r>
          </a:p>
          <a:p>
            <a:pPr marL="285750" indent="-285750">
              <a:lnSpc>
                <a:spcPct val="150000"/>
              </a:lnSpc>
              <a:buClr>
                <a:srgbClr val="FF0000"/>
              </a:buClr>
              <a:buFont typeface="Wingdings" pitchFamily="2" charset="2"/>
              <a:buChar char="ü"/>
            </a:pPr>
            <a:r>
              <a:rPr lang="zh-CN" altLang="en-US" sz="1600" dirty="0">
                <a:latin typeface="微软雅黑" pitchFamily="34" charset="-122"/>
                <a:ea typeface="微软雅黑" pitchFamily="34" charset="-122"/>
              </a:rPr>
              <a:t>前来拜访的外来人员应做身份验证（登记），见到未佩戴身份识别卡的人应主动询问</a:t>
            </a:r>
          </a:p>
          <a:p>
            <a:pPr marL="285750" indent="-285750">
              <a:lnSpc>
                <a:spcPct val="150000"/>
              </a:lnSpc>
              <a:buClr>
                <a:srgbClr val="FF0000"/>
              </a:buClr>
              <a:buFont typeface="Wingdings" pitchFamily="2" charset="2"/>
              <a:buChar char="ü"/>
            </a:pPr>
            <a:r>
              <a:rPr lang="zh-CN" altLang="en-US" sz="1600" dirty="0">
                <a:latin typeface="微软雅黑" pitchFamily="34" charset="-122"/>
                <a:ea typeface="微软雅黑" pitchFamily="34" charset="-122"/>
              </a:rPr>
              <a:t>加强对移动计算机的安全保护，防止丢失；</a:t>
            </a:r>
          </a:p>
          <a:p>
            <a:pPr marL="285750" indent="-285750">
              <a:lnSpc>
                <a:spcPct val="150000"/>
              </a:lnSpc>
              <a:buClr>
                <a:srgbClr val="FF0000"/>
              </a:buClr>
              <a:buFont typeface="Wingdings" pitchFamily="2" charset="2"/>
              <a:buChar char="ü"/>
            </a:pPr>
            <a:r>
              <a:rPr lang="zh-CN" altLang="en-US" sz="1600" dirty="0">
                <a:latin typeface="微软雅黑" pitchFamily="34" charset="-122"/>
                <a:ea typeface="微软雅黑" pitchFamily="34" charset="-122"/>
              </a:rPr>
              <a:t>重要文件做好</a:t>
            </a:r>
            <a:r>
              <a:rPr lang="zh-CN" altLang="en-US" sz="1600" dirty="0" smtClean="0">
                <a:latin typeface="微软雅黑" pitchFamily="34" charset="-122"/>
                <a:ea typeface="微软雅黑" pitchFamily="34" charset="-122"/>
              </a:rPr>
              <a:t>备份</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xmlns="" val="299434317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如何实现信息安全？</a:t>
            </a:r>
          </a:p>
        </p:txBody>
      </p:sp>
      <p:sp>
        <p:nvSpPr>
          <p:cNvPr id="3" name="内容占位符 2"/>
          <p:cNvSpPr>
            <a:spLocks noGrp="1"/>
          </p:cNvSpPr>
          <p:nvPr>
            <p:ph idx="1"/>
          </p:nvPr>
        </p:nvSpPr>
        <p:spPr/>
        <p:txBody>
          <a:bodyPr/>
          <a:lstStyle/>
          <a:p>
            <a:r>
              <a:rPr lang="zh-CN" altLang="en-US" b="1" dirty="0">
                <a:solidFill>
                  <a:srgbClr val="FF0000"/>
                </a:solidFill>
              </a:rPr>
              <a:t>防范社会工程学</a:t>
            </a:r>
            <a:r>
              <a:rPr lang="zh-CN" altLang="en-US" b="1" dirty="0" smtClean="0">
                <a:solidFill>
                  <a:srgbClr val="FF0000"/>
                </a:solidFill>
              </a:rPr>
              <a:t>攻击</a:t>
            </a:r>
            <a:endParaRPr lang="en-US" altLang="zh-CN" b="1" dirty="0" smtClean="0">
              <a:solidFill>
                <a:srgbClr val="FF0000"/>
              </a:solidFill>
            </a:endParaRPr>
          </a:p>
          <a:p>
            <a:r>
              <a:rPr lang="zh-CN" altLang="en-US" dirty="0">
                <a:latin typeface="黑体" pitchFamily="49" charset="-122"/>
                <a:ea typeface="黑体" pitchFamily="49" charset="-122"/>
              </a:rPr>
              <a:t>社会工程学是一种通过对受害者心理弱点、本能反应、好奇心、信任、贪婪等心理陷阱进行诸如欺骗、伤害等危害手段</a:t>
            </a:r>
            <a:r>
              <a:rPr lang="en-US" altLang="zh-CN" dirty="0">
                <a:latin typeface="黑体" pitchFamily="49" charset="-122"/>
                <a:ea typeface="黑体" pitchFamily="49" charset="-122"/>
              </a:rPr>
              <a:t>,</a:t>
            </a:r>
            <a:r>
              <a:rPr lang="zh-CN" altLang="en-US" dirty="0">
                <a:latin typeface="黑体" pitchFamily="49" charset="-122"/>
                <a:ea typeface="黑体" pitchFamily="49" charset="-122"/>
              </a:rPr>
              <a:t>取得自身利益的手法</a:t>
            </a:r>
            <a:r>
              <a:rPr lang="en-US" altLang="zh-CN" dirty="0">
                <a:latin typeface="黑体" pitchFamily="49" charset="-122"/>
                <a:ea typeface="黑体" pitchFamily="49" charset="-122"/>
              </a:rPr>
              <a:t>.</a:t>
            </a:r>
          </a:p>
          <a:p>
            <a:endParaRPr lang="en-US" altLang="zh-CN" dirty="0">
              <a:latin typeface="黑体" pitchFamily="49" charset="-122"/>
              <a:ea typeface="黑体" pitchFamily="49" charset="-122"/>
            </a:endParaRPr>
          </a:p>
          <a:p>
            <a:r>
              <a:rPr lang="zh-CN" altLang="en-US" b="1" dirty="0">
                <a:latin typeface="黑体" pitchFamily="49" charset="-122"/>
                <a:ea typeface="黑体" pitchFamily="49" charset="-122"/>
              </a:rPr>
              <a:t>步骤：</a:t>
            </a:r>
            <a:r>
              <a:rPr lang="zh-CN" altLang="en-US" dirty="0">
                <a:latin typeface="黑体" pitchFamily="49" charset="-122"/>
                <a:ea typeface="黑体" pitchFamily="49" charset="-122"/>
              </a:rPr>
              <a:t>信息收集</a:t>
            </a:r>
            <a:r>
              <a:rPr lang="en-US" altLang="zh-CN" dirty="0">
                <a:latin typeface="黑体" pitchFamily="49" charset="-122"/>
                <a:ea typeface="黑体" pitchFamily="49" charset="-122"/>
              </a:rPr>
              <a:t>——</a:t>
            </a:r>
            <a:r>
              <a:rPr lang="zh-CN" altLang="en-US" dirty="0">
                <a:latin typeface="黑体" pitchFamily="49" charset="-122"/>
                <a:ea typeface="黑体" pitchFamily="49" charset="-122"/>
              </a:rPr>
              <a:t>信任建立</a:t>
            </a:r>
            <a:r>
              <a:rPr lang="en-US" altLang="zh-CN" dirty="0">
                <a:latin typeface="黑体" pitchFamily="49" charset="-122"/>
                <a:ea typeface="黑体" pitchFamily="49" charset="-122"/>
              </a:rPr>
              <a:t>——</a:t>
            </a:r>
            <a:r>
              <a:rPr lang="zh-CN" altLang="en-US" dirty="0">
                <a:latin typeface="黑体" pitchFamily="49" charset="-122"/>
                <a:ea typeface="黑体" pitchFamily="49" charset="-122"/>
              </a:rPr>
              <a:t>反追查</a:t>
            </a:r>
            <a:endParaRPr lang="en-US" altLang="zh-CN" dirty="0">
              <a:latin typeface="黑体" pitchFamily="49" charset="-122"/>
              <a:ea typeface="黑体" pitchFamily="49" charset="-122"/>
            </a:endParaRPr>
          </a:p>
          <a:p>
            <a:r>
              <a:rPr lang="zh-CN" altLang="en-US" b="1" dirty="0">
                <a:latin typeface="黑体" pitchFamily="49" charset="-122"/>
                <a:ea typeface="黑体" pitchFamily="49" charset="-122"/>
              </a:rPr>
              <a:t>典型攻击方式：</a:t>
            </a:r>
          </a:p>
          <a:p>
            <a:r>
              <a:rPr lang="zh-CN" altLang="en-US" dirty="0">
                <a:latin typeface="黑体" pitchFamily="49" charset="-122"/>
                <a:ea typeface="黑体" pitchFamily="49" charset="-122"/>
              </a:rPr>
              <a:t>环境渗透、身份伪造、冒名电话、信件伪造等</a:t>
            </a:r>
            <a:endParaRPr lang="en-US" altLang="zh-CN" dirty="0">
              <a:latin typeface="黑体" pitchFamily="49" charset="-122"/>
              <a:ea typeface="黑体" pitchFamily="49" charset="-122"/>
            </a:endParaRPr>
          </a:p>
          <a:p>
            <a:r>
              <a:rPr lang="zh-CN" altLang="en-US" b="1" dirty="0">
                <a:solidFill>
                  <a:srgbClr val="FF0000"/>
                </a:solidFill>
                <a:latin typeface="黑体" pitchFamily="49" charset="-122"/>
                <a:ea typeface="黑体" pitchFamily="49" charset="-122"/>
              </a:rPr>
              <a:t>如何防范？</a:t>
            </a:r>
          </a:p>
          <a:p>
            <a:endParaRPr lang="zh-CN" altLang="en-US" dirty="0">
              <a:solidFill>
                <a:srgbClr val="FF0000"/>
              </a:solidFill>
            </a:endParaRPr>
          </a:p>
        </p:txBody>
      </p:sp>
    </p:spTree>
    <p:extLst>
      <p:ext uri="{BB962C8B-B14F-4D97-AF65-F5344CB8AC3E}">
        <p14:creationId xmlns:p14="http://schemas.microsoft.com/office/powerpoint/2010/main" xmlns="" val="3643888409"/>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如何实现信息安全？</a:t>
            </a:r>
          </a:p>
        </p:txBody>
      </p:sp>
      <p:sp>
        <p:nvSpPr>
          <p:cNvPr id="3" name="内容占位符 2"/>
          <p:cNvSpPr>
            <a:spLocks noGrp="1"/>
          </p:cNvSpPr>
          <p:nvPr>
            <p:ph idx="1"/>
          </p:nvPr>
        </p:nvSpPr>
        <p:spPr/>
        <p:txBody>
          <a:bodyPr/>
          <a:lstStyle/>
          <a:p>
            <a:r>
              <a:rPr lang="zh-CN" altLang="en-US" sz="2400" b="1" dirty="0">
                <a:solidFill>
                  <a:srgbClr val="FF0000"/>
                </a:solidFill>
              </a:rPr>
              <a:t>如何防范？</a:t>
            </a:r>
            <a:endParaRPr lang="en-US" altLang="zh-CN" sz="2400" b="1" dirty="0">
              <a:solidFill>
                <a:srgbClr val="FF0000"/>
              </a:solidFill>
            </a:endParaRPr>
          </a:p>
          <a:p>
            <a:pPr>
              <a:buFont typeface="Wingdings" pitchFamily="2" charset="2"/>
              <a:buChar char="ü"/>
            </a:pPr>
            <a:r>
              <a:rPr lang="zh-CN" altLang="en-US" sz="2400" dirty="0"/>
              <a:t>仔细身份审核；（多重身份认证、来电显示确认、电话回拨、</a:t>
            </a:r>
            <a:r>
              <a:rPr lang="en-US" altLang="zh-CN" sz="2400" dirty="0"/>
              <a:t>EMAIL</a:t>
            </a:r>
            <a:r>
              <a:rPr lang="zh-CN" altLang="en-US" sz="2400" dirty="0"/>
              <a:t>签名、动态密码验证、身份</a:t>
            </a:r>
            <a:r>
              <a:rPr lang="en-US" altLang="zh-CN" sz="2400" dirty="0"/>
              <a:t>ID</a:t>
            </a:r>
            <a:r>
              <a:rPr lang="zh-CN" altLang="en-US" sz="2400" dirty="0"/>
              <a:t>卡、上级领导担保等）</a:t>
            </a:r>
          </a:p>
          <a:p>
            <a:pPr>
              <a:buFont typeface="Wingdings" pitchFamily="2" charset="2"/>
              <a:buChar char="ü"/>
            </a:pPr>
            <a:r>
              <a:rPr lang="zh-CN" altLang="en-US" sz="2400" dirty="0"/>
              <a:t>严格执行操作流程审核；</a:t>
            </a:r>
          </a:p>
          <a:p>
            <a:pPr>
              <a:buFont typeface="Wingdings" pitchFamily="2" charset="2"/>
              <a:buChar char="ü"/>
            </a:pPr>
            <a:r>
              <a:rPr lang="zh-CN" altLang="en-US" sz="2400" dirty="0"/>
              <a:t>完善日志审计记录；</a:t>
            </a:r>
          </a:p>
          <a:p>
            <a:pPr>
              <a:buFont typeface="Wingdings" pitchFamily="2" charset="2"/>
              <a:buChar char="ü"/>
            </a:pPr>
            <a:r>
              <a:rPr lang="zh-CN" altLang="en-US" sz="2400" dirty="0"/>
              <a:t>完善应对措施，及时上报；</a:t>
            </a:r>
          </a:p>
          <a:p>
            <a:pPr>
              <a:buFont typeface="Wingdings" pitchFamily="2" charset="2"/>
              <a:buChar char="ü"/>
            </a:pPr>
            <a:r>
              <a:rPr lang="zh-CN" altLang="en-US" sz="2400" dirty="0"/>
              <a:t>注重保护个人隐私；</a:t>
            </a:r>
            <a:endParaRPr lang="en-US" altLang="zh-CN" sz="2400" dirty="0"/>
          </a:p>
          <a:p>
            <a:pPr>
              <a:buFont typeface="Wingdings" pitchFamily="2" charset="2"/>
              <a:buChar char="ü"/>
            </a:pPr>
            <a:r>
              <a:rPr lang="zh-CN" altLang="en-US" sz="2400" dirty="0"/>
              <a:t>不要把任何个人和公司内部信息或是识别标识告诉他人，除非你听出她或他的声音是熟人，并确认对方有这些信息的知情权。</a:t>
            </a:r>
          </a:p>
          <a:p>
            <a:pPr>
              <a:buFont typeface="Wingdings" pitchFamily="2" charset="2"/>
              <a:buChar char="ü"/>
            </a:pPr>
            <a:r>
              <a:rPr lang="zh-CN" altLang="en-US" sz="2400" dirty="0"/>
              <a:t>无论什么时候在接受一个陌生人询问时，首先要礼貌的拒绝，直到确认对方身份</a:t>
            </a:r>
            <a:r>
              <a:rPr lang="zh-CN" altLang="en-US" sz="2400" dirty="0" smtClean="0"/>
              <a:t>。</a:t>
            </a:r>
            <a:endParaRPr lang="zh-CN" altLang="en-US" sz="2400" dirty="0">
              <a:solidFill>
                <a:srgbClr val="FF0000"/>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23528" y="814897"/>
            <a:ext cx="8595735" cy="53504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056929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3284984"/>
            <a:ext cx="8329642" cy="2841179"/>
          </a:xfrm>
        </p:spPr>
        <p:txBody>
          <a:bodyPr/>
          <a:lstStyle/>
          <a:p>
            <a:pPr>
              <a:defRPr/>
            </a:pPr>
            <a:r>
              <a:rPr lang="en-US" altLang="zh-CN" b="1" dirty="0">
                <a:solidFill>
                  <a:srgbClr val="C00000"/>
                </a:solidFill>
                <a:ea typeface="黑体" pitchFamily="2" charset="-122"/>
              </a:rPr>
              <a:t>Think before you share sensitive information.</a:t>
            </a:r>
          </a:p>
          <a:p>
            <a:pPr>
              <a:defRPr/>
            </a:pPr>
            <a:r>
              <a:rPr lang="en-US" altLang="zh-CN" b="1" dirty="0">
                <a:solidFill>
                  <a:srgbClr val="C00000"/>
                </a:solidFill>
                <a:ea typeface="黑体" pitchFamily="2" charset="-122"/>
              </a:rPr>
              <a:t>Think before you click.</a:t>
            </a:r>
            <a:r>
              <a:rPr lang="zh-CN" altLang="en-US" b="1" dirty="0">
                <a:solidFill>
                  <a:srgbClr val="C00000"/>
                </a:solidFill>
                <a:ea typeface="黑体" pitchFamily="2" charset="-122"/>
              </a:rPr>
              <a:t> </a:t>
            </a:r>
            <a:endParaRPr lang="zh-CN" alt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36" y="1052736"/>
            <a:ext cx="7416824" cy="5578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7544" y="1144913"/>
            <a:ext cx="7272808" cy="5452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8753529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信息安全管理制度和法律法规</a:t>
            </a:r>
          </a:p>
        </p:txBody>
      </p:sp>
      <p:sp>
        <p:nvSpPr>
          <p:cNvPr id="3" name="内容占位符 2"/>
          <p:cNvSpPr>
            <a:spLocks noGrp="1"/>
          </p:cNvSpPr>
          <p:nvPr>
            <p:ph idx="1"/>
          </p:nvPr>
        </p:nvSpPr>
        <p:spPr/>
        <p:txBody>
          <a:bodyPr/>
          <a:lstStyle/>
          <a:p>
            <a:pPr>
              <a:lnSpc>
                <a:spcPct val="150000"/>
              </a:lnSpc>
              <a:buFont typeface="Wingdings" pitchFamily="2" charset="2"/>
              <a:buChar char="ü"/>
            </a:pPr>
            <a:r>
              <a:rPr lang="zh-CN" altLang="en-US" sz="1600" dirty="0"/>
              <a:t>原则上外来设备不允许接入公司内部网络，如有业务需要，需申请审批通过后方可使用。外来设备包括外部人员带到公司的笔记本电脑、演示机、测试机等</a:t>
            </a:r>
            <a:r>
              <a:rPr lang="zh-CN" altLang="en-US" sz="1600" dirty="0" smtClean="0"/>
              <a:t>。</a:t>
            </a:r>
            <a:endParaRPr lang="en-US" altLang="zh-CN" sz="1600" dirty="0" smtClean="0"/>
          </a:p>
          <a:p>
            <a:pPr>
              <a:lnSpc>
                <a:spcPct val="150000"/>
              </a:lnSpc>
              <a:buFont typeface="Wingdings" pitchFamily="2" charset="2"/>
              <a:buChar char="ü"/>
            </a:pPr>
            <a:r>
              <a:rPr lang="zh-CN" altLang="en-US" sz="1600" dirty="0"/>
              <a:t>公司内计算机严格限制使用包括移动硬盘、</a:t>
            </a:r>
            <a:r>
              <a:rPr lang="en-US" altLang="zh-CN" sz="1600" dirty="0"/>
              <a:t>U</a:t>
            </a:r>
            <a:r>
              <a:rPr lang="zh-CN" altLang="en-US" sz="1600" dirty="0"/>
              <a:t>盘、</a:t>
            </a:r>
            <a:r>
              <a:rPr lang="en-US" altLang="zh-CN" sz="1600" dirty="0"/>
              <a:t>MP3</a:t>
            </a:r>
            <a:r>
              <a:rPr lang="zh-CN" altLang="en-US" sz="1600" dirty="0"/>
              <a:t>、带存储卡的设备等的移动存储设备，除工作必须要长期使用移动存储的可申请开通外，公司内的计算机禁止使用移动存储设备。</a:t>
            </a:r>
          </a:p>
          <a:p>
            <a:pPr>
              <a:lnSpc>
                <a:spcPct val="150000"/>
              </a:lnSpc>
              <a:buFont typeface="Wingdings" pitchFamily="2" charset="2"/>
              <a:buChar char="ü"/>
            </a:pPr>
            <a:r>
              <a:rPr lang="zh-CN" altLang="en-US" sz="1600" dirty="0"/>
              <a:t>公司内严禁使用盗版软件和破解工具，如有工作需要，应通过公司采购正版软件或使用免费软件</a:t>
            </a:r>
          </a:p>
          <a:p>
            <a:pPr>
              <a:lnSpc>
                <a:spcPct val="150000"/>
              </a:lnSpc>
              <a:buFont typeface="Wingdings" pitchFamily="2" charset="2"/>
              <a:buChar char="ü"/>
            </a:pPr>
            <a:r>
              <a:rPr lang="zh-CN" altLang="en-US" sz="1600" dirty="0"/>
              <a:t>不经批准，严禁在公司内部架设</a:t>
            </a:r>
            <a:r>
              <a:rPr lang="en-US" altLang="zh-CN" sz="1600" dirty="0"/>
              <a:t>FTP</a:t>
            </a:r>
            <a:r>
              <a:rPr lang="zh-CN" altLang="en-US" sz="1600" dirty="0"/>
              <a:t>，</a:t>
            </a:r>
            <a:r>
              <a:rPr lang="en-US" altLang="zh-CN" sz="1600" dirty="0"/>
              <a:t>DHCP</a:t>
            </a:r>
            <a:r>
              <a:rPr lang="zh-CN" altLang="en-US" sz="1600" dirty="0"/>
              <a:t>，</a:t>
            </a:r>
            <a:r>
              <a:rPr lang="en-US" altLang="zh-CN" sz="1600" dirty="0"/>
              <a:t>DNS</a:t>
            </a:r>
            <a:r>
              <a:rPr lang="zh-CN" altLang="en-US" sz="1600" dirty="0"/>
              <a:t>等服务器</a:t>
            </a:r>
          </a:p>
          <a:p>
            <a:pPr>
              <a:lnSpc>
                <a:spcPct val="150000"/>
              </a:lnSpc>
              <a:buFont typeface="Wingdings" pitchFamily="2" charset="2"/>
              <a:buChar char="ü"/>
            </a:pPr>
            <a:r>
              <a:rPr lang="zh-CN" altLang="en-US" sz="1600" dirty="0"/>
              <a:t>研发用机未经批准，严禁转移到公司办公网络、或将办公电脑转移到研发内网使用。 </a:t>
            </a:r>
            <a:endParaRPr lang="en-US" altLang="zh-CN" sz="1600" dirty="0" smtClean="0"/>
          </a:p>
          <a:p>
            <a:pPr>
              <a:lnSpc>
                <a:spcPct val="150000"/>
              </a:lnSpc>
              <a:buFont typeface="Wingdings" pitchFamily="2" charset="2"/>
              <a:buChar char="ü"/>
            </a:pPr>
            <a:r>
              <a:rPr lang="en-US" altLang="zh-CN" sz="1600" dirty="0" smtClean="0"/>
              <a:t>《</a:t>
            </a:r>
            <a:r>
              <a:rPr lang="zh-CN" altLang="en-US" sz="1600" dirty="0" smtClean="0"/>
              <a:t>研发规定</a:t>
            </a:r>
            <a:r>
              <a:rPr lang="en-US" altLang="zh-CN" sz="1600" dirty="0" smtClean="0"/>
              <a:t>》</a:t>
            </a:r>
            <a:endParaRPr lang="zh-CN" altLang="en-US" sz="1600" dirty="0"/>
          </a:p>
          <a:p>
            <a:pPr>
              <a:lnSpc>
                <a:spcPct val="150000"/>
              </a:lnSpc>
              <a:buFont typeface="Wingdings" pitchFamily="2" charset="2"/>
              <a:buChar char="ü"/>
            </a:pPr>
            <a:r>
              <a:rPr lang="zh-CN" altLang="en-US" sz="1600" dirty="0" smtClean="0"/>
              <a:t>任何</a:t>
            </a:r>
            <a:r>
              <a:rPr lang="zh-CN" altLang="en-US" sz="1600" dirty="0"/>
              <a:t>部门和个人不得私自将包括</a:t>
            </a:r>
            <a:r>
              <a:rPr lang="en-US" altLang="zh-CN" sz="1600" dirty="0"/>
              <a:t>HUB</a:t>
            </a:r>
            <a:r>
              <a:rPr lang="zh-CN" altLang="en-US" sz="1600" dirty="0"/>
              <a:t>、交换机、路由器等的网络设备接入公司网络</a:t>
            </a:r>
            <a:r>
              <a:rPr lang="zh-CN" altLang="en-US" sz="1600" dirty="0" smtClean="0"/>
              <a:t>中</a:t>
            </a:r>
            <a:r>
              <a:rPr lang="zh-CN" altLang="en-US" sz="1600" dirty="0"/>
              <a:t>。</a:t>
            </a:r>
          </a:p>
          <a:p>
            <a:pPr>
              <a:lnSpc>
                <a:spcPct val="150000"/>
              </a:lnSpc>
              <a:buFont typeface="Wingdings" pitchFamily="2" charset="2"/>
              <a:buChar char="ü"/>
            </a:pPr>
            <a:r>
              <a:rPr lang="zh-CN" altLang="en-US" sz="1600" dirty="0"/>
              <a:t>原则上不得使用网络共享，如因工作原因需要使用的，必须遵循最小化授权原则，删除给所有人</a:t>
            </a:r>
            <a:r>
              <a:rPr lang="en-US" altLang="zh-CN" sz="1600" dirty="0"/>
              <a:t>(everyone)</a:t>
            </a:r>
            <a:r>
              <a:rPr lang="zh-CN" altLang="en-US" sz="1600" dirty="0"/>
              <a:t>的共享权限，只共享给需要访问的人员，并且在使用后立即关闭。 </a:t>
            </a:r>
          </a:p>
          <a:p>
            <a:pPr>
              <a:lnSpc>
                <a:spcPct val="150000"/>
              </a:lnSpc>
              <a:buFont typeface="Wingdings" pitchFamily="2" charset="2"/>
              <a:buChar char="ü"/>
            </a:pPr>
            <a:r>
              <a:rPr lang="zh-CN" altLang="en-US" sz="1600" dirty="0"/>
              <a:t>发现中毒后要断开网络，并及时</a:t>
            </a:r>
            <a:r>
              <a:rPr lang="zh-CN" altLang="en-US" sz="1600" dirty="0" smtClean="0"/>
              <a:t>报告</a:t>
            </a:r>
            <a:r>
              <a:rPr lang="en-US" altLang="zh-CN" sz="1600" dirty="0" smtClean="0"/>
              <a:t>IT</a:t>
            </a:r>
            <a:r>
              <a:rPr lang="zh-CN" altLang="en-US" sz="1600" dirty="0"/>
              <a:t>服务热线，等待</a:t>
            </a:r>
            <a:r>
              <a:rPr lang="en-US" altLang="zh-CN" sz="1600" dirty="0"/>
              <a:t>IT</a:t>
            </a:r>
            <a:r>
              <a:rPr lang="zh-CN" altLang="en-US" sz="1600" dirty="0"/>
              <a:t>工程师来处理。</a:t>
            </a:r>
          </a:p>
          <a:p>
            <a:pPr>
              <a:lnSpc>
                <a:spcPct val="150000"/>
              </a:lnSpc>
              <a:buFont typeface="Wingdings" pitchFamily="2" charset="2"/>
              <a:buChar char="ü"/>
            </a:pPr>
            <a:endParaRPr lang="zh-CN" altLang="en-US" sz="1600" dirty="0"/>
          </a:p>
        </p:txBody>
      </p:sp>
    </p:spTree>
    <p:extLst>
      <p:ext uri="{BB962C8B-B14F-4D97-AF65-F5344CB8AC3E}">
        <p14:creationId xmlns:p14="http://schemas.microsoft.com/office/powerpoint/2010/main" xmlns="" val="712266811"/>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信息安全管理制度和法律法规</a:t>
            </a:r>
          </a:p>
        </p:txBody>
      </p:sp>
      <p:sp>
        <p:nvSpPr>
          <p:cNvPr id="3" name="内容占位符 2"/>
          <p:cNvSpPr>
            <a:spLocks noGrp="1"/>
          </p:cNvSpPr>
          <p:nvPr>
            <p:ph idx="1"/>
          </p:nvPr>
        </p:nvSpPr>
        <p:spPr/>
        <p:txBody>
          <a:bodyPr/>
          <a:lstStyle/>
          <a:p>
            <a:pPr>
              <a:lnSpc>
                <a:spcPct val="150000"/>
              </a:lnSpc>
              <a:buFont typeface="Wingdings" pitchFamily="2" charset="2"/>
              <a:buChar char="ü"/>
            </a:pPr>
            <a:r>
              <a:rPr lang="zh-CN" altLang="en-US" sz="1600" dirty="0"/>
              <a:t>严禁使用扫描工具对网络进行扫描和在网络使用黑客工具</a:t>
            </a:r>
          </a:p>
          <a:p>
            <a:pPr>
              <a:lnSpc>
                <a:spcPct val="150000"/>
              </a:lnSpc>
              <a:buFont typeface="Wingdings" pitchFamily="2" charset="2"/>
              <a:buChar char="ü"/>
            </a:pPr>
            <a:r>
              <a:rPr lang="zh-CN" altLang="en-US" sz="1600" dirty="0"/>
              <a:t>不得以任何方式将公司信息（包括网络拓扑、</a:t>
            </a:r>
            <a:r>
              <a:rPr lang="en-US" altLang="zh-CN" sz="1600" dirty="0"/>
              <a:t>IP</a:t>
            </a:r>
            <a:r>
              <a:rPr lang="zh-CN" altLang="en-US" sz="1600" dirty="0"/>
              <a:t>地址、安全策略、帐号，口令等）告知不相关的人员</a:t>
            </a:r>
          </a:p>
          <a:p>
            <a:pPr>
              <a:lnSpc>
                <a:spcPct val="150000"/>
              </a:lnSpc>
              <a:buFont typeface="Wingdings" pitchFamily="2" charset="2"/>
              <a:buChar char="ü"/>
            </a:pPr>
            <a:r>
              <a:rPr lang="zh-CN" altLang="en-US" sz="1600" dirty="0"/>
              <a:t>内部计算机的操作系统、</a:t>
            </a:r>
            <a:r>
              <a:rPr lang="en-US" altLang="zh-CN" sz="1600" dirty="0"/>
              <a:t>IIS,</a:t>
            </a:r>
            <a:r>
              <a:rPr lang="zh-CN" altLang="en-US" sz="1600" dirty="0"/>
              <a:t>数据库、</a:t>
            </a:r>
            <a:r>
              <a:rPr lang="en-US" altLang="zh-CN" sz="1600" dirty="0"/>
              <a:t>FTP</a:t>
            </a:r>
            <a:r>
              <a:rPr lang="zh-CN" altLang="en-US" sz="1600" dirty="0"/>
              <a:t>以及所有企业应用（如电子邮件系统、即时通讯工具等）中，必须设置用户口令，严禁使用空口令、弱口令或缺省口令。一经发现将被行政处罚。</a:t>
            </a:r>
          </a:p>
          <a:p>
            <a:pPr>
              <a:lnSpc>
                <a:spcPct val="150000"/>
              </a:lnSpc>
              <a:buFont typeface="Wingdings" pitchFamily="2" charset="2"/>
              <a:buChar char="ü"/>
            </a:pPr>
            <a:r>
              <a:rPr lang="zh-CN" altLang="en-US" sz="1600" dirty="0"/>
              <a:t>口令长度应在</a:t>
            </a:r>
            <a:r>
              <a:rPr lang="en-US" altLang="zh-CN" sz="1600" dirty="0"/>
              <a:t>8</a:t>
            </a:r>
            <a:r>
              <a:rPr lang="zh-CN" altLang="en-US" sz="1600" dirty="0"/>
              <a:t>个字符以上，还应包括大小写字母，特殊符号和数字。口令应该在三个月内更换</a:t>
            </a:r>
            <a:r>
              <a:rPr lang="en-US" altLang="zh-CN" sz="1600" dirty="0"/>
              <a:t>,</a:t>
            </a:r>
            <a:r>
              <a:rPr lang="zh-CN" altLang="en-US" sz="1600" dirty="0"/>
              <a:t>重要的和使用频繁的口令视情况缩短更改周期。不允许使用前</a:t>
            </a:r>
            <a:r>
              <a:rPr lang="en-US" altLang="zh-CN" sz="1600" dirty="0"/>
              <a:t>3</a:t>
            </a:r>
            <a:r>
              <a:rPr lang="zh-CN" altLang="en-US" sz="1600" dirty="0"/>
              <a:t>次用过的口令。</a:t>
            </a:r>
          </a:p>
          <a:p>
            <a:pPr>
              <a:lnSpc>
                <a:spcPct val="150000"/>
              </a:lnSpc>
              <a:buFont typeface="Wingdings" pitchFamily="2" charset="2"/>
              <a:buChar char="ü"/>
            </a:pPr>
            <a:r>
              <a:rPr lang="zh-CN" altLang="en-US" sz="1600" dirty="0"/>
              <a:t>严禁卸载或关闭安全防护软件和防病毒软件，如有系统补丁必须及时安装。</a:t>
            </a:r>
          </a:p>
          <a:p>
            <a:pPr>
              <a:lnSpc>
                <a:spcPct val="150000"/>
              </a:lnSpc>
              <a:buFont typeface="Wingdings" pitchFamily="2" charset="2"/>
              <a:buChar char="ü"/>
            </a:pPr>
            <a:r>
              <a:rPr lang="zh-CN" altLang="en-US" sz="1600" dirty="0"/>
              <a:t>离开电脑要锁屏。</a:t>
            </a:r>
          </a:p>
          <a:p>
            <a:pPr>
              <a:lnSpc>
                <a:spcPct val="150000"/>
              </a:lnSpc>
              <a:buFont typeface="Wingdings" pitchFamily="2" charset="2"/>
              <a:buChar char="ü"/>
            </a:pPr>
            <a:endParaRPr lang="zh-CN" altLang="en-US" sz="1600" dirty="0"/>
          </a:p>
        </p:txBody>
      </p:sp>
    </p:spTree>
    <p:extLst>
      <p:ext uri="{BB962C8B-B14F-4D97-AF65-F5344CB8AC3E}">
        <p14:creationId xmlns:p14="http://schemas.microsoft.com/office/powerpoint/2010/main" xmlns="" val="4266997392"/>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信息安全管理制度和法律法规</a:t>
            </a:r>
          </a:p>
        </p:txBody>
      </p:sp>
      <p:sp>
        <p:nvSpPr>
          <p:cNvPr id="3" name="内容占位符 2"/>
          <p:cNvSpPr>
            <a:spLocks noGrp="1"/>
          </p:cNvSpPr>
          <p:nvPr>
            <p:ph idx="1"/>
          </p:nvPr>
        </p:nvSpPr>
        <p:spPr/>
        <p:txBody>
          <a:bodyPr/>
          <a:lstStyle/>
          <a:p>
            <a:pPr>
              <a:buFont typeface="Wingdings" pitchFamily="2" charset="2"/>
              <a:buChar char="n"/>
            </a:pPr>
            <a:r>
              <a:rPr lang="zh-CN" altLang="en-US" sz="1600" b="1" dirty="0">
                <a:solidFill>
                  <a:srgbClr val="FF0000"/>
                </a:solidFill>
              </a:rPr>
              <a:t>系统保护</a:t>
            </a:r>
            <a:endParaRPr lang="en-US" altLang="zh-CN" sz="1600" b="1" dirty="0">
              <a:solidFill>
                <a:srgbClr val="FF0000"/>
              </a:solidFill>
            </a:endParaRPr>
          </a:p>
          <a:p>
            <a:pPr>
              <a:buFont typeface="Wingdings" pitchFamily="2" charset="2"/>
              <a:buChar char="ü"/>
            </a:pPr>
            <a:r>
              <a:rPr lang="zh-CN" altLang="en-US" sz="1600" i="1" dirty="0"/>
              <a:t>中华人民共和国计算机信息系统安全保护条例</a:t>
            </a:r>
            <a:endParaRPr lang="en-US" altLang="zh-CN" sz="1600" i="1" dirty="0"/>
          </a:p>
          <a:p>
            <a:pPr>
              <a:buFont typeface="Wingdings" pitchFamily="2" charset="2"/>
              <a:buChar char="ü"/>
            </a:pPr>
            <a:r>
              <a:rPr lang="zh-CN" altLang="en-US" sz="1600" i="1" dirty="0"/>
              <a:t>计算机信息网络国际联网安全保护管理办法</a:t>
            </a:r>
            <a:endParaRPr lang="en-US" altLang="zh-CN" sz="1600" i="1" dirty="0"/>
          </a:p>
          <a:p>
            <a:pPr>
              <a:buFont typeface="Wingdings" pitchFamily="2" charset="2"/>
              <a:buChar char="n"/>
            </a:pPr>
            <a:r>
              <a:rPr lang="zh-CN" altLang="en-US" sz="1600" b="1" dirty="0">
                <a:solidFill>
                  <a:srgbClr val="FF0000"/>
                </a:solidFill>
              </a:rPr>
              <a:t>安全产品</a:t>
            </a:r>
            <a:endParaRPr lang="en-US" altLang="zh-CN" sz="1600" b="1" dirty="0">
              <a:solidFill>
                <a:srgbClr val="FF0000"/>
              </a:solidFill>
            </a:endParaRPr>
          </a:p>
          <a:p>
            <a:pPr>
              <a:buFont typeface="Wingdings" pitchFamily="2" charset="2"/>
              <a:buChar char="ü"/>
            </a:pPr>
            <a:r>
              <a:rPr lang="zh-CN" altLang="en-US" sz="1600" i="1" dirty="0"/>
              <a:t>商用密码管理条例</a:t>
            </a:r>
            <a:endParaRPr lang="en-US" altLang="zh-CN" sz="1600" i="1" dirty="0"/>
          </a:p>
          <a:p>
            <a:pPr>
              <a:buFont typeface="Wingdings" pitchFamily="2" charset="2"/>
              <a:buChar char="n"/>
            </a:pPr>
            <a:r>
              <a:rPr lang="zh-CN" altLang="en-US" sz="1600" b="1" dirty="0">
                <a:solidFill>
                  <a:srgbClr val="FF0000"/>
                </a:solidFill>
              </a:rPr>
              <a:t>国家秘密</a:t>
            </a:r>
            <a:endParaRPr lang="en-US" altLang="zh-CN" sz="1600" b="1" dirty="0">
              <a:solidFill>
                <a:srgbClr val="FF0000"/>
              </a:solidFill>
            </a:endParaRPr>
          </a:p>
          <a:p>
            <a:pPr>
              <a:buFont typeface="Wingdings" pitchFamily="2" charset="2"/>
              <a:buChar char="ü"/>
            </a:pPr>
            <a:r>
              <a:rPr lang="zh-CN" altLang="en-US" sz="1600" i="1" dirty="0"/>
              <a:t>中华人民共和国保守国家秘密法</a:t>
            </a:r>
            <a:endParaRPr lang="en-US" altLang="zh-CN" sz="1600" i="1" dirty="0"/>
          </a:p>
          <a:p>
            <a:pPr>
              <a:buFont typeface="Wingdings" pitchFamily="2" charset="2"/>
              <a:buChar char="ü"/>
            </a:pPr>
            <a:r>
              <a:rPr lang="zh-CN" altLang="en-US" sz="1600" i="1" dirty="0"/>
              <a:t>计算机信息系统国际联网保密管理规定</a:t>
            </a:r>
            <a:endParaRPr lang="en-US" altLang="zh-CN" sz="1600" i="1" dirty="0"/>
          </a:p>
          <a:p>
            <a:pPr>
              <a:buFont typeface="Wingdings" pitchFamily="2" charset="2"/>
              <a:buChar char="n"/>
            </a:pPr>
            <a:r>
              <a:rPr lang="zh-CN" altLang="en-US" sz="1600" b="1" dirty="0">
                <a:solidFill>
                  <a:srgbClr val="FF0000"/>
                </a:solidFill>
              </a:rPr>
              <a:t>知识产权</a:t>
            </a:r>
            <a:endParaRPr lang="en-US" altLang="zh-CN" sz="1600" b="1" dirty="0">
              <a:solidFill>
                <a:srgbClr val="FF0000"/>
              </a:solidFill>
            </a:endParaRPr>
          </a:p>
          <a:p>
            <a:pPr>
              <a:buFont typeface="Wingdings" pitchFamily="2" charset="2"/>
              <a:buChar char="ü"/>
            </a:pPr>
            <a:r>
              <a:rPr lang="zh-CN" altLang="en-US" sz="1600" i="1" dirty="0"/>
              <a:t>中华人民共和国著作权法</a:t>
            </a:r>
            <a:endParaRPr lang="en-US" altLang="zh-CN" sz="1600" i="1" dirty="0"/>
          </a:p>
          <a:p>
            <a:pPr>
              <a:buFont typeface="Wingdings" pitchFamily="2" charset="2"/>
              <a:buChar char="ü"/>
            </a:pPr>
            <a:r>
              <a:rPr lang="zh-CN" altLang="en-US" sz="1600" i="1" dirty="0"/>
              <a:t>最高人民法院关于审理涉及计算机网络著作权纠纷案件适用法律若干问题的解释</a:t>
            </a:r>
            <a:endParaRPr lang="en-US" altLang="zh-CN" sz="1600" i="1" dirty="0"/>
          </a:p>
          <a:p>
            <a:pPr>
              <a:buFont typeface="Wingdings" pitchFamily="2" charset="2"/>
              <a:buChar char="ü"/>
            </a:pPr>
            <a:r>
              <a:rPr lang="zh-CN" altLang="en-US" sz="1600" i="1" dirty="0"/>
              <a:t>计算机软件保护条例</a:t>
            </a:r>
            <a:endParaRPr lang="en-US" altLang="zh-CN" sz="1600" i="1" dirty="0"/>
          </a:p>
          <a:p>
            <a:pPr>
              <a:buFont typeface="Wingdings" pitchFamily="2" charset="2"/>
              <a:buChar char="ü"/>
            </a:pPr>
            <a:r>
              <a:rPr lang="zh-CN" altLang="en-US" sz="1600" i="1" dirty="0"/>
              <a:t>中华人民共和国专利法</a:t>
            </a:r>
            <a:endParaRPr lang="en-US" altLang="zh-CN" sz="1600" i="1" dirty="0"/>
          </a:p>
          <a:p>
            <a:pPr>
              <a:buFont typeface="Wingdings" pitchFamily="2" charset="2"/>
              <a:buChar char="n"/>
            </a:pPr>
            <a:r>
              <a:rPr lang="zh-CN" altLang="en-US" sz="1600" b="1" dirty="0">
                <a:solidFill>
                  <a:srgbClr val="FF0000"/>
                </a:solidFill>
              </a:rPr>
              <a:t>计算机犯罪</a:t>
            </a:r>
            <a:endParaRPr lang="en-US" altLang="zh-CN" sz="1600" b="1" dirty="0">
              <a:solidFill>
                <a:srgbClr val="FF0000"/>
              </a:solidFill>
            </a:endParaRPr>
          </a:p>
          <a:p>
            <a:pPr>
              <a:buFont typeface="Wingdings" pitchFamily="2" charset="2"/>
              <a:buChar char="ü"/>
            </a:pPr>
            <a:r>
              <a:rPr lang="zh-CN" altLang="en-US" sz="1600" i="1" dirty="0"/>
              <a:t>中华人民共和国刑法（摘录）</a:t>
            </a:r>
          </a:p>
          <a:p>
            <a:pPr>
              <a:buFont typeface="Wingdings" pitchFamily="2" charset="2"/>
              <a:buChar char="ü"/>
            </a:pPr>
            <a:r>
              <a:rPr lang="zh-CN" altLang="en-US" sz="1600" i="1" dirty="0"/>
              <a:t>网络犯罪的法律问题研究</a:t>
            </a:r>
            <a:endParaRPr lang="en-US" altLang="zh-CN" sz="1600" i="1" dirty="0"/>
          </a:p>
          <a:p>
            <a:pPr>
              <a:buFont typeface="Wingdings" pitchFamily="2" charset="2"/>
              <a:buChar char="n"/>
            </a:pPr>
            <a:r>
              <a:rPr lang="zh-CN" altLang="en-US" sz="1600" b="1" dirty="0">
                <a:solidFill>
                  <a:srgbClr val="FF0000"/>
                </a:solidFill>
              </a:rPr>
              <a:t>电子证据</a:t>
            </a:r>
            <a:endParaRPr lang="en-US" altLang="zh-CN" sz="1600" b="1" dirty="0">
              <a:solidFill>
                <a:srgbClr val="FF0000"/>
              </a:solidFill>
            </a:endParaRPr>
          </a:p>
          <a:p>
            <a:pPr>
              <a:buFont typeface="Wingdings" pitchFamily="2" charset="2"/>
              <a:buChar char="ü"/>
            </a:pPr>
            <a:r>
              <a:rPr lang="zh-CN" altLang="en-US" sz="1600" i="1" dirty="0"/>
              <a:t>中华人民共和国电子签名法</a:t>
            </a:r>
          </a:p>
          <a:p>
            <a:pPr>
              <a:buFont typeface="Wingdings" pitchFamily="2" charset="2"/>
              <a:buChar char="ü"/>
            </a:pPr>
            <a:r>
              <a:rPr lang="zh-CN" altLang="en-US" sz="1600" i="1" dirty="0"/>
              <a:t>电子认证服务管理办法</a:t>
            </a:r>
          </a:p>
          <a:p>
            <a:endParaRPr lang="zh-CN" altLang="en-US" sz="1600" dirty="0"/>
          </a:p>
        </p:txBody>
      </p:sp>
    </p:spTree>
    <p:extLst>
      <p:ext uri="{BB962C8B-B14F-4D97-AF65-F5344CB8AC3E}">
        <p14:creationId xmlns:p14="http://schemas.microsoft.com/office/powerpoint/2010/main" xmlns="" val="748552321"/>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704" y="3789040"/>
            <a:ext cx="4430688" cy="29499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395536" y="1628800"/>
            <a:ext cx="7344816" cy="553998"/>
          </a:xfrm>
          <a:prstGeom prst="rect">
            <a:avLst/>
          </a:prstGeom>
          <a:noFill/>
        </p:spPr>
        <p:txBody>
          <a:bodyPr wrap="square" rtlCol="0">
            <a:spAutoFit/>
          </a:bodyPr>
          <a:lstStyle/>
          <a:p>
            <a:r>
              <a:rPr lang="zh-CN" altLang="zh-CN" sz="3000" dirty="0">
                <a:solidFill>
                  <a:srgbClr val="FF0000"/>
                </a:solidFill>
                <a:latin typeface="微软雅黑" pitchFamily="34" charset="-122"/>
                <a:ea typeface="微软雅黑" pitchFamily="34" charset="-122"/>
              </a:rPr>
              <a:t>请大家共同提高信息安全意识，从我做</a:t>
            </a:r>
            <a:r>
              <a:rPr lang="zh-CN" altLang="zh-CN" sz="3000" dirty="0" smtClean="0">
                <a:solidFill>
                  <a:srgbClr val="FF0000"/>
                </a:solidFill>
                <a:latin typeface="微软雅黑" pitchFamily="34" charset="-122"/>
                <a:ea typeface="微软雅黑" pitchFamily="34" charset="-122"/>
              </a:rPr>
              <a:t>起</a:t>
            </a:r>
            <a:r>
              <a:rPr lang="en-US" altLang="zh-CN" sz="3000" dirty="0" smtClean="0">
                <a:solidFill>
                  <a:srgbClr val="FF0000"/>
                </a:solidFill>
                <a:latin typeface="微软雅黑" pitchFamily="34" charset="-122"/>
                <a:ea typeface="微软雅黑" pitchFamily="34" charset="-122"/>
              </a:rPr>
              <a:t>!</a:t>
            </a:r>
            <a:endParaRPr lang="en-US" altLang="zh-CN" sz="3000" dirty="0" smtClean="0">
              <a:solidFill>
                <a:srgbClr val="FF0000"/>
              </a:solidFill>
              <a:latin typeface="微软雅黑" pitchFamily="34" charset="-122"/>
              <a:ea typeface="微软雅黑" pitchFamily="34" charset="-122"/>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30524" y="2348880"/>
            <a:ext cx="3933964" cy="4123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smtClean="0"/>
              <a:t>主</a:t>
            </a:r>
            <a:r>
              <a:rPr lang="zh-CN" altLang="en-US" dirty="0"/>
              <a:t>要内容</a:t>
            </a:r>
          </a:p>
        </p:txBody>
      </p:sp>
      <p:sp>
        <p:nvSpPr>
          <p:cNvPr id="3" name="内容占位符 2"/>
          <p:cNvSpPr>
            <a:spLocks noGrp="1"/>
          </p:cNvSpPr>
          <p:nvPr>
            <p:ph idx="1"/>
          </p:nvPr>
        </p:nvSpPr>
        <p:spPr/>
        <p:txBody>
          <a:bodyPr/>
          <a:lstStyle/>
          <a:p>
            <a:r>
              <a:rPr lang="en-US" altLang="zh-CN" dirty="0" smtClean="0"/>
              <a:t>1</a:t>
            </a:r>
            <a:r>
              <a:rPr lang="zh-CN" altLang="en-US" dirty="0" smtClean="0"/>
              <a:t>、什么是信息安全？</a:t>
            </a:r>
            <a:endParaRPr lang="en-US" altLang="zh-CN" dirty="0" smtClean="0"/>
          </a:p>
          <a:p>
            <a:r>
              <a:rPr lang="en-US" altLang="zh-CN" dirty="0" smtClean="0"/>
              <a:t>2</a:t>
            </a:r>
            <a:r>
              <a:rPr lang="zh-CN" altLang="en-US" dirty="0" smtClean="0"/>
              <a:t>、信息安全与我的关系？</a:t>
            </a:r>
            <a:endParaRPr lang="en-US" altLang="zh-CN" dirty="0" smtClean="0"/>
          </a:p>
          <a:p>
            <a:r>
              <a:rPr lang="en-US" altLang="zh-CN" dirty="0" smtClean="0"/>
              <a:t>3</a:t>
            </a:r>
            <a:r>
              <a:rPr lang="zh-CN" altLang="en-US" dirty="0" smtClean="0"/>
              <a:t>、如何实现信息安全？</a:t>
            </a:r>
            <a:endParaRPr lang="en-US" altLang="zh-CN" dirty="0" smtClean="0"/>
          </a:p>
          <a:p>
            <a:r>
              <a:rPr lang="en-US" altLang="zh-CN" dirty="0" smtClean="0"/>
              <a:t>4</a:t>
            </a:r>
            <a:r>
              <a:rPr lang="zh-CN" altLang="en-US" dirty="0" smtClean="0"/>
              <a:t>、信息安全管理制度和法律法规！</a:t>
            </a:r>
            <a:endParaRPr lang="zh-CN" altLang="en-US"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30524" y="2348880"/>
            <a:ext cx="3933964" cy="4123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smtClean="0"/>
              <a:t>主</a:t>
            </a:r>
            <a:r>
              <a:rPr lang="zh-CN" altLang="en-US" dirty="0"/>
              <a:t>要内容</a:t>
            </a:r>
          </a:p>
        </p:txBody>
      </p:sp>
      <p:sp>
        <p:nvSpPr>
          <p:cNvPr id="3" name="内容占位符 2"/>
          <p:cNvSpPr>
            <a:spLocks noGrp="1"/>
          </p:cNvSpPr>
          <p:nvPr>
            <p:ph idx="1"/>
          </p:nvPr>
        </p:nvSpPr>
        <p:spPr/>
        <p:txBody>
          <a:bodyPr/>
          <a:lstStyle/>
          <a:p>
            <a:r>
              <a:rPr lang="en-US" altLang="zh-CN" dirty="0" smtClean="0"/>
              <a:t>1</a:t>
            </a:r>
            <a:r>
              <a:rPr lang="zh-CN" altLang="en-US" dirty="0" smtClean="0"/>
              <a:t>、什么是信息安全？</a:t>
            </a:r>
            <a:endParaRPr lang="en-US" altLang="zh-CN" dirty="0" smtClean="0"/>
          </a:p>
          <a:p>
            <a:r>
              <a:rPr lang="en-US" altLang="zh-CN" dirty="0" smtClean="0"/>
              <a:t>2</a:t>
            </a:r>
            <a:r>
              <a:rPr lang="zh-CN" altLang="en-US" dirty="0" smtClean="0"/>
              <a:t>、信息安全与我的关系？</a:t>
            </a:r>
            <a:endParaRPr lang="en-US" altLang="zh-CN" dirty="0" smtClean="0"/>
          </a:p>
          <a:p>
            <a:r>
              <a:rPr lang="en-US" altLang="zh-CN" dirty="0" smtClean="0"/>
              <a:t>3</a:t>
            </a:r>
            <a:r>
              <a:rPr lang="zh-CN" altLang="en-US" dirty="0" smtClean="0"/>
              <a:t>、如何实现信息安全？</a:t>
            </a:r>
            <a:endParaRPr lang="en-US" altLang="zh-CN" dirty="0" smtClean="0"/>
          </a:p>
          <a:p>
            <a:r>
              <a:rPr lang="en-US" altLang="zh-CN" dirty="0" smtClean="0"/>
              <a:t>4</a:t>
            </a:r>
            <a:r>
              <a:rPr lang="zh-CN" altLang="en-US" dirty="0" smtClean="0"/>
              <a:t>、信息安全管理制度和法律法规！</a:t>
            </a:r>
            <a:endParaRPr lang="zh-CN" alt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什么是信息安全？</a:t>
            </a:r>
            <a:endParaRPr lang="zh-CN" altLang="en-US" dirty="0"/>
          </a:p>
        </p:txBody>
      </p:sp>
      <p:sp>
        <p:nvSpPr>
          <p:cNvPr id="3" name="内容占位符 2"/>
          <p:cNvSpPr>
            <a:spLocks noGrp="1"/>
          </p:cNvSpPr>
          <p:nvPr>
            <p:ph idx="1"/>
          </p:nvPr>
        </p:nvSpPr>
        <p:spPr/>
        <p:txBody>
          <a:bodyPr/>
          <a:lstStyle/>
          <a:p>
            <a:r>
              <a:rPr lang="zh-CN" altLang="en-US" b="1" dirty="0">
                <a:solidFill>
                  <a:srgbClr val="FF0000"/>
                </a:solidFill>
              </a:rPr>
              <a:t>什么是信息？</a:t>
            </a:r>
            <a:endParaRPr lang="en-US" altLang="zh-CN" b="1" dirty="0">
              <a:solidFill>
                <a:srgbClr val="FF0000"/>
              </a:solidFill>
            </a:endParaRPr>
          </a:p>
          <a:p>
            <a:pPr>
              <a:buFont typeface="Wingdings" pitchFamily="2" charset="2"/>
              <a:buChar char="Ø"/>
            </a:pPr>
            <a:r>
              <a:rPr lang="zh-CN" altLang="en-US" dirty="0"/>
              <a:t>有意义的内容</a:t>
            </a:r>
            <a:endParaRPr lang="en-US" altLang="zh-CN" dirty="0"/>
          </a:p>
          <a:p>
            <a:pPr>
              <a:buFont typeface="Wingdings" pitchFamily="2" charset="2"/>
              <a:buChar char="Ø"/>
            </a:pPr>
            <a:r>
              <a:rPr lang="zh-CN" altLang="en-US" dirty="0"/>
              <a:t>对企业具有价值的信息，称为信息</a:t>
            </a:r>
            <a:r>
              <a:rPr lang="zh-CN" altLang="en-US" dirty="0">
                <a:solidFill>
                  <a:srgbClr val="FF0000"/>
                </a:solidFill>
              </a:rPr>
              <a:t>资产</a:t>
            </a:r>
            <a:r>
              <a:rPr lang="zh-CN" altLang="en-US" dirty="0"/>
              <a:t>；</a:t>
            </a:r>
            <a:endParaRPr lang="en-US" altLang="zh-CN" dirty="0"/>
          </a:p>
          <a:p>
            <a:pPr>
              <a:buFont typeface="Wingdings" pitchFamily="2" charset="2"/>
              <a:buChar char="Ø"/>
            </a:pPr>
            <a:r>
              <a:rPr lang="zh-CN" altLang="en-US" dirty="0"/>
              <a:t>对企业正常发展具有影响作用，敏感信息，不论是否属于有用信息</a:t>
            </a:r>
            <a:r>
              <a:rPr lang="zh-CN" altLang="en-US" dirty="0" smtClean="0"/>
              <a:t>。</a:t>
            </a:r>
            <a:endParaRPr lang="en-US" altLang="zh-CN" dirty="0"/>
          </a:p>
          <a:p>
            <a:endParaRPr lang="en-US" altLang="zh-CN" dirty="0"/>
          </a:p>
          <a:p>
            <a:endParaRPr lang="zh-CN" altLang="en-US" dirty="0"/>
          </a:p>
        </p:txBody>
      </p:sp>
      <p:pic>
        <p:nvPicPr>
          <p:cNvPr id="2050" name="Picture 2" descr="C:\Users\mahongjie\Pictures\ISS\st_hosting_web.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2788" y="4077072"/>
            <a:ext cx="2147063" cy="1295176"/>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mahongjie\Pictures\ISS\iStock_000011463839-435x235.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563888" y="4077072"/>
            <a:ext cx="2376264" cy="1283729"/>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C:\Users\mahongjie\Pictures\ISS\480991670_f9d3e0b1a6_b.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88224" y="4077072"/>
            <a:ext cx="1458851" cy="1283729"/>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712788" y="5717718"/>
            <a:ext cx="5616624" cy="369332"/>
          </a:xfrm>
          <a:prstGeom prst="rect">
            <a:avLst/>
          </a:prstGeom>
          <a:noFill/>
        </p:spPr>
        <p:txBody>
          <a:bodyPr wrap="square" rtlCol="0">
            <a:spAutoFit/>
          </a:bodyPr>
          <a:lstStyle/>
          <a:p>
            <a:r>
              <a:rPr lang="en-US" altLang="zh-CN" dirty="0" smtClean="0">
                <a:solidFill>
                  <a:srgbClr val="FF0000"/>
                </a:solidFill>
                <a:latin typeface="微软雅黑" pitchFamily="34" charset="-122"/>
                <a:ea typeface="微软雅黑" pitchFamily="34" charset="-122"/>
              </a:rPr>
              <a:t>《</a:t>
            </a:r>
            <a:r>
              <a:rPr lang="zh-CN" altLang="en-US" dirty="0" smtClean="0">
                <a:solidFill>
                  <a:srgbClr val="FF0000"/>
                </a:solidFill>
                <a:latin typeface="微软雅黑" pitchFamily="34" charset="-122"/>
                <a:ea typeface="微软雅黑" pitchFamily="34" charset="-122"/>
              </a:rPr>
              <a:t>制度</a:t>
            </a:r>
            <a:r>
              <a:rPr lang="en-US" altLang="zh-CN" dirty="0" smtClean="0">
                <a:solidFill>
                  <a:srgbClr val="FF0000"/>
                </a:solidFill>
                <a:latin typeface="微软雅黑" pitchFamily="34" charset="-122"/>
                <a:ea typeface="微软雅黑" pitchFamily="34" charset="-122"/>
              </a:rPr>
              <a:t>》</a:t>
            </a:r>
            <a:r>
              <a:rPr lang="zh-CN" altLang="en-US" dirty="0" smtClean="0">
                <a:solidFill>
                  <a:srgbClr val="FF0000"/>
                </a:solidFill>
                <a:latin typeface="微软雅黑" pitchFamily="34" charset="-122"/>
                <a:ea typeface="微软雅黑" pitchFamily="34" charset="-122"/>
              </a:rPr>
              <a:t>：</a:t>
            </a:r>
            <a:r>
              <a:rPr lang="zh-CN" altLang="zh-CN" dirty="0" smtClean="0">
                <a:solidFill>
                  <a:srgbClr val="FF0000"/>
                </a:solidFill>
                <a:latin typeface="微软雅黑" pitchFamily="34" charset="-122"/>
                <a:ea typeface="微软雅黑" pitchFamily="34" charset="-122"/>
              </a:rPr>
              <a:t>一切</a:t>
            </a:r>
            <a:r>
              <a:rPr lang="zh-CN" altLang="zh-CN" dirty="0">
                <a:solidFill>
                  <a:srgbClr val="FF0000"/>
                </a:solidFill>
                <a:latin typeface="微软雅黑" pitchFamily="34" charset="-122"/>
                <a:ea typeface="微软雅黑" pitchFamily="34" charset="-122"/>
              </a:rPr>
              <a:t>与公司经营有关情况的</a:t>
            </a:r>
            <a:r>
              <a:rPr lang="zh-CN" altLang="zh-CN" dirty="0" smtClean="0">
                <a:solidFill>
                  <a:srgbClr val="FF0000"/>
                </a:solidFill>
                <a:latin typeface="微软雅黑" pitchFamily="34" charset="-122"/>
                <a:ea typeface="微软雅黑" pitchFamily="34" charset="-122"/>
              </a:rPr>
              <a:t>反映</a:t>
            </a:r>
            <a:r>
              <a:rPr lang="zh-CN" altLang="en-US" dirty="0" smtClean="0">
                <a:solidFill>
                  <a:srgbClr val="FF0000"/>
                </a:solidFill>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xmlns="" val="4178372260"/>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什么是信息安全？</a:t>
            </a:r>
            <a:endParaRPr lang="zh-CN" altLang="en-US" dirty="0"/>
          </a:p>
        </p:txBody>
      </p:sp>
      <p:sp>
        <p:nvSpPr>
          <p:cNvPr id="3" name="内容占位符 2"/>
          <p:cNvSpPr>
            <a:spLocks noGrp="1"/>
          </p:cNvSpPr>
          <p:nvPr>
            <p:ph idx="1"/>
          </p:nvPr>
        </p:nvSpPr>
        <p:spPr/>
        <p:txBody>
          <a:bodyPr/>
          <a:lstStyle/>
          <a:p>
            <a:r>
              <a:rPr lang="zh-CN" altLang="en-US" b="1" dirty="0">
                <a:solidFill>
                  <a:srgbClr val="FF0000"/>
                </a:solidFill>
              </a:rPr>
              <a:t>信息安全</a:t>
            </a:r>
            <a:r>
              <a:rPr lang="zh-CN" altLang="en-US" b="1" dirty="0" smtClean="0">
                <a:solidFill>
                  <a:srgbClr val="FF0000"/>
                </a:solidFill>
              </a:rPr>
              <a:t>的</a:t>
            </a:r>
            <a:r>
              <a:rPr lang="en-US" altLang="zh-CN" b="1" dirty="0" smtClean="0">
                <a:solidFill>
                  <a:srgbClr val="FF0000"/>
                </a:solidFill>
              </a:rPr>
              <a:t>3</a:t>
            </a:r>
            <a:r>
              <a:rPr lang="zh-CN" altLang="en-US" b="1" dirty="0" smtClean="0">
                <a:solidFill>
                  <a:srgbClr val="FF0000"/>
                </a:solidFill>
              </a:rPr>
              <a:t>要素：</a:t>
            </a:r>
            <a:r>
              <a:rPr lang="en-US" altLang="zh-CN" b="1" dirty="0">
                <a:solidFill>
                  <a:srgbClr val="FF0000"/>
                </a:solidFill>
              </a:rPr>
              <a:t>CIA</a:t>
            </a:r>
          </a:p>
          <a:p>
            <a:pPr>
              <a:buFont typeface="Wingdings" pitchFamily="2" charset="2"/>
              <a:buChar char="Ø"/>
            </a:pPr>
            <a:r>
              <a:rPr lang="en-US" altLang="zh-CN" dirty="0"/>
              <a:t>Confidentiality, Integrity, Availability</a:t>
            </a:r>
          </a:p>
          <a:p>
            <a:pPr>
              <a:buFont typeface="Wingdings" pitchFamily="2" charset="2"/>
              <a:buChar char="Ø"/>
            </a:pPr>
            <a:r>
              <a:rPr lang="zh-CN" altLang="en-US" dirty="0"/>
              <a:t>保密性、完整性、可用性</a:t>
            </a:r>
            <a:endParaRPr lang="en-US" altLang="zh-CN" dirty="0"/>
          </a:p>
          <a:p>
            <a:endParaRPr lang="en-US" altLang="zh-CN" dirty="0"/>
          </a:p>
          <a:p>
            <a:endParaRPr lang="zh-CN" altLang="en-US"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3568" y="2708920"/>
            <a:ext cx="3858457" cy="35214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4716016" y="3933056"/>
            <a:ext cx="3960440" cy="1323439"/>
          </a:xfrm>
          <a:prstGeom prst="rect">
            <a:avLst/>
          </a:prstGeom>
          <a:noFill/>
        </p:spPr>
        <p:txBody>
          <a:bodyPr wrap="square" rtlCol="0">
            <a:spAutoFit/>
          </a:bodyPr>
          <a:lstStyle/>
          <a:p>
            <a:r>
              <a:rPr lang="zh-CN" altLang="en-US" sz="2000" dirty="0">
                <a:solidFill>
                  <a:srgbClr val="FF0000"/>
                </a:solidFill>
                <a:latin typeface="微软雅黑" pitchFamily="34" charset="-122"/>
                <a:ea typeface="微软雅黑" pitchFamily="34" charset="-122"/>
              </a:rPr>
              <a:t>采取合适的信息安全措施</a:t>
            </a:r>
            <a:r>
              <a:rPr lang="zh-CN" altLang="en-US" sz="2000" dirty="0" smtClean="0">
                <a:solidFill>
                  <a:srgbClr val="FF0000"/>
                </a:solidFill>
                <a:latin typeface="微软雅黑" pitchFamily="34" charset="-122"/>
                <a:ea typeface="微软雅黑" pitchFamily="34" charset="-122"/>
              </a:rPr>
              <a:t>，</a:t>
            </a:r>
            <a:endParaRPr lang="en-US" altLang="zh-CN" sz="2000" dirty="0" smtClean="0">
              <a:solidFill>
                <a:srgbClr val="FF0000"/>
              </a:solidFill>
              <a:latin typeface="微软雅黑" pitchFamily="34" charset="-122"/>
              <a:ea typeface="微软雅黑" pitchFamily="34" charset="-122"/>
            </a:endParaRPr>
          </a:p>
          <a:p>
            <a:r>
              <a:rPr lang="zh-CN" altLang="en-US" sz="2000" dirty="0" smtClean="0">
                <a:solidFill>
                  <a:srgbClr val="FF0000"/>
                </a:solidFill>
                <a:latin typeface="微软雅黑" pitchFamily="34" charset="-122"/>
                <a:ea typeface="微软雅黑" pitchFamily="34" charset="-122"/>
              </a:rPr>
              <a:t>使</a:t>
            </a:r>
            <a:r>
              <a:rPr lang="zh-CN" altLang="en-US" sz="2000" dirty="0">
                <a:solidFill>
                  <a:srgbClr val="FF0000"/>
                </a:solidFill>
                <a:latin typeface="微软雅黑" pitchFamily="34" charset="-122"/>
                <a:ea typeface="微软雅黑" pitchFamily="34" charset="-122"/>
              </a:rPr>
              <a:t>安全事件对业务造成的影响降低最小</a:t>
            </a:r>
            <a:r>
              <a:rPr lang="zh-CN" altLang="en-US" sz="2000" dirty="0" smtClean="0">
                <a:solidFill>
                  <a:srgbClr val="FF0000"/>
                </a:solidFill>
                <a:latin typeface="微软雅黑" pitchFamily="34" charset="-122"/>
                <a:ea typeface="微软雅黑" pitchFamily="34" charset="-122"/>
              </a:rPr>
              <a:t>，</a:t>
            </a:r>
            <a:endParaRPr lang="en-US" altLang="zh-CN" sz="2000" dirty="0" smtClean="0">
              <a:solidFill>
                <a:srgbClr val="FF0000"/>
              </a:solidFill>
              <a:latin typeface="微软雅黑" pitchFamily="34" charset="-122"/>
              <a:ea typeface="微软雅黑" pitchFamily="34" charset="-122"/>
            </a:endParaRPr>
          </a:p>
          <a:p>
            <a:r>
              <a:rPr lang="zh-CN" altLang="en-US" sz="2000" dirty="0" smtClean="0">
                <a:solidFill>
                  <a:srgbClr val="FF0000"/>
                </a:solidFill>
                <a:latin typeface="微软雅黑" pitchFamily="34" charset="-122"/>
                <a:ea typeface="微软雅黑" pitchFamily="34" charset="-122"/>
              </a:rPr>
              <a:t>保障</a:t>
            </a:r>
            <a:r>
              <a:rPr lang="zh-CN" altLang="en-US" sz="2000" dirty="0">
                <a:solidFill>
                  <a:srgbClr val="FF0000"/>
                </a:solidFill>
                <a:latin typeface="微软雅黑" pitchFamily="34" charset="-122"/>
                <a:ea typeface="微软雅黑" pitchFamily="34" charset="-122"/>
              </a:rPr>
              <a:t>组织内业务运行的连续性</a:t>
            </a:r>
            <a:r>
              <a:rPr lang="zh-CN" altLang="en-US" sz="2000" dirty="0" smtClean="0">
                <a:solidFill>
                  <a:srgbClr val="FF0000"/>
                </a:solidFill>
                <a:latin typeface="微软雅黑" pitchFamily="34" charset="-122"/>
                <a:ea typeface="微软雅黑" pitchFamily="34" charset="-122"/>
              </a:rPr>
              <a:t>。</a:t>
            </a:r>
            <a:endParaRPr lang="zh-CN" altLang="en-US" sz="2000"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501432758"/>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信息安全与我的关系？</a:t>
            </a:r>
          </a:p>
        </p:txBody>
      </p:sp>
      <p:sp>
        <p:nvSpPr>
          <p:cNvPr id="4" name="内容占位符 3"/>
          <p:cNvSpPr>
            <a:spLocks noGrp="1"/>
          </p:cNvSpPr>
          <p:nvPr>
            <p:ph idx="1"/>
          </p:nvPr>
        </p:nvSpPr>
        <p:spPr/>
        <p:txBody>
          <a:bodyPr/>
          <a:lstStyle/>
          <a:p>
            <a:r>
              <a:rPr lang="zh-CN" altLang="en-US" b="1" dirty="0">
                <a:solidFill>
                  <a:srgbClr val="FF0000"/>
                </a:solidFill>
              </a:rPr>
              <a:t>常见</a:t>
            </a:r>
            <a:r>
              <a:rPr lang="zh-CN" altLang="en-US" b="1" dirty="0" smtClean="0">
                <a:solidFill>
                  <a:srgbClr val="FF0000"/>
                </a:solidFill>
              </a:rPr>
              <a:t>威胁：</a:t>
            </a:r>
            <a:endParaRPr lang="en-US" altLang="zh-CN" b="1" dirty="0" smtClean="0">
              <a:solidFill>
                <a:srgbClr val="FF0000"/>
              </a:solidFill>
            </a:endParaRPr>
          </a:p>
          <a:p>
            <a:r>
              <a:rPr lang="zh-CN" altLang="en-US" dirty="0" smtClean="0"/>
              <a:t>窃取、截取、伪造、篡改、拒绝</a:t>
            </a:r>
            <a:r>
              <a:rPr lang="zh-CN" altLang="en-US" dirty="0"/>
              <a:t>服务</a:t>
            </a:r>
            <a:r>
              <a:rPr lang="zh-CN" altLang="en-US" dirty="0" smtClean="0"/>
              <a:t>攻击、行为否认、非</a:t>
            </a:r>
            <a:r>
              <a:rPr lang="zh-CN" altLang="en-US" dirty="0"/>
              <a:t>授权</a:t>
            </a:r>
            <a:r>
              <a:rPr lang="zh-CN" altLang="en-US" dirty="0" smtClean="0"/>
              <a:t>访问、传播病毒等；</a:t>
            </a:r>
            <a:endParaRPr lang="en-US" altLang="zh-CN" dirty="0" smtClean="0"/>
          </a:p>
          <a:p>
            <a:endParaRPr lang="en-US" altLang="zh-CN" dirty="0" smtClean="0"/>
          </a:p>
          <a:p>
            <a:r>
              <a:rPr lang="zh-CN" altLang="en-US" b="1" dirty="0">
                <a:solidFill>
                  <a:srgbClr val="FF0000"/>
                </a:solidFill>
              </a:rPr>
              <a:t>威胁</a:t>
            </a:r>
            <a:r>
              <a:rPr lang="zh-CN" altLang="en-US" b="1" dirty="0" smtClean="0">
                <a:solidFill>
                  <a:srgbClr val="FF0000"/>
                </a:solidFill>
              </a:rPr>
              <a:t>来源：</a:t>
            </a:r>
            <a:endParaRPr lang="en-US" altLang="zh-CN" b="1" dirty="0" smtClean="0">
              <a:solidFill>
                <a:srgbClr val="FF0000"/>
              </a:solidFill>
            </a:endParaRPr>
          </a:p>
          <a:p>
            <a:r>
              <a:rPr lang="zh-CN" altLang="en-US" sz="2400" dirty="0" smtClean="0"/>
              <a:t>◆ </a:t>
            </a:r>
            <a:r>
              <a:rPr lang="zh-CN" altLang="en-US" sz="2400" dirty="0"/>
              <a:t>自然灾害、意外事故</a:t>
            </a:r>
            <a:r>
              <a:rPr lang="zh-CN" altLang="en-US" sz="2400" dirty="0" smtClean="0"/>
              <a:t>；</a:t>
            </a:r>
            <a:endParaRPr lang="en-US" altLang="zh-CN" sz="2400" dirty="0" smtClean="0"/>
          </a:p>
          <a:p>
            <a:r>
              <a:rPr lang="zh-CN" altLang="en-US" sz="2400" dirty="0" smtClean="0"/>
              <a:t>◆ </a:t>
            </a:r>
            <a:r>
              <a:rPr lang="zh-CN" altLang="en-US" sz="2400" dirty="0">
                <a:solidFill>
                  <a:srgbClr val="FF0000"/>
                </a:solidFill>
              </a:rPr>
              <a:t>计算机犯罪</a:t>
            </a:r>
            <a:r>
              <a:rPr lang="zh-CN" altLang="en-US" sz="2400" dirty="0" smtClean="0">
                <a:solidFill>
                  <a:srgbClr val="FF0000"/>
                </a:solidFill>
              </a:rPr>
              <a:t>；◆ </a:t>
            </a:r>
            <a:r>
              <a:rPr lang="zh-CN" altLang="en-US" sz="2400" dirty="0">
                <a:solidFill>
                  <a:srgbClr val="FF0000"/>
                </a:solidFill>
              </a:rPr>
              <a:t>人为错误，比如使用不当，安全意识差等</a:t>
            </a:r>
            <a:r>
              <a:rPr lang="zh-CN" altLang="en-US" sz="2400" dirty="0" smtClean="0">
                <a:solidFill>
                  <a:srgbClr val="FF0000"/>
                </a:solidFill>
              </a:rPr>
              <a:t>；</a:t>
            </a:r>
            <a:endParaRPr lang="zh-CN" altLang="en-US" sz="2400" dirty="0">
              <a:solidFill>
                <a:srgbClr val="FF0000"/>
              </a:solidFill>
            </a:endParaRPr>
          </a:p>
          <a:p>
            <a:r>
              <a:rPr lang="zh-CN" altLang="en-US" sz="2400" dirty="0"/>
              <a:t>◆</a:t>
            </a:r>
            <a:r>
              <a:rPr lang="zh-CN" altLang="en-US" sz="2400" dirty="0">
                <a:solidFill>
                  <a:srgbClr val="FF0000"/>
                </a:solidFill>
              </a:rPr>
              <a:t> </a:t>
            </a:r>
            <a:r>
              <a:rPr lang="en-US" altLang="zh-CN" sz="2400" dirty="0">
                <a:solidFill>
                  <a:srgbClr val="FF0000"/>
                </a:solidFill>
              </a:rPr>
              <a:t>"</a:t>
            </a:r>
            <a:r>
              <a:rPr lang="zh-CN" altLang="en-US" sz="2400" dirty="0">
                <a:solidFill>
                  <a:srgbClr val="FF0000"/>
                </a:solidFill>
              </a:rPr>
              <a:t>黑客</a:t>
            </a:r>
            <a:r>
              <a:rPr lang="en-US" altLang="zh-CN" sz="2400" dirty="0">
                <a:solidFill>
                  <a:srgbClr val="FF0000"/>
                </a:solidFill>
              </a:rPr>
              <a:t>" </a:t>
            </a:r>
            <a:r>
              <a:rPr lang="zh-CN" altLang="en-US" sz="2400" dirty="0">
                <a:solidFill>
                  <a:srgbClr val="FF0000"/>
                </a:solidFill>
              </a:rPr>
              <a:t>行为</a:t>
            </a:r>
            <a:r>
              <a:rPr lang="zh-CN" altLang="en-US" sz="2400" dirty="0" smtClean="0">
                <a:solidFill>
                  <a:srgbClr val="FF0000"/>
                </a:solidFill>
              </a:rPr>
              <a:t>；◆ </a:t>
            </a:r>
            <a:r>
              <a:rPr lang="zh-CN" altLang="en-US" sz="2400" dirty="0">
                <a:solidFill>
                  <a:srgbClr val="FF0000"/>
                </a:solidFill>
              </a:rPr>
              <a:t>内部泄密</a:t>
            </a:r>
            <a:r>
              <a:rPr lang="zh-CN" altLang="en-US" sz="2400" dirty="0" smtClean="0">
                <a:solidFill>
                  <a:srgbClr val="FF0000"/>
                </a:solidFill>
              </a:rPr>
              <a:t>；◆ </a:t>
            </a:r>
            <a:r>
              <a:rPr lang="zh-CN" altLang="en-US" sz="2400" dirty="0">
                <a:solidFill>
                  <a:srgbClr val="FF0000"/>
                </a:solidFill>
              </a:rPr>
              <a:t>外部泄密</a:t>
            </a:r>
            <a:r>
              <a:rPr lang="zh-CN" altLang="en-US" sz="2400" dirty="0" smtClean="0">
                <a:solidFill>
                  <a:srgbClr val="FF0000"/>
                </a:solidFill>
              </a:rPr>
              <a:t>；</a:t>
            </a:r>
            <a:r>
              <a:rPr lang="zh-CN" altLang="en-US" sz="2400" dirty="0" smtClean="0"/>
              <a:t>◆ </a:t>
            </a:r>
            <a:r>
              <a:rPr lang="zh-CN" altLang="en-US" sz="2400" dirty="0"/>
              <a:t>信息丢失</a:t>
            </a:r>
            <a:r>
              <a:rPr lang="zh-CN" altLang="en-US" sz="2400" dirty="0" smtClean="0"/>
              <a:t>；</a:t>
            </a:r>
            <a:endParaRPr lang="zh-CN" altLang="en-US" sz="2400" dirty="0"/>
          </a:p>
          <a:p>
            <a:r>
              <a:rPr lang="zh-CN" altLang="en-US" sz="2400" dirty="0" smtClean="0"/>
              <a:t>◆ </a:t>
            </a:r>
            <a:r>
              <a:rPr lang="zh-CN" altLang="en-US" sz="2400" dirty="0"/>
              <a:t>网络协议自身缺陷缺陷，例如</a:t>
            </a:r>
            <a:r>
              <a:rPr lang="en-US" altLang="zh-CN" sz="2400" dirty="0"/>
              <a:t>TCP/IP</a:t>
            </a:r>
            <a:r>
              <a:rPr lang="zh-CN" altLang="en-US" sz="2400" dirty="0"/>
              <a:t>协议的安全问题等等。</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9552" y="1124744"/>
            <a:ext cx="7427737" cy="50130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2856003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信息安全与我的关系？</a:t>
            </a:r>
          </a:p>
        </p:txBody>
      </p:sp>
      <p:sp>
        <p:nvSpPr>
          <p:cNvPr id="3" name="内容占位符 2"/>
          <p:cNvSpPr>
            <a:spLocks noGrp="1"/>
          </p:cNvSpPr>
          <p:nvPr>
            <p:ph idx="1"/>
          </p:nvPr>
        </p:nvSpPr>
        <p:spPr>
          <a:xfrm>
            <a:off x="457200" y="1214423"/>
            <a:ext cx="8329642" cy="3726745"/>
          </a:xfrm>
        </p:spPr>
        <p:txBody>
          <a:bodyPr/>
          <a:lstStyle/>
          <a:p>
            <a:pPr marL="0" indent="0"/>
            <a:r>
              <a:rPr lang="zh-CN" altLang="en-US" sz="1600" b="1" dirty="0"/>
              <a:t>某防病毒厂商</a:t>
            </a:r>
            <a:r>
              <a:rPr lang="en-US" altLang="zh-CN" sz="1600" b="1" dirty="0"/>
              <a:t>2010</a:t>
            </a:r>
            <a:r>
              <a:rPr lang="zh-CN" altLang="en-US" sz="1600" b="1" dirty="0"/>
              <a:t>年第一季度信息安全威胁报告：</a:t>
            </a:r>
            <a:endParaRPr lang="en-US" altLang="zh-CN" sz="1600" b="1" dirty="0"/>
          </a:p>
          <a:p>
            <a:pPr>
              <a:spcBef>
                <a:spcPts val="1200"/>
              </a:spcBef>
              <a:buFont typeface="Wingdings" pitchFamily="2" charset="2"/>
              <a:buChar char="Ø"/>
            </a:pPr>
            <a:r>
              <a:rPr lang="zh-CN" altLang="en-US" sz="1600" dirty="0"/>
              <a:t>在全球不同国家，共计发生</a:t>
            </a:r>
            <a:r>
              <a:rPr lang="en-US" altLang="zh-CN" sz="1600" dirty="0">
                <a:solidFill>
                  <a:srgbClr val="FF0000"/>
                </a:solidFill>
              </a:rPr>
              <a:t>327,598,028</a:t>
            </a:r>
            <a:r>
              <a:rPr lang="zh-CN" altLang="en-US" sz="1600" dirty="0"/>
              <a:t>次恶意程序试图感染用户计算机的行为，同上一季度相比，总体增长</a:t>
            </a:r>
            <a:r>
              <a:rPr lang="en-US" altLang="zh-CN" sz="1600" dirty="0">
                <a:solidFill>
                  <a:srgbClr val="FF0000"/>
                </a:solidFill>
              </a:rPr>
              <a:t>26.8%</a:t>
            </a:r>
            <a:r>
              <a:rPr lang="zh-CN" altLang="en-US" sz="1600" dirty="0"/>
              <a:t>；</a:t>
            </a:r>
            <a:endParaRPr lang="en-US" altLang="zh-CN" sz="1600" dirty="0"/>
          </a:p>
          <a:p>
            <a:pPr>
              <a:spcBef>
                <a:spcPts val="1200"/>
              </a:spcBef>
              <a:buFont typeface="Wingdings" pitchFamily="2" charset="2"/>
              <a:buChar char="Ø"/>
            </a:pPr>
            <a:r>
              <a:rPr lang="zh-CN" altLang="en-US" sz="1600" dirty="0"/>
              <a:t>网络罪犯所采取的攻击策略有所改变；</a:t>
            </a:r>
            <a:endParaRPr lang="en-US" altLang="zh-CN" sz="1600" dirty="0"/>
          </a:p>
          <a:p>
            <a:pPr>
              <a:spcBef>
                <a:spcPts val="1200"/>
              </a:spcBef>
              <a:buFont typeface="Wingdings" pitchFamily="2" charset="2"/>
              <a:buChar char="Ø"/>
            </a:pPr>
            <a:r>
              <a:rPr lang="zh-CN" altLang="en-US" sz="1600" dirty="0"/>
              <a:t>互联网上占统治的地位的恶意软件家族主要针对</a:t>
            </a:r>
            <a:r>
              <a:rPr lang="en-US" altLang="zh-CN" sz="1600" dirty="0"/>
              <a:t>HTML</a:t>
            </a:r>
            <a:r>
              <a:rPr lang="zh-CN" altLang="en-US" sz="1600" dirty="0"/>
              <a:t>代码或脚本，网络罪犯主要用此类家族的恶意软件感染合法网站；</a:t>
            </a:r>
          </a:p>
          <a:p>
            <a:pPr>
              <a:spcBef>
                <a:spcPts val="1200"/>
              </a:spcBef>
              <a:buFont typeface="Wingdings" pitchFamily="2" charset="2"/>
              <a:buChar char="Ø"/>
            </a:pPr>
            <a:r>
              <a:rPr lang="zh-CN" altLang="en-US" sz="1600" dirty="0"/>
              <a:t>共发现</a:t>
            </a:r>
            <a:r>
              <a:rPr lang="en-US" altLang="zh-CN" sz="1600" dirty="0">
                <a:solidFill>
                  <a:srgbClr val="FF0000"/>
                </a:solidFill>
              </a:rPr>
              <a:t>119,674,973</a:t>
            </a:r>
            <a:r>
              <a:rPr lang="zh-CN" altLang="en-US" sz="1600" dirty="0"/>
              <a:t>个包含恶意程序的主机服务器。</a:t>
            </a:r>
            <a:endParaRPr lang="en-US" altLang="zh-CN" sz="1600" dirty="0"/>
          </a:p>
          <a:p>
            <a:pPr>
              <a:spcBef>
                <a:spcPts val="1200"/>
              </a:spcBef>
              <a:buFont typeface="Wingdings" pitchFamily="2" charset="2"/>
              <a:buChar char="Ø"/>
            </a:pPr>
            <a:r>
              <a:rPr lang="zh-CN" altLang="en-US" sz="1600" dirty="0"/>
              <a:t>同上季度相比，新发现和确认的漏洞数量增长了</a:t>
            </a:r>
            <a:r>
              <a:rPr lang="en-US" altLang="zh-CN" sz="1600" dirty="0">
                <a:solidFill>
                  <a:srgbClr val="FF0000"/>
                </a:solidFill>
              </a:rPr>
              <a:t>6.9%</a:t>
            </a:r>
            <a:r>
              <a:rPr lang="zh-CN" altLang="en-US" sz="1600" dirty="0"/>
              <a:t>；</a:t>
            </a:r>
          </a:p>
          <a:p>
            <a:pPr>
              <a:spcBef>
                <a:spcPts val="1200"/>
              </a:spcBef>
              <a:buFont typeface="Wingdings" pitchFamily="2" charset="2"/>
              <a:buChar char="Ø"/>
            </a:pPr>
            <a:r>
              <a:rPr lang="zh-CN" altLang="en-US" sz="1600" dirty="0"/>
              <a:t>漏洞利用程序增长了</a:t>
            </a:r>
            <a:r>
              <a:rPr lang="en-US" altLang="zh-CN" sz="1600" dirty="0">
                <a:solidFill>
                  <a:srgbClr val="FF0000"/>
                </a:solidFill>
              </a:rPr>
              <a:t>21.3%</a:t>
            </a:r>
            <a:r>
              <a:rPr lang="zh-CN" altLang="en-US" sz="1600" dirty="0"/>
              <a:t>。</a:t>
            </a:r>
            <a:endParaRPr lang="en-US" altLang="zh-CN" sz="1600" dirty="0"/>
          </a:p>
          <a:p>
            <a:pPr>
              <a:spcBef>
                <a:spcPts val="1200"/>
              </a:spcBef>
              <a:buFont typeface="Wingdings" pitchFamily="2" charset="2"/>
              <a:buChar char="Ø"/>
            </a:pPr>
            <a:r>
              <a:rPr lang="zh-CN" altLang="en-US" sz="1600" dirty="0"/>
              <a:t>几乎任何能够同计算机进行同步的设备都会被网络罪犯用来充当恶意软件的载体。</a:t>
            </a:r>
          </a:p>
          <a:p>
            <a:endParaRPr lang="zh-CN" altLang="en-US" sz="1600" dirty="0"/>
          </a:p>
        </p:txBody>
      </p:sp>
      <p:sp>
        <p:nvSpPr>
          <p:cNvPr id="4" name="内容占位符 2"/>
          <p:cNvSpPr txBox="1">
            <a:spLocks/>
          </p:cNvSpPr>
          <p:nvPr/>
        </p:nvSpPr>
        <p:spPr bwMode="auto">
          <a:xfrm>
            <a:off x="540216" y="1268760"/>
            <a:ext cx="8064232" cy="496855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None/>
              <a:defRPr sz="2800">
                <a:solidFill>
                  <a:schemeClr val="tx1"/>
                </a:solidFill>
                <a:latin typeface="微软雅黑" pitchFamily="34" charset="-122"/>
                <a:ea typeface="微软雅黑" pitchFamily="34" charset="-122"/>
                <a:cs typeface="+mn-cs"/>
              </a:defRPr>
            </a:lvl1pPr>
            <a:lvl2pPr marL="742950" indent="-285750" algn="l" rtl="0" eaLnBrk="0" fontAlgn="base" hangingPunct="0">
              <a:spcBef>
                <a:spcPct val="20000"/>
              </a:spcBef>
              <a:spcAft>
                <a:spcPct val="0"/>
              </a:spcAft>
              <a:buFont typeface="Wingdings" pitchFamily="2" charset="2"/>
              <a:buChar char="n"/>
              <a:defRPr sz="1800">
                <a:solidFill>
                  <a:schemeClr val="tx1"/>
                </a:solidFill>
                <a:latin typeface="微软雅黑" pitchFamily="34" charset="-122"/>
                <a:ea typeface="微软雅黑" pitchFamily="34" charset="-122"/>
              </a:defRPr>
            </a:lvl2pPr>
            <a:lvl3pPr marL="1143000" indent="-228600" algn="l" rtl="0" eaLnBrk="0" fontAlgn="base" hangingPunct="0">
              <a:spcBef>
                <a:spcPct val="20000"/>
              </a:spcBef>
              <a:spcAft>
                <a:spcPct val="0"/>
              </a:spcAft>
              <a:buFont typeface="Wingdings" pitchFamily="2" charset="2"/>
              <a:buChar char="n"/>
              <a:defRPr sz="1600">
                <a:solidFill>
                  <a:schemeClr val="tx1"/>
                </a:solidFill>
                <a:latin typeface="微软雅黑" pitchFamily="34" charset="-122"/>
                <a:ea typeface="微软雅黑" pitchFamily="34" charset="-122"/>
              </a:defRPr>
            </a:lvl3pPr>
            <a:lvl4pPr marL="1600200" indent="-228600" algn="l" rtl="0" eaLnBrk="0" fontAlgn="base" hangingPunct="0">
              <a:spcBef>
                <a:spcPct val="20000"/>
              </a:spcBef>
              <a:spcAft>
                <a:spcPct val="0"/>
              </a:spcAft>
              <a:buFont typeface="Wingdings" pitchFamily="2" charset="2"/>
              <a:buChar char="n"/>
              <a:defRPr sz="1200">
                <a:solidFill>
                  <a:schemeClr val="tx1"/>
                </a:solidFill>
                <a:latin typeface="微软雅黑" pitchFamily="34" charset="-122"/>
                <a:ea typeface="微软雅黑" pitchFamily="34" charset="-122"/>
              </a:defRPr>
            </a:lvl4pPr>
            <a:lvl5pPr marL="2057400" indent="-228600" algn="l" rtl="0" eaLnBrk="0" fontAlgn="base" hangingPunct="0">
              <a:spcBef>
                <a:spcPct val="20000"/>
              </a:spcBef>
              <a:spcAft>
                <a:spcPct val="0"/>
              </a:spcAft>
              <a:buChar char="»"/>
              <a:defRPr sz="2000">
                <a:solidFill>
                  <a:schemeClr val="tx1"/>
                </a:solidFill>
                <a:latin typeface="微软雅黑" pitchFamily="34" charset="-122"/>
                <a:ea typeface="微软雅黑" pitchFamily="34" charset="-122"/>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spcBef>
                <a:spcPts val="600"/>
              </a:spcBef>
              <a:buFont typeface="Wingdings" pitchFamily="2" charset="2"/>
              <a:buChar char="Ø"/>
            </a:pPr>
            <a:r>
              <a:rPr lang="zh-CN" altLang="en-US" sz="2000" dirty="0" smtClean="0"/>
              <a:t>以企业为目标的攻击威胁数字上升；</a:t>
            </a:r>
            <a:endParaRPr lang="en-US" altLang="zh-CN" sz="2000" i="1" dirty="0" smtClean="0"/>
          </a:p>
          <a:p>
            <a:pPr>
              <a:spcBef>
                <a:spcPts val="600"/>
              </a:spcBef>
              <a:buFont typeface="Wingdings" pitchFamily="2" charset="2"/>
              <a:buChar char="Ø"/>
            </a:pPr>
            <a:r>
              <a:rPr lang="en-US" altLang="zh-CN" sz="2000" dirty="0" smtClean="0"/>
              <a:t> </a:t>
            </a:r>
            <a:r>
              <a:rPr lang="zh-CN" altLang="en-US" sz="2000" dirty="0" smtClean="0"/>
              <a:t>攻击工具的普及使网路罪行较以往变得更轻易；</a:t>
            </a:r>
            <a:endParaRPr lang="en-US" altLang="zh-CN" sz="2000" dirty="0" smtClean="0"/>
          </a:p>
          <a:p>
            <a:pPr>
              <a:spcBef>
                <a:spcPts val="600"/>
              </a:spcBef>
              <a:buFont typeface="Wingdings" pitchFamily="2" charset="2"/>
              <a:buChar char="Ø"/>
            </a:pPr>
            <a:r>
              <a:rPr lang="zh-CN" altLang="en-US" sz="2000" dirty="0" smtClean="0"/>
              <a:t>基于网站的攻击有增无减；</a:t>
            </a:r>
            <a:endParaRPr lang="zh-CN" altLang="en-US" sz="2000" i="1" dirty="0" smtClean="0"/>
          </a:p>
          <a:p>
            <a:pPr>
              <a:spcBef>
                <a:spcPts val="600"/>
              </a:spcBef>
              <a:buFont typeface="Wingdings" pitchFamily="2" charset="2"/>
              <a:buChar char="Ø"/>
            </a:pPr>
            <a:r>
              <a:rPr lang="zh-CN" altLang="en-US" sz="2000" dirty="0" smtClean="0"/>
              <a:t>针对个人身份资讯的安全威胁持续增长。</a:t>
            </a:r>
          </a:p>
          <a:p>
            <a:pPr>
              <a:spcBef>
                <a:spcPts val="600"/>
              </a:spcBef>
              <a:buFont typeface="Wingdings" pitchFamily="2" charset="2"/>
              <a:buChar char="Ø"/>
            </a:pPr>
            <a:r>
              <a:rPr lang="zh-CN" altLang="en-US" sz="2000" dirty="0" smtClean="0"/>
              <a:t>垃圾邮件持续泛滥；</a:t>
            </a:r>
            <a:endParaRPr lang="en-US" altLang="zh-CN" sz="2000" b="1" i="1" dirty="0" smtClean="0"/>
          </a:p>
          <a:p>
            <a:pPr>
              <a:spcBef>
                <a:spcPts val="600"/>
              </a:spcBef>
              <a:buFont typeface="Wingdings" pitchFamily="2" charset="2"/>
              <a:buChar char="Ø"/>
            </a:pPr>
            <a:endParaRPr lang="en-US" altLang="zh-CN" sz="2000" b="1" i="1" dirty="0"/>
          </a:p>
          <a:p>
            <a:pPr>
              <a:spcBef>
                <a:spcPts val="600"/>
              </a:spcBef>
              <a:buFont typeface="Wingdings" pitchFamily="2" charset="2"/>
              <a:buChar char="Ø"/>
            </a:pPr>
            <a:endParaRPr lang="en-US" altLang="zh-CN" sz="2000" b="1" i="1" dirty="0"/>
          </a:p>
          <a:p>
            <a:pPr algn="ctr"/>
            <a:r>
              <a:rPr lang="zh-CN" altLang="en-US" sz="4000" b="1" dirty="0" smtClean="0">
                <a:solidFill>
                  <a:srgbClr val="FF0000"/>
                </a:solidFill>
              </a:rPr>
              <a:t>信息</a:t>
            </a:r>
            <a:r>
              <a:rPr lang="zh-CN" altLang="en-US" sz="4000" b="1" dirty="0">
                <a:solidFill>
                  <a:srgbClr val="FF0000"/>
                </a:solidFill>
              </a:rPr>
              <a:t>安全就在我们</a:t>
            </a:r>
            <a:r>
              <a:rPr lang="zh-CN" altLang="en-US" sz="4000" b="1" dirty="0" smtClean="0">
                <a:solidFill>
                  <a:srgbClr val="FF0000"/>
                </a:solidFill>
              </a:rPr>
              <a:t>身边！</a:t>
            </a:r>
            <a:endParaRPr lang="en-US" altLang="zh-CN" sz="4000" b="1" dirty="0">
              <a:solidFill>
                <a:srgbClr val="FF0000"/>
              </a:solidFill>
            </a:endParaRPr>
          </a:p>
          <a:p>
            <a:pPr algn="ctr"/>
            <a:r>
              <a:rPr lang="zh-CN" altLang="en-US" sz="4000" b="1" dirty="0" smtClean="0">
                <a:solidFill>
                  <a:srgbClr val="FF0000"/>
                </a:solidFill>
              </a:rPr>
              <a:t>信息</a:t>
            </a:r>
            <a:r>
              <a:rPr lang="zh-CN" altLang="en-US" sz="4000" b="1" dirty="0">
                <a:solidFill>
                  <a:srgbClr val="FF0000"/>
                </a:solidFill>
              </a:rPr>
              <a:t>安全需要我们每个人的</a:t>
            </a:r>
            <a:r>
              <a:rPr lang="zh-CN" altLang="en-US" sz="4000" b="1" dirty="0" smtClean="0">
                <a:solidFill>
                  <a:srgbClr val="FF0000"/>
                </a:solidFill>
              </a:rPr>
              <a:t>参与！</a:t>
            </a:r>
            <a:endParaRPr lang="en-US" altLang="zh-CN" sz="4000" b="1" dirty="0">
              <a:solidFill>
                <a:srgbClr val="FF0000"/>
              </a:solidFill>
            </a:endParaRPr>
          </a:p>
          <a:p>
            <a:pPr algn="ctr"/>
            <a:r>
              <a:rPr lang="zh-CN" altLang="en-US" sz="4000" b="1" dirty="0" smtClean="0">
                <a:solidFill>
                  <a:srgbClr val="FF0000"/>
                </a:solidFill>
              </a:rPr>
              <a:t>你该怎么办？</a:t>
            </a:r>
            <a:endParaRPr lang="zh-CN" altLang="en-US" sz="4000" b="1" dirty="0">
              <a:solidFill>
                <a:srgbClr val="FF0000"/>
              </a:solidFill>
            </a:endParaRPr>
          </a:p>
        </p:txBody>
      </p:sp>
    </p:spTree>
    <p:extLst>
      <p:ext uri="{BB962C8B-B14F-4D97-AF65-F5344CB8AC3E}">
        <p14:creationId xmlns:p14="http://schemas.microsoft.com/office/powerpoint/2010/main" xmlns="" val="259579544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如何实现信息安全</a:t>
            </a:r>
            <a:r>
              <a:rPr lang="zh-CN" altLang="en-US" dirty="0" smtClean="0"/>
              <a:t>？</a:t>
            </a:r>
            <a:endParaRPr lang="zh-CN" altLang="en-US" dirty="0"/>
          </a:p>
        </p:txBody>
      </p:sp>
      <p:sp>
        <p:nvSpPr>
          <p:cNvPr id="3" name="内容占位符 2"/>
          <p:cNvSpPr>
            <a:spLocks noGrp="1"/>
          </p:cNvSpPr>
          <p:nvPr>
            <p:ph idx="1"/>
          </p:nvPr>
        </p:nvSpPr>
        <p:spPr/>
        <p:txBody>
          <a:bodyPr/>
          <a:lstStyle/>
          <a:p>
            <a:endParaRPr lang="zh-CN" alt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9552" y="1268760"/>
            <a:ext cx="6912768" cy="4859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42519064"/>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如何实现信息安全</a:t>
            </a:r>
            <a:r>
              <a:rPr lang="zh-CN" altLang="en-US" dirty="0" smtClean="0"/>
              <a:t>？</a:t>
            </a:r>
            <a:endParaRPr lang="zh-CN" altLang="en-US" dirty="0"/>
          </a:p>
        </p:txBody>
      </p:sp>
      <p:sp>
        <p:nvSpPr>
          <p:cNvPr id="3" name="内容占位符 2"/>
          <p:cNvSpPr>
            <a:spLocks noGrp="1"/>
          </p:cNvSpPr>
          <p:nvPr>
            <p:ph idx="1"/>
          </p:nvPr>
        </p:nvSpPr>
        <p:spPr/>
        <p:txBody>
          <a:bodyPr/>
          <a:lstStyle/>
          <a:p>
            <a:endParaRPr lang="zh-CN" alt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7544" y="1038225"/>
            <a:ext cx="3733800" cy="4781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44008" y="1196752"/>
            <a:ext cx="3867150" cy="4343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内容占位符 2"/>
          <p:cNvSpPr txBox="1">
            <a:spLocks/>
          </p:cNvSpPr>
          <p:nvPr/>
        </p:nvSpPr>
        <p:spPr>
          <a:xfrm>
            <a:off x="2143944" y="1993999"/>
            <a:ext cx="4114800" cy="2870001"/>
          </a:xfrm>
          <a:prstGeom prst="rect">
            <a:avLst/>
          </a:prstGeom>
        </p:spPr>
        <p:style>
          <a:lnRef idx="0">
            <a:schemeClr val="accent3"/>
          </a:lnRef>
          <a:fillRef idx="3">
            <a:schemeClr val="accent3"/>
          </a:fillRef>
          <a:effectRef idx="3">
            <a:schemeClr val="accent3"/>
          </a:effectRef>
          <a:fontRef idx="minor">
            <a:schemeClr val="lt1"/>
          </a:fontRef>
        </p:style>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None/>
            </a:pPr>
            <a:r>
              <a:rPr lang="zh-CN" altLang="en-US" sz="2000" b="1" dirty="0" smtClean="0">
                <a:latin typeface="黑体" pitchFamily="49" charset="-122"/>
                <a:ea typeface="黑体" pitchFamily="49" charset="-122"/>
              </a:rPr>
              <a:t>互联网企业被入侵案例：</a:t>
            </a:r>
            <a:endParaRPr lang="en-US" altLang="zh-CN" sz="2000" b="1" dirty="0" smtClean="0">
              <a:latin typeface="黑体" pitchFamily="49" charset="-122"/>
              <a:ea typeface="黑体" pitchFamily="49" charset="-122"/>
            </a:endParaRPr>
          </a:p>
          <a:p>
            <a:r>
              <a:rPr lang="zh-CN" altLang="en-US" sz="2000" dirty="0" smtClean="0"/>
              <a:t>案例</a:t>
            </a:r>
            <a:r>
              <a:rPr lang="en-US" altLang="zh-CN" sz="2000" dirty="0" smtClean="0"/>
              <a:t>1</a:t>
            </a:r>
            <a:r>
              <a:rPr lang="zh-CN" altLang="en-US" sz="2000" dirty="0" smtClean="0"/>
              <a:t>、</a:t>
            </a:r>
            <a:r>
              <a:rPr lang="en-US" altLang="zh-CN" sz="2000" dirty="0" smtClean="0"/>
              <a:t>Google</a:t>
            </a:r>
            <a:r>
              <a:rPr lang="zh-CN" altLang="en-US" sz="2000" dirty="0" smtClean="0"/>
              <a:t>，</a:t>
            </a:r>
            <a:r>
              <a:rPr lang="en-US" altLang="zh-CN" sz="2000" dirty="0" smtClean="0"/>
              <a:t>2009-12</a:t>
            </a:r>
          </a:p>
          <a:p>
            <a:r>
              <a:rPr lang="zh-CN" altLang="en-US" sz="2000" dirty="0" smtClean="0"/>
              <a:t>案例</a:t>
            </a:r>
            <a:r>
              <a:rPr lang="en-US" altLang="zh-CN" sz="2000" dirty="0" smtClean="0"/>
              <a:t>2</a:t>
            </a:r>
            <a:r>
              <a:rPr lang="zh-CN" altLang="en-US" sz="2000" dirty="0" smtClean="0"/>
              <a:t>、百度，</a:t>
            </a:r>
            <a:r>
              <a:rPr lang="en-US" altLang="zh-CN" sz="2000" dirty="0" smtClean="0"/>
              <a:t>2010-01</a:t>
            </a:r>
          </a:p>
          <a:p>
            <a:r>
              <a:rPr lang="zh-CN" altLang="en-US" sz="2000" dirty="0" smtClean="0"/>
              <a:t>案例</a:t>
            </a:r>
            <a:r>
              <a:rPr lang="en-US" altLang="zh-CN" sz="2000" dirty="0" smtClean="0"/>
              <a:t>3</a:t>
            </a:r>
            <a:r>
              <a:rPr lang="zh-CN" altLang="en-US" sz="2000" dirty="0" smtClean="0"/>
              <a:t>、网易，</a:t>
            </a:r>
            <a:r>
              <a:rPr lang="en-US" altLang="zh-CN" sz="2000" dirty="0" smtClean="0"/>
              <a:t>2010-07</a:t>
            </a:r>
            <a:endParaRPr lang="zh-CN" altLang="en-US" sz="2000" dirty="0"/>
          </a:p>
        </p:txBody>
      </p:sp>
    </p:spTree>
    <p:extLst>
      <p:ext uri="{BB962C8B-B14F-4D97-AF65-F5344CB8AC3E}">
        <p14:creationId xmlns:p14="http://schemas.microsoft.com/office/powerpoint/2010/main" xmlns="" val="75709193"/>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9102</TotalTime>
  <Words>2099</Words>
  <Application>Microsoft Office PowerPoint</Application>
  <PresentationFormat>全屏显示(4:3)</PresentationFormat>
  <Paragraphs>184</Paragraphs>
  <Slides>17</Slides>
  <Notes>8</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默认设计模板</vt:lpstr>
      <vt:lpstr>幻灯片 1</vt:lpstr>
      <vt:lpstr>主要内容</vt:lpstr>
      <vt:lpstr>主要内容</vt:lpstr>
      <vt:lpstr>什么是信息安全？</vt:lpstr>
      <vt:lpstr>什么是信息安全？</vt:lpstr>
      <vt:lpstr>信息安全与我的关系？</vt:lpstr>
      <vt:lpstr>信息安全与我的关系？</vt:lpstr>
      <vt:lpstr>如何实现信息安全？</vt:lpstr>
      <vt:lpstr>如何实现信息安全？</vt:lpstr>
      <vt:lpstr>如何实现信息安全？</vt:lpstr>
      <vt:lpstr>如何实现信息安全？</vt:lpstr>
      <vt:lpstr>如何实现信息安全？</vt:lpstr>
      <vt:lpstr>幻灯片 13</vt:lpstr>
      <vt:lpstr>信息安全管理制度和法律法规</vt:lpstr>
      <vt:lpstr>信息安全管理制度和法律法规</vt:lpstr>
      <vt:lpstr>信息安全管理制度和法律法规</vt:lpstr>
      <vt:lpstr>幻灯片 17</vt:lpstr>
    </vt:vector>
  </TitlesOfParts>
  <Company>SNDA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SH</dc:creator>
  <cp:lastModifiedBy>于海东</cp:lastModifiedBy>
  <cp:revision>830</cp:revision>
  <dcterms:created xsi:type="dcterms:W3CDTF">2010-10-21T07:19:19Z</dcterms:created>
  <dcterms:modified xsi:type="dcterms:W3CDTF">2011-08-15T16:12:07Z</dcterms:modified>
</cp:coreProperties>
</file>