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8"/>
  </p:notesMasterIdLst>
  <p:sldIdLst>
    <p:sldId id="258" r:id="rId2"/>
    <p:sldId id="259" r:id="rId3"/>
    <p:sldId id="257" r:id="rId4"/>
    <p:sldId id="261" r:id="rId5"/>
    <p:sldId id="331" r:id="rId6"/>
    <p:sldId id="332" r:id="rId7"/>
    <p:sldId id="333" r:id="rId8"/>
    <p:sldId id="334" r:id="rId9"/>
    <p:sldId id="335" r:id="rId10"/>
    <p:sldId id="336" r:id="rId11"/>
    <p:sldId id="338" r:id="rId12"/>
    <p:sldId id="337" r:id="rId13"/>
    <p:sldId id="260" r:id="rId14"/>
    <p:sldId id="262" r:id="rId15"/>
    <p:sldId id="263" r:id="rId16"/>
    <p:sldId id="265" r:id="rId17"/>
    <p:sldId id="264"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1" r:id="rId33"/>
    <p:sldId id="282" r:id="rId34"/>
    <p:sldId id="283" r:id="rId35"/>
    <p:sldId id="286" r:id="rId36"/>
    <p:sldId id="292" r:id="rId37"/>
    <p:sldId id="285" r:id="rId38"/>
    <p:sldId id="287" r:id="rId39"/>
    <p:sldId id="288" r:id="rId40"/>
    <p:sldId id="289" r:id="rId41"/>
    <p:sldId id="290" r:id="rId42"/>
    <p:sldId id="291" r:id="rId43"/>
    <p:sldId id="293" r:id="rId44"/>
    <p:sldId id="294" r:id="rId45"/>
    <p:sldId id="295" r:id="rId46"/>
    <p:sldId id="296" r:id="rId47"/>
    <p:sldId id="297" r:id="rId48"/>
    <p:sldId id="298" r:id="rId49"/>
    <p:sldId id="299" r:id="rId50"/>
    <p:sldId id="300" r:id="rId51"/>
    <p:sldId id="301" r:id="rId52"/>
    <p:sldId id="302" r:id="rId53"/>
    <p:sldId id="343" r:id="rId54"/>
    <p:sldId id="342" r:id="rId55"/>
    <p:sldId id="340" r:id="rId56"/>
    <p:sldId id="339" r:id="rId57"/>
    <p:sldId id="306" r:id="rId58"/>
    <p:sldId id="344" r:id="rId59"/>
    <p:sldId id="303" r:id="rId60"/>
    <p:sldId id="304" r:id="rId61"/>
    <p:sldId id="305" r:id="rId62"/>
    <p:sldId id="309" r:id="rId63"/>
    <p:sldId id="307" r:id="rId64"/>
    <p:sldId id="308" r:id="rId65"/>
    <p:sldId id="310" r:id="rId66"/>
    <p:sldId id="311" r:id="rId67"/>
    <p:sldId id="313" r:id="rId68"/>
    <p:sldId id="312" r:id="rId69"/>
    <p:sldId id="314" r:id="rId70"/>
    <p:sldId id="315" r:id="rId71"/>
    <p:sldId id="316" r:id="rId72"/>
    <p:sldId id="318" r:id="rId73"/>
    <p:sldId id="317" r:id="rId74"/>
    <p:sldId id="319" r:id="rId75"/>
    <p:sldId id="320" r:id="rId76"/>
    <p:sldId id="321" r:id="rId77"/>
    <p:sldId id="322" r:id="rId78"/>
    <p:sldId id="323" r:id="rId79"/>
    <p:sldId id="324" r:id="rId80"/>
    <p:sldId id="346" r:id="rId81"/>
    <p:sldId id="345" r:id="rId82"/>
    <p:sldId id="347" r:id="rId83"/>
    <p:sldId id="348" r:id="rId84"/>
    <p:sldId id="349" r:id="rId85"/>
    <p:sldId id="351" r:id="rId86"/>
    <p:sldId id="350" r:id="rId87"/>
    <p:sldId id="353" r:id="rId88"/>
    <p:sldId id="352" r:id="rId89"/>
    <p:sldId id="354" r:id="rId90"/>
    <p:sldId id="356" r:id="rId91"/>
    <p:sldId id="360" r:id="rId92"/>
    <p:sldId id="359" r:id="rId93"/>
    <p:sldId id="358" r:id="rId94"/>
    <p:sldId id="357" r:id="rId95"/>
    <p:sldId id="355" r:id="rId96"/>
    <p:sldId id="363" r:id="rId97"/>
    <p:sldId id="361" r:id="rId98"/>
    <p:sldId id="362" r:id="rId99"/>
    <p:sldId id="325" r:id="rId100"/>
    <p:sldId id="326" r:id="rId101"/>
    <p:sldId id="330" r:id="rId102"/>
    <p:sldId id="364" r:id="rId103"/>
    <p:sldId id="327" r:id="rId104"/>
    <p:sldId id="329" r:id="rId105"/>
    <p:sldId id="328" r:id="rId106"/>
    <p:sldId id="365" r:id="rId107"/>
  </p:sldIdLst>
  <p:sldSz cx="9144000" cy="6858000" type="screen4x3"/>
  <p:notesSz cx="6858000" cy="9144000"/>
  <p:custDataLst>
    <p:tags r:id="rId109"/>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CC"/>
    <a:srgbClr val="287196"/>
    <a:srgbClr val="FFC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86151" autoAdjust="0"/>
  </p:normalViewPr>
  <p:slideViewPr>
    <p:cSldViewPr>
      <p:cViewPr varScale="1">
        <p:scale>
          <a:sx n="74" d="100"/>
          <a:sy n="74" d="100"/>
        </p:scale>
        <p:origin x="1290" y="54"/>
      </p:cViewPr>
      <p:guideLst>
        <p:guide orient="horz" pos="2160"/>
        <p:guide pos="2880"/>
      </p:guideLst>
    </p:cSldViewPr>
  </p:slideViewPr>
  <p:notesTextViewPr>
    <p:cViewPr>
      <p:scale>
        <a:sx n="100" d="100"/>
        <a:sy n="100" d="100"/>
      </p:scale>
      <p:origin x="0" y="0"/>
    </p:cViewPr>
  </p:notesTextViewPr>
  <p:sorterViewPr>
    <p:cViewPr>
      <p:scale>
        <a:sx n="70" d="100"/>
        <a:sy n="70" d="100"/>
      </p:scale>
      <p:origin x="0" y="-1930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gs" Target="tags/tag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2FD9A96A-5260-4E3C-80C7-927775A7FB07}" type="datetimeFigureOut">
              <a:rPr lang="zh-CN" altLang="en-US"/>
              <a:pPr>
                <a:defRPr/>
              </a:pPr>
              <a:t>2015/3/17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ADB1AF9D-E0BA-4D4D-A023-BBD1F6A5AF43}" type="slidenum">
              <a:rPr lang="zh-CN" altLang="en-US"/>
              <a:pPr>
                <a:defRPr/>
              </a:pPr>
              <a:t>‹#›</a:t>
            </a:fld>
            <a:endParaRPr lang="zh-CN" altLang="en-US"/>
          </a:p>
        </p:txBody>
      </p:sp>
    </p:spTree>
    <p:extLst>
      <p:ext uri="{BB962C8B-B14F-4D97-AF65-F5344CB8AC3E}">
        <p14:creationId xmlns:p14="http://schemas.microsoft.com/office/powerpoint/2010/main" val="21944274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DB1AF9D-E0BA-4D4D-A023-BBD1F6A5AF43}" type="slidenum">
              <a:rPr lang="zh-CN" altLang="en-US" smtClean="0"/>
              <a:pPr>
                <a:defRPr/>
              </a:pPr>
              <a:t>1</a:t>
            </a:fld>
            <a:endParaRPr lang="zh-CN" altLang="en-US"/>
          </a:p>
        </p:txBody>
      </p:sp>
    </p:spTree>
    <p:extLst>
      <p:ext uri="{BB962C8B-B14F-4D97-AF65-F5344CB8AC3E}">
        <p14:creationId xmlns:p14="http://schemas.microsoft.com/office/powerpoint/2010/main" val="2141044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DB1AF9D-E0BA-4D4D-A023-BBD1F6A5AF43}" type="slidenum">
              <a:rPr lang="zh-CN" altLang="en-US" smtClean="0"/>
              <a:pPr>
                <a:defRPr/>
              </a:pPr>
              <a:t>2</a:t>
            </a:fld>
            <a:endParaRPr lang="zh-CN" altLang="en-US"/>
          </a:p>
        </p:txBody>
      </p:sp>
    </p:spTree>
    <p:extLst>
      <p:ext uri="{BB962C8B-B14F-4D97-AF65-F5344CB8AC3E}">
        <p14:creationId xmlns:p14="http://schemas.microsoft.com/office/powerpoint/2010/main" val="1260023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C556919-1B49-46B6-8795-A0722F77A74F}" type="slidenum">
              <a:rPr lang="zh-CN" altLang="en-US" smtClean="0">
                <a:latin typeface="Calibri" panose="020F0502020204030204" pitchFamily="34" charset="0"/>
              </a:rPr>
              <a:pPr/>
              <a:t>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850072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F0C1C18-5C66-44D3-9E89-D2B721875C0C}" type="slidenum">
              <a:rPr lang="zh-CN" altLang="en-US" smtClean="0">
                <a:latin typeface="Calibri" panose="020F0502020204030204" pitchFamily="34" charset="0"/>
              </a:rPr>
              <a:pPr/>
              <a:t>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63162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DB1AF9D-E0BA-4D4D-A023-BBD1F6A5AF43}" type="slidenum">
              <a:rPr lang="zh-CN" altLang="en-US" smtClean="0"/>
              <a:pPr>
                <a:defRPr/>
              </a:pPr>
              <a:t>8</a:t>
            </a:fld>
            <a:endParaRPr lang="zh-CN" altLang="en-US"/>
          </a:p>
        </p:txBody>
      </p:sp>
    </p:spTree>
    <p:extLst>
      <p:ext uri="{BB962C8B-B14F-4D97-AF65-F5344CB8AC3E}">
        <p14:creationId xmlns:p14="http://schemas.microsoft.com/office/powerpoint/2010/main" val="2886922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DB1AF9D-E0BA-4D4D-A023-BBD1F6A5AF43}" type="slidenum">
              <a:rPr lang="zh-CN" altLang="en-US" smtClean="0"/>
              <a:pPr>
                <a:defRPr/>
              </a:pPr>
              <a:t>12</a:t>
            </a:fld>
            <a:endParaRPr lang="zh-CN" altLang="en-US"/>
          </a:p>
        </p:txBody>
      </p:sp>
    </p:spTree>
    <p:extLst>
      <p:ext uri="{BB962C8B-B14F-4D97-AF65-F5344CB8AC3E}">
        <p14:creationId xmlns:p14="http://schemas.microsoft.com/office/powerpoint/2010/main" val="3143242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4C1B628-D06F-4A0D-B521-649A1AEB8FA7}" type="slidenum">
              <a:rPr lang="zh-CN" altLang="en-US" smtClean="0">
                <a:latin typeface="Calibri" panose="020F0502020204030204" pitchFamily="34" charset="0"/>
              </a:rPr>
              <a:pPr/>
              <a:t>13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201495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DB1AF9D-E0BA-4D4D-A023-BBD1F6A5AF43}" type="slidenum">
              <a:rPr lang="zh-CN" altLang="en-US" smtClean="0"/>
              <a:pPr>
                <a:defRPr/>
              </a:pPr>
              <a:t>35</a:t>
            </a:fld>
            <a:endParaRPr lang="zh-CN" altLang="en-US"/>
          </a:p>
        </p:txBody>
      </p:sp>
    </p:spTree>
    <p:extLst>
      <p:ext uri="{BB962C8B-B14F-4D97-AF65-F5344CB8AC3E}">
        <p14:creationId xmlns:p14="http://schemas.microsoft.com/office/powerpoint/2010/main" val="2508666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p:txBody>
          <a:bodyPr/>
          <a:lstStyle>
            <a:lvl1pPr>
              <a:defRPr/>
            </a:lvl1pPr>
          </a:lstStyle>
          <a:p>
            <a:pPr>
              <a:defRPr/>
            </a:pPr>
            <a:fld id="{D1A9778F-8BAD-470F-B4B3-35F368CFC96D}" type="datetime1">
              <a:rPr lang="zh-CN" altLang="en-US" smtClean="0"/>
              <a:t>2015/3/17</a:t>
            </a:fld>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Tree>
    <p:extLst>
      <p:ext uri="{BB962C8B-B14F-4D97-AF65-F5344CB8AC3E}">
        <p14:creationId xmlns:p14="http://schemas.microsoft.com/office/powerpoint/2010/main" val="363206207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3" name="直接连接符 2"/>
          <p:cNvCxnSpPr/>
          <p:nvPr userDrawn="1"/>
        </p:nvCxnSpPr>
        <p:spPr>
          <a:xfrm>
            <a:off x="0" y="908050"/>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a:off x="0" y="6308725"/>
            <a:ext cx="9144000" cy="0"/>
          </a:xfrm>
          <a:prstGeom prst="line">
            <a:avLst/>
          </a:prstGeom>
        </p:spPr>
        <p:style>
          <a:lnRef idx="1">
            <a:schemeClr val="accent3"/>
          </a:lnRef>
          <a:fillRef idx="0">
            <a:schemeClr val="accent3"/>
          </a:fillRef>
          <a:effectRef idx="0">
            <a:schemeClr val="accent3"/>
          </a:effectRef>
          <a:fontRef idx="minor">
            <a:schemeClr val="tx1"/>
          </a:fontRef>
        </p:style>
      </p:cxnSp>
      <p:sp>
        <p:nvSpPr>
          <p:cNvPr id="2" name="标题 1"/>
          <p:cNvSpPr>
            <a:spLocks noGrp="1"/>
          </p:cNvSpPr>
          <p:nvPr>
            <p:ph type="title"/>
          </p:nvPr>
        </p:nvSpPr>
        <p:spPr>
          <a:xfrm>
            <a:off x="685800" y="116632"/>
            <a:ext cx="7772400" cy="711200"/>
          </a:xfrm>
        </p:spPr>
        <p:txBody>
          <a:bodyPr/>
          <a:lstStyle/>
          <a:p>
            <a:r>
              <a:rPr lang="zh-CN" altLang="en-US" dirty="0" smtClean="0"/>
              <a:t>单击此处编辑母版标题样式</a:t>
            </a:r>
            <a:endParaRPr lang="zh-CN" altLang="en-US" dirty="0"/>
          </a:p>
        </p:txBody>
      </p:sp>
      <p:sp>
        <p:nvSpPr>
          <p:cNvPr id="5" name="Rectangle 4"/>
          <p:cNvSpPr>
            <a:spLocks noGrp="1" noChangeArrowheads="1"/>
          </p:cNvSpPr>
          <p:nvPr>
            <p:ph type="dt" sz="half" idx="10"/>
          </p:nvPr>
        </p:nvSpPr>
        <p:spPr/>
        <p:txBody>
          <a:bodyPr/>
          <a:lstStyle>
            <a:lvl1pPr>
              <a:defRPr/>
            </a:lvl1pPr>
          </a:lstStyle>
          <a:p>
            <a:pPr>
              <a:defRPr/>
            </a:pPr>
            <a:fld id="{1A53052C-D696-4C32-90E6-113B34242BE5}" type="datetime1">
              <a:rPr lang="zh-CN" altLang="en-US" smtClean="0"/>
              <a:t>2015/3/17</a:t>
            </a:fld>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grpSp>
        <p:nvGrpSpPr>
          <p:cNvPr id="8" name="Group 54"/>
          <p:cNvGrpSpPr>
            <a:grpSpLocks/>
          </p:cNvGrpSpPr>
          <p:nvPr userDrawn="1"/>
        </p:nvGrpSpPr>
        <p:grpSpPr bwMode="auto">
          <a:xfrm>
            <a:off x="3083213" y="1938364"/>
            <a:ext cx="2520950" cy="461962"/>
            <a:chOff x="2688" y="5472"/>
            <a:chExt cx="1488" cy="285"/>
          </a:xfrm>
        </p:grpSpPr>
        <p:sp>
          <p:nvSpPr>
            <p:cNvPr id="9" name="Text Box 55">
              <a:hlinkClick r:id="rId2" action="ppaction://hlinksldjump"/>
            </p:cNvPr>
            <p:cNvSpPr txBox="1">
              <a:spLocks noChangeArrowheads="1"/>
            </p:cNvSpPr>
            <p:nvPr/>
          </p:nvSpPr>
          <p:spPr bwMode="auto">
            <a:xfrm>
              <a:off x="2688"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sp>
          <p:nvSpPr>
            <p:cNvPr id="10" name="Text Box 56">
              <a:hlinkClick r:id="" action="ppaction://hlinkshowjump?jump=previousslide"/>
            </p:cNvPr>
            <p:cNvSpPr txBox="1">
              <a:spLocks noChangeArrowheads="1"/>
            </p:cNvSpPr>
            <p:nvPr/>
          </p:nvSpPr>
          <p:spPr bwMode="auto">
            <a:xfrm>
              <a:off x="2976"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sp>
          <p:nvSpPr>
            <p:cNvPr id="11" name="Text Box 57">
              <a:hlinkClick r:id="rId2" action="ppaction://hlinksldjump"/>
            </p:cNvPr>
            <p:cNvSpPr txBox="1">
              <a:spLocks noChangeArrowheads="1"/>
            </p:cNvSpPr>
            <p:nvPr/>
          </p:nvSpPr>
          <p:spPr bwMode="auto">
            <a:xfrm>
              <a:off x="3216"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sp>
          <p:nvSpPr>
            <p:cNvPr id="12" name="Text Box 58">
              <a:hlinkClick r:id="" action="ppaction://hlinkshowjump?jump=nextslide"/>
            </p:cNvPr>
            <p:cNvSpPr txBox="1">
              <a:spLocks noChangeArrowheads="1"/>
            </p:cNvSpPr>
            <p:nvPr/>
          </p:nvSpPr>
          <p:spPr bwMode="auto">
            <a:xfrm>
              <a:off x="3456"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sp>
          <p:nvSpPr>
            <p:cNvPr id="13" name="Text Box 59">
              <a:hlinkClick r:id="rId3" action="ppaction://hlinksldjump"/>
            </p:cNvPr>
            <p:cNvSpPr txBox="1">
              <a:spLocks noChangeArrowheads="1"/>
            </p:cNvSpPr>
            <p:nvPr/>
          </p:nvSpPr>
          <p:spPr bwMode="auto">
            <a:xfrm>
              <a:off x="3696"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sp>
          <p:nvSpPr>
            <p:cNvPr id="14" name="Text Box 60">
              <a:hlinkClick r:id="" action="ppaction://hlinkshowjump?jump=endshow"/>
            </p:cNvPr>
            <p:cNvSpPr txBox="1">
              <a:spLocks noChangeArrowheads="1"/>
            </p:cNvSpPr>
            <p:nvPr/>
          </p:nvSpPr>
          <p:spPr bwMode="auto">
            <a:xfrm>
              <a:off x="3984"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grpSp>
    </p:spTree>
    <p:extLst>
      <p:ext uri="{BB962C8B-B14F-4D97-AF65-F5344CB8AC3E}">
        <p14:creationId xmlns:p14="http://schemas.microsoft.com/office/powerpoint/2010/main" val="230787704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760"/>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1600201"/>
            <a:ext cx="4013200" cy="452584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73601" y="1600201"/>
            <a:ext cx="4013200" cy="2210167"/>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73601" y="3915875"/>
            <a:ext cx="4013200" cy="221016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8" name="Rectangle 6"/>
          <p:cNvSpPr>
            <a:spLocks noGrp="1" noChangeArrowheads="1"/>
          </p:cNvSpPr>
          <p:nvPr>
            <p:ph type="sldNum" sz="quarter" idx="12"/>
          </p:nvPr>
        </p:nvSpPr>
        <p:spPr>
          <a:xfrm>
            <a:off x="6553200" y="6244736"/>
            <a:ext cx="2133600" cy="474785"/>
          </a:xfrm>
          <a:prstGeom prst="rect">
            <a:avLst/>
          </a:prstGeom>
          <a:ln/>
        </p:spPr>
        <p:txBody>
          <a:bodyPr/>
          <a:lstStyle>
            <a:lvl1pPr>
              <a:defRPr/>
            </a:lvl1pPr>
          </a:lstStyle>
          <a:p>
            <a:fld id="{A3D6D978-CE74-4800-9628-86AE5169E1E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315102717"/>
      </p:ext>
    </p:extLst>
  </p:cSld>
  <p:clrMapOvr>
    <a:masterClrMapping/>
  </p:clrMapOvr>
  <p:transition>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 Target="../slides/slide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 Target="../slides/slide34.xml"/><Relationship Id="rId5" Type="http://schemas.openxmlformats.org/officeDocument/2006/relationships/slide" Target="../slides/slide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gs>
            <a:gs pos="100000">
              <a:schemeClr val="accent5"/>
            </a:gs>
          </a:gsLst>
          <a:lin ang="5400000" scaled="1"/>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69850"/>
            <a:ext cx="77724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a:latin typeface="+mn-lt"/>
                <a:ea typeface="+mn-ea"/>
              </a:defRPr>
            </a:lvl1pPr>
          </a:lstStyle>
          <a:p>
            <a:pPr>
              <a:defRPr/>
            </a:pPr>
            <a:fld id="{0847EFFB-8DD5-402B-95CD-F29EAA8428B4}" type="datetime1">
              <a:rPr lang="zh-CN" altLang="en-US" smtClean="0"/>
              <a:t>2015/3/17</a:t>
            </a:fld>
            <a:endParaRPr lang="zh-CN"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a:latin typeface="+mn-lt"/>
                <a:ea typeface="+mn-ea"/>
              </a:defRPr>
            </a:lvl1pPr>
          </a:lstStyle>
          <a:p>
            <a:pPr>
              <a:defRPr/>
            </a:pPr>
            <a:endParaRPr lang="zh-CN" altLang="en-US"/>
          </a:p>
        </p:txBody>
      </p:sp>
      <p:grpSp>
        <p:nvGrpSpPr>
          <p:cNvPr id="6" name="Group 61"/>
          <p:cNvGrpSpPr>
            <a:grpSpLocks/>
          </p:cNvGrpSpPr>
          <p:nvPr userDrawn="1"/>
        </p:nvGrpSpPr>
        <p:grpSpPr bwMode="auto">
          <a:xfrm>
            <a:off x="6300192" y="6310709"/>
            <a:ext cx="2459038" cy="427037"/>
            <a:chOff x="2667" y="5445"/>
            <a:chExt cx="1452" cy="263"/>
          </a:xfrm>
        </p:grpSpPr>
        <p:sp>
          <p:nvSpPr>
            <p:cNvPr id="7" name="Text Box 62">
              <a:hlinkClick r:id="rId5" action="ppaction://hlinksldjump"/>
            </p:cNvPr>
            <p:cNvSpPr txBox="1">
              <a:spLocks noChangeArrowheads="1"/>
            </p:cNvSpPr>
            <p:nvPr/>
          </p:nvSpPr>
          <p:spPr bwMode="auto">
            <a:xfrm>
              <a:off x="2667" y="5456"/>
              <a:ext cx="19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sp>
          <p:nvSpPr>
            <p:cNvPr id="8" name="Text Box 63">
              <a:hlinkClick r:id="" action="ppaction://hlinkshowjump?jump=previousslide"/>
            </p:cNvPr>
            <p:cNvSpPr txBox="1">
              <a:spLocks noChangeArrowheads="1"/>
            </p:cNvSpPr>
            <p:nvPr/>
          </p:nvSpPr>
          <p:spPr bwMode="auto">
            <a:xfrm>
              <a:off x="2978" y="5445"/>
              <a:ext cx="144"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sp>
          <p:nvSpPr>
            <p:cNvPr id="9" name="Text Box 64">
              <a:hlinkClick r:id="rId5" action="ppaction://hlinksldjump"/>
            </p:cNvPr>
            <p:cNvSpPr txBox="1">
              <a:spLocks noChangeArrowheads="1"/>
            </p:cNvSpPr>
            <p:nvPr/>
          </p:nvSpPr>
          <p:spPr bwMode="auto">
            <a:xfrm>
              <a:off x="3209" y="5462"/>
              <a:ext cx="144"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sp>
          <p:nvSpPr>
            <p:cNvPr id="10" name="Text Box 65">
              <a:hlinkClick r:id="" action="ppaction://hlinkshowjump?jump=nextslide"/>
            </p:cNvPr>
            <p:cNvSpPr txBox="1">
              <a:spLocks noChangeArrowheads="1"/>
            </p:cNvSpPr>
            <p:nvPr/>
          </p:nvSpPr>
          <p:spPr bwMode="auto">
            <a:xfrm>
              <a:off x="3449" y="5472"/>
              <a:ext cx="144"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sp>
          <p:nvSpPr>
            <p:cNvPr id="11" name="Text Box 66">
              <a:hlinkClick r:id="rId6" action="ppaction://hlinksldjump"/>
            </p:cNvPr>
            <p:cNvSpPr txBox="1">
              <a:spLocks noChangeArrowheads="1"/>
            </p:cNvSpPr>
            <p:nvPr/>
          </p:nvSpPr>
          <p:spPr bwMode="auto">
            <a:xfrm>
              <a:off x="3707" y="5481"/>
              <a:ext cx="144"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sp>
          <p:nvSpPr>
            <p:cNvPr id="12" name="Text Box 67">
              <a:hlinkClick r:id="" action="ppaction://hlinkshowjump?jump=endshow"/>
            </p:cNvPr>
            <p:cNvSpPr txBox="1">
              <a:spLocks noChangeArrowheads="1"/>
            </p:cNvSpPr>
            <p:nvPr/>
          </p:nvSpPr>
          <p:spPr bwMode="auto">
            <a:xfrm>
              <a:off x="3983" y="5472"/>
              <a:ext cx="136"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grpSp>
      <p:sp>
        <p:nvSpPr>
          <p:cNvPr id="13" name="Text Box 68">
            <a:hlinkClick r:id="" action="ppaction://hlinkshowjump?jump=endshow"/>
          </p:cNvPr>
          <p:cNvSpPr txBox="1">
            <a:spLocks noChangeArrowheads="1"/>
          </p:cNvSpPr>
          <p:nvPr userDrawn="1"/>
        </p:nvSpPr>
        <p:spPr bwMode="auto">
          <a:xfrm>
            <a:off x="8176617" y="6604396"/>
            <a:ext cx="598488"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510" tIns="46756" rIns="93510" bIns="46756">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a:solidFill>
                  <a:schemeClr val="tx2"/>
                </a:solidFill>
                <a:latin typeface="Times New Roman" panose="02020603050405020304" pitchFamily="18" charset="0"/>
              </a:rPr>
              <a:t>退出</a:t>
            </a:r>
          </a:p>
        </p:txBody>
      </p:sp>
      <p:sp>
        <p:nvSpPr>
          <p:cNvPr id="14" name="AutoShape 70">
            <a:hlinkClick r:id="" action="ppaction://hlinkshowjump?jump=previousslide"/>
          </p:cNvPr>
          <p:cNvSpPr>
            <a:spLocks noChangeArrowheads="1"/>
          </p:cNvSpPr>
          <p:nvPr userDrawn="1"/>
        </p:nvSpPr>
        <p:spPr bwMode="auto">
          <a:xfrm>
            <a:off x="6908205" y="6355159"/>
            <a:ext cx="242887" cy="233362"/>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15" name="AutoShape 71">
            <a:hlinkClick r:id="" action="ppaction://hlinkshowjump?jump=nextslide"/>
          </p:cNvPr>
          <p:cNvSpPr>
            <a:spLocks noChangeArrowheads="1"/>
          </p:cNvSpPr>
          <p:nvPr userDrawn="1"/>
        </p:nvSpPr>
        <p:spPr bwMode="auto">
          <a:xfrm flipH="1">
            <a:off x="7589242" y="6369446"/>
            <a:ext cx="242888" cy="233363"/>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16" name="AutoShape 72">
            <a:hlinkClick r:id="" action="ppaction://hlinkshowjump?jump=endshow"/>
          </p:cNvPr>
          <p:cNvSpPr>
            <a:spLocks noChangeArrowheads="1"/>
          </p:cNvSpPr>
          <p:nvPr userDrawn="1"/>
        </p:nvSpPr>
        <p:spPr bwMode="auto">
          <a:xfrm flipH="1">
            <a:off x="8308380" y="6369446"/>
            <a:ext cx="244475" cy="233363"/>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17" name="Rectangle 73">
            <a:hlinkClick r:id="" action="ppaction://hlinkshowjump?jump=endshow"/>
          </p:cNvPr>
          <p:cNvSpPr>
            <a:spLocks noChangeArrowheads="1"/>
          </p:cNvSpPr>
          <p:nvPr userDrawn="1"/>
        </p:nvSpPr>
        <p:spPr bwMode="auto">
          <a:xfrm>
            <a:off x="8387755" y="6448821"/>
            <a:ext cx="82550" cy="777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grpSp>
        <p:nvGrpSpPr>
          <p:cNvPr id="18" name="Group 74"/>
          <p:cNvGrpSpPr>
            <a:grpSpLocks/>
          </p:cNvGrpSpPr>
          <p:nvPr userDrawn="1"/>
        </p:nvGrpSpPr>
        <p:grpSpPr bwMode="auto">
          <a:xfrm>
            <a:off x="6744692" y="6415484"/>
            <a:ext cx="525463" cy="466725"/>
            <a:chOff x="2990" y="5545"/>
            <a:chExt cx="331" cy="294"/>
          </a:xfrm>
        </p:grpSpPr>
        <p:sp>
          <p:nvSpPr>
            <p:cNvPr id="19" name="AutoShape 75">
              <a:hlinkClick r:id="" action="ppaction://hlinkshowjump?jump=previousslide"/>
            </p:cNvPr>
            <p:cNvSpPr>
              <a:spLocks noChangeArrowheads="1"/>
            </p:cNvSpPr>
            <p:nvPr/>
          </p:nvSpPr>
          <p:spPr bwMode="auto">
            <a:xfrm>
              <a:off x="3114" y="5545"/>
              <a:ext cx="111" cy="66"/>
            </a:xfrm>
            <a:prstGeom prst="leftArrow">
              <a:avLst>
                <a:gd name="adj1" fmla="val 14167"/>
                <a:gd name="adj2" fmla="val 50517"/>
              </a:avLst>
            </a:prstGeom>
            <a:solidFill>
              <a:schemeClr val="bg1"/>
            </a:solidFill>
            <a:ln w="9525">
              <a:solidFill>
                <a:schemeClr val="bg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20" name="Text Box 76">
              <a:hlinkClick r:id="" action="ppaction://hlinkshowjump?jump=previousslide"/>
            </p:cNvPr>
            <p:cNvSpPr txBox="1">
              <a:spLocks noChangeArrowheads="1"/>
            </p:cNvSpPr>
            <p:nvPr/>
          </p:nvSpPr>
          <p:spPr bwMode="auto">
            <a:xfrm>
              <a:off x="2990" y="5665"/>
              <a:ext cx="331"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dirty="0">
                  <a:solidFill>
                    <a:schemeClr val="tx2"/>
                  </a:solidFill>
                  <a:latin typeface="Times New Roman" panose="02020603050405020304" pitchFamily="18" charset="0"/>
                </a:rPr>
                <a:t>上页</a:t>
              </a:r>
            </a:p>
          </p:txBody>
        </p:sp>
      </p:grpSp>
      <p:sp>
        <p:nvSpPr>
          <p:cNvPr id="21" name="AutoShape 78">
            <a:hlinkClick r:id="rId7" action="ppaction://hlinksldjump"/>
          </p:cNvPr>
          <p:cNvSpPr>
            <a:spLocks noChangeArrowheads="1"/>
          </p:cNvSpPr>
          <p:nvPr userDrawn="1"/>
        </p:nvSpPr>
        <p:spPr bwMode="auto">
          <a:xfrm flipH="1">
            <a:off x="7236824" y="6368989"/>
            <a:ext cx="242888" cy="233363"/>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22" name="Text Box 82">
            <a:hlinkClick r:id="rId7" action="ppaction://hlinksldjump"/>
          </p:cNvPr>
          <p:cNvSpPr txBox="1">
            <a:spLocks noChangeArrowheads="1"/>
          </p:cNvSpPr>
          <p:nvPr userDrawn="1"/>
        </p:nvSpPr>
        <p:spPr bwMode="auto">
          <a:xfrm>
            <a:off x="7101880" y="6598046"/>
            <a:ext cx="5746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510" tIns="46756" rIns="93510" bIns="46756">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dirty="0">
                <a:solidFill>
                  <a:schemeClr val="tx2"/>
                </a:solidFill>
                <a:latin typeface="Times New Roman" panose="02020603050405020304" pitchFamily="18" charset="0"/>
              </a:rPr>
              <a:t>目录</a:t>
            </a:r>
          </a:p>
        </p:txBody>
      </p:sp>
      <p:sp>
        <p:nvSpPr>
          <p:cNvPr id="23" name="AutoShape 83">
            <a:hlinkClick r:id="" action="ppaction://hlinkshowjump?jump=nextslide"/>
          </p:cNvPr>
          <p:cNvSpPr>
            <a:spLocks noChangeArrowheads="1"/>
          </p:cNvSpPr>
          <p:nvPr userDrawn="1"/>
        </p:nvSpPr>
        <p:spPr bwMode="auto">
          <a:xfrm flipH="1">
            <a:off x="7640042" y="6432946"/>
            <a:ext cx="176213" cy="103188"/>
          </a:xfrm>
          <a:prstGeom prst="leftArrow">
            <a:avLst>
              <a:gd name="adj1" fmla="val 14167"/>
              <a:gd name="adj2" fmla="val 51294"/>
            </a:avLst>
          </a:prstGeom>
          <a:solidFill>
            <a:schemeClr val="bg1"/>
          </a:solidFill>
          <a:ln w="9525">
            <a:solidFill>
              <a:schemeClr val="bg1"/>
            </a:solidFill>
            <a:miter lim="800000"/>
            <a:headEnd/>
            <a:tailEnd/>
          </a:ln>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24" name="Text Box 84">
            <a:hlinkClick r:id="" action="ppaction://hlinkshowjump?jump=nextslide"/>
          </p:cNvPr>
          <p:cNvSpPr txBox="1">
            <a:spLocks noChangeArrowheads="1"/>
          </p:cNvSpPr>
          <p:nvPr userDrawn="1"/>
        </p:nvSpPr>
        <p:spPr bwMode="auto">
          <a:xfrm>
            <a:off x="7446367" y="6605984"/>
            <a:ext cx="541338"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510" tIns="46756" rIns="93510" bIns="46756">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a:solidFill>
                  <a:schemeClr val="tx2"/>
                </a:solidFill>
                <a:latin typeface="Times New Roman" panose="02020603050405020304" pitchFamily="18" charset="0"/>
              </a:rPr>
              <a:t>下页</a:t>
            </a:r>
          </a:p>
        </p:txBody>
      </p:sp>
      <p:sp>
        <p:nvSpPr>
          <p:cNvPr id="25" name="Text Box 85"/>
          <p:cNvSpPr txBox="1">
            <a:spLocks noChangeArrowheads="1"/>
          </p:cNvSpPr>
          <p:nvPr userDrawn="1"/>
        </p:nvSpPr>
        <p:spPr bwMode="auto">
          <a:xfrm>
            <a:off x="7821017" y="6604396"/>
            <a:ext cx="598488"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510" tIns="46756" rIns="93510" bIns="46756">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a:solidFill>
                  <a:schemeClr val="tx2"/>
                </a:solidFill>
                <a:latin typeface="Times New Roman" panose="02020603050405020304" pitchFamily="18" charset="0"/>
              </a:rPr>
              <a:t>封底</a:t>
            </a:r>
          </a:p>
        </p:txBody>
      </p:sp>
      <p:sp>
        <p:nvSpPr>
          <p:cNvPr id="26" name="AutoShape 86">
            <a:hlinkClick r:id="" action="ppaction://hlinkshowjump?jump=lastslide"/>
          </p:cNvPr>
          <p:cNvSpPr>
            <a:spLocks noChangeArrowheads="1"/>
          </p:cNvSpPr>
          <p:nvPr userDrawn="1"/>
        </p:nvSpPr>
        <p:spPr bwMode="auto">
          <a:xfrm flipH="1">
            <a:off x="7957542" y="6369446"/>
            <a:ext cx="244475" cy="233363"/>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27" name="Freeform 87">
            <a:hlinkClick r:id="" action="ppaction://hlinkshowjump?jump=lastslide"/>
          </p:cNvPr>
          <p:cNvSpPr>
            <a:spLocks/>
          </p:cNvSpPr>
          <p:nvPr userDrawn="1"/>
        </p:nvSpPr>
        <p:spPr bwMode="auto">
          <a:xfrm flipH="1">
            <a:off x="8000405" y="6412309"/>
            <a:ext cx="130175" cy="134937"/>
          </a:xfrm>
          <a:custGeom>
            <a:avLst/>
            <a:gdLst>
              <a:gd name="T0" fmla="*/ 176515944 w 96"/>
              <a:gd name="T1" fmla="*/ 0 h 96"/>
              <a:gd name="T2" fmla="*/ 176515944 w 96"/>
              <a:gd name="T3" fmla="*/ 189666604 h 96"/>
              <a:gd name="T4" fmla="*/ 0 w 96"/>
              <a:gd name="T5" fmla="*/ 94834005 h 96"/>
              <a:gd name="T6" fmla="*/ 176515944 w 96"/>
              <a:gd name="T7" fmla="*/ 0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96" y="0"/>
                </a:moveTo>
                <a:lnTo>
                  <a:pt x="96" y="96"/>
                </a:lnTo>
                <a:lnTo>
                  <a:pt x="0" y="48"/>
                </a:lnTo>
                <a:lnTo>
                  <a:pt x="9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3510" tIns="46756" rIns="93510" bIns="46756"/>
          <a:lstStyle/>
          <a:p>
            <a:endParaRPr lang="zh-CN" altLang="en-US"/>
          </a:p>
        </p:txBody>
      </p:sp>
      <p:sp>
        <p:nvSpPr>
          <p:cNvPr id="28" name="Line 88">
            <a:hlinkClick r:id="" action="ppaction://hlinkshowjump?jump=lastslide"/>
          </p:cNvPr>
          <p:cNvSpPr>
            <a:spLocks noChangeShapeType="1"/>
          </p:cNvSpPr>
          <p:nvPr userDrawn="1"/>
        </p:nvSpPr>
        <p:spPr bwMode="auto">
          <a:xfrm flipH="1">
            <a:off x="8224242" y="6698059"/>
            <a:ext cx="0" cy="15557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lIns="93510" tIns="46756" rIns="93510" bIns="46756"/>
          <a:lstStyle/>
          <a:p>
            <a:endParaRPr lang="zh-CN" altLang="en-US"/>
          </a:p>
        </p:txBody>
      </p:sp>
      <p:grpSp>
        <p:nvGrpSpPr>
          <p:cNvPr id="29" name="Group 89"/>
          <p:cNvGrpSpPr>
            <a:grpSpLocks/>
          </p:cNvGrpSpPr>
          <p:nvPr userDrawn="1"/>
        </p:nvGrpSpPr>
        <p:grpSpPr bwMode="auto">
          <a:xfrm>
            <a:off x="6370042" y="6367859"/>
            <a:ext cx="538163" cy="512762"/>
            <a:chOff x="2754" y="5515"/>
            <a:chExt cx="339" cy="323"/>
          </a:xfrm>
        </p:grpSpPr>
        <p:sp>
          <p:nvSpPr>
            <p:cNvPr id="30" name="Text Box 90">
              <a:hlinkClick r:id="" action="ppaction://hlinkshowjump?jump=firstslide"/>
            </p:cNvPr>
            <p:cNvSpPr txBox="1">
              <a:spLocks noChangeArrowheads="1"/>
            </p:cNvSpPr>
            <p:nvPr/>
          </p:nvSpPr>
          <p:spPr bwMode="auto">
            <a:xfrm>
              <a:off x="2754" y="5664"/>
              <a:ext cx="33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a:latin typeface="Times New Roman" panose="02020603050405020304" pitchFamily="18" charset="0"/>
                </a:rPr>
                <a:t>封面</a:t>
              </a:r>
            </a:p>
          </p:txBody>
        </p:sp>
        <p:sp>
          <p:nvSpPr>
            <p:cNvPr id="31" name="AutoShape 91">
              <a:hlinkClick r:id="rId5" action="ppaction://hlinksldjump"/>
            </p:cNvPr>
            <p:cNvSpPr>
              <a:spLocks noChangeArrowheads="1"/>
            </p:cNvSpPr>
            <p:nvPr/>
          </p:nvSpPr>
          <p:spPr bwMode="auto">
            <a:xfrm flipH="1">
              <a:off x="2837" y="5515"/>
              <a:ext cx="153" cy="147"/>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grpSp>
      <p:sp>
        <p:nvSpPr>
          <p:cNvPr id="32" name="Line 92">
            <a:hlinkClick r:id="" action="ppaction://hlinkshowjump?jump=firstslide"/>
          </p:cNvPr>
          <p:cNvSpPr>
            <a:spLocks noChangeShapeType="1"/>
          </p:cNvSpPr>
          <p:nvPr userDrawn="1"/>
        </p:nvSpPr>
        <p:spPr bwMode="auto">
          <a:xfrm>
            <a:off x="6551017" y="6410721"/>
            <a:ext cx="0" cy="157163"/>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lIns="93510" tIns="46756" rIns="93510" bIns="46756"/>
          <a:lstStyle/>
          <a:p>
            <a:endParaRPr lang="zh-CN" altLang="en-US"/>
          </a:p>
        </p:txBody>
      </p:sp>
      <p:sp>
        <p:nvSpPr>
          <p:cNvPr id="33" name="Freeform 93">
            <a:hlinkClick r:id="rId5" action="ppaction://hlinksldjump"/>
          </p:cNvPr>
          <p:cNvSpPr>
            <a:spLocks/>
          </p:cNvSpPr>
          <p:nvPr userDrawn="1"/>
        </p:nvSpPr>
        <p:spPr bwMode="auto">
          <a:xfrm>
            <a:off x="6582767" y="6429771"/>
            <a:ext cx="130175" cy="134938"/>
          </a:xfrm>
          <a:custGeom>
            <a:avLst/>
            <a:gdLst>
              <a:gd name="T0" fmla="*/ 176515944 w 96"/>
              <a:gd name="T1" fmla="*/ 0 h 96"/>
              <a:gd name="T2" fmla="*/ 176515944 w 96"/>
              <a:gd name="T3" fmla="*/ 189669415 h 96"/>
              <a:gd name="T4" fmla="*/ 0 w 96"/>
              <a:gd name="T5" fmla="*/ 94834708 h 96"/>
              <a:gd name="T6" fmla="*/ 176515944 w 96"/>
              <a:gd name="T7" fmla="*/ 0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96" y="0"/>
                </a:moveTo>
                <a:lnTo>
                  <a:pt x="96" y="96"/>
                </a:lnTo>
                <a:lnTo>
                  <a:pt x="0" y="48"/>
                </a:lnTo>
                <a:lnTo>
                  <a:pt x="9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3510" tIns="46756" rIns="93510" bIns="46756"/>
          <a:lstStyle/>
          <a:p>
            <a:endParaRPr lang="zh-CN" altLang="en-US"/>
          </a:p>
        </p:txBody>
      </p:sp>
      <p:pic>
        <p:nvPicPr>
          <p:cNvPr id="34" name="图片 33">
            <a:hlinkClick r:id="rId7" action="ppaction://hlinksldjump"/>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231907" y="6367746"/>
            <a:ext cx="213378" cy="207282"/>
          </a:xfrm>
          <a:prstGeom prst="rect">
            <a:avLst/>
          </a:prstGeom>
        </p:spPr>
      </p:pic>
    </p:spTree>
  </p:cSld>
  <p:clrMap bg1="lt1" tx1="dk1" bg2="lt2" tx2="dk2" accent1="accent1" accent2="accent2" accent3="accent3" accent4="accent4" accent5="accent5" accent6="accent6" hlink="hlink" folHlink="folHlink"/>
  <p:sldLayoutIdLst>
    <p:sldLayoutId id="2147483735" r:id="rId1"/>
    <p:sldLayoutId id="2147483736" r:id="rId2"/>
    <p:sldLayoutId id="2147483751" r:id="rId3"/>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000" kern="1200">
          <a:solidFill>
            <a:srgbClr val="FFDC00"/>
          </a:solidFill>
          <a:latin typeface="+mj-lt"/>
          <a:ea typeface="+mj-ea"/>
          <a:cs typeface="+mj-cs"/>
        </a:defRPr>
      </a:lvl1pPr>
      <a:lvl2pPr algn="l" rtl="0" eaLnBrk="0" fontAlgn="base" hangingPunct="0">
        <a:spcBef>
          <a:spcPct val="0"/>
        </a:spcBef>
        <a:spcAft>
          <a:spcPct val="0"/>
        </a:spcAft>
        <a:defRPr sz="3000">
          <a:solidFill>
            <a:srgbClr val="FFDC00"/>
          </a:solidFill>
          <a:latin typeface="Arial Black" panose="020B0A04020102020204" pitchFamily="34" charset="0"/>
          <a:ea typeface="黑体" panose="02010609060101010101" pitchFamily="49" charset="-122"/>
          <a:cs typeface="宋体" panose="02010600030101010101" pitchFamily="2" charset="-122"/>
        </a:defRPr>
      </a:lvl2pPr>
      <a:lvl3pPr algn="l" rtl="0" eaLnBrk="0" fontAlgn="base" hangingPunct="0">
        <a:spcBef>
          <a:spcPct val="0"/>
        </a:spcBef>
        <a:spcAft>
          <a:spcPct val="0"/>
        </a:spcAft>
        <a:defRPr sz="3000">
          <a:solidFill>
            <a:srgbClr val="FFDC00"/>
          </a:solidFill>
          <a:latin typeface="Arial Black" panose="020B0A04020102020204" pitchFamily="34" charset="0"/>
          <a:ea typeface="黑体" panose="02010609060101010101" pitchFamily="49" charset="-122"/>
          <a:cs typeface="宋体" panose="02010600030101010101" pitchFamily="2" charset="-122"/>
        </a:defRPr>
      </a:lvl3pPr>
      <a:lvl4pPr algn="l" rtl="0" eaLnBrk="0" fontAlgn="base" hangingPunct="0">
        <a:spcBef>
          <a:spcPct val="0"/>
        </a:spcBef>
        <a:spcAft>
          <a:spcPct val="0"/>
        </a:spcAft>
        <a:defRPr sz="3000">
          <a:solidFill>
            <a:srgbClr val="FFDC00"/>
          </a:solidFill>
          <a:latin typeface="Arial Black" panose="020B0A04020102020204" pitchFamily="34" charset="0"/>
          <a:ea typeface="黑体" panose="02010609060101010101" pitchFamily="49" charset="-122"/>
          <a:cs typeface="宋体" panose="02010600030101010101" pitchFamily="2" charset="-122"/>
        </a:defRPr>
      </a:lvl4pPr>
      <a:lvl5pPr algn="l" rtl="0" eaLnBrk="0" fontAlgn="base" hangingPunct="0">
        <a:spcBef>
          <a:spcPct val="0"/>
        </a:spcBef>
        <a:spcAft>
          <a:spcPct val="0"/>
        </a:spcAft>
        <a:defRPr sz="3000">
          <a:solidFill>
            <a:srgbClr val="FFDC00"/>
          </a:solidFill>
          <a:latin typeface="Arial Black" panose="020B0A04020102020204" pitchFamily="34" charset="0"/>
          <a:ea typeface="黑体" panose="02010609060101010101" pitchFamily="49" charset="-122"/>
          <a:cs typeface="宋体" panose="02010600030101010101" pitchFamily="2" charset="-122"/>
        </a:defRPr>
      </a:lvl5pPr>
      <a:lvl6pPr marL="457200" algn="l" rtl="0" eaLnBrk="1" fontAlgn="base" hangingPunct="1">
        <a:spcBef>
          <a:spcPct val="0"/>
        </a:spcBef>
        <a:spcAft>
          <a:spcPct val="0"/>
        </a:spcAft>
        <a:defRPr sz="2800">
          <a:solidFill>
            <a:srgbClr val="FF3300"/>
          </a:solidFill>
          <a:latin typeface="Arial" panose="020B0604020202020204" pitchFamily="34" charset="0"/>
          <a:ea typeface="华文中宋" panose="02010600040101010101" pitchFamily="2" charset="-122"/>
          <a:cs typeface="宋体" panose="02010600030101010101" pitchFamily="2" charset="-122"/>
        </a:defRPr>
      </a:lvl6pPr>
      <a:lvl7pPr marL="914400" algn="l" rtl="0" eaLnBrk="1" fontAlgn="base" hangingPunct="1">
        <a:spcBef>
          <a:spcPct val="0"/>
        </a:spcBef>
        <a:spcAft>
          <a:spcPct val="0"/>
        </a:spcAft>
        <a:defRPr sz="2800">
          <a:solidFill>
            <a:srgbClr val="FF3300"/>
          </a:solidFill>
          <a:latin typeface="Arial" panose="020B0604020202020204" pitchFamily="34" charset="0"/>
          <a:ea typeface="华文中宋" panose="02010600040101010101" pitchFamily="2" charset="-122"/>
          <a:cs typeface="宋体" panose="02010600030101010101" pitchFamily="2" charset="-122"/>
        </a:defRPr>
      </a:lvl7pPr>
      <a:lvl8pPr marL="1371600" algn="l" rtl="0" eaLnBrk="1" fontAlgn="base" hangingPunct="1">
        <a:spcBef>
          <a:spcPct val="0"/>
        </a:spcBef>
        <a:spcAft>
          <a:spcPct val="0"/>
        </a:spcAft>
        <a:defRPr sz="2800">
          <a:solidFill>
            <a:srgbClr val="FF3300"/>
          </a:solidFill>
          <a:latin typeface="Arial" panose="020B0604020202020204" pitchFamily="34" charset="0"/>
          <a:ea typeface="华文中宋" panose="02010600040101010101" pitchFamily="2" charset="-122"/>
          <a:cs typeface="宋体" panose="02010600030101010101" pitchFamily="2" charset="-122"/>
        </a:defRPr>
      </a:lvl8pPr>
      <a:lvl9pPr marL="1828800" algn="l" rtl="0" eaLnBrk="1" fontAlgn="base" hangingPunct="1">
        <a:spcBef>
          <a:spcPct val="0"/>
        </a:spcBef>
        <a:spcAft>
          <a:spcPct val="0"/>
        </a:spcAft>
        <a:defRPr sz="2800">
          <a:solidFill>
            <a:srgbClr val="FF3300"/>
          </a:solidFill>
          <a:latin typeface="Arial" panose="020B0604020202020204" pitchFamily="34" charset="0"/>
          <a:ea typeface="华文中宋" panose="02010600040101010101" pitchFamily="2" charset="-122"/>
          <a:cs typeface="宋体" panose="02010600030101010101" pitchFamily="2" charset="-122"/>
        </a:defRPr>
      </a:lvl9pPr>
    </p:titleStyle>
    <p:bodyStyle>
      <a:lvl1pPr marL="342900" indent="-257175" algn="l" rtl="0" eaLnBrk="0" fontAlgn="base" hangingPunct="0">
        <a:spcBef>
          <a:spcPts val="1800"/>
        </a:spcBef>
        <a:spcAft>
          <a:spcPct val="0"/>
        </a:spcAft>
        <a:buClr>
          <a:schemeClr val="accent1"/>
        </a:buClr>
        <a:buChar char="•"/>
        <a:defRPr sz="2000" kern="1200">
          <a:solidFill>
            <a:schemeClr val="accent2"/>
          </a:solidFill>
          <a:latin typeface="+mn-lt"/>
          <a:ea typeface="+mn-ea"/>
          <a:cs typeface="+mn-cs"/>
        </a:defRPr>
      </a:lvl1pPr>
      <a:lvl2pPr marL="357188" algn="l" rtl="0" eaLnBrk="0" fontAlgn="base" hangingPunct="0">
        <a:lnSpc>
          <a:spcPct val="120000"/>
        </a:lnSpc>
        <a:spcBef>
          <a:spcPct val="20000"/>
        </a:spcBef>
        <a:spcAft>
          <a:spcPct val="0"/>
        </a:spcAft>
        <a:defRPr kern="1200">
          <a:solidFill>
            <a:srgbClr val="7F7F7F"/>
          </a:solidFill>
          <a:latin typeface="+mn-lt"/>
          <a:ea typeface="+mn-ea"/>
          <a:cs typeface="+mn-cs"/>
        </a:defRPr>
      </a:lvl2pPr>
      <a:lvl3pPr marL="1143000" indent="-228600" algn="l" rtl="0" eaLnBrk="0" fontAlgn="base" hangingPunct="0">
        <a:spcBef>
          <a:spcPct val="20000"/>
        </a:spcBef>
        <a:spcAft>
          <a:spcPct val="0"/>
        </a:spcAft>
        <a:buChar char="•"/>
        <a:defRPr sz="1400" kern="1200">
          <a:solidFill>
            <a:srgbClr val="4D4D4D"/>
          </a:solidFill>
          <a:latin typeface="+mn-lt"/>
          <a:ea typeface="+mn-ea"/>
          <a:cs typeface="+mn-cs"/>
        </a:defRPr>
      </a:lvl3pPr>
      <a:lvl4pPr marL="1600200" indent="-228600" algn="l" rtl="0" eaLnBrk="0" fontAlgn="base" hangingPunct="0">
        <a:spcBef>
          <a:spcPct val="20000"/>
        </a:spcBef>
        <a:spcAft>
          <a:spcPct val="0"/>
        </a:spcAft>
        <a:buChar char="–"/>
        <a:defRPr sz="1200" kern="1200">
          <a:solidFill>
            <a:srgbClr val="4D4D4D"/>
          </a:solidFill>
          <a:latin typeface="+mn-lt"/>
          <a:ea typeface="+mn-ea"/>
          <a:cs typeface="+mn-cs"/>
        </a:defRPr>
      </a:lvl4pPr>
      <a:lvl5pPr marL="2057400" indent="-228600" algn="l" rtl="0" eaLnBrk="0" fontAlgn="base" hangingPunct="0">
        <a:spcBef>
          <a:spcPct val="20000"/>
        </a:spcBef>
        <a:spcAft>
          <a:spcPct val="0"/>
        </a:spcAft>
        <a:buChar char="»"/>
        <a:defRPr sz="1200" kern="1200">
          <a:solidFill>
            <a:srgbClr val="4D4D4D"/>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slide" Target="slide5.xml"/><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emf"/></Relationships>
</file>

<file path=ppt/slides/_rels/slide10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9.jp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0.jp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1.jp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2.jp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3.jp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4.jp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jpeg"/><Relationship Id="rId1" Type="http://schemas.openxmlformats.org/officeDocument/2006/relationships/slideLayout" Target="../slideLayouts/slideLayout3.xml"/><Relationship Id="rId4" Type="http://schemas.openxmlformats.org/officeDocument/2006/relationships/image" Target="../media/image147.jpeg"/></Relationships>
</file>

<file path=ppt/slides/_rels/slide1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slide" Target="slide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png"/><Relationship Id="rId4" Type="http://schemas.openxmlformats.org/officeDocument/2006/relationships/image" Target="../media/image24.emf"/></Relationships>
</file>

<file path=ppt/slides/_rels/slide13.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jpeg"/><Relationship Id="rId18" Type="http://schemas.openxmlformats.org/officeDocument/2006/relationships/image" Target="../media/image38.jpeg"/><Relationship Id="rId26" Type="http://schemas.openxmlformats.org/officeDocument/2006/relationships/slide" Target="slide17.xml"/><Relationship Id="rId39" Type="http://schemas.openxmlformats.org/officeDocument/2006/relationships/slide" Target="slide28.xml"/><Relationship Id="rId3" Type="http://schemas.openxmlformats.org/officeDocument/2006/relationships/slide" Target="slide1.xml"/><Relationship Id="rId21" Type="http://schemas.openxmlformats.org/officeDocument/2006/relationships/image" Target="../media/image41.jpeg"/><Relationship Id="rId34" Type="http://schemas.openxmlformats.org/officeDocument/2006/relationships/slide" Target="slide23.xml"/><Relationship Id="rId42" Type="http://schemas.openxmlformats.org/officeDocument/2006/relationships/slide" Target="slide31.xml"/><Relationship Id="rId7" Type="http://schemas.openxmlformats.org/officeDocument/2006/relationships/image" Target="../media/image27.jpeg"/><Relationship Id="rId12" Type="http://schemas.openxmlformats.org/officeDocument/2006/relationships/image" Target="../media/image32.jpeg"/><Relationship Id="rId17" Type="http://schemas.openxmlformats.org/officeDocument/2006/relationships/image" Target="../media/image37.jpeg"/><Relationship Id="rId25" Type="http://schemas.openxmlformats.org/officeDocument/2006/relationships/slide" Target="slide15.xml"/><Relationship Id="rId33" Type="http://schemas.openxmlformats.org/officeDocument/2006/relationships/image" Target="../media/image44.jpeg"/><Relationship Id="rId38" Type="http://schemas.openxmlformats.org/officeDocument/2006/relationships/slide" Target="slide27.xml"/><Relationship Id="rId2" Type="http://schemas.openxmlformats.org/officeDocument/2006/relationships/notesSlide" Target="../notesSlides/notesSlide7.xml"/><Relationship Id="rId16" Type="http://schemas.openxmlformats.org/officeDocument/2006/relationships/image" Target="../media/image36.jpeg"/><Relationship Id="rId20" Type="http://schemas.openxmlformats.org/officeDocument/2006/relationships/image" Target="../media/image40.jpeg"/><Relationship Id="rId29" Type="http://schemas.openxmlformats.org/officeDocument/2006/relationships/slide" Target="slide19.xml"/><Relationship Id="rId41" Type="http://schemas.openxmlformats.org/officeDocument/2006/relationships/slide" Target="slide30.xml"/><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image" Target="../media/image31.jpeg"/><Relationship Id="rId24" Type="http://schemas.openxmlformats.org/officeDocument/2006/relationships/slide" Target="slide14.xml"/><Relationship Id="rId32" Type="http://schemas.openxmlformats.org/officeDocument/2006/relationships/slide" Target="slide21.xml"/><Relationship Id="rId37" Type="http://schemas.openxmlformats.org/officeDocument/2006/relationships/slide" Target="slide25.xml"/><Relationship Id="rId40" Type="http://schemas.openxmlformats.org/officeDocument/2006/relationships/slide" Target="slide29.xml"/><Relationship Id="rId5" Type="http://schemas.openxmlformats.org/officeDocument/2006/relationships/slide" Target="slide2.xml"/><Relationship Id="rId15" Type="http://schemas.openxmlformats.org/officeDocument/2006/relationships/image" Target="../media/image35.jpeg"/><Relationship Id="rId23" Type="http://schemas.openxmlformats.org/officeDocument/2006/relationships/image" Target="../media/image43.jpeg"/><Relationship Id="rId28" Type="http://schemas.openxmlformats.org/officeDocument/2006/relationships/slide" Target="slide18.xml"/><Relationship Id="rId36" Type="http://schemas.openxmlformats.org/officeDocument/2006/relationships/slide" Target="slide24.xml"/><Relationship Id="rId10" Type="http://schemas.openxmlformats.org/officeDocument/2006/relationships/image" Target="../media/image30.jpeg"/><Relationship Id="rId19" Type="http://schemas.openxmlformats.org/officeDocument/2006/relationships/image" Target="../media/image39.jpeg"/><Relationship Id="rId31" Type="http://schemas.openxmlformats.org/officeDocument/2006/relationships/slide" Target="slide20.xml"/><Relationship Id="rId44" Type="http://schemas.openxmlformats.org/officeDocument/2006/relationships/slide" Target="slide5.xml"/><Relationship Id="rId4" Type="http://schemas.openxmlformats.org/officeDocument/2006/relationships/slide" Target="slide34.xml"/><Relationship Id="rId9" Type="http://schemas.openxmlformats.org/officeDocument/2006/relationships/image" Target="../media/image29.jpeg"/><Relationship Id="rId14" Type="http://schemas.openxmlformats.org/officeDocument/2006/relationships/image" Target="../media/image34.jpeg"/><Relationship Id="rId22" Type="http://schemas.openxmlformats.org/officeDocument/2006/relationships/image" Target="../media/image42.jpeg"/><Relationship Id="rId27" Type="http://schemas.openxmlformats.org/officeDocument/2006/relationships/slide" Target="slide16.xml"/><Relationship Id="rId30" Type="http://schemas.openxmlformats.org/officeDocument/2006/relationships/slide" Target="slide22.xml"/><Relationship Id="rId35" Type="http://schemas.openxmlformats.org/officeDocument/2006/relationships/slide" Target="slide26.xml"/><Relationship Id="rId43"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slide" Target="slide5.xml"/><Relationship Id="rId2" Type="http://schemas.openxmlformats.org/officeDocument/2006/relationships/hyperlink" Target="http://news.xinhuanet.com/ziliao/2003-09/01/content_1057179.htm" TargetMode="Externa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image" Target="../media/image47.jpeg"/></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17.xml.rels><?xml version="1.0" encoding="UTF-8" standalone="yes"?>
<Relationships xmlns="http://schemas.openxmlformats.org/package/2006/relationships"><Relationship Id="rId3" Type="http://schemas.openxmlformats.org/officeDocument/2006/relationships/hyperlink" Target="http://baike.haosou.com/doc/5368110-5603897.html" TargetMode="External"/><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image" Target="../media/image49.png"/><Relationship Id="rId4" Type="http://schemas.openxmlformats.org/officeDocument/2006/relationships/image" Target="../media/image52.jpeg"/></Relationships>
</file>

<file path=ppt/slides/_rels/slide1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baike.baidu.com/link?url=4GGB_j3JECVR_g75DcP2bBBRQjp3CXwOUZmsR4lGSd3O2FJwDH3s362qIbMNrGcWYrf1KlDZDuBmBa4PUm3Ys_"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www.baidu.com/link?url=gI8E7rljUz1NiQFsgF-7CYqU3SWNKWvUkJvkh2MmTawjoWspTDubKGaN5QxK_5QiMJZIic8l6AzmDnjFJ01Cu2xfy01xDA7BOY-_W5I7MNE9aghlGFm3ZY6PYBx1PX6E&amp;ie=utf-8&amp;f=8&amp;tn=site5566&amp;wd=%E8%89%BE%E6%A3%AE%E8%B1%AA%E5%A8%81%E5%B0%94&amp;bs=%E8%92%8B%E4%BB%8B%E7%9F%B3"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Administrator\Desktop\&#25239;&#26085;&#25112;&#20105;70&#20316;&#21697;\&#35299;&#25918;&#20891;&#36827;&#34892;&#26354;.mp3" TargetMode="External"/><Relationship Id="rId1" Type="http://schemas.microsoft.com/office/2007/relationships/media" Target="file:///C:\Users\Administrator\Desktop\&#25239;&#26085;&#25112;&#20105;70&#20316;&#21697;\&#35299;&#25918;&#20891;&#36827;&#34892;&#26354;.mp3" TargetMode="Externa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baike.baidu.com/link?url=SOhtr-HwnRArgE7J9hlCNDami15rPzVoij8MthWPeQ7LOqJsNREEwqNH3ixd7zJz2tfNrm8e4RclY53be6xN9a"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ttp://baike.baidu.com/picture/6813/6813/0/29381f30e924b899077c278d6d061d950b7bf6c7.html?fr=lemma&amp;ct=single#aid=0&amp;pic=29381f30e924b899077c278d6d061d950b7bf6c7"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baike.baidu.com/link?url=zltm3IAPnflWR8iiMbEslEv8HGeP6t-90i7A6lNDlyq9nk9ws2Dofng_Qw_sDlJBLM8FqlLgPhZSU6iAZioaBrWHkCpTb3xK0R9Nwwa6WkZXNeaenaMcW8SzBC1MD1o9lc07qf_sFyXhomAgthmAwK" TargetMode="Externa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image" Target="../media/image49.png"/><Relationship Id="rId4" Type="http://schemas.openxmlformats.org/officeDocument/2006/relationships/image" Target="../media/image58.jpeg"/></Relationships>
</file>

<file path=ppt/slides/_rels/slide2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baike.baidu.com/link?url=BlD4qh7ObLjVdJw4qmnL_TCVtYo5yFxKZrA0GfII762sSxSK1vcrBAupigk29Vh5H6xCzCKPTMAvz0AJNevQSlddxJErGhwGytdZ9Inn8EW"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baike.baidu.com/link?url=fFo59nZNUkuPktfRkzQk_ilzaWke-gqOfQ505ltWaQWcGHjdIjL_JUzxQ5f0-DaTgDkrBnj7tc1BTNY-HYzwXn2_F_JWcezgcz8btJE9KPtiwbddX-bLGfW0-F6n1fry3B7sZwmlhV4Om0WgYwMf_K"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hyperlink" Target="http://baike.haosou.com/doc/5353771-5589235.html?from=213810&amp;sid=5589235&amp;redirect=search"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baike.baidu.com/link?url=_CNPJ9J3sdzm3Fbal7VkdDbAikq_6L4usa2q_JZ7R9FLR5ytsTaT2rNPq-O8uOQlteDpA4EUwT0hteP8TLK2aSmhRIo68BbzvSFgg743FC0gSZZ79EUaKhav34RZlKl9xmrmC6k_eHRHCGL-DzIbvzOaTzOu878fXOfKx-DWRVi#4"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baike.haosou.com/doc/5330771-5565945.html"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hyperlink" Target="http://baike.haosou.com/doc/854087-903074.html"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baike.baidu.com/link?url=hrEqJaViDz-iV3xkFzUnouNuem2hb81a9IzE5D8I-F4xT_slwTvC6fEl8uaSM4J_7aaNaZ4ZINFnsPGpZxUFlz3iZLNRIb7WvST8dF_3AmiW_2S_Jki21xt7KE8yRmyCoTLEgGD-DIIYrpvtUf6gCsu7QL2GleS-ED1SJY4yCEI8iBrqzm9queuNl4jgIGm2"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baike.baidu.com/link?url=O28VC_-0FwwOAuyII7EDFZydOGpWGtZz4p2OHO0PnTo2mBS2vl8pI8Rf2scYGun0KN009wMy8Pw--OIqvy9TBrlFZwWufZwn4h--5J0gbVHpXq_SoyT5UWLDuZxPPw1YXv_TuauAbSpEYKnnrl8tGK"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3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0.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3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1.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35.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3.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3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3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5.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6.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slide" Target="slide41.xml"/><Relationship Id="rId39" Type="http://schemas.openxmlformats.org/officeDocument/2006/relationships/slide" Target="slide82.xml"/><Relationship Id="rId3" Type="http://schemas.openxmlformats.org/officeDocument/2006/relationships/image" Target="../media/image7.jpeg"/><Relationship Id="rId21" Type="http://schemas.openxmlformats.org/officeDocument/2006/relationships/slide" Target="slide11.xml"/><Relationship Id="rId34" Type="http://schemas.openxmlformats.org/officeDocument/2006/relationships/slide" Target="slide64.xml"/><Relationship Id="rId42" Type="http://schemas.openxmlformats.org/officeDocument/2006/relationships/slide" Target="slide99.xml"/><Relationship Id="rId7" Type="http://schemas.openxmlformats.org/officeDocument/2006/relationships/slide" Target="slide13.xml"/><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slide" Target="slide38.xml"/><Relationship Id="rId33" Type="http://schemas.openxmlformats.org/officeDocument/2006/relationships/slide" Target="slide55.xml"/><Relationship Id="rId38" Type="http://schemas.openxmlformats.org/officeDocument/2006/relationships/slide" Target="slide79.xml"/><Relationship Id="rId2" Type="http://schemas.openxmlformats.org/officeDocument/2006/relationships/notesSlide" Target="../notesSlides/notesSlide4.xml"/><Relationship Id="rId16" Type="http://schemas.openxmlformats.org/officeDocument/2006/relationships/image" Target="../media/image15.png"/><Relationship Id="rId20" Type="http://schemas.openxmlformats.org/officeDocument/2006/relationships/slide" Target="slide9.xml"/><Relationship Id="rId29" Type="http://schemas.openxmlformats.org/officeDocument/2006/relationships/slide" Target="slide46.xml"/><Relationship Id="rId41"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24.xml"/><Relationship Id="rId11" Type="http://schemas.openxmlformats.org/officeDocument/2006/relationships/slide" Target="slide16.xml"/><Relationship Id="rId24" Type="http://schemas.openxmlformats.org/officeDocument/2006/relationships/slide" Target="slide33.xml"/><Relationship Id="rId32" Type="http://schemas.openxmlformats.org/officeDocument/2006/relationships/slide" Target="slide54.xml"/><Relationship Id="rId37" Type="http://schemas.openxmlformats.org/officeDocument/2006/relationships/slide" Target="slide77.xml"/><Relationship Id="rId40" Type="http://schemas.openxmlformats.org/officeDocument/2006/relationships/slide" Target="slide85.xml"/><Relationship Id="rId45" Type="http://schemas.openxmlformats.org/officeDocument/2006/relationships/slide" Target="slide104.xml"/><Relationship Id="rId5" Type="http://schemas.openxmlformats.org/officeDocument/2006/relationships/image" Target="../media/image9.png"/><Relationship Id="rId15" Type="http://schemas.openxmlformats.org/officeDocument/2006/relationships/image" Target="../media/image14.png"/><Relationship Id="rId23" Type="http://schemas.openxmlformats.org/officeDocument/2006/relationships/slide" Target="slide32.xml"/><Relationship Id="rId28" Type="http://schemas.openxmlformats.org/officeDocument/2006/relationships/slide" Target="slide43.xml"/><Relationship Id="rId36" Type="http://schemas.openxmlformats.org/officeDocument/2006/relationships/slide" Target="slide75.xml"/><Relationship Id="rId10" Type="http://schemas.openxmlformats.org/officeDocument/2006/relationships/slide" Target="slide17.xml"/><Relationship Id="rId19" Type="http://schemas.openxmlformats.org/officeDocument/2006/relationships/slide" Target="slide5.xml"/><Relationship Id="rId31" Type="http://schemas.openxmlformats.org/officeDocument/2006/relationships/slide" Target="slide52.xml"/><Relationship Id="rId44" Type="http://schemas.openxmlformats.org/officeDocument/2006/relationships/slide" Target="slide103.xml"/><Relationship Id="rId4" Type="http://schemas.openxmlformats.org/officeDocument/2006/relationships/image" Target="../media/image8.png"/><Relationship Id="rId9" Type="http://schemas.openxmlformats.org/officeDocument/2006/relationships/slide" Target="slide14.xml"/><Relationship Id="rId14" Type="http://schemas.openxmlformats.org/officeDocument/2006/relationships/image" Target="../media/image13.png"/><Relationship Id="rId22" Type="http://schemas.openxmlformats.org/officeDocument/2006/relationships/slide" Target="slide12.xml"/><Relationship Id="rId27" Type="http://schemas.openxmlformats.org/officeDocument/2006/relationships/slide" Target="slide42.xml"/><Relationship Id="rId30" Type="http://schemas.openxmlformats.org/officeDocument/2006/relationships/slide" Target="slide47.xml"/><Relationship Id="rId35" Type="http://schemas.openxmlformats.org/officeDocument/2006/relationships/slide" Target="slide70.xml"/><Relationship Id="rId43" Type="http://schemas.openxmlformats.org/officeDocument/2006/relationships/slide" Target="slide102.xml"/></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7.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4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8.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42.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image" Target="../media/image79.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4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1.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4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2.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4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3.gif"/><Relationship Id="rId1" Type="http://schemas.openxmlformats.org/officeDocument/2006/relationships/slideLayout" Target="../slideLayouts/slideLayout2.xml"/><Relationship Id="rId4" Type="http://schemas.openxmlformats.org/officeDocument/2006/relationships/slide" Target="slide5.xml"/></Relationships>
</file>

<file path=ppt/slides/_rels/slide4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4.gif"/><Relationship Id="rId1" Type="http://schemas.openxmlformats.org/officeDocument/2006/relationships/slideLayout" Target="../slideLayouts/slideLayout2.xml"/><Relationship Id="rId4" Type="http://schemas.openxmlformats.org/officeDocument/2006/relationships/slide" Target="slide5.xml"/></Relationships>
</file>

<file path=ppt/slides/_rels/slide4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5.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4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6.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4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7.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8.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9.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2.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3.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4.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4.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6.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6.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8.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8.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9.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0.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1.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2.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3.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4.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5.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8.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6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9.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hyperlink" Target="http://baike.baidu.com/view/32100.htm" TargetMode="External"/><Relationship Id="rId7" Type="http://schemas.openxmlformats.org/officeDocument/2006/relationships/image" Target="../media/image18.emf"/><Relationship Id="rId2" Type="http://schemas.openxmlformats.org/officeDocument/2006/relationships/hyperlink" Target="http://baike.baidu.com/view/4690.htm" TargetMode="External"/><Relationship Id="rId1" Type="http://schemas.openxmlformats.org/officeDocument/2006/relationships/slideLayout" Target="../slideLayouts/slideLayout2.xml"/><Relationship Id="rId6" Type="http://schemas.openxmlformats.org/officeDocument/2006/relationships/hyperlink" Target="http://baike.baidu.com/view/6813.htm" TargetMode="External"/><Relationship Id="rId5" Type="http://schemas.openxmlformats.org/officeDocument/2006/relationships/hyperlink" Target="http://baike.baidu.com/view/394814.htm" TargetMode="External"/><Relationship Id="rId4" Type="http://schemas.openxmlformats.org/officeDocument/2006/relationships/hyperlink" Target="http://baike.baidu.com/view/228382.htm"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10.jp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71.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image" Target="../media/image107.png"/><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112.jpg"/></Relationships>
</file>

<file path=ppt/slides/_rels/slide72.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73.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74.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75.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76.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77.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78.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79.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baike.baidu.com/view/970549.htm" TargetMode="External"/><Relationship Id="rId13" Type="http://schemas.openxmlformats.org/officeDocument/2006/relationships/hyperlink" Target="http://baike.baidu.com/view/15355.htm" TargetMode="External"/><Relationship Id="rId3" Type="http://schemas.openxmlformats.org/officeDocument/2006/relationships/hyperlink" Target="http://baike.baidu.com/view/20972.htm" TargetMode="External"/><Relationship Id="rId7" Type="http://schemas.openxmlformats.org/officeDocument/2006/relationships/hyperlink" Target="http://baike.baidu.com/view/5973.htm" TargetMode="External"/><Relationship Id="rId12" Type="http://schemas.openxmlformats.org/officeDocument/2006/relationships/hyperlink" Target="http://baike.baidu.com/view/42691.ht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baike.baidu.com/view/11240.htm" TargetMode="External"/><Relationship Id="rId11" Type="http://schemas.openxmlformats.org/officeDocument/2006/relationships/hyperlink" Target="http://baike.baidu.com/view/4879.htm" TargetMode="External"/><Relationship Id="rId5" Type="http://schemas.openxmlformats.org/officeDocument/2006/relationships/hyperlink" Target="http://baike.baidu.com/view/51732.htm" TargetMode="External"/><Relationship Id="rId15" Type="http://schemas.openxmlformats.org/officeDocument/2006/relationships/slide" Target="slide5.xml"/><Relationship Id="rId10" Type="http://schemas.openxmlformats.org/officeDocument/2006/relationships/hyperlink" Target="http://baike.baidu.com/view/2530.htm" TargetMode="External"/><Relationship Id="rId4" Type="http://schemas.openxmlformats.org/officeDocument/2006/relationships/hyperlink" Target="http://baike.baidu.com/view/25356.htm" TargetMode="External"/><Relationship Id="rId9" Type="http://schemas.openxmlformats.org/officeDocument/2006/relationships/hyperlink" Target="http://baike.baidu.com/view/4656.htm" TargetMode="External"/><Relationship Id="rId14" Type="http://schemas.openxmlformats.org/officeDocument/2006/relationships/image" Target="../media/image18.emf"/></Relationships>
</file>

<file path=ppt/slides/_rels/slide8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8" Type="http://schemas.openxmlformats.org/officeDocument/2006/relationships/image" Target="../media/image127.jpg"/><Relationship Id="rId13" Type="http://schemas.openxmlformats.org/officeDocument/2006/relationships/slide" Target="slide86.xml"/><Relationship Id="rId18" Type="http://schemas.openxmlformats.org/officeDocument/2006/relationships/slide" Target="slide91.xml"/><Relationship Id="rId3" Type="http://schemas.openxmlformats.org/officeDocument/2006/relationships/image" Target="../media/image122.jpg"/><Relationship Id="rId21" Type="http://schemas.openxmlformats.org/officeDocument/2006/relationships/slide" Target="slide94.xml"/><Relationship Id="rId7" Type="http://schemas.openxmlformats.org/officeDocument/2006/relationships/image" Target="../media/image126.jpg"/><Relationship Id="rId12" Type="http://schemas.openxmlformats.org/officeDocument/2006/relationships/image" Target="../media/image131.jpg"/><Relationship Id="rId17" Type="http://schemas.openxmlformats.org/officeDocument/2006/relationships/slide" Target="slide90.xml"/><Relationship Id="rId2" Type="http://schemas.openxmlformats.org/officeDocument/2006/relationships/slide" Target="slide5.xml"/><Relationship Id="rId16" Type="http://schemas.openxmlformats.org/officeDocument/2006/relationships/slide" Target="slide89.xml"/><Relationship Id="rId20" Type="http://schemas.openxmlformats.org/officeDocument/2006/relationships/slide" Target="slide93.xml"/><Relationship Id="rId1" Type="http://schemas.openxmlformats.org/officeDocument/2006/relationships/slideLayout" Target="../slideLayouts/slideLayout2.xml"/><Relationship Id="rId6" Type="http://schemas.openxmlformats.org/officeDocument/2006/relationships/image" Target="../media/image125.jpg"/><Relationship Id="rId11" Type="http://schemas.openxmlformats.org/officeDocument/2006/relationships/image" Target="../media/image130.jpg"/><Relationship Id="rId5" Type="http://schemas.openxmlformats.org/officeDocument/2006/relationships/image" Target="../media/image124.jpg"/><Relationship Id="rId15" Type="http://schemas.openxmlformats.org/officeDocument/2006/relationships/slide" Target="slide88.xml"/><Relationship Id="rId23" Type="http://schemas.openxmlformats.org/officeDocument/2006/relationships/image" Target="../media/image132.png"/><Relationship Id="rId10" Type="http://schemas.openxmlformats.org/officeDocument/2006/relationships/image" Target="../media/image129.jpg"/><Relationship Id="rId19" Type="http://schemas.openxmlformats.org/officeDocument/2006/relationships/slide" Target="slide92.xml"/><Relationship Id="rId4" Type="http://schemas.openxmlformats.org/officeDocument/2006/relationships/image" Target="../media/image123.jpg"/><Relationship Id="rId9" Type="http://schemas.openxmlformats.org/officeDocument/2006/relationships/image" Target="../media/image128.jpg"/><Relationship Id="rId14" Type="http://schemas.openxmlformats.org/officeDocument/2006/relationships/slide" Target="slide87.xml"/><Relationship Id="rId22" Type="http://schemas.openxmlformats.org/officeDocument/2006/relationships/slide" Target="slide95.xml"/></Relationships>
</file>

<file path=ppt/slides/_rels/slide86.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132.png"/></Relationships>
</file>

<file path=ppt/slides/_rels/slide87.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132.png"/></Relationships>
</file>

<file path=ppt/slides/_rels/slide88.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135.jpg"/></Relationships>
</file>

<file path=ppt/slides/_rels/slide8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127.jpg"/></Relationships>
</file>

<file path=ppt/slides/_rels/slide9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125.jpg"/></Relationships>
</file>

<file path=ppt/slides/_rels/slide9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122.jpg"/></Relationships>
</file>

<file path=ppt/slides/_rels/slide9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124.jpg"/></Relationships>
</file>

<file path=ppt/slides/_rels/slide9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126.jpg"/></Relationships>
</file>

<file path=ppt/slides/_rels/slide9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130.jpg"/></Relationships>
</file>

<file path=ppt/slides/_rels/slide9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6.jp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ctrTitle" idx="4294967295"/>
          </p:nvPr>
        </p:nvSpPr>
        <p:spPr>
          <a:xfrm>
            <a:off x="4084638" y="2447925"/>
            <a:ext cx="4776787" cy="1082675"/>
          </a:xfrm>
        </p:spPr>
        <p:txBody>
          <a:bodyPr/>
          <a:lstStyle/>
          <a:p>
            <a:pPr eaLnBrk="1" hangingPunct="1"/>
            <a:endParaRPr lang="zh-CN" altLang="en-US" smtClean="0"/>
          </a:p>
        </p:txBody>
      </p:sp>
      <p:sp>
        <p:nvSpPr>
          <p:cNvPr id="5123" name="副标题 2"/>
          <p:cNvSpPr>
            <a:spLocks noGrp="1"/>
          </p:cNvSpPr>
          <p:nvPr>
            <p:ph type="subTitle" idx="4294967295"/>
          </p:nvPr>
        </p:nvSpPr>
        <p:spPr bwMode="auto">
          <a:xfrm>
            <a:off x="4084638" y="3722688"/>
            <a:ext cx="4776787" cy="431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endParaRPr lang="zh-CN" altLang="en-US" smtClean="0"/>
          </a:p>
        </p:txBody>
      </p:sp>
      <p:pic>
        <p:nvPicPr>
          <p:cNvPr id="5124" name="图片 3" descr="12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512" y="0"/>
            <a:ext cx="91805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18">
            <a:hlinkClick r:id="" action="ppaction://hlinkshowjump?jump=nextslide"/>
          </p:cNvPr>
          <p:cNvSpPr>
            <a:spLocks/>
          </p:cNvSpPr>
          <p:nvPr/>
        </p:nvSpPr>
        <p:spPr bwMode="auto">
          <a:xfrm flipH="1">
            <a:off x="6760815" y="6556408"/>
            <a:ext cx="139700" cy="136208"/>
          </a:xfrm>
          <a:custGeom>
            <a:avLst/>
            <a:gdLst>
              <a:gd name="T0" fmla="*/ 139700 w 96"/>
              <a:gd name="T1" fmla="*/ 0 h 96"/>
              <a:gd name="T2" fmla="*/ 139700 w 96"/>
              <a:gd name="T3" fmla="*/ 123825 h 96"/>
              <a:gd name="T4" fmla="*/ 0 w 96"/>
              <a:gd name="T5" fmla="*/ 61913 h 96"/>
              <a:gd name="T6" fmla="*/ 139700 w 96"/>
              <a:gd name="T7" fmla="*/ 0 h 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 h="96">
                <a:moveTo>
                  <a:pt x="96" y="0"/>
                </a:moveTo>
                <a:lnTo>
                  <a:pt x="96" y="96"/>
                </a:lnTo>
                <a:lnTo>
                  <a:pt x="0" y="48"/>
                </a:lnTo>
                <a:lnTo>
                  <a:pt x="96" y="0"/>
                </a:lnTo>
                <a:close/>
              </a:path>
            </a:pathLst>
          </a:custGeom>
          <a:solidFill>
            <a:schemeClr val="accent5"/>
          </a:solidFill>
          <a:ln w="9525">
            <a:no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srgbClr val="000000"/>
              </a:solidFill>
              <a:effectLst/>
              <a:uLnTx/>
              <a:uFillTx/>
            </a:endParaRPr>
          </a:p>
        </p:txBody>
      </p:sp>
      <p:sp>
        <p:nvSpPr>
          <p:cNvPr id="7" name="Oval 20">
            <a:hlinkClick r:id="" action="ppaction://hlinkshowjump?jump=nextslide"/>
          </p:cNvPr>
          <p:cNvSpPr>
            <a:spLocks noChangeArrowheads="1"/>
          </p:cNvSpPr>
          <p:nvPr/>
        </p:nvSpPr>
        <p:spPr bwMode="auto">
          <a:xfrm>
            <a:off x="6655478" y="6453972"/>
            <a:ext cx="323850" cy="306388"/>
          </a:xfrm>
          <a:prstGeom prst="ellipse">
            <a:avLst/>
          </a:prstGeom>
          <a:noFill/>
          <a:ln w="38100">
            <a:solidFill>
              <a:schemeClr val="bg1"/>
            </a:solidFill>
            <a:round/>
            <a:headEnd/>
            <a:tailEnd/>
          </a:ln>
          <a:effectLst/>
        </p:spPr>
        <p:txBody>
          <a:bodyPr wrap="none" anchor="ctr"/>
          <a:lstStyle>
            <a:lvl1pPr>
              <a:defRPr sz="1000">
                <a:solidFill>
                  <a:schemeClr val="tx1"/>
                </a:solidFill>
                <a:latin typeface="Arial" panose="020B0604020202020204" pitchFamily="34" charset="0"/>
                <a:ea typeface="宋体" panose="02010600030101010101" pitchFamily="2" charset="-122"/>
              </a:defRPr>
            </a:lvl1pPr>
            <a:lvl2pPr marL="742950" indent="-285750">
              <a:defRPr sz="1000">
                <a:solidFill>
                  <a:schemeClr val="tx1"/>
                </a:solidFill>
                <a:latin typeface="Arial" panose="020B0604020202020204" pitchFamily="34" charset="0"/>
                <a:ea typeface="宋体" panose="02010600030101010101" pitchFamily="2" charset="-122"/>
              </a:defRPr>
            </a:lvl2pPr>
            <a:lvl3pPr marL="1143000" indent="-228600">
              <a:defRPr sz="1000">
                <a:solidFill>
                  <a:schemeClr val="tx1"/>
                </a:solidFill>
                <a:latin typeface="Arial" panose="020B0604020202020204" pitchFamily="34" charset="0"/>
                <a:ea typeface="宋体" panose="02010600030101010101" pitchFamily="2" charset="-122"/>
              </a:defRPr>
            </a:lvl3pPr>
            <a:lvl4pPr marL="1600200" indent="-228600">
              <a:defRPr sz="1000">
                <a:solidFill>
                  <a:schemeClr val="tx1"/>
                </a:solidFill>
                <a:latin typeface="Arial" panose="020B0604020202020204" pitchFamily="34" charset="0"/>
                <a:ea typeface="宋体" panose="02010600030101010101" pitchFamily="2" charset="-122"/>
              </a:defRPr>
            </a:lvl4pPr>
            <a:lvl5pPr marL="2057400" indent="-228600">
              <a:defRPr sz="1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endParaRPr>
          </a:p>
        </p:txBody>
      </p:sp>
      <p:pic>
        <p:nvPicPr>
          <p:cNvPr id="8" name="Picture 65" descr="未标题-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5665" y="6497004"/>
            <a:ext cx="39687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组合 113"/>
          <p:cNvGrpSpPr>
            <a:grpSpLocks/>
          </p:cNvGrpSpPr>
          <p:nvPr/>
        </p:nvGrpSpPr>
        <p:grpSpPr>
          <a:xfrm>
            <a:off x="1947930" y="1865278"/>
            <a:ext cx="1656000" cy="2952000"/>
            <a:chOff x="2268492" y="2692748"/>
            <a:chExt cx="2182708" cy="3113999"/>
          </a:xfrm>
        </p:grpSpPr>
        <p:sp>
          <p:nvSpPr>
            <p:cNvPr id="115" name="Freeform 7"/>
            <p:cNvSpPr>
              <a:spLocks/>
            </p:cNvSpPr>
            <p:nvPr/>
          </p:nvSpPr>
          <p:spPr bwMode="gray">
            <a:xfrm>
              <a:off x="2268492" y="2916421"/>
              <a:ext cx="2182708" cy="2890326"/>
            </a:xfrm>
            <a:custGeom>
              <a:avLst/>
              <a:gdLst/>
              <a:ahLst/>
              <a:cxnLst>
                <a:cxn ang="0">
                  <a:pos x="0" y="207"/>
                </a:cxn>
                <a:cxn ang="0">
                  <a:pos x="1" y="1987"/>
                </a:cxn>
                <a:cxn ang="0">
                  <a:pos x="309" y="2154"/>
                </a:cxn>
                <a:cxn ang="0">
                  <a:pos x="681" y="2040"/>
                </a:cxn>
                <a:cxn ang="0">
                  <a:pos x="999" y="1902"/>
                </a:cxn>
                <a:cxn ang="0">
                  <a:pos x="1359" y="2017"/>
                </a:cxn>
                <a:cxn ang="0">
                  <a:pos x="1359" y="180"/>
                </a:cxn>
                <a:cxn ang="0">
                  <a:pos x="1025" y="21"/>
                </a:cxn>
                <a:cxn ang="0">
                  <a:pos x="366" y="378"/>
                </a:cxn>
                <a:cxn ang="0">
                  <a:pos x="0" y="207"/>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ln>
              <a:headEnd/>
              <a:tailEnd/>
            </a:ln>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ndParaRPr>
            </a:p>
          </p:txBody>
        </p:sp>
        <p:grpSp>
          <p:nvGrpSpPr>
            <p:cNvPr id="116" name="Group 29"/>
            <p:cNvGrpSpPr>
              <a:grpSpLocks/>
            </p:cNvGrpSpPr>
            <p:nvPr/>
          </p:nvGrpSpPr>
          <p:grpSpPr bwMode="auto">
            <a:xfrm>
              <a:off x="2417861" y="2692748"/>
              <a:ext cx="748449" cy="693786"/>
              <a:chOff x="2608" y="1076"/>
              <a:chExt cx="466" cy="518"/>
            </a:xfrm>
          </p:grpSpPr>
          <p:grpSp>
            <p:nvGrpSpPr>
              <p:cNvPr id="119" name="Group 30"/>
              <p:cNvGrpSpPr>
                <a:grpSpLocks/>
              </p:cNvGrpSpPr>
              <p:nvPr/>
            </p:nvGrpSpPr>
            <p:grpSpPr bwMode="auto">
              <a:xfrm>
                <a:off x="2608" y="1076"/>
                <a:ext cx="466" cy="518"/>
                <a:chOff x="2608" y="1076"/>
                <a:chExt cx="466" cy="518"/>
              </a:xfrm>
            </p:grpSpPr>
            <p:pic>
              <p:nvPicPr>
                <p:cNvPr id="121" name="Picture 31" descr="light_shadow"/>
                <p:cNvPicPr>
                  <a:picLocks noChangeAspect="1" noChangeArrowheads="1"/>
                </p:cNvPicPr>
                <p:nvPr/>
              </p:nvPicPr>
              <p:blipFill>
                <a:blip r:embed="rId2">
                  <a:lum bright="-78000" contrast="-78000"/>
                </a:blip>
                <a:srcRect/>
                <a:stretch>
                  <a:fillRect/>
                </a:stretch>
              </p:blipFill>
              <p:spPr bwMode="gray">
                <a:xfrm>
                  <a:off x="2652" y="1482"/>
                  <a:ext cx="384" cy="112"/>
                </a:xfrm>
                <a:prstGeom prst="rect">
                  <a:avLst/>
                </a:prstGeom>
                <a:noFill/>
                <a:ln w="9525">
                  <a:noFill/>
                  <a:miter lim="800000"/>
                  <a:headEnd/>
                  <a:tailEnd/>
                </a:ln>
              </p:spPr>
            </p:pic>
            <p:pic>
              <p:nvPicPr>
                <p:cNvPr id="122" name="Picture 32" descr="circuler_1"/>
                <p:cNvPicPr>
                  <a:picLocks noChangeAspect="1" noChangeArrowheads="1"/>
                </p:cNvPicPr>
                <p:nvPr/>
              </p:nvPicPr>
              <p:blipFill>
                <a:blip r:embed="rId3"/>
                <a:srcRect/>
                <a:stretch>
                  <a:fillRect/>
                </a:stretch>
              </p:blipFill>
              <p:spPr bwMode="gray">
                <a:xfrm>
                  <a:off x="2608" y="1076"/>
                  <a:ext cx="466" cy="478"/>
                </a:xfrm>
                <a:prstGeom prst="rect">
                  <a:avLst/>
                </a:prstGeom>
                <a:noFill/>
                <a:ln w="9525">
                  <a:noFill/>
                  <a:miter lim="800000"/>
                  <a:headEnd/>
                  <a:tailEnd/>
                </a:ln>
              </p:spPr>
            </p:pic>
            <p:sp>
              <p:nvSpPr>
                <p:cNvPr id="123" name="Oval 33"/>
                <p:cNvSpPr>
                  <a:spLocks noChangeArrowheads="1"/>
                </p:cNvSpPr>
                <p:nvPr/>
              </p:nvSpPr>
              <p:spPr bwMode="gray">
                <a:xfrm>
                  <a:off x="2608" y="1076"/>
                  <a:ext cx="463" cy="479"/>
                </a:xfrm>
                <a:prstGeom prst="ellipse">
                  <a:avLst/>
                </a:prstGeom>
                <a:gradFill rotWithShape="1">
                  <a:gsLst>
                    <a:gs pos="0">
                      <a:srgbClr val="93C052">
                        <a:gamma/>
                        <a:shade val="46275"/>
                        <a:invGamma/>
                        <a:alpha val="89999"/>
                      </a:srgbClr>
                    </a:gs>
                    <a:gs pos="50000">
                      <a:srgbClr val="93C052">
                        <a:alpha val="55000"/>
                      </a:srgbClr>
                    </a:gs>
                    <a:gs pos="100000">
                      <a:srgbClr val="93C052">
                        <a:gamma/>
                        <a:shade val="46275"/>
                        <a:invGamma/>
                        <a:alpha val="89999"/>
                      </a:srgbClr>
                    </a:gs>
                  </a:gsLst>
                  <a:lin ang="5400000" scaled="1"/>
                </a:gradFill>
                <a:ln w="9525" algn="ctr">
                  <a:noFill/>
                  <a:round/>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ndParaRPr>
                </a:p>
              </p:txBody>
            </p:sp>
          </p:grpSp>
          <p:pic>
            <p:nvPicPr>
              <p:cNvPr id="120" name="Picture 34" descr="Picture2"/>
              <p:cNvPicPr>
                <a:picLocks noChangeAspect="1" noChangeArrowheads="1"/>
              </p:cNvPicPr>
              <p:nvPr/>
            </p:nvPicPr>
            <p:blipFill>
              <a:blip r:embed="rId4"/>
              <a:srcRect/>
              <a:stretch>
                <a:fillRect/>
              </a:stretch>
            </p:blipFill>
            <p:spPr bwMode="gray">
              <a:xfrm>
                <a:off x="2665" y="1081"/>
                <a:ext cx="359" cy="169"/>
              </a:xfrm>
              <a:prstGeom prst="rect">
                <a:avLst/>
              </a:prstGeom>
              <a:noFill/>
              <a:ln w="9525">
                <a:noFill/>
                <a:miter lim="800000"/>
                <a:headEnd/>
                <a:tailEnd/>
              </a:ln>
            </p:spPr>
          </p:pic>
        </p:grpSp>
        <p:sp>
          <p:nvSpPr>
            <p:cNvPr id="117" name="WordArt 35"/>
            <p:cNvSpPr>
              <a:spLocks noChangeArrowheads="1" noChangeShapeType="1" noTextEdit="1"/>
            </p:cNvSpPr>
            <p:nvPr/>
          </p:nvSpPr>
          <p:spPr bwMode="gray">
            <a:xfrm>
              <a:off x="2531896" y="2840077"/>
              <a:ext cx="536442" cy="354929"/>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altLang="zh-CN" sz="3600" i="1" kern="10" dirty="0" smtClean="0">
                  <a:ln w="9525">
                    <a:noFill/>
                    <a:round/>
                    <a:headEnd/>
                    <a:tailEnd/>
                  </a:ln>
                  <a:solidFill>
                    <a:srgbClr val="FCFCFC">
                      <a:alpha val="59999"/>
                    </a:srgbClr>
                  </a:solidFill>
                  <a:latin typeface="Arial Black"/>
                </a:rPr>
                <a:t>02</a:t>
              </a:r>
              <a:endParaRPr lang="zh-CN" altLang="en-US" sz="3600" i="1" kern="10" dirty="0">
                <a:ln w="9525">
                  <a:noFill/>
                  <a:round/>
                  <a:headEnd/>
                  <a:tailEnd/>
                </a:ln>
                <a:solidFill>
                  <a:srgbClr val="FCFCFC">
                    <a:alpha val="59999"/>
                  </a:srgbClr>
                </a:solidFill>
                <a:latin typeface="Arial Black"/>
              </a:endParaRPr>
            </a:p>
          </p:txBody>
        </p:sp>
        <p:sp>
          <p:nvSpPr>
            <p:cNvPr id="118" name="Line 36"/>
            <p:cNvSpPr>
              <a:spLocks noChangeShapeType="1"/>
            </p:cNvSpPr>
            <p:nvPr/>
          </p:nvSpPr>
          <p:spPr bwMode="gray">
            <a:xfrm>
              <a:off x="2356829" y="4089695"/>
              <a:ext cx="1938580"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p:spPr>
          <p:txBody>
            <a:bodyPr/>
            <a:lstStyle/>
            <a:p>
              <a:pPr fontAlgn="base">
                <a:spcBef>
                  <a:spcPct val="0"/>
                </a:spcBef>
                <a:spcAft>
                  <a:spcPct val="0"/>
                </a:spcAft>
                <a:defRPr/>
              </a:pPr>
              <a:endParaRPr lang="zh-CN" altLang="en-US">
                <a:solidFill>
                  <a:srgbClr val="000000"/>
                </a:solidFill>
                <a:latin typeface="Arial" pitchFamily="34" charset="0"/>
              </a:endParaRPr>
            </a:p>
          </p:txBody>
        </p:sp>
      </p:grpSp>
      <p:sp>
        <p:nvSpPr>
          <p:cNvPr id="2" name="标题 1"/>
          <p:cNvSpPr>
            <a:spLocks noGrp="1"/>
          </p:cNvSpPr>
          <p:nvPr>
            <p:ph type="title"/>
          </p:nvPr>
        </p:nvSpPr>
        <p:spPr/>
        <p:txBody>
          <a:bodyPr/>
          <a:lstStyle/>
          <a:p>
            <a:pPr algn="ctr"/>
            <a:r>
              <a:rPr lang="zh-CN" altLang="en-US" dirty="0"/>
              <a:t>主要战场</a:t>
            </a:r>
          </a:p>
        </p:txBody>
      </p:sp>
      <p:grpSp>
        <p:nvGrpSpPr>
          <p:cNvPr id="42" name="组合 41"/>
          <p:cNvGrpSpPr/>
          <p:nvPr/>
        </p:nvGrpSpPr>
        <p:grpSpPr>
          <a:xfrm>
            <a:off x="5550898" y="1878431"/>
            <a:ext cx="1656000" cy="2952000"/>
            <a:chOff x="8076507" y="2154782"/>
            <a:chExt cx="2157412" cy="3690938"/>
          </a:xfrm>
        </p:grpSpPr>
        <p:sp>
          <p:nvSpPr>
            <p:cNvPr id="43" name="Freeform 7"/>
            <p:cNvSpPr>
              <a:spLocks/>
            </p:cNvSpPr>
            <p:nvPr/>
          </p:nvSpPr>
          <p:spPr bwMode="gray">
            <a:xfrm>
              <a:off x="8076507" y="2419895"/>
              <a:ext cx="2157412" cy="3425825"/>
            </a:xfrm>
            <a:custGeom>
              <a:avLst/>
              <a:gdLst/>
              <a:ahLst/>
              <a:cxnLst>
                <a:cxn ang="0">
                  <a:pos x="0" y="207"/>
                </a:cxn>
                <a:cxn ang="0">
                  <a:pos x="1" y="1987"/>
                </a:cxn>
                <a:cxn ang="0">
                  <a:pos x="309" y="2154"/>
                </a:cxn>
                <a:cxn ang="0">
                  <a:pos x="681" y="2040"/>
                </a:cxn>
                <a:cxn ang="0">
                  <a:pos x="999" y="1902"/>
                </a:cxn>
                <a:cxn ang="0">
                  <a:pos x="1359" y="2017"/>
                </a:cxn>
                <a:cxn ang="0">
                  <a:pos x="1359" y="180"/>
                </a:cxn>
                <a:cxn ang="0">
                  <a:pos x="1025" y="21"/>
                </a:cxn>
                <a:cxn ang="0">
                  <a:pos x="366" y="378"/>
                </a:cxn>
                <a:cxn ang="0">
                  <a:pos x="0" y="207"/>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rgbClr val="93C052"/>
                </a:gs>
                <a:gs pos="100000">
                  <a:srgbClr val="93C052">
                    <a:gamma/>
                    <a:shade val="46275"/>
                    <a:invGamma/>
                  </a:srgbClr>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rgbClr val="93C052"/>
              </a:extrusionClr>
            </a:sp3d>
          </p:spPr>
          <p:txBody>
            <a:bodyP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ndParaRPr>
            </a:p>
          </p:txBody>
        </p:sp>
        <p:grpSp>
          <p:nvGrpSpPr>
            <p:cNvPr id="44" name="Group 29"/>
            <p:cNvGrpSpPr>
              <a:grpSpLocks/>
            </p:cNvGrpSpPr>
            <p:nvPr/>
          </p:nvGrpSpPr>
          <p:grpSpPr bwMode="auto">
            <a:xfrm>
              <a:off x="8224144" y="2154782"/>
              <a:ext cx="739775" cy="822325"/>
              <a:chOff x="2608" y="1076"/>
              <a:chExt cx="466" cy="518"/>
            </a:xfrm>
          </p:grpSpPr>
          <p:grpSp>
            <p:nvGrpSpPr>
              <p:cNvPr id="47" name="Group 30"/>
              <p:cNvGrpSpPr>
                <a:grpSpLocks/>
              </p:cNvGrpSpPr>
              <p:nvPr/>
            </p:nvGrpSpPr>
            <p:grpSpPr bwMode="auto">
              <a:xfrm>
                <a:off x="2608" y="1076"/>
                <a:ext cx="466" cy="518"/>
                <a:chOff x="2608" y="1076"/>
                <a:chExt cx="466" cy="518"/>
              </a:xfrm>
            </p:grpSpPr>
            <p:pic>
              <p:nvPicPr>
                <p:cNvPr id="49" name="Picture 31" descr="light_shadow"/>
                <p:cNvPicPr>
                  <a:picLocks noChangeAspect="1" noChangeArrowheads="1"/>
                </p:cNvPicPr>
                <p:nvPr/>
              </p:nvPicPr>
              <p:blipFill>
                <a:blip r:embed="rId2">
                  <a:lum bright="-78000" contrast="-78000"/>
                </a:blip>
                <a:srcRect/>
                <a:stretch>
                  <a:fillRect/>
                </a:stretch>
              </p:blipFill>
              <p:spPr bwMode="gray">
                <a:xfrm>
                  <a:off x="2652" y="1482"/>
                  <a:ext cx="384" cy="112"/>
                </a:xfrm>
                <a:prstGeom prst="rect">
                  <a:avLst/>
                </a:prstGeom>
                <a:noFill/>
                <a:ln w="9525">
                  <a:noFill/>
                  <a:miter lim="800000"/>
                  <a:headEnd/>
                  <a:tailEnd/>
                </a:ln>
              </p:spPr>
            </p:pic>
            <p:pic>
              <p:nvPicPr>
                <p:cNvPr id="50" name="Picture 32" descr="circuler_1"/>
                <p:cNvPicPr>
                  <a:picLocks noChangeAspect="1" noChangeArrowheads="1"/>
                </p:cNvPicPr>
                <p:nvPr/>
              </p:nvPicPr>
              <p:blipFill>
                <a:blip r:embed="rId3"/>
                <a:srcRect/>
                <a:stretch>
                  <a:fillRect/>
                </a:stretch>
              </p:blipFill>
              <p:spPr bwMode="gray">
                <a:xfrm>
                  <a:off x="2608" y="1076"/>
                  <a:ext cx="466" cy="478"/>
                </a:xfrm>
                <a:prstGeom prst="rect">
                  <a:avLst/>
                </a:prstGeom>
                <a:noFill/>
                <a:ln w="9525">
                  <a:noFill/>
                  <a:miter lim="800000"/>
                  <a:headEnd/>
                  <a:tailEnd/>
                </a:ln>
              </p:spPr>
            </p:pic>
            <p:sp>
              <p:nvSpPr>
                <p:cNvPr id="51" name="Oval 33"/>
                <p:cNvSpPr>
                  <a:spLocks noChangeArrowheads="1"/>
                </p:cNvSpPr>
                <p:nvPr/>
              </p:nvSpPr>
              <p:spPr bwMode="gray">
                <a:xfrm>
                  <a:off x="2608" y="1076"/>
                  <a:ext cx="463" cy="479"/>
                </a:xfrm>
                <a:prstGeom prst="ellipse">
                  <a:avLst/>
                </a:prstGeom>
                <a:gradFill rotWithShape="1">
                  <a:gsLst>
                    <a:gs pos="0">
                      <a:srgbClr val="93C052">
                        <a:gamma/>
                        <a:shade val="46275"/>
                        <a:invGamma/>
                        <a:alpha val="89999"/>
                      </a:srgbClr>
                    </a:gs>
                    <a:gs pos="50000">
                      <a:srgbClr val="93C052">
                        <a:alpha val="55000"/>
                      </a:srgbClr>
                    </a:gs>
                    <a:gs pos="100000">
                      <a:srgbClr val="93C052">
                        <a:gamma/>
                        <a:shade val="46275"/>
                        <a:invGamma/>
                        <a:alpha val="89999"/>
                      </a:srgbClr>
                    </a:gs>
                  </a:gsLst>
                  <a:lin ang="5400000" scaled="1"/>
                </a:gradFill>
                <a:ln w="9525" algn="ctr">
                  <a:noFill/>
                  <a:round/>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ndParaRPr>
                </a:p>
              </p:txBody>
            </p:sp>
          </p:grpSp>
          <p:pic>
            <p:nvPicPr>
              <p:cNvPr id="48" name="Picture 34" descr="Picture2"/>
              <p:cNvPicPr>
                <a:picLocks noChangeAspect="1" noChangeArrowheads="1"/>
              </p:cNvPicPr>
              <p:nvPr/>
            </p:nvPicPr>
            <p:blipFill>
              <a:blip r:embed="rId4"/>
              <a:srcRect/>
              <a:stretch>
                <a:fillRect/>
              </a:stretch>
            </p:blipFill>
            <p:spPr bwMode="gray">
              <a:xfrm>
                <a:off x="2665" y="1081"/>
                <a:ext cx="359" cy="169"/>
              </a:xfrm>
              <a:prstGeom prst="rect">
                <a:avLst/>
              </a:prstGeom>
              <a:noFill/>
              <a:ln w="9525">
                <a:noFill/>
                <a:miter lim="800000"/>
                <a:headEnd/>
                <a:tailEnd/>
              </a:ln>
            </p:spPr>
          </p:pic>
        </p:grpSp>
        <p:sp>
          <p:nvSpPr>
            <p:cNvPr id="45" name="WordArt 35"/>
            <p:cNvSpPr>
              <a:spLocks noChangeArrowheads="1" noChangeShapeType="1" noTextEdit="1"/>
            </p:cNvSpPr>
            <p:nvPr/>
          </p:nvSpPr>
          <p:spPr bwMode="gray">
            <a:xfrm>
              <a:off x="8336857" y="2329407"/>
              <a:ext cx="530225" cy="420688"/>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altLang="zh-CN" sz="3600" i="1" kern="10" dirty="0" smtClean="0">
                  <a:ln w="9525">
                    <a:noFill/>
                    <a:round/>
                    <a:headEnd/>
                    <a:tailEnd/>
                  </a:ln>
                  <a:solidFill>
                    <a:srgbClr val="FCFCFC">
                      <a:alpha val="59999"/>
                    </a:srgbClr>
                  </a:solidFill>
                  <a:latin typeface="Arial Black"/>
                </a:rPr>
                <a:t>04</a:t>
              </a:r>
              <a:endParaRPr lang="zh-CN" altLang="en-US" sz="3600" i="1" kern="10" dirty="0">
                <a:ln w="9525">
                  <a:noFill/>
                  <a:round/>
                  <a:headEnd/>
                  <a:tailEnd/>
                </a:ln>
                <a:solidFill>
                  <a:srgbClr val="FCFCFC">
                    <a:alpha val="59999"/>
                  </a:srgbClr>
                </a:solidFill>
                <a:latin typeface="Arial Black"/>
              </a:endParaRPr>
            </a:p>
          </p:txBody>
        </p:sp>
        <p:sp>
          <p:nvSpPr>
            <p:cNvPr id="46" name="Line 36"/>
            <p:cNvSpPr>
              <a:spLocks noChangeShapeType="1"/>
            </p:cNvSpPr>
            <p:nvPr/>
          </p:nvSpPr>
          <p:spPr bwMode="gray">
            <a:xfrm>
              <a:off x="8163819" y="3810545"/>
              <a:ext cx="1916113"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p:spPr>
          <p:txBody>
            <a:bodyPr/>
            <a:lstStyle/>
            <a:p>
              <a:pPr fontAlgn="base">
                <a:spcBef>
                  <a:spcPct val="0"/>
                </a:spcBef>
                <a:spcAft>
                  <a:spcPct val="0"/>
                </a:spcAft>
                <a:defRPr/>
              </a:pPr>
              <a:endParaRPr lang="zh-CN" altLang="en-US">
                <a:solidFill>
                  <a:srgbClr val="000000"/>
                </a:solidFill>
                <a:latin typeface="Arial" pitchFamily="34" charset="0"/>
              </a:endParaRPr>
            </a:p>
          </p:txBody>
        </p:sp>
      </p:grpSp>
      <p:grpSp>
        <p:nvGrpSpPr>
          <p:cNvPr id="52" name="组合 51"/>
          <p:cNvGrpSpPr/>
          <p:nvPr/>
        </p:nvGrpSpPr>
        <p:grpSpPr>
          <a:xfrm>
            <a:off x="3749414" y="1865278"/>
            <a:ext cx="1656000" cy="2952000"/>
            <a:chOff x="6601341" y="2393366"/>
            <a:chExt cx="2091600" cy="2952000"/>
          </a:xfrm>
        </p:grpSpPr>
        <p:sp>
          <p:nvSpPr>
            <p:cNvPr id="53" name="Freeform 3"/>
            <p:cNvSpPr>
              <a:spLocks/>
            </p:cNvSpPr>
            <p:nvPr/>
          </p:nvSpPr>
          <p:spPr bwMode="gray">
            <a:xfrm>
              <a:off x="6601341" y="2597128"/>
              <a:ext cx="2091600" cy="2748238"/>
            </a:xfrm>
            <a:custGeom>
              <a:avLst/>
              <a:gdLst/>
              <a:ahLst/>
              <a:cxnLst>
                <a:cxn ang="0">
                  <a:pos x="0" y="207"/>
                </a:cxn>
                <a:cxn ang="0">
                  <a:pos x="1" y="1987"/>
                </a:cxn>
                <a:cxn ang="0">
                  <a:pos x="309" y="2154"/>
                </a:cxn>
                <a:cxn ang="0">
                  <a:pos x="681" y="2040"/>
                </a:cxn>
                <a:cxn ang="0">
                  <a:pos x="999" y="1902"/>
                </a:cxn>
                <a:cxn ang="0">
                  <a:pos x="1359" y="2017"/>
                </a:cxn>
                <a:cxn ang="0">
                  <a:pos x="1359" y="180"/>
                </a:cxn>
                <a:cxn ang="0">
                  <a:pos x="1025" y="21"/>
                </a:cxn>
                <a:cxn ang="0">
                  <a:pos x="366" y="378"/>
                </a:cxn>
                <a:cxn ang="0">
                  <a:pos x="0" y="207"/>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rgbClr val="9999FF"/>
                </a:gs>
                <a:gs pos="100000">
                  <a:srgbClr val="9999FF">
                    <a:gamma/>
                    <a:shade val="46275"/>
                    <a:invGamma/>
                  </a:srgbClr>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rgbClr val="9999FF"/>
              </a:extrusionClr>
            </a:sp3d>
          </p:spPr>
          <p:txBody>
            <a:bodyP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ndParaRPr>
            </a:p>
          </p:txBody>
        </p:sp>
        <p:pic>
          <p:nvPicPr>
            <p:cNvPr id="54" name="Picture 38" descr="Picture2"/>
            <p:cNvPicPr>
              <a:picLocks noChangeAspect="1" noChangeArrowheads="1"/>
            </p:cNvPicPr>
            <p:nvPr/>
          </p:nvPicPr>
          <p:blipFill>
            <a:blip r:embed="rId4"/>
            <a:srcRect/>
            <a:stretch>
              <a:fillRect/>
            </a:stretch>
          </p:blipFill>
          <p:spPr bwMode="gray">
            <a:xfrm>
              <a:off x="6855288" y="2403554"/>
              <a:ext cx="552528" cy="215223"/>
            </a:xfrm>
            <a:prstGeom prst="rect">
              <a:avLst/>
            </a:prstGeom>
            <a:noFill/>
            <a:ln w="9525">
              <a:noFill/>
              <a:miter lim="800000"/>
              <a:headEnd/>
              <a:tailEnd/>
            </a:ln>
          </p:spPr>
        </p:pic>
        <p:sp>
          <p:nvSpPr>
            <p:cNvPr id="55" name="Line 39"/>
            <p:cNvSpPr>
              <a:spLocks noChangeShapeType="1"/>
            </p:cNvSpPr>
            <p:nvPr/>
          </p:nvSpPr>
          <p:spPr bwMode="gray">
            <a:xfrm>
              <a:off x="6729084" y="3638737"/>
              <a:ext cx="1857662"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p:spPr>
          <p:txBody>
            <a:bodyPr/>
            <a:lstStyle/>
            <a:p>
              <a:pPr fontAlgn="base">
                <a:spcBef>
                  <a:spcPct val="0"/>
                </a:spcBef>
                <a:spcAft>
                  <a:spcPct val="0"/>
                </a:spcAft>
                <a:defRPr/>
              </a:pPr>
              <a:endParaRPr lang="zh-CN" altLang="en-US">
                <a:solidFill>
                  <a:srgbClr val="000000"/>
                </a:solidFill>
                <a:latin typeface="Arial" pitchFamily="34" charset="0"/>
              </a:endParaRPr>
            </a:p>
          </p:txBody>
        </p:sp>
        <p:grpSp>
          <p:nvGrpSpPr>
            <p:cNvPr id="56" name="Group 41"/>
            <p:cNvGrpSpPr>
              <a:grpSpLocks/>
            </p:cNvGrpSpPr>
            <p:nvPr/>
          </p:nvGrpSpPr>
          <p:grpSpPr bwMode="auto">
            <a:xfrm>
              <a:off x="6746014" y="2393366"/>
              <a:ext cx="717208" cy="659679"/>
              <a:chOff x="2608" y="1076"/>
              <a:chExt cx="466" cy="518"/>
            </a:xfrm>
          </p:grpSpPr>
          <p:grpSp>
            <p:nvGrpSpPr>
              <p:cNvPr id="58" name="Group 42"/>
              <p:cNvGrpSpPr>
                <a:grpSpLocks/>
              </p:cNvGrpSpPr>
              <p:nvPr/>
            </p:nvGrpSpPr>
            <p:grpSpPr bwMode="auto">
              <a:xfrm>
                <a:off x="2608" y="1076"/>
                <a:ext cx="466" cy="518"/>
                <a:chOff x="2608" y="1076"/>
                <a:chExt cx="466" cy="518"/>
              </a:xfrm>
            </p:grpSpPr>
            <p:pic>
              <p:nvPicPr>
                <p:cNvPr id="60" name="Picture 43" descr="light_shadow"/>
                <p:cNvPicPr>
                  <a:picLocks noChangeAspect="1" noChangeArrowheads="1"/>
                </p:cNvPicPr>
                <p:nvPr/>
              </p:nvPicPr>
              <p:blipFill>
                <a:blip r:embed="rId2">
                  <a:lum bright="-78000" contrast="-78000"/>
                </a:blip>
                <a:srcRect/>
                <a:stretch>
                  <a:fillRect/>
                </a:stretch>
              </p:blipFill>
              <p:spPr bwMode="gray">
                <a:xfrm>
                  <a:off x="2652" y="1482"/>
                  <a:ext cx="384" cy="112"/>
                </a:xfrm>
                <a:prstGeom prst="rect">
                  <a:avLst/>
                </a:prstGeom>
                <a:noFill/>
                <a:ln w="9525">
                  <a:noFill/>
                  <a:miter lim="800000"/>
                  <a:headEnd/>
                  <a:tailEnd/>
                </a:ln>
              </p:spPr>
            </p:pic>
            <p:pic>
              <p:nvPicPr>
                <p:cNvPr id="61" name="Picture 44" descr="circuler_1"/>
                <p:cNvPicPr>
                  <a:picLocks noChangeAspect="1" noChangeArrowheads="1"/>
                </p:cNvPicPr>
                <p:nvPr/>
              </p:nvPicPr>
              <p:blipFill>
                <a:blip r:embed="rId3"/>
                <a:srcRect/>
                <a:stretch>
                  <a:fillRect/>
                </a:stretch>
              </p:blipFill>
              <p:spPr bwMode="gray">
                <a:xfrm>
                  <a:off x="2608" y="1076"/>
                  <a:ext cx="466" cy="478"/>
                </a:xfrm>
                <a:prstGeom prst="rect">
                  <a:avLst/>
                </a:prstGeom>
                <a:noFill/>
                <a:ln w="9525">
                  <a:noFill/>
                  <a:miter lim="800000"/>
                  <a:headEnd/>
                  <a:tailEnd/>
                </a:ln>
              </p:spPr>
            </p:pic>
            <p:sp>
              <p:nvSpPr>
                <p:cNvPr id="62" name="Oval 45"/>
                <p:cNvSpPr>
                  <a:spLocks noChangeArrowheads="1"/>
                </p:cNvSpPr>
                <p:nvPr/>
              </p:nvSpPr>
              <p:spPr bwMode="gray">
                <a:xfrm>
                  <a:off x="2608" y="1076"/>
                  <a:ext cx="463" cy="479"/>
                </a:xfrm>
                <a:prstGeom prst="ellipse">
                  <a:avLst/>
                </a:prstGeom>
                <a:gradFill rotWithShape="1">
                  <a:gsLst>
                    <a:gs pos="0">
                      <a:srgbClr val="9999FF">
                        <a:gamma/>
                        <a:shade val="46275"/>
                        <a:invGamma/>
                        <a:alpha val="89999"/>
                      </a:srgbClr>
                    </a:gs>
                    <a:gs pos="50000">
                      <a:srgbClr val="9999FF">
                        <a:alpha val="55000"/>
                      </a:srgbClr>
                    </a:gs>
                    <a:gs pos="100000">
                      <a:srgbClr val="9999FF">
                        <a:gamma/>
                        <a:shade val="46275"/>
                        <a:invGamma/>
                        <a:alpha val="89999"/>
                      </a:srgbClr>
                    </a:gs>
                  </a:gsLst>
                  <a:lin ang="5400000" scaled="1"/>
                </a:gradFill>
                <a:ln w="9525" algn="ctr">
                  <a:noFill/>
                  <a:round/>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ndParaRPr>
                </a:p>
              </p:txBody>
            </p:sp>
          </p:grpSp>
          <p:pic>
            <p:nvPicPr>
              <p:cNvPr id="59" name="Picture 46" descr="Picture2"/>
              <p:cNvPicPr>
                <a:picLocks noChangeAspect="1" noChangeArrowheads="1"/>
              </p:cNvPicPr>
              <p:nvPr/>
            </p:nvPicPr>
            <p:blipFill>
              <a:blip r:embed="rId4"/>
              <a:srcRect/>
              <a:stretch>
                <a:fillRect/>
              </a:stretch>
            </p:blipFill>
            <p:spPr bwMode="gray">
              <a:xfrm>
                <a:off x="2665" y="1081"/>
                <a:ext cx="359" cy="169"/>
              </a:xfrm>
              <a:prstGeom prst="rect">
                <a:avLst/>
              </a:prstGeom>
              <a:noFill/>
              <a:ln w="9525">
                <a:noFill/>
                <a:miter lim="800000"/>
                <a:headEnd/>
                <a:tailEnd/>
              </a:ln>
            </p:spPr>
          </p:pic>
        </p:grpSp>
        <p:sp>
          <p:nvSpPr>
            <p:cNvPr id="57" name="WordArt 47"/>
            <p:cNvSpPr>
              <a:spLocks noChangeArrowheads="1" noChangeShapeType="1" noTextEdit="1"/>
            </p:cNvSpPr>
            <p:nvPr/>
          </p:nvSpPr>
          <p:spPr bwMode="gray">
            <a:xfrm>
              <a:off x="6866062" y="2537272"/>
              <a:ext cx="514050" cy="337481"/>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altLang="zh-CN" sz="3600" i="1" kern="10">
                  <a:ln w="9525">
                    <a:noFill/>
                    <a:round/>
                    <a:headEnd/>
                    <a:tailEnd/>
                  </a:ln>
                  <a:solidFill>
                    <a:srgbClr val="FCFCFC">
                      <a:alpha val="59999"/>
                    </a:srgbClr>
                  </a:solidFill>
                  <a:latin typeface="Arial Black"/>
                </a:rPr>
                <a:t>03</a:t>
              </a:r>
              <a:endParaRPr lang="zh-CN" altLang="en-US" sz="3600" i="1" kern="10">
                <a:ln w="9525">
                  <a:noFill/>
                  <a:round/>
                  <a:headEnd/>
                  <a:tailEnd/>
                </a:ln>
                <a:solidFill>
                  <a:srgbClr val="FCFCFC">
                    <a:alpha val="59999"/>
                  </a:srgbClr>
                </a:solidFill>
                <a:latin typeface="Arial Black"/>
              </a:endParaRPr>
            </a:p>
          </p:txBody>
        </p:sp>
      </p:grpSp>
      <p:grpSp>
        <p:nvGrpSpPr>
          <p:cNvPr id="63" name="组合 62"/>
          <p:cNvGrpSpPr>
            <a:grpSpLocks/>
          </p:cNvGrpSpPr>
          <p:nvPr/>
        </p:nvGrpSpPr>
        <p:grpSpPr>
          <a:xfrm>
            <a:off x="7352383" y="1878431"/>
            <a:ext cx="1656000" cy="2952000"/>
            <a:chOff x="2268492" y="2692748"/>
            <a:chExt cx="2182708" cy="3113999"/>
          </a:xfrm>
        </p:grpSpPr>
        <p:sp>
          <p:nvSpPr>
            <p:cNvPr id="64" name="Freeform 7"/>
            <p:cNvSpPr>
              <a:spLocks/>
            </p:cNvSpPr>
            <p:nvPr/>
          </p:nvSpPr>
          <p:spPr bwMode="gray">
            <a:xfrm>
              <a:off x="2268492" y="2916421"/>
              <a:ext cx="2182708" cy="2890326"/>
            </a:xfrm>
            <a:custGeom>
              <a:avLst/>
              <a:gdLst/>
              <a:ahLst/>
              <a:cxnLst>
                <a:cxn ang="0">
                  <a:pos x="0" y="207"/>
                </a:cxn>
                <a:cxn ang="0">
                  <a:pos x="1" y="1987"/>
                </a:cxn>
                <a:cxn ang="0">
                  <a:pos x="309" y="2154"/>
                </a:cxn>
                <a:cxn ang="0">
                  <a:pos x="681" y="2040"/>
                </a:cxn>
                <a:cxn ang="0">
                  <a:pos x="999" y="1902"/>
                </a:cxn>
                <a:cxn ang="0">
                  <a:pos x="1359" y="2017"/>
                </a:cxn>
                <a:cxn ang="0">
                  <a:pos x="1359" y="180"/>
                </a:cxn>
                <a:cxn ang="0">
                  <a:pos x="1025" y="21"/>
                </a:cxn>
                <a:cxn ang="0">
                  <a:pos x="366" y="378"/>
                </a:cxn>
                <a:cxn ang="0">
                  <a:pos x="0" y="207"/>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ln>
              <a:headEnd/>
              <a:tailEnd/>
            </a:ln>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ndParaRPr>
            </a:p>
          </p:txBody>
        </p:sp>
        <p:grpSp>
          <p:nvGrpSpPr>
            <p:cNvPr id="65" name="Group 29"/>
            <p:cNvGrpSpPr>
              <a:grpSpLocks/>
            </p:cNvGrpSpPr>
            <p:nvPr/>
          </p:nvGrpSpPr>
          <p:grpSpPr bwMode="auto">
            <a:xfrm>
              <a:off x="2417861" y="2692748"/>
              <a:ext cx="748449" cy="693786"/>
              <a:chOff x="2608" y="1076"/>
              <a:chExt cx="466" cy="518"/>
            </a:xfrm>
          </p:grpSpPr>
          <p:grpSp>
            <p:nvGrpSpPr>
              <p:cNvPr id="68" name="Group 30"/>
              <p:cNvGrpSpPr>
                <a:grpSpLocks/>
              </p:cNvGrpSpPr>
              <p:nvPr/>
            </p:nvGrpSpPr>
            <p:grpSpPr bwMode="auto">
              <a:xfrm>
                <a:off x="2608" y="1076"/>
                <a:ext cx="466" cy="518"/>
                <a:chOff x="2608" y="1076"/>
                <a:chExt cx="466" cy="518"/>
              </a:xfrm>
            </p:grpSpPr>
            <p:pic>
              <p:nvPicPr>
                <p:cNvPr id="70" name="Picture 31" descr="light_shadow"/>
                <p:cNvPicPr>
                  <a:picLocks noChangeAspect="1" noChangeArrowheads="1"/>
                </p:cNvPicPr>
                <p:nvPr/>
              </p:nvPicPr>
              <p:blipFill>
                <a:blip r:embed="rId2">
                  <a:lum bright="-78000" contrast="-78000"/>
                </a:blip>
                <a:srcRect/>
                <a:stretch>
                  <a:fillRect/>
                </a:stretch>
              </p:blipFill>
              <p:spPr bwMode="gray">
                <a:xfrm>
                  <a:off x="2652" y="1482"/>
                  <a:ext cx="384" cy="112"/>
                </a:xfrm>
                <a:prstGeom prst="rect">
                  <a:avLst/>
                </a:prstGeom>
                <a:noFill/>
                <a:ln w="9525">
                  <a:noFill/>
                  <a:miter lim="800000"/>
                  <a:headEnd/>
                  <a:tailEnd/>
                </a:ln>
              </p:spPr>
            </p:pic>
            <p:pic>
              <p:nvPicPr>
                <p:cNvPr id="71" name="Picture 32" descr="circuler_1"/>
                <p:cNvPicPr>
                  <a:picLocks noChangeAspect="1" noChangeArrowheads="1"/>
                </p:cNvPicPr>
                <p:nvPr/>
              </p:nvPicPr>
              <p:blipFill>
                <a:blip r:embed="rId3"/>
                <a:srcRect/>
                <a:stretch>
                  <a:fillRect/>
                </a:stretch>
              </p:blipFill>
              <p:spPr bwMode="gray">
                <a:xfrm>
                  <a:off x="2608" y="1076"/>
                  <a:ext cx="466" cy="478"/>
                </a:xfrm>
                <a:prstGeom prst="rect">
                  <a:avLst/>
                </a:prstGeom>
                <a:noFill/>
                <a:ln w="9525">
                  <a:noFill/>
                  <a:miter lim="800000"/>
                  <a:headEnd/>
                  <a:tailEnd/>
                </a:ln>
              </p:spPr>
            </p:pic>
            <p:sp>
              <p:nvSpPr>
                <p:cNvPr id="72" name="Oval 33"/>
                <p:cNvSpPr>
                  <a:spLocks noChangeArrowheads="1"/>
                </p:cNvSpPr>
                <p:nvPr/>
              </p:nvSpPr>
              <p:spPr bwMode="gray">
                <a:xfrm>
                  <a:off x="2608" y="1076"/>
                  <a:ext cx="463" cy="479"/>
                </a:xfrm>
                <a:prstGeom prst="ellipse">
                  <a:avLst/>
                </a:prstGeom>
                <a:gradFill rotWithShape="1">
                  <a:gsLst>
                    <a:gs pos="0">
                      <a:srgbClr val="93C052">
                        <a:gamma/>
                        <a:shade val="46275"/>
                        <a:invGamma/>
                        <a:alpha val="89999"/>
                      </a:srgbClr>
                    </a:gs>
                    <a:gs pos="50000">
                      <a:srgbClr val="93C052">
                        <a:alpha val="55000"/>
                      </a:srgbClr>
                    </a:gs>
                    <a:gs pos="100000">
                      <a:srgbClr val="93C052">
                        <a:gamma/>
                        <a:shade val="46275"/>
                        <a:invGamma/>
                        <a:alpha val="89999"/>
                      </a:srgbClr>
                    </a:gs>
                  </a:gsLst>
                  <a:lin ang="5400000" scaled="1"/>
                </a:gradFill>
                <a:ln w="9525" algn="ctr">
                  <a:noFill/>
                  <a:round/>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ndParaRPr>
                </a:p>
              </p:txBody>
            </p:sp>
          </p:grpSp>
          <p:pic>
            <p:nvPicPr>
              <p:cNvPr id="69" name="Picture 34" descr="Picture2"/>
              <p:cNvPicPr>
                <a:picLocks noChangeAspect="1" noChangeArrowheads="1"/>
              </p:cNvPicPr>
              <p:nvPr/>
            </p:nvPicPr>
            <p:blipFill>
              <a:blip r:embed="rId4"/>
              <a:srcRect/>
              <a:stretch>
                <a:fillRect/>
              </a:stretch>
            </p:blipFill>
            <p:spPr bwMode="gray">
              <a:xfrm>
                <a:off x="2665" y="1081"/>
                <a:ext cx="359" cy="169"/>
              </a:xfrm>
              <a:prstGeom prst="rect">
                <a:avLst/>
              </a:prstGeom>
              <a:noFill/>
              <a:ln w="9525">
                <a:noFill/>
                <a:miter lim="800000"/>
                <a:headEnd/>
                <a:tailEnd/>
              </a:ln>
            </p:spPr>
          </p:pic>
        </p:grpSp>
        <p:sp>
          <p:nvSpPr>
            <p:cNvPr id="66" name="WordArt 35"/>
            <p:cNvSpPr>
              <a:spLocks noChangeArrowheads="1" noChangeShapeType="1" noTextEdit="1"/>
            </p:cNvSpPr>
            <p:nvPr/>
          </p:nvSpPr>
          <p:spPr bwMode="gray">
            <a:xfrm>
              <a:off x="2531896" y="2840077"/>
              <a:ext cx="536442" cy="354929"/>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altLang="zh-CN" sz="3600" i="1" kern="10" dirty="0" smtClean="0">
                  <a:ln w="9525">
                    <a:noFill/>
                    <a:round/>
                    <a:headEnd/>
                    <a:tailEnd/>
                  </a:ln>
                  <a:solidFill>
                    <a:srgbClr val="FCFCFC">
                      <a:alpha val="59999"/>
                    </a:srgbClr>
                  </a:solidFill>
                  <a:latin typeface="Arial Black"/>
                </a:rPr>
                <a:t>05</a:t>
              </a:r>
              <a:endParaRPr lang="zh-CN" altLang="en-US" sz="3600" i="1" kern="10" dirty="0">
                <a:ln w="9525">
                  <a:noFill/>
                  <a:round/>
                  <a:headEnd/>
                  <a:tailEnd/>
                </a:ln>
                <a:solidFill>
                  <a:srgbClr val="FCFCFC">
                    <a:alpha val="59999"/>
                  </a:srgbClr>
                </a:solidFill>
                <a:latin typeface="Arial Black"/>
              </a:endParaRPr>
            </a:p>
          </p:txBody>
        </p:sp>
        <p:sp>
          <p:nvSpPr>
            <p:cNvPr id="67" name="Line 36"/>
            <p:cNvSpPr>
              <a:spLocks noChangeShapeType="1"/>
            </p:cNvSpPr>
            <p:nvPr/>
          </p:nvSpPr>
          <p:spPr bwMode="gray">
            <a:xfrm>
              <a:off x="2356829" y="4089695"/>
              <a:ext cx="1938580"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p:spPr>
          <p:txBody>
            <a:bodyPr/>
            <a:lstStyle/>
            <a:p>
              <a:pPr fontAlgn="base">
                <a:spcBef>
                  <a:spcPct val="0"/>
                </a:spcBef>
                <a:spcAft>
                  <a:spcPct val="0"/>
                </a:spcAft>
                <a:defRPr/>
              </a:pPr>
              <a:endParaRPr lang="zh-CN" altLang="en-US">
                <a:solidFill>
                  <a:srgbClr val="000000"/>
                </a:solidFill>
                <a:latin typeface="Arial" pitchFamily="34" charset="0"/>
              </a:endParaRPr>
            </a:p>
          </p:txBody>
        </p:sp>
      </p:grpSp>
      <p:grpSp>
        <p:nvGrpSpPr>
          <p:cNvPr id="73" name="组合 72"/>
          <p:cNvGrpSpPr/>
          <p:nvPr/>
        </p:nvGrpSpPr>
        <p:grpSpPr>
          <a:xfrm>
            <a:off x="146446" y="1865278"/>
            <a:ext cx="1656000" cy="2952000"/>
            <a:chOff x="1985838" y="2433865"/>
            <a:chExt cx="2058426" cy="2951971"/>
          </a:xfrm>
        </p:grpSpPr>
        <p:grpSp>
          <p:nvGrpSpPr>
            <p:cNvPr id="74" name="组合 73"/>
            <p:cNvGrpSpPr/>
            <p:nvPr/>
          </p:nvGrpSpPr>
          <p:grpSpPr>
            <a:xfrm>
              <a:off x="1985838" y="2433865"/>
              <a:ext cx="2058426" cy="2951971"/>
              <a:chOff x="2123373" y="2372567"/>
              <a:chExt cx="2058426" cy="2951971"/>
            </a:xfrm>
          </p:grpSpPr>
          <p:sp>
            <p:nvSpPr>
              <p:cNvPr id="77" name="Freeform 12"/>
              <p:cNvSpPr>
                <a:spLocks/>
              </p:cNvSpPr>
              <p:nvPr/>
            </p:nvSpPr>
            <p:spPr bwMode="gray">
              <a:xfrm>
                <a:off x="2123373" y="2579852"/>
                <a:ext cx="2058426" cy="2744686"/>
              </a:xfrm>
              <a:custGeom>
                <a:avLst/>
                <a:gdLst/>
                <a:ahLst/>
                <a:cxnLst>
                  <a:cxn ang="0">
                    <a:pos x="0" y="207"/>
                  </a:cxn>
                  <a:cxn ang="0">
                    <a:pos x="1" y="1987"/>
                  </a:cxn>
                  <a:cxn ang="0">
                    <a:pos x="309" y="2154"/>
                  </a:cxn>
                  <a:cxn ang="0">
                    <a:pos x="681" y="2040"/>
                  </a:cxn>
                  <a:cxn ang="0">
                    <a:pos x="999" y="1902"/>
                  </a:cxn>
                  <a:cxn ang="0">
                    <a:pos x="1359" y="2017"/>
                  </a:cxn>
                  <a:cxn ang="0">
                    <a:pos x="1359" y="180"/>
                  </a:cxn>
                  <a:cxn ang="0">
                    <a:pos x="1025" y="21"/>
                  </a:cxn>
                  <a:cxn ang="0">
                    <a:pos x="366" y="378"/>
                  </a:cxn>
                  <a:cxn ang="0">
                    <a:pos x="0" y="207"/>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rgbClr val="4EA7EA"/>
                  </a:gs>
                  <a:gs pos="100000">
                    <a:srgbClr val="4EA7EA">
                      <a:gamma/>
                      <a:shade val="46275"/>
                      <a:invGamma/>
                    </a:srgbClr>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rgbClr val="4EA7EA"/>
                </a:extrusionClr>
              </a:sp3d>
            </p:spPr>
            <p:txBody>
              <a:bodyP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ndParaRPr>
              </a:p>
            </p:txBody>
          </p:sp>
          <p:grpSp>
            <p:nvGrpSpPr>
              <p:cNvPr id="78" name="Group 20"/>
              <p:cNvGrpSpPr>
                <a:grpSpLocks/>
              </p:cNvGrpSpPr>
              <p:nvPr/>
            </p:nvGrpSpPr>
            <p:grpSpPr bwMode="auto">
              <a:xfrm>
                <a:off x="2296708" y="2372567"/>
                <a:ext cx="639452" cy="671979"/>
                <a:chOff x="192" y="1895"/>
                <a:chExt cx="1042" cy="1124"/>
              </a:xfrm>
            </p:grpSpPr>
            <p:grpSp>
              <p:nvGrpSpPr>
                <p:cNvPr id="79" name="Group 21"/>
                <p:cNvGrpSpPr>
                  <a:grpSpLocks/>
                </p:cNvGrpSpPr>
                <p:nvPr/>
              </p:nvGrpSpPr>
              <p:grpSpPr bwMode="auto">
                <a:xfrm>
                  <a:off x="192" y="1895"/>
                  <a:ext cx="1042" cy="1124"/>
                  <a:chOff x="192" y="1895"/>
                  <a:chExt cx="1042" cy="1124"/>
                </a:xfrm>
              </p:grpSpPr>
              <p:pic>
                <p:nvPicPr>
                  <p:cNvPr id="81" name="Picture 22" descr="light_shadow"/>
                  <p:cNvPicPr>
                    <a:picLocks noChangeAspect="1" noChangeArrowheads="1"/>
                  </p:cNvPicPr>
                  <p:nvPr/>
                </p:nvPicPr>
                <p:blipFill>
                  <a:blip r:embed="rId5">
                    <a:lum bright="-78000" contrast="-78000"/>
                  </a:blip>
                  <a:srcRect/>
                  <a:stretch>
                    <a:fillRect/>
                  </a:stretch>
                </p:blipFill>
                <p:spPr bwMode="gray">
                  <a:xfrm>
                    <a:off x="291" y="2781"/>
                    <a:ext cx="858" cy="238"/>
                  </a:xfrm>
                  <a:prstGeom prst="rect">
                    <a:avLst/>
                  </a:prstGeom>
                  <a:noFill/>
                  <a:ln w="9525">
                    <a:noFill/>
                    <a:miter lim="800000"/>
                    <a:headEnd/>
                    <a:tailEnd/>
                  </a:ln>
                </p:spPr>
              </p:pic>
              <p:pic>
                <p:nvPicPr>
                  <p:cNvPr id="82" name="Picture 23" descr="circuler_1"/>
                  <p:cNvPicPr>
                    <a:picLocks noChangeAspect="1" noChangeArrowheads="1"/>
                  </p:cNvPicPr>
                  <p:nvPr/>
                </p:nvPicPr>
                <p:blipFill>
                  <a:blip r:embed="rId6"/>
                  <a:srcRect/>
                  <a:stretch>
                    <a:fillRect/>
                  </a:stretch>
                </p:blipFill>
                <p:spPr bwMode="gray">
                  <a:xfrm>
                    <a:off x="192" y="1895"/>
                    <a:ext cx="1042" cy="1016"/>
                  </a:xfrm>
                  <a:prstGeom prst="rect">
                    <a:avLst/>
                  </a:prstGeom>
                  <a:noFill/>
                  <a:ln w="9525">
                    <a:noFill/>
                    <a:miter lim="800000"/>
                    <a:headEnd/>
                    <a:tailEnd/>
                  </a:ln>
                </p:spPr>
              </p:pic>
              <p:sp>
                <p:nvSpPr>
                  <p:cNvPr id="83" name="Oval 24"/>
                  <p:cNvSpPr>
                    <a:spLocks noChangeArrowheads="1"/>
                  </p:cNvSpPr>
                  <p:nvPr/>
                </p:nvSpPr>
                <p:spPr bwMode="gray">
                  <a:xfrm>
                    <a:off x="192" y="1917"/>
                    <a:ext cx="1035" cy="1019"/>
                  </a:xfrm>
                  <a:prstGeom prst="ellipse">
                    <a:avLst/>
                  </a:prstGeom>
                  <a:gradFill rotWithShape="1">
                    <a:gsLst>
                      <a:gs pos="0">
                        <a:srgbClr val="4EA7EA">
                          <a:gamma/>
                          <a:shade val="46275"/>
                          <a:invGamma/>
                          <a:alpha val="89999"/>
                        </a:srgbClr>
                      </a:gs>
                      <a:gs pos="50000">
                        <a:srgbClr val="4EA7EA">
                          <a:alpha val="55000"/>
                        </a:srgbClr>
                      </a:gs>
                      <a:gs pos="100000">
                        <a:srgbClr val="4EA7EA">
                          <a:gamma/>
                          <a:shade val="46275"/>
                          <a:invGamma/>
                          <a:alpha val="89999"/>
                        </a:srgbClr>
                      </a:gs>
                    </a:gsLst>
                    <a:lin ang="5400000" scaled="1"/>
                  </a:gradFill>
                  <a:ln w="9525" algn="ctr">
                    <a:noFill/>
                    <a:round/>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pitchFamily="34" charset="0"/>
                    </a:endParaRPr>
                  </a:p>
                </p:txBody>
              </p:sp>
            </p:grpSp>
            <p:pic>
              <p:nvPicPr>
                <p:cNvPr id="80" name="Picture 25" descr="Picture2"/>
                <p:cNvPicPr>
                  <a:picLocks noChangeAspect="1" noChangeArrowheads="1"/>
                </p:cNvPicPr>
                <p:nvPr/>
              </p:nvPicPr>
              <p:blipFill>
                <a:blip r:embed="rId4"/>
                <a:srcRect/>
                <a:stretch>
                  <a:fillRect/>
                </a:stretch>
              </p:blipFill>
              <p:spPr bwMode="gray">
                <a:xfrm>
                  <a:off x="296" y="1927"/>
                  <a:ext cx="823" cy="360"/>
                </a:xfrm>
                <a:prstGeom prst="rect">
                  <a:avLst/>
                </a:prstGeom>
                <a:noFill/>
                <a:ln w="9525">
                  <a:noFill/>
                  <a:miter lim="800000"/>
                  <a:headEnd/>
                  <a:tailEnd/>
                </a:ln>
              </p:spPr>
            </p:pic>
          </p:grpSp>
        </p:grpSp>
        <p:sp>
          <p:nvSpPr>
            <p:cNvPr id="75" name="WordArt 26"/>
            <p:cNvSpPr>
              <a:spLocks noChangeArrowheads="1" noChangeShapeType="1" noTextEdit="1"/>
            </p:cNvSpPr>
            <p:nvPr/>
          </p:nvSpPr>
          <p:spPr bwMode="gray">
            <a:xfrm>
              <a:off x="2240865" y="2597097"/>
              <a:ext cx="461983" cy="337044"/>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altLang="zh-CN" sz="3600" i="1" kern="10" dirty="0">
                  <a:ln w="9525">
                    <a:noFill/>
                    <a:round/>
                    <a:headEnd/>
                    <a:tailEnd/>
                  </a:ln>
                  <a:solidFill>
                    <a:srgbClr val="FCFCFC">
                      <a:alpha val="59999"/>
                    </a:srgbClr>
                  </a:solidFill>
                  <a:latin typeface="Arial Black"/>
                </a:rPr>
                <a:t>01</a:t>
              </a:r>
              <a:endParaRPr lang="zh-CN" altLang="en-US" sz="3600" i="1" kern="10" dirty="0">
                <a:ln w="9525">
                  <a:noFill/>
                  <a:round/>
                  <a:headEnd/>
                  <a:tailEnd/>
                </a:ln>
                <a:solidFill>
                  <a:srgbClr val="FCFCFC">
                    <a:alpha val="59999"/>
                  </a:srgbClr>
                </a:solidFill>
                <a:latin typeface="Arial Black"/>
              </a:endParaRPr>
            </a:p>
          </p:txBody>
        </p:sp>
        <p:sp>
          <p:nvSpPr>
            <p:cNvPr id="76" name="Line 27"/>
            <p:cNvSpPr>
              <a:spLocks noChangeShapeType="1"/>
            </p:cNvSpPr>
            <p:nvPr/>
          </p:nvSpPr>
          <p:spPr bwMode="gray">
            <a:xfrm>
              <a:off x="2088748" y="3683055"/>
              <a:ext cx="1700041"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p:spPr>
          <p:txBody>
            <a:bodyPr/>
            <a:lstStyle/>
            <a:p>
              <a:pPr fontAlgn="base">
                <a:spcBef>
                  <a:spcPct val="0"/>
                </a:spcBef>
                <a:spcAft>
                  <a:spcPct val="0"/>
                </a:spcAft>
                <a:defRPr/>
              </a:pPr>
              <a:endParaRPr lang="zh-CN" altLang="en-US">
                <a:solidFill>
                  <a:srgbClr val="000000"/>
                </a:solidFill>
                <a:latin typeface="Arial" pitchFamily="34" charset="0"/>
              </a:endParaRPr>
            </a:p>
          </p:txBody>
        </p:sp>
      </p:grpSp>
      <p:sp>
        <p:nvSpPr>
          <p:cNvPr id="84" name="Text Box 16"/>
          <p:cNvSpPr txBox="1">
            <a:spLocks noChangeArrowheads="1"/>
          </p:cNvSpPr>
          <p:nvPr/>
        </p:nvSpPr>
        <p:spPr bwMode="gray">
          <a:xfrm>
            <a:off x="1619672" y="2846204"/>
            <a:ext cx="2222902" cy="346570"/>
          </a:xfrm>
          <a:prstGeom prst="rect">
            <a:avLst/>
          </a:prstGeom>
          <a:noFill/>
          <a:ln w="9525">
            <a:noFill/>
            <a:miter lim="800000"/>
            <a:headEnd/>
            <a:tailEnd/>
          </a:ln>
        </p:spPr>
        <p:txBody>
          <a:bodyPr wrap="square">
            <a:spAutoFit/>
          </a:bodyPr>
          <a:lstStyle/>
          <a:p>
            <a:pPr algn="ctr">
              <a:lnSpc>
                <a:spcPct val="80000"/>
              </a:lnSpc>
              <a:spcBef>
                <a:spcPct val="50000"/>
              </a:spcBef>
            </a:pPr>
            <a:r>
              <a:rPr lang="zh-CN" altLang="en-US" sz="2000" dirty="0">
                <a:solidFill>
                  <a:srgbClr val="FFFFFF"/>
                </a:solidFill>
                <a:latin typeface="华文琥珀" panose="02010800040101010101" pitchFamily="2" charset="-122"/>
                <a:ea typeface="华文琥珀" panose="02010800040101010101" pitchFamily="2" charset="-122"/>
              </a:rPr>
              <a:t>太平洋战场</a:t>
            </a:r>
            <a:endParaRPr lang="en-US" altLang="zh-CN" sz="2000" dirty="0">
              <a:solidFill>
                <a:srgbClr val="FFFFFF"/>
              </a:solidFill>
              <a:latin typeface="华文琥珀" panose="02010800040101010101" pitchFamily="2" charset="-122"/>
              <a:ea typeface="华文琥珀" panose="02010800040101010101" pitchFamily="2" charset="-122"/>
            </a:endParaRPr>
          </a:p>
        </p:txBody>
      </p:sp>
      <p:sp>
        <p:nvSpPr>
          <p:cNvPr id="85" name="Text Box 16"/>
          <p:cNvSpPr txBox="1">
            <a:spLocks noChangeArrowheads="1"/>
          </p:cNvSpPr>
          <p:nvPr/>
        </p:nvSpPr>
        <p:spPr bwMode="gray">
          <a:xfrm>
            <a:off x="3491880" y="2794398"/>
            <a:ext cx="2222902" cy="346570"/>
          </a:xfrm>
          <a:prstGeom prst="rect">
            <a:avLst/>
          </a:prstGeom>
          <a:noFill/>
          <a:ln w="9525">
            <a:noFill/>
            <a:miter lim="800000"/>
            <a:headEnd/>
            <a:tailEnd/>
          </a:ln>
        </p:spPr>
        <p:txBody>
          <a:bodyPr wrap="square">
            <a:spAutoFit/>
          </a:bodyPr>
          <a:lstStyle/>
          <a:p>
            <a:pPr algn="ctr">
              <a:lnSpc>
                <a:spcPct val="80000"/>
              </a:lnSpc>
              <a:spcBef>
                <a:spcPct val="50000"/>
              </a:spcBef>
            </a:pPr>
            <a:r>
              <a:rPr lang="zh-CN" altLang="en-US" sz="2000" dirty="0">
                <a:solidFill>
                  <a:srgbClr val="FFFFFF"/>
                </a:solidFill>
                <a:latin typeface="华文琥珀" panose="02010800040101010101" pitchFamily="2" charset="-122"/>
                <a:ea typeface="华文琥珀" panose="02010800040101010101" pitchFamily="2" charset="-122"/>
              </a:rPr>
              <a:t>亚洲战场</a:t>
            </a:r>
            <a:endParaRPr lang="en-US" altLang="zh-CN" sz="2000" dirty="0">
              <a:solidFill>
                <a:srgbClr val="FFFFFF"/>
              </a:solidFill>
              <a:latin typeface="华文琥珀" panose="02010800040101010101" pitchFamily="2" charset="-122"/>
              <a:ea typeface="华文琥珀" panose="02010800040101010101" pitchFamily="2" charset="-122"/>
            </a:endParaRPr>
          </a:p>
        </p:txBody>
      </p:sp>
      <p:sp>
        <p:nvSpPr>
          <p:cNvPr id="86" name="Text Box 16"/>
          <p:cNvSpPr txBox="1">
            <a:spLocks noChangeArrowheads="1"/>
          </p:cNvSpPr>
          <p:nvPr/>
        </p:nvSpPr>
        <p:spPr bwMode="gray">
          <a:xfrm>
            <a:off x="5292080" y="2846204"/>
            <a:ext cx="2222902" cy="346570"/>
          </a:xfrm>
          <a:prstGeom prst="rect">
            <a:avLst/>
          </a:prstGeom>
          <a:noFill/>
          <a:ln w="9525">
            <a:noFill/>
            <a:miter lim="800000"/>
            <a:headEnd/>
            <a:tailEnd/>
          </a:ln>
        </p:spPr>
        <p:txBody>
          <a:bodyPr wrap="square">
            <a:spAutoFit/>
          </a:bodyPr>
          <a:lstStyle/>
          <a:p>
            <a:pPr algn="ctr">
              <a:lnSpc>
                <a:spcPct val="80000"/>
              </a:lnSpc>
              <a:spcBef>
                <a:spcPct val="50000"/>
              </a:spcBef>
            </a:pPr>
            <a:r>
              <a:rPr lang="zh-CN" altLang="en-US" sz="2000" dirty="0">
                <a:solidFill>
                  <a:srgbClr val="FFFFFF"/>
                </a:solidFill>
                <a:latin typeface="华文琥珀" panose="02010800040101010101" pitchFamily="2" charset="-122"/>
                <a:ea typeface="华文琥珀" panose="02010800040101010101" pitchFamily="2" charset="-122"/>
              </a:rPr>
              <a:t>非洲战场</a:t>
            </a:r>
            <a:endParaRPr lang="en-US" altLang="zh-CN" sz="2000" dirty="0">
              <a:solidFill>
                <a:srgbClr val="FFFFFF"/>
              </a:solidFill>
              <a:latin typeface="华文琥珀" panose="02010800040101010101" pitchFamily="2" charset="-122"/>
              <a:ea typeface="华文琥珀" panose="02010800040101010101" pitchFamily="2" charset="-122"/>
            </a:endParaRPr>
          </a:p>
        </p:txBody>
      </p:sp>
      <p:sp>
        <p:nvSpPr>
          <p:cNvPr id="87" name="文本框 86"/>
          <p:cNvSpPr txBox="1"/>
          <p:nvPr/>
        </p:nvSpPr>
        <p:spPr>
          <a:xfrm>
            <a:off x="115396" y="3282796"/>
            <a:ext cx="1876651" cy="1223412"/>
          </a:xfrm>
          <a:prstGeom prst="rect">
            <a:avLst/>
          </a:prstGeom>
          <a:noFill/>
        </p:spPr>
        <p:txBody>
          <a:bodyPr wrap="square" rtlCol="0">
            <a:spAutoFit/>
          </a:bodyPr>
          <a:lstStyle/>
          <a:p>
            <a:r>
              <a:rPr lang="zh-CN" altLang="en-US" sz="1050" b="1" dirty="0">
                <a:solidFill>
                  <a:srgbClr val="000000"/>
                </a:solidFill>
                <a:latin typeface="楷体" panose="02010609060101010101" pitchFamily="49" charset="-122"/>
                <a:ea typeface="楷体" panose="02010609060101010101" pitchFamily="49" charset="-122"/>
              </a:rPr>
              <a:t>东欧战场</a:t>
            </a:r>
            <a:r>
              <a:rPr lang="zh-CN" altLang="en-US" sz="1050" dirty="0">
                <a:solidFill>
                  <a:srgbClr val="000000"/>
                </a:solidFill>
                <a:latin typeface="楷体" panose="02010609060101010101" pitchFamily="49" charset="-122"/>
                <a:ea typeface="楷体" panose="02010609060101010101" pitchFamily="49" charset="-122"/>
              </a:rPr>
              <a:t>（波兰战役、苏德战争）</a:t>
            </a:r>
          </a:p>
          <a:p>
            <a:r>
              <a:rPr lang="zh-CN" altLang="en-US" sz="1050" dirty="0">
                <a:solidFill>
                  <a:srgbClr val="000000"/>
                </a:solidFill>
                <a:latin typeface="楷体" panose="02010609060101010101" pitchFamily="49" charset="-122"/>
                <a:ea typeface="楷体" panose="02010609060101010101" pitchFamily="49" charset="-122"/>
              </a:rPr>
              <a:t> </a:t>
            </a:r>
          </a:p>
          <a:p>
            <a:r>
              <a:rPr lang="zh-CN" altLang="en-US" sz="1050" b="1" dirty="0">
                <a:solidFill>
                  <a:srgbClr val="000000"/>
                </a:solidFill>
                <a:latin typeface="楷体" panose="02010609060101010101" pitchFamily="49" charset="-122"/>
                <a:ea typeface="楷体" panose="02010609060101010101" pitchFamily="49" charset="-122"/>
              </a:rPr>
              <a:t>西欧战场</a:t>
            </a:r>
            <a:r>
              <a:rPr lang="zh-CN" altLang="en-US" sz="1050" dirty="0">
                <a:solidFill>
                  <a:srgbClr val="000000"/>
                </a:solidFill>
                <a:latin typeface="楷体" panose="02010609060101010101" pitchFamily="49" charset="-122"/>
                <a:ea typeface="楷体" panose="02010609060101010101" pitchFamily="49" charset="-122"/>
              </a:rPr>
              <a:t>（法国战役、敦刻尔克大撤退、不列颠空战、西西里岛登陆战役、诺曼底登陆）</a:t>
            </a:r>
            <a:endParaRPr lang="zh-CN" altLang="en-US" sz="1050" dirty="0">
              <a:solidFill>
                <a:srgbClr val="000000"/>
              </a:solidFill>
            </a:endParaRPr>
          </a:p>
        </p:txBody>
      </p:sp>
      <p:sp>
        <p:nvSpPr>
          <p:cNvPr id="88" name="文本框 87"/>
          <p:cNvSpPr txBox="1"/>
          <p:nvPr/>
        </p:nvSpPr>
        <p:spPr>
          <a:xfrm>
            <a:off x="1904039" y="3449288"/>
            <a:ext cx="1654168" cy="646331"/>
          </a:xfrm>
          <a:prstGeom prst="rect">
            <a:avLst/>
          </a:prstGeom>
          <a:noFill/>
        </p:spPr>
        <p:txBody>
          <a:bodyPr wrap="square" rtlCol="0">
            <a:spAutoFit/>
          </a:bodyPr>
          <a:lstStyle/>
          <a:p>
            <a:r>
              <a:rPr lang="zh-CN" altLang="en-US" sz="1200" dirty="0">
                <a:solidFill>
                  <a:srgbClr val="000000"/>
                </a:solidFill>
                <a:latin typeface="+mn-ea"/>
                <a:ea typeface="+mn-ea"/>
              </a:rPr>
              <a:t>中途岛海战、珍珠港战役、瓜达尔卡纳尔岛战役、珊瑚海海战</a:t>
            </a:r>
          </a:p>
        </p:txBody>
      </p:sp>
      <p:sp>
        <p:nvSpPr>
          <p:cNvPr id="89" name="文本框 88"/>
          <p:cNvSpPr txBox="1"/>
          <p:nvPr/>
        </p:nvSpPr>
        <p:spPr>
          <a:xfrm>
            <a:off x="3686327" y="3396280"/>
            <a:ext cx="2010442" cy="1169551"/>
          </a:xfrm>
          <a:prstGeom prst="rect">
            <a:avLst/>
          </a:prstGeom>
          <a:noFill/>
        </p:spPr>
        <p:txBody>
          <a:bodyPr wrap="square" rtlCol="0">
            <a:spAutoFit/>
          </a:bodyPr>
          <a:lstStyle/>
          <a:p>
            <a:r>
              <a:rPr lang="zh-CN" altLang="en-US" sz="1400" b="1" dirty="0">
                <a:solidFill>
                  <a:srgbClr val="000000"/>
                </a:solidFill>
                <a:latin typeface="+mn-ea"/>
                <a:ea typeface="+mn-ea"/>
              </a:rPr>
              <a:t>中国</a:t>
            </a:r>
            <a:r>
              <a:rPr lang="zh-CN" altLang="en-US" sz="1400" b="1" dirty="0" smtClean="0">
                <a:solidFill>
                  <a:srgbClr val="000000"/>
                </a:solidFill>
                <a:latin typeface="+mn-ea"/>
                <a:ea typeface="+mn-ea"/>
              </a:rPr>
              <a:t>战场</a:t>
            </a:r>
            <a:endParaRPr lang="en-US" altLang="zh-CN" sz="1400" b="1" dirty="0" smtClean="0">
              <a:solidFill>
                <a:srgbClr val="000000"/>
              </a:solidFill>
              <a:latin typeface="+mn-ea"/>
              <a:ea typeface="+mn-ea"/>
            </a:endParaRPr>
          </a:p>
          <a:p>
            <a:r>
              <a:rPr lang="zh-CN" altLang="en-US" sz="1400" dirty="0" smtClean="0">
                <a:solidFill>
                  <a:srgbClr val="000000"/>
                </a:solidFill>
                <a:latin typeface="+mn-ea"/>
                <a:ea typeface="+mn-ea"/>
              </a:rPr>
              <a:t>抗日战争</a:t>
            </a:r>
            <a:r>
              <a:rPr lang="zh-CN" altLang="en-US" sz="1400" dirty="0">
                <a:solidFill>
                  <a:srgbClr val="000000"/>
                </a:solidFill>
                <a:latin typeface="+mn-ea"/>
                <a:ea typeface="+mn-ea"/>
              </a:rPr>
              <a:t>、苏日</a:t>
            </a:r>
            <a:r>
              <a:rPr lang="zh-CN" altLang="en-US" sz="1400" dirty="0" smtClean="0">
                <a:solidFill>
                  <a:srgbClr val="000000"/>
                </a:solidFill>
                <a:latin typeface="+mn-ea"/>
                <a:ea typeface="+mn-ea"/>
              </a:rPr>
              <a:t>战争</a:t>
            </a:r>
            <a:r>
              <a:rPr lang="en-US" altLang="zh-CN" sz="1400" dirty="0" smtClean="0">
                <a:solidFill>
                  <a:srgbClr val="000000"/>
                </a:solidFill>
                <a:latin typeface="+mn-ea"/>
                <a:ea typeface="+mn-ea"/>
              </a:rPr>
              <a:t> </a:t>
            </a:r>
            <a:endParaRPr lang="en-US" altLang="zh-CN" sz="1400" dirty="0">
              <a:solidFill>
                <a:srgbClr val="000000"/>
              </a:solidFill>
              <a:latin typeface="+mn-ea"/>
              <a:ea typeface="+mn-ea"/>
            </a:endParaRPr>
          </a:p>
          <a:p>
            <a:r>
              <a:rPr lang="en-US" altLang="zh-CN" sz="1400" dirty="0">
                <a:solidFill>
                  <a:srgbClr val="000000"/>
                </a:solidFill>
                <a:latin typeface="+mn-ea"/>
                <a:ea typeface="+mn-ea"/>
              </a:rPr>
              <a:t> </a:t>
            </a:r>
          </a:p>
          <a:p>
            <a:r>
              <a:rPr lang="zh-CN" altLang="en-US" sz="1400" b="1" dirty="0">
                <a:solidFill>
                  <a:srgbClr val="000000"/>
                </a:solidFill>
                <a:latin typeface="+mn-ea"/>
                <a:ea typeface="+mn-ea"/>
              </a:rPr>
              <a:t>缅甸</a:t>
            </a:r>
            <a:r>
              <a:rPr lang="zh-CN" altLang="en-US" sz="1400" b="1" dirty="0" smtClean="0">
                <a:solidFill>
                  <a:srgbClr val="000000"/>
                </a:solidFill>
                <a:latin typeface="+mn-ea"/>
                <a:ea typeface="+mn-ea"/>
              </a:rPr>
              <a:t>战场</a:t>
            </a:r>
            <a:endParaRPr lang="en-US" altLang="zh-CN" sz="1400" b="1" dirty="0" smtClean="0">
              <a:solidFill>
                <a:srgbClr val="000000"/>
              </a:solidFill>
              <a:latin typeface="+mn-ea"/>
              <a:ea typeface="+mn-ea"/>
            </a:endParaRPr>
          </a:p>
          <a:p>
            <a:r>
              <a:rPr lang="zh-CN" altLang="en-US" sz="1400" dirty="0" smtClean="0">
                <a:solidFill>
                  <a:srgbClr val="000000"/>
                </a:solidFill>
                <a:latin typeface="+mn-ea"/>
                <a:ea typeface="+mn-ea"/>
              </a:rPr>
              <a:t>滇</a:t>
            </a:r>
            <a:r>
              <a:rPr lang="zh-CN" altLang="en-US" sz="1400" dirty="0">
                <a:solidFill>
                  <a:srgbClr val="000000"/>
                </a:solidFill>
                <a:latin typeface="+mn-ea"/>
                <a:ea typeface="+mn-ea"/>
              </a:rPr>
              <a:t>缅</a:t>
            </a:r>
            <a:r>
              <a:rPr lang="zh-CN" altLang="en-US" sz="1400" dirty="0" smtClean="0">
                <a:solidFill>
                  <a:srgbClr val="000000"/>
                </a:solidFill>
                <a:latin typeface="+mn-ea"/>
                <a:ea typeface="+mn-ea"/>
              </a:rPr>
              <a:t>战争</a:t>
            </a:r>
            <a:endParaRPr lang="zh-CN" altLang="en-US" sz="1400" dirty="0">
              <a:solidFill>
                <a:srgbClr val="000000"/>
              </a:solidFill>
              <a:latin typeface="+mn-ea"/>
              <a:ea typeface="+mn-ea"/>
            </a:endParaRPr>
          </a:p>
        </p:txBody>
      </p:sp>
      <p:sp>
        <p:nvSpPr>
          <p:cNvPr id="90" name="文本框 89"/>
          <p:cNvSpPr txBox="1"/>
          <p:nvPr/>
        </p:nvSpPr>
        <p:spPr>
          <a:xfrm>
            <a:off x="5633295" y="3500565"/>
            <a:ext cx="2010442" cy="646331"/>
          </a:xfrm>
          <a:prstGeom prst="rect">
            <a:avLst/>
          </a:prstGeom>
          <a:noFill/>
        </p:spPr>
        <p:txBody>
          <a:bodyPr wrap="square" rtlCol="0">
            <a:spAutoFit/>
          </a:bodyPr>
          <a:lstStyle/>
          <a:p>
            <a:r>
              <a:rPr lang="zh-CN" altLang="en-US" dirty="0">
                <a:solidFill>
                  <a:srgbClr val="000000"/>
                </a:solidFill>
                <a:latin typeface="+mn-ea"/>
                <a:ea typeface="+mn-ea"/>
              </a:rPr>
              <a:t>阿拉曼</a:t>
            </a:r>
            <a:r>
              <a:rPr lang="zh-CN" altLang="en-US" dirty="0" smtClean="0">
                <a:solidFill>
                  <a:srgbClr val="000000"/>
                </a:solidFill>
                <a:latin typeface="+mn-ea"/>
                <a:ea typeface="+mn-ea"/>
              </a:rPr>
              <a:t>战役</a:t>
            </a:r>
            <a:endParaRPr lang="en-US" altLang="zh-CN" dirty="0" smtClean="0">
              <a:solidFill>
                <a:srgbClr val="000000"/>
              </a:solidFill>
              <a:latin typeface="+mn-ea"/>
              <a:ea typeface="+mn-ea"/>
            </a:endParaRPr>
          </a:p>
          <a:p>
            <a:r>
              <a:rPr lang="zh-CN" altLang="en-US" dirty="0" smtClean="0">
                <a:solidFill>
                  <a:srgbClr val="000000"/>
                </a:solidFill>
                <a:latin typeface="+mn-ea"/>
                <a:ea typeface="+mn-ea"/>
              </a:rPr>
              <a:t>突尼斯</a:t>
            </a:r>
            <a:r>
              <a:rPr lang="zh-CN" altLang="en-US" dirty="0">
                <a:solidFill>
                  <a:srgbClr val="000000"/>
                </a:solidFill>
                <a:latin typeface="+mn-ea"/>
                <a:ea typeface="+mn-ea"/>
              </a:rPr>
              <a:t>会战</a:t>
            </a:r>
          </a:p>
        </p:txBody>
      </p:sp>
      <p:sp>
        <p:nvSpPr>
          <p:cNvPr id="91" name="Text Box 16"/>
          <p:cNvSpPr txBox="1">
            <a:spLocks noChangeArrowheads="1"/>
          </p:cNvSpPr>
          <p:nvPr/>
        </p:nvSpPr>
        <p:spPr bwMode="gray">
          <a:xfrm>
            <a:off x="-180528" y="2846204"/>
            <a:ext cx="2222902" cy="346570"/>
          </a:xfrm>
          <a:prstGeom prst="rect">
            <a:avLst/>
          </a:prstGeom>
          <a:noFill/>
          <a:ln w="9525">
            <a:noFill/>
            <a:miter lim="800000"/>
            <a:headEnd/>
            <a:tailEnd/>
          </a:ln>
        </p:spPr>
        <p:txBody>
          <a:bodyPr wrap="square">
            <a:spAutoFit/>
          </a:bodyPr>
          <a:lstStyle/>
          <a:p>
            <a:pPr algn="ctr">
              <a:lnSpc>
                <a:spcPct val="80000"/>
              </a:lnSpc>
              <a:spcBef>
                <a:spcPct val="50000"/>
              </a:spcBef>
            </a:pPr>
            <a:r>
              <a:rPr lang="zh-CN" altLang="en-US" sz="2000" dirty="0">
                <a:solidFill>
                  <a:srgbClr val="FFFFFF"/>
                </a:solidFill>
                <a:latin typeface="华文琥珀" panose="02010800040101010101" pitchFamily="2" charset="-122"/>
                <a:ea typeface="华文琥珀" panose="02010800040101010101" pitchFamily="2" charset="-122"/>
              </a:rPr>
              <a:t>欧洲战场</a:t>
            </a:r>
            <a:endParaRPr lang="en-US" altLang="zh-CN" sz="2000" dirty="0">
              <a:solidFill>
                <a:srgbClr val="FFFFFF"/>
              </a:solidFill>
              <a:latin typeface="华文琥珀" panose="02010800040101010101" pitchFamily="2" charset="-122"/>
              <a:ea typeface="华文琥珀" panose="02010800040101010101" pitchFamily="2" charset="-122"/>
            </a:endParaRPr>
          </a:p>
        </p:txBody>
      </p:sp>
      <p:sp>
        <p:nvSpPr>
          <p:cNvPr id="112" name="Text Box 16"/>
          <p:cNvSpPr txBox="1">
            <a:spLocks noChangeArrowheads="1"/>
          </p:cNvSpPr>
          <p:nvPr/>
        </p:nvSpPr>
        <p:spPr bwMode="gray">
          <a:xfrm>
            <a:off x="7092280" y="2846204"/>
            <a:ext cx="2222902" cy="346570"/>
          </a:xfrm>
          <a:prstGeom prst="rect">
            <a:avLst/>
          </a:prstGeom>
          <a:noFill/>
          <a:ln w="9525">
            <a:noFill/>
            <a:miter lim="800000"/>
            <a:headEnd/>
            <a:tailEnd/>
          </a:ln>
        </p:spPr>
        <p:txBody>
          <a:bodyPr wrap="square">
            <a:spAutoFit/>
          </a:bodyPr>
          <a:lstStyle/>
          <a:p>
            <a:pPr algn="ctr">
              <a:lnSpc>
                <a:spcPct val="80000"/>
              </a:lnSpc>
              <a:spcBef>
                <a:spcPct val="50000"/>
              </a:spcBef>
            </a:pPr>
            <a:r>
              <a:rPr lang="zh-CN" altLang="en-US" sz="2000" dirty="0">
                <a:solidFill>
                  <a:srgbClr val="FFFFFF"/>
                </a:solidFill>
                <a:latin typeface="华文琥珀" panose="02010800040101010101" pitchFamily="2" charset="-122"/>
                <a:ea typeface="华文琥珀" panose="02010800040101010101" pitchFamily="2" charset="-122"/>
              </a:rPr>
              <a:t>大西洋战场</a:t>
            </a:r>
            <a:endParaRPr lang="en-US" altLang="zh-CN" sz="2000" dirty="0">
              <a:solidFill>
                <a:srgbClr val="FFFFFF"/>
              </a:solidFill>
              <a:latin typeface="华文琥珀" panose="02010800040101010101" pitchFamily="2" charset="-122"/>
              <a:ea typeface="华文琥珀" panose="02010800040101010101" pitchFamily="2" charset="-122"/>
            </a:endParaRPr>
          </a:p>
        </p:txBody>
      </p:sp>
      <p:sp>
        <p:nvSpPr>
          <p:cNvPr id="113" name="矩形 112"/>
          <p:cNvSpPr/>
          <p:nvPr/>
        </p:nvSpPr>
        <p:spPr>
          <a:xfrm>
            <a:off x="7542860" y="3568549"/>
            <a:ext cx="1338828" cy="369332"/>
          </a:xfrm>
          <a:prstGeom prst="rect">
            <a:avLst/>
          </a:prstGeom>
        </p:spPr>
        <p:txBody>
          <a:bodyPr wrap="none">
            <a:spAutoFit/>
          </a:bodyPr>
          <a:lstStyle/>
          <a:p>
            <a:r>
              <a:rPr lang="zh-CN" altLang="en-US" dirty="0">
                <a:solidFill>
                  <a:srgbClr val="000000"/>
                </a:solidFill>
              </a:rPr>
              <a:t>大西洋海战</a:t>
            </a:r>
          </a:p>
        </p:txBody>
      </p:sp>
      <p:sp>
        <p:nvSpPr>
          <p:cNvPr id="92" name="Oval 6">
            <a:hlinkClick r:id="rId7"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6</a:t>
            </a:r>
          </a:p>
        </p:txBody>
      </p:sp>
    </p:spTree>
    <p:extLst>
      <p:ext uri="{BB962C8B-B14F-4D97-AF65-F5344CB8AC3E}">
        <p14:creationId xmlns:p14="http://schemas.microsoft.com/office/powerpoint/2010/main" val="170241294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世界纪念</a:t>
            </a:r>
            <a:endParaRPr lang="zh-CN" altLang="en-US" dirty="0"/>
          </a:p>
        </p:txBody>
      </p:sp>
      <p:sp>
        <p:nvSpPr>
          <p:cNvPr id="3" name="矩形 2"/>
          <p:cNvSpPr/>
          <p:nvPr/>
        </p:nvSpPr>
        <p:spPr>
          <a:xfrm>
            <a:off x="1331640" y="5402991"/>
            <a:ext cx="7344816" cy="923330"/>
          </a:xfrm>
          <a:prstGeom prst="rect">
            <a:avLst/>
          </a:prstGeom>
        </p:spPr>
        <p:txBody>
          <a:bodyPr wrap="square">
            <a:spAutoFit/>
          </a:bodyPr>
          <a:lstStyle/>
          <a:p>
            <a:r>
              <a:rPr lang="en-US" altLang="zh-CN" dirty="0" smtClean="0">
                <a:solidFill>
                  <a:srgbClr val="000000"/>
                </a:solidFill>
              </a:rPr>
              <a:t>7</a:t>
            </a:r>
            <a:r>
              <a:rPr lang="zh-CN" altLang="en-US" dirty="0" smtClean="0">
                <a:solidFill>
                  <a:srgbClr val="000000"/>
                </a:solidFill>
              </a:rPr>
              <a:t>月</a:t>
            </a:r>
            <a:r>
              <a:rPr lang="en-US" altLang="zh-CN" dirty="0" smtClean="0">
                <a:solidFill>
                  <a:srgbClr val="000000"/>
                </a:solidFill>
              </a:rPr>
              <a:t>7</a:t>
            </a:r>
            <a:r>
              <a:rPr lang="zh-CN" altLang="en-US" dirty="0" smtClean="0">
                <a:solidFill>
                  <a:srgbClr val="000000"/>
                </a:solidFill>
              </a:rPr>
              <a:t>日是全民族抗战爆发</a:t>
            </a:r>
            <a:r>
              <a:rPr lang="en-US" altLang="zh-CN" dirty="0" smtClean="0">
                <a:solidFill>
                  <a:srgbClr val="000000"/>
                </a:solidFill>
              </a:rPr>
              <a:t>77</a:t>
            </a:r>
            <a:r>
              <a:rPr lang="zh-CN" altLang="en-US" dirty="0" smtClean="0">
                <a:solidFill>
                  <a:srgbClr val="000000"/>
                </a:solidFill>
              </a:rPr>
              <a:t>周年纪念日。上午</a:t>
            </a:r>
            <a:r>
              <a:rPr lang="en-US" altLang="zh-CN" dirty="0" smtClean="0">
                <a:solidFill>
                  <a:srgbClr val="000000"/>
                </a:solidFill>
              </a:rPr>
              <a:t>10</a:t>
            </a:r>
            <a:r>
              <a:rPr lang="zh-CN" altLang="en-US" dirty="0" smtClean="0">
                <a:solidFill>
                  <a:srgbClr val="000000"/>
                </a:solidFill>
              </a:rPr>
              <a:t>时，习近平、俞正声等党和国家领导人来到中国人民抗日战争纪念馆，同</a:t>
            </a:r>
            <a:r>
              <a:rPr lang="en-US" altLang="zh-CN" dirty="0" smtClean="0">
                <a:solidFill>
                  <a:srgbClr val="000000"/>
                </a:solidFill>
              </a:rPr>
              <a:t>1000</a:t>
            </a:r>
            <a:r>
              <a:rPr lang="zh-CN" altLang="en-US" dirty="0" smtClean="0">
                <a:solidFill>
                  <a:srgbClr val="000000"/>
                </a:solidFill>
              </a:rPr>
              <a:t>多名各界代表一起参加纪念仪式。</a:t>
            </a:r>
            <a:endParaRPr lang="zh-CN" altLang="en-US" dirty="0">
              <a:solidFill>
                <a:srgbClr val="000000"/>
              </a:solidFill>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5459"/>
          <a:stretch/>
        </p:blipFill>
        <p:spPr>
          <a:xfrm>
            <a:off x="696872" y="1082511"/>
            <a:ext cx="7474282" cy="4320480"/>
          </a:xfrm>
          <a:prstGeom prst="rect">
            <a:avLst/>
          </a:prstGeom>
        </p:spPr>
      </p:pic>
      <p:sp>
        <p:nvSpPr>
          <p:cNvPr id="5" name="Oval 6">
            <a:hlinkClick r:id="rId3"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96</a:t>
            </a:r>
          </a:p>
        </p:txBody>
      </p:sp>
    </p:spTree>
    <p:extLst>
      <p:ext uri="{BB962C8B-B14F-4D97-AF65-F5344CB8AC3E}">
        <p14:creationId xmlns:p14="http://schemas.microsoft.com/office/powerpoint/2010/main" val="291571373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南京大屠杀死难者遗属家祭活动启动</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750" y="1124744"/>
            <a:ext cx="8572500" cy="4629547"/>
          </a:xfrm>
          <a:prstGeom prst="rect">
            <a:avLst/>
          </a:prstGeom>
        </p:spPr>
      </p:pic>
      <p:sp>
        <p:nvSpPr>
          <p:cNvPr id="4" name="矩形 3"/>
          <p:cNvSpPr/>
          <p:nvPr/>
        </p:nvSpPr>
        <p:spPr>
          <a:xfrm>
            <a:off x="285750" y="5866537"/>
            <a:ext cx="8572500" cy="369332"/>
          </a:xfrm>
          <a:prstGeom prst="rect">
            <a:avLst/>
          </a:prstGeom>
        </p:spPr>
        <p:txBody>
          <a:bodyPr wrap="square">
            <a:spAutoFit/>
          </a:bodyPr>
          <a:lstStyle/>
          <a:p>
            <a:r>
              <a:rPr lang="zh-CN" altLang="en-US" dirty="0" smtClean="0">
                <a:solidFill>
                  <a:srgbClr val="000000"/>
                </a:solidFill>
              </a:rPr>
              <a:t>南京大屠杀幸存者夏淑琴（前右）率其家属在仪式上祭拜遭侵华日军杀害的亲人。</a:t>
            </a:r>
            <a:endParaRPr lang="zh-CN" altLang="en-US" dirty="0">
              <a:solidFill>
                <a:srgbClr val="000000"/>
              </a:solidFill>
            </a:endParaRPr>
          </a:p>
        </p:txBody>
      </p:sp>
      <p:sp>
        <p:nvSpPr>
          <p:cNvPr id="5" name="Oval 6">
            <a:hlinkClick r:id="rId3"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97</a:t>
            </a:r>
          </a:p>
        </p:txBody>
      </p:sp>
    </p:spTree>
    <p:extLst>
      <p:ext uri="{BB962C8B-B14F-4D97-AF65-F5344CB8AC3E}">
        <p14:creationId xmlns:p14="http://schemas.microsoft.com/office/powerpoint/2010/main" val="56496900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俄罗斯在莫斯科红场举行阅兵式。</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1190759"/>
            <a:ext cx="7126560" cy="3950208"/>
          </a:xfrm>
          <a:prstGeom prst="rect">
            <a:avLst/>
          </a:prstGeom>
        </p:spPr>
      </p:pic>
      <p:sp>
        <p:nvSpPr>
          <p:cNvPr id="6" name="矩形 5"/>
          <p:cNvSpPr/>
          <p:nvPr/>
        </p:nvSpPr>
        <p:spPr>
          <a:xfrm>
            <a:off x="1043608" y="5146960"/>
            <a:ext cx="7414592" cy="923330"/>
          </a:xfrm>
          <a:prstGeom prst="rect">
            <a:avLst/>
          </a:prstGeom>
        </p:spPr>
        <p:txBody>
          <a:bodyPr wrap="square">
            <a:spAutoFit/>
          </a:bodyPr>
          <a:lstStyle/>
          <a:p>
            <a:r>
              <a:rPr lang="zh-CN" altLang="en-US" dirty="0" smtClean="0">
                <a:solidFill>
                  <a:srgbClr val="000000"/>
                </a:solidFill>
                <a:effectLst>
                  <a:outerShdw blurRad="38100" dist="38100" dir="2700000" algn="tl">
                    <a:srgbClr val="000000">
                      <a:alpha val="43137"/>
                    </a:srgbClr>
                  </a:outerShdw>
                </a:effectLst>
              </a:rPr>
              <a:t>       俄罗斯</a:t>
            </a:r>
            <a:r>
              <a:rPr lang="zh-CN" altLang="en-US" dirty="0">
                <a:solidFill>
                  <a:srgbClr val="000000"/>
                </a:solidFill>
                <a:effectLst>
                  <a:outerShdw blurRad="38100" dist="38100" dir="2700000" algn="tl">
                    <a:srgbClr val="000000">
                      <a:alpha val="43137"/>
                    </a:srgbClr>
                  </a:outerShdw>
                </a:effectLst>
              </a:rPr>
              <a:t>在莫斯科红场举行</a:t>
            </a:r>
            <a:r>
              <a:rPr lang="zh-CN" altLang="en-US" dirty="0" smtClean="0">
                <a:solidFill>
                  <a:srgbClr val="000000"/>
                </a:solidFill>
                <a:effectLst>
                  <a:outerShdw blurRad="38100" dist="38100" dir="2700000" algn="tl">
                    <a:srgbClr val="000000">
                      <a:alpha val="43137"/>
                    </a:srgbClr>
                  </a:outerShdw>
                </a:effectLst>
              </a:rPr>
              <a:t>阅兵式。</a:t>
            </a:r>
            <a:endParaRPr lang="zh-CN" altLang="en-US" dirty="0">
              <a:solidFill>
                <a:srgbClr val="000000"/>
              </a:solidFill>
              <a:effectLst>
                <a:outerShdw blurRad="38100" dist="38100" dir="2700000" algn="tl">
                  <a:srgbClr val="000000">
                    <a:alpha val="43137"/>
                  </a:srgbClr>
                </a:outerShdw>
              </a:effectLst>
            </a:endParaRPr>
          </a:p>
          <a:p>
            <a:r>
              <a:rPr lang="zh-CN" altLang="en-US" dirty="0" smtClean="0">
                <a:solidFill>
                  <a:srgbClr val="000000"/>
                </a:solidFill>
                <a:effectLst>
                  <a:outerShdw blurRad="38100" dist="38100" dir="2700000" algn="tl">
                    <a:srgbClr val="000000">
                      <a:alpha val="43137"/>
                    </a:srgbClr>
                  </a:outerShdw>
                </a:effectLst>
              </a:rPr>
              <a:t>      俄</a:t>
            </a:r>
            <a:r>
              <a:rPr lang="zh-CN" altLang="en-US" dirty="0">
                <a:solidFill>
                  <a:srgbClr val="000000"/>
                </a:solidFill>
                <a:effectLst>
                  <a:outerShdw blurRad="38100" dist="38100" dir="2700000" algn="tl">
                    <a:srgbClr val="000000">
                      <a:alpha val="43137"/>
                    </a:srgbClr>
                  </a:outerShdw>
                </a:effectLst>
              </a:rPr>
              <a:t>总统普京、中国国家主席胡锦涛、布什、联合国秘书长安南等</a:t>
            </a:r>
            <a:r>
              <a:rPr lang="en-US" altLang="zh-CN" dirty="0">
                <a:solidFill>
                  <a:srgbClr val="000000"/>
                </a:solidFill>
                <a:effectLst>
                  <a:outerShdw blurRad="38100" dist="38100" dir="2700000" algn="tl">
                    <a:srgbClr val="000000">
                      <a:alpha val="43137"/>
                    </a:srgbClr>
                  </a:outerShdw>
                </a:effectLst>
              </a:rPr>
              <a:t>50</a:t>
            </a:r>
            <a:r>
              <a:rPr lang="zh-CN" altLang="en-US" dirty="0">
                <a:solidFill>
                  <a:srgbClr val="000000"/>
                </a:solidFill>
                <a:effectLst>
                  <a:outerShdw blurRad="38100" dist="38100" dir="2700000" algn="tl">
                    <a:srgbClr val="000000">
                      <a:alpha val="43137"/>
                    </a:srgbClr>
                  </a:outerShdw>
                </a:effectLst>
              </a:rPr>
              <a:t>多个国家的领导人和国际组织的代表观看了阅兵式。</a:t>
            </a:r>
          </a:p>
        </p:txBody>
      </p:sp>
      <p:sp>
        <p:nvSpPr>
          <p:cNvPr id="7" name="Oval 6">
            <a:hlinkClick r:id="rId3"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98</a:t>
            </a:r>
          </a:p>
        </p:txBody>
      </p:sp>
    </p:spTree>
    <p:extLst>
      <p:ext uri="{BB962C8B-B14F-4D97-AF65-F5344CB8AC3E}">
        <p14:creationId xmlns:p14="http://schemas.microsoft.com/office/powerpoint/2010/main" val="312686144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波兰纪念二战爆发</a:t>
            </a:r>
            <a:r>
              <a:rPr lang="en-US" altLang="zh-CN" dirty="0" smtClean="0"/>
              <a:t>75</a:t>
            </a:r>
            <a:r>
              <a:rPr lang="zh-CN" altLang="en-US" dirty="0" smtClean="0"/>
              <a:t>周年 波德两国总统出席</a:t>
            </a:r>
            <a:endParaRPr lang="zh-CN" altLang="en-US" dirty="0"/>
          </a:p>
        </p:txBody>
      </p:sp>
      <p:sp>
        <p:nvSpPr>
          <p:cNvPr id="3" name="矩形 2"/>
          <p:cNvSpPr/>
          <p:nvPr/>
        </p:nvSpPr>
        <p:spPr>
          <a:xfrm>
            <a:off x="1151620" y="5517232"/>
            <a:ext cx="6840760" cy="646331"/>
          </a:xfrm>
          <a:prstGeom prst="rect">
            <a:avLst/>
          </a:prstGeom>
        </p:spPr>
        <p:txBody>
          <a:bodyPr wrap="square">
            <a:spAutoFit/>
          </a:bodyPr>
          <a:lstStyle/>
          <a:p>
            <a:r>
              <a:rPr lang="zh-CN" altLang="en-US" dirty="0" smtClean="0"/>
              <a:t>当地时间</a:t>
            </a:r>
            <a:r>
              <a:rPr lang="en-US" altLang="zh-CN" dirty="0" smtClean="0"/>
              <a:t>2014</a:t>
            </a:r>
            <a:r>
              <a:rPr lang="zh-CN" altLang="en-US" dirty="0" smtClean="0"/>
              <a:t>年</a:t>
            </a:r>
            <a:r>
              <a:rPr lang="en-US" altLang="zh-CN" dirty="0" smtClean="0"/>
              <a:t>9</a:t>
            </a:r>
            <a:r>
              <a:rPr lang="zh-CN" altLang="en-US" dirty="0" smtClean="0"/>
              <a:t>月</a:t>
            </a:r>
            <a:r>
              <a:rPr lang="en-US" altLang="zh-CN" dirty="0" smtClean="0"/>
              <a:t>1</a:t>
            </a:r>
            <a:r>
              <a:rPr lang="zh-CN" altLang="en-US" dirty="0" smtClean="0"/>
              <a:t>日，波兰格丹斯克举行纪念二战爆发</a:t>
            </a:r>
            <a:r>
              <a:rPr lang="en-US" altLang="zh-CN" dirty="0" smtClean="0"/>
              <a:t>75</a:t>
            </a:r>
            <a:r>
              <a:rPr lang="zh-CN" altLang="en-US" dirty="0" smtClean="0"/>
              <a:t>周年纪念仪式，波兰总统科莫罗夫斯基和德国总统高克出席。</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7848" y="1095126"/>
            <a:ext cx="7308304" cy="4422106"/>
          </a:xfrm>
          <a:prstGeom prst="rect">
            <a:avLst/>
          </a:prstGeom>
        </p:spPr>
      </p:pic>
      <p:sp>
        <p:nvSpPr>
          <p:cNvPr id="5" name="Oval 6">
            <a:hlinkClick r:id="rId3"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99</a:t>
            </a:r>
          </a:p>
        </p:txBody>
      </p:sp>
    </p:spTree>
    <p:extLst>
      <p:ext uri="{BB962C8B-B14F-4D97-AF65-F5344CB8AC3E}">
        <p14:creationId xmlns:p14="http://schemas.microsoft.com/office/powerpoint/2010/main" val="378703710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英国女王赴法国纪念诺曼底登陆</a:t>
            </a:r>
            <a:r>
              <a:rPr lang="en-US" altLang="zh-CN" dirty="0" smtClean="0"/>
              <a:t>70</a:t>
            </a:r>
            <a:r>
              <a:rPr lang="zh-CN" altLang="en-US" dirty="0" smtClean="0"/>
              <a:t>周年</a:t>
            </a:r>
            <a:endParaRPr lang="zh-CN" altLang="en-US" dirty="0"/>
          </a:p>
        </p:txBody>
      </p:sp>
      <p:sp>
        <p:nvSpPr>
          <p:cNvPr id="3" name="矩形 2"/>
          <p:cNvSpPr/>
          <p:nvPr/>
        </p:nvSpPr>
        <p:spPr>
          <a:xfrm>
            <a:off x="5728304" y="2060848"/>
            <a:ext cx="3164176" cy="1200329"/>
          </a:xfrm>
          <a:prstGeom prst="rect">
            <a:avLst/>
          </a:prstGeom>
        </p:spPr>
        <p:txBody>
          <a:bodyPr wrap="square">
            <a:spAutoFit/>
          </a:bodyPr>
          <a:lstStyle/>
          <a:p>
            <a:r>
              <a:rPr lang="zh-CN" altLang="en-US" dirty="0" smtClean="0">
                <a:solidFill>
                  <a:srgbClr val="000000"/>
                </a:solidFill>
              </a:rPr>
              <a:t>      当地时间</a:t>
            </a:r>
            <a:r>
              <a:rPr lang="en-US" altLang="zh-CN" dirty="0" smtClean="0">
                <a:solidFill>
                  <a:srgbClr val="000000"/>
                </a:solidFill>
              </a:rPr>
              <a:t>2014</a:t>
            </a:r>
            <a:r>
              <a:rPr lang="zh-CN" altLang="en-US" dirty="0" smtClean="0">
                <a:solidFill>
                  <a:srgbClr val="000000"/>
                </a:solidFill>
              </a:rPr>
              <a:t>年</a:t>
            </a:r>
            <a:r>
              <a:rPr lang="en-US" altLang="zh-CN" dirty="0" smtClean="0">
                <a:solidFill>
                  <a:srgbClr val="000000"/>
                </a:solidFill>
              </a:rPr>
              <a:t>6</a:t>
            </a:r>
            <a:r>
              <a:rPr lang="zh-CN" altLang="en-US" dirty="0" smtClean="0">
                <a:solidFill>
                  <a:srgbClr val="000000"/>
                </a:solidFill>
              </a:rPr>
              <a:t>月</a:t>
            </a:r>
            <a:r>
              <a:rPr lang="en-US" altLang="zh-CN" dirty="0" smtClean="0">
                <a:solidFill>
                  <a:srgbClr val="000000"/>
                </a:solidFill>
              </a:rPr>
              <a:t>5</a:t>
            </a:r>
            <a:r>
              <a:rPr lang="zh-CN" altLang="en-US" dirty="0" smtClean="0">
                <a:solidFill>
                  <a:srgbClr val="000000"/>
                </a:solidFill>
              </a:rPr>
              <a:t>日，英国女王伊丽莎白二世抵达法国，准备参加诺曼底登陆的纪念仪式。</a:t>
            </a:r>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052736"/>
            <a:ext cx="5038328" cy="5112568"/>
          </a:xfrm>
          <a:prstGeom prst="rect">
            <a:avLst/>
          </a:prstGeom>
        </p:spPr>
      </p:pic>
      <p:sp>
        <p:nvSpPr>
          <p:cNvPr id="5" name="Oval 6">
            <a:hlinkClick r:id="rId3"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100</a:t>
            </a:r>
          </a:p>
        </p:txBody>
      </p:sp>
    </p:spTree>
    <p:extLst>
      <p:ext uri="{BB962C8B-B14F-4D97-AF65-F5344CB8AC3E}">
        <p14:creationId xmlns:p14="http://schemas.microsoft.com/office/powerpoint/2010/main" val="235552412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英</a:t>
            </a:r>
            <a:r>
              <a:rPr lang="en-US" altLang="zh-CN" dirty="0" smtClean="0"/>
              <a:t>90</a:t>
            </a:r>
            <a:r>
              <a:rPr lang="zh-CN" altLang="en-US" dirty="0" smtClean="0"/>
              <a:t>岁老兵重披伞衣空降诺曼底</a:t>
            </a:r>
            <a:endParaRPr lang="zh-CN" altLang="en-US" dirty="0"/>
          </a:p>
        </p:txBody>
      </p:sp>
      <p:sp>
        <p:nvSpPr>
          <p:cNvPr id="3" name="矩形 2"/>
          <p:cNvSpPr/>
          <p:nvPr/>
        </p:nvSpPr>
        <p:spPr>
          <a:xfrm>
            <a:off x="971600" y="5301208"/>
            <a:ext cx="7486600" cy="923330"/>
          </a:xfrm>
          <a:prstGeom prst="rect">
            <a:avLst/>
          </a:prstGeom>
        </p:spPr>
        <p:txBody>
          <a:bodyPr wrap="square">
            <a:spAutoFit/>
          </a:bodyPr>
          <a:lstStyle/>
          <a:p>
            <a:r>
              <a:rPr lang="zh-CN" altLang="en-US" dirty="0" smtClean="0"/>
              <a:t>今年是二战胜利</a:t>
            </a:r>
            <a:r>
              <a:rPr lang="en-US" altLang="zh-CN" dirty="0" smtClean="0"/>
              <a:t>70</a:t>
            </a:r>
            <a:r>
              <a:rPr lang="zh-CN" altLang="en-US" dirty="0" smtClean="0"/>
              <a:t>周年，很多参加过诺曼底登陆的老兵，尽管已经年逾</a:t>
            </a:r>
            <a:r>
              <a:rPr lang="en-US" altLang="zh-CN" dirty="0" smtClean="0"/>
              <a:t>90</a:t>
            </a:r>
            <a:r>
              <a:rPr lang="zh-CN" altLang="en-US" dirty="0" smtClean="0"/>
              <a:t>岁，却依然登上飞机，系上降落伞，从高空缓缓降落，重演</a:t>
            </a:r>
            <a:r>
              <a:rPr lang="en-US" altLang="zh-CN" dirty="0" smtClean="0"/>
              <a:t>70</a:t>
            </a:r>
            <a:r>
              <a:rPr lang="zh-CN" altLang="en-US" dirty="0" smtClean="0"/>
              <a:t>年前的</a:t>
            </a:r>
            <a:r>
              <a:rPr lang="en-US" altLang="zh-CN" dirty="0" smtClean="0"/>
              <a:t>6</a:t>
            </a:r>
            <a:r>
              <a:rPr lang="zh-CN" altLang="en-US" dirty="0" smtClean="0"/>
              <a:t>月</a:t>
            </a:r>
            <a:r>
              <a:rPr lang="en-US" altLang="zh-CN" dirty="0" smtClean="0"/>
              <a:t>6</a:t>
            </a:r>
            <a:r>
              <a:rPr lang="zh-CN" altLang="en-US" dirty="0" smtClean="0"/>
              <a:t>日，他们正是利用降落伞，配合海上登陆的战友，成功抢滩。</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052736"/>
            <a:ext cx="7990656" cy="4248472"/>
          </a:xfrm>
          <a:prstGeom prst="rect">
            <a:avLst/>
          </a:prstGeom>
        </p:spPr>
      </p:pic>
      <p:sp>
        <p:nvSpPr>
          <p:cNvPr id="5" name="Oval 6">
            <a:hlinkClick r:id="rId3"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101</a:t>
            </a:r>
          </a:p>
        </p:txBody>
      </p:sp>
    </p:spTree>
    <p:extLst>
      <p:ext uri="{BB962C8B-B14F-4D97-AF65-F5344CB8AC3E}">
        <p14:creationId xmlns:p14="http://schemas.microsoft.com/office/powerpoint/2010/main" val="198405318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2457331_083047592539_2"/>
          <p:cNvPicPr>
            <a:picLocks noChangeAspect="1" noChangeArrowheads="1"/>
          </p:cNvPicPr>
          <p:nvPr/>
        </p:nvPicPr>
        <p:blipFill>
          <a:blip r:embed="rId2">
            <a:extLst>
              <a:ext uri="{28A0092B-C50C-407E-A947-70E740481C1C}">
                <a14:useLocalDpi xmlns:a14="http://schemas.microsoft.com/office/drawing/2010/main" val="0"/>
              </a:ext>
            </a:extLst>
          </a:blip>
          <a:srcRect b="3477"/>
          <a:stretch>
            <a:fillRect/>
          </a:stretch>
        </p:blipFill>
        <p:spPr bwMode="auto">
          <a:xfrm>
            <a:off x="15191" y="0"/>
            <a:ext cx="9144000" cy="689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 Box 5"/>
          <p:cNvSpPr txBox="1">
            <a:spLocks noChangeArrowheads="1"/>
          </p:cNvSpPr>
          <p:nvPr/>
        </p:nvSpPr>
        <p:spPr bwMode="auto">
          <a:xfrm>
            <a:off x="3012465" y="8115300"/>
            <a:ext cx="712177" cy="257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738" tIns="32370" rIns="64738" bIns="32370">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endParaRPr lang="zh-CN" altLang="zh-CN" sz="1246">
              <a:solidFill>
                <a:srgbClr val="000000"/>
              </a:solidFill>
            </a:endParaRPr>
          </a:p>
        </p:txBody>
      </p:sp>
      <p:pic>
        <p:nvPicPr>
          <p:cNvPr id="38916" name="Picture 12" descr="IMG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1799" y="4325816"/>
            <a:ext cx="1344124" cy="2321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8" name="Text Box 50"/>
          <p:cNvSpPr txBox="1">
            <a:spLocks noChangeArrowheads="1"/>
          </p:cNvSpPr>
          <p:nvPr/>
        </p:nvSpPr>
        <p:spPr bwMode="auto">
          <a:xfrm>
            <a:off x="755576" y="404664"/>
            <a:ext cx="1656184" cy="1344184"/>
          </a:xfrm>
          <a:prstGeom prst="rect">
            <a:avLst/>
          </a:prstGeom>
          <a:noFill/>
          <a:ln w="28575" cap="rnd">
            <a:solidFill>
              <a:schemeClr val="bg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lIns="64738" tIns="32370" rIns="64738" bIns="32370">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1385" dirty="0" smtClean="0">
                <a:solidFill>
                  <a:srgbClr val="000000"/>
                </a:solidFill>
                <a:latin typeface="Times New Roman" panose="02020603050405020304" pitchFamily="18" charset="0"/>
              </a:rPr>
              <a:t>2015</a:t>
            </a:r>
            <a:r>
              <a:rPr kumimoji="1" lang="zh-CN" altLang="en-US" sz="1385" dirty="0" smtClean="0">
                <a:solidFill>
                  <a:srgbClr val="000000"/>
                </a:solidFill>
                <a:latin typeface="Times New Roman" panose="02020603050405020304" pitchFamily="18" charset="0"/>
              </a:rPr>
              <a:t>年</a:t>
            </a:r>
            <a:r>
              <a:rPr kumimoji="1" lang="zh-CN" altLang="en-US" sz="1385" dirty="0">
                <a:solidFill>
                  <a:srgbClr val="000000"/>
                </a:solidFill>
                <a:latin typeface="Times New Roman" panose="02020603050405020304" pitchFamily="18" charset="0"/>
              </a:rPr>
              <a:t>第一</a:t>
            </a:r>
            <a:r>
              <a:rPr kumimoji="1" lang="zh-CN" altLang="en-US" sz="1385" dirty="0" smtClean="0">
                <a:solidFill>
                  <a:srgbClr val="000000"/>
                </a:solidFill>
                <a:latin typeface="Times New Roman" panose="02020603050405020304" pitchFamily="18" charset="0"/>
              </a:rPr>
              <a:t>期</a:t>
            </a:r>
            <a:endParaRPr kumimoji="1" lang="en-US" altLang="zh-CN" sz="1385" dirty="0" smtClean="0">
              <a:solidFill>
                <a:srgbClr val="000000"/>
              </a:solidFill>
              <a:latin typeface="Times New Roman" panose="02020603050405020304" pitchFamily="18" charset="0"/>
            </a:endParaRPr>
          </a:p>
          <a:p>
            <a:pPr eaLnBrk="1" hangingPunct="1"/>
            <a:r>
              <a:rPr lang="zh-CN" altLang="en-US" sz="1385" dirty="0" smtClean="0">
                <a:solidFill>
                  <a:srgbClr val="000000"/>
                </a:solidFill>
              </a:rPr>
              <a:t>主编：符雨野</a:t>
            </a:r>
            <a:endParaRPr lang="en-US" altLang="zh-CN" sz="1385" dirty="0" smtClean="0">
              <a:solidFill>
                <a:srgbClr val="000000"/>
              </a:solidFill>
            </a:endParaRPr>
          </a:p>
          <a:p>
            <a:pPr eaLnBrk="1" hangingPunct="1"/>
            <a:r>
              <a:rPr kumimoji="1" lang="zh-CN" altLang="en-US" sz="1385" dirty="0" smtClean="0">
                <a:solidFill>
                  <a:srgbClr val="000000"/>
                </a:solidFill>
                <a:latin typeface="Times New Roman" panose="02020603050405020304" pitchFamily="18" charset="0"/>
              </a:rPr>
              <a:t>刊号：  </a:t>
            </a:r>
            <a:r>
              <a:rPr kumimoji="1" lang="en-US" altLang="zh-CN" sz="1385" dirty="0" smtClean="0">
                <a:solidFill>
                  <a:srgbClr val="000000"/>
                </a:solidFill>
                <a:latin typeface="Times New Roman" panose="02020603050405020304" pitchFamily="18" charset="0"/>
              </a:rPr>
              <a:t>CN999999</a:t>
            </a:r>
            <a:endParaRPr kumimoji="1" lang="en-US" altLang="zh-CN" sz="1385" dirty="0">
              <a:solidFill>
                <a:srgbClr val="000000"/>
              </a:solidFill>
              <a:latin typeface="Times New Roman" panose="02020603050405020304" pitchFamily="18" charset="0"/>
            </a:endParaRPr>
          </a:p>
          <a:p>
            <a:pPr algn="r" eaLnBrk="1" hangingPunct="1"/>
            <a:endParaRPr kumimoji="1" lang="en-US" altLang="zh-CN" sz="1385" dirty="0">
              <a:solidFill>
                <a:srgbClr val="000000"/>
              </a:solidFill>
              <a:latin typeface="Times New Roman" panose="02020603050405020304" pitchFamily="18" charset="0"/>
            </a:endParaRPr>
          </a:p>
          <a:p>
            <a:pPr eaLnBrk="1" hangingPunct="1"/>
            <a:r>
              <a:rPr kumimoji="1" lang="zh-CN" altLang="en-US" sz="1385" dirty="0">
                <a:solidFill>
                  <a:srgbClr val="000000"/>
                </a:solidFill>
                <a:latin typeface="Times New Roman" panose="02020603050405020304" pitchFamily="18" charset="0"/>
              </a:rPr>
              <a:t>辅导老师：</a:t>
            </a:r>
          </a:p>
          <a:p>
            <a:pPr eaLnBrk="1" hangingPunct="1"/>
            <a:r>
              <a:rPr kumimoji="1" lang="zh-CN" altLang="en-US" sz="1385" dirty="0">
                <a:solidFill>
                  <a:srgbClr val="000000"/>
                </a:solidFill>
                <a:latin typeface="Times New Roman" panose="02020603050405020304" pitchFamily="18" charset="0"/>
              </a:rPr>
              <a:t>       胡春晖         </a:t>
            </a:r>
          </a:p>
        </p:txBody>
      </p:sp>
      <p:sp>
        <p:nvSpPr>
          <p:cNvPr id="38919" name="Text Box 53"/>
          <p:cNvSpPr txBox="1">
            <a:spLocks noChangeArrowheads="1"/>
          </p:cNvSpPr>
          <p:nvPr/>
        </p:nvSpPr>
        <p:spPr bwMode="auto">
          <a:xfrm>
            <a:off x="755576" y="2564904"/>
            <a:ext cx="2568395" cy="321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738" tIns="32370" rIns="64738" bIns="32370">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1662" dirty="0">
                <a:solidFill>
                  <a:srgbClr val="000000"/>
                </a:solidFill>
              </a:rPr>
              <a:t>欢迎访问</a:t>
            </a:r>
            <a:r>
              <a:rPr lang="en-US" altLang="zh-CN" sz="1662" dirty="0">
                <a:solidFill>
                  <a:srgbClr val="C00000"/>
                </a:solidFill>
              </a:rPr>
              <a:t>www.tyqhzx.com</a:t>
            </a:r>
          </a:p>
        </p:txBody>
      </p:sp>
      <p:pic>
        <p:nvPicPr>
          <p:cNvPr id="38920" name="Picture 54" descr="条形码"/>
          <p:cNvPicPr>
            <a:picLocks noChangeAspect="1" noChangeArrowheads="1"/>
          </p:cNvPicPr>
          <p:nvPr/>
        </p:nvPicPr>
        <p:blipFill>
          <a:blip r:embed="rId4">
            <a:lum bright="-6000" contrast="12000"/>
            <a:extLst>
              <a:ext uri="{28A0092B-C50C-407E-A947-70E740481C1C}">
                <a14:useLocalDpi xmlns:a14="http://schemas.microsoft.com/office/drawing/2010/main" val="0"/>
              </a:ext>
            </a:extLst>
          </a:blip>
          <a:srcRect/>
          <a:stretch>
            <a:fillRect/>
          </a:stretch>
        </p:blipFill>
        <p:spPr bwMode="auto">
          <a:xfrm>
            <a:off x="7200885" y="5220341"/>
            <a:ext cx="1545248" cy="89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1" name="Rectangle 55"/>
          <p:cNvSpPr>
            <a:spLocks noChangeArrowheads="1"/>
          </p:cNvSpPr>
          <p:nvPr/>
        </p:nvSpPr>
        <p:spPr bwMode="auto">
          <a:xfrm>
            <a:off x="7407353" y="4912728"/>
            <a:ext cx="1944199" cy="49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738" tIns="32370" rIns="64738" bIns="32370">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1385" b="1" dirty="0">
                <a:solidFill>
                  <a:srgbClr val="FFFFFF"/>
                </a:solidFill>
                <a:latin typeface="Times New Roman" panose="02020603050405020304" pitchFamily="18" charset="0"/>
              </a:rPr>
              <a:t>- </a:t>
            </a:r>
            <a:r>
              <a:rPr kumimoji="1" lang="en-US" altLang="zh-CN" sz="1400" dirty="0" smtClean="0">
                <a:solidFill>
                  <a:srgbClr val="000000"/>
                </a:solidFill>
              </a:rPr>
              <a:t>CN999999</a:t>
            </a:r>
            <a:endParaRPr kumimoji="1" lang="en-US" altLang="zh-CN" sz="1400" dirty="0">
              <a:solidFill>
                <a:srgbClr val="000000"/>
              </a:solidFill>
            </a:endParaRPr>
          </a:p>
          <a:p>
            <a:pPr eaLnBrk="1" hangingPunct="1"/>
            <a:endParaRPr kumimoji="1" lang="en-US" altLang="zh-CN" sz="1385" dirty="0">
              <a:solidFill>
                <a:srgbClr val="000000"/>
              </a:solidFill>
            </a:endParaRPr>
          </a:p>
        </p:txBody>
      </p:sp>
      <p:sp>
        <p:nvSpPr>
          <p:cNvPr id="2" name="文本框 1"/>
          <p:cNvSpPr txBox="1"/>
          <p:nvPr/>
        </p:nvSpPr>
        <p:spPr>
          <a:xfrm>
            <a:off x="7330646" y="6424769"/>
            <a:ext cx="1364476" cy="369332"/>
          </a:xfrm>
          <a:prstGeom prst="rect">
            <a:avLst/>
          </a:prstGeom>
          <a:noFill/>
        </p:spPr>
        <p:txBody>
          <a:bodyPr wrap="none" rtlCol="0">
            <a:spAutoFit/>
          </a:bodyPr>
          <a:lstStyle/>
          <a:p>
            <a:r>
              <a:rPr lang="zh-CN" altLang="en-US" dirty="0" smtClean="0">
                <a:solidFill>
                  <a:srgbClr val="000000"/>
                </a:solidFill>
              </a:rPr>
              <a:t>定价：</a:t>
            </a:r>
            <a:r>
              <a:rPr lang="en-US" altLang="zh-CN" dirty="0" smtClean="0">
                <a:solidFill>
                  <a:srgbClr val="000000"/>
                </a:solidFill>
              </a:rPr>
              <a:t>10</a:t>
            </a:r>
            <a:r>
              <a:rPr lang="zh-CN" altLang="en-US" dirty="0" smtClean="0">
                <a:solidFill>
                  <a:srgbClr val="000000"/>
                </a:solidFill>
              </a:rPr>
              <a:t>元</a:t>
            </a:r>
            <a:endParaRPr lang="zh-CN" altLang="en-US" dirty="0">
              <a:solidFill>
                <a:srgbClr val="000000"/>
              </a:solidFill>
            </a:endParaRPr>
          </a:p>
        </p:txBody>
      </p:sp>
    </p:spTree>
    <p:extLst>
      <p:ext uri="{BB962C8B-B14F-4D97-AF65-F5344CB8AC3E}">
        <p14:creationId xmlns:p14="http://schemas.microsoft.com/office/powerpoint/2010/main" val="2574437808"/>
      </p:ext>
    </p:extLst>
  </p:cSld>
  <p:clrMapOvr>
    <a:masterClrMapping/>
  </p:clrMapOvr>
  <p:transition>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战争损失</a:t>
            </a:r>
            <a:endParaRPr lang="zh-CN" altLang="en-US" dirty="0"/>
          </a:p>
        </p:txBody>
      </p:sp>
      <p:sp>
        <p:nvSpPr>
          <p:cNvPr id="3" name="矩形 2"/>
          <p:cNvSpPr/>
          <p:nvPr/>
        </p:nvSpPr>
        <p:spPr>
          <a:xfrm>
            <a:off x="1151620" y="1484784"/>
            <a:ext cx="6840760" cy="4031873"/>
          </a:xfrm>
          <a:prstGeom prst="rect">
            <a:avLst/>
          </a:prstGeom>
          <a:ln w="38100">
            <a:solidFill>
              <a:schemeClr val="accent6">
                <a:lumMod val="50000"/>
              </a:schemeClr>
            </a:solidFill>
            <a:prstDash val="sysDot"/>
          </a:ln>
        </p:spPr>
        <p:txBody>
          <a:bodyPr wrap="square">
            <a:spAutoFit/>
          </a:bodyPr>
          <a:lstStyle/>
          <a:p>
            <a:r>
              <a:rPr lang="zh-CN" altLang="en-US" sz="3200" dirty="0" smtClean="0">
                <a:solidFill>
                  <a:srgbClr val="000000"/>
                </a:solidFill>
                <a:latin typeface="+mn-ea"/>
                <a:ea typeface="+mn-ea"/>
              </a:rPr>
              <a:t>    第二次世界大战</a:t>
            </a:r>
            <a:r>
              <a:rPr lang="zh-CN" altLang="en-US" sz="3200" dirty="0">
                <a:solidFill>
                  <a:srgbClr val="000000"/>
                </a:solidFill>
                <a:latin typeface="+mn-ea"/>
                <a:ea typeface="+mn-ea"/>
              </a:rPr>
              <a:t>是一场人类历史上空前规模的反法西斯战争</a:t>
            </a:r>
            <a:r>
              <a:rPr lang="zh-CN" altLang="en-US" sz="3200" dirty="0" smtClean="0">
                <a:solidFill>
                  <a:srgbClr val="000000"/>
                </a:solidFill>
                <a:latin typeface="+mn-ea"/>
                <a:ea typeface="+mn-ea"/>
              </a:rPr>
              <a:t>。这</a:t>
            </a:r>
            <a:r>
              <a:rPr lang="zh-CN" altLang="en-US" sz="3200" dirty="0">
                <a:solidFill>
                  <a:srgbClr val="000000"/>
                </a:solidFill>
                <a:latin typeface="+mn-ea"/>
                <a:ea typeface="+mn-ea"/>
              </a:rPr>
              <a:t>场战争使全球</a:t>
            </a:r>
            <a:r>
              <a:rPr lang="en-US" altLang="zh-CN" sz="3200" dirty="0">
                <a:solidFill>
                  <a:srgbClr val="000000"/>
                </a:solidFill>
                <a:latin typeface="+mn-ea"/>
                <a:ea typeface="+mn-ea"/>
              </a:rPr>
              <a:t>2</a:t>
            </a:r>
            <a:r>
              <a:rPr lang="zh-CN" altLang="en-US" sz="3200" dirty="0">
                <a:solidFill>
                  <a:srgbClr val="000000"/>
                </a:solidFill>
                <a:latin typeface="+mn-ea"/>
                <a:ea typeface="+mn-ea"/>
              </a:rPr>
              <a:t>／</a:t>
            </a:r>
            <a:r>
              <a:rPr lang="en-US" altLang="zh-CN" sz="3200" dirty="0">
                <a:solidFill>
                  <a:srgbClr val="000000"/>
                </a:solidFill>
                <a:latin typeface="+mn-ea"/>
                <a:ea typeface="+mn-ea"/>
              </a:rPr>
              <a:t>3</a:t>
            </a:r>
            <a:r>
              <a:rPr lang="zh-CN" altLang="en-US" sz="3200" dirty="0">
                <a:solidFill>
                  <a:srgbClr val="000000"/>
                </a:solidFill>
                <a:latin typeface="+mn-ea"/>
                <a:ea typeface="+mn-ea"/>
              </a:rPr>
              <a:t>国家卷入，波及</a:t>
            </a:r>
            <a:r>
              <a:rPr lang="en-US" altLang="zh-CN" sz="3200" dirty="0">
                <a:solidFill>
                  <a:srgbClr val="000000"/>
                </a:solidFill>
                <a:latin typeface="+mn-ea"/>
                <a:ea typeface="+mn-ea"/>
              </a:rPr>
              <a:t>20</a:t>
            </a:r>
            <a:r>
              <a:rPr lang="zh-CN" altLang="en-US" sz="3200" dirty="0">
                <a:solidFill>
                  <a:srgbClr val="000000"/>
                </a:solidFill>
                <a:latin typeface="+mn-ea"/>
                <a:ea typeface="+mn-ea"/>
              </a:rPr>
              <a:t>亿人口，动员兵力</a:t>
            </a:r>
            <a:r>
              <a:rPr lang="en-US" altLang="zh-CN" sz="3200" dirty="0">
                <a:solidFill>
                  <a:srgbClr val="000000"/>
                </a:solidFill>
                <a:latin typeface="+mn-ea"/>
                <a:ea typeface="+mn-ea"/>
              </a:rPr>
              <a:t>1</a:t>
            </a:r>
            <a:r>
              <a:rPr lang="zh-CN" altLang="en-US" sz="3200" dirty="0">
                <a:solidFill>
                  <a:srgbClr val="000000"/>
                </a:solidFill>
                <a:latin typeface="+mn-ea"/>
                <a:ea typeface="+mn-ea"/>
              </a:rPr>
              <a:t>．</a:t>
            </a:r>
            <a:r>
              <a:rPr lang="en-US" altLang="zh-CN" sz="3200" dirty="0">
                <a:solidFill>
                  <a:srgbClr val="000000"/>
                </a:solidFill>
                <a:latin typeface="+mn-ea"/>
                <a:ea typeface="+mn-ea"/>
              </a:rPr>
              <a:t>1</a:t>
            </a:r>
            <a:r>
              <a:rPr lang="zh-CN" altLang="en-US" sz="3200" dirty="0">
                <a:solidFill>
                  <a:srgbClr val="000000"/>
                </a:solidFill>
                <a:latin typeface="+mn-ea"/>
                <a:ea typeface="+mn-ea"/>
              </a:rPr>
              <a:t>亿。二战中因战争死亡的军人和平民有</a:t>
            </a:r>
            <a:r>
              <a:rPr lang="en-US" altLang="zh-CN" sz="3200" dirty="0">
                <a:solidFill>
                  <a:srgbClr val="000000"/>
                </a:solidFill>
                <a:latin typeface="+mn-ea"/>
                <a:ea typeface="+mn-ea"/>
              </a:rPr>
              <a:t>7000</a:t>
            </a:r>
            <a:r>
              <a:rPr lang="zh-CN" altLang="en-US" sz="3200" dirty="0">
                <a:solidFill>
                  <a:srgbClr val="000000"/>
                </a:solidFill>
                <a:latin typeface="+mn-ea"/>
                <a:ea typeface="+mn-ea"/>
              </a:rPr>
              <a:t>万，造成的经济损失至少</a:t>
            </a:r>
            <a:r>
              <a:rPr lang="en-US" altLang="zh-CN" sz="3200" dirty="0">
                <a:solidFill>
                  <a:srgbClr val="000000"/>
                </a:solidFill>
                <a:latin typeface="+mn-ea"/>
                <a:ea typeface="+mn-ea"/>
              </a:rPr>
              <a:t>15</a:t>
            </a:r>
            <a:r>
              <a:rPr lang="zh-CN" altLang="en-US" sz="3200" dirty="0">
                <a:solidFill>
                  <a:srgbClr val="000000"/>
                </a:solidFill>
                <a:latin typeface="+mn-ea"/>
                <a:ea typeface="+mn-ea"/>
              </a:rPr>
              <a:t>万亿美元，从大西洋到乌拉尔的欧洲大地事实上变为一片焦土</a:t>
            </a:r>
            <a:r>
              <a:rPr lang="en-US" altLang="zh-CN" sz="3200" dirty="0">
                <a:solidFill>
                  <a:srgbClr val="000000"/>
                </a:solidFill>
                <a:latin typeface="+mn-ea"/>
                <a:ea typeface="+mn-ea"/>
              </a:rPr>
              <a:t>…… </a:t>
            </a:r>
            <a:endParaRPr lang="zh-CN" altLang="en-US" sz="3200" dirty="0">
              <a:solidFill>
                <a:srgbClr val="000000"/>
              </a:solidFill>
              <a:latin typeface="+mn-ea"/>
              <a:ea typeface="+mn-ea"/>
            </a:endParaRPr>
          </a:p>
        </p:txBody>
      </p:sp>
      <p:sp>
        <p:nvSpPr>
          <p:cNvPr id="4"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7</a:t>
            </a:r>
          </a:p>
        </p:txBody>
      </p:sp>
    </p:spTree>
    <p:extLst>
      <p:ext uri="{BB962C8B-B14F-4D97-AF65-F5344CB8AC3E}">
        <p14:creationId xmlns:p14="http://schemas.microsoft.com/office/powerpoint/2010/main" val="16448537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圆角矩形 53"/>
          <p:cNvSpPr/>
          <p:nvPr/>
        </p:nvSpPr>
        <p:spPr>
          <a:xfrm>
            <a:off x="4538237" y="3687427"/>
            <a:ext cx="1992674" cy="2477877"/>
          </a:xfrm>
          <a:prstGeom prst="roundRect">
            <a:avLst>
              <a:gd name="adj" fmla="val 10000"/>
            </a:avLst>
          </a:prstGeom>
          <a:noFill/>
          <a:ln w="38100">
            <a:solidFill>
              <a:srgbClr val="0000CC"/>
            </a:solidFill>
          </a:ln>
          <a:effectLst>
            <a:outerShdw blurRad="50800" dist="38100" dir="5400000" rotWithShape="0">
              <a:srgbClr val="000000">
                <a:alpha val="35000"/>
              </a:srgbClr>
            </a:outerShdw>
          </a:effectLst>
        </p:spPr>
      </p:sp>
      <p:sp>
        <p:nvSpPr>
          <p:cNvPr id="2" name="标题 1"/>
          <p:cNvSpPr>
            <a:spLocks noGrp="1"/>
          </p:cNvSpPr>
          <p:nvPr>
            <p:ph type="title"/>
          </p:nvPr>
        </p:nvSpPr>
        <p:spPr/>
        <p:txBody>
          <a:bodyPr/>
          <a:lstStyle/>
          <a:p>
            <a:pPr algn="ctr"/>
            <a:r>
              <a:rPr lang="zh-CN" altLang="en-US" dirty="0"/>
              <a:t>战后</a:t>
            </a:r>
            <a:r>
              <a:rPr lang="zh-CN" altLang="en-US" dirty="0" smtClean="0"/>
              <a:t>影响</a:t>
            </a:r>
            <a:endParaRPr lang="zh-CN" altLang="en-US" dirty="0"/>
          </a:p>
        </p:txBody>
      </p:sp>
      <p:grpSp>
        <p:nvGrpSpPr>
          <p:cNvPr id="13" name="组合 12"/>
          <p:cNvGrpSpPr>
            <a:grpSpLocks/>
          </p:cNvGrpSpPr>
          <p:nvPr/>
        </p:nvGrpSpPr>
        <p:grpSpPr>
          <a:xfrm>
            <a:off x="179512" y="1361646"/>
            <a:ext cx="2070522" cy="1922400"/>
            <a:chOff x="407847" y="2794715"/>
            <a:chExt cx="2283838" cy="2117647"/>
          </a:xfrm>
        </p:grpSpPr>
        <p:pic>
          <p:nvPicPr>
            <p:cNvPr id="14" name="图片 13"/>
            <p:cNvPicPr>
              <a:picLocks noChangeAspect="1"/>
            </p:cNvPicPr>
            <p:nvPr/>
          </p:nvPicPr>
          <p:blipFill>
            <a:blip r:embed="rId3"/>
            <a:stretch>
              <a:fillRect/>
            </a:stretch>
          </p:blipFill>
          <p:spPr>
            <a:xfrm>
              <a:off x="407847" y="2794715"/>
              <a:ext cx="2283838" cy="2117647"/>
            </a:xfrm>
            <a:prstGeom prst="rect">
              <a:avLst/>
            </a:prstGeom>
          </p:spPr>
        </p:pic>
        <p:sp>
          <p:nvSpPr>
            <p:cNvPr id="15" name="矩形 14"/>
            <p:cNvSpPr/>
            <p:nvPr/>
          </p:nvSpPr>
          <p:spPr>
            <a:xfrm>
              <a:off x="646127" y="3485609"/>
              <a:ext cx="1799210" cy="508554"/>
            </a:xfrm>
            <a:prstGeom prst="rect">
              <a:avLst/>
            </a:prstGeom>
          </p:spPr>
          <p:txBody>
            <a:bodyPr wrap="square">
              <a:spAutoFit/>
            </a:bodyPr>
            <a:lstStyle/>
            <a:p>
              <a:pPr algn="ctr" eaLnBrk="1" fontAlgn="auto" hangingPunct="1">
                <a:spcBef>
                  <a:spcPts val="0"/>
                </a:spcBef>
                <a:spcAft>
                  <a:spcPts val="0"/>
                </a:spcAft>
              </a:pPr>
              <a:r>
                <a:rPr lang="zh-CN" altLang="en-US" sz="2000" dirty="0">
                  <a:solidFill>
                    <a:prstClr val="black"/>
                  </a:solidFill>
                  <a:latin typeface="华文琥珀" panose="02010800040101010101" pitchFamily="2" charset="-122"/>
                  <a:ea typeface="华文琥珀" panose="02010800040101010101" pitchFamily="2" charset="-122"/>
                </a:rPr>
                <a:t>成立</a:t>
              </a:r>
              <a:r>
                <a:rPr lang="zh-CN" altLang="en-US" sz="2400" dirty="0">
                  <a:solidFill>
                    <a:prstClr val="black"/>
                  </a:solidFill>
                  <a:latin typeface="华文琥珀" panose="02010800040101010101" pitchFamily="2" charset="-122"/>
                  <a:ea typeface="华文琥珀" panose="02010800040101010101" pitchFamily="2" charset="-122"/>
                </a:rPr>
                <a:t>联合国</a:t>
              </a:r>
              <a:endParaRPr lang="zh-CN" altLang="en-US" sz="2000" dirty="0">
                <a:solidFill>
                  <a:prstClr val="black"/>
                </a:solidFill>
                <a:latin typeface="华文琥珀" panose="02010800040101010101" pitchFamily="2" charset="-122"/>
                <a:ea typeface="华文琥珀" panose="02010800040101010101" pitchFamily="2" charset="-122"/>
              </a:endParaRPr>
            </a:p>
          </p:txBody>
        </p:sp>
      </p:grpSp>
      <p:sp>
        <p:nvSpPr>
          <p:cNvPr id="16" name="Rectangle 16"/>
          <p:cNvSpPr>
            <a:spLocks noChangeArrowheads="1"/>
          </p:cNvSpPr>
          <p:nvPr/>
        </p:nvSpPr>
        <p:spPr bwMode="auto">
          <a:xfrm rot="1200000">
            <a:off x="2184923" y="4537730"/>
            <a:ext cx="291881" cy="246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fontAlgn="auto" hangingPunct="1">
              <a:lnSpc>
                <a:spcPct val="90000"/>
              </a:lnSpc>
              <a:spcBef>
                <a:spcPct val="0"/>
              </a:spcBef>
              <a:spcAft>
                <a:spcPct val="35000"/>
              </a:spcAft>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7" name="组合 16"/>
          <p:cNvGrpSpPr/>
          <p:nvPr/>
        </p:nvGrpSpPr>
        <p:grpSpPr>
          <a:xfrm>
            <a:off x="2432395" y="1361646"/>
            <a:ext cx="1980000" cy="1922400"/>
            <a:chOff x="4622671" y="2845089"/>
            <a:chExt cx="2185200" cy="2122948"/>
          </a:xfrm>
        </p:grpSpPr>
        <p:sp>
          <p:nvSpPr>
            <p:cNvPr id="18" name="Rectangle 28"/>
            <p:cNvSpPr>
              <a:spLocks noChangeArrowheads="1"/>
            </p:cNvSpPr>
            <p:nvPr/>
          </p:nvSpPr>
          <p:spPr bwMode="auto">
            <a:xfrm rot="1140000">
              <a:off x="6340469" y="4721154"/>
              <a:ext cx="211396" cy="246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fontAlgn="auto" hangingPunct="1">
                <a:lnSpc>
                  <a:spcPct val="90000"/>
                </a:lnSpc>
                <a:spcBef>
                  <a:spcPct val="0"/>
                </a:spcBef>
                <a:spcAft>
                  <a:spcPct val="35000"/>
                </a:spcAft>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 name="Rectangle 8"/>
            <p:cNvSpPr>
              <a:spLocks noChangeArrowheads="1"/>
            </p:cNvSpPr>
            <p:nvPr/>
          </p:nvSpPr>
          <p:spPr bwMode="auto">
            <a:xfrm rot="5220000">
              <a:off x="4829163" y="4120568"/>
              <a:ext cx="154382" cy="27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fontAlgn="auto" hangingPunct="1">
                <a:lnSpc>
                  <a:spcPct val="90000"/>
                </a:lnSpc>
                <a:spcBef>
                  <a:spcPct val="0"/>
                </a:spcBef>
                <a:spcAft>
                  <a:spcPct val="35000"/>
                </a:spcAft>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0" name="Rectangle 12"/>
            <p:cNvSpPr>
              <a:spLocks noChangeArrowheads="1"/>
            </p:cNvSpPr>
            <p:nvPr/>
          </p:nvSpPr>
          <p:spPr bwMode="auto">
            <a:xfrm rot="20340000">
              <a:off x="5697840" y="4602207"/>
              <a:ext cx="266731" cy="246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fontAlgn="auto" hangingPunct="1">
                <a:lnSpc>
                  <a:spcPct val="90000"/>
                </a:lnSpc>
                <a:spcBef>
                  <a:spcPct val="0"/>
                </a:spcBef>
                <a:spcAft>
                  <a:spcPct val="35000"/>
                </a:spcAft>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21" name="组合 20"/>
            <p:cNvGrpSpPr/>
            <p:nvPr/>
          </p:nvGrpSpPr>
          <p:grpSpPr>
            <a:xfrm>
              <a:off x="4622671" y="2845089"/>
              <a:ext cx="2185200" cy="2116800"/>
              <a:chOff x="5567302" y="2604239"/>
              <a:chExt cx="2735925" cy="2736000"/>
            </a:xfrm>
          </p:grpSpPr>
          <p:pic>
            <p:nvPicPr>
              <p:cNvPr id="23" name="图片 22"/>
              <p:cNvPicPr>
                <a:picLocks noChangeAspect="1"/>
              </p:cNvPicPr>
              <p:nvPr/>
            </p:nvPicPr>
            <p:blipFill>
              <a:blip r:embed="rId4"/>
              <a:stretch>
                <a:fillRect/>
              </a:stretch>
            </p:blipFill>
            <p:spPr>
              <a:xfrm>
                <a:off x="5567302" y="2604239"/>
                <a:ext cx="2735925" cy="2736000"/>
              </a:xfrm>
              <a:prstGeom prst="rect">
                <a:avLst/>
              </a:prstGeom>
            </p:spPr>
          </p:pic>
          <p:sp>
            <p:nvSpPr>
              <p:cNvPr id="24" name="矩形 23"/>
              <p:cNvSpPr/>
              <p:nvPr/>
            </p:nvSpPr>
            <p:spPr>
              <a:xfrm>
                <a:off x="5765713" y="3710628"/>
                <a:ext cx="231288" cy="676271"/>
              </a:xfrm>
              <a:prstGeom prst="rect">
                <a:avLst/>
              </a:prstGeom>
            </p:spPr>
            <p:txBody>
              <a:bodyPr wrap="none">
                <a:spAutoFit/>
              </a:bodyPr>
              <a:lstStyle/>
              <a:p>
                <a:pPr eaLnBrk="1" fontAlgn="auto" hangingPunct="1">
                  <a:spcBef>
                    <a:spcPts val="0"/>
                  </a:spcBef>
                  <a:spcAft>
                    <a:spcPts val="0"/>
                  </a:spcAft>
                </a:pPr>
                <a:endParaRPr lang="zh-CN" altLang="en-US" sz="2800" dirty="0">
                  <a:solidFill>
                    <a:prstClr val="black"/>
                  </a:solidFill>
                  <a:latin typeface="华文琥珀" panose="02010800040101010101" pitchFamily="2" charset="-122"/>
                  <a:ea typeface="华文琥珀" panose="02010800040101010101" pitchFamily="2" charset="-122"/>
                </a:endParaRPr>
              </a:p>
            </p:txBody>
          </p:sp>
        </p:grpSp>
        <p:sp>
          <p:nvSpPr>
            <p:cNvPr id="22" name="文本框 21"/>
            <p:cNvSpPr txBox="1"/>
            <p:nvPr/>
          </p:nvSpPr>
          <p:spPr>
            <a:xfrm>
              <a:off x="4965874" y="3537713"/>
              <a:ext cx="1562497" cy="509827"/>
            </a:xfrm>
            <a:prstGeom prst="rect">
              <a:avLst/>
            </a:prstGeom>
            <a:noFill/>
          </p:spPr>
          <p:txBody>
            <a:bodyPr wrap="none" rtlCol="0">
              <a:spAutoFit/>
            </a:bodyPr>
            <a:lstStyle/>
            <a:p>
              <a:pPr lvl="0" algn="ctr" eaLnBrk="1" fontAlgn="auto" hangingPunct="1">
                <a:spcBef>
                  <a:spcPts val="0"/>
                </a:spcBef>
                <a:spcAft>
                  <a:spcPts val="0"/>
                </a:spcAft>
              </a:pPr>
              <a:r>
                <a:rPr lang="zh-CN" altLang="en-US" sz="2400" dirty="0">
                  <a:solidFill>
                    <a:prstClr val="black"/>
                  </a:solidFill>
                  <a:latin typeface="华文琥珀" panose="02010800040101010101" pitchFamily="2" charset="-122"/>
                  <a:ea typeface="华文琥珀" panose="02010800040101010101" pitchFamily="2" charset="-122"/>
                </a:rPr>
                <a:t>民族独立</a:t>
              </a:r>
              <a:endParaRPr lang="zh-CN" altLang="en-US" dirty="0"/>
            </a:p>
          </p:txBody>
        </p:sp>
      </p:grpSp>
      <p:sp>
        <p:nvSpPr>
          <p:cNvPr id="34" name="Rectangle 16"/>
          <p:cNvSpPr>
            <a:spLocks noChangeArrowheads="1"/>
          </p:cNvSpPr>
          <p:nvPr/>
        </p:nvSpPr>
        <p:spPr bwMode="auto">
          <a:xfrm rot="1200000">
            <a:off x="7095828" y="4270421"/>
            <a:ext cx="291881" cy="246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fontAlgn="auto" hangingPunct="1">
              <a:lnSpc>
                <a:spcPct val="90000"/>
              </a:lnSpc>
              <a:spcBef>
                <a:spcPct val="0"/>
              </a:spcBef>
              <a:spcAft>
                <a:spcPct val="35000"/>
              </a:spcAft>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7" name="Rectangle 20"/>
          <p:cNvSpPr>
            <a:spLocks noChangeArrowheads="1"/>
          </p:cNvSpPr>
          <p:nvPr/>
        </p:nvSpPr>
        <p:spPr bwMode="auto">
          <a:xfrm rot="16320000">
            <a:off x="6280464" y="5133874"/>
            <a:ext cx="218568" cy="27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fontAlgn="auto" hangingPunct="1">
              <a:lnSpc>
                <a:spcPct val="90000"/>
              </a:lnSpc>
              <a:spcBef>
                <a:spcPct val="0"/>
              </a:spcBef>
              <a:spcAft>
                <a:spcPct val="35000"/>
              </a:spcAft>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8" name="Rectangle 24"/>
          <p:cNvSpPr>
            <a:spLocks noChangeArrowheads="1"/>
          </p:cNvSpPr>
          <p:nvPr/>
        </p:nvSpPr>
        <p:spPr bwMode="auto">
          <a:xfrm rot="20160000">
            <a:off x="5475091" y="4638208"/>
            <a:ext cx="228316" cy="246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fontAlgn="auto" hangingPunct="1">
              <a:lnSpc>
                <a:spcPct val="90000"/>
              </a:lnSpc>
              <a:spcBef>
                <a:spcPct val="0"/>
              </a:spcBef>
              <a:spcAft>
                <a:spcPct val="35000"/>
              </a:spcAft>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9" name="圆角矩形 38"/>
          <p:cNvSpPr/>
          <p:nvPr/>
        </p:nvSpPr>
        <p:spPr>
          <a:xfrm>
            <a:off x="122253" y="3687427"/>
            <a:ext cx="2252894" cy="2477877"/>
          </a:xfrm>
          <a:prstGeom prst="roundRect">
            <a:avLst>
              <a:gd name="adj" fmla="val 10000"/>
            </a:avLst>
          </a:prstGeom>
          <a:noFill/>
          <a:ln w="38100">
            <a:solidFill>
              <a:schemeClr val="accent6">
                <a:lumMod val="50000"/>
              </a:schemeClr>
            </a:solidFill>
          </a:ln>
          <a:effectLst>
            <a:outerShdw blurRad="50800" dist="38100" dir="5400000" rotWithShape="0">
              <a:srgbClr val="000000">
                <a:alpha val="35000"/>
              </a:srgbClr>
            </a:outerShdw>
          </a:effectLst>
        </p:spPr>
      </p:sp>
      <p:grpSp>
        <p:nvGrpSpPr>
          <p:cNvPr id="41" name="组合 40"/>
          <p:cNvGrpSpPr>
            <a:grpSpLocks noChangeAspect="1"/>
          </p:cNvGrpSpPr>
          <p:nvPr/>
        </p:nvGrpSpPr>
        <p:grpSpPr>
          <a:xfrm>
            <a:off x="6850722" y="1360450"/>
            <a:ext cx="1980000" cy="1923596"/>
            <a:chOff x="4622671" y="2845089"/>
            <a:chExt cx="2185200" cy="2122948"/>
          </a:xfrm>
        </p:grpSpPr>
        <p:sp>
          <p:nvSpPr>
            <p:cNvPr id="42" name="Rectangle 28"/>
            <p:cNvSpPr>
              <a:spLocks noChangeArrowheads="1"/>
            </p:cNvSpPr>
            <p:nvPr/>
          </p:nvSpPr>
          <p:spPr bwMode="auto">
            <a:xfrm rot="1140000">
              <a:off x="6340469" y="4721154"/>
              <a:ext cx="211396" cy="246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fontAlgn="auto" hangingPunct="1">
                <a:lnSpc>
                  <a:spcPct val="90000"/>
                </a:lnSpc>
                <a:spcBef>
                  <a:spcPct val="0"/>
                </a:spcBef>
                <a:spcAft>
                  <a:spcPct val="35000"/>
                </a:spcAft>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3" name="Rectangle 8"/>
            <p:cNvSpPr>
              <a:spLocks noChangeArrowheads="1"/>
            </p:cNvSpPr>
            <p:nvPr/>
          </p:nvSpPr>
          <p:spPr bwMode="auto">
            <a:xfrm rot="5220000">
              <a:off x="4829163" y="4120568"/>
              <a:ext cx="154382" cy="27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fontAlgn="auto" hangingPunct="1">
                <a:lnSpc>
                  <a:spcPct val="90000"/>
                </a:lnSpc>
                <a:spcBef>
                  <a:spcPct val="0"/>
                </a:spcBef>
                <a:spcAft>
                  <a:spcPct val="35000"/>
                </a:spcAft>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4" name="Rectangle 12"/>
            <p:cNvSpPr>
              <a:spLocks noChangeArrowheads="1"/>
            </p:cNvSpPr>
            <p:nvPr/>
          </p:nvSpPr>
          <p:spPr bwMode="auto">
            <a:xfrm rot="20340000">
              <a:off x="5697840" y="4602207"/>
              <a:ext cx="266731" cy="246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fontAlgn="auto" hangingPunct="1">
                <a:lnSpc>
                  <a:spcPct val="90000"/>
                </a:lnSpc>
                <a:spcBef>
                  <a:spcPct val="0"/>
                </a:spcBef>
                <a:spcAft>
                  <a:spcPct val="35000"/>
                </a:spcAft>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45" name="组合 44"/>
            <p:cNvGrpSpPr/>
            <p:nvPr/>
          </p:nvGrpSpPr>
          <p:grpSpPr>
            <a:xfrm>
              <a:off x="4622671" y="2845089"/>
              <a:ext cx="2185200" cy="2116800"/>
              <a:chOff x="5567302" y="2604239"/>
              <a:chExt cx="2735925" cy="2736000"/>
            </a:xfrm>
          </p:grpSpPr>
          <p:pic>
            <p:nvPicPr>
              <p:cNvPr id="47" name="图片 46"/>
              <p:cNvPicPr>
                <a:picLocks noChangeAspect="1"/>
              </p:cNvPicPr>
              <p:nvPr/>
            </p:nvPicPr>
            <p:blipFill>
              <a:blip r:embed="rId4"/>
              <a:stretch>
                <a:fillRect/>
              </a:stretch>
            </p:blipFill>
            <p:spPr>
              <a:xfrm>
                <a:off x="5567302" y="2604239"/>
                <a:ext cx="2735925" cy="2736000"/>
              </a:xfrm>
              <a:prstGeom prst="rect">
                <a:avLst/>
              </a:prstGeom>
            </p:spPr>
          </p:pic>
          <p:sp>
            <p:nvSpPr>
              <p:cNvPr id="48" name="矩形 47"/>
              <p:cNvSpPr/>
              <p:nvPr/>
            </p:nvSpPr>
            <p:spPr>
              <a:xfrm>
                <a:off x="5765713" y="3710628"/>
                <a:ext cx="231288" cy="676271"/>
              </a:xfrm>
              <a:prstGeom prst="rect">
                <a:avLst/>
              </a:prstGeom>
            </p:spPr>
            <p:txBody>
              <a:bodyPr wrap="none">
                <a:spAutoFit/>
              </a:bodyPr>
              <a:lstStyle/>
              <a:p>
                <a:pPr eaLnBrk="1" fontAlgn="auto" hangingPunct="1">
                  <a:spcBef>
                    <a:spcPts val="0"/>
                  </a:spcBef>
                  <a:spcAft>
                    <a:spcPts val="0"/>
                  </a:spcAft>
                </a:pPr>
                <a:endParaRPr lang="zh-CN" altLang="en-US" sz="2800" dirty="0">
                  <a:solidFill>
                    <a:prstClr val="black"/>
                  </a:solidFill>
                  <a:latin typeface="华文琥珀" panose="02010800040101010101" pitchFamily="2" charset="-122"/>
                  <a:ea typeface="华文琥珀" panose="02010800040101010101" pitchFamily="2" charset="-122"/>
                </a:endParaRPr>
              </a:p>
            </p:txBody>
          </p:sp>
        </p:grpSp>
        <p:sp>
          <p:nvSpPr>
            <p:cNvPr id="46" name="文本框 45"/>
            <p:cNvSpPr txBox="1"/>
            <p:nvPr/>
          </p:nvSpPr>
          <p:spPr>
            <a:xfrm>
              <a:off x="4934022" y="3549115"/>
              <a:ext cx="1562497" cy="509510"/>
            </a:xfrm>
            <a:prstGeom prst="rect">
              <a:avLst/>
            </a:prstGeom>
            <a:noFill/>
          </p:spPr>
          <p:txBody>
            <a:bodyPr wrap="none" rtlCol="0">
              <a:spAutoFit/>
            </a:bodyPr>
            <a:lstStyle/>
            <a:p>
              <a:pPr lvl="0" algn="ctr" eaLnBrk="1" fontAlgn="auto" hangingPunct="1">
                <a:spcBef>
                  <a:spcPts val="0"/>
                </a:spcBef>
                <a:spcAft>
                  <a:spcPts val="0"/>
                </a:spcAft>
              </a:pPr>
              <a:r>
                <a:rPr lang="zh-CN" altLang="en-US" sz="2400" dirty="0">
                  <a:solidFill>
                    <a:prstClr val="black"/>
                  </a:solidFill>
                  <a:latin typeface="华文琥珀" panose="02010800040101010101" pitchFamily="2" charset="-122"/>
                  <a:ea typeface="华文琥珀" panose="02010800040101010101" pitchFamily="2" charset="-122"/>
                </a:rPr>
                <a:t>科技发展</a:t>
              </a:r>
              <a:endParaRPr lang="zh-CN" altLang="en-US" dirty="0"/>
            </a:p>
          </p:txBody>
        </p:sp>
      </p:grpSp>
      <p:grpSp>
        <p:nvGrpSpPr>
          <p:cNvPr id="49" name="组合 48"/>
          <p:cNvGrpSpPr>
            <a:grpSpLocks/>
          </p:cNvGrpSpPr>
          <p:nvPr/>
        </p:nvGrpSpPr>
        <p:grpSpPr>
          <a:xfrm>
            <a:off x="4572000" y="1361646"/>
            <a:ext cx="1980000" cy="1922400"/>
            <a:chOff x="507695" y="2794715"/>
            <a:chExt cx="2183990" cy="2117647"/>
          </a:xfrm>
        </p:grpSpPr>
        <p:pic>
          <p:nvPicPr>
            <p:cNvPr id="50" name="图片 49"/>
            <p:cNvPicPr>
              <a:picLocks noChangeAspect="1"/>
            </p:cNvPicPr>
            <p:nvPr/>
          </p:nvPicPr>
          <p:blipFill>
            <a:blip r:embed="rId3"/>
            <a:stretch>
              <a:fillRect/>
            </a:stretch>
          </p:blipFill>
          <p:spPr>
            <a:xfrm>
              <a:off x="507695" y="2794715"/>
              <a:ext cx="2183990" cy="2117647"/>
            </a:xfrm>
            <a:prstGeom prst="rect">
              <a:avLst/>
            </a:prstGeom>
          </p:spPr>
        </p:pic>
        <p:sp>
          <p:nvSpPr>
            <p:cNvPr id="51" name="矩形 50"/>
            <p:cNvSpPr/>
            <p:nvPr/>
          </p:nvSpPr>
          <p:spPr>
            <a:xfrm>
              <a:off x="776833" y="3499595"/>
              <a:ext cx="1645714" cy="508554"/>
            </a:xfrm>
            <a:prstGeom prst="rect">
              <a:avLst/>
            </a:prstGeom>
          </p:spPr>
          <p:txBody>
            <a:bodyPr wrap="square">
              <a:spAutoFit/>
            </a:bodyPr>
            <a:lstStyle/>
            <a:p>
              <a:pPr algn="ctr" eaLnBrk="1" fontAlgn="auto" hangingPunct="1">
                <a:spcBef>
                  <a:spcPts val="0"/>
                </a:spcBef>
                <a:spcAft>
                  <a:spcPts val="0"/>
                </a:spcAft>
              </a:pPr>
              <a:r>
                <a:rPr lang="zh-CN" altLang="en-US" sz="2400" dirty="0">
                  <a:solidFill>
                    <a:prstClr val="black"/>
                  </a:solidFill>
                  <a:latin typeface="华文琥珀" panose="02010800040101010101" pitchFamily="2" charset="-122"/>
                  <a:ea typeface="华文琥珀" panose="02010800040101010101" pitchFamily="2" charset="-122"/>
                </a:rPr>
                <a:t>两极阵营</a:t>
              </a:r>
            </a:p>
          </p:txBody>
        </p:sp>
      </p:grpSp>
      <p:pic>
        <p:nvPicPr>
          <p:cNvPr id="52" name="图片 5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0950" y="3843250"/>
            <a:ext cx="2095500" cy="1733750"/>
          </a:xfrm>
          <a:prstGeom prst="rect">
            <a:avLst/>
          </a:prstGeom>
        </p:spPr>
      </p:pic>
      <p:sp>
        <p:nvSpPr>
          <p:cNvPr id="53" name="矩形 52"/>
          <p:cNvSpPr/>
          <p:nvPr/>
        </p:nvSpPr>
        <p:spPr>
          <a:xfrm>
            <a:off x="4858895" y="4074633"/>
            <a:ext cx="1422184" cy="461665"/>
          </a:xfrm>
          <a:prstGeom prst="rect">
            <a:avLst/>
          </a:prstGeom>
        </p:spPr>
        <p:txBody>
          <a:bodyPr wrap="none">
            <a:spAutoFit/>
          </a:bodyPr>
          <a:lstStyle/>
          <a:p>
            <a:r>
              <a:rPr lang="zh-CN" altLang="en-US" sz="2400" b="1" dirty="0">
                <a:solidFill>
                  <a:srgbClr val="000000"/>
                </a:solidFill>
              </a:rPr>
              <a:t>华约阵营</a:t>
            </a:r>
          </a:p>
        </p:txBody>
      </p:sp>
      <p:sp>
        <p:nvSpPr>
          <p:cNvPr id="55" name="矩形 54"/>
          <p:cNvSpPr/>
          <p:nvPr/>
        </p:nvSpPr>
        <p:spPr>
          <a:xfrm>
            <a:off x="4816000" y="4767535"/>
            <a:ext cx="1422184" cy="461665"/>
          </a:xfrm>
          <a:prstGeom prst="rect">
            <a:avLst/>
          </a:prstGeom>
        </p:spPr>
        <p:txBody>
          <a:bodyPr wrap="none">
            <a:spAutoFit/>
          </a:bodyPr>
          <a:lstStyle/>
          <a:p>
            <a:r>
              <a:rPr lang="zh-CN" altLang="en-US" sz="2400" b="1" dirty="0">
                <a:solidFill>
                  <a:srgbClr val="000000"/>
                </a:solidFill>
              </a:rPr>
              <a:t>北约阵营</a:t>
            </a:r>
          </a:p>
        </p:txBody>
      </p:sp>
      <p:sp>
        <p:nvSpPr>
          <p:cNvPr id="57" name="圆角矩形 56"/>
          <p:cNvSpPr/>
          <p:nvPr/>
        </p:nvSpPr>
        <p:spPr>
          <a:xfrm>
            <a:off x="6714275" y="3687427"/>
            <a:ext cx="2252894" cy="2477877"/>
          </a:xfrm>
          <a:prstGeom prst="roundRect">
            <a:avLst>
              <a:gd name="adj" fmla="val 10000"/>
            </a:avLst>
          </a:prstGeom>
          <a:noFill/>
          <a:ln w="38100">
            <a:solidFill>
              <a:schemeClr val="accent6">
                <a:lumMod val="50000"/>
              </a:schemeClr>
            </a:solidFill>
          </a:ln>
          <a:effectLst>
            <a:outerShdw blurRad="50800" dist="38100" dir="5400000" rotWithShape="0">
              <a:srgbClr val="000000">
                <a:alpha val="35000"/>
              </a:srgbClr>
            </a:outerShdw>
          </a:effectLst>
        </p:spPr>
      </p:sp>
      <p:sp>
        <p:nvSpPr>
          <p:cNvPr id="56" name="圆角矩形 55"/>
          <p:cNvSpPr/>
          <p:nvPr/>
        </p:nvSpPr>
        <p:spPr>
          <a:xfrm>
            <a:off x="2440933" y="3687427"/>
            <a:ext cx="1992674" cy="2477877"/>
          </a:xfrm>
          <a:prstGeom prst="roundRect">
            <a:avLst>
              <a:gd name="adj" fmla="val 10000"/>
            </a:avLst>
          </a:prstGeom>
          <a:noFill/>
          <a:ln w="38100">
            <a:solidFill>
              <a:schemeClr val="accent3"/>
            </a:solidFill>
          </a:ln>
          <a:effectLst>
            <a:outerShdw blurRad="50800" dist="38100" dir="5400000" rotWithShape="0">
              <a:srgbClr val="000000">
                <a:alpha val="35000"/>
              </a:srgbClr>
            </a:outerShdw>
          </a:effectLst>
        </p:spPr>
      </p:sp>
      <p:sp>
        <p:nvSpPr>
          <p:cNvPr id="58" name="矩形 57"/>
          <p:cNvSpPr/>
          <p:nvPr/>
        </p:nvSpPr>
        <p:spPr>
          <a:xfrm>
            <a:off x="7091192" y="3879785"/>
            <a:ext cx="1415772" cy="461665"/>
          </a:xfrm>
          <a:prstGeom prst="rect">
            <a:avLst/>
          </a:prstGeom>
        </p:spPr>
        <p:txBody>
          <a:bodyPr wrap="none">
            <a:spAutoFit/>
          </a:bodyPr>
          <a:lstStyle/>
          <a:p>
            <a:r>
              <a:rPr lang="zh-CN" altLang="en-US" sz="2400" b="1" dirty="0">
                <a:solidFill>
                  <a:srgbClr val="000000"/>
                </a:solidFill>
              </a:rPr>
              <a:t>重炮坦克</a:t>
            </a:r>
          </a:p>
        </p:txBody>
      </p:sp>
      <p:sp>
        <p:nvSpPr>
          <p:cNvPr id="59" name="矩形 58"/>
          <p:cNvSpPr/>
          <p:nvPr/>
        </p:nvSpPr>
        <p:spPr>
          <a:xfrm>
            <a:off x="7121173" y="4404426"/>
            <a:ext cx="1415772" cy="461665"/>
          </a:xfrm>
          <a:prstGeom prst="rect">
            <a:avLst/>
          </a:prstGeom>
        </p:spPr>
        <p:txBody>
          <a:bodyPr wrap="none">
            <a:spAutoFit/>
          </a:bodyPr>
          <a:lstStyle/>
          <a:p>
            <a:r>
              <a:rPr lang="zh-CN" altLang="en-US" sz="2400" b="1" dirty="0">
                <a:solidFill>
                  <a:srgbClr val="000000"/>
                </a:solidFill>
              </a:rPr>
              <a:t>航空技术</a:t>
            </a:r>
          </a:p>
        </p:txBody>
      </p:sp>
      <p:sp>
        <p:nvSpPr>
          <p:cNvPr id="60" name="矩形 59"/>
          <p:cNvSpPr/>
          <p:nvPr/>
        </p:nvSpPr>
        <p:spPr>
          <a:xfrm>
            <a:off x="7107765" y="4949641"/>
            <a:ext cx="1415772" cy="461665"/>
          </a:xfrm>
          <a:prstGeom prst="rect">
            <a:avLst/>
          </a:prstGeom>
        </p:spPr>
        <p:txBody>
          <a:bodyPr wrap="none">
            <a:spAutoFit/>
          </a:bodyPr>
          <a:lstStyle/>
          <a:p>
            <a:r>
              <a:rPr lang="zh-CN" altLang="en-US" sz="2400" b="1" dirty="0">
                <a:solidFill>
                  <a:srgbClr val="000000"/>
                </a:solidFill>
              </a:rPr>
              <a:t>雷达导弹</a:t>
            </a:r>
          </a:p>
        </p:txBody>
      </p:sp>
      <p:sp>
        <p:nvSpPr>
          <p:cNvPr id="61" name="矩形 60"/>
          <p:cNvSpPr/>
          <p:nvPr/>
        </p:nvSpPr>
        <p:spPr>
          <a:xfrm>
            <a:off x="7107765" y="5524405"/>
            <a:ext cx="1107996" cy="461665"/>
          </a:xfrm>
          <a:prstGeom prst="rect">
            <a:avLst/>
          </a:prstGeom>
        </p:spPr>
        <p:txBody>
          <a:bodyPr wrap="none">
            <a:spAutoFit/>
          </a:bodyPr>
          <a:lstStyle/>
          <a:p>
            <a:r>
              <a:rPr lang="zh-CN" altLang="en-US" sz="2400" b="1" dirty="0">
                <a:solidFill>
                  <a:srgbClr val="000000"/>
                </a:solidFill>
              </a:rPr>
              <a:t>核武器</a:t>
            </a:r>
          </a:p>
        </p:txBody>
      </p:sp>
      <p:pic>
        <p:nvPicPr>
          <p:cNvPr id="63" name="图片 6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44584" y="3796142"/>
            <a:ext cx="1602208" cy="1658664"/>
          </a:xfrm>
          <a:prstGeom prst="rect">
            <a:avLst/>
          </a:prstGeom>
        </p:spPr>
      </p:pic>
      <p:sp>
        <p:nvSpPr>
          <p:cNvPr id="64" name="矩形 63"/>
          <p:cNvSpPr/>
          <p:nvPr/>
        </p:nvSpPr>
        <p:spPr>
          <a:xfrm>
            <a:off x="2432395" y="5577000"/>
            <a:ext cx="2395945" cy="369332"/>
          </a:xfrm>
          <a:prstGeom prst="rect">
            <a:avLst/>
          </a:prstGeom>
        </p:spPr>
        <p:txBody>
          <a:bodyPr wrap="square">
            <a:spAutoFit/>
          </a:bodyPr>
          <a:lstStyle/>
          <a:p>
            <a:r>
              <a:rPr lang="zh-CN" altLang="en-US" dirty="0">
                <a:solidFill>
                  <a:srgbClr val="000000"/>
                </a:solidFill>
              </a:rPr>
              <a:t>非洲国家独立</a:t>
            </a:r>
            <a:r>
              <a:rPr lang="zh-CN" altLang="en-US" dirty="0" smtClean="0">
                <a:solidFill>
                  <a:srgbClr val="000000"/>
                </a:solidFill>
              </a:rPr>
              <a:t>形势</a:t>
            </a:r>
            <a:endParaRPr lang="zh-CN" altLang="en-US" dirty="0">
              <a:solidFill>
                <a:srgbClr val="000000"/>
              </a:solidFill>
            </a:endParaRPr>
          </a:p>
        </p:txBody>
      </p:sp>
      <p:sp>
        <p:nvSpPr>
          <p:cNvPr id="62" name="Oval 6">
            <a:hlinkClick r:id="rId7"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8</a:t>
            </a:r>
          </a:p>
        </p:txBody>
      </p:sp>
    </p:spTree>
    <p:extLst>
      <p:ext uri="{BB962C8B-B14F-4D97-AF65-F5344CB8AC3E}">
        <p14:creationId xmlns:p14="http://schemas.microsoft.com/office/powerpoint/2010/main" val="34961245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7" name="Group 54"/>
          <p:cNvGrpSpPr>
            <a:grpSpLocks/>
          </p:cNvGrpSpPr>
          <p:nvPr/>
        </p:nvGrpSpPr>
        <p:grpSpPr bwMode="auto">
          <a:xfrm>
            <a:off x="6696075" y="6427788"/>
            <a:ext cx="2520950" cy="461962"/>
            <a:chOff x="2688" y="5472"/>
            <a:chExt cx="1488" cy="285"/>
          </a:xfrm>
        </p:grpSpPr>
        <p:sp>
          <p:nvSpPr>
            <p:cNvPr id="11337" name="Text Box 55">
              <a:hlinkClick r:id="rId3" action="ppaction://hlinksldjump"/>
            </p:cNvPr>
            <p:cNvSpPr txBox="1">
              <a:spLocks noChangeArrowheads="1"/>
            </p:cNvSpPr>
            <p:nvPr/>
          </p:nvSpPr>
          <p:spPr bwMode="auto">
            <a:xfrm>
              <a:off x="2688"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sp>
          <p:nvSpPr>
            <p:cNvPr id="11338" name="Text Box 56">
              <a:hlinkClick r:id="" action="ppaction://hlinkshowjump?jump=previousslide"/>
            </p:cNvPr>
            <p:cNvSpPr txBox="1">
              <a:spLocks noChangeArrowheads="1"/>
            </p:cNvSpPr>
            <p:nvPr/>
          </p:nvSpPr>
          <p:spPr bwMode="auto">
            <a:xfrm>
              <a:off x="2976"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sp>
          <p:nvSpPr>
            <p:cNvPr id="11339" name="Text Box 57">
              <a:hlinkClick r:id="rId3" action="ppaction://hlinksldjump"/>
            </p:cNvPr>
            <p:cNvSpPr txBox="1">
              <a:spLocks noChangeArrowheads="1"/>
            </p:cNvSpPr>
            <p:nvPr/>
          </p:nvSpPr>
          <p:spPr bwMode="auto">
            <a:xfrm>
              <a:off x="3216"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sp>
          <p:nvSpPr>
            <p:cNvPr id="11340" name="Text Box 58">
              <a:hlinkClick r:id="" action="ppaction://hlinkshowjump?jump=nextslide"/>
            </p:cNvPr>
            <p:cNvSpPr txBox="1">
              <a:spLocks noChangeArrowheads="1"/>
            </p:cNvSpPr>
            <p:nvPr/>
          </p:nvSpPr>
          <p:spPr bwMode="auto">
            <a:xfrm>
              <a:off x="3456"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sp>
          <p:nvSpPr>
            <p:cNvPr id="11341" name="Text Box 59">
              <a:hlinkClick r:id="rId4" action="ppaction://hlinksldjump"/>
            </p:cNvPr>
            <p:cNvSpPr txBox="1">
              <a:spLocks noChangeArrowheads="1"/>
            </p:cNvSpPr>
            <p:nvPr/>
          </p:nvSpPr>
          <p:spPr bwMode="auto">
            <a:xfrm>
              <a:off x="3696"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sp>
          <p:nvSpPr>
            <p:cNvPr id="11342" name="Text Box 60">
              <a:hlinkClick r:id="" action="ppaction://hlinkshowjump?jump=endshow"/>
            </p:cNvPr>
            <p:cNvSpPr txBox="1">
              <a:spLocks noChangeArrowheads="1"/>
            </p:cNvSpPr>
            <p:nvPr/>
          </p:nvSpPr>
          <p:spPr bwMode="auto">
            <a:xfrm>
              <a:off x="3984" y="5472"/>
              <a:ext cx="192"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sz="2400">
                <a:latin typeface="Times New Roman" panose="02020603050405020304" pitchFamily="18" charset="0"/>
              </a:endParaRPr>
            </a:p>
          </p:txBody>
        </p:sp>
      </p:grpSp>
      <p:grpSp>
        <p:nvGrpSpPr>
          <p:cNvPr id="11268" name="Group 61"/>
          <p:cNvGrpSpPr>
            <a:grpSpLocks/>
          </p:cNvGrpSpPr>
          <p:nvPr/>
        </p:nvGrpSpPr>
        <p:grpSpPr bwMode="auto">
          <a:xfrm>
            <a:off x="6661150" y="6383338"/>
            <a:ext cx="2459038" cy="427037"/>
            <a:chOff x="2667" y="5445"/>
            <a:chExt cx="1452" cy="263"/>
          </a:xfrm>
        </p:grpSpPr>
        <p:sp>
          <p:nvSpPr>
            <p:cNvPr id="11331" name="Text Box 62">
              <a:hlinkClick r:id="rId3" action="ppaction://hlinksldjump"/>
            </p:cNvPr>
            <p:cNvSpPr txBox="1">
              <a:spLocks noChangeArrowheads="1"/>
            </p:cNvSpPr>
            <p:nvPr/>
          </p:nvSpPr>
          <p:spPr bwMode="auto">
            <a:xfrm>
              <a:off x="2667" y="5456"/>
              <a:ext cx="19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sp>
          <p:nvSpPr>
            <p:cNvPr id="11332" name="Text Box 63">
              <a:hlinkClick r:id="" action="ppaction://hlinkshowjump?jump=previousslide"/>
            </p:cNvPr>
            <p:cNvSpPr txBox="1">
              <a:spLocks noChangeArrowheads="1"/>
            </p:cNvSpPr>
            <p:nvPr/>
          </p:nvSpPr>
          <p:spPr bwMode="auto">
            <a:xfrm>
              <a:off x="2978" y="5445"/>
              <a:ext cx="144"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sp>
          <p:nvSpPr>
            <p:cNvPr id="11333" name="Text Box 64">
              <a:hlinkClick r:id="rId3" action="ppaction://hlinksldjump"/>
            </p:cNvPr>
            <p:cNvSpPr txBox="1">
              <a:spLocks noChangeArrowheads="1"/>
            </p:cNvSpPr>
            <p:nvPr/>
          </p:nvSpPr>
          <p:spPr bwMode="auto">
            <a:xfrm>
              <a:off x="3209" y="5462"/>
              <a:ext cx="144"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sp>
          <p:nvSpPr>
            <p:cNvPr id="11334" name="Text Box 65">
              <a:hlinkClick r:id="" action="ppaction://hlinkshowjump?jump=nextslide"/>
            </p:cNvPr>
            <p:cNvSpPr txBox="1">
              <a:spLocks noChangeArrowheads="1"/>
            </p:cNvSpPr>
            <p:nvPr/>
          </p:nvSpPr>
          <p:spPr bwMode="auto">
            <a:xfrm>
              <a:off x="3449" y="5472"/>
              <a:ext cx="144"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sp>
          <p:nvSpPr>
            <p:cNvPr id="11335" name="Text Box 66">
              <a:hlinkClick r:id="rId4" action="ppaction://hlinksldjump"/>
            </p:cNvPr>
            <p:cNvSpPr txBox="1">
              <a:spLocks noChangeArrowheads="1"/>
            </p:cNvSpPr>
            <p:nvPr/>
          </p:nvSpPr>
          <p:spPr bwMode="auto">
            <a:xfrm>
              <a:off x="3707" y="5481"/>
              <a:ext cx="144"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sp>
          <p:nvSpPr>
            <p:cNvPr id="11336" name="Text Box 67">
              <a:hlinkClick r:id="" action="ppaction://hlinkshowjump?jump=endshow"/>
            </p:cNvPr>
            <p:cNvSpPr txBox="1">
              <a:spLocks noChangeArrowheads="1"/>
            </p:cNvSpPr>
            <p:nvPr/>
          </p:nvSpPr>
          <p:spPr bwMode="auto">
            <a:xfrm>
              <a:off x="3983" y="5472"/>
              <a:ext cx="136"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endParaRPr kumimoji="1" lang="zh-CN" altLang="zh-CN">
                <a:latin typeface="Times New Roman" panose="02020603050405020304" pitchFamily="18" charset="0"/>
              </a:endParaRPr>
            </a:p>
          </p:txBody>
        </p:sp>
      </p:grpSp>
      <p:sp>
        <p:nvSpPr>
          <p:cNvPr id="11269" name="Text Box 68">
            <a:hlinkClick r:id="" action="ppaction://hlinkshowjump?jump=endshow"/>
          </p:cNvPr>
          <p:cNvSpPr txBox="1">
            <a:spLocks noChangeArrowheads="1"/>
          </p:cNvSpPr>
          <p:nvPr/>
        </p:nvSpPr>
        <p:spPr bwMode="auto">
          <a:xfrm>
            <a:off x="8537575" y="6677025"/>
            <a:ext cx="598488"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510" tIns="46756" rIns="93510" bIns="46756">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a:solidFill>
                  <a:schemeClr val="tx2"/>
                </a:solidFill>
                <a:latin typeface="Times New Roman" panose="02020603050405020304" pitchFamily="18" charset="0"/>
              </a:rPr>
              <a:t>退出</a:t>
            </a:r>
          </a:p>
        </p:txBody>
      </p:sp>
      <p:sp>
        <p:nvSpPr>
          <p:cNvPr id="11270" name="AutoShape 70">
            <a:hlinkClick r:id="" action="ppaction://hlinkshowjump?jump=previousslide"/>
          </p:cNvPr>
          <p:cNvSpPr>
            <a:spLocks noChangeArrowheads="1"/>
          </p:cNvSpPr>
          <p:nvPr/>
        </p:nvSpPr>
        <p:spPr bwMode="auto">
          <a:xfrm>
            <a:off x="7269163" y="6427788"/>
            <a:ext cx="242887" cy="233362"/>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11271" name="AutoShape 71">
            <a:hlinkClick r:id="" action="ppaction://hlinkshowjump?jump=nextslide"/>
          </p:cNvPr>
          <p:cNvSpPr>
            <a:spLocks noChangeArrowheads="1"/>
          </p:cNvSpPr>
          <p:nvPr/>
        </p:nvSpPr>
        <p:spPr bwMode="auto">
          <a:xfrm flipH="1">
            <a:off x="7950200" y="6442075"/>
            <a:ext cx="242888" cy="233363"/>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11272" name="AutoShape 72">
            <a:hlinkClick r:id="" action="ppaction://hlinkshowjump?jump=endshow"/>
          </p:cNvPr>
          <p:cNvSpPr>
            <a:spLocks noChangeArrowheads="1"/>
          </p:cNvSpPr>
          <p:nvPr/>
        </p:nvSpPr>
        <p:spPr bwMode="auto">
          <a:xfrm flipH="1">
            <a:off x="8669338" y="6442075"/>
            <a:ext cx="244475" cy="233363"/>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11273" name="Rectangle 73">
            <a:hlinkClick r:id="" action="ppaction://hlinkshowjump?jump=endshow"/>
          </p:cNvPr>
          <p:cNvSpPr>
            <a:spLocks noChangeArrowheads="1"/>
          </p:cNvSpPr>
          <p:nvPr/>
        </p:nvSpPr>
        <p:spPr bwMode="auto">
          <a:xfrm>
            <a:off x="8748713" y="6521450"/>
            <a:ext cx="82550" cy="777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grpSp>
        <p:nvGrpSpPr>
          <p:cNvPr id="11274" name="Group 74"/>
          <p:cNvGrpSpPr>
            <a:grpSpLocks/>
          </p:cNvGrpSpPr>
          <p:nvPr/>
        </p:nvGrpSpPr>
        <p:grpSpPr bwMode="auto">
          <a:xfrm>
            <a:off x="7105650" y="6488113"/>
            <a:ext cx="525463" cy="466725"/>
            <a:chOff x="2990" y="5545"/>
            <a:chExt cx="331" cy="294"/>
          </a:xfrm>
        </p:grpSpPr>
        <p:sp>
          <p:nvSpPr>
            <p:cNvPr id="11329" name="AutoShape 75">
              <a:hlinkClick r:id="" action="ppaction://hlinkshowjump?jump=previousslide"/>
            </p:cNvPr>
            <p:cNvSpPr>
              <a:spLocks noChangeArrowheads="1"/>
            </p:cNvSpPr>
            <p:nvPr/>
          </p:nvSpPr>
          <p:spPr bwMode="auto">
            <a:xfrm>
              <a:off x="3114" y="5545"/>
              <a:ext cx="111" cy="66"/>
            </a:xfrm>
            <a:prstGeom prst="leftArrow">
              <a:avLst>
                <a:gd name="adj1" fmla="val 14167"/>
                <a:gd name="adj2" fmla="val 50517"/>
              </a:avLst>
            </a:prstGeom>
            <a:solidFill>
              <a:schemeClr val="bg1"/>
            </a:solidFill>
            <a:ln w="9525">
              <a:solidFill>
                <a:schemeClr val="bg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11330" name="Text Box 76">
              <a:hlinkClick r:id="" action="ppaction://hlinkshowjump?jump=previousslide"/>
            </p:cNvPr>
            <p:cNvSpPr txBox="1">
              <a:spLocks noChangeArrowheads="1"/>
            </p:cNvSpPr>
            <p:nvPr/>
          </p:nvSpPr>
          <p:spPr bwMode="auto">
            <a:xfrm>
              <a:off x="2990" y="5665"/>
              <a:ext cx="331"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a:solidFill>
                    <a:schemeClr val="tx2"/>
                  </a:solidFill>
                  <a:latin typeface="Times New Roman" panose="02020603050405020304" pitchFamily="18" charset="0"/>
                </a:rPr>
                <a:t>上页</a:t>
              </a:r>
            </a:p>
          </p:txBody>
        </p:sp>
      </p:grpSp>
      <p:grpSp>
        <p:nvGrpSpPr>
          <p:cNvPr id="11275" name="Group 77"/>
          <p:cNvGrpSpPr>
            <a:grpSpLocks/>
          </p:cNvGrpSpPr>
          <p:nvPr/>
        </p:nvGrpSpPr>
        <p:grpSpPr bwMode="auto">
          <a:xfrm>
            <a:off x="7597775" y="6454775"/>
            <a:ext cx="242888" cy="233363"/>
            <a:chOff x="4428" y="5388"/>
            <a:chExt cx="153" cy="147"/>
          </a:xfrm>
        </p:grpSpPr>
        <p:sp>
          <p:nvSpPr>
            <p:cNvPr id="11325" name="AutoShape 78">
              <a:hlinkClick r:id="rId3" action="ppaction://hlinksldjump"/>
            </p:cNvPr>
            <p:cNvSpPr>
              <a:spLocks noChangeArrowheads="1"/>
            </p:cNvSpPr>
            <p:nvPr/>
          </p:nvSpPr>
          <p:spPr bwMode="auto">
            <a:xfrm flipH="1">
              <a:off x="4428" y="5388"/>
              <a:ext cx="153" cy="147"/>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grpSp>
          <p:nvGrpSpPr>
            <p:cNvPr id="11326" name="Group 79"/>
            <p:cNvGrpSpPr>
              <a:grpSpLocks/>
            </p:cNvGrpSpPr>
            <p:nvPr/>
          </p:nvGrpSpPr>
          <p:grpSpPr bwMode="auto">
            <a:xfrm>
              <a:off x="4434" y="5388"/>
              <a:ext cx="132" cy="130"/>
              <a:chOff x="3313" y="5524"/>
              <a:chExt cx="132" cy="130"/>
            </a:xfrm>
          </p:grpSpPr>
          <p:sp>
            <p:nvSpPr>
              <p:cNvPr id="11327" name="Rectangle 80">
                <a:hlinkClick r:id="rId3" action="ppaction://hlinksldjump"/>
              </p:cNvPr>
              <p:cNvSpPr>
                <a:spLocks noChangeArrowheads="1"/>
              </p:cNvSpPr>
              <p:nvPr/>
            </p:nvSpPr>
            <p:spPr bwMode="auto">
              <a:xfrm>
                <a:off x="3338" y="5603"/>
                <a:ext cx="80" cy="51"/>
              </a:xfrm>
              <a:prstGeom prst="rect">
                <a:avLst/>
              </a:prstGeom>
              <a:solidFill>
                <a:schemeClr val="bg1"/>
              </a:solidFill>
              <a:ln w="9525">
                <a:solidFill>
                  <a:schemeClr val="bg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11328" name="AutoShape 81">
                <a:hlinkClick r:id="rId5" action="ppaction://hlinksldjump"/>
              </p:cNvPr>
              <p:cNvSpPr>
                <a:spLocks noChangeArrowheads="1"/>
              </p:cNvSpPr>
              <p:nvPr/>
            </p:nvSpPr>
            <p:spPr bwMode="auto">
              <a:xfrm>
                <a:off x="3313" y="5524"/>
                <a:ext cx="132" cy="7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grpSp>
      </p:grpSp>
      <p:sp>
        <p:nvSpPr>
          <p:cNvPr id="11276" name="Text Box 82">
            <a:hlinkClick r:id="rId5" action="ppaction://hlinksldjump"/>
          </p:cNvPr>
          <p:cNvSpPr txBox="1">
            <a:spLocks noChangeArrowheads="1"/>
          </p:cNvSpPr>
          <p:nvPr/>
        </p:nvSpPr>
        <p:spPr bwMode="auto">
          <a:xfrm>
            <a:off x="7462838" y="6670675"/>
            <a:ext cx="5746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510" tIns="46756" rIns="93510" bIns="46756">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a:solidFill>
                  <a:schemeClr val="tx2"/>
                </a:solidFill>
                <a:latin typeface="Times New Roman" panose="02020603050405020304" pitchFamily="18" charset="0"/>
              </a:rPr>
              <a:t>目录</a:t>
            </a:r>
          </a:p>
        </p:txBody>
      </p:sp>
      <p:sp>
        <p:nvSpPr>
          <p:cNvPr id="11277" name="AutoShape 83">
            <a:hlinkClick r:id="" action="ppaction://hlinkshowjump?jump=nextslide"/>
          </p:cNvPr>
          <p:cNvSpPr>
            <a:spLocks noChangeArrowheads="1"/>
          </p:cNvSpPr>
          <p:nvPr/>
        </p:nvSpPr>
        <p:spPr bwMode="auto">
          <a:xfrm flipH="1">
            <a:off x="8001000" y="6505575"/>
            <a:ext cx="176213" cy="103188"/>
          </a:xfrm>
          <a:prstGeom prst="leftArrow">
            <a:avLst>
              <a:gd name="adj1" fmla="val 14167"/>
              <a:gd name="adj2" fmla="val 51294"/>
            </a:avLst>
          </a:prstGeom>
          <a:solidFill>
            <a:schemeClr val="bg1"/>
          </a:solidFill>
          <a:ln w="9525">
            <a:solidFill>
              <a:schemeClr val="bg1"/>
            </a:solidFill>
            <a:miter lim="800000"/>
            <a:headEnd/>
            <a:tailEnd/>
          </a:ln>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11278" name="Text Box 84">
            <a:hlinkClick r:id="" action="ppaction://hlinkshowjump?jump=nextslide"/>
          </p:cNvPr>
          <p:cNvSpPr txBox="1">
            <a:spLocks noChangeArrowheads="1"/>
          </p:cNvSpPr>
          <p:nvPr/>
        </p:nvSpPr>
        <p:spPr bwMode="auto">
          <a:xfrm>
            <a:off x="7807325" y="6678613"/>
            <a:ext cx="541338"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510" tIns="46756" rIns="93510" bIns="46756">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a:solidFill>
                  <a:schemeClr val="tx2"/>
                </a:solidFill>
                <a:latin typeface="Times New Roman" panose="02020603050405020304" pitchFamily="18" charset="0"/>
              </a:rPr>
              <a:t>下页</a:t>
            </a:r>
          </a:p>
        </p:txBody>
      </p:sp>
      <p:sp>
        <p:nvSpPr>
          <p:cNvPr id="11279" name="Text Box 85"/>
          <p:cNvSpPr txBox="1">
            <a:spLocks noChangeArrowheads="1"/>
          </p:cNvSpPr>
          <p:nvPr/>
        </p:nvSpPr>
        <p:spPr bwMode="auto">
          <a:xfrm>
            <a:off x="8181975" y="6677025"/>
            <a:ext cx="598488"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510" tIns="46756" rIns="93510" bIns="46756">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a:solidFill>
                  <a:schemeClr val="tx2"/>
                </a:solidFill>
                <a:latin typeface="Times New Roman" panose="02020603050405020304" pitchFamily="18" charset="0"/>
              </a:rPr>
              <a:t>封底</a:t>
            </a:r>
          </a:p>
        </p:txBody>
      </p:sp>
      <p:sp>
        <p:nvSpPr>
          <p:cNvPr id="11280" name="AutoShape 86">
            <a:hlinkClick r:id="" action="ppaction://hlinkshowjump?jump=lastslide"/>
          </p:cNvPr>
          <p:cNvSpPr>
            <a:spLocks noChangeArrowheads="1"/>
          </p:cNvSpPr>
          <p:nvPr/>
        </p:nvSpPr>
        <p:spPr bwMode="auto">
          <a:xfrm flipH="1">
            <a:off x="8318500" y="6442075"/>
            <a:ext cx="244475" cy="233363"/>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sp>
        <p:nvSpPr>
          <p:cNvPr id="11281" name="Freeform 87">
            <a:hlinkClick r:id="" action="ppaction://hlinkshowjump?jump=lastslide"/>
          </p:cNvPr>
          <p:cNvSpPr>
            <a:spLocks/>
          </p:cNvSpPr>
          <p:nvPr/>
        </p:nvSpPr>
        <p:spPr bwMode="auto">
          <a:xfrm flipH="1">
            <a:off x="8361363" y="6484938"/>
            <a:ext cx="130175" cy="134937"/>
          </a:xfrm>
          <a:custGeom>
            <a:avLst/>
            <a:gdLst>
              <a:gd name="T0" fmla="*/ 176515944 w 96"/>
              <a:gd name="T1" fmla="*/ 0 h 96"/>
              <a:gd name="T2" fmla="*/ 176515944 w 96"/>
              <a:gd name="T3" fmla="*/ 189666604 h 96"/>
              <a:gd name="T4" fmla="*/ 0 w 96"/>
              <a:gd name="T5" fmla="*/ 94834005 h 96"/>
              <a:gd name="T6" fmla="*/ 176515944 w 96"/>
              <a:gd name="T7" fmla="*/ 0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96" y="0"/>
                </a:moveTo>
                <a:lnTo>
                  <a:pt x="96" y="96"/>
                </a:lnTo>
                <a:lnTo>
                  <a:pt x="0" y="48"/>
                </a:lnTo>
                <a:lnTo>
                  <a:pt x="9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3510" tIns="46756" rIns="93510" bIns="46756"/>
          <a:lstStyle/>
          <a:p>
            <a:endParaRPr lang="zh-CN" altLang="en-US"/>
          </a:p>
        </p:txBody>
      </p:sp>
      <p:sp>
        <p:nvSpPr>
          <p:cNvPr id="11282" name="Line 88">
            <a:hlinkClick r:id="" action="ppaction://hlinkshowjump?jump=lastslide"/>
          </p:cNvPr>
          <p:cNvSpPr>
            <a:spLocks noChangeShapeType="1"/>
          </p:cNvSpPr>
          <p:nvPr/>
        </p:nvSpPr>
        <p:spPr bwMode="auto">
          <a:xfrm flipH="1">
            <a:off x="8585200" y="6770688"/>
            <a:ext cx="0" cy="155575"/>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lIns="93510" tIns="46756" rIns="93510" bIns="46756"/>
          <a:lstStyle/>
          <a:p>
            <a:endParaRPr lang="zh-CN" altLang="en-US"/>
          </a:p>
        </p:txBody>
      </p:sp>
      <p:grpSp>
        <p:nvGrpSpPr>
          <p:cNvPr id="11283" name="Group 89"/>
          <p:cNvGrpSpPr>
            <a:grpSpLocks/>
          </p:cNvGrpSpPr>
          <p:nvPr/>
        </p:nvGrpSpPr>
        <p:grpSpPr bwMode="auto">
          <a:xfrm>
            <a:off x="6731000" y="6440488"/>
            <a:ext cx="538163" cy="512762"/>
            <a:chOff x="2754" y="5515"/>
            <a:chExt cx="339" cy="323"/>
          </a:xfrm>
        </p:grpSpPr>
        <p:sp>
          <p:nvSpPr>
            <p:cNvPr id="11323" name="Text Box 90">
              <a:hlinkClick r:id="" action="ppaction://hlinkshowjump?jump=firstslide"/>
            </p:cNvPr>
            <p:cNvSpPr txBox="1">
              <a:spLocks noChangeArrowheads="1"/>
            </p:cNvSpPr>
            <p:nvPr/>
          </p:nvSpPr>
          <p:spPr bwMode="auto">
            <a:xfrm>
              <a:off x="2754" y="5664"/>
              <a:ext cx="33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200">
                  <a:latin typeface="Times New Roman" panose="02020603050405020304" pitchFamily="18" charset="0"/>
                </a:rPr>
                <a:t>封面</a:t>
              </a:r>
            </a:p>
          </p:txBody>
        </p:sp>
        <p:sp>
          <p:nvSpPr>
            <p:cNvPr id="11324" name="AutoShape 91">
              <a:hlinkClick r:id="rId3" action="ppaction://hlinksldjump"/>
            </p:cNvPr>
            <p:cNvSpPr>
              <a:spLocks noChangeArrowheads="1"/>
            </p:cNvSpPr>
            <p:nvPr/>
          </p:nvSpPr>
          <p:spPr bwMode="auto">
            <a:xfrm flipH="1">
              <a:off x="2837" y="5515"/>
              <a:ext cx="153" cy="147"/>
            </a:xfrm>
            <a:prstGeom prst="flowChartAlternateProcess">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p>
          </p:txBody>
        </p:sp>
      </p:grpSp>
      <p:sp>
        <p:nvSpPr>
          <p:cNvPr id="11284" name="Line 92">
            <a:hlinkClick r:id="" action="ppaction://hlinkshowjump?jump=firstslide"/>
          </p:cNvPr>
          <p:cNvSpPr>
            <a:spLocks noChangeShapeType="1"/>
          </p:cNvSpPr>
          <p:nvPr/>
        </p:nvSpPr>
        <p:spPr bwMode="auto">
          <a:xfrm>
            <a:off x="6911975" y="6483350"/>
            <a:ext cx="0" cy="157163"/>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lIns="93510" tIns="46756" rIns="93510" bIns="46756"/>
          <a:lstStyle/>
          <a:p>
            <a:endParaRPr lang="zh-CN" altLang="en-US"/>
          </a:p>
        </p:txBody>
      </p:sp>
      <p:sp>
        <p:nvSpPr>
          <p:cNvPr id="11285" name="Freeform 93">
            <a:hlinkClick r:id="rId3" action="ppaction://hlinksldjump"/>
          </p:cNvPr>
          <p:cNvSpPr>
            <a:spLocks/>
          </p:cNvSpPr>
          <p:nvPr/>
        </p:nvSpPr>
        <p:spPr bwMode="auto">
          <a:xfrm>
            <a:off x="6943725" y="6502400"/>
            <a:ext cx="130175" cy="134938"/>
          </a:xfrm>
          <a:custGeom>
            <a:avLst/>
            <a:gdLst>
              <a:gd name="T0" fmla="*/ 176515944 w 96"/>
              <a:gd name="T1" fmla="*/ 0 h 96"/>
              <a:gd name="T2" fmla="*/ 176515944 w 96"/>
              <a:gd name="T3" fmla="*/ 189669415 h 96"/>
              <a:gd name="T4" fmla="*/ 0 w 96"/>
              <a:gd name="T5" fmla="*/ 94834708 h 96"/>
              <a:gd name="T6" fmla="*/ 176515944 w 96"/>
              <a:gd name="T7" fmla="*/ 0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96" y="0"/>
                </a:moveTo>
                <a:lnTo>
                  <a:pt x="96" y="96"/>
                </a:lnTo>
                <a:lnTo>
                  <a:pt x="0" y="48"/>
                </a:lnTo>
                <a:lnTo>
                  <a:pt x="9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3510" tIns="46756" rIns="93510" bIns="46756"/>
          <a:lstStyle/>
          <a:p>
            <a:endParaRPr lang="zh-CN" altLang="en-US"/>
          </a:p>
        </p:txBody>
      </p:sp>
      <p:sp>
        <p:nvSpPr>
          <p:cNvPr id="11286" name="Oval 6">
            <a:hlinkClick r:id="rId6" action="ppaction://hlinksldjump"/>
          </p:cNvPr>
          <p:cNvSpPr>
            <a:spLocks noChangeArrowheads="1"/>
          </p:cNvSpPr>
          <p:nvPr/>
        </p:nvSpPr>
        <p:spPr bwMode="auto">
          <a:xfrm>
            <a:off x="-2273300" y="5532438"/>
            <a:ext cx="431800" cy="404812"/>
          </a:xfrm>
          <a:prstGeom prst="ellipse">
            <a:avLst/>
          </a:prstGeom>
          <a:gradFill rotWithShape="1">
            <a:gsLst>
              <a:gs pos="0">
                <a:schemeClr val="folHlink"/>
              </a:gs>
              <a:gs pos="100000">
                <a:schemeClr val="bg1"/>
              </a:gs>
            </a:gsLst>
            <a:path path="shape">
              <a:fillToRect l="50000" t="50000" r="50000" b="50000"/>
            </a:path>
          </a:gradFill>
          <a:ln w="19050" cap="rnd">
            <a:solidFill>
              <a:schemeClr val="folHlink"/>
            </a:solidFill>
            <a:prstDash val="sysDot"/>
            <a:round/>
            <a:headEnd/>
            <a:tailEnd/>
          </a:ln>
        </p:spPr>
        <p:txBody>
          <a:bodyPr wrap="none" lIns="93510" tIns="46756" rIns="93510" bIns="46756"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t>2</a:t>
            </a:r>
          </a:p>
        </p:txBody>
      </p:sp>
      <p:pic>
        <p:nvPicPr>
          <p:cNvPr id="11287" name="图片 4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630363" y="4464050"/>
            <a:ext cx="1631950"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8" name="图片 4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626350" y="10525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9" name="图片 4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281363" y="4464050"/>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0" name="图片 45"/>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178550" y="4464050"/>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1" name="图片 46"/>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638300" y="26654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2" name="图片 47"/>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626350" y="26654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3" name="图片 50"/>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129338" y="10525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4" name="图片 52"/>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6129338" y="26654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5" name="图片 53"/>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632325" y="10525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6" name="图片 54"/>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141288" y="10525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7" name="图片 55"/>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4730750" y="4464050"/>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8" name="图片 56"/>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3135313" y="26654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9" name="图片 57"/>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135313" y="10525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00" name="图片 59"/>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638300" y="10525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01" name="图片 60"/>
          <p:cNvPicPr preferRelativeResize="0">
            <a:picLocks/>
          </p:cNvPicPr>
          <p:nvPr/>
        </p:nvPicPr>
        <p:blipFill>
          <a:blip r:embed="rId21">
            <a:extLst>
              <a:ext uri="{28A0092B-C50C-407E-A947-70E740481C1C}">
                <a14:useLocalDpi xmlns:a14="http://schemas.microsoft.com/office/drawing/2010/main" val="0"/>
              </a:ext>
            </a:extLst>
          </a:blip>
          <a:srcRect/>
          <a:stretch>
            <a:fillRect/>
          </a:stretch>
        </p:blipFill>
        <p:spPr bwMode="auto">
          <a:xfrm>
            <a:off x="7626350" y="4464050"/>
            <a:ext cx="1428750"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02" name="图片 61"/>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41288" y="26654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03" name="图片 62"/>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82563" y="4464050"/>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04" name="文本框 11263">
            <a:hlinkClick r:id="rId24" action="ppaction://hlinksldjump"/>
          </p:cNvPr>
          <p:cNvSpPr txBox="1">
            <a:spLocks noChangeArrowheads="1"/>
          </p:cNvSpPr>
          <p:nvPr/>
        </p:nvSpPr>
        <p:spPr bwMode="auto">
          <a:xfrm>
            <a:off x="344488" y="2305050"/>
            <a:ext cx="876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毛泽东</a:t>
            </a:r>
          </a:p>
        </p:txBody>
      </p:sp>
      <p:sp>
        <p:nvSpPr>
          <p:cNvPr id="11305" name="文本框 65">
            <a:hlinkClick r:id="rId25" action="ppaction://hlinksldjump"/>
          </p:cNvPr>
          <p:cNvSpPr txBox="1">
            <a:spLocks noChangeArrowheads="1"/>
          </p:cNvSpPr>
          <p:nvPr/>
        </p:nvSpPr>
        <p:spPr bwMode="auto">
          <a:xfrm>
            <a:off x="1897063" y="2305050"/>
            <a:ext cx="8778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斯大林</a:t>
            </a:r>
          </a:p>
        </p:txBody>
      </p:sp>
      <p:sp>
        <p:nvSpPr>
          <p:cNvPr id="11306" name="文本框 66">
            <a:hlinkClick r:id="rId26" action="ppaction://hlinksldjump"/>
          </p:cNvPr>
          <p:cNvSpPr txBox="1">
            <a:spLocks noChangeArrowheads="1"/>
          </p:cNvSpPr>
          <p:nvPr/>
        </p:nvSpPr>
        <p:spPr bwMode="auto">
          <a:xfrm>
            <a:off x="3419475" y="2305050"/>
            <a:ext cx="876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丘吉尔</a:t>
            </a:r>
          </a:p>
        </p:txBody>
      </p:sp>
      <p:sp>
        <p:nvSpPr>
          <p:cNvPr id="11307" name="文本框 67">
            <a:hlinkClick r:id="rId27" action="ppaction://hlinksldjump"/>
          </p:cNvPr>
          <p:cNvSpPr txBox="1">
            <a:spLocks noChangeArrowheads="1"/>
          </p:cNvSpPr>
          <p:nvPr/>
        </p:nvSpPr>
        <p:spPr bwMode="auto">
          <a:xfrm>
            <a:off x="4808538" y="2305050"/>
            <a:ext cx="876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罗斯福</a:t>
            </a:r>
          </a:p>
        </p:txBody>
      </p:sp>
      <p:sp>
        <p:nvSpPr>
          <p:cNvPr id="11308" name="文本框 68">
            <a:hlinkClick r:id="rId28" action="ppaction://hlinksldjump"/>
          </p:cNvPr>
          <p:cNvSpPr txBox="1">
            <a:spLocks noChangeArrowheads="1"/>
          </p:cNvSpPr>
          <p:nvPr/>
        </p:nvSpPr>
        <p:spPr bwMode="auto">
          <a:xfrm>
            <a:off x="6483350" y="2305050"/>
            <a:ext cx="876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蒋介石</a:t>
            </a:r>
          </a:p>
        </p:txBody>
      </p:sp>
      <p:sp>
        <p:nvSpPr>
          <p:cNvPr id="11309" name="文本框 69">
            <a:hlinkClick r:id="rId29" action="ppaction://hlinksldjump"/>
          </p:cNvPr>
          <p:cNvSpPr txBox="1">
            <a:spLocks noChangeArrowheads="1"/>
          </p:cNvSpPr>
          <p:nvPr/>
        </p:nvSpPr>
        <p:spPr bwMode="auto">
          <a:xfrm>
            <a:off x="7713663" y="2305050"/>
            <a:ext cx="1338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艾森豪威尔</a:t>
            </a:r>
          </a:p>
        </p:txBody>
      </p:sp>
      <p:sp>
        <p:nvSpPr>
          <p:cNvPr id="11310" name="文本框 70">
            <a:hlinkClick r:id="rId30" action="ppaction://hlinksldjump"/>
          </p:cNvPr>
          <p:cNvSpPr txBox="1">
            <a:spLocks noChangeArrowheads="1"/>
          </p:cNvSpPr>
          <p:nvPr/>
        </p:nvSpPr>
        <p:spPr bwMode="auto">
          <a:xfrm>
            <a:off x="3403600" y="40322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墨索里尼</a:t>
            </a:r>
          </a:p>
        </p:txBody>
      </p:sp>
      <p:sp>
        <p:nvSpPr>
          <p:cNvPr id="11311" name="文本框 71">
            <a:hlinkClick r:id="rId31" action="ppaction://hlinksldjump"/>
          </p:cNvPr>
          <p:cNvSpPr txBox="1">
            <a:spLocks noChangeArrowheads="1"/>
          </p:cNvSpPr>
          <p:nvPr/>
        </p:nvSpPr>
        <p:spPr bwMode="auto">
          <a:xfrm>
            <a:off x="395288" y="4032250"/>
            <a:ext cx="877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希特勒</a:t>
            </a:r>
          </a:p>
        </p:txBody>
      </p:sp>
      <p:sp>
        <p:nvSpPr>
          <p:cNvPr id="11312" name="文本框 72">
            <a:hlinkClick r:id="rId32" action="ppaction://hlinksldjump"/>
          </p:cNvPr>
          <p:cNvSpPr txBox="1">
            <a:spLocks noChangeArrowheads="1"/>
          </p:cNvSpPr>
          <p:nvPr/>
        </p:nvSpPr>
        <p:spPr bwMode="auto">
          <a:xfrm>
            <a:off x="1838325" y="40322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东条英机</a:t>
            </a:r>
          </a:p>
        </p:txBody>
      </p:sp>
      <p:pic>
        <p:nvPicPr>
          <p:cNvPr id="11313" name="图片 11264"/>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632325" y="2665413"/>
            <a:ext cx="14287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14" name="文本框 74">
            <a:hlinkClick r:id="rId34" action="ppaction://hlinksldjump"/>
          </p:cNvPr>
          <p:cNvSpPr txBox="1">
            <a:spLocks noChangeArrowheads="1"/>
          </p:cNvSpPr>
          <p:nvPr/>
        </p:nvSpPr>
        <p:spPr bwMode="auto">
          <a:xfrm>
            <a:off x="4706938" y="4032250"/>
            <a:ext cx="1339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山本五十六</a:t>
            </a:r>
          </a:p>
        </p:txBody>
      </p:sp>
      <p:sp>
        <p:nvSpPr>
          <p:cNvPr id="11315" name="文本框 75">
            <a:hlinkClick r:id="rId35" action="ppaction://hlinksldjump"/>
          </p:cNvPr>
          <p:cNvSpPr txBox="1">
            <a:spLocks noChangeArrowheads="1"/>
          </p:cNvSpPr>
          <p:nvPr/>
        </p:nvSpPr>
        <p:spPr bwMode="auto">
          <a:xfrm>
            <a:off x="438150" y="5867400"/>
            <a:ext cx="877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朱可夫</a:t>
            </a:r>
          </a:p>
        </p:txBody>
      </p:sp>
      <p:sp>
        <p:nvSpPr>
          <p:cNvPr id="11316" name="文本框 76">
            <a:hlinkClick r:id="rId36" action="ppaction://hlinksldjump"/>
          </p:cNvPr>
          <p:cNvSpPr txBox="1">
            <a:spLocks noChangeArrowheads="1"/>
          </p:cNvSpPr>
          <p:nvPr/>
        </p:nvSpPr>
        <p:spPr bwMode="auto">
          <a:xfrm>
            <a:off x="6396038" y="4032250"/>
            <a:ext cx="877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隆美尔</a:t>
            </a:r>
          </a:p>
        </p:txBody>
      </p:sp>
      <p:sp>
        <p:nvSpPr>
          <p:cNvPr id="11317" name="文本框 77">
            <a:hlinkClick r:id="rId37" action="ppaction://hlinksldjump"/>
          </p:cNvPr>
          <p:cNvSpPr txBox="1">
            <a:spLocks noChangeArrowheads="1"/>
          </p:cNvSpPr>
          <p:nvPr/>
        </p:nvSpPr>
        <p:spPr bwMode="auto">
          <a:xfrm>
            <a:off x="7759700" y="40322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古德里安</a:t>
            </a:r>
          </a:p>
        </p:txBody>
      </p:sp>
      <p:sp>
        <p:nvSpPr>
          <p:cNvPr id="11318" name="文本框 78">
            <a:hlinkClick r:id="rId38" action="ppaction://hlinksldjump"/>
          </p:cNvPr>
          <p:cNvSpPr txBox="1">
            <a:spLocks noChangeArrowheads="1"/>
          </p:cNvSpPr>
          <p:nvPr/>
        </p:nvSpPr>
        <p:spPr bwMode="auto">
          <a:xfrm>
            <a:off x="2081213" y="5867400"/>
            <a:ext cx="877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彭德怀</a:t>
            </a:r>
          </a:p>
        </p:txBody>
      </p:sp>
      <p:sp>
        <p:nvSpPr>
          <p:cNvPr id="11319" name="文本框 79">
            <a:hlinkClick r:id="rId39" action="ppaction://hlinksldjump"/>
          </p:cNvPr>
          <p:cNvSpPr txBox="1">
            <a:spLocks noChangeArrowheads="1"/>
          </p:cNvSpPr>
          <p:nvPr/>
        </p:nvSpPr>
        <p:spPr bwMode="auto">
          <a:xfrm>
            <a:off x="3694113" y="5867400"/>
            <a:ext cx="647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巴顿</a:t>
            </a:r>
          </a:p>
        </p:txBody>
      </p:sp>
      <p:sp>
        <p:nvSpPr>
          <p:cNvPr id="11320" name="文本框 80">
            <a:hlinkClick r:id="rId40" action="ppaction://hlinksldjump"/>
          </p:cNvPr>
          <p:cNvSpPr txBox="1">
            <a:spLocks noChangeArrowheads="1"/>
          </p:cNvSpPr>
          <p:nvPr/>
        </p:nvSpPr>
        <p:spPr bwMode="auto">
          <a:xfrm>
            <a:off x="4932363" y="5867400"/>
            <a:ext cx="1114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蒙哥马利</a:t>
            </a:r>
          </a:p>
        </p:txBody>
      </p:sp>
      <p:sp>
        <p:nvSpPr>
          <p:cNvPr id="11321" name="文本框 81">
            <a:hlinkClick r:id="rId41" action="ppaction://hlinksldjump"/>
          </p:cNvPr>
          <p:cNvSpPr txBox="1">
            <a:spLocks noChangeArrowheads="1"/>
          </p:cNvSpPr>
          <p:nvPr/>
        </p:nvSpPr>
        <p:spPr bwMode="auto">
          <a:xfrm>
            <a:off x="6677025" y="5867400"/>
            <a:ext cx="881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戴高乐</a:t>
            </a:r>
            <a:endParaRPr lang="zh-CN" altLang="en-US" dirty="0">
              <a:solidFill>
                <a:srgbClr val="000000"/>
              </a:solidFill>
            </a:endParaRPr>
          </a:p>
        </p:txBody>
      </p:sp>
      <p:sp>
        <p:nvSpPr>
          <p:cNvPr id="11322" name="文本框 82">
            <a:hlinkClick r:id="rId42" action="ppaction://hlinksldjump"/>
          </p:cNvPr>
          <p:cNvSpPr txBox="1">
            <a:spLocks noChangeArrowheads="1"/>
          </p:cNvSpPr>
          <p:nvPr/>
        </p:nvSpPr>
        <p:spPr bwMode="auto">
          <a:xfrm>
            <a:off x="7885113" y="5867400"/>
            <a:ext cx="876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孙立人</a:t>
            </a:r>
          </a:p>
        </p:txBody>
      </p:sp>
      <p:pic>
        <p:nvPicPr>
          <p:cNvPr id="2" name="图片 1"/>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588405" y="-132413"/>
            <a:ext cx="7834039" cy="1450974"/>
          </a:xfrm>
          <a:prstGeom prst="rect">
            <a:avLst/>
          </a:prstGeom>
        </p:spPr>
      </p:pic>
      <p:sp>
        <p:nvSpPr>
          <p:cNvPr id="3" name="标题 2"/>
          <p:cNvSpPr>
            <a:spLocks noGrp="1"/>
          </p:cNvSpPr>
          <p:nvPr>
            <p:ph type="title"/>
          </p:nvPr>
        </p:nvSpPr>
        <p:spPr/>
        <p:txBody>
          <a:bodyPr/>
          <a:lstStyle/>
          <a:p>
            <a:endParaRPr lang="zh-CN" altLang="en-US" dirty="0"/>
          </a:p>
        </p:txBody>
      </p:sp>
      <p:sp>
        <p:nvSpPr>
          <p:cNvPr id="80" name="Oval 6">
            <a:hlinkClick r:id="rId4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9</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685800" y="115888"/>
            <a:ext cx="7772400" cy="711200"/>
          </a:xfrm>
        </p:spPr>
        <p:txBody>
          <a:bodyPr/>
          <a:lstStyle/>
          <a:p>
            <a:pPr algn="ctr"/>
            <a:r>
              <a:rPr lang="zh-CN" altLang="en-US" dirty="0" smtClean="0"/>
              <a:t>毛泽东</a:t>
            </a:r>
          </a:p>
        </p:txBody>
      </p:sp>
      <p:pic>
        <p:nvPicPr>
          <p:cNvPr id="13315" name="图片 2">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4175" y="1149350"/>
            <a:ext cx="1209675"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矩形 3"/>
          <p:cNvSpPr>
            <a:spLocks noChangeArrowheads="1"/>
          </p:cNvSpPr>
          <p:nvPr/>
        </p:nvSpPr>
        <p:spPr bwMode="auto">
          <a:xfrm>
            <a:off x="1962150" y="1052513"/>
            <a:ext cx="70739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毛泽东（</a:t>
            </a:r>
            <a:r>
              <a:rPr lang="en-US" altLang="zh-CN">
                <a:solidFill>
                  <a:srgbClr val="000000"/>
                </a:solidFill>
              </a:rPr>
              <a:t>1893</a:t>
            </a:r>
            <a:r>
              <a:rPr lang="zh-CN" altLang="en-US">
                <a:solidFill>
                  <a:srgbClr val="000000"/>
                </a:solidFill>
              </a:rPr>
              <a:t>～</a:t>
            </a:r>
            <a:r>
              <a:rPr lang="en-US" altLang="zh-CN">
                <a:solidFill>
                  <a:srgbClr val="000000"/>
                </a:solidFill>
              </a:rPr>
              <a:t>1976</a:t>
            </a:r>
            <a:r>
              <a:rPr lang="zh-CN" altLang="en-US">
                <a:solidFill>
                  <a:srgbClr val="000000"/>
                </a:solidFill>
              </a:rPr>
              <a:t>）：伟大的马克思主义者，无产阶级革命家、战略家和理论家，中国共产党、中国人民解放军和中华人民共和国的主要缔造者和领导人。湖南湘潭人。</a:t>
            </a:r>
            <a:r>
              <a:rPr lang="en-US" altLang="zh-CN">
                <a:solidFill>
                  <a:srgbClr val="000000"/>
                </a:solidFill>
              </a:rPr>
              <a:t>1893</a:t>
            </a:r>
            <a:r>
              <a:rPr lang="zh-CN" altLang="en-US">
                <a:solidFill>
                  <a:srgbClr val="000000"/>
                </a:solidFill>
              </a:rPr>
              <a:t>年</a:t>
            </a:r>
            <a:r>
              <a:rPr lang="en-US" altLang="zh-CN">
                <a:solidFill>
                  <a:srgbClr val="000000"/>
                </a:solidFill>
              </a:rPr>
              <a:t>12</a:t>
            </a:r>
            <a:r>
              <a:rPr lang="zh-CN" altLang="en-US">
                <a:solidFill>
                  <a:srgbClr val="000000"/>
                </a:solidFill>
              </a:rPr>
              <a:t>月</a:t>
            </a:r>
            <a:r>
              <a:rPr lang="en-US" altLang="zh-CN">
                <a:solidFill>
                  <a:srgbClr val="000000"/>
                </a:solidFill>
              </a:rPr>
              <a:t>26</a:t>
            </a:r>
            <a:r>
              <a:rPr lang="zh-CN" altLang="en-US">
                <a:solidFill>
                  <a:srgbClr val="000000"/>
                </a:solidFill>
              </a:rPr>
              <a:t>日生于一个农民家庭。辛亥革命爆发后在起义的新军中当了半年兵。</a:t>
            </a:r>
            <a:r>
              <a:rPr lang="en-US" altLang="zh-CN">
                <a:solidFill>
                  <a:srgbClr val="000000"/>
                </a:solidFill>
              </a:rPr>
              <a:t>1914</a:t>
            </a:r>
            <a:r>
              <a:rPr lang="zh-CN" altLang="en-US">
                <a:solidFill>
                  <a:srgbClr val="000000"/>
                </a:solidFill>
              </a:rPr>
              <a:t>～</a:t>
            </a:r>
            <a:r>
              <a:rPr lang="en-US" altLang="zh-CN">
                <a:solidFill>
                  <a:srgbClr val="000000"/>
                </a:solidFill>
              </a:rPr>
              <a:t>1918</a:t>
            </a:r>
            <a:r>
              <a:rPr lang="zh-CN" altLang="en-US">
                <a:solidFill>
                  <a:srgbClr val="000000"/>
                </a:solidFill>
              </a:rPr>
              <a:t>年，在湖南第一师范学校求学。毕业前夕和蔡和森等组织革命团体新民学会。五四运动前后接触和接受马克思主义，</a:t>
            </a:r>
            <a:r>
              <a:rPr lang="en-US" altLang="zh-CN">
                <a:solidFill>
                  <a:srgbClr val="000000"/>
                </a:solidFill>
              </a:rPr>
              <a:t>1920</a:t>
            </a:r>
            <a:r>
              <a:rPr lang="zh-CN" altLang="en-US">
                <a:solidFill>
                  <a:srgbClr val="000000"/>
                </a:solidFill>
              </a:rPr>
              <a:t>年，在湖南创建共产主义组织。 </a:t>
            </a:r>
          </a:p>
        </p:txBody>
      </p:sp>
      <p:sp>
        <p:nvSpPr>
          <p:cNvPr id="13317" name="矩形 4"/>
          <p:cNvSpPr>
            <a:spLocks noChangeArrowheads="1"/>
          </p:cNvSpPr>
          <p:nvPr/>
        </p:nvSpPr>
        <p:spPr bwMode="auto">
          <a:xfrm>
            <a:off x="17463" y="3084513"/>
            <a:ext cx="63928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       抗日战争开始后，以他为首的中共中央坚持统一战线中的独立自主原则，努力发动群众，开展敌后游击战争，建立了许多大块的抗日根据地。</a:t>
            </a:r>
          </a:p>
        </p:txBody>
      </p:sp>
      <p:pic>
        <p:nvPicPr>
          <p:cNvPr id="13318" name="图片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88150" y="2824163"/>
            <a:ext cx="2157413"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6588125" y="4548188"/>
            <a:ext cx="2554288" cy="30797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a:defRPr/>
            </a:pPr>
            <a:r>
              <a:rPr lang="zh-CN" altLang="en-US" sz="1400" dirty="0"/>
              <a:t>在延安窑洞撰写</a:t>
            </a:r>
            <a:r>
              <a:rPr lang="en-US" altLang="zh-CN" sz="1400" dirty="0"/>
              <a:t>《</a:t>
            </a:r>
            <a:r>
              <a:rPr lang="zh-CN" altLang="en-US" sz="1400" dirty="0"/>
              <a:t>论持久战</a:t>
            </a:r>
            <a:r>
              <a:rPr lang="en-US" altLang="zh-CN" sz="1400" dirty="0"/>
              <a:t>》</a:t>
            </a:r>
          </a:p>
        </p:txBody>
      </p:sp>
      <p:sp>
        <p:nvSpPr>
          <p:cNvPr id="13320" name="矩形 7"/>
          <p:cNvSpPr>
            <a:spLocks noChangeArrowheads="1"/>
          </p:cNvSpPr>
          <p:nvPr/>
        </p:nvSpPr>
        <p:spPr bwMode="auto">
          <a:xfrm>
            <a:off x="2074863" y="4786313"/>
            <a:ext cx="45720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a:solidFill>
                  <a:srgbClr val="000000"/>
                </a:solidFill>
              </a:rPr>
              <a:t>1949</a:t>
            </a:r>
            <a:r>
              <a:rPr lang="zh-CN" altLang="en-US">
                <a:solidFill>
                  <a:srgbClr val="000000"/>
                </a:solidFill>
              </a:rPr>
              <a:t>年</a:t>
            </a:r>
            <a:r>
              <a:rPr lang="en-US" altLang="zh-CN">
                <a:solidFill>
                  <a:srgbClr val="000000"/>
                </a:solidFill>
              </a:rPr>
              <a:t>10</a:t>
            </a:r>
            <a:r>
              <a:rPr lang="zh-CN" altLang="en-US">
                <a:solidFill>
                  <a:srgbClr val="000000"/>
                </a:solidFill>
              </a:rPr>
              <a:t>月</a:t>
            </a:r>
            <a:r>
              <a:rPr lang="en-US" altLang="zh-CN">
                <a:solidFill>
                  <a:srgbClr val="000000"/>
                </a:solidFill>
              </a:rPr>
              <a:t>1</a:t>
            </a:r>
            <a:r>
              <a:rPr lang="zh-CN" altLang="en-US">
                <a:solidFill>
                  <a:srgbClr val="000000"/>
                </a:solidFill>
              </a:rPr>
              <a:t>日，中华人民共和国当选为中央人民政府主席。</a:t>
            </a:r>
            <a:r>
              <a:rPr lang="en-US" altLang="zh-CN">
                <a:solidFill>
                  <a:srgbClr val="000000"/>
                </a:solidFill>
              </a:rPr>
              <a:t>1950</a:t>
            </a:r>
            <a:r>
              <a:rPr lang="zh-CN" altLang="en-US">
                <a:solidFill>
                  <a:srgbClr val="000000"/>
                </a:solidFill>
              </a:rPr>
              <a:t>年</a:t>
            </a:r>
            <a:r>
              <a:rPr lang="en-US" altLang="zh-CN">
                <a:solidFill>
                  <a:srgbClr val="000000"/>
                </a:solidFill>
              </a:rPr>
              <a:t>10</a:t>
            </a:r>
            <a:r>
              <a:rPr lang="zh-CN" altLang="en-US">
                <a:solidFill>
                  <a:srgbClr val="000000"/>
                </a:solidFill>
              </a:rPr>
              <a:t>月，迫于美国军队攻入朝鲜民主主义人民共和国、威胁中国东北部的形势，以他为首的中共中央决定进行抗美援朝战争。</a:t>
            </a:r>
          </a:p>
        </p:txBody>
      </p:sp>
      <p:pic>
        <p:nvPicPr>
          <p:cNvPr id="13321" name="图片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613" y="4105275"/>
            <a:ext cx="1828800" cy="204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12" name="Oval 6">
            <a:hlinkClick r:id="rId7"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685800" y="115888"/>
            <a:ext cx="7772400" cy="711200"/>
          </a:xfrm>
        </p:spPr>
        <p:txBody>
          <a:bodyPr/>
          <a:lstStyle/>
          <a:p>
            <a:pPr algn="ctr"/>
            <a:r>
              <a:rPr lang="zh-CN" altLang="en-US" dirty="0" smtClean="0"/>
              <a:t>斯大林</a:t>
            </a:r>
          </a:p>
        </p:txBody>
      </p:sp>
      <p:sp>
        <p:nvSpPr>
          <p:cNvPr id="14339" name="矩形 2"/>
          <p:cNvSpPr>
            <a:spLocks noChangeArrowheads="1"/>
          </p:cNvSpPr>
          <p:nvPr/>
        </p:nvSpPr>
        <p:spPr bwMode="auto">
          <a:xfrm>
            <a:off x="2843213" y="1125538"/>
            <a:ext cx="6049962"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a:solidFill>
                  <a:srgbClr val="000000"/>
                </a:solidFill>
              </a:rPr>
              <a:t>      1941</a:t>
            </a:r>
            <a:r>
              <a:rPr lang="zh-CN" altLang="en-US">
                <a:solidFill>
                  <a:srgbClr val="000000"/>
                </a:solidFill>
              </a:rPr>
              <a:t>年</a:t>
            </a:r>
            <a:r>
              <a:rPr lang="en-US" altLang="zh-CN">
                <a:solidFill>
                  <a:srgbClr val="000000"/>
                </a:solidFill>
              </a:rPr>
              <a:t>6</a:t>
            </a:r>
            <a:r>
              <a:rPr lang="zh-CN" altLang="en-US">
                <a:solidFill>
                  <a:srgbClr val="000000"/>
                </a:solidFill>
              </a:rPr>
              <a:t>月任国防委员会主席，同年</a:t>
            </a:r>
            <a:r>
              <a:rPr lang="en-US" altLang="zh-CN">
                <a:solidFill>
                  <a:srgbClr val="000000"/>
                </a:solidFill>
              </a:rPr>
              <a:t>8</a:t>
            </a:r>
            <a:r>
              <a:rPr lang="zh-CN" altLang="en-US">
                <a:solidFill>
                  <a:srgbClr val="000000"/>
                </a:solidFill>
              </a:rPr>
              <a:t>月任苏联武装力量最高总司令。</a:t>
            </a:r>
            <a:r>
              <a:rPr lang="en-US" altLang="zh-CN">
                <a:solidFill>
                  <a:srgbClr val="000000"/>
                </a:solidFill>
              </a:rPr>
              <a:t>1945</a:t>
            </a:r>
            <a:r>
              <a:rPr lang="zh-CN" altLang="en-US">
                <a:solidFill>
                  <a:srgbClr val="000000"/>
                </a:solidFill>
              </a:rPr>
              <a:t>年</a:t>
            </a:r>
            <a:r>
              <a:rPr lang="en-US" altLang="zh-CN">
                <a:solidFill>
                  <a:srgbClr val="000000"/>
                </a:solidFill>
              </a:rPr>
              <a:t>6 </a:t>
            </a:r>
            <a:r>
              <a:rPr lang="zh-CN" altLang="en-US">
                <a:solidFill>
                  <a:srgbClr val="000000"/>
                </a:solidFill>
              </a:rPr>
              <a:t>月获最高军衔─苏联大元帅称号。德军进攻西欧期间，他成为同盟国最成功的统帅之一，苏联通过扩大自己的版图，建立起一条“东方战线”。</a:t>
            </a:r>
            <a:r>
              <a:rPr lang="en-US" altLang="zh-CN">
                <a:solidFill>
                  <a:srgbClr val="000000"/>
                </a:solidFill>
              </a:rPr>
              <a:t>1941</a:t>
            </a:r>
            <a:r>
              <a:rPr lang="zh-CN" altLang="en-US">
                <a:solidFill>
                  <a:srgbClr val="000000"/>
                </a:solidFill>
              </a:rPr>
              <a:t>年</a:t>
            </a:r>
            <a:r>
              <a:rPr lang="en-US" altLang="zh-CN">
                <a:solidFill>
                  <a:srgbClr val="000000"/>
                </a:solidFill>
              </a:rPr>
              <a:t>6</a:t>
            </a:r>
            <a:r>
              <a:rPr lang="zh-CN" altLang="en-US">
                <a:solidFill>
                  <a:srgbClr val="000000"/>
                </a:solidFill>
              </a:rPr>
              <a:t>月</a:t>
            </a:r>
            <a:r>
              <a:rPr lang="en-US" altLang="zh-CN">
                <a:solidFill>
                  <a:srgbClr val="000000"/>
                </a:solidFill>
              </a:rPr>
              <a:t>22</a:t>
            </a:r>
            <a:r>
              <a:rPr lang="zh-CN" altLang="en-US">
                <a:solidFill>
                  <a:srgbClr val="000000"/>
                </a:solidFill>
              </a:rPr>
              <a:t>日，德国投入</a:t>
            </a:r>
            <a:r>
              <a:rPr lang="en-US" altLang="zh-CN">
                <a:solidFill>
                  <a:srgbClr val="000000"/>
                </a:solidFill>
              </a:rPr>
              <a:t>190</a:t>
            </a:r>
            <a:r>
              <a:rPr lang="zh-CN" altLang="en-US">
                <a:solidFill>
                  <a:srgbClr val="000000"/>
                </a:solidFill>
              </a:rPr>
              <a:t>个师共</a:t>
            </a:r>
            <a:r>
              <a:rPr lang="en-US" altLang="zh-CN">
                <a:solidFill>
                  <a:srgbClr val="000000"/>
                </a:solidFill>
              </a:rPr>
              <a:t>550</a:t>
            </a:r>
            <a:r>
              <a:rPr lang="zh-CN" altLang="en-US">
                <a:solidFill>
                  <a:srgbClr val="000000"/>
                </a:solidFill>
              </a:rPr>
              <a:t>余万人，分</a:t>
            </a:r>
            <a:r>
              <a:rPr lang="en-US" altLang="zh-CN">
                <a:solidFill>
                  <a:srgbClr val="000000"/>
                </a:solidFill>
              </a:rPr>
              <a:t>3</a:t>
            </a:r>
            <a:r>
              <a:rPr lang="zh-CN" altLang="en-US">
                <a:solidFill>
                  <a:srgbClr val="000000"/>
                </a:solidFill>
              </a:rPr>
              <a:t>路向苏联发动突然袭击。</a:t>
            </a:r>
            <a:r>
              <a:rPr lang="en-US" altLang="zh-CN">
                <a:solidFill>
                  <a:srgbClr val="000000"/>
                </a:solidFill>
              </a:rPr>
              <a:t>1941</a:t>
            </a:r>
            <a:r>
              <a:rPr lang="zh-CN" altLang="en-US">
                <a:solidFill>
                  <a:srgbClr val="000000"/>
                </a:solidFill>
              </a:rPr>
              <a:t>年冬季德军兵临莫斯科城下期间，斯大林始终留在首都组织大反攻。苏联经过列宁格勒保卫战和莫斯科会战等战役，粉碎了德军的闪电进攻，在他的卓越指挥下，苏军先后赢得了斯大林格勒保卫战和库尔斯克战役的胜利，使当时的形势急转直下，兵锋指向德军。自</a:t>
            </a:r>
            <a:r>
              <a:rPr lang="en-US" altLang="zh-CN">
                <a:solidFill>
                  <a:srgbClr val="000000"/>
                </a:solidFill>
              </a:rPr>
              <a:t>1942</a:t>
            </a:r>
            <a:r>
              <a:rPr lang="zh-CN" altLang="en-US">
                <a:solidFill>
                  <a:srgbClr val="000000"/>
                </a:solidFill>
              </a:rPr>
              <a:t>年</a:t>
            </a:r>
            <a:r>
              <a:rPr lang="en-US" altLang="zh-CN">
                <a:solidFill>
                  <a:srgbClr val="000000"/>
                </a:solidFill>
              </a:rPr>
              <a:t>7</a:t>
            </a:r>
            <a:r>
              <a:rPr lang="zh-CN" altLang="en-US">
                <a:solidFill>
                  <a:srgbClr val="000000"/>
                </a:solidFill>
              </a:rPr>
              <a:t>月始，苏军在斯大林格勒地区与德军激战</a:t>
            </a:r>
            <a:r>
              <a:rPr lang="en-US" altLang="zh-CN">
                <a:solidFill>
                  <a:srgbClr val="000000"/>
                </a:solidFill>
              </a:rPr>
              <a:t>200</a:t>
            </a:r>
            <a:r>
              <a:rPr lang="zh-CN" altLang="en-US">
                <a:solidFill>
                  <a:srgbClr val="000000"/>
                </a:solidFill>
              </a:rPr>
              <a:t>天，歼敌</a:t>
            </a:r>
            <a:r>
              <a:rPr lang="en-US" altLang="zh-CN">
                <a:solidFill>
                  <a:srgbClr val="000000"/>
                </a:solidFill>
              </a:rPr>
              <a:t>150</a:t>
            </a:r>
            <a:r>
              <a:rPr lang="zh-CN" altLang="en-US">
                <a:solidFill>
                  <a:srgbClr val="000000"/>
                </a:solidFill>
              </a:rPr>
              <a:t>万。</a:t>
            </a:r>
            <a:r>
              <a:rPr lang="en-US" altLang="zh-CN">
                <a:solidFill>
                  <a:srgbClr val="000000"/>
                </a:solidFill>
              </a:rPr>
              <a:t>1944</a:t>
            </a:r>
            <a:r>
              <a:rPr lang="zh-CN" altLang="en-US">
                <a:solidFill>
                  <a:srgbClr val="000000"/>
                </a:solidFill>
              </a:rPr>
              <a:t>年，苏军又组织了</a:t>
            </a:r>
            <a:r>
              <a:rPr lang="en-US" altLang="zh-CN">
                <a:solidFill>
                  <a:srgbClr val="000000"/>
                </a:solidFill>
              </a:rPr>
              <a:t>10</a:t>
            </a:r>
            <a:r>
              <a:rPr lang="zh-CN" altLang="en-US">
                <a:solidFill>
                  <a:srgbClr val="000000"/>
                </a:solidFill>
              </a:rPr>
              <a:t>次战略性战役，把德军赶出苏联。尔后苏军继续西进，与东欧各国反法西斯武装配合，解放了东欧。他领导苏联人民最终战胜了纳粹德国。斯大林参加了盟国的几次首脑会议，包括和英国首相丘吉尔、美国总统罗斯福举行的德黑兰会议和雅尔塔会议。</a:t>
            </a:r>
            <a:r>
              <a:rPr lang="en-US" altLang="zh-CN">
                <a:solidFill>
                  <a:srgbClr val="000000"/>
                </a:solidFill>
              </a:rPr>
              <a:t>1945</a:t>
            </a:r>
            <a:r>
              <a:rPr lang="zh-CN" altLang="en-US">
                <a:solidFill>
                  <a:srgbClr val="000000"/>
                </a:solidFill>
              </a:rPr>
              <a:t>年，中国抗日军民进行全面反攻，苏联红军也出兵中国东北，围歼日本主力关东军。</a:t>
            </a:r>
          </a:p>
        </p:txBody>
      </p:sp>
      <p:pic>
        <p:nvPicPr>
          <p:cNvPr id="14340"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25538"/>
            <a:ext cx="25527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93663" y="4486275"/>
            <a:ext cx="2552700" cy="1754188"/>
          </a:xfrm>
          <a:prstGeom prst="rect">
            <a:avLst/>
          </a:prstGeom>
          <a:noFill/>
          <a:ln w="38100">
            <a:solidFill>
              <a:srgbClr val="FF0000"/>
            </a:solidFill>
            <a:prstDash val="sysDot"/>
          </a:ln>
        </p:spPr>
        <p:style>
          <a:lnRef idx="0">
            <a:schemeClr val="accent6"/>
          </a:lnRef>
          <a:fillRef idx="3">
            <a:schemeClr val="accent6"/>
          </a:fillRef>
          <a:effectRef idx="3">
            <a:schemeClr val="accent6"/>
          </a:effectRef>
          <a:fontRef idx="minor">
            <a:schemeClr val="lt1"/>
          </a:fontRef>
        </p:style>
        <p:txBody>
          <a:bodyPr>
            <a:spAutoFit/>
          </a:bodyPr>
          <a:lstStyle/>
          <a:p>
            <a:pPr>
              <a:defRPr/>
            </a:pPr>
            <a:r>
              <a:rPr lang="zh-CN" altLang="en-US" dirty="0">
                <a:solidFill>
                  <a:srgbClr val="000000"/>
                </a:solidFill>
              </a:rPr>
              <a:t>     约瑟夫</a:t>
            </a:r>
            <a:r>
              <a:rPr lang="en-US" altLang="zh-CN" dirty="0">
                <a:solidFill>
                  <a:srgbClr val="000000"/>
                </a:solidFill>
              </a:rPr>
              <a:t>·</a:t>
            </a:r>
            <a:r>
              <a:rPr lang="zh-CN" altLang="en-US" dirty="0">
                <a:solidFill>
                  <a:srgbClr val="000000"/>
                </a:solidFill>
              </a:rPr>
              <a:t>维萨里奥诺维奇</a:t>
            </a:r>
            <a:r>
              <a:rPr lang="en-US" altLang="zh-CN" dirty="0">
                <a:solidFill>
                  <a:srgbClr val="000000"/>
                </a:solidFill>
              </a:rPr>
              <a:t>·</a:t>
            </a:r>
            <a:r>
              <a:rPr lang="zh-CN" altLang="en-US" dirty="0">
                <a:solidFill>
                  <a:srgbClr val="000000"/>
                </a:solidFill>
              </a:rPr>
              <a:t>斯大林，前苏联政治家，苏联共产党中央委员会总书记、苏联部长会议主席（苏联总理）、苏联大元帅。</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7"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11</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a:xfrm>
            <a:off x="685800" y="115888"/>
            <a:ext cx="7772400" cy="711200"/>
          </a:xfrm>
        </p:spPr>
        <p:txBody>
          <a:bodyPr/>
          <a:lstStyle/>
          <a:p>
            <a:pPr algn="ctr"/>
            <a:r>
              <a:rPr lang="zh-CN" altLang="en-US" dirty="0" smtClean="0"/>
              <a:t>罗斯福</a:t>
            </a:r>
          </a:p>
        </p:txBody>
      </p:sp>
      <p:pic>
        <p:nvPicPr>
          <p:cNvPr id="16387"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125538"/>
            <a:ext cx="230505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矩形 9"/>
          <p:cNvSpPr>
            <a:spLocks noChangeArrowheads="1"/>
          </p:cNvSpPr>
          <p:nvPr/>
        </p:nvSpPr>
        <p:spPr bwMode="auto">
          <a:xfrm>
            <a:off x="2771775" y="1125538"/>
            <a:ext cx="6192838"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富兰克林</a:t>
            </a:r>
            <a:r>
              <a:rPr lang="en-US" altLang="zh-CN">
                <a:solidFill>
                  <a:srgbClr val="000000"/>
                </a:solidFill>
              </a:rPr>
              <a:t>·</a:t>
            </a:r>
            <a:r>
              <a:rPr lang="zh-CN" altLang="en-US">
                <a:solidFill>
                  <a:srgbClr val="000000"/>
                </a:solidFill>
              </a:rPr>
              <a:t>德拉诺</a:t>
            </a:r>
            <a:r>
              <a:rPr lang="en-US" altLang="zh-CN">
                <a:solidFill>
                  <a:srgbClr val="000000"/>
                </a:solidFill>
              </a:rPr>
              <a:t>·</a:t>
            </a:r>
            <a:r>
              <a:rPr lang="zh-CN" altLang="en-US">
                <a:solidFill>
                  <a:srgbClr val="000000"/>
                </a:solidFill>
              </a:rPr>
              <a:t>罗斯福（</a:t>
            </a:r>
            <a:r>
              <a:rPr lang="en-US" altLang="zh-CN">
                <a:solidFill>
                  <a:srgbClr val="000000"/>
                </a:solidFill>
              </a:rPr>
              <a:t>Franklin D. Roosevelt</a:t>
            </a:r>
            <a:r>
              <a:rPr lang="zh-CN" altLang="en-US">
                <a:solidFill>
                  <a:srgbClr val="000000"/>
                </a:solidFill>
              </a:rPr>
              <a:t>，</a:t>
            </a:r>
            <a:r>
              <a:rPr lang="en-US" altLang="zh-CN">
                <a:solidFill>
                  <a:srgbClr val="000000"/>
                </a:solidFill>
              </a:rPr>
              <a:t>1882</a:t>
            </a:r>
            <a:r>
              <a:rPr lang="zh-CN" altLang="en-US">
                <a:solidFill>
                  <a:srgbClr val="000000"/>
                </a:solidFill>
              </a:rPr>
              <a:t>年</a:t>
            </a:r>
            <a:r>
              <a:rPr lang="en-US" altLang="zh-CN">
                <a:solidFill>
                  <a:srgbClr val="000000"/>
                </a:solidFill>
              </a:rPr>
              <a:t>1</a:t>
            </a:r>
            <a:r>
              <a:rPr lang="zh-CN" altLang="en-US">
                <a:solidFill>
                  <a:srgbClr val="000000"/>
                </a:solidFill>
              </a:rPr>
              <a:t>月</a:t>
            </a:r>
            <a:r>
              <a:rPr lang="en-US" altLang="zh-CN">
                <a:solidFill>
                  <a:srgbClr val="000000"/>
                </a:solidFill>
              </a:rPr>
              <a:t>30</a:t>
            </a:r>
            <a:r>
              <a:rPr lang="zh-CN" altLang="en-US">
                <a:solidFill>
                  <a:srgbClr val="000000"/>
                </a:solidFill>
              </a:rPr>
              <a:t>日</a:t>
            </a:r>
            <a:r>
              <a:rPr lang="en-US" altLang="zh-CN">
                <a:solidFill>
                  <a:srgbClr val="000000"/>
                </a:solidFill>
              </a:rPr>
              <a:t>—1945</a:t>
            </a:r>
            <a:r>
              <a:rPr lang="zh-CN" altLang="en-US">
                <a:solidFill>
                  <a:srgbClr val="000000"/>
                </a:solidFill>
              </a:rPr>
              <a:t>年</a:t>
            </a:r>
            <a:r>
              <a:rPr lang="en-US" altLang="zh-CN">
                <a:solidFill>
                  <a:srgbClr val="000000"/>
                </a:solidFill>
              </a:rPr>
              <a:t>4</a:t>
            </a:r>
            <a:r>
              <a:rPr lang="zh-CN" altLang="en-US">
                <a:solidFill>
                  <a:srgbClr val="000000"/>
                </a:solidFill>
              </a:rPr>
              <a:t>月</a:t>
            </a:r>
            <a:r>
              <a:rPr lang="en-US" altLang="zh-CN">
                <a:solidFill>
                  <a:srgbClr val="000000"/>
                </a:solidFill>
              </a:rPr>
              <a:t>12</a:t>
            </a:r>
            <a:r>
              <a:rPr lang="zh-CN" altLang="en-US">
                <a:solidFill>
                  <a:srgbClr val="000000"/>
                </a:solidFill>
              </a:rPr>
              <a:t>日）美国第</a:t>
            </a:r>
            <a:r>
              <a:rPr lang="en-US" altLang="zh-CN">
                <a:solidFill>
                  <a:srgbClr val="000000"/>
                </a:solidFill>
              </a:rPr>
              <a:t>32</a:t>
            </a:r>
            <a:r>
              <a:rPr lang="zh-CN" altLang="en-US">
                <a:solidFill>
                  <a:srgbClr val="000000"/>
                </a:solidFill>
              </a:rPr>
              <a:t>任总统，美国历史上唯一蝉联三届（第四届任期未满）的总统，美国迄今为止在任时间最长的总统。美国历史上伟大的三位总统之一，同华盛顿、林肯齐名。他带领美国走出经济困境，改变了美国人的生活方式。然后为了捍卫民主政体，帮助世界实现了安全。</a:t>
            </a:r>
          </a:p>
          <a:p>
            <a:endParaRPr lang="zh-CN" altLang="en-US">
              <a:solidFill>
                <a:srgbClr val="000000"/>
              </a:solidFill>
            </a:endParaRPr>
          </a:p>
        </p:txBody>
      </p:sp>
      <p:sp>
        <p:nvSpPr>
          <p:cNvPr id="16389" name="矩形 10"/>
          <p:cNvSpPr>
            <a:spLocks noChangeArrowheads="1"/>
          </p:cNvSpPr>
          <p:nvPr/>
        </p:nvSpPr>
        <p:spPr bwMode="auto">
          <a:xfrm>
            <a:off x="250825" y="2976563"/>
            <a:ext cx="8713788"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a:solidFill>
                  <a:srgbClr val="000000"/>
                </a:solidFill>
              </a:rPr>
              <a:t>     1939</a:t>
            </a:r>
            <a:r>
              <a:rPr lang="zh-CN" altLang="en-US">
                <a:solidFill>
                  <a:srgbClr val="000000"/>
                </a:solidFill>
              </a:rPr>
              <a:t>年</a:t>
            </a:r>
            <a:r>
              <a:rPr lang="en-US" altLang="zh-CN">
                <a:solidFill>
                  <a:srgbClr val="000000"/>
                </a:solidFill>
              </a:rPr>
              <a:t>9</a:t>
            </a:r>
            <a:r>
              <a:rPr lang="zh-CN" altLang="en-US">
                <a:solidFill>
                  <a:srgbClr val="000000"/>
                </a:solidFill>
              </a:rPr>
              <a:t>月，第二次世界大战爆发，罗斯福请国会召开特别会议，修改中立法，允许交战国在“现购自运”的条例下从美国购买武器。</a:t>
            </a:r>
            <a:r>
              <a:rPr lang="en-US" altLang="zh-CN">
                <a:solidFill>
                  <a:srgbClr val="000000"/>
                </a:solidFill>
              </a:rPr>
              <a:t>1940</a:t>
            </a:r>
            <a:r>
              <a:rPr lang="zh-CN" altLang="en-US">
                <a:solidFill>
                  <a:srgbClr val="000000"/>
                </a:solidFill>
              </a:rPr>
              <a:t>年法国战败，罗斯福积极作防御准备，决定用参战以外的一切方式援助英国。为英国提供</a:t>
            </a:r>
            <a:r>
              <a:rPr lang="en-US" altLang="zh-CN">
                <a:solidFill>
                  <a:srgbClr val="000000"/>
                </a:solidFill>
              </a:rPr>
              <a:t>50</a:t>
            </a:r>
            <a:r>
              <a:rPr lang="zh-CN" altLang="en-US">
                <a:solidFill>
                  <a:srgbClr val="000000"/>
                </a:solidFill>
              </a:rPr>
              <a:t>艘超龄驱逐舰以换取西半球八个基地。</a:t>
            </a:r>
            <a:endParaRPr lang="en-US" altLang="zh-CN">
              <a:solidFill>
                <a:srgbClr val="000000"/>
              </a:solidFill>
            </a:endParaRPr>
          </a:p>
          <a:p>
            <a:endParaRPr lang="en-US" altLang="zh-CN">
              <a:solidFill>
                <a:srgbClr val="000000"/>
              </a:solidFill>
            </a:endParaRPr>
          </a:p>
          <a:p>
            <a:r>
              <a:rPr lang="en-US" altLang="zh-CN">
                <a:solidFill>
                  <a:srgbClr val="000000"/>
                </a:solidFill>
              </a:rPr>
              <a:t>    1941</a:t>
            </a:r>
            <a:r>
              <a:rPr lang="zh-CN" altLang="en-US">
                <a:solidFill>
                  <a:srgbClr val="000000"/>
                </a:solidFill>
              </a:rPr>
              <a:t>年</a:t>
            </a:r>
            <a:r>
              <a:rPr lang="en-US" altLang="zh-CN">
                <a:solidFill>
                  <a:srgbClr val="000000"/>
                </a:solidFill>
              </a:rPr>
              <a:t>12</a:t>
            </a:r>
            <a:r>
              <a:rPr lang="zh-CN" altLang="en-US">
                <a:solidFill>
                  <a:srgbClr val="000000"/>
                </a:solidFill>
              </a:rPr>
              <a:t>月</a:t>
            </a:r>
            <a:r>
              <a:rPr lang="en-US" altLang="zh-CN">
                <a:solidFill>
                  <a:srgbClr val="000000"/>
                </a:solidFill>
              </a:rPr>
              <a:t>7</a:t>
            </a:r>
            <a:r>
              <a:rPr lang="zh-CN" altLang="en-US">
                <a:solidFill>
                  <a:srgbClr val="000000"/>
                </a:solidFill>
              </a:rPr>
              <a:t>日，日本突然偷袭珍珠港。美国国会应罗斯福之请求，于</a:t>
            </a:r>
            <a:r>
              <a:rPr lang="en-US" altLang="zh-CN">
                <a:solidFill>
                  <a:srgbClr val="000000"/>
                </a:solidFill>
              </a:rPr>
              <a:t>12</a:t>
            </a:r>
            <a:r>
              <a:rPr lang="zh-CN" altLang="en-US">
                <a:solidFill>
                  <a:srgbClr val="000000"/>
                </a:solidFill>
              </a:rPr>
              <a:t>月</a:t>
            </a:r>
            <a:r>
              <a:rPr lang="en-US" altLang="zh-CN">
                <a:solidFill>
                  <a:srgbClr val="000000"/>
                </a:solidFill>
              </a:rPr>
              <a:t>08</a:t>
            </a:r>
            <a:r>
              <a:rPr lang="zh-CN" altLang="en-US">
                <a:solidFill>
                  <a:srgbClr val="000000"/>
                </a:solidFill>
              </a:rPr>
              <a:t>日开会，四小时内通过对日宣战的决议。</a:t>
            </a:r>
            <a:r>
              <a:rPr lang="en-US" altLang="zh-CN">
                <a:solidFill>
                  <a:srgbClr val="000000"/>
                </a:solidFill>
              </a:rPr>
              <a:t>12</a:t>
            </a:r>
            <a:r>
              <a:rPr lang="zh-CN" altLang="en-US">
                <a:solidFill>
                  <a:srgbClr val="000000"/>
                </a:solidFill>
              </a:rPr>
              <a:t>月</a:t>
            </a:r>
            <a:r>
              <a:rPr lang="en-US" altLang="zh-CN">
                <a:solidFill>
                  <a:srgbClr val="000000"/>
                </a:solidFill>
              </a:rPr>
              <a:t>11</a:t>
            </a:r>
            <a:r>
              <a:rPr lang="zh-CN" altLang="en-US">
                <a:solidFill>
                  <a:srgbClr val="000000"/>
                </a:solidFill>
              </a:rPr>
              <a:t>日，德、意对美宣战。参战后，罗斯福动员了全部工业积极从事军事生产。此时美国的军工生产约为德、日之总和；</a:t>
            </a:r>
            <a:r>
              <a:rPr lang="en-US" altLang="zh-CN">
                <a:solidFill>
                  <a:srgbClr val="000000"/>
                </a:solidFill>
              </a:rPr>
              <a:t>1944</a:t>
            </a:r>
            <a:r>
              <a:rPr lang="zh-CN" altLang="en-US">
                <a:solidFill>
                  <a:srgbClr val="000000"/>
                </a:solidFill>
              </a:rPr>
              <a:t>年则达到轴心国生产之两倍。战争期间，他将精力专注于战略问题，与盟国磋商未来之和平规划。</a:t>
            </a:r>
            <a:r>
              <a:rPr lang="en-US" altLang="zh-CN">
                <a:solidFill>
                  <a:srgbClr val="000000"/>
                </a:solidFill>
              </a:rPr>
              <a:t>1943</a:t>
            </a:r>
            <a:r>
              <a:rPr lang="zh-CN" altLang="en-US">
                <a:solidFill>
                  <a:srgbClr val="000000"/>
                </a:solidFill>
              </a:rPr>
              <a:t>年</a:t>
            </a:r>
            <a:r>
              <a:rPr lang="en-US" altLang="zh-CN">
                <a:solidFill>
                  <a:srgbClr val="000000"/>
                </a:solidFill>
              </a:rPr>
              <a:t>01</a:t>
            </a:r>
            <a:r>
              <a:rPr lang="zh-CN" altLang="en-US">
                <a:solidFill>
                  <a:srgbClr val="000000"/>
                </a:solidFill>
              </a:rPr>
              <a:t>月宣布轴心国必须无条件投降这一原则。他认为战争与和平之维护有赖于与苏联保持友好关系。</a:t>
            </a:r>
            <a:r>
              <a:rPr lang="en-US" altLang="zh-CN">
                <a:solidFill>
                  <a:srgbClr val="000000"/>
                </a:solidFill>
              </a:rPr>
              <a:t>1943</a:t>
            </a:r>
            <a:r>
              <a:rPr lang="zh-CN" altLang="en-US">
                <a:solidFill>
                  <a:srgbClr val="000000"/>
                </a:solidFill>
              </a:rPr>
              <a:t>年罗斯福、丘吉尔与斯大林在德黑兰会晤。罗斯福与斯大林相处颇为融洽。</a:t>
            </a:r>
            <a:r>
              <a:rPr lang="en-US" altLang="zh-CN">
                <a:solidFill>
                  <a:srgbClr val="000000"/>
                </a:solidFill>
              </a:rPr>
              <a:t>1945</a:t>
            </a:r>
            <a:r>
              <a:rPr lang="zh-CN" altLang="en-US">
                <a:solidFill>
                  <a:srgbClr val="000000"/>
                </a:solidFill>
              </a:rPr>
              <a:t>年</a:t>
            </a:r>
            <a:r>
              <a:rPr lang="en-US" altLang="zh-CN">
                <a:solidFill>
                  <a:srgbClr val="000000"/>
                </a:solidFill>
              </a:rPr>
              <a:t>02</a:t>
            </a:r>
            <a:r>
              <a:rPr lang="zh-CN" altLang="en-US">
                <a:solidFill>
                  <a:srgbClr val="000000"/>
                </a:solidFill>
              </a:rPr>
              <a:t>月三巨头再度在克里米亚的雅尔塔会晤基地。</a:t>
            </a:r>
            <a:endParaRPr lang="en-US" altLang="zh-CN">
              <a:solidFill>
                <a:srgbClr val="000000"/>
              </a:solidFill>
            </a:endParaRPr>
          </a:p>
          <a:p>
            <a:endParaRPr lang="zh-CN" altLang="en-US">
              <a:solidFill>
                <a:srgbClr val="000000"/>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7"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12</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685800" y="115888"/>
            <a:ext cx="7772400" cy="711200"/>
          </a:xfrm>
        </p:spPr>
        <p:txBody>
          <a:bodyPr/>
          <a:lstStyle/>
          <a:p>
            <a:pPr algn="ctr"/>
            <a:r>
              <a:rPr lang="zh-CN" altLang="en-US" dirty="0" smtClean="0"/>
              <a:t>丘吉尔</a:t>
            </a:r>
          </a:p>
        </p:txBody>
      </p:sp>
      <p:sp>
        <p:nvSpPr>
          <p:cNvPr id="15363" name="矩形 2"/>
          <p:cNvSpPr>
            <a:spLocks noChangeArrowheads="1"/>
          </p:cNvSpPr>
          <p:nvPr/>
        </p:nvSpPr>
        <p:spPr bwMode="auto">
          <a:xfrm>
            <a:off x="3133725" y="1484313"/>
            <a:ext cx="457200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温斯顿</a:t>
            </a:r>
            <a:r>
              <a:rPr lang="en-US" altLang="zh-CN">
                <a:solidFill>
                  <a:srgbClr val="000000"/>
                </a:solidFill>
              </a:rPr>
              <a:t>·</a:t>
            </a:r>
            <a:r>
              <a:rPr lang="zh-CN" altLang="en-US">
                <a:solidFill>
                  <a:srgbClr val="000000"/>
                </a:solidFill>
              </a:rPr>
              <a:t>伦纳德</a:t>
            </a:r>
            <a:r>
              <a:rPr lang="en-US" altLang="zh-CN">
                <a:solidFill>
                  <a:srgbClr val="000000"/>
                </a:solidFill>
              </a:rPr>
              <a:t>·</a:t>
            </a:r>
            <a:r>
              <a:rPr lang="zh-CN" altLang="en-US">
                <a:solidFill>
                  <a:srgbClr val="000000"/>
                </a:solidFill>
              </a:rPr>
              <a:t>斯宾塞</a:t>
            </a:r>
            <a:r>
              <a:rPr lang="en-US" altLang="zh-CN">
                <a:solidFill>
                  <a:srgbClr val="000000"/>
                </a:solidFill>
              </a:rPr>
              <a:t>·</a:t>
            </a:r>
            <a:r>
              <a:rPr lang="zh-CN" altLang="en-US">
                <a:solidFill>
                  <a:srgbClr val="000000"/>
                </a:solidFill>
              </a:rPr>
              <a:t>丘吉尔爵士</a:t>
            </a:r>
            <a:r>
              <a:rPr lang="en-US" altLang="zh-CN">
                <a:solidFill>
                  <a:srgbClr val="000000"/>
                </a:solidFill>
              </a:rPr>
              <a:t>(Sir Winston Leonard Spencer Churchill</a:t>
            </a:r>
            <a:r>
              <a:rPr lang="zh-CN" altLang="en-US">
                <a:solidFill>
                  <a:srgbClr val="000000"/>
                </a:solidFill>
              </a:rPr>
              <a:t>，</a:t>
            </a:r>
            <a:r>
              <a:rPr lang="en-US" altLang="zh-CN">
                <a:solidFill>
                  <a:srgbClr val="000000"/>
                </a:solidFill>
              </a:rPr>
              <a:t>1874</a:t>
            </a:r>
            <a:r>
              <a:rPr lang="zh-CN" altLang="en-US">
                <a:solidFill>
                  <a:srgbClr val="000000"/>
                </a:solidFill>
              </a:rPr>
              <a:t>年</a:t>
            </a:r>
            <a:r>
              <a:rPr lang="en-US" altLang="zh-CN">
                <a:solidFill>
                  <a:srgbClr val="000000"/>
                </a:solidFill>
              </a:rPr>
              <a:t>11</a:t>
            </a:r>
            <a:r>
              <a:rPr lang="zh-CN" altLang="en-US">
                <a:solidFill>
                  <a:srgbClr val="000000"/>
                </a:solidFill>
              </a:rPr>
              <a:t>月</a:t>
            </a:r>
            <a:r>
              <a:rPr lang="en-US" altLang="zh-CN">
                <a:solidFill>
                  <a:srgbClr val="000000"/>
                </a:solidFill>
              </a:rPr>
              <a:t>30</a:t>
            </a:r>
            <a:r>
              <a:rPr lang="zh-CN" altLang="en-US">
                <a:solidFill>
                  <a:srgbClr val="000000"/>
                </a:solidFill>
              </a:rPr>
              <a:t>日</a:t>
            </a:r>
            <a:r>
              <a:rPr lang="en-US" altLang="zh-CN">
                <a:solidFill>
                  <a:srgbClr val="000000"/>
                </a:solidFill>
              </a:rPr>
              <a:t>~1965</a:t>
            </a:r>
            <a:r>
              <a:rPr lang="zh-CN" altLang="en-US">
                <a:solidFill>
                  <a:srgbClr val="000000"/>
                </a:solidFill>
              </a:rPr>
              <a:t>年</a:t>
            </a:r>
            <a:r>
              <a:rPr lang="en-US" altLang="zh-CN">
                <a:solidFill>
                  <a:srgbClr val="000000"/>
                </a:solidFill>
              </a:rPr>
              <a:t>1</a:t>
            </a:r>
            <a:r>
              <a:rPr lang="zh-CN" altLang="en-US">
                <a:solidFill>
                  <a:srgbClr val="000000"/>
                </a:solidFill>
              </a:rPr>
              <a:t>月</a:t>
            </a:r>
            <a:r>
              <a:rPr lang="en-US" altLang="zh-CN">
                <a:solidFill>
                  <a:srgbClr val="000000"/>
                </a:solidFill>
              </a:rPr>
              <a:t>24</a:t>
            </a:r>
            <a:r>
              <a:rPr lang="zh-CN" altLang="en-US">
                <a:solidFill>
                  <a:srgbClr val="000000"/>
                </a:solidFill>
              </a:rPr>
              <a:t>日</a:t>
            </a:r>
            <a:r>
              <a:rPr lang="en-US" altLang="zh-CN">
                <a:solidFill>
                  <a:srgbClr val="000000"/>
                </a:solidFill>
              </a:rPr>
              <a:t>)</a:t>
            </a:r>
            <a:r>
              <a:rPr lang="zh-CN" altLang="en-US">
                <a:solidFill>
                  <a:srgbClr val="000000"/>
                </a:solidFill>
              </a:rPr>
              <a:t>，英国首相，政治家、演说家，被认为是</a:t>
            </a:r>
            <a:r>
              <a:rPr lang="en-US" altLang="zh-CN">
                <a:solidFill>
                  <a:srgbClr val="000000"/>
                </a:solidFill>
              </a:rPr>
              <a:t>20</a:t>
            </a:r>
            <a:r>
              <a:rPr lang="zh-CN" altLang="en-US">
                <a:solidFill>
                  <a:srgbClr val="000000"/>
                </a:solidFill>
              </a:rPr>
              <a:t>世纪最重要的政治领袖之一，带领英国获得第二次世界大战的胜利。</a:t>
            </a:r>
          </a:p>
        </p:txBody>
      </p:sp>
      <p:sp>
        <p:nvSpPr>
          <p:cNvPr id="15364" name="矩形 4"/>
          <p:cNvSpPr>
            <a:spLocks noChangeArrowheads="1"/>
          </p:cNvSpPr>
          <p:nvPr/>
        </p:nvSpPr>
        <p:spPr bwMode="auto">
          <a:xfrm>
            <a:off x="541338" y="4652963"/>
            <a:ext cx="21859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著名的</a:t>
            </a:r>
            <a:r>
              <a:rPr lang="en-US" altLang="zh-CN">
                <a:solidFill>
                  <a:srgbClr val="000000"/>
                </a:solidFill>
              </a:rPr>
              <a:t>V</a:t>
            </a:r>
            <a:r>
              <a:rPr lang="zh-CN" altLang="en-US">
                <a:solidFill>
                  <a:srgbClr val="000000"/>
                </a:solidFill>
              </a:rPr>
              <a:t>字胜利手势</a:t>
            </a:r>
          </a:p>
        </p:txBody>
      </p:sp>
      <p:pic>
        <p:nvPicPr>
          <p:cNvPr id="15365"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4100" y="3238500"/>
            <a:ext cx="3721100"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矩形 6"/>
          <p:cNvSpPr>
            <a:spLocks noChangeArrowheads="1"/>
          </p:cNvSpPr>
          <p:nvPr/>
        </p:nvSpPr>
        <p:spPr bwMode="auto">
          <a:xfrm>
            <a:off x="4737100" y="5803900"/>
            <a:ext cx="3975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400">
                <a:solidFill>
                  <a:srgbClr val="000000"/>
                </a:solidFill>
              </a:rPr>
              <a:t>丘吉尔、罗斯福和斯大林在雅尔塔会议上的合照</a:t>
            </a:r>
          </a:p>
        </p:txBody>
      </p:sp>
      <p:pic>
        <p:nvPicPr>
          <p:cNvPr id="15367" name="图片 8">
            <a:hlinkClick r:id="rId3"/>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6725" y="1412875"/>
            <a:ext cx="226060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9" name="Oval 6">
            <a:hlinkClick r:id="rId6"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13</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685800" y="115888"/>
            <a:ext cx="7772400" cy="711200"/>
          </a:xfrm>
        </p:spPr>
        <p:txBody>
          <a:bodyPr/>
          <a:lstStyle/>
          <a:p>
            <a:pPr algn="ctr"/>
            <a:r>
              <a:rPr lang="zh-CN" altLang="en-US" smtClean="0"/>
              <a:t>蒋介石</a:t>
            </a:r>
          </a:p>
        </p:txBody>
      </p:sp>
      <p:sp>
        <p:nvSpPr>
          <p:cNvPr id="17411" name="矩形 2"/>
          <p:cNvSpPr>
            <a:spLocks noChangeArrowheads="1"/>
          </p:cNvSpPr>
          <p:nvPr/>
        </p:nvSpPr>
        <p:spPr bwMode="auto">
          <a:xfrm>
            <a:off x="2843213" y="1185863"/>
            <a:ext cx="61214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     近代中国著名政治人物及军事家，名中正字介石历任黄埔军校校长、国民革命军总司令、国民政府主席、行政院院长、国民政府军事委员会委员长、中华民国特级上将、中国国民党总裁、三民主义青年团团长、第二次世界大战同盟国中国战区最高统帅、中华民国总统等职。</a:t>
            </a:r>
            <a:endParaRPr lang="en-US" altLang="zh-CN">
              <a:solidFill>
                <a:srgbClr val="000000"/>
              </a:solidFill>
            </a:endParaRPr>
          </a:p>
          <a:p>
            <a:r>
              <a:rPr lang="en-US" altLang="zh-CN">
                <a:solidFill>
                  <a:srgbClr val="000000"/>
                </a:solidFill>
              </a:rPr>
              <a:t>       </a:t>
            </a:r>
            <a:r>
              <a:rPr lang="zh-CN" altLang="en-US">
                <a:solidFill>
                  <a:srgbClr val="000000"/>
                </a:solidFill>
              </a:rPr>
              <a:t>西安事变后，蒋介石被迫结束十年内战，与共产党实行第二次合作。</a:t>
            </a:r>
            <a:r>
              <a:rPr lang="en-US" altLang="zh-CN">
                <a:solidFill>
                  <a:srgbClr val="000000"/>
                </a:solidFill>
              </a:rPr>
              <a:t>1937</a:t>
            </a:r>
            <a:r>
              <a:rPr lang="zh-CN" altLang="en-US">
                <a:solidFill>
                  <a:srgbClr val="000000"/>
                </a:solidFill>
              </a:rPr>
              <a:t>年七七事变后，终于建立了国共合作抗日民族统一战线，蒋介石积极部署和指挥中他先后指挥了淞沪会战，太原会战，徐州会战，武汉会战等重大战役。广大爱国将士奋勇杀敌，至</a:t>
            </a:r>
            <a:r>
              <a:rPr lang="en-US" altLang="zh-CN">
                <a:solidFill>
                  <a:srgbClr val="000000"/>
                </a:solidFill>
              </a:rPr>
              <a:t>1938</a:t>
            </a:r>
            <a:r>
              <a:rPr lang="zh-CN" altLang="en-US">
                <a:solidFill>
                  <a:srgbClr val="000000"/>
                </a:solidFill>
              </a:rPr>
              <a:t>年</a:t>
            </a:r>
            <a:r>
              <a:rPr lang="en-US" altLang="zh-CN">
                <a:solidFill>
                  <a:srgbClr val="000000"/>
                </a:solidFill>
              </a:rPr>
              <a:t>10</a:t>
            </a:r>
            <a:r>
              <a:rPr lang="zh-CN" altLang="en-US">
                <a:solidFill>
                  <a:srgbClr val="000000"/>
                </a:solidFill>
              </a:rPr>
              <a:t>月，使日军伤亡</a:t>
            </a:r>
            <a:r>
              <a:rPr lang="en-US" altLang="zh-CN">
                <a:solidFill>
                  <a:srgbClr val="000000"/>
                </a:solidFill>
              </a:rPr>
              <a:t>45</a:t>
            </a:r>
            <a:r>
              <a:rPr lang="zh-CN" altLang="en-US">
                <a:solidFill>
                  <a:srgbClr val="000000"/>
                </a:solidFill>
              </a:rPr>
              <a:t>万余人，粉碎了日本帝国主义妄图速战速决、迅速灭亡中国的战略计划。</a:t>
            </a:r>
          </a:p>
        </p:txBody>
      </p:sp>
      <p:pic>
        <p:nvPicPr>
          <p:cNvPr id="17412" name="图片 3">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270000"/>
            <a:ext cx="201612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矩形 4"/>
          <p:cNvSpPr>
            <a:spLocks noChangeArrowheads="1"/>
          </p:cNvSpPr>
          <p:nvPr/>
        </p:nvSpPr>
        <p:spPr bwMode="auto">
          <a:xfrm>
            <a:off x="107950" y="4538663"/>
            <a:ext cx="894556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a:solidFill>
                  <a:srgbClr val="000000"/>
                </a:solidFill>
              </a:rPr>
              <a:t>     1941</a:t>
            </a:r>
            <a:r>
              <a:rPr lang="zh-CN" altLang="en-US">
                <a:solidFill>
                  <a:srgbClr val="000000"/>
                </a:solidFill>
              </a:rPr>
              <a:t>年</a:t>
            </a:r>
            <a:r>
              <a:rPr lang="en-US" altLang="zh-CN">
                <a:solidFill>
                  <a:srgbClr val="000000"/>
                </a:solidFill>
              </a:rPr>
              <a:t>12</a:t>
            </a:r>
            <a:r>
              <a:rPr lang="zh-CN" altLang="en-US">
                <a:solidFill>
                  <a:srgbClr val="000000"/>
                </a:solidFill>
              </a:rPr>
              <a:t>月太平洋战争爆发后，蒋介石积极开展外交活动，与美、英同盟，任中国战区最高统帅，得到了美国的物资和财政援助。他派中国远征军去缅甸，与英美联军联合作战，打通了中印公路。美、英为了联合中国共同抗击日本，许诺废除不平等条约所规定的在华特权，签订了中美、中英“新约”。</a:t>
            </a:r>
            <a:r>
              <a:rPr lang="en-US" altLang="zh-CN">
                <a:solidFill>
                  <a:srgbClr val="000000"/>
                </a:solidFill>
              </a:rPr>
              <a:t>1943</a:t>
            </a:r>
            <a:r>
              <a:rPr lang="zh-CN" altLang="en-US">
                <a:solidFill>
                  <a:srgbClr val="000000"/>
                </a:solidFill>
              </a:rPr>
              <a:t>年</a:t>
            </a:r>
            <a:r>
              <a:rPr lang="en-US" altLang="zh-CN">
                <a:solidFill>
                  <a:srgbClr val="000000"/>
                </a:solidFill>
              </a:rPr>
              <a:t>11</a:t>
            </a:r>
            <a:r>
              <a:rPr lang="zh-CN" altLang="en-US">
                <a:solidFill>
                  <a:srgbClr val="000000"/>
                </a:solidFill>
              </a:rPr>
              <a:t>月，蒋介石出席开罗会议，与美国总统罗斯福、英国首相丘吉尔会谈对日联合作战方略及战后和平条件。</a:t>
            </a:r>
            <a:r>
              <a:rPr lang="en-US" altLang="zh-CN">
                <a:solidFill>
                  <a:srgbClr val="000000"/>
                </a:solidFill>
              </a:rPr>
              <a:t>1945</a:t>
            </a:r>
            <a:r>
              <a:rPr lang="zh-CN" altLang="en-US">
                <a:solidFill>
                  <a:srgbClr val="000000"/>
                </a:solidFill>
              </a:rPr>
              <a:t>年</a:t>
            </a:r>
            <a:r>
              <a:rPr lang="en-US" altLang="zh-CN">
                <a:solidFill>
                  <a:srgbClr val="000000"/>
                </a:solidFill>
              </a:rPr>
              <a:t>6</a:t>
            </a:r>
            <a:r>
              <a:rPr lang="zh-CN" altLang="en-US">
                <a:solidFill>
                  <a:srgbClr val="000000"/>
                </a:solidFill>
              </a:rPr>
              <a:t>月派宋子文等去苏联会谈，</a:t>
            </a:r>
            <a:r>
              <a:rPr lang="en-US" altLang="zh-CN">
                <a:solidFill>
                  <a:srgbClr val="000000"/>
                </a:solidFill>
              </a:rPr>
              <a:t>8</a:t>
            </a:r>
            <a:r>
              <a:rPr lang="zh-CN" altLang="en-US">
                <a:solidFill>
                  <a:srgbClr val="000000"/>
                </a:solidFill>
              </a:rPr>
              <a:t>月两国外长签署了</a:t>
            </a:r>
            <a:r>
              <a:rPr lang="en-US" altLang="zh-CN">
                <a:solidFill>
                  <a:srgbClr val="000000"/>
                </a:solidFill>
              </a:rPr>
              <a:t>《</a:t>
            </a:r>
            <a:r>
              <a:rPr lang="zh-CN" altLang="en-US">
                <a:solidFill>
                  <a:srgbClr val="000000"/>
                </a:solidFill>
              </a:rPr>
              <a:t>中苏友好同盟条约</a:t>
            </a:r>
            <a:r>
              <a:rPr lang="en-US" altLang="zh-CN">
                <a:solidFill>
                  <a:srgbClr val="000000"/>
                </a:solidFill>
              </a:rPr>
              <a:t>》</a:t>
            </a:r>
            <a:r>
              <a:rPr lang="zh-CN" altLang="en-US">
                <a:solidFill>
                  <a:srgbClr val="000000"/>
                </a:solidFill>
              </a:rPr>
              <a:t>及有关协定。</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7"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14</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685800" y="115888"/>
            <a:ext cx="7772400" cy="711200"/>
          </a:xfrm>
        </p:spPr>
        <p:txBody>
          <a:bodyPr/>
          <a:lstStyle/>
          <a:p>
            <a:pPr algn="ctr"/>
            <a:r>
              <a:rPr lang="zh-CN" altLang="en-US" smtClean="0"/>
              <a:t>艾森豪威尔</a:t>
            </a:r>
          </a:p>
        </p:txBody>
      </p:sp>
      <p:pic>
        <p:nvPicPr>
          <p:cNvPr id="18435" name="图片 2">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86413" y="981075"/>
            <a:ext cx="2871787"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矩形 3"/>
          <p:cNvSpPr>
            <a:spLocks noChangeArrowheads="1"/>
          </p:cNvSpPr>
          <p:nvPr/>
        </p:nvSpPr>
        <p:spPr bwMode="auto">
          <a:xfrm>
            <a:off x="369888" y="989013"/>
            <a:ext cx="4968875" cy="211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a:solidFill>
                  <a:srgbClr val="000000"/>
                </a:solidFill>
              </a:rPr>
              <a:t>      德怀特</a:t>
            </a:r>
            <a:r>
              <a:rPr lang="en-US" altLang="zh-CN">
                <a:solidFill>
                  <a:srgbClr val="000000"/>
                </a:solidFill>
              </a:rPr>
              <a:t>·</a:t>
            </a:r>
            <a:r>
              <a:rPr lang="zh-CN" altLang="en-US">
                <a:solidFill>
                  <a:srgbClr val="000000"/>
                </a:solidFill>
              </a:rPr>
              <a:t>戴维</a:t>
            </a:r>
            <a:r>
              <a:rPr lang="en-US" altLang="zh-CN">
                <a:solidFill>
                  <a:srgbClr val="000000"/>
                </a:solidFill>
              </a:rPr>
              <a:t>·</a:t>
            </a:r>
            <a:r>
              <a:rPr lang="zh-CN" altLang="en-US">
                <a:solidFill>
                  <a:srgbClr val="000000"/>
                </a:solidFill>
              </a:rPr>
              <a:t>艾森豪威尔（</a:t>
            </a:r>
            <a:r>
              <a:rPr lang="en-US" altLang="zh-CN">
                <a:solidFill>
                  <a:srgbClr val="000000"/>
                </a:solidFill>
              </a:rPr>
              <a:t>Dwight David Eisenhower</a:t>
            </a:r>
            <a:r>
              <a:rPr lang="zh-CN" altLang="en-US">
                <a:solidFill>
                  <a:srgbClr val="000000"/>
                </a:solidFill>
              </a:rPr>
              <a:t>），美国第</a:t>
            </a:r>
            <a:r>
              <a:rPr lang="en-US" altLang="zh-CN">
                <a:solidFill>
                  <a:srgbClr val="000000"/>
                </a:solidFill>
              </a:rPr>
              <a:t>34</a:t>
            </a:r>
            <a:r>
              <a:rPr lang="zh-CN" altLang="en-US">
                <a:solidFill>
                  <a:srgbClr val="000000"/>
                </a:solidFill>
              </a:rPr>
              <a:t>任总统。第二次世界大战期间，他担任盟军在欧洲的最高指挥官，</a:t>
            </a:r>
            <a:r>
              <a:rPr lang="en-US" altLang="zh-CN">
                <a:solidFill>
                  <a:srgbClr val="000000"/>
                </a:solidFill>
              </a:rPr>
              <a:t>1944</a:t>
            </a:r>
            <a:r>
              <a:rPr lang="zh-CN" altLang="en-US">
                <a:solidFill>
                  <a:srgbClr val="000000"/>
                </a:solidFill>
              </a:rPr>
              <a:t>年至</a:t>
            </a:r>
            <a:r>
              <a:rPr lang="en-US" altLang="zh-CN">
                <a:solidFill>
                  <a:srgbClr val="000000"/>
                </a:solidFill>
              </a:rPr>
              <a:t>1945</a:t>
            </a:r>
            <a:r>
              <a:rPr lang="zh-CN" altLang="en-US">
                <a:solidFill>
                  <a:srgbClr val="000000"/>
                </a:solidFill>
              </a:rPr>
              <a:t>年里负责计划和执行监督进攻维希法国和纳粹德国的行动。</a:t>
            </a:r>
          </a:p>
        </p:txBody>
      </p:sp>
      <p:sp>
        <p:nvSpPr>
          <p:cNvPr id="18437" name="矩形 4"/>
          <p:cNvSpPr>
            <a:spLocks noChangeArrowheads="1"/>
          </p:cNvSpPr>
          <p:nvPr/>
        </p:nvSpPr>
        <p:spPr bwMode="auto">
          <a:xfrm>
            <a:off x="142875" y="3105150"/>
            <a:ext cx="885825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a:solidFill>
                  <a:srgbClr val="000000"/>
                </a:solidFill>
              </a:rPr>
              <a:t>      艾森豪威尔是二次世界大战中北非和欧洲战区的重要指挥者，对扫除法西斯非洲军团，开辟欧洲第二战场，战胜纳粹德国贡献了巨大力量。他一生获得的军事荣誉有：</a:t>
            </a:r>
          </a:p>
          <a:p>
            <a:pPr>
              <a:lnSpc>
                <a:spcPct val="150000"/>
              </a:lnSpc>
            </a:pPr>
            <a:r>
              <a:rPr lang="zh-CN" altLang="en-US">
                <a:solidFill>
                  <a:srgbClr val="000000"/>
                </a:solidFill>
              </a:rPr>
              <a:t> </a:t>
            </a:r>
            <a:r>
              <a:rPr lang="zh-CN" altLang="en-US">
                <a:solidFill>
                  <a:srgbClr val="0070C0"/>
                </a:solidFill>
              </a:rPr>
              <a:t>陆军服役优异勋章</a:t>
            </a:r>
            <a:r>
              <a:rPr lang="zh-CN" altLang="en-US">
                <a:solidFill>
                  <a:srgbClr val="000000"/>
                </a:solidFill>
              </a:rPr>
              <a:t>（</a:t>
            </a:r>
            <a:r>
              <a:rPr lang="en-US" altLang="zh-CN">
                <a:solidFill>
                  <a:srgbClr val="000000"/>
                </a:solidFill>
              </a:rPr>
              <a:t>Army Distinguished Service Medal with four oak leaf clusters</a:t>
            </a:r>
            <a:r>
              <a:rPr lang="zh-CN" altLang="en-US">
                <a:solidFill>
                  <a:srgbClr val="000000"/>
                </a:solidFill>
              </a:rPr>
              <a:t>）</a:t>
            </a:r>
          </a:p>
          <a:p>
            <a:r>
              <a:rPr lang="zh-CN" altLang="en-US">
                <a:solidFill>
                  <a:srgbClr val="000000"/>
                </a:solidFill>
              </a:rPr>
              <a:t> </a:t>
            </a:r>
          </a:p>
          <a:p>
            <a:r>
              <a:rPr lang="zh-CN" altLang="en-US">
                <a:solidFill>
                  <a:srgbClr val="0070C0"/>
                </a:solidFill>
              </a:rPr>
              <a:t>军团优异勋章</a:t>
            </a:r>
            <a:r>
              <a:rPr lang="zh-CN" altLang="en-US">
                <a:solidFill>
                  <a:srgbClr val="000000"/>
                </a:solidFill>
              </a:rPr>
              <a:t>（</a:t>
            </a:r>
            <a:r>
              <a:rPr lang="en-US" altLang="zh-CN">
                <a:solidFill>
                  <a:srgbClr val="000000"/>
                </a:solidFill>
              </a:rPr>
              <a:t>Legion of Merit</a:t>
            </a:r>
            <a:r>
              <a:rPr lang="zh-CN" altLang="en-US">
                <a:solidFill>
                  <a:srgbClr val="000000"/>
                </a:solidFill>
              </a:rPr>
              <a:t>）    </a:t>
            </a:r>
            <a:r>
              <a:rPr lang="zh-CN" altLang="en-US">
                <a:solidFill>
                  <a:srgbClr val="0070C0"/>
                </a:solidFill>
              </a:rPr>
              <a:t>巴西南十字勋章</a:t>
            </a:r>
            <a:r>
              <a:rPr lang="zh-CN" altLang="en-US">
                <a:solidFill>
                  <a:srgbClr val="000000"/>
                </a:solidFill>
              </a:rPr>
              <a:t>（</a:t>
            </a:r>
            <a:r>
              <a:rPr lang="en-US" altLang="zh-CN">
                <a:solidFill>
                  <a:srgbClr val="000000"/>
                </a:solidFill>
              </a:rPr>
              <a:t>Order of the Southern Cross</a:t>
            </a:r>
            <a:r>
              <a:rPr lang="zh-CN" altLang="en-US">
                <a:solidFill>
                  <a:srgbClr val="000000"/>
                </a:solidFill>
              </a:rPr>
              <a:t>）</a:t>
            </a:r>
          </a:p>
          <a:p>
            <a:r>
              <a:rPr lang="zh-CN" altLang="en-US">
                <a:solidFill>
                  <a:srgbClr val="000000"/>
                </a:solidFill>
              </a:rPr>
              <a:t> </a:t>
            </a:r>
          </a:p>
          <a:p>
            <a:r>
              <a:rPr lang="zh-CN" altLang="en-US">
                <a:solidFill>
                  <a:srgbClr val="0070C0"/>
                </a:solidFill>
              </a:rPr>
              <a:t>最高荣誉巴斯勋位</a:t>
            </a:r>
            <a:r>
              <a:rPr lang="zh-CN" altLang="en-US">
                <a:solidFill>
                  <a:srgbClr val="000000"/>
                </a:solidFill>
              </a:rPr>
              <a:t>（</a:t>
            </a:r>
            <a:r>
              <a:rPr lang="en-US" altLang="zh-CN">
                <a:solidFill>
                  <a:srgbClr val="000000"/>
                </a:solidFill>
              </a:rPr>
              <a:t>Order of the Bath</a:t>
            </a:r>
            <a:r>
              <a:rPr lang="zh-CN" altLang="en-US">
                <a:solidFill>
                  <a:srgbClr val="000000"/>
                </a:solidFill>
              </a:rPr>
              <a:t>）         </a:t>
            </a:r>
            <a:r>
              <a:rPr lang="zh-CN" altLang="en-US">
                <a:solidFill>
                  <a:srgbClr val="0070C0"/>
                </a:solidFill>
              </a:rPr>
              <a:t>功绩勋章</a:t>
            </a:r>
            <a:r>
              <a:rPr lang="zh-CN" altLang="en-US">
                <a:solidFill>
                  <a:srgbClr val="000000"/>
                </a:solidFill>
              </a:rPr>
              <a:t>（英联邦）（</a:t>
            </a:r>
            <a:r>
              <a:rPr lang="en-US" altLang="zh-CN">
                <a:solidFill>
                  <a:srgbClr val="000000"/>
                </a:solidFill>
              </a:rPr>
              <a:t>Order of Merit</a:t>
            </a:r>
            <a:r>
              <a:rPr lang="zh-CN" altLang="en-US">
                <a:solidFill>
                  <a:srgbClr val="000000"/>
                </a:solidFill>
              </a:rPr>
              <a:t>）</a:t>
            </a:r>
          </a:p>
          <a:p>
            <a:r>
              <a:rPr lang="zh-CN" altLang="en-US">
                <a:solidFill>
                  <a:srgbClr val="000000"/>
                </a:solidFill>
              </a:rPr>
              <a:t> </a:t>
            </a:r>
          </a:p>
          <a:p>
            <a:r>
              <a:rPr lang="zh-CN" altLang="en-US">
                <a:solidFill>
                  <a:srgbClr val="0070C0"/>
                </a:solidFill>
              </a:rPr>
              <a:t>法国荣誉军团勋章</a:t>
            </a:r>
            <a:r>
              <a:rPr lang="zh-CN" altLang="en-US">
                <a:solidFill>
                  <a:srgbClr val="000000"/>
                </a:solidFill>
              </a:rPr>
              <a:t>（</a:t>
            </a:r>
            <a:r>
              <a:rPr lang="en-US" altLang="zh-CN">
                <a:solidFill>
                  <a:srgbClr val="000000"/>
                </a:solidFill>
              </a:rPr>
              <a:t>National Order of the Legion of Honour</a:t>
            </a:r>
            <a:r>
              <a:rPr lang="zh-CN" altLang="en-US">
                <a:solidFill>
                  <a:srgbClr val="000000"/>
                </a:solidFill>
              </a:rPr>
              <a:t>）</a:t>
            </a:r>
            <a:r>
              <a:rPr lang="zh-CN" altLang="en-US">
                <a:solidFill>
                  <a:srgbClr val="0070C0"/>
                </a:solidFill>
              </a:rPr>
              <a:t>苏联胜利勋章</a:t>
            </a:r>
            <a:r>
              <a:rPr lang="zh-CN" altLang="en-US">
                <a:solidFill>
                  <a:srgbClr val="000000"/>
                </a:solidFill>
              </a:rPr>
              <a:t>（俄语：</a:t>
            </a:r>
            <a:r>
              <a:rPr lang="az-Cyrl-AZ" altLang="zh-CN">
                <a:solidFill>
                  <a:srgbClr val="000000"/>
                </a:solidFill>
              </a:rPr>
              <a:t>Орден Победы</a:t>
            </a:r>
            <a:r>
              <a:rPr lang="zh-CN" altLang="az-Cyrl-AZ">
                <a:solidFill>
                  <a:srgbClr val="000000"/>
                </a:solidFill>
              </a:rPr>
              <a:t>）</a:t>
            </a:r>
            <a:endParaRPr lang="zh-CN" altLang="en-US">
              <a:solidFill>
                <a:srgbClr val="000000"/>
              </a:solidFill>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7"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15</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685800" y="115888"/>
            <a:ext cx="7772400" cy="711200"/>
          </a:xfrm>
        </p:spPr>
        <p:txBody>
          <a:bodyPr/>
          <a:lstStyle/>
          <a:p>
            <a:pPr eaLnBrk="1" hangingPunct="1"/>
            <a:endParaRPr lang="zh-CN" altLang="en-US" smtClean="0"/>
          </a:p>
        </p:txBody>
      </p:sp>
      <p:pic>
        <p:nvPicPr>
          <p:cNvPr id="6147" name="内容占位符 5" descr="主题图.jpg"/>
          <p:cNvPicPr>
            <a:picLocks noGrp="1" noChangeAspect="1"/>
          </p:cNvPicPr>
          <p:nvPr>
            <p:ph idx="4294967295"/>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解放军进行曲.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5292725" y="58769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8192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a:xfrm>
            <a:off x="685800" y="115888"/>
            <a:ext cx="7772400" cy="711200"/>
          </a:xfrm>
        </p:spPr>
        <p:txBody>
          <a:bodyPr/>
          <a:lstStyle/>
          <a:p>
            <a:pPr algn="ctr"/>
            <a:r>
              <a:rPr lang="zh-CN" altLang="en-US" smtClean="0"/>
              <a:t>希特勒</a:t>
            </a:r>
          </a:p>
        </p:txBody>
      </p:sp>
      <p:sp>
        <p:nvSpPr>
          <p:cNvPr id="19459" name="矩形 2"/>
          <p:cNvSpPr>
            <a:spLocks noChangeArrowheads="1"/>
          </p:cNvSpPr>
          <p:nvPr/>
        </p:nvSpPr>
        <p:spPr bwMode="auto">
          <a:xfrm>
            <a:off x="468313" y="2686050"/>
            <a:ext cx="82804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希特勒是一个创造奇迹的人，他从奥地利的流浪汉攀登到纳粹德国总理的宝座。 </a:t>
            </a:r>
          </a:p>
          <a:p>
            <a:r>
              <a:rPr lang="zh-CN" altLang="en-US">
                <a:solidFill>
                  <a:srgbClr val="000000"/>
                </a:solidFill>
              </a:rPr>
              <a:t> </a:t>
            </a:r>
          </a:p>
          <a:p>
            <a:r>
              <a:rPr lang="zh-CN" altLang="en-US">
                <a:solidFill>
                  <a:srgbClr val="000000"/>
                </a:solidFill>
              </a:rPr>
              <a:t>希特勒是一个蹩脚的艺术家，他的画只能用来装饰杂货店的像框。 </a:t>
            </a:r>
          </a:p>
          <a:p>
            <a:r>
              <a:rPr lang="zh-CN" altLang="en-US">
                <a:solidFill>
                  <a:srgbClr val="000000"/>
                </a:solidFill>
              </a:rPr>
              <a:t> </a:t>
            </a:r>
          </a:p>
          <a:p>
            <a:r>
              <a:rPr lang="zh-CN" altLang="en-US">
                <a:solidFill>
                  <a:srgbClr val="000000"/>
                </a:solidFill>
              </a:rPr>
              <a:t>希特勒是一个勇敢无畏的士兵，他在“一战”中两次负伤并且荣获很少授予普通士兵的一级铁十字勋章。 </a:t>
            </a:r>
          </a:p>
          <a:p>
            <a:r>
              <a:rPr lang="zh-CN" altLang="en-US">
                <a:solidFill>
                  <a:srgbClr val="000000"/>
                </a:solidFill>
              </a:rPr>
              <a:t> </a:t>
            </a:r>
          </a:p>
          <a:p>
            <a:r>
              <a:rPr lang="zh-CN" altLang="en-US">
                <a:solidFill>
                  <a:srgbClr val="000000"/>
                </a:solidFill>
              </a:rPr>
              <a:t>希特勒是一个冒险家，他孤注一掷发动慕尼黑啤酒馆政变。 </a:t>
            </a:r>
          </a:p>
          <a:p>
            <a:r>
              <a:rPr lang="zh-CN" altLang="en-US">
                <a:solidFill>
                  <a:srgbClr val="000000"/>
                </a:solidFill>
              </a:rPr>
              <a:t> </a:t>
            </a:r>
          </a:p>
          <a:p>
            <a:r>
              <a:rPr lang="zh-CN" altLang="en-US">
                <a:solidFill>
                  <a:srgbClr val="000000"/>
                </a:solidFill>
              </a:rPr>
              <a:t>希特勒是一个天才的演说家，靠两片嘴唇煽动起在“一战”后受到不公正待遇的德国人民心中复仇的火焰。 </a:t>
            </a:r>
          </a:p>
          <a:p>
            <a:r>
              <a:rPr lang="zh-CN" altLang="en-US">
                <a:solidFill>
                  <a:srgbClr val="000000"/>
                </a:solidFill>
              </a:rPr>
              <a:t> </a:t>
            </a:r>
          </a:p>
          <a:p>
            <a:r>
              <a:rPr lang="zh-CN" altLang="en-US">
                <a:solidFill>
                  <a:srgbClr val="000000"/>
                </a:solidFill>
              </a:rPr>
              <a:t>希特勒是一个机会主义者，在洞悉英法绥靖主义倾向之后武装占领莱茵兰。 </a:t>
            </a:r>
          </a:p>
          <a:p>
            <a:r>
              <a:rPr lang="zh-CN" altLang="en-US">
                <a:solidFill>
                  <a:srgbClr val="000000"/>
                </a:solidFill>
              </a:rPr>
              <a:t> </a:t>
            </a:r>
          </a:p>
        </p:txBody>
      </p:sp>
      <p:sp>
        <p:nvSpPr>
          <p:cNvPr id="19460" name="矩形 3"/>
          <p:cNvSpPr>
            <a:spLocks noChangeArrowheads="1"/>
          </p:cNvSpPr>
          <p:nvPr/>
        </p:nvSpPr>
        <p:spPr bwMode="auto">
          <a:xfrm>
            <a:off x="2914650" y="1096963"/>
            <a:ext cx="5326063"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阿道夫</a:t>
            </a:r>
            <a:r>
              <a:rPr lang="en-US" altLang="zh-CN">
                <a:solidFill>
                  <a:srgbClr val="000000"/>
                </a:solidFill>
              </a:rPr>
              <a:t>·</a:t>
            </a:r>
            <a:r>
              <a:rPr lang="zh-CN" altLang="en-US">
                <a:solidFill>
                  <a:srgbClr val="000000"/>
                </a:solidFill>
              </a:rPr>
              <a:t>希特勒（德语</a:t>
            </a:r>
            <a:r>
              <a:rPr lang="en-US" altLang="zh-CN">
                <a:solidFill>
                  <a:srgbClr val="000000"/>
                </a:solidFill>
              </a:rPr>
              <a:t>Adolf Hitler</a:t>
            </a:r>
            <a:r>
              <a:rPr lang="zh-CN" altLang="en-US">
                <a:solidFill>
                  <a:srgbClr val="000000"/>
                </a:solidFill>
              </a:rPr>
              <a:t>，</a:t>
            </a:r>
            <a:r>
              <a:rPr lang="en-US" altLang="zh-CN">
                <a:solidFill>
                  <a:srgbClr val="000000"/>
                </a:solidFill>
              </a:rPr>
              <a:t>1889</a:t>
            </a:r>
            <a:r>
              <a:rPr lang="zh-CN" altLang="en-US">
                <a:solidFill>
                  <a:srgbClr val="000000"/>
                </a:solidFill>
              </a:rPr>
              <a:t>年</a:t>
            </a:r>
            <a:r>
              <a:rPr lang="en-US" altLang="zh-CN">
                <a:solidFill>
                  <a:srgbClr val="000000"/>
                </a:solidFill>
              </a:rPr>
              <a:t>4</a:t>
            </a:r>
            <a:r>
              <a:rPr lang="zh-CN" altLang="en-US">
                <a:solidFill>
                  <a:srgbClr val="000000"/>
                </a:solidFill>
              </a:rPr>
              <a:t>月</a:t>
            </a:r>
            <a:r>
              <a:rPr lang="en-US" altLang="zh-CN">
                <a:solidFill>
                  <a:srgbClr val="000000"/>
                </a:solidFill>
              </a:rPr>
              <a:t>20</a:t>
            </a:r>
            <a:r>
              <a:rPr lang="zh-CN" altLang="en-US">
                <a:solidFill>
                  <a:srgbClr val="000000"/>
                </a:solidFill>
              </a:rPr>
              <a:t>日－</a:t>
            </a:r>
            <a:r>
              <a:rPr lang="en-US" altLang="zh-CN">
                <a:solidFill>
                  <a:srgbClr val="000000"/>
                </a:solidFill>
              </a:rPr>
              <a:t>1945</a:t>
            </a:r>
            <a:r>
              <a:rPr lang="zh-CN" altLang="en-US">
                <a:solidFill>
                  <a:srgbClr val="000000"/>
                </a:solidFill>
              </a:rPr>
              <a:t>年</a:t>
            </a:r>
            <a:r>
              <a:rPr lang="en-US" altLang="zh-CN">
                <a:solidFill>
                  <a:srgbClr val="000000"/>
                </a:solidFill>
              </a:rPr>
              <a:t>4</a:t>
            </a:r>
            <a:r>
              <a:rPr lang="zh-CN" altLang="en-US">
                <a:solidFill>
                  <a:srgbClr val="000000"/>
                </a:solidFill>
              </a:rPr>
              <a:t>月</a:t>
            </a:r>
            <a:r>
              <a:rPr lang="en-US" altLang="zh-CN">
                <a:solidFill>
                  <a:srgbClr val="000000"/>
                </a:solidFill>
              </a:rPr>
              <a:t>30</a:t>
            </a:r>
            <a:r>
              <a:rPr lang="zh-CN" altLang="en-US">
                <a:solidFill>
                  <a:srgbClr val="000000"/>
                </a:solidFill>
              </a:rPr>
              <a:t>日），是奥地利裔德国政治人物，纳粹党党魁，</a:t>
            </a:r>
            <a:r>
              <a:rPr lang="en-US" altLang="zh-CN">
                <a:solidFill>
                  <a:srgbClr val="000000"/>
                </a:solidFill>
              </a:rPr>
              <a:t>1933</a:t>
            </a:r>
            <a:r>
              <a:rPr lang="zh-CN" altLang="en-US">
                <a:solidFill>
                  <a:srgbClr val="000000"/>
                </a:solidFill>
              </a:rPr>
              <a:t>年被任命为德国总理；</a:t>
            </a:r>
            <a:r>
              <a:rPr lang="en-US" altLang="zh-CN">
                <a:solidFill>
                  <a:srgbClr val="000000"/>
                </a:solidFill>
              </a:rPr>
              <a:t>1934</a:t>
            </a:r>
            <a:r>
              <a:rPr lang="zh-CN" altLang="en-US">
                <a:solidFill>
                  <a:srgbClr val="000000"/>
                </a:solidFill>
              </a:rPr>
              <a:t>年至</a:t>
            </a:r>
            <a:r>
              <a:rPr lang="en-US" altLang="zh-CN">
                <a:solidFill>
                  <a:srgbClr val="000000"/>
                </a:solidFill>
              </a:rPr>
              <a:t>1945</a:t>
            </a:r>
            <a:r>
              <a:rPr lang="zh-CN" altLang="en-US">
                <a:solidFill>
                  <a:srgbClr val="000000"/>
                </a:solidFill>
              </a:rPr>
              <a:t>年为德国元首，第二次世界大战时兼任德国武装力量最高统帅。</a:t>
            </a:r>
          </a:p>
        </p:txBody>
      </p:sp>
      <p:pic>
        <p:nvPicPr>
          <p:cNvPr id="19461" name="图片 4">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073150"/>
            <a:ext cx="1943100"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7"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16</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a:xfrm>
            <a:off x="685800" y="115888"/>
            <a:ext cx="7772400" cy="711200"/>
          </a:xfrm>
        </p:spPr>
        <p:txBody>
          <a:bodyPr/>
          <a:lstStyle/>
          <a:p>
            <a:pPr algn="ctr"/>
            <a:r>
              <a:rPr lang="zh-CN" altLang="en-US" smtClean="0"/>
              <a:t>东条英机</a:t>
            </a:r>
          </a:p>
        </p:txBody>
      </p:sp>
      <p:pic>
        <p:nvPicPr>
          <p:cNvPr id="20483" name="图片 2">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412875"/>
            <a:ext cx="2606675"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矩形 3"/>
          <p:cNvSpPr>
            <a:spLocks noChangeArrowheads="1"/>
          </p:cNvSpPr>
          <p:nvPr/>
        </p:nvSpPr>
        <p:spPr bwMode="auto">
          <a:xfrm>
            <a:off x="3132138" y="1268413"/>
            <a:ext cx="51117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ja-JP" altLang="en-US">
                <a:solidFill>
                  <a:srgbClr val="000000"/>
                </a:solidFill>
              </a:rPr>
              <a:t>    东条英机（东条英机</a:t>
            </a:r>
            <a:r>
              <a:rPr lang="en-US" altLang="ja-JP">
                <a:solidFill>
                  <a:srgbClr val="000000"/>
                </a:solidFill>
              </a:rPr>
              <a:t>/</a:t>
            </a:r>
            <a:r>
              <a:rPr lang="ja-JP" altLang="en-US">
                <a:solidFill>
                  <a:srgbClr val="000000"/>
                </a:solidFill>
              </a:rPr>
              <a:t>とうじょう ひでき</a:t>
            </a:r>
            <a:r>
              <a:rPr lang="en-US" altLang="ja-JP">
                <a:solidFill>
                  <a:srgbClr val="000000"/>
                </a:solidFill>
              </a:rPr>
              <a:t>Tōjō Hideki</a:t>
            </a:r>
            <a:r>
              <a:rPr lang="ja-JP" altLang="en-US">
                <a:solidFill>
                  <a:srgbClr val="000000"/>
                </a:solidFill>
              </a:rPr>
              <a:t>，</a:t>
            </a:r>
            <a:r>
              <a:rPr lang="en-US" altLang="ja-JP">
                <a:solidFill>
                  <a:srgbClr val="000000"/>
                </a:solidFill>
              </a:rPr>
              <a:t>1884</a:t>
            </a:r>
            <a:r>
              <a:rPr lang="ja-JP" altLang="en-US">
                <a:solidFill>
                  <a:srgbClr val="000000"/>
                </a:solidFill>
              </a:rPr>
              <a:t>年</a:t>
            </a:r>
            <a:r>
              <a:rPr lang="en-US" altLang="ja-JP">
                <a:solidFill>
                  <a:srgbClr val="000000"/>
                </a:solidFill>
              </a:rPr>
              <a:t>12</a:t>
            </a:r>
            <a:r>
              <a:rPr lang="ja-JP" altLang="en-US">
                <a:solidFill>
                  <a:srgbClr val="000000"/>
                </a:solidFill>
              </a:rPr>
              <a:t>月</a:t>
            </a:r>
            <a:r>
              <a:rPr lang="en-US" altLang="ja-JP">
                <a:solidFill>
                  <a:srgbClr val="000000"/>
                </a:solidFill>
              </a:rPr>
              <a:t>30</a:t>
            </a:r>
            <a:r>
              <a:rPr lang="ja-JP" altLang="en-US">
                <a:solidFill>
                  <a:srgbClr val="000000"/>
                </a:solidFill>
              </a:rPr>
              <a:t>日－</a:t>
            </a:r>
            <a:r>
              <a:rPr lang="en-US" altLang="ja-JP">
                <a:solidFill>
                  <a:srgbClr val="000000"/>
                </a:solidFill>
              </a:rPr>
              <a:t>1948</a:t>
            </a:r>
            <a:r>
              <a:rPr lang="ja-JP" altLang="en-US">
                <a:solidFill>
                  <a:srgbClr val="000000"/>
                </a:solidFill>
              </a:rPr>
              <a:t>年</a:t>
            </a:r>
            <a:r>
              <a:rPr lang="en-US" altLang="ja-JP">
                <a:solidFill>
                  <a:srgbClr val="000000"/>
                </a:solidFill>
              </a:rPr>
              <a:t>12</a:t>
            </a:r>
            <a:r>
              <a:rPr lang="ja-JP" altLang="en-US">
                <a:solidFill>
                  <a:srgbClr val="000000"/>
                </a:solidFill>
              </a:rPr>
              <a:t>月</a:t>
            </a:r>
            <a:r>
              <a:rPr lang="en-US" altLang="ja-JP">
                <a:solidFill>
                  <a:srgbClr val="000000"/>
                </a:solidFill>
              </a:rPr>
              <a:t>23</a:t>
            </a:r>
            <a:r>
              <a:rPr lang="ja-JP" altLang="en-US">
                <a:solidFill>
                  <a:srgbClr val="000000"/>
                </a:solidFill>
              </a:rPr>
              <a:t>日），日本军国主义的代表人物，第四十任日本首相（</a:t>
            </a:r>
            <a:r>
              <a:rPr lang="en-US" altLang="ja-JP">
                <a:solidFill>
                  <a:srgbClr val="000000"/>
                </a:solidFill>
              </a:rPr>
              <a:t>1941</a:t>
            </a:r>
            <a:r>
              <a:rPr lang="ja-JP" altLang="en-US">
                <a:solidFill>
                  <a:srgbClr val="000000"/>
                </a:solidFill>
              </a:rPr>
              <a:t>年－</a:t>
            </a:r>
            <a:r>
              <a:rPr lang="en-US" altLang="ja-JP">
                <a:solidFill>
                  <a:srgbClr val="000000"/>
                </a:solidFill>
              </a:rPr>
              <a:t>1944</a:t>
            </a:r>
            <a:r>
              <a:rPr lang="ja-JP" altLang="en-US">
                <a:solidFill>
                  <a:srgbClr val="000000"/>
                </a:solidFill>
              </a:rPr>
              <a:t>年），二战甲级战犯，侵略中国和发动太平洋战争的重要罪犯之一。</a:t>
            </a:r>
            <a:r>
              <a:rPr lang="en-US" altLang="ja-JP">
                <a:solidFill>
                  <a:srgbClr val="000000"/>
                </a:solidFill>
              </a:rPr>
              <a:t>[1] </a:t>
            </a:r>
            <a:r>
              <a:rPr lang="ja-JP" altLang="en-US">
                <a:solidFill>
                  <a:srgbClr val="000000"/>
                </a:solidFill>
              </a:rPr>
              <a:t>东条英机是昭和天皇最忠诚和最愚鲁的手下，长于行动，短于思考，因独断专行、凶狠残暴，在关东军中有“剃刀将军”之称。</a:t>
            </a:r>
            <a:endParaRPr lang="zh-CN" altLang="en-US">
              <a:solidFill>
                <a:srgbClr val="000000"/>
              </a:solidFill>
            </a:endParaRPr>
          </a:p>
        </p:txBody>
      </p:sp>
      <p:sp>
        <p:nvSpPr>
          <p:cNvPr id="20485" name="矩形 4"/>
          <p:cNvSpPr>
            <a:spLocks noChangeArrowheads="1"/>
          </p:cNvSpPr>
          <p:nvPr/>
        </p:nvSpPr>
        <p:spPr bwMode="auto">
          <a:xfrm>
            <a:off x="2987675" y="3679825"/>
            <a:ext cx="56705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      东条英机是第二次世界大战中，与希特勒、墨索里尼齐名的三大法西斯头目之一，是日本军国主义侵略亚洲、侵略中国的头号战争罪犯。在其出任日本陆军大臣和内阁总理期间，日本军队疯狂侵略、践踏亚洲</a:t>
            </a:r>
            <a:r>
              <a:rPr lang="en-US" altLang="zh-CN">
                <a:solidFill>
                  <a:srgbClr val="000000"/>
                </a:solidFill>
              </a:rPr>
              <a:t>10</a:t>
            </a:r>
            <a:r>
              <a:rPr lang="zh-CN" altLang="en-US">
                <a:solidFill>
                  <a:srgbClr val="000000"/>
                </a:solidFill>
              </a:rPr>
              <a:t>多个国家和地区，造成数以千万计的生灵涂炭。 </a:t>
            </a:r>
          </a:p>
        </p:txBody>
      </p:sp>
      <p:sp>
        <p:nvSpPr>
          <p:cNvPr id="20486" name="矩形 5"/>
          <p:cNvSpPr>
            <a:spLocks noChangeArrowheads="1"/>
          </p:cNvSpPr>
          <p:nvPr/>
        </p:nvSpPr>
        <p:spPr bwMode="auto">
          <a:xfrm>
            <a:off x="209550" y="5280025"/>
            <a:ext cx="8559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a:solidFill>
                  <a:srgbClr val="000000"/>
                </a:solidFill>
              </a:rPr>
              <a:t>     1945</a:t>
            </a:r>
            <a:r>
              <a:rPr lang="zh-CN" altLang="en-US">
                <a:solidFill>
                  <a:srgbClr val="000000"/>
                </a:solidFill>
              </a:rPr>
              <a:t>年</a:t>
            </a:r>
            <a:r>
              <a:rPr lang="en-US" altLang="zh-CN">
                <a:solidFill>
                  <a:srgbClr val="000000"/>
                </a:solidFill>
              </a:rPr>
              <a:t>8</a:t>
            </a:r>
            <a:r>
              <a:rPr lang="zh-CN" altLang="en-US">
                <a:solidFill>
                  <a:srgbClr val="000000"/>
                </a:solidFill>
              </a:rPr>
              <a:t>月，日本宣布无条件投降；</a:t>
            </a:r>
            <a:r>
              <a:rPr lang="en-US" altLang="zh-CN">
                <a:solidFill>
                  <a:srgbClr val="000000"/>
                </a:solidFill>
              </a:rPr>
              <a:t>9</a:t>
            </a:r>
            <a:r>
              <a:rPr lang="zh-CN" altLang="en-US">
                <a:solidFill>
                  <a:srgbClr val="000000"/>
                </a:solidFill>
              </a:rPr>
              <a:t>月</a:t>
            </a:r>
            <a:r>
              <a:rPr lang="en-US" altLang="zh-CN">
                <a:solidFill>
                  <a:srgbClr val="000000"/>
                </a:solidFill>
              </a:rPr>
              <a:t>12</a:t>
            </a:r>
            <a:r>
              <a:rPr lang="zh-CN" altLang="en-US">
                <a:solidFill>
                  <a:srgbClr val="000000"/>
                </a:solidFill>
              </a:rPr>
              <a:t>日，日本头号战犯东条英机自杀未遂，被捕入狱。</a:t>
            </a:r>
            <a:r>
              <a:rPr lang="en-US" altLang="zh-CN">
                <a:solidFill>
                  <a:srgbClr val="000000"/>
                </a:solidFill>
              </a:rPr>
              <a:t>1948</a:t>
            </a:r>
            <a:r>
              <a:rPr lang="zh-CN" altLang="en-US">
                <a:solidFill>
                  <a:srgbClr val="000000"/>
                </a:solidFill>
              </a:rPr>
              <a:t>年</a:t>
            </a:r>
            <a:r>
              <a:rPr lang="en-US" altLang="zh-CN">
                <a:solidFill>
                  <a:srgbClr val="000000"/>
                </a:solidFill>
              </a:rPr>
              <a:t>11</a:t>
            </a:r>
            <a:r>
              <a:rPr lang="zh-CN" altLang="en-US">
                <a:solidFill>
                  <a:srgbClr val="000000"/>
                </a:solidFill>
              </a:rPr>
              <a:t>月</a:t>
            </a:r>
            <a:r>
              <a:rPr lang="en-US" altLang="zh-CN">
                <a:solidFill>
                  <a:srgbClr val="000000"/>
                </a:solidFill>
              </a:rPr>
              <a:t>12</a:t>
            </a:r>
            <a:r>
              <a:rPr lang="zh-CN" altLang="en-US">
                <a:solidFill>
                  <a:srgbClr val="000000"/>
                </a:solidFill>
              </a:rPr>
              <a:t>日，东条英机被远东国际军事法庭以犯有发动战争、侵略别国、反人道罪等罪行判处死刑；</a:t>
            </a:r>
            <a:r>
              <a:rPr lang="en-US" altLang="zh-CN">
                <a:solidFill>
                  <a:srgbClr val="000000"/>
                </a:solidFill>
              </a:rPr>
              <a:t>12</a:t>
            </a:r>
            <a:r>
              <a:rPr lang="zh-CN" altLang="en-US">
                <a:solidFill>
                  <a:srgbClr val="000000"/>
                </a:solidFill>
              </a:rPr>
              <a:t>月</a:t>
            </a:r>
            <a:r>
              <a:rPr lang="en-US" altLang="zh-CN">
                <a:solidFill>
                  <a:srgbClr val="000000"/>
                </a:solidFill>
              </a:rPr>
              <a:t>23</a:t>
            </a:r>
            <a:r>
              <a:rPr lang="zh-CN" altLang="en-US">
                <a:solidFill>
                  <a:srgbClr val="000000"/>
                </a:solidFill>
              </a:rPr>
              <a:t>日被执行绞刑。</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8"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17</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a:xfrm>
            <a:off x="685800" y="115888"/>
            <a:ext cx="7772400" cy="711200"/>
          </a:xfrm>
        </p:spPr>
        <p:txBody>
          <a:bodyPr/>
          <a:lstStyle/>
          <a:p>
            <a:pPr algn="ctr"/>
            <a:r>
              <a:rPr lang="zh-CN" altLang="en-US" smtClean="0"/>
              <a:t>墨索里尼</a:t>
            </a:r>
          </a:p>
        </p:txBody>
      </p:sp>
      <p:pic>
        <p:nvPicPr>
          <p:cNvPr id="21507" name="图片 2">
            <a:hlinkClick r:id="rId2"/>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5788" y="1044575"/>
            <a:ext cx="2016125"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矩形 3"/>
          <p:cNvSpPr>
            <a:spLocks noChangeArrowheads="1"/>
          </p:cNvSpPr>
          <p:nvPr/>
        </p:nvSpPr>
        <p:spPr bwMode="auto">
          <a:xfrm>
            <a:off x="107950" y="1052513"/>
            <a:ext cx="6789738"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    贝尼托</a:t>
            </a:r>
            <a:r>
              <a:rPr lang="en-US" altLang="zh-CN">
                <a:solidFill>
                  <a:srgbClr val="000000"/>
                </a:solidFill>
              </a:rPr>
              <a:t>·</a:t>
            </a:r>
            <a:r>
              <a:rPr lang="zh-CN" altLang="en-US">
                <a:solidFill>
                  <a:srgbClr val="000000"/>
                </a:solidFill>
              </a:rPr>
              <a:t>墨索里尼，意大利法西斯党党魁、法西斯独裁者，第二次世界大战的元凶之一。法西斯主义的创始人。</a:t>
            </a:r>
            <a:r>
              <a:rPr lang="en-US" altLang="zh-CN">
                <a:solidFill>
                  <a:srgbClr val="000000"/>
                </a:solidFill>
              </a:rPr>
              <a:t>1922</a:t>
            </a:r>
            <a:r>
              <a:rPr lang="zh-CN" altLang="en-US">
                <a:solidFill>
                  <a:srgbClr val="000000"/>
                </a:solidFill>
              </a:rPr>
              <a:t>年至</a:t>
            </a:r>
            <a:r>
              <a:rPr lang="en-US" altLang="zh-CN">
                <a:solidFill>
                  <a:srgbClr val="000000"/>
                </a:solidFill>
              </a:rPr>
              <a:t>1943</a:t>
            </a:r>
            <a:r>
              <a:rPr lang="zh-CN" altLang="en-US">
                <a:solidFill>
                  <a:srgbClr val="000000"/>
                </a:solidFill>
              </a:rPr>
              <a:t>年期间任意大利王国首相。墨索里尼在</a:t>
            </a:r>
            <a:r>
              <a:rPr lang="en-US" altLang="zh-CN">
                <a:solidFill>
                  <a:srgbClr val="000000"/>
                </a:solidFill>
              </a:rPr>
              <a:t>1925</a:t>
            </a:r>
            <a:r>
              <a:rPr lang="zh-CN" altLang="en-US">
                <a:solidFill>
                  <a:srgbClr val="000000"/>
                </a:solidFill>
              </a:rPr>
              <a:t>年</a:t>
            </a:r>
            <a:r>
              <a:rPr lang="en-US" altLang="zh-CN">
                <a:solidFill>
                  <a:srgbClr val="000000"/>
                </a:solidFill>
              </a:rPr>
              <a:t>1</a:t>
            </a:r>
            <a:r>
              <a:rPr lang="zh-CN" altLang="en-US">
                <a:solidFill>
                  <a:srgbClr val="000000"/>
                </a:solidFill>
              </a:rPr>
              <a:t>月宣布国家法西斯党为意大利唯一合法政党，从而建立了意大利法西斯主义的独裁统治。墨索里尼与德国元首希特勒于</a:t>
            </a:r>
            <a:r>
              <a:rPr lang="en-US" altLang="zh-CN">
                <a:solidFill>
                  <a:srgbClr val="000000"/>
                </a:solidFill>
              </a:rPr>
              <a:t>1939</a:t>
            </a:r>
            <a:r>
              <a:rPr lang="zh-CN" altLang="en-US">
                <a:solidFill>
                  <a:srgbClr val="000000"/>
                </a:solidFill>
              </a:rPr>
              <a:t>年</a:t>
            </a:r>
            <a:r>
              <a:rPr lang="en-US" altLang="zh-CN">
                <a:solidFill>
                  <a:srgbClr val="000000"/>
                </a:solidFill>
              </a:rPr>
              <a:t>5</a:t>
            </a:r>
            <a:r>
              <a:rPr lang="zh-CN" altLang="en-US">
                <a:solidFill>
                  <a:srgbClr val="000000"/>
                </a:solidFill>
              </a:rPr>
              <a:t>月</a:t>
            </a:r>
            <a:r>
              <a:rPr lang="en-US" altLang="zh-CN">
                <a:solidFill>
                  <a:srgbClr val="000000"/>
                </a:solidFill>
              </a:rPr>
              <a:t>22</a:t>
            </a:r>
            <a:r>
              <a:rPr lang="zh-CN" altLang="en-US">
                <a:solidFill>
                  <a:srgbClr val="000000"/>
                </a:solidFill>
              </a:rPr>
              <a:t>日签订意德钢铁条约。</a:t>
            </a:r>
            <a:r>
              <a:rPr lang="en-US" altLang="zh-CN">
                <a:solidFill>
                  <a:srgbClr val="000000"/>
                </a:solidFill>
              </a:rPr>
              <a:t>1940</a:t>
            </a:r>
            <a:r>
              <a:rPr lang="zh-CN" altLang="en-US">
                <a:solidFill>
                  <a:srgbClr val="000000"/>
                </a:solidFill>
              </a:rPr>
              <a:t>年</a:t>
            </a:r>
            <a:r>
              <a:rPr lang="en-US" altLang="zh-CN">
                <a:solidFill>
                  <a:srgbClr val="000000"/>
                </a:solidFill>
              </a:rPr>
              <a:t>6</a:t>
            </a:r>
            <a:r>
              <a:rPr lang="zh-CN" altLang="en-US">
                <a:solidFill>
                  <a:srgbClr val="000000"/>
                </a:solidFill>
              </a:rPr>
              <a:t>月</a:t>
            </a:r>
            <a:r>
              <a:rPr lang="en-US" altLang="zh-CN">
                <a:solidFill>
                  <a:srgbClr val="000000"/>
                </a:solidFill>
              </a:rPr>
              <a:t>10</a:t>
            </a:r>
            <a:r>
              <a:rPr lang="zh-CN" altLang="en-US">
                <a:solidFill>
                  <a:srgbClr val="000000"/>
                </a:solidFill>
              </a:rPr>
              <a:t>日意大利正式加入轴心国进入第二次世界大战。</a:t>
            </a:r>
            <a:r>
              <a:rPr lang="en-US" altLang="zh-CN">
                <a:solidFill>
                  <a:srgbClr val="000000"/>
                </a:solidFill>
              </a:rPr>
              <a:t>1943</a:t>
            </a:r>
            <a:r>
              <a:rPr lang="zh-CN" altLang="en-US">
                <a:solidFill>
                  <a:srgbClr val="000000"/>
                </a:solidFill>
              </a:rPr>
              <a:t>年</a:t>
            </a:r>
            <a:r>
              <a:rPr lang="en-US" altLang="zh-CN">
                <a:solidFill>
                  <a:srgbClr val="000000"/>
                </a:solidFill>
              </a:rPr>
              <a:t>7</a:t>
            </a:r>
            <a:r>
              <a:rPr lang="zh-CN" altLang="en-US">
                <a:solidFill>
                  <a:srgbClr val="000000"/>
                </a:solidFill>
              </a:rPr>
              <a:t>月</a:t>
            </a:r>
            <a:r>
              <a:rPr lang="en-US" altLang="zh-CN">
                <a:solidFill>
                  <a:srgbClr val="000000"/>
                </a:solidFill>
              </a:rPr>
              <a:t>25</a:t>
            </a:r>
            <a:r>
              <a:rPr lang="zh-CN" altLang="en-US">
                <a:solidFill>
                  <a:srgbClr val="000000"/>
                </a:solidFill>
              </a:rPr>
              <a:t>日，由于军事上失利和国内反法西斯运动高涨被撤职，并被监禁在阿布鲁齐山大萨索峰顶。</a:t>
            </a:r>
            <a:r>
              <a:rPr lang="en-US" altLang="zh-CN">
                <a:solidFill>
                  <a:srgbClr val="000000"/>
                </a:solidFill>
              </a:rPr>
              <a:t>9</a:t>
            </a:r>
            <a:r>
              <a:rPr lang="zh-CN" altLang="en-US">
                <a:solidFill>
                  <a:srgbClr val="000000"/>
                </a:solidFill>
              </a:rPr>
              <a:t>月被德军伞兵救出，随后墨索里尼在意大利北部建立意大利社会共和国。</a:t>
            </a:r>
            <a:r>
              <a:rPr lang="en-US" altLang="zh-CN">
                <a:solidFill>
                  <a:srgbClr val="000000"/>
                </a:solidFill>
              </a:rPr>
              <a:t>1945</a:t>
            </a:r>
            <a:r>
              <a:rPr lang="zh-CN" altLang="en-US">
                <a:solidFill>
                  <a:srgbClr val="000000"/>
                </a:solidFill>
              </a:rPr>
              <a:t>年</a:t>
            </a:r>
            <a:r>
              <a:rPr lang="en-US" altLang="zh-CN">
                <a:solidFill>
                  <a:srgbClr val="000000"/>
                </a:solidFill>
              </a:rPr>
              <a:t>4</a:t>
            </a:r>
            <a:r>
              <a:rPr lang="zh-CN" altLang="en-US">
                <a:solidFill>
                  <a:srgbClr val="000000"/>
                </a:solidFill>
              </a:rPr>
              <a:t>月</a:t>
            </a:r>
            <a:r>
              <a:rPr lang="en-US" altLang="zh-CN">
                <a:solidFill>
                  <a:srgbClr val="000000"/>
                </a:solidFill>
              </a:rPr>
              <a:t>27</a:t>
            </a:r>
            <a:r>
              <a:rPr lang="zh-CN" altLang="en-US">
                <a:solidFill>
                  <a:srgbClr val="000000"/>
                </a:solidFill>
              </a:rPr>
              <a:t>日，墨索里尼在逃亡途中被游击队发现、俘虏，</a:t>
            </a:r>
            <a:r>
              <a:rPr lang="en-US" altLang="zh-CN">
                <a:solidFill>
                  <a:srgbClr val="000000"/>
                </a:solidFill>
              </a:rPr>
              <a:t>1945</a:t>
            </a:r>
            <a:r>
              <a:rPr lang="zh-CN" altLang="en-US">
                <a:solidFill>
                  <a:srgbClr val="000000"/>
                </a:solidFill>
              </a:rPr>
              <a:t>年</a:t>
            </a:r>
            <a:r>
              <a:rPr lang="en-US" altLang="zh-CN">
                <a:solidFill>
                  <a:srgbClr val="000000"/>
                </a:solidFill>
              </a:rPr>
              <a:t>4</a:t>
            </a:r>
            <a:r>
              <a:rPr lang="zh-CN" altLang="en-US">
                <a:solidFill>
                  <a:srgbClr val="000000"/>
                </a:solidFill>
              </a:rPr>
              <a:t>月</a:t>
            </a:r>
            <a:r>
              <a:rPr lang="en-US" altLang="zh-CN">
                <a:solidFill>
                  <a:srgbClr val="000000"/>
                </a:solidFill>
              </a:rPr>
              <a:t>28</a:t>
            </a:r>
            <a:r>
              <a:rPr lang="zh-CN" altLang="en-US">
                <a:solidFill>
                  <a:srgbClr val="000000"/>
                </a:solidFill>
              </a:rPr>
              <a:t>日，墨索里尼和他的情人克拉拉</a:t>
            </a:r>
            <a:r>
              <a:rPr lang="en-US" altLang="zh-CN">
                <a:solidFill>
                  <a:srgbClr val="000000"/>
                </a:solidFill>
              </a:rPr>
              <a:t>·</a:t>
            </a:r>
            <a:r>
              <a:rPr lang="zh-CN" altLang="en-US">
                <a:solidFill>
                  <a:srgbClr val="000000"/>
                </a:solidFill>
              </a:rPr>
              <a:t>贝塔西在科莫省梅泽格拉被枪决，后被愤怒的群众暴尸。</a:t>
            </a:r>
          </a:p>
        </p:txBody>
      </p:sp>
      <p:pic>
        <p:nvPicPr>
          <p:cNvPr id="21509" name="图片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19250" y="4473575"/>
            <a:ext cx="2344738"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900113" y="5754688"/>
            <a:ext cx="4733925" cy="52387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defRPr/>
            </a:pPr>
            <a:r>
              <a:rPr lang="en-US" altLang="zh-CN" sz="1400" dirty="0">
                <a:solidFill>
                  <a:srgbClr val="000000"/>
                </a:solidFill>
              </a:rPr>
              <a:t>1922</a:t>
            </a:r>
            <a:r>
              <a:rPr lang="zh-CN" altLang="en-US" sz="1400" dirty="0">
                <a:solidFill>
                  <a:srgbClr val="000000"/>
                </a:solidFill>
              </a:rPr>
              <a:t>年</a:t>
            </a:r>
            <a:r>
              <a:rPr lang="en-US" altLang="zh-CN" sz="1400" dirty="0">
                <a:solidFill>
                  <a:srgbClr val="000000"/>
                </a:solidFill>
              </a:rPr>
              <a:t>10</a:t>
            </a:r>
            <a:r>
              <a:rPr lang="zh-CN" altLang="en-US" sz="1400" dirty="0">
                <a:solidFill>
                  <a:srgbClr val="000000"/>
                </a:solidFill>
              </a:rPr>
              <a:t>月</a:t>
            </a:r>
            <a:r>
              <a:rPr lang="en-US" altLang="zh-CN" sz="1400" dirty="0">
                <a:solidFill>
                  <a:srgbClr val="000000"/>
                </a:solidFill>
              </a:rPr>
              <a:t>30</a:t>
            </a:r>
            <a:r>
              <a:rPr lang="zh-CN" altLang="en-US" sz="1400" dirty="0">
                <a:solidFill>
                  <a:srgbClr val="000000"/>
                </a:solidFill>
              </a:rPr>
              <a:t>日，墨索里尼被任命为首相，法西斯独裁政权正式在意大利建立。</a:t>
            </a:r>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8" name="Oval 6">
            <a:hlinkClick r:id="rId6"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18</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a:xfrm>
            <a:off x="685800" y="115888"/>
            <a:ext cx="7772400" cy="711200"/>
          </a:xfrm>
        </p:spPr>
        <p:txBody>
          <a:bodyPr/>
          <a:lstStyle/>
          <a:p>
            <a:pPr algn="ctr"/>
            <a:r>
              <a:rPr lang="zh-CN" altLang="en-US" smtClean="0"/>
              <a:t>山本五十六</a:t>
            </a:r>
          </a:p>
        </p:txBody>
      </p:sp>
      <p:pic>
        <p:nvPicPr>
          <p:cNvPr id="22531" name="图片 2">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43663" y="1231900"/>
            <a:ext cx="2520950" cy="35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3850" y="1231900"/>
            <a:ext cx="5976938" cy="5078413"/>
          </a:xfrm>
          <a:prstGeom prst="rect">
            <a:avLst/>
          </a:prstGeom>
        </p:spPr>
        <p:txBody>
          <a:bodyPr>
            <a:spAutoFit/>
          </a:bodyPr>
          <a:lstStyle/>
          <a:p>
            <a:pPr>
              <a:defRPr/>
            </a:pPr>
            <a:r>
              <a:rPr lang="zh-CN" altLang="en-US" dirty="0">
                <a:solidFill>
                  <a:srgbClr val="000000"/>
                </a:solidFill>
                <a:latin typeface="+mn-ea"/>
                <a:ea typeface="+mn-ea"/>
              </a:rPr>
              <a:t>    山本五十六原名高野五十六，日本帝国海军将领，第二次世界大战期间担任日本海军联合舰队司令长官，是偷袭美军珍珠港和发动中途岛海战的谋划者。</a:t>
            </a:r>
            <a:endParaRPr lang="en-US" altLang="zh-CN" dirty="0">
              <a:solidFill>
                <a:srgbClr val="000000"/>
              </a:solidFill>
              <a:latin typeface="+mn-ea"/>
              <a:ea typeface="+mn-ea"/>
            </a:endParaRPr>
          </a:p>
          <a:p>
            <a:pPr>
              <a:defRPr/>
            </a:pPr>
            <a:r>
              <a:rPr lang="en-US" altLang="zh-CN" dirty="0">
                <a:solidFill>
                  <a:srgbClr val="000000"/>
                </a:solidFill>
                <a:latin typeface="+mn-ea"/>
                <a:ea typeface="+mn-ea"/>
              </a:rPr>
              <a:t>    </a:t>
            </a:r>
            <a:r>
              <a:rPr lang="zh-CN" altLang="en-US" dirty="0">
                <a:solidFill>
                  <a:srgbClr val="000000"/>
                </a:solidFill>
                <a:latin typeface="+mn-ea"/>
                <a:ea typeface="+mn-ea"/>
              </a:rPr>
              <a:t>山本五十六</a:t>
            </a:r>
            <a:r>
              <a:rPr lang="en-US" altLang="zh-CN" dirty="0">
                <a:solidFill>
                  <a:srgbClr val="000000"/>
                </a:solidFill>
                <a:latin typeface="+mn-ea"/>
                <a:ea typeface="+mn-ea"/>
              </a:rPr>
              <a:t>1916</a:t>
            </a:r>
            <a:r>
              <a:rPr lang="zh-CN" altLang="en-US" dirty="0">
                <a:solidFill>
                  <a:srgbClr val="000000"/>
                </a:solidFill>
                <a:latin typeface="+mn-ea"/>
                <a:ea typeface="+mn-ea"/>
              </a:rPr>
              <a:t>年毕业于日本海军大学校，曾于</a:t>
            </a:r>
            <a:r>
              <a:rPr lang="en-US" altLang="zh-CN" dirty="0">
                <a:solidFill>
                  <a:srgbClr val="000000"/>
                </a:solidFill>
                <a:latin typeface="+mn-ea"/>
                <a:ea typeface="+mn-ea"/>
              </a:rPr>
              <a:t>1919</a:t>
            </a:r>
            <a:r>
              <a:rPr lang="zh-CN" altLang="en-US" dirty="0">
                <a:solidFill>
                  <a:srgbClr val="000000"/>
                </a:solidFill>
                <a:latin typeface="+mn-ea"/>
                <a:ea typeface="+mn-ea"/>
              </a:rPr>
              <a:t>年到</a:t>
            </a:r>
            <a:r>
              <a:rPr lang="en-US" altLang="zh-CN" dirty="0">
                <a:solidFill>
                  <a:srgbClr val="000000"/>
                </a:solidFill>
                <a:latin typeface="+mn-ea"/>
                <a:ea typeface="+mn-ea"/>
              </a:rPr>
              <a:t>1921</a:t>
            </a:r>
            <a:r>
              <a:rPr lang="zh-CN" altLang="en-US" dirty="0">
                <a:solidFill>
                  <a:srgbClr val="000000"/>
                </a:solidFill>
                <a:latin typeface="+mn-ea"/>
                <a:ea typeface="+mn-ea"/>
              </a:rPr>
              <a:t>年在美国哈佛大学学习。历任驻美武官、第</a:t>
            </a:r>
            <a:r>
              <a:rPr lang="en-US" altLang="zh-CN" dirty="0">
                <a:solidFill>
                  <a:srgbClr val="000000"/>
                </a:solidFill>
                <a:latin typeface="+mn-ea"/>
                <a:ea typeface="+mn-ea"/>
              </a:rPr>
              <a:t>1</a:t>
            </a:r>
            <a:r>
              <a:rPr lang="zh-CN" altLang="en-US" dirty="0">
                <a:solidFill>
                  <a:srgbClr val="000000"/>
                </a:solidFill>
                <a:latin typeface="+mn-ea"/>
                <a:ea typeface="+mn-ea"/>
              </a:rPr>
              <a:t>航空战队司令、海军航空本部长、海军次官。大力发展航空母舰和舰载飞机，并组织部队进行严格训练，对日本海军航空兵的发展起了重要作用。</a:t>
            </a:r>
            <a:r>
              <a:rPr lang="en-US" altLang="zh-CN" dirty="0">
                <a:solidFill>
                  <a:srgbClr val="000000"/>
                </a:solidFill>
                <a:latin typeface="+mn-ea"/>
                <a:ea typeface="+mn-ea"/>
              </a:rPr>
              <a:t>1939</a:t>
            </a:r>
            <a:r>
              <a:rPr lang="zh-CN" altLang="en-US" dirty="0">
                <a:solidFill>
                  <a:srgbClr val="000000"/>
                </a:solidFill>
                <a:latin typeface="+mn-ea"/>
                <a:ea typeface="+mn-ea"/>
              </a:rPr>
              <a:t>年任日本联合舰队司令。坚决拥护侵略扩张政策，支持并参与侵华战争；尽管不主张对英、美、荷开战，但坚决执行大本营决策，极力支持日本军国的侵略扩张政策。妄图先发制人，在对美开战之初以舰载航空兵袭击了珍珠港，消灭美国的太平洋舰队主力，并确保日军进攻东南亚的翼侧安全。同时重视海军航空兵在海战中的作用，但未能完全摆脱“巨舰大炮制胜”理论的束缚，企图在美太平洋舰队得到加强前以海上决战的传统战法将其歼灭，结果导致日本海军在中途岛海战和瓜达尔卡纳尔岛海战中遭惨败。</a:t>
            </a:r>
            <a:r>
              <a:rPr lang="en-US" altLang="zh-CN" dirty="0">
                <a:solidFill>
                  <a:srgbClr val="000000"/>
                </a:solidFill>
                <a:latin typeface="+mn-ea"/>
                <a:ea typeface="+mn-ea"/>
              </a:rPr>
              <a:t>1943</a:t>
            </a:r>
            <a:r>
              <a:rPr lang="zh-CN" altLang="en-US" dirty="0">
                <a:solidFill>
                  <a:srgbClr val="000000"/>
                </a:solidFill>
                <a:latin typeface="+mn-ea"/>
                <a:ea typeface="+mn-ea"/>
              </a:rPr>
              <a:t>年</a:t>
            </a:r>
            <a:r>
              <a:rPr lang="en-US" altLang="zh-CN" dirty="0">
                <a:solidFill>
                  <a:srgbClr val="000000"/>
                </a:solidFill>
                <a:latin typeface="+mn-ea"/>
                <a:ea typeface="+mn-ea"/>
              </a:rPr>
              <a:t>4</a:t>
            </a:r>
            <a:r>
              <a:rPr lang="zh-CN" altLang="en-US" dirty="0">
                <a:solidFill>
                  <a:srgbClr val="000000"/>
                </a:solidFill>
                <a:latin typeface="+mn-ea"/>
                <a:ea typeface="+mn-ea"/>
              </a:rPr>
              <a:t>月</a:t>
            </a:r>
            <a:r>
              <a:rPr lang="en-US" altLang="zh-CN" dirty="0">
                <a:solidFill>
                  <a:srgbClr val="000000"/>
                </a:solidFill>
                <a:latin typeface="+mn-ea"/>
                <a:ea typeface="+mn-ea"/>
              </a:rPr>
              <a:t>18</a:t>
            </a:r>
            <a:r>
              <a:rPr lang="zh-CN" altLang="en-US" dirty="0">
                <a:solidFill>
                  <a:srgbClr val="000000"/>
                </a:solidFill>
                <a:latin typeface="+mn-ea"/>
                <a:ea typeface="+mn-ea"/>
              </a:rPr>
              <a:t>日在视察部队途中，其座机被美军飞机击落而毙命。</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6"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19</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a:off x="685800" y="115888"/>
            <a:ext cx="7772400" cy="711200"/>
          </a:xfrm>
        </p:spPr>
        <p:txBody>
          <a:bodyPr/>
          <a:lstStyle/>
          <a:p>
            <a:pPr algn="ctr"/>
            <a:r>
              <a:rPr lang="zh-CN" altLang="en-US" smtClean="0"/>
              <a:t>隆美尔</a:t>
            </a:r>
          </a:p>
        </p:txBody>
      </p:sp>
      <p:sp>
        <p:nvSpPr>
          <p:cNvPr id="23555" name="矩形 2"/>
          <p:cNvSpPr>
            <a:spLocks noChangeArrowheads="1"/>
          </p:cNvSpPr>
          <p:nvPr/>
        </p:nvSpPr>
        <p:spPr bwMode="auto">
          <a:xfrm>
            <a:off x="2286000" y="1230313"/>
            <a:ext cx="685800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     埃尔温</a:t>
            </a:r>
            <a:r>
              <a:rPr lang="en-US" altLang="zh-CN">
                <a:solidFill>
                  <a:srgbClr val="000000"/>
                </a:solidFill>
              </a:rPr>
              <a:t>·</a:t>
            </a:r>
            <a:r>
              <a:rPr lang="zh-CN" altLang="en-US">
                <a:solidFill>
                  <a:srgbClr val="000000"/>
                </a:solidFill>
              </a:rPr>
              <a:t>约翰尼斯</a:t>
            </a:r>
            <a:r>
              <a:rPr lang="en-US" altLang="zh-CN">
                <a:solidFill>
                  <a:srgbClr val="000000"/>
                </a:solidFill>
              </a:rPr>
              <a:t>·</a:t>
            </a:r>
            <a:r>
              <a:rPr lang="zh-CN" altLang="en-US">
                <a:solidFill>
                  <a:srgbClr val="000000"/>
                </a:solidFill>
              </a:rPr>
              <a:t>尤根</a:t>
            </a:r>
            <a:r>
              <a:rPr lang="en-US" altLang="zh-CN">
                <a:solidFill>
                  <a:srgbClr val="000000"/>
                </a:solidFill>
              </a:rPr>
              <a:t>·</a:t>
            </a:r>
            <a:r>
              <a:rPr lang="zh-CN" altLang="en-US">
                <a:solidFill>
                  <a:srgbClr val="000000"/>
                </a:solidFill>
              </a:rPr>
              <a:t>隆美尔（德语：</a:t>
            </a:r>
            <a:r>
              <a:rPr lang="en-US" altLang="zh-CN">
                <a:solidFill>
                  <a:srgbClr val="000000"/>
                </a:solidFill>
              </a:rPr>
              <a:t>Erwin Rommel</a:t>
            </a:r>
            <a:r>
              <a:rPr lang="zh-CN" altLang="en-US">
                <a:solidFill>
                  <a:srgbClr val="000000"/>
                </a:solidFill>
              </a:rPr>
              <a:t>），纳粹德国的陆军元帅，著名的军事家、战术家、理论家，绰号“沙漠之狐、帝国之鹰”。隆美尔与曼施坦因和古德里安，被后人并称为第二次世界大战期间，纳粹德国的三大名将。</a:t>
            </a:r>
            <a:endParaRPr lang="en-US" altLang="zh-CN">
              <a:solidFill>
                <a:srgbClr val="000000"/>
              </a:solidFill>
            </a:endParaRPr>
          </a:p>
          <a:p>
            <a:r>
              <a:rPr lang="en-US" altLang="zh-CN">
                <a:solidFill>
                  <a:srgbClr val="000000"/>
                </a:solidFill>
              </a:rPr>
              <a:t>    </a:t>
            </a:r>
            <a:r>
              <a:rPr lang="zh-CN" altLang="en-US">
                <a:solidFill>
                  <a:srgbClr val="000000"/>
                </a:solidFill>
              </a:rPr>
              <a:t>隆美尔出生于符腾堡邦的首府海登海姆市。</a:t>
            </a:r>
            <a:r>
              <a:rPr lang="en-US" altLang="zh-CN">
                <a:solidFill>
                  <a:srgbClr val="000000"/>
                </a:solidFill>
              </a:rPr>
              <a:t>1910</a:t>
            </a:r>
            <a:r>
              <a:rPr lang="zh-CN" altLang="en-US">
                <a:solidFill>
                  <a:srgbClr val="000000"/>
                </a:solidFill>
              </a:rPr>
              <a:t>年</a:t>
            </a:r>
            <a:r>
              <a:rPr lang="en-US" altLang="zh-CN">
                <a:solidFill>
                  <a:srgbClr val="000000"/>
                </a:solidFill>
              </a:rPr>
              <a:t>7</a:t>
            </a:r>
            <a:r>
              <a:rPr lang="zh-CN" altLang="en-US">
                <a:solidFill>
                  <a:srgbClr val="000000"/>
                </a:solidFill>
              </a:rPr>
              <a:t>月从军。一战时随军开赴法国，后又在东线与罗马尼亚人和意大利人作战。被德皇授予蓝马克斯勋章。一战后曾担任过步兵营长、陆军学院教官。</a:t>
            </a:r>
            <a:r>
              <a:rPr lang="en-US" altLang="zh-CN">
                <a:solidFill>
                  <a:srgbClr val="000000"/>
                </a:solidFill>
              </a:rPr>
              <a:t>1938</a:t>
            </a:r>
            <a:r>
              <a:rPr lang="zh-CN" altLang="en-US">
                <a:solidFill>
                  <a:srgbClr val="000000"/>
                </a:solidFill>
              </a:rPr>
              <a:t>年隆美尔少将任元首大本营司令。</a:t>
            </a:r>
            <a:r>
              <a:rPr lang="en-US" altLang="zh-CN">
                <a:solidFill>
                  <a:srgbClr val="000000"/>
                </a:solidFill>
              </a:rPr>
              <a:t>1940</a:t>
            </a:r>
            <a:r>
              <a:rPr lang="zh-CN" altLang="en-US">
                <a:solidFill>
                  <a:srgbClr val="000000"/>
                </a:solidFill>
              </a:rPr>
              <a:t>年</a:t>
            </a:r>
            <a:r>
              <a:rPr lang="en-US" altLang="zh-CN">
                <a:solidFill>
                  <a:srgbClr val="000000"/>
                </a:solidFill>
              </a:rPr>
              <a:t>2</a:t>
            </a:r>
            <a:r>
              <a:rPr lang="zh-CN" altLang="en-US">
                <a:solidFill>
                  <a:srgbClr val="000000"/>
                </a:solidFill>
              </a:rPr>
              <a:t>月任德军第</a:t>
            </a:r>
            <a:r>
              <a:rPr lang="en-US" altLang="zh-CN">
                <a:solidFill>
                  <a:srgbClr val="000000"/>
                </a:solidFill>
              </a:rPr>
              <a:t>7</a:t>
            </a:r>
            <a:r>
              <a:rPr lang="zh-CN" altLang="en-US">
                <a:solidFill>
                  <a:srgbClr val="000000"/>
                </a:solidFill>
              </a:rPr>
              <a:t>装甲师师长，使该师赢得了“魔鬼之师”的称号。</a:t>
            </a:r>
          </a:p>
        </p:txBody>
      </p:sp>
      <p:pic>
        <p:nvPicPr>
          <p:cNvPr id="23556" name="图片 3">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095375"/>
            <a:ext cx="1866900"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矩形 4"/>
          <p:cNvSpPr>
            <a:spLocks noChangeArrowheads="1"/>
          </p:cNvSpPr>
          <p:nvPr/>
        </p:nvSpPr>
        <p:spPr bwMode="auto">
          <a:xfrm>
            <a:off x="0" y="3735388"/>
            <a:ext cx="8964613"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a:solidFill>
                  <a:srgbClr val="000000"/>
                </a:solidFill>
              </a:rPr>
              <a:t>    1941</a:t>
            </a:r>
            <a:r>
              <a:rPr lang="zh-CN" altLang="en-US">
                <a:solidFill>
                  <a:srgbClr val="000000"/>
                </a:solidFill>
              </a:rPr>
              <a:t>年</a:t>
            </a:r>
            <a:r>
              <a:rPr lang="en-US" altLang="zh-CN">
                <a:solidFill>
                  <a:srgbClr val="000000"/>
                </a:solidFill>
              </a:rPr>
              <a:t>1</a:t>
            </a:r>
            <a:r>
              <a:rPr lang="zh-CN" altLang="en-US">
                <a:solidFill>
                  <a:srgbClr val="000000"/>
                </a:solidFill>
              </a:rPr>
              <a:t>月希特勒挑选隆美尔中将任驻非洲军团军长。他到达北非后，不到两个月，就迅速扭转了北非战局的初期局势，被提拔为上将。</a:t>
            </a:r>
            <a:r>
              <a:rPr lang="en-US" altLang="zh-CN">
                <a:solidFill>
                  <a:srgbClr val="000000"/>
                </a:solidFill>
              </a:rPr>
              <a:t>1942</a:t>
            </a:r>
            <a:r>
              <a:rPr lang="zh-CN" altLang="en-US">
                <a:solidFill>
                  <a:srgbClr val="000000"/>
                </a:solidFill>
              </a:rPr>
              <a:t>年</a:t>
            </a:r>
            <a:r>
              <a:rPr lang="en-US" altLang="zh-CN">
                <a:solidFill>
                  <a:srgbClr val="000000"/>
                </a:solidFill>
              </a:rPr>
              <a:t>6</a:t>
            </a:r>
            <a:r>
              <a:rPr lang="zh-CN" altLang="en-US">
                <a:solidFill>
                  <a:srgbClr val="000000"/>
                </a:solidFill>
              </a:rPr>
              <a:t>月隆美尔上将被晋升为德国陆军元帅。二战期间，隆美尔元帅被卷进了密谋推翻希特勒的计划中，被迫于</a:t>
            </a:r>
            <a:r>
              <a:rPr lang="en-US" altLang="zh-CN">
                <a:solidFill>
                  <a:srgbClr val="000000"/>
                </a:solidFill>
              </a:rPr>
              <a:t>1944</a:t>
            </a:r>
            <a:r>
              <a:rPr lang="zh-CN" altLang="en-US">
                <a:solidFill>
                  <a:srgbClr val="000000"/>
                </a:solidFill>
              </a:rPr>
              <a:t>年</a:t>
            </a:r>
            <a:r>
              <a:rPr lang="en-US" altLang="zh-CN">
                <a:solidFill>
                  <a:srgbClr val="000000"/>
                </a:solidFill>
              </a:rPr>
              <a:t>10</a:t>
            </a:r>
            <a:r>
              <a:rPr lang="zh-CN" altLang="en-US">
                <a:solidFill>
                  <a:srgbClr val="000000"/>
                </a:solidFill>
              </a:rPr>
              <a:t>月</a:t>
            </a:r>
            <a:r>
              <a:rPr lang="en-US" altLang="zh-CN">
                <a:solidFill>
                  <a:srgbClr val="000000"/>
                </a:solidFill>
              </a:rPr>
              <a:t>14</a:t>
            </a:r>
            <a:r>
              <a:rPr lang="zh-CN" altLang="en-US">
                <a:solidFill>
                  <a:srgbClr val="000000"/>
                </a:solidFill>
              </a:rPr>
              <a:t>日服毒自尽，时年</a:t>
            </a:r>
            <a:r>
              <a:rPr lang="en-US" altLang="zh-CN">
                <a:solidFill>
                  <a:srgbClr val="000000"/>
                </a:solidFill>
              </a:rPr>
              <a:t>52</a:t>
            </a:r>
            <a:r>
              <a:rPr lang="zh-CN" altLang="en-US">
                <a:solidFill>
                  <a:srgbClr val="000000"/>
                </a:solidFill>
              </a:rPr>
              <a:t>岁。</a:t>
            </a:r>
            <a:endParaRPr lang="en-US" altLang="zh-CN">
              <a:solidFill>
                <a:srgbClr val="000000"/>
              </a:solidFill>
            </a:endParaRPr>
          </a:p>
          <a:p>
            <a:r>
              <a:rPr lang="zh-CN" altLang="en-US">
                <a:solidFill>
                  <a:srgbClr val="000000"/>
                </a:solidFill>
              </a:rPr>
              <a:t>     在第二次世界大战的璀璨将星中，能够做到生前声名显赫，身后殊荣不断，特别是被敌对双方都认可的，惟有隆美尔一人而已。支持的人将其称为纳粹战神，他高明的军事素质和出色的战术指挥才能，受到了许多军事爱好者的尊崇，甚至是著名军事家的尊敬和崇拜；反对的人鉴于隆美尔既曾经是希特勒麾下最得力的将领之一，又是纳粹政权的侵略工具，因此也被称为“二战纵火犯”。</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7"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20</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a:xfrm>
            <a:off x="685800" y="115888"/>
            <a:ext cx="7772400" cy="711200"/>
          </a:xfrm>
        </p:spPr>
        <p:txBody>
          <a:bodyPr/>
          <a:lstStyle/>
          <a:p>
            <a:pPr algn="ctr"/>
            <a:r>
              <a:rPr lang="zh-CN" altLang="en-US" smtClean="0"/>
              <a:t>古德里安</a:t>
            </a:r>
          </a:p>
        </p:txBody>
      </p:sp>
      <p:pic>
        <p:nvPicPr>
          <p:cNvPr id="4" name="图片 3">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1052736"/>
            <a:ext cx="2232248" cy="21602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4580" name="矩形 4"/>
          <p:cNvSpPr>
            <a:spLocks noChangeArrowheads="1"/>
          </p:cNvSpPr>
          <p:nvPr/>
        </p:nvSpPr>
        <p:spPr bwMode="auto">
          <a:xfrm>
            <a:off x="2987675" y="1082675"/>
            <a:ext cx="50387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      古德里安全名海因茨</a:t>
            </a:r>
            <a:r>
              <a:rPr lang="en-US" altLang="zh-CN">
                <a:solidFill>
                  <a:srgbClr val="000000"/>
                </a:solidFill>
              </a:rPr>
              <a:t>·</a:t>
            </a:r>
            <a:r>
              <a:rPr lang="zh-CN" altLang="en-US">
                <a:solidFill>
                  <a:srgbClr val="000000"/>
                </a:solidFill>
              </a:rPr>
              <a:t>威廉</a:t>
            </a:r>
            <a:r>
              <a:rPr lang="en-US" altLang="zh-CN">
                <a:solidFill>
                  <a:srgbClr val="000000"/>
                </a:solidFill>
              </a:rPr>
              <a:t>·</a:t>
            </a:r>
            <a:r>
              <a:rPr lang="zh-CN" altLang="en-US">
                <a:solidFill>
                  <a:srgbClr val="000000"/>
                </a:solidFill>
              </a:rPr>
              <a:t>古德</a:t>
            </a:r>
            <a:r>
              <a:rPr lang="en-US" altLang="zh-CN">
                <a:solidFill>
                  <a:srgbClr val="000000"/>
                </a:solidFill>
              </a:rPr>
              <a:t>(Heinz Wilhelm Guderian,1888.6.17</a:t>
            </a:r>
            <a:r>
              <a:rPr lang="zh-CN" altLang="en-US">
                <a:solidFill>
                  <a:srgbClr val="000000"/>
                </a:solidFill>
              </a:rPr>
              <a:t>～</a:t>
            </a:r>
            <a:r>
              <a:rPr lang="en-US" altLang="zh-CN">
                <a:solidFill>
                  <a:srgbClr val="000000"/>
                </a:solidFill>
              </a:rPr>
              <a:t>1954.5.15</a:t>
            </a:r>
            <a:r>
              <a:rPr lang="zh-CN" altLang="en-US">
                <a:solidFill>
                  <a:srgbClr val="000000"/>
                </a:solidFill>
              </a:rPr>
              <a:t>），德国陆军一级上将（</a:t>
            </a:r>
            <a:r>
              <a:rPr lang="en-US" altLang="zh-CN">
                <a:solidFill>
                  <a:srgbClr val="000000"/>
                </a:solidFill>
              </a:rPr>
              <a:t>1888-1954</a:t>
            </a:r>
            <a:r>
              <a:rPr lang="zh-CN" altLang="en-US">
                <a:solidFill>
                  <a:srgbClr val="000000"/>
                </a:solidFill>
              </a:rPr>
              <a:t>），杰出的军事家、军事理论家、统帅，装甲战的倡导者，也是“闪电战”“坦克战”的提出者，被誉为“德国装甲兵之父”。曼施坦因、隆美尔和古德里安被后人并称为第二次世界大战期间纳粹德国的三大名将，著名陆军战术“闪电战”创始人。</a:t>
            </a:r>
          </a:p>
        </p:txBody>
      </p:sp>
      <p:sp>
        <p:nvSpPr>
          <p:cNvPr id="24581" name="矩形 5"/>
          <p:cNvSpPr>
            <a:spLocks noChangeArrowheads="1"/>
          </p:cNvSpPr>
          <p:nvPr/>
        </p:nvSpPr>
        <p:spPr bwMode="auto">
          <a:xfrm>
            <a:off x="323850" y="3422650"/>
            <a:ext cx="8532813" cy="2862263"/>
          </a:xfrm>
          <a:prstGeom prst="rect">
            <a:avLst/>
          </a:prstGeom>
          <a:noFill/>
          <a:ln w="9525">
            <a:solidFill>
              <a:srgbClr val="FFC9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      从军事角度来看，他过人的军事素质，出色的军事指挥艺术，对世界军事历史产生了重大影响，确实值得后人研究。与那些制造屠杀的纳粹德国政客们和党卫军首脑相比，身为正规的德国国防军优秀将领的他们还算清白，他们虽在希特勒的战争中策划指挥德国组建了装甲部队，却反对纳粹的屠杀和灭绝政策，更没有参与屠杀暴行。也许正因为这点，加上他们令人惊叹的军事造诣，使他们赢得了敌国的尊敬和历史学家，军事学家的客观评价。古德里安的闪电战和装甲集群，仅用近一个月的时间便占领波兰全境，更在一个月余令法国战败。敦刻尔克大撤退使希特勒吃惊闪电战的速度，以为有诈，不允许进攻，命令休整。若非如此，</a:t>
            </a:r>
            <a:r>
              <a:rPr lang="en-US" altLang="zh-CN">
                <a:solidFill>
                  <a:srgbClr val="000000"/>
                </a:solidFill>
              </a:rPr>
              <a:t>33</a:t>
            </a:r>
            <a:r>
              <a:rPr lang="zh-CN" altLang="en-US">
                <a:solidFill>
                  <a:srgbClr val="000000"/>
                </a:solidFill>
              </a:rPr>
              <a:t>万英法联军也许会被他完全消灭。进攻法国时，他曾说“我没有时间俘虏你们。放下武器从道路上让开，免得挡路”。他是闪电战之父，海因茨</a:t>
            </a:r>
            <a:r>
              <a:rPr lang="en-US" altLang="zh-CN">
                <a:solidFill>
                  <a:srgbClr val="000000"/>
                </a:solidFill>
              </a:rPr>
              <a:t>·</a:t>
            </a:r>
            <a:r>
              <a:rPr lang="zh-CN" altLang="en-US">
                <a:solidFill>
                  <a:srgbClr val="000000"/>
                </a:solidFill>
              </a:rPr>
              <a:t>威廉</a:t>
            </a:r>
            <a:r>
              <a:rPr lang="en-US" altLang="zh-CN">
                <a:solidFill>
                  <a:srgbClr val="000000"/>
                </a:solidFill>
              </a:rPr>
              <a:t>·</a:t>
            </a:r>
            <a:r>
              <a:rPr lang="zh-CN" altLang="en-US">
                <a:solidFill>
                  <a:srgbClr val="000000"/>
                </a:solidFill>
              </a:rPr>
              <a:t>古德里安。</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8"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21</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a:xfrm>
            <a:off x="685800" y="115888"/>
            <a:ext cx="7772400" cy="711200"/>
          </a:xfrm>
        </p:spPr>
        <p:txBody>
          <a:bodyPr/>
          <a:lstStyle/>
          <a:p>
            <a:pPr algn="ctr"/>
            <a:r>
              <a:rPr lang="zh-CN" altLang="en-US" smtClean="0"/>
              <a:t>朱可夫</a:t>
            </a:r>
          </a:p>
        </p:txBody>
      </p:sp>
      <p:sp>
        <p:nvSpPr>
          <p:cNvPr id="25603" name="矩形 2"/>
          <p:cNvSpPr>
            <a:spLocks noChangeArrowheads="1"/>
          </p:cNvSpPr>
          <p:nvPr/>
        </p:nvSpPr>
        <p:spPr bwMode="auto">
          <a:xfrm>
            <a:off x="2843213" y="1314450"/>
            <a:ext cx="6300787" cy="400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ts val="2800"/>
              </a:lnSpc>
            </a:pPr>
            <a:r>
              <a:rPr lang="zh-CN" altLang="en-US">
                <a:solidFill>
                  <a:srgbClr val="000000"/>
                </a:solidFill>
              </a:rPr>
              <a:t>      格奥尔吉</a:t>
            </a:r>
            <a:r>
              <a:rPr lang="en-US" altLang="zh-CN">
                <a:solidFill>
                  <a:srgbClr val="000000"/>
                </a:solidFill>
              </a:rPr>
              <a:t>·</a:t>
            </a:r>
            <a:r>
              <a:rPr lang="zh-CN" altLang="en-US">
                <a:solidFill>
                  <a:srgbClr val="000000"/>
                </a:solidFill>
              </a:rPr>
              <a:t>康斯坦丁诺维奇</a:t>
            </a:r>
            <a:r>
              <a:rPr lang="en-US" altLang="zh-CN">
                <a:solidFill>
                  <a:srgbClr val="000000"/>
                </a:solidFill>
              </a:rPr>
              <a:t>·</a:t>
            </a:r>
            <a:r>
              <a:rPr lang="zh-CN" altLang="en-US">
                <a:solidFill>
                  <a:srgbClr val="000000"/>
                </a:solidFill>
              </a:rPr>
              <a:t>朱可夫（</a:t>
            </a:r>
            <a:r>
              <a:rPr lang="en-US" altLang="zh-CN">
                <a:solidFill>
                  <a:srgbClr val="000000"/>
                </a:solidFill>
              </a:rPr>
              <a:t>Georgy Konstantinovich Zhukov</a:t>
            </a:r>
            <a:r>
              <a:rPr lang="zh-CN" altLang="en-US">
                <a:solidFill>
                  <a:srgbClr val="000000"/>
                </a:solidFill>
              </a:rPr>
              <a:t>，</a:t>
            </a:r>
            <a:r>
              <a:rPr lang="en-US" altLang="zh-CN">
                <a:solidFill>
                  <a:srgbClr val="000000"/>
                </a:solidFill>
              </a:rPr>
              <a:t>1896</a:t>
            </a:r>
            <a:r>
              <a:rPr lang="zh-CN" altLang="en-US">
                <a:solidFill>
                  <a:srgbClr val="000000"/>
                </a:solidFill>
              </a:rPr>
              <a:t>年</a:t>
            </a:r>
            <a:r>
              <a:rPr lang="en-US" altLang="zh-CN">
                <a:solidFill>
                  <a:srgbClr val="000000"/>
                </a:solidFill>
              </a:rPr>
              <a:t>12</a:t>
            </a:r>
            <a:r>
              <a:rPr lang="zh-CN" altLang="en-US">
                <a:solidFill>
                  <a:srgbClr val="000000"/>
                </a:solidFill>
              </a:rPr>
              <a:t>月</a:t>
            </a:r>
            <a:r>
              <a:rPr lang="en-US" altLang="zh-CN">
                <a:solidFill>
                  <a:srgbClr val="000000"/>
                </a:solidFill>
              </a:rPr>
              <a:t>1</a:t>
            </a:r>
            <a:r>
              <a:rPr lang="zh-CN" altLang="en-US">
                <a:solidFill>
                  <a:srgbClr val="000000"/>
                </a:solidFill>
              </a:rPr>
              <a:t>日</a:t>
            </a:r>
            <a:r>
              <a:rPr lang="en-US" altLang="zh-CN">
                <a:solidFill>
                  <a:srgbClr val="000000"/>
                </a:solidFill>
              </a:rPr>
              <a:t>—1974</a:t>
            </a:r>
            <a:r>
              <a:rPr lang="zh-CN" altLang="en-US">
                <a:solidFill>
                  <a:srgbClr val="000000"/>
                </a:solidFill>
              </a:rPr>
              <a:t>年</a:t>
            </a:r>
            <a:r>
              <a:rPr lang="en-US" altLang="zh-CN">
                <a:solidFill>
                  <a:srgbClr val="000000"/>
                </a:solidFill>
              </a:rPr>
              <a:t>6</a:t>
            </a:r>
            <a:r>
              <a:rPr lang="zh-CN" altLang="en-US">
                <a:solidFill>
                  <a:srgbClr val="000000"/>
                </a:solidFill>
              </a:rPr>
              <a:t>月</a:t>
            </a:r>
            <a:r>
              <a:rPr lang="en-US" altLang="zh-CN">
                <a:solidFill>
                  <a:srgbClr val="000000"/>
                </a:solidFill>
              </a:rPr>
              <a:t>18</a:t>
            </a:r>
            <a:r>
              <a:rPr lang="zh-CN" altLang="en-US">
                <a:solidFill>
                  <a:srgbClr val="000000"/>
                </a:solidFill>
              </a:rPr>
              <a:t>日），苏联著名军事家，战略家，苏联元帅。</a:t>
            </a:r>
            <a:endParaRPr lang="en-US" altLang="zh-CN">
              <a:solidFill>
                <a:srgbClr val="000000"/>
              </a:solidFill>
            </a:endParaRPr>
          </a:p>
          <a:p>
            <a:pPr>
              <a:lnSpc>
                <a:spcPts val="2800"/>
              </a:lnSpc>
            </a:pPr>
            <a:r>
              <a:rPr lang="en-US" altLang="zh-CN">
                <a:solidFill>
                  <a:srgbClr val="000000"/>
                </a:solidFill>
              </a:rPr>
              <a:t>      1915</a:t>
            </a:r>
            <a:r>
              <a:rPr lang="zh-CN" altLang="en-US">
                <a:solidFill>
                  <a:srgbClr val="000000"/>
                </a:solidFill>
              </a:rPr>
              <a:t>年应召进入沙俄军队骑兵团。一战中，曾因作战勇敢两次获得圣乔治十字勋章，</a:t>
            </a:r>
            <a:r>
              <a:rPr lang="en-US" altLang="zh-CN">
                <a:solidFill>
                  <a:srgbClr val="000000"/>
                </a:solidFill>
              </a:rPr>
              <a:t>1918</a:t>
            </a:r>
            <a:r>
              <a:rPr lang="zh-CN" altLang="en-US">
                <a:solidFill>
                  <a:srgbClr val="000000"/>
                </a:solidFill>
              </a:rPr>
              <a:t>－</a:t>
            </a:r>
            <a:r>
              <a:rPr lang="en-US" altLang="zh-CN">
                <a:solidFill>
                  <a:srgbClr val="000000"/>
                </a:solidFill>
              </a:rPr>
              <a:t>1920</a:t>
            </a:r>
            <a:r>
              <a:rPr lang="zh-CN" altLang="en-US">
                <a:solidFill>
                  <a:srgbClr val="000000"/>
                </a:solidFill>
              </a:rPr>
              <a:t>年参与俄国内战，</a:t>
            </a:r>
            <a:r>
              <a:rPr lang="en-US" altLang="zh-CN">
                <a:solidFill>
                  <a:srgbClr val="000000"/>
                </a:solidFill>
              </a:rPr>
              <a:t>1923</a:t>
            </a:r>
            <a:r>
              <a:rPr lang="zh-CN" altLang="en-US">
                <a:solidFill>
                  <a:srgbClr val="000000"/>
                </a:solidFill>
              </a:rPr>
              <a:t>年成为团长，</a:t>
            </a:r>
            <a:r>
              <a:rPr lang="en-US" altLang="zh-CN">
                <a:solidFill>
                  <a:srgbClr val="000000"/>
                </a:solidFill>
              </a:rPr>
              <a:t>1930</a:t>
            </a:r>
            <a:r>
              <a:rPr lang="zh-CN" altLang="en-US">
                <a:solidFill>
                  <a:srgbClr val="000000"/>
                </a:solidFill>
              </a:rPr>
              <a:t>年升为旅长。</a:t>
            </a:r>
            <a:r>
              <a:rPr lang="en-US" altLang="zh-CN">
                <a:solidFill>
                  <a:srgbClr val="000000"/>
                </a:solidFill>
              </a:rPr>
              <a:t>1943</a:t>
            </a:r>
            <a:r>
              <a:rPr lang="zh-CN" altLang="en-US">
                <a:solidFill>
                  <a:srgbClr val="000000"/>
                </a:solidFill>
              </a:rPr>
              <a:t>年</a:t>
            </a:r>
            <a:r>
              <a:rPr lang="en-US" altLang="zh-CN">
                <a:solidFill>
                  <a:srgbClr val="000000"/>
                </a:solidFill>
              </a:rPr>
              <a:t>1</a:t>
            </a:r>
            <a:r>
              <a:rPr lang="zh-CN" altLang="en-US">
                <a:solidFill>
                  <a:srgbClr val="000000"/>
                </a:solidFill>
              </a:rPr>
              <a:t>月</a:t>
            </a:r>
            <a:r>
              <a:rPr lang="en-US" altLang="zh-CN">
                <a:solidFill>
                  <a:srgbClr val="000000"/>
                </a:solidFill>
              </a:rPr>
              <a:t>18</a:t>
            </a:r>
            <a:r>
              <a:rPr lang="zh-CN" altLang="en-US">
                <a:solidFill>
                  <a:srgbClr val="000000"/>
                </a:solidFill>
              </a:rPr>
              <a:t>日被授予苏联元帅军衔，是继斯大林后第二位获此殊荣的苏军统帅，因其在苏德战争中的卓越功勋，被认为是第二次世界大战中最优秀的将领之一。</a:t>
            </a:r>
            <a:r>
              <a:rPr lang="en-US" altLang="zh-CN">
                <a:solidFill>
                  <a:srgbClr val="000000"/>
                </a:solidFill>
              </a:rPr>
              <a:t>1974</a:t>
            </a:r>
            <a:r>
              <a:rPr lang="zh-CN" altLang="en-US">
                <a:solidFill>
                  <a:srgbClr val="000000"/>
                </a:solidFill>
              </a:rPr>
              <a:t>年</a:t>
            </a:r>
            <a:r>
              <a:rPr lang="en-US" altLang="zh-CN">
                <a:solidFill>
                  <a:srgbClr val="000000"/>
                </a:solidFill>
              </a:rPr>
              <a:t>6</a:t>
            </a:r>
            <a:r>
              <a:rPr lang="zh-CN" altLang="en-US">
                <a:solidFill>
                  <a:srgbClr val="000000"/>
                </a:solidFill>
              </a:rPr>
              <a:t>月</a:t>
            </a:r>
            <a:r>
              <a:rPr lang="en-US" altLang="zh-CN">
                <a:solidFill>
                  <a:srgbClr val="000000"/>
                </a:solidFill>
              </a:rPr>
              <a:t>18</a:t>
            </a:r>
            <a:r>
              <a:rPr lang="zh-CN" altLang="en-US">
                <a:solidFill>
                  <a:srgbClr val="000000"/>
                </a:solidFill>
              </a:rPr>
              <a:t>日逝世。</a:t>
            </a:r>
            <a:r>
              <a:rPr lang="en-US" altLang="zh-CN">
                <a:solidFill>
                  <a:srgbClr val="000000"/>
                </a:solidFill>
              </a:rPr>
              <a:t>2005</a:t>
            </a:r>
            <a:r>
              <a:rPr lang="zh-CN" altLang="en-US">
                <a:solidFill>
                  <a:srgbClr val="000000"/>
                </a:solidFill>
              </a:rPr>
              <a:t>年</a:t>
            </a:r>
            <a:r>
              <a:rPr lang="en-US" altLang="zh-CN">
                <a:solidFill>
                  <a:srgbClr val="000000"/>
                </a:solidFill>
              </a:rPr>
              <a:t>5</a:t>
            </a:r>
            <a:r>
              <a:rPr lang="zh-CN" altLang="en-US">
                <a:solidFill>
                  <a:srgbClr val="000000"/>
                </a:solidFill>
              </a:rPr>
              <a:t>月</a:t>
            </a:r>
            <a:r>
              <a:rPr lang="en-US" altLang="zh-CN">
                <a:solidFill>
                  <a:srgbClr val="000000"/>
                </a:solidFill>
              </a:rPr>
              <a:t>9</a:t>
            </a:r>
            <a:r>
              <a:rPr lang="zh-CN" altLang="en-US">
                <a:solidFill>
                  <a:srgbClr val="000000"/>
                </a:solidFill>
              </a:rPr>
              <a:t>日俄罗斯联邦政府正式设立“朱可夫勋章”，嘉奖今后卫国战争中战功卓著的军事统帅。</a:t>
            </a:r>
          </a:p>
        </p:txBody>
      </p:sp>
      <p:pic>
        <p:nvPicPr>
          <p:cNvPr id="25604" name="图片 4">
            <a:hlinkClick r:id="rId2"/>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1484313"/>
            <a:ext cx="2300288"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7"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22</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xfrm>
            <a:off x="685800" y="115888"/>
            <a:ext cx="7772400" cy="711200"/>
          </a:xfrm>
        </p:spPr>
        <p:txBody>
          <a:bodyPr/>
          <a:lstStyle/>
          <a:p>
            <a:pPr algn="ctr"/>
            <a:r>
              <a:rPr lang="zh-CN" altLang="en-US" smtClean="0"/>
              <a:t>彭德怀</a:t>
            </a:r>
          </a:p>
        </p:txBody>
      </p:sp>
      <p:sp>
        <p:nvSpPr>
          <p:cNvPr id="26627" name="矩形 2"/>
          <p:cNvSpPr>
            <a:spLocks noChangeArrowheads="1"/>
          </p:cNvSpPr>
          <p:nvPr/>
        </p:nvSpPr>
        <p:spPr bwMode="auto">
          <a:xfrm>
            <a:off x="179512" y="1313106"/>
            <a:ext cx="5220593"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smtClean="0">
                <a:solidFill>
                  <a:srgbClr val="000000"/>
                </a:solidFill>
              </a:rPr>
              <a:t>      彭德怀</a:t>
            </a:r>
            <a:r>
              <a:rPr lang="zh-CN" altLang="en-US" dirty="0">
                <a:solidFill>
                  <a:srgbClr val="000000"/>
                </a:solidFill>
              </a:rPr>
              <a:t>（</a:t>
            </a:r>
            <a:r>
              <a:rPr lang="en-US" altLang="zh-CN" dirty="0">
                <a:solidFill>
                  <a:srgbClr val="000000"/>
                </a:solidFill>
              </a:rPr>
              <a:t>1898</a:t>
            </a:r>
            <a:r>
              <a:rPr lang="zh-CN" altLang="en-US" dirty="0">
                <a:solidFill>
                  <a:srgbClr val="000000"/>
                </a:solidFill>
              </a:rPr>
              <a:t>年</a:t>
            </a:r>
            <a:r>
              <a:rPr lang="en-US" altLang="zh-CN" dirty="0">
                <a:solidFill>
                  <a:srgbClr val="000000"/>
                </a:solidFill>
              </a:rPr>
              <a:t>10</a:t>
            </a:r>
            <a:r>
              <a:rPr lang="zh-CN" altLang="en-US" dirty="0">
                <a:solidFill>
                  <a:srgbClr val="000000"/>
                </a:solidFill>
              </a:rPr>
              <a:t>月</a:t>
            </a:r>
            <a:r>
              <a:rPr lang="en-US" altLang="zh-CN" dirty="0">
                <a:solidFill>
                  <a:srgbClr val="000000"/>
                </a:solidFill>
              </a:rPr>
              <a:t>24</a:t>
            </a:r>
            <a:r>
              <a:rPr lang="zh-CN" altLang="en-US" dirty="0">
                <a:solidFill>
                  <a:srgbClr val="000000"/>
                </a:solidFill>
              </a:rPr>
              <a:t>日－</a:t>
            </a:r>
            <a:r>
              <a:rPr lang="en-US" altLang="zh-CN" dirty="0">
                <a:solidFill>
                  <a:srgbClr val="000000"/>
                </a:solidFill>
              </a:rPr>
              <a:t>1974</a:t>
            </a:r>
            <a:r>
              <a:rPr lang="zh-CN" altLang="en-US" dirty="0">
                <a:solidFill>
                  <a:srgbClr val="000000"/>
                </a:solidFill>
              </a:rPr>
              <a:t>年</a:t>
            </a:r>
            <a:r>
              <a:rPr lang="en-US" altLang="zh-CN" dirty="0">
                <a:solidFill>
                  <a:srgbClr val="000000"/>
                </a:solidFill>
              </a:rPr>
              <a:t>11</a:t>
            </a:r>
            <a:r>
              <a:rPr lang="zh-CN" altLang="en-US" dirty="0">
                <a:solidFill>
                  <a:srgbClr val="000000"/>
                </a:solidFill>
              </a:rPr>
              <a:t>月</a:t>
            </a:r>
            <a:r>
              <a:rPr lang="en-US" altLang="zh-CN" dirty="0">
                <a:solidFill>
                  <a:srgbClr val="000000"/>
                </a:solidFill>
              </a:rPr>
              <a:t>29</a:t>
            </a:r>
            <a:r>
              <a:rPr lang="zh-CN" altLang="en-US" dirty="0">
                <a:solidFill>
                  <a:srgbClr val="000000"/>
                </a:solidFill>
              </a:rPr>
              <a:t>日），名清宗，后改德怀，字得华，号石穿，小名钟伢子、石穿，湖南湘潭人，湖南陆军军官讲武堂毕业，中华人民共和国开国元勋，中国人民解放军著名将领、中华人民共和国元帅。抗日战争中发动百团大战，为中国共产党领导下的八路军在正面战场取得的最重大胜利。朝鲜战争中，作为中国人民志愿军司令员，与麦克阿瑟和李奇微对决，迫使联合国军撤退至北纬</a:t>
            </a:r>
            <a:r>
              <a:rPr lang="en-US" altLang="zh-CN" dirty="0">
                <a:solidFill>
                  <a:srgbClr val="000000"/>
                </a:solidFill>
              </a:rPr>
              <a:t>38</a:t>
            </a:r>
            <a:r>
              <a:rPr lang="zh-CN" altLang="en-US" dirty="0">
                <a:solidFill>
                  <a:srgbClr val="000000"/>
                </a:solidFill>
              </a:rPr>
              <a:t>度线以南。</a:t>
            </a:r>
          </a:p>
        </p:txBody>
      </p:sp>
      <p:pic>
        <p:nvPicPr>
          <p:cNvPr id="26628" name="图片 3">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51500" y="1133475"/>
            <a:ext cx="2381250" cy="306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矩形 4"/>
          <p:cNvSpPr>
            <a:spLocks noChangeArrowheads="1"/>
          </p:cNvSpPr>
          <p:nvPr/>
        </p:nvSpPr>
        <p:spPr bwMode="auto">
          <a:xfrm>
            <a:off x="685800" y="4522788"/>
            <a:ext cx="77724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smtClean="0">
                <a:solidFill>
                  <a:srgbClr val="000000"/>
                </a:solidFill>
              </a:rPr>
              <a:t>     中华人民共和国</a:t>
            </a:r>
            <a:r>
              <a:rPr lang="zh-CN" altLang="en-US" dirty="0">
                <a:solidFill>
                  <a:srgbClr val="000000"/>
                </a:solidFill>
              </a:rPr>
              <a:t>成立后，任国务院副总理兼第一任国防部部长，中共第六至八届中央政治局委员，中共中央军事委员会副主席。</a:t>
            </a:r>
            <a:r>
              <a:rPr lang="en-US" altLang="zh-CN" dirty="0">
                <a:solidFill>
                  <a:srgbClr val="000000"/>
                </a:solidFill>
              </a:rPr>
              <a:t>1950</a:t>
            </a:r>
            <a:r>
              <a:rPr lang="zh-CN" altLang="en-US" dirty="0">
                <a:solidFill>
                  <a:srgbClr val="000000"/>
                </a:solidFill>
              </a:rPr>
              <a:t>年</a:t>
            </a:r>
            <a:r>
              <a:rPr lang="en-US" altLang="zh-CN" dirty="0">
                <a:solidFill>
                  <a:srgbClr val="000000"/>
                </a:solidFill>
              </a:rPr>
              <a:t>7</a:t>
            </a:r>
            <a:r>
              <a:rPr lang="zh-CN" altLang="en-US" dirty="0">
                <a:solidFill>
                  <a:srgbClr val="000000"/>
                </a:solidFill>
              </a:rPr>
              <a:t>月</a:t>
            </a:r>
            <a:r>
              <a:rPr lang="en-US" altLang="zh-CN" dirty="0">
                <a:solidFill>
                  <a:srgbClr val="000000"/>
                </a:solidFill>
              </a:rPr>
              <a:t>31</a:t>
            </a:r>
            <a:r>
              <a:rPr lang="zh-CN" altLang="en-US" dirty="0">
                <a:solidFill>
                  <a:srgbClr val="000000"/>
                </a:solidFill>
              </a:rPr>
              <a:t>日，彭德怀被授予“朝鲜英雄”称号。</a:t>
            </a:r>
            <a:r>
              <a:rPr lang="en-US" altLang="zh-CN" dirty="0">
                <a:solidFill>
                  <a:srgbClr val="000000"/>
                </a:solidFill>
              </a:rPr>
              <a:t>1959</a:t>
            </a:r>
            <a:r>
              <a:rPr lang="zh-CN" altLang="en-US" dirty="0">
                <a:solidFill>
                  <a:srgbClr val="000000"/>
                </a:solidFill>
              </a:rPr>
              <a:t>年庐山会议上因写信给毛泽东指出大跃进中的问题和弊病及根源而被打为“彭、黄、张、周反党集团”之首。文革中遭迫害致死。</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8"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23</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a:xfrm>
            <a:off x="685800" y="115888"/>
            <a:ext cx="7772400" cy="711200"/>
          </a:xfrm>
        </p:spPr>
        <p:txBody>
          <a:bodyPr/>
          <a:lstStyle/>
          <a:p>
            <a:pPr algn="ctr"/>
            <a:r>
              <a:rPr lang="zh-CN" altLang="en-US" smtClean="0"/>
              <a:t>巴  顿</a:t>
            </a:r>
          </a:p>
        </p:txBody>
      </p:sp>
      <p:sp>
        <p:nvSpPr>
          <p:cNvPr id="27651" name="矩形 2"/>
          <p:cNvSpPr>
            <a:spLocks noChangeArrowheads="1"/>
          </p:cNvSpPr>
          <p:nvPr/>
        </p:nvSpPr>
        <p:spPr bwMode="auto">
          <a:xfrm>
            <a:off x="3419475" y="1474788"/>
            <a:ext cx="4608513" cy="424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     乔治</a:t>
            </a:r>
            <a:r>
              <a:rPr lang="en-US" altLang="zh-CN">
                <a:solidFill>
                  <a:srgbClr val="000000"/>
                </a:solidFill>
              </a:rPr>
              <a:t>·</a:t>
            </a:r>
            <a:r>
              <a:rPr lang="zh-CN" altLang="en-US">
                <a:solidFill>
                  <a:srgbClr val="000000"/>
                </a:solidFill>
              </a:rPr>
              <a:t>巴顿（</a:t>
            </a:r>
            <a:r>
              <a:rPr lang="en-US" altLang="zh-CN">
                <a:solidFill>
                  <a:srgbClr val="000000"/>
                </a:solidFill>
              </a:rPr>
              <a:t>George Smith Patton</a:t>
            </a:r>
            <a:r>
              <a:rPr lang="zh-CN" altLang="en-US">
                <a:solidFill>
                  <a:srgbClr val="000000"/>
                </a:solidFill>
              </a:rPr>
              <a:t>），是一位美国陆军四星上将，是第二次世界大战中著名的美国军事统帅。乔治</a:t>
            </a:r>
            <a:r>
              <a:rPr lang="en-US" altLang="zh-CN">
                <a:solidFill>
                  <a:srgbClr val="000000"/>
                </a:solidFill>
              </a:rPr>
              <a:t>·</a:t>
            </a:r>
            <a:r>
              <a:rPr lang="zh-CN" altLang="en-US">
                <a:solidFill>
                  <a:srgbClr val="000000"/>
                </a:solidFill>
              </a:rPr>
              <a:t>巴顿作战勇猛顽强， 重视坦克作用，强调快速进攻，有“热血铁胆”、“血胆老将”之称。巴顿不仅是将军也是文人；是一个具有政治、军事、哲学头脑的人；更是一个最具个性和人性的人。使之成为第二世界大战中一颗耀眼军事明星。以在第二次世界大战欧洲战场先后指挥美国陆军第</a:t>
            </a:r>
            <a:r>
              <a:rPr lang="en-US" altLang="zh-CN">
                <a:solidFill>
                  <a:srgbClr val="000000"/>
                </a:solidFill>
              </a:rPr>
              <a:t>7</a:t>
            </a:r>
            <a:r>
              <a:rPr lang="zh-CN" altLang="en-US">
                <a:solidFill>
                  <a:srgbClr val="000000"/>
                </a:solidFill>
              </a:rPr>
              <a:t>集团军和第</a:t>
            </a:r>
            <a:r>
              <a:rPr lang="en-US" altLang="zh-CN">
                <a:solidFill>
                  <a:srgbClr val="000000"/>
                </a:solidFill>
              </a:rPr>
              <a:t>3</a:t>
            </a:r>
            <a:r>
              <a:rPr lang="zh-CN" altLang="en-US">
                <a:solidFill>
                  <a:srgbClr val="000000"/>
                </a:solidFill>
              </a:rPr>
              <a:t>集团军而闻名。</a:t>
            </a:r>
            <a:endParaRPr lang="en-US" altLang="zh-CN">
              <a:solidFill>
                <a:srgbClr val="000000"/>
              </a:solidFill>
            </a:endParaRPr>
          </a:p>
          <a:p>
            <a:r>
              <a:rPr lang="en-US" altLang="zh-CN">
                <a:solidFill>
                  <a:srgbClr val="000000"/>
                </a:solidFill>
              </a:rPr>
              <a:t>     </a:t>
            </a:r>
            <a:r>
              <a:rPr lang="zh-CN" altLang="en-US">
                <a:solidFill>
                  <a:srgbClr val="000000"/>
                </a:solidFill>
              </a:rPr>
              <a:t>在美国军事历史上，没有那一个军事人物像巴顿那样更能征服人们想象力。他在一战中创造了美军的装甲作战，并被公认为二战中美军最为杰出的作战指挥家。</a:t>
            </a:r>
          </a:p>
          <a:p>
            <a:endParaRPr lang="zh-CN" altLang="en-US">
              <a:solidFill>
                <a:srgbClr val="000000"/>
              </a:solidFill>
            </a:endParaRPr>
          </a:p>
        </p:txBody>
      </p:sp>
      <p:pic>
        <p:nvPicPr>
          <p:cNvPr id="27652" name="图片 4">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506538"/>
            <a:ext cx="255270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7"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24</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a:xfrm>
            <a:off x="685800" y="115888"/>
            <a:ext cx="7772400" cy="711200"/>
          </a:xfrm>
        </p:spPr>
        <p:txBody>
          <a:bodyPr/>
          <a:lstStyle/>
          <a:p>
            <a:pPr algn="ctr"/>
            <a:r>
              <a:rPr lang="zh-CN" altLang="en-US" smtClean="0"/>
              <a:t>蒙哥马利</a:t>
            </a:r>
          </a:p>
        </p:txBody>
      </p:sp>
      <p:sp>
        <p:nvSpPr>
          <p:cNvPr id="28675" name="矩形 2"/>
          <p:cNvSpPr>
            <a:spLocks noChangeArrowheads="1"/>
          </p:cNvSpPr>
          <p:nvPr/>
        </p:nvSpPr>
        <p:spPr bwMode="auto">
          <a:xfrm>
            <a:off x="3886200" y="1412875"/>
            <a:ext cx="457200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      伯纳德</a:t>
            </a:r>
            <a:r>
              <a:rPr lang="en-US" altLang="zh-CN">
                <a:solidFill>
                  <a:srgbClr val="000000"/>
                </a:solidFill>
              </a:rPr>
              <a:t>·</a:t>
            </a:r>
            <a:r>
              <a:rPr lang="zh-CN" altLang="en-US">
                <a:solidFill>
                  <a:srgbClr val="000000"/>
                </a:solidFill>
              </a:rPr>
              <a:t>劳</a:t>
            </a:r>
            <a:r>
              <a:rPr lang="en-US" altLang="zh-CN">
                <a:solidFill>
                  <a:srgbClr val="000000"/>
                </a:solidFill>
              </a:rPr>
              <a:t>·</a:t>
            </a:r>
            <a:r>
              <a:rPr lang="zh-CN" altLang="en-US">
                <a:solidFill>
                  <a:srgbClr val="000000"/>
                </a:solidFill>
              </a:rPr>
              <a:t>蒙哥马利（</a:t>
            </a:r>
            <a:r>
              <a:rPr lang="en-US" altLang="zh-CN">
                <a:solidFill>
                  <a:srgbClr val="000000"/>
                </a:solidFill>
              </a:rPr>
              <a:t>Bernard Law Montgomery</a:t>
            </a:r>
            <a:r>
              <a:rPr lang="zh-CN" altLang="en-US">
                <a:solidFill>
                  <a:srgbClr val="000000"/>
                </a:solidFill>
              </a:rPr>
              <a:t>，</a:t>
            </a:r>
            <a:r>
              <a:rPr lang="en-US" altLang="zh-CN">
                <a:solidFill>
                  <a:srgbClr val="000000"/>
                </a:solidFill>
              </a:rPr>
              <a:t>1887</a:t>
            </a:r>
            <a:r>
              <a:rPr lang="zh-CN" altLang="en-US">
                <a:solidFill>
                  <a:srgbClr val="000000"/>
                </a:solidFill>
              </a:rPr>
              <a:t>年</a:t>
            </a:r>
            <a:r>
              <a:rPr lang="en-US" altLang="zh-CN">
                <a:solidFill>
                  <a:srgbClr val="000000"/>
                </a:solidFill>
              </a:rPr>
              <a:t>11</a:t>
            </a:r>
            <a:r>
              <a:rPr lang="zh-CN" altLang="en-US">
                <a:solidFill>
                  <a:srgbClr val="000000"/>
                </a:solidFill>
              </a:rPr>
              <a:t>月</a:t>
            </a:r>
            <a:r>
              <a:rPr lang="en-US" altLang="zh-CN">
                <a:solidFill>
                  <a:srgbClr val="000000"/>
                </a:solidFill>
              </a:rPr>
              <a:t>17</a:t>
            </a:r>
            <a:r>
              <a:rPr lang="zh-CN" altLang="en-US">
                <a:solidFill>
                  <a:srgbClr val="000000"/>
                </a:solidFill>
              </a:rPr>
              <a:t>日－</a:t>
            </a:r>
            <a:r>
              <a:rPr lang="en-US" altLang="zh-CN">
                <a:solidFill>
                  <a:srgbClr val="000000"/>
                </a:solidFill>
              </a:rPr>
              <a:t>1976</a:t>
            </a:r>
            <a:r>
              <a:rPr lang="zh-CN" altLang="en-US">
                <a:solidFill>
                  <a:srgbClr val="000000"/>
                </a:solidFill>
              </a:rPr>
              <a:t>年</a:t>
            </a:r>
            <a:r>
              <a:rPr lang="en-US" altLang="zh-CN">
                <a:solidFill>
                  <a:srgbClr val="000000"/>
                </a:solidFill>
              </a:rPr>
              <a:t>3</a:t>
            </a:r>
            <a:r>
              <a:rPr lang="zh-CN" altLang="en-US">
                <a:solidFill>
                  <a:srgbClr val="000000"/>
                </a:solidFill>
              </a:rPr>
              <a:t>月</a:t>
            </a:r>
            <a:r>
              <a:rPr lang="en-US" altLang="zh-CN">
                <a:solidFill>
                  <a:srgbClr val="000000"/>
                </a:solidFill>
              </a:rPr>
              <a:t>25</a:t>
            </a:r>
            <a:r>
              <a:rPr lang="zh-CN" altLang="en-US">
                <a:solidFill>
                  <a:srgbClr val="000000"/>
                </a:solidFill>
              </a:rPr>
              <a:t>日），英国杰出的军事家，英国陆军元帅，战略家，第二次世界大战中盟军杰出的指挥官之一。著名的阿拉曼战役、诺曼底登陆为其军事生涯的两大杰作。</a:t>
            </a:r>
            <a:r>
              <a:rPr lang="en-US" altLang="zh-CN">
                <a:solidFill>
                  <a:srgbClr val="000000"/>
                </a:solidFill>
              </a:rPr>
              <a:t>1943</a:t>
            </a:r>
            <a:r>
              <a:rPr lang="zh-CN" altLang="en-US">
                <a:solidFill>
                  <a:srgbClr val="000000"/>
                </a:solidFill>
              </a:rPr>
              <a:t>年，参加攻占西西里和登陆意大利，</a:t>
            </a:r>
            <a:r>
              <a:rPr lang="en-US" altLang="zh-CN">
                <a:solidFill>
                  <a:srgbClr val="000000"/>
                </a:solidFill>
              </a:rPr>
              <a:t>1944</a:t>
            </a:r>
            <a:r>
              <a:rPr lang="zh-CN" altLang="en-US">
                <a:solidFill>
                  <a:srgbClr val="000000"/>
                </a:solidFill>
              </a:rPr>
              <a:t>年统率盟军进入法国，</a:t>
            </a:r>
            <a:r>
              <a:rPr lang="en-US" altLang="zh-CN">
                <a:solidFill>
                  <a:srgbClr val="000000"/>
                </a:solidFill>
              </a:rPr>
              <a:t>6</a:t>
            </a:r>
            <a:r>
              <a:rPr lang="zh-CN" altLang="en-US">
                <a:solidFill>
                  <a:srgbClr val="000000"/>
                </a:solidFill>
              </a:rPr>
              <a:t>月</a:t>
            </a:r>
            <a:r>
              <a:rPr lang="en-US" altLang="zh-CN">
                <a:solidFill>
                  <a:srgbClr val="000000"/>
                </a:solidFill>
              </a:rPr>
              <a:t>6</a:t>
            </a:r>
            <a:r>
              <a:rPr lang="zh-CN" altLang="en-US">
                <a:solidFill>
                  <a:srgbClr val="000000"/>
                </a:solidFill>
              </a:rPr>
              <a:t>日指挥盟军进攻诺曼底，取得了诺曼底登陆作战的胜利。后晋升陆军元帅，受封子爵，</a:t>
            </a:r>
            <a:r>
              <a:rPr lang="en-US" altLang="zh-CN">
                <a:solidFill>
                  <a:srgbClr val="000000"/>
                </a:solidFill>
              </a:rPr>
              <a:t>1946-1948</a:t>
            </a:r>
            <a:r>
              <a:rPr lang="zh-CN" altLang="en-US">
                <a:solidFill>
                  <a:srgbClr val="000000"/>
                </a:solidFill>
              </a:rPr>
              <a:t>年任帝国总参谋长。蒙哥马利生前曾几次会见毛泽东，留下了许多鲜为人知的往事。蒙哥马利始终是一位谨慎、彻底的战略家。</a:t>
            </a:r>
          </a:p>
        </p:txBody>
      </p:sp>
      <p:pic>
        <p:nvPicPr>
          <p:cNvPr id="28676" name="图片 3">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9750" y="1268413"/>
            <a:ext cx="2886075"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7"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25</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4"/>
          <p:cNvSpPr>
            <a:spLocks noGrp="1"/>
          </p:cNvSpPr>
          <p:nvPr>
            <p:ph type="title"/>
          </p:nvPr>
        </p:nvSpPr>
        <p:spPr>
          <a:xfrm>
            <a:off x="755650" y="276225"/>
            <a:ext cx="7772400" cy="711200"/>
          </a:xfrm>
        </p:spPr>
        <p:txBody>
          <a:bodyPr/>
          <a:lstStyle/>
          <a:p>
            <a:pPr algn="ctr" eaLnBrk="1" hangingPunct="1"/>
            <a:r>
              <a:rPr lang="zh-CN" altLang="en-US" sz="2400" smtClean="0">
                <a:solidFill>
                  <a:schemeClr val="bg1"/>
                </a:solidFill>
              </a:rPr>
              <a:t>纪念中国人民抗日战争暨世界反法西斯战争胜利</a:t>
            </a:r>
            <a:r>
              <a:rPr lang="en-US" altLang="zh-CN" sz="2400" smtClean="0">
                <a:solidFill>
                  <a:schemeClr val="bg1"/>
                </a:solidFill>
              </a:rPr>
              <a:t>70</a:t>
            </a:r>
            <a:r>
              <a:rPr lang="zh-CN" altLang="en-US" sz="2400" smtClean="0">
                <a:solidFill>
                  <a:schemeClr val="bg1"/>
                </a:solidFill>
              </a:rPr>
              <a:t>周年</a:t>
            </a:r>
          </a:p>
        </p:txBody>
      </p:sp>
      <p:pic>
        <p:nvPicPr>
          <p:cNvPr id="7171" name="Picture 93" descr="未标题-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475" y="1139825"/>
            <a:ext cx="205263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755650" y="2133600"/>
            <a:ext cx="7561263" cy="4092575"/>
          </a:xfrm>
          <a:prstGeom prst="rect">
            <a:avLst/>
          </a:prstGeom>
          <a:noFill/>
        </p:spPr>
        <p:txBody>
          <a:bodyPr>
            <a:spAutoFit/>
          </a:bodyPr>
          <a:lstStyle/>
          <a:p>
            <a:pPr eaLnBrk="1" hangingPunct="1">
              <a:defRPr/>
            </a:pPr>
            <a:r>
              <a:rPr lang="en-US" altLang="zh-CN" sz="2000" dirty="0">
                <a:solidFill>
                  <a:srgbClr val="000000"/>
                </a:solidFill>
              </a:rPr>
              <a:t>      </a:t>
            </a:r>
            <a:r>
              <a:rPr lang="en-US" altLang="zh-CN" sz="2000" dirty="0">
                <a:solidFill>
                  <a:srgbClr val="000000"/>
                </a:solidFill>
                <a:latin typeface="+mn-ea"/>
                <a:ea typeface="+mn-ea"/>
              </a:rPr>
              <a:t>1945</a:t>
            </a:r>
            <a:r>
              <a:rPr lang="zh-CN" altLang="en-US" sz="2000" dirty="0">
                <a:solidFill>
                  <a:srgbClr val="000000"/>
                </a:solidFill>
                <a:latin typeface="+mn-ea"/>
                <a:ea typeface="+mn-ea"/>
              </a:rPr>
              <a:t>年</a:t>
            </a:r>
            <a:r>
              <a:rPr lang="en-US" altLang="zh-CN" sz="2000" dirty="0">
                <a:solidFill>
                  <a:srgbClr val="000000"/>
                </a:solidFill>
                <a:latin typeface="+mn-ea"/>
                <a:ea typeface="+mn-ea"/>
              </a:rPr>
              <a:t>9</a:t>
            </a:r>
            <a:r>
              <a:rPr lang="zh-CN" altLang="en-US" sz="2000" dirty="0">
                <a:solidFill>
                  <a:srgbClr val="000000"/>
                </a:solidFill>
                <a:latin typeface="+mn-ea"/>
                <a:ea typeface="+mn-ea"/>
              </a:rPr>
              <a:t>月</a:t>
            </a:r>
            <a:r>
              <a:rPr lang="en-US" altLang="zh-CN" sz="2000" dirty="0">
                <a:solidFill>
                  <a:srgbClr val="000000"/>
                </a:solidFill>
                <a:latin typeface="+mn-ea"/>
                <a:ea typeface="+mn-ea"/>
              </a:rPr>
              <a:t>2</a:t>
            </a:r>
            <a:r>
              <a:rPr lang="zh-CN" altLang="en-US" sz="2000" dirty="0">
                <a:solidFill>
                  <a:srgbClr val="000000"/>
                </a:solidFill>
                <a:latin typeface="+mn-ea"/>
                <a:ea typeface="+mn-ea"/>
              </a:rPr>
              <a:t>日</a:t>
            </a:r>
            <a:r>
              <a:rPr lang="en-US" altLang="zh-CN" sz="2000" dirty="0">
                <a:solidFill>
                  <a:srgbClr val="000000"/>
                </a:solidFill>
                <a:latin typeface="+mn-ea"/>
                <a:ea typeface="+mn-ea"/>
              </a:rPr>
              <a:t>9</a:t>
            </a:r>
            <a:r>
              <a:rPr lang="zh-CN" altLang="en-US" sz="2000" dirty="0">
                <a:solidFill>
                  <a:srgbClr val="000000"/>
                </a:solidFill>
                <a:latin typeface="+mn-ea"/>
                <a:ea typeface="+mn-ea"/>
              </a:rPr>
              <a:t>时许，日本投降仪式在东京湾“密苏里”号战列舰上举行，中国作为第二次世界大战胜利者，与所有同盟国一起，将邪恶势力终结，为人类赢得持久和平。</a:t>
            </a:r>
          </a:p>
          <a:p>
            <a:pPr eaLnBrk="1" hangingPunct="1">
              <a:defRPr/>
            </a:pPr>
            <a:r>
              <a:rPr lang="zh-CN" altLang="en-US" sz="2000" dirty="0">
                <a:solidFill>
                  <a:srgbClr val="000000"/>
                </a:solidFill>
                <a:latin typeface="+mn-ea"/>
                <a:ea typeface="+mn-ea"/>
              </a:rPr>
              <a:t>　　中国人民抗日战争，是中国人民抵抗日本帝国主义侵略的正义战争，是世界反法西斯战争的重要组成部分，是近代以来中国反抗外敌入侵第一次取得完全胜利的民族解放战争。</a:t>
            </a:r>
          </a:p>
          <a:p>
            <a:pPr eaLnBrk="1" hangingPunct="1">
              <a:defRPr/>
            </a:pPr>
            <a:r>
              <a:rPr lang="zh-CN" altLang="en-US" sz="2000" dirty="0">
                <a:solidFill>
                  <a:srgbClr val="000000"/>
                </a:solidFill>
                <a:latin typeface="+mn-ea"/>
                <a:ea typeface="+mn-ea"/>
              </a:rPr>
              <a:t>　　中国人民抗日战争的胜利，成为中华民族走向振兴的重大转折点，为实现民族独立和人民解放奠定了重要基础。中国人民为世界各国人民夺取反法西斯战争的胜利、争取世界和平的伟大事业作出了巨大贡献和民族牺牲。</a:t>
            </a:r>
            <a:endParaRPr lang="en-US" altLang="zh-CN" sz="2000" dirty="0">
              <a:solidFill>
                <a:srgbClr val="000000"/>
              </a:solidFill>
              <a:latin typeface="+mn-ea"/>
              <a:ea typeface="+mn-ea"/>
            </a:endParaRPr>
          </a:p>
          <a:p>
            <a:pPr eaLnBrk="1" hangingPunct="1">
              <a:defRPr/>
            </a:pPr>
            <a:r>
              <a:rPr lang="zh-CN" altLang="en-US" sz="2000" dirty="0">
                <a:solidFill>
                  <a:srgbClr val="000000"/>
                </a:solidFill>
                <a:latin typeface="+mn-ea"/>
                <a:ea typeface="+mn-ea"/>
              </a:rPr>
              <a:t>      今年是世界反法西斯战争胜利</a:t>
            </a:r>
            <a:r>
              <a:rPr lang="en-US" altLang="zh-CN" sz="2000" dirty="0">
                <a:solidFill>
                  <a:srgbClr val="000000"/>
                </a:solidFill>
                <a:latin typeface="+mn-ea"/>
                <a:ea typeface="+mn-ea"/>
              </a:rPr>
              <a:t>70</a:t>
            </a:r>
            <a:r>
              <a:rPr lang="zh-CN" altLang="en-US" sz="2000" dirty="0">
                <a:solidFill>
                  <a:srgbClr val="000000"/>
                </a:solidFill>
                <a:latin typeface="+mn-ea"/>
                <a:ea typeface="+mn-ea"/>
              </a:rPr>
              <a:t>周年，也是中国人民抗日战争胜利</a:t>
            </a:r>
            <a:r>
              <a:rPr lang="en-US" altLang="zh-CN" sz="2000" dirty="0">
                <a:solidFill>
                  <a:srgbClr val="000000"/>
                </a:solidFill>
                <a:latin typeface="+mn-ea"/>
                <a:ea typeface="+mn-ea"/>
              </a:rPr>
              <a:t>70</a:t>
            </a:r>
            <a:r>
              <a:rPr lang="zh-CN" altLang="en-US" sz="2000" dirty="0">
                <a:solidFill>
                  <a:srgbClr val="000000"/>
                </a:solidFill>
                <a:latin typeface="+mn-ea"/>
                <a:ea typeface="+mn-ea"/>
              </a:rPr>
              <a:t>周年。中国将举行庆祝和纪念活动，目的是要让人们更好地牢记历史、珍爱和平。</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2"/>
          <p:cNvSpPr>
            <a:spLocks noGrp="1"/>
          </p:cNvSpPr>
          <p:nvPr>
            <p:ph type="title"/>
          </p:nvPr>
        </p:nvSpPr>
        <p:spPr>
          <a:xfrm>
            <a:off x="685800" y="115888"/>
            <a:ext cx="7772400" cy="711200"/>
          </a:xfrm>
        </p:spPr>
        <p:txBody>
          <a:bodyPr/>
          <a:lstStyle/>
          <a:p>
            <a:pPr algn="ctr"/>
            <a:r>
              <a:rPr lang="zh-CN" altLang="en-US" smtClean="0"/>
              <a:t>戴高乐</a:t>
            </a:r>
          </a:p>
        </p:txBody>
      </p:sp>
      <p:pic>
        <p:nvPicPr>
          <p:cNvPr id="29699" name="图片 3">
            <a:hlinkClick r:id="rId2"/>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412875"/>
            <a:ext cx="2160588" cy="248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矩形 4"/>
          <p:cNvSpPr>
            <a:spLocks noChangeArrowheads="1"/>
          </p:cNvSpPr>
          <p:nvPr/>
        </p:nvSpPr>
        <p:spPr bwMode="auto">
          <a:xfrm>
            <a:off x="2987675" y="1268413"/>
            <a:ext cx="5761038"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rPr>
              <a:t>      夏尔</a:t>
            </a:r>
            <a:r>
              <a:rPr lang="en-US" altLang="zh-CN">
                <a:solidFill>
                  <a:srgbClr val="000000"/>
                </a:solidFill>
              </a:rPr>
              <a:t>·</a:t>
            </a:r>
            <a:r>
              <a:rPr lang="zh-CN" altLang="en-US">
                <a:solidFill>
                  <a:srgbClr val="000000"/>
                </a:solidFill>
              </a:rPr>
              <a:t>安德烈</a:t>
            </a:r>
            <a:r>
              <a:rPr lang="en-US" altLang="zh-CN">
                <a:solidFill>
                  <a:srgbClr val="000000"/>
                </a:solidFill>
              </a:rPr>
              <a:t>·</a:t>
            </a:r>
            <a:r>
              <a:rPr lang="zh-CN" altLang="en-US">
                <a:solidFill>
                  <a:srgbClr val="000000"/>
                </a:solidFill>
              </a:rPr>
              <a:t>约瑟夫</a:t>
            </a:r>
            <a:r>
              <a:rPr lang="en-US" altLang="zh-CN">
                <a:solidFill>
                  <a:srgbClr val="000000"/>
                </a:solidFill>
              </a:rPr>
              <a:t>·</a:t>
            </a:r>
            <a:r>
              <a:rPr lang="zh-CN" altLang="en-US">
                <a:solidFill>
                  <a:srgbClr val="000000"/>
                </a:solidFill>
              </a:rPr>
              <a:t>马里</a:t>
            </a:r>
            <a:r>
              <a:rPr lang="en-US" altLang="zh-CN">
                <a:solidFill>
                  <a:srgbClr val="000000"/>
                </a:solidFill>
              </a:rPr>
              <a:t>·</a:t>
            </a:r>
            <a:r>
              <a:rPr lang="zh-CN" altLang="en-US">
                <a:solidFill>
                  <a:srgbClr val="000000"/>
                </a:solidFill>
              </a:rPr>
              <a:t>戴高乐（法语：</a:t>
            </a:r>
            <a:r>
              <a:rPr lang="en-US" altLang="zh-CN">
                <a:solidFill>
                  <a:srgbClr val="000000"/>
                </a:solidFill>
              </a:rPr>
              <a:t>Charles André Joseph Marie de Gaulle</a:t>
            </a:r>
            <a:r>
              <a:rPr lang="zh-CN" altLang="en-US">
                <a:solidFill>
                  <a:srgbClr val="000000"/>
                </a:solidFill>
              </a:rPr>
              <a:t>），法国军事家、政治家、外交家、作家，法兰西第五共和国的创建者。法国人民尊称他为“戴高乐将军”。</a:t>
            </a:r>
          </a:p>
          <a:p>
            <a:endParaRPr lang="zh-CN" altLang="en-US">
              <a:solidFill>
                <a:srgbClr val="000000"/>
              </a:solidFill>
            </a:endParaRPr>
          </a:p>
          <a:p>
            <a:r>
              <a:rPr lang="zh-CN" altLang="en-US">
                <a:solidFill>
                  <a:srgbClr val="000000"/>
                </a:solidFill>
              </a:rPr>
              <a:t>     戴高乐生于法国北部诺尔省的里尔，</a:t>
            </a:r>
            <a:r>
              <a:rPr lang="en-US" altLang="zh-CN">
                <a:solidFill>
                  <a:srgbClr val="000000"/>
                </a:solidFill>
              </a:rPr>
              <a:t>1912</a:t>
            </a:r>
            <a:r>
              <a:rPr lang="zh-CN" altLang="en-US">
                <a:solidFill>
                  <a:srgbClr val="000000"/>
                </a:solidFill>
              </a:rPr>
              <a:t>年毕业于圣西尔陆军学校。</a:t>
            </a:r>
            <a:r>
              <a:rPr lang="en-US" altLang="zh-CN">
                <a:solidFill>
                  <a:srgbClr val="000000"/>
                </a:solidFill>
              </a:rPr>
              <a:t>[1] </a:t>
            </a:r>
            <a:r>
              <a:rPr lang="zh-CN" altLang="en-US">
                <a:solidFill>
                  <a:srgbClr val="000000"/>
                </a:solidFill>
              </a:rPr>
              <a:t>于</a:t>
            </a:r>
            <a:r>
              <a:rPr lang="en-US" altLang="zh-CN">
                <a:solidFill>
                  <a:srgbClr val="000000"/>
                </a:solidFill>
              </a:rPr>
              <a:t>1913</a:t>
            </a:r>
            <a:r>
              <a:rPr lang="zh-CN" altLang="en-US">
                <a:solidFill>
                  <a:srgbClr val="000000"/>
                </a:solidFill>
              </a:rPr>
              <a:t>年从军参加第一次世界大战，第二次世界大战期间创建并领导自由法国政府（法兰西民族委员会） 抗击德国的侵略；在战后成立法兰西第五共和国并担任第一任共和总统。在他总统任期间，提倡东西方“缓和与合作”，主张与苏联以及东欧国家进行贸易和文化交流。</a:t>
            </a:r>
            <a:r>
              <a:rPr lang="en-US" altLang="zh-CN">
                <a:solidFill>
                  <a:srgbClr val="000000"/>
                </a:solidFill>
              </a:rPr>
              <a:t>1964</a:t>
            </a:r>
            <a:r>
              <a:rPr lang="zh-CN" altLang="en-US">
                <a:solidFill>
                  <a:srgbClr val="000000"/>
                </a:solidFill>
              </a:rPr>
              <a:t>年，戴高乐将军与毛泽东主席以超凡的战略眼光，毅然作出中法全面建交的历史性决策，在中法之间同时也在中国同西方世界之间打开了相互认知和交往的大门。</a:t>
            </a:r>
            <a:r>
              <a:rPr lang="en-US" altLang="zh-CN">
                <a:solidFill>
                  <a:srgbClr val="000000"/>
                </a:solidFill>
              </a:rPr>
              <a:t>[2] </a:t>
            </a:r>
            <a:r>
              <a:rPr lang="zh-CN" altLang="en-US">
                <a:solidFill>
                  <a:srgbClr val="000000"/>
                </a:solidFill>
              </a:rPr>
              <a:t>他还主张美军退出越南，并周游许多国家以加强法国国际地位。</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7"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26</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a:xfrm>
            <a:off x="685800" y="115888"/>
            <a:ext cx="7772400" cy="711200"/>
          </a:xfrm>
        </p:spPr>
        <p:txBody>
          <a:bodyPr/>
          <a:lstStyle/>
          <a:p>
            <a:pPr algn="ctr"/>
            <a:r>
              <a:rPr lang="zh-CN" altLang="en-US" smtClean="0"/>
              <a:t>孙立人</a:t>
            </a:r>
          </a:p>
        </p:txBody>
      </p:sp>
      <p:sp>
        <p:nvSpPr>
          <p:cNvPr id="30723" name="矩形 2"/>
          <p:cNvSpPr>
            <a:spLocks noChangeArrowheads="1"/>
          </p:cNvSpPr>
          <p:nvPr/>
        </p:nvSpPr>
        <p:spPr bwMode="auto">
          <a:xfrm>
            <a:off x="2771775" y="1412875"/>
            <a:ext cx="59039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solidFill>
                  <a:srgbClr val="000000"/>
                </a:solidFill>
              </a:rPr>
              <a:t>      孙立人，字抚民，号仲能，汉族，安徽舒城三河镇（今属肥西）人，生于安徽庐江金牛镇。先后毕业于清华大学、美国弗吉尼亚军事学院。中华民国陆军二级上将军衔，第一次缅战时任</a:t>
            </a:r>
            <a:r>
              <a:rPr lang="en-US" altLang="zh-CN" dirty="0">
                <a:solidFill>
                  <a:srgbClr val="000000"/>
                </a:solidFill>
              </a:rPr>
              <a:t>38</a:t>
            </a:r>
            <a:r>
              <a:rPr lang="zh-CN" altLang="en-US" dirty="0">
                <a:solidFill>
                  <a:srgbClr val="000000"/>
                </a:solidFill>
              </a:rPr>
              <a:t>师师长，在孟关杰布山隘，孟拱河谷等地击败日军 。第二次入缅作战时任新一军军长，是抗日战争中军级单位将领中歼灭日军最多的将领。有“丛林之狐”、“东方隆美尔”之誉。</a:t>
            </a:r>
            <a:endParaRPr lang="en-US" altLang="zh-CN" dirty="0">
              <a:solidFill>
                <a:srgbClr val="000000"/>
              </a:solidFill>
            </a:endParaRPr>
          </a:p>
          <a:p>
            <a:r>
              <a:rPr lang="zh-CN" altLang="en-US" dirty="0">
                <a:solidFill>
                  <a:srgbClr val="000000"/>
                </a:solidFill>
              </a:rPr>
              <a:t>      </a:t>
            </a:r>
          </a:p>
        </p:txBody>
      </p:sp>
      <p:pic>
        <p:nvPicPr>
          <p:cNvPr id="3072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96975"/>
            <a:ext cx="25527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863850" y="3860800"/>
            <a:ext cx="5832475" cy="2032000"/>
          </a:xfrm>
          <a:prstGeom prst="rect">
            <a:avLst/>
          </a:prstGeom>
        </p:spPr>
        <p:txBody>
          <a:bodyPr>
            <a:spAutoFit/>
          </a:bodyPr>
          <a:lstStyle/>
          <a:p>
            <a:pPr>
              <a:defRPr/>
            </a:pPr>
            <a:r>
              <a:rPr lang="zh-CN" altLang="en-US" b="1" dirty="0">
                <a:solidFill>
                  <a:schemeClr val="accent3"/>
                </a:solidFill>
              </a:rPr>
              <a:t>获得荣誉：</a:t>
            </a:r>
          </a:p>
          <a:p>
            <a:pPr>
              <a:defRPr/>
            </a:pPr>
            <a:r>
              <a:rPr lang="en-US" altLang="zh-CN" dirty="0">
                <a:solidFill>
                  <a:srgbClr val="000000"/>
                </a:solidFill>
              </a:rPr>
              <a:t>1942</a:t>
            </a:r>
            <a:r>
              <a:rPr lang="zh-CN" altLang="en-US" dirty="0">
                <a:solidFill>
                  <a:srgbClr val="000000"/>
                </a:solidFill>
              </a:rPr>
              <a:t>年，仁安羌之战蒋介石给他颁发的四等云麾勋章。</a:t>
            </a:r>
          </a:p>
          <a:p>
            <a:pPr>
              <a:defRPr/>
            </a:pPr>
            <a:r>
              <a:rPr lang="en-US" altLang="zh-CN" dirty="0">
                <a:solidFill>
                  <a:srgbClr val="000000"/>
                </a:solidFill>
              </a:rPr>
              <a:t>1943</a:t>
            </a:r>
            <a:r>
              <a:rPr lang="zh-CN" altLang="en-US" dirty="0">
                <a:solidFill>
                  <a:srgbClr val="000000"/>
                </a:solidFill>
              </a:rPr>
              <a:t>年，仁安羌之战英王乔治六世颁发不列颠帝国勋章（</a:t>
            </a:r>
            <a:r>
              <a:rPr lang="en-US" altLang="zh-CN" dirty="0">
                <a:solidFill>
                  <a:srgbClr val="000000"/>
                </a:solidFill>
              </a:rPr>
              <a:t>Knight/Dame Commander</a:t>
            </a:r>
            <a:r>
              <a:rPr lang="zh-CN" altLang="en-US" dirty="0">
                <a:solidFill>
                  <a:srgbClr val="000000"/>
                </a:solidFill>
              </a:rPr>
              <a:t>；缩写是</a:t>
            </a:r>
            <a:r>
              <a:rPr lang="en-US" altLang="zh-CN" dirty="0">
                <a:solidFill>
                  <a:srgbClr val="000000"/>
                </a:solidFill>
              </a:rPr>
              <a:t>KBE/DBE</a:t>
            </a:r>
            <a:r>
              <a:rPr lang="zh-CN" altLang="en-US" dirty="0">
                <a:solidFill>
                  <a:srgbClr val="000000"/>
                </a:solidFill>
              </a:rPr>
              <a:t>）。</a:t>
            </a:r>
          </a:p>
          <a:p>
            <a:pPr>
              <a:defRPr/>
            </a:pPr>
            <a:r>
              <a:rPr lang="en-US" altLang="zh-CN" dirty="0">
                <a:solidFill>
                  <a:srgbClr val="000000"/>
                </a:solidFill>
              </a:rPr>
              <a:t>1943</a:t>
            </a:r>
            <a:r>
              <a:rPr lang="zh-CN" altLang="en-US" dirty="0">
                <a:solidFill>
                  <a:srgbClr val="000000"/>
                </a:solidFill>
              </a:rPr>
              <a:t>年，缅甸战役中出色的表现美国总统罗斯福颁发的丰功勋章。</a:t>
            </a:r>
          </a:p>
          <a:p>
            <a:pPr>
              <a:defRPr/>
            </a:pPr>
            <a:r>
              <a:rPr lang="en-US" altLang="zh-CN" dirty="0">
                <a:solidFill>
                  <a:srgbClr val="000000"/>
                </a:solidFill>
              </a:rPr>
              <a:t>1945</a:t>
            </a:r>
            <a:r>
              <a:rPr lang="zh-CN" altLang="en-US" dirty="0">
                <a:solidFill>
                  <a:srgbClr val="000000"/>
                </a:solidFill>
              </a:rPr>
              <a:t>年，缅北滇西战役被中华民国授予青天白日勋章。</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84" y="44624"/>
            <a:ext cx="2206943" cy="713294"/>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27</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幻影突击</a:t>
            </a:r>
            <a:r>
              <a:rPr lang="en-US" altLang="zh-CN" dirty="0" smtClean="0"/>
              <a:t>――</a:t>
            </a:r>
            <a:r>
              <a:rPr lang="zh-CN" altLang="en-US" dirty="0" smtClean="0"/>
              <a:t>波兰闪击战</a:t>
            </a:r>
            <a:endParaRPr lang="zh-CN" altLang="en-US" dirty="0"/>
          </a:p>
        </p:txBody>
      </p:sp>
      <p:sp>
        <p:nvSpPr>
          <p:cNvPr id="3" name="矩形 2"/>
          <p:cNvSpPr/>
          <p:nvPr/>
        </p:nvSpPr>
        <p:spPr>
          <a:xfrm>
            <a:off x="12394" y="1196752"/>
            <a:ext cx="4703622" cy="2862322"/>
          </a:xfrm>
          <a:prstGeom prst="rect">
            <a:avLst/>
          </a:prstGeom>
        </p:spPr>
        <p:txBody>
          <a:bodyPr wrap="square">
            <a:spAutoFit/>
          </a:bodyPr>
          <a:lstStyle/>
          <a:p>
            <a:r>
              <a:rPr lang="zh-CN" altLang="en-US" dirty="0" smtClean="0">
                <a:solidFill>
                  <a:srgbClr val="000000"/>
                </a:solidFill>
              </a:rPr>
              <a:t>      波兰战役，也称为波德战争或德波战争，是第二次世界大战欧洲战区的起点，亦是世界战争史中一场著名的“闪电战”。</a:t>
            </a:r>
            <a:r>
              <a:rPr lang="en-US" altLang="zh-CN" dirty="0" smtClean="0">
                <a:solidFill>
                  <a:srgbClr val="000000"/>
                </a:solidFill>
              </a:rPr>
              <a:t>1939</a:t>
            </a:r>
            <a:r>
              <a:rPr lang="zh-CN" altLang="en-US" dirty="0" smtClean="0">
                <a:solidFill>
                  <a:srgbClr val="000000"/>
                </a:solidFill>
              </a:rPr>
              <a:t>年</a:t>
            </a:r>
            <a:r>
              <a:rPr lang="en-US" altLang="zh-CN" dirty="0" smtClean="0">
                <a:solidFill>
                  <a:srgbClr val="000000"/>
                </a:solidFill>
              </a:rPr>
              <a:t>9</a:t>
            </a:r>
            <a:r>
              <a:rPr lang="zh-CN" altLang="en-US" dirty="0" smtClean="0">
                <a:solidFill>
                  <a:srgbClr val="000000"/>
                </a:solidFill>
              </a:rPr>
              <a:t>月，德国对波兰发动了代号为“白色”的侵略战争。战争中，德军首次成功实施“闪击战”，显示了坦克兵团在航空兵的协同下实施大纵深快速突击的威力。一个拥有</a:t>
            </a:r>
            <a:r>
              <a:rPr lang="en-US" altLang="zh-CN" dirty="0" smtClean="0">
                <a:solidFill>
                  <a:srgbClr val="000000"/>
                </a:solidFill>
              </a:rPr>
              <a:t>3400</a:t>
            </a:r>
            <a:r>
              <a:rPr lang="zh-CN" altLang="en-US" dirty="0" smtClean="0">
                <a:solidFill>
                  <a:srgbClr val="000000"/>
                </a:solidFill>
              </a:rPr>
              <a:t>万人口，</a:t>
            </a:r>
            <a:r>
              <a:rPr lang="en-US" altLang="zh-CN" dirty="0" smtClean="0">
                <a:solidFill>
                  <a:srgbClr val="000000"/>
                </a:solidFill>
              </a:rPr>
              <a:t>100</a:t>
            </a:r>
            <a:r>
              <a:rPr lang="zh-CN" altLang="en-US" dirty="0" smtClean="0">
                <a:solidFill>
                  <a:srgbClr val="000000"/>
                </a:solidFill>
              </a:rPr>
              <a:t>多万军队的国家，就这样在短短的一个多月的时间里灭亡了。第二次世界大战由此爆发。</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0441" y="1159421"/>
            <a:ext cx="3511495" cy="2668736"/>
          </a:xfrm>
          <a:prstGeom prst="rect">
            <a:avLst/>
          </a:prstGeom>
        </p:spPr>
      </p:pic>
      <p:sp>
        <p:nvSpPr>
          <p:cNvPr id="6" name="矩形 5"/>
          <p:cNvSpPr/>
          <p:nvPr/>
        </p:nvSpPr>
        <p:spPr>
          <a:xfrm>
            <a:off x="4572000" y="3910129"/>
            <a:ext cx="4572000" cy="307777"/>
          </a:xfrm>
          <a:prstGeom prst="rect">
            <a:avLst/>
          </a:prstGeom>
        </p:spPr>
        <p:txBody>
          <a:bodyPr>
            <a:spAutoFit/>
          </a:bodyPr>
          <a:lstStyle/>
          <a:p>
            <a:r>
              <a:rPr lang="zh-CN" altLang="en-US" sz="1400" dirty="0" smtClean="0">
                <a:solidFill>
                  <a:srgbClr val="000000"/>
                </a:solidFill>
              </a:rPr>
              <a:t>波兰闪击战</a:t>
            </a:r>
            <a:r>
              <a:rPr lang="en-US" altLang="zh-CN" sz="1400" dirty="0" smtClean="0">
                <a:solidFill>
                  <a:srgbClr val="000000"/>
                </a:solidFill>
              </a:rPr>
              <a:t>1939</a:t>
            </a:r>
            <a:r>
              <a:rPr lang="zh-CN" altLang="en-US" sz="1400" dirty="0" smtClean="0">
                <a:solidFill>
                  <a:srgbClr val="000000"/>
                </a:solidFill>
              </a:rPr>
              <a:t>年</a:t>
            </a:r>
            <a:r>
              <a:rPr lang="en-US" altLang="zh-CN" sz="1400" dirty="0" smtClean="0">
                <a:solidFill>
                  <a:srgbClr val="000000"/>
                </a:solidFill>
              </a:rPr>
              <a:t>10</a:t>
            </a:r>
            <a:r>
              <a:rPr lang="zh-CN" altLang="en-US" sz="1400" dirty="0" smtClean="0">
                <a:solidFill>
                  <a:srgbClr val="000000"/>
                </a:solidFill>
              </a:rPr>
              <a:t>月</a:t>
            </a:r>
            <a:r>
              <a:rPr lang="en-US" altLang="zh-CN" sz="1400" dirty="0" smtClean="0">
                <a:solidFill>
                  <a:srgbClr val="000000"/>
                </a:solidFill>
              </a:rPr>
              <a:t>5</a:t>
            </a:r>
            <a:r>
              <a:rPr lang="zh-CN" altLang="en-US" sz="1400" dirty="0" smtClean="0">
                <a:solidFill>
                  <a:srgbClr val="000000"/>
                </a:solidFill>
              </a:rPr>
              <a:t>日，希特勒在华沙举行阅兵式 </a:t>
            </a:r>
            <a:endParaRPr lang="zh-CN" altLang="en-US" sz="1400" dirty="0">
              <a:solidFill>
                <a:srgbClr val="000000"/>
              </a:solidFill>
            </a:endParaRPr>
          </a:p>
        </p:txBody>
      </p:sp>
      <p:sp>
        <p:nvSpPr>
          <p:cNvPr id="7" name="矩形 6"/>
          <p:cNvSpPr/>
          <p:nvPr/>
        </p:nvSpPr>
        <p:spPr>
          <a:xfrm>
            <a:off x="685800" y="4299878"/>
            <a:ext cx="4572000" cy="1754326"/>
          </a:xfrm>
          <a:prstGeom prst="rect">
            <a:avLst/>
          </a:prstGeom>
        </p:spPr>
        <p:txBody>
          <a:bodyPr>
            <a:spAutoFit/>
          </a:bodyPr>
          <a:lstStyle/>
          <a:p>
            <a:r>
              <a:rPr lang="zh-CN" altLang="en-US" b="1" dirty="0" smtClean="0">
                <a:solidFill>
                  <a:srgbClr val="000000"/>
                </a:solidFill>
              </a:rPr>
              <a:t>中文名：</a:t>
            </a:r>
            <a:r>
              <a:rPr lang="zh-CN" altLang="en-US" dirty="0" smtClean="0">
                <a:solidFill>
                  <a:srgbClr val="000000"/>
                </a:solidFill>
              </a:rPr>
              <a:t>闪击战</a:t>
            </a:r>
          </a:p>
          <a:p>
            <a:r>
              <a:rPr lang="zh-CN" altLang="en-US" b="1" dirty="0" smtClean="0">
                <a:solidFill>
                  <a:srgbClr val="000000"/>
                </a:solidFill>
              </a:rPr>
              <a:t>别 名：</a:t>
            </a:r>
            <a:r>
              <a:rPr lang="zh-CN" altLang="en-US" dirty="0" smtClean="0">
                <a:solidFill>
                  <a:srgbClr val="000000"/>
                </a:solidFill>
              </a:rPr>
              <a:t>闪电战</a:t>
            </a:r>
          </a:p>
          <a:p>
            <a:r>
              <a:rPr lang="zh-CN" altLang="en-US" b="1" dirty="0" smtClean="0">
                <a:solidFill>
                  <a:srgbClr val="000000"/>
                </a:solidFill>
              </a:rPr>
              <a:t>创建人：</a:t>
            </a:r>
            <a:r>
              <a:rPr lang="zh-CN" altLang="en-US" dirty="0" smtClean="0">
                <a:solidFill>
                  <a:srgbClr val="000000"/>
                </a:solidFill>
              </a:rPr>
              <a:t>古德里安</a:t>
            </a:r>
          </a:p>
          <a:p>
            <a:r>
              <a:rPr lang="zh-CN" altLang="en-US" b="1" dirty="0" smtClean="0">
                <a:solidFill>
                  <a:srgbClr val="000000"/>
                </a:solidFill>
              </a:rPr>
              <a:t>出现国家：</a:t>
            </a:r>
            <a:r>
              <a:rPr lang="zh-CN" altLang="en-US" dirty="0" smtClean="0">
                <a:solidFill>
                  <a:srgbClr val="000000"/>
                </a:solidFill>
              </a:rPr>
              <a:t>纳粹德国</a:t>
            </a:r>
          </a:p>
          <a:p>
            <a:r>
              <a:rPr lang="zh-CN" altLang="en-US" b="1" dirty="0" smtClean="0">
                <a:solidFill>
                  <a:srgbClr val="000000"/>
                </a:solidFill>
              </a:rPr>
              <a:t>出现时间：</a:t>
            </a:r>
            <a:r>
              <a:rPr lang="zh-CN" altLang="en-US" dirty="0" smtClean="0">
                <a:solidFill>
                  <a:srgbClr val="000000"/>
                </a:solidFill>
              </a:rPr>
              <a:t>第二次世界大战</a:t>
            </a:r>
          </a:p>
          <a:p>
            <a:r>
              <a:rPr lang="zh-CN" altLang="en-US" b="1" dirty="0" smtClean="0">
                <a:solidFill>
                  <a:srgbClr val="000000"/>
                </a:solidFill>
              </a:rPr>
              <a:t>著名战例：</a:t>
            </a:r>
            <a:r>
              <a:rPr lang="zh-CN" altLang="en-US" dirty="0" smtClean="0">
                <a:solidFill>
                  <a:srgbClr val="000000"/>
                </a:solidFill>
              </a:rPr>
              <a:t>德波战争、苏德战争</a:t>
            </a:r>
            <a:endParaRPr lang="zh-CN" altLang="en-US" dirty="0">
              <a:solidFill>
                <a:srgbClr val="000000"/>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515"/>
            <a:ext cx="2213040" cy="707197"/>
          </a:xfrm>
          <a:prstGeom prst="rect">
            <a:avLst/>
          </a:prstGeom>
        </p:spPr>
      </p:pic>
      <p:sp>
        <p:nvSpPr>
          <p:cNvPr id="9"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28</a:t>
            </a:r>
          </a:p>
        </p:txBody>
      </p:sp>
    </p:spTree>
    <p:extLst>
      <p:ext uri="{BB962C8B-B14F-4D97-AF65-F5344CB8AC3E}">
        <p14:creationId xmlns:p14="http://schemas.microsoft.com/office/powerpoint/2010/main" val="38132204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平地惊雷</a:t>
            </a:r>
            <a:r>
              <a:rPr lang="en-US" altLang="zh-CN" dirty="0" smtClean="0"/>
              <a:t>――</a:t>
            </a:r>
            <a:r>
              <a:rPr lang="zh-CN" altLang="en-US" dirty="0" smtClean="0"/>
              <a:t>偷袭珍珠港</a:t>
            </a:r>
            <a:endParaRPr lang="zh-CN" altLang="en-US" dirty="0"/>
          </a:p>
        </p:txBody>
      </p:sp>
      <p:sp>
        <p:nvSpPr>
          <p:cNvPr id="3" name="矩形 2"/>
          <p:cNvSpPr/>
          <p:nvPr/>
        </p:nvSpPr>
        <p:spPr>
          <a:xfrm>
            <a:off x="4545890" y="1155576"/>
            <a:ext cx="4130566" cy="2031325"/>
          </a:xfrm>
          <a:prstGeom prst="rect">
            <a:avLst/>
          </a:prstGeom>
        </p:spPr>
        <p:txBody>
          <a:bodyPr wrap="square">
            <a:spAutoFit/>
          </a:bodyPr>
          <a:lstStyle/>
          <a:p>
            <a:r>
              <a:rPr lang="en-US" altLang="zh-CN" dirty="0" smtClean="0">
                <a:solidFill>
                  <a:srgbClr val="000000"/>
                </a:solidFill>
              </a:rPr>
              <a:t>      1941</a:t>
            </a:r>
            <a:r>
              <a:rPr lang="zh-CN" altLang="en-US" dirty="0" smtClean="0">
                <a:solidFill>
                  <a:srgbClr val="000000"/>
                </a:solidFill>
              </a:rPr>
              <a:t>年</a:t>
            </a:r>
            <a:r>
              <a:rPr lang="en-US" altLang="zh-CN" dirty="0" smtClean="0">
                <a:solidFill>
                  <a:srgbClr val="000000"/>
                </a:solidFill>
              </a:rPr>
              <a:t>12</a:t>
            </a:r>
            <a:r>
              <a:rPr lang="zh-CN" altLang="en-US" dirty="0" smtClean="0">
                <a:solidFill>
                  <a:srgbClr val="000000"/>
                </a:solidFill>
              </a:rPr>
              <a:t>月</a:t>
            </a:r>
            <a:r>
              <a:rPr lang="en-US" altLang="zh-CN" dirty="0" smtClean="0">
                <a:solidFill>
                  <a:srgbClr val="000000"/>
                </a:solidFill>
              </a:rPr>
              <a:t>7</a:t>
            </a:r>
            <a:r>
              <a:rPr lang="zh-CN" altLang="en-US" dirty="0" smtClean="0">
                <a:solidFill>
                  <a:srgbClr val="000000"/>
                </a:solidFill>
              </a:rPr>
              <a:t>日，  日军对美国太平洋舰队的海军基地珍珠港进行的一次空袭，击毁了美国全部战列舰。珍珠港战役在战术上非常成功，但在战略上却犯下了致命的错误。它的不宣而战激怒了美国人，从而使世界上最大的军事强国加入战争。</a:t>
            </a:r>
            <a:endParaRPr lang="zh-CN" altLang="en-US" dirty="0">
              <a:solidFill>
                <a:srgbClr val="00000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038504"/>
            <a:ext cx="2837898" cy="1841376"/>
          </a:xfrm>
          <a:prstGeom prst="rect">
            <a:avLst/>
          </a:prstGeom>
        </p:spPr>
      </p:pic>
      <p:sp>
        <p:nvSpPr>
          <p:cNvPr id="6" name="矩形 5"/>
          <p:cNvSpPr/>
          <p:nvPr/>
        </p:nvSpPr>
        <p:spPr>
          <a:xfrm>
            <a:off x="4762948" y="3356992"/>
            <a:ext cx="3528392" cy="2031325"/>
          </a:xfrm>
          <a:prstGeom prst="rect">
            <a:avLst/>
          </a:prstGeom>
        </p:spPr>
        <p:txBody>
          <a:bodyPr wrap="square">
            <a:spAutoFit/>
          </a:bodyPr>
          <a:lstStyle/>
          <a:p>
            <a:r>
              <a:rPr lang="zh-CN" altLang="en-US" dirty="0" smtClean="0">
                <a:solidFill>
                  <a:srgbClr val="000000"/>
                </a:solidFill>
              </a:rPr>
              <a:t>　日军在</a:t>
            </a:r>
            <a:r>
              <a:rPr lang="en-US" altLang="zh-CN" dirty="0" smtClean="0">
                <a:solidFill>
                  <a:srgbClr val="000000"/>
                </a:solidFill>
              </a:rPr>
              <a:t>2</a:t>
            </a:r>
            <a:r>
              <a:rPr lang="zh-CN" altLang="en-US" dirty="0" smtClean="0">
                <a:solidFill>
                  <a:srgbClr val="000000"/>
                </a:solidFill>
              </a:rPr>
              <a:t>个小时内出动</a:t>
            </a:r>
            <a:r>
              <a:rPr lang="en-US" altLang="zh-CN" dirty="0" smtClean="0">
                <a:solidFill>
                  <a:srgbClr val="000000"/>
                </a:solidFill>
              </a:rPr>
              <a:t>350</a:t>
            </a:r>
            <a:r>
              <a:rPr lang="zh-CN" altLang="en-US" dirty="0" smtClean="0">
                <a:solidFill>
                  <a:srgbClr val="000000"/>
                </a:solidFill>
              </a:rPr>
              <a:t>余架飞机偷袭珍珠港的美军基地，炸沉炸伤美军舰艇</a:t>
            </a:r>
            <a:r>
              <a:rPr lang="en-US" altLang="zh-CN" dirty="0" smtClean="0">
                <a:solidFill>
                  <a:srgbClr val="000000"/>
                </a:solidFill>
              </a:rPr>
              <a:t>40</a:t>
            </a:r>
            <a:r>
              <a:rPr lang="zh-CN" altLang="en-US" dirty="0" smtClean="0">
                <a:solidFill>
                  <a:srgbClr val="000000"/>
                </a:solidFill>
              </a:rPr>
              <a:t>余艘，炸毁飞机</a:t>
            </a:r>
            <a:r>
              <a:rPr lang="en-US" altLang="zh-CN" dirty="0" smtClean="0">
                <a:solidFill>
                  <a:srgbClr val="000000"/>
                </a:solidFill>
              </a:rPr>
              <a:t>200</a:t>
            </a:r>
            <a:r>
              <a:rPr lang="zh-CN" altLang="en-US" dirty="0" smtClean="0">
                <a:solidFill>
                  <a:srgbClr val="000000"/>
                </a:solidFill>
              </a:rPr>
              <a:t>多架，毙伤美军</a:t>
            </a:r>
            <a:r>
              <a:rPr lang="en-US" altLang="zh-CN" dirty="0" smtClean="0">
                <a:solidFill>
                  <a:srgbClr val="000000"/>
                </a:solidFill>
              </a:rPr>
              <a:t>4000</a:t>
            </a:r>
            <a:r>
              <a:rPr lang="zh-CN" altLang="en-US" dirty="0" smtClean="0">
                <a:solidFill>
                  <a:srgbClr val="000000"/>
                </a:solidFill>
              </a:rPr>
              <a:t>多人，美军主力战舰“亚利桑那”号被</a:t>
            </a:r>
            <a:r>
              <a:rPr lang="en-US" altLang="zh-CN" dirty="0" smtClean="0">
                <a:solidFill>
                  <a:srgbClr val="000000"/>
                </a:solidFill>
              </a:rPr>
              <a:t>1760</a:t>
            </a:r>
            <a:r>
              <a:rPr lang="zh-CN" altLang="en-US" dirty="0" smtClean="0">
                <a:solidFill>
                  <a:srgbClr val="000000"/>
                </a:solidFill>
              </a:rPr>
              <a:t>磅重的炸弹击中沉没，舰上</a:t>
            </a:r>
            <a:r>
              <a:rPr lang="en-US" altLang="zh-CN" dirty="0" smtClean="0">
                <a:solidFill>
                  <a:srgbClr val="000000"/>
                </a:solidFill>
              </a:rPr>
              <a:t>1177</a:t>
            </a:r>
            <a:r>
              <a:rPr lang="zh-CN" altLang="en-US" dirty="0" smtClean="0">
                <a:solidFill>
                  <a:srgbClr val="000000"/>
                </a:solidFill>
              </a:rPr>
              <a:t>名将士全部殉难。</a:t>
            </a:r>
            <a:endParaRPr lang="zh-CN" altLang="en-US" dirty="0">
              <a:solidFill>
                <a:srgbClr val="000000"/>
              </a:solidFill>
            </a:endParaRPr>
          </a:p>
        </p:txBody>
      </p:sp>
      <p:sp>
        <p:nvSpPr>
          <p:cNvPr id="7" name="矩形 6"/>
          <p:cNvSpPr/>
          <p:nvPr/>
        </p:nvSpPr>
        <p:spPr>
          <a:xfrm>
            <a:off x="179512" y="3207624"/>
            <a:ext cx="4572000" cy="2862322"/>
          </a:xfrm>
          <a:prstGeom prst="rect">
            <a:avLst/>
          </a:prstGeom>
        </p:spPr>
        <p:txBody>
          <a:bodyPr>
            <a:spAutoFit/>
          </a:bodyPr>
          <a:lstStyle/>
          <a:p>
            <a:r>
              <a:rPr lang="zh-CN" altLang="en-US" b="1" dirty="0" smtClean="0">
                <a:solidFill>
                  <a:srgbClr val="000000"/>
                </a:solidFill>
              </a:rPr>
              <a:t>名 称：</a:t>
            </a:r>
            <a:r>
              <a:rPr lang="zh-CN" altLang="en-US" dirty="0" smtClean="0">
                <a:solidFill>
                  <a:srgbClr val="000000"/>
                </a:solidFill>
              </a:rPr>
              <a:t>偷袭珍珠港</a:t>
            </a:r>
          </a:p>
          <a:p>
            <a:r>
              <a:rPr lang="zh-CN" altLang="en-US" b="1" dirty="0" smtClean="0">
                <a:solidFill>
                  <a:srgbClr val="000000"/>
                </a:solidFill>
              </a:rPr>
              <a:t>地 点：</a:t>
            </a:r>
            <a:r>
              <a:rPr lang="zh-CN" altLang="en-US" dirty="0" smtClean="0">
                <a:solidFill>
                  <a:srgbClr val="000000"/>
                </a:solidFill>
              </a:rPr>
              <a:t>珍珠港</a:t>
            </a:r>
          </a:p>
          <a:p>
            <a:r>
              <a:rPr lang="zh-CN" altLang="en-US" b="1" dirty="0" smtClean="0">
                <a:solidFill>
                  <a:srgbClr val="000000"/>
                </a:solidFill>
              </a:rPr>
              <a:t>时 间：</a:t>
            </a:r>
            <a:r>
              <a:rPr lang="en-US" altLang="zh-CN" dirty="0" smtClean="0">
                <a:solidFill>
                  <a:srgbClr val="000000"/>
                </a:solidFill>
              </a:rPr>
              <a:t>1941</a:t>
            </a:r>
            <a:r>
              <a:rPr lang="zh-CN" altLang="en-US" dirty="0" smtClean="0">
                <a:solidFill>
                  <a:srgbClr val="000000"/>
                </a:solidFill>
              </a:rPr>
              <a:t>年</a:t>
            </a:r>
            <a:r>
              <a:rPr lang="en-US" altLang="zh-CN" dirty="0" smtClean="0">
                <a:solidFill>
                  <a:srgbClr val="000000"/>
                </a:solidFill>
              </a:rPr>
              <a:t>12</a:t>
            </a:r>
            <a:r>
              <a:rPr lang="zh-CN" altLang="en-US" dirty="0" smtClean="0">
                <a:solidFill>
                  <a:srgbClr val="000000"/>
                </a:solidFill>
              </a:rPr>
              <a:t>月</a:t>
            </a:r>
            <a:r>
              <a:rPr lang="en-US" altLang="zh-CN" dirty="0" smtClean="0">
                <a:solidFill>
                  <a:srgbClr val="000000"/>
                </a:solidFill>
              </a:rPr>
              <a:t>7</a:t>
            </a:r>
            <a:r>
              <a:rPr lang="zh-CN" altLang="en-US" dirty="0" smtClean="0">
                <a:solidFill>
                  <a:srgbClr val="000000"/>
                </a:solidFill>
              </a:rPr>
              <a:t>日</a:t>
            </a:r>
          </a:p>
          <a:p>
            <a:r>
              <a:rPr lang="zh-CN" altLang="en-US" b="1" dirty="0" smtClean="0">
                <a:solidFill>
                  <a:srgbClr val="000000"/>
                </a:solidFill>
              </a:rPr>
              <a:t>参战方：</a:t>
            </a:r>
            <a:r>
              <a:rPr lang="zh-CN" altLang="en-US" dirty="0" smtClean="0">
                <a:solidFill>
                  <a:srgbClr val="000000"/>
                </a:solidFill>
              </a:rPr>
              <a:t>美国，日本</a:t>
            </a:r>
          </a:p>
          <a:p>
            <a:r>
              <a:rPr lang="zh-CN" altLang="en-US" b="1" dirty="0" smtClean="0">
                <a:solidFill>
                  <a:srgbClr val="000000"/>
                </a:solidFill>
              </a:rPr>
              <a:t>结 果：</a:t>
            </a:r>
            <a:r>
              <a:rPr lang="zh-CN" altLang="en-US" dirty="0" smtClean="0">
                <a:solidFill>
                  <a:srgbClr val="000000"/>
                </a:solidFill>
              </a:rPr>
              <a:t>美国太平洋舰队损失惨重</a:t>
            </a:r>
          </a:p>
          <a:p>
            <a:r>
              <a:rPr lang="zh-CN" altLang="en-US" b="1" dirty="0" smtClean="0">
                <a:solidFill>
                  <a:srgbClr val="000000"/>
                </a:solidFill>
              </a:rPr>
              <a:t>伤亡情况：</a:t>
            </a:r>
            <a:r>
              <a:rPr lang="zh-CN" altLang="en-US" dirty="0" smtClean="0">
                <a:solidFill>
                  <a:srgbClr val="000000"/>
                </a:solidFill>
              </a:rPr>
              <a:t>美军伤亡</a:t>
            </a:r>
            <a:r>
              <a:rPr lang="en-US" altLang="zh-CN" dirty="0" smtClean="0">
                <a:solidFill>
                  <a:srgbClr val="000000"/>
                </a:solidFill>
              </a:rPr>
              <a:t>3000</a:t>
            </a:r>
            <a:r>
              <a:rPr lang="zh-CN" altLang="en-US" dirty="0" smtClean="0">
                <a:solidFill>
                  <a:srgbClr val="000000"/>
                </a:solidFill>
              </a:rPr>
              <a:t>多人</a:t>
            </a:r>
            <a:br>
              <a:rPr lang="zh-CN" altLang="en-US" dirty="0" smtClean="0">
                <a:solidFill>
                  <a:srgbClr val="000000"/>
                </a:solidFill>
              </a:rPr>
            </a:br>
            <a:r>
              <a:rPr lang="zh-CN" altLang="en-US" dirty="0" smtClean="0">
                <a:solidFill>
                  <a:srgbClr val="000000"/>
                </a:solidFill>
              </a:rPr>
              <a:t>日军阵亡约</a:t>
            </a:r>
            <a:r>
              <a:rPr lang="en-US" altLang="zh-CN" dirty="0" smtClean="0">
                <a:solidFill>
                  <a:srgbClr val="000000"/>
                </a:solidFill>
              </a:rPr>
              <a:t>200</a:t>
            </a:r>
            <a:r>
              <a:rPr lang="zh-CN" altLang="en-US" dirty="0" smtClean="0">
                <a:solidFill>
                  <a:srgbClr val="000000"/>
                </a:solidFill>
              </a:rPr>
              <a:t>人</a:t>
            </a:r>
          </a:p>
          <a:p>
            <a:r>
              <a:rPr lang="zh-CN" altLang="en-US" b="1" dirty="0" smtClean="0">
                <a:solidFill>
                  <a:srgbClr val="000000"/>
                </a:solidFill>
              </a:rPr>
              <a:t>主要指挥官：</a:t>
            </a:r>
            <a:r>
              <a:rPr lang="zh-CN" altLang="en-US" dirty="0" smtClean="0">
                <a:solidFill>
                  <a:srgbClr val="000000"/>
                </a:solidFill>
              </a:rPr>
              <a:t>山本五十六，南云忠一</a:t>
            </a:r>
          </a:p>
          <a:p>
            <a:r>
              <a:rPr lang="zh-CN" altLang="en-US" b="1" dirty="0" smtClean="0">
                <a:solidFill>
                  <a:srgbClr val="000000"/>
                </a:solidFill>
              </a:rPr>
              <a:t>影 响：</a:t>
            </a:r>
            <a:r>
              <a:rPr lang="zh-CN" altLang="en-US" dirty="0" smtClean="0">
                <a:solidFill>
                  <a:srgbClr val="000000"/>
                </a:solidFill>
              </a:rPr>
              <a:t>标志着太平洋战争爆发</a:t>
            </a:r>
          </a:p>
          <a:p>
            <a:r>
              <a:rPr lang="zh-CN" altLang="en-US" dirty="0" smtClean="0">
                <a:solidFill>
                  <a:srgbClr val="000000"/>
                </a:solidFill>
              </a:rPr>
              <a:t>国际影响第二次世界大战规模达到最大化</a:t>
            </a:r>
            <a:endParaRPr lang="zh-CN" altLang="en-US" dirty="0">
              <a:solidFill>
                <a:srgbClr val="000000"/>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515"/>
            <a:ext cx="2213040" cy="707197"/>
          </a:xfrm>
          <a:prstGeom prst="rect">
            <a:avLst/>
          </a:prstGeom>
        </p:spPr>
      </p:pic>
      <p:sp>
        <p:nvSpPr>
          <p:cNvPr id="9"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29</a:t>
            </a:r>
          </a:p>
        </p:txBody>
      </p:sp>
    </p:spTree>
    <p:extLst>
      <p:ext uri="{BB962C8B-B14F-4D97-AF65-F5344CB8AC3E}">
        <p14:creationId xmlns:p14="http://schemas.microsoft.com/office/powerpoint/2010/main" val="18702832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血洒长空</a:t>
            </a:r>
            <a:r>
              <a:rPr lang="en-US" altLang="zh-CN" dirty="0" smtClean="0"/>
              <a:t>――</a:t>
            </a:r>
            <a:r>
              <a:rPr lang="zh-CN" altLang="en-US" dirty="0" smtClean="0"/>
              <a:t>不列颠之战</a:t>
            </a:r>
            <a:endParaRPr lang="zh-CN" altLang="en-US" dirty="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8144" y="1305061"/>
            <a:ext cx="3067861" cy="2305473"/>
          </a:xfrm>
          <a:prstGeom prst="rect">
            <a:avLst/>
          </a:prstGeom>
        </p:spPr>
      </p:pic>
      <p:sp>
        <p:nvSpPr>
          <p:cNvPr id="7" name="矩形 6"/>
          <p:cNvSpPr/>
          <p:nvPr/>
        </p:nvSpPr>
        <p:spPr>
          <a:xfrm>
            <a:off x="408658" y="3789040"/>
            <a:ext cx="8267798" cy="2585323"/>
          </a:xfrm>
          <a:prstGeom prst="rect">
            <a:avLst/>
          </a:prstGeom>
        </p:spPr>
        <p:txBody>
          <a:bodyPr wrap="square">
            <a:spAutoFit/>
          </a:bodyPr>
          <a:lstStyle/>
          <a:p>
            <a:r>
              <a:rPr lang="zh-CN" altLang="en-US" dirty="0" smtClean="0">
                <a:solidFill>
                  <a:srgbClr val="000000"/>
                </a:solidFill>
              </a:rPr>
              <a:t>      在整个不列颠空战期间，英国损失作战飞机近千架，被炸死炸伤各类人员</a:t>
            </a:r>
            <a:r>
              <a:rPr lang="en-US" altLang="zh-CN" dirty="0" smtClean="0">
                <a:solidFill>
                  <a:srgbClr val="000000"/>
                </a:solidFill>
              </a:rPr>
              <a:t>14.7</a:t>
            </a:r>
            <a:r>
              <a:rPr lang="zh-CN" altLang="en-US" dirty="0" smtClean="0">
                <a:solidFill>
                  <a:srgbClr val="000000"/>
                </a:solidFill>
              </a:rPr>
              <a:t>万余人，被毁房屋达</a:t>
            </a:r>
            <a:r>
              <a:rPr lang="en-US" altLang="zh-CN" dirty="0" smtClean="0">
                <a:solidFill>
                  <a:srgbClr val="000000"/>
                </a:solidFill>
              </a:rPr>
              <a:t>100</a:t>
            </a:r>
            <a:r>
              <a:rPr lang="zh-CN" altLang="en-US" dirty="0" smtClean="0">
                <a:solidFill>
                  <a:srgbClr val="000000"/>
                </a:solidFill>
              </a:rPr>
              <a:t>多万幢。但英勇善战的英国飞机员也给纳粹造成了无法承受的损失，使德国损失飞机</a:t>
            </a:r>
            <a:r>
              <a:rPr lang="en-US" altLang="zh-CN" dirty="0" smtClean="0">
                <a:solidFill>
                  <a:srgbClr val="000000"/>
                </a:solidFill>
              </a:rPr>
              <a:t>2400</a:t>
            </a:r>
            <a:r>
              <a:rPr lang="zh-CN" altLang="en-US" dirty="0" smtClean="0">
                <a:solidFill>
                  <a:srgbClr val="000000"/>
                </a:solidFill>
              </a:rPr>
              <a:t>余架，海狮计划不得不无限起推迟，并最终化为泡影。丘吉尔首相在国会讲话中说：“战争史上， 还从来不曾有如此多的人</a:t>
            </a:r>
            <a:r>
              <a:rPr lang="en-US" altLang="zh-CN" dirty="0" smtClean="0">
                <a:solidFill>
                  <a:srgbClr val="000000"/>
                </a:solidFill>
              </a:rPr>
              <a:t>(</a:t>
            </a:r>
            <a:r>
              <a:rPr lang="zh-CN" altLang="en-US" dirty="0" smtClean="0">
                <a:solidFill>
                  <a:srgbClr val="000000"/>
                </a:solidFill>
              </a:rPr>
              <a:t>英国人民</a:t>
            </a:r>
            <a:r>
              <a:rPr lang="en-US" altLang="zh-CN" dirty="0" smtClean="0">
                <a:solidFill>
                  <a:srgbClr val="000000"/>
                </a:solidFill>
              </a:rPr>
              <a:t>)</a:t>
            </a:r>
            <a:r>
              <a:rPr lang="zh-CN" altLang="en-US" dirty="0" smtClean="0">
                <a:solidFill>
                  <a:srgbClr val="000000"/>
                </a:solidFill>
              </a:rPr>
              <a:t>从如此少的人</a:t>
            </a:r>
            <a:r>
              <a:rPr lang="en-US" altLang="zh-CN" dirty="0" smtClean="0">
                <a:solidFill>
                  <a:srgbClr val="000000"/>
                </a:solidFill>
              </a:rPr>
              <a:t>(</a:t>
            </a:r>
            <a:r>
              <a:rPr lang="zh-CN" altLang="en-US" dirty="0" smtClean="0">
                <a:solidFill>
                  <a:srgbClr val="000000"/>
                </a:solidFill>
              </a:rPr>
              <a:t>飞行员</a:t>
            </a:r>
            <a:r>
              <a:rPr lang="en-US" altLang="zh-CN" dirty="0" smtClean="0">
                <a:solidFill>
                  <a:srgbClr val="000000"/>
                </a:solidFill>
              </a:rPr>
              <a:t>)</a:t>
            </a:r>
            <a:r>
              <a:rPr lang="zh-CN" altLang="en-US" dirty="0" smtClean="0">
                <a:solidFill>
                  <a:srgbClr val="000000"/>
                </a:solidFill>
              </a:rPr>
              <a:t>那里得到如此大的好处</a:t>
            </a:r>
            <a:r>
              <a:rPr lang="en-US" altLang="zh-CN" dirty="0" smtClean="0">
                <a:solidFill>
                  <a:srgbClr val="000000"/>
                </a:solidFill>
              </a:rPr>
              <a:t>……</a:t>
            </a:r>
          </a:p>
          <a:p>
            <a:r>
              <a:rPr lang="zh-CN" altLang="en-US" dirty="0" smtClean="0">
                <a:solidFill>
                  <a:srgbClr val="000000"/>
                </a:solidFill>
              </a:rPr>
              <a:t>      在“不列颠空战”中，德军共出动飞机</a:t>
            </a:r>
            <a:r>
              <a:rPr lang="en-US" altLang="zh-CN" dirty="0" smtClean="0">
                <a:solidFill>
                  <a:srgbClr val="000000"/>
                </a:solidFill>
              </a:rPr>
              <a:t>416</a:t>
            </a:r>
            <a:r>
              <a:rPr lang="zh-CN" altLang="en-US" dirty="0" smtClean="0">
                <a:solidFill>
                  <a:srgbClr val="000000"/>
                </a:solidFill>
              </a:rPr>
              <a:t>万多架次，向英国投掷</a:t>
            </a:r>
            <a:r>
              <a:rPr lang="en-US" altLang="zh-CN" dirty="0" smtClean="0">
                <a:solidFill>
                  <a:srgbClr val="000000"/>
                </a:solidFill>
              </a:rPr>
              <a:t>6</a:t>
            </a:r>
            <a:r>
              <a:rPr lang="zh-CN" altLang="en-US" dirty="0" smtClean="0">
                <a:solidFill>
                  <a:srgbClr val="000000"/>
                </a:solidFill>
              </a:rPr>
              <a:t>万吨炸弹，炸死炸伤英国居民</a:t>
            </a:r>
            <a:r>
              <a:rPr lang="en-US" altLang="zh-CN" dirty="0" smtClean="0">
                <a:solidFill>
                  <a:srgbClr val="000000"/>
                </a:solidFill>
              </a:rPr>
              <a:t>8.6</a:t>
            </a:r>
            <a:r>
              <a:rPr lang="zh-CN" altLang="en-US" dirty="0" smtClean="0">
                <a:solidFill>
                  <a:srgbClr val="000000"/>
                </a:solidFill>
              </a:rPr>
              <a:t>万余人，炸毁</a:t>
            </a:r>
            <a:r>
              <a:rPr lang="en-US" altLang="zh-CN" dirty="0" smtClean="0">
                <a:solidFill>
                  <a:srgbClr val="000000"/>
                </a:solidFill>
              </a:rPr>
              <a:t>100</a:t>
            </a:r>
            <a:r>
              <a:rPr lang="zh-CN" altLang="en-US" dirty="0" smtClean="0">
                <a:solidFill>
                  <a:srgbClr val="000000"/>
                </a:solidFill>
              </a:rPr>
              <a:t>多万栋建筑物，英军以</a:t>
            </a:r>
            <a:r>
              <a:rPr lang="en-US" altLang="zh-CN" dirty="0" smtClean="0">
                <a:solidFill>
                  <a:srgbClr val="000000"/>
                </a:solidFill>
              </a:rPr>
              <a:t>915</a:t>
            </a:r>
            <a:r>
              <a:rPr lang="zh-CN" altLang="en-US" dirty="0" smtClean="0">
                <a:solidFill>
                  <a:srgbClr val="000000"/>
                </a:solidFill>
              </a:rPr>
              <a:t>架飞机和</a:t>
            </a:r>
            <a:r>
              <a:rPr lang="en-US" altLang="zh-CN" dirty="0" smtClean="0">
                <a:solidFill>
                  <a:srgbClr val="000000"/>
                </a:solidFill>
              </a:rPr>
              <a:t>414</a:t>
            </a:r>
            <a:r>
              <a:rPr lang="zh-CN" altLang="en-US" dirty="0" smtClean="0">
                <a:solidFill>
                  <a:srgbClr val="000000"/>
                </a:solidFill>
              </a:rPr>
              <a:t>名飞行员的代价摧毁了</a:t>
            </a:r>
            <a:r>
              <a:rPr lang="en-US" altLang="zh-CN" dirty="0" smtClean="0">
                <a:solidFill>
                  <a:srgbClr val="000000"/>
                </a:solidFill>
              </a:rPr>
              <a:t>1733</a:t>
            </a:r>
            <a:r>
              <a:rPr lang="zh-CN" altLang="en-US" dirty="0" smtClean="0">
                <a:solidFill>
                  <a:srgbClr val="000000"/>
                </a:solidFill>
              </a:rPr>
              <a:t>架德机，击毙和俘获</a:t>
            </a:r>
            <a:r>
              <a:rPr lang="en-US" altLang="zh-CN" dirty="0" smtClean="0">
                <a:solidFill>
                  <a:srgbClr val="000000"/>
                </a:solidFill>
              </a:rPr>
              <a:t>6000</a:t>
            </a:r>
            <a:r>
              <a:rPr lang="zh-CN" altLang="en-US" dirty="0" smtClean="0">
                <a:solidFill>
                  <a:srgbClr val="000000"/>
                </a:solidFill>
              </a:rPr>
              <a:t>名德国飞行员，取得了空战的胜利。 </a:t>
            </a:r>
          </a:p>
        </p:txBody>
      </p:sp>
      <p:sp>
        <p:nvSpPr>
          <p:cNvPr id="8" name="矩形 7"/>
          <p:cNvSpPr/>
          <p:nvPr/>
        </p:nvSpPr>
        <p:spPr>
          <a:xfrm>
            <a:off x="436817" y="1483795"/>
            <a:ext cx="4894312" cy="2308324"/>
          </a:xfrm>
          <a:prstGeom prst="rect">
            <a:avLst/>
          </a:prstGeom>
        </p:spPr>
        <p:txBody>
          <a:bodyPr wrap="square">
            <a:spAutoFit/>
          </a:bodyPr>
          <a:lstStyle/>
          <a:p>
            <a:r>
              <a:rPr lang="zh-CN" altLang="en-US" sz="2400" dirty="0" smtClean="0">
                <a:solidFill>
                  <a:srgbClr val="000000"/>
                </a:solidFill>
              </a:rPr>
              <a:t>性质：战争史中最大规模的空战</a:t>
            </a:r>
          </a:p>
          <a:p>
            <a:r>
              <a:rPr lang="zh-CN" altLang="en-US" sz="2400" dirty="0" smtClean="0">
                <a:solidFill>
                  <a:srgbClr val="000000"/>
                </a:solidFill>
              </a:rPr>
              <a:t>时间：</a:t>
            </a:r>
            <a:r>
              <a:rPr lang="en-US" altLang="zh-CN" sz="2400" dirty="0" smtClean="0">
                <a:solidFill>
                  <a:srgbClr val="000000"/>
                </a:solidFill>
              </a:rPr>
              <a:t>1940</a:t>
            </a:r>
            <a:r>
              <a:rPr lang="zh-CN" altLang="en-US" sz="2400" dirty="0" smtClean="0">
                <a:solidFill>
                  <a:srgbClr val="000000"/>
                </a:solidFill>
              </a:rPr>
              <a:t>年</a:t>
            </a:r>
            <a:r>
              <a:rPr lang="en-US" altLang="zh-CN" sz="2400" dirty="0" smtClean="0">
                <a:solidFill>
                  <a:srgbClr val="000000"/>
                </a:solidFill>
              </a:rPr>
              <a:t>7</a:t>
            </a:r>
            <a:r>
              <a:rPr lang="zh-CN" altLang="en-US" sz="2400" dirty="0" smtClean="0">
                <a:solidFill>
                  <a:srgbClr val="000000"/>
                </a:solidFill>
              </a:rPr>
              <a:t>月</a:t>
            </a:r>
            <a:r>
              <a:rPr lang="en-US" altLang="zh-CN" sz="2400" dirty="0" smtClean="0">
                <a:solidFill>
                  <a:srgbClr val="000000"/>
                </a:solidFill>
              </a:rPr>
              <a:t>-10</a:t>
            </a:r>
            <a:r>
              <a:rPr lang="zh-CN" altLang="en-US" sz="2400" dirty="0" smtClean="0">
                <a:solidFill>
                  <a:srgbClr val="000000"/>
                </a:solidFill>
              </a:rPr>
              <a:t>月</a:t>
            </a:r>
          </a:p>
          <a:p>
            <a:r>
              <a:rPr lang="zh-CN" altLang="en-US" sz="2400" dirty="0" smtClean="0">
                <a:solidFill>
                  <a:srgbClr val="000000"/>
                </a:solidFill>
              </a:rPr>
              <a:t>对抗双方：英德空军</a:t>
            </a:r>
          </a:p>
          <a:p>
            <a:r>
              <a:rPr lang="zh-CN" altLang="en-US" sz="2400" dirty="0" smtClean="0">
                <a:solidFill>
                  <a:srgbClr val="000000"/>
                </a:solidFill>
              </a:rPr>
              <a:t>结果：德国丧失飞机</a:t>
            </a:r>
            <a:r>
              <a:rPr lang="en-US" altLang="zh-CN" sz="2400" dirty="0" smtClean="0">
                <a:solidFill>
                  <a:srgbClr val="000000"/>
                </a:solidFill>
              </a:rPr>
              <a:t>1733</a:t>
            </a:r>
            <a:r>
              <a:rPr lang="zh-CN" altLang="en-US" sz="2400" dirty="0" smtClean="0">
                <a:solidFill>
                  <a:srgbClr val="000000"/>
                </a:solidFill>
              </a:rPr>
              <a:t>架，海狮计划破灭</a:t>
            </a:r>
          </a:p>
          <a:p>
            <a:endParaRPr lang="zh-CN" altLang="en-US" sz="2400" dirty="0">
              <a:solidFill>
                <a:srgbClr val="000000"/>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515"/>
            <a:ext cx="2213040" cy="707197"/>
          </a:xfrm>
          <a:prstGeom prst="rect">
            <a:avLst/>
          </a:prstGeom>
        </p:spPr>
      </p:pic>
      <p:sp>
        <p:nvSpPr>
          <p:cNvPr id="10"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30</a:t>
            </a:r>
          </a:p>
        </p:txBody>
      </p:sp>
    </p:spTree>
    <p:extLst>
      <p:ext uri="{BB962C8B-B14F-4D97-AF65-F5344CB8AC3E}">
        <p14:creationId xmlns:p14="http://schemas.microsoft.com/office/powerpoint/2010/main" val="23940049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潜艇时代</a:t>
            </a:r>
            <a:r>
              <a:rPr lang="en-US" altLang="zh-CN" dirty="0" smtClean="0"/>
              <a:t>——</a:t>
            </a:r>
            <a:r>
              <a:rPr lang="zh-CN" altLang="en-US" dirty="0" smtClean="0"/>
              <a:t>大西洋海战</a:t>
            </a:r>
            <a:endParaRPr lang="zh-CN" altLang="en-US" dirty="0"/>
          </a:p>
        </p:txBody>
      </p:sp>
      <p:sp>
        <p:nvSpPr>
          <p:cNvPr id="4" name="矩形 3"/>
          <p:cNvSpPr/>
          <p:nvPr/>
        </p:nvSpPr>
        <p:spPr>
          <a:xfrm>
            <a:off x="287524" y="3628662"/>
            <a:ext cx="8568952" cy="2554545"/>
          </a:xfrm>
          <a:prstGeom prst="rect">
            <a:avLst/>
          </a:prstGeom>
        </p:spPr>
        <p:txBody>
          <a:bodyPr wrap="square">
            <a:spAutoFit/>
          </a:bodyPr>
          <a:lstStyle/>
          <a:p>
            <a:r>
              <a:rPr lang="zh-CN" altLang="en-US" sz="2000" dirty="0" smtClean="0">
                <a:solidFill>
                  <a:srgbClr val="000000"/>
                </a:solidFill>
              </a:rPr>
              <a:t>      在大西洋海战中，美英参战兵力计有：战斗舰艇约</a:t>
            </a:r>
            <a:r>
              <a:rPr lang="en-US" altLang="zh-CN" sz="2000" dirty="0" smtClean="0">
                <a:solidFill>
                  <a:srgbClr val="000000"/>
                </a:solidFill>
              </a:rPr>
              <a:t>3000</a:t>
            </a:r>
            <a:r>
              <a:rPr lang="zh-CN" altLang="en-US" sz="2000" dirty="0" smtClean="0">
                <a:solidFill>
                  <a:srgbClr val="000000"/>
                </a:solidFill>
              </a:rPr>
              <a:t>艘，飞机</a:t>
            </a:r>
            <a:r>
              <a:rPr lang="en-US" altLang="zh-CN" sz="2000" dirty="0" smtClean="0">
                <a:solidFill>
                  <a:srgbClr val="000000"/>
                </a:solidFill>
              </a:rPr>
              <a:t>800</a:t>
            </a:r>
            <a:r>
              <a:rPr lang="zh-CN" altLang="en-US" sz="2000" dirty="0" smtClean="0">
                <a:solidFill>
                  <a:srgbClr val="000000"/>
                </a:solidFill>
              </a:rPr>
              <a:t>余架。</a:t>
            </a:r>
            <a:endParaRPr lang="en-US" altLang="zh-CN" sz="2000" dirty="0" smtClean="0">
              <a:solidFill>
                <a:srgbClr val="000000"/>
              </a:solidFill>
            </a:endParaRPr>
          </a:p>
          <a:p>
            <a:r>
              <a:rPr lang="zh-CN" altLang="en-US" sz="2000" dirty="0" smtClean="0">
                <a:solidFill>
                  <a:srgbClr val="000000"/>
                </a:solidFill>
              </a:rPr>
              <a:t>      在大西洋海战中，盟国及中立国共损失商船</a:t>
            </a:r>
            <a:r>
              <a:rPr lang="en-US" altLang="zh-CN" sz="2000" dirty="0" smtClean="0">
                <a:solidFill>
                  <a:srgbClr val="000000"/>
                </a:solidFill>
              </a:rPr>
              <a:t>2100</a:t>
            </a:r>
            <a:r>
              <a:rPr lang="zh-CN" altLang="en-US" sz="2000" dirty="0" smtClean="0">
                <a:solidFill>
                  <a:srgbClr val="000000"/>
                </a:solidFill>
              </a:rPr>
              <a:t>万吨，累计</a:t>
            </a:r>
            <a:r>
              <a:rPr lang="en-US" altLang="zh-CN" sz="2000" dirty="0" smtClean="0">
                <a:solidFill>
                  <a:srgbClr val="000000"/>
                </a:solidFill>
              </a:rPr>
              <a:t>2603</a:t>
            </a:r>
            <a:r>
              <a:rPr lang="zh-CN" altLang="en-US" sz="2000" dirty="0" smtClean="0">
                <a:solidFill>
                  <a:srgbClr val="000000"/>
                </a:solidFill>
              </a:rPr>
              <a:t>艘，平均每月损失</a:t>
            </a:r>
            <a:r>
              <a:rPr lang="en-US" altLang="zh-CN" sz="2000" dirty="0" smtClean="0">
                <a:solidFill>
                  <a:srgbClr val="000000"/>
                </a:solidFill>
              </a:rPr>
              <a:t>37.5</a:t>
            </a:r>
            <a:r>
              <a:rPr lang="zh-CN" altLang="en-US" sz="2000" dirty="0" smtClean="0">
                <a:solidFill>
                  <a:srgbClr val="000000"/>
                </a:solidFill>
              </a:rPr>
              <a:t>万吨，其中被潜艇击沉约</a:t>
            </a:r>
            <a:r>
              <a:rPr lang="en-US" altLang="zh-CN" sz="2000" dirty="0" smtClean="0">
                <a:solidFill>
                  <a:srgbClr val="000000"/>
                </a:solidFill>
              </a:rPr>
              <a:t>1600</a:t>
            </a:r>
            <a:r>
              <a:rPr lang="zh-CN" altLang="en-US" sz="2000" dirty="0" smtClean="0">
                <a:solidFill>
                  <a:srgbClr val="000000"/>
                </a:solidFill>
              </a:rPr>
              <a:t>万吨，占总损失吨位的</a:t>
            </a:r>
            <a:r>
              <a:rPr lang="en-US" altLang="zh-CN" sz="2000" dirty="0" smtClean="0">
                <a:solidFill>
                  <a:srgbClr val="000000"/>
                </a:solidFill>
              </a:rPr>
              <a:t>76%</a:t>
            </a:r>
            <a:r>
              <a:rPr lang="zh-CN" altLang="en-US" sz="2000" dirty="0" smtClean="0">
                <a:solidFill>
                  <a:srgbClr val="000000"/>
                </a:solidFill>
              </a:rPr>
              <a:t>。还损失了战斗舰艇</a:t>
            </a:r>
            <a:r>
              <a:rPr lang="en-US" altLang="zh-CN" sz="2000" dirty="0" smtClean="0">
                <a:solidFill>
                  <a:srgbClr val="000000"/>
                </a:solidFill>
              </a:rPr>
              <a:t>175</a:t>
            </a:r>
            <a:r>
              <a:rPr lang="zh-CN" altLang="en-US" sz="2000" dirty="0" smtClean="0">
                <a:solidFill>
                  <a:srgbClr val="000000"/>
                </a:solidFill>
              </a:rPr>
              <a:t>艘。其中英国损失了</a:t>
            </a:r>
            <a:r>
              <a:rPr lang="en-US" altLang="zh-CN" sz="2000" dirty="0" smtClean="0">
                <a:solidFill>
                  <a:srgbClr val="000000"/>
                </a:solidFill>
              </a:rPr>
              <a:t>30000</a:t>
            </a:r>
            <a:r>
              <a:rPr lang="zh-CN" altLang="en-US" sz="2000" dirty="0" smtClean="0">
                <a:solidFill>
                  <a:srgbClr val="000000"/>
                </a:solidFill>
              </a:rPr>
              <a:t>名商船船员和</a:t>
            </a:r>
            <a:r>
              <a:rPr lang="en-US" altLang="zh-CN" sz="2000" dirty="0" smtClean="0">
                <a:solidFill>
                  <a:srgbClr val="000000"/>
                </a:solidFill>
              </a:rPr>
              <a:t>70000</a:t>
            </a:r>
            <a:r>
              <a:rPr lang="zh-CN" altLang="en-US" sz="2000" dirty="0" smtClean="0">
                <a:solidFill>
                  <a:srgbClr val="000000"/>
                </a:solidFill>
              </a:rPr>
              <a:t>余名海军官兵。德国共投入潜艇</a:t>
            </a:r>
            <a:r>
              <a:rPr lang="en-US" altLang="zh-CN" sz="2000" dirty="0" smtClean="0">
                <a:solidFill>
                  <a:srgbClr val="000000"/>
                </a:solidFill>
              </a:rPr>
              <a:t>1160</a:t>
            </a:r>
            <a:r>
              <a:rPr lang="zh-CN" altLang="en-US" sz="2000" dirty="0" smtClean="0">
                <a:solidFill>
                  <a:srgbClr val="000000"/>
                </a:solidFill>
              </a:rPr>
              <a:t>艘，损失</a:t>
            </a:r>
            <a:r>
              <a:rPr lang="en-US" altLang="zh-CN" sz="2000" dirty="0" smtClean="0">
                <a:solidFill>
                  <a:srgbClr val="000000"/>
                </a:solidFill>
              </a:rPr>
              <a:t>830</a:t>
            </a:r>
            <a:r>
              <a:rPr lang="zh-CN" altLang="en-US" sz="2000" dirty="0" smtClean="0">
                <a:solidFill>
                  <a:srgbClr val="000000"/>
                </a:solidFill>
              </a:rPr>
              <a:t>艘，其中有</a:t>
            </a:r>
            <a:r>
              <a:rPr lang="en-US" altLang="zh-CN" sz="2000" dirty="0" smtClean="0">
                <a:solidFill>
                  <a:srgbClr val="000000"/>
                </a:solidFill>
              </a:rPr>
              <a:t>693</a:t>
            </a:r>
            <a:r>
              <a:rPr lang="zh-CN" altLang="en-US" sz="2000" dirty="0" smtClean="0">
                <a:solidFill>
                  <a:srgbClr val="000000"/>
                </a:solidFill>
              </a:rPr>
              <a:t>艘都是在大西洋被击沉的。德国潜艇部队的</a:t>
            </a:r>
            <a:r>
              <a:rPr lang="en-US" altLang="zh-CN" sz="2000" dirty="0" smtClean="0">
                <a:solidFill>
                  <a:srgbClr val="000000"/>
                </a:solidFill>
              </a:rPr>
              <a:t>40900</a:t>
            </a:r>
            <a:r>
              <a:rPr lang="zh-CN" altLang="en-US" sz="2000" dirty="0" smtClean="0">
                <a:solidFill>
                  <a:srgbClr val="000000"/>
                </a:solidFill>
              </a:rPr>
              <a:t>名人员中，</a:t>
            </a:r>
            <a:r>
              <a:rPr lang="en-US" altLang="zh-CN" sz="2000" dirty="0" smtClean="0">
                <a:solidFill>
                  <a:srgbClr val="000000"/>
                </a:solidFill>
              </a:rPr>
              <a:t>28000</a:t>
            </a:r>
            <a:r>
              <a:rPr lang="zh-CN" altLang="en-US" sz="2000" dirty="0" smtClean="0">
                <a:solidFill>
                  <a:srgbClr val="000000"/>
                </a:solidFill>
              </a:rPr>
              <a:t>人阵亡，</a:t>
            </a:r>
            <a:r>
              <a:rPr lang="en-US" altLang="zh-CN" sz="2000" dirty="0" smtClean="0">
                <a:solidFill>
                  <a:srgbClr val="000000"/>
                </a:solidFill>
              </a:rPr>
              <a:t>5000</a:t>
            </a:r>
            <a:r>
              <a:rPr lang="zh-CN" altLang="en-US" sz="2000" dirty="0" smtClean="0">
                <a:solidFill>
                  <a:srgbClr val="000000"/>
                </a:solidFill>
              </a:rPr>
              <a:t>人成了俘虏。</a:t>
            </a:r>
            <a:endParaRPr lang="zh-CN" altLang="en-US" sz="2000" dirty="0">
              <a:solidFill>
                <a:srgbClr val="000000"/>
              </a:solidFill>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268760"/>
            <a:ext cx="1905000" cy="1872208"/>
          </a:xfrm>
          <a:prstGeom prst="rect">
            <a:avLst/>
          </a:prstGeom>
        </p:spPr>
      </p:pic>
      <p:sp>
        <p:nvSpPr>
          <p:cNvPr id="6" name="矩形 5"/>
          <p:cNvSpPr/>
          <p:nvPr/>
        </p:nvSpPr>
        <p:spPr>
          <a:xfrm>
            <a:off x="2987824" y="1246874"/>
            <a:ext cx="5904656" cy="1938992"/>
          </a:xfrm>
          <a:prstGeom prst="rect">
            <a:avLst/>
          </a:prstGeom>
        </p:spPr>
        <p:txBody>
          <a:bodyPr wrap="square">
            <a:spAutoFit/>
          </a:bodyPr>
          <a:lstStyle/>
          <a:p>
            <a:r>
              <a:rPr lang="zh-CN" altLang="en-US" sz="2400" b="1" dirty="0" smtClean="0">
                <a:solidFill>
                  <a:srgbClr val="000000"/>
                </a:solidFill>
              </a:rPr>
              <a:t>性质</a:t>
            </a:r>
            <a:r>
              <a:rPr lang="en-US" altLang="zh-CN" sz="2400" b="1" dirty="0" smtClean="0">
                <a:solidFill>
                  <a:srgbClr val="000000"/>
                </a:solidFill>
              </a:rPr>
              <a:t>:</a:t>
            </a:r>
            <a:r>
              <a:rPr lang="zh-CN" altLang="en-US" sz="2400" dirty="0" smtClean="0">
                <a:solidFill>
                  <a:srgbClr val="000000"/>
                </a:solidFill>
              </a:rPr>
              <a:t>战争史上时间最长、斗争最复杂的一场持久海战。</a:t>
            </a:r>
          </a:p>
          <a:p>
            <a:r>
              <a:rPr lang="zh-CN" altLang="en-US" sz="2400" b="1" dirty="0" smtClean="0">
                <a:solidFill>
                  <a:srgbClr val="000000"/>
                </a:solidFill>
              </a:rPr>
              <a:t>时间</a:t>
            </a:r>
            <a:r>
              <a:rPr lang="en-US" altLang="zh-CN" sz="2400" b="1" dirty="0" smtClean="0">
                <a:solidFill>
                  <a:srgbClr val="000000"/>
                </a:solidFill>
              </a:rPr>
              <a:t>:</a:t>
            </a:r>
            <a:r>
              <a:rPr lang="en-US" altLang="zh-CN" sz="2400" dirty="0" smtClean="0">
                <a:solidFill>
                  <a:srgbClr val="000000"/>
                </a:solidFill>
              </a:rPr>
              <a:t>1939</a:t>
            </a:r>
            <a:r>
              <a:rPr lang="zh-CN" altLang="en-US" sz="2400" dirty="0" smtClean="0">
                <a:solidFill>
                  <a:srgbClr val="000000"/>
                </a:solidFill>
              </a:rPr>
              <a:t>年</a:t>
            </a:r>
            <a:r>
              <a:rPr lang="en-US" altLang="zh-CN" sz="2400" dirty="0" smtClean="0">
                <a:solidFill>
                  <a:srgbClr val="000000"/>
                </a:solidFill>
              </a:rPr>
              <a:t>10</a:t>
            </a:r>
            <a:r>
              <a:rPr lang="zh-CN" altLang="en-US" sz="2400" dirty="0" smtClean="0">
                <a:solidFill>
                  <a:srgbClr val="000000"/>
                </a:solidFill>
              </a:rPr>
              <a:t>月</a:t>
            </a:r>
            <a:r>
              <a:rPr lang="en-US" altLang="zh-CN" sz="2400" dirty="0" smtClean="0">
                <a:solidFill>
                  <a:srgbClr val="000000"/>
                </a:solidFill>
              </a:rPr>
              <a:t>17</a:t>
            </a:r>
            <a:r>
              <a:rPr lang="zh-CN" altLang="en-US" sz="2400" dirty="0" smtClean="0">
                <a:solidFill>
                  <a:srgbClr val="000000"/>
                </a:solidFill>
              </a:rPr>
              <a:t>日</a:t>
            </a:r>
            <a:r>
              <a:rPr lang="en-US" altLang="zh-CN" sz="2400" dirty="0" smtClean="0">
                <a:solidFill>
                  <a:srgbClr val="000000"/>
                </a:solidFill>
              </a:rPr>
              <a:t>-1943</a:t>
            </a:r>
            <a:r>
              <a:rPr lang="zh-CN" altLang="en-US" sz="2400" dirty="0" smtClean="0">
                <a:solidFill>
                  <a:srgbClr val="000000"/>
                </a:solidFill>
              </a:rPr>
              <a:t>年</a:t>
            </a:r>
            <a:r>
              <a:rPr lang="en-US" altLang="zh-CN" sz="2400" dirty="0" smtClean="0">
                <a:solidFill>
                  <a:srgbClr val="000000"/>
                </a:solidFill>
              </a:rPr>
              <a:t>5</a:t>
            </a:r>
            <a:r>
              <a:rPr lang="zh-CN" altLang="en-US" sz="2400" dirty="0" smtClean="0">
                <a:solidFill>
                  <a:srgbClr val="000000"/>
                </a:solidFill>
              </a:rPr>
              <a:t>月</a:t>
            </a:r>
            <a:r>
              <a:rPr lang="en-US" altLang="zh-CN" sz="2400" dirty="0" smtClean="0">
                <a:solidFill>
                  <a:srgbClr val="000000"/>
                </a:solidFill>
              </a:rPr>
              <a:t>8</a:t>
            </a:r>
            <a:r>
              <a:rPr lang="zh-CN" altLang="en-US" sz="2400" dirty="0" smtClean="0">
                <a:solidFill>
                  <a:srgbClr val="000000"/>
                </a:solidFill>
              </a:rPr>
              <a:t>日</a:t>
            </a:r>
          </a:p>
          <a:p>
            <a:r>
              <a:rPr lang="zh-CN" altLang="en-US" sz="2400" b="1" dirty="0" smtClean="0">
                <a:solidFill>
                  <a:srgbClr val="000000"/>
                </a:solidFill>
              </a:rPr>
              <a:t>对抗双方</a:t>
            </a:r>
            <a:r>
              <a:rPr lang="en-US" altLang="zh-CN" sz="2400" b="1" dirty="0" smtClean="0">
                <a:solidFill>
                  <a:srgbClr val="000000"/>
                </a:solidFill>
              </a:rPr>
              <a:t>:</a:t>
            </a:r>
            <a:r>
              <a:rPr lang="zh-CN" altLang="en-US" sz="2400" dirty="0" smtClean="0">
                <a:solidFill>
                  <a:srgbClr val="000000"/>
                </a:solidFill>
              </a:rPr>
              <a:t>德国潜艇</a:t>
            </a:r>
            <a:r>
              <a:rPr lang="en-US" altLang="zh-CN" sz="2400" dirty="0" smtClean="0">
                <a:solidFill>
                  <a:srgbClr val="000000"/>
                </a:solidFill>
              </a:rPr>
              <a:t>VS</a:t>
            </a:r>
            <a:r>
              <a:rPr lang="zh-CN" altLang="en-US" sz="2400" dirty="0" smtClean="0">
                <a:solidFill>
                  <a:srgbClr val="000000"/>
                </a:solidFill>
              </a:rPr>
              <a:t>英法海军</a:t>
            </a:r>
          </a:p>
          <a:p>
            <a:r>
              <a:rPr lang="zh-CN" altLang="en-US" sz="2400" b="1" dirty="0" smtClean="0">
                <a:solidFill>
                  <a:srgbClr val="000000"/>
                </a:solidFill>
              </a:rPr>
              <a:t>战果</a:t>
            </a:r>
            <a:r>
              <a:rPr lang="en-US" altLang="zh-CN" sz="2400" b="1" dirty="0" smtClean="0">
                <a:solidFill>
                  <a:srgbClr val="000000"/>
                </a:solidFill>
              </a:rPr>
              <a:t>:</a:t>
            </a:r>
            <a:r>
              <a:rPr lang="zh-CN" altLang="en-US" sz="2400" dirty="0" smtClean="0">
                <a:solidFill>
                  <a:srgbClr val="000000"/>
                </a:solidFill>
              </a:rPr>
              <a:t>德国</a:t>
            </a:r>
            <a:r>
              <a:rPr lang="en-US" altLang="zh-CN" sz="2400" dirty="0" smtClean="0">
                <a:solidFill>
                  <a:srgbClr val="000000"/>
                </a:solidFill>
              </a:rPr>
              <a:t>700</a:t>
            </a:r>
            <a:r>
              <a:rPr lang="zh-CN" altLang="en-US" sz="2400" dirty="0" smtClean="0">
                <a:solidFill>
                  <a:srgbClr val="000000"/>
                </a:solidFill>
              </a:rPr>
              <a:t>艘</a:t>
            </a:r>
            <a:r>
              <a:rPr lang="en-US" altLang="zh-CN" sz="2400" dirty="0" smtClean="0">
                <a:solidFill>
                  <a:srgbClr val="000000"/>
                </a:solidFill>
              </a:rPr>
              <a:t>U</a:t>
            </a:r>
            <a:r>
              <a:rPr lang="zh-CN" altLang="en-US" sz="2400" dirty="0" smtClean="0">
                <a:solidFill>
                  <a:srgbClr val="000000"/>
                </a:solidFill>
              </a:rPr>
              <a:t>型潜艇全部投降或自沉。</a:t>
            </a:r>
            <a:endParaRPr lang="zh-CN" altLang="en-US" sz="2400" dirty="0">
              <a:solidFill>
                <a:srgbClr val="000000"/>
              </a:solidFill>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00" y="129515"/>
            <a:ext cx="2213040" cy="707197"/>
          </a:xfrm>
          <a:prstGeom prst="rect">
            <a:avLst/>
          </a:prstGeom>
        </p:spPr>
      </p:pic>
      <p:sp>
        <p:nvSpPr>
          <p:cNvPr id="9"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31</a:t>
            </a:r>
          </a:p>
        </p:txBody>
      </p:sp>
    </p:spTree>
    <p:extLst>
      <p:ext uri="{BB962C8B-B14F-4D97-AF65-F5344CB8AC3E}">
        <p14:creationId xmlns:p14="http://schemas.microsoft.com/office/powerpoint/2010/main" val="34875365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短兵相接</a:t>
            </a:r>
            <a:r>
              <a:rPr lang="en-US" altLang="zh-CN" dirty="0" smtClean="0"/>
              <a:t>——</a:t>
            </a:r>
            <a:r>
              <a:rPr lang="zh-CN" altLang="en-US" dirty="0" smtClean="0"/>
              <a:t>斯大林格勒会战</a:t>
            </a:r>
            <a:endParaRPr lang="zh-CN" altLang="en-US" dirty="0"/>
          </a:p>
        </p:txBody>
      </p:sp>
      <p:sp>
        <p:nvSpPr>
          <p:cNvPr id="3" name="矩形 2"/>
          <p:cNvSpPr/>
          <p:nvPr/>
        </p:nvSpPr>
        <p:spPr>
          <a:xfrm>
            <a:off x="3262140" y="1190222"/>
            <a:ext cx="5182344" cy="2308324"/>
          </a:xfrm>
          <a:prstGeom prst="rect">
            <a:avLst/>
          </a:prstGeom>
        </p:spPr>
        <p:txBody>
          <a:bodyPr wrap="square">
            <a:spAutoFit/>
          </a:bodyPr>
          <a:lstStyle/>
          <a:p>
            <a:r>
              <a:rPr lang="zh-CN" altLang="en-US" dirty="0" smtClean="0">
                <a:solidFill>
                  <a:srgbClr val="000000"/>
                </a:solidFill>
              </a:rPr>
              <a:t>      斯大林格勒会战是第二次世界大战中最大的会战之一，是苏联军队为了保卫斯大林格勒和粉碎斯大林格勒方向的德军集团而实施的防御战役和反攻战役。在德军以多出</a:t>
            </a:r>
            <a:r>
              <a:rPr lang="en-US" altLang="zh-CN" dirty="0" smtClean="0">
                <a:solidFill>
                  <a:srgbClr val="000000"/>
                </a:solidFill>
              </a:rPr>
              <a:t>0</a:t>
            </a:r>
            <a:r>
              <a:rPr lang="zh-CN" altLang="en-US" dirty="0" smtClean="0">
                <a:solidFill>
                  <a:srgbClr val="000000"/>
                </a:solidFill>
              </a:rPr>
              <a:t>．</a:t>
            </a:r>
            <a:r>
              <a:rPr lang="en-US" altLang="zh-CN" dirty="0" smtClean="0">
                <a:solidFill>
                  <a:srgbClr val="000000"/>
                </a:solidFill>
              </a:rPr>
              <a:t>7</a:t>
            </a:r>
            <a:r>
              <a:rPr lang="zh-CN" altLang="en-US" dirty="0" smtClean="0">
                <a:solidFill>
                  <a:srgbClr val="000000"/>
                </a:solidFill>
              </a:rPr>
              <a:t>倍的军队、</a:t>
            </a:r>
            <a:r>
              <a:rPr lang="en-US" altLang="zh-CN" dirty="0" smtClean="0">
                <a:solidFill>
                  <a:srgbClr val="000000"/>
                </a:solidFill>
              </a:rPr>
              <a:t>0</a:t>
            </a:r>
            <a:r>
              <a:rPr lang="zh-CN" altLang="en-US" dirty="0" smtClean="0">
                <a:solidFill>
                  <a:srgbClr val="000000"/>
                </a:solidFill>
              </a:rPr>
              <a:t>．</a:t>
            </a:r>
            <a:r>
              <a:rPr lang="en-US" altLang="zh-CN" dirty="0" smtClean="0">
                <a:solidFill>
                  <a:srgbClr val="000000"/>
                </a:solidFill>
              </a:rPr>
              <a:t>3</a:t>
            </a:r>
            <a:r>
              <a:rPr lang="zh-CN" altLang="en-US" dirty="0" smtClean="0">
                <a:solidFill>
                  <a:srgbClr val="000000"/>
                </a:solidFill>
              </a:rPr>
              <a:t>倍的坦克和</a:t>
            </a:r>
            <a:r>
              <a:rPr lang="en-US" altLang="zh-CN" dirty="0" smtClean="0">
                <a:solidFill>
                  <a:srgbClr val="000000"/>
                </a:solidFill>
              </a:rPr>
              <a:t>1</a:t>
            </a:r>
            <a:r>
              <a:rPr lang="zh-CN" altLang="en-US" dirty="0" smtClean="0">
                <a:solidFill>
                  <a:srgbClr val="000000"/>
                </a:solidFill>
              </a:rPr>
              <a:t>倍多飞机的情况下，让苏联胜出。斯大林格勒战役是第二次世界大战东部战线的转折点，也是整个二战的转折点，其战略上的胜利远远超出由英美领导下的诺曼底登陆。</a:t>
            </a:r>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124744"/>
            <a:ext cx="1944216" cy="2074798"/>
          </a:xfrm>
          <a:prstGeom prst="rect">
            <a:avLst/>
          </a:prstGeom>
        </p:spPr>
      </p:pic>
      <p:sp>
        <p:nvSpPr>
          <p:cNvPr id="6" name="矩形 5"/>
          <p:cNvSpPr/>
          <p:nvPr/>
        </p:nvSpPr>
        <p:spPr>
          <a:xfrm>
            <a:off x="107504" y="3797549"/>
            <a:ext cx="8766720" cy="2308324"/>
          </a:xfrm>
          <a:prstGeom prst="rect">
            <a:avLst/>
          </a:prstGeom>
        </p:spPr>
        <p:txBody>
          <a:bodyPr wrap="square">
            <a:spAutoFit/>
          </a:bodyPr>
          <a:lstStyle/>
          <a:p>
            <a:r>
              <a:rPr lang="zh-CN" altLang="en-US" b="1" dirty="0" smtClean="0">
                <a:solidFill>
                  <a:srgbClr val="000000"/>
                </a:solidFill>
              </a:rPr>
              <a:t>地    点：</a:t>
            </a:r>
            <a:r>
              <a:rPr lang="zh-CN" altLang="en-US" dirty="0" smtClean="0">
                <a:solidFill>
                  <a:srgbClr val="000000"/>
                </a:solidFill>
              </a:rPr>
              <a:t>苏联，欧洲，伏尔加河流域，斯大林格勒</a:t>
            </a:r>
          </a:p>
          <a:p>
            <a:r>
              <a:rPr lang="zh-CN" altLang="en-US" b="1" dirty="0" smtClean="0">
                <a:solidFill>
                  <a:srgbClr val="000000"/>
                </a:solidFill>
              </a:rPr>
              <a:t>时    间：</a:t>
            </a:r>
            <a:r>
              <a:rPr lang="en-US" altLang="zh-CN" dirty="0" smtClean="0">
                <a:solidFill>
                  <a:srgbClr val="000000"/>
                </a:solidFill>
              </a:rPr>
              <a:t>1942</a:t>
            </a:r>
            <a:r>
              <a:rPr lang="zh-CN" altLang="en-US" dirty="0" smtClean="0">
                <a:solidFill>
                  <a:srgbClr val="000000"/>
                </a:solidFill>
              </a:rPr>
              <a:t>年</a:t>
            </a:r>
            <a:r>
              <a:rPr lang="en-US" altLang="zh-CN" dirty="0" smtClean="0">
                <a:solidFill>
                  <a:srgbClr val="000000"/>
                </a:solidFill>
              </a:rPr>
              <a:t>7</a:t>
            </a:r>
            <a:r>
              <a:rPr lang="zh-CN" altLang="en-US" dirty="0" smtClean="0">
                <a:solidFill>
                  <a:srgbClr val="000000"/>
                </a:solidFill>
              </a:rPr>
              <a:t>月</a:t>
            </a:r>
            <a:r>
              <a:rPr lang="en-US" altLang="zh-CN" dirty="0" smtClean="0">
                <a:solidFill>
                  <a:srgbClr val="000000"/>
                </a:solidFill>
              </a:rPr>
              <a:t>17</a:t>
            </a:r>
            <a:r>
              <a:rPr lang="zh-CN" altLang="en-US" dirty="0" smtClean="0">
                <a:solidFill>
                  <a:srgbClr val="000000"/>
                </a:solidFill>
              </a:rPr>
              <a:t>日 </a:t>
            </a:r>
            <a:r>
              <a:rPr lang="en-US" altLang="zh-CN" dirty="0" smtClean="0">
                <a:solidFill>
                  <a:srgbClr val="000000"/>
                </a:solidFill>
              </a:rPr>
              <a:t>- 1943</a:t>
            </a:r>
            <a:r>
              <a:rPr lang="zh-CN" altLang="en-US" dirty="0" smtClean="0">
                <a:solidFill>
                  <a:srgbClr val="000000"/>
                </a:solidFill>
              </a:rPr>
              <a:t>年</a:t>
            </a:r>
            <a:r>
              <a:rPr lang="en-US" altLang="zh-CN" dirty="0" smtClean="0">
                <a:solidFill>
                  <a:srgbClr val="000000"/>
                </a:solidFill>
              </a:rPr>
              <a:t>2</a:t>
            </a:r>
            <a:r>
              <a:rPr lang="zh-CN" altLang="en-US" dirty="0" smtClean="0">
                <a:solidFill>
                  <a:srgbClr val="000000"/>
                </a:solidFill>
              </a:rPr>
              <a:t>月</a:t>
            </a:r>
            <a:r>
              <a:rPr lang="en-US" altLang="zh-CN" dirty="0" smtClean="0">
                <a:solidFill>
                  <a:srgbClr val="000000"/>
                </a:solidFill>
              </a:rPr>
              <a:t>2</a:t>
            </a:r>
            <a:r>
              <a:rPr lang="zh-CN" altLang="en-US" dirty="0" smtClean="0">
                <a:solidFill>
                  <a:srgbClr val="000000"/>
                </a:solidFill>
              </a:rPr>
              <a:t>日</a:t>
            </a:r>
          </a:p>
          <a:p>
            <a:r>
              <a:rPr lang="zh-CN" altLang="en-US" b="1" dirty="0" smtClean="0">
                <a:solidFill>
                  <a:srgbClr val="000000"/>
                </a:solidFill>
              </a:rPr>
              <a:t>参战方：</a:t>
            </a:r>
            <a:r>
              <a:rPr lang="zh-CN" altLang="en-US" dirty="0" smtClean="0">
                <a:solidFill>
                  <a:srgbClr val="000000"/>
                </a:solidFill>
              </a:rPr>
              <a:t>苏联，纳粹德国及其仆从国</a:t>
            </a:r>
          </a:p>
          <a:p>
            <a:r>
              <a:rPr lang="zh-CN" altLang="en-US" b="1" dirty="0" smtClean="0">
                <a:solidFill>
                  <a:srgbClr val="000000"/>
                </a:solidFill>
              </a:rPr>
              <a:t>结    果：</a:t>
            </a:r>
            <a:r>
              <a:rPr lang="zh-CN" altLang="en-US" dirty="0" smtClean="0">
                <a:solidFill>
                  <a:srgbClr val="000000"/>
                </a:solidFill>
              </a:rPr>
              <a:t>苏联决定性胜利，纳粹德国失败</a:t>
            </a:r>
          </a:p>
          <a:p>
            <a:r>
              <a:rPr lang="zh-CN" altLang="en-US" b="1" dirty="0" smtClean="0">
                <a:solidFill>
                  <a:srgbClr val="000000"/>
                </a:solidFill>
              </a:rPr>
              <a:t>参战方兵力：</a:t>
            </a:r>
            <a:r>
              <a:rPr lang="zh-CN" altLang="en-US" dirty="0" smtClean="0">
                <a:solidFill>
                  <a:srgbClr val="000000"/>
                </a:solidFill>
              </a:rPr>
              <a:t>苏联</a:t>
            </a:r>
            <a:r>
              <a:rPr lang="en-US" altLang="zh-CN" dirty="0" smtClean="0">
                <a:solidFill>
                  <a:srgbClr val="000000"/>
                </a:solidFill>
              </a:rPr>
              <a:t>2 500 000</a:t>
            </a:r>
            <a:r>
              <a:rPr lang="zh-CN" altLang="en-US" dirty="0" smtClean="0">
                <a:solidFill>
                  <a:srgbClr val="000000"/>
                </a:solidFill>
              </a:rPr>
              <a:t>人（苏军反攻阶段）德国</a:t>
            </a:r>
            <a:r>
              <a:rPr lang="en-US" altLang="zh-CN" dirty="0" smtClean="0">
                <a:solidFill>
                  <a:srgbClr val="000000"/>
                </a:solidFill>
              </a:rPr>
              <a:t>1 040 000</a:t>
            </a:r>
            <a:r>
              <a:rPr lang="zh-CN" altLang="en-US" dirty="0" smtClean="0">
                <a:solidFill>
                  <a:srgbClr val="000000"/>
                </a:solidFill>
              </a:rPr>
              <a:t>人（苏军反攻阶段）</a:t>
            </a:r>
          </a:p>
          <a:p>
            <a:r>
              <a:rPr lang="zh-CN" altLang="en-US" b="1" dirty="0" smtClean="0">
                <a:solidFill>
                  <a:srgbClr val="000000"/>
                </a:solidFill>
              </a:rPr>
              <a:t>伤亡情况：</a:t>
            </a:r>
            <a:r>
              <a:rPr lang="zh-CN" altLang="en-US" dirty="0" smtClean="0">
                <a:solidFill>
                  <a:srgbClr val="000000"/>
                </a:solidFill>
              </a:rPr>
              <a:t>苏联：共</a:t>
            </a:r>
            <a:r>
              <a:rPr lang="en-US" altLang="zh-CN" dirty="0" smtClean="0">
                <a:solidFill>
                  <a:srgbClr val="000000"/>
                </a:solidFill>
              </a:rPr>
              <a:t>1 129 619</a:t>
            </a:r>
            <a:r>
              <a:rPr lang="zh-CN" altLang="en-US" dirty="0" smtClean="0">
                <a:solidFill>
                  <a:srgbClr val="000000"/>
                </a:solidFill>
              </a:rPr>
              <a:t>人伤亡、失踪</a:t>
            </a:r>
            <a:endParaRPr lang="en-US" altLang="zh-CN" dirty="0" smtClean="0">
              <a:solidFill>
                <a:srgbClr val="000000"/>
              </a:solidFill>
            </a:endParaRPr>
          </a:p>
          <a:p>
            <a:r>
              <a:rPr lang="en-US" altLang="zh-CN" dirty="0">
                <a:solidFill>
                  <a:srgbClr val="000000"/>
                </a:solidFill>
              </a:rPr>
              <a:t> </a:t>
            </a:r>
            <a:r>
              <a:rPr lang="en-US" altLang="zh-CN" dirty="0" smtClean="0">
                <a:solidFill>
                  <a:srgbClr val="000000"/>
                </a:solidFill>
              </a:rPr>
              <a:t>                 </a:t>
            </a:r>
            <a:r>
              <a:rPr lang="zh-CN" altLang="en-US" dirty="0" smtClean="0">
                <a:solidFill>
                  <a:srgbClr val="000000"/>
                </a:solidFill>
              </a:rPr>
              <a:t>轴心国：伤亡，被俘，失踪共计一百五十余万人</a:t>
            </a:r>
          </a:p>
          <a:p>
            <a:r>
              <a:rPr lang="zh-CN" altLang="en-US" b="1" dirty="0" smtClean="0">
                <a:solidFill>
                  <a:srgbClr val="000000"/>
                </a:solidFill>
              </a:rPr>
              <a:t>主要指挥官：</a:t>
            </a:r>
            <a:r>
              <a:rPr lang="zh-CN" altLang="en-US" dirty="0" smtClean="0">
                <a:solidFill>
                  <a:srgbClr val="000000"/>
                </a:solidFill>
              </a:rPr>
              <a:t>朱可夫，华西列夫斯基，崔可夫，保卢斯，曼施坦因</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515"/>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32</a:t>
            </a:r>
          </a:p>
        </p:txBody>
      </p:sp>
    </p:spTree>
    <p:extLst>
      <p:ext uri="{BB962C8B-B14F-4D97-AF65-F5344CB8AC3E}">
        <p14:creationId xmlns:p14="http://schemas.microsoft.com/office/powerpoint/2010/main" val="38217955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折戟沉沙</a:t>
            </a:r>
            <a:r>
              <a:rPr lang="en-US" altLang="zh-CN" dirty="0" smtClean="0"/>
              <a:t>――</a:t>
            </a:r>
            <a:r>
              <a:rPr lang="zh-CN" altLang="en-US" dirty="0" smtClean="0"/>
              <a:t>中途岛海战</a:t>
            </a:r>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32240" y="1087965"/>
            <a:ext cx="2071378" cy="1593368"/>
          </a:xfrm>
          <a:prstGeom prst="rect">
            <a:avLst/>
          </a:prstGeom>
        </p:spPr>
      </p:pic>
      <p:sp>
        <p:nvSpPr>
          <p:cNvPr id="6" name="矩形 5"/>
          <p:cNvSpPr/>
          <p:nvPr/>
        </p:nvSpPr>
        <p:spPr>
          <a:xfrm>
            <a:off x="179512" y="2420888"/>
            <a:ext cx="9937104" cy="3970318"/>
          </a:xfrm>
          <a:prstGeom prst="rect">
            <a:avLst/>
          </a:prstGeom>
        </p:spPr>
        <p:txBody>
          <a:bodyPr wrap="square">
            <a:spAutoFit/>
          </a:bodyPr>
          <a:lstStyle/>
          <a:p>
            <a:r>
              <a:rPr lang="zh-CN" altLang="en-US" b="1" dirty="0" smtClean="0">
                <a:solidFill>
                  <a:srgbClr val="000000"/>
                </a:solidFill>
              </a:rPr>
              <a:t>地    点：</a:t>
            </a:r>
            <a:r>
              <a:rPr lang="zh-CN" altLang="en-US" dirty="0" smtClean="0">
                <a:solidFill>
                  <a:srgbClr val="000000"/>
                </a:solidFill>
              </a:rPr>
              <a:t>中途岛附近海域</a:t>
            </a:r>
            <a:endParaRPr lang="en-US" altLang="zh-CN" dirty="0" smtClean="0">
              <a:solidFill>
                <a:srgbClr val="000000"/>
              </a:solidFill>
            </a:endParaRPr>
          </a:p>
          <a:p>
            <a:r>
              <a:rPr lang="zh-CN" altLang="en-US" b="1" dirty="0" smtClean="0">
                <a:solidFill>
                  <a:srgbClr val="000000"/>
                </a:solidFill>
              </a:rPr>
              <a:t>时    间：</a:t>
            </a:r>
            <a:r>
              <a:rPr lang="en-US" altLang="zh-CN" dirty="0" smtClean="0">
                <a:solidFill>
                  <a:srgbClr val="000000"/>
                </a:solidFill>
              </a:rPr>
              <a:t>1942</a:t>
            </a:r>
            <a:r>
              <a:rPr lang="zh-CN" altLang="en-US" dirty="0" smtClean="0">
                <a:solidFill>
                  <a:srgbClr val="000000"/>
                </a:solidFill>
              </a:rPr>
              <a:t>年</a:t>
            </a:r>
            <a:r>
              <a:rPr lang="en-US" altLang="zh-CN" dirty="0" smtClean="0">
                <a:solidFill>
                  <a:srgbClr val="000000"/>
                </a:solidFill>
              </a:rPr>
              <a:t>6</a:t>
            </a:r>
            <a:r>
              <a:rPr lang="zh-CN" altLang="en-US" dirty="0" smtClean="0">
                <a:solidFill>
                  <a:srgbClr val="000000"/>
                </a:solidFill>
              </a:rPr>
              <a:t>月</a:t>
            </a:r>
            <a:r>
              <a:rPr lang="en-US" altLang="zh-CN" dirty="0" smtClean="0">
                <a:solidFill>
                  <a:srgbClr val="000000"/>
                </a:solidFill>
              </a:rPr>
              <a:t>4</a:t>
            </a:r>
            <a:r>
              <a:rPr lang="zh-CN" altLang="en-US" dirty="0" smtClean="0">
                <a:solidFill>
                  <a:srgbClr val="000000"/>
                </a:solidFill>
              </a:rPr>
              <a:t>日－</a:t>
            </a:r>
            <a:r>
              <a:rPr lang="en-US" altLang="zh-CN" dirty="0" smtClean="0">
                <a:solidFill>
                  <a:srgbClr val="000000"/>
                </a:solidFill>
              </a:rPr>
              <a:t>6</a:t>
            </a:r>
            <a:r>
              <a:rPr lang="zh-CN" altLang="en-US" dirty="0" smtClean="0">
                <a:solidFill>
                  <a:srgbClr val="000000"/>
                </a:solidFill>
              </a:rPr>
              <a:t>月</a:t>
            </a:r>
            <a:r>
              <a:rPr lang="en-US" altLang="zh-CN" dirty="0" smtClean="0">
                <a:solidFill>
                  <a:srgbClr val="000000"/>
                </a:solidFill>
              </a:rPr>
              <a:t>7</a:t>
            </a:r>
            <a:r>
              <a:rPr lang="zh-CN" altLang="en-US" dirty="0" smtClean="0">
                <a:solidFill>
                  <a:srgbClr val="000000"/>
                </a:solidFill>
              </a:rPr>
              <a:t>日</a:t>
            </a:r>
            <a:endParaRPr lang="en-US" altLang="zh-CN" dirty="0" smtClean="0">
              <a:solidFill>
                <a:srgbClr val="000000"/>
              </a:solidFill>
            </a:endParaRPr>
          </a:p>
          <a:p>
            <a:r>
              <a:rPr lang="zh-CN" altLang="en-US" b="1" dirty="0" smtClean="0">
                <a:solidFill>
                  <a:srgbClr val="000000"/>
                </a:solidFill>
              </a:rPr>
              <a:t>参战方：</a:t>
            </a:r>
            <a:r>
              <a:rPr lang="zh-CN" altLang="en-US" dirty="0" smtClean="0">
                <a:solidFill>
                  <a:srgbClr val="000000"/>
                </a:solidFill>
              </a:rPr>
              <a:t>日本帝国海军，美国太平洋舰队</a:t>
            </a:r>
            <a:endParaRPr lang="en-US" altLang="zh-CN" dirty="0" smtClean="0">
              <a:solidFill>
                <a:srgbClr val="000000"/>
              </a:solidFill>
            </a:endParaRPr>
          </a:p>
          <a:p>
            <a:r>
              <a:rPr lang="zh-CN" altLang="en-US" b="1" dirty="0" smtClean="0">
                <a:solidFill>
                  <a:srgbClr val="000000"/>
                </a:solidFill>
              </a:rPr>
              <a:t>结    果：</a:t>
            </a:r>
            <a:r>
              <a:rPr lang="zh-CN" altLang="en-US" dirty="0" smtClean="0">
                <a:solidFill>
                  <a:srgbClr val="000000"/>
                </a:solidFill>
              </a:rPr>
              <a:t>美军决定性胜利</a:t>
            </a:r>
            <a:endParaRPr lang="en-US" altLang="zh-CN" dirty="0" smtClean="0">
              <a:solidFill>
                <a:srgbClr val="000000"/>
              </a:solidFill>
            </a:endParaRPr>
          </a:p>
          <a:p>
            <a:r>
              <a:rPr lang="zh-CN" altLang="en-US" b="1" dirty="0" smtClean="0">
                <a:solidFill>
                  <a:srgbClr val="000000"/>
                </a:solidFill>
              </a:rPr>
              <a:t>参战方兵力：</a:t>
            </a:r>
          </a:p>
          <a:p>
            <a:r>
              <a:rPr lang="zh-CN" altLang="en-US" dirty="0" smtClean="0">
                <a:solidFill>
                  <a:srgbClr val="000000"/>
                </a:solidFill>
              </a:rPr>
              <a:t>航母</a:t>
            </a:r>
            <a:r>
              <a:rPr lang="en-US" altLang="zh-CN" dirty="0" smtClean="0">
                <a:solidFill>
                  <a:srgbClr val="000000"/>
                </a:solidFill>
              </a:rPr>
              <a:t>:</a:t>
            </a:r>
            <a:r>
              <a:rPr lang="zh-CN" altLang="en-US" dirty="0" smtClean="0">
                <a:solidFill>
                  <a:srgbClr val="000000"/>
                </a:solidFill>
              </a:rPr>
              <a:t>日军</a:t>
            </a:r>
            <a:r>
              <a:rPr lang="en-US" altLang="zh-CN" dirty="0" smtClean="0">
                <a:solidFill>
                  <a:srgbClr val="000000"/>
                </a:solidFill>
              </a:rPr>
              <a:t>4</a:t>
            </a:r>
            <a:r>
              <a:rPr lang="zh-CN" altLang="en-US" dirty="0" smtClean="0">
                <a:solidFill>
                  <a:srgbClr val="000000"/>
                </a:solidFill>
              </a:rPr>
              <a:t>艘，美军</a:t>
            </a:r>
            <a:r>
              <a:rPr lang="en-US" altLang="zh-CN" dirty="0" smtClean="0">
                <a:solidFill>
                  <a:srgbClr val="000000"/>
                </a:solidFill>
              </a:rPr>
              <a:t>3</a:t>
            </a:r>
            <a:r>
              <a:rPr lang="zh-CN" altLang="en-US" dirty="0" smtClean="0">
                <a:solidFill>
                  <a:srgbClr val="000000"/>
                </a:solidFill>
              </a:rPr>
              <a:t>艘</a:t>
            </a:r>
          </a:p>
          <a:p>
            <a:r>
              <a:rPr lang="zh-CN" altLang="en-US" dirty="0" smtClean="0">
                <a:solidFill>
                  <a:srgbClr val="000000"/>
                </a:solidFill>
              </a:rPr>
              <a:t>各类舰船：日</a:t>
            </a:r>
            <a:r>
              <a:rPr lang="en-US" altLang="zh-CN" dirty="0" smtClean="0">
                <a:solidFill>
                  <a:srgbClr val="000000"/>
                </a:solidFill>
              </a:rPr>
              <a:t>7</a:t>
            </a:r>
            <a:r>
              <a:rPr lang="zh-CN" altLang="en-US" dirty="0" smtClean="0">
                <a:solidFill>
                  <a:srgbClr val="000000"/>
                </a:solidFill>
              </a:rPr>
              <a:t>艘，美</a:t>
            </a:r>
            <a:r>
              <a:rPr lang="en-US" altLang="zh-CN" dirty="0" smtClean="0">
                <a:solidFill>
                  <a:srgbClr val="000000"/>
                </a:solidFill>
              </a:rPr>
              <a:t>25</a:t>
            </a:r>
            <a:r>
              <a:rPr lang="zh-CN" altLang="en-US" dirty="0" smtClean="0">
                <a:solidFill>
                  <a:srgbClr val="000000"/>
                </a:solidFill>
              </a:rPr>
              <a:t>艘</a:t>
            </a:r>
          </a:p>
          <a:p>
            <a:r>
              <a:rPr lang="zh-CN" altLang="en-US" dirty="0" smtClean="0">
                <a:solidFill>
                  <a:srgbClr val="000000"/>
                </a:solidFill>
              </a:rPr>
              <a:t>各类飞机：日</a:t>
            </a:r>
            <a:r>
              <a:rPr lang="en-US" altLang="zh-CN" dirty="0" smtClean="0">
                <a:solidFill>
                  <a:srgbClr val="000000"/>
                </a:solidFill>
              </a:rPr>
              <a:t>264</a:t>
            </a:r>
            <a:r>
              <a:rPr lang="zh-CN" altLang="en-US" dirty="0" smtClean="0">
                <a:solidFill>
                  <a:srgbClr val="000000"/>
                </a:solidFill>
              </a:rPr>
              <a:t>架飞机，美</a:t>
            </a:r>
            <a:r>
              <a:rPr lang="en-US" altLang="zh-CN" dirty="0" smtClean="0">
                <a:solidFill>
                  <a:srgbClr val="000000"/>
                </a:solidFill>
              </a:rPr>
              <a:t>233</a:t>
            </a:r>
            <a:r>
              <a:rPr lang="zh-CN" altLang="en-US" dirty="0" smtClean="0">
                <a:solidFill>
                  <a:srgbClr val="000000"/>
                </a:solidFill>
              </a:rPr>
              <a:t>架舰载机</a:t>
            </a:r>
            <a:r>
              <a:rPr lang="en-US" altLang="zh-CN" dirty="0" smtClean="0">
                <a:solidFill>
                  <a:srgbClr val="000000"/>
                </a:solidFill>
              </a:rPr>
              <a:t>+172</a:t>
            </a:r>
            <a:r>
              <a:rPr lang="zh-CN" altLang="en-US" dirty="0" smtClean="0">
                <a:solidFill>
                  <a:srgbClr val="000000"/>
                </a:solidFill>
              </a:rPr>
              <a:t>架陆基飞机</a:t>
            </a:r>
            <a:endParaRPr lang="en-US" altLang="zh-CN" dirty="0" smtClean="0">
              <a:solidFill>
                <a:srgbClr val="000000"/>
              </a:solidFill>
            </a:endParaRPr>
          </a:p>
          <a:p>
            <a:r>
              <a:rPr lang="zh-CN" altLang="en-US" b="1" dirty="0" smtClean="0">
                <a:solidFill>
                  <a:srgbClr val="000000"/>
                </a:solidFill>
              </a:rPr>
              <a:t>伤亡情况：</a:t>
            </a:r>
          </a:p>
          <a:p>
            <a:r>
              <a:rPr lang="zh-CN" altLang="en-US" dirty="0" smtClean="0">
                <a:solidFill>
                  <a:srgbClr val="000000"/>
                </a:solidFill>
              </a:rPr>
              <a:t>日军：</a:t>
            </a:r>
            <a:r>
              <a:rPr lang="en-US" altLang="zh-CN" dirty="0" smtClean="0">
                <a:solidFill>
                  <a:srgbClr val="000000"/>
                </a:solidFill>
              </a:rPr>
              <a:t>4</a:t>
            </a:r>
            <a:r>
              <a:rPr lang="zh-CN" altLang="en-US" dirty="0" smtClean="0">
                <a:solidFill>
                  <a:srgbClr val="000000"/>
                </a:solidFill>
              </a:rPr>
              <a:t>艘航母、重巡洋舰三隈号沉没，</a:t>
            </a:r>
            <a:r>
              <a:rPr lang="en-US" altLang="zh-CN" dirty="0" smtClean="0">
                <a:solidFill>
                  <a:srgbClr val="000000"/>
                </a:solidFill>
              </a:rPr>
              <a:t>332</a:t>
            </a:r>
            <a:r>
              <a:rPr lang="zh-CN" altLang="en-US" dirty="0" smtClean="0">
                <a:solidFill>
                  <a:srgbClr val="000000"/>
                </a:solidFill>
              </a:rPr>
              <a:t>架军机（包括备用机）</a:t>
            </a:r>
          </a:p>
          <a:p>
            <a:r>
              <a:rPr lang="zh-CN" altLang="en-US" dirty="0" smtClean="0">
                <a:solidFill>
                  <a:srgbClr val="000000"/>
                </a:solidFill>
              </a:rPr>
              <a:t>日军阵亡：</a:t>
            </a:r>
            <a:r>
              <a:rPr lang="en-US" altLang="zh-CN" dirty="0" smtClean="0">
                <a:solidFill>
                  <a:srgbClr val="000000"/>
                </a:solidFill>
              </a:rPr>
              <a:t>3,057</a:t>
            </a:r>
            <a:r>
              <a:rPr lang="zh-CN" altLang="en-US" dirty="0" smtClean="0">
                <a:solidFill>
                  <a:srgbClr val="000000"/>
                </a:solidFill>
              </a:rPr>
              <a:t>人阵亡，其中</a:t>
            </a:r>
            <a:r>
              <a:rPr lang="en-US" altLang="zh-CN" dirty="0" smtClean="0">
                <a:solidFill>
                  <a:srgbClr val="000000"/>
                </a:solidFill>
              </a:rPr>
              <a:t>110</a:t>
            </a:r>
            <a:r>
              <a:rPr lang="zh-CN" altLang="en-US" dirty="0" smtClean="0">
                <a:solidFill>
                  <a:srgbClr val="000000"/>
                </a:solidFill>
              </a:rPr>
              <a:t>名飞行人员</a:t>
            </a:r>
          </a:p>
          <a:p>
            <a:r>
              <a:rPr lang="zh-CN" altLang="en-US" dirty="0" smtClean="0">
                <a:solidFill>
                  <a:srgbClr val="000000"/>
                </a:solidFill>
              </a:rPr>
              <a:t>美军：航母“约克镇”号、驱逐舰哈曼号沉没，</a:t>
            </a:r>
            <a:r>
              <a:rPr lang="en-US" altLang="zh-CN" dirty="0" smtClean="0">
                <a:solidFill>
                  <a:srgbClr val="000000"/>
                </a:solidFill>
              </a:rPr>
              <a:t>98</a:t>
            </a:r>
            <a:r>
              <a:rPr lang="zh-CN" altLang="en-US" dirty="0" smtClean="0">
                <a:solidFill>
                  <a:srgbClr val="000000"/>
                </a:solidFill>
              </a:rPr>
              <a:t>架军机</a:t>
            </a:r>
          </a:p>
          <a:p>
            <a:r>
              <a:rPr lang="zh-CN" altLang="en-US" dirty="0" smtClean="0">
                <a:solidFill>
                  <a:srgbClr val="000000"/>
                </a:solidFill>
              </a:rPr>
              <a:t>美军阵亡：</a:t>
            </a:r>
            <a:r>
              <a:rPr lang="en-US" altLang="zh-CN" dirty="0" smtClean="0">
                <a:solidFill>
                  <a:srgbClr val="000000"/>
                </a:solidFill>
              </a:rPr>
              <a:t>307</a:t>
            </a:r>
            <a:r>
              <a:rPr lang="zh-CN" altLang="en-US" dirty="0" smtClean="0">
                <a:solidFill>
                  <a:srgbClr val="000000"/>
                </a:solidFill>
              </a:rPr>
              <a:t>人阵亡，其中</a:t>
            </a:r>
            <a:r>
              <a:rPr lang="en-US" altLang="zh-CN" dirty="0" smtClean="0">
                <a:solidFill>
                  <a:srgbClr val="000000"/>
                </a:solidFill>
              </a:rPr>
              <a:t>172</a:t>
            </a:r>
            <a:r>
              <a:rPr lang="zh-CN" altLang="en-US" dirty="0" smtClean="0">
                <a:solidFill>
                  <a:srgbClr val="000000"/>
                </a:solidFill>
              </a:rPr>
              <a:t>名飞行人员</a:t>
            </a:r>
            <a:endParaRPr lang="en-US" altLang="zh-CN" dirty="0" smtClean="0">
              <a:solidFill>
                <a:srgbClr val="000000"/>
              </a:solidFill>
            </a:endParaRPr>
          </a:p>
          <a:p>
            <a:r>
              <a:rPr lang="zh-CN" altLang="en-US" b="1" dirty="0" smtClean="0">
                <a:solidFill>
                  <a:srgbClr val="000000"/>
                </a:solidFill>
              </a:rPr>
              <a:t>主要指挥官：</a:t>
            </a:r>
            <a:r>
              <a:rPr lang="zh-CN" altLang="en-US" dirty="0" smtClean="0">
                <a:solidFill>
                  <a:srgbClr val="000000"/>
                </a:solidFill>
              </a:rPr>
              <a:t>山本五十六，切斯特</a:t>
            </a:r>
            <a:r>
              <a:rPr lang="en-US" altLang="zh-CN" dirty="0" smtClean="0">
                <a:solidFill>
                  <a:srgbClr val="000000"/>
                </a:solidFill>
              </a:rPr>
              <a:t>.</a:t>
            </a:r>
            <a:r>
              <a:rPr lang="zh-CN" altLang="en-US" dirty="0" smtClean="0">
                <a:solidFill>
                  <a:srgbClr val="000000"/>
                </a:solidFill>
              </a:rPr>
              <a:t>尼米兹</a:t>
            </a:r>
          </a:p>
        </p:txBody>
      </p:sp>
      <p:sp>
        <p:nvSpPr>
          <p:cNvPr id="8" name="矩形 7"/>
          <p:cNvSpPr/>
          <p:nvPr/>
        </p:nvSpPr>
        <p:spPr>
          <a:xfrm>
            <a:off x="17398" y="1087965"/>
            <a:ext cx="6531539" cy="1200329"/>
          </a:xfrm>
          <a:prstGeom prst="rect">
            <a:avLst/>
          </a:prstGeom>
        </p:spPr>
        <p:txBody>
          <a:bodyPr wrap="square">
            <a:spAutoFit/>
          </a:bodyPr>
          <a:lstStyle/>
          <a:p>
            <a:r>
              <a:rPr lang="zh-CN" altLang="en-US" dirty="0" smtClean="0">
                <a:solidFill>
                  <a:srgbClr val="000000"/>
                </a:solidFill>
              </a:rPr>
              <a:t>      中途岛海战，是一次航母战斗群对航母战斗群的战争。也是美国海军以少胜多的一个著名战例。美国海军不仅在此战役中成功地击退了日本海军对中途岛环礁的攻击，还得到了太平洋战区的主动权，因此成为二战太平洋战区的转折点</a:t>
            </a:r>
            <a:endParaRPr lang="zh-CN" altLang="en-US" dirty="0">
              <a:solidFill>
                <a:srgbClr val="000000"/>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515"/>
            <a:ext cx="2213040" cy="707197"/>
          </a:xfrm>
          <a:prstGeom prst="rect">
            <a:avLst/>
          </a:prstGeom>
        </p:spPr>
      </p:pic>
      <p:sp>
        <p:nvSpPr>
          <p:cNvPr id="10"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33</a:t>
            </a:r>
          </a:p>
        </p:txBody>
      </p:sp>
    </p:spTree>
    <p:extLst>
      <p:ext uri="{BB962C8B-B14F-4D97-AF65-F5344CB8AC3E}">
        <p14:creationId xmlns:p14="http://schemas.microsoft.com/office/powerpoint/2010/main" val="23986111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血肉之路</a:t>
            </a:r>
            <a:r>
              <a:rPr lang="en-US" altLang="zh-CN" dirty="0" smtClean="0"/>
              <a:t>――</a:t>
            </a:r>
            <a:r>
              <a:rPr lang="zh-CN" altLang="en-US" dirty="0" smtClean="0"/>
              <a:t>瓜岛争夺战</a:t>
            </a:r>
            <a:endParaRPr lang="zh-CN" altLang="en-US" dirty="0"/>
          </a:p>
        </p:txBody>
      </p:sp>
      <p:sp>
        <p:nvSpPr>
          <p:cNvPr id="3" name="矩形 2"/>
          <p:cNvSpPr/>
          <p:nvPr/>
        </p:nvSpPr>
        <p:spPr>
          <a:xfrm>
            <a:off x="467544" y="3861048"/>
            <a:ext cx="5958408" cy="2308324"/>
          </a:xfrm>
          <a:prstGeom prst="rect">
            <a:avLst/>
          </a:prstGeom>
        </p:spPr>
        <p:txBody>
          <a:bodyPr wrap="square">
            <a:spAutoFit/>
          </a:bodyPr>
          <a:lstStyle/>
          <a:p>
            <a:r>
              <a:rPr lang="zh-CN" altLang="en-US" b="1" dirty="0" smtClean="0">
                <a:solidFill>
                  <a:srgbClr val="000000"/>
                </a:solidFill>
              </a:rPr>
              <a:t>名 称：</a:t>
            </a:r>
            <a:r>
              <a:rPr lang="zh-CN" altLang="en-US" dirty="0" smtClean="0">
                <a:solidFill>
                  <a:srgbClr val="000000"/>
                </a:solidFill>
              </a:rPr>
              <a:t>瓜达尔卡纳尔岛战役</a:t>
            </a:r>
          </a:p>
          <a:p>
            <a:r>
              <a:rPr lang="zh-CN" altLang="en-US" b="1" dirty="0" smtClean="0">
                <a:solidFill>
                  <a:srgbClr val="000000"/>
                </a:solidFill>
              </a:rPr>
              <a:t>地 点：</a:t>
            </a:r>
            <a:r>
              <a:rPr lang="zh-CN" altLang="en-US" dirty="0" smtClean="0">
                <a:solidFill>
                  <a:srgbClr val="000000"/>
                </a:solidFill>
              </a:rPr>
              <a:t>瓜达尔卡纳尔岛</a:t>
            </a:r>
          </a:p>
          <a:p>
            <a:r>
              <a:rPr lang="zh-CN" altLang="en-US" b="1" dirty="0" smtClean="0">
                <a:solidFill>
                  <a:srgbClr val="000000"/>
                </a:solidFill>
              </a:rPr>
              <a:t>时 间：</a:t>
            </a:r>
            <a:r>
              <a:rPr lang="en-US" altLang="zh-CN" dirty="0" smtClean="0">
                <a:solidFill>
                  <a:srgbClr val="000000"/>
                </a:solidFill>
              </a:rPr>
              <a:t>1942</a:t>
            </a:r>
            <a:r>
              <a:rPr lang="zh-CN" altLang="en-US" dirty="0" smtClean="0">
                <a:solidFill>
                  <a:srgbClr val="000000"/>
                </a:solidFill>
              </a:rPr>
              <a:t>年</a:t>
            </a:r>
            <a:r>
              <a:rPr lang="en-US" altLang="zh-CN" dirty="0" smtClean="0">
                <a:solidFill>
                  <a:srgbClr val="000000"/>
                </a:solidFill>
              </a:rPr>
              <a:t>8</a:t>
            </a:r>
            <a:r>
              <a:rPr lang="zh-CN" altLang="en-US" dirty="0" smtClean="0">
                <a:solidFill>
                  <a:srgbClr val="000000"/>
                </a:solidFill>
              </a:rPr>
              <a:t>月</a:t>
            </a:r>
            <a:r>
              <a:rPr lang="en-US" altLang="zh-CN" dirty="0" smtClean="0">
                <a:solidFill>
                  <a:srgbClr val="000000"/>
                </a:solidFill>
              </a:rPr>
              <a:t>-1943</a:t>
            </a:r>
            <a:r>
              <a:rPr lang="zh-CN" altLang="en-US" dirty="0" smtClean="0">
                <a:solidFill>
                  <a:srgbClr val="000000"/>
                </a:solidFill>
              </a:rPr>
              <a:t>年</a:t>
            </a:r>
            <a:r>
              <a:rPr lang="en-US" altLang="zh-CN" dirty="0" smtClean="0">
                <a:solidFill>
                  <a:srgbClr val="000000"/>
                </a:solidFill>
              </a:rPr>
              <a:t>2</a:t>
            </a:r>
            <a:r>
              <a:rPr lang="zh-CN" altLang="en-US" dirty="0" smtClean="0">
                <a:solidFill>
                  <a:srgbClr val="000000"/>
                </a:solidFill>
              </a:rPr>
              <a:t>月</a:t>
            </a:r>
          </a:p>
          <a:p>
            <a:r>
              <a:rPr lang="zh-CN" altLang="en-US" b="1" dirty="0" smtClean="0">
                <a:solidFill>
                  <a:srgbClr val="000000"/>
                </a:solidFill>
              </a:rPr>
              <a:t>参战方：</a:t>
            </a:r>
            <a:r>
              <a:rPr lang="zh-CN" altLang="en-US" dirty="0" smtClean="0">
                <a:solidFill>
                  <a:srgbClr val="000000"/>
                </a:solidFill>
              </a:rPr>
              <a:t>美国，日本</a:t>
            </a:r>
          </a:p>
          <a:p>
            <a:r>
              <a:rPr lang="zh-CN" altLang="en-US" b="1" dirty="0" smtClean="0">
                <a:solidFill>
                  <a:srgbClr val="000000"/>
                </a:solidFill>
              </a:rPr>
              <a:t>结 果：</a:t>
            </a:r>
            <a:r>
              <a:rPr lang="zh-CN" altLang="en-US" dirty="0" smtClean="0">
                <a:solidFill>
                  <a:srgbClr val="000000"/>
                </a:solidFill>
              </a:rPr>
              <a:t>美军获胜</a:t>
            </a:r>
          </a:p>
          <a:p>
            <a:r>
              <a:rPr lang="zh-CN" altLang="en-US" b="1" dirty="0" smtClean="0">
                <a:solidFill>
                  <a:srgbClr val="000000"/>
                </a:solidFill>
              </a:rPr>
              <a:t>伤亡情况：</a:t>
            </a:r>
            <a:r>
              <a:rPr lang="zh-CN" altLang="en-US" dirty="0" smtClean="0">
                <a:solidFill>
                  <a:srgbClr val="000000"/>
                </a:solidFill>
              </a:rPr>
              <a:t>日本伤亡</a:t>
            </a:r>
            <a:r>
              <a:rPr lang="en-US" altLang="zh-CN" dirty="0" smtClean="0">
                <a:solidFill>
                  <a:srgbClr val="000000"/>
                </a:solidFill>
              </a:rPr>
              <a:t>2.5</a:t>
            </a:r>
            <a:r>
              <a:rPr lang="zh-CN" altLang="en-US" dirty="0" smtClean="0">
                <a:solidFill>
                  <a:srgbClr val="000000"/>
                </a:solidFill>
              </a:rPr>
              <a:t>万人</a:t>
            </a:r>
            <a:br>
              <a:rPr lang="zh-CN" altLang="en-US" dirty="0" smtClean="0">
                <a:solidFill>
                  <a:srgbClr val="000000"/>
                </a:solidFill>
              </a:rPr>
            </a:br>
            <a:r>
              <a:rPr lang="zh-CN" altLang="en-US" dirty="0" smtClean="0">
                <a:solidFill>
                  <a:srgbClr val="000000"/>
                </a:solidFill>
              </a:rPr>
              <a:t>                  美军伤亡</a:t>
            </a:r>
            <a:r>
              <a:rPr lang="en-US" altLang="zh-CN" dirty="0" smtClean="0">
                <a:solidFill>
                  <a:srgbClr val="000000"/>
                </a:solidFill>
              </a:rPr>
              <a:t>5800</a:t>
            </a:r>
            <a:r>
              <a:rPr lang="zh-CN" altLang="en-US" dirty="0" smtClean="0">
                <a:solidFill>
                  <a:srgbClr val="000000"/>
                </a:solidFill>
              </a:rPr>
              <a:t>人</a:t>
            </a:r>
          </a:p>
          <a:p>
            <a:r>
              <a:rPr lang="zh-CN" altLang="en-US" b="1" dirty="0" smtClean="0">
                <a:solidFill>
                  <a:srgbClr val="000000"/>
                </a:solidFill>
              </a:rPr>
              <a:t>主要指挥官：</a:t>
            </a:r>
            <a:r>
              <a:rPr lang="zh-CN" altLang="en-US" dirty="0" smtClean="0">
                <a:solidFill>
                  <a:srgbClr val="000000"/>
                </a:solidFill>
              </a:rPr>
              <a:t>戈姆利，哈尔西，山本五十六，百武晴吉</a:t>
            </a:r>
            <a:endParaRPr lang="zh-CN" altLang="en-US" dirty="0">
              <a:solidFill>
                <a:srgbClr val="000000"/>
              </a:solidFill>
            </a:endParaRPr>
          </a:p>
        </p:txBody>
      </p:sp>
      <p:sp>
        <p:nvSpPr>
          <p:cNvPr id="4" name="矩形 3"/>
          <p:cNvSpPr/>
          <p:nvPr/>
        </p:nvSpPr>
        <p:spPr>
          <a:xfrm>
            <a:off x="323528" y="1422204"/>
            <a:ext cx="4572000" cy="2031325"/>
          </a:xfrm>
          <a:prstGeom prst="rect">
            <a:avLst/>
          </a:prstGeom>
        </p:spPr>
        <p:txBody>
          <a:bodyPr>
            <a:spAutoFit/>
          </a:bodyPr>
          <a:lstStyle/>
          <a:p>
            <a:r>
              <a:rPr lang="zh-CN" altLang="en-US" dirty="0" smtClean="0">
                <a:solidFill>
                  <a:srgbClr val="000000"/>
                </a:solidFill>
              </a:rPr>
              <a:t>      瓜岛争夺战是太平洋战争中一场空前残酷而激烈的大搏杀，是二战中最大的遭遇性战役，也是美国海军自</a:t>
            </a:r>
            <a:r>
              <a:rPr lang="en-US" altLang="zh-CN" dirty="0" smtClean="0">
                <a:solidFill>
                  <a:srgbClr val="000000"/>
                </a:solidFill>
              </a:rPr>
              <a:t>1898</a:t>
            </a:r>
            <a:r>
              <a:rPr lang="zh-CN" altLang="en-US" dirty="0" smtClean="0">
                <a:solidFill>
                  <a:srgbClr val="000000"/>
                </a:solidFill>
              </a:rPr>
              <a:t>年以来在太平洋战场上第一次成功的两栖登陆作战。从</a:t>
            </a:r>
            <a:r>
              <a:rPr lang="en-US" altLang="zh-CN" dirty="0" smtClean="0">
                <a:solidFill>
                  <a:srgbClr val="000000"/>
                </a:solidFill>
              </a:rPr>
              <a:t>1942</a:t>
            </a:r>
            <a:r>
              <a:rPr lang="zh-CN" altLang="en-US" dirty="0" smtClean="0">
                <a:solidFill>
                  <a:srgbClr val="000000"/>
                </a:solidFill>
              </a:rPr>
              <a:t>年</a:t>
            </a:r>
            <a:r>
              <a:rPr lang="en-US" altLang="zh-CN" dirty="0" smtClean="0">
                <a:solidFill>
                  <a:srgbClr val="000000"/>
                </a:solidFill>
              </a:rPr>
              <a:t>8</a:t>
            </a:r>
            <a:r>
              <a:rPr lang="zh-CN" altLang="en-US" dirty="0" smtClean="0">
                <a:solidFill>
                  <a:srgbClr val="000000"/>
                </a:solidFill>
              </a:rPr>
              <a:t>月</a:t>
            </a:r>
            <a:r>
              <a:rPr lang="en-US" altLang="zh-CN" dirty="0" smtClean="0">
                <a:solidFill>
                  <a:srgbClr val="000000"/>
                </a:solidFill>
              </a:rPr>
              <a:t>7</a:t>
            </a:r>
            <a:r>
              <a:rPr lang="zh-CN" altLang="en-US" dirty="0" smtClean="0">
                <a:solidFill>
                  <a:srgbClr val="000000"/>
                </a:solidFill>
              </a:rPr>
              <a:t>日美军的悄然登陆到</a:t>
            </a:r>
            <a:r>
              <a:rPr lang="en-US" altLang="zh-CN" dirty="0" smtClean="0">
                <a:solidFill>
                  <a:srgbClr val="000000"/>
                </a:solidFill>
              </a:rPr>
              <a:t>1943</a:t>
            </a:r>
            <a:r>
              <a:rPr lang="zh-CN" altLang="en-US" dirty="0" smtClean="0">
                <a:solidFill>
                  <a:srgbClr val="000000"/>
                </a:solidFill>
              </a:rPr>
              <a:t>年</a:t>
            </a:r>
            <a:r>
              <a:rPr lang="en-US" altLang="zh-CN" dirty="0" smtClean="0">
                <a:solidFill>
                  <a:srgbClr val="000000"/>
                </a:solidFill>
              </a:rPr>
              <a:t>1</a:t>
            </a:r>
            <a:r>
              <a:rPr lang="zh-CN" altLang="en-US" dirty="0" smtClean="0">
                <a:solidFill>
                  <a:srgbClr val="000000"/>
                </a:solidFill>
              </a:rPr>
              <a:t>月</a:t>
            </a:r>
            <a:r>
              <a:rPr lang="en-US" altLang="zh-CN" dirty="0" smtClean="0">
                <a:solidFill>
                  <a:srgbClr val="000000"/>
                </a:solidFill>
              </a:rPr>
              <a:t>4</a:t>
            </a:r>
            <a:r>
              <a:rPr lang="zh-CN" altLang="en-US" dirty="0" smtClean="0">
                <a:solidFill>
                  <a:srgbClr val="000000"/>
                </a:solidFill>
              </a:rPr>
              <a:t>日日军的撤离，双方一共在这个小岛上留下了两万多具尸体。</a:t>
            </a:r>
            <a:endParaRPr lang="zh-CN" altLang="en-US" dirty="0">
              <a:solidFill>
                <a:srgbClr val="00000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0145" y="1124744"/>
            <a:ext cx="3816424" cy="3094398"/>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515"/>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34</a:t>
            </a:r>
          </a:p>
        </p:txBody>
      </p:sp>
    </p:spTree>
    <p:extLst>
      <p:ext uri="{BB962C8B-B14F-4D97-AF65-F5344CB8AC3E}">
        <p14:creationId xmlns:p14="http://schemas.microsoft.com/office/powerpoint/2010/main" val="24803826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打开胜利之门</a:t>
            </a:r>
            <a:r>
              <a:rPr lang="en-US" altLang="zh-CN" dirty="0" smtClean="0"/>
              <a:t>――</a:t>
            </a:r>
            <a:r>
              <a:rPr lang="zh-CN" altLang="en-US" dirty="0" smtClean="0"/>
              <a:t>诺曼底登陆</a:t>
            </a:r>
            <a:endParaRPr lang="zh-CN" altLang="en-US" dirty="0"/>
          </a:p>
        </p:txBody>
      </p:sp>
      <p:sp>
        <p:nvSpPr>
          <p:cNvPr id="3" name="矩形 2"/>
          <p:cNvSpPr/>
          <p:nvPr/>
        </p:nvSpPr>
        <p:spPr>
          <a:xfrm>
            <a:off x="251520" y="1340768"/>
            <a:ext cx="5112568" cy="2031325"/>
          </a:xfrm>
          <a:prstGeom prst="rect">
            <a:avLst/>
          </a:prstGeom>
        </p:spPr>
        <p:txBody>
          <a:bodyPr wrap="square">
            <a:spAutoFit/>
          </a:bodyPr>
          <a:lstStyle/>
          <a:p>
            <a:r>
              <a:rPr lang="zh-CN" altLang="en-US" dirty="0" smtClean="0">
                <a:solidFill>
                  <a:srgbClr val="000000"/>
                </a:solidFill>
              </a:rPr>
              <a:t>      诺曼底登陆是盟军的一场战略性陆海空三栖登陆战，完全不同于在太平洋上的美日之间的岛屿登陆战，只要登上滩头就意味着胜利。盟军为这场战役一共投入了达</a:t>
            </a:r>
            <a:r>
              <a:rPr lang="en-US" altLang="zh-CN" dirty="0" smtClean="0">
                <a:solidFill>
                  <a:srgbClr val="000000"/>
                </a:solidFill>
              </a:rPr>
              <a:t>288</a:t>
            </a:r>
            <a:r>
              <a:rPr lang="zh-CN" altLang="en-US" dirty="0" smtClean="0">
                <a:solidFill>
                  <a:srgbClr val="000000"/>
                </a:solidFill>
              </a:rPr>
              <a:t>万的总兵力、各种飞机</a:t>
            </a:r>
            <a:r>
              <a:rPr lang="en-US" altLang="zh-CN" dirty="0" smtClean="0">
                <a:solidFill>
                  <a:srgbClr val="000000"/>
                </a:solidFill>
              </a:rPr>
              <a:t>15700</a:t>
            </a:r>
            <a:r>
              <a:rPr lang="zh-CN" altLang="en-US" dirty="0" smtClean="0">
                <a:solidFill>
                  <a:srgbClr val="000000"/>
                </a:solidFill>
              </a:rPr>
              <a:t>余架、各类船只</a:t>
            </a:r>
            <a:r>
              <a:rPr lang="en-US" altLang="zh-CN" dirty="0" smtClean="0">
                <a:solidFill>
                  <a:srgbClr val="000000"/>
                </a:solidFill>
              </a:rPr>
              <a:t>6000</a:t>
            </a:r>
            <a:r>
              <a:rPr lang="zh-CN" altLang="en-US" dirty="0" smtClean="0">
                <a:solidFill>
                  <a:srgbClr val="000000"/>
                </a:solidFill>
              </a:rPr>
              <a:t>余艘。盟军高层人物为这场登陆战构思了精妙和艰难的战略欺骗，并最后获得胜利。在欧洲成功开辟了第二战场。</a:t>
            </a:r>
            <a:endParaRPr lang="zh-CN" altLang="en-US" dirty="0">
              <a:solidFill>
                <a:srgbClr val="000000"/>
              </a:solidFill>
            </a:endParaRPr>
          </a:p>
        </p:txBody>
      </p:sp>
      <p:sp>
        <p:nvSpPr>
          <p:cNvPr id="4" name="矩形 3"/>
          <p:cNvSpPr/>
          <p:nvPr/>
        </p:nvSpPr>
        <p:spPr>
          <a:xfrm>
            <a:off x="251520" y="3391048"/>
            <a:ext cx="8784976" cy="2862322"/>
          </a:xfrm>
          <a:prstGeom prst="rect">
            <a:avLst/>
          </a:prstGeom>
        </p:spPr>
        <p:txBody>
          <a:bodyPr wrap="square">
            <a:spAutoFit/>
          </a:bodyPr>
          <a:lstStyle/>
          <a:p>
            <a:r>
              <a:rPr lang="zh-CN" altLang="en-US" b="1" dirty="0" smtClean="0">
                <a:solidFill>
                  <a:srgbClr val="000000"/>
                </a:solidFill>
              </a:rPr>
              <a:t>地 点：</a:t>
            </a:r>
            <a:r>
              <a:rPr lang="zh-CN" altLang="en-US" dirty="0" smtClean="0">
                <a:solidFill>
                  <a:srgbClr val="000000"/>
                </a:solidFill>
              </a:rPr>
              <a:t>法国西北部诺曼底</a:t>
            </a:r>
          </a:p>
          <a:p>
            <a:r>
              <a:rPr lang="zh-CN" altLang="en-US" b="1" dirty="0" smtClean="0">
                <a:solidFill>
                  <a:srgbClr val="000000"/>
                </a:solidFill>
              </a:rPr>
              <a:t>时 间：</a:t>
            </a:r>
            <a:r>
              <a:rPr lang="en-US" altLang="zh-CN" dirty="0" smtClean="0">
                <a:solidFill>
                  <a:srgbClr val="000000"/>
                </a:solidFill>
              </a:rPr>
              <a:t>1944</a:t>
            </a:r>
            <a:r>
              <a:rPr lang="zh-CN" altLang="en-US" dirty="0" smtClean="0">
                <a:solidFill>
                  <a:srgbClr val="000000"/>
                </a:solidFill>
              </a:rPr>
              <a:t>年</a:t>
            </a:r>
            <a:r>
              <a:rPr lang="en-US" altLang="zh-CN" dirty="0" smtClean="0">
                <a:solidFill>
                  <a:srgbClr val="000000"/>
                </a:solidFill>
              </a:rPr>
              <a:t>6</a:t>
            </a:r>
            <a:r>
              <a:rPr lang="zh-CN" altLang="en-US" dirty="0" smtClean="0">
                <a:solidFill>
                  <a:srgbClr val="000000"/>
                </a:solidFill>
              </a:rPr>
              <a:t>月</a:t>
            </a:r>
          </a:p>
          <a:p>
            <a:r>
              <a:rPr lang="zh-CN" altLang="en-US" b="1" dirty="0" smtClean="0">
                <a:solidFill>
                  <a:srgbClr val="000000"/>
                </a:solidFill>
              </a:rPr>
              <a:t>参战方：</a:t>
            </a:r>
            <a:r>
              <a:rPr lang="zh-CN" altLang="en-US" dirty="0" smtClean="0">
                <a:solidFill>
                  <a:srgbClr val="000000"/>
                </a:solidFill>
              </a:rPr>
              <a:t>盟军 美国、英国、加拿大、自由法国、波兰、荷兰、挪威</a:t>
            </a:r>
          </a:p>
          <a:p>
            <a:r>
              <a:rPr lang="zh-CN" altLang="en-US" b="1" dirty="0" smtClean="0">
                <a:solidFill>
                  <a:srgbClr val="000000"/>
                </a:solidFill>
              </a:rPr>
              <a:t>结 果：</a:t>
            </a:r>
            <a:r>
              <a:rPr lang="zh-CN" altLang="en-US" dirty="0" smtClean="0">
                <a:solidFill>
                  <a:srgbClr val="000000"/>
                </a:solidFill>
              </a:rPr>
              <a:t>盟军胜利，成功开辟第二战场。</a:t>
            </a:r>
          </a:p>
          <a:p>
            <a:r>
              <a:rPr lang="zh-CN" altLang="en-US" b="1" dirty="0" smtClean="0">
                <a:solidFill>
                  <a:srgbClr val="000000"/>
                </a:solidFill>
              </a:rPr>
              <a:t>参战方兵力：</a:t>
            </a:r>
            <a:r>
              <a:rPr lang="zh-CN" altLang="en-US" dirty="0" smtClean="0">
                <a:solidFill>
                  <a:srgbClr val="000000"/>
                </a:solidFill>
              </a:rPr>
              <a:t>盟军</a:t>
            </a:r>
            <a:r>
              <a:rPr lang="en-US" altLang="zh-CN" dirty="0" smtClean="0">
                <a:solidFill>
                  <a:srgbClr val="000000"/>
                </a:solidFill>
              </a:rPr>
              <a:t>2876000</a:t>
            </a:r>
            <a:r>
              <a:rPr lang="zh-CN" altLang="en-US" dirty="0" smtClean="0">
                <a:solidFill>
                  <a:srgbClr val="000000"/>
                </a:solidFill>
              </a:rPr>
              <a:t>（</a:t>
            </a:r>
            <a:r>
              <a:rPr lang="en-US" altLang="zh-CN" dirty="0" smtClean="0">
                <a:solidFill>
                  <a:srgbClr val="000000"/>
                </a:solidFill>
              </a:rPr>
              <a:t>7</a:t>
            </a:r>
            <a:r>
              <a:rPr lang="zh-CN" altLang="en-US" dirty="0" smtClean="0">
                <a:solidFill>
                  <a:srgbClr val="000000"/>
                </a:solidFill>
              </a:rPr>
              <a:t>月</a:t>
            </a:r>
            <a:r>
              <a:rPr lang="en-US" altLang="zh-CN" dirty="0" smtClean="0">
                <a:solidFill>
                  <a:srgbClr val="000000"/>
                </a:solidFill>
              </a:rPr>
              <a:t>25</a:t>
            </a:r>
            <a:r>
              <a:rPr lang="zh-CN" altLang="en-US" dirty="0" smtClean="0">
                <a:solidFill>
                  <a:srgbClr val="000000"/>
                </a:solidFill>
              </a:rPr>
              <a:t>日）德军</a:t>
            </a:r>
            <a:r>
              <a:rPr lang="en-US" altLang="zh-CN" dirty="0" smtClean="0">
                <a:solidFill>
                  <a:srgbClr val="000000"/>
                </a:solidFill>
              </a:rPr>
              <a:t>380000</a:t>
            </a:r>
            <a:r>
              <a:rPr lang="zh-CN" altLang="en-US" dirty="0" smtClean="0">
                <a:solidFill>
                  <a:srgbClr val="000000"/>
                </a:solidFill>
              </a:rPr>
              <a:t>（</a:t>
            </a:r>
            <a:r>
              <a:rPr lang="en-US" altLang="zh-CN" dirty="0" smtClean="0">
                <a:solidFill>
                  <a:srgbClr val="000000"/>
                </a:solidFill>
              </a:rPr>
              <a:t>7</a:t>
            </a:r>
            <a:r>
              <a:rPr lang="zh-CN" altLang="en-US" dirty="0" smtClean="0">
                <a:solidFill>
                  <a:srgbClr val="000000"/>
                </a:solidFill>
              </a:rPr>
              <a:t>月</a:t>
            </a:r>
            <a:r>
              <a:rPr lang="en-US" altLang="zh-CN" dirty="0" smtClean="0">
                <a:solidFill>
                  <a:srgbClr val="000000"/>
                </a:solidFill>
              </a:rPr>
              <a:t>23</a:t>
            </a:r>
            <a:r>
              <a:rPr lang="zh-CN" altLang="en-US" dirty="0" smtClean="0">
                <a:solidFill>
                  <a:srgbClr val="000000"/>
                </a:solidFill>
              </a:rPr>
              <a:t>日）</a:t>
            </a:r>
            <a:r>
              <a:rPr lang="en-US" altLang="zh-CN" baseline="30000" dirty="0" smtClean="0">
                <a:solidFill>
                  <a:srgbClr val="000000"/>
                </a:solidFill>
              </a:rPr>
              <a:t>]</a:t>
            </a:r>
            <a:r>
              <a:rPr lang="zh-CN" altLang="en-US" dirty="0" smtClean="0">
                <a:solidFill>
                  <a:srgbClr val="000000"/>
                </a:solidFill>
              </a:rPr>
              <a:t> </a:t>
            </a:r>
          </a:p>
          <a:p>
            <a:r>
              <a:rPr lang="zh-CN" altLang="en-US" b="1" dirty="0" smtClean="0">
                <a:solidFill>
                  <a:srgbClr val="000000"/>
                </a:solidFill>
              </a:rPr>
              <a:t>伤亡情况：</a:t>
            </a:r>
            <a:r>
              <a:rPr lang="zh-CN" altLang="en-US" dirty="0" smtClean="0">
                <a:solidFill>
                  <a:srgbClr val="000000"/>
                </a:solidFill>
              </a:rPr>
              <a:t>美国：</a:t>
            </a:r>
            <a:r>
              <a:rPr lang="en-US" altLang="zh-CN" dirty="0" smtClean="0">
                <a:solidFill>
                  <a:srgbClr val="000000"/>
                </a:solidFill>
              </a:rPr>
              <a:t>29000</a:t>
            </a:r>
            <a:r>
              <a:rPr lang="zh-CN" altLang="en-US" dirty="0" smtClean="0">
                <a:solidFill>
                  <a:srgbClr val="000000"/>
                </a:solidFill>
              </a:rPr>
              <a:t>人阵亡，</a:t>
            </a:r>
            <a:r>
              <a:rPr lang="en-US" altLang="zh-CN" dirty="0" smtClean="0">
                <a:solidFill>
                  <a:srgbClr val="000000"/>
                </a:solidFill>
              </a:rPr>
              <a:t>101600</a:t>
            </a:r>
            <a:r>
              <a:rPr lang="zh-CN" altLang="en-US" dirty="0" smtClean="0">
                <a:solidFill>
                  <a:srgbClr val="000000"/>
                </a:solidFill>
              </a:rPr>
              <a:t>人受伤或失踪   英国：</a:t>
            </a:r>
            <a:r>
              <a:rPr lang="en-US" altLang="zh-CN" dirty="0" smtClean="0">
                <a:solidFill>
                  <a:srgbClr val="000000"/>
                </a:solidFill>
              </a:rPr>
              <a:t>11000</a:t>
            </a:r>
            <a:r>
              <a:rPr lang="zh-CN" altLang="en-US" dirty="0" smtClean="0">
                <a:solidFill>
                  <a:srgbClr val="000000"/>
                </a:solidFill>
              </a:rPr>
              <a:t>人阵亡，</a:t>
            </a:r>
            <a:r>
              <a:rPr lang="en-US" altLang="zh-CN" dirty="0" smtClean="0">
                <a:solidFill>
                  <a:srgbClr val="000000"/>
                </a:solidFill>
              </a:rPr>
              <a:t>54000</a:t>
            </a:r>
            <a:r>
              <a:rPr lang="zh-CN" altLang="en-US" dirty="0" smtClean="0">
                <a:solidFill>
                  <a:srgbClr val="000000"/>
                </a:solidFill>
              </a:rPr>
              <a:t>人受伤或失踪</a:t>
            </a:r>
            <a:br>
              <a:rPr lang="zh-CN" altLang="en-US" dirty="0" smtClean="0">
                <a:solidFill>
                  <a:srgbClr val="000000"/>
                </a:solidFill>
              </a:rPr>
            </a:br>
            <a:r>
              <a:rPr lang="zh-CN" altLang="en-US" dirty="0" smtClean="0">
                <a:solidFill>
                  <a:srgbClr val="000000"/>
                </a:solidFill>
              </a:rPr>
              <a:t>加拿大：</a:t>
            </a:r>
            <a:r>
              <a:rPr lang="en-US" altLang="zh-CN" dirty="0" smtClean="0">
                <a:solidFill>
                  <a:srgbClr val="000000"/>
                </a:solidFill>
              </a:rPr>
              <a:t>5000</a:t>
            </a:r>
            <a:r>
              <a:rPr lang="zh-CN" altLang="en-US" dirty="0" smtClean="0">
                <a:solidFill>
                  <a:srgbClr val="000000"/>
                </a:solidFill>
              </a:rPr>
              <a:t>人阵亡，</a:t>
            </a:r>
            <a:r>
              <a:rPr lang="en-US" altLang="zh-CN" dirty="0" smtClean="0">
                <a:solidFill>
                  <a:srgbClr val="000000"/>
                </a:solidFill>
              </a:rPr>
              <a:t>13000</a:t>
            </a:r>
            <a:r>
              <a:rPr lang="zh-CN" altLang="en-US" dirty="0" smtClean="0">
                <a:solidFill>
                  <a:srgbClr val="000000"/>
                </a:solidFill>
              </a:rPr>
              <a:t>人受伤或失踪    法国：</a:t>
            </a:r>
            <a:r>
              <a:rPr lang="en-US" altLang="zh-CN" dirty="0" smtClean="0">
                <a:solidFill>
                  <a:srgbClr val="000000"/>
                </a:solidFill>
              </a:rPr>
              <a:t>12200</a:t>
            </a:r>
            <a:r>
              <a:rPr lang="zh-CN" altLang="en-US" dirty="0" smtClean="0">
                <a:solidFill>
                  <a:srgbClr val="000000"/>
                </a:solidFill>
              </a:rPr>
              <a:t>平民死亡或失踪</a:t>
            </a:r>
            <a:br>
              <a:rPr lang="zh-CN" altLang="en-US" dirty="0" smtClean="0">
                <a:solidFill>
                  <a:srgbClr val="000000"/>
                </a:solidFill>
              </a:rPr>
            </a:br>
            <a:r>
              <a:rPr lang="zh-CN" altLang="en-US" dirty="0" smtClean="0">
                <a:solidFill>
                  <a:srgbClr val="000000"/>
                </a:solidFill>
              </a:rPr>
              <a:t>德国：</a:t>
            </a:r>
            <a:r>
              <a:rPr lang="en-US" altLang="zh-CN" dirty="0" smtClean="0">
                <a:solidFill>
                  <a:srgbClr val="000000"/>
                </a:solidFill>
              </a:rPr>
              <a:t>23019</a:t>
            </a:r>
            <a:r>
              <a:rPr lang="zh-CN" altLang="en-US" dirty="0" smtClean="0">
                <a:solidFill>
                  <a:srgbClr val="000000"/>
                </a:solidFill>
              </a:rPr>
              <a:t>人阵亡，</a:t>
            </a:r>
            <a:r>
              <a:rPr lang="en-US" altLang="zh-CN" dirty="0" smtClean="0">
                <a:solidFill>
                  <a:srgbClr val="000000"/>
                </a:solidFill>
              </a:rPr>
              <a:t>67060</a:t>
            </a:r>
            <a:r>
              <a:rPr lang="zh-CN" altLang="en-US" dirty="0" smtClean="0">
                <a:solidFill>
                  <a:srgbClr val="000000"/>
                </a:solidFill>
              </a:rPr>
              <a:t>人受伤，</a:t>
            </a:r>
            <a:r>
              <a:rPr lang="en-US" altLang="zh-CN" dirty="0" smtClean="0">
                <a:solidFill>
                  <a:srgbClr val="000000"/>
                </a:solidFill>
              </a:rPr>
              <a:t>198616</a:t>
            </a:r>
            <a:r>
              <a:rPr lang="zh-CN" altLang="en-US" dirty="0" smtClean="0">
                <a:solidFill>
                  <a:srgbClr val="000000"/>
                </a:solidFill>
              </a:rPr>
              <a:t>人失踪或被俘</a:t>
            </a:r>
          </a:p>
          <a:p>
            <a:r>
              <a:rPr lang="zh-CN" altLang="en-US" b="1" dirty="0" smtClean="0">
                <a:solidFill>
                  <a:srgbClr val="000000"/>
                </a:solidFill>
              </a:rPr>
              <a:t>主要指挥官：</a:t>
            </a:r>
            <a:r>
              <a:rPr lang="zh-CN" altLang="en-US" dirty="0" smtClean="0">
                <a:solidFill>
                  <a:srgbClr val="000000"/>
                </a:solidFill>
              </a:rPr>
              <a:t>艾森豪威尔、伦德施泰特</a:t>
            </a:r>
            <a:endParaRPr lang="zh-CN" altLang="en-US" dirty="0">
              <a:solidFill>
                <a:srgbClr val="00000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0730" y="1340768"/>
            <a:ext cx="2552700" cy="20193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515"/>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35</a:t>
            </a:r>
          </a:p>
        </p:txBody>
      </p:sp>
    </p:spTree>
    <p:extLst>
      <p:ext uri="{BB962C8B-B14F-4D97-AF65-F5344CB8AC3E}">
        <p14:creationId xmlns:p14="http://schemas.microsoft.com/office/powerpoint/2010/main" val="37393893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4"/>
          <p:cNvSpPr>
            <a:spLocks noGrp="1"/>
          </p:cNvSpPr>
          <p:nvPr>
            <p:ph type="title"/>
          </p:nvPr>
        </p:nvSpPr>
        <p:spPr>
          <a:xfrm>
            <a:off x="755650" y="276225"/>
            <a:ext cx="7772400" cy="711200"/>
          </a:xfrm>
        </p:spPr>
        <p:txBody>
          <a:bodyPr/>
          <a:lstStyle/>
          <a:p>
            <a:pPr algn="ctr" eaLnBrk="1" hangingPunct="1"/>
            <a:r>
              <a:rPr lang="zh-CN" altLang="en-US" sz="2400" dirty="0" smtClean="0">
                <a:solidFill>
                  <a:schemeClr val="bg1"/>
                </a:solidFill>
              </a:rPr>
              <a:t>纪念中国人民抗日战争暨世界反法西斯战争胜利</a:t>
            </a:r>
            <a:r>
              <a:rPr lang="en-US" altLang="zh-CN" sz="2400" dirty="0" smtClean="0">
                <a:solidFill>
                  <a:schemeClr val="bg1"/>
                </a:solidFill>
              </a:rPr>
              <a:t>70</a:t>
            </a:r>
            <a:r>
              <a:rPr lang="zh-CN" altLang="en-US" sz="2400" dirty="0" smtClean="0">
                <a:solidFill>
                  <a:schemeClr val="bg1"/>
                </a:solidFill>
              </a:rPr>
              <a:t>周年</a:t>
            </a:r>
          </a:p>
        </p:txBody>
      </p:sp>
      <p:sp>
        <p:nvSpPr>
          <p:cNvPr id="3" name="文本框 2"/>
          <p:cNvSpPr txBox="1"/>
          <p:nvPr/>
        </p:nvSpPr>
        <p:spPr>
          <a:xfrm>
            <a:off x="4524375" y="1268413"/>
            <a:ext cx="1346200" cy="584200"/>
          </a:xfrm>
          <a:prstGeom prst="rect">
            <a:avLst/>
          </a:prstGeom>
          <a:noFill/>
          <a:effectLst>
            <a:outerShdw blurRad="50800" dist="38100" dir="2700000" sx="139000" sy="139000" algn="tl" rotWithShape="0">
              <a:schemeClr val="bg1">
                <a:alpha val="58000"/>
              </a:schemeClr>
            </a:outerShdw>
          </a:effectLst>
        </p:spPr>
        <p:txBody>
          <a:bodyPr wrap="none">
            <a:spAutoFit/>
          </a:bodyPr>
          <a:lstStyle/>
          <a:p>
            <a:pPr>
              <a:defRPr/>
            </a:pPr>
            <a:r>
              <a:rPr lang="zh-CN" altLang="en-US" sz="3200" dirty="0">
                <a:solidFill>
                  <a:srgbClr val="000000"/>
                </a:solidFill>
                <a:ea typeface="迷你简舒同体" panose="02010609010101010101" pitchFamily="49" charset="-122"/>
              </a:rPr>
              <a:t>目   录</a:t>
            </a:r>
          </a:p>
        </p:txBody>
      </p:sp>
      <p:sp>
        <p:nvSpPr>
          <p:cNvPr id="8" name="Text Box 727"/>
          <p:cNvSpPr txBox="1">
            <a:spLocks noChangeArrowheads="1"/>
          </p:cNvSpPr>
          <p:nvPr/>
        </p:nvSpPr>
        <p:spPr bwMode="auto">
          <a:xfrm>
            <a:off x="66676" y="2587625"/>
            <a:ext cx="1736352" cy="3600986"/>
          </a:xfrm>
          <a:prstGeom prst="rect">
            <a:avLst/>
          </a:prstGeom>
          <a:noFill/>
          <a:ln cap="rnd"/>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kumimoji="1" lang="zh-CN" altLang="en-US" sz="1200" b="1" dirty="0">
                <a:solidFill>
                  <a:srgbClr val="000000"/>
                </a:solidFill>
              </a:rPr>
              <a:t>主办单位：</a:t>
            </a:r>
            <a:r>
              <a:rPr kumimoji="1" lang="zh-CN" altLang="en-US" sz="1200" dirty="0">
                <a:solidFill>
                  <a:srgbClr val="000000"/>
                </a:solidFill>
              </a:rPr>
              <a:t>漆</a:t>
            </a:r>
            <a:r>
              <a:rPr kumimoji="1" lang="zh-CN" altLang="en-US" sz="1200" dirty="0" smtClean="0">
                <a:solidFill>
                  <a:srgbClr val="000000"/>
                </a:solidFill>
              </a:rPr>
              <a:t>河</a:t>
            </a:r>
            <a:r>
              <a:rPr kumimoji="1" lang="zh-CN" altLang="en-US" sz="1200" dirty="0">
                <a:solidFill>
                  <a:srgbClr val="000000"/>
                </a:solidFill>
              </a:rPr>
              <a:t>镇</a:t>
            </a:r>
            <a:r>
              <a:rPr kumimoji="1" lang="zh-CN" altLang="en-US" sz="1200" dirty="0" smtClean="0">
                <a:solidFill>
                  <a:srgbClr val="000000"/>
                </a:solidFill>
              </a:rPr>
              <a:t>小</a:t>
            </a:r>
            <a:endParaRPr kumimoji="1" lang="zh-CN" altLang="en-US" sz="1200" dirty="0">
              <a:solidFill>
                <a:srgbClr val="000000"/>
              </a:solidFill>
            </a:endParaRPr>
          </a:p>
          <a:p>
            <a:pPr>
              <a:defRPr/>
            </a:pPr>
            <a:r>
              <a:rPr kumimoji="1" lang="zh-CN" altLang="en-US" sz="1200" b="1" dirty="0">
                <a:solidFill>
                  <a:srgbClr val="000000"/>
                </a:solidFill>
              </a:rPr>
              <a:t>出版单位</a:t>
            </a:r>
            <a:r>
              <a:rPr kumimoji="1" lang="zh-CN" altLang="en-US" sz="1200" dirty="0">
                <a:solidFill>
                  <a:srgbClr val="000000"/>
                </a:solidFill>
              </a:rPr>
              <a:t>：少年出版社</a:t>
            </a:r>
          </a:p>
          <a:p>
            <a:pPr>
              <a:defRPr/>
            </a:pPr>
            <a:r>
              <a:rPr kumimoji="1" lang="zh-CN" altLang="en-US" sz="1200" b="1" dirty="0">
                <a:solidFill>
                  <a:srgbClr val="000000"/>
                </a:solidFill>
              </a:rPr>
              <a:t>地址</a:t>
            </a:r>
            <a:r>
              <a:rPr kumimoji="1" lang="zh-CN" altLang="en-US" sz="1200" dirty="0">
                <a:solidFill>
                  <a:srgbClr val="000000"/>
                </a:solidFill>
              </a:rPr>
              <a:t>：长寿街</a:t>
            </a:r>
            <a:r>
              <a:rPr kumimoji="1" lang="en-US" altLang="zh-CN" sz="1200" dirty="0">
                <a:solidFill>
                  <a:srgbClr val="000000"/>
                </a:solidFill>
              </a:rPr>
              <a:t>88</a:t>
            </a:r>
            <a:r>
              <a:rPr kumimoji="1" lang="zh-CN" altLang="en-US" sz="1200" dirty="0">
                <a:solidFill>
                  <a:srgbClr val="000000"/>
                </a:solidFill>
              </a:rPr>
              <a:t>号</a:t>
            </a:r>
          </a:p>
          <a:p>
            <a:pPr>
              <a:defRPr/>
            </a:pPr>
            <a:r>
              <a:rPr kumimoji="1" lang="zh-CN" altLang="en-US" sz="1200" b="1" dirty="0">
                <a:solidFill>
                  <a:srgbClr val="000000"/>
                </a:solidFill>
              </a:rPr>
              <a:t>邮编</a:t>
            </a:r>
            <a:r>
              <a:rPr kumimoji="1" lang="zh-CN" altLang="en-US" sz="1200" dirty="0">
                <a:solidFill>
                  <a:srgbClr val="000000"/>
                </a:solidFill>
              </a:rPr>
              <a:t>：</a:t>
            </a:r>
            <a:r>
              <a:rPr kumimoji="1" lang="en-US" altLang="zh-CN" sz="1200" dirty="0">
                <a:solidFill>
                  <a:srgbClr val="000000"/>
                </a:solidFill>
              </a:rPr>
              <a:t>415705</a:t>
            </a:r>
          </a:p>
          <a:p>
            <a:pPr>
              <a:defRPr/>
            </a:pPr>
            <a:r>
              <a:rPr kumimoji="1" lang="zh-CN" altLang="en-US" sz="1200" b="1" dirty="0">
                <a:solidFill>
                  <a:srgbClr val="000000"/>
                </a:solidFill>
              </a:rPr>
              <a:t>电话：</a:t>
            </a:r>
            <a:r>
              <a:rPr kumimoji="1" lang="en-US" altLang="zh-CN" sz="1200" dirty="0">
                <a:solidFill>
                  <a:srgbClr val="000000"/>
                </a:solidFill>
              </a:rPr>
              <a:t>888888</a:t>
            </a:r>
          </a:p>
          <a:p>
            <a:pPr>
              <a:defRPr/>
            </a:pPr>
            <a:endParaRPr kumimoji="1" lang="en-US" altLang="zh-CN" sz="1200" dirty="0">
              <a:solidFill>
                <a:srgbClr val="000000"/>
              </a:solidFill>
            </a:endParaRPr>
          </a:p>
          <a:p>
            <a:pPr>
              <a:defRPr/>
            </a:pPr>
            <a:r>
              <a:rPr kumimoji="1" lang="zh-CN" altLang="en-US" sz="1200" b="1" dirty="0">
                <a:solidFill>
                  <a:srgbClr val="000000"/>
                </a:solidFill>
              </a:rPr>
              <a:t>主编</a:t>
            </a:r>
            <a:r>
              <a:rPr kumimoji="1" lang="zh-CN" altLang="en-US" sz="1200" b="1" dirty="0" smtClean="0">
                <a:solidFill>
                  <a:srgbClr val="000000"/>
                </a:solidFill>
              </a:rPr>
              <a:t>：</a:t>
            </a:r>
            <a:r>
              <a:rPr kumimoji="1" lang="zh-CN" altLang="en-US" sz="1200" dirty="0" smtClean="0">
                <a:solidFill>
                  <a:srgbClr val="000000"/>
                </a:solidFill>
              </a:rPr>
              <a:t>符雨野</a:t>
            </a:r>
            <a:endParaRPr kumimoji="1" lang="zh-CN" altLang="en-US" sz="1200" dirty="0">
              <a:solidFill>
                <a:srgbClr val="000000"/>
              </a:solidFill>
            </a:endParaRPr>
          </a:p>
          <a:p>
            <a:pPr>
              <a:defRPr/>
            </a:pPr>
            <a:r>
              <a:rPr kumimoji="1" lang="zh-CN" altLang="en-US" sz="1200" b="1" dirty="0">
                <a:solidFill>
                  <a:srgbClr val="000000"/>
                </a:solidFill>
              </a:rPr>
              <a:t>编委：</a:t>
            </a:r>
            <a:r>
              <a:rPr kumimoji="1" lang="zh-CN" altLang="en-US" sz="1200" dirty="0">
                <a:solidFill>
                  <a:srgbClr val="000000"/>
                </a:solidFill>
              </a:rPr>
              <a:t>老爸</a:t>
            </a:r>
          </a:p>
          <a:p>
            <a:pPr>
              <a:defRPr/>
            </a:pPr>
            <a:r>
              <a:rPr kumimoji="1" lang="zh-CN" altLang="en-US" sz="1200" b="1" dirty="0">
                <a:solidFill>
                  <a:srgbClr val="000000"/>
                </a:solidFill>
              </a:rPr>
              <a:t>设计</a:t>
            </a:r>
            <a:r>
              <a:rPr kumimoji="1" lang="zh-CN" altLang="en-US" sz="1200" b="1" dirty="0" smtClean="0">
                <a:solidFill>
                  <a:srgbClr val="000000"/>
                </a:solidFill>
              </a:rPr>
              <a:t>：</a:t>
            </a:r>
            <a:r>
              <a:rPr kumimoji="1" lang="zh-CN" altLang="en-US" sz="1200" dirty="0">
                <a:solidFill>
                  <a:srgbClr val="000000"/>
                </a:solidFill>
              </a:rPr>
              <a:t>符雨野</a:t>
            </a:r>
          </a:p>
          <a:p>
            <a:pPr>
              <a:defRPr/>
            </a:pPr>
            <a:r>
              <a:rPr kumimoji="1" lang="zh-CN" altLang="en-US" sz="1200" b="1" dirty="0">
                <a:solidFill>
                  <a:srgbClr val="000000"/>
                </a:solidFill>
              </a:rPr>
              <a:t>邮箱：</a:t>
            </a:r>
            <a:r>
              <a:rPr kumimoji="1" lang="en-US" altLang="zh-CN" sz="1200" dirty="0">
                <a:solidFill>
                  <a:srgbClr val="000000"/>
                </a:solidFill>
              </a:rPr>
              <a:t>lijinwen@126.com</a:t>
            </a:r>
          </a:p>
          <a:p>
            <a:pPr>
              <a:defRPr/>
            </a:pPr>
            <a:r>
              <a:rPr kumimoji="1" lang="zh-CN" altLang="en-US" sz="1200" b="1" dirty="0">
                <a:solidFill>
                  <a:srgbClr val="000000"/>
                </a:solidFill>
              </a:rPr>
              <a:t>网址</a:t>
            </a:r>
            <a:r>
              <a:rPr kumimoji="1" lang="en-US" altLang="zh-CN" sz="1200" b="1" dirty="0">
                <a:solidFill>
                  <a:srgbClr val="000000"/>
                </a:solidFill>
              </a:rPr>
              <a:t>:</a:t>
            </a:r>
            <a:r>
              <a:rPr kumimoji="1" lang="en-US" altLang="zh-CN" sz="1200" dirty="0">
                <a:solidFill>
                  <a:srgbClr val="000000"/>
                </a:solidFill>
              </a:rPr>
              <a:t>www.tyqhzx.com</a:t>
            </a:r>
          </a:p>
          <a:p>
            <a:pPr>
              <a:defRPr/>
            </a:pPr>
            <a:endParaRPr kumimoji="1" lang="en-US" altLang="zh-CN" sz="1200" dirty="0">
              <a:solidFill>
                <a:srgbClr val="000000"/>
              </a:solidFill>
            </a:endParaRPr>
          </a:p>
          <a:p>
            <a:pPr>
              <a:defRPr/>
            </a:pPr>
            <a:r>
              <a:rPr kumimoji="1" lang="zh-CN" altLang="en-US" sz="1200" b="1" dirty="0">
                <a:solidFill>
                  <a:srgbClr val="000000"/>
                </a:solidFill>
              </a:rPr>
              <a:t>国际标准刊号</a:t>
            </a:r>
            <a:r>
              <a:rPr kumimoji="1" lang="en-US" altLang="zh-CN" sz="1200" b="1" dirty="0">
                <a:solidFill>
                  <a:srgbClr val="000000"/>
                </a:solidFill>
              </a:rPr>
              <a:t>:</a:t>
            </a:r>
          </a:p>
          <a:p>
            <a:pPr>
              <a:defRPr/>
            </a:pPr>
            <a:r>
              <a:rPr kumimoji="1" lang="en-US" altLang="zh-CN" sz="1200" dirty="0">
                <a:solidFill>
                  <a:srgbClr val="000000"/>
                </a:solidFill>
              </a:rPr>
              <a:t>ISSN88888888</a:t>
            </a:r>
          </a:p>
          <a:p>
            <a:pPr>
              <a:defRPr/>
            </a:pPr>
            <a:r>
              <a:rPr kumimoji="1" lang="zh-CN" altLang="en-US" sz="1200" b="1" dirty="0">
                <a:solidFill>
                  <a:srgbClr val="000000"/>
                </a:solidFill>
              </a:rPr>
              <a:t>国内统一刊号：</a:t>
            </a:r>
          </a:p>
          <a:p>
            <a:pPr>
              <a:defRPr/>
            </a:pPr>
            <a:r>
              <a:rPr kumimoji="1" lang="en-US" altLang="zh-CN" sz="1200" dirty="0">
                <a:solidFill>
                  <a:srgbClr val="000000"/>
                </a:solidFill>
              </a:rPr>
              <a:t>CN999999</a:t>
            </a:r>
          </a:p>
          <a:p>
            <a:pPr>
              <a:defRPr/>
            </a:pPr>
            <a:r>
              <a:rPr kumimoji="1" lang="zh-CN" altLang="en-US" sz="1200" b="1" dirty="0">
                <a:solidFill>
                  <a:srgbClr val="000000"/>
                </a:solidFill>
              </a:rPr>
              <a:t>出版日期：</a:t>
            </a:r>
          </a:p>
          <a:p>
            <a:pPr>
              <a:defRPr/>
            </a:pPr>
            <a:r>
              <a:rPr kumimoji="1" lang="en-US" altLang="zh-CN" sz="1200" dirty="0">
                <a:solidFill>
                  <a:srgbClr val="000000"/>
                </a:solidFill>
              </a:rPr>
              <a:t>2015</a:t>
            </a:r>
            <a:r>
              <a:rPr kumimoji="1" lang="zh-CN" altLang="en-US" sz="1200" dirty="0">
                <a:solidFill>
                  <a:srgbClr val="000000"/>
                </a:solidFill>
              </a:rPr>
              <a:t>年</a:t>
            </a:r>
            <a:r>
              <a:rPr kumimoji="1" lang="en-US" altLang="zh-CN" sz="1200" dirty="0">
                <a:solidFill>
                  <a:srgbClr val="000000"/>
                </a:solidFill>
              </a:rPr>
              <a:t>3</a:t>
            </a:r>
            <a:r>
              <a:rPr kumimoji="1" lang="zh-CN" altLang="en-US" sz="1200" dirty="0" smtClean="0">
                <a:solidFill>
                  <a:srgbClr val="000000"/>
                </a:solidFill>
              </a:rPr>
              <a:t>月</a:t>
            </a:r>
            <a:endParaRPr lang="en-US" altLang="zh-CN" dirty="0">
              <a:solidFill>
                <a:srgbClr val="000000"/>
              </a:solidFill>
            </a:endParaRPr>
          </a:p>
        </p:txBody>
      </p:sp>
      <p:pic>
        <p:nvPicPr>
          <p:cNvPr id="9221" name="图片 3" descr="12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201" y="1268413"/>
            <a:ext cx="1614488"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127" descr="20080717103717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5650" y="1344613"/>
            <a:ext cx="4318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12"/>
          <p:cNvCxnSpPr/>
          <p:nvPr/>
        </p:nvCxnSpPr>
        <p:spPr>
          <a:xfrm>
            <a:off x="4242264" y="1990179"/>
            <a:ext cx="0" cy="4175125"/>
          </a:xfrm>
          <a:prstGeom prst="line">
            <a:avLst/>
          </a:prstGeom>
          <a:ln w="22225">
            <a:solidFill>
              <a:schemeClr val="bg1"/>
            </a:solidFill>
            <a:prstDash val="sysDash"/>
          </a:ln>
        </p:spPr>
        <p:style>
          <a:lnRef idx="3">
            <a:schemeClr val="dk1"/>
          </a:lnRef>
          <a:fillRef idx="0">
            <a:schemeClr val="dk1"/>
          </a:fillRef>
          <a:effectRef idx="2">
            <a:schemeClr val="dk1"/>
          </a:effectRef>
          <a:fontRef idx="minor">
            <a:schemeClr val="tx1"/>
          </a:fontRef>
        </p:style>
      </p:cxnSp>
      <p:cxnSp>
        <p:nvCxnSpPr>
          <p:cNvPr id="16" name="直接连接符 15"/>
          <p:cNvCxnSpPr/>
          <p:nvPr/>
        </p:nvCxnSpPr>
        <p:spPr>
          <a:xfrm>
            <a:off x="2444750" y="1852613"/>
            <a:ext cx="6375400" cy="0"/>
          </a:xfrm>
          <a:prstGeom prst="line">
            <a:avLst/>
          </a:prstGeom>
          <a:ln>
            <a:solidFill>
              <a:srgbClr val="0070C0"/>
            </a:solidFill>
            <a:prstDash val="sysDash"/>
          </a:ln>
        </p:spPr>
        <p:style>
          <a:lnRef idx="1">
            <a:schemeClr val="accent3"/>
          </a:lnRef>
          <a:fillRef idx="0">
            <a:schemeClr val="accent3"/>
          </a:fillRef>
          <a:effectRef idx="0">
            <a:schemeClr val="accent3"/>
          </a:effectRef>
          <a:fontRef idx="minor">
            <a:schemeClr val="tx1"/>
          </a:fontRef>
        </p:style>
      </p:cxnSp>
      <p:pic>
        <p:nvPicPr>
          <p:cNvPr id="9226" name="Picture 163" descr="huizhang"/>
          <p:cNvPicPr>
            <a:picLocks noChangeAspect="1" noChangeArrowheads="1"/>
          </p:cNvPicPr>
          <p:nvPr/>
        </p:nvPicPr>
        <p:blipFill>
          <a:blip r:embed="rId5">
            <a:lum contrast="30000"/>
            <a:extLst>
              <a:ext uri="{28A0092B-C50C-407E-A947-70E740481C1C}">
                <a14:useLocalDpi xmlns:a14="http://schemas.microsoft.com/office/drawing/2010/main" val="0"/>
              </a:ext>
            </a:extLst>
          </a:blip>
          <a:srcRect/>
          <a:stretch>
            <a:fillRect/>
          </a:stretch>
        </p:blipFill>
        <p:spPr bwMode="auto">
          <a:xfrm>
            <a:off x="2031658" y="2058258"/>
            <a:ext cx="32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79">
            <a:hlinkClick r:id="rId6" action="ppaction://hlinksldjump"/>
          </p:cNvPr>
          <p:cNvSpPr>
            <a:spLocks noChangeArrowheads="1"/>
          </p:cNvSpPr>
          <p:nvPr/>
        </p:nvSpPr>
        <p:spPr bwMode="auto">
          <a:xfrm>
            <a:off x="2204245" y="2891101"/>
            <a:ext cx="2084387" cy="266700"/>
          </a:xfrm>
          <a:prstGeom prst="rect">
            <a:avLst/>
          </a:prstGeom>
          <a:noFill/>
          <a:ln>
            <a:noFill/>
          </a:ln>
          <a:effectLst/>
          <a:extLst>
            <a:ext uri="{909E8E84-426E-40DD-AFC4-6F175D3DCCD1}">
              <a14:hiddenFill xmlns:a14="http://schemas.microsoft.com/office/drawing/2010/main">
                <a:solidFill>
                  <a:srgbClr val="99CC00">
                    <a:alpha val="39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pic>
        <p:nvPicPr>
          <p:cNvPr id="6" name="图片 5">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59921" y="3182998"/>
            <a:ext cx="2024047" cy="780356"/>
          </a:xfrm>
          <a:prstGeom prst="rect">
            <a:avLst/>
          </a:prstGeom>
        </p:spPr>
      </p:pic>
      <p:sp>
        <p:nvSpPr>
          <p:cNvPr id="17" name="矩形 16">
            <a:hlinkClick r:id="rId9" action="ppaction://hlinksldjump"/>
          </p:cNvPr>
          <p:cNvSpPr/>
          <p:nvPr/>
        </p:nvSpPr>
        <p:spPr>
          <a:xfrm>
            <a:off x="1979712" y="3625076"/>
            <a:ext cx="2034531"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smtClean="0">
                <a:solidFill>
                  <a:srgbClr val="000000"/>
                </a:solidFill>
              </a:rPr>
              <a:t>毛泽东  </a:t>
            </a:r>
            <a:r>
              <a:rPr kumimoji="0" lang="en-US" altLang="zh-CN" sz="1100" b="0" i="0" u="none" strike="noStrike" kern="0" cap="none" spc="0" normalizeH="0" baseline="0" noProof="0" dirty="0" smtClean="0">
                <a:ln>
                  <a:noFill/>
                </a:ln>
                <a:solidFill>
                  <a:srgbClr val="000000"/>
                </a:solidFill>
                <a:effectLst/>
                <a:uLnTx/>
                <a:uFillTx/>
              </a:rPr>
              <a:t>------------------------ 10</a:t>
            </a:r>
            <a:endParaRPr kumimoji="0" lang="en-US" altLang="zh-CN" sz="1100" b="0" i="0" u="none" strike="noStrike" kern="0" cap="none" spc="0" normalizeH="0" baseline="0" noProof="0" dirty="0">
              <a:ln>
                <a:noFill/>
              </a:ln>
              <a:solidFill>
                <a:srgbClr val="000000"/>
              </a:solidFill>
              <a:effectLst/>
              <a:uLnTx/>
              <a:uFillTx/>
            </a:endParaRPr>
          </a:p>
        </p:txBody>
      </p:sp>
      <p:pic>
        <p:nvPicPr>
          <p:cNvPr id="18" name="Picture 163" descr="huizhang"/>
          <p:cNvPicPr>
            <a:picLocks noChangeAspect="1" noChangeArrowheads="1"/>
          </p:cNvPicPr>
          <p:nvPr/>
        </p:nvPicPr>
        <p:blipFill>
          <a:blip r:embed="rId5">
            <a:lum contrast="30000"/>
            <a:extLst>
              <a:ext uri="{28A0092B-C50C-407E-A947-70E740481C1C}">
                <a14:useLocalDpi xmlns:a14="http://schemas.microsoft.com/office/drawing/2010/main" val="0"/>
              </a:ext>
            </a:extLst>
          </a:blip>
          <a:srcRect/>
          <a:stretch>
            <a:fillRect/>
          </a:stretch>
        </p:blipFill>
        <p:spPr bwMode="auto">
          <a:xfrm>
            <a:off x="1990858" y="4825254"/>
            <a:ext cx="32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19">
            <a:hlinkClick r:id="rId10" action="ppaction://hlinksldjump"/>
          </p:cNvPr>
          <p:cNvSpPr/>
          <p:nvPr/>
        </p:nvSpPr>
        <p:spPr>
          <a:xfrm>
            <a:off x="1979712" y="4159299"/>
            <a:ext cx="1996059"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smtClean="0">
                <a:solidFill>
                  <a:srgbClr val="000000"/>
                </a:solidFill>
              </a:rPr>
              <a:t>丘吉尔  </a:t>
            </a:r>
            <a:r>
              <a:rPr kumimoji="0" lang="en-US" altLang="zh-CN" sz="1100" b="0" i="0" u="none" strike="noStrike" kern="0" cap="none" spc="0" normalizeH="0" baseline="0" noProof="0" dirty="0" smtClean="0">
                <a:ln>
                  <a:noFill/>
                </a:ln>
                <a:solidFill>
                  <a:srgbClr val="000000"/>
                </a:solidFill>
                <a:effectLst/>
                <a:uLnTx/>
                <a:uFillTx/>
              </a:rPr>
              <a:t>------------------------ 13</a:t>
            </a:r>
            <a:endParaRPr kumimoji="0" lang="en-US" altLang="zh-CN" sz="1100" b="0" i="0" u="none" strike="noStrike" kern="0" cap="none" spc="0" normalizeH="0" baseline="0" noProof="0" dirty="0">
              <a:ln>
                <a:noFill/>
              </a:ln>
              <a:solidFill>
                <a:srgbClr val="000000"/>
              </a:solidFill>
              <a:effectLst/>
              <a:uLnTx/>
              <a:uFillTx/>
            </a:endParaRPr>
          </a:p>
        </p:txBody>
      </p:sp>
      <p:sp>
        <p:nvSpPr>
          <p:cNvPr id="21" name="矩形 20">
            <a:hlinkClick r:id="rId11" action="ppaction://hlinksldjump"/>
          </p:cNvPr>
          <p:cNvSpPr/>
          <p:nvPr/>
        </p:nvSpPr>
        <p:spPr>
          <a:xfrm>
            <a:off x="1979712" y="3919020"/>
            <a:ext cx="1996059"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smtClean="0">
                <a:solidFill>
                  <a:srgbClr val="000000"/>
                </a:solidFill>
              </a:rPr>
              <a:t>罗斯福  </a:t>
            </a:r>
            <a:r>
              <a:rPr kumimoji="0" lang="en-US" altLang="zh-CN" sz="1100" b="0" i="0" u="none" strike="noStrike" kern="0" cap="none" spc="0" normalizeH="0" baseline="0" noProof="0" dirty="0" smtClean="0">
                <a:ln>
                  <a:noFill/>
                </a:ln>
                <a:solidFill>
                  <a:srgbClr val="000000"/>
                </a:solidFill>
                <a:effectLst/>
                <a:uLnTx/>
                <a:uFillTx/>
              </a:rPr>
              <a:t>------------------------ 12</a:t>
            </a:r>
            <a:endParaRPr kumimoji="0" lang="en-US" altLang="zh-CN" sz="1100" b="0" i="0" u="none" strike="noStrike" kern="0" cap="none" spc="0" normalizeH="0" baseline="0" noProof="0" dirty="0">
              <a:ln>
                <a:noFill/>
              </a:ln>
              <a:solidFill>
                <a:srgbClr val="000000"/>
              </a:solidFill>
              <a:effectLst/>
              <a:uLnTx/>
              <a:uFillTx/>
            </a:endParaRPr>
          </a:p>
        </p:txBody>
      </p:sp>
      <p:pic>
        <p:nvPicPr>
          <p:cNvPr id="7" name="图片 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94009" y="4654794"/>
            <a:ext cx="2017951" cy="774259"/>
          </a:xfrm>
          <a:prstGeom prst="rect">
            <a:avLst/>
          </a:prstGeom>
        </p:spPr>
      </p:pic>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686894" y="1899283"/>
            <a:ext cx="2024047" cy="780356"/>
          </a:xfrm>
          <a:prstGeom prst="rect">
            <a:avLst/>
          </a:prstGeom>
        </p:spPr>
      </p:pic>
      <p:pic>
        <p:nvPicPr>
          <p:cNvPr id="11" name="图片 1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586431" y="3150500"/>
            <a:ext cx="2024047" cy="780356"/>
          </a:xfrm>
          <a:prstGeom prst="rect">
            <a:avLst/>
          </a:prstGeom>
        </p:spPr>
      </p:pic>
      <p:pic>
        <p:nvPicPr>
          <p:cNvPr id="15" name="图片 1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663550" y="4680094"/>
            <a:ext cx="2017951" cy="780356"/>
          </a:xfrm>
          <a:prstGeom prst="rect">
            <a:avLst/>
          </a:prstGeom>
        </p:spPr>
      </p:pic>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190025" y="3075087"/>
            <a:ext cx="2017951" cy="780356"/>
          </a:xfrm>
          <a:prstGeom prst="rect">
            <a:avLst/>
          </a:prstGeom>
        </p:spPr>
      </p:pic>
      <p:pic>
        <p:nvPicPr>
          <p:cNvPr id="33" name="Picture 163" descr="huizhang"/>
          <p:cNvPicPr>
            <a:picLocks noChangeAspect="1" noChangeArrowheads="1"/>
          </p:cNvPicPr>
          <p:nvPr/>
        </p:nvPicPr>
        <p:blipFill>
          <a:blip r:embed="rId5">
            <a:lum contrast="30000"/>
            <a:extLst>
              <a:ext uri="{28A0092B-C50C-407E-A947-70E740481C1C}">
                <a14:useLocalDpi xmlns:a14="http://schemas.microsoft.com/office/drawing/2010/main" val="0"/>
              </a:ext>
            </a:extLst>
          </a:blip>
          <a:srcRect/>
          <a:stretch>
            <a:fillRect/>
          </a:stretch>
        </p:blipFill>
        <p:spPr bwMode="auto">
          <a:xfrm>
            <a:off x="4446581" y="3303285"/>
            <a:ext cx="32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63" descr="huizhang"/>
          <p:cNvPicPr>
            <a:picLocks noChangeAspect="1" noChangeArrowheads="1"/>
          </p:cNvPicPr>
          <p:nvPr/>
        </p:nvPicPr>
        <p:blipFill>
          <a:blip r:embed="rId5">
            <a:lum contrast="30000"/>
            <a:extLst>
              <a:ext uri="{28A0092B-C50C-407E-A947-70E740481C1C}">
                <a14:useLocalDpi xmlns:a14="http://schemas.microsoft.com/office/drawing/2010/main" val="0"/>
              </a:ext>
            </a:extLst>
          </a:blip>
          <a:srcRect/>
          <a:stretch>
            <a:fillRect/>
          </a:stretch>
        </p:blipFill>
        <p:spPr bwMode="auto">
          <a:xfrm>
            <a:off x="7045646" y="2013018"/>
            <a:ext cx="32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63" descr="huizhang"/>
          <p:cNvPicPr>
            <a:picLocks noChangeAspect="1" noChangeArrowheads="1"/>
          </p:cNvPicPr>
          <p:nvPr/>
        </p:nvPicPr>
        <p:blipFill>
          <a:blip r:embed="rId5">
            <a:lum contrast="30000"/>
            <a:extLst>
              <a:ext uri="{28A0092B-C50C-407E-A947-70E740481C1C}">
                <a14:useLocalDpi xmlns:a14="http://schemas.microsoft.com/office/drawing/2010/main" val="0"/>
              </a:ext>
            </a:extLst>
          </a:blip>
          <a:srcRect/>
          <a:stretch>
            <a:fillRect/>
          </a:stretch>
        </p:blipFill>
        <p:spPr bwMode="auto">
          <a:xfrm>
            <a:off x="2033114" y="3324293"/>
            <a:ext cx="32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207571" y="1851243"/>
            <a:ext cx="2017951" cy="774259"/>
          </a:xfrm>
          <a:prstGeom prst="rect">
            <a:avLst/>
          </a:prstGeom>
        </p:spPr>
      </p:pic>
      <p:pic>
        <p:nvPicPr>
          <p:cNvPr id="14" name="图片 1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194009" y="1860898"/>
            <a:ext cx="2017951" cy="780356"/>
          </a:xfrm>
          <a:prstGeom prst="rect">
            <a:avLst/>
          </a:prstGeom>
        </p:spPr>
      </p:pic>
      <p:sp>
        <p:nvSpPr>
          <p:cNvPr id="36" name="矩形 35">
            <a:hlinkClick r:id="rId19" action="ppaction://hlinksldjump"/>
          </p:cNvPr>
          <p:cNvSpPr/>
          <p:nvPr/>
        </p:nvSpPr>
        <p:spPr>
          <a:xfrm>
            <a:off x="1979712" y="2356084"/>
            <a:ext cx="1981633"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a:solidFill>
                  <a:srgbClr val="000000"/>
                </a:solidFill>
              </a:rPr>
              <a:t>战争起因</a:t>
            </a:r>
            <a:r>
              <a:rPr kumimoji="0" lang="en-US" altLang="zh-CN" sz="1100" b="0" i="0" u="none" strike="noStrike" kern="0" cap="none" spc="0" normalizeH="0" baseline="0" noProof="0" dirty="0" smtClean="0">
                <a:ln>
                  <a:noFill/>
                </a:ln>
                <a:solidFill>
                  <a:srgbClr val="000000"/>
                </a:solidFill>
                <a:effectLst/>
                <a:uLnTx/>
                <a:uFillTx/>
              </a:rPr>
              <a:t>------------------------ 1</a:t>
            </a:r>
            <a:endParaRPr kumimoji="0" lang="en-US" altLang="zh-CN" sz="1100" b="0" i="0" u="none" strike="noStrike" kern="0" cap="none" spc="0" normalizeH="0" baseline="0" noProof="0" dirty="0">
              <a:ln>
                <a:noFill/>
              </a:ln>
              <a:solidFill>
                <a:srgbClr val="000000"/>
              </a:solidFill>
              <a:effectLst/>
              <a:uLnTx/>
              <a:uFillTx/>
            </a:endParaRPr>
          </a:p>
        </p:txBody>
      </p:sp>
      <p:sp>
        <p:nvSpPr>
          <p:cNvPr id="37" name="矩形 36">
            <a:hlinkClick r:id="rId20" action="ppaction://hlinksldjump"/>
          </p:cNvPr>
          <p:cNvSpPr/>
          <p:nvPr/>
        </p:nvSpPr>
        <p:spPr>
          <a:xfrm>
            <a:off x="1979712" y="2588506"/>
            <a:ext cx="1981633"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smtClean="0">
                <a:solidFill>
                  <a:srgbClr val="000000"/>
                </a:solidFill>
              </a:rPr>
              <a:t>战争经过</a:t>
            </a:r>
            <a:r>
              <a:rPr kumimoji="0" lang="en-US" altLang="zh-CN" sz="1100" b="0" i="0" u="none" strike="noStrike" kern="0" cap="none" spc="0" normalizeH="0" baseline="0" noProof="0" dirty="0" smtClean="0">
                <a:ln>
                  <a:noFill/>
                </a:ln>
                <a:solidFill>
                  <a:srgbClr val="000000"/>
                </a:solidFill>
                <a:effectLst/>
                <a:uLnTx/>
                <a:uFillTx/>
              </a:rPr>
              <a:t>------------------------ 5</a:t>
            </a:r>
            <a:endParaRPr kumimoji="0" lang="en-US" altLang="zh-CN" sz="1100" b="0" i="0" u="none" strike="noStrike" kern="0" cap="none" spc="0" normalizeH="0" baseline="0" noProof="0" dirty="0">
              <a:ln>
                <a:noFill/>
              </a:ln>
              <a:solidFill>
                <a:srgbClr val="000000"/>
              </a:solidFill>
              <a:effectLst/>
              <a:uLnTx/>
              <a:uFillTx/>
            </a:endParaRPr>
          </a:p>
        </p:txBody>
      </p:sp>
      <p:sp>
        <p:nvSpPr>
          <p:cNvPr id="38" name="矩形 37">
            <a:hlinkClick r:id="rId21" action="ppaction://hlinksldjump"/>
          </p:cNvPr>
          <p:cNvSpPr/>
          <p:nvPr/>
        </p:nvSpPr>
        <p:spPr>
          <a:xfrm>
            <a:off x="1979712" y="2806549"/>
            <a:ext cx="1981633"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smtClean="0">
                <a:solidFill>
                  <a:srgbClr val="000000"/>
                </a:solidFill>
              </a:rPr>
              <a:t>战争损失</a:t>
            </a:r>
            <a:r>
              <a:rPr kumimoji="0" lang="en-US" altLang="zh-CN" sz="1100" b="0" i="0" u="none" strike="noStrike" kern="0" cap="none" spc="0" normalizeH="0" baseline="0" noProof="0" dirty="0" smtClean="0">
                <a:ln>
                  <a:noFill/>
                </a:ln>
                <a:solidFill>
                  <a:srgbClr val="000000"/>
                </a:solidFill>
                <a:effectLst/>
                <a:uLnTx/>
                <a:uFillTx/>
              </a:rPr>
              <a:t>------------------------ 7</a:t>
            </a:r>
            <a:endParaRPr kumimoji="0" lang="en-US" altLang="zh-CN" sz="1100" b="0" i="0" u="none" strike="noStrike" kern="0" cap="none" spc="0" normalizeH="0" baseline="0" noProof="0" dirty="0">
              <a:ln>
                <a:noFill/>
              </a:ln>
              <a:solidFill>
                <a:srgbClr val="000000"/>
              </a:solidFill>
              <a:effectLst/>
              <a:uLnTx/>
              <a:uFillTx/>
            </a:endParaRPr>
          </a:p>
        </p:txBody>
      </p:sp>
      <p:sp>
        <p:nvSpPr>
          <p:cNvPr id="39" name="矩形 38">
            <a:hlinkClick r:id="rId22" action="ppaction://hlinksldjump"/>
          </p:cNvPr>
          <p:cNvSpPr/>
          <p:nvPr/>
        </p:nvSpPr>
        <p:spPr>
          <a:xfrm>
            <a:off x="1979712" y="3038360"/>
            <a:ext cx="1981633"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100" b="0" i="0" u="none" strike="noStrike" kern="0" cap="none" spc="0" normalizeH="0" baseline="0" noProof="0" dirty="0" smtClean="0">
                <a:ln>
                  <a:noFill/>
                </a:ln>
                <a:solidFill>
                  <a:srgbClr val="000000"/>
                </a:solidFill>
                <a:effectLst/>
                <a:uLnTx/>
                <a:uFillTx/>
              </a:rPr>
              <a:t>战后影响</a:t>
            </a:r>
            <a:r>
              <a:rPr kumimoji="0" lang="en-US" altLang="zh-CN" sz="1100" b="0" i="0" u="none" strike="noStrike" kern="0" cap="none" spc="0" normalizeH="0" baseline="0" noProof="0" dirty="0" smtClean="0">
                <a:ln>
                  <a:noFill/>
                </a:ln>
                <a:solidFill>
                  <a:srgbClr val="000000"/>
                </a:solidFill>
                <a:effectLst/>
                <a:uLnTx/>
                <a:uFillTx/>
              </a:rPr>
              <a:t>------------------------ 8</a:t>
            </a:r>
            <a:endParaRPr kumimoji="0" lang="en-US" altLang="zh-CN" sz="1100" b="0" i="0" u="none" strike="noStrike" kern="0" cap="none" spc="0" normalizeH="0" baseline="0" noProof="0" dirty="0">
              <a:ln>
                <a:noFill/>
              </a:ln>
              <a:solidFill>
                <a:srgbClr val="000000"/>
              </a:solidFill>
              <a:effectLst/>
              <a:uLnTx/>
              <a:uFillTx/>
            </a:endParaRPr>
          </a:p>
        </p:txBody>
      </p:sp>
      <p:sp>
        <p:nvSpPr>
          <p:cNvPr id="41" name="矩形 40">
            <a:hlinkClick r:id="rId10" action="ppaction://hlinksldjump"/>
          </p:cNvPr>
          <p:cNvSpPr/>
          <p:nvPr/>
        </p:nvSpPr>
        <p:spPr>
          <a:xfrm>
            <a:off x="1979712" y="4439603"/>
            <a:ext cx="1996059"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smtClean="0">
                <a:solidFill>
                  <a:srgbClr val="000000"/>
                </a:solidFill>
              </a:rPr>
              <a:t>希特勒  </a:t>
            </a:r>
            <a:r>
              <a:rPr kumimoji="0" lang="en-US" altLang="zh-CN" sz="1100" b="0" i="0" u="none" strike="noStrike" kern="0" cap="none" spc="0" normalizeH="0" baseline="0" noProof="0" dirty="0" smtClean="0">
                <a:ln>
                  <a:noFill/>
                </a:ln>
                <a:solidFill>
                  <a:srgbClr val="000000"/>
                </a:solidFill>
                <a:effectLst/>
                <a:uLnTx/>
                <a:uFillTx/>
              </a:rPr>
              <a:t>------------------------ 16</a:t>
            </a:r>
            <a:endParaRPr kumimoji="0" lang="en-US" altLang="zh-CN" sz="1100" b="0" i="0" u="none" strike="noStrike" kern="0" cap="none" spc="0" normalizeH="0" baseline="0" noProof="0" dirty="0">
              <a:ln>
                <a:noFill/>
              </a:ln>
              <a:solidFill>
                <a:srgbClr val="000000"/>
              </a:solidFill>
              <a:effectLst/>
              <a:uLnTx/>
              <a:uFillTx/>
            </a:endParaRPr>
          </a:p>
        </p:txBody>
      </p:sp>
      <p:sp>
        <p:nvSpPr>
          <p:cNvPr id="42" name="矩形 41">
            <a:hlinkClick r:id="rId23" action="ppaction://hlinksldjump"/>
          </p:cNvPr>
          <p:cNvSpPr/>
          <p:nvPr/>
        </p:nvSpPr>
        <p:spPr>
          <a:xfrm>
            <a:off x="2010716" y="5189253"/>
            <a:ext cx="2201244"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a:solidFill>
                  <a:srgbClr val="000000"/>
                </a:solidFill>
              </a:rPr>
              <a:t>波兰闪击战</a:t>
            </a:r>
            <a:r>
              <a:rPr kumimoji="0" lang="en-US" altLang="zh-CN" sz="1100" b="0" i="0" u="none" strike="noStrike" kern="0" cap="none" spc="0" normalizeH="0" baseline="0" noProof="0" dirty="0" smtClean="0">
                <a:ln>
                  <a:noFill/>
                </a:ln>
                <a:solidFill>
                  <a:srgbClr val="000000"/>
                </a:solidFill>
                <a:effectLst/>
                <a:uLnTx/>
                <a:uFillTx/>
              </a:rPr>
              <a:t>------------------------ 28</a:t>
            </a:r>
            <a:endParaRPr kumimoji="0" lang="en-US" altLang="zh-CN" sz="1100" b="0" i="0" u="none" strike="noStrike" kern="0" cap="none" spc="0" normalizeH="0" baseline="0" noProof="0" dirty="0">
              <a:ln>
                <a:noFill/>
              </a:ln>
              <a:solidFill>
                <a:srgbClr val="000000"/>
              </a:solidFill>
              <a:effectLst/>
              <a:uLnTx/>
              <a:uFillTx/>
            </a:endParaRPr>
          </a:p>
        </p:txBody>
      </p:sp>
      <p:sp>
        <p:nvSpPr>
          <p:cNvPr id="43" name="矩形 42">
            <a:hlinkClick r:id="rId24" action="ppaction://hlinksldjump"/>
          </p:cNvPr>
          <p:cNvSpPr/>
          <p:nvPr/>
        </p:nvSpPr>
        <p:spPr>
          <a:xfrm>
            <a:off x="2010716" y="5497819"/>
            <a:ext cx="2201244"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a:solidFill>
                  <a:srgbClr val="000000"/>
                </a:solidFill>
              </a:rPr>
              <a:t>偷袭珍珠港</a:t>
            </a:r>
            <a:r>
              <a:rPr kumimoji="0" lang="en-US" altLang="zh-CN" sz="1100" b="0" i="0" u="none" strike="noStrike" kern="0" cap="none" spc="0" normalizeH="0" baseline="0" noProof="0" dirty="0" smtClean="0">
                <a:ln>
                  <a:noFill/>
                </a:ln>
                <a:solidFill>
                  <a:srgbClr val="000000"/>
                </a:solidFill>
                <a:effectLst/>
                <a:uLnTx/>
                <a:uFillTx/>
              </a:rPr>
              <a:t>------------------------ 29</a:t>
            </a:r>
            <a:endParaRPr kumimoji="0" lang="en-US" altLang="zh-CN" sz="1100" b="0" i="0" u="none" strike="noStrike" kern="0" cap="none" spc="0" normalizeH="0" baseline="0" noProof="0" dirty="0">
              <a:ln>
                <a:noFill/>
              </a:ln>
              <a:solidFill>
                <a:srgbClr val="000000"/>
              </a:solidFill>
              <a:effectLst/>
              <a:uLnTx/>
              <a:uFillTx/>
            </a:endParaRPr>
          </a:p>
        </p:txBody>
      </p:sp>
      <p:sp>
        <p:nvSpPr>
          <p:cNvPr id="44" name="矩形 43">
            <a:hlinkClick r:id="rId25" action="ppaction://hlinksldjump"/>
          </p:cNvPr>
          <p:cNvSpPr/>
          <p:nvPr/>
        </p:nvSpPr>
        <p:spPr>
          <a:xfrm>
            <a:off x="2010716" y="5745283"/>
            <a:ext cx="2201244"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a:solidFill>
                  <a:srgbClr val="000000"/>
                </a:solidFill>
              </a:rPr>
              <a:t>瓜岛争夺战</a:t>
            </a:r>
            <a:r>
              <a:rPr kumimoji="0" lang="en-US" altLang="zh-CN" sz="1100" b="0" i="0" u="none" strike="noStrike" kern="0" cap="none" spc="0" normalizeH="0" baseline="0" noProof="0" dirty="0" smtClean="0">
                <a:ln>
                  <a:noFill/>
                </a:ln>
                <a:solidFill>
                  <a:srgbClr val="000000"/>
                </a:solidFill>
                <a:effectLst/>
                <a:uLnTx/>
                <a:uFillTx/>
              </a:rPr>
              <a:t>------------------------ 34</a:t>
            </a:r>
            <a:endParaRPr kumimoji="0" lang="en-US" altLang="zh-CN" sz="1100" b="0" i="0" u="none" strike="noStrike" kern="0" cap="none" spc="0" normalizeH="0" baseline="0" noProof="0" dirty="0">
              <a:ln>
                <a:noFill/>
              </a:ln>
              <a:solidFill>
                <a:srgbClr val="000000"/>
              </a:solidFill>
              <a:effectLst/>
              <a:uLnTx/>
              <a:uFillTx/>
            </a:endParaRPr>
          </a:p>
        </p:txBody>
      </p:sp>
      <p:sp>
        <p:nvSpPr>
          <p:cNvPr id="45" name="矩形 44">
            <a:hlinkClick r:id="rId26" action="ppaction://hlinksldjump"/>
          </p:cNvPr>
          <p:cNvSpPr/>
          <p:nvPr/>
        </p:nvSpPr>
        <p:spPr>
          <a:xfrm>
            <a:off x="2010716" y="6003780"/>
            <a:ext cx="2201244"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a:solidFill>
                  <a:srgbClr val="000000"/>
                </a:solidFill>
              </a:rPr>
              <a:t>台儿庄大捷</a:t>
            </a:r>
            <a:r>
              <a:rPr kumimoji="0" lang="en-US" altLang="zh-CN" sz="1100" b="0" i="0" u="none" strike="noStrike" kern="0" cap="none" spc="0" normalizeH="0" baseline="0" noProof="0" dirty="0" smtClean="0">
                <a:ln>
                  <a:noFill/>
                </a:ln>
                <a:solidFill>
                  <a:srgbClr val="000000"/>
                </a:solidFill>
                <a:effectLst/>
                <a:uLnTx/>
                <a:uFillTx/>
              </a:rPr>
              <a:t>------------------------ 37</a:t>
            </a:r>
            <a:endParaRPr kumimoji="0" lang="en-US" altLang="zh-CN" sz="1100" b="0" i="0" u="none" strike="noStrike" kern="0" cap="none" spc="0" normalizeH="0" baseline="0" noProof="0" dirty="0">
              <a:ln>
                <a:noFill/>
              </a:ln>
              <a:solidFill>
                <a:srgbClr val="000000"/>
              </a:solidFill>
              <a:effectLst/>
              <a:uLnTx/>
              <a:uFillTx/>
            </a:endParaRPr>
          </a:p>
        </p:txBody>
      </p:sp>
      <p:pic>
        <p:nvPicPr>
          <p:cNvPr id="46" name="Picture 163" descr="huizhang"/>
          <p:cNvPicPr>
            <a:picLocks noChangeAspect="1" noChangeArrowheads="1"/>
          </p:cNvPicPr>
          <p:nvPr/>
        </p:nvPicPr>
        <p:blipFill>
          <a:blip r:embed="rId5">
            <a:lum contrast="30000"/>
            <a:extLst>
              <a:ext uri="{28A0092B-C50C-407E-A947-70E740481C1C}">
                <a14:useLocalDpi xmlns:a14="http://schemas.microsoft.com/office/drawing/2010/main" val="0"/>
              </a:ext>
            </a:extLst>
          </a:blip>
          <a:srcRect/>
          <a:stretch>
            <a:fillRect/>
          </a:stretch>
        </p:blipFill>
        <p:spPr bwMode="auto">
          <a:xfrm>
            <a:off x="7024636" y="3256861"/>
            <a:ext cx="32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63" descr="huizhang"/>
          <p:cNvPicPr>
            <a:picLocks noChangeAspect="1" noChangeArrowheads="1"/>
          </p:cNvPicPr>
          <p:nvPr/>
        </p:nvPicPr>
        <p:blipFill>
          <a:blip r:embed="rId5">
            <a:lum contrast="30000"/>
            <a:extLst>
              <a:ext uri="{28A0092B-C50C-407E-A947-70E740481C1C}">
                <a14:useLocalDpi xmlns:a14="http://schemas.microsoft.com/office/drawing/2010/main" val="0"/>
              </a:ext>
            </a:extLst>
          </a:blip>
          <a:srcRect/>
          <a:stretch>
            <a:fillRect/>
          </a:stretch>
        </p:blipFill>
        <p:spPr bwMode="auto">
          <a:xfrm>
            <a:off x="4453214" y="2058258"/>
            <a:ext cx="32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9" name="直接连接符 48"/>
          <p:cNvCxnSpPr/>
          <p:nvPr/>
        </p:nvCxnSpPr>
        <p:spPr>
          <a:xfrm>
            <a:off x="6762941" y="1851243"/>
            <a:ext cx="0" cy="4175125"/>
          </a:xfrm>
          <a:prstGeom prst="line">
            <a:avLst/>
          </a:prstGeom>
          <a:ln w="22225">
            <a:solidFill>
              <a:schemeClr val="bg1"/>
            </a:solidFill>
            <a:prstDash val="sysDash"/>
          </a:ln>
        </p:spPr>
        <p:style>
          <a:lnRef idx="3">
            <a:schemeClr val="dk1"/>
          </a:lnRef>
          <a:fillRef idx="0">
            <a:schemeClr val="dk1"/>
          </a:fillRef>
          <a:effectRef idx="2">
            <a:schemeClr val="dk1"/>
          </a:effectRef>
          <a:fontRef idx="minor">
            <a:schemeClr val="tx1"/>
          </a:fontRef>
        </p:style>
      </p:cxnSp>
      <p:sp>
        <p:nvSpPr>
          <p:cNvPr id="50" name="矩形 49">
            <a:hlinkClick r:id="rId27" action="ppaction://hlinksldjump"/>
          </p:cNvPr>
          <p:cNvSpPr/>
          <p:nvPr/>
        </p:nvSpPr>
        <p:spPr>
          <a:xfrm>
            <a:off x="4211960" y="2348880"/>
            <a:ext cx="2563522"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a:solidFill>
                  <a:srgbClr val="000000"/>
                </a:solidFill>
              </a:rPr>
              <a:t>美国陆军第</a:t>
            </a:r>
            <a:r>
              <a:rPr lang="en-US" altLang="zh-CN" sz="1100" dirty="0">
                <a:solidFill>
                  <a:srgbClr val="000000"/>
                </a:solidFill>
              </a:rPr>
              <a:t>1</a:t>
            </a:r>
            <a:r>
              <a:rPr lang="zh-CN" altLang="en-US" sz="1100" dirty="0" smtClean="0">
                <a:solidFill>
                  <a:srgbClr val="000000"/>
                </a:solidFill>
              </a:rPr>
              <a:t>步兵师</a:t>
            </a:r>
            <a:r>
              <a:rPr kumimoji="0" lang="en-US" altLang="zh-CN" sz="1100" b="0" i="0" u="none" strike="noStrike" kern="0" cap="none" spc="0" normalizeH="0" baseline="0" noProof="0" dirty="0" smtClean="0">
                <a:ln>
                  <a:noFill/>
                </a:ln>
                <a:solidFill>
                  <a:srgbClr val="000000"/>
                </a:solidFill>
                <a:effectLst/>
                <a:uLnTx/>
                <a:uFillTx/>
              </a:rPr>
              <a:t>-------------------- 38</a:t>
            </a:r>
            <a:endParaRPr kumimoji="0" lang="en-US" altLang="zh-CN" sz="1100" b="0" i="0" u="none" strike="noStrike" kern="0" cap="none" spc="0" normalizeH="0" baseline="0" noProof="0" dirty="0">
              <a:ln>
                <a:noFill/>
              </a:ln>
              <a:solidFill>
                <a:srgbClr val="000000"/>
              </a:solidFill>
              <a:effectLst/>
              <a:uLnTx/>
              <a:uFillTx/>
            </a:endParaRPr>
          </a:p>
        </p:txBody>
      </p:sp>
      <p:sp>
        <p:nvSpPr>
          <p:cNvPr id="52" name="矩形 51">
            <a:hlinkClick r:id="rId28" action="ppaction://hlinksldjump"/>
          </p:cNvPr>
          <p:cNvSpPr/>
          <p:nvPr/>
        </p:nvSpPr>
        <p:spPr>
          <a:xfrm>
            <a:off x="4215419" y="2588506"/>
            <a:ext cx="2502608"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a:solidFill>
                  <a:srgbClr val="000000"/>
                </a:solidFill>
              </a:rPr>
              <a:t>中国陆军第</a:t>
            </a:r>
            <a:r>
              <a:rPr lang="en-US" altLang="zh-CN" sz="1100" dirty="0">
                <a:solidFill>
                  <a:srgbClr val="000000"/>
                </a:solidFill>
              </a:rPr>
              <a:t>38</a:t>
            </a:r>
            <a:r>
              <a:rPr lang="zh-CN" altLang="en-US" sz="1100" dirty="0" smtClean="0">
                <a:solidFill>
                  <a:srgbClr val="000000"/>
                </a:solidFill>
              </a:rPr>
              <a:t>集团军</a:t>
            </a:r>
            <a:r>
              <a:rPr kumimoji="0" lang="en-US" altLang="zh-CN" sz="1100" b="0" i="0" u="none" strike="noStrike" kern="0" cap="none" spc="0" normalizeH="0" baseline="0" noProof="0" dirty="0" smtClean="0">
                <a:ln>
                  <a:noFill/>
                </a:ln>
                <a:solidFill>
                  <a:srgbClr val="000000"/>
                </a:solidFill>
                <a:effectLst/>
                <a:uLnTx/>
                <a:uFillTx/>
              </a:rPr>
              <a:t>------------------ 39</a:t>
            </a:r>
            <a:endParaRPr kumimoji="0" lang="en-US" altLang="zh-CN" sz="1100" b="0" i="0" u="none" strike="noStrike" kern="0" cap="none" spc="0" normalizeH="0" baseline="0" noProof="0" dirty="0">
              <a:ln>
                <a:noFill/>
              </a:ln>
              <a:solidFill>
                <a:srgbClr val="000000"/>
              </a:solidFill>
              <a:effectLst/>
              <a:uLnTx/>
              <a:uFillTx/>
            </a:endParaRPr>
          </a:p>
        </p:txBody>
      </p:sp>
      <p:sp>
        <p:nvSpPr>
          <p:cNvPr id="53" name="矩形 52">
            <a:hlinkClick r:id="rId29" action="ppaction://hlinksldjump"/>
          </p:cNvPr>
          <p:cNvSpPr/>
          <p:nvPr/>
        </p:nvSpPr>
        <p:spPr>
          <a:xfrm>
            <a:off x="4230606" y="2806549"/>
            <a:ext cx="2486578"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smtClean="0">
                <a:solidFill>
                  <a:srgbClr val="000000"/>
                </a:solidFill>
              </a:rPr>
              <a:t>第五“维京”</a:t>
            </a:r>
            <a:r>
              <a:rPr lang="zh-CN" altLang="en-US" sz="1100" dirty="0">
                <a:solidFill>
                  <a:srgbClr val="000000"/>
                </a:solidFill>
              </a:rPr>
              <a:t>装甲师</a:t>
            </a:r>
            <a:r>
              <a:rPr kumimoji="0" lang="en-US" altLang="zh-CN" sz="1100" b="0" i="0" u="none" strike="noStrike" kern="0" cap="none" spc="0" normalizeH="0" baseline="0" noProof="0" dirty="0" smtClean="0">
                <a:ln>
                  <a:noFill/>
                </a:ln>
                <a:solidFill>
                  <a:srgbClr val="000000"/>
                </a:solidFill>
                <a:effectLst/>
                <a:uLnTx/>
                <a:uFillTx/>
              </a:rPr>
              <a:t>------------------ 42</a:t>
            </a:r>
            <a:endParaRPr kumimoji="0" lang="en-US" altLang="zh-CN" sz="1100" b="0" i="0" u="none" strike="noStrike" kern="0" cap="none" spc="0" normalizeH="0" baseline="0" noProof="0" dirty="0">
              <a:ln>
                <a:noFill/>
              </a:ln>
              <a:solidFill>
                <a:srgbClr val="000000"/>
              </a:solidFill>
              <a:effectLst/>
              <a:uLnTx/>
              <a:uFillTx/>
            </a:endParaRPr>
          </a:p>
        </p:txBody>
      </p:sp>
      <p:sp>
        <p:nvSpPr>
          <p:cNvPr id="54" name="矩形 53">
            <a:hlinkClick r:id="rId30" action="ppaction://hlinksldjump"/>
          </p:cNvPr>
          <p:cNvSpPr/>
          <p:nvPr/>
        </p:nvSpPr>
        <p:spPr>
          <a:xfrm>
            <a:off x="4211960" y="3038360"/>
            <a:ext cx="2565126"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a:solidFill>
                  <a:srgbClr val="000000"/>
                </a:solidFill>
              </a:rPr>
              <a:t>美国海军陆战队第</a:t>
            </a:r>
            <a:r>
              <a:rPr lang="en-US" altLang="zh-CN" sz="1100" dirty="0">
                <a:solidFill>
                  <a:srgbClr val="000000"/>
                </a:solidFill>
              </a:rPr>
              <a:t>1</a:t>
            </a:r>
            <a:r>
              <a:rPr lang="zh-CN" altLang="en-US" sz="1100" dirty="0">
                <a:solidFill>
                  <a:srgbClr val="000000"/>
                </a:solidFill>
              </a:rPr>
              <a:t>师</a:t>
            </a:r>
            <a:r>
              <a:rPr lang="en-US" altLang="zh-CN" sz="1100" kern="0" dirty="0">
                <a:solidFill>
                  <a:srgbClr val="000000"/>
                </a:solidFill>
              </a:rPr>
              <a:t>------------------ </a:t>
            </a:r>
            <a:r>
              <a:rPr lang="en-US" altLang="zh-CN" sz="1100" kern="0" dirty="0" smtClean="0">
                <a:solidFill>
                  <a:srgbClr val="000000"/>
                </a:solidFill>
              </a:rPr>
              <a:t>43</a:t>
            </a:r>
            <a:endParaRPr kumimoji="0" lang="en-US" altLang="zh-CN" sz="1100" b="0" i="0" u="none" strike="noStrike" kern="0" cap="none" spc="0" normalizeH="0" baseline="0" noProof="0" dirty="0">
              <a:ln>
                <a:noFill/>
              </a:ln>
              <a:solidFill>
                <a:srgbClr val="000000"/>
              </a:solidFill>
              <a:effectLst/>
              <a:uLnTx/>
              <a:uFillTx/>
            </a:endParaRPr>
          </a:p>
        </p:txBody>
      </p:sp>
      <p:sp>
        <p:nvSpPr>
          <p:cNvPr id="55" name="矩形 54">
            <a:hlinkClick r:id="rId31" action="ppaction://hlinksldjump"/>
          </p:cNvPr>
          <p:cNvSpPr/>
          <p:nvPr/>
        </p:nvSpPr>
        <p:spPr>
          <a:xfrm>
            <a:off x="4211960" y="3625076"/>
            <a:ext cx="2569934"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100" b="0" i="0" u="none" strike="noStrike" kern="0" cap="none" spc="0" normalizeH="0" baseline="0" noProof="0" dirty="0" smtClean="0">
                <a:ln>
                  <a:noFill/>
                </a:ln>
                <a:solidFill>
                  <a:srgbClr val="000000"/>
                </a:solidFill>
                <a:effectLst/>
                <a:uLnTx/>
                <a:uFillTx/>
              </a:rPr>
              <a:t>原子弹</a:t>
            </a:r>
            <a:r>
              <a:rPr kumimoji="0" lang="en-US" altLang="zh-CN" sz="1100" b="0" i="0" u="none" strike="noStrike" kern="0" cap="none" spc="0" normalizeH="0" baseline="0" noProof="0" dirty="0" smtClean="0">
                <a:ln>
                  <a:noFill/>
                </a:ln>
                <a:solidFill>
                  <a:srgbClr val="000000"/>
                </a:solidFill>
                <a:effectLst/>
                <a:uLnTx/>
                <a:uFillTx/>
              </a:rPr>
              <a:t>-------------------------------------- 48</a:t>
            </a:r>
            <a:endParaRPr kumimoji="0" lang="en-US" altLang="zh-CN" sz="1100" b="0" i="0" u="none" strike="noStrike" kern="0" cap="none" spc="0" normalizeH="0" baseline="0" noProof="0" dirty="0">
              <a:ln>
                <a:noFill/>
              </a:ln>
              <a:solidFill>
                <a:srgbClr val="000000"/>
              </a:solidFill>
              <a:effectLst/>
              <a:uLnTx/>
              <a:uFillTx/>
            </a:endParaRPr>
          </a:p>
        </p:txBody>
      </p:sp>
      <p:sp>
        <p:nvSpPr>
          <p:cNvPr id="56" name="矩形 55">
            <a:hlinkClick r:id="rId32" action="ppaction://hlinksldjump"/>
          </p:cNvPr>
          <p:cNvSpPr/>
          <p:nvPr/>
        </p:nvSpPr>
        <p:spPr>
          <a:xfrm>
            <a:off x="4211960" y="3919020"/>
            <a:ext cx="2582758"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smtClean="0">
                <a:solidFill>
                  <a:srgbClr val="000000"/>
                </a:solidFill>
              </a:rPr>
              <a:t>潜    艇</a:t>
            </a:r>
            <a:r>
              <a:rPr kumimoji="0" lang="en-US" altLang="zh-CN" sz="1100" b="0" i="0" u="none" strike="noStrike" kern="0" cap="none" spc="0" normalizeH="0" baseline="0" noProof="0" dirty="0" smtClean="0">
                <a:ln>
                  <a:noFill/>
                </a:ln>
                <a:solidFill>
                  <a:srgbClr val="000000"/>
                </a:solidFill>
                <a:effectLst/>
                <a:uLnTx/>
                <a:uFillTx/>
              </a:rPr>
              <a:t>-------------------------------------- 50</a:t>
            </a:r>
            <a:endParaRPr kumimoji="0" lang="en-US" altLang="zh-CN" sz="1100" b="0" i="0" u="none" strike="noStrike" kern="0" cap="none" spc="0" normalizeH="0" baseline="0" noProof="0" dirty="0">
              <a:ln>
                <a:noFill/>
              </a:ln>
              <a:solidFill>
                <a:srgbClr val="000000"/>
              </a:solidFill>
              <a:effectLst/>
              <a:uLnTx/>
              <a:uFillTx/>
            </a:endParaRPr>
          </a:p>
        </p:txBody>
      </p:sp>
      <p:sp>
        <p:nvSpPr>
          <p:cNvPr id="57" name="矩形 56">
            <a:hlinkClick r:id="rId33" action="ppaction://hlinksldjump"/>
          </p:cNvPr>
          <p:cNvSpPr/>
          <p:nvPr/>
        </p:nvSpPr>
        <p:spPr>
          <a:xfrm>
            <a:off x="4211960" y="4169674"/>
            <a:ext cx="2710999"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100" b="0" i="0" u="none" strike="noStrike" kern="0" cap="none" spc="0" normalizeH="0" baseline="0" noProof="0" dirty="0" smtClean="0">
                <a:ln>
                  <a:noFill/>
                </a:ln>
                <a:solidFill>
                  <a:srgbClr val="000000"/>
                </a:solidFill>
                <a:effectLst/>
                <a:uLnTx/>
                <a:uFillTx/>
              </a:rPr>
              <a:t>航空母舰</a:t>
            </a:r>
            <a:r>
              <a:rPr kumimoji="0" lang="en-US" altLang="zh-CN" sz="1100" b="0" i="0" u="none" strike="noStrike" kern="0" cap="none" spc="0" normalizeH="0" baseline="0" noProof="0" dirty="0" smtClean="0">
                <a:ln>
                  <a:noFill/>
                </a:ln>
                <a:solidFill>
                  <a:srgbClr val="000000"/>
                </a:solidFill>
                <a:effectLst/>
                <a:uLnTx/>
                <a:uFillTx/>
              </a:rPr>
              <a:t>------------------------------------ 51</a:t>
            </a:r>
            <a:endParaRPr kumimoji="0" lang="en-US" altLang="zh-CN" sz="1100" b="0" i="0" u="none" strike="noStrike" kern="0" cap="none" spc="0" normalizeH="0" baseline="0" noProof="0" dirty="0">
              <a:ln>
                <a:noFill/>
              </a:ln>
              <a:solidFill>
                <a:srgbClr val="000000"/>
              </a:solidFill>
              <a:effectLst/>
              <a:uLnTx/>
              <a:uFillTx/>
            </a:endParaRPr>
          </a:p>
        </p:txBody>
      </p:sp>
      <p:sp>
        <p:nvSpPr>
          <p:cNvPr id="58" name="矩形 57">
            <a:hlinkClick r:id="rId34" action="ppaction://hlinksldjump"/>
          </p:cNvPr>
          <p:cNvSpPr/>
          <p:nvPr/>
        </p:nvSpPr>
        <p:spPr>
          <a:xfrm>
            <a:off x="4211960" y="4444766"/>
            <a:ext cx="2590774"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en-US" altLang="zh-CN" sz="1100" dirty="0">
                <a:solidFill>
                  <a:srgbClr val="000000"/>
                </a:solidFill>
              </a:rPr>
              <a:t>P</a:t>
            </a:r>
            <a:r>
              <a:rPr lang="zh-CN" altLang="en-US" sz="1100" dirty="0">
                <a:solidFill>
                  <a:srgbClr val="000000"/>
                </a:solidFill>
              </a:rPr>
              <a:t>－</a:t>
            </a:r>
            <a:r>
              <a:rPr lang="en-US" altLang="zh-CN" sz="1100" dirty="0">
                <a:solidFill>
                  <a:srgbClr val="000000"/>
                </a:solidFill>
              </a:rPr>
              <a:t>51</a:t>
            </a:r>
            <a:r>
              <a:rPr lang="zh-CN" altLang="en-US" sz="1100" dirty="0" smtClean="0">
                <a:solidFill>
                  <a:srgbClr val="000000"/>
                </a:solidFill>
              </a:rPr>
              <a:t>战斗机</a:t>
            </a:r>
            <a:r>
              <a:rPr kumimoji="0" lang="en-US" altLang="zh-CN" sz="1100" b="0" i="0" u="none" strike="noStrike" kern="0" cap="none" spc="0" normalizeH="0" baseline="0" noProof="0" dirty="0" smtClean="0">
                <a:ln>
                  <a:noFill/>
                </a:ln>
                <a:solidFill>
                  <a:srgbClr val="000000"/>
                </a:solidFill>
                <a:effectLst/>
                <a:uLnTx/>
                <a:uFillTx/>
              </a:rPr>
              <a:t>------------------------------ </a:t>
            </a:r>
            <a:r>
              <a:rPr lang="en-US" altLang="zh-CN" sz="1100" kern="0" dirty="0">
                <a:solidFill>
                  <a:srgbClr val="000000"/>
                </a:solidFill>
              </a:rPr>
              <a:t>6</a:t>
            </a:r>
            <a:r>
              <a:rPr kumimoji="0" lang="en-US" altLang="zh-CN" sz="1100" b="0" i="0" u="none" strike="noStrike" kern="0" cap="none" spc="0" normalizeH="0" baseline="0" noProof="0" dirty="0" smtClean="0">
                <a:ln>
                  <a:noFill/>
                </a:ln>
                <a:solidFill>
                  <a:srgbClr val="000000"/>
                </a:solidFill>
                <a:effectLst/>
                <a:uLnTx/>
                <a:uFillTx/>
              </a:rPr>
              <a:t>0</a:t>
            </a:r>
            <a:endParaRPr kumimoji="0" lang="en-US" altLang="zh-CN" sz="1100" b="0" i="0" u="none" strike="noStrike" kern="0" cap="none" spc="0" normalizeH="0" baseline="0" noProof="0" dirty="0">
              <a:ln>
                <a:noFill/>
              </a:ln>
              <a:solidFill>
                <a:srgbClr val="000000"/>
              </a:solidFill>
              <a:effectLst/>
              <a:uLnTx/>
              <a:uFillTx/>
            </a:endParaRPr>
          </a:p>
        </p:txBody>
      </p:sp>
      <p:pic>
        <p:nvPicPr>
          <p:cNvPr id="59" name="Picture 163" descr="huizhang"/>
          <p:cNvPicPr>
            <a:picLocks noChangeAspect="1" noChangeArrowheads="1"/>
          </p:cNvPicPr>
          <p:nvPr/>
        </p:nvPicPr>
        <p:blipFill>
          <a:blip r:embed="rId5">
            <a:lum contrast="30000"/>
            <a:extLst>
              <a:ext uri="{28A0092B-C50C-407E-A947-70E740481C1C}">
                <a14:useLocalDpi xmlns:a14="http://schemas.microsoft.com/office/drawing/2010/main" val="0"/>
              </a:ext>
            </a:extLst>
          </a:blip>
          <a:srcRect/>
          <a:stretch>
            <a:fillRect/>
          </a:stretch>
        </p:blipFill>
        <p:spPr bwMode="auto">
          <a:xfrm>
            <a:off x="4415111" y="4837497"/>
            <a:ext cx="323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矩形 59">
            <a:hlinkClick r:id="rId35" action="ppaction://hlinksldjump"/>
          </p:cNvPr>
          <p:cNvSpPr/>
          <p:nvPr/>
        </p:nvSpPr>
        <p:spPr>
          <a:xfrm>
            <a:off x="4211960" y="5189253"/>
            <a:ext cx="2622834"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a:solidFill>
                  <a:srgbClr val="000000"/>
                </a:solidFill>
              </a:rPr>
              <a:t>骑士铁十字</a:t>
            </a:r>
            <a:r>
              <a:rPr lang="zh-CN" altLang="en-US" sz="1100" dirty="0" smtClean="0">
                <a:solidFill>
                  <a:srgbClr val="000000"/>
                </a:solidFill>
              </a:rPr>
              <a:t>勋章</a:t>
            </a:r>
            <a:r>
              <a:rPr lang="en-US" altLang="zh-CN" sz="1100" dirty="0" smtClean="0">
                <a:solidFill>
                  <a:srgbClr val="000000"/>
                </a:solidFill>
              </a:rPr>
              <a:t>---------</a:t>
            </a:r>
            <a:r>
              <a:rPr lang="en-US" altLang="zh-CN" sz="1100" kern="0" dirty="0" smtClean="0">
                <a:solidFill>
                  <a:srgbClr val="000000"/>
                </a:solidFill>
              </a:rPr>
              <a:t>------------------ 66</a:t>
            </a:r>
            <a:endParaRPr kumimoji="0" lang="en-US" altLang="zh-CN" sz="1100" b="0" i="0" u="none" strike="noStrike" kern="0" cap="none" spc="0" normalizeH="0" baseline="0" noProof="0" dirty="0">
              <a:ln>
                <a:noFill/>
              </a:ln>
              <a:solidFill>
                <a:srgbClr val="000000"/>
              </a:solidFill>
              <a:effectLst/>
              <a:uLnTx/>
              <a:uFillTx/>
            </a:endParaRPr>
          </a:p>
        </p:txBody>
      </p:sp>
      <p:sp>
        <p:nvSpPr>
          <p:cNvPr id="61" name="矩形 60">
            <a:hlinkClick r:id="rId35" action="ppaction://hlinksldjump"/>
          </p:cNvPr>
          <p:cNvSpPr/>
          <p:nvPr/>
        </p:nvSpPr>
        <p:spPr>
          <a:xfrm>
            <a:off x="4211960" y="5497819"/>
            <a:ext cx="2618024"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a:solidFill>
                  <a:srgbClr val="000000"/>
                </a:solidFill>
              </a:rPr>
              <a:t>列宁</a:t>
            </a:r>
            <a:r>
              <a:rPr lang="zh-CN" altLang="en-US" sz="1100" dirty="0" smtClean="0">
                <a:solidFill>
                  <a:srgbClr val="000000"/>
                </a:solidFill>
              </a:rPr>
              <a:t>勋章</a:t>
            </a:r>
            <a:r>
              <a:rPr lang="en-US" altLang="zh-CN" sz="1100" dirty="0" smtClean="0">
                <a:solidFill>
                  <a:srgbClr val="000000"/>
                </a:solidFill>
              </a:rPr>
              <a:t>------------------</a:t>
            </a:r>
            <a:r>
              <a:rPr lang="en-US" altLang="zh-CN" sz="1100" kern="0" dirty="0" smtClean="0">
                <a:solidFill>
                  <a:srgbClr val="000000"/>
                </a:solidFill>
              </a:rPr>
              <a:t>------------------ 68</a:t>
            </a:r>
            <a:endParaRPr kumimoji="0" lang="en-US" altLang="zh-CN" sz="1100" b="0" i="0" u="none" strike="noStrike" kern="0" cap="none" spc="0" normalizeH="0" baseline="0" noProof="0" dirty="0">
              <a:ln>
                <a:noFill/>
              </a:ln>
              <a:solidFill>
                <a:srgbClr val="000000"/>
              </a:solidFill>
              <a:effectLst/>
              <a:uLnTx/>
              <a:uFillTx/>
            </a:endParaRPr>
          </a:p>
        </p:txBody>
      </p:sp>
      <p:sp>
        <p:nvSpPr>
          <p:cNvPr id="62" name="矩形 61">
            <a:hlinkClick r:id="rId36" action="ppaction://hlinksldjump"/>
          </p:cNvPr>
          <p:cNvSpPr/>
          <p:nvPr/>
        </p:nvSpPr>
        <p:spPr>
          <a:xfrm>
            <a:off x="4228783" y="5745283"/>
            <a:ext cx="2571538"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a:solidFill>
                  <a:srgbClr val="000000"/>
                </a:solidFill>
              </a:rPr>
              <a:t>红旗</a:t>
            </a:r>
            <a:r>
              <a:rPr lang="zh-CN" altLang="en-US" sz="1100" dirty="0" smtClean="0">
                <a:solidFill>
                  <a:srgbClr val="000000"/>
                </a:solidFill>
              </a:rPr>
              <a:t>勋章</a:t>
            </a:r>
            <a:r>
              <a:rPr lang="en-US" altLang="zh-CN" sz="1100" dirty="0" smtClean="0">
                <a:solidFill>
                  <a:srgbClr val="000000"/>
                </a:solidFill>
              </a:rPr>
              <a:t>-----------------</a:t>
            </a:r>
            <a:r>
              <a:rPr lang="en-US" altLang="zh-CN" sz="1100" kern="0" dirty="0" smtClean="0">
                <a:solidFill>
                  <a:srgbClr val="000000"/>
                </a:solidFill>
              </a:rPr>
              <a:t>------------------ 71</a:t>
            </a:r>
            <a:endParaRPr kumimoji="0" lang="en-US" altLang="zh-CN" sz="1100" b="0" i="0" u="none" strike="noStrike" kern="0" cap="none" spc="0" normalizeH="0" baseline="0" noProof="0" dirty="0">
              <a:ln>
                <a:noFill/>
              </a:ln>
              <a:solidFill>
                <a:srgbClr val="000000"/>
              </a:solidFill>
              <a:effectLst/>
              <a:uLnTx/>
              <a:uFillTx/>
            </a:endParaRPr>
          </a:p>
        </p:txBody>
      </p:sp>
      <p:sp>
        <p:nvSpPr>
          <p:cNvPr id="63" name="矩形 62">
            <a:hlinkClick r:id="rId37" action="ppaction://hlinksldjump"/>
          </p:cNvPr>
          <p:cNvSpPr/>
          <p:nvPr/>
        </p:nvSpPr>
        <p:spPr>
          <a:xfrm>
            <a:off x="4187666" y="6003780"/>
            <a:ext cx="2621230"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dirty="0">
                <a:solidFill>
                  <a:srgbClr val="000000"/>
                </a:solidFill>
              </a:rPr>
              <a:t>卫国战争</a:t>
            </a:r>
            <a:r>
              <a:rPr lang="zh-CN" altLang="en-US" sz="1100" dirty="0" smtClean="0">
                <a:solidFill>
                  <a:srgbClr val="000000"/>
                </a:solidFill>
              </a:rPr>
              <a:t>勋章</a:t>
            </a:r>
            <a:r>
              <a:rPr lang="en-US" altLang="zh-CN" sz="1100" dirty="0" smtClean="0">
                <a:solidFill>
                  <a:srgbClr val="000000"/>
                </a:solidFill>
              </a:rPr>
              <a:t>------------</a:t>
            </a:r>
            <a:r>
              <a:rPr lang="en-US" altLang="zh-CN" sz="1100" kern="0" dirty="0" smtClean="0">
                <a:solidFill>
                  <a:srgbClr val="000000"/>
                </a:solidFill>
              </a:rPr>
              <a:t>------------------ 73</a:t>
            </a:r>
            <a:endParaRPr kumimoji="0" lang="en-US" altLang="zh-CN" sz="1100" b="0" i="0" u="none" strike="noStrike" kern="0" cap="none" spc="0" normalizeH="0" baseline="0" noProof="0" dirty="0">
              <a:ln>
                <a:noFill/>
              </a:ln>
              <a:solidFill>
                <a:srgbClr val="000000"/>
              </a:solidFill>
              <a:effectLst/>
              <a:uLnTx/>
              <a:uFillTx/>
            </a:endParaRPr>
          </a:p>
        </p:txBody>
      </p:sp>
      <p:sp>
        <p:nvSpPr>
          <p:cNvPr id="64" name="Rectangle 279">
            <a:hlinkClick r:id="rId6" action="ppaction://hlinksldjump"/>
          </p:cNvPr>
          <p:cNvSpPr>
            <a:spLocks noChangeArrowheads="1"/>
          </p:cNvSpPr>
          <p:nvPr/>
        </p:nvSpPr>
        <p:spPr bwMode="auto">
          <a:xfrm>
            <a:off x="7243851" y="2913503"/>
            <a:ext cx="2084387" cy="266700"/>
          </a:xfrm>
          <a:prstGeom prst="rect">
            <a:avLst/>
          </a:prstGeom>
          <a:noFill/>
          <a:ln>
            <a:noFill/>
          </a:ln>
          <a:effectLst/>
          <a:extLst>
            <a:ext uri="{909E8E84-426E-40DD-AFC4-6F175D3DCCD1}">
              <a14:hiddenFill xmlns:a14="http://schemas.microsoft.com/office/drawing/2010/main">
                <a:solidFill>
                  <a:srgbClr val="99CC00">
                    <a:alpha val="39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65" name="矩形 64">
            <a:hlinkClick r:id="rId38" action="ppaction://hlinksldjump"/>
          </p:cNvPr>
          <p:cNvSpPr/>
          <p:nvPr/>
        </p:nvSpPr>
        <p:spPr>
          <a:xfrm>
            <a:off x="7019318" y="2348880"/>
            <a:ext cx="2060179"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a:solidFill>
                  <a:srgbClr val="000000"/>
                </a:solidFill>
              </a:rPr>
              <a:t>战争起因</a:t>
            </a:r>
            <a:r>
              <a:rPr kumimoji="0" lang="en-US" altLang="zh-CN" sz="1100" b="0" i="0" u="none" strike="noStrike" kern="0" cap="none" spc="0" normalizeH="0" baseline="0" noProof="0" dirty="0" smtClean="0">
                <a:ln>
                  <a:noFill/>
                </a:ln>
                <a:solidFill>
                  <a:srgbClr val="000000"/>
                </a:solidFill>
                <a:effectLst/>
                <a:uLnTx/>
                <a:uFillTx/>
              </a:rPr>
              <a:t>------------------------ 75</a:t>
            </a:r>
            <a:endParaRPr kumimoji="0" lang="en-US" altLang="zh-CN" sz="1100" b="0" i="0" u="none" strike="noStrike" kern="0" cap="none" spc="0" normalizeH="0" baseline="0" noProof="0" dirty="0">
              <a:ln>
                <a:noFill/>
              </a:ln>
              <a:solidFill>
                <a:srgbClr val="000000"/>
              </a:solidFill>
              <a:effectLst/>
              <a:uLnTx/>
              <a:uFillTx/>
            </a:endParaRPr>
          </a:p>
        </p:txBody>
      </p:sp>
      <p:sp>
        <p:nvSpPr>
          <p:cNvPr id="66" name="矩形 65">
            <a:hlinkClick r:id="rId39" action="ppaction://hlinksldjump"/>
          </p:cNvPr>
          <p:cNvSpPr/>
          <p:nvPr/>
        </p:nvSpPr>
        <p:spPr>
          <a:xfrm>
            <a:off x="7019318" y="2564904"/>
            <a:ext cx="2060179"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smtClean="0">
                <a:solidFill>
                  <a:srgbClr val="000000"/>
                </a:solidFill>
              </a:rPr>
              <a:t>战争经过</a:t>
            </a:r>
            <a:r>
              <a:rPr kumimoji="0" lang="en-US" altLang="zh-CN" sz="1100" b="0" i="0" u="none" strike="noStrike" kern="0" cap="none" spc="0" normalizeH="0" baseline="0" noProof="0" dirty="0" smtClean="0">
                <a:ln>
                  <a:noFill/>
                </a:ln>
                <a:solidFill>
                  <a:srgbClr val="000000"/>
                </a:solidFill>
                <a:effectLst/>
                <a:uLnTx/>
                <a:uFillTx/>
              </a:rPr>
              <a:t>------------------------ 78</a:t>
            </a:r>
            <a:endParaRPr kumimoji="0" lang="en-US" altLang="zh-CN" sz="1100" b="0" i="0" u="none" strike="noStrike" kern="0" cap="none" spc="0" normalizeH="0" baseline="0" noProof="0" dirty="0">
              <a:ln>
                <a:noFill/>
              </a:ln>
              <a:solidFill>
                <a:srgbClr val="000000"/>
              </a:solidFill>
              <a:effectLst/>
              <a:uLnTx/>
              <a:uFillTx/>
            </a:endParaRPr>
          </a:p>
        </p:txBody>
      </p:sp>
      <p:sp>
        <p:nvSpPr>
          <p:cNvPr id="67" name="矩形 66">
            <a:hlinkClick r:id="rId40" action="ppaction://hlinksldjump"/>
          </p:cNvPr>
          <p:cNvSpPr/>
          <p:nvPr/>
        </p:nvSpPr>
        <p:spPr>
          <a:xfrm>
            <a:off x="7019318" y="2785821"/>
            <a:ext cx="2138727"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smtClean="0">
                <a:solidFill>
                  <a:srgbClr val="000000"/>
                </a:solidFill>
              </a:rPr>
              <a:t>战争人物</a:t>
            </a:r>
            <a:r>
              <a:rPr kumimoji="0" lang="en-US" altLang="zh-CN" sz="1100" b="0" i="0" u="none" strike="noStrike" kern="0" cap="none" spc="0" normalizeH="0" baseline="0" noProof="0" dirty="0" smtClean="0">
                <a:ln>
                  <a:noFill/>
                </a:ln>
                <a:solidFill>
                  <a:srgbClr val="000000"/>
                </a:solidFill>
                <a:effectLst/>
                <a:uLnTx/>
                <a:uFillTx/>
              </a:rPr>
              <a:t>------------------------ 81</a:t>
            </a:r>
            <a:endParaRPr kumimoji="0" lang="en-US" altLang="zh-CN" sz="1100" b="0" i="0" u="none" strike="noStrike" kern="0" cap="none" spc="0" normalizeH="0" baseline="0" noProof="0" dirty="0">
              <a:ln>
                <a:noFill/>
              </a:ln>
              <a:solidFill>
                <a:srgbClr val="000000"/>
              </a:solidFill>
              <a:effectLst/>
              <a:uLnTx/>
              <a:uFillTx/>
            </a:endParaRPr>
          </a:p>
        </p:txBody>
      </p:sp>
      <p:sp>
        <p:nvSpPr>
          <p:cNvPr id="68" name="Rectangle 279">
            <a:hlinkClick r:id="rId6" action="ppaction://hlinksldjump"/>
          </p:cNvPr>
          <p:cNvSpPr>
            <a:spLocks noChangeArrowheads="1"/>
          </p:cNvSpPr>
          <p:nvPr/>
        </p:nvSpPr>
        <p:spPr bwMode="auto">
          <a:xfrm>
            <a:off x="7065372" y="3033270"/>
            <a:ext cx="2084387" cy="266700"/>
          </a:xfrm>
          <a:prstGeom prst="rect">
            <a:avLst/>
          </a:prstGeom>
          <a:noFill/>
          <a:ln>
            <a:noFill/>
          </a:ln>
          <a:effectLst/>
          <a:extLst>
            <a:ext uri="{909E8E84-426E-40DD-AFC4-6F175D3DCCD1}">
              <a14:hiddenFill xmlns:a14="http://schemas.microsoft.com/office/drawing/2010/main">
                <a:solidFill>
                  <a:srgbClr val="99CC00">
                    <a:alpha val="39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69" name="矩形 68">
            <a:hlinkClick r:id="rId41" action="ppaction://hlinksldjump"/>
          </p:cNvPr>
          <p:cNvSpPr/>
          <p:nvPr/>
        </p:nvSpPr>
        <p:spPr>
          <a:xfrm>
            <a:off x="7020272" y="2985636"/>
            <a:ext cx="2060179"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smtClean="0">
                <a:solidFill>
                  <a:srgbClr val="000000"/>
                </a:solidFill>
              </a:rPr>
              <a:t>战争意义</a:t>
            </a:r>
            <a:r>
              <a:rPr kumimoji="0" lang="en-US" altLang="zh-CN" sz="1100" b="0" i="0" u="none" strike="noStrike" kern="0" cap="none" spc="0" normalizeH="0" baseline="0" noProof="0" dirty="0" smtClean="0">
                <a:ln>
                  <a:noFill/>
                </a:ln>
                <a:solidFill>
                  <a:srgbClr val="000000"/>
                </a:solidFill>
                <a:effectLst/>
                <a:uLnTx/>
                <a:uFillTx/>
              </a:rPr>
              <a:t>------------------------ 93</a:t>
            </a:r>
            <a:endParaRPr kumimoji="0" lang="en-US" altLang="zh-CN" sz="1100" b="0" i="0" u="none" strike="noStrike" kern="0" cap="none" spc="0" normalizeH="0" baseline="0" noProof="0" dirty="0">
              <a:ln>
                <a:noFill/>
              </a:ln>
              <a:solidFill>
                <a:srgbClr val="000000"/>
              </a:solidFill>
              <a:effectLst/>
              <a:uLnTx/>
              <a:uFillTx/>
            </a:endParaRPr>
          </a:p>
        </p:txBody>
      </p:sp>
      <p:sp>
        <p:nvSpPr>
          <p:cNvPr id="70" name="Rectangle 279">
            <a:hlinkClick r:id="rId6" action="ppaction://hlinksldjump"/>
          </p:cNvPr>
          <p:cNvSpPr>
            <a:spLocks noChangeArrowheads="1"/>
          </p:cNvSpPr>
          <p:nvPr/>
        </p:nvSpPr>
        <p:spPr bwMode="auto">
          <a:xfrm>
            <a:off x="7270179" y="4182288"/>
            <a:ext cx="2084387" cy="266700"/>
          </a:xfrm>
          <a:prstGeom prst="rect">
            <a:avLst/>
          </a:prstGeom>
          <a:noFill/>
          <a:ln>
            <a:noFill/>
          </a:ln>
          <a:effectLst/>
          <a:extLst>
            <a:ext uri="{909E8E84-426E-40DD-AFC4-6F175D3DCCD1}">
              <a14:hiddenFill xmlns:a14="http://schemas.microsoft.com/office/drawing/2010/main">
                <a:solidFill>
                  <a:srgbClr val="99CC00">
                    <a:alpha val="39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71" name="矩形 70">
            <a:hlinkClick r:id="rId42" action="ppaction://hlinksldjump"/>
          </p:cNvPr>
          <p:cNvSpPr/>
          <p:nvPr/>
        </p:nvSpPr>
        <p:spPr>
          <a:xfrm>
            <a:off x="7045646" y="3617665"/>
            <a:ext cx="2138727"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100" b="0" i="0" u="none" strike="noStrike" kern="0" cap="none" spc="0" normalizeH="0" baseline="0" noProof="0" dirty="0" smtClean="0">
                <a:ln>
                  <a:noFill/>
                </a:ln>
                <a:solidFill>
                  <a:srgbClr val="000000"/>
                </a:solidFill>
                <a:effectLst/>
                <a:uLnTx/>
                <a:uFillTx/>
              </a:rPr>
              <a:t>中国纪念</a:t>
            </a:r>
            <a:r>
              <a:rPr kumimoji="0" lang="en-US" altLang="zh-CN" sz="1100" b="0" i="0" u="none" strike="noStrike" kern="0" cap="none" spc="0" normalizeH="0" baseline="0" noProof="0" dirty="0" smtClean="0">
                <a:ln>
                  <a:noFill/>
                </a:ln>
                <a:solidFill>
                  <a:srgbClr val="000000"/>
                </a:solidFill>
                <a:effectLst/>
                <a:uLnTx/>
                <a:uFillTx/>
              </a:rPr>
              <a:t>------------------------ 95</a:t>
            </a:r>
            <a:endParaRPr kumimoji="0" lang="en-US" altLang="zh-CN" sz="1100" b="0" i="0" u="none" strike="noStrike" kern="0" cap="none" spc="0" normalizeH="0" baseline="0" noProof="0" dirty="0">
              <a:ln>
                <a:noFill/>
              </a:ln>
              <a:solidFill>
                <a:srgbClr val="000000"/>
              </a:solidFill>
              <a:effectLst/>
              <a:uLnTx/>
              <a:uFillTx/>
            </a:endParaRPr>
          </a:p>
        </p:txBody>
      </p:sp>
      <p:sp>
        <p:nvSpPr>
          <p:cNvPr id="72" name="矩形 71">
            <a:hlinkClick r:id="rId43" action="ppaction://hlinksldjump"/>
          </p:cNvPr>
          <p:cNvSpPr/>
          <p:nvPr/>
        </p:nvSpPr>
        <p:spPr>
          <a:xfrm>
            <a:off x="7045646" y="3833689"/>
            <a:ext cx="2108269"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100" kern="0" dirty="0" smtClean="0">
                <a:solidFill>
                  <a:srgbClr val="000000"/>
                </a:solidFill>
              </a:rPr>
              <a:t>俄罗斯阅兵</a:t>
            </a:r>
            <a:r>
              <a:rPr kumimoji="0" lang="en-US" altLang="zh-CN" sz="1100" b="0" i="0" u="none" strike="noStrike" kern="0" cap="none" spc="0" normalizeH="0" baseline="0" noProof="0" dirty="0" smtClean="0">
                <a:ln>
                  <a:noFill/>
                </a:ln>
                <a:solidFill>
                  <a:srgbClr val="000000"/>
                </a:solidFill>
                <a:effectLst/>
                <a:uLnTx/>
                <a:uFillTx/>
              </a:rPr>
              <a:t>--------------------- </a:t>
            </a:r>
            <a:r>
              <a:rPr lang="en-US" altLang="zh-CN" sz="1100" kern="0" dirty="0">
                <a:solidFill>
                  <a:srgbClr val="000000"/>
                </a:solidFill>
              </a:rPr>
              <a:t>9</a:t>
            </a:r>
            <a:r>
              <a:rPr kumimoji="0" lang="en-US" altLang="zh-CN" sz="1100" b="0" i="0" u="none" strike="noStrike" kern="0" cap="none" spc="0" normalizeH="0" baseline="0" noProof="0" dirty="0" smtClean="0">
                <a:ln>
                  <a:noFill/>
                </a:ln>
                <a:solidFill>
                  <a:srgbClr val="000000"/>
                </a:solidFill>
                <a:effectLst/>
                <a:uLnTx/>
                <a:uFillTx/>
              </a:rPr>
              <a:t>8</a:t>
            </a:r>
            <a:endParaRPr kumimoji="0" lang="en-US" altLang="zh-CN" sz="1100" b="0" i="0" u="none" strike="noStrike" kern="0" cap="none" spc="0" normalizeH="0" baseline="0" noProof="0" dirty="0">
              <a:ln>
                <a:noFill/>
              </a:ln>
              <a:solidFill>
                <a:srgbClr val="000000"/>
              </a:solidFill>
              <a:effectLst/>
              <a:uLnTx/>
              <a:uFillTx/>
            </a:endParaRPr>
          </a:p>
        </p:txBody>
      </p:sp>
      <p:sp>
        <p:nvSpPr>
          <p:cNvPr id="73" name="矩形 72">
            <a:hlinkClick r:id="rId44" action="ppaction://hlinksldjump"/>
          </p:cNvPr>
          <p:cNvSpPr/>
          <p:nvPr/>
        </p:nvSpPr>
        <p:spPr>
          <a:xfrm>
            <a:off x="7045646" y="4054606"/>
            <a:ext cx="2060179"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100" b="0" i="0" u="none" strike="noStrike" kern="0" cap="none" spc="0" normalizeH="0" baseline="0" noProof="0" dirty="0" smtClean="0">
                <a:ln>
                  <a:noFill/>
                </a:ln>
                <a:solidFill>
                  <a:srgbClr val="000000"/>
                </a:solidFill>
                <a:effectLst/>
                <a:uLnTx/>
                <a:uFillTx/>
              </a:rPr>
              <a:t>波兰纪念</a:t>
            </a:r>
            <a:r>
              <a:rPr kumimoji="0" lang="en-US" altLang="zh-CN" sz="1100" b="0" i="0" u="none" strike="noStrike" kern="0" cap="none" spc="0" normalizeH="0" baseline="0" noProof="0" dirty="0" smtClean="0">
                <a:ln>
                  <a:noFill/>
                </a:ln>
                <a:solidFill>
                  <a:srgbClr val="000000"/>
                </a:solidFill>
                <a:effectLst/>
                <a:uLnTx/>
                <a:uFillTx/>
              </a:rPr>
              <a:t>------------------------ 99</a:t>
            </a:r>
            <a:endParaRPr kumimoji="0" lang="en-US" altLang="zh-CN" sz="1100" b="0" i="0" u="none" strike="noStrike" kern="0" cap="none" spc="0" normalizeH="0" baseline="0" noProof="0" dirty="0">
              <a:ln>
                <a:noFill/>
              </a:ln>
              <a:solidFill>
                <a:srgbClr val="000000"/>
              </a:solidFill>
              <a:effectLst/>
              <a:uLnTx/>
              <a:uFillTx/>
            </a:endParaRPr>
          </a:p>
        </p:txBody>
      </p:sp>
      <p:sp>
        <p:nvSpPr>
          <p:cNvPr id="74" name="矩形 73">
            <a:hlinkClick r:id="rId45" action="ppaction://hlinksldjump"/>
          </p:cNvPr>
          <p:cNvSpPr/>
          <p:nvPr/>
        </p:nvSpPr>
        <p:spPr>
          <a:xfrm>
            <a:off x="7030668" y="4293096"/>
            <a:ext cx="2138727" cy="261610"/>
          </a:xfrm>
          <a:prstGeom prst="rect">
            <a:avLst/>
          </a:prstGeom>
        </p:spPr>
        <p:txBody>
          <a:bodyPr wrap="non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100" b="0" i="0" u="none" strike="noStrike" kern="0" cap="none" spc="0" normalizeH="0" baseline="0" noProof="0" dirty="0" smtClean="0">
                <a:ln>
                  <a:noFill/>
                </a:ln>
                <a:solidFill>
                  <a:srgbClr val="000000"/>
                </a:solidFill>
                <a:effectLst/>
                <a:uLnTx/>
                <a:uFillTx/>
              </a:rPr>
              <a:t>英法纪念</a:t>
            </a:r>
            <a:r>
              <a:rPr kumimoji="0" lang="en-US" altLang="zh-CN" sz="1100" b="0" i="0" u="none" strike="noStrike" kern="0" cap="none" spc="0" normalizeH="0" baseline="0" noProof="0" dirty="0" smtClean="0">
                <a:ln>
                  <a:noFill/>
                </a:ln>
                <a:solidFill>
                  <a:srgbClr val="000000"/>
                </a:solidFill>
                <a:effectLst/>
                <a:uLnTx/>
                <a:uFillTx/>
              </a:rPr>
              <a:t>------------------------ 100</a:t>
            </a:r>
            <a:endParaRPr kumimoji="0" lang="en-US" altLang="zh-CN" sz="1100" b="0" i="0" u="none" strike="noStrike" kern="0" cap="none" spc="0" normalizeH="0" baseline="0" noProof="0" dirty="0">
              <a:ln>
                <a:noFill/>
              </a:ln>
              <a:solidFill>
                <a:srgbClr val="000000"/>
              </a:solidFill>
              <a:effectLst/>
              <a:uLnTx/>
              <a:uFillTx/>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帝国覆灭</a:t>
            </a:r>
            <a:r>
              <a:rPr lang="en-US" altLang="zh-CN" dirty="0" smtClean="0"/>
              <a:t>――</a:t>
            </a:r>
            <a:r>
              <a:rPr lang="zh-CN" altLang="en-US" dirty="0" smtClean="0"/>
              <a:t>柏林战役</a:t>
            </a:r>
            <a:endParaRPr lang="zh-CN" altLang="en-US" dirty="0"/>
          </a:p>
        </p:txBody>
      </p:sp>
      <p:sp>
        <p:nvSpPr>
          <p:cNvPr id="3" name="矩形 2"/>
          <p:cNvSpPr/>
          <p:nvPr/>
        </p:nvSpPr>
        <p:spPr>
          <a:xfrm>
            <a:off x="3635896" y="1268760"/>
            <a:ext cx="4572000" cy="2308324"/>
          </a:xfrm>
          <a:prstGeom prst="rect">
            <a:avLst/>
          </a:prstGeom>
        </p:spPr>
        <p:txBody>
          <a:bodyPr>
            <a:spAutoFit/>
          </a:bodyPr>
          <a:lstStyle/>
          <a:p>
            <a:r>
              <a:rPr lang="en-US" altLang="zh-CN" dirty="0" smtClean="0">
                <a:solidFill>
                  <a:srgbClr val="000000"/>
                </a:solidFill>
              </a:rPr>
              <a:t>1945</a:t>
            </a:r>
            <a:r>
              <a:rPr lang="zh-CN" altLang="en-US" dirty="0" smtClean="0">
                <a:solidFill>
                  <a:srgbClr val="000000"/>
                </a:solidFill>
              </a:rPr>
              <a:t>年</a:t>
            </a:r>
            <a:r>
              <a:rPr lang="en-US" altLang="zh-CN" dirty="0" smtClean="0">
                <a:solidFill>
                  <a:srgbClr val="000000"/>
                </a:solidFill>
              </a:rPr>
              <a:t>4</a:t>
            </a:r>
            <a:r>
              <a:rPr lang="zh-CN" altLang="en-US" dirty="0" smtClean="0">
                <a:solidFill>
                  <a:srgbClr val="000000"/>
                </a:solidFill>
              </a:rPr>
              <a:t>月</a:t>
            </a:r>
            <a:r>
              <a:rPr lang="en-US" altLang="zh-CN" dirty="0" smtClean="0">
                <a:solidFill>
                  <a:srgbClr val="000000"/>
                </a:solidFill>
              </a:rPr>
              <a:t>16~5</a:t>
            </a:r>
            <a:r>
              <a:rPr lang="zh-CN" altLang="en-US" dirty="0" smtClean="0">
                <a:solidFill>
                  <a:srgbClr val="000000"/>
                </a:solidFill>
              </a:rPr>
              <a:t>月</a:t>
            </a:r>
            <a:r>
              <a:rPr lang="en-US" altLang="zh-CN" dirty="0" smtClean="0">
                <a:solidFill>
                  <a:srgbClr val="000000"/>
                </a:solidFill>
              </a:rPr>
              <a:t>8</a:t>
            </a:r>
            <a:r>
              <a:rPr lang="zh-CN" altLang="en-US" dirty="0" smtClean="0">
                <a:solidFill>
                  <a:srgbClr val="000000"/>
                </a:solidFill>
              </a:rPr>
              <a:t>日，在苏德战争中，苏军实施了最后一次战略性进攻战役，以多出</a:t>
            </a:r>
            <a:r>
              <a:rPr lang="en-US" altLang="zh-CN" dirty="0" smtClean="0">
                <a:solidFill>
                  <a:srgbClr val="000000"/>
                </a:solidFill>
              </a:rPr>
              <a:t>150</a:t>
            </a:r>
            <a:r>
              <a:rPr lang="zh-CN" altLang="en-US" dirty="0" smtClean="0">
                <a:solidFill>
                  <a:srgbClr val="000000"/>
                </a:solidFill>
              </a:rPr>
              <a:t>万的压倒性的兵力优势攻克了柏林。此战加速了德国投降，并迫使希特勒自杀。彻底粉碎了纳粹德国征服欧洲的阴谋野心。柏林战役同时也是战争史上最大的对敌军战略集团实施合围同时予以分割的一次方面军群战役。</a:t>
            </a:r>
            <a:endParaRPr lang="zh-CN" altLang="en-US" dirty="0">
              <a:solidFill>
                <a:srgbClr val="000000"/>
              </a:solidFill>
            </a:endParaRPr>
          </a:p>
        </p:txBody>
      </p:sp>
      <p:sp>
        <p:nvSpPr>
          <p:cNvPr id="4" name="矩形 3"/>
          <p:cNvSpPr/>
          <p:nvPr/>
        </p:nvSpPr>
        <p:spPr>
          <a:xfrm>
            <a:off x="664537" y="3577084"/>
            <a:ext cx="4572000" cy="2585323"/>
          </a:xfrm>
          <a:prstGeom prst="rect">
            <a:avLst/>
          </a:prstGeom>
        </p:spPr>
        <p:txBody>
          <a:bodyPr>
            <a:spAutoFit/>
          </a:bodyPr>
          <a:lstStyle/>
          <a:p>
            <a:r>
              <a:rPr lang="zh-CN" altLang="en-US" dirty="0" smtClean="0">
                <a:solidFill>
                  <a:srgbClr val="000000"/>
                </a:solidFill>
              </a:rPr>
              <a:t>名 称：柏林战役（</a:t>
            </a:r>
            <a:r>
              <a:rPr lang="en-US" altLang="zh-CN" dirty="0" smtClean="0">
                <a:solidFill>
                  <a:srgbClr val="000000"/>
                </a:solidFill>
              </a:rPr>
              <a:t>The Battle of Berlin</a:t>
            </a:r>
            <a:r>
              <a:rPr lang="zh-CN" altLang="en-US" dirty="0" smtClean="0">
                <a:solidFill>
                  <a:srgbClr val="000000"/>
                </a:solidFill>
              </a:rPr>
              <a:t>）</a:t>
            </a:r>
          </a:p>
          <a:p>
            <a:r>
              <a:rPr lang="zh-CN" altLang="en-US" dirty="0" smtClean="0">
                <a:solidFill>
                  <a:srgbClr val="000000"/>
                </a:solidFill>
              </a:rPr>
              <a:t>地 点：德国柏林</a:t>
            </a:r>
          </a:p>
          <a:p>
            <a:r>
              <a:rPr lang="zh-CN" altLang="en-US" dirty="0" smtClean="0">
                <a:solidFill>
                  <a:srgbClr val="000000"/>
                </a:solidFill>
              </a:rPr>
              <a:t>时 间：</a:t>
            </a:r>
            <a:r>
              <a:rPr lang="en-US" altLang="zh-CN" dirty="0" smtClean="0">
                <a:solidFill>
                  <a:srgbClr val="000000"/>
                </a:solidFill>
              </a:rPr>
              <a:t>1945</a:t>
            </a:r>
            <a:r>
              <a:rPr lang="zh-CN" altLang="en-US" dirty="0" smtClean="0">
                <a:solidFill>
                  <a:srgbClr val="000000"/>
                </a:solidFill>
              </a:rPr>
              <a:t>年</a:t>
            </a:r>
            <a:r>
              <a:rPr lang="en-US" altLang="zh-CN" dirty="0" smtClean="0">
                <a:solidFill>
                  <a:srgbClr val="000000"/>
                </a:solidFill>
              </a:rPr>
              <a:t>4</a:t>
            </a:r>
            <a:r>
              <a:rPr lang="zh-CN" altLang="en-US" dirty="0" smtClean="0">
                <a:solidFill>
                  <a:srgbClr val="000000"/>
                </a:solidFill>
              </a:rPr>
              <a:t>月</a:t>
            </a:r>
            <a:r>
              <a:rPr lang="en-US" altLang="zh-CN" dirty="0" smtClean="0">
                <a:solidFill>
                  <a:srgbClr val="000000"/>
                </a:solidFill>
              </a:rPr>
              <a:t>16</a:t>
            </a:r>
            <a:r>
              <a:rPr lang="zh-CN" altLang="en-US" dirty="0" smtClean="0">
                <a:solidFill>
                  <a:srgbClr val="000000"/>
                </a:solidFill>
              </a:rPr>
              <a:t>日</a:t>
            </a:r>
            <a:r>
              <a:rPr lang="en-US" altLang="zh-CN" dirty="0" smtClean="0">
                <a:solidFill>
                  <a:srgbClr val="000000"/>
                </a:solidFill>
              </a:rPr>
              <a:t>—5</a:t>
            </a:r>
            <a:r>
              <a:rPr lang="zh-CN" altLang="en-US" dirty="0" smtClean="0">
                <a:solidFill>
                  <a:srgbClr val="000000"/>
                </a:solidFill>
              </a:rPr>
              <a:t>月</a:t>
            </a:r>
            <a:r>
              <a:rPr lang="en-US" altLang="zh-CN" dirty="0" smtClean="0">
                <a:solidFill>
                  <a:srgbClr val="000000"/>
                </a:solidFill>
              </a:rPr>
              <a:t>8</a:t>
            </a:r>
            <a:r>
              <a:rPr lang="zh-CN" altLang="en-US" dirty="0" smtClean="0">
                <a:solidFill>
                  <a:srgbClr val="000000"/>
                </a:solidFill>
              </a:rPr>
              <a:t>日</a:t>
            </a:r>
          </a:p>
          <a:p>
            <a:r>
              <a:rPr lang="zh-CN" altLang="en-US" b="1" dirty="0" smtClean="0">
                <a:solidFill>
                  <a:srgbClr val="000000"/>
                </a:solidFill>
              </a:rPr>
              <a:t>参战方：</a:t>
            </a:r>
            <a:r>
              <a:rPr lang="zh-CN" altLang="en-US" dirty="0" smtClean="0">
                <a:solidFill>
                  <a:srgbClr val="000000"/>
                </a:solidFill>
              </a:rPr>
              <a:t>苏联，德国</a:t>
            </a:r>
          </a:p>
          <a:p>
            <a:r>
              <a:rPr lang="zh-CN" altLang="en-US" b="1" dirty="0" smtClean="0">
                <a:solidFill>
                  <a:srgbClr val="000000"/>
                </a:solidFill>
              </a:rPr>
              <a:t>结 果：</a:t>
            </a:r>
            <a:r>
              <a:rPr lang="zh-CN" altLang="en-US" dirty="0" smtClean="0">
                <a:solidFill>
                  <a:srgbClr val="000000"/>
                </a:solidFill>
              </a:rPr>
              <a:t>苏联获胜，德国投降，欧战结束</a:t>
            </a:r>
          </a:p>
          <a:p>
            <a:r>
              <a:rPr lang="zh-CN" altLang="en-US" b="1" dirty="0" smtClean="0">
                <a:solidFill>
                  <a:srgbClr val="000000"/>
                </a:solidFill>
              </a:rPr>
              <a:t>参战方兵力：</a:t>
            </a:r>
            <a:r>
              <a:rPr lang="zh-CN" altLang="en-US" dirty="0" smtClean="0">
                <a:solidFill>
                  <a:srgbClr val="000000"/>
                </a:solidFill>
              </a:rPr>
              <a:t>苏军</a:t>
            </a:r>
            <a:r>
              <a:rPr lang="en-US" altLang="zh-CN" dirty="0" smtClean="0">
                <a:solidFill>
                  <a:srgbClr val="000000"/>
                </a:solidFill>
              </a:rPr>
              <a:t>262</a:t>
            </a:r>
            <a:r>
              <a:rPr lang="zh-CN" altLang="en-US" dirty="0" smtClean="0">
                <a:solidFill>
                  <a:srgbClr val="000000"/>
                </a:solidFill>
              </a:rPr>
              <a:t>万，德军约</a:t>
            </a:r>
            <a:r>
              <a:rPr lang="en-US" altLang="zh-CN" dirty="0" smtClean="0">
                <a:solidFill>
                  <a:srgbClr val="000000"/>
                </a:solidFill>
              </a:rPr>
              <a:t>80</a:t>
            </a:r>
            <a:r>
              <a:rPr lang="zh-CN" altLang="en-US" dirty="0" smtClean="0">
                <a:solidFill>
                  <a:srgbClr val="000000"/>
                </a:solidFill>
              </a:rPr>
              <a:t>万</a:t>
            </a:r>
          </a:p>
          <a:p>
            <a:r>
              <a:rPr lang="zh-CN" altLang="en-US" b="1" dirty="0" smtClean="0">
                <a:solidFill>
                  <a:srgbClr val="000000"/>
                </a:solidFill>
              </a:rPr>
              <a:t>伤亡情况：</a:t>
            </a:r>
            <a:r>
              <a:rPr lang="zh-CN" altLang="en-US" dirty="0" smtClean="0">
                <a:solidFill>
                  <a:srgbClr val="000000"/>
                </a:solidFill>
              </a:rPr>
              <a:t>苏军阵亡</a:t>
            </a:r>
            <a:r>
              <a:rPr lang="en-US" altLang="zh-CN" dirty="0" smtClean="0">
                <a:solidFill>
                  <a:srgbClr val="000000"/>
                </a:solidFill>
              </a:rPr>
              <a:t>8</a:t>
            </a:r>
            <a:r>
              <a:rPr lang="zh-CN" altLang="en-US" dirty="0" smtClean="0">
                <a:solidFill>
                  <a:srgbClr val="000000"/>
                </a:solidFill>
              </a:rPr>
              <a:t>万受伤</a:t>
            </a:r>
            <a:r>
              <a:rPr lang="en-US" altLang="zh-CN" dirty="0" smtClean="0">
                <a:solidFill>
                  <a:srgbClr val="000000"/>
                </a:solidFill>
              </a:rPr>
              <a:t>27</a:t>
            </a:r>
            <a:r>
              <a:rPr lang="zh-CN" altLang="en-US" dirty="0" smtClean="0">
                <a:solidFill>
                  <a:srgbClr val="000000"/>
                </a:solidFill>
              </a:rPr>
              <a:t>万，德军</a:t>
            </a:r>
            <a:r>
              <a:rPr lang="en-US" altLang="zh-CN" dirty="0" smtClean="0">
                <a:solidFill>
                  <a:srgbClr val="000000"/>
                </a:solidFill>
              </a:rPr>
              <a:t>48</a:t>
            </a:r>
            <a:r>
              <a:rPr lang="zh-CN" altLang="en-US" dirty="0" smtClean="0">
                <a:solidFill>
                  <a:srgbClr val="000000"/>
                </a:solidFill>
              </a:rPr>
              <a:t>万</a:t>
            </a:r>
          </a:p>
          <a:p>
            <a:r>
              <a:rPr lang="zh-CN" altLang="en-US" b="1" dirty="0" smtClean="0">
                <a:solidFill>
                  <a:srgbClr val="000000"/>
                </a:solidFill>
              </a:rPr>
              <a:t>主要指挥官：</a:t>
            </a:r>
            <a:r>
              <a:rPr lang="zh-CN" altLang="en-US" dirty="0" smtClean="0">
                <a:solidFill>
                  <a:srgbClr val="000000"/>
                </a:solidFill>
              </a:rPr>
              <a:t>朱可夫，海因里希</a:t>
            </a:r>
            <a:endParaRPr lang="zh-CN" altLang="en-US" dirty="0">
              <a:solidFill>
                <a:srgbClr val="00000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750" y="1393081"/>
            <a:ext cx="2552700" cy="174307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515"/>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36</a:t>
            </a:r>
          </a:p>
        </p:txBody>
      </p:sp>
    </p:spTree>
    <p:extLst>
      <p:ext uri="{BB962C8B-B14F-4D97-AF65-F5344CB8AC3E}">
        <p14:creationId xmlns:p14="http://schemas.microsoft.com/office/powerpoint/2010/main" val="24539529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台儿庄大捷</a:t>
            </a:r>
            <a:endParaRPr lang="zh-CN" altLang="en-US" dirty="0"/>
          </a:p>
        </p:txBody>
      </p:sp>
      <p:sp>
        <p:nvSpPr>
          <p:cNvPr id="3" name="矩形 2"/>
          <p:cNvSpPr/>
          <p:nvPr/>
        </p:nvSpPr>
        <p:spPr>
          <a:xfrm>
            <a:off x="492178" y="3429000"/>
            <a:ext cx="6888133" cy="2862322"/>
          </a:xfrm>
          <a:prstGeom prst="rect">
            <a:avLst/>
          </a:prstGeom>
        </p:spPr>
        <p:txBody>
          <a:bodyPr wrap="square">
            <a:spAutoFit/>
          </a:bodyPr>
          <a:lstStyle/>
          <a:p>
            <a:r>
              <a:rPr lang="zh-CN" altLang="en-US" b="1" dirty="0" smtClean="0">
                <a:solidFill>
                  <a:srgbClr val="000000"/>
                </a:solidFill>
              </a:rPr>
              <a:t>名 称：  </a:t>
            </a:r>
            <a:r>
              <a:rPr lang="zh-CN" altLang="en-US" dirty="0" smtClean="0">
                <a:solidFill>
                  <a:srgbClr val="000000"/>
                </a:solidFill>
              </a:rPr>
              <a:t>台儿庄大捷</a:t>
            </a:r>
          </a:p>
          <a:p>
            <a:r>
              <a:rPr lang="zh-CN" altLang="en-US" dirty="0" smtClean="0">
                <a:solidFill>
                  <a:srgbClr val="000000"/>
                </a:solidFill>
              </a:rPr>
              <a:t>地</a:t>
            </a:r>
            <a:r>
              <a:rPr lang="zh-CN" altLang="en-US" b="1" dirty="0" smtClean="0">
                <a:solidFill>
                  <a:srgbClr val="000000"/>
                </a:solidFill>
              </a:rPr>
              <a:t> 点</a:t>
            </a:r>
            <a:r>
              <a:rPr lang="en-US" altLang="zh-CN" b="1" dirty="0" smtClean="0">
                <a:solidFill>
                  <a:srgbClr val="000000"/>
                </a:solidFill>
              </a:rPr>
              <a:t>:  </a:t>
            </a:r>
            <a:r>
              <a:rPr lang="zh-CN" altLang="en-US" dirty="0" smtClean="0">
                <a:solidFill>
                  <a:srgbClr val="000000"/>
                </a:solidFill>
              </a:rPr>
              <a:t>以山东枣庄台儿庄为中心的鲁南区域</a:t>
            </a:r>
          </a:p>
          <a:p>
            <a:r>
              <a:rPr lang="zh-CN" altLang="en-US" b="1" dirty="0" smtClean="0">
                <a:solidFill>
                  <a:srgbClr val="000000"/>
                </a:solidFill>
              </a:rPr>
              <a:t>时 间</a:t>
            </a:r>
            <a:r>
              <a:rPr lang="en-US" altLang="zh-CN" b="1" dirty="0" smtClean="0">
                <a:solidFill>
                  <a:srgbClr val="000000"/>
                </a:solidFill>
              </a:rPr>
              <a:t>:  </a:t>
            </a:r>
            <a:r>
              <a:rPr lang="en-US" altLang="zh-CN" dirty="0" smtClean="0">
                <a:solidFill>
                  <a:srgbClr val="000000"/>
                </a:solidFill>
              </a:rPr>
              <a:t>1938</a:t>
            </a:r>
            <a:r>
              <a:rPr lang="zh-CN" altLang="en-US" dirty="0" smtClean="0">
                <a:solidFill>
                  <a:srgbClr val="000000"/>
                </a:solidFill>
              </a:rPr>
              <a:t>年</a:t>
            </a:r>
            <a:r>
              <a:rPr lang="en-US" altLang="zh-CN" dirty="0" smtClean="0">
                <a:solidFill>
                  <a:srgbClr val="000000"/>
                </a:solidFill>
              </a:rPr>
              <a:t>3</a:t>
            </a:r>
            <a:r>
              <a:rPr lang="zh-CN" altLang="en-US" dirty="0" smtClean="0">
                <a:solidFill>
                  <a:srgbClr val="000000"/>
                </a:solidFill>
              </a:rPr>
              <a:t>月</a:t>
            </a:r>
            <a:r>
              <a:rPr lang="en-US" altLang="zh-CN" dirty="0" smtClean="0">
                <a:solidFill>
                  <a:srgbClr val="000000"/>
                </a:solidFill>
              </a:rPr>
              <a:t>14</a:t>
            </a:r>
            <a:r>
              <a:rPr lang="zh-CN" altLang="en-US" dirty="0" smtClean="0">
                <a:solidFill>
                  <a:srgbClr val="000000"/>
                </a:solidFill>
              </a:rPr>
              <a:t>日</a:t>
            </a:r>
            <a:r>
              <a:rPr lang="en-US" altLang="zh-CN" dirty="0" smtClean="0">
                <a:solidFill>
                  <a:srgbClr val="000000"/>
                </a:solidFill>
              </a:rPr>
              <a:t>-4</a:t>
            </a:r>
            <a:r>
              <a:rPr lang="zh-CN" altLang="en-US" dirty="0" smtClean="0">
                <a:solidFill>
                  <a:srgbClr val="000000"/>
                </a:solidFill>
              </a:rPr>
              <a:t>月</a:t>
            </a:r>
            <a:r>
              <a:rPr lang="en-US" altLang="zh-CN" dirty="0" smtClean="0">
                <a:solidFill>
                  <a:srgbClr val="000000"/>
                </a:solidFill>
              </a:rPr>
              <a:t>15</a:t>
            </a:r>
            <a:r>
              <a:rPr lang="zh-CN" altLang="en-US" dirty="0" smtClean="0">
                <a:solidFill>
                  <a:srgbClr val="000000"/>
                </a:solidFill>
              </a:rPr>
              <a:t>日</a:t>
            </a:r>
          </a:p>
          <a:p>
            <a:r>
              <a:rPr lang="zh-CN" altLang="en-US" b="1" dirty="0" smtClean="0">
                <a:solidFill>
                  <a:srgbClr val="000000"/>
                </a:solidFill>
              </a:rPr>
              <a:t>参战方</a:t>
            </a:r>
            <a:r>
              <a:rPr lang="en-US" altLang="zh-CN" b="1" dirty="0" smtClean="0">
                <a:solidFill>
                  <a:srgbClr val="000000"/>
                </a:solidFill>
              </a:rPr>
              <a:t>:  </a:t>
            </a:r>
            <a:r>
              <a:rPr lang="zh-CN" altLang="en-US" dirty="0" smtClean="0">
                <a:solidFill>
                  <a:srgbClr val="000000"/>
                </a:solidFill>
              </a:rPr>
              <a:t>国民革命军与日军</a:t>
            </a:r>
          </a:p>
          <a:p>
            <a:r>
              <a:rPr lang="zh-CN" altLang="en-US" b="1" dirty="0" smtClean="0">
                <a:solidFill>
                  <a:srgbClr val="000000"/>
                </a:solidFill>
              </a:rPr>
              <a:t>结 果</a:t>
            </a:r>
            <a:r>
              <a:rPr lang="en-US" altLang="zh-CN" b="1" dirty="0" smtClean="0">
                <a:solidFill>
                  <a:srgbClr val="000000"/>
                </a:solidFill>
              </a:rPr>
              <a:t>:  </a:t>
            </a:r>
            <a:r>
              <a:rPr lang="zh-CN" altLang="en-US" dirty="0" smtClean="0">
                <a:solidFill>
                  <a:srgbClr val="000000"/>
                </a:solidFill>
              </a:rPr>
              <a:t>中国正面战场最大的胜利之一</a:t>
            </a:r>
          </a:p>
          <a:p>
            <a:r>
              <a:rPr lang="zh-CN" altLang="en-US" b="1" dirty="0" smtClean="0">
                <a:solidFill>
                  <a:srgbClr val="000000"/>
                </a:solidFill>
              </a:rPr>
              <a:t>参战方兵力</a:t>
            </a:r>
            <a:r>
              <a:rPr lang="en-US" altLang="zh-CN" b="1" dirty="0" smtClean="0">
                <a:solidFill>
                  <a:srgbClr val="000000"/>
                </a:solidFill>
              </a:rPr>
              <a:t>:  </a:t>
            </a:r>
            <a:r>
              <a:rPr lang="zh-CN" altLang="en-US" dirty="0" smtClean="0">
                <a:solidFill>
                  <a:srgbClr val="000000"/>
                </a:solidFill>
              </a:rPr>
              <a:t>国军约</a:t>
            </a:r>
            <a:r>
              <a:rPr lang="en-US" altLang="zh-CN" dirty="0" smtClean="0">
                <a:solidFill>
                  <a:srgbClr val="000000"/>
                </a:solidFill>
              </a:rPr>
              <a:t>29</a:t>
            </a:r>
            <a:r>
              <a:rPr lang="zh-CN" altLang="en-US" dirty="0" smtClean="0">
                <a:solidFill>
                  <a:srgbClr val="000000"/>
                </a:solidFill>
              </a:rPr>
              <a:t>万，日军约</a:t>
            </a:r>
            <a:r>
              <a:rPr lang="en-US" altLang="zh-CN" dirty="0" smtClean="0">
                <a:solidFill>
                  <a:srgbClr val="000000"/>
                </a:solidFill>
              </a:rPr>
              <a:t>5</a:t>
            </a:r>
            <a:r>
              <a:rPr lang="zh-CN" altLang="en-US" dirty="0" smtClean="0">
                <a:solidFill>
                  <a:srgbClr val="000000"/>
                </a:solidFill>
              </a:rPr>
              <a:t>万</a:t>
            </a:r>
          </a:p>
          <a:p>
            <a:r>
              <a:rPr lang="zh-CN" altLang="en-US" b="1" dirty="0" smtClean="0">
                <a:solidFill>
                  <a:srgbClr val="000000"/>
                </a:solidFill>
              </a:rPr>
              <a:t>伤亡情况</a:t>
            </a:r>
            <a:r>
              <a:rPr lang="en-US" altLang="zh-CN" b="1" dirty="0" smtClean="0">
                <a:solidFill>
                  <a:srgbClr val="000000"/>
                </a:solidFill>
              </a:rPr>
              <a:t>:  </a:t>
            </a:r>
            <a:r>
              <a:rPr lang="zh-CN" altLang="en-US" dirty="0" smtClean="0">
                <a:solidFill>
                  <a:srgbClr val="000000"/>
                </a:solidFill>
              </a:rPr>
              <a:t>国军伤亡</a:t>
            </a:r>
            <a:r>
              <a:rPr lang="en-US" altLang="zh-CN" dirty="0" smtClean="0">
                <a:solidFill>
                  <a:srgbClr val="000000"/>
                </a:solidFill>
              </a:rPr>
              <a:t>5</a:t>
            </a:r>
            <a:r>
              <a:rPr lang="zh-CN" altLang="en-US" dirty="0" smtClean="0">
                <a:solidFill>
                  <a:srgbClr val="000000"/>
                </a:solidFill>
              </a:rPr>
              <a:t>万余，毙伤日军</a:t>
            </a:r>
            <a:r>
              <a:rPr lang="en-US" altLang="zh-CN" dirty="0" smtClean="0">
                <a:solidFill>
                  <a:srgbClr val="000000"/>
                </a:solidFill>
              </a:rPr>
              <a:t>2</a:t>
            </a:r>
            <a:r>
              <a:rPr lang="zh-CN" altLang="en-US" dirty="0" smtClean="0">
                <a:solidFill>
                  <a:srgbClr val="000000"/>
                </a:solidFill>
              </a:rPr>
              <a:t>万余</a:t>
            </a:r>
          </a:p>
          <a:p>
            <a:r>
              <a:rPr lang="zh-CN" altLang="en-US" b="1" dirty="0" smtClean="0">
                <a:solidFill>
                  <a:srgbClr val="000000"/>
                </a:solidFill>
              </a:rPr>
              <a:t>主要指挥官</a:t>
            </a:r>
            <a:r>
              <a:rPr lang="en-US" altLang="zh-CN" b="1" dirty="0" smtClean="0">
                <a:solidFill>
                  <a:srgbClr val="000000"/>
                </a:solidFill>
              </a:rPr>
              <a:t>:  </a:t>
            </a:r>
            <a:r>
              <a:rPr lang="zh-CN" altLang="en-US" dirty="0" smtClean="0">
                <a:solidFill>
                  <a:srgbClr val="000000"/>
                </a:solidFill>
              </a:rPr>
              <a:t>李宗仁、白崇禧、孙连仲、汤恩伯等</a:t>
            </a:r>
          </a:p>
          <a:p>
            <a:r>
              <a:rPr lang="zh-CN" altLang="en-US" b="1" dirty="0" smtClean="0">
                <a:solidFill>
                  <a:srgbClr val="000000"/>
                </a:solidFill>
              </a:rPr>
              <a:t>战争结果</a:t>
            </a:r>
            <a:r>
              <a:rPr lang="en-US" altLang="zh-CN" b="1" dirty="0" smtClean="0">
                <a:solidFill>
                  <a:srgbClr val="000000"/>
                </a:solidFill>
              </a:rPr>
              <a:t>:  </a:t>
            </a:r>
            <a:r>
              <a:rPr lang="zh-CN" altLang="en-US" dirty="0" smtClean="0">
                <a:solidFill>
                  <a:srgbClr val="000000"/>
                </a:solidFill>
              </a:rPr>
              <a:t>中方获胜</a:t>
            </a:r>
          </a:p>
          <a:p>
            <a:r>
              <a:rPr lang="zh-CN" altLang="en-US" b="1" dirty="0" smtClean="0">
                <a:solidFill>
                  <a:srgbClr val="000000"/>
                </a:solidFill>
              </a:rPr>
              <a:t>从属会战</a:t>
            </a:r>
            <a:r>
              <a:rPr lang="en-US" altLang="zh-CN" b="1" dirty="0" smtClean="0">
                <a:solidFill>
                  <a:srgbClr val="000000"/>
                </a:solidFill>
              </a:rPr>
              <a:t>:  </a:t>
            </a:r>
            <a:r>
              <a:rPr lang="zh-CN" altLang="en-US" dirty="0" smtClean="0">
                <a:solidFill>
                  <a:srgbClr val="000000"/>
                </a:solidFill>
              </a:rPr>
              <a:t>徐州会战</a:t>
            </a:r>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124744"/>
            <a:ext cx="3456384" cy="2205904"/>
          </a:xfrm>
          <a:prstGeom prst="rect">
            <a:avLst/>
          </a:prstGeom>
        </p:spPr>
      </p:pic>
      <p:sp>
        <p:nvSpPr>
          <p:cNvPr id="5" name="矩形 4"/>
          <p:cNvSpPr/>
          <p:nvPr/>
        </p:nvSpPr>
        <p:spPr>
          <a:xfrm>
            <a:off x="4048290" y="1212033"/>
            <a:ext cx="5076056" cy="2031325"/>
          </a:xfrm>
          <a:prstGeom prst="rect">
            <a:avLst/>
          </a:prstGeom>
        </p:spPr>
        <p:txBody>
          <a:bodyPr wrap="square">
            <a:spAutoFit/>
          </a:bodyPr>
          <a:lstStyle/>
          <a:p>
            <a:r>
              <a:rPr lang="zh-CN" altLang="en-US" dirty="0" smtClean="0">
                <a:solidFill>
                  <a:srgbClr val="000000"/>
                </a:solidFill>
              </a:rPr>
              <a:t>      台儿庄战役为</a:t>
            </a:r>
            <a:r>
              <a:rPr lang="en-US" altLang="zh-CN" dirty="0" smtClean="0">
                <a:solidFill>
                  <a:srgbClr val="000000"/>
                </a:solidFill>
              </a:rPr>
              <a:t>1938</a:t>
            </a:r>
            <a:r>
              <a:rPr lang="zh-CN" altLang="en-US" dirty="0" smtClean="0">
                <a:solidFill>
                  <a:srgbClr val="000000"/>
                </a:solidFill>
              </a:rPr>
              <a:t>年</a:t>
            </a:r>
            <a:r>
              <a:rPr lang="en-US" altLang="zh-CN" dirty="0" smtClean="0">
                <a:solidFill>
                  <a:srgbClr val="000000"/>
                </a:solidFill>
              </a:rPr>
              <a:t>3</a:t>
            </a:r>
            <a:r>
              <a:rPr lang="zh-CN" altLang="en-US" dirty="0" smtClean="0">
                <a:solidFill>
                  <a:srgbClr val="000000"/>
                </a:solidFill>
              </a:rPr>
              <a:t>月至</a:t>
            </a:r>
            <a:r>
              <a:rPr lang="en-US" altLang="zh-CN" dirty="0" smtClean="0">
                <a:solidFill>
                  <a:srgbClr val="000000"/>
                </a:solidFill>
              </a:rPr>
              <a:t>4</a:t>
            </a:r>
            <a:r>
              <a:rPr lang="zh-CN" altLang="en-US" dirty="0" smtClean="0">
                <a:solidFill>
                  <a:srgbClr val="000000"/>
                </a:solidFill>
              </a:rPr>
              <a:t>月中旬国军在山东省南边台儿庄与意图由山东分两路进攻徐州的日军进行的战役，这场战役是中国抗日战争中徐州会战的一部分。日军第</a:t>
            </a:r>
            <a:r>
              <a:rPr lang="en-US" altLang="zh-CN" dirty="0" smtClean="0">
                <a:solidFill>
                  <a:srgbClr val="000000"/>
                </a:solidFill>
              </a:rPr>
              <a:t>5</a:t>
            </a:r>
            <a:r>
              <a:rPr lang="zh-CN" altLang="en-US" dirty="0" smtClean="0">
                <a:solidFill>
                  <a:srgbClr val="000000"/>
                </a:solidFill>
              </a:rPr>
              <a:t>师团主攻临沂，第</a:t>
            </a:r>
            <a:r>
              <a:rPr lang="en-US" altLang="zh-CN" dirty="0" smtClean="0">
                <a:solidFill>
                  <a:srgbClr val="000000"/>
                </a:solidFill>
              </a:rPr>
              <a:t>10</a:t>
            </a:r>
            <a:r>
              <a:rPr lang="zh-CN" altLang="en-US" dirty="0" smtClean="0">
                <a:solidFill>
                  <a:srgbClr val="000000"/>
                </a:solidFill>
              </a:rPr>
              <a:t>师团主攻滕县、临城、台儿庄，均遭国军击退。因为是对日抗战爆发后国军首次取得的胜利，又称为台儿庄大捷。</a:t>
            </a:r>
            <a:endParaRPr lang="zh-CN" altLang="en-US" dirty="0">
              <a:solidFill>
                <a:srgbClr val="000000"/>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515"/>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37</a:t>
            </a:r>
          </a:p>
        </p:txBody>
      </p:sp>
    </p:spTree>
    <p:extLst>
      <p:ext uri="{BB962C8B-B14F-4D97-AF65-F5344CB8AC3E}">
        <p14:creationId xmlns:p14="http://schemas.microsoft.com/office/powerpoint/2010/main" val="13362888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美国陆军第</a:t>
            </a:r>
            <a:r>
              <a:rPr lang="en-US" altLang="zh-CN" dirty="0" smtClean="0"/>
              <a:t>1</a:t>
            </a:r>
            <a:r>
              <a:rPr lang="zh-CN" altLang="en-US" dirty="0" smtClean="0"/>
              <a:t>步兵师</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688" y="1196752"/>
            <a:ext cx="1633264" cy="2732427"/>
          </a:xfrm>
          <a:prstGeom prst="rect">
            <a:avLst/>
          </a:prstGeom>
        </p:spPr>
      </p:pic>
      <p:sp>
        <p:nvSpPr>
          <p:cNvPr id="6" name="矩形 5"/>
          <p:cNvSpPr/>
          <p:nvPr/>
        </p:nvSpPr>
        <p:spPr>
          <a:xfrm>
            <a:off x="2195736" y="1196752"/>
            <a:ext cx="6048672" cy="4801314"/>
          </a:xfrm>
          <a:prstGeom prst="rect">
            <a:avLst/>
          </a:prstGeom>
        </p:spPr>
        <p:txBody>
          <a:bodyPr wrap="square">
            <a:spAutoFit/>
          </a:bodyPr>
          <a:lstStyle/>
          <a:p>
            <a:r>
              <a:rPr lang="zh-CN" altLang="en-US" dirty="0" smtClean="0">
                <a:solidFill>
                  <a:srgbClr val="000000"/>
                </a:solidFill>
              </a:rPr>
              <a:t>      美国陆军第</a:t>
            </a:r>
            <a:r>
              <a:rPr lang="en-US" altLang="zh-CN" dirty="0" smtClean="0">
                <a:solidFill>
                  <a:srgbClr val="000000"/>
                </a:solidFill>
              </a:rPr>
              <a:t>1</a:t>
            </a:r>
            <a:r>
              <a:rPr lang="zh-CN" altLang="en-US" dirty="0" smtClean="0">
                <a:solidFill>
                  <a:srgbClr val="000000"/>
                </a:solidFill>
              </a:rPr>
              <a:t>步兵师是美国陆军主力部队之一</a:t>
            </a:r>
            <a:r>
              <a:rPr lang="en-US" altLang="zh-CN" dirty="0" smtClean="0">
                <a:solidFill>
                  <a:srgbClr val="000000"/>
                </a:solidFill>
              </a:rPr>
              <a:t>,</a:t>
            </a:r>
            <a:r>
              <a:rPr lang="zh-CN" altLang="en-US" dirty="0" smtClean="0">
                <a:solidFill>
                  <a:srgbClr val="000000"/>
                </a:solidFill>
              </a:rPr>
              <a:t>该师成军以来参加了美国历次主要的战争</a:t>
            </a:r>
            <a:r>
              <a:rPr lang="en-US" altLang="zh-CN" dirty="0" smtClean="0">
                <a:solidFill>
                  <a:srgbClr val="000000"/>
                </a:solidFill>
              </a:rPr>
              <a:t>,</a:t>
            </a:r>
            <a:r>
              <a:rPr lang="zh-CN" altLang="en-US" dirty="0" smtClean="0">
                <a:solidFill>
                  <a:srgbClr val="000000"/>
                </a:solidFill>
              </a:rPr>
              <a:t>并且多是战斗中的攻坚主力</a:t>
            </a:r>
            <a:r>
              <a:rPr lang="en-US" altLang="zh-CN" dirty="0" smtClean="0">
                <a:solidFill>
                  <a:srgbClr val="000000"/>
                </a:solidFill>
              </a:rPr>
              <a:t>,</a:t>
            </a:r>
            <a:r>
              <a:rPr lang="zh-CN" altLang="en-US" dirty="0" smtClean="0">
                <a:solidFill>
                  <a:srgbClr val="000000"/>
                </a:solidFill>
              </a:rPr>
              <a:t>特别是在二战中</a:t>
            </a:r>
            <a:r>
              <a:rPr lang="en-US" altLang="zh-CN" dirty="0" smtClean="0">
                <a:solidFill>
                  <a:srgbClr val="000000"/>
                </a:solidFill>
              </a:rPr>
              <a:t>,</a:t>
            </a:r>
            <a:r>
              <a:rPr lang="zh-CN" altLang="en-US" dirty="0" smtClean="0">
                <a:solidFill>
                  <a:srgbClr val="000000"/>
                </a:solidFill>
              </a:rPr>
              <a:t>在北非登陆战役</a:t>
            </a:r>
            <a:r>
              <a:rPr lang="en-US" altLang="zh-CN" dirty="0" smtClean="0">
                <a:solidFill>
                  <a:srgbClr val="000000"/>
                </a:solidFill>
              </a:rPr>
              <a:t>,</a:t>
            </a:r>
            <a:r>
              <a:rPr lang="zh-CN" altLang="en-US" dirty="0" smtClean="0">
                <a:solidFill>
                  <a:srgbClr val="000000"/>
                </a:solidFill>
              </a:rPr>
              <a:t>西西里岛杰拉登陆场</a:t>
            </a:r>
            <a:r>
              <a:rPr lang="en-US" altLang="zh-CN" dirty="0" smtClean="0">
                <a:solidFill>
                  <a:srgbClr val="000000"/>
                </a:solidFill>
              </a:rPr>
              <a:t>,</a:t>
            </a:r>
            <a:r>
              <a:rPr lang="zh-CN" altLang="en-US" dirty="0" smtClean="0">
                <a:solidFill>
                  <a:srgbClr val="000000"/>
                </a:solidFill>
              </a:rPr>
              <a:t>诺曼底“奥马哈”海滩</a:t>
            </a:r>
            <a:r>
              <a:rPr lang="en-US" altLang="zh-CN" dirty="0" smtClean="0">
                <a:solidFill>
                  <a:srgbClr val="000000"/>
                </a:solidFill>
              </a:rPr>
              <a:t>,</a:t>
            </a:r>
            <a:r>
              <a:rPr lang="zh-CN" altLang="en-US" dirty="0" smtClean="0">
                <a:solidFill>
                  <a:srgbClr val="000000"/>
                </a:solidFill>
              </a:rPr>
              <a:t>攻陷“齐格菲防线”</a:t>
            </a:r>
            <a:r>
              <a:rPr lang="en-US" altLang="zh-CN" dirty="0" smtClean="0">
                <a:solidFill>
                  <a:srgbClr val="000000"/>
                </a:solidFill>
              </a:rPr>
              <a:t>,</a:t>
            </a:r>
            <a:r>
              <a:rPr lang="zh-CN" altLang="en-US" dirty="0" smtClean="0">
                <a:solidFill>
                  <a:srgbClr val="000000"/>
                </a:solidFill>
              </a:rPr>
              <a:t>阿登地区雷马根大桥</a:t>
            </a:r>
            <a:r>
              <a:rPr lang="en-US" altLang="zh-CN" dirty="0" smtClean="0">
                <a:solidFill>
                  <a:srgbClr val="000000"/>
                </a:solidFill>
              </a:rPr>
              <a:t>,</a:t>
            </a:r>
            <a:r>
              <a:rPr lang="zh-CN" altLang="en-US" dirty="0" smtClean="0">
                <a:solidFill>
                  <a:srgbClr val="000000"/>
                </a:solidFill>
              </a:rPr>
              <a:t>捷克斯洛伐克境内都留下了该师的鲜血和赫赫战功</a:t>
            </a:r>
            <a:r>
              <a:rPr lang="en-US" altLang="zh-CN" dirty="0" smtClean="0">
                <a:solidFill>
                  <a:srgbClr val="000000"/>
                </a:solidFill>
              </a:rPr>
              <a:t>,</a:t>
            </a:r>
            <a:r>
              <a:rPr lang="zh-CN" altLang="en-US" dirty="0" smtClean="0">
                <a:solidFill>
                  <a:srgbClr val="000000"/>
                </a:solidFill>
              </a:rPr>
              <a:t>该师无愧于美军第一部队的美名</a:t>
            </a:r>
            <a:r>
              <a:rPr lang="en-US" altLang="zh-CN" dirty="0" smtClean="0">
                <a:solidFill>
                  <a:srgbClr val="000000"/>
                </a:solidFill>
              </a:rPr>
              <a:t>,</a:t>
            </a:r>
            <a:r>
              <a:rPr lang="zh-CN" altLang="en-US" dirty="0" smtClean="0">
                <a:solidFill>
                  <a:srgbClr val="000000"/>
                </a:solidFill>
              </a:rPr>
              <a:t>是美军一支王牌中的王牌师。</a:t>
            </a:r>
          </a:p>
          <a:p>
            <a:endParaRPr lang="zh-CN" altLang="en-US" dirty="0" smtClean="0">
              <a:solidFill>
                <a:srgbClr val="000000"/>
              </a:solidFill>
            </a:endParaRPr>
          </a:p>
          <a:p>
            <a:r>
              <a:rPr lang="zh-CN" altLang="en-US" dirty="0" smtClean="0">
                <a:solidFill>
                  <a:srgbClr val="000000"/>
                </a:solidFill>
              </a:rPr>
              <a:t>   美国第</a:t>
            </a:r>
            <a:r>
              <a:rPr lang="en-US" altLang="zh-CN" dirty="0" smtClean="0">
                <a:solidFill>
                  <a:srgbClr val="000000"/>
                </a:solidFill>
              </a:rPr>
              <a:t>1</a:t>
            </a:r>
            <a:r>
              <a:rPr lang="zh-CN" altLang="en-US" dirty="0" smtClean="0">
                <a:solidFill>
                  <a:srgbClr val="000000"/>
                </a:solidFill>
              </a:rPr>
              <a:t>步兵师组建于第一次世界大战期间的</a:t>
            </a:r>
            <a:r>
              <a:rPr lang="en-US" altLang="zh-CN" dirty="0" smtClean="0">
                <a:solidFill>
                  <a:srgbClr val="000000"/>
                </a:solidFill>
              </a:rPr>
              <a:t>1917</a:t>
            </a:r>
            <a:r>
              <a:rPr lang="zh-CN" altLang="en-US" dirty="0" smtClean="0">
                <a:solidFill>
                  <a:srgbClr val="000000"/>
                </a:solidFill>
              </a:rPr>
              <a:t>年，而第</a:t>
            </a:r>
            <a:r>
              <a:rPr lang="en-US" altLang="zh-CN" dirty="0" smtClean="0">
                <a:solidFill>
                  <a:srgbClr val="000000"/>
                </a:solidFill>
              </a:rPr>
              <a:t>1</a:t>
            </a:r>
            <a:r>
              <a:rPr lang="zh-CN" altLang="en-US" dirty="0" smtClean="0">
                <a:solidFill>
                  <a:srgbClr val="000000"/>
                </a:solidFill>
              </a:rPr>
              <a:t>步兵师最初称美国第</a:t>
            </a:r>
            <a:r>
              <a:rPr lang="en-US" altLang="zh-CN" dirty="0" smtClean="0">
                <a:solidFill>
                  <a:srgbClr val="000000"/>
                </a:solidFill>
              </a:rPr>
              <a:t>1</a:t>
            </a:r>
            <a:r>
              <a:rPr lang="zh-CN" altLang="en-US" dirty="0" smtClean="0">
                <a:solidFill>
                  <a:srgbClr val="000000"/>
                </a:solidFill>
              </a:rPr>
              <a:t>远征师。第一次世界大战爆发后</a:t>
            </a:r>
            <a:r>
              <a:rPr lang="en-US" altLang="zh-CN" dirty="0" smtClean="0">
                <a:solidFill>
                  <a:srgbClr val="000000"/>
                </a:solidFill>
              </a:rPr>
              <a:t>,“</a:t>
            </a:r>
            <a:r>
              <a:rPr lang="zh-CN" altLang="en-US" dirty="0" smtClean="0">
                <a:solidFill>
                  <a:srgbClr val="000000"/>
                </a:solidFill>
              </a:rPr>
              <a:t>武装起来，最大限度地武装起来，毫无限制地武装起来！”威尔逊总统向全国发出了战斗号召。国会颁布了</a:t>
            </a:r>
            <a:r>
              <a:rPr lang="en-US" altLang="zh-CN" dirty="0" smtClean="0">
                <a:solidFill>
                  <a:srgbClr val="000000"/>
                </a:solidFill>
              </a:rPr>
              <a:t>1917</a:t>
            </a:r>
            <a:r>
              <a:rPr lang="zh-CN" altLang="en-US" dirty="0" smtClean="0">
                <a:solidFill>
                  <a:srgbClr val="000000"/>
                </a:solidFill>
              </a:rPr>
              <a:t>年征兵法。根据美国陆军部关于组建美国第</a:t>
            </a:r>
            <a:r>
              <a:rPr lang="en-US" altLang="zh-CN" dirty="0" smtClean="0">
                <a:solidFill>
                  <a:srgbClr val="000000"/>
                </a:solidFill>
              </a:rPr>
              <a:t>1</a:t>
            </a:r>
            <a:r>
              <a:rPr lang="zh-CN" altLang="en-US" dirty="0" smtClean="0">
                <a:solidFill>
                  <a:srgbClr val="000000"/>
                </a:solidFill>
              </a:rPr>
              <a:t>远征师的指示，</a:t>
            </a:r>
            <a:r>
              <a:rPr lang="en-US" altLang="zh-CN" dirty="0" smtClean="0">
                <a:solidFill>
                  <a:srgbClr val="000000"/>
                </a:solidFill>
              </a:rPr>
              <a:t>1917</a:t>
            </a:r>
            <a:r>
              <a:rPr lang="zh-CN" altLang="en-US" dirty="0" smtClean="0">
                <a:solidFill>
                  <a:srgbClr val="000000"/>
                </a:solidFill>
              </a:rPr>
              <a:t>年</a:t>
            </a:r>
            <a:r>
              <a:rPr lang="en-US" altLang="zh-CN" dirty="0" smtClean="0">
                <a:solidFill>
                  <a:srgbClr val="000000"/>
                </a:solidFill>
              </a:rPr>
              <a:t>5</a:t>
            </a:r>
            <a:r>
              <a:rPr lang="zh-CN" altLang="en-US" dirty="0" smtClean="0">
                <a:solidFill>
                  <a:srgbClr val="000000"/>
                </a:solidFill>
              </a:rPr>
              <a:t>月</a:t>
            </a:r>
            <a:r>
              <a:rPr lang="en-US" altLang="zh-CN" dirty="0" smtClean="0">
                <a:solidFill>
                  <a:srgbClr val="000000"/>
                </a:solidFill>
              </a:rPr>
              <a:t>24</a:t>
            </a:r>
            <a:r>
              <a:rPr lang="zh-CN" altLang="en-US" dirty="0" smtClean="0">
                <a:solidFill>
                  <a:srgbClr val="000000"/>
                </a:solidFill>
              </a:rPr>
              <a:t>日，美国陆军将分散驻扎在多个驻地的正规陆军部队集中起来，正式组成美国第</a:t>
            </a:r>
            <a:r>
              <a:rPr lang="en-US" altLang="zh-CN" dirty="0" smtClean="0">
                <a:solidFill>
                  <a:srgbClr val="000000"/>
                </a:solidFill>
              </a:rPr>
              <a:t>1</a:t>
            </a:r>
            <a:r>
              <a:rPr lang="zh-CN" altLang="en-US" dirty="0" smtClean="0">
                <a:solidFill>
                  <a:srgbClr val="000000"/>
                </a:solidFill>
              </a:rPr>
              <a:t>远征师</a:t>
            </a:r>
            <a:r>
              <a:rPr lang="en-US" altLang="zh-CN" dirty="0" smtClean="0">
                <a:solidFill>
                  <a:srgbClr val="000000"/>
                </a:solidFill>
              </a:rPr>
              <a:t>,</a:t>
            </a:r>
            <a:r>
              <a:rPr lang="zh-CN" altLang="en-US" dirty="0" smtClean="0">
                <a:solidFill>
                  <a:srgbClr val="000000"/>
                </a:solidFill>
              </a:rPr>
              <a:t>威廉</a:t>
            </a:r>
            <a:r>
              <a:rPr lang="en-US" altLang="zh-CN" dirty="0" smtClean="0">
                <a:solidFill>
                  <a:srgbClr val="000000"/>
                </a:solidFill>
              </a:rPr>
              <a:t>·L·</a:t>
            </a:r>
            <a:r>
              <a:rPr lang="zh-CN" altLang="en-US" dirty="0" smtClean="0">
                <a:solidFill>
                  <a:srgbClr val="000000"/>
                </a:solidFill>
              </a:rPr>
              <a:t>赛伯特少将任第一任师长。</a:t>
            </a:r>
          </a:p>
          <a:p>
            <a:endParaRPr lang="zh-CN" altLang="en-US" dirty="0">
              <a:solidFill>
                <a:srgbClr val="000000"/>
              </a:solidFill>
            </a:endParaRPr>
          </a:p>
        </p:txBody>
      </p:sp>
      <p:sp>
        <p:nvSpPr>
          <p:cNvPr id="7"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38</a:t>
            </a:r>
          </a:p>
        </p:txBody>
      </p:sp>
    </p:spTree>
    <p:extLst>
      <p:ext uri="{BB962C8B-B14F-4D97-AF65-F5344CB8AC3E}">
        <p14:creationId xmlns:p14="http://schemas.microsoft.com/office/powerpoint/2010/main" val="14225006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中国陆军第</a:t>
            </a:r>
            <a:r>
              <a:rPr lang="en-US" altLang="zh-CN" dirty="0" smtClean="0"/>
              <a:t>38</a:t>
            </a:r>
            <a:r>
              <a:rPr lang="zh-CN" altLang="en-US" dirty="0" smtClean="0"/>
              <a:t>集团军</a:t>
            </a:r>
            <a:endParaRPr lang="zh-CN" altLang="en-US" dirty="0"/>
          </a:p>
        </p:txBody>
      </p:sp>
      <p:sp>
        <p:nvSpPr>
          <p:cNvPr id="4" name="矩形 3"/>
          <p:cNvSpPr/>
          <p:nvPr/>
        </p:nvSpPr>
        <p:spPr>
          <a:xfrm>
            <a:off x="4860032" y="1340768"/>
            <a:ext cx="3888432" cy="2308324"/>
          </a:xfrm>
          <a:prstGeom prst="rect">
            <a:avLst/>
          </a:prstGeom>
        </p:spPr>
        <p:txBody>
          <a:bodyPr wrap="square">
            <a:spAutoFit/>
          </a:bodyPr>
          <a:lstStyle/>
          <a:p>
            <a:r>
              <a:rPr lang="zh-CN" altLang="en-US" dirty="0" smtClean="0">
                <a:solidFill>
                  <a:srgbClr val="000000"/>
                </a:solidFill>
              </a:rPr>
              <a:t>      中国人民解放军第</a:t>
            </a:r>
            <a:r>
              <a:rPr lang="en-US" altLang="zh-CN" dirty="0" smtClean="0">
                <a:solidFill>
                  <a:srgbClr val="000000"/>
                </a:solidFill>
              </a:rPr>
              <a:t>38</a:t>
            </a:r>
            <a:r>
              <a:rPr lang="zh-CN" altLang="en-US" dirty="0" smtClean="0">
                <a:solidFill>
                  <a:srgbClr val="000000"/>
                </a:solidFill>
              </a:rPr>
              <a:t>集团军于</a:t>
            </a:r>
            <a:r>
              <a:rPr lang="en-US" altLang="zh-CN" dirty="0" smtClean="0">
                <a:solidFill>
                  <a:srgbClr val="000000"/>
                </a:solidFill>
              </a:rPr>
              <a:t>1985</a:t>
            </a:r>
            <a:r>
              <a:rPr lang="zh-CN" altLang="en-US" dirty="0" smtClean="0">
                <a:solidFill>
                  <a:srgbClr val="000000"/>
                </a:solidFill>
              </a:rPr>
              <a:t>年由中国人民解放军第</a:t>
            </a:r>
            <a:r>
              <a:rPr lang="en-US" altLang="zh-CN" dirty="0" smtClean="0">
                <a:solidFill>
                  <a:srgbClr val="000000"/>
                </a:solidFill>
              </a:rPr>
              <a:t>38</a:t>
            </a:r>
            <a:r>
              <a:rPr lang="zh-CN" altLang="en-US" dirty="0" smtClean="0">
                <a:solidFill>
                  <a:srgbClr val="000000"/>
                </a:solidFill>
              </a:rPr>
              <a:t>军（</a:t>
            </a:r>
            <a:r>
              <a:rPr lang="en-US" altLang="zh-CN" dirty="0" smtClean="0">
                <a:solidFill>
                  <a:srgbClr val="000000"/>
                </a:solidFill>
              </a:rPr>
              <a:t>38</a:t>
            </a:r>
            <a:r>
              <a:rPr lang="zh-CN" altLang="en-US" dirty="0" smtClean="0">
                <a:solidFill>
                  <a:srgbClr val="000000"/>
                </a:solidFill>
              </a:rPr>
              <a:t>军）改编而成。隶属北京军区。第</a:t>
            </a:r>
            <a:r>
              <a:rPr lang="en-US" altLang="zh-CN" dirty="0" smtClean="0">
                <a:solidFill>
                  <a:srgbClr val="000000"/>
                </a:solidFill>
              </a:rPr>
              <a:t>38</a:t>
            </a:r>
            <a:r>
              <a:rPr lang="zh-CN" altLang="en-US" dirty="0" smtClean="0">
                <a:solidFill>
                  <a:srgbClr val="000000"/>
                </a:solidFill>
              </a:rPr>
              <a:t>集团军的历史可追溯至</a:t>
            </a:r>
            <a:r>
              <a:rPr lang="en-US" altLang="zh-CN" dirty="0" smtClean="0">
                <a:solidFill>
                  <a:srgbClr val="000000"/>
                </a:solidFill>
              </a:rPr>
              <a:t>1928</a:t>
            </a:r>
            <a:r>
              <a:rPr lang="zh-CN" altLang="en-US" dirty="0" smtClean="0">
                <a:solidFill>
                  <a:srgbClr val="000000"/>
                </a:solidFill>
              </a:rPr>
              <a:t>年参加平江起义的湘军独</a:t>
            </a:r>
            <a:r>
              <a:rPr lang="en-US" altLang="zh-CN" dirty="0" smtClean="0">
                <a:solidFill>
                  <a:srgbClr val="000000"/>
                </a:solidFill>
              </a:rPr>
              <a:t>5</a:t>
            </a:r>
            <a:r>
              <a:rPr lang="zh-CN" altLang="en-US" dirty="0" smtClean="0">
                <a:solidFill>
                  <a:srgbClr val="000000"/>
                </a:solidFill>
              </a:rPr>
              <a:t>师第</a:t>
            </a:r>
            <a:r>
              <a:rPr lang="en-US" altLang="zh-CN" dirty="0" smtClean="0">
                <a:solidFill>
                  <a:srgbClr val="000000"/>
                </a:solidFill>
              </a:rPr>
              <a:t>1</a:t>
            </a:r>
            <a:r>
              <a:rPr lang="zh-CN" altLang="en-US" dirty="0" smtClean="0">
                <a:solidFill>
                  <a:srgbClr val="000000"/>
                </a:solidFill>
              </a:rPr>
              <a:t>团，之后汇入工农红军红五军，因此</a:t>
            </a:r>
            <a:r>
              <a:rPr lang="en-US" altLang="zh-CN" dirty="0" smtClean="0">
                <a:solidFill>
                  <a:srgbClr val="000000"/>
                </a:solidFill>
              </a:rPr>
              <a:t>7</a:t>
            </a:r>
            <a:r>
              <a:rPr lang="zh-CN" altLang="en-US" dirty="0" smtClean="0">
                <a:solidFill>
                  <a:srgbClr val="000000"/>
                </a:solidFill>
              </a:rPr>
              <a:t>月</a:t>
            </a:r>
            <a:r>
              <a:rPr lang="en-US" altLang="zh-CN" dirty="0" smtClean="0">
                <a:solidFill>
                  <a:srgbClr val="000000"/>
                </a:solidFill>
              </a:rPr>
              <a:t>22</a:t>
            </a:r>
            <a:r>
              <a:rPr lang="zh-CN" altLang="en-US" dirty="0" smtClean="0">
                <a:solidFill>
                  <a:srgbClr val="000000"/>
                </a:solidFill>
              </a:rPr>
              <a:t>日（平江起义日期）为第</a:t>
            </a:r>
            <a:r>
              <a:rPr lang="en-US" altLang="zh-CN" dirty="0" smtClean="0">
                <a:solidFill>
                  <a:srgbClr val="000000"/>
                </a:solidFill>
              </a:rPr>
              <a:t>38</a:t>
            </a:r>
            <a:r>
              <a:rPr lang="zh-CN" altLang="en-US" dirty="0" smtClean="0">
                <a:solidFill>
                  <a:srgbClr val="000000"/>
                </a:solidFill>
              </a:rPr>
              <a:t>集团军的纪念日。</a:t>
            </a:r>
            <a:endParaRPr lang="zh-CN" altLang="en-US" dirty="0">
              <a:solidFill>
                <a:srgbClr val="00000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269198"/>
            <a:ext cx="4608512" cy="2603535"/>
          </a:xfrm>
          <a:prstGeom prst="rect">
            <a:avLst/>
          </a:prstGeom>
        </p:spPr>
      </p:pic>
      <p:sp>
        <p:nvSpPr>
          <p:cNvPr id="6" name="矩形 5"/>
          <p:cNvSpPr/>
          <p:nvPr/>
        </p:nvSpPr>
        <p:spPr>
          <a:xfrm>
            <a:off x="664460" y="4385669"/>
            <a:ext cx="7302107" cy="1200329"/>
          </a:xfrm>
          <a:prstGeom prst="rect">
            <a:avLst/>
          </a:prstGeom>
        </p:spPr>
        <p:txBody>
          <a:bodyPr wrap="square">
            <a:spAutoFit/>
          </a:bodyPr>
          <a:lstStyle/>
          <a:p>
            <a:r>
              <a:rPr lang="zh-CN" altLang="en-US" dirty="0" smtClean="0">
                <a:solidFill>
                  <a:srgbClr val="000000"/>
                </a:solidFill>
              </a:rPr>
              <a:t>      在解放战争中，其名称为“东北民主联军第一纵队”，于</a:t>
            </a:r>
            <a:r>
              <a:rPr lang="en-US" altLang="zh-CN" dirty="0" smtClean="0">
                <a:solidFill>
                  <a:srgbClr val="000000"/>
                </a:solidFill>
              </a:rPr>
              <a:t>1946</a:t>
            </a:r>
            <a:r>
              <a:rPr lang="zh-CN" altLang="en-US" dirty="0" smtClean="0">
                <a:solidFill>
                  <a:srgbClr val="000000"/>
                </a:solidFill>
              </a:rPr>
              <a:t>年</a:t>
            </a:r>
            <a:r>
              <a:rPr lang="en-US" altLang="zh-CN" dirty="0" smtClean="0">
                <a:solidFill>
                  <a:srgbClr val="000000"/>
                </a:solidFill>
              </a:rPr>
              <a:t>11</a:t>
            </a:r>
            <a:r>
              <a:rPr lang="zh-CN" altLang="en-US" dirty="0" smtClean="0">
                <a:solidFill>
                  <a:srgbClr val="000000"/>
                </a:solidFill>
              </a:rPr>
              <a:t>月改称“中国人民解放军第</a:t>
            </a:r>
            <a:r>
              <a:rPr lang="en-US" altLang="zh-CN" dirty="0" smtClean="0">
                <a:solidFill>
                  <a:srgbClr val="000000"/>
                </a:solidFill>
              </a:rPr>
              <a:t>38</a:t>
            </a:r>
            <a:r>
              <a:rPr lang="zh-CN" altLang="en-US" dirty="0" smtClean="0">
                <a:solidFill>
                  <a:srgbClr val="000000"/>
                </a:solidFill>
              </a:rPr>
              <a:t>军”。</a:t>
            </a:r>
            <a:endParaRPr lang="en-US" altLang="zh-CN" dirty="0" smtClean="0">
              <a:solidFill>
                <a:srgbClr val="000000"/>
              </a:solidFill>
            </a:endParaRPr>
          </a:p>
          <a:p>
            <a:r>
              <a:rPr lang="en-US" altLang="zh-CN" dirty="0">
                <a:solidFill>
                  <a:srgbClr val="000000"/>
                </a:solidFill>
              </a:rPr>
              <a:t> </a:t>
            </a:r>
            <a:r>
              <a:rPr lang="en-US" altLang="zh-CN" dirty="0" smtClean="0">
                <a:solidFill>
                  <a:srgbClr val="000000"/>
                </a:solidFill>
              </a:rPr>
              <a:t>     </a:t>
            </a:r>
            <a:r>
              <a:rPr lang="zh-CN" altLang="en-US" dirty="0" smtClean="0">
                <a:solidFill>
                  <a:srgbClr val="000000"/>
                </a:solidFill>
              </a:rPr>
              <a:t>在朝鲜战争第二次战役中表现出色，被誉为“万岁军”，其中松骨峰阻击战成为作家魏巍通讯</a:t>
            </a:r>
            <a:r>
              <a:rPr lang="en-US" altLang="zh-CN" dirty="0" smtClean="0">
                <a:solidFill>
                  <a:srgbClr val="000000"/>
                </a:solidFill>
              </a:rPr>
              <a:t>《</a:t>
            </a:r>
            <a:r>
              <a:rPr lang="zh-CN" altLang="en-US" dirty="0" smtClean="0">
                <a:solidFill>
                  <a:srgbClr val="000000"/>
                </a:solidFill>
              </a:rPr>
              <a:t>谁是最可爱的人</a:t>
            </a:r>
            <a:r>
              <a:rPr lang="en-US" altLang="zh-CN" dirty="0" smtClean="0">
                <a:solidFill>
                  <a:srgbClr val="000000"/>
                </a:solidFill>
              </a:rPr>
              <a:t>》</a:t>
            </a:r>
            <a:r>
              <a:rPr lang="zh-CN" altLang="en-US" dirty="0" smtClean="0">
                <a:solidFill>
                  <a:srgbClr val="000000"/>
                </a:solidFill>
              </a:rPr>
              <a:t>的主题。</a:t>
            </a:r>
            <a:endParaRPr lang="zh-CN" altLang="en-US" dirty="0">
              <a:solidFill>
                <a:srgbClr val="000000"/>
              </a:solidFill>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39</a:t>
            </a:r>
          </a:p>
        </p:txBody>
      </p:sp>
    </p:spTree>
    <p:extLst>
      <p:ext uri="{BB962C8B-B14F-4D97-AF65-F5344CB8AC3E}">
        <p14:creationId xmlns:p14="http://schemas.microsoft.com/office/powerpoint/2010/main" val="37273030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抗日战争时期的国民党德式师</a:t>
            </a:r>
            <a:endParaRPr lang="zh-CN" altLang="en-US" dirty="0"/>
          </a:p>
        </p:txBody>
      </p:sp>
      <p:sp>
        <p:nvSpPr>
          <p:cNvPr id="3" name="矩形 2"/>
          <p:cNvSpPr/>
          <p:nvPr/>
        </p:nvSpPr>
        <p:spPr>
          <a:xfrm>
            <a:off x="3275856" y="1556792"/>
            <a:ext cx="5328592" cy="2308324"/>
          </a:xfrm>
          <a:prstGeom prst="rect">
            <a:avLst/>
          </a:prstGeom>
        </p:spPr>
        <p:txBody>
          <a:bodyPr wrap="square">
            <a:spAutoFit/>
          </a:bodyPr>
          <a:lstStyle/>
          <a:p>
            <a:r>
              <a:rPr lang="en-US" altLang="zh-CN" dirty="0" smtClean="0">
                <a:solidFill>
                  <a:srgbClr val="000000"/>
                </a:solidFill>
              </a:rPr>
              <a:t>      20</a:t>
            </a:r>
            <a:r>
              <a:rPr lang="zh-CN" altLang="en-US" dirty="0" smtClean="0">
                <a:solidFill>
                  <a:srgbClr val="000000"/>
                </a:solidFill>
              </a:rPr>
              <a:t>世纪</a:t>
            </a:r>
            <a:r>
              <a:rPr lang="en-US" altLang="zh-CN" dirty="0" smtClean="0">
                <a:solidFill>
                  <a:srgbClr val="000000"/>
                </a:solidFill>
              </a:rPr>
              <a:t>30</a:t>
            </a:r>
            <a:r>
              <a:rPr lang="zh-CN" altLang="en-US" dirty="0" smtClean="0">
                <a:solidFill>
                  <a:srgbClr val="000000"/>
                </a:solidFill>
              </a:rPr>
              <a:t>年代，中国和德国曾有过一段密切的军事合作，德国不仅向中国出售了大量武器装备，还向中国派出了军事顾问，协助中国建成了一支装备精良训练有素的精锐之师，通常被称为德式师、德装师或德械师（本文一律称为德式师，下同），这支部队可以称为中国近现代史上无论装备、训练还是编制、战术诸方面现代化程度最高的部队，在抗战初期发挥了中流砥柱般的巨大作用。</a:t>
            </a:r>
            <a:endParaRPr lang="zh-CN" altLang="en-US" dirty="0">
              <a:solidFill>
                <a:srgbClr val="000000"/>
              </a:solidFill>
            </a:endParaRPr>
          </a:p>
        </p:txBody>
      </p:sp>
      <p:sp>
        <p:nvSpPr>
          <p:cNvPr id="4" name="矩形 3"/>
          <p:cNvSpPr/>
          <p:nvPr/>
        </p:nvSpPr>
        <p:spPr>
          <a:xfrm>
            <a:off x="0" y="4108640"/>
            <a:ext cx="8892480" cy="2031325"/>
          </a:xfrm>
          <a:prstGeom prst="rect">
            <a:avLst/>
          </a:prstGeom>
        </p:spPr>
        <p:txBody>
          <a:bodyPr wrap="square">
            <a:spAutoFit/>
          </a:bodyPr>
          <a:lstStyle/>
          <a:p>
            <a:r>
              <a:rPr lang="en-US" altLang="zh-CN" dirty="0" smtClean="0">
                <a:solidFill>
                  <a:srgbClr val="000000"/>
                </a:solidFill>
              </a:rPr>
              <a:t>      1932</a:t>
            </a:r>
            <a:r>
              <a:rPr lang="zh-CN" altLang="en-US" dirty="0" smtClean="0">
                <a:solidFill>
                  <a:srgbClr val="000000"/>
                </a:solidFill>
              </a:rPr>
              <a:t>年</a:t>
            </a:r>
            <a:r>
              <a:rPr lang="en-US" altLang="zh-CN" dirty="0" smtClean="0">
                <a:solidFill>
                  <a:srgbClr val="000000"/>
                </a:solidFill>
              </a:rPr>
              <a:t>1</a:t>
            </a:r>
            <a:r>
              <a:rPr lang="zh-CN" altLang="en-US" dirty="0" smtClean="0">
                <a:solidFill>
                  <a:srgbClr val="000000"/>
                </a:solidFill>
              </a:rPr>
              <a:t>月</a:t>
            </a:r>
            <a:r>
              <a:rPr lang="en-US" altLang="zh-CN" dirty="0" smtClean="0">
                <a:solidFill>
                  <a:srgbClr val="000000"/>
                </a:solidFill>
              </a:rPr>
              <a:t>28</a:t>
            </a:r>
            <a:r>
              <a:rPr lang="zh-CN" altLang="en-US" dirty="0" smtClean="0">
                <a:solidFill>
                  <a:srgbClr val="000000"/>
                </a:solidFill>
              </a:rPr>
              <a:t>日，淞沪事变爆发，当时驻扎在上海的国军第十九路军奋起抗战。次日，国民政府外交部发表</a:t>
            </a:r>
            <a:r>
              <a:rPr lang="en-US" altLang="zh-CN" dirty="0" smtClean="0">
                <a:solidFill>
                  <a:srgbClr val="000000"/>
                </a:solidFill>
              </a:rPr>
              <a:t>《</a:t>
            </a:r>
            <a:r>
              <a:rPr lang="zh-CN" altLang="en-US" dirty="0" smtClean="0">
                <a:solidFill>
                  <a:srgbClr val="000000"/>
                </a:solidFill>
              </a:rPr>
              <a:t>对淞沪事变宣言</a:t>
            </a:r>
            <a:r>
              <a:rPr lang="en-US" altLang="zh-CN" dirty="0" smtClean="0">
                <a:solidFill>
                  <a:srgbClr val="000000"/>
                </a:solidFill>
              </a:rPr>
              <a:t>》</a:t>
            </a:r>
            <a:r>
              <a:rPr lang="zh-CN" altLang="en-US" dirty="0" smtClean="0">
                <a:solidFill>
                  <a:srgbClr val="000000"/>
                </a:solidFill>
              </a:rPr>
              <a:t>，表示“为执行中国主权应有之权利，不得不采取自己的手段，并对日本武装军队之攻击，当继续严予抵抗。”</a:t>
            </a:r>
            <a:r>
              <a:rPr lang="en-US" altLang="zh-CN" dirty="0" smtClean="0">
                <a:solidFill>
                  <a:srgbClr val="000000"/>
                </a:solidFill>
              </a:rPr>
              <a:t>1</a:t>
            </a:r>
            <a:r>
              <a:rPr lang="zh-CN" altLang="en-US" dirty="0" smtClean="0">
                <a:solidFill>
                  <a:srgbClr val="000000"/>
                </a:solidFill>
              </a:rPr>
              <a:t>月</a:t>
            </a:r>
            <a:r>
              <a:rPr lang="en-US" altLang="zh-CN" dirty="0" smtClean="0">
                <a:solidFill>
                  <a:srgbClr val="000000"/>
                </a:solidFill>
              </a:rPr>
              <a:t>30</a:t>
            </a:r>
            <a:r>
              <a:rPr lang="zh-CN" altLang="en-US" dirty="0" smtClean="0">
                <a:solidFill>
                  <a:srgbClr val="000000"/>
                </a:solidFill>
              </a:rPr>
              <a:t>日，蒋介石在南京主持召开紧急会议，决定迁都洛阳，改组军事委员会，并命令第十九路军全力防守上海，而德式师的第</a:t>
            </a:r>
            <a:r>
              <a:rPr lang="en-US" altLang="zh-CN" dirty="0" smtClean="0">
                <a:solidFill>
                  <a:srgbClr val="000000"/>
                </a:solidFill>
              </a:rPr>
              <a:t>87</a:t>
            </a:r>
            <a:r>
              <a:rPr lang="zh-CN" altLang="en-US" dirty="0" smtClean="0">
                <a:solidFill>
                  <a:srgbClr val="000000"/>
                </a:solidFill>
              </a:rPr>
              <a:t>师和</a:t>
            </a:r>
            <a:r>
              <a:rPr lang="en-US" altLang="zh-CN" dirty="0" smtClean="0">
                <a:solidFill>
                  <a:srgbClr val="000000"/>
                </a:solidFill>
              </a:rPr>
              <a:t>88</a:t>
            </a:r>
            <a:r>
              <a:rPr lang="zh-CN" altLang="en-US" dirty="0" smtClean="0">
                <a:solidFill>
                  <a:srgbClr val="000000"/>
                </a:solidFill>
              </a:rPr>
              <a:t>师负责南京防务。</a:t>
            </a:r>
            <a:r>
              <a:rPr lang="en-US" altLang="zh-CN" dirty="0" smtClean="0">
                <a:solidFill>
                  <a:srgbClr val="000000"/>
                </a:solidFill>
              </a:rPr>
              <a:t>2</a:t>
            </a:r>
            <a:r>
              <a:rPr lang="zh-CN" altLang="en-US" dirty="0" smtClean="0">
                <a:solidFill>
                  <a:srgbClr val="000000"/>
                </a:solidFill>
              </a:rPr>
              <a:t>月</a:t>
            </a:r>
            <a:r>
              <a:rPr lang="en-US" altLang="zh-CN" dirty="0" smtClean="0">
                <a:solidFill>
                  <a:srgbClr val="000000"/>
                </a:solidFill>
              </a:rPr>
              <a:t>1</a:t>
            </a:r>
            <a:r>
              <a:rPr lang="zh-CN" altLang="en-US" dirty="0" smtClean="0">
                <a:solidFill>
                  <a:srgbClr val="000000"/>
                </a:solidFill>
              </a:rPr>
              <a:t>日，国军再次调整京沪地区部队部署，第</a:t>
            </a:r>
            <a:r>
              <a:rPr lang="en-US" altLang="zh-CN" dirty="0" smtClean="0">
                <a:solidFill>
                  <a:srgbClr val="000000"/>
                </a:solidFill>
              </a:rPr>
              <a:t>61</a:t>
            </a:r>
            <a:r>
              <a:rPr lang="zh-CN" altLang="en-US" dirty="0" smtClean="0">
                <a:solidFill>
                  <a:srgbClr val="000000"/>
                </a:solidFill>
              </a:rPr>
              <a:t>师将江阴防务移交给第</a:t>
            </a:r>
            <a:r>
              <a:rPr lang="en-US" altLang="zh-CN" dirty="0" smtClean="0">
                <a:solidFill>
                  <a:srgbClr val="000000"/>
                </a:solidFill>
              </a:rPr>
              <a:t>87</a:t>
            </a:r>
            <a:r>
              <a:rPr lang="zh-CN" altLang="en-US" dirty="0" smtClean="0">
                <a:solidFill>
                  <a:srgbClr val="000000"/>
                </a:solidFill>
              </a:rPr>
              <a:t>师，开赴上海大场；第</a:t>
            </a:r>
            <a:r>
              <a:rPr lang="en-US" altLang="zh-CN" dirty="0" smtClean="0">
                <a:solidFill>
                  <a:srgbClr val="000000"/>
                </a:solidFill>
              </a:rPr>
              <a:t>88</a:t>
            </a:r>
            <a:r>
              <a:rPr lang="zh-CN" altLang="en-US" dirty="0" smtClean="0">
                <a:solidFill>
                  <a:srgbClr val="000000"/>
                </a:solidFill>
              </a:rPr>
              <a:t>师主力集结苏州，作为第十九路军预备队，另以一个团加强江阴要塞防御力量。</a:t>
            </a:r>
            <a:endParaRPr lang="zh-CN" altLang="en-US" dirty="0">
              <a:solidFill>
                <a:srgbClr val="00000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53" y="1453629"/>
            <a:ext cx="2894150" cy="2381096"/>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40</a:t>
            </a:r>
          </a:p>
        </p:txBody>
      </p:sp>
    </p:spTree>
    <p:extLst>
      <p:ext uri="{BB962C8B-B14F-4D97-AF65-F5344CB8AC3E}">
        <p14:creationId xmlns:p14="http://schemas.microsoft.com/office/powerpoint/2010/main" val="272209793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584" y="125597"/>
            <a:ext cx="8566720" cy="711200"/>
          </a:xfrm>
        </p:spPr>
        <p:txBody>
          <a:bodyPr/>
          <a:lstStyle/>
          <a:p>
            <a:pPr algn="ctr"/>
            <a:r>
              <a:rPr lang="zh-CN" altLang="en-US" dirty="0" smtClean="0"/>
              <a:t>第</a:t>
            </a:r>
            <a:r>
              <a:rPr lang="en-US" altLang="zh-CN" dirty="0" smtClean="0"/>
              <a:t>1“</a:t>
            </a:r>
            <a:r>
              <a:rPr lang="zh-CN" altLang="en-US" dirty="0" smtClean="0"/>
              <a:t>阿道夫</a:t>
            </a:r>
            <a:r>
              <a:rPr lang="en-US" altLang="zh-CN" dirty="0" smtClean="0"/>
              <a:t>.</a:t>
            </a:r>
            <a:r>
              <a:rPr lang="zh-CN" altLang="en-US" dirty="0" smtClean="0"/>
              <a:t>希特勒警卫旗队”师</a:t>
            </a:r>
            <a:endParaRPr lang="zh-CN" altLang="en-US" dirty="0"/>
          </a:p>
        </p:txBody>
      </p:sp>
      <p:sp>
        <p:nvSpPr>
          <p:cNvPr id="3" name="矩形 2"/>
          <p:cNvSpPr/>
          <p:nvPr/>
        </p:nvSpPr>
        <p:spPr>
          <a:xfrm>
            <a:off x="3491880" y="1268760"/>
            <a:ext cx="4572000" cy="1200329"/>
          </a:xfrm>
          <a:prstGeom prst="rect">
            <a:avLst/>
          </a:prstGeom>
        </p:spPr>
        <p:txBody>
          <a:bodyPr>
            <a:spAutoFit/>
          </a:bodyPr>
          <a:lstStyle/>
          <a:p>
            <a:r>
              <a:rPr lang="zh-CN" altLang="en-US" dirty="0" smtClean="0">
                <a:solidFill>
                  <a:srgbClr val="000000"/>
                </a:solidFill>
              </a:rPr>
              <a:t>     是从希特勒的私人卫队发展演变而来的一支部队，完全由标准的日耳曼人组成，从团扩大到旅再扩大为师。是武装党卫队战斗力最强的师之一。</a:t>
            </a:r>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124745"/>
            <a:ext cx="2376264" cy="2232248"/>
          </a:xfrm>
          <a:prstGeom prst="rect">
            <a:avLst/>
          </a:prstGeom>
        </p:spPr>
      </p:pic>
      <p:sp>
        <p:nvSpPr>
          <p:cNvPr id="5" name="矩形 4"/>
          <p:cNvSpPr/>
          <p:nvPr/>
        </p:nvSpPr>
        <p:spPr>
          <a:xfrm>
            <a:off x="994549" y="3501008"/>
            <a:ext cx="6768752" cy="2585323"/>
          </a:xfrm>
          <a:prstGeom prst="rect">
            <a:avLst/>
          </a:prstGeom>
        </p:spPr>
        <p:txBody>
          <a:bodyPr wrap="square">
            <a:spAutoFit/>
          </a:bodyPr>
          <a:lstStyle/>
          <a:p>
            <a:r>
              <a:rPr lang="en-US" altLang="zh-CN" dirty="0" smtClean="0">
                <a:solidFill>
                  <a:srgbClr val="000000"/>
                </a:solidFill>
              </a:rPr>
              <a:t>      1939</a:t>
            </a:r>
            <a:r>
              <a:rPr lang="zh-CN" altLang="en-US" dirty="0" smtClean="0">
                <a:solidFill>
                  <a:srgbClr val="000000"/>
                </a:solidFill>
              </a:rPr>
              <a:t>年参加入侵波兰行动的时候还是一只独立部队，</a:t>
            </a:r>
            <a:r>
              <a:rPr lang="en-US" altLang="zh-CN" dirty="0" smtClean="0">
                <a:solidFill>
                  <a:srgbClr val="000000"/>
                </a:solidFill>
              </a:rPr>
              <a:t>1941</a:t>
            </a:r>
            <a:r>
              <a:rPr lang="zh-CN" altLang="en-US" dirty="0" smtClean="0">
                <a:solidFill>
                  <a:srgbClr val="000000"/>
                </a:solidFill>
              </a:rPr>
              <a:t>年归属党卫军并参加巴巴罗萨行动。战后在纽伦堡审判中，党卫军被判为犯罪组织，第一装甲师是其组成部分。该部队在</a:t>
            </a:r>
            <a:r>
              <a:rPr lang="en-US" altLang="zh-CN" dirty="0" smtClean="0">
                <a:solidFill>
                  <a:srgbClr val="000000"/>
                </a:solidFill>
              </a:rPr>
              <a:t>1940</a:t>
            </a:r>
            <a:r>
              <a:rPr lang="zh-CN" altLang="en-US" dirty="0" smtClean="0">
                <a:solidFill>
                  <a:srgbClr val="000000"/>
                </a:solidFill>
              </a:rPr>
              <a:t>年至</a:t>
            </a:r>
            <a:r>
              <a:rPr lang="en-US" altLang="zh-CN" dirty="0" smtClean="0">
                <a:solidFill>
                  <a:srgbClr val="000000"/>
                </a:solidFill>
              </a:rPr>
              <a:t>1945</a:t>
            </a:r>
            <a:r>
              <a:rPr lang="zh-CN" altLang="en-US" dirty="0" smtClean="0">
                <a:solidFill>
                  <a:srgbClr val="000000"/>
                </a:solidFill>
              </a:rPr>
              <a:t>年之间杀害了至少</a:t>
            </a:r>
            <a:r>
              <a:rPr lang="en-US" altLang="zh-CN" dirty="0" smtClean="0">
                <a:solidFill>
                  <a:srgbClr val="000000"/>
                </a:solidFill>
              </a:rPr>
              <a:t>5000</a:t>
            </a:r>
            <a:r>
              <a:rPr lang="zh-CN" altLang="en-US" dirty="0" smtClean="0">
                <a:solidFill>
                  <a:srgbClr val="000000"/>
                </a:solidFill>
              </a:rPr>
              <a:t>名战俘。</a:t>
            </a:r>
          </a:p>
          <a:p>
            <a:r>
              <a:rPr lang="zh-CN" altLang="en-US" dirty="0" smtClean="0">
                <a:solidFill>
                  <a:srgbClr val="000000"/>
                </a:solidFill>
              </a:rPr>
              <a:t> </a:t>
            </a:r>
          </a:p>
          <a:p>
            <a:r>
              <a:rPr lang="zh-CN" altLang="en-US" dirty="0" smtClean="0">
                <a:solidFill>
                  <a:srgbClr val="000000"/>
                </a:solidFill>
              </a:rPr>
              <a:t>      从</a:t>
            </a:r>
            <a:r>
              <a:rPr lang="en-US" altLang="zh-CN" dirty="0" smtClean="0">
                <a:solidFill>
                  <a:srgbClr val="000000"/>
                </a:solidFill>
              </a:rPr>
              <a:t>1933</a:t>
            </a:r>
            <a:r>
              <a:rPr lang="zh-CN" altLang="en-US" dirty="0" smtClean="0">
                <a:solidFill>
                  <a:srgbClr val="000000"/>
                </a:solidFill>
              </a:rPr>
              <a:t>年</a:t>
            </a:r>
            <a:r>
              <a:rPr lang="en-US" altLang="zh-CN" dirty="0" smtClean="0">
                <a:solidFill>
                  <a:srgbClr val="000000"/>
                </a:solidFill>
              </a:rPr>
              <a:t>3</a:t>
            </a:r>
            <a:r>
              <a:rPr lang="zh-CN" altLang="en-US" dirty="0" smtClean="0">
                <a:solidFill>
                  <a:srgbClr val="000000"/>
                </a:solidFill>
              </a:rPr>
              <a:t>月至</a:t>
            </a:r>
            <a:r>
              <a:rPr lang="en-US" altLang="zh-CN" dirty="0" smtClean="0">
                <a:solidFill>
                  <a:srgbClr val="000000"/>
                </a:solidFill>
              </a:rPr>
              <a:t>1945</a:t>
            </a:r>
            <a:r>
              <a:rPr lang="zh-CN" altLang="en-US" dirty="0" smtClean="0">
                <a:solidFill>
                  <a:srgbClr val="000000"/>
                </a:solidFill>
              </a:rPr>
              <a:t>年</a:t>
            </a:r>
            <a:r>
              <a:rPr lang="en-US" altLang="zh-CN" dirty="0" smtClean="0">
                <a:solidFill>
                  <a:srgbClr val="000000"/>
                </a:solidFill>
              </a:rPr>
              <a:t>5</a:t>
            </a:r>
            <a:r>
              <a:rPr lang="zh-CN" altLang="en-US" dirty="0" smtClean="0">
                <a:solidFill>
                  <a:srgbClr val="000000"/>
                </a:solidFill>
              </a:rPr>
              <a:t>月的十几年岁月中，“阿道夫</a:t>
            </a:r>
            <a:r>
              <a:rPr lang="en-US" altLang="zh-CN" dirty="0" smtClean="0">
                <a:solidFill>
                  <a:srgbClr val="000000"/>
                </a:solidFill>
              </a:rPr>
              <a:t>·</a:t>
            </a:r>
            <a:r>
              <a:rPr lang="zh-CN" altLang="en-US" dirty="0" smtClean="0">
                <a:solidFill>
                  <a:srgbClr val="000000"/>
                </a:solidFill>
              </a:rPr>
              <a:t>希特勒”警卫旗队已由原先护卫德国元首的</a:t>
            </a:r>
            <a:r>
              <a:rPr lang="en-US" altLang="zh-CN" dirty="0" smtClean="0">
                <a:solidFill>
                  <a:srgbClr val="000000"/>
                </a:solidFill>
              </a:rPr>
              <a:t>120</a:t>
            </a:r>
            <a:r>
              <a:rPr lang="zh-CN" altLang="en-US" dirty="0" smtClean="0">
                <a:solidFill>
                  <a:srgbClr val="000000"/>
                </a:solidFill>
              </a:rPr>
              <a:t>员贴身侍卫，茁壮成长为第一党卫装甲师。这是一只兵力超过两万人、火力十分强大的装甲部队。</a:t>
            </a:r>
            <a:endParaRPr lang="zh-CN" altLang="en-US" dirty="0">
              <a:solidFill>
                <a:srgbClr val="000000"/>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41</a:t>
            </a:r>
          </a:p>
        </p:txBody>
      </p:sp>
    </p:spTree>
    <p:extLst>
      <p:ext uri="{BB962C8B-B14F-4D97-AF65-F5344CB8AC3E}">
        <p14:creationId xmlns:p14="http://schemas.microsoft.com/office/powerpoint/2010/main" val="221472407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党卫队第五“维京”装甲师</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03777"/>
            <a:ext cx="1864716" cy="2304256"/>
          </a:xfrm>
          <a:prstGeom prst="rect">
            <a:avLst/>
          </a:prstGeom>
        </p:spPr>
      </p:pic>
      <p:sp>
        <p:nvSpPr>
          <p:cNvPr id="4" name="矩形 3"/>
          <p:cNvSpPr/>
          <p:nvPr/>
        </p:nvSpPr>
        <p:spPr>
          <a:xfrm>
            <a:off x="2771800" y="1124744"/>
            <a:ext cx="5544616" cy="2862322"/>
          </a:xfrm>
          <a:prstGeom prst="rect">
            <a:avLst/>
          </a:prstGeom>
        </p:spPr>
        <p:txBody>
          <a:bodyPr wrap="square">
            <a:spAutoFit/>
          </a:bodyPr>
          <a:lstStyle/>
          <a:p>
            <a:r>
              <a:rPr lang="zh-CN" altLang="en-US" dirty="0" smtClean="0">
                <a:solidFill>
                  <a:srgbClr val="000000"/>
                </a:solidFill>
              </a:rPr>
              <a:t>      “维京”师在德军党卫军各师中名声很响。该师组建于</a:t>
            </a:r>
            <a:r>
              <a:rPr lang="en-US" altLang="zh-CN" dirty="0" smtClean="0">
                <a:solidFill>
                  <a:srgbClr val="000000"/>
                </a:solidFill>
              </a:rPr>
              <a:t>1940</a:t>
            </a:r>
            <a:r>
              <a:rPr lang="zh-CN" altLang="en-US" dirty="0" smtClean="0">
                <a:solidFill>
                  <a:srgbClr val="000000"/>
                </a:solidFill>
              </a:rPr>
              <a:t>年</a:t>
            </a:r>
            <a:r>
              <a:rPr lang="en-US" altLang="zh-CN" dirty="0" smtClean="0">
                <a:solidFill>
                  <a:srgbClr val="000000"/>
                </a:solidFill>
              </a:rPr>
              <a:t>12</a:t>
            </a:r>
            <a:r>
              <a:rPr lang="zh-CN" altLang="en-US" dirty="0" smtClean="0">
                <a:solidFill>
                  <a:srgbClr val="000000"/>
                </a:solidFill>
              </a:rPr>
              <a:t>月，其基本构成是一个主要以被占国家志愿兵组成的“德国”团。</a:t>
            </a:r>
            <a:r>
              <a:rPr lang="en-US" altLang="zh-CN" dirty="0" smtClean="0">
                <a:solidFill>
                  <a:srgbClr val="000000"/>
                </a:solidFill>
              </a:rPr>
              <a:t>1941</a:t>
            </a:r>
            <a:r>
              <a:rPr lang="zh-CN" altLang="en-US" dirty="0" smtClean="0">
                <a:solidFill>
                  <a:srgbClr val="000000"/>
                </a:solidFill>
              </a:rPr>
              <a:t>年</a:t>
            </a:r>
            <a:r>
              <a:rPr lang="en-US" altLang="zh-CN" dirty="0" smtClean="0">
                <a:solidFill>
                  <a:srgbClr val="000000"/>
                </a:solidFill>
              </a:rPr>
              <a:t>1</a:t>
            </a:r>
            <a:r>
              <a:rPr lang="zh-CN" altLang="en-US" dirty="0" smtClean="0">
                <a:solidFill>
                  <a:srgbClr val="000000"/>
                </a:solidFill>
              </a:rPr>
              <a:t>月被重新命名为“维京</a:t>
            </a:r>
            <a:r>
              <a:rPr lang="en-US" altLang="zh-CN" dirty="0" smtClean="0">
                <a:solidFill>
                  <a:srgbClr val="000000"/>
                </a:solidFill>
              </a:rPr>
              <a:t>(</a:t>
            </a:r>
            <a:r>
              <a:rPr lang="en-US" altLang="zh-CN" dirty="0" err="1" smtClean="0">
                <a:solidFill>
                  <a:srgbClr val="000000"/>
                </a:solidFill>
              </a:rPr>
              <a:t>Wiking</a:t>
            </a:r>
            <a:r>
              <a:rPr lang="en-US" altLang="zh-CN" dirty="0" smtClean="0">
                <a:solidFill>
                  <a:srgbClr val="000000"/>
                </a:solidFill>
              </a:rPr>
              <a:t>)”</a:t>
            </a:r>
            <a:r>
              <a:rPr lang="zh-CN" altLang="en-US" dirty="0" smtClean="0">
                <a:solidFill>
                  <a:srgbClr val="000000"/>
                </a:solidFill>
              </a:rPr>
              <a:t>，又被编入两个团</a:t>
            </a:r>
            <a:r>
              <a:rPr lang="en-US" altLang="zh-CN" dirty="0" smtClean="0">
                <a:solidFill>
                  <a:srgbClr val="000000"/>
                </a:solidFill>
              </a:rPr>
              <a:t>:</a:t>
            </a:r>
            <a:r>
              <a:rPr lang="zh-CN" altLang="en-US" dirty="0" smtClean="0">
                <a:solidFill>
                  <a:srgbClr val="000000"/>
                </a:solidFill>
              </a:rPr>
              <a:t>包含</a:t>
            </a:r>
            <a:r>
              <a:rPr lang="en-US" altLang="zh-CN" dirty="0" smtClean="0">
                <a:solidFill>
                  <a:srgbClr val="000000"/>
                </a:solidFill>
              </a:rPr>
              <a:t>294</a:t>
            </a:r>
            <a:r>
              <a:rPr lang="zh-CN" altLang="en-US" dirty="0" smtClean="0">
                <a:solidFill>
                  <a:srgbClr val="000000"/>
                </a:solidFill>
              </a:rPr>
              <a:t>名挪威志愿者的“诺德兰”团以及包含</a:t>
            </a:r>
            <a:r>
              <a:rPr lang="en-US" altLang="zh-CN" dirty="0" smtClean="0">
                <a:solidFill>
                  <a:srgbClr val="000000"/>
                </a:solidFill>
              </a:rPr>
              <a:t>216</a:t>
            </a:r>
            <a:r>
              <a:rPr lang="zh-CN" altLang="en-US" dirty="0" smtClean="0">
                <a:solidFill>
                  <a:srgbClr val="000000"/>
                </a:solidFill>
              </a:rPr>
              <a:t>名丹麦志愿者的“维斯特兰”团，另外还有一个由荷兰、芬兰志愿兵组成的“诺德斯特”营。“维京”师首任的指挥官是菲利克斯</a:t>
            </a:r>
            <a:r>
              <a:rPr lang="en-US" altLang="zh-CN" dirty="0" smtClean="0">
                <a:solidFill>
                  <a:srgbClr val="000000"/>
                </a:solidFill>
              </a:rPr>
              <a:t>.</a:t>
            </a:r>
            <a:r>
              <a:rPr lang="zh-CN" altLang="en-US" dirty="0" smtClean="0">
                <a:solidFill>
                  <a:srgbClr val="000000"/>
                </a:solidFill>
              </a:rPr>
              <a:t>斯坦纳上将。这是德军中第一个有非德国人参加的党卫军作战师。很快这个师便被作为德军的一级战备师。</a:t>
            </a:r>
            <a:endParaRPr lang="zh-CN" altLang="en-US" dirty="0">
              <a:solidFill>
                <a:srgbClr val="000000"/>
              </a:solidFill>
            </a:endParaRPr>
          </a:p>
        </p:txBody>
      </p:sp>
      <p:sp>
        <p:nvSpPr>
          <p:cNvPr id="5" name="矩形 4"/>
          <p:cNvSpPr/>
          <p:nvPr/>
        </p:nvSpPr>
        <p:spPr>
          <a:xfrm>
            <a:off x="674211" y="3987066"/>
            <a:ext cx="7606709" cy="2031325"/>
          </a:xfrm>
          <a:prstGeom prst="rect">
            <a:avLst/>
          </a:prstGeom>
        </p:spPr>
        <p:txBody>
          <a:bodyPr wrap="square">
            <a:spAutoFit/>
          </a:bodyPr>
          <a:lstStyle/>
          <a:p>
            <a:r>
              <a:rPr lang="en-US" altLang="zh-CN" dirty="0" smtClean="0">
                <a:solidFill>
                  <a:srgbClr val="000000"/>
                </a:solidFill>
              </a:rPr>
              <a:t>1942</a:t>
            </a:r>
            <a:r>
              <a:rPr lang="zh-CN" altLang="en-US" dirty="0" smtClean="0">
                <a:solidFill>
                  <a:srgbClr val="000000"/>
                </a:solidFill>
              </a:rPr>
              <a:t>年初开始，该师开始他们最鼎盛的三年的表演。此时“维京”师又得到补充的一个装甲团。接着“维京”师协同第</a:t>
            </a:r>
            <a:r>
              <a:rPr lang="en-US" altLang="zh-CN" dirty="0" smtClean="0">
                <a:solidFill>
                  <a:srgbClr val="000000"/>
                </a:solidFill>
              </a:rPr>
              <a:t>13</a:t>
            </a:r>
            <a:r>
              <a:rPr lang="zh-CN" altLang="en-US" dirty="0" smtClean="0">
                <a:solidFill>
                  <a:srgbClr val="000000"/>
                </a:solidFill>
              </a:rPr>
              <a:t>装甲师和第</a:t>
            </a:r>
            <a:r>
              <a:rPr lang="en-US" altLang="zh-CN" dirty="0" smtClean="0">
                <a:solidFill>
                  <a:srgbClr val="000000"/>
                </a:solidFill>
              </a:rPr>
              <a:t>125</a:t>
            </a:r>
            <a:r>
              <a:rPr lang="zh-CN" altLang="en-US" dirty="0" smtClean="0">
                <a:solidFill>
                  <a:srgbClr val="000000"/>
                </a:solidFill>
              </a:rPr>
              <a:t>步兵师向高加索地区发起进攻并进入罗斯托夫，库班以及特拉克河。</a:t>
            </a:r>
            <a:r>
              <a:rPr lang="en-US" altLang="zh-CN" dirty="0" smtClean="0">
                <a:solidFill>
                  <a:srgbClr val="000000"/>
                </a:solidFill>
              </a:rPr>
              <a:t>1942</a:t>
            </a:r>
            <a:r>
              <a:rPr lang="zh-CN" altLang="en-US" dirty="0" smtClean="0">
                <a:solidFill>
                  <a:srgbClr val="000000"/>
                </a:solidFill>
              </a:rPr>
              <a:t>年</a:t>
            </a:r>
            <a:r>
              <a:rPr lang="en-US" altLang="zh-CN" dirty="0" smtClean="0">
                <a:solidFill>
                  <a:srgbClr val="000000"/>
                </a:solidFill>
              </a:rPr>
              <a:t>8</a:t>
            </a:r>
            <a:r>
              <a:rPr lang="zh-CN" altLang="en-US" dirty="0" smtClean="0">
                <a:solidFill>
                  <a:srgbClr val="000000"/>
                </a:solidFill>
              </a:rPr>
              <a:t>月，“维京”师攻克麦科普油田。</a:t>
            </a:r>
            <a:r>
              <a:rPr lang="en-US" altLang="zh-CN" dirty="0" smtClean="0">
                <a:solidFill>
                  <a:srgbClr val="000000"/>
                </a:solidFill>
              </a:rPr>
              <a:t>1943</a:t>
            </a:r>
            <a:r>
              <a:rPr lang="zh-CN" altLang="en-US" dirty="0" smtClean="0">
                <a:solidFill>
                  <a:srgbClr val="000000"/>
                </a:solidFill>
              </a:rPr>
              <a:t>年春季之前“维京”师一直在高加索地区作战。在“维京”师里，作战部队调动很频繁。其下属的“诺德兰”团被抽调出去组建新的党卫军师。而很多北欧籍的部队也被经常被编入编出“维京”师，其中有挪威人，爱沙尼亚人。 </a:t>
            </a:r>
            <a:endParaRPr lang="zh-CN" altLang="en-US" dirty="0">
              <a:solidFill>
                <a:srgbClr val="000000"/>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42</a:t>
            </a:r>
          </a:p>
        </p:txBody>
      </p:sp>
    </p:spTree>
    <p:extLst>
      <p:ext uri="{BB962C8B-B14F-4D97-AF65-F5344CB8AC3E}">
        <p14:creationId xmlns:p14="http://schemas.microsoft.com/office/powerpoint/2010/main" val="28701435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美国海军陆战队第</a:t>
            </a:r>
            <a:r>
              <a:rPr lang="en-US" altLang="zh-CN" dirty="0" smtClean="0"/>
              <a:t>1</a:t>
            </a:r>
            <a:r>
              <a:rPr lang="zh-CN" altLang="en-US" dirty="0" smtClean="0"/>
              <a:t>师</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196752"/>
            <a:ext cx="2553056" cy="2972215"/>
          </a:xfrm>
          <a:prstGeom prst="rect">
            <a:avLst/>
          </a:prstGeom>
        </p:spPr>
      </p:pic>
      <p:sp>
        <p:nvSpPr>
          <p:cNvPr id="4" name="矩形 3"/>
          <p:cNvSpPr/>
          <p:nvPr/>
        </p:nvSpPr>
        <p:spPr>
          <a:xfrm>
            <a:off x="3295434" y="1196752"/>
            <a:ext cx="4572000" cy="1200329"/>
          </a:xfrm>
          <a:prstGeom prst="rect">
            <a:avLst/>
          </a:prstGeom>
        </p:spPr>
        <p:txBody>
          <a:bodyPr>
            <a:spAutoFit/>
          </a:bodyPr>
          <a:lstStyle/>
          <a:p>
            <a:r>
              <a:rPr lang="zh-CN" altLang="en-US" dirty="0" smtClean="0">
                <a:solidFill>
                  <a:srgbClr val="000000"/>
                </a:solidFill>
              </a:rPr>
              <a:t>      陆战一师现今隶属于美国海军陆战队第</a:t>
            </a:r>
            <a:r>
              <a:rPr lang="en-US" altLang="zh-CN" dirty="0" smtClean="0">
                <a:solidFill>
                  <a:srgbClr val="000000"/>
                </a:solidFill>
              </a:rPr>
              <a:t>1</a:t>
            </a:r>
            <a:r>
              <a:rPr lang="zh-CN" altLang="en-US" dirty="0" smtClean="0">
                <a:solidFill>
                  <a:srgbClr val="000000"/>
                </a:solidFill>
              </a:rPr>
              <a:t>两栖远征军（</a:t>
            </a:r>
            <a:r>
              <a:rPr lang="en-US" altLang="zh-CN" dirty="0" smtClean="0">
                <a:solidFill>
                  <a:srgbClr val="000000"/>
                </a:solidFill>
              </a:rPr>
              <a:t>I MEF</a:t>
            </a:r>
            <a:r>
              <a:rPr lang="zh-CN" altLang="en-US" dirty="0" smtClean="0">
                <a:solidFill>
                  <a:srgbClr val="000000"/>
                </a:solidFill>
              </a:rPr>
              <a:t>），拥有超过</a:t>
            </a:r>
            <a:r>
              <a:rPr lang="en-US" altLang="zh-CN" dirty="0" smtClean="0">
                <a:solidFill>
                  <a:srgbClr val="000000"/>
                </a:solidFill>
              </a:rPr>
              <a:t>19000</a:t>
            </a:r>
            <a:r>
              <a:rPr lang="zh-CN" altLang="en-US" dirty="0" smtClean="0">
                <a:solidFill>
                  <a:srgbClr val="000000"/>
                </a:solidFill>
              </a:rPr>
              <a:t>名成员，是现役的</a:t>
            </a:r>
            <a:r>
              <a:rPr lang="en-US" altLang="zh-CN" dirty="0" smtClean="0">
                <a:solidFill>
                  <a:srgbClr val="000000"/>
                </a:solidFill>
              </a:rPr>
              <a:t>3</a:t>
            </a:r>
            <a:r>
              <a:rPr lang="zh-CN" altLang="en-US" dirty="0" smtClean="0">
                <a:solidFill>
                  <a:srgbClr val="000000"/>
                </a:solidFill>
              </a:rPr>
              <a:t>个陆战师之一。该师现部署于美国西海岸的加利福尼亚州。</a:t>
            </a:r>
            <a:endParaRPr lang="zh-CN" altLang="en-US" dirty="0">
              <a:solidFill>
                <a:srgbClr val="000000"/>
              </a:solidFill>
            </a:endParaRPr>
          </a:p>
        </p:txBody>
      </p:sp>
      <p:sp>
        <p:nvSpPr>
          <p:cNvPr id="5" name="矩形 4"/>
          <p:cNvSpPr/>
          <p:nvPr/>
        </p:nvSpPr>
        <p:spPr>
          <a:xfrm>
            <a:off x="3307387" y="2691639"/>
            <a:ext cx="4572000" cy="1477328"/>
          </a:xfrm>
          <a:prstGeom prst="rect">
            <a:avLst/>
          </a:prstGeom>
        </p:spPr>
        <p:txBody>
          <a:bodyPr>
            <a:spAutoFit/>
          </a:bodyPr>
          <a:lstStyle/>
          <a:p>
            <a:r>
              <a:rPr lang="zh-CN" altLang="en-US" b="1" dirty="0" smtClean="0">
                <a:solidFill>
                  <a:srgbClr val="000000"/>
                </a:solidFill>
              </a:rPr>
              <a:t>参加战役：</a:t>
            </a:r>
            <a:endParaRPr lang="en-US" altLang="zh-CN" b="1" dirty="0" smtClean="0">
              <a:solidFill>
                <a:srgbClr val="000000"/>
              </a:solidFill>
            </a:endParaRPr>
          </a:p>
          <a:p>
            <a:r>
              <a:rPr lang="zh-CN" altLang="en-US" dirty="0" smtClean="0">
                <a:solidFill>
                  <a:srgbClr val="000000"/>
                </a:solidFill>
              </a:rPr>
              <a:t>瓜达尔卡纳尔岛战役；格洛斯特岬战役；</a:t>
            </a:r>
            <a:endParaRPr lang="en-US" altLang="zh-CN" dirty="0" smtClean="0">
              <a:solidFill>
                <a:srgbClr val="000000"/>
              </a:solidFill>
            </a:endParaRPr>
          </a:p>
          <a:p>
            <a:r>
              <a:rPr lang="zh-CN" altLang="en-US" dirty="0" smtClean="0">
                <a:solidFill>
                  <a:srgbClr val="000000"/>
                </a:solidFill>
              </a:rPr>
              <a:t>贝里琉岛战役；冲绳岛战役；</a:t>
            </a:r>
            <a:endParaRPr lang="en-US" altLang="zh-CN" dirty="0" smtClean="0">
              <a:solidFill>
                <a:srgbClr val="000000"/>
              </a:solidFill>
            </a:endParaRPr>
          </a:p>
          <a:p>
            <a:r>
              <a:rPr lang="zh-CN" altLang="en-US" dirty="0" smtClean="0">
                <a:solidFill>
                  <a:srgbClr val="000000"/>
                </a:solidFill>
              </a:rPr>
              <a:t>仁川</a:t>
            </a:r>
            <a:r>
              <a:rPr lang="en-US" altLang="zh-CN" dirty="0" smtClean="0">
                <a:solidFill>
                  <a:srgbClr val="000000"/>
                </a:solidFill>
              </a:rPr>
              <a:t>/</a:t>
            </a:r>
            <a:r>
              <a:rPr lang="zh-CN" altLang="en-US" dirty="0" smtClean="0">
                <a:solidFill>
                  <a:srgbClr val="000000"/>
                </a:solidFill>
              </a:rPr>
              <a:t>汉城战役；长津湖战役；</a:t>
            </a:r>
            <a:endParaRPr lang="en-US" altLang="zh-CN" dirty="0" smtClean="0">
              <a:solidFill>
                <a:srgbClr val="000000"/>
              </a:solidFill>
            </a:endParaRPr>
          </a:p>
          <a:p>
            <a:r>
              <a:rPr lang="zh-CN" altLang="en-US" dirty="0" smtClean="0">
                <a:solidFill>
                  <a:srgbClr val="000000"/>
                </a:solidFill>
              </a:rPr>
              <a:t>越南战争；海湾战争</a:t>
            </a:r>
            <a:endParaRPr lang="zh-CN" altLang="en-US" dirty="0">
              <a:solidFill>
                <a:srgbClr val="000000"/>
              </a:solidFill>
            </a:endParaRPr>
          </a:p>
        </p:txBody>
      </p:sp>
      <p:sp>
        <p:nvSpPr>
          <p:cNvPr id="6" name="矩形 5"/>
          <p:cNvSpPr/>
          <p:nvPr/>
        </p:nvSpPr>
        <p:spPr>
          <a:xfrm>
            <a:off x="328471" y="4293096"/>
            <a:ext cx="8164996" cy="2031325"/>
          </a:xfrm>
          <a:prstGeom prst="rect">
            <a:avLst/>
          </a:prstGeom>
        </p:spPr>
        <p:txBody>
          <a:bodyPr wrap="square">
            <a:spAutoFit/>
          </a:bodyPr>
          <a:lstStyle/>
          <a:p>
            <a:r>
              <a:rPr lang="en-US" altLang="zh-CN" dirty="0" smtClean="0">
                <a:solidFill>
                  <a:srgbClr val="000000"/>
                </a:solidFill>
              </a:rPr>
              <a:t>     1942</a:t>
            </a:r>
            <a:r>
              <a:rPr lang="zh-CN" altLang="en-US" dirty="0" smtClean="0">
                <a:solidFill>
                  <a:srgbClr val="000000"/>
                </a:solidFill>
              </a:rPr>
              <a:t>年</a:t>
            </a:r>
            <a:r>
              <a:rPr lang="en-US" altLang="zh-CN" dirty="0" smtClean="0">
                <a:solidFill>
                  <a:srgbClr val="000000"/>
                </a:solidFill>
              </a:rPr>
              <a:t>7</a:t>
            </a:r>
            <a:r>
              <a:rPr lang="zh-CN" altLang="en-US" dirty="0" smtClean="0">
                <a:solidFill>
                  <a:srgbClr val="000000"/>
                </a:solidFill>
              </a:rPr>
              <a:t>月</a:t>
            </a:r>
            <a:r>
              <a:rPr lang="en-US" altLang="zh-CN" dirty="0" smtClean="0">
                <a:solidFill>
                  <a:srgbClr val="000000"/>
                </a:solidFill>
              </a:rPr>
              <a:t>31</a:t>
            </a:r>
            <a:r>
              <a:rPr lang="zh-CN" altLang="en-US" dirty="0" smtClean="0">
                <a:solidFill>
                  <a:srgbClr val="000000"/>
                </a:solidFill>
              </a:rPr>
              <a:t>日，陆战</a:t>
            </a:r>
            <a:r>
              <a:rPr lang="en-US" altLang="zh-CN" dirty="0" smtClean="0">
                <a:solidFill>
                  <a:srgbClr val="000000"/>
                </a:solidFill>
              </a:rPr>
              <a:t>1</a:t>
            </a:r>
            <a:r>
              <a:rPr lang="zh-CN" altLang="en-US" dirty="0" smtClean="0">
                <a:solidFill>
                  <a:srgbClr val="000000"/>
                </a:solidFill>
              </a:rPr>
              <a:t>师</a:t>
            </a:r>
            <a:r>
              <a:rPr lang="en-US" altLang="zh-CN" dirty="0" smtClean="0">
                <a:solidFill>
                  <a:srgbClr val="000000"/>
                </a:solidFill>
              </a:rPr>
              <a:t>1.6</a:t>
            </a:r>
            <a:r>
              <a:rPr lang="zh-CN" altLang="en-US" dirty="0" smtClean="0">
                <a:solidFill>
                  <a:srgbClr val="000000"/>
                </a:solidFill>
              </a:rPr>
              <a:t>万人搭乘特纳海军少将指挥的南太平洋登陆舰队，从斐济岛出发，向瓜达尔卡纳尔岛驶去。 瓜岛争夺战是太平洋战争中一场空前残酷而激烈的大搏杀。此役美日海军各损失航空母舰</a:t>
            </a:r>
            <a:r>
              <a:rPr lang="en-US" altLang="zh-CN" dirty="0" smtClean="0">
                <a:solidFill>
                  <a:srgbClr val="000000"/>
                </a:solidFill>
              </a:rPr>
              <a:t>2</a:t>
            </a:r>
            <a:r>
              <a:rPr lang="zh-CN" altLang="en-US" dirty="0" smtClean="0">
                <a:solidFill>
                  <a:srgbClr val="000000"/>
                </a:solidFill>
              </a:rPr>
              <a:t>艘，参战的</a:t>
            </a:r>
            <a:r>
              <a:rPr lang="en-US" altLang="zh-CN" dirty="0" smtClean="0">
                <a:solidFill>
                  <a:srgbClr val="000000"/>
                </a:solidFill>
              </a:rPr>
              <a:t>6</a:t>
            </a:r>
            <a:r>
              <a:rPr lang="zh-CN" altLang="en-US" dirty="0" smtClean="0">
                <a:solidFill>
                  <a:srgbClr val="000000"/>
                </a:solidFill>
              </a:rPr>
              <a:t>万美陆军和海军陆战队官兵有</a:t>
            </a:r>
            <a:r>
              <a:rPr lang="en-US" altLang="zh-CN" dirty="0" smtClean="0">
                <a:solidFill>
                  <a:srgbClr val="000000"/>
                </a:solidFill>
              </a:rPr>
              <a:t>1600</a:t>
            </a:r>
            <a:r>
              <a:rPr lang="zh-CN" altLang="en-US" dirty="0" smtClean="0">
                <a:solidFill>
                  <a:srgbClr val="000000"/>
                </a:solidFill>
              </a:rPr>
              <a:t>人阵亡，</a:t>
            </a:r>
            <a:r>
              <a:rPr lang="en-US" altLang="zh-CN" dirty="0" smtClean="0">
                <a:solidFill>
                  <a:srgbClr val="000000"/>
                </a:solidFill>
              </a:rPr>
              <a:t>4200</a:t>
            </a:r>
            <a:r>
              <a:rPr lang="zh-CN" altLang="en-US" dirty="0" smtClean="0">
                <a:solidFill>
                  <a:srgbClr val="000000"/>
                </a:solidFill>
              </a:rPr>
              <a:t>人受伤。岛上的</a:t>
            </a:r>
            <a:r>
              <a:rPr lang="en-US" altLang="zh-CN" dirty="0" smtClean="0">
                <a:solidFill>
                  <a:srgbClr val="000000"/>
                </a:solidFill>
              </a:rPr>
              <a:t>3.6</a:t>
            </a:r>
            <a:r>
              <a:rPr lang="zh-CN" altLang="en-US" dirty="0" smtClean="0">
                <a:solidFill>
                  <a:srgbClr val="000000"/>
                </a:solidFill>
              </a:rPr>
              <a:t>万日军，阵亡及失踪</a:t>
            </a:r>
            <a:r>
              <a:rPr lang="en-US" altLang="zh-CN" dirty="0" smtClean="0">
                <a:solidFill>
                  <a:srgbClr val="000000"/>
                </a:solidFill>
              </a:rPr>
              <a:t>1.4</a:t>
            </a:r>
            <a:r>
              <a:rPr lang="zh-CN" altLang="en-US" dirty="0" smtClean="0">
                <a:solidFill>
                  <a:srgbClr val="000000"/>
                </a:solidFill>
              </a:rPr>
              <a:t>万人，病死</a:t>
            </a:r>
            <a:r>
              <a:rPr lang="en-US" altLang="zh-CN" dirty="0" smtClean="0">
                <a:solidFill>
                  <a:srgbClr val="000000"/>
                </a:solidFill>
              </a:rPr>
              <a:t>9000</a:t>
            </a:r>
            <a:r>
              <a:rPr lang="zh-CN" altLang="en-US" dirty="0" smtClean="0">
                <a:solidFill>
                  <a:srgbClr val="000000"/>
                </a:solidFill>
              </a:rPr>
              <a:t>人，被俘</a:t>
            </a:r>
            <a:r>
              <a:rPr lang="en-US" altLang="zh-CN" dirty="0" smtClean="0">
                <a:solidFill>
                  <a:srgbClr val="000000"/>
                </a:solidFill>
              </a:rPr>
              <a:t>1000</a:t>
            </a:r>
            <a:r>
              <a:rPr lang="zh-CN" altLang="en-US" dirty="0" smtClean="0">
                <a:solidFill>
                  <a:srgbClr val="000000"/>
                </a:solidFill>
              </a:rPr>
              <a:t>人。当然，这些数字不包括双方在支援瓜岛作战中损失惨重的海军和空军伤亡人数。陆战一师由于此役的表现，第一次获得总统优异部队嘉奖。</a:t>
            </a:r>
            <a:endParaRPr lang="zh-CN" altLang="en-US" dirty="0">
              <a:solidFill>
                <a:srgbClr val="000000"/>
              </a:solidFill>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9"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43</a:t>
            </a:r>
          </a:p>
        </p:txBody>
      </p:sp>
    </p:spTree>
    <p:extLst>
      <p:ext uri="{BB962C8B-B14F-4D97-AF65-F5344CB8AC3E}">
        <p14:creationId xmlns:p14="http://schemas.microsoft.com/office/powerpoint/2010/main" val="517065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德国国防军第</a:t>
            </a:r>
            <a:r>
              <a:rPr lang="en-US" altLang="zh-CN" dirty="0" smtClean="0"/>
              <a:t>7</a:t>
            </a:r>
            <a:r>
              <a:rPr lang="zh-CN" altLang="en-US" dirty="0" smtClean="0"/>
              <a:t>装甲师</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362" y="1119785"/>
            <a:ext cx="3682573" cy="2405074"/>
          </a:xfrm>
          <a:prstGeom prst="rect">
            <a:avLst/>
          </a:prstGeom>
        </p:spPr>
      </p:pic>
      <p:sp>
        <p:nvSpPr>
          <p:cNvPr id="5" name="矩形 4"/>
          <p:cNvSpPr/>
          <p:nvPr/>
        </p:nvSpPr>
        <p:spPr>
          <a:xfrm>
            <a:off x="4509196" y="1240625"/>
            <a:ext cx="3960440" cy="3139321"/>
          </a:xfrm>
          <a:prstGeom prst="rect">
            <a:avLst/>
          </a:prstGeom>
        </p:spPr>
        <p:txBody>
          <a:bodyPr wrap="square">
            <a:spAutoFit/>
          </a:bodyPr>
          <a:lstStyle/>
          <a:p>
            <a:r>
              <a:rPr lang="zh-CN" altLang="en-US" dirty="0" smtClean="0">
                <a:solidFill>
                  <a:srgbClr val="000000"/>
                </a:solidFill>
              </a:rPr>
              <a:t>      德国国防军第</a:t>
            </a:r>
            <a:r>
              <a:rPr lang="en-US" altLang="zh-CN" dirty="0" smtClean="0">
                <a:solidFill>
                  <a:srgbClr val="000000"/>
                </a:solidFill>
              </a:rPr>
              <a:t>7</a:t>
            </a:r>
            <a:r>
              <a:rPr lang="zh-CN" altLang="en-US" dirty="0" smtClean="0">
                <a:solidFill>
                  <a:srgbClr val="000000"/>
                </a:solidFill>
              </a:rPr>
              <a:t>装甲师，精锐王牌部队，第</a:t>
            </a:r>
            <a:r>
              <a:rPr lang="en-US" altLang="zh-CN" dirty="0" smtClean="0">
                <a:solidFill>
                  <a:srgbClr val="000000"/>
                </a:solidFill>
              </a:rPr>
              <a:t>7</a:t>
            </a:r>
            <a:r>
              <a:rPr lang="zh-CN" altLang="en-US" dirty="0" smtClean="0">
                <a:solidFill>
                  <a:srgbClr val="000000"/>
                </a:solidFill>
              </a:rPr>
              <a:t>装甲师前身为第</a:t>
            </a:r>
            <a:r>
              <a:rPr lang="en-US" altLang="zh-CN" dirty="0" smtClean="0">
                <a:solidFill>
                  <a:srgbClr val="000000"/>
                </a:solidFill>
              </a:rPr>
              <a:t>2</a:t>
            </a:r>
            <a:r>
              <a:rPr lang="zh-CN" altLang="en-US" dirty="0" smtClean="0">
                <a:solidFill>
                  <a:srgbClr val="000000"/>
                </a:solidFill>
              </a:rPr>
              <a:t>轻装甲师。在第二次世界大战期间，于</a:t>
            </a:r>
            <a:r>
              <a:rPr lang="en-US" altLang="zh-CN" dirty="0" smtClean="0">
                <a:solidFill>
                  <a:srgbClr val="000000"/>
                </a:solidFill>
              </a:rPr>
              <a:t>1938</a:t>
            </a:r>
            <a:r>
              <a:rPr lang="zh-CN" altLang="en-US" dirty="0" smtClean="0">
                <a:solidFill>
                  <a:srgbClr val="000000"/>
                </a:solidFill>
              </a:rPr>
              <a:t>年</a:t>
            </a:r>
            <a:r>
              <a:rPr lang="en-US" altLang="zh-CN" dirty="0" smtClean="0">
                <a:solidFill>
                  <a:srgbClr val="000000"/>
                </a:solidFill>
              </a:rPr>
              <a:t>10</a:t>
            </a:r>
            <a:r>
              <a:rPr lang="zh-CN" altLang="en-US" dirty="0" smtClean="0">
                <a:solidFill>
                  <a:srgbClr val="000000"/>
                </a:solidFill>
              </a:rPr>
              <a:t>月</a:t>
            </a:r>
            <a:r>
              <a:rPr lang="en-US" altLang="zh-CN" dirty="0" smtClean="0">
                <a:solidFill>
                  <a:srgbClr val="000000"/>
                </a:solidFill>
              </a:rPr>
              <a:t>10</a:t>
            </a:r>
            <a:r>
              <a:rPr lang="zh-CN" altLang="en-US" dirty="0" smtClean="0">
                <a:solidFill>
                  <a:srgbClr val="000000"/>
                </a:solidFill>
              </a:rPr>
              <a:t>日在图林根的格拉组建，通过坦克作战，隶属于第</a:t>
            </a:r>
            <a:r>
              <a:rPr lang="en-US" altLang="zh-CN" dirty="0" smtClean="0">
                <a:solidFill>
                  <a:srgbClr val="000000"/>
                </a:solidFill>
              </a:rPr>
              <a:t>9</a:t>
            </a:r>
            <a:r>
              <a:rPr lang="zh-CN" altLang="en-US" dirty="0" smtClean="0">
                <a:solidFill>
                  <a:srgbClr val="000000"/>
                </a:solidFill>
              </a:rPr>
              <a:t>军区。</a:t>
            </a:r>
            <a:r>
              <a:rPr lang="en-US" altLang="zh-CN" dirty="0" smtClean="0">
                <a:solidFill>
                  <a:srgbClr val="000000"/>
                </a:solidFill>
              </a:rPr>
              <a:t>1939</a:t>
            </a:r>
            <a:r>
              <a:rPr lang="zh-CN" altLang="en-US" dirty="0" smtClean="0">
                <a:solidFill>
                  <a:srgbClr val="000000"/>
                </a:solidFill>
              </a:rPr>
              <a:t>年</a:t>
            </a:r>
            <a:r>
              <a:rPr lang="en-US" altLang="zh-CN" dirty="0" smtClean="0">
                <a:solidFill>
                  <a:srgbClr val="000000"/>
                </a:solidFill>
              </a:rPr>
              <a:t>9</a:t>
            </a:r>
            <a:r>
              <a:rPr lang="zh-CN" altLang="en-US" dirty="0" smtClean="0">
                <a:solidFill>
                  <a:srgbClr val="000000"/>
                </a:solidFill>
              </a:rPr>
              <a:t>月</a:t>
            </a:r>
            <a:r>
              <a:rPr lang="en-US" altLang="zh-CN" dirty="0" smtClean="0">
                <a:solidFill>
                  <a:srgbClr val="000000"/>
                </a:solidFill>
              </a:rPr>
              <a:t>1</a:t>
            </a:r>
            <a:r>
              <a:rPr lang="zh-CN" altLang="en-US" dirty="0" smtClean="0">
                <a:solidFill>
                  <a:srgbClr val="000000"/>
                </a:solidFill>
              </a:rPr>
              <a:t>日，该师出现在波兰战场上，指挥官斯图姆中将。</a:t>
            </a:r>
            <a:r>
              <a:rPr lang="en-US" altLang="zh-CN" dirty="0" smtClean="0">
                <a:solidFill>
                  <a:srgbClr val="000000"/>
                </a:solidFill>
              </a:rPr>
              <a:t>1939</a:t>
            </a:r>
            <a:r>
              <a:rPr lang="zh-CN" altLang="en-US" dirty="0" smtClean="0">
                <a:solidFill>
                  <a:srgbClr val="000000"/>
                </a:solidFill>
              </a:rPr>
              <a:t>年</a:t>
            </a:r>
            <a:r>
              <a:rPr lang="en-US" altLang="zh-CN" dirty="0" smtClean="0">
                <a:solidFill>
                  <a:srgbClr val="000000"/>
                </a:solidFill>
              </a:rPr>
              <a:t>10</a:t>
            </a:r>
            <a:r>
              <a:rPr lang="zh-CN" altLang="en-US" dirty="0" smtClean="0">
                <a:solidFill>
                  <a:srgbClr val="000000"/>
                </a:solidFill>
              </a:rPr>
              <a:t>月</a:t>
            </a:r>
            <a:r>
              <a:rPr lang="en-US" altLang="zh-CN" dirty="0" smtClean="0">
                <a:solidFill>
                  <a:srgbClr val="000000"/>
                </a:solidFill>
              </a:rPr>
              <a:t>18</a:t>
            </a:r>
            <a:r>
              <a:rPr lang="zh-CN" altLang="en-US" dirty="0" smtClean="0">
                <a:solidFill>
                  <a:srgbClr val="000000"/>
                </a:solidFill>
              </a:rPr>
              <a:t>日第</a:t>
            </a:r>
            <a:r>
              <a:rPr lang="en-US" altLang="zh-CN" dirty="0" smtClean="0">
                <a:solidFill>
                  <a:srgbClr val="000000"/>
                </a:solidFill>
              </a:rPr>
              <a:t>2</a:t>
            </a:r>
            <a:r>
              <a:rPr lang="zh-CN" altLang="en-US" dirty="0" smtClean="0">
                <a:solidFill>
                  <a:srgbClr val="000000"/>
                </a:solidFill>
              </a:rPr>
              <a:t>轻装甲师正式更名为第</a:t>
            </a:r>
            <a:r>
              <a:rPr lang="en-US" altLang="zh-CN" dirty="0" smtClean="0">
                <a:solidFill>
                  <a:srgbClr val="000000"/>
                </a:solidFill>
              </a:rPr>
              <a:t>7</a:t>
            </a:r>
            <a:r>
              <a:rPr lang="zh-CN" altLang="en-US" dirty="0" smtClean="0">
                <a:solidFill>
                  <a:srgbClr val="000000"/>
                </a:solidFill>
              </a:rPr>
              <a:t>装甲师。</a:t>
            </a:r>
            <a:r>
              <a:rPr lang="en-US" altLang="zh-CN" dirty="0" smtClean="0">
                <a:solidFill>
                  <a:srgbClr val="000000"/>
                </a:solidFill>
              </a:rPr>
              <a:t>1940</a:t>
            </a:r>
            <a:r>
              <a:rPr lang="zh-CN" altLang="en-US" dirty="0" smtClean="0">
                <a:solidFill>
                  <a:srgbClr val="000000"/>
                </a:solidFill>
              </a:rPr>
              <a:t>年</a:t>
            </a:r>
            <a:r>
              <a:rPr lang="en-US" altLang="zh-CN" dirty="0" smtClean="0">
                <a:solidFill>
                  <a:srgbClr val="000000"/>
                </a:solidFill>
              </a:rPr>
              <a:t>2</a:t>
            </a:r>
            <a:r>
              <a:rPr lang="zh-CN" altLang="en-US" dirty="0" smtClean="0">
                <a:solidFill>
                  <a:srgbClr val="000000"/>
                </a:solidFill>
              </a:rPr>
              <a:t>月</a:t>
            </a:r>
            <a:r>
              <a:rPr lang="en-US" altLang="zh-CN" dirty="0" smtClean="0">
                <a:solidFill>
                  <a:srgbClr val="000000"/>
                </a:solidFill>
              </a:rPr>
              <a:t>12</a:t>
            </a:r>
            <a:r>
              <a:rPr lang="zh-CN" altLang="en-US" dirty="0" smtClean="0">
                <a:solidFill>
                  <a:srgbClr val="000000"/>
                </a:solidFill>
              </a:rPr>
              <a:t>日，埃尔温</a:t>
            </a:r>
            <a:r>
              <a:rPr lang="en-US" altLang="zh-CN" dirty="0" smtClean="0">
                <a:solidFill>
                  <a:srgbClr val="000000"/>
                </a:solidFill>
              </a:rPr>
              <a:t>·</a:t>
            </a:r>
            <a:r>
              <a:rPr lang="zh-CN" altLang="en-US" dirty="0" smtClean="0">
                <a:solidFill>
                  <a:srgbClr val="000000"/>
                </a:solidFill>
              </a:rPr>
              <a:t>隆美尔少将接过了第</a:t>
            </a:r>
            <a:r>
              <a:rPr lang="en-US" altLang="zh-CN" dirty="0" smtClean="0">
                <a:solidFill>
                  <a:srgbClr val="000000"/>
                </a:solidFill>
              </a:rPr>
              <a:t>7</a:t>
            </a:r>
            <a:r>
              <a:rPr lang="zh-CN" altLang="en-US" dirty="0" smtClean="0">
                <a:solidFill>
                  <a:srgbClr val="000000"/>
                </a:solidFill>
              </a:rPr>
              <a:t>装甲师指挥权。它是法国人眼中的“魔鬼之师”！</a:t>
            </a:r>
            <a:endParaRPr lang="zh-CN" altLang="en-US" dirty="0">
              <a:solidFill>
                <a:srgbClr val="000000"/>
              </a:solidFill>
            </a:endParaRPr>
          </a:p>
        </p:txBody>
      </p:sp>
      <p:sp>
        <p:nvSpPr>
          <p:cNvPr id="6" name="矩形 5"/>
          <p:cNvSpPr/>
          <p:nvPr/>
        </p:nvSpPr>
        <p:spPr>
          <a:xfrm>
            <a:off x="288286" y="3915576"/>
            <a:ext cx="4572000" cy="1754326"/>
          </a:xfrm>
          <a:prstGeom prst="rect">
            <a:avLst/>
          </a:prstGeom>
        </p:spPr>
        <p:txBody>
          <a:bodyPr>
            <a:spAutoFit/>
          </a:bodyPr>
          <a:lstStyle/>
          <a:p>
            <a:r>
              <a:rPr lang="zh-CN" altLang="en-US" b="1" dirty="0" smtClean="0">
                <a:solidFill>
                  <a:srgbClr val="000000"/>
                </a:solidFill>
              </a:rPr>
              <a:t>中文名：</a:t>
            </a:r>
            <a:r>
              <a:rPr lang="zh-CN" altLang="en-US" dirty="0" smtClean="0">
                <a:solidFill>
                  <a:srgbClr val="000000"/>
                </a:solidFill>
              </a:rPr>
              <a:t>国防军第七装甲师</a:t>
            </a:r>
          </a:p>
          <a:p>
            <a:r>
              <a:rPr lang="zh-CN" altLang="en-US" b="1" dirty="0" smtClean="0">
                <a:solidFill>
                  <a:srgbClr val="000000"/>
                </a:solidFill>
              </a:rPr>
              <a:t>国 家：</a:t>
            </a:r>
            <a:r>
              <a:rPr lang="zh-CN" altLang="en-US" dirty="0" smtClean="0">
                <a:solidFill>
                  <a:srgbClr val="000000"/>
                </a:solidFill>
              </a:rPr>
              <a:t>德国</a:t>
            </a:r>
          </a:p>
          <a:p>
            <a:r>
              <a:rPr lang="zh-CN" altLang="en-US" b="1" dirty="0" smtClean="0">
                <a:solidFill>
                  <a:srgbClr val="000000"/>
                </a:solidFill>
              </a:rPr>
              <a:t>前 身：</a:t>
            </a:r>
            <a:r>
              <a:rPr lang="zh-CN" altLang="en-US" dirty="0" smtClean="0">
                <a:solidFill>
                  <a:srgbClr val="000000"/>
                </a:solidFill>
              </a:rPr>
              <a:t>第</a:t>
            </a:r>
            <a:r>
              <a:rPr lang="en-US" altLang="zh-CN" dirty="0" smtClean="0">
                <a:solidFill>
                  <a:srgbClr val="000000"/>
                </a:solidFill>
              </a:rPr>
              <a:t>2</a:t>
            </a:r>
            <a:r>
              <a:rPr lang="zh-CN" altLang="en-US" dirty="0" smtClean="0">
                <a:solidFill>
                  <a:srgbClr val="000000"/>
                </a:solidFill>
              </a:rPr>
              <a:t>轻装甲师</a:t>
            </a:r>
          </a:p>
          <a:p>
            <a:r>
              <a:rPr lang="zh-CN" altLang="en-US" b="1" dirty="0" smtClean="0">
                <a:solidFill>
                  <a:srgbClr val="000000"/>
                </a:solidFill>
              </a:rPr>
              <a:t>组建时间：</a:t>
            </a:r>
            <a:r>
              <a:rPr lang="en-US" altLang="zh-CN" dirty="0" smtClean="0">
                <a:solidFill>
                  <a:srgbClr val="000000"/>
                </a:solidFill>
              </a:rPr>
              <a:t>1938</a:t>
            </a:r>
            <a:r>
              <a:rPr lang="zh-CN" altLang="en-US" dirty="0" smtClean="0">
                <a:solidFill>
                  <a:srgbClr val="000000"/>
                </a:solidFill>
              </a:rPr>
              <a:t>年</a:t>
            </a:r>
            <a:r>
              <a:rPr lang="en-US" altLang="zh-CN" dirty="0" smtClean="0">
                <a:solidFill>
                  <a:srgbClr val="000000"/>
                </a:solidFill>
              </a:rPr>
              <a:t>10</a:t>
            </a:r>
            <a:r>
              <a:rPr lang="zh-CN" altLang="en-US" dirty="0" smtClean="0">
                <a:solidFill>
                  <a:srgbClr val="000000"/>
                </a:solidFill>
              </a:rPr>
              <a:t>月</a:t>
            </a:r>
            <a:r>
              <a:rPr lang="en-US" altLang="zh-CN" dirty="0" smtClean="0">
                <a:solidFill>
                  <a:srgbClr val="000000"/>
                </a:solidFill>
              </a:rPr>
              <a:t>10</a:t>
            </a:r>
            <a:r>
              <a:rPr lang="zh-CN" altLang="en-US" dirty="0" smtClean="0">
                <a:solidFill>
                  <a:srgbClr val="000000"/>
                </a:solidFill>
              </a:rPr>
              <a:t>日</a:t>
            </a:r>
          </a:p>
          <a:p>
            <a:r>
              <a:rPr lang="zh-CN" altLang="en-US" b="1" dirty="0" smtClean="0">
                <a:solidFill>
                  <a:srgbClr val="000000"/>
                </a:solidFill>
              </a:rPr>
              <a:t>组建地：</a:t>
            </a:r>
            <a:r>
              <a:rPr lang="zh-CN" altLang="en-US" dirty="0" smtClean="0">
                <a:solidFill>
                  <a:srgbClr val="000000"/>
                </a:solidFill>
              </a:rPr>
              <a:t>格拉</a:t>
            </a:r>
          </a:p>
          <a:p>
            <a:r>
              <a:rPr lang="zh-CN" altLang="en-US" b="1" dirty="0" smtClean="0">
                <a:solidFill>
                  <a:srgbClr val="000000"/>
                </a:solidFill>
              </a:rPr>
              <a:t>别 称：</a:t>
            </a:r>
            <a:r>
              <a:rPr lang="zh-CN" altLang="en-US" dirty="0" smtClean="0">
                <a:solidFill>
                  <a:srgbClr val="000000"/>
                </a:solidFill>
              </a:rPr>
              <a:t>魔鬼之师</a:t>
            </a:r>
            <a:endParaRPr lang="zh-CN" altLang="en-US" dirty="0">
              <a:solidFill>
                <a:srgbClr val="000000"/>
              </a:solidFill>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44</a:t>
            </a:r>
          </a:p>
        </p:txBody>
      </p:sp>
    </p:spTree>
    <p:extLst>
      <p:ext uri="{BB962C8B-B14F-4D97-AF65-F5344CB8AC3E}">
        <p14:creationId xmlns:p14="http://schemas.microsoft.com/office/powerpoint/2010/main" val="30814293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第十二希特勒青年团装甲师</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196752"/>
            <a:ext cx="2552700" cy="3162300"/>
          </a:xfrm>
          <a:prstGeom prst="rect">
            <a:avLst/>
          </a:prstGeom>
        </p:spPr>
      </p:pic>
      <p:sp>
        <p:nvSpPr>
          <p:cNvPr id="4" name="矩形 3"/>
          <p:cNvSpPr/>
          <p:nvPr/>
        </p:nvSpPr>
        <p:spPr>
          <a:xfrm>
            <a:off x="3419872" y="1179559"/>
            <a:ext cx="5400600" cy="3416320"/>
          </a:xfrm>
          <a:prstGeom prst="rect">
            <a:avLst/>
          </a:prstGeom>
        </p:spPr>
        <p:txBody>
          <a:bodyPr wrap="square">
            <a:spAutoFit/>
          </a:bodyPr>
          <a:lstStyle/>
          <a:p>
            <a:r>
              <a:rPr lang="zh-CN" altLang="en-US" dirty="0" smtClean="0">
                <a:solidFill>
                  <a:srgbClr val="000000"/>
                </a:solidFill>
              </a:rPr>
              <a:t>第十二希特勒青年团装甲师是隶属武装党卫队的师团，活跃于东西两线。作为武装党卫队的一师，是纽伦堡审判中的战争犯罪组织。特别是由于诺曼底战役中第一日所展现的凶残行为更确立它的污名。</a:t>
            </a:r>
          </a:p>
          <a:p>
            <a:endParaRPr lang="zh-CN" altLang="en-US" dirty="0" smtClean="0">
              <a:solidFill>
                <a:srgbClr val="000000"/>
              </a:solidFill>
            </a:endParaRPr>
          </a:p>
          <a:p>
            <a:r>
              <a:rPr lang="zh-CN" altLang="en-US" dirty="0" smtClean="0">
                <a:solidFill>
                  <a:srgbClr val="000000"/>
                </a:solidFill>
              </a:rPr>
              <a:t>希特勒青年团装甲师是唯一主要由希特勒青年团成员组成的师团，应征入伍的都是在</a:t>
            </a:r>
            <a:r>
              <a:rPr lang="en-US" altLang="zh-CN" dirty="0" smtClean="0">
                <a:solidFill>
                  <a:srgbClr val="000000"/>
                </a:solidFill>
              </a:rPr>
              <a:t>1926</a:t>
            </a:r>
            <a:r>
              <a:rPr lang="zh-CN" altLang="en-US" dirty="0" smtClean="0">
                <a:solidFill>
                  <a:srgbClr val="000000"/>
                </a:solidFill>
              </a:rPr>
              <a:t>年出生的，军士及军官都是东线中富有经验的老兵。</a:t>
            </a:r>
          </a:p>
          <a:p>
            <a:endParaRPr lang="zh-CN" altLang="en-US" dirty="0" smtClean="0">
              <a:solidFill>
                <a:srgbClr val="000000"/>
              </a:solidFill>
            </a:endParaRPr>
          </a:p>
          <a:p>
            <a:r>
              <a:rPr lang="zh-CN" altLang="en-US" dirty="0" smtClean="0">
                <a:solidFill>
                  <a:srgbClr val="000000"/>
                </a:solidFill>
              </a:rPr>
              <a:t>将武装党卫队和希特勒青年团组合的构思是由中将</a:t>
            </a:r>
            <a:r>
              <a:rPr lang="en-US" altLang="zh-CN" dirty="0" err="1" smtClean="0">
                <a:solidFill>
                  <a:srgbClr val="000000"/>
                </a:solidFill>
              </a:rPr>
              <a:t>Gottlob</a:t>
            </a:r>
            <a:r>
              <a:rPr lang="en-US" altLang="zh-CN" dirty="0" smtClean="0">
                <a:solidFill>
                  <a:srgbClr val="000000"/>
                </a:solidFill>
              </a:rPr>
              <a:t> Berger</a:t>
            </a:r>
            <a:r>
              <a:rPr lang="zh-CN" altLang="en-US" dirty="0" smtClean="0">
                <a:solidFill>
                  <a:srgbClr val="000000"/>
                </a:solidFill>
              </a:rPr>
              <a:t>在</a:t>
            </a:r>
            <a:r>
              <a:rPr lang="en-US" altLang="zh-CN" dirty="0" smtClean="0">
                <a:solidFill>
                  <a:srgbClr val="000000"/>
                </a:solidFill>
              </a:rPr>
              <a:t>1943</a:t>
            </a:r>
            <a:r>
              <a:rPr lang="zh-CN" altLang="en-US" dirty="0" smtClean="0">
                <a:solidFill>
                  <a:srgbClr val="000000"/>
                </a:solidFill>
              </a:rPr>
              <a:t>年所提出的，他和希姆莱商议有关论点，希姆莱随后成为了热心的拥护者。</a:t>
            </a:r>
            <a:endParaRPr lang="zh-CN" altLang="en-US" dirty="0">
              <a:solidFill>
                <a:srgbClr val="000000"/>
              </a:solidFill>
            </a:endParaRPr>
          </a:p>
        </p:txBody>
      </p:sp>
      <p:sp>
        <p:nvSpPr>
          <p:cNvPr id="5" name="矩形 4"/>
          <p:cNvSpPr/>
          <p:nvPr/>
        </p:nvSpPr>
        <p:spPr>
          <a:xfrm>
            <a:off x="456878" y="4727972"/>
            <a:ext cx="5925988" cy="1477328"/>
          </a:xfrm>
          <a:prstGeom prst="rect">
            <a:avLst/>
          </a:prstGeom>
        </p:spPr>
        <p:txBody>
          <a:bodyPr wrap="square">
            <a:spAutoFit/>
          </a:bodyPr>
          <a:lstStyle/>
          <a:p>
            <a:r>
              <a:rPr lang="zh-CN" altLang="en-US" b="1" dirty="0" smtClean="0">
                <a:solidFill>
                  <a:srgbClr val="000000"/>
                </a:solidFill>
              </a:rPr>
              <a:t>中文名：</a:t>
            </a:r>
            <a:r>
              <a:rPr lang="zh-CN" altLang="en-US" dirty="0" smtClean="0">
                <a:solidFill>
                  <a:srgbClr val="000000"/>
                </a:solidFill>
              </a:rPr>
              <a:t>第十二希特勒青年团装甲师</a:t>
            </a:r>
          </a:p>
          <a:p>
            <a:r>
              <a:rPr lang="zh-CN" altLang="en-US" b="1" dirty="0" smtClean="0">
                <a:solidFill>
                  <a:srgbClr val="000000"/>
                </a:solidFill>
              </a:rPr>
              <a:t>外文名：</a:t>
            </a:r>
            <a:r>
              <a:rPr lang="en-US" altLang="zh-CN" dirty="0" smtClean="0">
                <a:solidFill>
                  <a:srgbClr val="000000"/>
                </a:solidFill>
              </a:rPr>
              <a:t>Twelfth Hitler youth Panzer Division</a:t>
            </a:r>
          </a:p>
          <a:p>
            <a:r>
              <a:rPr lang="zh-CN" altLang="en-US" b="1" dirty="0" smtClean="0">
                <a:solidFill>
                  <a:srgbClr val="000000"/>
                </a:solidFill>
              </a:rPr>
              <a:t>隶 属：</a:t>
            </a:r>
            <a:r>
              <a:rPr lang="zh-CN" altLang="en-US" dirty="0" smtClean="0">
                <a:solidFill>
                  <a:srgbClr val="000000"/>
                </a:solidFill>
              </a:rPr>
              <a:t>武装党卫队的师团</a:t>
            </a:r>
          </a:p>
          <a:p>
            <a:r>
              <a:rPr lang="zh-CN" altLang="en-US" b="1" dirty="0" smtClean="0">
                <a:solidFill>
                  <a:srgbClr val="000000"/>
                </a:solidFill>
              </a:rPr>
              <a:t>提出者：</a:t>
            </a:r>
            <a:r>
              <a:rPr lang="en-US" altLang="zh-CN" dirty="0" err="1" smtClean="0">
                <a:solidFill>
                  <a:srgbClr val="000000"/>
                </a:solidFill>
              </a:rPr>
              <a:t>Gottlob</a:t>
            </a:r>
            <a:r>
              <a:rPr lang="en-US" altLang="zh-CN" dirty="0" smtClean="0">
                <a:solidFill>
                  <a:srgbClr val="000000"/>
                </a:solidFill>
              </a:rPr>
              <a:t> Berger</a:t>
            </a:r>
          </a:p>
          <a:p>
            <a:r>
              <a:rPr lang="zh-CN" altLang="en-US" b="1" dirty="0" smtClean="0">
                <a:solidFill>
                  <a:srgbClr val="000000"/>
                </a:solidFill>
              </a:rPr>
              <a:t>提出时间：</a:t>
            </a:r>
            <a:r>
              <a:rPr lang="en-US" altLang="zh-CN" dirty="0" smtClean="0">
                <a:solidFill>
                  <a:srgbClr val="000000"/>
                </a:solidFill>
              </a:rPr>
              <a:t>1943</a:t>
            </a:r>
            <a:endParaRPr lang="en-US" altLang="zh-CN" dirty="0">
              <a:solidFill>
                <a:srgbClr val="000000"/>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45</a:t>
            </a:r>
          </a:p>
        </p:txBody>
      </p:sp>
    </p:spTree>
    <p:extLst>
      <p:ext uri="{BB962C8B-B14F-4D97-AF65-F5344CB8AC3E}">
        <p14:creationId xmlns:p14="http://schemas.microsoft.com/office/powerpoint/2010/main" val="3439421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战争起因</a:t>
            </a:r>
          </a:p>
        </p:txBody>
      </p:sp>
      <p:sp>
        <p:nvSpPr>
          <p:cNvPr id="4" name="AutoShape 5"/>
          <p:cNvSpPr>
            <a:spLocks noChangeArrowheads="1"/>
          </p:cNvSpPr>
          <p:nvPr/>
        </p:nvSpPr>
        <p:spPr bwMode="gray">
          <a:xfrm>
            <a:off x="5805488" y="2462213"/>
            <a:ext cx="3014662" cy="3127375"/>
          </a:xfrm>
          <a:prstGeom prst="chevron">
            <a:avLst>
              <a:gd name="adj" fmla="val 16468"/>
            </a:avLst>
          </a:prstGeom>
          <a:gradFill rotWithShape="1">
            <a:gsLst>
              <a:gs pos="0">
                <a:srgbClr val="D2761A"/>
              </a:gs>
              <a:gs pos="100000">
                <a:srgbClr val="D2761A">
                  <a:gamma/>
                  <a:tint val="69804"/>
                  <a:invGamma/>
                </a:srgb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5" name="AutoShape 6"/>
          <p:cNvSpPr>
            <a:spLocks noChangeArrowheads="1"/>
          </p:cNvSpPr>
          <p:nvPr/>
        </p:nvSpPr>
        <p:spPr bwMode="gray">
          <a:xfrm>
            <a:off x="3281363" y="2462213"/>
            <a:ext cx="3176587" cy="3127375"/>
          </a:xfrm>
          <a:prstGeom prst="chevron">
            <a:avLst>
              <a:gd name="adj" fmla="val 17658"/>
            </a:avLst>
          </a:prstGeom>
          <a:gradFill rotWithShape="1">
            <a:gsLst>
              <a:gs pos="0">
                <a:srgbClr val="368463"/>
              </a:gs>
              <a:gs pos="100000">
                <a:srgbClr val="368463">
                  <a:gamma/>
                  <a:tint val="69804"/>
                  <a:invGamma/>
                </a:srgb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335338"/>
              </a:solidFill>
              <a:effectLst/>
              <a:uLnTx/>
              <a:uFillTx/>
            </a:endParaRPr>
          </a:p>
        </p:txBody>
      </p:sp>
      <p:sp>
        <p:nvSpPr>
          <p:cNvPr id="6" name="AutoShape 7"/>
          <p:cNvSpPr>
            <a:spLocks noChangeArrowheads="1"/>
          </p:cNvSpPr>
          <p:nvPr/>
        </p:nvSpPr>
        <p:spPr bwMode="gray">
          <a:xfrm>
            <a:off x="755650" y="2462213"/>
            <a:ext cx="3176588" cy="3127375"/>
          </a:xfrm>
          <a:prstGeom prst="chevron">
            <a:avLst>
              <a:gd name="adj" fmla="val 17658"/>
            </a:avLst>
          </a:prstGeom>
          <a:gradFill rotWithShape="1">
            <a:gsLst>
              <a:gs pos="0">
                <a:srgbClr val="000066"/>
              </a:gs>
              <a:gs pos="100000">
                <a:srgbClr val="000066">
                  <a:gamma/>
                  <a:tint val="57255"/>
                  <a:invGamma/>
                </a:srgb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7" name="AutoShape 8"/>
          <p:cNvSpPr>
            <a:spLocks noChangeArrowheads="1"/>
          </p:cNvSpPr>
          <p:nvPr/>
        </p:nvSpPr>
        <p:spPr bwMode="gray">
          <a:xfrm>
            <a:off x="1000125" y="1557338"/>
            <a:ext cx="2198688" cy="620712"/>
          </a:xfrm>
          <a:prstGeom prst="roundRect">
            <a:avLst>
              <a:gd name="adj" fmla="val 50000"/>
            </a:avLst>
          </a:prstGeom>
          <a:gradFill rotWithShape="1">
            <a:gsLst>
              <a:gs pos="0">
                <a:srgbClr val="000066"/>
              </a:gs>
              <a:gs pos="100000">
                <a:srgbClr val="000066">
                  <a:gamma/>
                  <a:tint val="50980"/>
                  <a:invGamma/>
                </a:srgbClr>
              </a:gs>
            </a:gsLst>
            <a:lin ang="0" scaled="1"/>
          </a:gradFill>
          <a:ln w="38100" algn="ctr">
            <a:solidFill>
              <a:srgbClr val="FFFFFF"/>
            </a:solidFill>
            <a:round/>
            <a:headEnd/>
            <a:tailEnd/>
          </a:ln>
          <a:effectLst>
            <a:outerShdw blurRad="50800" dist="38100" dir="5400000" algn="t" rotWithShape="0">
              <a:prstClr val="black">
                <a:alpha val="40000"/>
              </a:prstClr>
            </a:outerShdw>
          </a:effectLst>
        </p:spPr>
        <p:txBody>
          <a:bodyPr wrap="none" anchor="ctr"/>
          <a:lstStyle/>
          <a:p>
            <a:pPr algn="ctr" eaLnBrk="1" fontAlgn="auto" hangingPunct="1">
              <a:spcBef>
                <a:spcPts val="0"/>
              </a:spcBef>
              <a:spcAft>
                <a:spcPts val="0"/>
              </a:spcAft>
            </a:pPr>
            <a:r>
              <a:rPr lang="zh-CN" altLang="en-US" sz="2400" b="1" kern="0" dirty="0" smtClean="0">
                <a:solidFill>
                  <a:srgbClr val="D7E4BE"/>
                </a:solidFill>
              </a:rPr>
              <a:t>经济危机</a:t>
            </a:r>
            <a:endParaRPr lang="zh-CN" altLang="en-US" sz="2400" b="1" kern="0" dirty="0">
              <a:solidFill>
                <a:srgbClr val="D7E4BE"/>
              </a:solidFill>
            </a:endParaRPr>
          </a:p>
        </p:txBody>
      </p:sp>
      <p:sp>
        <p:nvSpPr>
          <p:cNvPr id="8" name="AutoShape 9"/>
          <p:cNvSpPr>
            <a:spLocks noChangeArrowheads="1"/>
          </p:cNvSpPr>
          <p:nvPr/>
        </p:nvSpPr>
        <p:spPr bwMode="gray">
          <a:xfrm>
            <a:off x="3479800" y="1557338"/>
            <a:ext cx="2198688" cy="620712"/>
          </a:xfrm>
          <a:prstGeom prst="roundRect">
            <a:avLst>
              <a:gd name="adj" fmla="val 50000"/>
            </a:avLst>
          </a:prstGeom>
          <a:gradFill rotWithShape="1">
            <a:gsLst>
              <a:gs pos="0">
                <a:srgbClr val="368463"/>
              </a:gs>
              <a:gs pos="100000">
                <a:srgbClr val="368463">
                  <a:gamma/>
                  <a:tint val="69804"/>
                  <a:invGamma/>
                </a:srgb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rgbClr val="D7E4BE"/>
                </a:solidFill>
              </a:rPr>
              <a:t>法西斯独裁</a:t>
            </a:r>
            <a:endParaRPr lang="zh-CN" altLang="en-US" sz="2400" b="1" kern="0" dirty="0">
              <a:solidFill>
                <a:srgbClr val="D7E4BE"/>
              </a:solidFill>
            </a:endParaRPr>
          </a:p>
        </p:txBody>
      </p:sp>
      <p:sp>
        <p:nvSpPr>
          <p:cNvPr id="9" name="AutoShape 10"/>
          <p:cNvSpPr>
            <a:spLocks noChangeArrowheads="1"/>
          </p:cNvSpPr>
          <p:nvPr/>
        </p:nvSpPr>
        <p:spPr bwMode="gray">
          <a:xfrm>
            <a:off x="5969000" y="1557338"/>
            <a:ext cx="2198688" cy="620712"/>
          </a:xfrm>
          <a:prstGeom prst="roundRect">
            <a:avLst>
              <a:gd name="adj" fmla="val 50000"/>
            </a:avLst>
          </a:prstGeom>
          <a:gradFill rotWithShape="1">
            <a:gsLst>
              <a:gs pos="0">
                <a:srgbClr val="D2761A"/>
              </a:gs>
              <a:gs pos="100000">
                <a:srgbClr val="D2761A">
                  <a:gamma/>
                  <a:tint val="69804"/>
                  <a:invGamma/>
                </a:srgb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rgbClr val="D7E4BE"/>
                </a:solidFill>
              </a:rPr>
              <a:t>一</a:t>
            </a:r>
            <a:r>
              <a:rPr lang="zh-CN" altLang="en-US" sz="2400" b="1" kern="0" dirty="0">
                <a:solidFill>
                  <a:srgbClr val="D7E4BE"/>
                </a:solidFill>
              </a:rPr>
              <a:t>战祸因</a:t>
            </a:r>
            <a:endParaRPr kumimoji="0" lang="zh-CN" altLang="en-US" sz="2400" b="1" i="0" u="none" strike="noStrike" kern="0" cap="none" spc="0" normalizeH="0" baseline="0" noProof="0" dirty="0" smtClean="0">
              <a:ln>
                <a:noFill/>
              </a:ln>
              <a:solidFill>
                <a:srgbClr val="D7E4BE"/>
              </a:solidFill>
              <a:effectLst/>
              <a:uLnTx/>
              <a:uFillTx/>
            </a:endParaRPr>
          </a:p>
        </p:txBody>
      </p:sp>
      <p:sp>
        <p:nvSpPr>
          <p:cNvPr id="10" name="Text Box 11"/>
          <p:cNvSpPr txBox="1">
            <a:spLocks noChangeArrowheads="1"/>
          </p:cNvSpPr>
          <p:nvPr/>
        </p:nvSpPr>
        <p:spPr bwMode="auto">
          <a:xfrm>
            <a:off x="1547813" y="2852738"/>
            <a:ext cx="1871662"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50000"/>
              </a:spcBef>
            </a:pPr>
            <a:endParaRPr lang="zh-CN" altLang="en-US" sz="1200">
              <a:solidFill>
                <a:srgbClr val="335338"/>
              </a:solidFill>
              <a:latin typeface="Verdana" panose="020B0604030504040204" pitchFamily="34" charset="0"/>
            </a:endParaRPr>
          </a:p>
        </p:txBody>
      </p:sp>
      <p:sp>
        <p:nvSpPr>
          <p:cNvPr id="11" name="Text Box 12"/>
          <p:cNvSpPr txBox="1">
            <a:spLocks noChangeArrowheads="1"/>
          </p:cNvSpPr>
          <p:nvPr/>
        </p:nvSpPr>
        <p:spPr bwMode="auto">
          <a:xfrm>
            <a:off x="1266826" y="2636713"/>
            <a:ext cx="2447925" cy="237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120000"/>
              </a:lnSpc>
              <a:spcBef>
                <a:spcPct val="50000"/>
              </a:spcBef>
            </a:pPr>
            <a:r>
              <a:rPr lang="en-US" altLang="zh-CN" sz="1400" b="1" dirty="0">
                <a:solidFill>
                  <a:srgbClr val="FFFFFF"/>
                </a:solidFill>
                <a:latin typeface="楷体_GB2312" pitchFamily="49" charset="-122"/>
                <a:ea typeface="楷体_GB2312" pitchFamily="49" charset="-122"/>
              </a:rPr>
              <a:t>1929</a:t>
            </a:r>
            <a:r>
              <a:rPr lang="zh-CN" altLang="en-US" sz="1400" b="1" dirty="0">
                <a:solidFill>
                  <a:srgbClr val="FFFFFF"/>
                </a:solidFill>
                <a:latin typeface="楷体_GB2312" pitchFamily="49" charset="-122"/>
                <a:ea typeface="楷体_GB2312" pitchFamily="49" charset="-122"/>
              </a:rPr>
              <a:t>年</a:t>
            </a:r>
            <a:r>
              <a:rPr lang="en-US" altLang="zh-CN" sz="1400" b="1" dirty="0">
                <a:solidFill>
                  <a:srgbClr val="FFFFFF"/>
                </a:solidFill>
                <a:latin typeface="楷体_GB2312" pitchFamily="49" charset="-122"/>
                <a:ea typeface="楷体_GB2312" pitchFamily="49" charset="-122"/>
              </a:rPr>
              <a:t>10</a:t>
            </a:r>
            <a:r>
              <a:rPr lang="zh-CN" altLang="en-US" sz="1400" b="1" dirty="0">
                <a:solidFill>
                  <a:srgbClr val="FFFFFF"/>
                </a:solidFill>
                <a:latin typeface="楷体_GB2312" pitchFamily="49" charset="-122"/>
                <a:ea typeface="楷体_GB2312" pitchFamily="49" charset="-122"/>
              </a:rPr>
              <a:t>月，美国华尔街纽约证券交易所的股市崩盘，经济危机席卷了整个资本主义世界。 </a:t>
            </a:r>
            <a:r>
              <a:rPr lang="en-US" altLang="zh-CN" sz="1400" b="1" dirty="0">
                <a:solidFill>
                  <a:srgbClr val="FFFFFF"/>
                </a:solidFill>
                <a:latin typeface="楷体_GB2312" pitchFamily="49" charset="-122"/>
                <a:ea typeface="楷体_GB2312" pitchFamily="49" charset="-122"/>
              </a:rPr>
              <a:t>1929</a:t>
            </a:r>
            <a:r>
              <a:rPr lang="zh-CN" altLang="en-US" sz="1400" b="1" dirty="0">
                <a:solidFill>
                  <a:srgbClr val="FFFFFF"/>
                </a:solidFill>
                <a:latin typeface="楷体_GB2312" pitchFamily="49" charset="-122"/>
                <a:ea typeface="楷体_GB2312" pitchFamily="49" charset="-122"/>
              </a:rPr>
              <a:t>年</a:t>
            </a:r>
            <a:r>
              <a:rPr lang="en-US" altLang="zh-CN" sz="1400" b="1" dirty="0">
                <a:solidFill>
                  <a:srgbClr val="FFFFFF"/>
                </a:solidFill>
                <a:latin typeface="楷体_GB2312" pitchFamily="49" charset="-122"/>
                <a:ea typeface="楷体_GB2312" pitchFamily="49" charset="-122"/>
              </a:rPr>
              <a:t>10</a:t>
            </a:r>
            <a:r>
              <a:rPr lang="zh-CN" altLang="en-US" sz="1400" b="1" dirty="0">
                <a:solidFill>
                  <a:srgbClr val="FFFFFF"/>
                </a:solidFill>
                <a:latin typeface="楷体_GB2312" pitchFamily="49" charset="-122"/>
                <a:ea typeface="楷体_GB2312" pitchFamily="49" charset="-122"/>
              </a:rPr>
              <a:t>月</a:t>
            </a:r>
            <a:r>
              <a:rPr lang="en-US" altLang="zh-CN" sz="1400" b="1" dirty="0">
                <a:solidFill>
                  <a:srgbClr val="FFFFFF"/>
                </a:solidFill>
                <a:latin typeface="楷体_GB2312" pitchFamily="49" charset="-122"/>
                <a:ea typeface="楷体_GB2312" pitchFamily="49" charset="-122"/>
              </a:rPr>
              <a:t>24</a:t>
            </a:r>
            <a:r>
              <a:rPr lang="zh-CN" altLang="en-US" sz="1400" b="1" dirty="0">
                <a:solidFill>
                  <a:srgbClr val="FFFFFF"/>
                </a:solidFill>
                <a:latin typeface="楷体_GB2312" pitchFamily="49" charset="-122"/>
                <a:ea typeface="楷体_GB2312" pitchFamily="49" charset="-122"/>
              </a:rPr>
              <a:t>日，美国纽约华尔街证券交易所出现抛售股票的狂潮，收盘时转手的股票达到</a:t>
            </a:r>
            <a:r>
              <a:rPr lang="en-US" altLang="zh-CN" sz="1400" b="1" dirty="0">
                <a:solidFill>
                  <a:srgbClr val="FFFFFF"/>
                </a:solidFill>
                <a:latin typeface="楷体_GB2312" pitchFamily="49" charset="-122"/>
                <a:ea typeface="楷体_GB2312" pitchFamily="49" charset="-122"/>
              </a:rPr>
              <a:t>1300</a:t>
            </a:r>
            <a:r>
              <a:rPr lang="zh-CN" altLang="en-US" sz="1400" b="1" dirty="0">
                <a:solidFill>
                  <a:srgbClr val="FFFFFF"/>
                </a:solidFill>
                <a:latin typeface="楷体_GB2312" pitchFamily="49" charset="-122"/>
                <a:ea typeface="楷体_GB2312" pitchFamily="49" charset="-122"/>
              </a:rPr>
              <a:t>万股，创历史最高纪录。随之而来的是股票市场的崩溃和银行的挤兑风潮，使美国经济陷入</a:t>
            </a:r>
            <a:r>
              <a:rPr lang="zh-CN" altLang="en-US" sz="1400" b="1" dirty="0" smtClean="0">
                <a:solidFill>
                  <a:srgbClr val="FFFFFF"/>
                </a:solidFill>
                <a:latin typeface="楷体_GB2312" pitchFamily="49" charset="-122"/>
                <a:ea typeface="楷体_GB2312" pitchFamily="49" charset="-122"/>
              </a:rPr>
              <a:t>绝境。</a:t>
            </a:r>
            <a:endParaRPr lang="zh-CN" altLang="en-US" sz="1400" b="1" dirty="0">
              <a:solidFill>
                <a:srgbClr val="FFFFFF"/>
              </a:solidFill>
              <a:latin typeface="楷体_GB2312" pitchFamily="49" charset="-122"/>
              <a:ea typeface="楷体_GB2312" pitchFamily="49" charset="-122"/>
            </a:endParaRPr>
          </a:p>
        </p:txBody>
      </p:sp>
      <p:sp>
        <p:nvSpPr>
          <p:cNvPr id="12" name="Text Box 13"/>
          <p:cNvSpPr txBox="1">
            <a:spLocks noChangeArrowheads="1"/>
          </p:cNvSpPr>
          <p:nvPr/>
        </p:nvSpPr>
        <p:spPr bwMode="auto">
          <a:xfrm>
            <a:off x="3851920" y="2617304"/>
            <a:ext cx="2223914" cy="2731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a:solidFill>
                  <a:schemeClr val="tx1"/>
                </a:solidFill>
                <a:latin typeface="Arial" panose="020B0604020202020204" pitchFamily="34" charset="0"/>
              </a:defRPr>
            </a:lvl1pPr>
            <a:lvl2pPr marL="800100" indent="-342900" eaLnBrk="0" hangingPunct="0">
              <a:defRPr>
                <a:solidFill>
                  <a:schemeClr val="tx1"/>
                </a:solidFill>
                <a:latin typeface="Arial" panose="020B0604020202020204" pitchFamily="34" charset="0"/>
              </a:defRPr>
            </a:lvl2pPr>
            <a:lvl3pPr marL="1257300" indent="-342900" eaLnBrk="0" hangingPunct="0">
              <a:defRPr>
                <a:solidFill>
                  <a:schemeClr val="tx1"/>
                </a:solidFill>
                <a:latin typeface="Arial" panose="020B0604020202020204" pitchFamily="34" charset="0"/>
              </a:defRPr>
            </a:lvl3pPr>
            <a:lvl4pPr marL="1714500" indent="-342900" eaLnBrk="0" hangingPunct="0">
              <a:defRPr>
                <a:solidFill>
                  <a:schemeClr val="tx1"/>
                </a:solidFill>
                <a:latin typeface="Arial" panose="020B0604020202020204" pitchFamily="34" charset="0"/>
              </a:defRPr>
            </a:lvl4pPr>
            <a:lvl5pPr marL="2171700" indent="-342900" eaLnBrk="0" hangingPunct="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marL="0" indent="0" eaLnBrk="1" hangingPunct="1">
              <a:lnSpc>
                <a:spcPct val="125000"/>
              </a:lnSpc>
              <a:spcBef>
                <a:spcPct val="50000"/>
              </a:spcBef>
            </a:pPr>
            <a:r>
              <a:rPr lang="en-US" altLang="zh-CN" sz="1400" b="1" dirty="0">
                <a:solidFill>
                  <a:srgbClr val="FFFFFF"/>
                </a:solidFill>
                <a:latin typeface="楷体_GB2312" pitchFamily="49" charset="-122"/>
                <a:ea typeface="楷体_GB2312" pitchFamily="49" charset="-122"/>
              </a:rPr>
              <a:t>1922</a:t>
            </a:r>
            <a:r>
              <a:rPr lang="zh-CN" altLang="en-US" sz="1400" b="1" dirty="0">
                <a:solidFill>
                  <a:srgbClr val="FFFFFF"/>
                </a:solidFill>
                <a:latin typeface="楷体_GB2312" pitchFamily="49" charset="-122"/>
                <a:ea typeface="楷体_GB2312" pitchFamily="49" charset="-122"/>
              </a:rPr>
              <a:t>年</a:t>
            </a:r>
            <a:r>
              <a:rPr lang="en-US" altLang="zh-CN" sz="1400" b="1" dirty="0">
                <a:solidFill>
                  <a:srgbClr val="FFFFFF"/>
                </a:solidFill>
                <a:latin typeface="楷体_GB2312" pitchFamily="49" charset="-122"/>
                <a:ea typeface="楷体_GB2312" pitchFamily="49" charset="-122"/>
              </a:rPr>
              <a:t>10</a:t>
            </a:r>
            <a:r>
              <a:rPr lang="zh-CN" altLang="en-US" sz="1400" b="1" dirty="0">
                <a:solidFill>
                  <a:srgbClr val="FFFFFF"/>
                </a:solidFill>
                <a:latin typeface="楷体_GB2312" pitchFamily="49" charset="-122"/>
                <a:ea typeface="楷体_GB2312" pitchFamily="49" charset="-122"/>
              </a:rPr>
              <a:t>月，意大利国王任命墨索里尼担任意大利总理，法西斯专政在意大利开始</a:t>
            </a:r>
            <a:r>
              <a:rPr lang="zh-CN" altLang="en-US" sz="1400" b="1" dirty="0" smtClean="0">
                <a:solidFill>
                  <a:srgbClr val="FFFFFF"/>
                </a:solidFill>
                <a:latin typeface="楷体_GB2312" pitchFamily="49" charset="-122"/>
                <a:ea typeface="楷体_GB2312" pitchFamily="49" charset="-122"/>
              </a:rPr>
              <a:t>建立。</a:t>
            </a:r>
            <a:endParaRPr lang="zh-CN" altLang="en-US" sz="1400" b="1" dirty="0">
              <a:solidFill>
                <a:srgbClr val="FFFFFF"/>
              </a:solidFill>
              <a:latin typeface="楷体_GB2312" pitchFamily="49" charset="-122"/>
              <a:ea typeface="楷体_GB2312" pitchFamily="49" charset="-122"/>
            </a:endParaRPr>
          </a:p>
          <a:p>
            <a:pPr marL="0" indent="0" eaLnBrk="1" hangingPunct="1">
              <a:lnSpc>
                <a:spcPct val="125000"/>
              </a:lnSpc>
              <a:spcBef>
                <a:spcPct val="50000"/>
              </a:spcBef>
            </a:pPr>
            <a:r>
              <a:rPr lang="en-US" altLang="zh-CN" sz="1400" b="1" dirty="0" smtClean="0">
                <a:solidFill>
                  <a:srgbClr val="FFFFFF"/>
                </a:solidFill>
                <a:latin typeface="楷体_GB2312" pitchFamily="49" charset="-122"/>
                <a:ea typeface="楷体_GB2312" pitchFamily="49" charset="-122"/>
              </a:rPr>
              <a:t>1933</a:t>
            </a:r>
            <a:r>
              <a:rPr lang="zh-CN" altLang="en-US" sz="1400" b="1" dirty="0">
                <a:solidFill>
                  <a:srgbClr val="FFFFFF"/>
                </a:solidFill>
                <a:latin typeface="楷体_GB2312" pitchFamily="49" charset="-122"/>
                <a:ea typeface="楷体_GB2312" pitchFamily="49" charset="-122"/>
              </a:rPr>
              <a:t>年</a:t>
            </a:r>
            <a:r>
              <a:rPr lang="en-US" altLang="zh-CN" sz="1400" b="1" dirty="0">
                <a:solidFill>
                  <a:srgbClr val="FFFFFF"/>
                </a:solidFill>
                <a:latin typeface="楷体_GB2312" pitchFamily="49" charset="-122"/>
                <a:ea typeface="楷体_GB2312" pitchFamily="49" charset="-122"/>
              </a:rPr>
              <a:t>1</a:t>
            </a:r>
            <a:r>
              <a:rPr lang="zh-CN" altLang="en-US" sz="1400" b="1" dirty="0">
                <a:solidFill>
                  <a:srgbClr val="FFFFFF"/>
                </a:solidFill>
                <a:latin typeface="楷体_GB2312" pitchFamily="49" charset="-122"/>
                <a:ea typeface="楷体_GB2312" pitchFamily="49" charset="-122"/>
              </a:rPr>
              <a:t>月，阿道夫</a:t>
            </a:r>
            <a:r>
              <a:rPr lang="en-US" altLang="zh-CN" sz="1400" b="1" dirty="0">
                <a:solidFill>
                  <a:srgbClr val="FFFFFF"/>
                </a:solidFill>
                <a:latin typeface="楷体_GB2312" pitchFamily="49" charset="-122"/>
                <a:ea typeface="楷体_GB2312" pitchFamily="49" charset="-122"/>
              </a:rPr>
              <a:t>·</a:t>
            </a:r>
            <a:r>
              <a:rPr lang="zh-CN" altLang="en-US" sz="1400" b="1" dirty="0">
                <a:solidFill>
                  <a:srgbClr val="FFFFFF"/>
                </a:solidFill>
                <a:latin typeface="楷体_GB2312" pitchFamily="49" charset="-122"/>
                <a:ea typeface="楷体_GB2312" pitchFamily="49" charset="-122"/>
              </a:rPr>
              <a:t>希特勒在德国</a:t>
            </a:r>
            <a:r>
              <a:rPr lang="zh-CN" altLang="en-US" sz="1400" b="1" dirty="0" smtClean="0">
                <a:solidFill>
                  <a:srgbClr val="FFFFFF"/>
                </a:solidFill>
                <a:latin typeface="楷体_GB2312" pitchFamily="49" charset="-122"/>
                <a:ea typeface="楷体_GB2312" pitchFamily="49" charset="-122"/>
              </a:rPr>
              <a:t>上台。</a:t>
            </a:r>
            <a:endParaRPr lang="en-US" altLang="zh-CN" sz="1400" b="1" dirty="0" smtClean="0">
              <a:solidFill>
                <a:srgbClr val="FFFFFF"/>
              </a:solidFill>
              <a:latin typeface="楷体_GB2312" pitchFamily="49" charset="-122"/>
              <a:ea typeface="楷体_GB2312" pitchFamily="49" charset="-122"/>
            </a:endParaRPr>
          </a:p>
          <a:p>
            <a:pPr marL="0" indent="0" eaLnBrk="1" hangingPunct="1">
              <a:lnSpc>
                <a:spcPct val="125000"/>
              </a:lnSpc>
              <a:spcBef>
                <a:spcPct val="50000"/>
              </a:spcBef>
            </a:pPr>
            <a:r>
              <a:rPr lang="zh-CN" altLang="en-US" sz="1400" b="1" dirty="0">
                <a:solidFill>
                  <a:srgbClr val="FFFFFF"/>
                </a:solidFill>
                <a:latin typeface="楷体_GB2312" pitchFamily="49" charset="-122"/>
                <a:ea typeface="楷体_GB2312" pitchFamily="49" charset="-122"/>
              </a:rPr>
              <a:t>从</a:t>
            </a:r>
            <a:r>
              <a:rPr lang="en-US" altLang="zh-CN" sz="1400" b="1" dirty="0">
                <a:solidFill>
                  <a:srgbClr val="FFFFFF"/>
                </a:solidFill>
                <a:latin typeface="楷体_GB2312" pitchFamily="49" charset="-122"/>
                <a:ea typeface="楷体_GB2312" pitchFamily="49" charset="-122"/>
              </a:rPr>
              <a:t>1931</a:t>
            </a:r>
            <a:r>
              <a:rPr lang="zh-CN" altLang="en-US" sz="1400" b="1" dirty="0">
                <a:solidFill>
                  <a:srgbClr val="FFFFFF"/>
                </a:solidFill>
                <a:latin typeface="楷体_GB2312" pitchFamily="49" charset="-122"/>
                <a:ea typeface="楷体_GB2312" pitchFamily="49" charset="-122"/>
              </a:rPr>
              <a:t>年九一八事变起，日本走上了战争和法西斯化的道路。</a:t>
            </a:r>
          </a:p>
        </p:txBody>
      </p:sp>
      <p:sp>
        <p:nvSpPr>
          <p:cNvPr id="13" name="Text Box 14"/>
          <p:cNvSpPr txBox="1">
            <a:spLocks noChangeArrowheads="1"/>
          </p:cNvSpPr>
          <p:nvPr/>
        </p:nvSpPr>
        <p:spPr bwMode="auto">
          <a:xfrm>
            <a:off x="6447959" y="2708920"/>
            <a:ext cx="2305050" cy="241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20000"/>
              </a:lnSpc>
              <a:spcBef>
                <a:spcPct val="50000"/>
              </a:spcBef>
            </a:pPr>
            <a:r>
              <a:rPr lang="zh-CN" altLang="en-US" sz="1400" b="1" dirty="0" smtClean="0">
                <a:solidFill>
                  <a:srgbClr val="FFFFFF"/>
                </a:solidFill>
                <a:latin typeface="楷体_GB2312" pitchFamily="49" charset="-122"/>
                <a:ea typeface="楷体_GB2312" pitchFamily="49" charset="-122"/>
              </a:rPr>
              <a:t>第一次世界大战</a:t>
            </a:r>
            <a:r>
              <a:rPr lang="zh-CN" altLang="en-US" sz="1400" b="1" dirty="0">
                <a:solidFill>
                  <a:srgbClr val="FFFFFF"/>
                </a:solidFill>
                <a:latin typeface="楷体_GB2312" pitchFamily="49" charset="-122"/>
                <a:ea typeface="楷体_GB2312" pitchFamily="49" charset="-122"/>
              </a:rPr>
              <a:t>结束后，帝国主义时代所固有的各种基本矛盾一个也未解决，而又增加了战胜国与战败国的矛盾以及帝国主义战胜国之间的矛盾。德国对第一次世界大战后签订</a:t>
            </a:r>
            <a:r>
              <a:rPr lang="en-US" altLang="zh-CN" sz="1400" b="1" dirty="0">
                <a:solidFill>
                  <a:srgbClr val="FFFFFF"/>
                </a:solidFill>
                <a:latin typeface="楷体_GB2312" pitchFamily="49" charset="-122"/>
                <a:ea typeface="楷体_GB2312" pitchFamily="49" charset="-122"/>
              </a:rPr>
              <a:t>《</a:t>
            </a:r>
            <a:r>
              <a:rPr lang="zh-CN" altLang="en-US" sz="1400" b="1" dirty="0">
                <a:solidFill>
                  <a:srgbClr val="FFFFFF"/>
                </a:solidFill>
                <a:latin typeface="楷体_GB2312" pitchFamily="49" charset="-122"/>
                <a:ea typeface="楷体_GB2312" pitchFamily="49" charset="-122"/>
              </a:rPr>
              <a:t>凡尔赛和约</a:t>
            </a:r>
            <a:r>
              <a:rPr lang="en-US" altLang="zh-CN" sz="1400" b="1" dirty="0">
                <a:solidFill>
                  <a:srgbClr val="FFFFFF"/>
                </a:solidFill>
                <a:latin typeface="楷体_GB2312" pitchFamily="49" charset="-122"/>
                <a:ea typeface="楷体_GB2312" pitchFamily="49" charset="-122"/>
              </a:rPr>
              <a:t>》</a:t>
            </a:r>
            <a:r>
              <a:rPr lang="zh-CN" altLang="en-US" sz="1400" b="1" dirty="0">
                <a:solidFill>
                  <a:srgbClr val="FFFFFF"/>
                </a:solidFill>
                <a:latin typeface="楷体_GB2312" pitchFamily="49" charset="-122"/>
                <a:ea typeface="楷体_GB2312" pitchFamily="49" charset="-122"/>
              </a:rPr>
              <a:t>的严酷条款怀有怨恨</a:t>
            </a:r>
            <a:r>
              <a:rPr lang="zh-CN" altLang="en-US" sz="1400" b="1" dirty="0" smtClean="0">
                <a:solidFill>
                  <a:srgbClr val="FFFFFF"/>
                </a:solidFill>
                <a:latin typeface="楷体_GB2312" pitchFamily="49" charset="-122"/>
                <a:ea typeface="楷体_GB2312" pitchFamily="49" charset="-122"/>
              </a:rPr>
              <a:t>。</a:t>
            </a:r>
            <a:endParaRPr lang="zh-CN" altLang="en-US" sz="1400" b="1" dirty="0">
              <a:solidFill>
                <a:srgbClr val="FFFFFF"/>
              </a:solidFill>
              <a:latin typeface="楷体_GB2312" pitchFamily="49" charset="-122"/>
              <a:ea typeface="楷体_GB2312" pitchFamily="49" charset="-122"/>
            </a:endParaRPr>
          </a:p>
        </p:txBody>
      </p:sp>
      <p:sp>
        <p:nvSpPr>
          <p:cNvPr id="14" name="Oval 6">
            <a:hlinkClick r:id="rId2" action="ppaction://hlinksldjump"/>
          </p:cNvPr>
          <p:cNvSpPr>
            <a:spLocks noChangeArrowheads="1"/>
          </p:cNvSpPr>
          <p:nvPr/>
        </p:nvSpPr>
        <p:spPr bwMode="auto">
          <a:xfrm>
            <a:off x="4096544" y="6376119"/>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1</a:t>
            </a:r>
          </a:p>
        </p:txBody>
      </p:sp>
    </p:spTree>
    <p:extLst>
      <p:ext uri="{BB962C8B-B14F-4D97-AF65-F5344CB8AC3E}">
        <p14:creationId xmlns:p14="http://schemas.microsoft.com/office/powerpoint/2010/main" val="400333196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第</a:t>
            </a:r>
            <a:r>
              <a:rPr lang="en-US" altLang="zh-CN" dirty="0" smtClean="0"/>
              <a:t>101</a:t>
            </a:r>
            <a:r>
              <a:rPr lang="zh-CN" altLang="en-US" dirty="0" smtClean="0"/>
              <a:t>空降师</a:t>
            </a:r>
            <a:endParaRPr lang="zh-CN" altLang="en-US" dirty="0"/>
          </a:p>
        </p:txBody>
      </p:sp>
      <p:sp>
        <p:nvSpPr>
          <p:cNvPr id="3" name="矩形 2"/>
          <p:cNvSpPr/>
          <p:nvPr/>
        </p:nvSpPr>
        <p:spPr>
          <a:xfrm>
            <a:off x="3864988" y="1060549"/>
            <a:ext cx="5099500" cy="3416320"/>
          </a:xfrm>
          <a:prstGeom prst="rect">
            <a:avLst/>
          </a:prstGeom>
        </p:spPr>
        <p:txBody>
          <a:bodyPr wrap="square">
            <a:spAutoFit/>
          </a:bodyPr>
          <a:lstStyle/>
          <a:p>
            <a:r>
              <a:rPr lang="zh-CN" altLang="en-US" dirty="0" smtClean="0">
                <a:solidFill>
                  <a:srgbClr val="000000"/>
                </a:solidFill>
              </a:rPr>
              <a:t>      第</a:t>
            </a:r>
            <a:r>
              <a:rPr lang="en-US" altLang="zh-CN" dirty="0" smtClean="0">
                <a:solidFill>
                  <a:srgbClr val="000000"/>
                </a:solidFill>
              </a:rPr>
              <a:t>101</a:t>
            </a:r>
            <a:r>
              <a:rPr lang="zh-CN" altLang="en-US" dirty="0" smtClean="0">
                <a:solidFill>
                  <a:srgbClr val="000000"/>
                </a:solidFill>
              </a:rPr>
              <a:t>空降师（</a:t>
            </a:r>
            <a:r>
              <a:rPr lang="en-US" altLang="zh-CN" dirty="0" smtClean="0">
                <a:solidFill>
                  <a:srgbClr val="000000"/>
                </a:solidFill>
              </a:rPr>
              <a:t>101st Airborne Division (Air Assault)</a:t>
            </a:r>
            <a:r>
              <a:rPr lang="zh-CN" altLang="en-US" dirty="0" smtClean="0">
                <a:solidFill>
                  <a:srgbClr val="000000"/>
                </a:solidFill>
              </a:rPr>
              <a:t>），是美国陆军的一支空中突击部队。第</a:t>
            </a:r>
            <a:r>
              <a:rPr lang="en-US" altLang="zh-CN" dirty="0" smtClean="0">
                <a:solidFill>
                  <a:srgbClr val="000000"/>
                </a:solidFill>
              </a:rPr>
              <a:t>101</a:t>
            </a:r>
            <a:r>
              <a:rPr lang="zh-CN" altLang="en-US" dirty="0" smtClean="0">
                <a:solidFill>
                  <a:srgbClr val="000000"/>
                </a:solidFill>
              </a:rPr>
              <a:t>师创建时是一支空降部队，参加了第二次世界大战中的诺曼底登陆和突出部战役，在越南战争中被整编为空中机动师（</a:t>
            </a:r>
            <a:r>
              <a:rPr lang="en-US" altLang="zh-CN" dirty="0" smtClean="0">
                <a:solidFill>
                  <a:srgbClr val="000000"/>
                </a:solidFill>
              </a:rPr>
              <a:t>air mobile</a:t>
            </a:r>
            <a:r>
              <a:rPr lang="zh-CN" altLang="en-US" dirty="0" smtClean="0">
                <a:solidFill>
                  <a:srgbClr val="000000"/>
                </a:solidFill>
              </a:rPr>
              <a:t>），随后则确立为空中突击师（</a:t>
            </a:r>
            <a:r>
              <a:rPr lang="en-US" altLang="zh-CN" dirty="0" smtClean="0">
                <a:solidFill>
                  <a:srgbClr val="000000"/>
                </a:solidFill>
              </a:rPr>
              <a:t>air assault</a:t>
            </a:r>
            <a:r>
              <a:rPr lang="zh-CN" altLang="en-US" dirty="0" smtClean="0">
                <a:solidFill>
                  <a:srgbClr val="000000"/>
                </a:solidFill>
              </a:rPr>
              <a:t>），利用直升机进行空中突击及快速推进，并参加了阿富汗战争及伊拉克战争。由于历史的原因，该师一直保留了“空降师”（</a:t>
            </a:r>
            <a:r>
              <a:rPr lang="en-US" altLang="zh-CN" dirty="0" smtClean="0">
                <a:solidFill>
                  <a:srgbClr val="000000"/>
                </a:solidFill>
              </a:rPr>
              <a:t>Airborne</a:t>
            </a:r>
            <a:r>
              <a:rPr lang="zh-CN" altLang="en-US" dirty="0" smtClean="0">
                <a:solidFill>
                  <a:srgbClr val="000000"/>
                </a:solidFill>
              </a:rPr>
              <a:t>）的名称。第</a:t>
            </a:r>
            <a:r>
              <a:rPr lang="en-US" altLang="zh-CN" dirty="0" smtClean="0">
                <a:solidFill>
                  <a:srgbClr val="000000"/>
                </a:solidFill>
              </a:rPr>
              <a:t>101</a:t>
            </a:r>
            <a:r>
              <a:rPr lang="zh-CN" altLang="en-US" dirty="0" smtClean="0">
                <a:solidFill>
                  <a:srgbClr val="000000"/>
                </a:solidFill>
              </a:rPr>
              <a:t>师的总部位于肯塔基州的坎贝尔堡。至目前，第</a:t>
            </a:r>
            <a:r>
              <a:rPr lang="en-US" altLang="zh-CN" dirty="0" smtClean="0">
                <a:solidFill>
                  <a:srgbClr val="000000"/>
                </a:solidFill>
              </a:rPr>
              <a:t>101</a:t>
            </a:r>
            <a:r>
              <a:rPr lang="zh-CN" altLang="en-US" dirty="0" smtClean="0">
                <a:solidFill>
                  <a:srgbClr val="000000"/>
                </a:solidFill>
              </a:rPr>
              <a:t>师共有约</a:t>
            </a:r>
            <a:r>
              <a:rPr lang="en-US" altLang="zh-CN" dirty="0" smtClean="0">
                <a:solidFill>
                  <a:srgbClr val="000000"/>
                </a:solidFill>
              </a:rPr>
              <a:t>350</a:t>
            </a:r>
            <a:r>
              <a:rPr lang="zh-CN" altLang="en-US" dirty="0" smtClean="0">
                <a:solidFill>
                  <a:srgbClr val="000000"/>
                </a:solidFill>
              </a:rPr>
              <a:t>架</a:t>
            </a:r>
            <a:r>
              <a:rPr lang="en-US" altLang="zh-CN" dirty="0" smtClean="0">
                <a:solidFill>
                  <a:srgbClr val="000000"/>
                </a:solidFill>
              </a:rPr>
              <a:t>UH-60</a:t>
            </a:r>
            <a:r>
              <a:rPr lang="zh-CN" altLang="en-US" dirty="0" smtClean="0">
                <a:solidFill>
                  <a:srgbClr val="000000"/>
                </a:solidFill>
              </a:rPr>
              <a:t>黑鹰和</a:t>
            </a:r>
            <a:r>
              <a:rPr lang="en-US" altLang="zh-CN" dirty="0" smtClean="0">
                <a:solidFill>
                  <a:srgbClr val="000000"/>
                </a:solidFill>
              </a:rPr>
              <a:t>CH-47</a:t>
            </a:r>
            <a:r>
              <a:rPr lang="zh-CN" altLang="en-US" dirty="0" smtClean="0">
                <a:solidFill>
                  <a:srgbClr val="000000"/>
                </a:solidFill>
              </a:rPr>
              <a:t>运输直升机，以及约</a:t>
            </a:r>
            <a:r>
              <a:rPr lang="en-US" altLang="zh-CN" dirty="0" smtClean="0">
                <a:solidFill>
                  <a:srgbClr val="000000"/>
                </a:solidFill>
              </a:rPr>
              <a:t>120</a:t>
            </a:r>
            <a:r>
              <a:rPr lang="zh-CN" altLang="en-US" dirty="0" smtClean="0">
                <a:solidFill>
                  <a:srgbClr val="000000"/>
                </a:solidFill>
              </a:rPr>
              <a:t>余架</a:t>
            </a:r>
            <a:r>
              <a:rPr lang="en-US" altLang="zh-CN" dirty="0" smtClean="0">
                <a:solidFill>
                  <a:srgbClr val="000000"/>
                </a:solidFill>
              </a:rPr>
              <a:t>AH-64</a:t>
            </a:r>
            <a:r>
              <a:rPr lang="zh-CN" altLang="en-US" dirty="0" smtClean="0">
                <a:solidFill>
                  <a:srgbClr val="000000"/>
                </a:solidFill>
              </a:rPr>
              <a:t>阿帕奇武装直升机。</a:t>
            </a:r>
            <a:endParaRPr lang="zh-CN" altLang="en-US" dirty="0">
              <a:solidFill>
                <a:srgbClr val="000000"/>
              </a:solidFill>
            </a:endParaRPr>
          </a:p>
        </p:txBody>
      </p:sp>
      <p:sp>
        <p:nvSpPr>
          <p:cNvPr id="4" name="矩形 3"/>
          <p:cNvSpPr/>
          <p:nvPr/>
        </p:nvSpPr>
        <p:spPr>
          <a:xfrm>
            <a:off x="395536" y="4437112"/>
            <a:ext cx="6310565" cy="1754326"/>
          </a:xfrm>
          <a:prstGeom prst="rect">
            <a:avLst/>
          </a:prstGeom>
        </p:spPr>
        <p:txBody>
          <a:bodyPr wrap="square">
            <a:spAutoFit/>
          </a:bodyPr>
          <a:lstStyle/>
          <a:p>
            <a:r>
              <a:rPr lang="zh-CN" altLang="en-US" b="1" dirty="0" smtClean="0">
                <a:solidFill>
                  <a:srgbClr val="000000"/>
                </a:solidFill>
              </a:rPr>
              <a:t>中文名：</a:t>
            </a:r>
            <a:r>
              <a:rPr lang="en-US" altLang="zh-CN" dirty="0" smtClean="0">
                <a:solidFill>
                  <a:srgbClr val="000000"/>
                </a:solidFill>
              </a:rPr>
              <a:t>101</a:t>
            </a:r>
            <a:r>
              <a:rPr lang="zh-CN" altLang="en-US" dirty="0" smtClean="0">
                <a:solidFill>
                  <a:srgbClr val="000000"/>
                </a:solidFill>
              </a:rPr>
              <a:t>空降师</a:t>
            </a:r>
          </a:p>
          <a:p>
            <a:r>
              <a:rPr lang="zh-CN" altLang="en-US" b="1" dirty="0" smtClean="0">
                <a:solidFill>
                  <a:srgbClr val="000000"/>
                </a:solidFill>
              </a:rPr>
              <a:t>外文名：</a:t>
            </a:r>
            <a:r>
              <a:rPr lang="en-US" altLang="zh-CN" dirty="0" smtClean="0">
                <a:solidFill>
                  <a:srgbClr val="000000"/>
                </a:solidFill>
              </a:rPr>
              <a:t>101st Airborne Division (Air Assault)</a:t>
            </a:r>
          </a:p>
          <a:p>
            <a:r>
              <a:rPr lang="zh-CN" altLang="en-US" b="1" dirty="0" smtClean="0">
                <a:solidFill>
                  <a:srgbClr val="000000"/>
                </a:solidFill>
              </a:rPr>
              <a:t>军队地位：</a:t>
            </a:r>
            <a:r>
              <a:rPr lang="zh-CN" altLang="en-US" dirty="0" smtClean="0">
                <a:solidFill>
                  <a:srgbClr val="000000"/>
                </a:solidFill>
              </a:rPr>
              <a:t>美军王牌师</a:t>
            </a:r>
          </a:p>
          <a:p>
            <a:r>
              <a:rPr lang="zh-CN" altLang="en-US" b="1" dirty="0" smtClean="0">
                <a:solidFill>
                  <a:srgbClr val="000000"/>
                </a:solidFill>
              </a:rPr>
              <a:t>兵种类型：</a:t>
            </a:r>
            <a:r>
              <a:rPr lang="zh-CN" altLang="en-US" dirty="0" smtClean="0">
                <a:solidFill>
                  <a:srgbClr val="000000"/>
                </a:solidFill>
              </a:rPr>
              <a:t>空军</a:t>
            </a:r>
          </a:p>
          <a:p>
            <a:r>
              <a:rPr lang="zh-CN" altLang="en-US" b="1" dirty="0" smtClean="0">
                <a:solidFill>
                  <a:srgbClr val="000000"/>
                </a:solidFill>
              </a:rPr>
              <a:t>著名战役：</a:t>
            </a:r>
            <a:r>
              <a:rPr lang="zh-CN" altLang="en-US" dirty="0" smtClean="0">
                <a:solidFill>
                  <a:srgbClr val="000000"/>
                </a:solidFill>
              </a:rPr>
              <a:t>诺曼底登陆 突出部战役 </a:t>
            </a:r>
          </a:p>
          <a:p>
            <a:r>
              <a:rPr lang="zh-CN" altLang="en-US" b="1" dirty="0" smtClean="0">
                <a:solidFill>
                  <a:srgbClr val="000000"/>
                </a:solidFill>
              </a:rPr>
              <a:t>军 歌：</a:t>
            </a:r>
            <a:r>
              <a:rPr lang="zh-CN" altLang="en-US" dirty="0" smtClean="0">
                <a:solidFill>
                  <a:srgbClr val="000000"/>
                </a:solidFill>
              </a:rPr>
              <a:t>血流成河</a:t>
            </a:r>
            <a:endParaRPr lang="zh-CN" altLang="en-US" dirty="0">
              <a:solidFill>
                <a:srgbClr val="00000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343111"/>
            <a:ext cx="3438296" cy="2578722"/>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46</a:t>
            </a:r>
          </a:p>
        </p:txBody>
      </p:sp>
    </p:spTree>
    <p:extLst>
      <p:ext uri="{BB962C8B-B14F-4D97-AF65-F5344CB8AC3E}">
        <p14:creationId xmlns:p14="http://schemas.microsoft.com/office/powerpoint/2010/main" val="4328220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哥曼德特种部队</a:t>
            </a:r>
            <a:endParaRPr lang="zh-CN" altLang="en-US" dirty="0"/>
          </a:p>
        </p:txBody>
      </p:sp>
      <p:sp>
        <p:nvSpPr>
          <p:cNvPr id="3" name="矩形 2"/>
          <p:cNvSpPr/>
          <p:nvPr/>
        </p:nvSpPr>
        <p:spPr>
          <a:xfrm>
            <a:off x="3682676" y="1283291"/>
            <a:ext cx="4921772" cy="4247317"/>
          </a:xfrm>
          <a:prstGeom prst="rect">
            <a:avLst/>
          </a:prstGeom>
        </p:spPr>
        <p:txBody>
          <a:bodyPr wrap="square">
            <a:spAutoFit/>
          </a:bodyPr>
          <a:lstStyle/>
          <a:p>
            <a:r>
              <a:rPr lang="zh-CN" altLang="en-US" dirty="0" smtClean="0">
                <a:solidFill>
                  <a:srgbClr val="000000"/>
                </a:solidFill>
              </a:rPr>
              <a:t>      第二次世界大战期间，一支称谓“哥曼德”的特种部队尤其引人注目。它神出鬼没，视死如归，以奇袭般的战术和闪电般的行动，驰骋在欧、非战场上，一系列的突袭行动，直搅得纳粹德军胆颤心惊，甚至把战争魔鬼希特勒也搞得神经紧张，简直到了疯狂的地步。</a:t>
            </a:r>
            <a:r>
              <a:rPr lang="en-US" altLang="zh-CN" dirty="0" smtClean="0">
                <a:solidFill>
                  <a:srgbClr val="000000"/>
                </a:solidFill>
              </a:rPr>
              <a:t>1942</a:t>
            </a:r>
            <a:r>
              <a:rPr lang="zh-CN" altLang="en-US" dirty="0" smtClean="0">
                <a:solidFill>
                  <a:srgbClr val="000000"/>
                </a:solidFill>
              </a:rPr>
              <a:t>年</a:t>
            </a:r>
            <a:r>
              <a:rPr lang="en-US" altLang="zh-CN" dirty="0" smtClean="0">
                <a:solidFill>
                  <a:srgbClr val="000000"/>
                </a:solidFill>
              </a:rPr>
              <a:t>10</a:t>
            </a:r>
            <a:r>
              <a:rPr lang="zh-CN" altLang="en-US" dirty="0" smtClean="0">
                <a:solidFill>
                  <a:srgbClr val="000000"/>
                </a:solidFill>
              </a:rPr>
              <a:t>月</a:t>
            </a:r>
            <a:r>
              <a:rPr lang="en-US" altLang="zh-CN" dirty="0" smtClean="0">
                <a:solidFill>
                  <a:srgbClr val="000000"/>
                </a:solidFill>
              </a:rPr>
              <a:t>18</a:t>
            </a:r>
            <a:r>
              <a:rPr lang="zh-CN" altLang="en-US" dirty="0" smtClean="0">
                <a:solidFill>
                  <a:srgbClr val="000000"/>
                </a:solidFill>
              </a:rPr>
              <a:t>日，恼羞成怒的希特勒，发布了着名的“根绝命令”，命令规定，对英军的“袭击破坏部队”，无论是否穿制服，无论是否有武装，要不惜一切代价，务必“斩尽杀绝”。然而，“哥曼德”非但没有被“杀绝”，反而在烈火和硝烟中创造了更多的辉煌，他们的业绩永载在反法西斯斗争的史册上。英国首相丘吉尔自豪地说：“‘哥曼德’是大不列颠永远的骄傲！”</a:t>
            </a:r>
            <a:endParaRPr lang="zh-CN" altLang="en-US" dirty="0">
              <a:solidFill>
                <a:srgbClr val="000000"/>
              </a:solidFill>
            </a:endParaRPr>
          </a:p>
        </p:txBody>
      </p:sp>
      <p:sp>
        <p:nvSpPr>
          <p:cNvPr id="4" name="矩形 3"/>
          <p:cNvSpPr/>
          <p:nvPr/>
        </p:nvSpPr>
        <p:spPr>
          <a:xfrm>
            <a:off x="251520" y="3771124"/>
            <a:ext cx="4572000" cy="1200329"/>
          </a:xfrm>
          <a:prstGeom prst="rect">
            <a:avLst/>
          </a:prstGeom>
        </p:spPr>
        <p:txBody>
          <a:bodyPr>
            <a:spAutoFit/>
          </a:bodyPr>
          <a:lstStyle/>
          <a:p>
            <a:r>
              <a:rPr lang="zh-CN" altLang="en-US" b="1" dirty="0" smtClean="0">
                <a:solidFill>
                  <a:srgbClr val="000000"/>
                </a:solidFill>
              </a:rPr>
              <a:t>中文名：</a:t>
            </a:r>
            <a:r>
              <a:rPr lang="zh-CN" altLang="en-US" dirty="0" smtClean="0">
                <a:solidFill>
                  <a:srgbClr val="000000"/>
                </a:solidFill>
              </a:rPr>
              <a:t>哥曼德特种部队</a:t>
            </a:r>
          </a:p>
          <a:p>
            <a:r>
              <a:rPr lang="zh-CN" altLang="en-US" b="1" dirty="0" smtClean="0">
                <a:solidFill>
                  <a:srgbClr val="000000"/>
                </a:solidFill>
              </a:rPr>
              <a:t>表达式：</a:t>
            </a:r>
            <a:r>
              <a:rPr lang="zh-CN" altLang="en-US" dirty="0" smtClean="0">
                <a:solidFill>
                  <a:srgbClr val="000000"/>
                </a:solidFill>
              </a:rPr>
              <a:t>神出鬼没，视死如归</a:t>
            </a:r>
          </a:p>
          <a:p>
            <a:r>
              <a:rPr lang="zh-CN" altLang="en-US" b="1" dirty="0" smtClean="0">
                <a:solidFill>
                  <a:srgbClr val="000000"/>
                </a:solidFill>
              </a:rPr>
              <a:t>应用学科：</a:t>
            </a:r>
            <a:r>
              <a:rPr lang="zh-CN" altLang="en-US" dirty="0" smtClean="0">
                <a:solidFill>
                  <a:srgbClr val="000000"/>
                </a:solidFill>
              </a:rPr>
              <a:t>军事</a:t>
            </a:r>
          </a:p>
          <a:p>
            <a:r>
              <a:rPr lang="zh-CN" altLang="en-US" b="1" dirty="0" smtClean="0">
                <a:solidFill>
                  <a:srgbClr val="000000"/>
                </a:solidFill>
              </a:rPr>
              <a:t>适用领域范围：</a:t>
            </a:r>
            <a:r>
              <a:rPr lang="zh-CN" altLang="en-US" dirty="0" smtClean="0">
                <a:solidFill>
                  <a:srgbClr val="000000"/>
                </a:solidFill>
              </a:rPr>
              <a:t>国防</a:t>
            </a:r>
            <a:endParaRPr lang="zh-CN" altLang="en-US" dirty="0">
              <a:solidFill>
                <a:srgbClr val="00000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302610"/>
            <a:ext cx="2857500" cy="214312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47</a:t>
            </a:r>
          </a:p>
        </p:txBody>
      </p:sp>
    </p:spTree>
    <p:extLst>
      <p:ext uri="{BB962C8B-B14F-4D97-AF65-F5344CB8AC3E}">
        <p14:creationId xmlns:p14="http://schemas.microsoft.com/office/powerpoint/2010/main" val="238869146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最具威力的武器</a:t>
            </a:r>
            <a:r>
              <a:rPr lang="en-US" altLang="zh-CN" dirty="0"/>
              <a:t>——</a:t>
            </a:r>
            <a:r>
              <a:rPr lang="zh-CN" altLang="en-US" dirty="0"/>
              <a:t>原子弹</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1171300"/>
            <a:ext cx="2880320" cy="3048000"/>
          </a:xfrm>
          <a:prstGeom prst="rect">
            <a:avLst/>
          </a:prstGeom>
        </p:spPr>
      </p:pic>
      <p:sp>
        <p:nvSpPr>
          <p:cNvPr id="8" name="矩形 7"/>
          <p:cNvSpPr/>
          <p:nvPr/>
        </p:nvSpPr>
        <p:spPr>
          <a:xfrm>
            <a:off x="467544" y="4328147"/>
            <a:ext cx="8208912" cy="1754326"/>
          </a:xfrm>
          <a:prstGeom prst="rect">
            <a:avLst/>
          </a:prstGeom>
        </p:spPr>
        <p:txBody>
          <a:bodyPr wrap="square">
            <a:spAutoFit/>
          </a:bodyPr>
          <a:lstStyle/>
          <a:p>
            <a:r>
              <a:rPr lang="en-US" altLang="zh-CN" dirty="0" smtClean="0">
                <a:solidFill>
                  <a:srgbClr val="000000"/>
                </a:solidFill>
              </a:rPr>
              <a:t>    1945</a:t>
            </a:r>
            <a:r>
              <a:rPr lang="zh-CN" altLang="en-US" dirty="0">
                <a:solidFill>
                  <a:srgbClr val="000000"/>
                </a:solidFill>
              </a:rPr>
              <a:t>年</a:t>
            </a:r>
            <a:r>
              <a:rPr lang="en-US" altLang="zh-CN" dirty="0">
                <a:solidFill>
                  <a:srgbClr val="000000"/>
                </a:solidFill>
              </a:rPr>
              <a:t>7</a:t>
            </a:r>
            <a:r>
              <a:rPr lang="zh-CN" altLang="en-US" dirty="0">
                <a:solidFill>
                  <a:srgbClr val="000000"/>
                </a:solidFill>
              </a:rPr>
              <a:t>月</a:t>
            </a:r>
            <a:r>
              <a:rPr lang="en-US" altLang="zh-CN" dirty="0">
                <a:solidFill>
                  <a:srgbClr val="000000"/>
                </a:solidFill>
              </a:rPr>
              <a:t>16</a:t>
            </a:r>
            <a:r>
              <a:rPr lang="zh-CN" altLang="en-US" dirty="0">
                <a:solidFill>
                  <a:srgbClr val="000000"/>
                </a:solidFill>
              </a:rPr>
              <a:t>日，人类历史上第一颗原子弹在美国试爆成功，同年</a:t>
            </a:r>
            <a:r>
              <a:rPr lang="en-US" altLang="zh-CN" dirty="0">
                <a:solidFill>
                  <a:srgbClr val="000000"/>
                </a:solidFill>
              </a:rPr>
              <a:t>8</a:t>
            </a:r>
            <a:r>
              <a:rPr lang="zh-CN" altLang="en-US" dirty="0">
                <a:solidFill>
                  <a:srgbClr val="000000"/>
                </a:solidFill>
              </a:rPr>
              <a:t>月</a:t>
            </a:r>
            <a:r>
              <a:rPr lang="en-US" altLang="zh-CN" dirty="0">
                <a:solidFill>
                  <a:srgbClr val="000000"/>
                </a:solidFill>
              </a:rPr>
              <a:t>6</a:t>
            </a:r>
            <a:r>
              <a:rPr lang="zh-CN" altLang="en-US" dirty="0">
                <a:solidFill>
                  <a:srgbClr val="000000"/>
                </a:solidFill>
              </a:rPr>
              <a:t>日、</a:t>
            </a:r>
            <a:r>
              <a:rPr lang="en-US" altLang="zh-CN" dirty="0">
                <a:solidFill>
                  <a:srgbClr val="000000"/>
                </a:solidFill>
              </a:rPr>
              <a:t>9</a:t>
            </a:r>
            <a:r>
              <a:rPr lang="zh-CN" altLang="en-US" dirty="0">
                <a:solidFill>
                  <a:srgbClr val="000000"/>
                </a:solidFill>
              </a:rPr>
              <a:t>日，美国分别向日本广岛、长崎投了两颗原子弹，标志着第二次世界大战临近尾声。至此，人类终于拥有了有史以来威力最大的超级武器。 </a:t>
            </a:r>
          </a:p>
          <a:p>
            <a:endParaRPr lang="zh-CN" altLang="en-US" dirty="0">
              <a:solidFill>
                <a:srgbClr val="000000"/>
              </a:solidFill>
            </a:endParaRPr>
          </a:p>
          <a:p>
            <a:r>
              <a:rPr lang="zh-CN" altLang="en-US" dirty="0">
                <a:solidFill>
                  <a:srgbClr val="000000"/>
                </a:solidFill>
              </a:rPr>
              <a:t>　　这项</a:t>
            </a:r>
            <a:r>
              <a:rPr lang="en-US" altLang="zh-CN" dirty="0">
                <a:solidFill>
                  <a:srgbClr val="000000"/>
                </a:solidFill>
              </a:rPr>
              <a:t>20</a:t>
            </a:r>
            <a:r>
              <a:rPr lang="zh-CN" altLang="en-US" dirty="0">
                <a:solidFill>
                  <a:srgbClr val="000000"/>
                </a:solidFill>
              </a:rPr>
              <a:t>世纪</a:t>
            </a:r>
            <a:r>
              <a:rPr lang="en-US" altLang="zh-CN" dirty="0">
                <a:solidFill>
                  <a:srgbClr val="000000"/>
                </a:solidFill>
              </a:rPr>
              <a:t>30</a:t>
            </a:r>
            <a:r>
              <a:rPr lang="zh-CN" altLang="en-US" dirty="0">
                <a:solidFill>
                  <a:srgbClr val="000000"/>
                </a:solidFill>
              </a:rPr>
              <a:t>年代的重大科学发明在为人类打开利用和开发新能源大门的同时，也打开了取代ＴＮＴ炸药、制造大威力炸弹的潘多拉魔盒的盖子。</a:t>
            </a:r>
          </a:p>
        </p:txBody>
      </p:sp>
      <p:sp>
        <p:nvSpPr>
          <p:cNvPr id="9" name="矩形 8"/>
          <p:cNvSpPr/>
          <p:nvPr/>
        </p:nvSpPr>
        <p:spPr>
          <a:xfrm>
            <a:off x="3560234" y="1196752"/>
            <a:ext cx="5116222" cy="3139321"/>
          </a:xfrm>
          <a:prstGeom prst="rect">
            <a:avLst/>
          </a:prstGeom>
        </p:spPr>
        <p:txBody>
          <a:bodyPr wrap="square">
            <a:spAutoFit/>
          </a:bodyPr>
          <a:lstStyle/>
          <a:p>
            <a:r>
              <a:rPr lang="zh-CN" altLang="en-US" dirty="0" smtClean="0">
                <a:solidFill>
                  <a:srgbClr val="000000"/>
                </a:solidFill>
              </a:rPr>
              <a:t>      原子弹</a:t>
            </a:r>
            <a:r>
              <a:rPr lang="zh-CN" altLang="en-US" dirty="0">
                <a:solidFill>
                  <a:srgbClr val="000000"/>
                </a:solidFill>
              </a:rPr>
              <a:t>（</a:t>
            </a:r>
            <a:r>
              <a:rPr lang="en-US" altLang="zh-CN" dirty="0">
                <a:solidFill>
                  <a:srgbClr val="000000"/>
                </a:solidFill>
              </a:rPr>
              <a:t>nuclear weapon</a:t>
            </a:r>
            <a:r>
              <a:rPr lang="zh-CN" altLang="en-US" dirty="0">
                <a:solidFill>
                  <a:srgbClr val="000000"/>
                </a:solidFill>
              </a:rPr>
              <a:t>）是核武器之一，由美国最先研制成功，是利用核反应的光热辐射、冲击波和感生放射性造成杀伤和破坏作用，以及造成大面积放射性污染，阻止对方军事行动以达到战略目的的大杀伤力武器，在爆炸的同时会放出强烈的核辐射，危害生物组织。主要包括裂变武器（第一代核武，通常称为原子弹）和聚变武器（亦称为氢弹，分为两级及三级式）。亦有些还在武器内部放入具有感生放射的轻元素，以增大辐射强度扩大污染，或加强中子放射以杀伤人员（如中子弹）。</a:t>
            </a:r>
          </a:p>
        </p:txBody>
      </p:sp>
      <p:sp>
        <p:nvSpPr>
          <p:cNvPr id="10"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48</a:t>
            </a:r>
          </a:p>
        </p:txBody>
      </p:sp>
    </p:spTree>
    <p:extLst>
      <p:ext uri="{BB962C8B-B14F-4D97-AF65-F5344CB8AC3E}">
        <p14:creationId xmlns:p14="http://schemas.microsoft.com/office/powerpoint/2010/main" val="357722686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07320" y="129600"/>
            <a:ext cx="7772400" cy="711200"/>
          </a:xfrm>
        </p:spPr>
        <p:txBody>
          <a:bodyPr/>
          <a:lstStyle/>
          <a:p>
            <a:pPr algn="ctr"/>
            <a:r>
              <a:rPr lang="zh-CN" altLang="en-US" dirty="0"/>
              <a:t>最伟大的航空技术</a:t>
            </a:r>
            <a:r>
              <a:rPr lang="en-US" altLang="zh-CN" dirty="0"/>
              <a:t>——</a:t>
            </a:r>
            <a:r>
              <a:rPr lang="zh-CN" altLang="en-US" dirty="0"/>
              <a:t>喷气式飞机</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4" name="矩形 3"/>
          <p:cNvSpPr/>
          <p:nvPr/>
        </p:nvSpPr>
        <p:spPr>
          <a:xfrm>
            <a:off x="4567196" y="1294858"/>
            <a:ext cx="3832171" cy="2862322"/>
          </a:xfrm>
          <a:prstGeom prst="rect">
            <a:avLst/>
          </a:prstGeom>
        </p:spPr>
        <p:txBody>
          <a:bodyPr wrap="square">
            <a:spAutoFit/>
          </a:bodyPr>
          <a:lstStyle/>
          <a:p>
            <a:r>
              <a:rPr lang="zh-CN" altLang="en-US" dirty="0" smtClean="0">
                <a:solidFill>
                  <a:srgbClr val="000000"/>
                </a:solidFill>
              </a:rPr>
              <a:t>      喷气式飞机</a:t>
            </a:r>
            <a:r>
              <a:rPr lang="zh-CN" altLang="en-US" dirty="0">
                <a:solidFill>
                  <a:srgbClr val="000000"/>
                </a:solidFill>
              </a:rPr>
              <a:t>的出现是二次大战中航空科技的一项伟大成就。真正参战的首批喷气式飞机，主要是德国的梅塞施米特Ｍｅ－</a:t>
            </a:r>
            <a:r>
              <a:rPr lang="en-US" altLang="zh-CN" dirty="0">
                <a:solidFill>
                  <a:srgbClr val="000000"/>
                </a:solidFill>
              </a:rPr>
              <a:t>262</a:t>
            </a:r>
            <a:r>
              <a:rPr lang="zh-CN" altLang="en-US" dirty="0">
                <a:solidFill>
                  <a:srgbClr val="000000"/>
                </a:solidFill>
              </a:rPr>
              <a:t>。它的时速为</a:t>
            </a:r>
            <a:r>
              <a:rPr lang="en-US" altLang="zh-CN" dirty="0">
                <a:solidFill>
                  <a:srgbClr val="000000"/>
                </a:solidFill>
              </a:rPr>
              <a:t>850</a:t>
            </a:r>
            <a:r>
              <a:rPr lang="zh-CN" altLang="en-US" dirty="0">
                <a:solidFill>
                  <a:srgbClr val="000000"/>
                </a:solidFill>
              </a:rPr>
              <a:t>公里，超过当时英美飞机时速约</a:t>
            </a:r>
            <a:r>
              <a:rPr lang="en-US" altLang="zh-CN" dirty="0">
                <a:solidFill>
                  <a:srgbClr val="000000"/>
                </a:solidFill>
              </a:rPr>
              <a:t>160</a:t>
            </a:r>
            <a:r>
              <a:rPr lang="zh-CN" altLang="en-US" dirty="0">
                <a:solidFill>
                  <a:srgbClr val="000000"/>
                </a:solidFill>
              </a:rPr>
              <a:t>公里，在速度上占有很大优势。但由于德国统帅部决断错误，只把它作为轰炸机使用，加上其数量少，参战晚，所以未对战局产生重大影响。 </a:t>
            </a:r>
            <a:r>
              <a:rPr lang="zh-CN" altLang="en-US" dirty="0" smtClean="0">
                <a:solidFill>
                  <a:srgbClr val="000000"/>
                </a:solidFill>
              </a:rPr>
              <a:t>”</a:t>
            </a:r>
            <a:endParaRPr lang="zh-CN" altLang="en-US" dirty="0">
              <a:solidFill>
                <a:srgbClr val="000000"/>
              </a:solidFill>
            </a:endParaRPr>
          </a:p>
        </p:txBody>
      </p:sp>
      <p:sp>
        <p:nvSpPr>
          <p:cNvPr id="6" name="矩形 5"/>
          <p:cNvSpPr/>
          <p:nvPr/>
        </p:nvSpPr>
        <p:spPr>
          <a:xfrm>
            <a:off x="395536" y="4581128"/>
            <a:ext cx="8343320" cy="1477328"/>
          </a:xfrm>
          <a:prstGeom prst="rect">
            <a:avLst/>
          </a:prstGeom>
        </p:spPr>
        <p:txBody>
          <a:bodyPr wrap="square">
            <a:spAutoFit/>
          </a:bodyPr>
          <a:lstStyle/>
          <a:p>
            <a:r>
              <a:rPr lang="zh-CN" altLang="en-US" dirty="0" smtClean="0">
                <a:solidFill>
                  <a:srgbClr val="000000"/>
                </a:solidFill>
              </a:rPr>
              <a:t>       世界</a:t>
            </a:r>
            <a:r>
              <a:rPr lang="zh-CN" altLang="en-US" dirty="0">
                <a:solidFill>
                  <a:srgbClr val="000000"/>
                </a:solidFill>
              </a:rPr>
              <a:t>第一种实际投入战斗的喷气式战斗机，由于空气动力外形优越，也是同时期喷气式飞机中性能最好的</a:t>
            </a:r>
            <a:r>
              <a:rPr lang="zh-CN" altLang="en-US" dirty="0" smtClean="0">
                <a:solidFill>
                  <a:srgbClr val="000000"/>
                </a:solidFill>
              </a:rPr>
              <a:t>。为了</a:t>
            </a:r>
            <a:r>
              <a:rPr lang="zh-CN" altLang="en-US" dirty="0">
                <a:solidFill>
                  <a:srgbClr val="000000"/>
                </a:solidFill>
              </a:rPr>
              <a:t>防止纳粹新式喷气式飞机夺取制空权，盟军连续对生产喷气机燃料的工厂进行大规模空袭，造成喷气式飞机燃料严重短缺，不少飞机因无燃料而无法起飞。所有这些，使</a:t>
            </a:r>
            <a:r>
              <a:rPr lang="en-US" altLang="zh-CN" dirty="0">
                <a:solidFill>
                  <a:srgbClr val="000000"/>
                </a:solidFill>
              </a:rPr>
              <a:t>Me262</a:t>
            </a:r>
            <a:r>
              <a:rPr lang="zh-CN" altLang="en-US" dirty="0">
                <a:solidFill>
                  <a:srgbClr val="000000"/>
                </a:solidFill>
              </a:rPr>
              <a:t>只有少量参加战斗，发挥了有限的作用，未对战争结局产生影响。各型一共生产</a:t>
            </a:r>
            <a:r>
              <a:rPr lang="en-US" altLang="zh-CN" dirty="0">
                <a:solidFill>
                  <a:srgbClr val="000000"/>
                </a:solidFill>
              </a:rPr>
              <a:t>1430</a:t>
            </a:r>
            <a:r>
              <a:rPr lang="zh-CN" altLang="en-US" dirty="0">
                <a:solidFill>
                  <a:srgbClr val="000000"/>
                </a:solidFill>
              </a:rPr>
              <a:t>架</a:t>
            </a:r>
            <a:r>
              <a:rPr lang="zh-CN" altLang="en-US" dirty="0" smtClean="0">
                <a:solidFill>
                  <a:srgbClr val="000000"/>
                </a:solidFill>
              </a:rPr>
              <a:t>。    </a:t>
            </a:r>
            <a:endParaRPr lang="zh-CN" altLang="en-US" dirty="0">
              <a:solidFill>
                <a:srgbClr val="000000"/>
              </a:solidFill>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031" y="1046624"/>
            <a:ext cx="3959147" cy="3358791"/>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49</a:t>
            </a:r>
          </a:p>
        </p:txBody>
      </p:sp>
    </p:spTree>
    <p:extLst>
      <p:ext uri="{BB962C8B-B14F-4D97-AF65-F5344CB8AC3E}">
        <p14:creationId xmlns:p14="http://schemas.microsoft.com/office/powerpoint/2010/main" val="35628248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战果最辉煌的武器</a:t>
            </a:r>
            <a:r>
              <a:rPr lang="en-US" altLang="zh-CN" dirty="0"/>
              <a:t>——</a:t>
            </a:r>
            <a:r>
              <a:rPr lang="zh-CN" altLang="en-US" dirty="0"/>
              <a:t>潜艇</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7" name="矩形 6"/>
          <p:cNvSpPr/>
          <p:nvPr/>
        </p:nvSpPr>
        <p:spPr>
          <a:xfrm>
            <a:off x="4716016" y="4335347"/>
            <a:ext cx="4572000" cy="923330"/>
          </a:xfrm>
          <a:prstGeom prst="rect">
            <a:avLst/>
          </a:prstGeom>
        </p:spPr>
        <p:txBody>
          <a:bodyPr>
            <a:spAutoFit/>
          </a:bodyPr>
          <a:lstStyle/>
          <a:p>
            <a:r>
              <a:rPr lang="zh-CN" altLang="en-US" dirty="0" smtClean="0">
                <a:solidFill>
                  <a:srgbClr val="000000"/>
                </a:solidFill>
              </a:rPr>
              <a:t>      </a:t>
            </a:r>
            <a:endParaRPr lang="zh-CN" altLang="en-US" dirty="0">
              <a:solidFill>
                <a:srgbClr val="000000"/>
              </a:solidFill>
            </a:endParaRPr>
          </a:p>
          <a:p>
            <a:endParaRPr lang="zh-CN" altLang="en-US" dirty="0">
              <a:solidFill>
                <a:srgbClr val="000000"/>
              </a:solidFill>
            </a:endParaRPr>
          </a:p>
          <a:p>
            <a:r>
              <a:rPr lang="zh-CN" altLang="en-US" dirty="0">
                <a:solidFill>
                  <a:srgbClr val="000000"/>
                </a:solidFill>
              </a:rPr>
              <a:t>　　</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1815226"/>
            <a:ext cx="3241646" cy="2298622"/>
          </a:xfrm>
          <a:prstGeom prst="rect">
            <a:avLst/>
          </a:prstGeom>
        </p:spPr>
      </p:pic>
      <p:sp>
        <p:nvSpPr>
          <p:cNvPr id="9" name="矩形 8"/>
          <p:cNvSpPr/>
          <p:nvPr/>
        </p:nvSpPr>
        <p:spPr>
          <a:xfrm>
            <a:off x="323528" y="4658512"/>
            <a:ext cx="7834934" cy="1200329"/>
          </a:xfrm>
          <a:prstGeom prst="rect">
            <a:avLst/>
          </a:prstGeom>
        </p:spPr>
        <p:txBody>
          <a:bodyPr wrap="square">
            <a:spAutoFit/>
          </a:bodyPr>
          <a:lstStyle/>
          <a:p>
            <a:r>
              <a:rPr lang="zh-CN" altLang="en-US" dirty="0" smtClean="0">
                <a:solidFill>
                  <a:srgbClr val="000000"/>
                </a:solidFill>
              </a:rPr>
              <a:t>      其它</a:t>
            </a:r>
            <a:r>
              <a:rPr lang="zh-CN" altLang="en-US" dirty="0">
                <a:solidFill>
                  <a:srgbClr val="000000"/>
                </a:solidFill>
              </a:rPr>
              <a:t>各国对潜艇的作用也极其重视，在第二次世界大战爆发时，各国共拥有</a:t>
            </a:r>
            <a:r>
              <a:rPr lang="en-US" altLang="zh-CN" dirty="0">
                <a:solidFill>
                  <a:srgbClr val="000000"/>
                </a:solidFill>
              </a:rPr>
              <a:t>900</a:t>
            </a:r>
            <a:r>
              <a:rPr lang="zh-CN" altLang="en-US" dirty="0">
                <a:solidFill>
                  <a:srgbClr val="000000"/>
                </a:solidFill>
              </a:rPr>
              <a:t>余艘潜艇，在整个二战期间，各国共建造了</a:t>
            </a:r>
            <a:r>
              <a:rPr lang="en-US" altLang="zh-CN" dirty="0">
                <a:solidFill>
                  <a:srgbClr val="000000"/>
                </a:solidFill>
              </a:rPr>
              <a:t>1600</a:t>
            </a:r>
            <a:r>
              <a:rPr lang="zh-CN" altLang="en-US" dirty="0">
                <a:solidFill>
                  <a:srgbClr val="000000"/>
                </a:solidFill>
              </a:rPr>
              <a:t>多艘潜艇。这些潜艇取得了击沉各种运输船</a:t>
            </a:r>
            <a:r>
              <a:rPr lang="en-US" altLang="zh-CN" dirty="0">
                <a:solidFill>
                  <a:srgbClr val="000000"/>
                </a:solidFill>
              </a:rPr>
              <a:t>5000</a:t>
            </a:r>
            <a:r>
              <a:rPr lang="zh-CN" altLang="en-US" dirty="0">
                <a:solidFill>
                  <a:srgbClr val="000000"/>
                </a:solidFill>
              </a:rPr>
              <a:t>余艘、</a:t>
            </a:r>
            <a:r>
              <a:rPr lang="en-US" altLang="zh-CN" dirty="0">
                <a:solidFill>
                  <a:srgbClr val="000000"/>
                </a:solidFill>
              </a:rPr>
              <a:t>2000</a:t>
            </a:r>
            <a:r>
              <a:rPr lang="zh-CN" altLang="en-US" dirty="0">
                <a:solidFill>
                  <a:srgbClr val="000000"/>
                </a:solidFill>
              </a:rPr>
              <a:t>余万吨、击沉击伤各型军舰</a:t>
            </a:r>
            <a:r>
              <a:rPr lang="en-US" altLang="zh-CN" dirty="0">
                <a:solidFill>
                  <a:srgbClr val="000000"/>
                </a:solidFill>
              </a:rPr>
              <a:t>381</a:t>
            </a:r>
            <a:r>
              <a:rPr lang="zh-CN" altLang="en-US" dirty="0">
                <a:solidFill>
                  <a:srgbClr val="000000"/>
                </a:solidFill>
              </a:rPr>
              <a:t>艘的辉煌战果。</a:t>
            </a:r>
          </a:p>
        </p:txBody>
      </p:sp>
      <p:sp>
        <p:nvSpPr>
          <p:cNvPr id="10" name="矩形 9"/>
          <p:cNvSpPr/>
          <p:nvPr/>
        </p:nvSpPr>
        <p:spPr>
          <a:xfrm>
            <a:off x="144016" y="1528156"/>
            <a:ext cx="5580112" cy="3139321"/>
          </a:xfrm>
          <a:prstGeom prst="rect">
            <a:avLst/>
          </a:prstGeom>
        </p:spPr>
        <p:txBody>
          <a:bodyPr wrap="square">
            <a:spAutoFit/>
          </a:bodyPr>
          <a:lstStyle/>
          <a:p>
            <a:r>
              <a:rPr lang="zh-CN" altLang="en-US" dirty="0" smtClean="0">
                <a:solidFill>
                  <a:srgbClr val="000000"/>
                </a:solidFill>
              </a:rPr>
              <a:t>      潜艇</a:t>
            </a:r>
            <a:r>
              <a:rPr lang="zh-CN" altLang="en-US" dirty="0">
                <a:solidFill>
                  <a:srgbClr val="000000"/>
                </a:solidFill>
              </a:rPr>
              <a:t>最早出现于</a:t>
            </a:r>
            <a:r>
              <a:rPr lang="en-US" altLang="zh-CN" dirty="0">
                <a:solidFill>
                  <a:srgbClr val="000000"/>
                </a:solidFill>
              </a:rPr>
              <a:t>18</a:t>
            </a:r>
            <a:r>
              <a:rPr lang="zh-CN" altLang="en-US" dirty="0">
                <a:solidFill>
                  <a:srgbClr val="000000"/>
                </a:solidFill>
              </a:rPr>
              <a:t>世纪</a:t>
            </a:r>
            <a:r>
              <a:rPr lang="en-US" altLang="zh-CN" dirty="0">
                <a:solidFill>
                  <a:srgbClr val="000000"/>
                </a:solidFill>
              </a:rPr>
              <a:t>70</a:t>
            </a:r>
            <a:r>
              <a:rPr lang="zh-CN" altLang="en-US" dirty="0">
                <a:solidFill>
                  <a:srgbClr val="000000"/>
                </a:solidFill>
              </a:rPr>
              <a:t>年代，经过近两个世纪的发展与研究，其在海战中的作用终于被世界各国海军所承认、其中尤其以德国最为重视。</a:t>
            </a:r>
            <a:r>
              <a:rPr lang="en-US" altLang="zh-CN" dirty="0">
                <a:solidFill>
                  <a:srgbClr val="000000"/>
                </a:solidFill>
              </a:rPr>
              <a:t>1906</a:t>
            </a:r>
            <a:r>
              <a:rPr lang="zh-CN" altLang="en-US" dirty="0">
                <a:solidFill>
                  <a:srgbClr val="000000"/>
                </a:solidFill>
              </a:rPr>
              <a:t>年，德国日耳曼尼亚造船厂为德国海军建造的第一艘潜艇</a:t>
            </a:r>
            <a:r>
              <a:rPr lang="en-US" altLang="zh-CN" dirty="0">
                <a:solidFill>
                  <a:srgbClr val="000000"/>
                </a:solidFill>
              </a:rPr>
              <a:t>''U -1”</a:t>
            </a:r>
            <a:r>
              <a:rPr lang="zh-CN" altLang="en-US" dirty="0">
                <a:solidFill>
                  <a:srgbClr val="000000"/>
                </a:solidFill>
              </a:rPr>
              <a:t>号成为大西洋上最令人恐惧武器</a:t>
            </a:r>
            <a:r>
              <a:rPr lang="zh-CN" altLang="en-US" dirty="0" smtClean="0">
                <a:solidFill>
                  <a:srgbClr val="000000"/>
                </a:solidFill>
              </a:rPr>
              <a:t>。</a:t>
            </a:r>
            <a:r>
              <a:rPr lang="zh-CN" altLang="en-US" dirty="0">
                <a:solidFill>
                  <a:srgbClr val="000000"/>
                </a:solidFill>
              </a:rPr>
              <a:t>德国虽然是二战的战败国，但它的潜艇作战成就远远超过其它国家，对潜艇的威力认识最深，对潜艇的作战理论也研究最透，所以在二战的大西洋战场上，德国潜艇占据了主导地位。其凶恶的Ｕ艇和著名的“狼群”都在潜艇历史上留下了浓墨重彩的一笔。</a:t>
            </a:r>
          </a:p>
          <a:p>
            <a:endParaRPr lang="zh-CN" altLang="en-US" dirty="0">
              <a:solidFill>
                <a:srgbClr val="000000"/>
              </a:solidFill>
            </a:endParaRPr>
          </a:p>
        </p:txBody>
      </p:sp>
      <p:sp>
        <p:nvSpPr>
          <p:cNvPr id="11"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50</a:t>
            </a:r>
          </a:p>
        </p:txBody>
      </p:sp>
    </p:spTree>
    <p:extLst>
      <p:ext uri="{BB962C8B-B14F-4D97-AF65-F5344CB8AC3E}">
        <p14:creationId xmlns:p14="http://schemas.microsoft.com/office/powerpoint/2010/main" val="180500239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16632"/>
            <a:ext cx="7772400" cy="711200"/>
          </a:xfrm>
        </p:spPr>
        <p:txBody>
          <a:bodyPr/>
          <a:lstStyle/>
          <a:p>
            <a:pPr algn="ctr"/>
            <a:r>
              <a:rPr lang="zh-CN" altLang="en-US" dirty="0"/>
              <a:t>海上巨无霸</a:t>
            </a:r>
            <a:r>
              <a:rPr lang="en-US" altLang="zh-CN" dirty="0"/>
              <a:t>——</a:t>
            </a:r>
            <a:r>
              <a:rPr lang="zh-CN" altLang="en-US" dirty="0"/>
              <a:t>航空母舰</a:t>
            </a:r>
          </a:p>
        </p:txBody>
      </p:sp>
      <p:sp>
        <p:nvSpPr>
          <p:cNvPr id="3" name="矩形 2"/>
          <p:cNvSpPr/>
          <p:nvPr/>
        </p:nvSpPr>
        <p:spPr>
          <a:xfrm>
            <a:off x="251520" y="4758847"/>
            <a:ext cx="8678688" cy="1200329"/>
          </a:xfrm>
          <a:prstGeom prst="rect">
            <a:avLst/>
          </a:prstGeom>
        </p:spPr>
        <p:txBody>
          <a:bodyPr wrap="square">
            <a:spAutoFit/>
          </a:bodyPr>
          <a:lstStyle/>
          <a:p>
            <a:r>
              <a:rPr lang="zh-CN" altLang="en-US" dirty="0" smtClean="0">
                <a:solidFill>
                  <a:srgbClr val="000000"/>
                </a:solidFill>
              </a:rPr>
              <a:t>      事实上</a:t>
            </a:r>
            <a:r>
              <a:rPr lang="zh-CN" altLang="en-US" dirty="0">
                <a:solidFill>
                  <a:srgbClr val="000000"/>
                </a:solidFill>
              </a:rPr>
              <a:t>，第一艘真正的航母是在一战中出现的，它的拥有者是英国，并且在一战中就显示出了巨大的潜力，并且开辟了海战的新时代。到了二战，航母已经成为海上战场成败的关键，各国也都加紧制造。当时的意大利和德国由于没有意识到这个问题，因此在海上很快处于劣势，当他们意识到航母的重要性时，败局已定，一切已晚</a:t>
            </a:r>
            <a:r>
              <a:rPr lang="zh-CN" altLang="en-US" dirty="0" smtClean="0">
                <a:solidFill>
                  <a:srgbClr val="000000"/>
                </a:solidFill>
              </a:rPr>
              <a:t>。</a:t>
            </a:r>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1793" y="1412776"/>
            <a:ext cx="2706183" cy="2253992"/>
          </a:xfrm>
          <a:prstGeom prst="rect">
            <a:avLst/>
          </a:prstGeom>
        </p:spPr>
      </p:pic>
      <p:sp>
        <p:nvSpPr>
          <p:cNvPr id="5" name="矩形 4"/>
          <p:cNvSpPr/>
          <p:nvPr/>
        </p:nvSpPr>
        <p:spPr>
          <a:xfrm>
            <a:off x="251520" y="1223679"/>
            <a:ext cx="5400600" cy="3139321"/>
          </a:xfrm>
          <a:prstGeom prst="rect">
            <a:avLst/>
          </a:prstGeom>
        </p:spPr>
        <p:txBody>
          <a:bodyPr wrap="square">
            <a:spAutoFit/>
          </a:bodyPr>
          <a:lstStyle/>
          <a:p>
            <a:r>
              <a:rPr lang="zh-CN" altLang="en-US" dirty="0" smtClean="0">
                <a:solidFill>
                  <a:srgbClr val="000000"/>
                </a:solidFill>
              </a:rPr>
              <a:t>      航空母舰</a:t>
            </a:r>
            <a:r>
              <a:rPr lang="zh-CN" altLang="en-US" dirty="0">
                <a:solidFill>
                  <a:srgbClr val="000000"/>
                </a:solidFill>
              </a:rPr>
              <a:t>（</a:t>
            </a:r>
            <a:r>
              <a:rPr lang="en-US" altLang="zh-CN" dirty="0">
                <a:solidFill>
                  <a:srgbClr val="000000"/>
                </a:solidFill>
              </a:rPr>
              <a:t>Aircraft Carrier</a:t>
            </a:r>
            <a:r>
              <a:rPr lang="zh-CN" altLang="en-US" dirty="0">
                <a:solidFill>
                  <a:srgbClr val="000000"/>
                </a:solidFill>
              </a:rPr>
              <a:t>）简称“航母”、“空母”，是一种以舰载机为主要作战武器的大型水面舰艇。舰体通常拥有巨大的甲板和坐落于右侧的舰岛，航空母舰一般总是一支航空母舰战斗群的核心舰船， 舰队中的其它船只提供其保护和供给，而航母则提供空中掩护和远程打击能力发展至今，航空母舰已是现代海军不可或缺的武器也是海战最重要的舰艇之一， 依靠航空母舰，一个国家可以在远离其国土的地方、不依靠当地的机场情况施加军事压力和进行作战。，航空母舰已是现代海军不可或缺的利器，也成为了一个国家综合国力的象征。</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51</a:t>
            </a:r>
          </a:p>
        </p:txBody>
      </p:sp>
    </p:spTree>
    <p:extLst>
      <p:ext uri="{BB962C8B-B14F-4D97-AF65-F5344CB8AC3E}">
        <p14:creationId xmlns:p14="http://schemas.microsoft.com/office/powerpoint/2010/main" val="169804102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致命的</a:t>
            </a:r>
            <a:r>
              <a:rPr lang="en-US" altLang="zh-CN" dirty="0" smtClean="0"/>
              <a:t>88</a:t>
            </a:r>
            <a:r>
              <a:rPr lang="zh-CN" altLang="en-US" dirty="0" smtClean="0"/>
              <a:t>毫米远程大炮</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4" name="矩形 3"/>
          <p:cNvSpPr/>
          <p:nvPr/>
        </p:nvSpPr>
        <p:spPr>
          <a:xfrm>
            <a:off x="3203848" y="1032599"/>
            <a:ext cx="5544616" cy="2862322"/>
          </a:xfrm>
          <a:prstGeom prst="rect">
            <a:avLst/>
          </a:prstGeom>
        </p:spPr>
        <p:txBody>
          <a:bodyPr wrap="square">
            <a:spAutoFit/>
          </a:bodyPr>
          <a:lstStyle/>
          <a:p>
            <a:r>
              <a:rPr lang="zh-CN" altLang="en-US" dirty="0" smtClean="0">
                <a:solidFill>
                  <a:srgbClr val="000000"/>
                </a:solidFill>
              </a:rPr>
              <a:t>      二战北非战场在准备迎接英国人的一次进攻前，埃尔文</a:t>
            </a:r>
            <a:r>
              <a:rPr lang="en-US" altLang="zh-CN" dirty="0" smtClean="0">
                <a:solidFill>
                  <a:srgbClr val="000000"/>
                </a:solidFill>
              </a:rPr>
              <a:t>.</a:t>
            </a:r>
            <a:r>
              <a:rPr lang="zh-CN" altLang="en-US" dirty="0" smtClean="0">
                <a:solidFill>
                  <a:srgbClr val="000000"/>
                </a:solidFill>
              </a:rPr>
              <a:t>隆美尔在利比亚对他的一群军官说：“沙漠作战可以最形象地比喻成海上作战。谁拥有最大射程的武器，谁就有最长的手臂。”隆美尔承认，刚刚获得好几百辆坦克增援的英军在即将到来的这次战斗中将发挥出前所未有的机动性。</a:t>
            </a:r>
          </a:p>
          <a:p>
            <a:r>
              <a:rPr lang="zh-CN" altLang="en-US" dirty="0" smtClean="0">
                <a:solidFill>
                  <a:srgbClr val="000000"/>
                </a:solidFill>
              </a:rPr>
              <a:t>    不过，他也坚持认为：“最长的手臂有它自己的优势。我们就有这种最长的手臂</a:t>
            </a:r>
            <a:r>
              <a:rPr lang="en-US" altLang="zh-CN" dirty="0" smtClean="0">
                <a:solidFill>
                  <a:srgbClr val="000000"/>
                </a:solidFill>
              </a:rPr>
              <a:t>——88</a:t>
            </a:r>
            <a:r>
              <a:rPr lang="zh-CN" altLang="en-US" dirty="0" smtClean="0">
                <a:solidFill>
                  <a:srgbClr val="000000"/>
                </a:solidFill>
              </a:rPr>
              <a:t>毫米大炮。”</a:t>
            </a:r>
          </a:p>
          <a:p>
            <a:endParaRPr lang="zh-CN" altLang="en-US" dirty="0" smtClean="0">
              <a:solidFill>
                <a:srgbClr val="000000"/>
              </a:solidFill>
            </a:endParaRPr>
          </a:p>
          <a:p>
            <a:endParaRPr lang="zh-CN" altLang="en-US" dirty="0">
              <a:solidFill>
                <a:srgbClr val="000000"/>
              </a:solidFill>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03300"/>
            <a:ext cx="2921000" cy="2425700"/>
          </a:xfrm>
          <a:prstGeom prst="rect">
            <a:avLst/>
          </a:prstGeom>
        </p:spPr>
      </p:pic>
      <p:sp>
        <p:nvSpPr>
          <p:cNvPr id="6" name="矩形 5"/>
          <p:cNvSpPr/>
          <p:nvPr/>
        </p:nvSpPr>
        <p:spPr>
          <a:xfrm>
            <a:off x="148902" y="3595503"/>
            <a:ext cx="8343320" cy="2862322"/>
          </a:xfrm>
          <a:prstGeom prst="rect">
            <a:avLst/>
          </a:prstGeom>
        </p:spPr>
        <p:txBody>
          <a:bodyPr wrap="square">
            <a:spAutoFit/>
          </a:bodyPr>
          <a:lstStyle/>
          <a:p>
            <a:r>
              <a:rPr lang="zh-CN" altLang="en-US" dirty="0" smtClean="0">
                <a:solidFill>
                  <a:srgbClr val="000000"/>
                </a:solidFill>
              </a:rPr>
              <a:t>      这种因口径</a:t>
            </a:r>
            <a:r>
              <a:rPr lang="en-US" altLang="zh-CN" dirty="0" smtClean="0">
                <a:solidFill>
                  <a:srgbClr val="000000"/>
                </a:solidFill>
              </a:rPr>
              <a:t>88</a:t>
            </a:r>
            <a:r>
              <a:rPr lang="zh-CN" altLang="en-US" dirty="0" smtClean="0">
                <a:solidFill>
                  <a:srgbClr val="000000"/>
                </a:solidFill>
              </a:rPr>
              <a:t>毫米而被普遍称作“</a:t>
            </a:r>
            <a:r>
              <a:rPr lang="en-US" altLang="zh-CN" dirty="0" smtClean="0">
                <a:solidFill>
                  <a:srgbClr val="000000"/>
                </a:solidFill>
              </a:rPr>
              <a:t>88”</a:t>
            </a:r>
            <a:r>
              <a:rPr lang="zh-CN" altLang="en-US" dirty="0" smtClean="0">
                <a:solidFill>
                  <a:srgbClr val="000000"/>
                </a:solidFill>
              </a:rPr>
              <a:t>的大炮首次用在西班牙内战期间，当时，德国军队用它发射的炮弹攻击俄国坦克，具有毁灭性的效果。</a:t>
            </a:r>
            <a:r>
              <a:rPr lang="en-US" altLang="zh-CN" dirty="0" smtClean="0">
                <a:solidFill>
                  <a:srgbClr val="000000"/>
                </a:solidFill>
              </a:rPr>
              <a:t>1940</a:t>
            </a:r>
            <a:r>
              <a:rPr lang="zh-CN" altLang="en-US" dirty="0" smtClean="0">
                <a:solidFill>
                  <a:srgbClr val="000000"/>
                </a:solidFill>
              </a:rPr>
              <a:t>年</a:t>
            </a:r>
            <a:r>
              <a:rPr lang="en-US" altLang="zh-CN" dirty="0" smtClean="0">
                <a:solidFill>
                  <a:srgbClr val="000000"/>
                </a:solidFill>
              </a:rPr>
              <a:t>5</a:t>
            </a:r>
            <a:r>
              <a:rPr lang="zh-CN" altLang="en-US" dirty="0" smtClean="0">
                <a:solidFill>
                  <a:srgbClr val="000000"/>
                </a:solidFill>
              </a:rPr>
              <a:t>月，德军进攻敦刻尔克期间，“</a:t>
            </a:r>
            <a:r>
              <a:rPr lang="en-US" altLang="zh-CN" dirty="0" smtClean="0">
                <a:solidFill>
                  <a:srgbClr val="000000"/>
                </a:solidFill>
              </a:rPr>
              <a:t>88”</a:t>
            </a:r>
            <a:r>
              <a:rPr lang="zh-CN" altLang="en-US" dirty="0" smtClean="0">
                <a:solidFill>
                  <a:srgbClr val="000000"/>
                </a:solidFill>
              </a:rPr>
              <a:t>再次显示了它的威力。当时，英国军队在进攻隆美尔的第七装甲师时所使用的重型坦克根本不怕德国普通的</a:t>
            </a:r>
            <a:r>
              <a:rPr lang="en-US" altLang="zh-CN" dirty="0" smtClean="0">
                <a:solidFill>
                  <a:srgbClr val="000000"/>
                </a:solidFill>
              </a:rPr>
              <a:t>37</a:t>
            </a:r>
            <a:r>
              <a:rPr lang="zh-CN" altLang="en-US" dirty="0" smtClean="0">
                <a:solidFill>
                  <a:srgbClr val="000000"/>
                </a:solidFill>
              </a:rPr>
              <a:t>毫米反坦克大炮。“</a:t>
            </a:r>
            <a:r>
              <a:rPr lang="en-US" altLang="zh-CN" dirty="0" smtClean="0">
                <a:solidFill>
                  <a:srgbClr val="000000"/>
                </a:solidFill>
              </a:rPr>
              <a:t>88”</a:t>
            </a:r>
            <a:r>
              <a:rPr lang="zh-CN" altLang="en-US" dirty="0" smtClean="0">
                <a:solidFill>
                  <a:srgbClr val="000000"/>
                </a:solidFill>
              </a:rPr>
              <a:t>被运到前线，很快就止住了进攻</a:t>
            </a:r>
            <a:r>
              <a:rPr lang="en-US" altLang="zh-CN" dirty="0" smtClean="0">
                <a:solidFill>
                  <a:srgbClr val="000000"/>
                </a:solidFill>
              </a:rPr>
              <a:t>——</a:t>
            </a:r>
            <a:r>
              <a:rPr lang="zh-CN" altLang="en-US" dirty="0" smtClean="0">
                <a:solidFill>
                  <a:srgbClr val="000000"/>
                </a:solidFill>
              </a:rPr>
              <a:t>一阵连续轰击就击毁了英军的</a:t>
            </a:r>
            <a:r>
              <a:rPr lang="en-US" altLang="zh-CN" dirty="0" smtClean="0">
                <a:solidFill>
                  <a:srgbClr val="000000"/>
                </a:solidFill>
              </a:rPr>
              <a:t>9</a:t>
            </a:r>
            <a:r>
              <a:rPr lang="zh-CN" altLang="en-US" dirty="0" smtClean="0">
                <a:solidFill>
                  <a:srgbClr val="000000"/>
                </a:solidFill>
              </a:rPr>
              <a:t>辆坦克。由于</a:t>
            </a:r>
            <a:r>
              <a:rPr lang="en-US" altLang="zh-CN" dirty="0" smtClean="0">
                <a:solidFill>
                  <a:srgbClr val="000000"/>
                </a:solidFill>
              </a:rPr>
              <a:t>4</a:t>
            </a:r>
            <a:r>
              <a:rPr lang="zh-CN" altLang="en-US" dirty="0" smtClean="0">
                <a:solidFill>
                  <a:srgbClr val="000000"/>
                </a:solidFill>
              </a:rPr>
              <a:t>根炮管每一根在一分钟内就能发射</a:t>
            </a:r>
            <a:r>
              <a:rPr lang="en-US" altLang="zh-CN" dirty="0" smtClean="0">
                <a:solidFill>
                  <a:srgbClr val="000000"/>
                </a:solidFill>
              </a:rPr>
              <a:t>20</a:t>
            </a:r>
            <a:r>
              <a:rPr lang="zh-CN" altLang="en-US" dirty="0" smtClean="0">
                <a:solidFill>
                  <a:srgbClr val="000000"/>
                </a:solidFill>
              </a:rPr>
              <a:t>发炮弹，一阵排炮一次就能对付几十辆坦克；有一次，”</a:t>
            </a:r>
            <a:r>
              <a:rPr lang="en-US" altLang="zh-CN" dirty="0" smtClean="0">
                <a:solidFill>
                  <a:srgbClr val="000000"/>
                </a:solidFill>
              </a:rPr>
              <a:t>88“</a:t>
            </a:r>
            <a:r>
              <a:rPr lang="zh-CN" altLang="en-US" dirty="0" smtClean="0">
                <a:solidFill>
                  <a:srgbClr val="000000"/>
                </a:solidFill>
              </a:rPr>
              <a:t>的一阵排炮就击退了</a:t>
            </a:r>
            <a:r>
              <a:rPr lang="en-US" altLang="zh-CN" dirty="0" smtClean="0">
                <a:solidFill>
                  <a:srgbClr val="000000"/>
                </a:solidFill>
              </a:rPr>
              <a:t>50</a:t>
            </a:r>
            <a:r>
              <a:rPr lang="zh-CN" altLang="en-US" dirty="0" smtClean="0">
                <a:solidFill>
                  <a:srgbClr val="000000"/>
                </a:solidFill>
              </a:rPr>
              <a:t>辆坦克。炮手在超过两英里以外的距离可以击中坦克，不过德国人更喜欢等到目标进入</a:t>
            </a:r>
            <a:r>
              <a:rPr lang="en-US" altLang="zh-CN" dirty="0" smtClean="0">
                <a:solidFill>
                  <a:srgbClr val="000000"/>
                </a:solidFill>
              </a:rPr>
              <a:t>1000</a:t>
            </a:r>
            <a:r>
              <a:rPr lang="zh-CN" altLang="en-US" dirty="0" smtClean="0">
                <a:solidFill>
                  <a:srgbClr val="000000"/>
                </a:solidFill>
              </a:rPr>
              <a:t>码的射程内。在这样的距离内，炮弹可以在一秒多一点的瞬间内到达目标，可以穿透英国最厚的装甲车。</a:t>
            </a:r>
          </a:p>
          <a:p>
            <a:endParaRPr lang="zh-CN" altLang="en-US" dirty="0">
              <a:solidFill>
                <a:srgbClr val="000000"/>
              </a:solidFill>
            </a:endParaRPr>
          </a:p>
        </p:txBody>
      </p:sp>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52</a:t>
            </a:r>
          </a:p>
        </p:txBody>
      </p:sp>
    </p:spTree>
    <p:extLst>
      <p:ext uri="{BB962C8B-B14F-4D97-AF65-F5344CB8AC3E}">
        <p14:creationId xmlns:p14="http://schemas.microsoft.com/office/powerpoint/2010/main" val="220038386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71600" y="129600"/>
            <a:ext cx="7772400" cy="711200"/>
          </a:xfrm>
        </p:spPr>
        <p:txBody>
          <a:bodyPr/>
          <a:lstStyle/>
          <a:p>
            <a:pPr algn="ctr"/>
            <a:r>
              <a:rPr lang="zh-CN" altLang="en-US" dirty="0"/>
              <a:t>最让德军胆寒的武器</a:t>
            </a:r>
            <a:r>
              <a:rPr lang="en-US" altLang="zh-CN" dirty="0"/>
              <a:t>——“</a:t>
            </a:r>
            <a:r>
              <a:rPr lang="zh-CN" altLang="en-US" dirty="0"/>
              <a:t>喀秋莎”</a:t>
            </a:r>
            <a:r>
              <a:rPr lang="zh-CN" altLang="en-US" dirty="0" smtClean="0"/>
              <a:t>火箭炮</a:t>
            </a:r>
            <a:endParaRPr lang="zh-CN" altLang="en-US" dirty="0"/>
          </a:p>
        </p:txBody>
      </p:sp>
      <p:sp>
        <p:nvSpPr>
          <p:cNvPr id="3" name="矩形 2"/>
          <p:cNvSpPr/>
          <p:nvPr/>
        </p:nvSpPr>
        <p:spPr>
          <a:xfrm>
            <a:off x="713959" y="1340768"/>
            <a:ext cx="4572000" cy="4247317"/>
          </a:xfrm>
          <a:prstGeom prst="rect">
            <a:avLst/>
          </a:prstGeom>
        </p:spPr>
        <p:txBody>
          <a:bodyPr>
            <a:spAutoFit/>
          </a:bodyPr>
          <a:lstStyle/>
          <a:p>
            <a:r>
              <a:rPr lang="zh-CN" altLang="en-US" dirty="0" smtClean="0">
                <a:solidFill>
                  <a:srgbClr val="000000"/>
                </a:solidFill>
              </a:rPr>
              <a:t>      喀秋莎多管火箭炮（俄语：</a:t>
            </a:r>
            <a:r>
              <a:rPr lang="en-US" altLang="zh-CN" dirty="0" err="1" smtClean="0">
                <a:solidFill>
                  <a:srgbClr val="000000"/>
                </a:solidFill>
              </a:rPr>
              <a:t>Катюша</a:t>
            </a:r>
            <a:r>
              <a:rPr lang="zh-CN" altLang="en-US" dirty="0" smtClean="0">
                <a:solidFill>
                  <a:srgbClr val="000000"/>
                </a:solidFill>
              </a:rPr>
              <a:t>，俄文罗马化为</a:t>
            </a:r>
            <a:r>
              <a:rPr lang="en-US" altLang="zh-CN" dirty="0" err="1" smtClean="0">
                <a:solidFill>
                  <a:srgbClr val="000000"/>
                </a:solidFill>
              </a:rPr>
              <a:t>Katyusha</a:t>
            </a:r>
            <a:r>
              <a:rPr lang="zh-CN" altLang="en-US" dirty="0" smtClean="0">
                <a:solidFill>
                  <a:srgbClr val="000000"/>
                </a:solidFill>
              </a:rPr>
              <a:t>）是第一种被苏联于第二次世界大战大规模生产、投入使用的自行火箭炮。相较于其他的火炮，这些多管火箭炮能迅速地将大量的炸药倾泻于目标地，但其准确度较低且装弹时间较长。它们虽比其他火炮来的脆弱，但价格低廉、易于生产。二战中，喀秋莎成为了第一种苏联大量生产的自行火炮，并常将其装载于卡车上。和其他自行火炮相比，这样的机动性为喀秋莎带来其他的优势：能一次投注大量火力，并在遭到反攻炮火前迅速离开。其火箭发射车为美援的雪佛兰</a:t>
            </a:r>
            <a:r>
              <a:rPr lang="en-US" altLang="zh-CN" dirty="0" smtClean="0">
                <a:solidFill>
                  <a:srgbClr val="000000"/>
                </a:solidFill>
              </a:rPr>
              <a:t>G7100</a:t>
            </a:r>
            <a:r>
              <a:rPr lang="zh-CN" altLang="en-US" dirty="0" smtClean="0">
                <a:solidFill>
                  <a:srgbClr val="000000"/>
                </a:solidFill>
              </a:rPr>
              <a:t>及福特</a:t>
            </a:r>
            <a:r>
              <a:rPr lang="en-US" altLang="zh-CN" dirty="0" smtClean="0">
                <a:solidFill>
                  <a:srgbClr val="000000"/>
                </a:solidFill>
              </a:rPr>
              <a:t>-</a:t>
            </a:r>
            <a:r>
              <a:rPr lang="zh-CN" altLang="en-US" dirty="0" smtClean="0">
                <a:solidFill>
                  <a:srgbClr val="000000"/>
                </a:solidFill>
              </a:rPr>
              <a:t>马蒙</a:t>
            </a:r>
            <a:r>
              <a:rPr lang="en-US" altLang="zh-CN" dirty="0" smtClean="0">
                <a:solidFill>
                  <a:srgbClr val="000000"/>
                </a:solidFill>
              </a:rPr>
              <a:t>·</a:t>
            </a:r>
            <a:r>
              <a:rPr lang="zh-CN" altLang="en-US" dirty="0" smtClean="0">
                <a:solidFill>
                  <a:srgbClr val="000000"/>
                </a:solidFill>
              </a:rPr>
              <a:t>夏灵顿</a:t>
            </a:r>
            <a:r>
              <a:rPr lang="en-US" altLang="zh-CN" dirty="0" smtClean="0">
                <a:solidFill>
                  <a:srgbClr val="000000"/>
                </a:solidFill>
              </a:rPr>
              <a:t>HH6-COE4</a:t>
            </a:r>
            <a:r>
              <a:rPr lang="zh-CN" altLang="en-US" dirty="0" smtClean="0">
                <a:solidFill>
                  <a:srgbClr val="000000"/>
                </a:solidFill>
              </a:rPr>
              <a:t>和苏联自己生产的吉斯</a:t>
            </a:r>
            <a:r>
              <a:rPr lang="en-US" altLang="zh-CN" dirty="0" smtClean="0">
                <a:solidFill>
                  <a:srgbClr val="000000"/>
                </a:solidFill>
              </a:rPr>
              <a:t>6</a:t>
            </a:r>
            <a:r>
              <a:rPr lang="zh-CN" altLang="en-US" dirty="0" smtClean="0">
                <a:solidFill>
                  <a:srgbClr val="000000"/>
                </a:solidFill>
              </a:rPr>
              <a:t>，吉斯</a:t>
            </a:r>
            <a:r>
              <a:rPr lang="en-US" altLang="zh-CN" dirty="0" smtClean="0">
                <a:solidFill>
                  <a:srgbClr val="000000"/>
                </a:solidFill>
              </a:rPr>
              <a:t>151</a:t>
            </a:r>
            <a:r>
              <a:rPr lang="zh-CN" altLang="en-US" dirty="0" smtClean="0">
                <a:solidFill>
                  <a:srgbClr val="000000"/>
                </a:solidFill>
              </a:rPr>
              <a:t>等。</a:t>
            </a:r>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0112" y="1326947"/>
            <a:ext cx="3090338" cy="2113791"/>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7"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53</a:t>
            </a:r>
          </a:p>
        </p:txBody>
      </p:sp>
    </p:spTree>
    <p:extLst>
      <p:ext uri="{BB962C8B-B14F-4D97-AF65-F5344CB8AC3E}">
        <p14:creationId xmlns:p14="http://schemas.microsoft.com/office/powerpoint/2010/main" val="234866650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71600" y="129600"/>
            <a:ext cx="7772400" cy="711200"/>
          </a:xfrm>
        </p:spPr>
        <p:txBody>
          <a:bodyPr/>
          <a:lstStyle/>
          <a:p>
            <a:pPr algn="ctr"/>
            <a:r>
              <a:rPr lang="zh-CN" altLang="en-US" dirty="0" smtClean="0"/>
              <a:t>数量</a:t>
            </a:r>
            <a:r>
              <a:rPr lang="zh-CN" altLang="en-US" dirty="0"/>
              <a:t>最多的“霸王龙”</a:t>
            </a:r>
            <a:r>
              <a:rPr lang="en-US" altLang="zh-CN" dirty="0"/>
              <a:t>——“</a:t>
            </a:r>
            <a:r>
              <a:rPr lang="zh-CN" altLang="en-US" dirty="0"/>
              <a:t>谢尔曼”坦克</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6" name="矩形 5"/>
          <p:cNvSpPr/>
          <p:nvPr/>
        </p:nvSpPr>
        <p:spPr>
          <a:xfrm>
            <a:off x="657656" y="1495012"/>
            <a:ext cx="3312368" cy="2862322"/>
          </a:xfrm>
          <a:prstGeom prst="rect">
            <a:avLst/>
          </a:prstGeom>
        </p:spPr>
        <p:txBody>
          <a:bodyPr wrap="square">
            <a:spAutoFit/>
          </a:bodyPr>
          <a:lstStyle/>
          <a:p>
            <a:r>
              <a:rPr lang="zh-CN" altLang="en-US" dirty="0" smtClean="0">
                <a:solidFill>
                  <a:srgbClr val="000000"/>
                </a:solidFill>
              </a:rPr>
              <a:t>      “谢尔曼”</a:t>
            </a:r>
            <a:r>
              <a:rPr lang="zh-CN" altLang="en-US" dirty="0">
                <a:solidFill>
                  <a:srgbClr val="000000"/>
                </a:solidFill>
              </a:rPr>
              <a:t>坦克是美国在二战期间研制生产的一种中型坦克，它是二战中生产数量最多的一种坦克，共生产了</a:t>
            </a:r>
            <a:r>
              <a:rPr lang="en-US" altLang="zh-CN" dirty="0">
                <a:solidFill>
                  <a:srgbClr val="000000"/>
                </a:solidFill>
              </a:rPr>
              <a:t>49230</a:t>
            </a:r>
            <a:r>
              <a:rPr lang="zh-CN" altLang="en-US" dirty="0">
                <a:solidFill>
                  <a:srgbClr val="000000"/>
                </a:solidFill>
              </a:rPr>
              <a:t>辆。</a:t>
            </a:r>
            <a:r>
              <a:rPr lang="en-US" altLang="zh-CN" dirty="0">
                <a:solidFill>
                  <a:srgbClr val="000000"/>
                </a:solidFill>
              </a:rPr>
              <a:t>1942</a:t>
            </a:r>
            <a:r>
              <a:rPr lang="zh-CN" altLang="en-US" dirty="0">
                <a:solidFill>
                  <a:srgbClr val="000000"/>
                </a:solidFill>
              </a:rPr>
              <a:t>年初，Ｍ</a:t>
            </a:r>
            <a:r>
              <a:rPr lang="en-US" altLang="zh-CN" dirty="0">
                <a:solidFill>
                  <a:srgbClr val="000000"/>
                </a:solidFill>
              </a:rPr>
              <a:t>4</a:t>
            </a:r>
            <a:r>
              <a:rPr lang="zh-CN" altLang="en-US" dirty="0">
                <a:solidFill>
                  <a:srgbClr val="000000"/>
                </a:solidFill>
              </a:rPr>
              <a:t>坦克正式列装，由于它在战场上的出色表现，很快赢得坦克手们的青睐。</a:t>
            </a:r>
          </a:p>
          <a:p>
            <a:endParaRPr lang="zh-CN" altLang="en-US" dirty="0">
              <a:solidFill>
                <a:srgbClr val="000000"/>
              </a:solidFill>
            </a:endParaRPr>
          </a:p>
          <a:p>
            <a:r>
              <a:rPr lang="zh-CN" altLang="en-US" dirty="0">
                <a:solidFill>
                  <a:srgbClr val="000000"/>
                </a:solidFill>
              </a:rPr>
              <a:t>　　</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1268760"/>
            <a:ext cx="4504979" cy="2952328"/>
          </a:xfrm>
          <a:prstGeom prst="rect">
            <a:avLst/>
          </a:prstGeom>
        </p:spPr>
      </p:pic>
      <p:sp>
        <p:nvSpPr>
          <p:cNvPr id="8" name="矩形 7"/>
          <p:cNvSpPr/>
          <p:nvPr/>
        </p:nvSpPr>
        <p:spPr>
          <a:xfrm>
            <a:off x="467544" y="5015549"/>
            <a:ext cx="8269583" cy="923330"/>
          </a:xfrm>
          <a:prstGeom prst="rect">
            <a:avLst/>
          </a:prstGeom>
        </p:spPr>
        <p:txBody>
          <a:bodyPr wrap="square">
            <a:spAutoFit/>
          </a:bodyPr>
          <a:lstStyle/>
          <a:p>
            <a:r>
              <a:rPr lang="zh-CN" altLang="en-US" dirty="0" smtClean="0">
                <a:solidFill>
                  <a:srgbClr val="000000"/>
                </a:solidFill>
              </a:rPr>
              <a:t>     第二次世界大战</a:t>
            </a:r>
            <a:r>
              <a:rPr lang="zh-CN" altLang="en-US" dirty="0">
                <a:solidFill>
                  <a:srgbClr val="000000"/>
                </a:solidFill>
              </a:rPr>
              <a:t>后，许多从美军退役的Ｍ</a:t>
            </a:r>
            <a:r>
              <a:rPr lang="en-US" altLang="zh-CN" dirty="0">
                <a:solidFill>
                  <a:srgbClr val="000000"/>
                </a:solidFill>
              </a:rPr>
              <a:t>4</a:t>
            </a:r>
            <a:r>
              <a:rPr lang="zh-CN" altLang="en-US" dirty="0">
                <a:solidFill>
                  <a:srgbClr val="000000"/>
                </a:solidFill>
              </a:rPr>
              <a:t>坦克成了一些中、小国家军队的宝贝，“谢尔曼”遍及世界各地。直到今天，它仍在某些国家发挥着作用。Ｍ</a:t>
            </a:r>
            <a:r>
              <a:rPr lang="en-US" altLang="zh-CN" dirty="0">
                <a:solidFill>
                  <a:srgbClr val="000000"/>
                </a:solidFill>
              </a:rPr>
              <a:t>4</a:t>
            </a:r>
            <a:r>
              <a:rPr lang="zh-CN" altLang="en-US" dirty="0">
                <a:solidFill>
                  <a:srgbClr val="000000"/>
                </a:solidFill>
              </a:rPr>
              <a:t>坦克与苏联的Ｔ</a:t>
            </a:r>
            <a:r>
              <a:rPr lang="en-US" altLang="zh-CN" dirty="0">
                <a:solidFill>
                  <a:srgbClr val="000000"/>
                </a:solidFill>
              </a:rPr>
              <a:t>—34</a:t>
            </a:r>
            <a:r>
              <a:rPr lang="zh-CN" altLang="en-US" dirty="0">
                <a:solidFill>
                  <a:srgbClr val="000000"/>
                </a:solidFill>
              </a:rPr>
              <a:t>一样，在世界坦克发展史上占有重要的地位。</a:t>
            </a:r>
          </a:p>
        </p:txBody>
      </p:sp>
      <p:sp>
        <p:nvSpPr>
          <p:cNvPr id="9"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54</a:t>
            </a:r>
          </a:p>
        </p:txBody>
      </p:sp>
    </p:spTree>
    <p:extLst>
      <p:ext uri="{BB962C8B-B14F-4D97-AF65-F5344CB8AC3E}">
        <p14:creationId xmlns:p14="http://schemas.microsoft.com/office/powerpoint/2010/main" val="25870397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德军步兵火焰喷射器</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268760"/>
            <a:ext cx="3200400" cy="2580624"/>
          </a:xfrm>
          <a:prstGeom prst="rect">
            <a:avLst/>
          </a:prstGeom>
        </p:spPr>
      </p:pic>
      <p:sp>
        <p:nvSpPr>
          <p:cNvPr id="5" name="矩形 4"/>
          <p:cNvSpPr/>
          <p:nvPr/>
        </p:nvSpPr>
        <p:spPr>
          <a:xfrm>
            <a:off x="4139952" y="1268760"/>
            <a:ext cx="4572000" cy="4247317"/>
          </a:xfrm>
          <a:prstGeom prst="rect">
            <a:avLst/>
          </a:prstGeom>
        </p:spPr>
        <p:txBody>
          <a:bodyPr>
            <a:spAutoFit/>
          </a:bodyPr>
          <a:lstStyle/>
          <a:p>
            <a:r>
              <a:rPr lang="zh-CN" altLang="en-US" dirty="0" smtClean="0">
                <a:solidFill>
                  <a:srgbClr val="000000"/>
                </a:solidFill>
              </a:rPr>
              <a:t>       现代意义上的火焰喷射器，其发明者被公认为德国人理查德</a:t>
            </a:r>
            <a:r>
              <a:rPr lang="en-US" altLang="zh-CN" dirty="0" smtClean="0">
                <a:solidFill>
                  <a:srgbClr val="000000"/>
                </a:solidFill>
              </a:rPr>
              <a:t>·</a:t>
            </a:r>
            <a:r>
              <a:rPr lang="zh-CN" altLang="en-US" dirty="0" smtClean="0">
                <a:solidFill>
                  <a:srgbClr val="000000"/>
                </a:solidFill>
              </a:rPr>
              <a:t>费德勒，他于</a:t>
            </a:r>
            <a:r>
              <a:rPr lang="en-US" altLang="zh-CN" dirty="0" smtClean="0">
                <a:solidFill>
                  <a:srgbClr val="000000"/>
                </a:solidFill>
              </a:rPr>
              <a:t>1901</a:t>
            </a:r>
            <a:r>
              <a:rPr lang="zh-CN" altLang="en-US" dirty="0" smtClean="0">
                <a:solidFill>
                  <a:srgbClr val="000000"/>
                </a:solidFill>
              </a:rPr>
              <a:t>年造出了一个火焰喷射器样品供德军评估。费德勒的装置已经基本上具备了现代火焰喷射器的一切特征，该装置为人力携带，配有一个周长为</a:t>
            </a:r>
            <a:r>
              <a:rPr lang="en-US" altLang="zh-CN" dirty="0" smtClean="0">
                <a:solidFill>
                  <a:srgbClr val="000000"/>
                </a:solidFill>
              </a:rPr>
              <a:t>1.2</a:t>
            </a:r>
            <a:r>
              <a:rPr lang="zh-CN" altLang="en-US" dirty="0" smtClean="0">
                <a:solidFill>
                  <a:srgbClr val="000000"/>
                </a:solidFill>
              </a:rPr>
              <a:t>米的筒形容器，容器内部水平分为两部分，下半部为压缩空气瓶，上半部为燃烧剂瓶。当射手压下燃料筒上的节流阀手柄时，压缩空气将液体燃烧剂经一个橡皮管从钢质的发射管口喷出，发射管口有一个简单的点火装置，液体燃烧剂被点燃后，形成一束蘑菇状的火球喷向目标。这个装备的射程是</a:t>
            </a:r>
            <a:r>
              <a:rPr lang="en-US" altLang="zh-CN" dirty="0" smtClean="0">
                <a:solidFill>
                  <a:srgbClr val="000000"/>
                </a:solidFill>
              </a:rPr>
              <a:t>18</a:t>
            </a:r>
            <a:r>
              <a:rPr lang="zh-CN" altLang="en-US" dirty="0" smtClean="0">
                <a:solidFill>
                  <a:srgbClr val="000000"/>
                </a:solidFill>
              </a:rPr>
              <a:t>米，能够持续喷射</a:t>
            </a:r>
            <a:r>
              <a:rPr lang="en-US" altLang="zh-CN" dirty="0" smtClean="0">
                <a:solidFill>
                  <a:srgbClr val="000000"/>
                </a:solidFill>
              </a:rPr>
              <a:t>2</a:t>
            </a:r>
            <a:r>
              <a:rPr lang="zh-CN" altLang="en-US" dirty="0" smtClean="0">
                <a:solidFill>
                  <a:srgbClr val="000000"/>
                </a:solidFill>
              </a:rPr>
              <a:t>分钟，但点火信管是一次性使用的，每次发射都必须换用新的。</a:t>
            </a:r>
            <a:endParaRPr lang="zh-CN" altLang="en-US" dirty="0">
              <a:solidFill>
                <a:srgbClr val="000000"/>
              </a:solidFill>
            </a:endParaRPr>
          </a:p>
        </p:txBody>
      </p:sp>
      <p:sp>
        <p:nvSpPr>
          <p:cNvPr id="6" name="矩形 5"/>
          <p:cNvSpPr/>
          <p:nvPr/>
        </p:nvSpPr>
        <p:spPr>
          <a:xfrm>
            <a:off x="971600" y="4105646"/>
            <a:ext cx="2304256" cy="369332"/>
          </a:xfrm>
          <a:prstGeom prst="rect">
            <a:avLst/>
          </a:prstGeom>
        </p:spPr>
        <p:txBody>
          <a:bodyPr wrap="square">
            <a:spAutoFit/>
          </a:bodyPr>
          <a:lstStyle/>
          <a:p>
            <a:r>
              <a:rPr lang="en-US" altLang="zh-CN" dirty="0" err="1" smtClean="0">
                <a:solidFill>
                  <a:srgbClr val="000000"/>
                </a:solidFill>
              </a:rPr>
              <a:t>Flammenwerfer</a:t>
            </a:r>
            <a:r>
              <a:rPr lang="en-US" altLang="zh-CN" dirty="0" smtClean="0">
                <a:solidFill>
                  <a:srgbClr val="000000"/>
                </a:solidFill>
              </a:rPr>
              <a:t> 35</a:t>
            </a:r>
            <a:endParaRPr lang="en-US" altLang="zh-CN" dirty="0">
              <a:solidFill>
                <a:srgbClr val="000000"/>
              </a:solidFill>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55</a:t>
            </a:r>
          </a:p>
        </p:txBody>
      </p:sp>
    </p:spTree>
    <p:extLst>
      <p:ext uri="{BB962C8B-B14F-4D97-AF65-F5344CB8AC3E}">
        <p14:creationId xmlns:p14="http://schemas.microsoft.com/office/powerpoint/2010/main" val="17403484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双方阵营</a:t>
            </a:r>
          </a:p>
        </p:txBody>
      </p:sp>
      <p:sp>
        <p:nvSpPr>
          <p:cNvPr id="3" name="AutoShape 10"/>
          <p:cNvSpPr>
            <a:spLocks noChangeArrowheads="1"/>
          </p:cNvSpPr>
          <p:nvPr/>
        </p:nvSpPr>
        <p:spPr bwMode="gray">
          <a:xfrm>
            <a:off x="500505" y="2651976"/>
            <a:ext cx="3529012" cy="2438583"/>
          </a:xfrm>
          <a:prstGeom prst="roundRect">
            <a:avLst>
              <a:gd name="adj" fmla="val 16667"/>
            </a:avLst>
          </a:prstGeom>
          <a:ln>
            <a:headEnd/>
            <a:tailEnd/>
          </a:ln>
          <a:extLst/>
        </p:spPr>
        <p:style>
          <a:lnRef idx="0">
            <a:schemeClr val="accent6"/>
          </a:lnRef>
          <a:fillRef idx="3">
            <a:schemeClr val="accent6"/>
          </a:fillRef>
          <a:effectRef idx="3">
            <a:schemeClr val="accent6"/>
          </a:effectRef>
          <a:fontRef idx="minor">
            <a:schemeClr val="lt1"/>
          </a:fontRef>
        </p:style>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35338"/>
              </a:solidFill>
              <a:effectLst/>
              <a:uLnTx/>
              <a:uFillTx/>
              <a:latin typeface="Arial" charset="0"/>
              <a:ea typeface="宋体" charset="-122"/>
            </a:endParaRPr>
          </a:p>
        </p:txBody>
      </p:sp>
      <p:sp>
        <p:nvSpPr>
          <p:cNvPr id="4" name="Rectangle 13"/>
          <p:cNvSpPr>
            <a:spLocks noChangeArrowheads="1"/>
          </p:cNvSpPr>
          <p:nvPr/>
        </p:nvSpPr>
        <p:spPr bwMode="auto">
          <a:xfrm>
            <a:off x="606093" y="3355466"/>
            <a:ext cx="3602935" cy="577081"/>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ts val="4500"/>
              </a:lnSpc>
            </a:pPr>
            <a:r>
              <a:rPr lang="zh-CN" altLang="en-US" sz="2400" b="1" dirty="0">
                <a:solidFill>
                  <a:srgbClr val="000099"/>
                </a:solidFill>
                <a:latin typeface="楷体_GB2312" pitchFamily="49" charset="-122"/>
                <a:ea typeface="楷体_GB2312" pitchFamily="49" charset="-122"/>
              </a:rPr>
              <a:t>以德意日为首的法西斯</a:t>
            </a:r>
          </a:p>
        </p:txBody>
      </p:sp>
      <p:sp>
        <p:nvSpPr>
          <p:cNvPr id="5" name="AutoShape 25"/>
          <p:cNvSpPr>
            <a:spLocks noChangeArrowheads="1"/>
          </p:cNvSpPr>
          <p:nvPr/>
        </p:nvSpPr>
        <p:spPr bwMode="gray">
          <a:xfrm>
            <a:off x="1437130" y="1502109"/>
            <a:ext cx="1835150" cy="574675"/>
          </a:xfrm>
          <a:prstGeom prst="roundRect">
            <a:avLst>
              <a:gd name="adj" fmla="val 50000"/>
            </a:avLst>
          </a:prstGeom>
          <a:gradFill rotWithShape="1">
            <a:gsLst>
              <a:gs pos="0">
                <a:srgbClr val="368463"/>
              </a:gs>
              <a:gs pos="50000">
                <a:srgbClr val="368463">
                  <a:gamma/>
                  <a:tint val="64314"/>
                  <a:invGamma/>
                </a:srgbClr>
              </a:gs>
              <a:gs pos="100000">
                <a:srgbClr val="368463"/>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srgbClr val="FF0000"/>
                </a:solidFill>
                <a:ea typeface="华文琥珀" panose="02010800040101010101" pitchFamily="2" charset="-122"/>
              </a:rPr>
              <a:t>轴心国</a:t>
            </a:r>
            <a:endParaRPr kumimoji="0" lang="en-US" altLang="zh-CN" sz="2400" b="0" i="0" u="none" strike="noStrike" kern="0" cap="none" spc="0" normalizeH="0" baseline="0" noProof="0" dirty="0" smtClean="0">
              <a:ln>
                <a:noFill/>
              </a:ln>
              <a:solidFill>
                <a:srgbClr val="FF0000"/>
              </a:solidFill>
              <a:effectLst/>
              <a:uLnTx/>
              <a:uFillTx/>
              <a:ea typeface="华文琥珀" panose="02010800040101010101" pitchFamily="2" charset="-122"/>
            </a:endParaRPr>
          </a:p>
        </p:txBody>
      </p:sp>
      <p:sp>
        <p:nvSpPr>
          <p:cNvPr id="6" name="AutoShape 10"/>
          <p:cNvSpPr>
            <a:spLocks noChangeArrowheads="1"/>
          </p:cNvSpPr>
          <p:nvPr/>
        </p:nvSpPr>
        <p:spPr bwMode="gray">
          <a:xfrm>
            <a:off x="5436096" y="2636148"/>
            <a:ext cx="3529013" cy="2438584"/>
          </a:xfrm>
          <a:prstGeom prst="roundRect">
            <a:avLst>
              <a:gd name="adj" fmla="val 16667"/>
            </a:avLst>
          </a:prstGeom>
          <a:noFill/>
          <a:ln>
            <a:solidFill>
              <a:schemeClr val="accent3">
                <a:lumMod val="75000"/>
              </a:schemeClr>
            </a:solidFill>
            <a:headEnd/>
            <a:tailEnd/>
          </a:ln>
          <a:effectLst>
            <a:outerShdw blurRad="50800" dist="38100" dir="5400000" algn="t" rotWithShape="0">
              <a:prstClr val="black">
                <a:alpha val="40000"/>
              </a:prstClr>
            </a:outerShdw>
          </a:effectLst>
          <a:extLst/>
        </p:spPr>
        <p:style>
          <a:lnRef idx="2">
            <a:schemeClr val="accent6"/>
          </a:lnRef>
          <a:fillRef idx="1">
            <a:schemeClr val="lt1"/>
          </a:fillRef>
          <a:effectRef idx="0">
            <a:schemeClr val="accent6"/>
          </a:effectRef>
          <a:fontRef idx="minor">
            <a:schemeClr val="dk1"/>
          </a:fontRef>
        </p:style>
        <p:txBody>
          <a:bodyPr wrap="none" anchor="ctr"/>
          <a:lstStyle/>
          <a:p>
            <a:pPr algn="ctr">
              <a:defRPr/>
            </a:pPr>
            <a:endParaRPr lang="zh-CN" altLang="en-US">
              <a:solidFill>
                <a:srgbClr val="335338"/>
              </a:solidFill>
              <a:latin typeface="Arial" charset="0"/>
              <a:ea typeface="宋体" charset="-122"/>
            </a:endParaRPr>
          </a:p>
        </p:txBody>
      </p:sp>
      <p:sp>
        <p:nvSpPr>
          <p:cNvPr id="7" name="Rectangle 13"/>
          <p:cNvSpPr>
            <a:spLocks noChangeArrowheads="1"/>
          </p:cNvSpPr>
          <p:nvPr/>
        </p:nvSpPr>
        <p:spPr bwMode="auto">
          <a:xfrm>
            <a:off x="5652119" y="3296181"/>
            <a:ext cx="3096965" cy="577081"/>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lnSpc>
                <a:spcPts val="4500"/>
              </a:lnSpc>
            </a:pPr>
            <a:r>
              <a:rPr lang="zh-CN" altLang="en-US" sz="2400" b="1" dirty="0">
                <a:solidFill>
                  <a:srgbClr val="000099"/>
                </a:solidFill>
                <a:latin typeface="楷体_GB2312" pitchFamily="49" charset="-122"/>
                <a:ea typeface="楷体_GB2312" pitchFamily="49" charset="-122"/>
              </a:rPr>
              <a:t>以中美英法俄为首</a:t>
            </a:r>
          </a:p>
        </p:txBody>
      </p:sp>
      <p:sp>
        <p:nvSpPr>
          <p:cNvPr id="8" name="AutoShape 28"/>
          <p:cNvSpPr>
            <a:spLocks noChangeArrowheads="1"/>
          </p:cNvSpPr>
          <p:nvPr/>
        </p:nvSpPr>
        <p:spPr bwMode="gray">
          <a:xfrm>
            <a:off x="6164704" y="1556792"/>
            <a:ext cx="1835150" cy="574675"/>
          </a:xfrm>
          <a:prstGeom prst="roundRect">
            <a:avLst>
              <a:gd name="adj" fmla="val 50000"/>
            </a:avLst>
          </a:prstGeom>
          <a:gradFill rotWithShape="1">
            <a:gsLst>
              <a:gs pos="0">
                <a:srgbClr val="368463"/>
              </a:gs>
              <a:gs pos="50000">
                <a:srgbClr val="368463">
                  <a:gamma/>
                  <a:tint val="64314"/>
                  <a:invGamma/>
                </a:srgbClr>
              </a:gs>
              <a:gs pos="100000">
                <a:srgbClr val="368463"/>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a:solidFill>
                  <a:srgbClr val="FF0000"/>
                </a:solidFill>
                <a:ea typeface="华文琥珀" panose="02010800040101010101" pitchFamily="2" charset="-122"/>
              </a:rPr>
              <a:t>同盟国</a:t>
            </a:r>
            <a:endParaRPr kumimoji="0" lang="en-US" altLang="zh-CN" sz="2400" b="0" i="0" u="none" strike="noStrike" kern="0" cap="none" spc="0" normalizeH="0" baseline="0" noProof="0" dirty="0" smtClean="0">
              <a:ln>
                <a:noFill/>
              </a:ln>
              <a:solidFill>
                <a:srgbClr val="FF0000"/>
              </a:solidFill>
              <a:effectLst/>
              <a:uLnTx/>
              <a:uFillTx/>
              <a:ea typeface="华文琥珀" panose="02010800040101010101" pitchFamily="2" charset="-122"/>
            </a:endParaRPr>
          </a:p>
        </p:txBody>
      </p:sp>
      <p:sp>
        <p:nvSpPr>
          <p:cNvPr id="9" name="Oval 6">
            <a:hlinkClick r:id="rId2" action="ppaction://hlinksldjump"/>
          </p:cNvPr>
          <p:cNvSpPr>
            <a:spLocks noChangeArrowheads="1"/>
          </p:cNvSpPr>
          <p:nvPr/>
        </p:nvSpPr>
        <p:spPr bwMode="auto">
          <a:xfrm>
            <a:off x="4089400" y="6425256"/>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2</a:t>
            </a:r>
          </a:p>
        </p:txBody>
      </p:sp>
    </p:spTree>
    <p:extLst>
      <p:ext uri="{BB962C8B-B14F-4D97-AF65-F5344CB8AC3E}">
        <p14:creationId xmlns:p14="http://schemas.microsoft.com/office/powerpoint/2010/main" val="301932396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二战德军迫击炮</a:t>
            </a:r>
            <a:endParaRPr lang="zh-CN" altLang="en-US" dirty="0"/>
          </a:p>
        </p:txBody>
      </p:sp>
      <p:sp>
        <p:nvSpPr>
          <p:cNvPr id="3" name="矩形 2"/>
          <p:cNvSpPr/>
          <p:nvPr/>
        </p:nvSpPr>
        <p:spPr>
          <a:xfrm>
            <a:off x="4211960" y="1412776"/>
            <a:ext cx="4572000" cy="5078313"/>
          </a:xfrm>
          <a:prstGeom prst="rect">
            <a:avLst/>
          </a:prstGeom>
        </p:spPr>
        <p:txBody>
          <a:bodyPr>
            <a:spAutoFit/>
          </a:bodyPr>
          <a:lstStyle/>
          <a:p>
            <a:r>
              <a:rPr lang="zh-CN" altLang="en-US" dirty="0" smtClean="0">
                <a:solidFill>
                  <a:srgbClr val="000000"/>
                </a:solidFill>
              </a:rPr>
              <a:t>      德语里迫击炮一词写作</a:t>
            </a:r>
            <a:r>
              <a:rPr lang="en-US" altLang="zh-CN" dirty="0" err="1" smtClean="0">
                <a:solidFill>
                  <a:srgbClr val="000000"/>
                </a:solidFill>
              </a:rPr>
              <a:t>Moerser</a:t>
            </a:r>
            <a:r>
              <a:rPr lang="zh-CN" altLang="en-US" dirty="0" smtClean="0">
                <a:solidFill>
                  <a:srgbClr val="000000"/>
                </a:solidFill>
              </a:rPr>
              <a:t>，也作</a:t>
            </a:r>
            <a:r>
              <a:rPr lang="en-US" altLang="zh-CN" dirty="0" err="1" smtClean="0">
                <a:solidFill>
                  <a:srgbClr val="000000"/>
                </a:solidFill>
              </a:rPr>
              <a:t>Granatwerfer</a:t>
            </a:r>
            <a:r>
              <a:rPr lang="zh-CN" altLang="en-US" dirty="0" smtClean="0">
                <a:solidFill>
                  <a:srgbClr val="000000"/>
                </a:solidFill>
              </a:rPr>
              <a:t>（弹丸投射器），迫击炮不是一种有效的反坦克武器，但它仍能对轻装甲目标以及敞篷车辆构成威胁。迫击炮为德军所接受应该归功于第一次世界大战期间的一个匈牙利神父，但在一战，这种小火炮并没有发挥决定性的作用。</a:t>
            </a:r>
            <a:endParaRPr lang="en-US" altLang="zh-CN" dirty="0" smtClean="0">
              <a:solidFill>
                <a:srgbClr val="000000"/>
              </a:solidFill>
            </a:endParaRPr>
          </a:p>
          <a:p>
            <a:r>
              <a:rPr lang="zh-CN" altLang="en-US" dirty="0" smtClean="0">
                <a:solidFill>
                  <a:srgbClr val="000000"/>
                </a:solidFill>
              </a:rPr>
              <a:t>     </a:t>
            </a:r>
            <a:r>
              <a:rPr lang="en-US" altLang="zh-CN" dirty="0" smtClean="0">
                <a:solidFill>
                  <a:srgbClr val="000000"/>
                </a:solidFill>
              </a:rPr>
              <a:t>1932</a:t>
            </a:r>
            <a:r>
              <a:rPr lang="zh-CN" altLang="en-US" dirty="0" smtClean="0">
                <a:solidFill>
                  <a:srgbClr val="000000"/>
                </a:solidFill>
              </a:rPr>
              <a:t>年，莱茵金属公司开始研制</a:t>
            </a:r>
            <a:r>
              <a:rPr lang="en-US" altLang="zh-CN" dirty="0" smtClean="0">
                <a:solidFill>
                  <a:srgbClr val="000000"/>
                </a:solidFill>
              </a:rPr>
              <a:t>Gr.W.34</a:t>
            </a:r>
            <a:r>
              <a:rPr lang="zh-CN" altLang="en-US" dirty="0" smtClean="0">
                <a:solidFill>
                  <a:srgbClr val="000000"/>
                </a:solidFill>
              </a:rPr>
              <a:t>型</a:t>
            </a:r>
            <a:r>
              <a:rPr lang="en-US" altLang="zh-CN" dirty="0" smtClean="0">
                <a:solidFill>
                  <a:srgbClr val="000000"/>
                </a:solidFill>
              </a:rPr>
              <a:t>80mm</a:t>
            </a:r>
            <a:r>
              <a:rPr lang="zh-CN" altLang="en-US" dirty="0" smtClean="0">
                <a:solidFill>
                  <a:srgbClr val="000000"/>
                </a:solidFill>
              </a:rPr>
              <a:t>迫击炮。该型炮身管长</a:t>
            </a:r>
            <a:r>
              <a:rPr lang="en-US" altLang="zh-CN" dirty="0" smtClean="0">
                <a:solidFill>
                  <a:srgbClr val="000000"/>
                </a:solidFill>
              </a:rPr>
              <a:t>1143mm</a:t>
            </a:r>
            <a:r>
              <a:rPr lang="zh-CN" altLang="en-US" dirty="0" smtClean="0">
                <a:solidFill>
                  <a:srgbClr val="000000"/>
                </a:solidFill>
              </a:rPr>
              <a:t>，重</a:t>
            </a:r>
            <a:r>
              <a:rPr lang="en-US" altLang="zh-CN" dirty="0" smtClean="0">
                <a:solidFill>
                  <a:srgbClr val="000000"/>
                </a:solidFill>
              </a:rPr>
              <a:t>57kg</a:t>
            </a:r>
            <a:r>
              <a:rPr lang="zh-CN" altLang="en-US" dirty="0" smtClean="0">
                <a:solidFill>
                  <a:srgbClr val="000000"/>
                </a:solidFill>
              </a:rPr>
              <a:t>，其中身管重</a:t>
            </a:r>
            <a:r>
              <a:rPr lang="en-US" altLang="zh-CN" dirty="0" smtClean="0">
                <a:solidFill>
                  <a:srgbClr val="000000"/>
                </a:solidFill>
              </a:rPr>
              <a:t>19kg</a:t>
            </a:r>
            <a:r>
              <a:rPr lang="zh-CN" altLang="en-US" dirty="0" smtClean="0">
                <a:solidFill>
                  <a:srgbClr val="000000"/>
                </a:solidFill>
              </a:rPr>
              <a:t>。发射</a:t>
            </a:r>
            <a:r>
              <a:rPr lang="en-US" altLang="zh-CN" dirty="0" smtClean="0">
                <a:solidFill>
                  <a:srgbClr val="000000"/>
                </a:solidFill>
              </a:rPr>
              <a:t>3.5kg34</a:t>
            </a:r>
            <a:r>
              <a:rPr lang="zh-CN" altLang="en-US" dirty="0" smtClean="0">
                <a:solidFill>
                  <a:srgbClr val="000000"/>
                </a:solidFill>
              </a:rPr>
              <a:t>型迫击炮弹时。炮口初速</a:t>
            </a:r>
            <a:r>
              <a:rPr lang="en-US" altLang="zh-CN" dirty="0" smtClean="0">
                <a:solidFill>
                  <a:srgbClr val="000000"/>
                </a:solidFill>
              </a:rPr>
              <a:t>172m/s</a:t>
            </a:r>
            <a:r>
              <a:rPr lang="zh-CN" altLang="en-US" dirty="0" smtClean="0">
                <a:solidFill>
                  <a:srgbClr val="000000"/>
                </a:solidFill>
              </a:rPr>
              <a:t>，最大射程</a:t>
            </a:r>
            <a:r>
              <a:rPr lang="en-US" altLang="zh-CN" dirty="0" smtClean="0">
                <a:solidFill>
                  <a:srgbClr val="000000"/>
                </a:solidFill>
              </a:rPr>
              <a:t>2400m</a:t>
            </a:r>
            <a:r>
              <a:rPr lang="zh-CN" altLang="en-US" dirty="0" smtClean="0">
                <a:solidFill>
                  <a:srgbClr val="000000"/>
                </a:solidFill>
              </a:rPr>
              <a:t>，最大散布直径为</a:t>
            </a:r>
            <a:r>
              <a:rPr lang="en-US" altLang="zh-CN" dirty="0" smtClean="0">
                <a:solidFill>
                  <a:srgbClr val="000000"/>
                </a:solidFill>
              </a:rPr>
              <a:t>65m</a:t>
            </a:r>
            <a:r>
              <a:rPr lang="zh-CN" altLang="en-US" dirty="0" smtClean="0">
                <a:solidFill>
                  <a:srgbClr val="000000"/>
                </a:solidFill>
              </a:rPr>
              <a:t>。到战争爆发时共生产了该型火炮</a:t>
            </a:r>
            <a:r>
              <a:rPr lang="en-US" altLang="zh-CN" dirty="0" smtClean="0">
                <a:solidFill>
                  <a:srgbClr val="000000"/>
                </a:solidFill>
              </a:rPr>
              <a:t>4624</a:t>
            </a:r>
            <a:r>
              <a:rPr lang="zh-CN" altLang="en-US" dirty="0" smtClean="0">
                <a:solidFill>
                  <a:srgbClr val="000000"/>
                </a:solidFill>
              </a:rPr>
              <a:t>门，每门造价</a:t>
            </a:r>
            <a:r>
              <a:rPr lang="en-US" altLang="zh-CN" dirty="0" smtClean="0">
                <a:solidFill>
                  <a:srgbClr val="000000"/>
                </a:solidFill>
              </a:rPr>
              <a:t>810</a:t>
            </a:r>
            <a:r>
              <a:rPr lang="zh-CN" altLang="en-US" dirty="0" smtClean="0">
                <a:solidFill>
                  <a:srgbClr val="000000"/>
                </a:solidFill>
              </a:rPr>
              <a:t>帝国马克，到战争结束，</a:t>
            </a:r>
            <a:r>
              <a:rPr lang="en-US" altLang="zh-CN" dirty="0" smtClean="0">
                <a:solidFill>
                  <a:srgbClr val="000000"/>
                </a:solidFill>
              </a:rPr>
              <a:t>Gr.W.34</a:t>
            </a:r>
            <a:r>
              <a:rPr lang="zh-CN" altLang="en-US" dirty="0" smtClean="0">
                <a:solidFill>
                  <a:srgbClr val="000000"/>
                </a:solidFill>
              </a:rPr>
              <a:t>共生产了</a:t>
            </a:r>
            <a:r>
              <a:rPr lang="en-US" altLang="zh-CN" dirty="0" smtClean="0">
                <a:solidFill>
                  <a:srgbClr val="000000"/>
                </a:solidFill>
              </a:rPr>
              <a:t>71,630</a:t>
            </a:r>
            <a:r>
              <a:rPr lang="zh-CN" altLang="en-US" dirty="0" smtClean="0">
                <a:solidFill>
                  <a:srgbClr val="000000"/>
                </a:solidFill>
              </a:rPr>
              <a:t>门。当装载在车辆底盘上时（如 </a:t>
            </a:r>
            <a:r>
              <a:rPr lang="en-US" altLang="zh-CN" dirty="0" err="1" smtClean="0">
                <a:solidFill>
                  <a:srgbClr val="000000"/>
                </a:solidFill>
              </a:rPr>
              <a:t>Sd.Kfz</a:t>
            </a:r>
            <a:r>
              <a:rPr lang="en-US" altLang="zh-CN" dirty="0" smtClean="0">
                <a:solidFill>
                  <a:srgbClr val="000000"/>
                </a:solidFill>
              </a:rPr>
              <a:t>. 250/2</a:t>
            </a:r>
            <a:r>
              <a:rPr lang="zh-CN" altLang="en-US" dirty="0" smtClean="0">
                <a:solidFill>
                  <a:srgbClr val="000000"/>
                </a:solidFill>
              </a:rPr>
              <a:t>），该炮则改称</a:t>
            </a:r>
            <a:r>
              <a:rPr lang="en-US" altLang="zh-CN" dirty="0" smtClean="0">
                <a:solidFill>
                  <a:srgbClr val="000000"/>
                </a:solidFill>
              </a:rPr>
              <a:t>Gr.W.67</a:t>
            </a:r>
            <a:r>
              <a:rPr lang="zh-CN" altLang="en-US" dirty="0" smtClean="0">
                <a:solidFill>
                  <a:srgbClr val="000000"/>
                </a:solidFill>
              </a:rPr>
              <a:t>。</a:t>
            </a:r>
          </a:p>
          <a:p>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412776"/>
            <a:ext cx="3810000" cy="2844800"/>
          </a:xfrm>
          <a:prstGeom prst="rect">
            <a:avLst/>
          </a:prstGeom>
        </p:spPr>
      </p:pic>
      <p:sp>
        <p:nvSpPr>
          <p:cNvPr id="5" name="矩形 4"/>
          <p:cNvSpPr/>
          <p:nvPr/>
        </p:nvSpPr>
        <p:spPr>
          <a:xfrm>
            <a:off x="702402" y="4438467"/>
            <a:ext cx="2877839" cy="369332"/>
          </a:xfrm>
          <a:prstGeom prst="rect">
            <a:avLst/>
          </a:prstGeom>
        </p:spPr>
        <p:txBody>
          <a:bodyPr wrap="none">
            <a:spAutoFit/>
          </a:bodyPr>
          <a:lstStyle/>
          <a:p>
            <a:r>
              <a:rPr lang="zh-CN" altLang="en-US" dirty="0" smtClean="0">
                <a:solidFill>
                  <a:srgbClr val="000000"/>
                </a:solidFill>
              </a:rPr>
              <a:t>空降兵使用</a:t>
            </a:r>
            <a:r>
              <a:rPr lang="en-US" altLang="zh-CN" dirty="0" smtClean="0">
                <a:solidFill>
                  <a:srgbClr val="000000"/>
                </a:solidFill>
              </a:rPr>
              <a:t>80mm Gr.W.42</a:t>
            </a:r>
            <a:endParaRPr lang="zh-CN" altLang="en-US" dirty="0">
              <a:solidFill>
                <a:srgbClr val="000000"/>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56</a:t>
            </a:r>
          </a:p>
        </p:txBody>
      </p:sp>
    </p:spTree>
    <p:extLst>
      <p:ext uri="{BB962C8B-B14F-4D97-AF65-F5344CB8AC3E}">
        <p14:creationId xmlns:p14="http://schemas.microsoft.com/office/powerpoint/2010/main" val="379470090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608" y="164607"/>
            <a:ext cx="7772400" cy="711200"/>
          </a:xfrm>
        </p:spPr>
        <p:txBody>
          <a:bodyPr/>
          <a:lstStyle/>
          <a:p>
            <a:pPr algn="ctr"/>
            <a:r>
              <a:rPr lang="en-US" altLang="zh-CN" dirty="0" smtClean="0"/>
              <a:t>FLAKPANZER 38T</a:t>
            </a:r>
            <a:r>
              <a:rPr lang="zh-CN" altLang="en-US" dirty="0" smtClean="0"/>
              <a:t>自行高射炮</a:t>
            </a:r>
            <a:endParaRPr lang="zh-CN" altLang="en-US" dirty="0"/>
          </a:p>
        </p:txBody>
      </p:sp>
      <p:sp>
        <p:nvSpPr>
          <p:cNvPr id="3" name="矩形 2"/>
          <p:cNvSpPr/>
          <p:nvPr/>
        </p:nvSpPr>
        <p:spPr>
          <a:xfrm>
            <a:off x="3886200" y="1268760"/>
            <a:ext cx="4572000" cy="3970318"/>
          </a:xfrm>
          <a:prstGeom prst="rect">
            <a:avLst/>
          </a:prstGeom>
        </p:spPr>
        <p:txBody>
          <a:bodyPr>
            <a:spAutoFit/>
          </a:bodyPr>
          <a:lstStyle/>
          <a:p>
            <a:r>
              <a:rPr lang="zh-CN" altLang="en-US" dirty="0" smtClean="0">
                <a:solidFill>
                  <a:srgbClr val="000000"/>
                </a:solidFill>
              </a:rPr>
              <a:t>      德国为高射炮提供机动能力的尝试早在二战之前就开始了。最初是装载在半履带式运输车上。</a:t>
            </a:r>
          </a:p>
          <a:p>
            <a:endParaRPr lang="zh-CN" altLang="en-US" dirty="0" smtClean="0">
              <a:solidFill>
                <a:srgbClr val="000000"/>
              </a:solidFill>
            </a:endParaRPr>
          </a:p>
          <a:p>
            <a:r>
              <a:rPr lang="zh-CN" altLang="en-US" dirty="0" smtClean="0">
                <a:solidFill>
                  <a:srgbClr val="000000"/>
                </a:solidFill>
              </a:rPr>
              <a:t>      在苏联，最早出现的使用坦克底盘的自行高射炮是</a:t>
            </a:r>
            <a:r>
              <a:rPr lang="en-US" altLang="zh-CN" dirty="0" smtClean="0">
                <a:solidFill>
                  <a:srgbClr val="000000"/>
                </a:solidFill>
              </a:rPr>
              <a:t>FLAKPANZER I</a:t>
            </a:r>
            <a:r>
              <a:rPr lang="zh-CN" altLang="en-US" dirty="0" smtClean="0">
                <a:solidFill>
                  <a:srgbClr val="000000"/>
                </a:solidFill>
              </a:rPr>
              <a:t>，在</a:t>
            </a:r>
            <a:r>
              <a:rPr lang="en-US" altLang="zh-CN" dirty="0" smtClean="0">
                <a:solidFill>
                  <a:srgbClr val="000000"/>
                </a:solidFill>
              </a:rPr>
              <a:t>I</a:t>
            </a:r>
            <a:r>
              <a:rPr lang="zh-CN" altLang="en-US" dirty="0" smtClean="0">
                <a:solidFill>
                  <a:srgbClr val="000000"/>
                </a:solidFill>
              </a:rPr>
              <a:t>号</a:t>
            </a:r>
            <a:r>
              <a:rPr lang="en-US" altLang="zh-CN" dirty="0" smtClean="0">
                <a:solidFill>
                  <a:srgbClr val="000000"/>
                </a:solidFill>
              </a:rPr>
              <a:t>A</a:t>
            </a:r>
            <a:r>
              <a:rPr lang="zh-CN" altLang="en-US" dirty="0" smtClean="0">
                <a:solidFill>
                  <a:srgbClr val="000000"/>
                </a:solidFill>
              </a:rPr>
              <a:t>型的底盘上加装</a:t>
            </a:r>
            <a:r>
              <a:rPr lang="en-US" altLang="zh-CN" dirty="0" smtClean="0">
                <a:solidFill>
                  <a:srgbClr val="000000"/>
                </a:solidFill>
              </a:rPr>
              <a:t>FLAK38</a:t>
            </a:r>
            <a:r>
              <a:rPr lang="zh-CN" altLang="en-US" dirty="0" smtClean="0">
                <a:solidFill>
                  <a:srgbClr val="000000"/>
                </a:solidFill>
              </a:rPr>
              <a:t>，改装了</a:t>
            </a:r>
            <a:r>
              <a:rPr lang="en-US" altLang="zh-CN" dirty="0" smtClean="0">
                <a:solidFill>
                  <a:srgbClr val="000000"/>
                </a:solidFill>
              </a:rPr>
              <a:t>24</a:t>
            </a:r>
            <a:r>
              <a:rPr lang="zh-CN" altLang="en-US" dirty="0" smtClean="0">
                <a:solidFill>
                  <a:srgbClr val="000000"/>
                </a:solidFill>
              </a:rPr>
              <a:t>辆。由于在战争初期德国空军拥有战场制空权，再加上已有的半履带式改装车辆已经够用，所以没有提出全履带自行高射炮的方案。直到战争中期，面对敌空军的威胁，高射炮的机动能力已是部队迫切需要解决的。半履带式和战地改装卡车底盘的防护又是个问题，所以便开始了装甲履带式自行高射炮的开发。</a:t>
            </a:r>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1700808"/>
            <a:ext cx="3810000" cy="200660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7"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57</a:t>
            </a:r>
          </a:p>
        </p:txBody>
      </p:sp>
    </p:spTree>
    <p:extLst>
      <p:ext uri="{BB962C8B-B14F-4D97-AF65-F5344CB8AC3E}">
        <p14:creationId xmlns:p14="http://schemas.microsoft.com/office/powerpoint/2010/main" val="173195759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584" y="117310"/>
            <a:ext cx="7772400" cy="711200"/>
          </a:xfrm>
        </p:spPr>
        <p:txBody>
          <a:bodyPr/>
          <a:lstStyle/>
          <a:p>
            <a:pPr algn="ctr"/>
            <a:r>
              <a:rPr lang="zh-CN" altLang="en-US" dirty="0" smtClean="0"/>
              <a:t>“黑死神”</a:t>
            </a:r>
            <a:r>
              <a:rPr lang="en-US" altLang="zh-CN" dirty="0" smtClean="0"/>
              <a:t>——</a:t>
            </a:r>
            <a:r>
              <a:rPr lang="zh-CN" altLang="en-US" dirty="0" smtClean="0"/>
              <a:t>伊尔－</a:t>
            </a:r>
            <a:r>
              <a:rPr lang="en-US" altLang="zh-CN" dirty="0" smtClean="0"/>
              <a:t>2</a:t>
            </a:r>
            <a:r>
              <a:rPr lang="zh-CN" altLang="en-US" dirty="0" smtClean="0"/>
              <a:t>强击机</a:t>
            </a:r>
            <a:endParaRPr lang="zh-CN" altLang="en-US" dirty="0"/>
          </a:p>
        </p:txBody>
      </p:sp>
      <p:sp>
        <p:nvSpPr>
          <p:cNvPr id="3" name="矩形 2"/>
          <p:cNvSpPr/>
          <p:nvPr/>
        </p:nvSpPr>
        <p:spPr>
          <a:xfrm>
            <a:off x="3635896" y="1298942"/>
            <a:ext cx="4572000" cy="2031325"/>
          </a:xfrm>
          <a:prstGeom prst="rect">
            <a:avLst/>
          </a:prstGeom>
        </p:spPr>
        <p:txBody>
          <a:bodyPr>
            <a:spAutoFit/>
          </a:bodyPr>
          <a:lstStyle/>
          <a:p>
            <a:r>
              <a:rPr lang="zh-CN" altLang="en-US" dirty="0" smtClean="0">
                <a:solidFill>
                  <a:srgbClr val="000000"/>
                </a:solidFill>
              </a:rPr>
              <a:t>      在苏联卫国战争时期，有一种令法西斯闻风丧胆、被德军称为“黑死神” 的对地攻击机</a:t>
            </a:r>
            <a:r>
              <a:rPr lang="en-US" altLang="zh-CN" dirty="0" smtClean="0">
                <a:solidFill>
                  <a:srgbClr val="000000"/>
                </a:solidFill>
              </a:rPr>
              <a:t>——</a:t>
            </a:r>
            <a:r>
              <a:rPr lang="zh-CN" altLang="en-US" dirty="0" smtClean="0">
                <a:solidFill>
                  <a:srgbClr val="000000"/>
                </a:solidFill>
              </a:rPr>
              <a:t>伊尔－</a:t>
            </a:r>
            <a:r>
              <a:rPr lang="en-US" altLang="zh-CN" dirty="0" smtClean="0">
                <a:solidFill>
                  <a:srgbClr val="000000"/>
                </a:solidFill>
              </a:rPr>
              <a:t>2</a:t>
            </a:r>
            <a:r>
              <a:rPr lang="zh-CN" altLang="en-US" dirty="0" smtClean="0">
                <a:solidFill>
                  <a:srgbClr val="000000"/>
                </a:solidFill>
              </a:rPr>
              <a:t>强击机。这种强击机对敌方地面目标特别是坦克具有强大的突击力，在战斗中取得了非凡的战绩。</a:t>
            </a:r>
          </a:p>
          <a:p>
            <a:endParaRPr lang="zh-CN" altLang="en-US" dirty="0" smtClean="0">
              <a:solidFill>
                <a:srgbClr val="000000"/>
              </a:solidFill>
            </a:endParaRPr>
          </a:p>
          <a:p>
            <a:r>
              <a:rPr lang="zh-CN" altLang="en-US" dirty="0" smtClean="0">
                <a:solidFill>
                  <a:srgbClr val="000000"/>
                </a:solidFill>
              </a:rPr>
              <a:t>　　</a:t>
            </a:r>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196752"/>
            <a:ext cx="3175000" cy="1943100"/>
          </a:xfrm>
          <a:prstGeom prst="rect">
            <a:avLst/>
          </a:prstGeom>
        </p:spPr>
      </p:pic>
      <p:sp>
        <p:nvSpPr>
          <p:cNvPr id="5" name="矩形 4"/>
          <p:cNvSpPr/>
          <p:nvPr/>
        </p:nvSpPr>
        <p:spPr>
          <a:xfrm>
            <a:off x="827584" y="3520683"/>
            <a:ext cx="6591778" cy="2585323"/>
          </a:xfrm>
          <a:prstGeom prst="rect">
            <a:avLst/>
          </a:prstGeom>
        </p:spPr>
        <p:txBody>
          <a:bodyPr wrap="square">
            <a:spAutoFit/>
          </a:bodyPr>
          <a:lstStyle/>
          <a:p>
            <a:r>
              <a:rPr lang="zh-CN" altLang="en-US" dirty="0" smtClean="0">
                <a:solidFill>
                  <a:srgbClr val="000000"/>
                </a:solidFill>
              </a:rPr>
              <a:t>       伊尔－</a:t>
            </a:r>
            <a:r>
              <a:rPr lang="en-US" altLang="zh-CN" dirty="0" smtClean="0">
                <a:solidFill>
                  <a:srgbClr val="000000"/>
                </a:solidFill>
              </a:rPr>
              <a:t>2</a:t>
            </a:r>
            <a:r>
              <a:rPr lang="zh-CN" altLang="en-US" dirty="0" smtClean="0">
                <a:solidFill>
                  <a:srgbClr val="000000"/>
                </a:solidFill>
              </a:rPr>
              <a:t>强击机是二战期间苏军使用最广泛的一种单翼单发双座机。该机于</a:t>
            </a:r>
            <a:r>
              <a:rPr lang="en-US" altLang="zh-CN" dirty="0" smtClean="0">
                <a:solidFill>
                  <a:srgbClr val="000000"/>
                </a:solidFill>
              </a:rPr>
              <a:t>1939</a:t>
            </a:r>
            <a:r>
              <a:rPr lang="zh-CN" altLang="en-US" dirty="0" smtClean="0">
                <a:solidFill>
                  <a:srgbClr val="000000"/>
                </a:solidFill>
              </a:rPr>
              <a:t>年底首次试飞，但军方认为它的速度、航程和装甲都显得不足，要求将这种双座机改为单座机。在进一步改进时，伊尔－</a:t>
            </a:r>
            <a:r>
              <a:rPr lang="en-US" altLang="zh-CN" dirty="0" smtClean="0">
                <a:solidFill>
                  <a:srgbClr val="000000"/>
                </a:solidFill>
              </a:rPr>
              <a:t>2</a:t>
            </a:r>
            <a:r>
              <a:rPr lang="zh-CN" altLang="en-US" dirty="0" smtClean="0">
                <a:solidFill>
                  <a:srgbClr val="000000"/>
                </a:solidFill>
              </a:rPr>
              <a:t>的水冷失</a:t>
            </a:r>
            <a:r>
              <a:rPr lang="en-US" altLang="zh-CN" dirty="0" smtClean="0">
                <a:solidFill>
                  <a:srgbClr val="000000"/>
                </a:solidFill>
              </a:rPr>
              <a:t>AM-35</a:t>
            </a:r>
            <a:r>
              <a:rPr lang="zh-CN" altLang="en-US" dirty="0" smtClean="0">
                <a:solidFill>
                  <a:srgbClr val="000000"/>
                </a:solidFill>
              </a:rPr>
              <a:t>发动机换装了功率更大的</a:t>
            </a:r>
            <a:r>
              <a:rPr lang="en-US" altLang="zh-CN" dirty="0" smtClean="0">
                <a:solidFill>
                  <a:srgbClr val="000000"/>
                </a:solidFill>
              </a:rPr>
              <a:t>1600</a:t>
            </a:r>
            <a:r>
              <a:rPr lang="zh-CN" altLang="en-US" dirty="0" smtClean="0">
                <a:solidFill>
                  <a:srgbClr val="000000"/>
                </a:solidFill>
              </a:rPr>
              <a:t>马力的</a:t>
            </a:r>
            <a:r>
              <a:rPr lang="en-US" altLang="zh-CN" dirty="0" smtClean="0">
                <a:solidFill>
                  <a:srgbClr val="000000"/>
                </a:solidFill>
              </a:rPr>
              <a:t>AM-38</a:t>
            </a:r>
            <a:r>
              <a:rPr lang="zh-CN" altLang="en-US" dirty="0" smtClean="0">
                <a:solidFill>
                  <a:srgbClr val="000000"/>
                </a:solidFill>
              </a:rPr>
              <a:t>发动机；取消了后部的通用机枪舱；飞行员背部防护装甲厚度也从</a:t>
            </a:r>
            <a:r>
              <a:rPr lang="en-US" altLang="zh-CN" dirty="0" smtClean="0">
                <a:solidFill>
                  <a:srgbClr val="000000"/>
                </a:solidFill>
              </a:rPr>
              <a:t>7</a:t>
            </a:r>
            <a:r>
              <a:rPr lang="zh-CN" altLang="en-US" dirty="0" smtClean="0">
                <a:solidFill>
                  <a:srgbClr val="000000"/>
                </a:solidFill>
              </a:rPr>
              <a:t>毫米增加到</a:t>
            </a:r>
            <a:r>
              <a:rPr lang="en-US" altLang="zh-CN" dirty="0" smtClean="0">
                <a:solidFill>
                  <a:srgbClr val="000000"/>
                </a:solidFill>
              </a:rPr>
              <a:t>12.7</a:t>
            </a:r>
            <a:r>
              <a:rPr lang="zh-CN" altLang="en-US" dirty="0" smtClean="0">
                <a:solidFill>
                  <a:srgbClr val="000000"/>
                </a:solidFill>
              </a:rPr>
              <a:t>毫米。武器装备也有所加强，机翼上安装的</a:t>
            </a:r>
            <a:r>
              <a:rPr lang="en-US" altLang="zh-CN" dirty="0" smtClean="0">
                <a:solidFill>
                  <a:srgbClr val="000000"/>
                </a:solidFill>
              </a:rPr>
              <a:t>4</a:t>
            </a:r>
            <a:r>
              <a:rPr lang="zh-CN" altLang="en-US" dirty="0" smtClean="0">
                <a:solidFill>
                  <a:srgbClr val="000000"/>
                </a:solidFill>
              </a:rPr>
              <a:t>挺</a:t>
            </a:r>
            <a:r>
              <a:rPr lang="en-US" altLang="zh-CN" dirty="0" smtClean="0">
                <a:solidFill>
                  <a:srgbClr val="000000"/>
                </a:solidFill>
              </a:rPr>
              <a:t>7.62</a:t>
            </a:r>
            <a:r>
              <a:rPr lang="zh-CN" altLang="en-US" dirty="0" smtClean="0">
                <a:solidFill>
                  <a:srgbClr val="000000"/>
                </a:solidFill>
              </a:rPr>
              <a:t>毫米机枪中有</a:t>
            </a:r>
            <a:r>
              <a:rPr lang="en-US" altLang="zh-CN" dirty="0" smtClean="0">
                <a:solidFill>
                  <a:srgbClr val="000000"/>
                </a:solidFill>
              </a:rPr>
              <a:t>2</a:t>
            </a:r>
            <a:r>
              <a:rPr lang="zh-CN" altLang="en-US" dirty="0" smtClean="0">
                <a:solidFill>
                  <a:srgbClr val="000000"/>
                </a:solidFill>
              </a:rPr>
              <a:t>挺改为</a:t>
            </a:r>
            <a:r>
              <a:rPr lang="en-US" altLang="zh-CN" dirty="0" smtClean="0">
                <a:solidFill>
                  <a:srgbClr val="000000"/>
                </a:solidFill>
              </a:rPr>
              <a:t>20</a:t>
            </a:r>
            <a:r>
              <a:rPr lang="zh-CN" altLang="en-US" dirty="0" smtClean="0">
                <a:solidFill>
                  <a:srgbClr val="000000"/>
                </a:solidFill>
              </a:rPr>
              <a:t>毫米的航炮，机翼上挂载了</a:t>
            </a:r>
            <a:r>
              <a:rPr lang="en-US" altLang="zh-CN" dirty="0" smtClean="0">
                <a:solidFill>
                  <a:srgbClr val="000000"/>
                </a:solidFill>
              </a:rPr>
              <a:t>8</a:t>
            </a:r>
            <a:r>
              <a:rPr lang="zh-CN" altLang="en-US" dirty="0" smtClean="0">
                <a:solidFill>
                  <a:srgbClr val="000000"/>
                </a:solidFill>
              </a:rPr>
              <a:t>枚当时最先进的火箭，既可对空又可对地发射，还可挂</a:t>
            </a:r>
            <a:r>
              <a:rPr lang="en-US" altLang="zh-CN" dirty="0" smtClean="0">
                <a:solidFill>
                  <a:srgbClr val="000000"/>
                </a:solidFill>
              </a:rPr>
              <a:t>500</a:t>
            </a:r>
            <a:r>
              <a:rPr lang="zh-CN" altLang="en-US" dirty="0" smtClean="0">
                <a:solidFill>
                  <a:srgbClr val="000000"/>
                </a:solidFill>
              </a:rPr>
              <a:t>千克的炸弹。</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58</a:t>
            </a:r>
          </a:p>
        </p:txBody>
      </p:sp>
    </p:spTree>
    <p:extLst>
      <p:ext uri="{BB962C8B-B14F-4D97-AF65-F5344CB8AC3E}">
        <p14:creationId xmlns:p14="http://schemas.microsoft.com/office/powerpoint/2010/main" val="50338260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az-Cyrl-AZ" altLang="zh-CN" dirty="0" smtClean="0"/>
              <a:t>ИС-3</a:t>
            </a:r>
            <a:r>
              <a:rPr lang="zh-CN" altLang="en-US" dirty="0" smtClean="0"/>
              <a:t>重型坦克</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412776"/>
            <a:ext cx="2552700" cy="1704975"/>
          </a:xfrm>
          <a:prstGeom prst="rect">
            <a:avLst/>
          </a:prstGeom>
        </p:spPr>
      </p:pic>
      <p:sp>
        <p:nvSpPr>
          <p:cNvPr id="4" name="矩形 3"/>
          <p:cNvSpPr/>
          <p:nvPr/>
        </p:nvSpPr>
        <p:spPr>
          <a:xfrm>
            <a:off x="3347864" y="1412776"/>
            <a:ext cx="4572000" cy="3693319"/>
          </a:xfrm>
          <a:prstGeom prst="rect">
            <a:avLst/>
          </a:prstGeom>
        </p:spPr>
        <p:txBody>
          <a:bodyPr>
            <a:spAutoFit/>
          </a:bodyPr>
          <a:lstStyle/>
          <a:p>
            <a:r>
              <a:rPr lang="en-US" altLang="zh-CN" dirty="0" smtClean="0">
                <a:solidFill>
                  <a:srgbClr val="000000"/>
                </a:solidFill>
              </a:rPr>
              <a:t>      ИС</a:t>
            </a:r>
            <a:r>
              <a:rPr lang="zh-CN" altLang="en-US" dirty="0" smtClean="0">
                <a:solidFill>
                  <a:srgbClr val="000000"/>
                </a:solidFill>
              </a:rPr>
              <a:t>－</a:t>
            </a:r>
            <a:r>
              <a:rPr lang="en-US" altLang="zh-CN" dirty="0" smtClean="0">
                <a:solidFill>
                  <a:srgbClr val="000000"/>
                </a:solidFill>
              </a:rPr>
              <a:t>3</a:t>
            </a:r>
            <a:r>
              <a:rPr lang="zh-CN" altLang="en-US" dirty="0" smtClean="0">
                <a:solidFill>
                  <a:srgbClr val="000000"/>
                </a:solidFill>
              </a:rPr>
              <a:t>重型坦克战斗全重</a:t>
            </a:r>
            <a:r>
              <a:rPr lang="en-US" altLang="zh-CN" dirty="0" smtClean="0">
                <a:solidFill>
                  <a:srgbClr val="000000"/>
                </a:solidFill>
              </a:rPr>
              <a:t>46</a:t>
            </a:r>
            <a:r>
              <a:rPr lang="zh-CN" altLang="en-US" dirty="0" smtClean="0">
                <a:solidFill>
                  <a:srgbClr val="000000"/>
                </a:solidFill>
              </a:rPr>
              <a:t>．</a:t>
            </a:r>
            <a:r>
              <a:rPr lang="en-US" altLang="zh-CN" dirty="0" smtClean="0">
                <a:solidFill>
                  <a:srgbClr val="000000"/>
                </a:solidFill>
              </a:rPr>
              <a:t>5</a:t>
            </a:r>
            <a:r>
              <a:rPr lang="zh-CN" altLang="en-US" dirty="0" smtClean="0">
                <a:solidFill>
                  <a:srgbClr val="000000"/>
                </a:solidFill>
              </a:rPr>
              <a:t>吨，乘员四人，分别为车长、炮长、装填手和驾驶员。</a:t>
            </a:r>
            <a:r>
              <a:rPr lang="en-US" altLang="zh-CN" dirty="0" smtClean="0">
                <a:solidFill>
                  <a:srgbClr val="000000"/>
                </a:solidFill>
              </a:rPr>
              <a:t>ИС</a:t>
            </a:r>
            <a:r>
              <a:rPr lang="zh-CN" altLang="en-US" dirty="0" smtClean="0">
                <a:solidFill>
                  <a:srgbClr val="000000"/>
                </a:solidFill>
              </a:rPr>
              <a:t>－</a:t>
            </a:r>
            <a:r>
              <a:rPr lang="en-US" altLang="zh-CN" dirty="0" smtClean="0">
                <a:solidFill>
                  <a:srgbClr val="000000"/>
                </a:solidFill>
              </a:rPr>
              <a:t>3</a:t>
            </a:r>
            <a:r>
              <a:rPr lang="zh-CN" altLang="en-US" dirty="0" smtClean="0">
                <a:solidFill>
                  <a:srgbClr val="000000"/>
                </a:solidFill>
              </a:rPr>
              <a:t>从前到后依次为驾驶室、战斗室和动力室。驾驶员位于驾驶室正中央，他的上方有一个向右打开的三角形舱门，舱盖上有一具潜望镜。它的出现主要是由于德国的虎王坦克的冲击。拥有它那个时代最强级别的防护力，车体和炮塔的倾斜装甲全面提高了坦克的防护力。真正令它独步天下的是它对侧面和后面防护的全面加强。直到现在，其装甲重量占战斗全重的比率仍是世界坦克里最高的，它卓越的防护性能由此可见一斑。</a:t>
            </a:r>
            <a:r>
              <a:rPr lang="en-US" altLang="zh-CN" dirty="0" smtClean="0">
                <a:solidFill>
                  <a:srgbClr val="000000"/>
                </a:solidFill>
              </a:rPr>
              <a:t> </a:t>
            </a:r>
            <a:endParaRPr lang="zh-CN" altLang="en-US" dirty="0">
              <a:solidFill>
                <a:srgbClr val="000000"/>
              </a:solidFill>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7"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59</a:t>
            </a:r>
          </a:p>
        </p:txBody>
      </p:sp>
    </p:spTree>
    <p:extLst>
      <p:ext uri="{BB962C8B-B14F-4D97-AF65-F5344CB8AC3E}">
        <p14:creationId xmlns:p14="http://schemas.microsoft.com/office/powerpoint/2010/main" val="56307011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空中“野马”</a:t>
            </a:r>
            <a:r>
              <a:rPr lang="en-US" altLang="zh-CN" dirty="0" smtClean="0"/>
              <a:t>——P</a:t>
            </a:r>
            <a:r>
              <a:rPr lang="zh-CN" altLang="en-US" dirty="0" smtClean="0"/>
              <a:t>－</a:t>
            </a:r>
            <a:r>
              <a:rPr lang="en-US" altLang="zh-CN" dirty="0" smtClean="0"/>
              <a:t>51</a:t>
            </a:r>
            <a:r>
              <a:rPr lang="zh-CN" altLang="en-US" dirty="0" smtClean="0"/>
              <a:t>战斗机</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34" y="1346284"/>
            <a:ext cx="3175000" cy="1320800"/>
          </a:xfrm>
          <a:prstGeom prst="rect">
            <a:avLst/>
          </a:prstGeom>
        </p:spPr>
      </p:pic>
      <p:sp>
        <p:nvSpPr>
          <p:cNvPr id="4" name="矩形 3"/>
          <p:cNvSpPr/>
          <p:nvPr/>
        </p:nvSpPr>
        <p:spPr>
          <a:xfrm>
            <a:off x="3563888" y="1196752"/>
            <a:ext cx="5439392" cy="2031325"/>
          </a:xfrm>
          <a:prstGeom prst="rect">
            <a:avLst/>
          </a:prstGeom>
        </p:spPr>
        <p:txBody>
          <a:bodyPr wrap="square">
            <a:spAutoFit/>
          </a:bodyPr>
          <a:lstStyle/>
          <a:p>
            <a:r>
              <a:rPr lang="zh-CN" altLang="en-US" dirty="0" smtClean="0">
                <a:solidFill>
                  <a:srgbClr val="000000"/>
                </a:solidFill>
              </a:rPr>
              <a:t>      第二次世界大战中后期，英美军队开始向德国战领区和德国本土进行大规模的空袭，在空袭编队获得巨大成功的同时，人们总是要夸耀在掩护轰炸机编队突防时立下战功的战斗机</a:t>
            </a:r>
            <a:r>
              <a:rPr lang="en-US" altLang="zh-CN" dirty="0" smtClean="0">
                <a:solidFill>
                  <a:srgbClr val="000000"/>
                </a:solidFill>
              </a:rPr>
              <a:t>——P-51“</a:t>
            </a:r>
            <a:r>
              <a:rPr lang="zh-CN" altLang="en-US" dirty="0" smtClean="0">
                <a:solidFill>
                  <a:srgbClr val="000000"/>
                </a:solidFill>
              </a:rPr>
              <a:t>野马”和</a:t>
            </a:r>
            <a:r>
              <a:rPr lang="en-US" altLang="zh-CN" dirty="0" smtClean="0">
                <a:solidFill>
                  <a:srgbClr val="000000"/>
                </a:solidFill>
              </a:rPr>
              <a:t>P-38“</a:t>
            </a:r>
            <a:r>
              <a:rPr lang="zh-CN" altLang="en-US" dirty="0" smtClean="0">
                <a:solidFill>
                  <a:srgbClr val="000000"/>
                </a:solidFill>
              </a:rPr>
              <a:t>闪电”。</a:t>
            </a:r>
          </a:p>
          <a:p>
            <a:endParaRPr lang="zh-CN" altLang="en-US" dirty="0" smtClean="0">
              <a:solidFill>
                <a:srgbClr val="000000"/>
              </a:solidFill>
            </a:endParaRPr>
          </a:p>
          <a:p>
            <a:r>
              <a:rPr lang="zh-CN" altLang="en-US" dirty="0" smtClean="0">
                <a:solidFill>
                  <a:srgbClr val="000000"/>
                </a:solidFill>
              </a:rPr>
              <a:t>　　</a:t>
            </a:r>
            <a:endParaRPr lang="zh-CN" altLang="en-US" dirty="0">
              <a:solidFill>
                <a:srgbClr val="000000"/>
              </a:solidFill>
            </a:endParaRPr>
          </a:p>
        </p:txBody>
      </p:sp>
      <p:sp>
        <p:nvSpPr>
          <p:cNvPr id="5" name="矩形 4"/>
          <p:cNvSpPr/>
          <p:nvPr/>
        </p:nvSpPr>
        <p:spPr>
          <a:xfrm>
            <a:off x="-1" y="2924944"/>
            <a:ext cx="8748465" cy="3139321"/>
          </a:xfrm>
          <a:prstGeom prst="rect">
            <a:avLst/>
          </a:prstGeom>
        </p:spPr>
        <p:txBody>
          <a:bodyPr wrap="square">
            <a:spAutoFit/>
          </a:bodyPr>
          <a:lstStyle/>
          <a:p>
            <a:r>
              <a:rPr lang="zh-CN" altLang="en-US" dirty="0" smtClean="0">
                <a:solidFill>
                  <a:srgbClr val="000000"/>
                </a:solidFill>
              </a:rPr>
              <a:t>       在空袭柏林的作战中，英国参战的轰炸机主要有“兰开斯特”式、“哈利法克斯”式、“斯特林”式和“惠灵顿”式。这些飞机尽管载弹量大、航程远，但自卫能力较弱，面对德军“福克－伍尔夫”</a:t>
            </a:r>
            <a:r>
              <a:rPr lang="en-US" altLang="zh-CN" dirty="0" err="1" smtClean="0">
                <a:solidFill>
                  <a:srgbClr val="000000"/>
                </a:solidFill>
              </a:rPr>
              <a:t>Fw</a:t>
            </a:r>
            <a:r>
              <a:rPr lang="en-US" altLang="zh-CN" dirty="0" smtClean="0">
                <a:solidFill>
                  <a:srgbClr val="000000"/>
                </a:solidFill>
              </a:rPr>
              <a:t> 190</a:t>
            </a:r>
            <a:r>
              <a:rPr lang="zh-CN" altLang="en-US" dirty="0" smtClean="0">
                <a:solidFill>
                  <a:srgbClr val="000000"/>
                </a:solidFill>
              </a:rPr>
              <a:t>战斗机和“梅塞斯米特”式</a:t>
            </a:r>
            <a:r>
              <a:rPr lang="en-US" altLang="zh-CN" dirty="0" smtClean="0">
                <a:solidFill>
                  <a:srgbClr val="000000"/>
                </a:solidFill>
              </a:rPr>
              <a:t>Me 109</a:t>
            </a:r>
            <a:r>
              <a:rPr lang="zh-CN" altLang="en-US" dirty="0" smtClean="0">
                <a:solidFill>
                  <a:srgbClr val="000000"/>
                </a:solidFill>
              </a:rPr>
              <a:t>、</a:t>
            </a:r>
            <a:r>
              <a:rPr lang="en-US" altLang="zh-CN" dirty="0" smtClean="0">
                <a:solidFill>
                  <a:srgbClr val="000000"/>
                </a:solidFill>
              </a:rPr>
              <a:t>Me 110</a:t>
            </a:r>
            <a:r>
              <a:rPr lang="zh-CN" altLang="en-US" dirty="0" smtClean="0">
                <a:solidFill>
                  <a:srgbClr val="000000"/>
                </a:solidFill>
              </a:rPr>
              <a:t>战斗机的拦截，战损较大。美国参战的轰炸机是自卫活力强大的</a:t>
            </a:r>
            <a:r>
              <a:rPr lang="en-US" altLang="zh-CN" dirty="0" smtClean="0">
                <a:solidFill>
                  <a:srgbClr val="000000"/>
                </a:solidFill>
              </a:rPr>
              <a:t>B-17</a:t>
            </a:r>
            <a:r>
              <a:rPr lang="zh-CN" altLang="en-US" dirty="0" smtClean="0">
                <a:solidFill>
                  <a:srgbClr val="000000"/>
                </a:solidFill>
              </a:rPr>
              <a:t>和</a:t>
            </a:r>
            <a:r>
              <a:rPr lang="en-US" altLang="zh-CN" dirty="0" smtClean="0">
                <a:solidFill>
                  <a:srgbClr val="000000"/>
                </a:solidFill>
              </a:rPr>
              <a:t>B-24</a:t>
            </a:r>
            <a:r>
              <a:rPr lang="zh-CN" altLang="en-US" dirty="0" smtClean="0">
                <a:solidFill>
                  <a:srgbClr val="000000"/>
                </a:solidFill>
              </a:rPr>
              <a:t>轰炸机，但是在没有战斗机掩护的情况下，战损依然居高不小。盟军在轰炸初期遭到过不少挫折，轰炸机的战损率高达</a:t>
            </a:r>
            <a:r>
              <a:rPr lang="en-US" altLang="zh-CN" dirty="0" smtClean="0">
                <a:solidFill>
                  <a:srgbClr val="000000"/>
                </a:solidFill>
              </a:rPr>
              <a:t>9%</a:t>
            </a:r>
            <a:r>
              <a:rPr lang="zh-CN" altLang="en-US" dirty="0" smtClean="0">
                <a:solidFill>
                  <a:srgbClr val="000000"/>
                </a:solidFill>
              </a:rPr>
              <a:t>。这样高的战损率对于要进行长期的战略轰炸的盟军来讲，是无法承受的。</a:t>
            </a:r>
          </a:p>
          <a:p>
            <a:r>
              <a:rPr lang="zh-CN" altLang="en-US" dirty="0" smtClean="0">
                <a:solidFill>
                  <a:srgbClr val="000000"/>
                </a:solidFill>
              </a:rPr>
              <a:t>　</a:t>
            </a:r>
            <a:r>
              <a:rPr lang="zh-CN" altLang="en-US" dirty="0">
                <a:solidFill>
                  <a:srgbClr val="000000"/>
                </a:solidFill>
              </a:rPr>
              <a:t> </a:t>
            </a:r>
            <a:r>
              <a:rPr lang="zh-CN" altLang="en-US" dirty="0" smtClean="0">
                <a:solidFill>
                  <a:srgbClr val="000000"/>
                </a:solidFill>
              </a:rPr>
              <a:t> </a:t>
            </a:r>
            <a:r>
              <a:rPr lang="en-US" altLang="zh-CN" dirty="0" smtClean="0">
                <a:solidFill>
                  <a:srgbClr val="000000"/>
                </a:solidFill>
              </a:rPr>
              <a:t>1944</a:t>
            </a:r>
            <a:r>
              <a:rPr lang="zh-CN" altLang="en-US" dirty="0" smtClean="0">
                <a:solidFill>
                  <a:srgbClr val="000000"/>
                </a:solidFill>
              </a:rPr>
              <a:t>年，美国制造的</a:t>
            </a:r>
            <a:r>
              <a:rPr lang="en-US" altLang="zh-CN" dirty="0" smtClean="0">
                <a:solidFill>
                  <a:srgbClr val="000000"/>
                </a:solidFill>
              </a:rPr>
              <a:t>P-38“</a:t>
            </a:r>
            <a:r>
              <a:rPr lang="zh-CN" altLang="en-US" dirty="0" smtClean="0">
                <a:solidFill>
                  <a:srgbClr val="000000"/>
                </a:solidFill>
              </a:rPr>
              <a:t>闪电”和</a:t>
            </a:r>
            <a:r>
              <a:rPr lang="en-US" altLang="zh-CN" dirty="0" smtClean="0">
                <a:solidFill>
                  <a:srgbClr val="000000"/>
                </a:solidFill>
              </a:rPr>
              <a:t>P-51“</a:t>
            </a:r>
            <a:r>
              <a:rPr lang="zh-CN" altLang="en-US" dirty="0" smtClean="0">
                <a:solidFill>
                  <a:srgbClr val="000000"/>
                </a:solidFill>
              </a:rPr>
              <a:t>野马”远程战斗机陆续装备盟军航空兵部队，而从各种战斗性能来看，德军</a:t>
            </a:r>
            <a:r>
              <a:rPr lang="en-US" altLang="zh-CN" dirty="0" err="1" smtClean="0">
                <a:solidFill>
                  <a:srgbClr val="000000"/>
                </a:solidFill>
              </a:rPr>
              <a:t>Fw</a:t>
            </a:r>
            <a:r>
              <a:rPr lang="en-US" altLang="zh-CN" dirty="0" smtClean="0">
                <a:solidFill>
                  <a:srgbClr val="000000"/>
                </a:solidFill>
              </a:rPr>
              <a:t> 190</a:t>
            </a:r>
            <a:r>
              <a:rPr lang="zh-CN" altLang="en-US" dirty="0" smtClean="0">
                <a:solidFill>
                  <a:srgbClr val="000000"/>
                </a:solidFill>
              </a:rPr>
              <a:t>战斗机和</a:t>
            </a:r>
            <a:r>
              <a:rPr lang="en-US" altLang="zh-CN" dirty="0" smtClean="0">
                <a:solidFill>
                  <a:srgbClr val="000000"/>
                </a:solidFill>
              </a:rPr>
              <a:t>Me 109</a:t>
            </a:r>
            <a:r>
              <a:rPr lang="zh-CN" altLang="en-US" dirty="0" smtClean="0">
                <a:solidFill>
                  <a:srgbClr val="000000"/>
                </a:solidFill>
              </a:rPr>
              <a:t>战斗机根本不是“野马”的对手。盟军的轰炸机得到了有效的全程护航，战损率降为</a:t>
            </a:r>
            <a:r>
              <a:rPr lang="en-US" altLang="zh-CN" dirty="0" smtClean="0">
                <a:solidFill>
                  <a:srgbClr val="000000"/>
                </a:solidFill>
              </a:rPr>
              <a:t>3.5%</a:t>
            </a:r>
            <a:r>
              <a:rPr lang="zh-CN" altLang="en-US" dirty="0" smtClean="0">
                <a:solidFill>
                  <a:srgbClr val="000000"/>
                </a:solidFill>
              </a:rPr>
              <a:t>，轰炸效果大大提高。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60</a:t>
            </a:r>
          </a:p>
        </p:txBody>
      </p:sp>
    </p:spTree>
    <p:extLst>
      <p:ext uri="{BB962C8B-B14F-4D97-AF65-F5344CB8AC3E}">
        <p14:creationId xmlns:p14="http://schemas.microsoft.com/office/powerpoint/2010/main" val="88832092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dirty="0" smtClean="0"/>
              <a:t>T-34</a:t>
            </a:r>
            <a:r>
              <a:rPr lang="zh-CN" altLang="en-US" dirty="0" smtClean="0"/>
              <a:t>中型坦克</a:t>
            </a:r>
            <a:endParaRPr lang="zh-CN" altLang="en-US" dirty="0"/>
          </a:p>
        </p:txBody>
      </p:sp>
      <p:sp>
        <p:nvSpPr>
          <p:cNvPr id="3" name="矩形 2"/>
          <p:cNvSpPr/>
          <p:nvPr/>
        </p:nvSpPr>
        <p:spPr>
          <a:xfrm>
            <a:off x="3347864" y="1218644"/>
            <a:ext cx="5652120" cy="2308324"/>
          </a:xfrm>
          <a:prstGeom prst="rect">
            <a:avLst/>
          </a:prstGeom>
        </p:spPr>
        <p:txBody>
          <a:bodyPr wrap="square">
            <a:spAutoFit/>
          </a:bodyPr>
          <a:lstStyle/>
          <a:p>
            <a:r>
              <a:rPr lang="en-US" altLang="zh-CN" dirty="0" smtClean="0">
                <a:solidFill>
                  <a:srgbClr val="000000"/>
                </a:solidFill>
              </a:rPr>
              <a:t>     T-34</a:t>
            </a:r>
            <a:r>
              <a:rPr lang="zh-CN" altLang="en-US" dirty="0" smtClean="0">
                <a:solidFill>
                  <a:srgbClr val="000000"/>
                </a:solidFill>
              </a:rPr>
              <a:t>坦克是哈尔科夫共产国际工厂著名设计师科什金的呕血杰作。</a:t>
            </a:r>
            <a:r>
              <a:rPr lang="en-US" altLang="zh-CN" dirty="0" smtClean="0">
                <a:solidFill>
                  <a:srgbClr val="000000"/>
                </a:solidFill>
              </a:rPr>
              <a:t>T-34</a:t>
            </a:r>
            <a:r>
              <a:rPr lang="zh-CN" altLang="en-US" dirty="0" smtClean="0">
                <a:solidFill>
                  <a:srgbClr val="000000"/>
                </a:solidFill>
              </a:rPr>
              <a:t>最先是</a:t>
            </a:r>
            <a:r>
              <a:rPr lang="en-US" altLang="zh-CN" dirty="0" smtClean="0">
                <a:solidFill>
                  <a:srgbClr val="000000"/>
                </a:solidFill>
              </a:rPr>
              <a:t>БТ</a:t>
            </a:r>
            <a:r>
              <a:rPr lang="zh-CN" altLang="en-US" dirty="0" smtClean="0">
                <a:solidFill>
                  <a:srgbClr val="000000"/>
                </a:solidFill>
              </a:rPr>
              <a:t>坦克发展计划的产物，最先的设计方案</a:t>
            </a:r>
            <a:r>
              <a:rPr lang="en-US" altLang="zh-CN" dirty="0" smtClean="0">
                <a:solidFill>
                  <a:srgbClr val="000000"/>
                </a:solidFill>
              </a:rPr>
              <a:t>A-20</a:t>
            </a:r>
            <a:r>
              <a:rPr lang="zh-CN" altLang="en-US" dirty="0" smtClean="0">
                <a:solidFill>
                  <a:srgbClr val="000000"/>
                </a:solidFill>
              </a:rPr>
              <a:t>型中型坦克于</a:t>
            </a:r>
            <a:r>
              <a:rPr lang="en-US" altLang="zh-CN" dirty="0" smtClean="0">
                <a:solidFill>
                  <a:srgbClr val="000000"/>
                </a:solidFill>
              </a:rPr>
              <a:t>1937</a:t>
            </a:r>
            <a:r>
              <a:rPr lang="zh-CN" altLang="en-US" dirty="0" smtClean="0">
                <a:solidFill>
                  <a:srgbClr val="000000"/>
                </a:solidFill>
              </a:rPr>
              <a:t>年</a:t>
            </a:r>
            <a:r>
              <a:rPr lang="en-US" altLang="zh-CN" dirty="0" smtClean="0">
                <a:solidFill>
                  <a:srgbClr val="000000"/>
                </a:solidFill>
              </a:rPr>
              <a:t>11</a:t>
            </a:r>
            <a:r>
              <a:rPr lang="zh-CN" altLang="en-US" dirty="0" smtClean="0">
                <a:solidFill>
                  <a:srgbClr val="000000"/>
                </a:solidFill>
              </a:rPr>
              <a:t>月完成设计。</a:t>
            </a:r>
            <a:r>
              <a:rPr lang="en-US" altLang="zh-CN" dirty="0" smtClean="0">
                <a:solidFill>
                  <a:srgbClr val="000000"/>
                </a:solidFill>
              </a:rPr>
              <a:t>A-20</a:t>
            </a:r>
            <a:r>
              <a:rPr lang="zh-CN" altLang="en-US" dirty="0" smtClean="0">
                <a:solidFill>
                  <a:srgbClr val="000000"/>
                </a:solidFill>
              </a:rPr>
              <a:t>坦克装备一门</a:t>
            </a:r>
            <a:r>
              <a:rPr lang="en-US" altLang="zh-CN" dirty="0" smtClean="0">
                <a:solidFill>
                  <a:srgbClr val="000000"/>
                </a:solidFill>
              </a:rPr>
              <a:t>45mm</a:t>
            </a:r>
            <a:r>
              <a:rPr lang="zh-CN" altLang="en-US" dirty="0" smtClean="0">
                <a:solidFill>
                  <a:srgbClr val="000000"/>
                </a:solidFill>
              </a:rPr>
              <a:t>火炮，最大特点是大倾角的防护装甲，但仍保留了</a:t>
            </a:r>
            <a:r>
              <a:rPr lang="en-US" altLang="zh-CN" dirty="0" smtClean="0">
                <a:solidFill>
                  <a:srgbClr val="000000"/>
                </a:solidFill>
              </a:rPr>
              <a:t>БТ</a:t>
            </a:r>
            <a:r>
              <a:rPr lang="zh-CN" altLang="en-US" dirty="0" smtClean="0">
                <a:solidFill>
                  <a:srgbClr val="000000"/>
                </a:solidFill>
              </a:rPr>
              <a:t>坦克的轮履结构。而后又在此基础上推出了改装</a:t>
            </a:r>
            <a:r>
              <a:rPr lang="en-US" altLang="zh-CN" dirty="0" smtClean="0">
                <a:solidFill>
                  <a:srgbClr val="000000"/>
                </a:solidFill>
              </a:rPr>
              <a:t>76.2mm</a:t>
            </a:r>
            <a:r>
              <a:rPr lang="zh-CN" altLang="en-US" dirty="0" smtClean="0">
                <a:solidFill>
                  <a:srgbClr val="000000"/>
                </a:solidFill>
              </a:rPr>
              <a:t>火炮的</a:t>
            </a:r>
            <a:r>
              <a:rPr lang="en-US" altLang="zh-CN" dirty="0" smtClean="0">
                <a:solidFill>
                  <a:srgbClr val="000000"/>
                </a:solidFill>
              </a:rPr>
              <a:t>A-30</a:t>
            </a:r>
            <a:r>
              <a:rPr lang="zh-CN" altLang="en-US" dirty="0" smtClean="0">
                <a:solidFill>
                  <a:srgbClr val="000000"/>
                </a:solidFill>
              </a:rPr>
              <a:t>型。科什金于</a:t>
            </a:r>
            <a:r>
              <a:rPr lang="en-US" altLang="zh-CN" dirty="0" smtClean="0">
                <a:solidFill>
                  <a:srgbClr val="000000"/>
                </a:solidFill>
              </a:rPr>
              <a:t>1939</a:t>
            </a:r>
            <a:r>
              <a:rPr lang="zh-CN" altLang="en-US" dirty="0" smtClean="0">
                <a:solidFill>
                  <a:srgbClr val="000000"/>
                </a:solidFill>
              </a:rPr>
              <a:t>年在哈尔科夫首先试制出</a:t>
            </a:r>
            <a:r>
              <a:rPr lang="en-US" altLang="zh-CN" dirty="0" smtClean="0">
                <a:solidFill>
                  <a:srgbClr val="000000"/>
                </a:solidFill>
              </a:rPr>
              <a:t>A-32</a:t>
            </a:r>
            <a:r>
              <a:rPr lang="zh-CN" altLang="en-US" dirty="0" smtClean="0">
                <a:solidFill>
                  <a:srgbClr val="000000"/>
                </a:solidFill>
              </a:rPr>
              <a:t>履带坦克，后改称</a:t>
            </a:r>
            <a:r>
              <a:rPr lang="en-US" altLang="zh-CN" dirty="0" smtClean="0">
                <a:solidFill>
                  <a:srgbClr val="000000"/>
                </a:solidFill>
              </a:rPr>
              <a:t>T-32</a:t>
            </a:r>
            <a:r>
              <a:rPr lang="zh-CN" altLang="en-US" dirty="0" smtClean="0">
                <a:solidFill>
                  <a:srgbClr val="000000"/>
                </a:solidFill>
              </a:rPr>
              <a:t>坦克。</a:t>
            </a:r>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523" y="1070992"/>
            <a:ext cx="3066325" cy="2267889"/>
          </a:xfrm>
          <a:prstGeom prst="rect">
            <a:avLst/>
          </a:prstGeom>
        </p:spPr>
      </p:pic>
      <p:sp>
        <p:nvSpPr>
          <p:cNvPr id="5" name="矩形 4"/>
          <p:cNvSpPr/>
          <p:nvPr/>
        </p:nvSpPr>
        <p:spPr>
          <a:xfrm>
            <a:off x="178813" y="3526968"/>
            <a:ext cx="8786374" cy="2585323"/>
          </a:xfrm>
          <a:prstGeom prst="rect">
            <a:avLst/>
          </a:prstGeom>
        </p:spPr>
        <p:txBody>
          <a:bodyPr wrap="square">
            <a:spAutoFit/>
          </a:bodyPr>
          <a:lstStyle/>
          <a:p>
            <a:r>
              <a:rPr lang="zh-CN" altLang="en-US" dirty="0" smtClean="0">
                <a:solidFill>
                  <a:srgbClr val="000000"/>
                </a:solidFill>
              </a:rPr>
              <a:t>       为了对付德国出现的新型坦克，</a:t>
            </a:r>
            <a:r>
              <a:rPr lang="en-US" altLang="zh-CN" dirty="0" smtClean="0">
                <a:solidFill>
                  <a:srgbClr val="000000"/>
                </a:solidFill>
              </a:rPr>
              <a:t>1943</a:t>
            </a:r>
            <a:r>
              <a:rPr lang="zh-CN" altLang="en-US" dirty="0" smtClean="0">
                <a:solidFill>
                  <a:srgbClr val="000000"/>
                </a:solidFill>
              </a:rPr>
              <a:t>年秋</a:t>
            </a:r>
            <a:r>
              <a:rPr lang="en-US" altLang="zh-CN" dirty="0" smtClean="0">
                <a:solidFill>
                  <a:srgbClr val="000000"/>
                </a:solidFill>
              </a:rPr>
              <a:t>T-34</a:t>
            </a:r>
            <a:r>
              <a:rPr lang="zh-CN" altLang="en-US" dirty="0" smtClean="0">
                <a:solidFill>
                  <a:srgbClr val="000000"/>
                </a:solidFill>
              </a:rPr>
              <a:t>坦克开始改装</a:t>
            </a:r>
            <a:r>
              <a:rPr lang="en-US" altLang="zh-CN" dirty="0" smtClean="0">
                <a:solidFill>
                  <a:srgbClr val="000000"/>
                </a:solidFill>
              </a:rPr>
              <a:t>85mm</a:t>
            </a:r>
            <a:r>
              <a:rPr lang="zh-CN" altLang="en-US" dirty="0" smtClean="0">
                <a:solidFill>
                  <a:srgbClr val="000000"/>
                </a:solidFill>
              </a:rPr>
              <a:t>火炮，并且针对苏联坦克协同作战能力差的弱点，增加了无线电通讯设备，并因此增加了一名机电员。</a:t>
            </a:r>
            <a:r>
              <a:rPr lang="en-US" altLang="zh-CN" dirty="0" smtClean="0">
                <a:solidFill>
                  <a:srgbClr val="000000"/>
                </a:solidFill>
              </a:rPr>
              <a:t>T-34/85</a:t>
            </a:r>
            <a:r>
              <a:rPr lang="zh-CN" altLang="en-US" dirty="0" smtClean="0">
                <a:solidFill>
                  <a:srgbClr val="000000"/>
                </a:solidFill>
              </a:rPr>
              <a:t>的炮塔随装甲和火力的提升，变的更大，被德国坦克兵称为“大脑袋</a:t>
            </a:r>
            <a:r>
              <a:rPr lang="en-US" altLang="zh-CN" dirty="0" smtClean="0">
                <a:solidFill>
                  <a:srgbClr val="000000"/>
                </a:solidFill>
              </a:rPr>
              <a:t>T-34”</a:t>
            </a:r>
            <a:r>
              <a:rPr lang="zh-CN" altLang="en-US" dirty="0" smtClean="0">
                <a:solidFill>
                  <a:srgbClr val="000000"/>
                </a:solidFill>
              </a:rPr>
              <a:t>。同年</a:t>
            </a:r>
            <a:r>
              <a:rPr lang="en-US" altLang="zh-CN" dirty="0" smtClean="0">
                <a:solidFill>
                  <a:srgbClr val="000000"/>
                </a:solidFill>
              </a:rPr>
              <a:t>12</a:t>
            </a:r>
            <a:r>
              <a:rPr lang="zh-CN" altLang="en-US" dirty="0" smtClean="0">
                <a:solidFill>
                  <a:srgbClr val="000000"/>
                </a:solidFill>
              </a:rPr>
              <a:t>月</a:t>
            </a:r>
            <a:r>
              <a:rPr lang="en-US" altLang="zh-CN" dirty="0" smtClean="0">
                <a:solidFill>
                  <a:srgbClr val="000000"/>
                </a:solidFill>
              </a:rPr>
              <a:t>15</a:t>
            </a:r>
            <a:r>
              <a:rPr lang="zh-CN" altLang="en-US" dirty="0" smtClean="0">
                <a:solidFill>
                  <a:srgbClr val="000000"/>
                </a:solidFill>
              </a:rPr>
              <a:t>日</a:t>
            </a:r>
            <a:r>
              <a:rPr lang="en-US" altLang="zh-CN" dirty="0" smtClean="0">
                <a:solidFill>
                  <a:srgbClr val="000000"/>
                </a:solidFill>
              </a:rPr>
              <a:t>T-34/85</a:t>
            </a:r>
            <a:r>
              <a:rPr lang="zh-CN" altLang="en-US" dirty="0" smtClean="0">
                <a:solidFill>
                  <a:srgbClr val="000000"/>
                </a:solidFill>
              </a:rPr>
              <a:t>被批准投入大批量生产，该年共生产</a:t>
            </a:r>
            <a:r>
              <a:rPr lang="en-US" altLang="zh-CN" dirty="0" smtClean="0">
                <a:solidFill>
                  <a:srgbClr val="000000"/>
                </a:solidFill>
              </a:rPr>
              <a:t>283</a:t>
            </a:r>
            <a:r>
              <a:rPr lang="zh-CN" altLang="en-US" dirty="0" smtClean="0">
                <a:solidFill>
                  <a:srgbClr val="000000"/>
                </a:solidFill>
              </a:rPr>
              <a:t>辆，</a:t>
            </a:r>
            <a:r>
              <a:rPr lang="en-US" altLang="zh-CN" dirty="0" smtClean="0">
                <a:solidFill>
                  <a:srgbClr val="000000"/>
                </a:solidFill>
              </a:rPr>
              <a:t>1944</a:t>
            </a:r>
            <a:r>
              <a:rPr lang="zh-CN" altLang="en-US" dirty="0" smtClean="0">
                <a:solidFill>
                  <a:srgbClr val="000000"/>
                </a:solidFill>
              </a:rPr>
              <a:t>年就猛增至</a:t>
            </a:r>
            <a:r>
              <a:rPr lang="en-US" altLang="zh-CN" dirty="0" smtClean="0">
                <a:solidFill>
                  <a:srgbClr val="000000"/>
                </a:solidFill>
              </a:rPr>
              <a:t>11000</a:t>
            </a:r>
            <a:r>
              <a:rPr lang="zh-CN" altLang="en-US" dirty="0" smtClean="0">
                <a:solidFill>
                  <a:srgbClr val="000000"/>
                </a:solidFill>
              </a:rPr>
              <a:t>辆。</a:t>
            </a:r>
            <a:r>
              <a:rPr lang="en-US" altLang="zh-CN" dirty="0" smtClean="0">
                <a:solidFill>
                  <a:srgbClr val="000000"/>
                </a:solidFill>
              </a:rPr>
              <a:t>T-34/85</a:t>
            </a:r>
            <a:r>
              <a:rPr lang="zh-CN" altLang="en-US" dirty="0" smtClean="0">
                <a:solidFill>
                  <a:srgbClr val="000000"/>
                </a:solidFill>
              </a:rPr>
              <a:t>成为后期苏联坦克部队的主要装备，同“豹”式相比，火力和装甲虽然稍有不及，但性能可靠、结构简单、易于生产，全重也大大小于豹式，战时产量多达</a:t>
            </a:r>
            <a:r>
              <a:rPr lang="en-US" altLang="zh-CN" dirty="0" smtClean="0">
                <a:solidFill>
                  <a:srgbClr val="000000"/>
                </a:solidFill>
              </a:rPr>
              <a:t>18000</a:t>
            </a:r>
            <a:r>
              <a:rPr lang="zh-CN" altLang="en-US" dirty="0" smtClean="0">
                <a:solidFill>
                  <a:srgbClr val="000000"/>
                </a:solidFill>
              </a:rPr>
              <a:t>辆以上，因此从整体作战能力上压倒了德国坦克，达到了</a:t>
            </a:r>
            <a:r>
              <a:rPr lang="en-US" altLang="zh-CN" dirty="0" smtClean="0">
                <a:solidFill>
                  <a:srgbClr val="000000"/>
                </a:solidFill>
              </a:rPr>
              <a:t>T-34</a:t>
            </a:r>
            <a:r>
              <a:rPr lang="zh-CN" altLang="en-US" dirty="0" smtClean="0">
                <a:solidFill>
                  <a:srgbClr val="000000"/>
                </a:solidFill>
              </a:rPr>
              <a:t>系列的完美境界。战后多次战争参战的</a:t>
            </a:r>
            <a:r>
              <a:rPr lang="en-US" altLang="zh-CN" dirty="0" smtClean="0">
                <a:solidFill>
                  <a:srgbClr val="000000"/>
                </a:solidFill>
              </a:rPr>
              <a:t>T-34</a:t>
            </a:r>
            <a:r>
              <a:rPr lang="zh-CN" altLang="en-US" dirty="0" smtClean="0">
                <a:solidFill>
                  <a:srgbClr val="000000"/>
                </a:solidFill>
              </a:rPr>
              <a:t>坦克几乎均为这一型号，新中国成立初期坦克部队的中坚力量也是这种坦克。</a:t>
            </a:r>
            <a:endParaRPr lang="zh-CN" altLang="en-US" dirty="0">
              <a:solidFill>
                <a:srgbClr val="000000"/>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61</a:t>
            </a:r>
          </a:p>
        </p:txBody>
      </p:sp>
    </p:spTree>
    <p:extLst>
      <p:ext uri="{BB962C8B-B14F-4D97-AF65-F5344CB8AC3E}">
        <p14:creationId xmlns:p14="http://schemas.microsoft.com/office/powerpoint/2010/main" val="226250891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
            </a:r>
            <a:br>
              <a:rPr lang="zh-CN" altLang="en-US" dirty="0" smtClean="0"/>
            </a:br>
            <a:r>
              <a:rPr lang="zh-CN" altLang="en-US" dirty="0" smtClean="0"/>
              <a:t/>
            </a:r>
            <a:br>
              <a:rPr lang="zh-CN" altLang="en-US" dirty="0" smtClean="0"/>
            </a:br>
            <a:r>
              <a:rPr lang="zh-CN" altLang="en-US" dirty="0" smtClean="0"/>
              <a:t>沙恩霍斯特号战列巡洋舰 </a:t>
            </a:r>
            <a:br>
              <a:rPr lang="zh-CN" altLang="en-US" dirty="0" smtClean="0"/>
            </a:br>
            <a:r>
              <a:rPr lang="zh-CN" altLang="en-US" dirty="0" smtClean="0"/>
              <a:t/>
            </a:r>
            <a:br>
              <a:rPr lang="zh-CN" altLang="en-US" dirty="0" smtClean="0"/>
            </a:br>
            <a:endParaRPr lang="zh-CN" altLang="en-US" dirty="0"/>
          </a:p>
        </p:txBody>
      </p:sp>
      <p:sp>
        <p:nvSpPr>
          <p:cNvPr id="3" name="矩形 2"/>
          <p:cNvSpPr/>
          <p:nvPr/>
        </p:nvSpPr>
        <p:spPr>
          <a:xfrm>
            <a:off x="3563888" y="1341805"/>
            <a:ext cx="4572000" cy="2031325"/>
          </a:xfrm>
          <a:prstGeom prst="rect">
            <a:avLst/>
          </a:prstGeom>
        </p:spPr>
        <p:txBody>
          <a:bodyPr>
            <a:spAutoFit/>
          </a:bodyPr>
          <a:lstStyle/>
          <a:p>
            <a:r>
              <a:rPr lang="zh-CN" altLang="en-US" dirty="0" smtClean="0">
                <a:solidFill>
                  <a:srgbClr val="000000"/>
                </a:solidFill>
              </a:rPr>
              <a:t>      沙恩霍斯特号战列巡洋舰，是纳粹德国在二次大战初期就投入使用的大型军舰。参加了在大西洋上对盟国运输船只的袭击战和入侵挪威的登陆战役，以及与入侵挪威战役有关的海上战斗，为纳粹初期的海上作战主力之一，也是最后一艘在战斗中被击沉的帝国战舰。　</a:t>
            </a:r>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052737"/>
            <a:ext cx="2664296" cy="2320394"/>
          </a:xfrm>
          <a:prstGeom prst="rect">
            <a:avLst/>
          </a:prstGeom>
        </p:spPr>
      </p:pic>
      <p:sp>
        <p:nvSpPr>
          <p:cNvPr id="5" name="矩形 4"/>
          <p:cNvSpPr/>
          <p:nvPr/>
        </p:nvSpPr>
        <p:spPr>
          <a:xfrm>
            <a:off x="278951" y="3570461"/>
            <a:ext cx="8865049" cy="2862322"/>
          </a:xfrm>
          <a:prstGeom prst="rect">
            <a:avLst/>
          </a:prstGeom>
        </p:spPr>
        <p:txBody>
          <a:bodyPr wrap="square">
            <a:spAutoFit/>
          </a:bodyPr>
          <a:lstStyle/>
          <a:p>
            <a:r>
              <a:rPr lang="zh-CN" altLang="en-US" dirty="0" smtClean="0">
                <a:solidFill>
                  <a:srgbClr val="000000"/>
                </a:solidFill>
              </a:rPr>
              <a:t>      沙级舰有着适度的球鼻型艏，以减少高速时的兴波阻力；加上舰体长度大、结构好，这对减少阻力也十分有利。沙级舰与德国一次大战时期的战列巡洋舰和其他国家海军的主力舰都大不相同。它们强调速度，“沙”号舰和“格”号舰都未装备附加外板，从而使它们更容易获得较好的经济航速。</a:t>
            </a:r>
          </a:p>
          <a:p>
            <a:r>
              <a:rPr lang="zh-CN" altLang="en-US" dirty="0" smtClean="0">
                <a:solidFill>
                  <a:srgbClr val="000000"/>
                </a:solidFill>
              </a:rPr>
              <a:t>　　装甲防护：</a:t>
            </a:r>
          </a:p>
          <a:p>
            <a:r>
              <a:rPr lang="zh-CN" altLang="en-US" dirty="0" smtClean="0">
                <a:solidFill>
                  <a:srgbClr val="000000"/>
                </a:solidFill>
              </a:rPr>
              <a:t>　　主舷侧装甲舯部为３</a:t>
            </a:r>
            <a:r>
              <a:rPr lang="en-US" altLang="zh-CN" dirty="0" smtClean="0">
                <a:solidFill>
                  <a:srgbClr val="000000"/>
                </a:solidFill>
              </a:rPr>
              <a:t>2</a:t>
            </a:r>
            <a:r>
              <a:rPr lang="zh-CN" altLang="en-US" dirty="0" smtClean="0">
                <a:solidFill>
                  <a:srgbClr val="000000"/>
                </a:solidFill>
              </a:rPr>
              <a:t>０毫米，首尾部１７０毫米，上甲板和下甲板装甲５０毫米。主炮装甲正面３６０毫米，侧面２００毫米，顶部１５０毫米。副炮装甲１５０毫米，指挥塔装甲３５０毫米。由此可以看出，沙级舰在装甲方面的主要弱点是水平防护弱、并缺乏强有力的上层装甲列板。</a:t>
            </a:r>
          </a:p>
          <a:p>
            <a:endParaRPr lang="zh-CN" altLang="en-US" dirty="0">
              <a:solidFill>
                <a:srgbClr val="000000"/>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62</a:t>
            </a:r>
          </a:p>
        </p:txBody>
      </p:sp>
    </p:spTree>
    <p:extLst>
      <p:ext uri="{BB962C8B-B14F-4D97-AF65-F5344CB8AC3E}">
        <p14:creationId xmlns:p14="http://schemas.microsoft.com/office/powerpoint/2010/main" val="76739876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钻石金双剑金橡叶骑士勋章</a:t>
            </a:r>
            <a:endParaRPr lang="zh-CN" altLang="en-US" dirty="0"/>
          </a:p>
        </p:txBody>
      </p:sp>
      <p:sp>
        <p:nvSpPr>
          <p:cNvPr id="3" name="矩形 2"/>
          <p:cNvSpPr/>
          <p:nvPr/>
        </p:nvSpPr>
        <p:spPr>
          <a:xfrm>
            <a:off x="354414" y="5301208"/>
            <a:ext cx="2954655" cy="369332"/>
          </a:xfrm>
          <a:prstGeom prst="rect">
            <a:avLst/>
          </a:prstGeom>
        </p:spPr>
        <p:txBody>
          <a:bodyPr wrap="none">
            <a:spAutoFit/>
          </a:bodyPr>
          <a:lstStyle/>
          <a:p>
            <a:r>
              <a:rPr lang="zh-CN" altLang="en-US" dirty="0" smtClean="0">
                <a:solidFill>
                  <a:srgbClr val="000000"/>
                </a:solidFill>
              </a:rPr>
              <a:t>钻石金双剑金橡叶骑士勋章</a:t>
            </a:r>
            <a:endParaRPr lang="zh-CN" altLang="en-US" dirty="0">
              <a:solidFill>
                <a:srgbClr val="000000"/>
              </a:solidFill>
            </a:endParaRPr>
          </a:p>
        </p:txBody>
      </p:sp>
      <p:sp>
        <p:nvSpPr>
          <p:cNvPr id="4" name="矩形 3"/>
          <p:cNvSpPr/>
          <p:nvPr/>
        </p:nvSpPr>
        <p:spPr>
          <a:xfrm>
            <a:off x="3874686" y="1124744"/>
            <a:ext cx="5017793" cy="4801314"/>
          </a:xfrm>
          <a:prstGeom prst="rect">
            <a:avLst/>
          </a:prstGeom>
        </p:spPr>
        <p:txBody>
          <a:bodyPr wrap="square">
            <a:spAutoFit/>
          </a:bodyPr>
          <a:lstStyle/>
          <a:p>
            <a:r>
              <a:rPr lang="zh-CN" altLang="en-US" dirty="0" smtClean="0">
                <a:solidFill>
                  <a:srgbClr val="000000"/>
                </a:solidFill>
              </a:rPr>
              <a:t>      带金橡树叶、宝剑和钻石的骑士十字勋章是铁十字奖章中的骑士十字勋章的最高级别。它也是第三帝国给予战场上勇士的最高荣誉。它在整个二次大战中只颁发过一次（违反了原定的授勋原则 </a:t>
            </a:r>
            <a:r>
              <a:rPr lang="en-US" altLang="zh-CN" dirty="0" smtClean="0">
                <a:solidFill>
                  <a:srgbClr val="000000"/>
                </a:solidFill>
              </a:rPr>
              <a:t>- </a:t>
            </a:r>
            <a:r>
              <a:rPr lang="zh-CN" altLang="en-US" dirty="0" smtClean="0">
                <a:solidFill>
                  <a:srgbClr val="000000"/>
                </a:solidFill>
              </a:rPr>
              <a:t>在大战结束、轴心国取得最后胜利时授予</a:t>
            </a:r>
            <a:r>
              <a:rPr lang="en-US" altLang="zh-CN" dirty="0" smtClean="0">
                <a:solidFill>
                  <a:srgbClr val="000000"/>
                </a:solidFill>
              </a:rPr>
              <a:t>12</a:t>
            </a:r>
            <a:r>
              <a:rPr lang="zh-CN" altLang="en-US" dirty="0" smtClean="0">
                <a:solidFill>
                  <a:srgbClr val="000000"/>
                </a:solidFill>
              </a:rPr>
              <a:t>位最杰出的德国国防军、武装党卫队任何部队或辅助部队和组织中的任何级别的军官和士兵</a:t>
            </a:r>
            <a:r>
              <a:rPr lang="en-US" altLang="zh-CN" dirty="0" smtClean="0">
                <a:solidFill>
                  <a:srgbClr val="000000"/>
                </a:solidFill>
              </a:rPr>
              <a:t>)</a:t>
            </a:r>
            <a:r>
              <a:rPr lang="zh-CN" altLang="en-US" dirty="0" smtClean="0">
                <a:solidFill>
                  <a:srgbClr val="000000"/>
                </a:solidFill>
              </a:rPr>
              <a:t>，受勋者是汉斯</a:t>
            </a:r>
            <a:r>
              <a:rPr lang="en-US" altLang="zh-CN" dirty="0" smtClean="0">
                <a:solidFill>
                  <a:srgbClr val="000000"/>
                </a:solidFill>
              </a:rPr>
              <a:t>·</a:t>
            </a:r>
            <a:r>
              <a:rPr lang="zh-CN" altLang="en-US" dirty="0" smtClean="0">
                <a:solidFill>
                  <a:srgbClr val="000000"/>
                </a:solidFill>
              </a:rPr>
              <a:t>乌尔里希</a:t>
            </a:r>
            <a:r>
              <a:rPr lang="en-US" altLang="zh-CN" dirty="0" smtClean="0">
                <a:solidFill>
                  <a:srgbClr val="000000"/>
                </a:solidFill>
              </a:rPr>
              <a:t>·</a:t>
            </a:r>
            <a:r>
              <a:rPr lang="zh-CN" altLang="en-US" dirty="0" smtClean="0">
                <a:solidFill>
                  <a:srgbClr val="000000"/>
                </a:solidFill>
              </a:rPr>
              <a:t>鲁德尔，以表彰他那令人难以置信、无与伦比的英勇行为。他的战绩包括摧毁了足以组成</a:t>
            </a:r>
            <a:r>
              <a:rPr lang="en-US" altLang="zh-CN" dirty="0" smtClean="0">
                <a:solidFill>
                  <a:srgbClr val="000000"/>
                </a:solidFill>
              </a:rPr>
              <a:t>5</a:t>
            </a:r>
            <a:r>
              <a:rPr lang="zh-CN" altLang="en-US" dirty="0" smtClean="0">
                <a:solidFill>
                  <a:srgbClr val="000000"/>
                </a:solidFill>
              </a:rPr>
              <a:t>个完整苏联装甲军的</a:t>
            </a:r>
            <a:r>
              <a:rPr lang="en-US" altLang="zh-CN" dirty="0" smtClean="0">
                <a:solidFill>
                  <a:srgbClr val="000000"/>
                </a:solidFill>
              </a:rPr>
              <a:t>519</a:t>
            </a:r>
            <a:r>
              <a:rPr lang="zh-CN" altLang="en-US" dirty="0" smtClean="0">
                <a:solidFill>
                  <a:srgbClr val="000000"/>
                </a:solidFill>
              </a:rPr>
              <a:t>辆坦克，还有</a:t>
            </a:r>
            <a:r>
              <a:rPr lang="en-US" altLang="zh-CN" dirty="0" smtClean="0">
                <a:solidFill>
                  <a:srgbClr val="000000"/>
                </a:solidFill>
              </a:rPr>
              <a:t>150</a:t>
            </a:r>
            <a:r>
              <a:rPr lang="zh-CN" altLang="en-US" dirty="0" smtClean="0">
                <a:solidFill>
                  <a:srgbClr val="000000"/>
                </a:solidFill>
              </a:rPr>
              <a:t>个炮兵阵地，近</a:t>
            </a:r>
            <a:r>
              <a:rPr lang="en-US" altLang="zh-CN" dirty="0" smtClean="0">
                <a:solidFill>
                  <a:srgbClr val="000000"/>
                </a:solidFill>
              </a:rPr>
              <a:t>1000</a:t>
            </a:r>
            <a:r>
              <a:rPr lang="zh-CN" altLang="en-US" dirty="0" smtClean="0">
                <a:solidFill>
                  <a:srgbClr val="000000"/>
                </a:solidFill>
              </a:rPr>
              <a:t>辆其他车辆，</a:t>
            </a:r>
            <a:r>
              <a:rPr lang="en-US" altLang="zh-CN" dirty="0" smtClean="0">
                <a:solidFill>
                  <a:srgbClr val="000000"/>
                </a:solidFill>
              </a:rPr>
              <a:t>70</a:t>
            </a:r>
            <a:r>
              <a:rPr lang="zh-CN" altLang="en-US" dirty="0" smtClean="0">
                <a:solidFill>
                  <a:srgbClr val="000000"/>
                </a:solidFill>
              </a:rPr>
              <a:t>艘登陆舰，</a:t>
            </a:r>
            <a:r>
              <a:rPr lang="en-US" altLang="zh-CN" dirty="0" smtClean="0">
                <a:solidFill>
                  <a:srgbClr val="000000"/>
                </a:solidFill>
              </a:rPr>
              <a:t>2</a:t>
            </a:r>
            <a:r>
              <a:rPr lang="zh-CN" altLang="en-US" dirty="0" smtClean="0">
                <a:solidFill>
                  <a:srgbClr val="000000"/>
                </a:solidFill>
              </a:rPr>
              <a:t>架</a:t>
            </a:r>
            <a:r>
              <a:rPr lang="en-US" altLang="zh-CN" dirty="0" smtClean="0">
                <a:solidFill>
                  <a:srgbClr val="000000"/>
                </a:solidFill>
              </a:rPr>
              <a:t>La-3</a:t>
            </a:r>
            <a:r>
              <a:rPr lang="zh-CN" altLang="en-US" dirty="0" smtClean="0">
                <a:solidFill>
                  <a:srgbClr val="000000"/>
                </a:solidFill>
              </a:rPr>
              <a:t>战斗机，</a:t>
            </a:r>
            <a:r>
              <a:rPr lang="en-US" altLang="zh-CN" dirty="0" smtClean="0">
                <a:solidFill>
                  <a:srgbClr val="000000"/>
                </a:solidFill>
              </a:rPr>
              <a:t>1</a:t>
            </a:r>
            <a:r>
              <a:rPr lang="zh-CN" altLang="en-US" dirty="0" smtClean="0">
                <a:solidFill>
                  <a:srgbClr val="000000"/>
                </a:solidFill>
              </a:rPr>
              <a:t>架</a:t>
            </a:r>
            <a:r>
              <a:rPr lang="en-US" altLang="zh-CN" dirty="0" smtClean="0">
                <a:solidFill>
                  <a:srgbClr val="000000"/>
                </a:solidFill>
              </a:rPr>
              <a:t>IL-2</a:t>
            </a:r>
            <a:r>
              <a:rPr lang="zh-CN" altLang="en-US" dirty="0" smtClean="0">
                <a:solidFill>
                  <a:srgbClr val="000000"/>
                </a:solidFill>
              </a:rPr>
              <a:t>强击机，击沉了战列舰“马拉”号，击伤了“红色十月”战列舰</a:t>
            </a:r>
            <a:r>
              <a:rPr lang="en-US" altLang="zh-CN" dirty="0" smtClean="0">
                <a:solidFill>
                  <a:srgbClr val="000000"/>
                </a:solidFill>
              </a:rPr>
              <a:t>,</a:t>
            </a:r>
            <a:r>
              <a:rPr lang="zh-CN" altLang="en-US" dirty="0" smtClean="0">
                <a:solidFill>
                  <a:srgbClr val="000000"/>
                </a:solidFill>
              </a:rPr>
              <a:t>还击沉了另外</a:t>
            </a:r>
            <a:r>
              <a:rPr lang="en-US" altLang="zh-CN" dirty="0" smtClean="0">
                <a:solidFill>
                  <a:srgbClr val="000000"/>
                </a:solidFill>
              </a:rPr>
              <a:t>2</a:t>
            </a:r>
            <a:r>
              <a:rPr lang="zh-CN" altLang="en-US" dirty="0" smtClean="0">
                <a:solidFill>
                  <a:srgbClr val="000000"/>
                </a:solidFill>
              </a:rPr>
              <a:t>艘巡洋舰和</a:t>
            </a:r>
            <a:r>
              <a:rPr lang="en-US" altLang="zh-CN" dirty="0" smtClean="0">
                <a:solidFill>
                  <a:srgbClr val="000000"/>
                </a:solidFill>
              </a:rPr>
              <a:t>1</a:t>
            </a:r>
            <a:r>
              <a:rPr lang="zh-CN" altLang="en-US" dirty="0" smtClean="0">
                <a:solidFill>
                  <a:srgbClr val="000000"/>
                </a:solidFill>
              </a:rPr>
              <a:t>艘驱逐舰。同时他还被击落过</a:t>
            </a:r>
            <a:r>
              <a:rPr lang="en-US" altLang="zh-CN" dirty="0" smtClean="0">
                <a:solidFill>
                  <a:srgbClr val="000000"/>
                </a:solidFill>
              </a:rPr>
              <a:t>32</a:t>
            </a:r>
            <a:r>
              <a:rPr lang="zh-CN" altLang="en-US" dirty="0" smtClean="0">
                <a:solidFill>
                  <a:srgbClr val="000000"/>
                </a:solidFill>
              </a:rPr>
              <a:t>次，拥有</a:t>
            </a:r>
            <a:r>
              <a:rPr lang="en-US" altLang="zh-CN" dirty="0" smtClean="0">
                <a:solidFill>
                  <a:srgbClr val="000000"/>
                </a:solidFill>
              </a:rPr>
              <a:t>2530</a:t>
            </a:r>
            <a:r>
              <a:rPr lang="zh-CN" altLang="en-US" dirty="0" smtClean="0">
                <a:solidFill>
                  <a:srgbClr val="000000"/>
                </a:solidFill>
              </a:rPr>
              <a:t>架次的战斗出动记录（</a:t>
            </a:r>
            <a:r>
              <a:rPr lang="en-US" altLang="zh-CN" dirty="0" smtClean="0">
                <a:solidFill>
                  <a:srgbClr val="000000"/>
                </a:solidFill>
              </a:rPr>
              <a:t>6</a:t>
            </a:r>
            <a:r>
              <a:rPr lang="zh-CN" altLang="en-US" dirty="0" smtClean="0">
                <a:solidFill>
                  <a:srgbClr val="000000"/>
                </a:solidFill>
              </a:rPr>
              <a:t>年中平均每天出动一次以上，没有休假、没有休息！）。</a:t>
            </a:r>
            <a:endParaRPr lang="zh-CN" altLang="en-US" dirty="0">
              <a:solidFill>
                <a:srgbClr val="00000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569" y="1141209"/>
            <a:ext cx="2857500" cy="406717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63</a:t>
            </a:r>
          </a:p>
        </p:txBody>
      </p:sp>
    </p:spTree>
    <p:extLst>
      <p:ext uri="{BB962C8B-B14F-4D97-AF65-F5344CB8AC3E}">
        <p14:creationId xmlns:p14="http://schemas.microsoft.com/office/powerpoint/2010/main" val="365064911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钻石双剑银橡叶骑士勋章</a:t>
            </a:r>
            <a:endParaRPr lang="zh-CN" altLang="en-US" dirty="0"/>
          </a:p>
        </p:txBody>
      </p:sp>
      <p:sp>
        <p:nvSpPr>
          <p:cNvPr id="3" name="矩形 2"/>
          <p:cNvSpPr/>
          <p:nvPr/>
        </p:nvSpPr>
        <p:spPr>
          <a:xfrm>
            <a:off x="511311" y="4653136"/>
            <a:ext cx="2723823" cy="369332"/>
          </a:xfrm>
          <a:prstGeom prst="rect">
            <a:avLst/>
          </a:prstGeom>
        </p:spPr>
        <p:txBody>
          <a:bodyPr wrap="none">
            <a:spAutoFit/>
          </a:bodyPr>
          <a:lstStyle/>
          <a:p>
            <a:r>
              <a:rPr lang="zh-CN" altLang="en-US" dirty="0" smtClean="0">
                <a:solidFill>
                  <a:srgbClr val="000000"/>
                </a:solidFill>
              </a:rPr>
              <a:t>钻石双剑银橡叶骑士勋章</a:t>
            </a:r>
            <a:endParaRPr lang="zh-CN" altLang="en-US" dirty="0">
              <a:solidFill>
                <a:srgbClr val="000000"/>
              </a:solidFill>
            </a:endParaRPr>
          </a:p>
        </p:txBody>
      </p:sp>
      <p:sp>
        <p:nvSpPr>
          <p:cNvPr id="4" name="矩形 3"/>
          <p:cNvSpPr/>
          <p:nvPr/>
        </p:nvSpPr>
        <p:spPr>
          <a:xfrm>
            <a:off x="3851920" y="1569084"/>
            <a:ext cx="5017793" cy="2031325"/>
          </a:xfrm>
          <a:prstGeom prst="rect">
            <a:avLst/>
          </a:prstGeom>
        </p:spPr>
        <p:txBody>
          <a:bodyPr wrap="square">
            <a:spAutoFit/>
          </a:bodyPr>
          <a:lstStyle/>
          <a:p>
            <a:r>
              <a:rPr lang="zh-CN" altLang="en-US" dirty="0" smtClean="0">
                <a:solidFill>
                  <a:srgbClr val="000000"/>
                </a:solidFill>
              </a:rPr>
              <a:t>      钻石双剑银橡叶骑士十勋章是仅次于金双剑金橡叶骑士勋章的军事荣誉。它也是第三帝国除了一个人外所给予的最高军事荣誉，仅被用来奖励德国武装部队中最杰出的英雄表现，共有</a:t>
            </a:r>
            <a:r>
              <a:rPr lang="en-US" altLang="zh-CN" dirty="0" smtClean="0">
                <a:solidFill>
                  <a:srgbClr val="000000"/>
                </a:solidFill>
              </a:rPr>
              <a:t>27</a:t>
            </a:r>
            <a:r>
              <a:rPr lang="zh-CN" altLang="en-US" dirty="0" smtClean="0">
                <a:solidFill>
                  <a:srgbClr val="000000"/>
                </a:solidFill>
              </a:rPr>
              <a:t>人获此殊荣。它与后面所提到的带橡树叶和宝剑的骑士十字勋章一样，当瓦尔纳</a:t>
            </a:r>
            <a:r>
              <a:rPr lang="en-US" altLang="zh-CN" dirty="0" smtClean="0">
                <a:solidFill>
                  <a:srgbClr val="000000"/>
                </a:solidFill>
              </a:rPr>
              <a:t>·</a:t>
            </a:r>
            <a:r>
              <a:rPr lang="zh-CN" altLang="en-US" dirty="0" smtClean="0">
                <a:solidFill>
                  <a:srgbClr val="000000"/>
                </a:solidFill>
              </a:rPr>
              <a:t>默尔德斯第一次受勋时，还没有正式创立！</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414" y="1569084"/>
            <a:ext cx="2880720" cy="2940035"/>
          </a:xfrm>
          <a:prstGeom prst="rect">
            <a:avLst/>
          </a:prstGeom>
        </p:spPr>
      </p:pic>
      <p:sp>
        <p:nvSpPr>
          <p:cNvPr id="8" name="矩形 7"/>
          <p:cNvSpPr/>
          <p:nvPr/>
        </p:nvSpPr>
        <p:spPr>
          <a:xfrm>
            <a:off x="3635896" y="4237637"/>
            <a:ext cx="4572000" cy="1200329"/>
          </a:xfrm>
          <a:prstGeom prst="rect">
            <a:avLst/>
          </a:prstGeom>
        </p:spPr>
        <p:txBody>
          <a:bodyPr>
            <a:spAutoFit/>
          </a:bodyPr>
          <a:lstStyle/>
          <a:p>
            <a:r>
              <a:rPr lang="zh-CN" altLang="en-US" b="1" dirty="0" smtClean="0">
                <a:solidFill>
                  <a:srgbClr val="000000"/>
                </a:solidFill>
              </a:rPr>
              <a:t>授勋的总数</a:t>
            </a:r>
            <a:r>
              <a:rPr lang="en-US" altLang="zh-CN" b="1" dirty="0" smtClean="0">
                <a:solidFill>
                  <a:srgbClr val="000000"/>
                </a:solidFill>
              </a:rPr>
              <a:t>:</a:t>
            </a:r>
          </a:p>
          <a:p>
            <a:endParaRPr lang="en-US" altLang="zh-CN" dirty="0" smtClean="0">
              <a:solidFill>
                <a:srgbClr val="000000"/>
              </a:solidFill>
            </a:endParaRPr>
          </a:p>
          <a:p>
            <a:r>
              <a:rPr lang="zh-CN" altLang="en-US" dirty="0" smtClean="0">
                <a:solidFill>
                  <a:srgbClr val="000000"/>
                </a:solidFill>
              </a:rPr>
              <a:t>      共计</a:t>
            </a:r>
            <a:r>
              <a:rPr lang="en-US" altLang="zh-CN" dirty="0" smtClean="0">
                <a:solidFill>
                  <a:srgbClr val="000000"/>
                </a:solidFill>
              </a:rPr>
              <a:t>27</a:t>
            </a:r>
            <a:r>
              <a:rPr lang="zh-CN" altLang="en-US" dirty="0" smtClean="0">
                <a:solidFill>
                  <a:srgbClr val="000000"/>
                </a:solidFill>
              </a:rPr>
              <a:t>人，均为德国人。其中包括大名鼎鼎的沙漠之狐埃尔温</a:t>
            </a:r>
            <a:r>
              <a:rPr lang="en-US" altLang="zh-CN" dirty="0" smtClean="0">
                <a:solidFill>
                  <a:srgbClr val="000000"/>
                </a:solidFill>
              </a:rPr>
              <a:t>·</a:t>
            </a:r>
            <a:r>
              <a:rPr lang="zh-CN" altLang="en-US" dirty="0" smtClean="0">
                <a:solidFill>
                  <a:srgbClr val="000000"/>
                </a:solidFill>
              </a:rPr>
              <a:t>隆美尔陆军元帅。</a:t>
            </a:r>
            <a:endParaRPr lang="zh-CN" altLang="en-US" dirty="0">
              <a:solidFill>
                <a:srgbClr val="000000"/>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10"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64</a:t>
            </a:r>
          </a:p>
        </p:txBody>
      </p:sp>
    </p:spTree>
    <p:extLst>
      <p:ext uri="{BB962C8B-B14F-4D97-AF65-F5344CB8AC3E}">
        <p14:creationId xmlns:p14="http://schemas.microsoft.com/office/powerpoint/2010/main" val="154164908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双剑银橡叶骑士铁十字勋章</a:t>
            </a:r>
            <a:endParaRPr lang="zh-CN" altLang="en-US" dirty="0"/>
          </a:p>
        </p:txBody>
      </p:sp>
      <p:sp>
        <p:nvSpPr>
          <p:cNvPr id="3" name="矩形 2"/>
          <p:cNvSpPr/>
          <p:nvPr/>
        </p:nvSpPr>
        <p:spPr>
          <a:xfrm>
            <a:off x="489716" y="4518661"/>
            <a:ext cx="2954655" cy="369332"/>
          </a:xfrm>
          <a:prstGeom prst="rect">
            <a:avLst/>
          </a:prstGeom>
        </p:spPr>
        <p:txBody>
          <a:bodyPr wrap="none">
            <a:spAutoFit/>
          </a:bodyPr>
          <a:lstStyle/>
          <a:p>
            <a:r>
              <a:rPr lang="zh-CN" altLang="en-US" dirty="0" smtClean="0">
                <a:solidFill>
                  <a:srgbClr val="000000"/>
                </a:solidFill>
              </a:rPr>
              <a:t>双剑银橡叶骑士铁十字勋章</a:t>
            </a:r>
            <a:endParaRPr lang="zh-CN" altLang="en-US" dirty="0">
              <a:solidFill>
                <a:srgbClr val="000000"/>
              </a:solidFill>
            </a:endParaRPr>
          </a:p>
        </p:txBody>
      </p:sp>
      <p:sp>
        <p:nvSpPr>
          <p:cNvPr id="4" name="矩形 3"/>
          <p:cNvSpPr/>
          <p:nvPr/>
        </p:nvSpPr>
        <p:spPr>
          <a:xfrm>
            <a:off x="3874686" y="1124744"/>
            <a:ext cx="5017793" cy="2308324"/>
          </a:xfrm>
          <a:prstGeom prst="rect">
            <a:avLst/>
          </a:prstGeom>
        </p:spPr>
        <p:txBody>
          <a:bodyPr wrap="square">
            <a:spAutoFit/>
          </a:bodyPr>
          <a:lstStyle/>
          <a:p>
            <a:r>
              <a:rPr lang="zh-CN" altLang="en-US" dirty="0" smtClean="0">
                <a:solidFill>
                  <a:srgbClr val="000000"/>
                </a:solidFill>
              </a:rPr>
              <a:t>     带银橡叶的骑士十字勋章是比骑士十字勋章更高一级的军事荣誉。整个二战中只有</a:t>
            </a:r>
            <a:r>
              <a:rPr lang="en-US" altLang="zh-CN" dirty="0" smtClean="0">
                <a:solidFill>
                  <a:srgbClr val="000000"/>
                </a:solidFill>
              </a:rPr>
              <a:t>890</a:t>
            </a:r>
            <a:r>
              <a:rPr lang="zh-CN" altLang="en-US" dirty="0" smtClean="0">
                <a:solidFill>
                  <a:srgbClr val="000000"/>
                </a:solidFill>
              </a:rPr>
              <a:t>名获得者更证明了这一点（要知道二战中德国武装部队最高峰时人数超过一千万！）。与骑士十字勋章一样，带银橡叶的骑士十字勋章也会授予外籍人员，同时它也会被授予一个部队的指挥官以作为对整个部队英勇行为的表彰。</a:t>
            </a:r>
          </a:p>
          <a:p>
            <a:r>
              <a:rPr lang="zh-CN" altLang="en-US" dirty="0" smtClean="0">
                <a:solidFill>
                  <a:srgbClr val="000000"/>
                </a:solidFill>
              </a:rPr>
              <a:t>。</a:t>
            </a:r>
            <a:endParaRPr lang="zh-CN" altLang="en-US" dirty="0">
              <a:solidFill>
                <a:srgbClr val="000000"/>
              </a:solidFill>
            </a:endParaRPr>
          </a:p>
        </p:txBody>
      </p:sp>
      <p:sp>
        <p:nvSpPr>
          <p:cNvPr id="6" name="矩形 5"/>
          <p:cNvSpPr/>
          <p:nvPr/>
        </p:nvSpPr>
        <p:spPr>
          <a:xfrm>
            <a:off x="4097582" y="3433068"/>
            <a:ext cx="4572000" cy="1477328"/>
          </a:xfrm>
          <a:prstGeom prst="rect">
            <a:avLst/>
          </a:prstGeom>
        </p:spPr>
        <p:txBody>
          <a:bodyPr>
            <a:spAutoFit/>
          </a:bodyPr>
          <a:lstStyle/>
          <a:p>
            <a:r>
              <a:rPr lang="zh-CN" altLang="en-US" b="1" dirty="0" smtClean="0">
                <a:solidFill>
                  <a:srgbClr val="000000"/>
                </a:solidFill>
              </a:rPr>
              <a:t>      授予对象：</a:t>
            </a:r>
            <a:r>
              <a:rPr lang="zh-CN" altLang="en-US" dirty="0" smtClean="0">
                <a:solidFill>
                  <a:srgbClr val="000000"/>
                </a:solidFill>
              </a:rPr>
              <a:t>德国国防军、武装党卫队任何部队或辅助部队和组织中的任何级别的军官和士兵。</a:t>
            </a:r>
            <a:endParaRPr lang="en-US" altLang="zh-CN" dirty="0" smtClean="0">
              <a:solidFill>
                <a:srgbClr val="000000"/>
              </a:solidFill>
            </a:endParaRPr>
          </a:p>
          <a:p>
            <a:r>
              <a:rPr lang="en-US" altLang="zh-CN" b="1" dirty="0">
                <a:solidFill>
                  <a:srgbClr val="000000"/>
                </a:solidFill>
              </a:rPr>
              <a:t> </a:t>
            </a:r>
            <a:r>
              <a:rPr lang="en-US" altLang="zh-CN" b="1" dirty="0" smtClean="0">
                <a:solidFill>
                  <a:srgbClr val="000000"/>
                </a:solidFill>
              </a:rPr>
              <a:t>     </a:t>
            </a:r>
            <a:r>
              <a:rPr lang="zh-CN" altLang="en-US" b="1" dirty="0" smtClean="0">
                <a:solidFill>
                  <a:srgbClr val="000000"/>
                </a:solidFill>
              </a:rPr>
              <a:t>授勋总数：</a:t>
            </a:r>
            <a:r>
              <a:rPr lang="en-US" altLang="zh-CN" dirty="0" smtClean="0">
                <a:solidFill>
                  <a:srgbClr val="000000"/>
                </a:solidFill>
              </a:rPr>
              <a:t>882</a:t>
            </a:r>
            <a:r>
              <a:rPr lang="zh-CN" altLang="en-US" dirty="0" smtClean="0">
                <a:solidFill>
                  <a:srgbClr val="000000"/>
                </a:solidFill>
              </a:rPr>
              <a:t>个德国人</a:t>
            </a:r>
            <a:r>
              <a:rPr lang="en-US" altLang="zh-CN" dirty="0" smtClean="0">
                <a:solidFill>
                  <a:srgbClr val="000000"/>
                </a:solidFill>
              </a:rPr>
              <a:t>, 8</a:t>
            </a:r>
            <a:r>
              <a:rPr lang="zh-CN" altLang="en-US" dirty="0" smtClean="0">
                <a:solidFill>
                  <a:srgbClr val="000000"/>
                </a:solidFill>
              </a:rPr>
              <a:t>个外国人，共计</a:t>
            </a:r>
            <a:r>
              <a:rPr lang="en-US" altLang="zh-CN" dirty="0" smtClean="0">
                <a:solidFill>
                  <a:srgbClr val="000000"/>
                </a:solidFill>
              </a:rPr>
              <a:t>890</a:t>
            </a:r>
            <a:r>
              <a:rPr lang="zh-CN" altLang="en-US" dirty="0" smtClean="0">
                <a:solidFill>
                  <a:srgbClr val="000000"/>
                </a:solidFill>
              </a:rPr>
              <a:t>人。</a:t>
            </a:r>
            <a:endParaRPr lang="zh-CN" altLang="en-US" dirty="0">
              <a:solidFill>
                <a:srgbClr val="000000"/>
              </a:solidFill>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248" y="1435428"/>
            <a:ext cx="3199593" cy="273630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9"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65</a:t>
            </a:r>
          </a:p>
        </p:txBody>
      </p:sp>
    </p:spTree>
    <p:extLst>
      <p:ext uri="{BB962C8B-B14F-4D97-AF65-F5344CB8AC3E}">
        <p14:creationId xmlns:p14="http://schemas.microsoft.com/office/powerpoint/2010/main" val="25332770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主要</a:t>
            </a:r>
            <a:r>
              <a:rPr lang="zh-CN" altLang="en-US" dirty="0" smtClean="0"/>
              <a:t>首脑</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667533864"/>
              </p:ext>
            </p:extLst>
          </p:nvPr>
        </p:nvGraphicFramePr>
        <p:xfrm>
          <a:off x="1979712" y="2216818"/>
          <a:ext cx="6766520" cy="3824878"/>
        </p:xfrm>
        <a:graphic>
          <a:graphicData uri="http://schemas.openxmlformats.org/drawingml/2006/table">
            <a:tbl>
              <a:tblPr>
                <a:tableStyleId>{616DA210-FB5B-4158-B5E0-FEB733F419BA}</a:tableStyleId>
              </a:tblPr>
              <a:tblGrid>
                <a:gridCol w="936104"/>
                <a:gridCol w="1199303"/>
                <a:gridCol w="2244055"/>
                <a:gridCol w="2387058"/>
              </a:tblGrid>
              <a:tr h="576064">
                <a:tc>
                  <a:txBody>
                    <a:bodyPr/>
                    <a:lstStyle/>
                    <a:p>
                      <a:pPr algn="l"/>
                      <a:r>
                        <a:rPr lang="zh-CN" altLang="en-US" sz="2400" b="1" dirty="0">
                          <a:solidFill>
                            <a:srgbClr val="000000"/>
                          </a:solidFill>
                        </a:rPr>
                        <a:t>国家</a:t>
                      </a:r>
                    </a:p>
                  </a:txBody>
                  <a:tcPr marL="65929" marR="65929" marT="32965" marB="32965">
                    <a:lnL w="28575" cap="flat" cmpd="sng" algn="ctr">
                      <a:solidFill>
                        <a:srgbClr val="002060"/>
                      </a:solidFill>
                      <a:prstDash val="solid"/>
                      <a:round/>
                      <a:headEnd type="none" w="med" len="med"/>
                      <a:tailEnd type="none" w="med" len="med"/>
                    </a:lnL>
                    <a:lnT w="28575" cap="flat" cmpd="sng" algn="ctr">
                      <a:solidFill>
                        <a:srgbClr val="002060"/>
                      </a:solidFill>
                      <a:prstDash val="solid"/>
                      <a:round/>
                      <a:headEnd type="none" w="med" len="med"/>
                      <a:tailEnd type="none" w="med" len="med"/>
                    </a:lnT>
                  </a:tcPr>
                </a:tc>
                <a:tc>
                  <a:txBody>
                    <a:bodyPr/>
                    <a:lstStyle/>
                    <a:p>
                      <a:pPr algn="l"/>
                      <a:r>
                        <a:rPr lang="zh-CN" altLang="en-US" sz="2400" b="1" dirty="0">
                          <a:solidFill>
                            <a:srgbClr val="000000"/>
                          </a:solidFill>
                        </a:rPr>
                        <a:t>人物</a:t>
                      </a:r>
                    </a:p>
                  </a:txBody>
                  <a:tcPr marL="65929" marR="65929" marT="32965" marB="32965">
                    <a:lnT w="28575" cap="flat" cmpd="sng" algn="ctr">
                      <a:solidFill>
                        <a:srgbClr val="002060"/>
                      </a:solidFill>
                      <a:prstDash val="solid"/>
                      <a:round/>
                      <a:headEnd type="none" w="med" len="med"/>
                      <a:tailEnd type="none" w="med" len="med"/>
                    </a:lnT>
                  </a:tcPr>
                </a:tc>
                <a:tc>
                  <a:txBody>
                    <a:bodyPr/>
                    <a:lstStyle/>
                    <a:p>
                      <a:pPr algn="l"/>
                      <a:r>
                        <a:rPr lang="zh-CN" altLang="en-US" sz="2400" b="1" dirty="0">
                          <a:solidFill>
                            <a:srgbClr val="000000"/>
                          </a:solidFill>
                        </a:rPr>
                        <a:t>职务</a:t>
                      </a:r>
                    </a:p>
                  </a:txBody>
                  <a:tcPr marL="65929" marR="65929" marT="32965" marB="32965">
                    <a:lnT w="28575" cap="flat" cmpd="sng" algn="ctr">
                      <a:solidFill>
                        <a:srgbClr val="002060"/>
                      </a:solidFill>
                      <a:prstDash val="solid"/>
                      <a:round/>
                      <a:headEnd type="none" w="med" len="med"/>
                      <a:tailEnd type="none" w="med" len="med"/>
                    </a:lnT>
                  </a:tcPr>
                </a:tc>
                <a:tc>
                  <a:txBody>
                    <a:bodyPr/>
                    <a:lstStyle/>
                    <a:p>
                      <a:pPr algn="l"/>
                      <a:r>
                        <a:rPr lang="zh-CN" altLang="en-US" sz="2400" b="1" dirty="0">
                          <a:solidFill>
                            <a:srgbClr val="000000"/>
                          </a:solidFill>
                        </a:rPr>
                        <a:t>政党</a:t>
                      </a:r>
                    </a:p>
                  </a:txBody>
                  <a:tcPr marL="65929" marR="65929" marT="32965" marB="32965">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tcPr>
                </a:tc>
              </a:tr>
              <a:tr h="928922">
                <a:tc>
                  <a:txBody>
                    <a:bodyPr/>
                    <a:lstStyle/>
                    <a:p>
                      <a:pPr algn="l"/>
                      <a:r>
                        <a:rPr lang="zh-CN" altLang="en-US" sz="2000" dirty="0">
                          <a:solidFill>
                            <a:srgbClr val="000000"/>
                          </a:solidFill>
                        </a:rPr>
                        <a:t>德国</a:t>
                      </a:r>
                    </a:p>
                  </a:txBody>
                  <a:tcPr marL="65929" marR="65929" marT="32965" marB="32965">
                    <a:lnL w="28575" cap="flat" cmpd="sng" algn="ctr">
                      <a:solidFill>
                        <a:srgbClr val="002060"/>
                      </a:solidFill>
                      <a:prstDash val="solid"/>
                      <a:round/>
                      <a:headEnd type="none" w="med" len="med"/>
                      <a:tailEnd type="none" w="med" len="med"/>
                    </a:lnL>
                  </a:tcPr>
                </a:tc>
                <a:tc>
                  <a:txBody>
                    <a:bodyPr/>
                    <a:lstStyle/>
                    <a:p>
                      <a:pPr algn="l"/>
                      <a:r>
                        <a:rPr lang="zh-CN" altLang="en-US" sz="2000" dirty="0" smtClean="0">
                          <a:solidFill>
                            <a:srgbClr val="000000"/>
                          </a:solidFill>
                          <a:hlinkClick r:id="rId2" action="ppaction://hlinkfile"/>
                        </a:rPr>
                        <a:t>希特勒</a:t>
                      </a:r>
                      <a:endParaRPr lang="zh-CN" altLang="en-US" sz="2000" dirty="0">
                        <a:solidFill>
                          <a:srgbClr val="000000"/>
                        </a:solidFill>
                      </a:endParaRPr>
                    </a:p>
                  </a:txBody>
                  <a:tcPr marL="65929" marR="65929" marT="32965" marB="32965"/>
                </a:tc>
                <a:tc>
                  <a:txBody>
                    <a:bodyPr/>
                    <a:lstStyle/>
                    <a:p>
                      <a:pPr algn="l"/>
                      <a:r>
                        <a:rPr lang="zh-CN" altLang="en-US" sz="2000" dirty="0">
                          <a:solidFill>
                            <a:srgbClr val="000000"/>
                          </a:solidFill>
                        </a:rPr>
                        <a:t>德意志第三帝国元首兼任德国总理</a:t>
                      </a:r>
                    </a:p>
                  </a:txBody>
                  <a:tcPr marL="65929" marR="65929" marT="32965" marB="32965"/>
                </a:tc>
                <a:tc>
                  <a:txBody>
                    <a:bodyPr/>
                    <a:lstStyle/>
                    <a:p>
                      <a:pPr algn="l"/>
                      <a:r>
                        <a:rPr lang="zh-CN" altLang="en-US" sz="2000" dirty="0">
                          <a:solidFill>
                            <a:srgbClr val="000000"/>
                          </a:solidFill>
                        </a:rPr>
                        <a:t>德国民族社会主义工人党（纳粹党）</a:t>
                      </a:r>
                    </a:p>
                  </a:txBody>
                  <a:tcPr marL="65929" marR="65929" marT="32965" marB="32965">
                    <a:lnR w="28575" cap="flat" cmpd="sng" algn="ctr">
                      <a:solidFill>
                        <a:srgbClr val="002060"/>
                      </a:solidFill>
                      <a:prstDash val="solid"/>
                      <a:round/>
                      <a:headEnd type="none" w="med" len="med"/>
                      <a:tailEnd type="none" w="med" len="med"/>
                    </a:lnR>
                  </a:tcPr>
                </a:tc>
              </a:tr>
              <a:tr h="583246">
                <a:tc>
                  <a:txBody>
                    <a:bodyPr/>
                    <a:lstStyle/>
                    <a:p>
                      <a:pPr algn="ctr"/>
                      <a:r>
                        <a:rPr lang="zh-CN" altLang="en-US" sz="2000" dirty="0">
                          <a:solidFill>
                            <a:srgbClr val="000000"/>
                          </a:solidFill>
                        </a:rPr>
                        <a:t>意大利</a:t>
                      </a:r>
                    </a:p>
                  </a:txBody>
                  <a:tcPr marL="65929" marR="65929" marT="32965" marB="32965" anchor="ctr">
                    <a:lnL w="28575" cap="flat" cmpd="sng" algn="ctr">
                      <a:solidFill>
                        <a:srgbClr val="002060"/>
                      </a:solidFill>
                      <a:prstDash val="solid"/>
                      <a:round/>
                      <a:headEnd type="none" w="med" len="med"/>
                      <a:tailEnd type="none" w="med" len="med"/>
                    </a:lnL>
                  </a:tcPr>
                </a:tc>
                <a:tc>
                  <a:txBody>
                    <a:bodyPr/>
                    <a:lstStyle/>
                    <a:p>
                      <a:pPr algn="l"/>
                      <a:r>
                        <a:rPr lang="zh-CN" altLang="en-US" sz="2000" dirty="0" smtClean="0">
                          <a:solidFill>
                            <a:srgbClr val="000000"/>
                          </a:solidFill>
                          <a:hlinkClick r:id="rId3" action="ppaction://hlinkfile"/>
                        </a:rPr>
                        <a:t>墨索里尼</a:t>
                      </a:r>
                      <a:r>
                        <a:rPr lang="zh-CN" altLang="en-US" sz="2000" dirty="0">
                          <a:solidFill>
                            <a:srgbClr val="000000"/>
                          </a:solidFill>
                        </a:rPr>
                        <a:t>　</a:t>
                      </a:r>
                    </a:p>
                  </a:txBody>
                  <a:tcPr marL="65929" marR="65929" marT="32965" marB="32965"/>
                </a:tc>
                <a:tc>
                  <a:txBody>
                    <a:bodyPr/>
                    <a:lstStyle/>
                    <a:p>
                      <a:pPr algn="l"/>
                      <a:r>
                        <a:rPr lang="zh-CN" altLang="en-US" sz="2000" dirty="0">
                          <a:solidFill>
                            <a:srgbClr val="000000"/>
                          </a:solidFill>
                        </a:rPr>
                        <a:t>意大利王国</a:t>
                      </a:r>
                    </a:p>
                  </a:txBody>
                  <a:tcPr marL="65929" marR="65929" marT="32965" marB="32965"/>
                </a:tc>
                <a:tc>
                  <a:txBody>
                    <a:bodyPr/>
                    <a:lstStyle/>
                    <a:p>
                      <a:pPr algn="ctr"/>
                      <a:r>
                        <a:rPr lang="zh-CN" altLang="en-US" sz="2000" dirty="0">
                          <a:solidFill>
                            <a:srgbClr val="000000"/>
                          </a:solidFill>
                        </a:rPr>
                        <a:t>意大利国家法西斯党</a:t>
                      </a:r>
                      <a:br>
                        <a:rPr lang="zh-CN" altLang="en-US" sz="2000" dirty="0">
                          <a:solidFill>
                            <a:srgbClr val="000000"/>
                          </a:solidFill>
                        </a:rPr>
                      </a:br>
                      <a:r>
                        <a:rPr lang="zh-CN" altLang="en-US" sz="2000" dirty="0">
                          <a:solidFill>
                            <a:srgbClr val="000000"/>
                          </a:solidFill>
                        </a:rPr>
                        <a:t>　　</a:t>
                      </a:r>
                    </a:p>
                  </a:txBody>
                  <a:tcPr marL="65929" marR="65929" marT="32965" marB="32965">
                    <a:lnR w="28575" cap="flat" cmpd="sng" algn="ctr">
                      <a:solidFill>
                        <a:srgbClr val="002060"/>
                      </a:solidFill>
                      <a:prstDash val="solid"/>
                      <a:round/>
                      <a:headEnd type="none" w="med" len="med"/>
                      <a:tailEnd type="none" w="med" len="med"/>
                    </a:lnR>
                  </a:tcPr>
                </a:tc>
              </a:tr>
              <a:tr h="603072">
                <a:tc rowSpan="2">
                  <a:txBody>
                    <a:bodyPr/>
                    <a:lstStyle/>
                    <a:p>
                      <a:r>
                        <a:rPr lang="zh-CN" altLang="en-US" sz="2400" dirty="0" smtClean="0">
                          <a:solidFill>
                            <a:srgbClr val="000000"/>
                          </a:solidFill>
                        </a:rPr>
                        <a:t>日本</a:t>
                      </a:r>
                    </a:p>
                    <a:p>
                      <a:endParaRPr lang="zh-CN" altLang="en-US" sz="2400" dirty="0">
                        <a:solidFill>
                          <a:srgbClr val="000000"/>
                        </a:solidFill>
                      </a:endParaRPr>
                    </a:p>
                  </a:txBody>
                  <a:tcPr marL="65929" marR="65929" marT="32965" marB="32965" anchor="ctr">
                    <a:lnL w="28575" cap="flat" cmpd="sng" algn="ctr">
                      <a:solidFill>
                        <a:srgbClr val="002060"/>
                      </a:solidFill>
                      <a:prstDash val="solid"/>
                      <a:round/>
                      <a:headEnd type="none" w="med" len="med"/>
                      <a:tailEnd type="none" w="med" len="med"/>
                    </a:lnL>
                  </a:tcPr>
                </a:tc>
                <a:tc>
                  <a:txBody>
                    <a:bodyPr/>
                    <a:lstStyle/>
                    <a:p>
                      <a:pPr algn="l"/>
                      <a:r>
                        <a:rPr kumimoji="0" lang="zh-CN" altLang="en-US" sz="2000" b="0" i="0" u="none" strike="noStrike" kern="1200" cap="none" spc="0" normalizeH="0" baseline="0" noProof="0" dirty="0" smtClean="0">
                          <a:ln>
                            <a:noFill/>
                          </a:ln>
                          <a:solidFill>
                            <a:srgbClr val="000000"/>
                          </a:solidFill>
                          <a:effectLst/>
                          <a:uLnTx/>
                          <a:uFillTx/>
                          <a:latin typeface="+mn-lt"/>
                          <a:ea typeface="+mn-ea"/>
                          <a:hlinkClick r:id="rId4" action="ppaction://hlinkfile"/>
                        </a:rPr>
                        <a:t>裕仁</a:t>
                      </a:r>
                      <a:endParaRPr lang="zh-CN" altLang="en-US" sz="2000" dirty="0">
                        <a:solidFill>
                          <a:srgbClr val="000000"/>
                        </a:solidFill>
                      </a:endParaRPr>
                    </a:p>
                  </a:txBody>
                  <a:tcPr marL="65929" marR="65929" marT="32965" marB="32965" anchor="ctr"/>
                </a:tc>
                <a:tc>
                  <a:txBody>
                    <a:bodyPr/>
                    <a:lstStyle/>
                    <a:p>
                      <a:pPr algn="l"/>
                      <a:r>
                        <a:rPr lang="zh-CN" altLang="en-US" sz="2000" dirty="0">
                          <a:solidFill>
                            <a:srgbClr val="000000"/>
                          </a:solidFill>
                        </a:rPr>
                        <a:t>日本天皇　</a:t>
                      </a:r>
                    </a:p>
                  </a:txBody>
                  <a:tcPr marL="65929" marR="65929" marT="32965" marB="32965"/>
                </a:tc>
                <a:tc>
                  <a:txBody>
                    <a:bodyPr/>
                    <a:lstStyle/>
                    <a:p>
                      <a:pPr algn="l"/>
                      <a:r>
                        <a:rPr lang="zh-CN" altLang="en-US" sz="2000" dirty="0">
                          <a:solidFill>
                            <a:srgbClr val="000000"/>
                          </a:solidFill>
                        </a:rPr>
                        <a:t>大本营</a:t>
                      </a:r>
                      <a:r>
                        <a:rPr lang="en-US" altLang="zh-CN" sz="2000" dirty="0">
                          <a:solidFill>
                            <a:srgbClr val="000000"/>
                          </a:solidFill>
                        </a:rPr>
                        <a:t>·</a:t>
                      </a:r>
                      <a:r>
                        <a:rPr lang="zh-CN" altLang="en-US" sz="2000" dirty="0">
                          <a:solidFill>
                            <a:srgbClr val="000000"/>
                          </a:solidFill>
                        </a:rPr>
                        <a:t>日本皇室</a:t>
                      </a:r>
                    </a:p>
                  </a:txBody>
                  <a:tcPr marL="65929" marR="65929" marT="32965" marB="32965">
                    <a:lnR w="28575" cap="flat" cmpd="sng" algn="ctr">
                      <a:solidFill>
                        <a:srgbClr val="002060"/>
                      </a:solidFill>
                      <a:prstDash val="solid"/>
                      <a:round/>
                      <a:headEnd type="none" w="med" len="med"/>
                      <a:tailEnd type="none" w="med" len="med"/>
                    </a:lnR>
                  </a:tcPr>
                </a:tc>
              </a:tr>
              <a:tr h="680386">
                <a:tc vMerge="1">
                  <a:txBody>
                    <a:bodyPr/>
                    <a:lstStyle/>
                    <a:p>
                      <a:endParaRPr lang="zh-CN" altLang="en-US" sz="1600" dirty="0">
                        <a:solidFill>
                          <a:srgbClr val="000000"/>
                        </a:solidFill>
                      </a:endParaRPr>
                    </a:p>
                  </a:txBody>
                  <a:tcPr marL="65929" marR="65929" marT="32965" marB="32965" anchor="ctr">
                    <a:lnL w="28575" cap="flat" cmpd="sng" algn="ctr">
                      <a:solidFill>
                        <a:srgbClr val="002060"/>
                      </a:solid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srgbClr val="000000"/>
                          </a:solidFill>
                          <a:effectLst/>
                          <a:uLnTx/>
                          <a:uFillTx/>
                          <a:latin typeface="+mn-lt"/>
                          <a:ea typeface="+mn-ea"/>
                          <a:hlinkClick r:id="rId5" action="ppaction://hlinkfile"/>
                        </a:rPr>
                        <a:t>近卫文麿</a:t>
                      </a:r>
                      <a:endParaRPr kumimoji="0" lang="en-US" altLang="zh-CN" sz="2000" b="0" i="0" u="none" strike="noStrike" kern="1200" cap="none" spc="0" normalizeH="0" baseline="0" noProof="0" dirty="0" smtClean="0">
                        <a:ln>
                          <a:noFill/>
                        </a:ln>
                        <a:solidFill>
                          <a:srgbClr val="000000"/>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srgbClr val="000000"/>
                          </a:solidFill>
                          <a:effectLst/>
                          <a:uLnTx/>
                          <a:uFillTx/>
                          <a:latin typeface="+mn-lt"/>
                          <a:ea typeface="+mn-ea"/>
                          <a:hlinkClick r:id="rId6" action="ppaction://hlinkfile"/>
                        </a:rPr>
                        <a:t>东条英机</a:t>
                      </a:r>
                      <a:r>
                        <a:rPr lang="zh-CN" altLang="en-US" sz="2000" dirty="0">
                          <a:solidFill>
                            <a:srgbClr val="000000"/>
                          </a:solidFill>
                        </a:rPr>
                        <a:t>　</a:t>
                      </a:r>
                    </a:p>
                  </a:txBody>
                  <a:tcPr marL="65929" marR="65929" marT="32965" marB="3296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srgbClr val="000000"/>
                          </a:solidFill>
                          <a:effectLst/>
                          <a:uLnTx/>
                          <a:uFillTx/>
                          <a:latin typeface="+mn-lt"/>
                          <a:ea typeface="+mn-ea"/>
                        </a:rPr>
                        <a:t>日本首相</a:t>
                      </a:r>
                    </a:p>
                    <a:p>
                      <a:endParaRPr lang="zh-CN" altLang="en-US" sz="2400" dirty="0">
                        <a:solidFill>
                          <a:srgbClr val="000000"/>
                        </a:solidFill>
                      </a:endParaRPr>
                    </a:p>
                  </a:txBody>
                  <a:tcPr marL="65929" marR="65929" marT="32965" marB="32965"/>
                </a:tc>
                <a:tc>
                  <a:txBody>
                    <a:bodyPr/>
                    <a:lstStyle/>
                    <a:p>
                      <a:endParaRPr lang="zh-CN" altLang="en-US" sz="2400" dirty="0">
                        <a:solidFill>
                          <a:srgbClr val="000000"/>
                        </a:solidFill>
                      </a:endParaRPr>
                    </a:p>
                  </a:txBody>
                  <a:tcPr marL="65929" marR="65929" marT="32965" marB="32965">
                    <a:lnR w="28575" cap="flat" cmpd="sng" algn="ctr">
                      <a:solidFill>
                        <a:srgbClr val="002060"/>
                      </a:solidFill>
                      <a:prstDash val="solid"/>
                      <a:round/>
                      <a:headEnd type="none" w="med" len="med"/>
                      <a:tailEnd type="none" w="med" len="med"/>
                    </a:lnR>
                  </a:tcPr>
                </a:tc>
              </a:tr>
            </a:tbl>
          </a:graphicData>
        </a:graphic>
      </p:graphicFrame>
      <p:grpSp>
        <p:nvGrpSpPr>
          <p:cNvPr id="9" name="组合 8"/>
          <p:cNvGrpSpPr/>
          <p:nvPr/>
        </p:nvGrpSpPr>
        <p:grpSpPr>
          <a:xfrm>
            <a:off x="-19942" y="980728"/>
            <a:ext cx="1802790" cy="1406619"/>
            <a:chOff x="507695" y="2794715"/>
            <a:chExt cx="2183990" cy="2117647"/>
          </a:xfrm>
        </p:grpSpPr>
        <p:pic>
          <p:nvPicPr>
            <p:cNvPr id="10" name="图片 9"/>
            <p:cNvPicPr>
              <a:picLocks noChangeAspect="1"/>
            </p:cNvPicPr>
            <p:nvPr/>
          </p:nvPicPr>
          <p:blipFill>
            <a:blip r:embed="rId7"/>
            <a:stretch>
              <a:fillRect/>
            </a:stretch>
          </p:blipFill>
          <p:spPr>
            <a:xfrm>
              <a:off x="507695" y="2794715"/>
              <a:ext cx="2183990" cy="2117647"/>
            </a:xfrm>
            <a:prstGeom prst="rect">
              <a:avLst/>
            </a:prstGeom>
          </p:spPr>
        </p:pic>
        <p:sp>
          <p:nvSpPr>
            <p:cNvPr id="11" name="矩形 10"/>
            <p:cNvSpPr/>
            <p:nvPr/>
          </p:nvSpPr>
          <p:spPr>
            <a:xfrm>
              <a:off x="776833" y="3499595"/>
              <a:ext cx="1645714" cy="461665"/>
            </a:xfrm>
            <a:prstGeom prst="rect">
              <a:avLst/>
            </a:prstGeom>
          </p:spPr>
          <p:txBody>
            <a:bodyPr wrap="square">
              <a:spAutoFit/>
            </a:bodyPr>
            <a:lstStyle/>
            <a:p>
              <a:pPr algn="ctr" eaLnBrk="1" fontAlgn="auto" hangingPunct="1">
                <a:spcBef>
                  <a:spcPts val="0"/>
                </a:spcBef>
                <a:spcAft>
                  <a:spcPts val="0"/>
                </a:spcAft>
              </a:pPr>
              <a:r>
                <a:rPr lang="zh-CN" altLang="en-US" sz="2400" dirty="0">
                  <a:solidFill>
                    <a:prstClr val="black"/>
                  </a:solidFill>
                  <a:latin typeface="华文琥珀" panose="02010800040101010101" pitchFamily="2" charset="-122"/>
                  <a:ea typeface="华文琥珀" panose="02010800040101010101" pitchFamily="2" charset="-122"/>
                </a:rPr>
                <a:t>轴心国</a:t>
              </a:r>
            </a:p>
          </p:txBody>
        </p:sp>
      </p:grpSp>
      <p:sp>
        <p:nvSpPr>
          <p:cNvPr id="7" name="Oval 6">
            <a:hlinkClick r:id="rId8"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3</a:t>
            </a:r>
          </a:p>
        </p:txBody>
      </p:sp>
    </p:spTree>
    <p:extLst>
      <p:ext uri="{BB962C8B-B14F-4D97-AF65-F5344CB8AC3E}">
        <p14:creationId xmlns:p14="http://schemas.microsoft.com/office/powerpoint/2010/main" val="299906250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骑士铁十字勋章</a:t>
            </a:r>
            <a:endParaRPr lang="zh-CN" altLang="en-US" dirty="0"/>
          </a:p>
        </p:txBody>
      </p:sp>
      <p:sp>
        <p:nvSpPr>
          <p:cNvPr id="3" name="矩形 2"/>
          <p:cNvSpPr/>
          <p:nvPr/>
        </p:nvSpPr>
        <p:spPr>
          <a:xfrm>
            <a:off x="685800" y="4859868"/>
            <a:ext cx="1800493" cy="369332"/>
          </a:xfrm>
          <a:prstGeom prst="rect">
            <a:avLst/>
          </a:prstGeom>
        </p:spPr>
        <p:txBody>
          <a:bodyPr wrap="none">
            <a:spAutoFit/>
          </a:bodyPr>
          <a:lstStyle/>
          <a:p>
            <a:r>
              <a:rPr lang="zh-CN" altLang="en-US" dirty="0" smtClean="0">
                <a:solidFill>
                  <a:srgbClr val="000000"/>
                </a:solidFill>
              </a:rPr>
              <a:t>骑士铁十字勋章</a:t>
            </a:r>
            <a:endParaRPr lang="zh-CN" altLang="en-US" dirty="0">
              <a:solidFill>
                <a:srgbClr val="000000"/>
              </a:solidFill>
            </a:endParaRPr>
          </a:p>
        </p:txBody>
      </p:sp>
      <p:sp>
        <p:nvSpPr>
          <p:cNvPr id="5" name="矩形 4"/>
          <p:cNvSpPr/>
          <p:nvPr/>
        </p:nvSpPr>
        <p:spPr>
          <a:xfrm>
            <a:off x="3886200" y="1810176"/>
            <a:ext cx="4572000" cy="2308324"/>
          </a:xfrm>
          <a:prstGeom prst="rect">
            <a:avLst/>
          </a:prstGeom>
        </p:spPr>
        <p:txBody>
          <a:bodyPr>
            <a:spAutoFit/>
          </a:bodyPr>
          <a:lstStyle/>
          <a:p>
            <a:r>
              <a:rPr lang="zh-CN" altLang="en-US" dirty="0" smtClean="0">
                <a:solidFill>
                  <a:srgbClr val="000000"/>
                </a:solidFill>
              </a:rPr>
              <a:t>     铁十字勋章中的骑士十字勋章</a:t>
            </a:r>
            <a:r>
              <a:rPr lang="en-US" altLang="zh-CN" dirty="0" smtClean="0">
                <a:solidFill>
                  <a:srgbClr val="000000"/>
                </a:solidFill>
              </a:rPr>
              <a:t>(</a:t>
            </a:r>
            <a:r>
              <a:rPr lang="en-US" altLang="zh-CN" dirty="0" err="1" smtClean="0">
                <a:solidFill>
                  <a:srgbClr val="000000"/>
                </a:solidFill>
              </a:rPr>
              <a:t>ritter</a:t>
            </a:r>
            <a:r>
              <a:rPr lang="en-US" altLang="zh-CN" dirty="0" smtClean="0">
                <a:solidFill>
                  <a:srgbClr val="000000"/>
                </a:solidFill>
              </a:rPr>
              <a:t> </a:t>
            </a:r>
            <a:r>
              <a:rPr lang="en-US" altLang="zh-CN" dirty="0" err="1" smtClean="0">
                <a:solidFill>
                  <a:srgbClr val="000000"/>
                </a:solidFill>
              </a:rPr>
              <a:t>kreus</a:t>
            </a:r>
            <a:r>
              <a:rPr lang="en-US" altLang="zh-CN" dirty="0" smtClean="0">
                <a:solidFill>
                  <a:srgbClr val="000000"/>
                </a:solidFill>
              </a:rPr>
              <a:t> des </a:t>
            </a:r>
            <a:r>
              <a:rPr lang="en-US" altLang="zh-CN" dirty="0" err="1" smtClean="0">
                <a:solidFill>
                  <a:srgbClr val="000000"/>
                </a:solidFill>
              </a:rPr>
              <a:t>eisernes</a:t>
            </a:r>
            <a:r>
              <a:rPr lang="en-US" altLang="zh-CN" dirty="0" smtClean="0">
                <a:solidFill>
                  <a:srgbClr val="000000"/>
                </a:solidFill>
              </a:rPr>
              <a:t> </a:t>
            </a:r>
            <a:r>
              <a:rPr lang="en-US" altLang="zh-CN" dirty="0" err="1" smtClean="0">
                <a:solidFill>
                  <a:srgbClr val="000000"/>
                </a:solidFill>
              </a:rPr>
              <a:t>kreuzes</a:t>
            </a:r>
            <a:r>
              <a:rPr lang="en-US" altLang="zh-CN" dirty="0" smtClean="0">
                <a:solidFill>
                  <a:srgbClr val="000000"/>
                </a:solidFill>
              </a:rPr>
              <a:t> </a:t>
            </a:r>
            <a:r>
              <a:rPr lang="zh-CN" altLang="en-US" dirty="0" smtClean="0">
                <a:solidFill>
                  <a:srgbClr val="000000"/>
                </a:solidFill>
              </a:rPr>
              <a:t>德文简称 </a:t>
            </a:r>
            <a:r>
              <a:rPr lang="en-US" altLang="zh-CN" dirty="0" err="1" smtClean="0">
                <a:solidFill>
                  <a:srgbClr val="000000"/>
                </a:solidFill>
              </a:rPr>
              <a:t>ritterkreuz</a:t>
            </a:r>
            <a:r>
              <a:rPr lang="en-US" altLang="zh-CN" dirty="0" smtClean="0">
                <a:solidFill>
                  <a:srgbClr val="000000"/>
                </a:solidFill>
              </a:rPr>
              <a:t> </a:t>
            </a:r>
            <a:r>
              <a:rPr lang="zh-CN" altLang="en-US" dirty="0" smtClean="0">
                <a:solidFill>
                  <a:srgbClr val="000000"/>
                </a:solidFill>
              </a:rPr>
              <a:t>或 </a:t>
            </a:r>
            <a:r>
              <a:rPr lang="en-US" altLang="zh-CN" dirty="0" err="1" smtClean="0">
                <a:solidFill>
                  <a:srgbClr val="000000"/>
                </a:solidFill>
              </a:rPr>
              <a:t>rk</a:t>
            </a:r>
            <a:r>
              <a:rPr lang="en-US" altLang="zh-CN" dirty="0" smtClean="0">
                <a:solidFill>
                  <a:srgbClr val="000000"/>
                </a:solidFill>
              </a:rPr>
              <a:t>)</a:t>
            </a:r>
            <a:r>
              <a:rPr lang="zh-CN" altLang="en-US" dirty="0" smtClean="0">
                <a:solidFill>
                  <a:srgbClr val="000000"/>
                </a:solidFill>
              </a:rPr>
              <a:t>是一种非常高的荣誉，在某些情况下相当于美国的荣誉勋章。相对于个人英雄行为的表彰，有时它会被授予一个部队的指挥官以作为对整个部队英勇行为的表彰。骑士十字勋章也会授予外籍人员，整个二次大战中共有</a:t>
            </a:r>
            <a:r>
              <a:rPr lang="en-US" altLang="zh-CN" dirty="0" smtClean="0">
                <a:solidFill>
                  <a:srgbClr val="000000"/>
                </a:solidFill>
              </a:rPr>
              <a:t>43</a:t>
            </a:r>
            <a:r>
              <a:rPr lang="zh-CN" altLang="en-US" dirty="0" smtClean="0">
                <a:solidFill>
                  <a:srgbClr val="000000"/>
                </a:solidFill>
              </a:rPr>
              <a:t>名外籍人员受勋。</a:t>
            </a:r>
            <a:endParaRPr lang="zh-CN" altLang="en-US" dirty="0">
              <a:solidFill>
                <a:srgbClr val="000000"/>
              </a:solidFill>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337" y="1340245"/>
            <a:ext cx="2432479" cy="3312891"/>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
        <p:nvSpPr>
          <p:cNvPr id="10"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66</a:t>
            </a:r>
          </a:p>
        </p:txBody>
      </p:sp>
    </p:spTree>
    <p:extLst>
      <p:ext uri="{BB962C8B-B14F-4D97-AF65-F5344CB8AC3E}">
        <p14:creationId xmlns:p14="http://schemas.microsoft.com/office/powerpoint/2010/main" val="224409992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金星勋章</a:t>
            </a:r>
            <a:endParaRPr lang="zh-CN" altLang="en-US" dirty="0"/>
          </a:p>
        </p:txBody>
      </p:sp>
      <p:sp>
        <p:nvSpPr>
          <p:cNvPr id="3" name="矩形 2"/>
          <p:cNvSpPr/>
          <p:nvPr/>
        </p:nvSpPr>
        <p:spPr>
          <a:xfrm>
            <a:off x="1264086" y="3935860"/>
            <a:ext cx="1107996" cy="369332"/>
          </a:xfrm>
          <a:prstGeom prst="rect">
            <a:avLst/>
          </a:prstGeom>
        </p:spPr>
        <p:txBody>
          <a:bodyPr wrap="none">
            <a:spAutoFit/>
          </a:bodyPr>
          <a:lstStyle/>
          <a:p>
            <a:r>
              <a:rPr lang="zh-CN" altLang="en-US" dirty="0" smtClean="0">
                <a:solidFill>
                  <a:srgbClr val="000000"/>
                </a:solidFill>
              </a:rPr>
              <a:t>金星勋章</a:t>
            </a:r>
            <a:endParaRPr lang="zh-CN" altLang="en-US" dirty="0">
              <a:solidFill>
                <a:srgbClr val="000000"/>
              </a:solidFill>
            </a:endParaRPr>
          </a:p>
        </p:txBody>
      </p:sp>
      <p:sp>
        <p:nvSpPr>
          <p:cNvPr id="5" name="矩形 4"/>
          <p:cNvSpPr/>
          <p:nvPr/>
        </p:nvSpPr>
        <p:spPr>
          <a:xfrm>
            <a:off x="3886200" y="1435428"/>
            <a:ext cx="4572000" cy="2862322"/>
          </a:xfrm>
          <a:prstGeom prst="rect">
            <a:avLst/>
          </a:prstGeom>
        </p:spPr>
        <p:txBody>
          <a:bodyPr>
            <a:spAutoFit/>
          </a:bodyPr>
          <a:lstStyle/>
          <a:p>
            <a:r>
              <a:rPr lang="zh-CN" altLang="en-US" dirty="0" smtClean="0">
                <a:solidFill>
                  <a:srgbClr val="000000"/>
                </a:solidFill>
              </a:rPr>
              <a:t>     </a:t>
            </a:r>
            <a:r>
              <a:rPr lang="zh-CN" altLang="en-US" dirty="0" smtClean="0">
                <a:effectLst/>
              </a:rPr>
              <a:t>“金星”奖章是授予苏联英雄的奖章，起初称“苏联英雄”奖章，后根据苏联最高苏维埃主席团</a:t>
            </a:r>
            <a:r>
              <a:rPr lang="en-US" altLang="zh-CN" dirty="0" smtClean="0">
                <a:effectLst/>
              </a:rPr>
              <a:t>1939</a:t>
            </a:r>
            <a:r>
              <a:rPr lang="zh-CN" altLang="en-US" dirty="0" smtClean="0">
                <a:effectLst/>
              </a:rPr>
              <a:t>年</a:t>
            </a:r>
            <a:r>
              <a:rPr lang="en-US" altLang="zh-CN" dirty="0" smtClean="0">
                <a:effectLst/>
              </a:rPr>
              <a:t>10</a:t>
            </a:r>
            <a:r>
              <a:rPr lang="zh-CN" altLang="en-US" dirty="0" smtClean="0">
                <a:effectLst/>
              </a:rPr>
              <a:t>月</a:t>
            </a:r>
            <a:r>
              <a:rPr lang="en-US" altLang="zh-CN" dirty="0" smtClean="0">
                <a:effectLst/>
              </a:rPr>
              <a:t>16</a:t>
            </a:r>
            <a:r>
              <a:rPr lang="zh-CN" altLang="en-US" dirty="0" smtClean="0">
                <a:effectLst/>
              </a:rPr>
              <a:t>日命令改称“金星”奖章，奖章为金质，五角星形，背面有“苏联英雄”字样，以红色波纹绸绦带佩于左胸其他勋章和奖章的上方。“金星”奖章和“镰刀和锤子”金质奖章</a:t>
            </a:r>
            <a:r>
              <a:rPr lang="en-US" altLang="zh-CN" dirty="0" smtClean="0">
                <a:effectLst/>
              </a:rPr>
              <a:t>(</a:t>
            </a:r>
            <a:r>
              <a:rPr lang="zh-CN" altLang="en-US" dirty="0" smtClean="0">
                <a:effectLst/>
              </a:rPr>
              <a:t>授予社会主义劳动英雄</a:t>
            </a:r>
            <a:r>
              <a:rPr lang="en-US" altLang="zh-CN" dirty="0" smtClean="0">
                <a:effectLst/>
              </a:rPr>
              <a:t>)</a:t>
            </a:r>
            <a:r>
              <a:rPr lang="zh-CN" altLang="en-US" dirty="0" smtClean="0">
                <a:effectLst/>
              </a:rPr>
              <a:t>是对苏联政府对苏联公民的最高奖赏，所以在佩带时位于勋章和其他奖章之上。</a:t>
            </a:r>
            <a:endParaRPr lang="zh-CN" altLang="en-US" dirty="0">
              <a:solidFill>
                <a:srgbClr val="000000"/>
              </a:solidFill>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687122"/>
            <a:ext cx="1280160" cy="1947672"/>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6261" y="1687122"/>
            <a:ext cx="1280160" cy="1947672"/>
          </a:xfrm>
          <a:prstGeom prst="rect">
            <a:avLst/>
          </a:prstGeom>
        </p:spPr>
      </p:pic>
      <p:sp>
        <p:nvSpPr>
          <p:cNvPr id="10" name="Oval 6">
            <a:hlinkClick r:id="rId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altLang="zh-CN" sz="1800" kern="0" dirty="0" smtClean="0">
                <a:solidFill>
                  <a:srgbClr val="000000"/>
                </a:solidFill>
              </a:rPr>
              <a:t>67</a:t>
            </a:r>
            <a:endPar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64908897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列宁勋章</a:t>
            </a:r>
            <a:endParaRPr lang="zh-CN" altLang="en-US" dirty="0"/>
          </a:p>
        </p:txBody>
      </p:sp>
      <p:sp>
        <p:nvSpPr>
          <p:cNvPr id="3" name="矩形 2"/>
          <p:cNvSpPr/>
          <p:nvPr/>
        </p:nvSpPr>
        <p:spPr>
          <a:xfrm>
            <a:off x="1082632" y="4139788"/>
            <a:ext cx="1107996" cy="369332"/>
          </a:xfrm>
          <a:prstGeom prst="rect">
            <a:avLst/>
          </a:prstGeom>
        </p:spPr>
        <p:txBody>
          <a:bodyPr wrap="none">
            <a:spAutoFit/>
          </a:bodyPr>
          <a:lstStyle/>
          <a:p>
            <a:r>
              <a:rPr lang="zh-CN" altLang="en-US" dirty="0" smtClean="0">
                <a:solidFill>
                  <a:srgbClr val="000000"/>
                </a:solidFill>
              </a:rPr>
              <a:t>列宁勋章</a:t>
            </a:r>
            <a:endParaRPr lang="zh-CN" altLang="en-US" dirty="0">
              <a:solidFill>
                <a:srgbClr val="000000"/>
              </a:solidFill>
            </a:endParaRPr>
          </a:p>
        </p:txBody>
      </p:sp>
      <p:sp>
        <p:nvSpPr>
          <p:cNvPr id="5" name="矩形 4"/>
          <p:cNvSpPr/>
          <p:nvPr/>
        </p:nvSpPr>
        <p:spPr>
          <a:xfrm>
            <a:off x="3491880" y="1769856"/>
            <a:ext cx="4572000" cy="2031325"/>
          </a:xfrm>
          <a:prstGeom prst="rect">
            <a:avLst/>
          </a:prstGeom>
        </p:spPr>
        <p:txBody>
          <a:bodyPr>
            <a:spAutoFit/>
          </a:bodyPr>
          <a:lstStyle/>
          <a:p>
            <a:r>
              <a:rPr lang="zh-CN" altLang="en-US" dirty="0" smtClean="0">
                <a:solidFill>
                  <a:srgbClr val="000000"/>
                </a:solidFill>
              </a:rPr>
              <a:t>       设立于</a:t>
            </a:r>
            <a:r>
              <a:rPr lang="en-US" altLang="zh-CN" dirty="0" smtClean="0">
                <a:solidFill>
                  <a:srgbClr val="000000"/>
                </a:solidFill>
              </a:rPr>
              <a:t>1930</a:t>
            </a:r>
            <a:r>
              <a:rPr lang="zh-CN" altLang="en-US" dirty="0" smtClean="0">
                <a:solidFill>
                  <a:srgbClr val="000000"/>
                </a:solidFill>
              </a:rPr>
              <a:t>年</a:t>
            </a:r>
            <a:r>
              <a:rPr lang="en-US" altLang="zh-CN" dirty="0" smtClean="0">
                <a:solidFill>
                  <a:srgbClr val="000000"/>
                </a:solidFill>
              </a:rPr>
              <a:t>4</a:t>
            </a:r>
            <a:r>
              <a:rPr lang="zh-CN" altLang="en-US" dirty="0" smtClean="0">
                <a:solidFill>
                  <a:srgbClr val="000000"/>
                </a:solidFill>
              </a:rPr>
              <a:t>月</a:t>
            </a:r>
            <a:r>
              <a:rPr lang="en-US" altLang="zh-CN" dirty="0" smtClean="0">
                <a:solidFill>
                  <a:srgbClr val="000000"/>
                </a:solidFill>
              </a:rPr>
              <a:t>6</a:t>
            </a:r>
            <a:r>
              <a:rPr lang="zh-CN" altLang="en-US" dirty="0" smtClean="0">
                <a:solidFill>
                  <a:srgbClr val="000000"/>
                </a:solidFill>
              </a:rPr>
              <a:t>日。章体为金质。其上的列宁头像，早期的为银质，</a:t>
            </a:r>
            <a:r>
              <a:rPr lang="en-US" altLang="zh-CN" dirty="0" smtClean="0">
                <a:solidFill>
                  <a:srgbClr val="000000"/>
                </a:solidFill>
              </a:rPr>
              <a:t>1934-1936</a:t>
            </a:r>
            <a:r>
              <a:rPr lang="zh-CN" altLang="en-US" dirty="0" smtClean="0">
                <a:solidFill>
                  <a:srgbClr val="000000"/>
                </a:solidFill>
              </a:rPr>
              <a:t>年的为金质，其后改为白金。章上有俄文 </a:t>
            </a:r>
            <a:r>
              <a:rPr lang="en-US" altLang="zh-CN" dirty="0" smtClean="0">
                <a:solidFill>
                  <a:srgbClr val="000000"/>
                </a:solidFill>
              </a:rPr>
              <a:t>ЛЕНИН </a:t>
            </a:r>
            <a:r>
              <a:rPr lang="zh-CN" altLang="en-US" dirty="0" smtClean="0">
                <a:solidFill>
                  <a:srgbClr val="000000"/>
                </a:solidFill>
              </a:rPr>
              <a:t>（列宁）字样。授予在社会主义建设和国防建设中建立特殊功勋的个人，集体，机关，社会团体和部队。第一枚列宁勋章授予了</a:t>
            </a:r>
            <a:r>
              <a:rPr lang="en-US" altLang="zh-CN" dirty="0" smtClean="0">
                <a:solidFill>
                  <a:srgbClr val="000000"/>
                </a:solidFill>
              </a:rPr>
              <a:t>《</a:t>
            </a:r>
            <a:r>
              <a:rPr lang="zh-CN" altLang="en-US" dirty="0" smtClean="0">
                <a:solidFill>
                  <a:srgbClr val="000000"/>
                </a:solidFill>
              </a:rPr>
              <a:t>共青团真理报</a:t>
            </a:r>
            <a:r>
              <a:rPr lang="en-US" altLang="zh-CN" dirty="0" smtClean="0">
                <a:solidFill>
                  <a:srgbClr val="000000"/>
                </a:solidFill>
              </a:rPr>
              <a:t>》</a:t>
            </a:r>
            <a:r>
              <a:rPr lang="zh-CN" altLang="en-US" dirty="0" smtClean="0">
                <a:solidFill>
                  <a:srgbClr val="000000"/>
                </a:solidFill>
              </a:rPr>
              <a:t>编辑部集体。</a:t>
            </a: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642" y="1685533"/>
            <a:ext cx="1869976" cy="2199972"/>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68</a:t>
            </a:r>
          </a:p>
        </p:txBody>
      </p:sp>
    </p:spTree>
    <p:extLst>
      <p:ext uri="{BB962C8B-B14F-4D97-AF65-F5344CB8AC3E}">
        <p14:creationId xmlns:p14="http://schemas.microsoft.com/office/powerpoint/2010/main" val="257805140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胜利勋章</a:t>
            </a:r>
            <a:endParaRPr lang="zh-CN" altLang="en-US" dirty="0"/>
          </a:p>
        </p:txBody>
      </p:sp>
      <p:sp>
        <p:nvSpPr>
          <p:cNvPr id="3" name="矩形 2"/>
          <p:cNvSpPr/>
          <p:nvPr/>
        </p:nvSpPr>
        <p:spPr>
          <a:xfrm>
            <a:off x="1348278" y="4427820"/>
            <a:ext cx="1107996" cy="369332"/>
          </a:xfrm>
          <a:prstGeom prst="rect">
            <a:avLst/>
          </a:prstGeom>
        </p:spPr>
        <p:txBody>
          <a:bodyPr wrap="none">
            <a:spAutoFit/>
          </a:bodyPr>
          <a:lstStyle/>
          <a:p>
            <a:r>
              <a:rPr lang="zh-CN" altLang="en-US" dirty="0" smtClean="0">
                <a:solidFill>
                  <a:srgbClr val="000000"/>
                </a:solidFill>
              </a:rPr>
              <a:t>胜利勋章</a:t>
            </a:r>
            <a:endParaRPr lang="zh-CN" altLang="en-US" dirty="0">
              <a:solidFill>
                <a:srgbClr val="000000"/>
              </a:solidFill>
            </a:endParaRPr>
          </a:p>
        </p:txBody>
      </p:sp>
      <p:sp>
        <p:nvSpPr>
          <p:cNvPr id="5" name="矩形 4"/>
          <p:cNvSpPr/>
          <p:nvPr/>
        </p:nvSpPr>
        <p:spPr>
          <a:xfrm>
            <a:off x="3886200" y="1801847"/>
            <a:ext cx="4572000" cy="3139321"/>
          </a:xfrm>
          <a:prstGeom prst="rect">
            <a:avLst/>
          </a:prstGeom>
        </p:spPr>
        <p:txBody>
          <a:bodyPr>
            <a:spAutoFit/>
          </a:bodyPr>
          <a:lstStyle/>
          <a:p>
            <a:r>
              <a:rPr lang="zh-CN" altLang="en-US" dirty="0" smtClean="0">
                <a:solidFill>
                  <a:srgbClr val="000000"/>
                </a:solidFill>
              </a:rPr>
              <a:t>      苏联最高级军功勋章，</a:t>
            </a:r>
            <a:r>
              <a:rPr lang="en-US" altLang="zh-CN" dirty="0" smtClean="0">
                <a:solidFill>
                  <a:srgbClr val="000000"/>
                </a:solidFill>
              </a:rPr>
              <a:t>1943</a:t>
            </a:r>
            <a:r>
              <a:rPr lang="zh-CN" altLang="en-US" dirty="0" smtClean="0">
                <a:solidFill>
                  <a:srgbClr val="000000"/>
                </a:solidFill>
              </a:rPr>
              <a:t>年</a:t>
            </a:r>
            <a:r>
              <a:rPr lang="en-US" altLang="zh-CN" dirty="0" smtClean="0">
                <a:solidFill>
                  <a:srgbClr val="000000"/>
                </a:solidFill>
              </a:rPr>
              <a:t>11</a:t>
            </a:r>
            <a:r>
              <a:rPr lang="zh-CN" altLang="en-US" dirty="0" smtClean="0">
                <a:solidFill>
                  <a:srgbClr val="000000"/>
                </a:solidFill>
              </a:rPr>
              <a:t>月</a:t>
            </a:r>
            <a:r>
              <a:rPr lang="en-US" altLang="zh-CN" dirty="0" smtClean="0">
                <a:solidFill>
                  <a:srgbClr val="000000"/>
                </a:solidFill>
              </a:rPr>
              <a:t>8</a:t>
            </a:r>
            <a:r>
              <a:rPr lang="zh-CN" altLang="en-US" dirty="0" smtClean="0">
                <a:solidFill>
                  <a:srgbClr val="000000"/>
                </a:solidFill>
              </a:rPr>
              <a:t>日设立，胜利勋章是统帅级勋章，授予顺利完成一个或数个方面军参加的大型战役而使战略态势发生了有利于苏军变化的苏联武装力量最高领导人员。如斯大林，朱可夫，华西列夫斯基等，勃列日涅夫</a:t>
            </a:r>
            <a:r>
              <a:rPr lang="en-US" altLang="zh-CN" dirty="0" smtClean="0">
                <a:solidFill>
                  <a:srgbClr val="000000"/>
                </a:solidFill>
              </a:rPr>
              <a:t>1978</a:t>
            </a:r>
            <a:r>
              <a:rPr lang="zh-CN" altLang="en-US" dirty="0" smtClean="0">
                <a:solidFill>
                  <a:srgbClr val="000000"/>
                </a:solidFill>
              </a:rPr>
              <a:t>年</a:t>
            </a:r>
            <a:r>
              <a:rPr lang="en-US" altLang="zh-CN" dirty="0" smtClean="0">
                <a:solidFill>
                  <a:srgbClr val="000000"/>
                </a:solidFill>
              </a:rPr>
              <a:t>2</a:t>
            </a:r>
            <a:r>
              <a:rPr lang="zh-CN" altLang="en-US" dirty="0" smtClean="0">
                <a:solidFill>
                  <a:srgbClr val="000000"/>
                </a:solidFill>
              </a:rPr>
              <a:t>月</a:t>
            </a:r>
            <a:r>
              <a:rPr lang="en-US" altLang="zh-CN" dirty="0" smtClean="0">
                <a:solidFill>
                  <a:srgbClr val="000000"/>
                </a:solidFill>
              </a:rPr>
              <a:t>20</a:t>
            </a:r>
            <a:r>
              <a:rPr lang="zh-CN" altLang="en-US" dirty="0" smtClean="0">
                <a:solidFill>
                  <a:srgbClr val="000000"/>
                </a:solidFill>
              </a:rPr>
              <a:t>日被授予胜利勋章，他是苏联最后一位胜利勋章获得者。第二次世界大战期间胜利勋章还授予了外国军事家，如铁托，艾森豪威尔，蒙哥马利等。</a:t>
            </a:r>
          </a:p>
          <a:p>
            <a:endParaRPr lang="zh-CN" altLang="en-US" dirty="0">
              <a:solidFill>
                <a:srgbClr val="000000"/>
              </a:solidFill>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924" y="1688712"/>
            <a:ext cx="2383916" cy="2369893"/>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69</a:t>
            </a:r>
          </a:p>
        </p:txBody>
      </p:sp>
    </p:spTree>
    <p:extLst>
      <p:ext uri="{BB962C8B-B14F-4D97-AF65-F5344CB8AC3E}">
        <p14:creationId xmlns:p14="http://schemas.microsoft.com/office/powerpoint/2010/main" val="365784858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十月革命勋章 </a:t>
            </a:r>
            <a:endParaRPr lang="zh-CN" altLang="en-US" dirty="0"/>
          </a:p>
        </p:txBody>
      </p:sp>
      <p:sp>
        <p:nvSpPr>
          <p:cNvPr id="3" name="矩形 2"/>
          <p:cNvSpPr/>
          <p:nvPr/>
        </p:nvSpPr>
        <p:spPr>
          <a:xfrm>
            <a:off x="901767" y="4195929"/>
            <a:ext cx="1633781" cy="369332"/>
          </a:xfrm>
          <a:prstGeom prst="rect">
            <a:avLst/>
          </a:prstGeom>
        </p:spPr>
        <p:txBody>
          <a:bodyPr wrap="none">
            <a:spAutoFit/>
          </a:bodyPr>
          <a:lstStyle/>
          <a:p>
            <a:r>
              <a:rPr lang="zh-CN" altLang="en-US" dirty="0" smtClean="0">
                <a:solidFill>
                  <a:srgbClr val="000000"/>
                </a:solidFill>
              </a:rPr>
              <a:t>十月革命勋章 </a:t>
            </a:r>
            <a:endParaRPr lang="zh-CN" altLang="en-US" dirty="0">
              <a:solidFill>
                <a:srgbClr val="000000"/>
              </a:solidFill>
            </a:endParaRPr>
          </a:p>
        </p:txBody>
      </p:sp>
      <p:sp>
        <p:nvSpPr>
          <p:cNvPr id="5" name="矩形 4"/>
          <p:cNvSpPr/>
          <p:nvPr/>
        </p:nvSpPr>
        <p:spPr>
          <a:xfrm>
            <a:off x="3886200" y="1801847"/>
            <a:ext cx="4572000" cy="2031325"/>
          </a:xfrm>
          <a:prstGeom prst="rect">
            <a:avLst/>
          </a:prstGeom>
        </p:spPr>
        <p:txBody>
          <a:bodyPr>
            <a:spAutoFit/>
          </a:bodyPr>
          <a:lstStyle/>
          <a:p>
            <a:r>
              <a:rPr lang="zh-CN" altLang="en-US" dirty="0" smtClean="0">
                <a:solidFill>
                  <a:srgbClr val="000000"/>
                </a:solidFill>
              </a:rPr>
              <a:t>      </a:t>
            </a:r>
            <a:r>
              <a:rPr lang="zh-CN" altLang="en-US" b="1" dirty="0" smtClean="0">
                <a:solidFill>
                  <a:srgbClr val="000000"/>
                </a:solidFill>
              </a:rPr>
              <a:t>十月革命勋章    </a:t>
            </a:r>
            <a:r>
              <a:rPr lang="zh-CN" altLang="en-US" dirty="0" smtClean="0">
                <a:solidFill>
                  <a:srgbClr val="000000"/>
                </a:solidFill>
              </a:rPr>
              <a:t>设立于</a:t>
            </a:r>
            <a:r>
              <a:rPr lang="en-US" altLang="zh-CN" dirty="0" smtClean="0">
                <a:solidFill>
                  <a:srgbClr val="000000"/>
                </a:solidFill>
              </a:rPr>
              <a:t>1967</a:t>
            </a:r>
            <a:r>
              <a:rPr lang="zh-CN" altLang="en-US" dirty="0" smtClean="0">
                <a:solidFill>
                  <a:srgbClr val="000000"/>
                </a:solidFill>
              </a:rPr>
              <a:t>年</a:t>
            </a:r>
            <a:r>
              <a:rPr lang="en-US" altLang="zh-CN" dirty="0" smtClean="0">
                <a:solidFill>
                  <a:srgbClr val="000000"/>
                </a:solidFill>
              </a:rPr>
              <a:t>10</a:t>
            </a:r>
            <a:r>
              <a:rPr lang="zh-CN" altLang="en-US" dirty="0" smtClean="0">
                <a:solidFill>
                  <a:srgbClr val="000000"/>
                </a:solidFill>
              </a:rPr>
              <a:t>月</a:t>
            </a:r>
            <a:r>
              <a:rPr lang="en-US" altLang="zh-CN" dirty="0" smtClean="0">
                <a:solidFill>
                  <a:srgbClr val="000000"/>
                </a:solidFill>
              </a:rPr>
              <a:t>31</a:t>
            </a:r>
            <a:r>
              <a:rPr lang="zh-CN" altLang="en-US" dirty="0" smtClean="0">
                <a:solidFill>
                  <a:srgbClr val="000000"/>
                </a:solidFill>
              </a:rPr>
              <a:t>日，十月革命</a:t>
            </a:r>
            <a:r>
              <a:rPr lang="en-US" altLang="zh-CN" dirty="0" smtClean="0">
                <a:solidFill>
                  <a:srgbClr val="000000"/>
                </a:solidFill>
              </a:rPr>
              <a:t>50</a:t>
            </a:r>
            <a:r>
              <a:rPr lang="zh-CN" altLang="en-US" dirty="0" smtClean="0">
                <a:solidFill>
                  <a:srgbClr val="000000"/>
                </a:solidFill>
              </a:rPr>
              <a:t>周年之际。银质。镰刀斧头图案为黄金镶嵌。其上有俄文 </a:t>
            </a:r>
            <a:r>
              <a:rPr lang="en-US" altLang="zh-CN" dirty="0" smtClean="0">
                <a:solidFill>
                  <a:srgbClr val="000000"/>
                </a:solidFill>
              </a:rPr>
              <a:t>ОКТЯБРЬСКАЯ РЕВОЛЮЦИЯ </a:t>
            </a:r>
            <a:r>
              <a:rPr lang="zh-CN" altLang="en-US" dirty="0" smtClean="0">
                <a:solidFill>
                  <a:srgbClr val="000000"/>
                </a:solidFill>
              </a:rPr>
              <a:t>（十月革命）字样，并有打响十月革命第一炮的阿芙乐尔号巡洋舰的图案。</a:t>
            </a:r>
          </a:p>
          <a:p>
            <a:endParaRPr lang="zh-CN" altLang="en-US" dirty="0">
              <a:solidFill>
                <a:srgbClr val="000000"/>
              </a:solidFill>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216" y="1553303"/>
            <a:ext cx="2244885" cy="2295452"/>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70</a:t>
            </a:r>
          </a:p>
        </p:txBody>
      </p:sp>
    </p:spTree>
    <p:extLst>
      <p:ext uri="{BB962C8B-B14F-4D97-AF65-F5344CB8AC3E}">
        <p14:creationId xmlns:p14="http://schemas.microsoft.com/office/powerpoint/2010/main" val="419989718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红旗勋章</a:t>
            </a:r>
            <a:endParaRPr lang="zh-CN" altLang="en-US" dirty="0"/>
          </a:p>
        </p:txBody>
      </p:sp>
      <p:sp>
        <p:nvSpPr>
          <p:cNvPr id="3" name="矩形 2"/>
          <p:cNvSpPr/>
          <p:nvPr/>
        </p:nvSpPr>
        <p:spPr>
          <a:xfrm>
            <a:off x="1348278" y="4427820"/>
            <a:ext cx="1107996" cy="369332"/>
          </a:xfrm>
          <a:prstGeom prst="rect">
            <a:avLst/>
          </a:prstGeom>
        </p:spPr>
        <p:txBody>
          <a:bodyPr wrap="none">
            <a:spAutoFit/>
          </a:bodyPr>
          <a:lstStyle/>
          <a:p>
            <a:r>
              <a:rPr lang="zh-CN" altLang="en-US" dirty="0" smtClean="0">
                <a:solidFill>
                  <a:srgbClr val="000000"/>
                </a:solidFill>
              </a:rPr>
              <a:t>红旗勋章</a:t>
            </a:r>
            <a:endParaRPr lang="zh-CN" altLang="en-US" dirty="0">
              <a:solidFill>
                <a:srgbClr val="000000"/>
              </a:solidFill>
            </a:endParaRPr>
          </a:p>
        </p:txBody>
      </p:sp>
      <p:sp>
        <p:nvSpPr>
          <p:cNvPr id="5" name="矩形 4"/>
          <p:cNvSpPr/>
          <p:nvPr/>
        </p:nvSpPr>
        <p:spPr>
          <a:xfrm>
            <a:off x="3886200" y="1801847"/>
            <a:ext cx="4572000" cy="2031325"/>
          </a:xfrm>
          <a:prstGeom prst="rect">
            <a:avLst/>
          </a:prstGeom>
        </p:spPr>
        <p:txBody>
          <a:bodyPr>
            <a:spAutoFit/>
          </a:bodyPr>
          <a:lstStyle/>
          <a:p>
            <a:r>
              <a:rPr lang="zh-CN" altLang="en-US" b="1" dirty="0" smtClean="0">
                <a:solidFill>
                  <a:srgbClr val="000000"/>
                </a:solidFill>
              </a:rPr>
              <a:t>      红旗勋章  </a:t>
            </a:r>
            <a:r>
              <a:rPr lang="zh-CN" altLang="en-US" dirty="0" smtClean="0">
                <a:solidFill>
                  <a:srgbClr val="000000"/>
                </a:solidFill>
              </a:rPr>
              <a:t>设立于</a:t>
            </a:r>
            <a:r>
              <a:rPr lang="en-US" altLang="zh-CN" dirty="0" smtClean="0">
                <a:solidFill>
                  <a:srgbClr val="000000"/>
                </a:solidFill>
              </a:rPr>
              <a:t>1918</a:t>
            </a:r>
            <a:r>
              <a:rPr lang="zh-CN" altLang="en-US" dirty="0" smtClean="0">
                <a:solidFill>
                  <a:srgbClr val="000000"/>
                </a:solidFill>
              </a:rPr>
              <a:t>年</a:t>
            </a:r>
            <a:r>
              <a:rPr lang="en-US" altLang="zh-CN" dirty="0" smtClean="0">
                <a:solidFill>
                  <a:srgbClr val="000000"/>
                </a:solidFill>
              </a:rPr>
              <a:t>9</a:t>
            </a:r>
            <a:r>
              <a:rPr lang="zh-CN" altLang="en-US" dirty="0" smtClean="0">
                <a:solidFill>
                  <a:srgbClr val="000000"/>
                </a:solidFill>
              </a:rPr>
              <a:t>月</a:t>
            </a:r>
            <a:r>
              <a:rPr lang="en-US" altLang="zh-CN" dirty="0" smtClean="0">
                <a:solidFill>
                  <a:srgbClr val="000000"/>
                </a:solidFill>
              </a:rPr>
              <a:t>16</a:t>
            </a:r>
            <a:r>
              <a:rPr lang="zh-CN" altLang="en-US" dirty="0" smtClean="0">
                <a:solidFill>
                  <a:srgbClr val="000000"/>
                </a:solidFill>
              </a:rPr>
              <a:t>日。</a:t>
            </a:r>
            <a:r>
              <a:rPr lang="en-US" altLang="zh-CN" dirty="0" smtClean="0">
                <a:solidFill>
                  <a:srgbClr val="000000"/>
                </a:solidFill>
              </a:rPr>
              <a:t>1924</a:t>
            </a:r>
            <a:r>
              <a:rPr lang="zh-CN" altLang="en-US" dirty="0" smtClean="0">
                <a:solidFill>
                  <a:srgbClr val="000000"/>
                </a:solidFill>
              </a:rPr>
              <a:t>年</a:t>
            </a:r>
            <a:r>
              <a:rPr lang="en-US" altLang="zh-CN" dirty="0" smtClean="0">
                <a:solidFill>
                  <a:srgbClr val="000000"/>
                </a:solidFill>
              </a:rPr>
              <a:t>8</a:t>
            </a:r>
            <a:r>
              <a:rPr lang="zh-CN" altLang="en-US" dirty="0" smtClean="0">
                <a:solidFill>
                  <a:srgbClr val="000000"/>
                </a:solidFill>
              </a:rPr>
              <a:t>月</a:t>
            </a:r>
            <a:r>
              <a:rPr lang="en-US" altLang="zh-CN" dirty="0" smtClean="0">
                <a:solidFill>
                  <a:srgbClr val="000000"/>
                </a:solidFill>
              </a:rPr>
              <a:t>1</a:t>
            </a:r>
            <a:r>
              <a:rPr lang="zh-CN" altLang="en-US" dirty="0" smtClean="0">
                <a:solidFill>
                  <a:srgbClr val="000000"/>
                </a:solidFill>
              </a:rPr>
              <a:t>日，设立全苏统一的红旗勋章，将其上的俄文 </a:t>
            </a:r>
            <a:r>
              <a:rPr lang="en-US" altLang="zh-CN" dirty="0" smtClean="0">
                <a:solidFill>
                  <a:srgbClr val="000000"/>
                </a:solidFill>
              </a:rPr>
              <a:t>РСФСР </a:t>
            </a:r>
            <a:r>
              <a:rPr lang="zh-CN" altLang="en-US" dirty="0" smtClean="0">
                <a:solidFill>
                  <a:srgbClr val="000000"/>
                </a:solidFill>
              </a:rPr>
              <a:t>（俄罗斯苏维埃联邦社会主义共和国）改为 </a:t>
            </a:r>
            <a:r>
              <a:rPr lang="en-US" altLang="zh-CN" dirty="0" smtClean="0">
                <a:solidFill>
                  <a:srgbClr val="000000"/>
                </a:solidFill>
              </a:rPr>
              <a:t>СССР </a:t>
            </a:r>
            <a:r>
              <a:rPr lang="zh-CN" altLang="en-US" dirty="0" smtClean="0">
                <a:solidFill>
                  <a:srgbClr val="000000"/>
                </a:solidFill>
              </a:rPr>
              <a:t>（苏维埃社会主义共和国联盟，即苏联）。</a:t>
            </a:r>
          </a:p>
          <a:p>
            <a:endParaRPr lang="zh-CN" altLang="en-US" dirty="0" smtClean="0">
              <a:solidFill>
                <a:srgbClr val="000000"/>
              </a:solidFill>
            </a:endParaRPr>
          </a:p>
          <a:p>
            <a:endParaRPr lang="zh-CN" altLang="en-US" dirty="0">
              <a:solidFill>
                <a:srgbClr val="000000"/>
              </a:solidFill>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803" y="1325805"/>
            <a:ext cx="1994946" cy="298340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71</a:t>
            </a:r>
          </a:p>
        </p:txBody>
      </p:sp>
    </p:spTree>
    <p:extLst>
      <p:ext uri="{BB962C8B-B14F-4D97-AF65-F5344CB8AC3E}">
        <p14:creationId xmlns:p14="http://schemas.microsoft.com/office/powerpoint/2010/main" val="235487658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亚历山大</a:t>
            </a:r>
            <a:r>
              <a:rPr lang="en-US" altLang="zh-CN" dirty="0" smtClean="0"/>
              <a:t>.</a:t>
            </a:r>
            <a:r>
              <a:rPr lang="zh-CN" altLang="en-US" dirty="0" smtClean="0"/>
              <a:t>涅夫斯基勋章 </a:t>
            </a:r>
            <a:endParaRPr lang="zh-CN" altLang="en-US" dirty="0"/>
          </a:p>
        </p:txBody>
      </p:sp>
      <p:sp>
        <p:nvSpPr>
          <p:cNvPr id="3" name="矩形 2"/>
          <p:cNvSpPr/>
          <p:nvPr/>
        </p:nvSpPr>
        <p:spPr>
          <a:xfrm>
            <a:off x="903481" y="4120259"/>
            <a:ext cx="2621230" cy="369332"/>
          </a:xfrm>
          <a:prstGeom prst="rect">
            <a:avLst/>
          </a:prstGeom>
        </p:spPr>
        <p:txBody>
          <a:bodyPr wrap="none">
            <a:spAutoFit/>
          </a:bodyPr>
          <a:lstStyle/>
          <a:p>
            <a:r>
              <a:rPr lang="zh-CN" altLang="en-US" dirty="0" smtClean="0">
                <a:solidFill>
                  <a:srgbClr val="000000"/>
                </a:solidFill>
              </a:rPr>
              <a:t>亚历山大</a:t>
            </a:r>
            <a:r>
              <a:rPr lang="en-US" altLang="zh-CN" dirty="0" smtClean="0">
                <a:solidFill>
                  <a:srgbClr val="000000"/>
                </a:solidFill>
              </a:rPr>
              <a:t>.</a:t>
            </a:r>
            <a:r>
              <a:rPr lang="zh-CN" altLang="en-US" dirty="0" smtClean="0">
                <a:solidFill>
                  <a:srgbClr val="000000"/>
                </a:solidFill>
              </a:rPr>
              <a:t>涅夫斯基勋章 </a:t>
            </a:r>
            <a:endParaRPr lang="zh-CN" altLang="en-US" dirty="0">
              <a:solidFill>
                <a:srgbClr val="000000"/>
              </a:solidFill>
            </a:endParaRPr>
          </a:p>
        </p:txBody>
      </p:sp>
      <p:sp>
        <p:nvSpPr>
          <p:cNvPr id="5" name="矩形 4"/>
          <p:cNvSpPr/>
          <p:nvPr/>
        </p:nvSpPr>
        <p:spPr>
          <a:xfrm>
            <a:off x="3886200" y="1801847"/>
            <a:ext cx="4572000" cy="1200329"/>
          </a:xfrm>
          <a:prstGeom prst="rect">
            <a:avLst/>
          </a:prstGeom>
        </p:spPr>
        <p:txBody>
          <a:bodyPr>
            <a:spAutoFit/>
          </a:bodyPr>
          <a:lstStyle/>
          <a:p>
            <a:r>
              <a:rPr lang="zh-CN" altLang="en-US" b="1" dirty="0" smtClean="0">
                <a:solidFill>
                  <a:srgbClr val="000000"/>
                </a:solidFill>
              </a:rPr>
              <a:t>      亚历山大</a:t>
            </a:r>
            <a:r>
              <a:rPr lang="en-US" altLang="zh-CN" b="1" dirty="0" smtClean="0">
                <a:solidFill>
                  <a:srgbClr val="000000"/>
                </a:solidFill>
              </a:rPr>
              <a:t>.</a:t>
            </a:r>
            <a:r>
              <a:rPr lang="zh-CN" altLang="en-US" b="1" dirty="0" smtClean="0">
                <a:solidFill>
                  <a:srgbClr val="000000"/>
                </a:solidFill>
              </a:rPr>
              <a:t>涅夫斯基勋章  </a:t>
            </a:r>
            <a:r>
              <a:rPr lang="en-US" altLang="zh-CN" dirty="0" smtClean="0">
                <a:solidFill>
                  <a:srgbClr val="000000"/>
                </a:solidFill>
              </a:rPr>
              <a:t>1942</a:t>
            </a:r>
            <a:r>
              <a:rPr lang="zh-CN" altLang="en-US" dirty="0" smtClean="0">
                <a:solidFill>
                  <a:srgbClr val="000000"/>
                </a:solidFill>
              </a:rPr>
              <a:t>年</a:t>
            </a:r>
            <a:r>
              <a:rPr lang="en-US" altLang="zh-CN" dirty="0" smtClean="0">
                <a:solidFill>
                  <a:srgbClr val="000000"/>
                </a:solidFill>
              </a:rPr>
              <a:t>7</a:t>
            </a:r>
            <a:r>
              <a:rPr lang="zh-CN" altLang="en-US" dirty="0" smtClean="0">
                <a:solidFill>
                  <a:srgbClr val="000000"/>
                </a:solidFill>
              </a:rPr>
              <a:t>月</a:t>
            </a:r>
            <a:r>
              <a:rPr lang="en-US" altLang="zh-CN" dirty="0" smtClean="0">
                <a:solidFill>
                  <a:srgbClr val="000000"/>
                </a:solidFill>
              </a:rPr>
              <a:t>29</a:t>
            </a:r>
            <a:r>
              <a:rPr lang="zh-CN" altLang="en-US" dirty="0" smtClean="0">
                <a:solidFill>
                  <a:srgbClr val="000000"/>
                </a:solidFill>
              </a:rPr>
              <a:t>日设立。授予个人表现英勇果断，灵活指挥战斗并给敌以重创的苏军排至师级军官。</a:t>
            </a:r>
          </a:p>
          <a:p>
            <a:endParaRPr lang="zh-CN" altLang="en-US" dirty="0">
              <a:solidFill>
                <a:srgbClr val="000000"/>
              </a:solidFill>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1271710"/>
            <a:ext cx="2472962" cy="2589337"/>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72</a:t>
            </a:r>
          </a:p>
        </p:txBody>
      </p:sp>
    </p:spTree>
    <p:extLst>
      <p:ext uri="{BB962C8B-B14F-4D97-AF65-F5344CB8AC3E}">
        <p14:creationId xmlns:p14="http://schemas.microsoft.com/office/powerpoint/2010/main" val="409965951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卫国战争勋章</a:t>
            </a:r>
            <a:endParaRPr lang="zh-CN" altLang="en-US" dirty="0"/>
          </a:p>
        </p:txBody>
      </p:sp>
      <p:sp>
        <p:nvSpPr>
          <p:cNvPr id="3" name="矩形 2"/>
          <p:cNvSpPr/>
          <p:nvPr/>
        </p:nvSpPr>
        <p:spPr>
          <a:xfrm>
            <a:off x="1195443" y="4221088"/>
            <a:ext cx="1569660" cy="369332"/>
          </a:xfrm>
          <a:prstGeom prst="rect">
            <a:avLst/>
          </a:prstGeom>
        </p:spPr>
        <p:txBody>
          <a:bodyPr wrap="none">
            <a:spAutoFit/>
          </a:bodyPr>
          <a:lstStyle/>
          <a:p>
            <a:r>
              <a:rPr lang="zh-CN" altLang="en-US" dirty="0" smtClean="0">
                <a:solidFill>
                  <a:srgbClr val="000000"/>
                </a:solidFill>
              </a:rPr>
              <a:t>卫国战争勋章</a:t>
            </a:r>
            <a:endParaRPr lang="zh-CN" altLang="en-US" dirty="0">
              <a:solidFill>
                <a:srgbClr val="000000"/>
              </a:solidFill>
            </a:endParaRPr>
          </a:p>
        </p:txBody>
      </p:sp>
      <p:sp>
        <p:nvSpPr>
          <p:cNvPr id="5" name="矩形 4"/>
          <p:cNvSpPr/>
          <p:nvPr/>
        </p:nvSpPr>
        <p:spPr>
          <a:xfrm>
            <a:off x="3886200" y="1801847"/>
            <a:ext cx="4572000" cy="1200329"/>
          </a:xfrm>
          <a:prstGeom prst="rect">
            <a:avLst/>
          </a:prstGeom>
        </p:spPr>
        <p:txBody>
          <a:bodyPr>
            <a:spAutoFit/>
          </a:bodyPr>
          <a:lstStyle/>
          <a:p>
            <a:r>
              <a:rPr lang="zh-CN" altLang="en-US" b="1" dirty="0" smtClean="0">
                <a:solidFill>
                  <a:srgbClr val="000000"/>
                </a:solidFill>
              </a:rPr>
              <a:t>      卫国战争勋章  </a:t>
            </a:r>
            <a:r>
              <a:rPr lang="en-US" altLang="zh-CN" dirty="0" smtClean="0">
                <a:solidFill>
                  <a:srgbClr val="000000"/>
                </a:solidFill>
              </a:rPr>
              <a:t>1942</a:t>
            </a:r>
            <a:r>
              <a:rPr lang="zh-CN" altLang="en-US" dirty="0" smtClean="0">
                <a:solidFill>
                  <a:srgbClr val="000000"/>
                </a:solidFill>
              </a:rPr>
              <a:t>年</a:t>
            </a:r>
            <a:r>
              <a:rPr lang="en-US" altLang="zh-CN" dirty="0" smtClean="0">
                <a:solidFill>
                  <a:srgbClr val="000000"/>
                </a:solidFill>
              </a:rPr>
              <a:t>5</a:t>
            </a:r>
            <a:r>
              <a:rPr lang="zh-CN" altLang="en-US" dirty="0" smtClean="0">
                <a:solidFill>
                  <a:srgbClr val="000000"/>
                </a:solidFill>
              </a:rPr>
              <a:t>月</a:t>
            </a:r>
            <a:r>
              <a:rPr lang="en-US" altLang="zh-CN" dirty="0" smtClean="0">
                <a:solidFill>
                  <a:srgbClr val="000000"/>
                </a:solidFill>
              </a:rPr>
              <a:t>20</a:t>
            </a:r>
            <a:r>
              <a:rPr lang="zh-CN" altLang="en-US" dirty="0" smtClean="0">
                <a:solidFill>
                  <a:srgbClr val="000000"/>
                </a:solidFill>
              </a:rPr>
              <a:t>日设立</a:t>
            </a:r>
            <a:r>
              <a:rPr lang="en-US" altLang="zh-CN" dirty="0" smtClean="0">
                <a:solidFill>
                  <a:srgbClr val="000000"/>
                </a:solidFill>
              </a:rPr>
              <a:t>.</a:t>
            </a:r>
            <a:r>
              <a:rPr lang="zh-CN" altLang="en-US" dirty="0" smtClean="0">
                <a:solidFill>
                  <a:srgbClr val="000000"/>
                </a:solidFill>
              </a:rPr>
              <a:t>首批一级卫国战争勋章授予了在哈尔科夫方向的战斗中立功的炮兵军人 克里克利大尉、和期米尔诺夫上士。</a:t>
            </a:r>
            <a:endParaRPr lang="zh-CN" altLang="en-US" dirty="0">
              <a:solidFill>
                <a:srgbClr val="000000"/>
              </a:solidFill>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316" y="1597508"/>
            <a:ext cx="2503914" cy="2592288"/>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73</a:t>
            </a:r>
          </a:p>
        </p:txBody>
      </p:sp>
    </p:spTree>
    <p:extLst>
      <p:ext uri="{BB962C8B-B14F-4D97-AF65-F5344CB8AC3E}">
        <p14:creationId xmlns:p14="http://schemas.microsoft.com/office/powerpoint/2010/main" val="345528028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二级卫国战争勋章 </a:t>
            </a:r>
            <a:endParaRPr lang="zh-CN" altLang="en-US" dirty="0"/>
          </a:p>
        </p:txBody>
      </p:sp>
      <p:sp>
        <p:nvSpPr>
          <p:cNvPr id="3" name="矩形 2"/>
          <p:cNvSpPr/>
          <p:nvPr/>
        </p:nvSpPr>
        <p:spPr>
          <a:xfrm>
            <a:off x="1195443" y="4221088"/>
            <a:ext cx="2095445" cy="369332"/>
          </a:xfrm>
          <a:prstGeom prst="rect">
            <a:avLst/>
          </a:prstGeom>
        </p:spPr>
        <p:txBody>
          <a:bodyPr wrap="none">
            <a:spAutoFit/>
          </a:bodyPr>
          <a:lstStyle/>
          <a:p>
            <a:r>
              <a:rPr lang="zh-CN" altLang="en-US" dirty="0" smtClean="0">
                <a:solidFill>
                  <a:srgbClr val="000000"/>
                </a:solidFill>
              </a:rPr>
              <a:t>二级卫国战争勋章 </a:t>
            </a:r>
            <a:endParaRPr lang="zh-CN" altLang="en-US" dirty="0">
              <a:solidFill>
                <a:srgbClr val="000000"/>
              </a:solidFill>
            </a:endParaRPr>
          </a:p>
        </p:txBody>
      </p:sp>
      <p:sp>
        <p:nvSpPr>
          <p:cNvPr id="5" name="矩形 4"/>
          <p:cNvSpPr/>
          <p:nvPr/>
        </p:nvSpPr>
        <p:spPr>
          <a:xfrm>
            <a:off x="3923928" y="1772816"/>
            <a:ext cx="3528392" cy="1754326"/>
          </a:xfrm>
          <a:prstGeom prst="rect">
            <a:avLst/>
          </a:prstGeom>
        </p:spPr>
        <p:txBody>
          <a:bodyPr wrap="square">
            <a:spAutoFit/>
          </a:bodyPr>
          <a:lstStyle/>
          <a:p>
            <a:r>
              <a:rPr lang="zh-CN" altLang="en-US" b="1" dirty="0" smtClean="0">
                <a:solidFill>
                  <a:srgbClr val="000000"/>
                </a:solidFill>
              </a:rPr>
              <a:t>      二级卫国战争勋章</a:t>
            </a:r>
            <a:r>
              <a:rPr lang="zh-CN" altLang="en-US" dirty="0" smtClean="0">
                <a:solidFill>
                  <a:srgbClr val="000000"/>
                </a:solidFill>
              </a:rPr>
              <a:t>  </a:t>
            </a:r>
            <a:endParaRPr lang="en-US" altLang="zh-CN" dirty="0" smtClean="0">
              <a:solidFill>
                <a:srgbClr val="000000"/>
              </a:solidFill>
            </a:endParaRPr>
          </a:p>
          <a:p>
            <a:r>
              <a:rPr lang="zh-CN" altLang="en-US" dirty="0" smtClean="0">
                <a:solidFill>
                  <a:srgbClr val="000000"/>
                </a:solidFill>
              </a:rPr>
              <a:t>设立于</a:t>
            </a:r>
            <a:r>
              <a:rPr lang="en-US" altLang="zh-CN" dirty="0" smtClean="0">
                <a:solidFill>
                  <a:srgbClr val="000000"/>
                </a:solidFill>
              </a:rPr>
              <a:t>1942</a:t>
            </a:r>
            <a:r>
              <a:rPr lang="zh-CN" altLang="en-US" dirty="0" smtClean="0">
                <a:solidFill>
                  <a:srgbClr val="000000"/>
                </a:solidFill>
              </a:rPr>
              <a:t>年</a:t>
            </a:r>
            <a:r>
              <a:rPr lang="en-US" altLang="zh-CN" dirty="0" smtClean="0">
                <a:solidFill>
                  <a:srgbClr val="000000"/>
                </a:solidFill>
              </a:rPr>
              <a:t>5</a:t>
            </a:r>
            <a:r>
              <a:rPr lang="zh-CN" altLang="en-US" dirty="0" smtClean="0">
                <a:solidFill>
                  <a:srgbClr val="000000"/>
                </a:solidFill>
              </a:rPr>
              <a:t>月</a:t>
            </a:r>
            <a:r>
              <a:rPr lang="en-US" altLang="zh-CN" dirty="0" smtClean="0">
                <a:solidFill>
                  <a:srgbClr val="000000"/>
                </a:solidFill>
              </a:rPr>
              <a:t>20</a:t>
            </a:r>
            <a:r>
              <a:rPr lang="zh-CN" altLang="en-US" dirty="0" smtClean="0">
                <a:solidFill>
                  <a:srgbClr val="000000"/>
                </a:solidFill>
              </a:rPr>
              <a:t>日。银质。其上有俄文 </a:t>
            </a:r>
            <a:r>
              <a:rPr lang="en-US" altLang="zh-CN" dirty="0" smtClean="0">
                <a:solidFill>
                  <a:srgbClr val="000000"/>
                </a:solidFill>
              </a:rPr>
              <a:t>ОТЕЧЕСТВЕННАЯ ВОЙНА </a:t>
            </a:r>
            <a:r>
              <a:rPr lang="zh-CN" altLang="en-US" dirty="0" smtClean="0">
                <a:solidFill>
                  <a:srgbClr val="000000"/>
                </a:solidFill>
              </a:rPr>
              <a:t>（卫国战争）字样。早期颁发的，其上的镰刀斧头图案为黄铜镶嵌</a:t>
            </a:r>
            <a:r>
              <a:rPr lang="zh-CN" altLang="en-US" b="1" dirty="0" smtClean="0">
                <a:solidFill>
                  <a:srgbClr val="000000"/>
                </a:solidFill>
              </a:rPr>
              <a:t>。</a:t>
            </a:r>
            <a:endParaRPr lang="zh-CN" altLang="en-US" dirty="0">
              <a:solidFill>
                <a:srgbClr val="000000"/>
              </a:solidFill>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268760"/>
            <a:ext cx="2672187" cy="2766499"/>
          </a:xfrm>
          <a:prstGeom prst="rect">
            <a:avLst/>
          </a:prstGeom>
        </p:spPr>
      </p:pic>
      <p:sp>
        <p:nvSpPr>
          <p:cNvPr id="8" name="Oval 6">
            <a:hlinkClick r:id="rId4"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altLang="zh-CN" sz="1800" kern="0" dirty="0" smtClean="0">
                <a:solidFill>
                  <a:srgbClr val="000000"/>
                </a:solidFill>
              </a:rPr>
              <a:t>74</a:t>
            </a:r>
            <a:endPar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44881485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中国抗日战争</a:t>
            </a:r>
            <a:endParaRPr lang="zh-CN" altLang="en-US" dirty="0"/>
          </a:p>
        </p:txBody>
      </p:sp>
      <p:sp>
        <p:nvSpPr>
          <p:cNvPr id="5"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75</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6" y="1124744"/>
            <a:ext cx="4036953" cy="2088232"/>
          </a:xfrm>
          <a:prstGeom prst="rect">
            <a:avLst/>
          </a:prstGeom>
        </p:spPr>
      </p:pic>
      <p:sp>
        <p:nvSpPr>
          <p:cNvPr id="6" name="矩形 5"/>
          <p:cNvSpPr/>
          <p:nvPr/>
        </p:nvSpPr>
        <p:spPr>
          <a:xfrm>
            <a:off x="218492" y="1124744"/>
            <a:ext cx="4572000" cy="2862322"/>
          </a:xfrm>
          <a:prstGeom prst="rect">
            <a:avLst/>
          </a:prstGeom>
        </p:spPr>
        <p:txBody>
          <a:bodyPr>
            <a:spAutoFit/>
          </a:bodyPr>
          <a:lstStyle/>
          <a:p>
            <a:r>
              <a:rPr lang="zh-CN" altLang="en-US" dirty="0" smtClean="0">
                <a:solidFill>
                  <a:srgbClr val="000000"/>
                </a:solidFill>
              </a:rPr>
              <a:t>    抗日战争</a:t>
            </a:r>
            <a:r>
              <a:rPr lang="zh-CN" altLang="en-US" dirty="0">
                <a:solidFill>
                  <a:srgbClr val="000000"/>
                </a:solidFill>
              </a:rPr>
              <a:t>（</a:t>
            </a:r>
            <a:r>
              <a:rPr lang="en-US" altLang="zh-CN" dirty="0">
                <a:solidFill>
                  <a:srgbClr val="000000"/>
                </a:solidFill>
              </a:rPr>
              <a:t>War of Resistance Against Japan</a:t>
            </a:r>
            <a:r>
              <a:rPr lang="zh-CN" altLang="en-US" dirty="0">
                <a:solidFill>
                  <a:srgbClr val="000000"/>
                </a:solidFill>
              </a:rPr>
              <a:t>），国际上称作第二次中日战争（</a:t>
            </a:r>
            <a:r>
              <a:rPr lang="en-US" altLang="zh-CN" dirty="0">
                <a:solidFill>
                  <a:srgbClr val="000000"/>
                </a:solidFill>
              </a:rPr>
              <a:t>Second Sino-Japanese War</a:t>
            </a:r>
            <a:r>
              <a:rPr lang="zh-CN" altLang="en-US" dirty="0">
                <a:solidFill>
                  <a:srgbClr val="000000"/>
                </a:solidFill>
              </a:rPr>
              <a:t>），是指</a:t>
            </a:r>
            <a:r>
              <a:rPr lang="en-US" altLang="zh-CN" dirty="0">
                <a:solidFill>
                  <a:srgbClr val="000000"/>
                </a:solidFill>
              </a:rPr>
              <a:t>20</a:t>
            </a:r>
            <a:r>
              <a:rPr lang="zh-CN" altLang="en-US" dirty="0">
                <a:solidFill>
                  <a:srgbClr val="000000"/>
                </a:solidFill>
              </a:rPr>
              <a:t>世纪中期第二次世界大战中，中国抵抗日本侵略的一场民族性的全面战争。从</a:t>
            </a:r>
            <a:r>
              <a:rPr lang="en-US" altLang="zh-CN" dirty="0">
                <a:solidFill>
                  <a:srgbClr val="000000"/>
                </a:solidFill>
              </a:rPr>
              <a:t>1937</a:t>
            </a:r>
            <a:r>
              <a:rPr lang="zh-CN" altLang="en-US" dirty="0">
                <a:solidFill>
                  <a:srgbClr val="000000"/>
                </a:solidFill>
              </a:rPr>
              <a:t>年七七事变国民政府发表</a:t>
            </a:r>
            <a:r>
              <a:rPr lang="en-US" altLang="zh-CN" dirty="0">
                <a:solidFill>
                  <a:srgbClr val="000000"/>
                </a:solidFill>
              </a:rPr>
              <a:t>《</a:t>
            </a:r>
            <a:r>
              <a:rPr lang="zh-CN" altLang="en-US" dirty="0">
                <a:solidFill>
                  <a:srgbClr val="000000"/>
                </a:solidFill>
              </a:rPr>
              <a:t>告全体将士书</a:t>
            </a:r>
            <a:r>
              <a:rPr lang="en-US" altLang="zh-CN" dirty="0">
                <a:solidFill>
                  <a:srgbClr val="000000"/>
                </a:solidFill>
              </a:rPr>
              <a:t>》</a:t>
            </a:r>
            <a:r>
              <a:rPr lang="zh-CN" altLang="en-US" dirty="0">
                <a:solidFill>
                  <a:srgbClr val="000000"/>
                </a:solidFill>
              </a:rPr>
              <a:t>至</a:t>
            </a:r>
            <a:r>
              <a:rPr lang="en-US" altLang="zh-CN" dirty="0">
                <a:solidFill>
                  <a:srgbClr val="000000"/>
                </a:solidFill>
              </a:rPr>
              <a:t>1945</a:t>
            </a:r>
            <a:r>
              <a:rPr lang="zh-CN" altLang="en-US" dirty="0">
                <a:solidFill>
                  <a:srgbClr val="000000"/>
                </a:solidFill>
              </a:rPr>
              <a:t>年日本宣布投降结束，历时八年，被称为八年抗战、或简称抗战。</a:t>
            </a:r>
          </a:p>
          <a:p>
            <a:endParaRPr lang="zh-CN" altLang="en-US" dirty="0">
              <a:solidFill>
                <a:srgbClr val="000000"/>
              </a:solidFill>
            </a:endParaRPr>
          </a:p>
          <a:p>
            <a:endParaRPr lang="zh-CN" altLang="en-US" dirty="0">
              <a:solidFill>
                <a:srgbClr val="000000"/>
              </a:solidFill>
            </a:endParaRPr>
          </a:p>
        </p:txBody>
      </p:sp>
      <p:sp>
        <p:nvSpPr>
          <p:cNvPr id="7" name="矩形 6"/>
          <p:cNvSpPr/>
          <p:nvPr/>
        </p:nvSpPr>
        <p:spPr>
          <a:xfrm>
            <a:off x="287524" y="3462822"/>
            <a:ext cx="8568952" cy="2862322"/>
          </a:xfrm>
          <a:prstGeom prst="rect">
            <a:avLst/>
          </a:prstGeom>
        </p:spPr>
        <p:txBody>
          <a:bodyPr wrap="square">
            <a:spAutoFit/>
          </a:bodyPr>
          <a:lstStyle/>
          <a:p>
            <a:r>
              <a:rPr lang="en-US" altLang="zh-CN" dirty="0" smtClean="0">
                <a:solidFill>
                  <a:srgbClr val="000000"/>
                </a:solidFill>
              </a:rPr>
              <a:t>    1931</a:t>
            </a:r>
            <a:r>
              <a:rPr lang="zh-CN" altLang="en-US" dirty="0">
                <a:solidFill>
                  <a:srgbClr val="000000"/>
                </a:solidFill>
              </a:rPr>
              <a:t>年，侵华日军发动九一八事变后，完全侵占中国东北，并成立伪满洲国，此后陆续在华北、上海等地挑起战争冲突，国民政府则采取妥协政策避免冲突扩大。</a:t>
            </a:r>
            <a:r>
              <a:rPr lang="en-US" altLang="zh-CN" dirty="0">
                <a:solidFill>
                  <a:srgbClr val="000000"/>
                </a:solidFill>
              </a:rPr>
              <a:t>1937</a:t>
            </a:r>
            <a:r>
              <a:rPr lang="zh-CN" altLang="en-US" dirty="0">
                <a:solidFill>
                  <a:srgbClr val="000000"/>
                </a:solidFill>
              </a:rPr>
              <a:t>年</a:t>
            </a:r>
            <a:r>
              <a:rPr lang="en-US" altLang="zh-CN" dirty="0">
                <a:solidFill>
                  <a:srgbClr val="000000"/>
                </a:solidFill>
              </a:rPr>
              <a:t>7</a:t>
            </a:r>
            <a:r>
              <a:rPr lang="zh-CN" altLang="en-US" dirty="0">
                <a:solidFill>
                  <a:srgbClr val="000000"/>
                </a:solidFill>
              </a:rPr>
              <a:t>月</a:t>
            </a:r>
            <a:r>
              <a:rPr lang="en-US" altLang="zh-CN" dirty="0">
                <a:solidFill>
                  <a:srgbClr val="000000"/>
                </a:solidFill>
              </a:rPr>
              <a:t>7</a:t>
            </a:r>
            <a:r>
              <a:rPr lang="zh-CN" altLang="en-US" dirty="0">
                <a:solidFill>
                  <a:srgbClr val="000000"/>
                </a:solidFill>
              </a:rPr>
              <a:t>日，日军在北平附近挑起卢沟桥事变，中日战争全面爆发。</a:t>
            </a:r>
          </a:p>
          <a:p>
            <a:endParaRPr lang="zh-CN" altLang="en-US" dirty="0">
              <a:solidFill>
                <a:srgbClr val="000000"/>
              </a:solidFill>
            </a:endParaRPr>
          </a:p>
          <a:p>
            <a:r>
              <a:rPr lang="zh-CN" altLang="en-US" dirty="0" smtClean="0">
                <a:solidFill>
                  <a:srgbClr val="000000"/>
                </a:solidFill>
              </a:rPr>
              <a:t>      在</a:t>
            </a:r>
            <a:r>
              <a:rPr lang="zh-CN" altLang="en-US" dirty="0">
                <a:solidFill>
                  <a:srgbClr val="000000"/>
                </a:solidFill>
              </a:rPr>
              <a:t>战争初期，中国投入大量军队以遏制日军的进攻；随后交战双方即转入相持，中国共产党领导的敌后力量逐渐发展壮大，</a:t>
            </a:r>
            <a:r>
              <a:rPr lang="en-US" altLang="zh-CN" dirty="0">
                <a:solidFill>
                  <a:srgbClr val="000000"/>
                </a:solidFill>
              </a:rPr>
              <a:t>1941</a:t>
            </a:r>
            <a:r>
              <a:rPr lang="zh-CN" altLang="en-US" dirty="0">
                <a:solidFill>
                  <a:srgbClr val="000000"/>
                </a:solidFill>
              </a:rPr>
              <a:t>年</a:t>
            </a:r>
            <a:r>
              <a:rPr lang="en-US" altLang="zh-CN" dirty="0">
                <a:solidFill>
                  <a:srgbClr val="000000"/>
                </a:solidFill>
              </a:rPr>
              <a:t>12</a:t>
            </a:r>
            <a:r>
              <a:rPr lang="zh-CN" altLang="en-US" dirty="0">
                <a:solidFill>
                  <a:srgbClr val="000000"/>
                </a:solidFill>
              </a:rPr>
              <a:t>月</a:t>
            </a:r>
            <a:r>
              <a:rPr lang="en-US" altLang="zh-CN" dirty="0">
                <a:solidFill>
                  <a:srgbClr val="000000"/>
                </a:solidFill>
              </a:rPr>
              <a:t>7</a:t>
            </a:r>
            <a:r>
              <a:rPr lang="zh-CN" altLang="en-US" dirty="0">
                <a:solidFill>
                  <a:srgbClr val="000000"/>
                </a:solidFill>
              </a:rPr>
              <a:t>日日本发动太平洋战争后，美国的罗斯福政府正式对日宣战，中国战场成为二战（第二次世界大战的简称）的主战场之一</a:t>
            </a:r>
            <a:r>
              <a:rPr lang="zh-CN" altLang="en-US" dirty="0" smtClean="0">
                <a:solidFill>
                  <a:srgbClr val="000000"/>
                </a:solidFill>
              </a:rPr>
              <a:t>。</a:t>
            </a:r>
            <a:r>
              <a:rPr lang="en-US" altLang="zh-CN" dirty="0">
                <a:solidFill>
                  <a:srgbClr val="000000"/>
                </a:solidFill>
              </a:rPr>
              <a:t>1945</a:t>
            </a:r>
            <a:r>
              <a:rPr lang="zh-CN" altLang="en-US" dirty="0">
                <a:solidFill>
                  <a:srgbClr val="000000"/>
                </a:solidFill>
              </a:rPr>
              <a:t>年</a:t>
            </a:r>
            <a:r>
              <a:rPr lang="en-US" altLang="zh-CN" dirty="0">
                <a:solidFill>
                  <a:srgbClr val="000000"/>
                </a:solidFill>
              </a:rPr>
              <a:t>8</a:t>
            </a:r>
            <a:r>
              <a:rPr lang="zh-CN" altLang="en-US" dirty="0">
                <a:solidFill>
                  <a:srgbClr val="000000"/>
                </a:solidFill>
              </a:rPr>
              <a:t>月</a:t>
            </a:r>
            <a:r>
              <a:rPr lang="en-US" altLang="zh-CN" dirty="0">
                <a:solidFill>
                  <a:srgbClr val="000000"/>
                </a:solidFill>
              </a:rPr>
              <a:t>15</a:t>
            </a:r>
            <a:r>
              <a:rPr lang="zh-CN" altLang="en-US" dirty="0">
                <a:solidFill>
                  <a:srgbClr val="000000"/>
                </a:solidFill>
              </a:rPr>
              <a:t>日，日本向同盟国无条件投降。抗日战争对中国造成了巨大的人员和财产损失，但战争过程中民众的国家观念得到了增强，战争的胜利极大的提高了中国在世界舞台上的地位</a:t>
            </a:r>
            <a:r>
              <a:rPr lang="zh-CN" altLang="en-US" dirty="0" smtClean="0">
                <a:solidFill>
                  <a:srgbClr val="000000"/>
                </a:solidFill>
              </a:rPr>
              <a:t>。</a:t>
            </a:r>
            <a:endParaRPr lang="zh-CN" altLang="en-US" dirty="0">
              <a:solidFill>
                <a:srgbClr val="000000"/>
              </a:solidFill>
            </a:endParaRPr>
          </a:p>
        </p:txBody>
      </p:sp>
    </p:spTree>
    <p:extLst>
      <p:ext uri="{BB962C8B-B14F-4D97-AF65-F5344CB8AC3E}">
        <p14:creationId xmlns:p14="http://schemas.microsoft.com/office/powerpoint/2010/main" val="25692524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主要</a:t>
            </a:r>
            <a:r>
              <a:rPr lang="zh-CN" altLang="en-US" dirty="0" smtClean="0"/>
              <a:t>首脑</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2548873093"/>
              </p:ext>
            </p:extLst>
          </p:nvPr>
        </p:nvGraphicFramePr>
        <p:xfrm>
          <a:off x="2149085" y="1124744"/>
          <a:ext cx="6316739" cy="4954939"/>
        </p:xfrm>
        <a:graphic>
          <a:graphicData uri="http://schemas.openxmlformats.org/drawingml/2006/table">
            <a:tbl>
              <a:tblPr>
                <a:tableStyleId>{616DA210-FB5B-4158-B5E0-FEB733F419BA}</a:tableStyleId>
              </a:tblPr>
              <a:tblGrid>
                <a:gridCol w="873880"/>
                <a:gridCol w="1119583"/>
                <a:gridCol w="2453300"/>
                <a:gridCol w="1869976"/>
              </a:tblGrid>
              <a:tr h="507518">
                <a:tc>
                  <a:txBody>
                    <a:bodyPr/>
                    <a:lstStyle/>
                    <a:p>
                      <a:pPr algn="l"/>
                      <a:r>
                        <a:rPr lang="zh-CN" altLang="en-US" sz="2400" b="1" dirty="0">
                          <a:solidFill>
                            <a:srgbClr val="000000"/>
                          </a:solidFill>
                        </a:rPr>
                        <a:t>国家</a:t>
                      </a:r>
                    </a:p>
                  </a:txBody>
                  <a:tcPr marL="65929" marR="65929" marT="32965" marB="32965">
                    <a:lnL w="28575" cap="flat" cmpd="sng" algn="ctr">
                      <a:solidFill>
                        <a:srgbClr val="002060"/>
                      </a:solidFill>
                      <a:prstDash val="solid"/>
                      <a:round/>
                      <a:headEnd type="none" w="med" len="med"/>
                      <a:tailEnd type="none" w="med" len="med"/>
                    </a:lnL>
                    <a:lnT w="28575" cap="flat" cmpd="sng" algn="ctr">
                      <a:solidFill>
                        <a:srgbClr val="002060"/>
                      </a:solidFill>
                      <a:prstDash val="solid"/>
                      <a:round/>
                      <a:headEnd type="none" w="med" len="med"/>
                      <a:tailEnd type="none" w="med" len="med"/>
                    </a:lnT>
                  </a:tcPr>
                </a:tc>
                <a:tc>
                  <a:txBody>
                    <a:bodyPr/>
                    <a:lstStyle/>
                    <a:p>
                      <a:pPr algn="l"/>
                      <a:r>
                        <a:rPr lang="zh-CN" altLang="en-US" sz="2400" b="1" dirty="0">
                          <a:solidFill>
                            <a:srgbClr val="000000"/>
                          </a:solidFill>
                        </a:rPr>
                        <a:t>人物</a:t>
                      </a:r>
                    </a:p>
                  </a:txBody>
                  <a:tcPr marL="65929" marR="65929" marT="32965" marB="32965">
                    <a:lnT w="28575" cap="flat" cmpd="sng" algn="ctr">
                      <a:solidFill>
                        <a:srgbClr val="002060"/>
                      </a:solidFill>
                      <a:prstDash val="solid"/>
                      <a:round/>
                      <a:headEnd type="none" w="med" len="med"/>
                      <a:tailEnd type="none" w="med" len="med"/>
                    </a:lnT>
                  </a:tcPr>
                </a:tc>
                <a:tc>
                  <a:txBody>
                    <a:bodyPr/>
                    <a:lstStyle/>
                    <a:p>
                      <a:pPr algn="l"/>
                      <a:r>
                        <a:rPr lang="zh-CN" altLang="en-US" sz="2400" b="1" dirty="0">
                          <a:solidFill>
                            <a:srgbClr val="000000"/>
                          </a:solidFill>
                        </a:rPr>
                        <a:t>职务</a:t>
                      </a:r>
                    </a:p>
                  </a:txBody>
                  <a:tcPr marL="65929" marR="65929" marT="32965" marB="32965">
                    <a:lnT w="28575" cap="flat" cmpd="sng" algn="ctr">
                      <a:solidFill>
                        <a:srgbClr val="002060"/>
                      </a:solidFill>
                      <a:prstDash val="solid"/>
                      <a:round/>
                      <a:headEnd type="none" w="med" len="med"/>
                      <a:tailEnd type="none" w="med" len="med"/>
                    </a:lnT>
                  </a:tcPr>
                </a:tc>
                <a:tc>
                  <a:txBody>
                    <a:bodyPr/>
                    <a:lstStyle/>
                    <a:p>
                      <a:pPr algn="l"/>
                      <a:r>
                        <a:rPr lang="zh-CN" altLang="en-US" sz="2400" b="1" dirty="0">
                          <a:solidFill>
                            <a:srgbClr val="000000"/>
                          </a:solidFill>
                        </a:rPr>
                        <a:t>政党</a:t>
                      </a:r>
                    </a:p>
                  </a:txBody>
                  <a:tcPr marL="65929" marR="65929" marT="32965" marB="32965">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tcPr>
                </a:tc>
              </a:tr>
              <a:tr h="322238">
                <a:tc rowSpan="2">
                  <a:txBody>
                    <a:bodyPr/>
                    <a:lstStyle/>
                    <a:p>
                      <a:r>
                        <a:rPr lang="zh-CN" altLang="en-US">
                          <a:solidFill>
                            <a:srgbClr val="000000"/>
                          </a:solidFill>
                        </a:rPr>
                        <a:t>美国</a:t>
                      </a:r>
                    </a:p>
                  </a:txBody>
                  <a:tcPr anchor="ctr">
                    <a:lnL w="28575" cap="flat" cmpd="sng" algn="ctr">
                      <a:solidFill>
                        <a:srgbClr val="002060"/>
                      </a:solidFill>
                      <a:prstDash val="solid"/>
                      <a:round/>
                      <a:headEnd type="none" w="med" len="med"/>
                      <a:tailEnd type="none" w="med" len="med"/>
                    </a:lnL>
                  </a:tcPr>
                </a:tc>
                <a:tc>
                  <a:txBody>
                    <a:bodyPr/>
                    <a:lstStyle/>
                    <a:p>
                      <a:pPr algn="l"/>
                      <a:r>
                        <a:rPr lang="zh-CN" altLang="en-US" dirty="0" smtClean="0">
                          <a:solidFill>
                            <a:srgbClr val="000000"/>
                          </a:solidFill>
                          <a:hlinkClick r:id="rId3" action="ppaction://hlinkfile"/>
                        </a:rPr>
                        <a:t>罗斯福</a:t>
                      </a:r>
                      <a:r>
                        <a:rPr lang="zh-CN" altLang="en-US" dirty="0">
                          <a:solidFill>
                            <a:srgbClr val="000000"/>
                          </a:solidFill>
                        </a:rPr>
                        <a:t>　　</a:t>
                      </a:r>
                    </a:p>
                  </a:txBody>
                  <a:tcPr/>
                </a:tc>
                <a:tc>
                  <a:txBody>
                    <a:bodyPr/>
                    <a:lstStyle/>
                    <a:p>
                      <a:pPr algn="l"/>
                      <a:r>
                        <a:rPr lang="zh-CN" altLang="en-US">
                          <a:solidFill>
                            <a:srgbClr val="000000"/>
                          </a:solidFill>
                        </a:rPr>
                        <a:t>美国第三十二任总统</a:t>
                      </a:r>
                    </a:p>
                  </a:txBody>
                  <a:tcPr/>
                </a:tc>
                <a:tc>
                  <a:txBody>
                    <a:bodyPr/>
                    <a:lstStyle/>
                    <a:p>
                      <a:pPr algn="l"/>
                      <a:r>
                        <a:rPr lang="zh-CN" altLang="en-US">
                          <a:solidFill>
                            <a:srgbClr val="000000"/>
                          </a:solidFill>
                        </a:rPr>
                        <a:t>民主党</a:t>
                      </a:r>
                    </a:p>
                  </a:txBody>
                  <a:tcPr>
                    <a:lnR w="28575" cap="flat" cmpd="sng" algn="ctr">
                      <a:solidFill>
                        <a:srgbClr val="002060"/>
                      </a:solidFill>
                      <a:prstDash val="solid"/>
                      <a:round/>
                      <a:headEnd type="none" w="med" len="med"/>
                      <a:tailEnd type="none" w="med" len="med"/>
                    </a:lnR>
                  </a:tcPr>
                </a:tc>
              </a:tr>
              <a:tr h="409194">
                <a:tc vMerge="1">
                  <a:txBody>
                    <a:bodyPr/>
                    <a:lstStyle/>
                    <a:p>
                      <a:endParaRPr lang="zh-CN" altLang="en-US"/>
                    </a:p>
                  </a:txBody>
                  <a:tcPr>
                    <a:lnL w="28575" cap="flat" cmpd="sng" algn="ctr">
                      <a:solidFill>
                        <a:srgbClr val="002060"/>
                      </a:solidFill>
                      <a:prstDash val="solid"/>
                      <a:round/>
                      <a:headEnd type="none" w="med" len="med"/>
                      <a:tailEnd type="none" w="med" len="med"/>
                    </a:lnL>
                  </a:tcPr>
                </a:tc>
                <a:tc>
                  <a:txBody>
                    <a:bodyPr/>
                    <a:lstStyle/>
                    <a:p>
                      <a:r>
                        <a:rPr lang="zh-CN" altLang="en-US" dirty="0" smtClean="0">
                          <a:solidFill>
                            <a:srgbClr val="000000"/>
                          </a:solidFill>
                          <a:hlinkClick r:id="rId4" action="ppaction://hlinkfile"/>
                        </a:rPr>
                        <a:t>杜</a:t>
                      </a:r>
                      <a:r>
                        <a:rPr lang="zh-CN" altLang="en-US" dirty="0">
                          <a:solidFill>
                            <a:srgbClr val="000000"/>
                          </a:solidFill>
                          <a:hlinkClick r:id="rId4" action="ppaction://hlinkfile"/>
                        </a:rPr>
                        <a:t>鲁门</a:t>
                      </a:r>
                      <a:endParaRPr lang="zh-CN" altLang="en-US" dirty="0">
                        <a:solidFill>
                          <a:srgbClr val="000000"/>
                        </a:solidFill>
                      </a:endParaRPr>
                    </a:p>
                  </a:txBody>
                  <a:tcPr anchor="ctr"/>
                </a:tc>
                <a:tc>
                  <a:txBody>
                    <a:bodyPr/>
                    <a:lstStyle/>
                    <a:p>
                      <a:r>
                        <a:rPr lang="zh-CN" altLang="en-US">
                          <a:solidFill>
                            <a:srgbClr val="000000"/>
                          </a:solidFill>
                        </a:rPr>
                        <a:t>美国第三十三任总统</a:t>
                      </a:r>
                    </a:p>
                  </a:txBody>
                  <a:tcPr anchor="ctr"/>
                </a:tc>
                <a:tc>
                  <a:txBody>
                    <a:bodyPr/>
                    <a:lstStyle/>
                    <a:p>
                      <a:r>
                        <a:rPr lang="zh-CN" altLang="en-US" dirty="0">
                          <a:solidFill>
                            <a:srgbClr val="000000"/>
                          </a:solidFill>
                        </a:rPr>
                        <a:t>民主党</a:t>
                      </a:r>
                    </a:p>
                  </a:txBody>
                  <a:tcPr anchor="ctr">
                    <a:lnR w="28575" cap="flat" cmpd="sng" algn="ctr">
                      <a:solidFill>
                        <a:srgbClr val="002060"/>
                      </a:solidFill>
                      <a:prstDash val="solid"/>
                      <a:round/>
                      <a:headEnd type="none" w="med" len="med"/>
                      <a:tailEnd type="none" w="med" len="med"/>
                    </a:lnR>
                  </a:tcPr>
                </a:tc>
              </a:tr>
              <a:tr h="322238">
                <a:tc rowSpan="3">
                  <a:txBody>
                    <a:bodyPr/>
                    <a:lstStyle/>
                    <a:p>
                      <a:r>
                        <a:rPr lang="zh-CN" altLang="en-US">
                          <a:solidFill>
                            <a:srgbClr val="000000"/>
                          </a:solidFill>
                        </a:rPr>
                        <a:t>英国</a:t>
                      </a:r>
                    </a:p>
                  </a:txBody>
                  <a:tcPr anchor="ctr">
                    <a:lnL w="28575" cap="flat" cmpd="sng" algn="ctr">
                      <a:solidFill>
                        <a:srgbClr val="002060"/>
                      </a:solidFill>
                      <a:prstDash val="solid"/>
                      <a:round/>
                      <a:headEnd type="none" w="med" len="med"/>
                      <a:tailEnd type="none" w="med" len="med"/>
                    </a:lnL>
                  </a:tcPr>
                </a:tc>
                <a:tc>
                  <a:txBody>
                    <a:bodyPr/>
                    <a:lstStyle/>
                    <a:p>
                      <a:pPr algn="l"/>
                      <a:r>
                        <a:rPr lang="zh-CN" altLang="en-US" dirty="0">
                          <a:solidFill>
                            <a:srgbClr val="000000"/>
                          </a:solidFill>
                          <a:hlinkClick r:id="rId5" action="ppaction://hlinkfile"/>
                        </a:rPr>
                        <a:t>乔治六</a:t>
                      </a:r>
                      <a:r>
                        <a:rPr lang="zh-CN" altLang="en-US" dirty="0" smtClean="0">
                          <a:solidFill>
                            <a:srgbClr val="000000"/>
                          </a:solidFill>
                          <a:hlinkClick r:id="rId5" action="ppaction://hlinkfile"/>
                        </a:rPr>
                        <a:t>世</a:t>
                      </a:r>
                      <a:endParaRPr lang="zh-CN" altLang="en-US" dirty="0">
                        <a:solidFill>
                          <a:srgbClr val="000000"/>
                        </a:solidFill>
                      </a:endParaRPr>
                    </a:p>
                  </a:txBody>
                  <a:tcPr/>
                </a:tc>
                <a:tc>
                  <a:txBody>
                    <a:bodyPr/>
                    <a:lstStyle/>
                    <a:p>
                      <a:pPr algn="l"/>
                      <a:r>
                        <a:rPr lang="zh-CN" altLang="en-US" dirty="0">
                          <a:solidFill>
                            <a:srgbClr val="000000"/>
                          </a:solidFill>
                        </a:rPr>
                        <a:t>英国</a:t>
                      </a:r>
                      <a:r>
                        <a:rPr lang="zh-CN" altLang="en-US" dirty="0" smtClean="0">
                          <a:solidFill>
                            <a:srgbClr val="000000"/>
                          </a:solidFill>
                        </a:rPr>
                        <a:t>国王</a:t>
                      </a:r>
                      <a:r>
                        <a:rPr lang="zh-CN" altLang="en-US" dirty="0">
                          <a:solidFill>
                            <a:srgbClr val="000000"/>
                          </a:solidFill>
                        </a:rPr>
                        <a:t>　　</a:t>
                      </a:r>
                    </a:p>
                  </a:txBody>
                  <a:tcPr/>
                </a:tc>
                <a:tc>
                  <a:txBody>
                    <a:bodyPr/>
                    <a:lstStyle/>
                    <a:p>
                      <a:pPr algn="l"/>
                      <a:r>
                        <a:rPr lang="zh-CN" altLang="en-US">
                          <a:solidFill>
                            <a:srgbClr val="000000"/>
                          </a:solidFill>
                        </a:rPr>
                        <a:t>无　</a:t>
                      </a:r>
                    </a:p>
                  </a:txBody>
                  <a:tcPr>
                    <a:lnR w="28575" cap="flat" cmpd="sng" algn="ctr">
                      <a:solidFill>
                        <a:srgbClr val="002060"/>
                      </a:solidFill>
                      <a:prstDash val="solid"/>
                      <a:round/>
                      <a:headEnd type="none" w="med" len="med"/>
                      <a:tailEnd type="none" w="med" len="med"/>
                    </a:lnR>
                  </a:tcPr>
                </a:tc>
              </a:tr>
              <a:tr h="472067">
                <a:tc vMerge="1">
                  <a:txBody>
                    <a:bodyPr/>
                    <a:lstStyle/>
                    <a:p>
                      <a:endParaRPr lang="zh-CN" altLang="en-US"/>
                    </a:p>
                  </a:txBody>
                  <a:tcPr>
                    <a:lnL w="28575" cap="flat" cmpd="sng" algn="ctr">
                      <a:solidFill>
                        <a:srgbClr val="002060"/>
                      </a:solidFill>
                      <a:prstDash val="solid"/>
                      <a:round/>
                      <a:headEnd type="none" w="med" len="med"/>
                      <a:tailEnd type="none" w="med" len="med"/>
                    </a:lnL>
                  </a:tcPr>
                </a:tc>
                <a:tc>
                  <a:txBody>
                    <a:bodyPr/>
                    <a:lstStyle/>
                    <a:p>
                      <a:r>
                        <a:rPr lang="zh-CN" altLang="en-US" dirty="0" smtClean="0">
                          <a:solidFill>
                            <a:srgbClr val="000000"/>
                          </a:solidFill>
                          <a:hlinkClick r:id="rId6" action="ppaction://hlinkfile"/>
                        </a:rPr>
                        <a:t>丘吉尔</a:t>
                      </a:r>
                      <a:endParaRPr lang="zh-CN" altLang="en-US" dirty="0">
                        <a:solidFill>
                          <a:srgbClr val="000000"/>
                        </a:solidFill>
                      </a:endParaRPr>
                    </a:p>
                  </a:txBody>
                  <a:tcPr anchor="ctr"/>
                </a:tc>
                <a:tc>
                  <a:txBody>
                    <a:bodyPr/>
                    <a:lstStyle/>
                    <a:p>
                      <a:r>
                        <a:rPr lang="zh-CN" altLang="en-US" dirty="0">
                          <a:solidFill>
                            <a:srgbClr val="000000"/>
                          </a:solidFill>
                        </a:rPr>
                        <a:t>英国首相</a:t>
                      </a:r>
                    </a:p>
                  </a:txBody>
                  <a:tcPr anchor="ctr"/>
                </a:tc>
                <a:tc>
                  <a:txBody>
                    <a:bodyPr/>
                    <a:lstStyle/>
                    <a:p>
                      <a:r>
                        <a:rPr lang="zh-CN" altLang="en-US" dirty="0">
                          <a:solidFill>
                            <a:srgbClr val="000000"/>
                          </a:solidFill>
                        </a:rPr>
                        <a:t>保守党</a:t>
                      </a:r>
                    </a:p>
                  </a:txBody>
                  <a:tcPr anchor="ctr">
                    <a:lnR w="28575" cap="flat" cmpd="sng" algn="ctr">
                      <a:solidFill>
                        <a:srgbClr val="002060"/>
                      </a:solidFill>
                      <a:prstDash val="solid"/>
                      <a:round/>
                      <a:headEnd type="none" w="med" len="med"/>
                      <a:tailEnd type="none" w="med" len="med"/>
                    </a:lnR>
                  </a:tcPr>
                </a:tc>
              </a:tr>
              <a:tr h="322238">
                <a:tc vMerge="1">
                  <a:txBody>
                    <a:bodyPr/>
                    <a:lstStyle/>
                    <a:p>
                      <a:endParaRPr lang="zh-CN" altLang="en-US"/>
                    </a:p>
                  </a:txBody>
                  <a:tcPr>
                    <a:lnL w="28575" cap="flat" cmpd="sng" algn="ctr">
                      <a:solidFill>
                        <a:srgbClr val="002060"/>
                      </a:solidFill>
                      <a:prstDash val="solid"/>
                      <a:round/>
                      <a:headEnd type="none" w="med" len="med"/>
                      <a:tailEnd type="none" w="med" len="med"/>
                    </a:lnL>
                  </a:tcPr>
                </a:tc>
                <a:tc>
                  <a:txBody>
                    <a:bodyPr/>
                    <a:lstStyle/>
                    <a:p>
                      <a:r>
                        <a:rPr lang="zh-CN" altLang="en-US" dirty="0" smtClean="0">
                          <a:solidFill>
                            <a:srgbClr val="000000"/>
                          </a:solidFill>
                        </a:rPr>
                        <a:t>艾</a:t>
                      </a:r>
                      <a:r>
                        <a:rPr lang="zh-CN" altLang="en-US" dirty="0">
                          <a:solidFill>
                            <a:srgbClr val="000000"/>
                          </a:solidFill>
                        </a:rPr>
                        <a:t>德礼</a:t>
                      </a:r>
                    </a:p>
                  </a:txBody>
                  <a:tcPr anchor="ctr"/>
                </a:tc>
                <a:tc>
                  <a:txBody>
                    <a:bodyPr/>
                    <a:lstStyle/>
                    <a:p>
                      <a:r>
                        <a:rPr lang="zh-CN" altLang="en-US">
                          <a:solidFill>
                            <a:srgbClr val="000000"/>
                          </a:solidFill>
                        </a:rPr>
                        <a:t>英国首相</a:t>
                      </a:r>
                    </a:p>
                  </a:txBody>
                  <a:tcPr anchor="ctr"/>
                </a:tc>
                <a:tc>
                  <a:txBody>
                    <a:bodyPr/>
                    <a:lstStyle/>
                    <a:p>
                      <a:r>
                        <a:rPr lang="zh-CN" altLang="en-US" dirty="0">
                          <a:solidFill>
                            <a:srgbClr val="000000"/>
                          </a:solidFill>
                        </a:rPr>
                        <a:t>工党</a:t>
                      </a:r>
                    </a:p>
                  </a:txBody>
                  <a:tcPr anchor="ctr">
                    <a:lnR w="28575" cap="flat" cmpd="sng" algn="ctr">
                      <a:solidFill>
                        <a:srgbClr val="002060"/>
                      </a:solidFill>
                      <a:prstDash val="solid"/>
                      <a:round/>
                      <a:headEnd type="none" w="med" len="med"/>
                      <a:tailEnd type="none" w="med" len="med"/>
                    </a:lnR>
                  </a:tcPr>
                </a:tc>
              </a:tr>
              <a:tr h="805595">
                <a:tc>
                  <a:txBody>
                    <a:bodyPr/>
                    <a:lstStyle/>
                    <a:p>
                      <a:pPr algn="l"/>
                      <a:r>
                        <a:rPr lang="zh-CN" altLang="en-US">
                          <a:solidFill>
                            <a:srgbClr val="000000"/>
                          </a:solidFill>
                        </a:rPr>
                        <a:t>中国</a:t>
                      </a:r>
                    </a:p>
                  </a:txBody>
                  <a:tcPr>
                    <a:lnL w="28575" cap="flat" cmpd="sng" algn="ctr">
                      <a:solidFill>
                        <a:srgbClr val="002060"/>
                      </a:solidFill>
                      <a:prstDash val="solid"/>
                      <a:round/>
                      <a:headEnd type="none" w="med" len="med"/>
                      <a:tailEnd type="none" w="med" len="med"/>
                    </a:lnL>
                  </a:tcPr>
                </a:tc>
                <a:tc>
                  <a:txBody>
                    <a:bodyPr/>
                    <a:lstStyle/>
                    <a:p>
                      <a:pPr algn="l"/>
                      <a:r>
                        <a:rPr lang="zh-CN" altLang="en-US" dirty="0">
                          <a:solidFill>
                            <a:srgbClr val="000000"/>
                          </a:solidFill>
                          <a:hlinkClick r:id="rId7" action="ppaction://hlinkfile"/>
                        </a:rPr>
                        <a:t>蒋介石</a:t>
                      </a:r>
                      <a:endParaRPr lang="zh-CN" altLang="en-US" dirty="0">
                        <a:solidFill>
                          <a:srgbClr val="000000"/>
                        </a:solidFill>
                      </a:endParaRPr>
                    </a:p>
                  </a:txBody>
                  <a:tcPr/>
                </a:tc>
                <a:tc>
                  <a:txBody>
                    <a:bodyPr/>
                    <a:lstStyle/>
                    <a:p>
                      <a:pPr algn="l"/>
                      <a:r>
                        <a:rPr lang="zh-CN" altLang="en-US">
                          <a:solidFill>
                            <a:srgbClr val="000000"/>
                          </a:solidFill>
                        </a:rPr>
                        <a:t>中国国民党总裁、</a:t>
                      </a:r>
                      <a:r>
                        <a:rPr lang="zh-CN" altLang="en-US">
                          <a:solidFill>
                            <a:srgbClr val="000000"/>
                          </a:solidFill>
                          <a:hlinkClick r:id="rId8" action="ppaction://hlinkfile"/>
                        </a:rPr>
                        <a:t>国民政府主席</a:t>
                      </a:r>
                      <a:r>
                        <a:rPr lang="zh-CN" altLang="en-US">
                          <a:solidFill>
                            <a:srgbClr val="000000"/>
                          </a:solidFill>
                        </a:rPr>
                        <a:t>、</a:t>
                      </a:r>
                      <a:r>
                        <a:rPr lang="zh-CN" altLang="en-US">
                          <a:solidFill>
                            <a:srgbClr val="000000"/>
                          </a:solidFill>
                          <a:hlinkClick r:id="rId9" action="ppaction://hlinkfile"/>
                        </a:rPr>
                        <a:t>军事</a:t>
                      </a:r>
                      <a:r>
                        <a:rPr lang="zh-CN" altLang="en-US">
                          <a:solidFill>
                            <a:srgbClr val="000000"/>
                          </a:solidFill>
                        </a:rPr>
                        <a:t>委员会委员长</a:t>
                      </a:r>
                    </a:p>
                  </a:txBody>
                  <a:tcPr/>
                </a:tc>
                <a:tc>
                  <a:txBody>
                    <a:bodyPr/>
                    <a:lstStyle/>
                    <a:p>
                      <a:pPr algn="l"/>
                      <a:r>
                        <a:rPr lang="zh-CN" altLang="en-US" dirty="0">
                          <a:solidFill>
                            <a:srgbClr val="000000"/>
                          </a:solidFill>
                          <a:hlinkClick r:id="rId10" action="ppaction://hlinkfile"/>
                        </a:rPr>
                        <a:t>中国国民党</a:t>
                      </a:r>
                      <a:endParaRPr lang="zh-CN" altLang="en-US" dirty="0">
                        <a:solidFill>
                          <a:srgbClr val="000000"/>
                        </a:solidFill>
                      </a:endParaRPr>
                    </a:p>
                  </a:txBody>
                  <a:tcPr>
                    <a:lnR w="28575" cap="flat" cmpd="sng" algn="ctr">
                      <a:solidFill>
                        <a:srgbClr val="002060"/>
                      </a:solidFill>
                      <a:prstDash val="solid"/>
                      <a:round/>
                      <a:headEnd type="none" w="med" len="med"/>
                      <a:tailEnd type="none" w="med" len="med"/>
                    </a:lnR>
                  </a:tcPr>
                </a:tc>
              </a:tr>
              <a:tr h="805595">
                <a:tc>
                  <a:txBody>
                    <a:bodyPr/>
                    <a:lstStyle/>
                    <a:p>
                      <a:pPr algn="l"/>
                      <a:r>
                        <a:rPr lang="zh-CN" altLang="en-US" dirty="0">
                          <a:solidFill>
                            <a:srgbClr val="000000"/>
                          </a:solidFill>
                        </a:rPr>
                        <a:t>苏联</a:t>
                      </a:r>
                    </a:p>
                  </a:txBody>
                  <a:tcPr>
                    <a:lnL w="28575" cap="flat" cmpd="sng" algn="ctr">
                      <a:solidFill>
                        <a:srgbClr val="002060"/>
                      </a:solidFill>
                      <a:prstDash val="solid"/>
                      <a:round/>
                      <a:headEnd type="none" w="med" len="med"/>
                      <a:tailEnd type="none" w="med" len="med"/>
                    </a:lnL>
                  </a:tcPr>
                </a:tc>
                <a:tc>
                  <a:txBody>
                    <a:bodyPr/>
                    <a:lstStyle/>
                    <a:p>
                      <a:pPr algn="l"/>
                      <a:r>
                        <a:rPr lang="zh-CN" altLang="en-US" dirty="0" smtClean="0">
                          <a:solidFill>
                            <a:srgbClr val="000000"/>
                          </a:solidFill>
                          <a:hlinkClick r:id="rId11" action="ppaction://hlinkfile"/>
                        </a:rPr>
                        <a:t>斯大林</a:t>
                      </a:r>
                      <a:endParaRPr lang="zh-CN" altLang="en-US" dirty="0">
                        <a:solidFill>
                          <a:srgbClr val="000000"/>
                        </a:solidFill>
                      </a:endParaRPr>
                    </a:p>
                  </a:txBody>
                  <a:tcPr/>
                </a:tc>
                <a:tc>
                  <a:txBody>
                    <a:bodyPr/>
                    <a:lstStyle/>
                    <a:p>
                      <a:pPr algn="l"/>
                      <a:r>
                        <a:rPr lang="zh-CN" altLang="en-US">
                          <a:solidFill>
                            <a:srgbClr val="000000"/>
                          </a:solidFill>
                        </a:rPr>
                        <a:t>苏联共产党中央委员会总书记、苏联人民委员会主席</a:t>
                      </a:r>
                    </a:p>
                  </a:txBody>
                  <a:tcPr/>
                </a:tc>
                <a:tc>
                  <a:txBody>
                    <a:bodyPr/>
                    <a:lstStyle/>
                    <a:p>
                      <a:pPr algn="l"/>
                      <a:r>
                        <a:rPr lang="zh-CN" altLang="en-US" dirty="0">
                          <a:solidFill>
                            <a:srgbClr val="000000"/>
                          </a:solidFill>
                          <a:hlinkClick r:id="rId12" action="ppaction://hlinkfile"/>
                        </a:rPr>
                        <a:t>苏联共产党</a:t>
                      </a:r>
                      <a:endParaRPr lang="zh-CN" altLang="en-US" dirty="0">
                        <a:solidFill>
                          <a:srgbClr val="000000"/>
                        </a:solidFill>
                      </a:endParaRPr>
                    </a:p>
                  </a:txBody>
                  <a:tcPr>
                    <a:lnR w="28575" cap="flat" cmpd="sng" algn="ctr">
                      <a:solidFill>
                        <a:srgbClr val="002060"/>
                      </a:solidFill>
                      <a:prstDash val="solid"/>
                      <a:round/>
                      <a:headEnd type="none" w="med" len="med"/>
                      <a:tailEnd type="none" w="med" len="med"/>
                    </a:lnR>
                  </a:tcPr>
                </a:tc>
              </a:tr>
              <a:tr h="563916">
                <a:tc>
                  <a:txBody>
                    <a:bodyPr/>
                    <a:lstStyle/>
                    <a:p>
                      <a:pPr algn="l"/>
                      <a:r>
                        <a:rPr lang="zh-CN" altLang="en-US" dirty="0">
                          <a:solidFill>
                            <a:srgbClr val="000000"/>
                          </a:solidFill>
                        </a:rPr>
                        <a:t>自由法国</a:t>
                      </a:r>
                    </a:p>
                  </a:txBody>
                  <a:tcPr>
                    <a:lnL w="28575" cap="flat" cmpd="sng" algn="ctr">
                      <a:solidFill>
                        <a:srgbClr val="002060"/>
                      </a:solidFill>
                      <a:prstDash val="solid"/>
                      <a:round/>
                      <a:headEnd type="none" w="med" len="med"/>
                      <a:tailEnd type="none" w="med" len="med"/>
                    </a:lnL>
                  </a:tcPr>
                </a:tc>
                <a:tc>
                  <a:txBody>
                    <a:bodyPr/>
                    <a:lstStyle/>
                    <a:p>
                      <a:pPr algn="l"/>
                      <a:r>
                        <a:rPr lang="zh-CN" altLang="en-US" dirty="0" smtClean="0">
                          <a:solidFill>
                            <a:srgbClr val="000000"/>
                          </a:solidFill>
                          <a:hlinkClick r:id="rId13" action="ppaction://hlinkfile"/>
                        </a:rPr>
                        <a:t>戴高乐</a:t>
                      </a:r>
                      <a:endParaRPr lang="zh-CN" altLang="en-US" dirty="0">
                        <a:solidFill>
                          <a:srgbClr val="000000"/>
                        </a:solidFill>
                      </a:endParaRPr>
                    </a:p>
                  </a:txBody>
                  <a:tcPr/>
                </a:tc>
                <a:tc>
                  <a:txBody>
                    <a:bodyPr/>
                    <a:lstStyle/>
                    <a:p>
                      <a:pPr algn="l"/>
                      <a:r>
                        <a:rPr lang="zh-CN" altLang="en-US">
                          <a:solidFill>
                            <a:srgbClr val="000000"/>
                          </a:solidFill>
                        </a:rPr>
                        <a:t>自由法国领袖</a:t>
                      </a:r>
                      <a:r>
                        <a:rPr lang="en-US" altLang="zh-CN">
                          <a:solidFill>
                            <a:srgbClr val="000000"/>
                          </a:solidFill>
                        </a:rPr>
                        <a:t>/</a:t>
                      </a:r>
                      <a:r>
                        <a:rPr lang="zh-CN" altLang="en-US">
                          <a:solidFill>
                            <a:srgbClr val="000000"/>
                          </a:solidFill>
                        </a:rPr>
                        <a:t>法国临时政府总统</a:t>
                      </a:r>
                    </a:p>
                  </a:txBody>
                  <a:tcPr/>
                </a:tc>
                <a:tc>
                  <a:txBody>
                    <a:bodyPr/>
                    <a:lstStyle/>
                    <a:p>
                      <a:pPr algn="l"/>
                      <a:r>
                        <a:rPr lang="zh-CN" altLang="en-US" dirty="0">
                          <a:solidFill>
                            <a:srgbClr val="000000"/>
                          </a:solidFill>
                        </a:rPr>
                        <a:t>无（战时）</a:t>
                      </a:r>
                    </a:p>
                  </a:txBody>
                  <a:tcPr>
                    <a:lnR w="28575" cap="flat" cmpd="sng" algn="ctr">
                      <a:solidFill>
                        <a:srgbClr val="002060"/>
                      </a:solidFill>
                      <a:prstDash val="solid"/>
                      <a:round/>
                      <a:headEnd type="none" w="med" len="med"/>
                      <a:tailEnd type="none" w="med" len="med"/>
                    </a:lnR>
                  </a:tcPr>
                </a:tc>
              </a:tr>
            </a:tbl>
          </a:graphicData>
        </a:graphic>
      </p:graphicFrame>
      <p:grpSp>
        <p:nvGrpSpPr>
          <p:cNvPr id="9" name="组合 8"/>
          <p:cNvGrpSpPr/>
          <p:nvPr/>
        </p:nvGrpSpPr>
        <p:grpSpPr>
          <a:xfrm>
            <a:off x="-19942" y="980728"/>
            <a:ext cx="1802790" cy="1406619"/>
            <a:chOff x="507695" y="2794715"/>
            <a:chExt cx="2183990" cy="2117647"/>
          </a:xfrm>
        </p:grpSpPr>
        <p:pic>
          <p:nvPicPr>
            <p:cNvPr id="10" name="图片 9"/>
            <p:cNvPicPr>
              <a:picLocks noChangeAspect="1"/>
            </p:cNvPicPr>
            <p:nvPr/>
          </p:nvPicPr>
          <p:blipFill>
            <a:blip r:embed="rId14"/>
            <a:stretch>
              <a:fillRect/>
            </a:stretch>
          </p:blipFill>
          <p:spPr>
            <a:xfrm>
              <a:off x="507695" y="2794715"/>
              <a:ext cx="2183990" cy="2117647"/>
            </a:xfrm>
            <a:prstGeom prst="rect">
              <a:avLst/>
            </a:prstGeom>
          </p:spPr>
        </p:pic>
        <p:sp>
          <p:nvSpPr>
            <p:cNvPr id="11" name="矩形 10"/>
            <p:cNvSpPr/>
            <p:nvPr/>
          </p:nvSpPr>
          <p:spPr>
            <a:xfrm>
              <a:off x="776833" y="3499595"/>
              <a:ext cx="1645714" cy="695031"/>
            </a:xfrm>
            <a:prstGeom prst="rect">
              <a:avLst/>
            </a:prstGeom>
          </p:spPr>
          <p:txBody>
            <a:bodyPr wrap="square">
              <a:spAutoFit/>
            </a:bodyPr>
            <a:lstStyle/>
            <a:p>
              <a:pPr algn="ctr" eaLnBrk="1" fontAlgn="auto" hangingPunct="1">
                <a:spcBef>
                  <a:spcPts val="0"/>
                </a:spcBef>
                <a:spcAft>
                  <a:spcPts val="0"/>
                </a:spcAft>
              </a:pPr>
              <a:r>
                <a:rPr lang="zh-CN" altLang="en-US" sz="2400" dirty="0" smtClean="0">
                  <a:solidFill>
                    <a:prstClr val="black"/>
                  </a:solidFill>
                  <a:latin typeface="华文琥珀" panose="02010800040101010101" pitchFamily="2" charset="-122"/>
                  <a:ea typeface="华文琥珀" panose="02010800040101010101" pitchFamily="2" charset="-122"/>
                </a:rPr>
                <a:t>同盟国</a:t>
              </a:r>
              <a:endParaRPr lang="zh-CN" altLang="en-US" sz="2400" dirty="0">
                <a:solidFill>
                  <a:prstClr val="black"/>
                </a:solidFill>
                <a:latin typeface="华文琥珀" panose="02010800040101010101" pitchFamily="2" charset="-122"/>
                <a:ea typeface="华文琥珀" panose="02010800040101010101" pitchFamily="2" charset="-122"/>
              </a:endParaRPr>
            </a:p>
          </p:txBody>
        </p:sp>
      </p:grpSp>
      <p:sp>
        <p:nvSpPr>
          <p:cNvPr id="7" name="Oval 6">
            <a:hlinkClick r:id="rId15"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4</a:t>
            </a:r>
          </a:p>
        </p:txBody>
      </p:sp>
    </p:spTree>
    <p:extLst>
      <p:ext uri="{BB962C8B-B14F-4D97-AF65-F5344CB8AC3E}">
        <p14:creationId xmlns:p14="http://schemas.microsoft.com/office/powerpoint/2010/main" val="124382096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中国抗日战争大事记</a:t>
            </a:r>
            <a:endParaRPr lang="zh-CN" altLang="en-US"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2476" y="1124744"/>
            <a:ext cx="4219048" cy="5161905"/>
          </a:xfrm>
          <a:prstGeom prst="rect">
            <a:avLst/>
          </a:prstGeom>
        </p:spPr>
      </p:pic>
      <p:sp>
        <p:nvSpPr>
          <p:cNvPr id="5" name="Oval 6">
            <a:hlinkClick r:id="rId3"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76</a:t>
            </a:r>
          </a:p>
        </p:txBody>
      </p:sp>
    </p:spTree>
    <p:extLst>
      <p:ext uri="{BB962C8B-B14F-4D97-AF65-F5344CB8AC3E}">
        <p14:creationId xmlns:p14="http://schemas.microsoft.com/office/powerpoint/2010/main" val="279521374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战争起因</a:t>
            </a:r>
          </a:p>
        </p:txBody>
      </p:sp>
      <p:sp>
        <p:nvSpPr>
          <p:cNvPr id="4" name="AutoShape 5"/>
          <p:cNvSpPr>
            <a:spLocks noChangeArrowheads="1"/>
          </p:cNvSpPr>
          <p:nvPr/>
        </p:nvSpPr>
        <p:spPr bwMode="gray">
          <a:xfrm>
            <a:off x="5805488" y="2462213"/>
            <a:ext cx="3014662" cy="3127375"/>
          </a:xfrm>
          <a:prstGeom prst="chevron">
            <a:avLst>
              <a:gd name="adj" fmla="val 16468"/>
            </a:avLst>
          </a:prstGeom>
          <a:gradFill rotWithShape="1">
            <a:gsLst>
              <a:gs pos="0">
                <a:srgbClr val="D2761A"/>
              </a:gs>
              <a:gs pos="100000">
                <a:srgbClr val="D2761A">
                  <a:gamma/>
                  <a:tint val="69804"/>
                  <a:invGamma/>
                </a:srgb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5" name="AutoShape 6"/>
          <p:cNvSpPr>
            <a:spLocks noChangeArrowheads="1"/>
          </p:cNvSpPr>
          <p:nvPr/>
        </p:nvSpPr>
        <p:spPr bwMode="gray">
          <a:xfrm>
            <a:off x="3281363" y="2462213"/>
            <a:ext cx="3176587" cy="3127375"/>
          </a:xfrm>
          <a:prstGeom prst="chevron">
            <a:avLst>
              <a:gd name="adj" fmla="val 17658"/>
            </a:avLst>
          </a:prstGeom>
          <a:gradFill rotWithShape="1">
            <a:gsLst>
              <a:gs pos="0">
                <a:srgbClr val="368463"/>
              </a:gs>
              <a:gs pos="100000">
                <a:srgbClr val="368463">
                  <a:gamma/>
                  <a:tint val="69804"/>
                  <a:invGamma/>
                </a:srgb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335338"/>
              </a:solidFill>
              <a:effectLst/>
              <a:uLnTx/>
              <a:uFillTx/>
            </a:endParaRPr>
          </a:p>
        </p:txBody>
      </p:sp>
      <p:sp>
        <p:nvSpPr>
          <p:cNvPr id="6" name="AutoShape 7"/>
          <p:cNvSpPr>
            <a:spLocks noChangeArrowheads="1"/>
          </p:cNvSpPr>
          <p:nvPr/>
        </p:nvSpPr>
        <p:spPr bwMode="gray">
          <a:xfrm>
            <a:off x="755650" y="2462213"/>
            <a:ext cx="3176588" cy="3127375"/>
          </a:xfrm>
          <a:prstGeom prst="chevron">
            <a:avLst>
              <a:gd name="adj" fmla="val 17658"/>
            </a:avLst>
          </a:prstGeom>
          <a:gradFill rotWithShape="1">
            <a:gsLst>
              <a:gs pos="0">
                <a:srgbClr val="000066"/>
              </a:gs>
              <a:gs pos="100000">
                <a:srgbClr val="000066">
                  <a:gamma/>
                  <a:tint val="57255"/>
                  <a:invGamma/>
                </a:srgb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7" name="AutoShape 8"/>
          <p:cNvSpPr>
            <a:spLocks noChangeArrowheads="1"/>
          </p:cNvSpPr>
          <p:nvPr/>
        </p:nvSpPr>
        <p:spPr bwMode="gray">
          <a:xfrm>
            <a:off x="1000125" y="1557338"/>
            <a:ext cx="2198688" cy="620712"/>
          </a:xfrm>
          <a:prstGeom prst="roundRect">
            <a:avLst>
              <a:gd name="adj" fmla="val 50000"/>
            </a:avLst>
          </a:prstGeom>
          <a:gradFill rotWithShape="1">
            <a:gsLst>
              <a:gs pos="0">
                <a:srgbClr val="000066"/>
              </a:gs>
              <a:gs pos="100000">
                <a:srgbClr val="000066">
                  <a:gamma/>
                  <a:tint val="50980"/>
                  <a:invGamma/>
                </a:srgbClr>
              </a:gs>
            </a:gsLst>
            <a:lin ang="0" scaled="1"/>
          </a:gradFill>
          <a:ln w="38100" algn="ctr">
            <a:solidFill>
              <a:srgbClr val="FFFFFF"/>
            </a:solidFill>
            <a:round/>
            <a:headEnd/>
            <a:tailEnd/>
          </a:ln>
          <a:effectLst>
            <a:outerShdw blurRad="50800" dist="38100" dir="5400000" algn="t" rotWithShape="0">
              <a:prstClr val="black">
                <a:alpha val="40000"/>
              </a:prstClr>
            </a:outerShdw>
          </a:effectLst>
        </p:spPr>
        <p:txBody>
          <a:bodyPr wrap="none" anchor="ctr"/>
          <a:lstStyle/>
          <a:p>
            <a:pPr algn="ctr" eaLnBrk="1" fontAlgn="auto" hangingPunct="1">
              <a:spcBef>
                <a:spcPts val="0"/>
              </a:spcBef>
              <a:spcAft>
                <a:spcPts val="0"/>
              </a:spcAft>
            </a:pPr>
            <a:r>
              <a:rPr lang="zh-CN" altLang="en-US" sz="2400" b="1" kern="0" dirty="0" smtClean="0">
                <a:solidFill>
                  <a:srgbClr val="D7E4BE"/>
                </a:solidFill>
              </a:rPr>
              <a:t>日本扩张</a:t>
            </a:r>
            <a:r>
              <a:rPr lang="zh-CN" altLang="en-US" sz="2400" b="1" kern="0" dirty="0">
                <a:solidFill>
                  <a:srgbClr val="D7E4BE"/>
                </a:solidFill>
              </a:rPr>
              <a:t>政策</a:t>
            </a:r>
          </a:p>
        </p:txBody>
      </p:sp>
      <p:sp>
        <p:nvSpPr>
          <p:cNvPr id="8" name="AutoShape 9"/>
          <p:cNvSpPr>
            <a:spLocks noChangeArrowheads="1"/>
          </p:cNvSpPr>
          <p:nvPr/>
        </p:nvSpPr>
        <p:spPr bwMode="gray">
          <a:xfrm>
            <a:off x="3479800" y="1557338"/>
            <a:ext cx="2198688" cy="620712"/>
          </a:xfrm>
          <a:prstGeom prst="roundRect">
            <a:avLst>
              <a:gd name="adj" fmla="val 50000"/>
            </a:avLst>
          </a:prstGeom>
          <a:gradFill rotWithShape="1">
            <a:gsLst>
              <a:gs pos="0">
                <a:srgbClr val="368463"/>
              </a:gs>
              <a:gs pos="100000">
                <a:srgbClr val="368463">
                  <a:gamma/>
                  <a:tint val="69804"/>
                  <a:invGamma/>
                </a:srgb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rgbClr val="D7E4BE"/>
                </a:solidFill>
              </a:rPr>
              <a:t>日中</a:t>
            </a:r>
            <a:r>
              <a:rPr lang="zh-CN" altLang="en-US" sz="2400" b="1" kern="0" dirty="0" smtClean="0">
                <a:solidFill>
                  <a:srgbClr val="D7E4BE"/>
                </a:solidFill>
              </a:rPr>
              <a:t>国力悬殊</a:t>
            </a:r>
            <a:endParaRPr lang="zh-CN" altLang="en-US" sz="2400" b="1" kern="0" dirty="0">
              <a:solidFill>
                <a:srgbClr val="D7E4BE"/>
              </a:solidFill>
            </a:endParaRPr>
          </a:p>
        </p:txBody>
      </p:sp>
      <p:sp>
        <p:nvSpPr>
          <p:cNvPr id="9" name="AutoShape 10"/>
          <p:cNvSpPr>
            <a:spLocks noChangeArrowheads="1"/>
          </p:cNvSpPr>
          <p:nvPr/>
        </p:nvSpPr>
        <p:spPr bwMode="gray">
          <a:xfrm>
            <a:off x="5969000" y="1557338"/>
            <a:ext cx="2198688" cy="620712"/>
          </a:xfrm>
          <a:prstGeom prst="roundRect">
            <a:avLst>
              <a:gd name="adj" fmla="val 50000"/>
            </a:avLst>
          </a:prstGeom>
          <a:gradFill rotWithShape="1">
            <a:gsLst>
              <a:gs pos="0">
                <a:srgbClr val="D2761A"/>
              </a:gs>
              <a:gs pos="100000">
                <a:srgbClr val="D2761A">
                  <a:gamma/>
                  <a:tint val="69804"/>
                  <a:invGamma/>
                </a:srgb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smtClean="0">
                <a:solidFill>
                  <a:srgbClr val="D7E4BE"/>
                </a:solidFill>
              </a:rPr>
              <a:t>现实原因</a:t>
            </a:r>
            <a:endParaRPr kumimoji="0" lang="zh-CN" altLang="en-US" sz="2400" b="1" i="0" u="none" strike="noStrike" kern="0" cap="none" spc="0" normalizeH="0" baseline="0" noProof="0" dirty="0" smtClean="0">
              <a:ln>
                <a:noFill/>
              </a:ln>
              <a:solidFill>
                <a:srgbClr val="D7E4BE"/>
              </a:solidFill>
              <a:effectLst/>
              <a:uLnTx/>
              <a:uFillTx/>
            </a:endParaRPr>
          </a:p>
        </p:txBody>
      </p:sp>
      <p:sp>
        <p:nvSpPr>
          <p:cNvPr id="10" name="Text Box 11"/>
          <p:cNvSpPr txBox="1">
            <a:spLocks noChangeArrowheads="1"/>
          </p:cNvSpPr>
          <p:nvPr/>
        </p:nvSpPr>
        <p:spPr bwMode="auto">
          <a:xfrm>
            <a:off x="1547813" y="2852738"/>
            <a:ext cx="1871662"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50000"/>
              </a:spcBef>
            </a:pPr>
            <a:endParaRPr lang="zh-CN" altLang="en-US" sz="1200">
              <a:solidFill>
                <a:srgbClr val="335338"/>
              </a:solidFill>
              <a:latin typeface="Verdana" panose="020B0604030504040204" pitchFamily="34" charset="0"/>
            </a:endParaRPr>
          </a:p>
        </p:txBody>
      </p:sp>
      <p:sp>
        <p:nvSpPr>
          <p:cNvPr id="11" name="Text Box 12"/>
          <p:cNvSpPr txBox="1">
            <a:spLocks noChangeArrowheads="1"/>
          </p:cNvSpPr>
          <p:nvPr/>
        </p:nvSpPr>
        <p:spPr bwMode="auto">
          <a:xfrm>
            <a:off x="1187772" y="2837656"/>
            <a:ext cx="2447925" cy="237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120000"/>
              </a:lnSpc>
              <a:spcBef>
                <a:spcPct val="50000"/>
              </a:spcBef>
            </a:pPr>
            <a:r>
              <a:rPr lang="zh-CN" altLang="en-US" sz="1400" b="1" dirty="0" smtClean="0">
                <a:solidFill>
                  <a:srgbClr val="FFFFFF"/>
                </a:solidFill>
                <a:latin typeface="楷体_GB2312" pitchFamily="49" charset="-122"/>
                <a:ea typeface="楷体_GB2312" pitchFamily="49" charset="-122"/>
              </a:rPr>
              <a:t>    根据</a:t>
            </a:r>
            <a:r>
              <a:rPr lang="zh-CN" altLang="en-US" sz="1400" b="1" dirty="0">
                <a:solidFill>
                  <a:srgbClr val="FFFFFF"/>
                </a:solidFill>
                <a:latin typeface="楷体_GB2312" pitchFamily="49" charset="-122"/>
                <a:ea typeface="楷体_GB2312" pitchFamily="49" charset="-122"/>
              </a:rPr>
              <a:t>既定国策，日本在</a:t>
            </a:r>
            <a:r>
              <a:rPr lang="en-US" altLang="zh-CN" sz="1400" b="1" dirty="0">
                <a:solidFill>
                  <a:srgbClr val="FFFFFF"/>
                </a:solidFill>
                <a:latin typeface="楷体_GB2312" pitchFamily="49" charset="-122"/>
                <a:ea typeface="楷体_GB2312" pitchFamily="49" charset="-122"/>
              </a:rPr>
              <a:t>1927</a:t>
            </a:r>
            <a:r>
              <a:rPr lang="zh-CN" altLang="en-US" sz="1400" b="1" dirty="0">
                <a:solidFill>
                  <a:srgbClr val="FFFFFF"/>
                </a:solidFill>
                <a:latin typeface="楷体_GB2312" pitchFamily="49" charset="-122"/>
                <a:ea typeface="楷体_GB2312" pitchFamily="49" charset="-122"/>
              </a:rPr>
              <a:t>年东方会议上确定“征服满蒙”的武装侵略方针。</a:t>
            </a:r>
          </a:p>
        </p:txBody>
      </p:sp>
      <p:sp>
        <p:nvSpPr>
          <p:cNvPr id="12" name="Text Box 13"/>
          <p:cNvSpPr txBox="1">
            <a:spLocks noChangeArrowheads="1"/>
          </p:cNvSpPr>
          <p:nvPr/>
        </p:nvSpPr>
        <p:spPr bwMode="auto">
          <a:xfrm>
            <a:off x="3907805" y="2837656"/>
            <a:ext cx="2223914" cy="1115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a:solidFill>
                  <a:schemeClr val="tx1"/>
                </a:solidFill>
                <a:latin typeface="Arial" panose="020B0604020202020204" pitchFamily="34" charset="0"/>
              </a:defRPr>
            </a:lvl1pPr>
            <a:lvl2pPr marL="800100" indent="-342900" eaLnBrk="0" hangingPunct="0">
              <a:defRPr>
                <a:solidFill>
                  <a:schemeClr val="tx1"/>
                </a:solidFill>
                <a:latin typeface="Arial" panose="020B0604020202020204" pitchFamily="34" charset="0"/>
              </a:defRPr>
            </a:lvl2pPr>
            <a:lvl3pPr marL="1257300" indent="-342900" eaLnBrk="0" hangingPunct="0">
              <a:defRPr>
                <a:solidFill>
                  <a:schemeClr val="tx1"/>
                </a:solidFill>
                <a:latin typeface="Arial" panose="020B0604020202020204" pitchFamily="34" charset="0"/>
              </a:defRPr>
            </a:lvl3pPr>
            <a:lvl4pPr marL="1714500" indent="-342900" eaLnBrk="0" hangingPunct="0">
              <a:defRPr>
                <a:solidFill>
                  <a:schemeClr val="tx1"/>
                </a:solidFill>
                <a:latin typeface="Arial" panose="020B0604020202020204" pitchFamily="34" charset="0"/>
              </a:defRPr>
            </a:lvl4pPr>
            <a:lvl5pPr marL="2171700" indent="-342900" eaLnBrk="0" hangingPunct="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marL="0" indent="0" eaLnBrk="1" hangingPunct="1">
              <a:lnSpc>
                <a:spcPct val="125000"/>
              </a:lnSpc>
              <a:spcBef>
                <a:spcPct val="50000"/>
              </a:spcBef>
            </a:pPr>
            <a:r>
              <a:rPr lang="zh-CN" altLang="en-US" sz="1400" b="1" dirty="0">
                <a:solidFill>
                  <a:srgbClr val="FFFFFF"/>
                </a:solidFill>
                <a:latin typeface="楷体_GB2312" pitchFamily="49" charset="-122"/>
                <a:ea typeface="楷体_GB2312" pitchFamily="49" charset="-122"/>
              </a:rPr>
              <a:t>日中政治</a:t>
            </a:r>
            <a:r>
              <a:rPr lang="zh-CN" altLang="en-US" sz="1400" b="1" dirty="0" smtClean="0">
                <a:solidFill>
                  <a:srgbClr val="FFFFFF"/>
                </a:solidFill>
                <a:latin typeface="楷体_GB2312" pitchFamily="49" charset="-122"/>
                <a:ea typeface="楷体_GB2312" pitchFamily="49" charset="-122"/>
              </a:rPr>
              <a:t>组织力悬殊</a:t>
            </a:r>
            <a:endParaRPr lang="en-US" altLang="zh-CN" sz="1400" b="1" dirty="0" smtClean="0">
              <a:solidFill>
                <a:srgbClr val="FFFFFF"/>
              </a:solidFill>
              <a:latin typeface="楷体_GB2312" pitchFamily="49" charset="-122"/>
              <a:ea typeface="楷体_GB2312" pitchFamily="49" charset="-122"/>
            </a:endParaRPr>
          </a:p>
          <a:p>
            <a:pPr marL="0" indent="0" eaLnBrk="1" hangingPunct="1">
              <a:lnSpc>
                <a:spcPct val="125000"/>
              </a:lnSpc>
              <a:spcBef>
                <a:spcPct val="50000"/>
              </a:spcBef>
            </a:pPr>
            <a:r>
              <a:rPr lang="zh-CN" altLang="en-US" sz="1400" b="1" dirty="0">
                <a:solidFill>
                  <a:srgbClr val="FFFFFF"/>
                </a:solidFill>
                <a:latin typeface="楷体_GB2312" pitchFamily="49" charset="-122"/>
                <a:ea typeface="楷体_GB2312" pitchFamily="49" charset="-122"/>
              </a:rPr>
              <a:t>日中经济实力悬殊</a:t>
            </a:r>
            <a:endParaRPr lang="en-US" altLang="zh-CN" sz="1400" b="1" dirty="0">
              <a:solidFill>
                <a:srgbClr val="FFFFFF"/>
              </a:solidFill>
              <a:latin typeface="楷体_GB2312" pitchFamily="49" charset="-122"/>
              <a:ea typeface="楷体_GB2312" pitchFamily="49" charset="-122"/>
            </a:endParaRPr>
          </a:p>
          <a:p>
            <a:pPr marL="0" indent="0" eaLnBrk="1" hangingPunct="1">
              <a:lnSpc>
                <a:spcPct val="125000"/>
              </a:lnSpc>
              <a:spcBef>
                <a:spcPct val="50000"/>
              </a:spcBef>
            </a:pPr>
            <a:r>
              <a:rPr lang="zh-CN" altLang="en-US" sz="1400" b="1" dirty="0">
                <a:solidFill>
                  <a:srgbClr val="FFFFFF"/>
                </a:solidFill>
                <a:latin typeface="楷体_GB2312" pitchFamily="49" charset="-122"/>
                <a:ea typeface="楷体_GB2312" pitchFamily="49" charset="-122"/>
              </a:rPr>
              <a:t>日中军事实力悬殊</a:t>
            </a:r>
          </a:p>
        </p:txBody>
      </p:sp>
      <p:sp>
        <p:nvSpPr>
          <p:cNvPr id="13" name="Text Box 14"/>
          <p:cNvSpPr txBox="1">
            <a:spLocks noChangeArrowheads="1"/>
          </p:cNvSpPr>
          <p:nvPr/>
        </p:nvSpPr>
        <p:spPr bwMode="auto">
          <a:xfrm>
            <a:off x="6351843" y="2722317"/>
            <a:ext cx="2305050" cy="241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120000"/>
              </a:lnSpc>
              <a:spcBef>
                <a:spcPct val="50000"/>
              </a:spcBef>
            </a:pPr>
            <a:r>
              <a:rPr lang="zh-CN" altLang="en-US" sz="1400" b="1" dirty="0">
                <a:solidFill>
                  <a:srgbClr val="FFFFFF"/>
                </a:solidFill>
                <a:latin typeface="楷体_GB2312" pitchFamily="49" charset="-122"/>
                <a:ea typeface="楷体_GB2312" pitchFamily="49" charset="-122"/>
              </a:rPr>
              <a:t>受</a:t>
            </a:r>
            <a:r>
              <a:rPr lang="en-US" altLang="zh-CN" sz="1400" b="1" dirty="0">
                <a:solidFill>
                  <a:srgbClr val="FFFFFF"/>
                </a:solidFill>
                <a:latin typeface="楷体_GB2312" pitchFamily="49" charset="-122"/>
                <a:ea typeface="楷体_GB2312" pitchFamily="49" charset="-122"/>
              </a:rPr>
              <a:t>1929</a:t>
            </a:r>
            <a:r>
              <a:rPr lang="zh-CN" altLang="en-US" sz="1400" b="1" dirty="0">
                <a:solidFill>
                  <a:srgbClr val="FFFFFF"/>
                </a:solidFill>
                <a:latin typeface="楷体_GB2312" pitchFamily="49" charset="-122"/>
                <a:ea typeface="楷体_GB2312" pitchFamily="49" charset="-122"/>
              </a:rPr>
              <a:t>年经济危机的影响，日本面临严重打击</a:t>
            </a:r>
            <a:r>
              <a:rPr lang="zh-CN" altLang="en-US" sz="1400" b="1" dirty="0" smtClean="0">
                <a:solidFill>
                  <a:srgbClr val="FFFFFF"/>
                </a:solidFill>
                <a:latin typeface="楷体_GB2312" pitchFamily="49" charset="-122"/>
                <a:ea typeface="楷体_GB2312" pitchFamily="49" charset="-122"/>
              </a:rPr>
              <a:t>。为了</a:t>
            </a:r>
            <a:r>
              <a:rPr lang="zh-CN" altLang="en-US" sz="1400" b="1" dirty="0">
                <a:solidFill>
                  <a:srgbClr val="FFFFFF"/>
                </a:solidFill>
                <a:latin typeface="楷体_GB2312" pitchFamily="49" charset="-122"/>
                <a:ea typeface="楷体_GB2312" pitchFamily="49" charset="-122"/>
              </a:rPr>
              <a:t>摆脱世界经济危机造成的深重困扰，转移国内的注意力，日本帝国走上侵略道路。另一方面，国民政府正全力围剿红军，中国的内战为日本侵华提供了可乘之机</a:t>
            </a:r>
            <a:r>
              <a:rPr lang="zh-CN" altLang="en-US" sz="1400" b="1" dirty="0" smtClean="0">
                <a:solidFill>
                  <a:srgbClr val="FFFFFF"/>
                </a:solidFill>
                <a:latin typeface="楷体_GB2312" pitchFamily="49" charset="-122"/>
                <a:ea typeface="楷体_GB2312" pitchFamily="49" charset="-122"/>
              </a:rPr>
              <a:t>。</a:t>
            </a:r>
            <a:endParaRPr lang="zh-CN" altLang="en-US" sz="1400" b="1" dirty="0">
              <a:solidFill>
                <a:srgbClr val="FFFFFF"/>
              </a:solidFill>
              <a:latin typeface="楷体_GB2312" pitchFamily="49" charset="-122"/>
              <a:ea typeface="楷体_GB2312" pitchFamily="49" charset="-122"/>
            </a:endParaRPr>
          </a:p>
        </p:txBody>
      </p:sp>
      <p:sp>
        <p:nvSpPr>
          <p:cNvPr id="14" name="Oval 6">
            <a:hlinkClick r:id="rId2" action="ppaction://hlinksldjump"/>
          </p:cNvPr>
          <p:cNvSpPr>
            <a:spLocks noChangeArrowheads="1"/>
          </p:cNvSpPr>
          <p:nvPr/>
        </p:nvSpPr>
        <p:spPr bwMode="auto">
          <a:xfrm>
            <a:off x="4096544" y="6376119"/>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77</a:t>
            </a:r>
          </a:p>
        </p:txBody>
      </p:sp>
    </p:spTree>
    <p:extLst>
      <p:ext uri="{BB962C8B-B14F-4D97-AF65-F5344CB8AC3E}">
        <p14:creationId xmlns:p14="http://schemas.microsoft.com/office/powerpoint/2010/main" val="373190205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战争经过</a:t>
            </a:r>
          </a:p>
        </p:txBody>
      </p:sp>
      <p:sp>
        <p:nvSpPr>
          <p:cNvPr id="4" name="AutoShape 7"/>
          <p:cNvSpPr>
            <a:spLocks noChangeArrowheads="1"/>
          </p:cNvSpPr>
          <p:nvPr/>
        </p:nvSpPr>
        <p:spPr bwMode="gray">
          <a:xfrm>
            <a:off x="6141164" y="2614016"/>
            <a:ext cx="398463" cy="449262"/>
          </a:xfrm>
          <a:prstGeom prst="chevron">
            <a:avLst>
              <a:gd name="adj" fmla="val 52514"/>
            </a:avLst>
          </a:prstGeom>
          <a:solidFill>
            <a:srgbClr val="368463"/>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fontAlgn="auto" hangingPunct="1">
              <a:spcBef>
                <a:spcPts val="0"/>
              </a:spcBef>
              <a:spcAft>
                <a:spcPts val="0"/>
              </a:spcAft>
              <a:defRPr/>
            </a:pPr>
            <a:endParaRPr lang="zh-CN" altLang="en-US" sz="3200" kern="0" smtClean="0">
              <a:solidFill>
                <a:srgbClr val="335338"/>
              </a:solidFill>
              <a:ea typeface="华文琥珀" panose="02010800040101010101" pitchFamily="2" charset="-122"/>
            </a:endParaRPr>
          </a:p>
        </p:txBody>
      </p:sp>
      <p:grpSp>
        <p:nvGrpSpPr>
          <p:cNvPr id="5" name="Group 47"/>
          <p:cNvGrpSpPr>
            <a:grpSpLocks noChangeAspect="1"/>
          </p:cNvGrpSpPr>
          <p:nvPr/>
        </p:nvGrpSpPr>
        <p:grpSpPr bwMode="auto">
          <a:xfrm>
            <a:off x="952855" y="2156657"/>
            <a:ext cx="1362710" cy="1350010"/>
            <a:chOff x="249" y="1152"/>
            <a:chExt cx="1073" cy="1063"/>
          </a:xfrm>
        </p:grpSpPr>
        <p:sp>
          <p:nvSpPr>
            <p:cNvPr id="6" name="Oval 13"/>
            <p:cNvSpPr>
              <a:spLocks noChangeArrowheads="1"/>
            </p:cNvSpPr>
            <p:nvPr/>
          </p:nvSpPr>
          <p:spPr bwMode="gray">
            <a:xfrm>
              <a:off x="249" y="1152"/>
              <a:ext cx="1073" cy="1063"/>
            </a:xfrm>
            <a:prstGeom prst="ellipse">
              <a:avLst/>
            </a:prstGeom>
            <a:gradFill rotWithShape="1">
              <a:gsLst>
                <a:gs pos="0">
                  <a:srgbClr val="481ECE">
                    <a:gamma/>
                    <a:tint val="0"/>
                    <a:invGamma/>
                  </a:srgbClr>
                </a:gs>
                <a:gs pos="50000">
                  <a:srgbClr val="481ECE"/>
                </a:gs>
                <a:gs pos="100000">
                  <a:srgbClr val="481ECE">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7" name="Oval 14"/>
            <p:cNvSpPr>
              <a:spLocks noChangeArrowheads="1"/>
            </p:cNvSpPr>
            <p:nvPr/>
          </p:nvSpPr>
          <p:spPr bwMode="gray">
            <a:xfrm>
              <a:off x="249" y="1152"/>
              <a:ext cx="1073" cy="1063"/>
            </a:xfrm>
            <a:prstGeom prst="ellipse">
              <a:avLst/>
            </a:prstGeom>
            <a:gradFill rotWithShape="1">
              <a:gsLst>
                <a:gs pos="0">
                  <a:srgbClr val="481ECE">
                    <a:alpha val="32001"/>
                  </a:srgbClr>
                </a:gs>
                <a:gs pos="100000">
                  <a:srgbClr val="481ECE">
                    <a:gamma/>
                    <a:shade val="0"/>
                    <a:invGamma/>
                    <a:alpha val="89999"/>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8" name="Oval 15"/>
            <p:cNvSpPr>
              <a:spLocks noChangeArrowheads="1"/>
            </p:cNvSpPr>
            <p:nvPr/>
          </p:nvSpPr>
          <p:spPr bwMode="gray">
            <a:xfrm>
              <a:off x="319" y="1221"/>
              <a:ext cx="933" cy="924"/>
            </a:xfrm>
            <a:prstGeom prst="ellipse">
              <a:avLst/>
            </a:prstGeom>
            <a:gradFill rotWithShape="1">
              <a:gsLst>
                <a:gs pos="0">
                  <a:srgbClr val="481ECE">
                    <a:gamma/>
                    <a:shade val="54118"/>
                    <a:invGamma/>
                  </a:srgbClr>
                </a:gs>
                <a:gs pos="50000">
                  <a:srgbClr val="481ECE"/>
                </a:gs>
                <a:gs pos="100000">
                  <a:srgbClr val="481ECE">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9" name="Oval 16"/>
            <p:cNvSpPr>
              <a:spLocks noChangeArrowheads="1"/>
            </p:cNvSpPr>
            <p:nvPr/>
          </p:nvSpPr>
          <p:spPr bwMode="gray">
            <a:xfrm>
              <a:off x="320" y="1223"/>
              <a:ext cx="933" cy="924"/>
            </a:xfrm>
            <a:prstGeom prst="ellipse">
              <a:avLst/>
            </a:prstGeom>
            <a:gradFill rotWithShape="1">
              <a:gsLst>
                <a:gs pos="0">
                  <a:srgbClr val="481ECE">
                    <a:gamma/>
                    <a:shade val="63529"/>
                    <a:invGamma/>
                  </a:srgbClr>
                </a:gs>
                <a:gs pos="100000">
                  <a:srgbClr val="481ECE">
                    <a:alpha val="0"/>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10" name="Oval 17"/>
            <p:cNvSpPr>
              <a:spLocks noChangeArrowheads="1"/>
            </p:cNvSpPr>
            <p:nvPr/>
          </p:nvSpPr>
          <p:spPr bwMode="gray">
            <a:xfrm>
              <a:off x="366" y="1268"/>
              <a:ext cx="840" cy="832"/>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nvGrpSpPr>
            <p:cNvPr id="11" name="Group 18"/>
            <p:cNvGrpSpPr>
              <a:grpSpLocks/>
            </p:cNvGrpSpPr>
            <p:nvPr/>
          </p:nvGrpSpPr>
          <p:grpSpPr bwMode="auto">
            <a:xfrm>
              <a:off x="379" y="1280"/>
              <a:ext cx="813" cy="805"/>
              <a:chOff x="4166" y="1706"/>
              <a:chExt cx="1252" cy="1252"/>
            </a:xfrm>
          </p:grpSpPr>
          <p:sp>
            <p:nvSpPr>
              <p:cNvPr id="13" name="Oval 19"/>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14" name="Oval 20"/>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15" name="Oval 21"/>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16" name="Oval 22"/>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sp>
          <p:nvSpPr>
            <p:cNvPr id="12" name="Text Box 38"/>
            <p:cNvSpPr txBox="1">
              <a:spLocks noChangeArrowheads="1"/>
            </p:cNvSpPr>
            <p:nvPr/>
          </p:nvSpPr>
          <p:spPr bwMode="gray">
            <a:xfrm>
              <a:off x="430" y="1535"/>
              <a:ext cx="711" cy="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1" kern="0" dirty="0" smtClean="0">
                  <a:solidFill>
                    <a:srgbClr val="000000"/>
                  </a:solidFill>
                  <a:latin typeface="+mn-ea"/>
                  <a:ea typeface="+mn-ea"/>
                </a:rPr>
                <a:t>局部战争</a:t>
              </a:r>
              <a:endParaRPr kumimoji="0" lang="en-US" altLang="zh-CN" sz="4000" b="0" i="0" u="none" strike="noStrike" kern="0" cap="none" spc="0" normalizeH="0" baseline="0" noProof="0" dirty="0" smtClean="0">
                <a:ln>
                  <a:noFill/>
                </a:ln>
                <a:solidFill>
                  <a:srgbClr val="000000"/>
                </a:solidFill>
                <a:effectLst/>
                <a:uLnTx/>
                <a:uFillTx/>
              </a:endParaRPr>
            </a:p>
          </p:txBody>
        </p:sp>
      </p:grpSp>
      <p:grpSp>
        <p:nvGrpSpPr>
          <p:cNvPr id="17" name="组合 16"/>
          <p:cNvGrpSpPr>
            <a:grpSpLocks noChangeAspect="1"/>
          </p:cNvGrpSpPr>
          <p:nvPr/>
        </p:nvGrpSpPr>
        <p:grpSpPr>
          <a:xfrm>
            <a:off x="2834435" y="2156657"/>
            <a:ext cx="1362711" cy="1350010"/>
            <a:chOff x="2571750" y="1833563"/>
            <a:chExt cx="1703388" cy="1687512"/>
          </a:xfrm>
        </p:grpSpPr>
        <p:sp>
          <p:nvSpPr>
            <p:cNvPr id="18" name="Oval 23"/>
            <p:cNvSpPr>
              <a:spLocks noChangeArrowheads="1"/>
            </p:cNvSpPr>
            <p:nvPr/>
          </p:nvSpPr>
          <p:spPr bwMode="gray">
            <a:xfrm>
              <a:off x="2571750" y="1833563"/>
              <a:ext cx="1703388" cy="1687512"/>
            </a:xfrm>
            <a:prstGeom prst="ellipse">
              <a:avLst/>
            </a:prstGeom>
            <a:gradFill rotWithShape="1">
              <a:gsLst>
                <a:gs pos="0">
                  <a:srgbClr val="2F86B1">
                    <a:gamma/>
                    <a:tint val="0"/>
                    <a:invGamma/>
                  </a:srgbClr>
                </a:gs>
                <a:gs pos="50000">
                  <a:srgbClr val="2F86B1"/>
                </a:gs>
                <a:gs pos="100000">
                  <a:srgbClr val="2F86B1">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19" name="Oval 24"/>
            <p:cNvSpPr>
              <a:spLocks noChangeArrowheads="1"/>
            </p:cNvSpPr>
            <p:nvPr/>
          </p:nvSpPr>
          <p:spPr bwMode="gray">
            <a:xfrm>
              <a:off x="2571750" y="1833563"/>
              <a:ext cx="1703388" cy="1687512"/>
            </a:xfrm>
            <a:prstGeom prst="ellipse">
              <a:avLst/>
            </a:prstGeom>
            <a:gradFill rotWithShape="1">
              <a:gsLst>
                <a:gs pos="0">
                  <a:srgbClr val="2F86B1">
                    <a:alpha val="32001"/>
                  </a:srgbClr>
                </a:gs>
                <a:gs pos="100000">
                  <a:srgbClr val="2F86B1">
                    <a:gamma/>
                    <a:shade val="46275"/>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0" name="Oval 25"/>
            <p:cNvSpPr>
              <a:spLocks noChangeArrowheads="1"/>
            </p:cNvSpPr>
            <p:nvPr/>
          </p:nvSpPr>
          <p:spPr bwMode="gray">
            <a:xfrm>
              <a:off x="2682875" y="1944688"/>
              <a:ext cx="1481138" cy="1466850"/>
            </a:xfrm>
            <a:prstGeom prst="ellipse">
              <a:avLst/>
            </a:prstGeom>
            <a:gradFill rotWithShape="1">
              <a:gsLst>
                <a:gs pos="0">
                  <a:srgbClr val="2F86B1">
                    <a:gamma/>
                    <a:shade val="54118"/>
                    <a:invGamma/>
                  </a:srgbClr>
                </a:gs>
                <a:gs pos="50000">
                  <a:srgbClr val="2F86B1"/>
                </a:gs>
                <a:gs pos="100000">
                  <a:srgbClr val="2F86B1">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1" name="Oval 26"/>
            <p:cNvSpPr>
              <a:spLocks noChangeArrowheads="1"/>
            </p:cNvSpPr>
            <p:nvPr/>
          </p:nvSpPr>
          <p:spPr bwMode="gray">
            <a:xfrm>
              <a:off x="2684463" y="1946275"/>
              <a:ext cx="1481137" cy="1466850"/>
            </a:xfrm>
            <a:prstGeom prst="ellipse">
              <a:avLst/>
            </a:prstGeom>
            <a:gradFill rotWithShape="1">
              <a:gsLst>
                <a:gs pos="0">
                  <a:srgbClr val="2F86B1">
                    <a:gamma/>
                    <a:shade val="63529"/>
                    <a:invGamma/>
                  </a:srgbClr>
                </a:gs>
                <a:gs pos="100000">
                  <a:srgbClr val="2F86B1">
                    <a:alpha val="0"/>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2" name="Oval 27"/>
            <p:cNvSpPr>
              <a:spLocks noChangeArrowheads="1"/>
            </p:cNvSpPr>
            <p:nvPr/>
          </p:nvSpPr>
          <p:spPr bwMode="gray">
            <a:xfrm>
              <a:off x="2755900" y="2016125"/>
              <a:ext cx="1333500" cy="1320800"/>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nvGrpSpPr>
            <p:cNvPr id="23" name="Group 28"/>
            <p:cNvGrpSpPr>
              <a:grpSpLocks/>
            </p:cNvGrpSpPr>
            <p:nvPr/>
          </p:nvGrpSpPr>
          <p:grpSpPr bwMode="auto">
            <a:xfrm>
              <a:off x="2778125" y="2032000"/>
              <a:ext cx="1290638" cy="1277938"/>
              <a:chOff x="4166" y="1706"/>
              <a:chExt cx="1252" cy="1252"/>
            </a:xfrm>
          </p:grpSpPr>
          <p:sp>
            <p:nvSpPr>
              <p:cNvPr id="25" name="Oval 29"/>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6" name="Oval 30"/>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7" name="Oval 31"/>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8" name="Oval 32"/>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sp>
          <p:nvSpPr>
            <p:cNvPr id="24" name="Text Box 39"/>
            <p:cNvSpPr txBox="1">
              <a:spLocks noChangeArrowheads="1"/>
            </p:cNvSpPr>
            <p:nvPr/>
          </p:nvSpPr>
          <p:spPr bwMode="gray">
            <a:xfrm>
              <a:off x="2868416" y="2438150"/>
              <a:ext cx="1128513"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1" kern="0" dirty="0">
                  <a:solidFill>
                    <a:srgbClr val="000000"/>
                  </a:solidFill>
                </a:rPr>
                <a:t>全面战争</a:t>
              </a:r>
              <a:endParaRPr kumimoji="0" lang="en-US" altLang="zh-CN" sz="1400" b="1" i="0" u="none" strike="noStrike" kern="0" cap="none" spc="0" normalizeH="0" baseline="0" noProof="0" dirty="0" smtClean="0">
                <a:ln>
                  <a:noFill/>
                </a:ln>
                <a:solidFill>
                  <a:srgbClr val="000000"/>
                </a:solidFill>
                <a:effectLst/>
                <a:uLnTx/>
                <a:uFillTx/>
              </a:endParaRPr>
            </a:p>
          </p:txBody>
        </p:sp>
      </p:grpSp>
      <p:grpSp>
        <p:nvGrpSpPr>
          <p:cNvPr id="29" name="组合 28"/>
          <p:cNvGrpSpPr>
            <a:grpSpLocks noChangeAspect="1"/>
          </p:cNvGrpSpPr>
          <p:nvPr/>
        </p:nvGrpSpPr>
        <p:grpSpPr>
          <a:xfrm>
            <a:off x="4716017" y="2156657"/>
            <a:ext cx="1362710" cy="1350010"/>
            <a:chOff x="5033963" y="1833563"/>
            <a:chExt cx="1703387" cy="1687512"/>
          </a:xfrm>
        </p:grpSpPr>
        <p:sp>
          <p:nvSpPr>
            <p:cNvPr id="30" name="Oval 8"/>
            <p:cNvSpPr>
              <a:spLocks noChangeArrowheads="1"/>
            </p:cNvSpPr>
            <p:nvPr/>
          </p:nvSpPr>
          <p:spPr bwMode="gray">
            <a:xfrm>
              <a:off x="5033963" y="1833563"/>
              <a:ext cx="1703387" cy="1687512"/>
            </a:xfrm>
            <a:prstGeom prst="ellipse">
              <a:avLst/>
            </a:prstGeom>
            <a:gradFill rotWithShape="1">
              <a:gsLst>
                <a:gs pos="0">
                  <a:srgbClr val="368463">
                    <a:gamma/>
                    <a:tint val="0"/>
                    <a:invGamma/>
                  </a:srgbClr>
                </a:gs>
                <a:gs pos="50000">
                  <a:srgbClr val="368463"/>
                </a:gs>
                <a:gs pos="100000">
                  <a:srgbClr val="368463">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1" name="Oval 9"/>
            <p:cNvSpPr>
              <a:spLocks noChangeArrowheads="1"/>
            </p:cNvSpPr>
            <p:nvPr/>
          </p:nvSpPr>
          <p:spPr bwMode="gray">
            <a:xfrm>
              <a:off x="5033963" y="1833563"/>
              <a:ext cx="1703387" cy="1687512"/>
            </a:xfrm>
            <a:prstGeom prst="ellipse">
              <a:avLst/>
            </a:prstGeom>
            <a:gradFill rotWithShape="1">
              <a:gsLst>
                <a:gs pos="0">
                  <a:srgbClr val="368463">
                    <a:alpha val="32001"/>
                  </a:srgbClr>
                </a:gs>
                <a:gs pos="100000">
                  <a:srgbClr val="368463">
                    <a:gamma/>
                    <a:shade val="0"/>
                    <a:invGamma/>
                    <a:alpha val="89999"/>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2" name="Oval 10"/>
            <p:cNvSpPr>
              <a:spLocks noChangeArrowheads="1"/>
            </p:cNvSpPr>
            <p:nvPr/>
          </p:nvSpPr>
          <p:spPr bwMode="gray">
            <a:xfrm>
              <a:off x="5145088" y="1944688"/>
              <a:ext cx="1481137" cy="1466850"/>
            </a:xfrm>
            <a:prstGeom prst="ellipse">
              <a:avLst/>
            </a:prstGeom>
            <a:gradFill rotWithShape="1">
              <a:gsLst>
                <a:gs pos="0">
                  <a:srgbClr val="368463">
                    <a:gamma/>
                    <a:shade val="54118"/>
                    <a:invGamma/>
                  </a:srgbClr>
                </a:gs>
                <a:gs pos="50000">
                  <a:srgbClr val="368463"/>
                </a:gs>
                <a:gs pos="100000">
                  <a:srgbClr val="368463">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3" name="Oval 11"/>
            <p:cNvSpPr>
              <a:spLocks noChangeArrowheads="1"/>
            </p:cNvSpPr>
            <p:nvPr/>
          </p:nvSpPr>
          <p:spPr bwMode="gray">
            <a:xfrm>
              <a:off x="5170488" y="1952625"/>
              <a:ext cx="1481137" cy="1466850"/>
            </a:xfrm>
            <a:prstGeom prst="ellipse">
              <a:avLst/>
            </a:prstGeom>
            <a:gradFill rotWithShape="1">
              <a:gsLst>
                <a:gs pos="0">
                  <a:srgbClr val="368463">
                    <a:gamma/>
                    <a:shade val="63529"/>
                    <a:invGamma/>
                  </a:srgbClr>
                </a:gs>
                <a:gs pos="100000">
                  <a:srgbClr val="368463">
                    <a:alpha val="0"/>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4" name="Oval 12"/>
            <p:cNvSpPr>
              <a:spLocks noChangeArrowheads="1"/>
            </p:cNvSpPr>
            <p:nvPr/>
          </p:nvSpPr>
          <p:spPr bwMode="gray">
            <a:xfrm>
              <a:off x="5224463" y="2016125"/>
              <a:ext cx="1335087" cy="1320800"/>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nvGrpSpPr>
            <p:cNvPr id="35" name="Group 33"/>
            <p:cNvGrpSpPr>
              <a:grpSpLocks/>
            </p:cNvGrpSpPr>
            <p:nvPr/>
          </p:nvGrpSpPr>
          <p:grpSpPr bwMode="auto">
            <a:xfrm>
              <a:off x="5248275" y="2032000"/>
              <a:ext cx="1292225" cy="1277938"/>
              <a:chOff x="4166" y="1706"/>
              <a:chExt cx="1252" cy="1252"/>
            </a:xfrm>
          </p:grpSpPr>
          <p:sp>
            <p:nvSpPr>
              <p:cNvPr id="37" name="Oval 34"/>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8" name="Oval 35"/>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9" name="Oval 36"/>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40" name="Oval 37"/>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sp>
          <p:nvSpPr>
            <p:cNvPr id="36" name="Text Box 40"/>
            <p:cNvSpPr txBox="1">
              <a:spLocks noChangeArrowheads="1"/>
            </p:cNvSpPr>
            <p:nvPr/>
          </p:nvSpPr>
          <p:spPr bwMode="gray">
            <a:xfrm>
              <a:off x="5335392" y="2466384"/>
              <a:ext cx="1128513"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1" kern="0" dirty="0">
                  <a:solidFill>
                    <a:srgbClr val="000000"/>
                  </a:solidFill>
                </a:rPr>
                <a:t>中日</a:t>
              </a:r>
              <a:r>
                <a:rPr lang="zh-CN" altLang="en-US" sz="1400" b="1" kern="0" dirty="0" smtClean="0">
                  <a:solidFill>
                    <a:srgbClr val="000000"/>
                  </a:solidFill>
                </a:rPr>
                <a:t>相持</a:t>
              </a:r>
              <a:endParaRPr kumimoji="0" lang="en-US" altLang="zh-CN" sz="1400" b="1" i="0" u="none" strike="noStrike" kern="0" cap="none" spc="0" normalizeH="0" baseline="0" noProof="0" dirty="0" smtClean="0">
                <a:ln>
                  <a:noFill/>
                </a:ln>
                <a:solidFill>
                  <a:srgbClr val="000000"/>
                </a:solidFill>
                <a:effectLst/>
                <a:uLnTx/>
                <a:uFillTx/>
              </a:endParaRPr>
            </a:p>
          </p:txBody>
        </p:sp>
      </p:grpSp>
      <p:sp>
        <p:nvSpPr>
          <p:cNvPr id="43" name="AutoShape 45"/>
          <p:cNvSpPr>
            <a:spLocks noChangeArrowheads="1"/>
          </p:cNvSpPr>
          <p:nvPr/>
        </p:nvSpPr>
        <p:spPr bwMode="gray">
          <a:xfrm>
            <a:off x="4261081" y="2646431"/>
            <a:ext cx="398463" cy="449262"/>
          </a:xfrm>
          <a:prstGeom prst="chevron">
            <a:avLst>
              <a:gd name="adj" fmla="val 52514"/>
            </a:avLst>
          </a:prstGeom>
          <a:solidFill>
            <a:srgbClr val="368463"/>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fontAlgn="auto" hangingPunct="1">
              <a:spcBef>
                <a:spcPts val="0"/>
              </a:spcBef>
              <a:spcAft>
                <a:spcPts val="0"/>
              </a:spcAft>
              <a:defRPr/>
            </a:pPr>
            <a:endParaRPr lang="zh-CN" altLang="en-US" sz="3200" kern="0" smtClean="0">
              <a:solidFill>
                <a:srgbClr val="335338"/>
              </a:solidFill>
              <a:ea typeface="华文琥珀" panose="02010800040101010101" pitchFamily="2" charset="-122"/>
            </a:endParaRPr>
          </a:p>
        </p:txBody>
      </p:sp>
      <p:grpSp>
        <p:nvGrpSpPr>
          <p:cNvPr id="44" name="Group 48"/>
          <p:cNvGrpSpPr>
            <a:grpSpLocks noChangeAspect="1"/>
          </p:cNvGrpSpPr>
          <p:nvPr/>
        </p:nvGrpSpPr>
        <p:grpSpPr bwMode="auto">
          <a:xfrm>
            <a:off x="6658789" y="2156657"/>
            <a:ext cx="1362710" cy="1350010"/>
            <a:chOff x="249" y="1152"/>
            <a:chExt cx="1073" cy="1063"/>
          </a:xfrm>
        </p:grpSpPr>
        <p:sp>
          <p:nvSpPr>
            <p:cNvPr id="45" name="Oval 49"/>
            <p:cNvSpPr>
              <a:spLocks noChangeArrowheads="1"/>
            </p:cNvSpPr>
            <p:nvPr/>
          </p:nvSpPr>
          <p:spPr bwMode="gray">
            <a:xfrm>
              <a:off x="249" y="1152"/>
              <a:ext cx="1073" cy="1063"/>
            </a:xfrm>
            <a:prstGeom prst="ellipse">
              <a:avLst/>
            </a:prstGeom>
            <a:gradFill rotWithShape="1">
              <a:gsLst>
                <a:gs pos="0">
                  <a:srgbClr val="481ECE">
                    <a:gamma/>
                    <a:tint val="0"/>
                    <a:invGamma/>
                  </a:srgbClr>
                </a:gs>
                <a:gs pos="50000">
                  <a:srgbClr val="481ECE"/>
                </a:gs>
                <a:gs pos="100000">
                  <a:srgbClr val="481ECE">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46" name="Oval 50"/>
            <p:cNvSpPr>
              <a:spLocks noChangeArrowheads="1"/>
            </p:cNvSpPr>
            <p:nvPr/>
          </p:nvSpPr>
          <p:spPr bwMode="gray">
            <a:xfrm>
              <a:off x="249" y="1152"/>
              <a:ext cx="1073" cy="1063"/>
            </a:xfrm>
            <a:prstGeom prst="ellipse">
              <a:avLst/>
            </a:prstGeom>
            <a:gradFill rotWithShape="1">
              <a:gsLst>
                <a:gs pos="0">
                  <a:srgbClr val="481ECE">
                    <a:alpha val="32001"/>
                  </a:srgbClr>
                </a:gs>
                <a:gs pos="100000">
                  <a:srgbClr val="481ECE">
                    <a:gamma/>
                    <a:shade val="0"/>
                    <a:invGamma/>
                    <a:alpha val="89999"/>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47" name="Oval 51"/>
            <p:cNvSpPr>
              <a:spLocks noChangeArrowheads="1"/>
            </p:cNvSpPr>
            <p:nvPr/>
          </p:nvSpPr>
          <p:spPr bwMode="gray">
            <a:xfrm>
              <a:off x="319" y="1221"/>
              <a:ext cx="933" cy="924"/>
            </a:xfrm>
            <a:prstGeom prst="ellipse">
              <a:avLst/>
            </a:prstGeom>
            <a:gradFill rotWithShape="1">
              <a:gsLst>
                <a:gs pos="0">
                  <a:srgbClr val="481ECE">
                    <a:gamma/>
                    <a:shade val="54118"/>
                    <a:invGamma/>
                  </a:srgbClr>
                </a:gs>
                <a:gs pos="50000">
                  <a:srgbClr val="481ECE"/>
                </a:gs>
                <a:gs pos="100000">
                  <a:srgbClr val="481ECE">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48" name="Oval 52"/>
            <p:cNvSpPr>
              <a:spLocks noChangeArrowheads="1"/>
            </p:cNvSpPr>
            <p:nvPr/>
          </p:nvSpPr>
          <p:spPr bwMode="gray">
            <a:xfrm>
              <a:off x="320" y="1223"/>
              <a:ext cx="933" cy="924"/>
            </a:xfrm>
            <a:prstGeom prst="ellipse">
              <a:avLst/>
            </a:prstGeom>
            <a:gradFill rotWithShape="1">
              <a:gsLst>
                <a:gs pos="0">
                  <a:srgbClr val="481ECE">
                    <a:gamma/>
                    <a:shade val="63529"/>
                    <a:invGamma/>
                  </a:srgbClr>
                </a:gs>
                <a:gs pos="100000">
                  <a:srgbClr val="481ECE">
                    <a:alpha val="0"/>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49" name="Oval 53"/>
            <p:cNvSpPr>
              <a:spLocks noChangeArrowheads="1"/>
            </p:cNvSpPr>
            <p:nvPr/>
          </p:nvSpPr>
          <p:spPr bwMode="gray">
            <a:xfrm>
              <a:off x="366" y="1268"/>
              <a:ext cx="840" cy="832"/>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nvGrpSpPr>
            <p:cNvPr id="50" name="Group 54"/>
            <p:cNvGrpSpPr>
              <a:grpSpLocks/>
            </p:cNvGrpSpPr>
            <p:nvPr/>
          </p:nvGrpSpPr>
          <p:grpSpPr bwMode="auto">
            <a:xfrm>
              <a:off x="379" y="1280"/>
              <a:ext cx="813" cy="805"/>
              <a:chOff x="4166" y="1706"/>
              <a:chExt cx="1252" cy="1252"/>
            </a:xfrm>
          </p:grpSpPr>
          <p:sp>
            <p:nvSpPr>
              <p:cNvPr id="52" name="Oval 55"/>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53" name="Oval 56"/>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54" name="Oval 57"/>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55" name="Oval 58"/>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sp>
          <p:nvSpPr>
            <p:cNvPr id="51" name="Text Box 59"/>
            <p:cNvSpPr txBox="1">
              <a:spLocks noChangeArrowheads="1"/>
            </p:cNvSpPr>
            <p:nvPr/>
          </p:nvSpPr>
          <p:spPr bwMode="gray">
            <a:xfrm>
              <a:off x="289" y="1590"/>
              <a:ext cx="994" cy="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1" kern="0" dirty="0">
                  <a:solidFill>
                    <a:srgbClr val="000000"/>
                  </a:solidFill>
                </a:rPr>
                <a:t>战略反攻</a:t>
              </a:r>
              <a:r>
                <a:rPr lang="zh-CN" altLang="en-US" sz="1400" b="1" kern="0" dirty="0" smtClean="0">
                  <a:solidFill>
                    <a:srgbClr val="000000"/>
                  </a:solidFill>
                </a:rPr>
                <a:t>阶段</a:t>
              </a:r>
              <a:endParaRPr kumimoji="0" lang="en-US" altLang="zh-CN" sz="1400" b="1" i="0" u="none" strike="noStrike" kern="0" cap="none" spc="0" normalizeH="0" baseline="0" noProof="0" dirty="0" smtClean="0">
                <a:ln>
                  <a:noFill/>
                </a:ln>
                <a:solidFill>
                  <a:srgbClr val="000000"/>
                </a:solidFill>
                <a:effectLst/>
                <a:uLnTx/>
                <a:uFillTx/>
              </a:endParaRPr>
            </a:p>
          </p:txBody>
        </p:sp>
      </p:grpSp>
      <p:sp>
        <p:nvSpPr>
          <p:cNvPr id="57" name="AutoShape 6"/>
          <p:cNvSpPr>
            <a:spLocks noChangeArrowheads="1"/>
          </p:cNvSpPr>
          <p:nvPr/>
        </p:nvSpPr>
        <p:spPr bwMode="gray">
          <a:xfrm>
            <a:off x="2365753" y="2572146"/>
            <a:ext cx="400050" cy="449262"/>
          </a:xfrm>
          <a:prstGeom prst="chevron">
            <a:avLst>
              <a:gd name="adj" fmla="val 52514"/>
            </a:avLst>
          </a:prstGeom>
          <a:solidFill>
            <a:srgbClr val="2F86B1"/>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fontAlgn="auto" hangingPunct="1">
              <a:spcBef>
                <a:spcPts val="0"/>
              </a:spcBef>
              <a:spcAft>
                <a:spcPts val="0"/>
              </a:spcAft>
              <a:defRPr/>
            </a:pPr>
            <a:endParaRPr lang="zh-CN" altLang="en-US" sz="3200" kern="0" smtClean="0">
              <a:solidFill>
                <a:srgbClr val="335338"/>
              </a:solidFill>
              <a:ea typeface="华文琥珀" panose="02010800040101010101" pitchFamily="2" charset="-122"/>
            </a:endParaRP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altLang="zh-CN" sz="1800" kern="0" dirty="0" smtClean="0">
                <a:solidFill>
                  <a:srgbClr val="000000"/>
                </a:solidFill>
              </a:rPr>
              <a:t>78</a:t>
            </a:r>
            <a:endPar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endParaRPr>
          </a:p>
        </p:txBody>
      </p:sp>
      <p:sp>
        <p:nvSpPr>
          <p:cNvPr id="59" name="矩形 58"/>
          <p:cNvSpPr/>
          <p:nvPr/>
        </p:nvSpPr>
        <p:spPr>
          <a:xfrm>
            <a:off x="697996" y="3531727"/>
            <a:ext cx="1773437" cy="329321"/>
          </a:xfrm>
          <a:prstGeom prst="rect">
            <a:avLst/>
          </a:prstGeom>
        </p:spPr>
        <p:txBody>
          <a:bodyPr wrap="square">
            <a:spAutoFit/>
          </a:bodyPr>
          <a:lstStyle/>
          <a:p>
            <a:pPr algn="ctr" eaLnBrk="1" fontAlgn="auto" hangingPunct="1">
              <a:lnSpc>
                <a:spcPct val="140000"/>
              </a:lnSpc>
              <a:spcBef>
                <a:spcPts val="0"/>
              </a:spcBef>
              <a:spcAft>
                <a:spcPts val="0"/>
              </a:spcAft>
              <a:defRPr/>
            </a:pPr>
            <a:r>
              <a:rPr lang="zh-CN" altLang="en-US" sz="1100" b="1" kern="0" dirty="0" smtClean="0">
                <a:solidFill>
                  <a:srgbClr val="000000"/>
                </a:solidFill>
                <a:latin typeface="+mn-ea"/>
                <a:ea typeface="+mn-ea"/>
              </a:rPr>
              <a:t>（</a:t>
            </a:r>
            <a:r>
              <a:rPr lang="en-US" altLang="zh-CN" sz="1100" b="1" kern="0" dirty="0">
                <a:solidFill>
                  <a:srgbClr val="000000"/>
                </a:solidFill>
                <a:latin typeface="+mn-ea"/>
                <a:ea typeface="+mn-ea"/>
              </a:rPr>
              <a:t>1931</a:t>
            </a:r>
            <a:r>
              <a:rPr lang="zh-CN" altLang="en-US" sz="1100" b="1" kern="0" dirty="0">
                <a:solidFill>
                  <a:srgbClr val="000000"/>
                </a:solidFill>
                <a:latin typeface="+mn-ea"/>
                <a:ea typeface="+mn-ea"/>
              </a:rPr>
              <a:t>年</a:t>
            </a:r>
            <a:r>
              <a:rPr lang="en-US" altLang="zh-CN" sz="1100" b="1" kern="0" dirty="0">
                <a:solidFill>
                  <a:srgbClr val="000000"/>
                </a:solidFill>
                <a:latin typeface="+mn-ea"/>
                <a:ea typeface="+mn-ea"/>
              </a:rPr>
              <a:t>9</a:t>
            </a:r>
            <a:r>
              <a:rPr lang="zh-CN" altLang="en-US" sz="1100" b="1" kern="0" dirty="0">
                <a:solidFill>
                  <a:srgbClr val="000000"/>
                </a:solidFill>
                <a:latin typeface="+mn-ea"/>
                <a:ea typeface="+mn-ea"/>
              </a:rPr>
              <a:t>月</a:t>
            </a:r>
            <a:r>
              <a:rPr lang="en-US" altLang="zh-CN" sz="1100" b="1" kern="0" dirty="0">
                <a:solidFill>
                  <a:srgbClr val="000000"/>
                </a:solidFill>
                <a:latin typeface="+mn-ea"/>
                <a:ea typeface="+mn-ea"/>
              </a:rPr>
              <a:t>-1937</a:t>
            </a:r>
            <a:r>
              <a:rPr lang="zh-CN" altLang="en-US" sz="1100" b="1" kern="0" dirty="0">
                <a:solidFill>
                  <a:srgbClr val="000000"/>
                </a:solidFill>
                <a:latin typeface="+mn-ea"/>
                <a:ea typeface="+mn-ea"/>
              </a:rPr>
              <a:t>年</a:t>
            </a:r>
            <a:r>
              <a:rPr lang="en-US" altLang="zh-CN" sz="1100" b="1" kern="0" dirty="0">
                <a:solidFill>
                  <a:srgbClr val="000000"/>
                </a:solidFill>
                <a:latin typeface="+mn-ea"/>
                <a:ea typeface="+mn-ea"/>
              </a:rPr>
              <a:t>7</a:t>
            </a:r>
            <a:r>
              <a:rPr lang="zh-CN" altLang="en-US" sz="1100" b="1" kern="0" dirty="0">
                <a:solidFill>
                  <a:srgbClr val="000000"/>
                </a:solidFill>
                <a:latin typeface="+mn-ea"/>
                <a:ea typeface="+mn-ea"/>
              </a:rPr>
              <a:t>月）</a:t>
            </a:r>
            <a:endParaRPr lang="en-US" altLang="zh-CN" sz="1100" b="1" kern="0" dirty="0">
              <a:solidFill>
                <a:srgbClr val="000000"/>
              </a:solidFill>
              <a:latin typeface="+mn-ea"/>
              <a:ea typeface="+mn-ea"/>
            </a:endParaRPr>
          </a:p>
        </p:txBody>
      </p:sp>
      <p:sp>
        <p:nvSpPr>
          <p:cNvPr id="61" name="矩形 60"/>
          <p:cNvSpPr/>
          <p:nvPr/>
        </p:nvSpPr>
        <p:spPr>
          <a:xfrm>
            <a:off x="2363610" y="3554560"/>
            <a:ext cx="2036135" cy="261610"/>
          </a:xfrm>
          <a:prstGeom prst="rect">
            <a:avLst/>
          </a:prstGeom>
        </p:spPr>
        <p:txBody>
          <a:bodyPr wrap="none">
            <a:spAutoFit/>
          </a:bodyPr>
          <a:lstStyle/>
          <a:p>
            <a:r>
              <a:rPr lang="zh-CN" altLang="en-US" sz="1100" b="1" dirty="0">
                <a:solidFill>
                  <a:srgbClr val="000000"/>
                </a:solidFill>
              </a:rPr>
              <a:t>（</a:t>
            </a:r>
            <a:r>
              <a:rPr lang="en-US" altLang="zh-CN" sz="1100" b="1" dirty="0">
                <a:solidFill>
                  <a:srgbClr val="000000"/>
                </a:solidFill>
              </a:rPr>
              <a:t>1937</a:t>
            </a:r>
            <a:r>
              <a:rPr lang="zh-CN" altLang="en-US" sz="1100" b="1" dirty="0">
                <a:solidFill>
                  <a:srgbClr val="000000"/>
                </a:solidFill>
              </a:rPr>
              <a:t>年</a:t>
            </a:r>
            <a:r>
              <a:rPr lang="en-US" altLang="zh-CN" sz="1100" b="1" dirty="0">
                <a:solidFill>
                  <a:srgbClr val="000000"/>
                </a:solidFill>
              </a:rPr>
              <a:t>7</a:t>
            </a:r>
            <a:r>
              <a:rPr lang="zh-CN" altLang="en-US" sz="1100" b="1" dirty="0">
                <a:solidFill>
                  <a:srgbClr val="000000"/>
                </a:solidFill>
              </a:rPr>
              <a:t>月－</a:t>
            </a:r>
            <a:r>
              <a:rPr lang="en-US" altLang="zh-CN" sz="1100" b="1" dirty="0">
                <a:solidFill>
                  <a:srgbClr val="000000"/>
                </a:solidFill>
              </a:rPr>
              <a:t>1938</a:t>
            </a:r>
            <a:r>
              <a:rPr lang="zh-CN" altLang="en-US" sz="1100" b="1" dirty="0">
                <a:solidFill>
                  <a:srgbClr val="000000"/>
                </a:solidFill>
              </a:rPr>
              <a:t>年</a:t>
            </a:r>
            <a:r>
              <a:rPr lang="en-US" altLang="zh-CN" sz="1100" b="1" dirty="0">
                <a:solidFill>
                  <a:srgbClr val="000000"/>
                </a:solidFill>
              </a:rPr>
              <a:t>10</a:t>
            </a:r>
            <a:r>
              <a:rPr lang="zh-CN" altLang="en-US" sz="1100" b="1" dirty="0">
                <a:solidFill>
                  <a:srgbClr val="000000"/>
                </a:solidFill>
              </a:rPr>
              <a:t>月）</a:t>
            </a:r>
          </a:p>
        </p:txBody>
      </p:sp>
      <p:sp>
        <p:nvSpPr>
          <p:cNvPr id="63" name="矩形 62"/>
          <p:cNvSpPr/>
          <p:nvPr/>
        </p:nvSpPr>
        <p:spPr>
          <a:xfrm>
            <a:off x="4355867" y="3579516"/>
            <a:ext cx="2106667" cy="253916"/>
          </a:xfrm>
          <a:prstGeom prst="rect">
            <a:avLst/>
          </a:prstGeom>
        </p:spPr>
        <p:txBody>
          <a:bodyPr wrap="none">
            <a:spAutoFit/>
          </a:bodyPr>
          <a:lstStyle/>
          <a:p>
            <a:pPr algn="ctr" eaLnBrk="1" fontAlgn="auto" hangingPunct="1">
              <a:spcBef>
                <a:spcPts val="0"/>
              </a:spcBef>
              <a:spcAft>
                <a:spcPts val="0"/>
              </a:spcAft>
              <a:defRPr/>
            </a:pPr>
            <a:r>
              <a:rPr lang="zh-CN" altLang="en-US" sz="1050" b="1" kern="0" dirty="0" smtClean="0">
                <a:solidFill>
                  <a:srgbClr val="000000"/>
                </a:solidFill>
              </a:rPr>
              <a:t>（</a:t>
            </a:r>
            <a:r>
              <a:rPr lang="en-US" altLang="zh-CN" sz="1050" b="1" kern="0" dirty="0" smtClean="0">
                <a:solidFill>
                  <a:srgbClr val="000000"/>
                </a:solidFill>
              </a:rPr>
              <a:t>1938</a:t>
            </a:r>
            <a:r>
              <a:rPr lang="zh-CN" altLang="en-US" sz="1050" b="1" kern="0" dirty="0">
                <a:solidFill>
                  <a:srgbClr val="000000"/>
                </a:solidFill>
              </a:rPr>
              <a:t>年</a:t>
            </a:r>
            <a:r>
              <a:rPr lang="en-US" altLang="zh-CN" sz="1050" b="1" kern="0" dirty="0">
                <a:solidFill>
                  <a:srgbClr val="000000"/>
                </a:solidFill>
              </a:rPr>
              <a:t>10</a:t>
            </a:r>
            <a:r>
              <a:rPr lang="zh-CN" altLang="en-US" sz="1050" b="1" kern="0" dirty="0">
                <a:solidFill>
                  <a:srgbClr val="000000"/>
                </a:solidFill>
              </a:rPr>
              <a:t>月－</a:t>
            </a:r>
            <a:r>
              <a:rPr lang="en-US" altLang="zh-CN" sz="1050" b="1" kern="0" dirty="0">
                <a:solidFill>
                  <a:srgbClr val="000000"/>
                </a:solidFill>
              </a:rPr>
              <a:t>1941</a:t>
            </a:r>
            <a:r>
              <a:rPr lang="zh-CN" altLang="en-US" sz="1050" b="1" kern="0" dirty="0">
                <a:solidFill>
                  <a:srgbClr val="000000"/>
                </a:solidFill>
              </a:rPr>
              <a:t>年</a:t>
            </a:r>
            <a:r>
              <a:rPr lang="en-US" altLang="zh-CN" sz="1050" b="1" kern="0" dirty="0">
                <a:solidFill>
                  <a:srgbClr val="000000"/>
                </a:solidFill>
              </a:rPr>
              <a:t>12</a:t>
            </a:r>
            <a:r>
              <a:rPr lang="zh-CN" altLang="en-US" sz="1050" b="1" kern="0" dirty="0">
                <a:solidFill>
                  <a:srgbClr val="000000"/>
                </a:solidFill>
              </a:rPr>
              <a:t>月</a:t>
            </a:r>
            <a:r>
              <a:rPr lang="zh-CN" altLang="en-US" sz="1050" b="1" kern="0" dirty="0" smtClean="0">
                <a:solidFill>
                  <a:srgbClr val="000000"/>
                </a:solidFill>
              </a:rPr>
              <a:t>）</a:t>
            </a:r>
            <a:endParaRPr lang="en-US" altLang="zh-CN" sz="1050" b="1" kern="0" dirty="0">
              <a:solidFill>
                <a:srgbClr val="000000"/>
              </a:solidFill>
            </a:endParaRPr>
          </a:p>
        </p:txBody>
      </p:sp>
      <p:sp>
        <p:nvSpPr>
          <p:cNvPr id="65" name="矩形 64"/>
          <p:cNvSpPr/>
          <p:nvPr/>
        </p:nvSpPr>
        <p:spPr>
          <a:xfrm>
            <a:off x="6415735" y="3579516"/>
            <a:ext cx="1955985" cy="253916"/>
          </a:xfrm>
          <a:prstGeom prst="rect">
            <a:avLst/>
          </a:prstGeom>
        </p:spPr>
        <p:txBody>
          <a:bodyPr wrap="none">
            <a:spAutoFit/>
          </a:bodyPr>
          <a:lstStyle/>
          <a:p>
            <a:pPr algn="ctr" eaLnBrk="1" fontAlgn="auto" hangingPunct="1">
              <a:spcBef>
                <a:spcPts val="0"/>
              </a:spcBef>
              <a:spcAft>
                <a:spcPts val="0"/>
              </a:spcAft>
              <a:defRPr/>
            </a:pPr>
            <a:r>
              <a:rPr lang="zh-CN" altLang="en-US" sz="1050" b="1" kern="0" dirty="0" smtClean="0">
                <a:solidFill>
                  <a:srgbClr val="000000"/>
                </a:solidFill>
              </a:rPr>
              <a:t>（</a:t>
            </a:r>
            <a:r>
              <a:rPr lang="en-US" altLang="zh-CN" sz="1050" b="1" kern="0" dirty="0" smtClean="0">
                <a:solidFill>
                  <a:srgbClr val="000000"/>
                </a:solidFill>
              </a:rPr>
              <a:t>1941</a:t>
            </a:r>
            <a:r>
              <a:rPr lang="zh-CN" altLang="en-US" sz="1050" b="1" kern="0" dirty="0" smtClean="0">
                <a:solidFill>
                  <a:srgbClr val="000000"/>
                </a:solidFill>
              </a:rPr>
              <a:t>年</a:t>
            </a:r>
            <a:r>
              <a:rPr lang="en-US" altLang="zh-CN" sz="1050" b="1" kern="0" dirty="0" smtClean="0">
                <a:solidFill>
                  <a:srgbClr val="000000"/>
                </a:solidFill>
              </a:rPr>
              <a:t>12</a:t>
            </a:r>
            <a:r>
              <a:rPr lang="zh-CN" altLang="en-US" sz="1050" b="1" kern="0" dirty="0" smtClean="0">
                <a:solidFill>
                  <a:srgbClr val="000000"/>
                </a:solidFill>
              </a:rPr>
              <a:t>月</a:t>
            </a:r>
            <a:r>
              <a:rPr lang="zh-CN" altLang="en-US" sz="1050" b="1" kern="0" dirty="0">
                <a:solidFill>
                  <a:srgbClr val="000000"/>
                </a:solidFill>
              </a:rPr>
              <a:t>－</a:t>
            </a:r>
            <a:r>
              <a:rPr lang="en-US" altLang="zh-CN" sz="1050" b="1" kern="0" dirty="0" smtClean="0">
                <a:solidFill>
                  <a:srgbClr val="000000"/>
                </a:solidFill>
              </a:rPr>
              <a:t>1945</a:t>
            </a:r>
            <a:r>
              <a:rPr lang="zh-CN" altLang="en-US" sz="1050" b="1" kern="0" dirty="0" smtClean="0">
                <a:solidFill>
                  <a:srgbClr val="000000"/>
                </a:solidFill>
              </a:rPr>
              <a:t>年</a:t>
            </a:r>
            <a:r>
              <a:rPr lang="en-US" altLang="zh-CN" sz="1050" b="1" kern="0" dirty="0" smtClean="0">
                <a:solidFill>
                  <a:srgbClr val="000000"/>
                </a:solidFill>
              </a:rPr>
              <a:t>8</a:t>
            </a:r>
            <a:r>
              <a:rPr lang="zh-CN" altLang="en-US" sz="1050" b="1" kern="0" dirty="0" smtClean="0">
                <a:solidFill>
                  <a:srgbClr val="000000"/>
                </a:solidFill>
              </a:rPr>
              <a:t>月）</a:t>
            </a:r>
            <a:endParaRPr lang="en-US" altLang="zh-CN" sz="1050" b="1" kern="0" dirty="0">
              <a:solidFill>
                <a:srgbClr val="000000"/>
              </a:solidFill>
            </a:endParaRPr>
          </a:p>
        </p:txBody>
      </p:sp>
    </p:spTree>
    <p:extLst>
      <p:ext uri="{BB962C8B-B14F-4D97-AF65-F5344CB8AC3E}">
        <p14:creationId xmlns:p14="http://schemas.microsoft.com/office/powerpoint/2010/main" val="311100212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抗</a:t>
            </a:r>
            <a:r>
              <a:rPr lang="zh-CN" altLang="en-US" dirty="0" smtClean="0"/>
              <a:t>日战争</a:t>
            </a:r>
            <a:r>
              <a:rPr lang="zh-CN" altLang="en-US" dirty="0"/>
              <a:t>主要</a:t>
            </a:r>
            <a:r>
              <a:rPr lang="zh-CN" altLang="en-US" dirty="0" smtClean="0"/>
              <a:t>根据地</a:t>
            </a:r>
            <a:endParaRPr lang="zh-CN" altLang="en-US" dirty="0"/>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79</a:t>
            </a:r>
          </a:p>
        </p:txBody>
      </p:sp>
      <p:sp>
        <p:nvSpPr>
          <p:cNvPr id="3" name="矩形 2"/>
          <p:cNvSpPr/>
          <p:nvPr/>
        </p:nvSpPr>
        <p:spPr>
          <a:xfrm>
            <a:off x="2402175" y="1599480"/>
            <a:ext cx="4339650" cy="3970318"/>
          </a:xfrm>
          <a:prstGeom prst="rect">
            <a:avLst/>
          </a:prstGeom>
        </p:spPr>
        <p:txBody>
          <a:bodyPr wrap="none">
            <a:spAutoFit/>
          </a:bodyPr>
          <a:lstStyle/>
          <a:p>
            <a:r>
              <a:rPr lang="zh-CN" altLang="en-US" sz="3600" dirty="0" smtClean="0">
                <a:solidFill>
                  <a:srgbClr val="000000"/>
                </a:solidFill>
              </a:rPr>
              <a:t>陕甘宁</a:t>
            </a:r>
            <a:r>
              <a:rPr lang="zh-CN" altLang="en-US" sz="3600" dirty="0">
                <a:solidFill>
                  <a:srgbClr val="000000"/>
                </a:solidFill>
              </a:rPr>
              <a:t>抗日</a:t>
            </a:r>
            <a:r>
              <a:rPr lang="zh-CN" altLang="en-US" sz="3600" dirty="0" smtClean="0">
                <a:solidFill>
                  <a:srgbClr val="000000"/>
                </a:solidFill>
              </a:rPr>
              <a:t>根据地</a:t>
            </a:r>
            <a:endParaRPr lang="en-US" altLang="zh-CN" sz="3600" dirty="0" smtClean="0">
              <a:solidFill>
                <a:srgbClr val="000000"/>
              </a:solidFill>
            </a:endParaRPr>
          </a:p>
          <a:p>
            <a:r>
              <a:rPr lang="zh-CN" altLang="en-US" sz="3600" dirty="0" smtClean="0">
                <a:solidFill>
                  <a:srgbClr val="000000"/>
                </a:solidFill>
              </a:rPr>
              <a:t>晋察冀</a:t>
            </a:r>
            <a:r>
              <a:rPr lang="zh-CN" altLang="en-US" sz="3600" dirty="0">
                <a:solidFill>
                  <a:srgbClr val="000000"/>
                </a:solidFill>
              </a:rPr>
              <a:t>抗日</a:t>
            </a:r>
            <a:r>
              <a:rPr lang="zh-CN" altLang="en-US" sz="3600" dirty="0" smtClean="0">
                <a:solidFill>
                  <a:srgbClr val="000000"/>
                </a:solidFill>
              </a:rPr>
              <a:t>根据地</a:t>
            </a:r>
            <a:endParaRPr lang="en-US" altLang="zh-CN" sz="3600" dirty="0" smtClean="0">
              <a:solidFill>
                <a:srgbClr val="000000"/>
              </a:solidFill>
            </a:endParaRPr>
          </a:p>
          <a:p>
            <a:r>
              <a:rPr lang="zh-CN" altLang="en-US" sz="3600" dirty="0" smtClean="0">
                <a:solidFill>
                  <a:srgbClr val="000000"/>
                </a:solidFill>
              </a:rPr>
              <a:t>晋冀鲁豫</a:t>
            </a:r>
            <a:r>
              <a:rPr lang="zh-CN" altLang="en-US" sz="3600" dirty="0">
                <a:solidFill>
                  <a:srgbClr val="000000"/>
                </a:solidFill>
              </a:rPr>
              <a:t>抗日</a:t>
            </a:r>
            <a:r>
              <a:rPr lang="zh-CN" altLang="en-US" sz="3600" dirty="0" smtClean="0">
                <a:solidFill>
                  <a:srgbClr val="000000"/>
                </a:solidFill>
              </a:rPr>
              <a:t>根据地</a:t>
            </a:r>
            <a:endParaRPr lang="en-US" altLang="zh-CN" sz="3600" dirty="0" smtClean="0">
              <a:solidFill>
                <a:srgbClr val="000000"/>
              </a:solidFill>
            </a:endParaRPr>
          </a:p>
          <a:p>
            <a:r>
              <a:rPr lang="zh-CN" altLang="en-US" sz="3600" dirty="0">
                <a:solidFill>
                  <a:srgbClr val="000000"/>
                </a:solidFill>
              </a:rPr>
              <a:t>山东抗日</a:t>
            </a:r>
            <a:r>
              <a:rPr lang="zh-CN" altLang="en-US" sz="3600" dirty="0" smtClean="0">
                <a:solidFill>
                  <a:srgbClr val="000000"/>
                </a:solidFill>
              </a:rPr>
              <a:t>根据地</a:t>
            </a:r>
            <a:endParaRPr lang="en-US" altLang="zh-CN" sz="3600" dirty="0" smtClean="0">
              <a:solidFill>
                <a:srgbClr val="000000"/>
              </a:solidFill>
            </a:endParaRPr>
          </a:p>
          <a:p>
            <a:r>
              <a:rPr lang="zh-CN" altLang="en-US" sz="3600" dirty="0">
                <a:solidFill>
                  <a:srgbClr val="000000"/>
                </a:solidFill>
              </a:rPr>
              <a:t>华中抗日</a:t>
            </a:r>
            <a:r>
              <a:rPr lang="zh-CN" altLang="en-US" sz="3600" dirty="0" smtClean="0">
                <a:solidFill>
                  <a:srgbClr val="000000"/>
                </a:solidFill>
              </a:rPr>
              <a:t>根据地</a:t>
            </a:r>
            <a:endParaRPr lang="en-US" altLang="zh-CN" sz="3600" dirty="0" smtClean="0">
              <a:solidFill>
                <a:srgbClr val="000000"/>
              </a:solidFill>
            </a:endParaRPr>
          </a:p>
          <a:p>
            <a:r>
              <a:rPr lang="zh-CN" altLang="en-US" sz="3600" dirty="0">
                <a:solidFill>
                  <a:srgbClr val="000000"/>
                </a:solidFill>
              </a:rPr>
              <a:t>华南抗日</a:t>
            </a:r>
            <a:r>
              <a:rPr lang="zh-CN" altLang="en-US" sz="3600" dirty="0" smtClean="0">
                <a:solidFill>
                  <a:srgbClr val="000000"/>
                </a:solidFill>
              </a:rPr>
              <a:t>根据地</a:t>
            </a:r>
            <a:endParaRPr lang="en-US" altLang="zh-CN" sz="3600" dirty="0" smtClean="0">
              <a:solidFill>
                <a:srgbClr val="000000"/>
              </a:solidFill>
            </a:endParaRPr>
          </a:p>
          <a:p>
            <a:r>
              <a:rPr lang="zh-CN" altLang="en-US" sz="3600" dirty="0" smtClean="0">
                <a:solidFill>
                  <a:srgbClr val="000000"/>
                </a:solidFill>
              </a:rPr>
              <a:t>东北抗日联军</a:t>
            </a:r>
            <a:endParaRPr lang="en-US" altLang="zh-CN" sz="3600" dirty="0" smtClean="0">
              <a:solidFill>
                <a:srgbClr val="000000"/>
              </a:solidFill>
            </a:endParaRPr>
          </a:p>
        </p:txBody>
      </p:sp>
      <p:sp>
        <p:nvSpPr>
          <p:cNvPr id="60" name="AutoShape 3"/>
          <p:cNvSpPr>
            <a:spLocks noChangeArrowheads="1"/>
          </p:cNvSpPr>
          <p:nvPr/>
        </p:nvSpPr>
        <p:spPr bwMode="auto">
          <a:xfrm>
            <a:off x="1979712" y="1599480"/>
            <a:ext cx="5112568" cy="4061768"/>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Tree>
    <p:extLst>
      <p:ext uri="{BB962C8B-B14F-4D97-AF65-F5344CB8AC3E}">
        <p14:creationId xmlns:p14="http://schemas.microsoft.com/office/powerpoint/2010/main" val="50348756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抗日战争著名战役</a:t>
            </a:r>
            <a:endParaRPr lang="zh-CN" altLang="en-US" dirty="0"/>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80</a:t>
            </a:r>
          </a:p>
        </p:txBody>
      </p:sp>
      <p:sp>
        <p:nvSpPr>
          <p:cNvPr id="60" name="AutoShape 3"/>
          <p:cNvSpPr>
            <a:spLocks noChangeArrowheads="1"/>
          </p:cNvSpPr>
          <p:nvPr/>
        </p:nvSpPr>
        <p:spPr bwMode="auto">
          <a:xfrm>
            <a:off x="1331640" y="1599480"/>
            <a:ext cx="6552728" cy="4061768"/>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
        <p:nvSpPr>
          <p:cNvPr id="4" name="矩形 3"/>
          <p:cNvSpPr/>
          <p:nvPr/>
        </p:nvSpPr>
        <p:spPr>
          <a:xfrm>
            <a:off x="1992157" y="1922204"/>
            <a:ext cx="5892211" cy="3416320"/>
          </a:xfrm>
          <a:prstGeom prst="rect">
            <a:avLst/>
          </a:prstGeom>
        </p:spPr>
        <p:txBody>
          <a:bodyPr wrap="square">
            <a:spAutoFit/>
          </a:bodyPr>
          <a:lstStyle/>
          <a:p>
            <a:r>
              <a:rPr lang="zh-CN" altLang="en-US" sz="3600" dirty="0">
                <a:solidFill>
                  <a:srgbClr val="000000"/>
                </a:solidFill>
                <a:effectLst>
                  <a:outerShdw blurRad="38100" dist="38100" dir="2700000" algn="tl">
                    <a:srgbClr val="000000">
                      <a:alpha val="43137"/>
                    </a:srgbClr>
                  </a:outerShdw>
                </a:effectLst>
              </a:rPr>
              <a:t>淞沪</a:t>
            </a:r>
            <a:r>
              <a:rPr lang="zh-CN" altLang="en-US" sz="3600" dirty="0" smtClean="0">
                <a:solidFill>
                  <a:srgbClr val="000000"/>
                </a:solidFill>
                <a:effectLst>
                  <a:outerShdw blurRad="38100" dist="38100" dir="2700000" algn="tl">
                    <a:srgbClr val="000000">
                      <a:alpha val="43137"/>
                    </a:srgbClr>
                  </a:outerShdw>
                </a:effectLst>
              </a:rPr>
              <a:t>会战        平型关战役</a:t>
            </a:r>
            <a:endParaRPr lang="en-US" altLang="zh-CN" sz="3600" dirty="0" smtClean="0">
              <a:solidFill>
                <a:srgbClr val="000000"/>
              </a:solidFill>
              <a:effectLst>
                <a:outerShdw blurRad="38100" dist="38100" dir="2700000" algn="tl">
                  <a:srgbClr val="000000">
                    <a:alpha val="43137"/>
                  </a:srgbClr>
                </a:outerShdw>
              </a:effectLst>
            </a:endParaRPr>
          </a:p>
          <a:p>
            <a:r>
              <a:rPr lang="zh-CN" altLang="en-US" sz="3600" dirty="0">
                <a:solidFill>
                  <a:srgbClr val="000000"/>
                </a:solidFill>
                <a:effectLst>
                  <a:outerShdw blurRad="38100" dist="38100" dir="2700000" algn="tl">
                    <a:srgbClr val="000000">
                      <a:alpha val="43137"/>
                    </a:srgbClr>
                  </a:outerShdw>
                </a:effectLst>
              </a:rPr>
              <a:t>忻口</a:t>
            </a:r>
            <a:r>
              <a:rPr lang="zh-CN" altLang="en-US" sz="3600" dirty="0" smtClean="0">
                <a:solidFill>
                  <a:srgbClr val="000000"/>
                </a:solidFill>
                <a:effectLst>
                  <a:outerShdw blurRad="38100" dist="38100" dir="2700000" algn="tl">
                    <a:srgbClr val="000000">
                      <a:alpha val="43137"/>
                    </a:srgbClr>
                  </a:outerShdw>
                </a:effectLst>
              </a:rPr>
              <a:t>战役        台儿庄战役</a:t>
            </a:r>
            <a:endParaRPr lang="en-US" altLang="zh-CN" sz="3600" dirty="0" smtClean="0">
              <a:solidFill>
                <a:srgbClr val="000000"/>
              </a:solidFill>
              <a:effectLst>
                <a:outerShdw blurRad="38100" dist="38100" dir="2700000" algn="tl">
                  <a:srgbClr val="000000">
                    <a:alpha val="43137"/>
                  </a:srgbClr>
                </a:outerShdw>
              </a:effectLst>
            </a:endParaRPr>
          </a:p>
          <a:p>
            <a:r>
              <a:rPr lang="zh-CN" altLang="en-US" sz="3600" dirty="0" smtClean="0">
                <a:solidFill>
                  <a:srgbClr val="000000"/>
                </a:solidFill>
                <a:effectLst>
                  <a:outerShdw blurRad="38100" dist="38100" dir="2700000" algn="tl">
                    <a:srgbClr val="000000">
                      <a:alpha val="43137"/>
                    </a:srgbClr>
                  </a:outerShdw>
                </a:effectLst>
              </a:rPr>
              <a:t>百团大战        黄土</a:t>
            </a:r>
            <a:r>
              <a:rPr lang="zh-CN" altLang="en-US" sz="3600" dirty="0">
                <a:solidFill>
                  <a:srgbClr val="000000"/>
                </a:solidFill>
                <a:effectLst>
                  <a:outerShdw blurRad="38100" dist="38100" dir="2700000" algn="tl">
                    <a:srgbClr val="000000">
                      <a:alpha val="43137"/>
                    </a:srgbClr>
                  </a:outerShdw>
                </a:effectLst>
              </a:rPr>
              <a:t>岭之</a:t>
            </a:r>
            <a:r>
              <a:rPr lang="zh-CN" altLang="en-US" sz="3600" dirty="0" smtClean="0">
                <a:solidFill>
                  <a:srgbClr val="000000"/>
                </a:solidFill>
                <a:effectLst>
                  <a:outerShdw blurRad="38100" dist="38100" dir="2700000" algn="tl">
                    <a:srgbClr val="000000">
                      <a:alpha val="43137"/>
                    </a:srgbClr>
                  </a:outerShdw>
                </a:effectLst>
              </a:rPr>
              <a:t>战</a:t>
            </a:r>
            <a:endParaRPr lang="en-US" altLang="zh-CN" sz="3600" dirty="0" smtClean="0">
              <a:solidFill>
                <a:srgbClr val="000000"/>
              </a:solidFill>
              <a:effectLst>
                <a:outerShdw blurRad="38100" dist="38100" dir="2700000" algn="tl">
                  <a:srgbClr val="000000">
                    <a:alpha val="43137"/>
                  </a:srgbClr>
                </a:outerShdw>
              </a:effectLst>
            </a:endParaRPr>
          </a:p>
          <a:p>
            <a:r>
              <a:rPr lang="zh-CN" altLang="en-US" sz="3600" dirty="0">
                <a:solidFill>
                  <a:srgbClr val="000000"/>
                </a:solidFill>
                <a:effectLst>
                  <a:outerShdw blurRad="38100" dist="38100" dir="2700000" algn="tl">
                    <a:srgbClr val="000000">
                      <a:alpha val="43137"/>
                    </a:srgbClr>
                  </a:outerShdw>
                </a:effectLst>
              </a:rPr>
              <a:t>昆仑关</a:t>
            </a:r>
            <a:r>
              <a:rPr lang="zh-CN" altLang="en-US" sz="3600" dirty="0" smtClean="0">
                <a:solidFill>
                  <a:srgbClr val="000000"/>
                </a:solidFill>
                <a:effectLst>
                  <a:outerShdw blurRad="38100" dist="38100" dir="2700000" algn="tl">
                    <a:srgbClr val="000000">
                      <a:alpha val="43137"/>
                    </a:srgbClr>
                  </a:outerShdw>
                </a:effectLst>
              </a:rPr>
              <a:t>大捷    五</a:t>
            </a:r>
            <a:r>
              <a:rPr lang="zh-CN" altLang="en-US" sz="3600" dirty="0">
                <a:solidFill>
                  <a:srgbClr val="000000"/>
                </a:solidFill>
                <a:effectLst>
                  <a:outerShdw blurRad="38100" dist="38100" dir="2700000" algn="tl">
                    <a:srgbClr val="000000">
                      <a:alpha val="43137"/>
                    </a:srgbClr>
                  </a:outerShdw>
                </a:effectLst>
              </a:rPr>
              <a:t>原</a:t>
            </a:r>
            <a:r>
              <a:rPr lang="zh-CN" altLang="en-US" sz="3600" dirty="0" smtClean="0">
                <a:solidFill>
                  <a:srgbClr val="000000"/>
                </a:solidFill>
                <a:effectLst>
                  <a:outerShdw blurRad="38100" dist="38100" dir="2700000" algn="tl">
                    <a:srgbClr val="000000">
                      <a:alpha val="43137"/>
                    </a:srgbClr>
                  </a:outerShdw>
                </a:effectLst>
              </a:rPr>
              <a:t>大捷</a:t>
            </a:r>
            <a:endParaRPr lang="en-US" altLang="zh-CN" sz="3600" dirty="0" smtClean="0">
              <a:solidFill>
                <a:srgbClr val="000000"/>
              </a:solidFill>
              <a:effectLst>
                <a:outerShdw blurRad="38100" dist="38100" dir="2700000" algn="tl">
                  <a:srgbClr val="000000">
                    <a:alpha val="43137"/>
                  </a:srgbClr>
                </a:outerShdw>
              </a:effectLst>
            </a:endParaRPr>
          </a:p>
          <a:p>
            <a:r>
              <a:rPr lang="zh-CN" altLang="en-US" sz="3600" dirty="0">
                <a:solidFill>
                  <a:srgbClr val="000000"/>
                </a:solidFill>
                <a:effectLst>
                  <a:outerShdw blurRad="38100" dist="38100" dir="2700000" algn="tl">
                    <a:srgbClr val="000000">
                      <a:alpha val="43137"/>
                    </a:srgbClr>
                  </a:outerShdw>
                </a:effectLst>
              </a:rPr>
              <a:t>仁安羌</a:t>
            </a:r>
            <a:r>
              <a:rPr lang="zh-CN" altLang="en-US" sz="3600" dirty="0" smtClean="0">
                <a:solidFill>
                  <a:srgbClr val="000000"/>
                </a:solidFill>
                <a:effectLst>
                  <a:outerShdw blurRad="38100" dist="38100" dir="2700000" algn="tl">
                    <a:srgbClr val="000000">
                      <a:alpha val="43137"/>
                    </a:srgbClr>
                  </a:outerShdw>
                </a:effectLst>
              </a:rPr>
              <a:t>大捷    常</a:t>
            </a:r>
            <a:r>
              <a:rPr lang="zh-CN" altLang="en-US" sz="3600" dirty="0">
                <a:solidFill>
                  <a:srgbClr val="000000"/>
                </a:solidFill>
                <a:effectLst>
                  <a:outerShdw blurRad="38100" dist="38100" dir="2700000" algn="tl">
                    <a:srgbClr val="000000">
                      <a:alpha val="43137"/>
                    </a:srgbClr>
                  </a:outerShdw>
                </a:effectLst>
              </a:rPr>
              <a:t>德</a:t>
            </a:r>
            <a:r>
              <a:rPr lang="zh-CN" altLang="en-US" sz="3600" dirty="0" smtClean="0">
                <a:solidFill>
                  <a:srgbClr val="000000"/>
                </a:solidFill>
                <a:effectLst>
                  <a:outerShdw blurRad="38100" dist="38100" dir="2700000" algn="tl">
                    <a:srgbClr val="000000">
                      <a:alpha val="43137"/>
                    </a:srgbClr>
                  </a:outerShdw>
                </a:effectLst>
              </a:rPr>
              <a:t>会战</a:t>
            </a:r>
            <a:endParaRPr lang="en-US" altLang="zh-CN" sz="3600" dirty="0" smtClean="0">
              <a:solidFill>
                <a:srgbClr val="000000"/>
              </a:solidFill>
              <a:effectLst>
                <a:outerShdw blurRad="38100" dist="38100" dir="2700000" algn="tl">
                  <a:srgbClr val="000000">
                    <a:alpha val="43137"/>
                  </a:srgbClr>
                </a:outerShdw>
              </a:effectLst>
            </a:endParaRPr>
          </a:p>
          <a:p>
            <a:r>
              <a:rPr lang="zh-CN" altLang="en-US" sz="3600" dirty="0">
                <a:solidFill>
                  <a:srgbClr val="000000"/>
                </a:solidFill>
                <a:effectLst>
                  <a:outerShdw blurRad="38100" dist="38100" dir="2700000" algn="tl">
                    <a:srgbClr val="000000">
                      <a:alpha val="43137"/>
                    </a:srgbClr>
                  </a:outerShdw>
                </a:effectLst>
              </a:rPr>
              <a:t>雪峰山战役</a:t>
            </a:r>
          </a:p>
        </p:txBody>
      </p:sp>
    </p:spTree>
    <p:extLst>
      <p:ext uri="{BB962C8B-B14F-4D97-AF65-F5344CB8AC3E}">
        <p14:creationId xmlns:p14="http://schemas.microsoft.com/office/powerpoint/2010/main" val="8787178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国军抗日十大名将</a:t>
            </a: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81</a:t>
            </a:r>
          </a:p>
        </p:txBody>
      </p:sp>
      <p:pic>
        <p:nvPicPr>
          <p:cNvPr id="3" name="图片 2"/>
          <p:cNvPicPr preferRelativeResize="0">
            <a:picLocks/>
          </p:cNvPicPr>
          <p:nvPr/>
        </p:nvPicPr>
        <p:blipFill>
          <a:blip r:embed="rId3">
            <a:extLst>
              <a:ext uri="{28A0092B-C50C-407E-A947-70E740481C1C}">
                <a14:useLocalDpi xmlns:a14="http://schemas.microsoft.com/office/drawing/2010/main" val="0"/>
              </a:ext>
            </a:extLst>
          </a:blip>
          <a:stretch>
            <a:fillRect/>
          </a:stretch>
        </p:blipFill>
        <p:spPr>
          <a:xfrm>
            <a:off x="4810984" y="2704997"/>
            <a:ext cx="1800000" cy="1260000"/>
          </a:xfrm>
          <a:prstGeom prst="rect">
            <a:avLst/>
          </a:prstGeom>
        </p:spPr>
      </p:pic>
      <p:pic>
        <p:nvPicPr>
          <p:cNvPr id="5" name="图片 4"/>
          <p:cNvPicPr preferRelativeResize="0">
            <a:picLocks/>
          </p:cNvPicPr>
          <p:nvPr/>
        </p:nvPicPr>
        <p:blipFill>
          <a:blip r:embed="rId4">
            <a:extLst>
              <a:ext uri="{28A0092B-C50C-407E-A947-70E740481C1C}">
                <a14:useLocalDpi xmlns:a14="http://schemas.microsoft.com/office/drawing/2010/main" val="0"/>
              </a:ext>
            </a:extLst>
          </a:blip>
          <a:stretch>
            <a:fillRect/>
          </a:stretch>
        </p:blipFill>
        <p:spPr>
          <a:xfrm>
            <a:off x="4810984" y="1006575"/>
            <a:ext cx="1800000" cy="1260000"/>
          </a:xfrm>
          <a:prstGeom prst="rect">
            <a:avLst/>
          </a:prstGeom>
        </p:spPr>
      </p:pic>
      <p:pic>
        <p:nvPicPr>
          <p:cNvPr id="6" name="图片 5"/>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7020272" y="2704997"/>
            <a:ext cx="1800000" cy="1260000"/>
          </a:xfrm>
          <a:prstGeom prst="rect">
            <a:avLst/>
          </a:prstGeom>
        </p:spPr>
      </p:pic>
      <p:pic>
        <p:nvPicPr>
          <p:cNvPr id="7" name="图片 6"/>
          <p:cNvPicPr preferRelativeResize="0">
            <a:picLocks/>
          </p:cNvPicPr>
          <p:nvPr/>
        </p:nvPicPr>
        <p:blipFill>
          <a:blip r:embed="rId6">
            <a:extLst>
              <a:ext uri="{28A0092B-C50C-407E-A947-70E740481C1C}">
                <a14:useLocalDpi xmlns:a14="http://schemas.microsoft.com/office/drawing/2010/main" val="0"/>
              </a:ext>
            </a:extLst>
          </a:blip>
          <a:stretch>
            <a:fillRect/>
          </a:stretch>
        </p:blipFill>
        <p:spPr>
          <a:xfrm>
            <a:off x="2601695" y="2704997"/>
            <a:ext cx="1800000" cy="1260000"/>
          </a:xfrm>
          <a:prstGeom prst="rect">
            <a:avLst/>
          </a:prstGeom>
        </p:spPr>
      </p:pic>
      <p:pic>
        <p:nvPicPr>
          <p:cNvPr id="8" name="图片 7"/>
          <p:cNvPicPr preferRelativeResize="0">
            <a:picLocks/>
          </p:cNvPicPr>
          <p:nvPr/>
        </p:nvPicPr>
        <p:blipFill>
          <a:blip r:embed="rId7">
            <a:extLst>
              <a:ext uri="{28A0092B-C50C-407E-A947-70E740481C1C}">
                <a14:useLocalDpi xmlns:a14="http://schemas.microsoft.com/office/drawing/2010/main" val="0"/>
              </a:ext>
            </a:extLst>
          </a:blip>
          <a:stretch>
            <a:fillRect/>
          </a:stretch>
        </p:blipFill>
        <p:spPr>
          <a:xfrm>
            <a:off x="392406" y="4521499"/>
            <a:ext cx="1800000" cy="1260000"/>
          </a:xfrm>
          <a:prstGeom prst="rect">
            <a:avLst/>
          </a:prstGeom>
        </p:spPr>
      </p:pic>
      <p:pic>
        <p:nvPicPr>
          <p:cNvPr id="9" name="图片 8"/>
          <p:cNvPicPr preferRelativeResize="0">
            <a:picLocks/>
          </p:cNvPicPr>
          <p:nvPr/>
        </p:nvPicPr>
        <p:blipFill>
          <a:blip r:embed="rId8">
            <a:extLst>
              <a:ext uri="{28A0092B-C50C-407E-A947-70E740481C1C}">
                <a14:useLocalDpi xmlns:a14="http://schemas.microsoft.com/office/drawing/2010/main" val="0"/>
              </a:ext>
            </a:extLst>
          </a:blip>
          <a:stretch>
            <a:fillRect/>
          </a:stretch>
        </p:blipFill>
        <p:spPr>
          <a:xfrm>
            <a:off x="392406" y="2704997"/>
            <a:ext cx="1800000" cy="1260000"/>
          </a:xfrm>
          <a:prstGeom prst="rect">
            <a:avLst/>
          </a:prstGeom>
        </p:spPr>
      </p:pic>
      <p:pic>
        <p:nvPicPr>
          <p:cNvPr id="10" name="图片 9"/>
          <p:cNvPicPr preferRelativeResize="0">
            <a:picLocks/>
          </p:cNvPicPr>
          <p:nvPr/>
        </p:nvPicPr>
        <p:blipFill>
          <a:blip r:embed="rId9">
            <a:extLst>
              <a:ext uri="{28A0092B-C50C-407E-A947-70E740481C1C}">
                <a14:useLocalDpi xmlns:a14="http://schemas.microsoft.com/office/drawing/2010/main" val="0"/>
              </a:ext>
            </a:extLst>
          </a:blip>
          <a:stretch>
            <a:fillRect/>
          </a:stretch>
        </p:blipFill>
        <p:spPr>
          <a:xfrm>
            <a:off x="7020272" y="1006575"/>
            <a:ext cx="1800000" cy="1260000"/>
          </a:xfrm>
          <a:prstGeom prst="rect">
            <a:avLst/>
          </a:prstGeom>
        </p:spPr>
      </p:pic>
      <p:pic>
        <p:nvPicPr>
          <p:cNvPr id="11" name="图片 10"/>
          <p:cNvPicPr preferRelativeResize="0">
            <a:picLocks/>
          </p:cNvPicPr>
          <p:nvPr/>
        </p:nvPicPr>
        <p:blipFill>
          <a:blip r:embed="rId10">
            <a:extLst>
              <a:ext uri="{28A0092B-C50C-407E-A947-70E740481C1C}">
                <a14:useLocalDpi xmlns:a14="http://schemas.microsoft.com/office/drawing/2010/main" val="0"/>
              </a:ext>
            </a:extLst>
          </a:blip>
          <a:stretch>
            <a:fillRect/>
          </a:stretch>
        </p:blipFill>
        <p:spPr>
          <a:xfrm>
            <a:off x="2601695" y="1006575"/>
            <a:ext cx="1800000" cy="1260000"/>
          </a:xfrm>
          <a:prstGeom prst="rect">
            <a:avLst/>
          </a:prstGeom>
        </p:spPr>
      </p:pic>
      <p:pic>
        <p:nvPicPr>
          <p:cNvPr id="12" name="图片 11"/>
          <p:cNvPicPr preferRelativeResize="0">
            <a:picLocks/>
          </p:cNvPicPr>
          <p:nvPr/>
        </p:nvPicPr>
        <p:blipFill>
          <a:blip r:embed="rId11">
            <a:extLst>
              <a:ext uri="{28A0092B-C50C-407E-A947-70E740481C1C}">
                <a14:useLocalDpi xmlns:a14="http://schemas.microsoft.com/office/drawing/2010/main" val="0"/>
              </a:ext>
            </a:extLst>
          </a:blip>
          <a:stretch>
            <a:fillRect/>
          </a:stretch>
        </p:blipFill>
        <p:spPr>
          <a:xfrm>
            <a:off x="2601695" y="4470040"/>
            <a:ext cx="1800000" cy="1260000"/>
          </a:xfrm>
          <a:prstGeom prst="rect">
            <a:avLst/>
          </a:prstGeom>
        </p:spPr>
      </p:pic>
      <p:pic>
        <p:nvPicPr>
          <p:cNvPr id="13" name="图片 12"/>
          <p:cNvPicPr preferRelativeResize="0">
            <a:picLocks/>
          </p:cNvPicPr>
          <p:nvPr/>
        </p:nvPicPr>
        <p:blipFill>
          <a:blip r:embed="rId12">
            <a:extLst>
              <a:ext uri="{28A0092B-C50C-407E-A947-70E740481C1C}">
                <a14:useLocalDpi xmlns:a14="http://schemas.microsoft.com/office/drawing/2010/main" val="0"/>
              </a:ext>
            </a:extLst>
          </a:blip>
          <a:stretch>
            <a:fillRect/>
          </a:stretch>
        </p:blipFill>
        <p:spPr>
          <a:xfrm>
            <a:off x="392406" y="1006575"/>
            <a:ext cx="1800000" cy="1260000"/>
          </a:xfrm>
          <a:prstGeom prst="rect">
            <a:avLst/>
          </a:prstGeom>
        </p:spPr>
      </p:pic>
      <p:sp>
        <p:nvSpPr>
          <p:cNvPr id="16" name="文本框 11263">
            <a:hlinkClick r:id="rId13" action="ppaction://hlinksldjump"/>
          </p:cNvPr>
          <p:cNvSpPr txBox="1">
            <a:spLocks noChangeArrowheads="1"/>
          </p:cNvSpPr>
          <p:nvPr/>
        </p:nvSpPr>
        <p:spPr bwMode="auto">
          <a:xfrm>
            <a:off x="877508" y="2348880"/>
            <a:ext cx="876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000000"/>
                </a:solidFill>
              </a:rPr>
              <a:t>张自忠</a:t>
            </a:r>
          </a:p>
        </p:txBody>
      </p:sp>
      <p:sp>
        <p:nvSpPr>
          <p:cNvPr id="14" name="矩形 13">
            <a:hlinkClick r:id="rId14" action="ppaction://hlinksldjump"/>
          </p:cNvPr>
          <p:cNvSpPr/>
          <p:nvPr/>
        </p:nvSpPr>
        <p:spPr>
          <a:xfrm>
            <a:off x="3099872" y="2348880"/>
            <a:ext cx="877163" cy="369332"/>
          </a:xfrm>
          <a:prstGeom prst="rect">
            <a:avLst/>
          </a:prstGeom>
        </p:spPr>
        <p:txBody>
          <a:bodyPr wrap="none">
            <a:spAutoFit/>
          </a:bodyPr>
          <a:lstStyle/>
          <a:p>
            <a:r>
              <a:rPr lang="zh-CN" altLang="en-US" b="1" dirty="0">
                <a:solidFill>
                  <a:srgbClr val="000000"/>
                </a:solidFill>
              </a:rPr>
              <a:t>李宗仁</a:t>
            </a:r>
          </a:p>
        </p:txBody>
      </p:sp>
      <p:sp>
        <p:nvSpPr>
          <p:cNvPr id="15" name="矩形 14">
            <a:hlinkClick r:id="rId15" action="ppaction://hlinksldjump"/>
          </p:cNvPr>
          <p:cNvSpPr/>
          <p:nvPr/>
        </p:nvSpPr>
        <p:spPr>
          <a:xfrm>
            <a:off x="5323099" y="2348880"/>
            <a:ext cx="877163" cy="369332"/>
          </a:xfrm>
          <a:prstGeom prst="rect">
            <a:avLst/>
          </a:prstGeom>
        </p:spPr>
        <p:txBody>
          <a:bodyPr wrap="none">
            <a:spAutoFit/>
          </a:bodyPr>
          <a:lstStyle/>
          <a:p>
            <a:r>
              <a:rPr lang="zh-CN" altLang="en-US" b="1" dirty="0">
                <a:solidFill>
                  <a:srgbClr val="000000"/>
                </a:solidFill>
              </a:rPr>
              <a:t>杜聿明</a:t>
            </a:r>
          </a:p>
        </p:txBody>
      </p:sp>
      <p:sp>
        <p:nvSpPr>
          <p:cNvPr id="17" name="矩形 16">
            <a:hlinkClick r:id="rId16" action="ppaction://hlinksldjump"/>
          </p:cNvPr>
          <p:cNvSpPr/>
          <p:nvPr/>
        </p:nvSpPr>
        <p:spPr>
          <a:xfrm>
            <a:off x="7546327" y="2335665"/>
            <a:ext cx="877163" cy="369332"/>
          </a:xfrm>
          <a:prstGeom prst="rect">
            <a:avLst/>
          </a:prstGeom>
        </p:spPr>
        <p:txBody>
          <a:bodyPr wrap="none">
            <a:spAutoFit/>
          </a:bodyPr>
          <a:lstStyle/>
          <a:p>
            <a:r>
              <a:rPr lang="zh-CN" altLang="en-US" b="1" dirty="0">
                <a:solidFill>
                  <a:srgbClr val="000000"/>
                </a:solidFill>
              </a:rPr>
              <a:t>孙立人</a:t>
            </a:r>
          </a:p>
        </p:txBody>
      </p:sp>
      <p:sp>
        <p:nvSpPr>
          <p:cNvPr id="18" name="矩形 17">
            <a:hlinkClick r:id="rId17" action="ppaction://hlinksldjump"/>
          </p:cNvPr>
          <p:cNvSpPr/>
          <p:nvPr/>
        </p:nvSpPr>
        <p:spPr>
          <a:xfrm>
            <a:off x="1038896" y="4067780"/>
            <a:ext cx="646331" cy="369332"/>
          </a:xfrm>
          <a:prstGeom prst="rect">
            <a:avLst/>
          </a:prstGeom>
        </p:spPr>
        <p:txBody>
          <a:bodyPr wrap="none">
            <a:spAutoFit/>
          </a:bodyPr>
          <a:lstStyle/>
          <a:p>
            <a:r>
              <a:rPr lang="zh-CN" altLang="en-US" b="1" dirty="0">
                <a:solidFill>
                  <a:srgbClr val="000000"/>
                </a:solidFill>
              </a:rPr>
              <a:t>薛岳</a:t>
            </a:r>
          </a:p>
        </p:txBody>
      </p:sp>
      <p:sp>
        <p:nvSpPr>
          <p:cNvPr id="19" name="矩形 18">
            <a:hlinkClick r:id="rId18" action="ppaction://hlinksldjump"/>
          </p:cNvPr>
          <p:cNvSpPr/>
          <p:nvPr/>
        </p:nvSpPr>
        <p:spPr>
          <a:xfrm>
            <a:off x="3081745" y="4067780"/>
            <a:ext cx="877163" cy="369332"/>
          </a:xfrm>
          <a:prstGeom prst="rect">
            <a:avLst/>
          </a:prstGeom>
        </p:spPr>
        <p:txBody>
          <a:bodyPr wrap="none">
            <a:spAutoFit/>
          </a:bodyPr>
          <a:lstStyle/>
          <a:p>
            <a:r>
              <a:rPr lang="zh-CN" altLang="en-US" b="1" dirty="0">
                <a:solidFill>
                  <a:srgbClr val="000000"/>
                </a:solidFill>
              </a:rPr>
              <a:t>卫立煌</a:t>
            </a:r>
          </a:p>
        </p:txBody>
      </p:sp>
      <p:sp>
        <p:nvSpPr>
          <p:cNvPr id="20" name="矩形 19">
            <a:hlinkClick r:id="rId19" action="ppaction://hlinksldjump"/>
          </p:cNvPr>
          <p:cNvSpPr/>
          <p:nvPr/>
        </p:nvSpPr>
        <p:spPr>
          <a:xfrm>
            <a:off x="5355426" y="4067780"/>
            <a:ext cx="877163" cy="369332"/>
          </a:xfrm>
          <a:prstGeom prst="rect">
            <a:avLst/>
          </a:prstGeom>
        </p:spPr>
        <p:txBody>
          <a:bodyPr wrap="none">
            <a:spAutoFit/>
          </a:bodyPr>
          <a:lstStyle/>
          <a:p>
            <a:r>
              <a:rPr lang="zh-CN" altLang="en-US" b="1" dirty="0">
                <a:solidFill>
                  <a:srgbClr val="000000"/>
                </a:solidFill>
              </a:rPr>
              <a:t>傅作义</a:t>
            </a:r>
          </a:p>
        </p:txBody>
      </p:sp>
      <p:sp>
        <p:nvSpPr>
          <p:cNvPr id="21" name="矩形 20">
            <a:hlinkClick r:id="rId20" action="ppaction://hlinksldjump"/>
          </p:cNvPr>
          <p:cNvSpPr/>
          <p:nvPr/>
        </p:nvSpPr>
        <p:spPr>
          <a:xfrm>
            <a:off x="7629106" y="4067780"/>
            <a:ext cx="877163" cy="369332"/>
          </a:xfrm>
          <a:prstGeom prst="rect">
            <a:avLst/>
          </a:prstGeom>
        </p:spPr>
        <p:txBody>
          <a:bodyPr wrap="none">
            <a:spAutoFit/>
          </a:bodyPr>
          <a:lstStyle/>
          <a:p>
            <a:r>
              <a:rPr lang="zh-CN" altLang="en-US" b="1" dirty="0">
                <a:solidFill>
                  <a:srgbClr val="000000"/>
                </a:solidFill>
              </a:rPr>
              <a:t>戴安澜</a:t>
            </a:r>
          </a:p>
        </p:txBody>
      </p:sp>
      <p:sp>
        <p:nvSpPr>
          <p:cNvPr id="22" name="矩形 21">
            <a:hlinkClick r:id="rId21" action="ppaction://hlinksldjump"/>
          </p:cNvPr>
          <p:cNvSpPr/>
          <p:nvPr/>
        </p:nvSpPr>
        <p:spPr>
          <a:xfrm>
            <a:off x="853824" y="5806155"/>
            <a:ext cx="877163" cy="369332"/>
          </a:xfrm>
          <a:prstGeom prst="rect">
            <a:avLst/>
          </a:prstGeom>
        </p:spPr>
        <p:txBody>
          <a:bodyPr wrap="none">
            <a:spAutoFit/>
          </a:bodyPr>
          <a:lstStyle/>
          <a:p>
            <a:r>
              <a:rPr lang="zh-CN" altLang="en-US" b="1" dirty="0">
                <a:solidFill>
                  <a:srgbClr val="000000"/>
                </a:solidFill>
              </a:rPr>
              <a:t>张灵甫</a:t>
            </a:r>
          </a:p>
        </p:txBody>
      </p:sp>
      <p:sp>
        <p:nvSpPr>
          <p:cNvPr id="23" name="矩形 22">
            <a:hlinkClick r:id="rId22" action="ppaction://hlinksldjump"/>
          </p:cNvPr>
          <p:cNvSpPr/>
          <p:nvPr/>
        </p:nvSpPr>
        <p:spPr>
          <a:xfrm>
            <a:off x="3099872" y="5794023"/>
            <a:ext cx="877163" cy="369332"/>
          </a:xfrm>
          <a:prstGeom prst="rect">
            <a:avLst/>
          </a:prstGeom>
        </p:spPr>
        <p:txBody>
          <a:bodyPr wrap="none">
            <a:spAutoFit/>
          </a:bodyPr>
          <a:lstStyle/>
          <a:p>
            <a:r>
              <a:rPr lang="zh-CN" altLang="en-US" b="1" dirty="0">
                <a:solidFill>
                  <a:srgbClr val="000000"/>
                </a:solidFill>
              </a:rPr>
              <a:t>王耀武</a:t>
            </a:r>
          </a:p>
        </p:txBody>
      </p:sp>
      <p:pic>
        <p:nvPicPr>
          <p:cNvPr id="26" name="图片 25"/>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Tree>
    <p:extLst>
      <p:ext uri="{BB962C8B-B14F-4D97-AF65-F5344CB8AC3E}">
        <p14:creationId xmlns:p14="http://schemas.microsoft.com/office/powerpoint/2010/main" val="5689015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  张</a:t>
            </a:r>
            <a:r>
              <a:rPr lang="zh-CN" altLang="en-US" dirty="0"/>
              <a:t>自忠</a:t>
            </a: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82</a:t>
            </a:r>
          </a:p>
        </p:txBody>
      </p:sp>
      <p:sp>
        <p:nvSpPr>
          <p:cNvPr id="60" name="AutoShape 3"/>
          <p:cNvSpPr>
            <a:spLocks noChangeArrowheads="1"/>
          </p:cNvSpPr>
          <p:nvPr/>
        </p:nvSpPr>
        <p:spPr bwMode="auto">
          <a:xfrm>
            <a:off x="2195736" y="1092766"/>
            <a:ext cx="6804248" cy="2480250"/>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
        <p:nvSpPr>
          <p:cNvPr id="3" name="矩形 2"/>
          <p:cNvSpPr/>
          <p:nvPr/>
        </p:nvSpPr>
        <p:spPr>
          <a:xfrm>
            <a:off x="199733" y="3837950"/>
            <a:ext cx="8620739" cy="2308324"/>
          </a:xfrm>
          <a:prstGeom prst="rect">
            <a:avLst/>
          </a:prstGeom>
        </p:spPr>
        <p:txBody>
          <a:bodyPr wrap="square">
            <a:spAutoFit/>
          </a:bodyPr>
          <a:lstStyle/>
          <a:p>
            <a:r>
              <a:rPr lang="zh-CN" altLang="en-US" dirty="0" smtClean="0">
                <a:solidFill>
                  <a:srgbClr val="000000"/>
                </a:solidFill>
              </a:rPr>
              <a:t>      张</a:t>
            </a:r>
            <a:r>
              <a:rPr lang="zh-CN" altLang="en-US" dirty="0">
                <a:solidFill>
                  <a:srgbClr val="000000"/>
                </a:solidFill>
              </a:rPr>
              <a:t>自忠第</a:t>
            </a:r>
            <a:r>
              <a:rPr lang="en-US" altLang="zh-CN" dirty="0" smtClean="0">
                <a:solidFill>
                  <a:srgbClr val="000000"/>
                </a:solidFill>
              </a:rPr>
              <a:t>33</a:t>
            </a:r>
            <a:r>
              <a:rPr lang="zh-CN" altLang="en-US" dirty="0">
                <a:solidFill>
                  <a:srgbClr val="000000"/>
                </a:solidFill>
              </a:rPr>
              <a:t>集团军总司令。张自忠当选第一名将首先是由战绩决定的，他曾在台儿庄战役中重创日寇坂垣师团，获得临沂大捷；收复枣阳桐柏，获得鄂北大捷；还获得过襄东大捷，被老百姓称为活关公。同时还因为他是抗战时期牺牲的我军最高将领。张自忠牺牲后</a:t>
            </a:r>
            <a:r>
              <a:rPr lang="en-US" altLang="zh-CN" dirty="0">
                <a:solidFill>
                  <a:srgbClr val="000000"/>
                </a:solidFill>
              </a:rPr>
              <a:t>,</a:t>
            </a:r>
            <a:r>
              <a:rPr lang="zh-CN" altLang="en-US" dirty="0">
                <a:solidFill>
                  <a:srgbClr val="000000"/>
                </a:solidFill>
              </a:rPr>
              <a:t>日军感其忠勇</a:t>
            </a:r>
            <a:r>
              <a:rPr lang="en-US" altLang="zh-CN" dirty="0">
                <a:solidFill>
                  <a:srgbClr val="000000"/>
                </a:solidFill>
              </a:rPr>
              <a:t>,</a:t>
            </a:r>
            <a:r>
              <a:rPr lang="zh-CN" altLang="en-US" dirty="0">
                <a:solidFill>
                  <a:srgbClr val="000000"/>
                </a:solidFill>
              </a:rPr>
              <a:t>盛殓其尸骨</a:t>
            </a:r>
            <a:r>
              <a:rPr lang="en-US" altLang="zh-CN" dirty="0">
                <a:solidFill>
                  <a:srgbClr val="000000"/>
                </a:solidFill>
              </a:rPr>
              <a:t>,</a:t>
            </a:r>
            <a:r>
              <a:rPr lang="zh-CN" altLang="en-US" dirty="0">
                <a:solidFill>
                  <a:srgbClr val="000000"/>
                </a:solidFill>
              </a:rPr>
              <a:t>举行军祭</a:t>
            </a:r>
            <a:r>
              <a:rPr lang="en-US" altLang="zh-CN" dirty="0">
                <a:solidFill>
                  <a:srgbClr val="000000"/>
                </a:solidFill>
              </a:rPr>
              <a:t>,</a:t>
            </a:r>
            <a:r>
              <a:rPr lang="zh-CN" altLang="en-US" dirty="0">
                <a:solidFill>
                  <a:srgbClr val="000000"/>
                </a:solidFill>
              </a:rPr>
              <a:t>且置灵牌 </a:t>
            </a:r>
            <a:r>
              <a:rPr lang="en-US" altLang="zh-CN" dirty="0">
                <a:solidFill>
                  <a:srgbClr val="000000"/>
                </a:solidFill>
              </a:rPr>
              <a:t>,</a:t>
            </a:r>
            <a:r>
              <a:rPr lang="zh-CN" altLang="en-US" dirty="0">
                <a:solidFill>
                  <a:srgbClr val="000000"/>
                </a:solidFill>
              </a:rPr>
              <a:t>准备运往武汉，蒋介石闻之大恸，令冯治安率领</a:t>
            </a:r>
            <a:r>
              <a:rPr lang="en-US" altLang="zh-CN" dirty="0">
                <a:solidFill>
                  <a:srgbClr val="000000"/>
                </a:solidFill>
              </a:rPr>
              <a:t>33</a:t>
            </a:r>
            <a:r>
              <a:rPr lang="zh-CN" altLang="en-US" dirty="0">
                <a:solidFill>
                  <a:srgbClr val="000000"/>
                </a:solidFill>
              </a:rPr>
              <a:t>集团军，全力抢回张将军遗体。移灵路上，千万军民迎祭。遗体运到重庆，蒋介石亲率大员接灵，举行国葬，追赠为陆军上将，列忠烈祠首位。毛泽东赴重庆谈判时，曾专门拜会张将军老母，显示出对壮烈殉国张将军的尊重。 </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1114139"/>
            <a:ext cx="1730429" cy="2473189"/>
          </a:xfrm>
          <a:prstGeom prst="rect">
            <a:avLst/>
          </a:prstGeom>
        </p:spPr>
      </p:pic>
      <p:sp>
        <p:nvSpPr>
          <p:cNvPr id="6" name="矩形 5"/>
          <p:cNvSpPr/>
          <p:nvPr/>
        </p:nvSpPr>
        <p:spPr>
          <a:xfrm>
            <a:off x="2195736" y="1224630"/>
            <a:ext cx="6948263" cy="2308324"/>
          </a:xfrm>
          <a:prstGeom prst="rect">
            <a:avLst/>
          </a:prstGeom>
        </p:spPr>
        <p:txBody>
          <a:bodyPr wrap="square">
            <a:spAutoFit/>
          </a:bodyPr>
          <a:lstStyle/>
          <a:p>
            <a:r>
              <a:rPr lang="zh-CN" altLang="en-US" dirty="0" smtClean="0">
                <a:solidFill>
                  <a:srgbClr val="000000"/>
                </a:solidFill>
              </a:rPr>
              <a:t>    张自忠</a:t>
            </a:r>
            <a:r>
              <a:rPr lang="zh-CN" altLang="en-US" dirty="0">
                <a:solidFill>
                  <a:srgbClr val="000000"/>
                </a:solidFill>
              </a:rPr>
              <a:t>（</a:t>
            </a:r>
            <a:r>
              <a:rPr lang="en-US" altLang="zh-CN" dirty="0">
                <a:solidFill>
                  <a:srgbClr val="000000"/>
                </a:solidFill>
              </a:rPr>
              <a:t>1891</a:t>
            </a:r>
            <a:r>
              <a:rPr lang="zh-CN" altLang="en-US" dirty="0">
                <a:solidFill>
                  <a:srgbClr val="000000"/>
                </a:solidFill>
              </a:rPr>
              <a:t>年</a:t>
            </a:r>
            <a:r>
              <a:rPr lang="en-US" altLang="zh-CN" dirty="0">
                <a:solidFill>
                  <a:srgbClr val="000000"/>
                </a:solidFill>
              </a:rPr>
              <a:t>8</a:t>
            </a:r>
            <a:r>
              <a:rPr lang="zh-CN" altLang="en-US" dirty="0">
                <a:solidFill>
                  <a:srgbClr val="000000"/>
                </a:solidFill>
              </a:rPr>
              <a:t>月</a:t>
            </a:r>
            <a:r>
              <a:rPr lang="en-US" altLang="zh-CN" dirty="0">
                <a:solidFill>
                  <a:srgbClr val="000000"/>
                </a:solidFill>
              </a:rPr>
              <a:t>11</a:t>
            </a:r>
            <a:r>
              <a:rPr lang="zh-CN" altLang="en-US" dirty="0">
                <a:solidFill>
                  <a:srgbClr val="000000"/>
                </a:solidFill>
              </a:rPr>
              <a:t>日－</a:t>
            </a:r>
            <a:r>
              <a:rPr lang="en-US" altLang="zh-CN" dirty="0">
                <a:solidFill>
                  <a:srgbClr val="000000"/>
                </a:solidFill>
              </a:rPr>
              <a:t>1940</a:t>
            </a:r>
            <a:r>
              <a:rPr lang="zh-CN" altLang="en-US" dirty="0">
                <a:solidFill>
                  <a:srgbClr val="000000"/>
                </a:solidFill>
              </a:rPr>
              <a:t>年</a:t>
            </a:r>
            <a:r>
              <a:rPr lang="en-US" altLang="zh-CN" dirty="0">
                <a:solidFill>
                  <a:srgbClr val="000000"/>
                </a:solidFill>
              </a:rPr>
              <a:t>5</a:t>
            </a:r>
            <a:r>
              <a:rPr lang="zh-CN" altLang="en-US" dirty="0">
                <a:solidFill>
                  <a:srgbClr val="000000"/>
                </a:solidFill>
              </a:rPr>
              <a:t>月</a:t>
            </a:r>
            <a:r>
              <a:rPr lang="en-US" altLang="zh-CN" dirty="0">
                <a:solidFill>
                  <a:srgbClr val="000000"/>
                </a:solidFill>
              </a:rPr>
              <a:t>16</a:t>
            </a:r>
            <a:r>
              <a:rPr lang="zh-CN" altLang="en-US" dirty="0">
                <a:solidFill>
                  <a:srgbClr val="000000"/>
                </a:solidFill>
              </a:rPr>
              <a:t>日），字荩臣，后改荩忱，汉族，山东省聊城市临清人，第五战区右翼集团军兼第三十三集团军总司令，中国国民党上将衔陆军中将，追授二级上将衔，著名抗日将领、民族英雄。</a:t>
            </a:r>
            <a:r>
              <a:rPr lang="en-US" altLang="zh-CN" dirty="0">
                <a:solidFill>
                  <a:srgbClr val="000000"/>
                </a:solidFill>
              </a:rPr>
              <a:t>1937</a:t>
            </a:r>
            <a:r>
              <a:rPr lang="zh-CN" altLang="en-US" dirty="0">
                <a:solidFill>
                  <a:srgbClr val="000000"/>
                </a:solidFill>
              </a:rPr>
              <a:t>年至</a:t>
            </a:r>
            <a:r>
              <a:rPr lang="en-US" altLang="zh-CN" dirty="0">
                <a:solidFill>
                  <a:srgbClr val="000000"/>
                </a:solidFill>
              </a:rPr>
              <a:t>1940</a:t>
            </a:r>
            <a:r>
              <a:rPr lang="zh-CN" altLang="en-US" dirty="0">
                <a:solidFill>
                  <a:srgbClr val="000000"/>
                </a:solidFill>
              </a:rPr>
              <a:t>年先后参与临沂向城战斗、徐州会战、武汉会战、随枣会战与枣宜会战等。</a:t>
            </a:r>
            <a:r>
              <a:rPr lang="en-US" altLang="zh-CN" dirty="0">
                <a:solidFill>
                  <a:srgbClr val="000000"/>
                </a:solidFill>
              </a:rPr>
              <a:t>1940</a:t>
            </a:r>
            <a:r>
              <a:rPr lang="zh-CN" altLang="en-US" dirty="0">
                <a:solidFill>
                  <a:srgbClr val="000000"/>
                </a:solidFill>
              </a:rPr>
              <a:t>年在襄阳与日军战斗中，不幸</a:t>
            </a:r>
            <a:r>
              <a:rPr lang="zh-CN" altLang="en-US" dirty="0" smtClean="0">
                <a:solidFill>
                  <a:srgbClr val="000000"/>
                </a:solidFill>
              </a:rPr>
              <a:t>牺牲。</a:t>
            </a:r>
            <a:endParaRPr lang="zh-CN" altLang="en-US" dirty="0">
              <a:solidFill>
                <a:srgbClr val="000000"/>
              </a:solidFill>
            </a:endParaRPr>
          </a:p>
          <a:p>
            <a:r>
              <a:rPr lang="zh-CN" altLang="en-US" dirty="0" smtClean="0">
                <a:solidFill>
                  <a:srgbClr val="000000"/>
                </a:solidFill>
              </a:rPr>
              <a:t>    新中国</a:t>
            </a:r>
            <a:r>
              <a:rPr lang="zh-CN" altLang="en-US" dirty="0">
                <a:solidFill>
                  <a:srgbClr val="000000"/>
                </a:solidFill>
              </a:rPr>
              <a:t>成立后，中国人民政府追认张自忠将军为革命烈士，</a:t>
            </a:r>
            <a:r>
              <a:rPr lang="en-US" altLang="zh-CN" dirty="0">
                <a:solidFill>
                  <a:srgbClr val="000000"/>
                </a:solidFill>
              </a:rPr>
              <a:t>2009</a:t>
            </a:r>
            <a:r>
              <a:rPr lang="zh-CN" altLang="en-US" dirty="0">
                <a:solidFill>
                  <a:srgbClr val="000000"/>
                </a:solidFill>
              </a:rPr>
              <a:t>年被评为“</a:t>
            </a:r>
            <a:r>
              <a:rPr lang="en-US" altLang="zh-CN" dirty="0">
                <a:solidFill>
                  <a:srgbClr val="000000"/>
                </a:solidFill>
              </a:rPr>
              <a:t>100</a:t>
            </a:r>
            <a:r>
              <a:rPr lang="zh-CN" altLang="en-US" dirty="0">
                <a:solidFill>
                  <a:srgbClr val="000000"/>
                </a:solidFill>
              </a:rPr>
              <a:t>位为新中国成立作出突出贡献的英雄模范人物”</a:t>
            </a:r>
            <a:r>
              <a:rPr lang="zh-CN" altLang="en-US" dirty="0" smtClean="0">
                <a:solidFill>
                  <a:srgbClr val="000000"/>
                </a:solidFill>
              </a:rPr>
              <a:t>。</a:t>
            </a:r>
            <a:endParaRPr lang="zh-CN" altLang="en-US" dirty="0">
              <a:solidFill>
                <a:srgbClr val="000000"/>
              </a:solidFill>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Tree>
    <p:extLst>
      <p:ext uri="{BB962C8B-B14F-4D97-AF65-F5344CB8AC3E}">
        <p14:creationId xmlns:p14="http://schemas.microsoft.com/office/powerpoint/2010/main" val="8419218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李宗仁</a:t>
            </a:r>
            <a:endParaRPr lang="zh-CN" altLang="en-US" dirty="0"/>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83</a:t>
            </a:r>
          </a:p>
        </p:txBody>
      </p:sp>
      <p:sp>
        <p:nvSpPr>
          <p:cNvPr id="60" name="AutoShape 3"/>
          <p:cNvSpPr>
            <a:spLocks noChangeArrowheads="1"/>
          </p:cNvSpPr>
          <p:nvPr/>
        </p:nvSpPr>
        <p:spPr bwMode="auto">
          <a:xfrm>
            <a:off x="2195736" y="1092766"/>
            <a:ext cx="6804248" cy="2862322"/>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
        <p:nvSpPr>
          <p:cNvPr id="6" name="矩形 5"/>
          <p:cNvSpPr/>
          <p:nvPr/>
        </p:nvSpPr>
        <p:spPr>
          <a:xfrm>
            <a:off x="2386163" y="1142742"/>
            <a:ext cx="6552728" cy="2862322"/>
          </a:xfrm>
          <a:prstGeom prst="rect">
            <a:avLst/>
          </a:prstGeom>
        </p:spPr>
        <p:txBody>
          <a:bodyPr wrap="square">
            <a:spAutoFit/>
          </a:bodyPr>
          <a:lstStyle/>
          <a:p>
            <a:r>
              <a:rPr lang="zh-CN" altLang="en-US" dirty="0" smtClean="0">
                <a:solidFill>
                  <a:srgbClr val="000000"/>
                </a:solidFill>
              </a:rPr>
              <a:t>      李</a:t>
            </a:r>
            <a:r>
              <a:rPr lang="zh-CN" altLang="en-US" dirty="0">
                <a:solidFill>
                  <a:srgbClr val="000000"/>
                </a:solidFill>
              </a:rPr>
              <a:t>宗仁（</a:t>
            </a:r>
            <a:r>
              <a:rPr lang="en-US" altLang="zh-CN" dirty="0">
                <a:solidFill>
                  <a:srgbClr val="000000"/>
                </a:solidFill>
              </a:rPr>
              <a:t>1891</a:t>
            </a:r>
            <a:r>
              <a:rPr lang="zh-CN" altLang="en-US" dirty="0">
                <a:solidFill>
                  <a:srgbClr val="000000"/>
                </a:solidFill>
              </a:rPr>
              <a:t>年</a:t>
            </a:r>
            <a:r>
              <a:rPr lang="en-US" altLang="zh-CN" dirty="0">
                <a:solidFill>
                  <a:srgbClr val="000000"/>
                </a:solidFill>
              </a:rPr>
              <a:t>8</a:t>
            </a:r>
            <a:r>
              <a:rPr lang="zh-CN" altLang="en-US" dirty="0">
                <a:solidFill>
                  <a:srgbClr val="000000"/>
                </a:solidFill>
              </a:rPr>
              <a:t>月</a:t>
            </a:r>
            <a:r>
              <a:rPr lang="en-US" altLang="zh-CN" dirty="0">
                <a:solidFill>
                  <a:srgbClr val="000000"/>
                </a:solidFill>
              </a:rPr>
              <a:t>13</a:t>
            </a:r>
            <a:r>
              <a:rPr lang="zh-CN" altLang="en-US" dirty="0">
                <a:solidFill>
                  <a:srgbClr val="000000"/>
                </a:solidFill>
              </a:rPr>
              <a:t>日</a:t>
            </a:r>
            <a:r>
              <a:rPr lang="en-US" altLang="zh-CN" dirty="0">
                <a:solidFill>
                  <a:srgbClr val="000000"/>
                </a:solidFill>
              </a:rPr>
              <a:t>—1969</a:t>
            </a:r>
            <a:r>
              <a:rPr lang="zh-CN" altLang="en-US" dirty="0">
                <a:solidFill>
                  <a:srgbClr val="000000"/>
                </a:solidFill>
              </a:rPr>
              <a:t>年</a:t>
            </a:r>
            <a:r>
              <a:rPr lang="en-US" altLang="zh-CN" dirty="0">
                <a:solidFill>
                  <a:srgbClr val="000000"/>
                </a:solidFill>
              </a:rPr>
              <a:t>1</a:t>
            </a:r>
            <a:r>
              <a:rPr lang="zh-CN" altLang="en-US" dirty="0">
                <a:solidFill>
                  <a:srgbClr val="000000"/>
                </a:solidFill>
              </a:rPr>
              <a:t>月</a:t>
            </a:r>
            <a:r>
              <a:rPr lang="en-US" altLang="zh-CN" dirty="0">
                <a:solidFill>
                  <a:srgbClr val="000000"/>
                </a:solidFill>
              </a:rPr>
              <a:t>30</a:t>
            </a:r>
            <a:r>
              <a:rPr lang="zh-CN" altLang="en-US" dirty="0">
                <a:solidFill>
                  <a:srgbClr val="000000"/>
                </a:solidFill>
              </a:rPr>
              <a:t>日），字德邻。广西桂林临桂区人。中国国民革命军陆军一级上将，中国国民党内“桂系”首领，曾任中华民国首任副总统、代总统。他是北伐战争中有着重要影响的一位人物，北伐前致力两广统一，奠定北伐的基础，促成北伐</a:t>
            </a:r>
            <a:r>
              <a:rPr lang="zh-CN" altLang="en-US" dirty="0" smtClean="0">
                <a:solidFill>
                  <a:srgbClr val="000000"/>
                </a:solidFill>
              </a:rPr>
              <a:t>。</a:t>
            </a:r>
            <a:endParaRPr lang="zh-CN" altLang="en-US" dirty="0">
              <a:solidFill>
                <a:srgbClr val="000000"/>
              </a:solidFill>
            </a:endParaRPr>
          </a:p>
          <a:p>
            <a:r>
              <a:rPr lang="zh-CN" altLang="en-US" dirty="0" smtClean="0">
                <a:solidFill>
                  <a:srgbClr val="000000"/>
                </a:solidFill>
              </a:rPr>
              <a:t>    “</a:t>
            </a:r>
            <a:r>
              <a:rPr lang="zh-CN" altLang="en-US" dirty="0">
                <a:solidFill>
                  <a:srgbClr val="000000"/>
                </a:solidFill>
              </a:rPr>
              <a:t>九</a:t>
            </a:r>
            <a:r>
              <a:rPr lang="en-US" altLang="zh-CN" dirty="0">
                <a:solidFill>
                  <a:srgbClr val="000000"/>
                </a:solidFill>
              </a:rPr>
              <a:t>·</a:t>
            </a:r>
            <a:r>
              <a:rPr lang="zh-CN" altLang="en-US" dirty="0">
                <a:solidFill>
                  <a:srgbClr val="000000"/>
                </a:solidFill>
              </a:rPr>
              <a:t>一八”事变后，抗日战争爆发，李宗仁任第五战区司令长官。</a:t>
            </a:r>
            <a:r>
              <a:rPr lang="en-US" altLang="zh-CN" dirty="0">
                <a:solidFill>
                  <a:srgbClr val="000000"/>
                </a:solidFill>
              </a:rPr>
              <a:t>1948</a:t>
            </a:r>
            <a:r>
              <a:rPr lang="zh-CN" altLang="en-US" dirty="0">
                <a:solidFill>
                  <a:srgbClr val="000000"/>
                </a:solidFill>
              </a:rPr>
              <a:t>年国民党行宪，当选副总统。蒋介石下野后，一度任代总统，欲以和谈挽救国民政府未果。之后出走美国，但最终偕夫人郭德洁于</a:t>
            </a:r>
            <a:r>
              <a:rPr lang="en-US" altLang="zh-CN" dirty="0">
                <a:solidFill>
                  <a:srgbClr val="000000"/>
                </a:solidFill>
              </a:rPr>
              <a:t>1965</a:t>
            </a:r>
            <a:r>
              <a:rPr lang="zh-CN" altLang="en-US" dirty="0">
                <a:solidFill>
                  <a:srgbClr val="000000"/>
                </a:solidFill>
              </a:rPr>
              <a:t>年</a:t>
            </a:r>
            <a:r>
              <a:rPr lang="en-US" altLang="zh-CN" dirty="0">
                <a:solidFill>
                  <a:srgbClr val="000000"/>
                </a:solidFill>
              </a:rPr>
              <a:t>7</a:t>
            </a:r>
            <a:r>
              <a:rPr lang="zh-CN" altLang="en-US" dirty="0">
                <a:solidFill>
                  <a:srgbClr val="000000"/>
                </a:solidFill>
              </a:rPr>
              <a:t>月经瑞士、中东回到北京，受到毛泽东及其他中共领导人欢迎，于</a:t>
            </a:r>
            <a:r>
              <a:rPr lang="en-US" altLang="zh-CN" dirty="0">
                <a:solidFill>
                  <a:srgbClr val="000000"/>
                </a:solidFill>
              </a:rPr>
              <a:t>1969</a:t>
            </a:r>
            <a:r>
              <a:rPr lang="zh-CN" altLang="en-US" dirty="0">
                <a:solidFill>
                  <a:srgbClr val="000000"/>
                </a:solidFill>
              </a:rPr>
              <a:t>年</a:t>
            </a:r>
            <a:r>
              <a:rPr lang="en-US" altLang="zh-CN" dirty="0">
                <a:solidFill>
                  <a:srgbClr val="000000"/>
                </a:solidFill>
              </a:rPr>
              <a:t>1</a:t>
            </a:r>
            <a:r>
              <a:rPr lang="zh-CN" altLang="en-US" dirty="0">
                <a:solidFill>
                  <a:srgbClr val="000000"/>
                </a:solidFill>
              </a:rPr>
              <a:t>月</a:t>
            </a:r>
            <a:r>
              <a:rPr lang="en-US" altLang="zh-CN" dirty="0">
                <a:solidFill>
                  <a:srgbClr val="000000"/>
                </a:solidFill>
              </a:rPr>
              <a:t>30</a:t>
            </a:r>
            <a:r>
              <a:rPr lang="zh-CN" altLang="en-US" dirty="0">
                <a:solidFill>
                  <a:srgbClr val="000000"/>
                </a:solidFill>
              </a:rPr>
              <a:t>日在北京逝世。</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228626"/>
            <a:ext cx="1707971" cy="2389885"/>
          </a:xfrm>
          <a:prstGeom prst="rect">
            <a:avLst/>
          </a:prstGeom>
        </p:spPr>
      </p:pic>
      <p:sp>
        <p:nvSpPr>
          <p:cNvPr id="7" name="矩形 6"/>
          <p:cNvSpPr/>
          <p:nvPr/>
        </p:nvSpPr>
        <p:spPr>
          <a:xfrm>
            <a:off x="675797" y="4437280"/>
            <a:ext cx="7772400" cy="1477328"/>
          </a:xfrm>
          <a:prstGeom prst="rect">
            <a:avLst/>
          </a:prstGeom>
        </p:spPr>
        <p:txBody>
          <a:bodyPr wrap="square">
            <a:spAutoFit/>
          </a:bodyPr>
          <a:lstStyle/>
          <a:p>
            <a:r>
              <a:rPr lang="zh-CN" altLang="en-US" dirty="0" smtClean="0">
                <a:solidFill>
                  <a:srgbClr val="000000"/>
                </a:solidFill>
              </a:rPr>
              <a:t>    李宗仁将军国军</a:t>
            </a:r>
            <a:r>
              <a:rPr lang="zh-CN" altLang="en-US" dirty="0">
                <a:solidFill>
                  <a:srgbClr val="000000"/>
                </a:solidFill>
              </a:rPr>
              <a:t>第五战区司令</a:t>
            </a:r>
            <a:r>
              <a:rPr lang="zh-CN" altLang="en-US" dirty="0" smtClean="0">
                <a:solidFill>
                  <a:srgbClr val="000000"/>
                </a:solidFill>
              </a:rPr>
              <a:t>长官</a:t>
            </a:r>
            <a:r>
              <a:rPr lang="en-US" altLang="zh-CN" dirty="0" smtClean="0">
                <a:solidFill>
                  <a:srgbClr val="000000"/>
                </a:solidFill>
              </a:rPr>
              <a:t> </a:t>
            </a:r>
            <a:r>
              <a:rPr lang="zh-CN" altLang="en-US" dirty="0">
                <a:solidFill>
                  <a:srgbClr val="000000"/>
                </a:solidFill>
              </a:rPr>
              <a:t>。李宗仁先打出里程碑的一</a:t>
            </a:r>
            <a:r>
              <a:rPr lang="zh-CN" altLang="en-US" dirty="0" smtClean="0">
                <a:solidFill>
                  <a:srgbClr val="000000"/>
                </a:solidFill>
              </a:rPr>
              <a:t>战</a:t>
            </a:r>
            <a:r>
              <a:rPr lang="en-US" altLang="zh-CN" dirty="0" smtClean="0">
                <a:solidFill>
                  <a:srgbClr val="000000"/>
                </a:solidFill>
              </a:rPr>
              <a:t> </a:t>
            </a:r>
            <a:r>
              <a:rPr lang="zh-CN" altLang="en-US" dirty="0">
                <a:solidFill>
                  <a:srgbClr val="000000"/>
                </a:solidFill>
              </a:rPr>
              <a:t>。台儿庄战役共歼敌一万余人，是抗战开始后中国军队在正面战场上取得的第一次战役规模的大捷，而且对手是日本的王牌师团，在国际上也被称为是日本建立现代化军队以来遭受的第一场引人注目的大</a:t>
            </a:r>
            <a:r>
              <a:rPr lang="zh-CN" altLang="en-US" dirty="0" smtClean="0">
                <a:solidFill>
                  <a:srgbClr val="000000"/>
                </a:solidFill>
              </a:rPr>
              <a:t>惨败。</a:t>
            </a:r>
            <a:r>
              <a:rPr lang="zh-CN" altLang="en-US" dirty="0">
                <a:solidFill>
                  <a:srgbClr val="000000"/>
                </a:solidFill>
              </a:rPr>
              <a:t>台儿庄战役后，李又参加了武汉、随枣、豫南等</a:t>
            </a:r>
            <a:r>
              <a:rPr lang="zh-CN" altLang="en-US" dirty="0" smtClean="0">
                <a:solidFill>
                  <a:srgbClr val="000000"/>
                </a:solidFill>
              </a:rPr>
              <a:t>会战。</a:t>
            </a:r>
            <a:r>
              <a:rPr lang="en-US" altLang="zh-CN" dirty="0" smtClean="0">
                <a:solidFill>
                  <a:srgbClr val="000000"/>
                </a:solidFill>
              </a:rPr>
              <a:t> </a:t>
            </a:r>
            <a:endParaRPr lang="zh-CN" altLang="en-US" dirty="0">
              <a:solidFill>
                <a:srgbClr val="000000"/>
              </a:solidFill>
            </a:endParaRP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spTree>
    <p:extLst>
      <p:ext uri="{BB962C8B-B14F-4D97-AF65-F5344CB8AC3E}">
        <p14:creationId xmlns:p14="http://schemas.microsoft.com/office/powerpoint/2010/main" val="224694147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杜聿明</a:t>
            </a: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84</a:t>
            </a:r>
          </a:p>
        </p:txBody>
      </p:sp>
      <p:sp>
        <p:nvSpPr>
          <p:cNvPr id="60" name="AutoShape 3"/>
          <p:cNvSpPr>
            <a:spLocks noChangeArrowheads="1"/>
          </p:cNvSpPr>
          <p:nvPr/>
        </p:nvSpPr>
        <p:spPr bwMode="auto">
          <a:xfrm>
            <a:off x="2304256" y="1092765"/>
            <a:ext cx="6634635" cy="3189297"/>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
        <p:nvSpPr>
          <p:cNvPr id="6" name="矩形 5"/>
          <p:cNvSpPr/>
          <p:nvPr/>
        </p:nvSpPr>
        <p:spPr>
          <a:xfrm>
            <a:off x="2386163" y="1142742"/>
            <a:ext cx="6552728" cy="3139321"/>
          </a:xfrm>
          <a:prstGeom prst="rect">
            <a:avLst/>
          </a:prstGeom>
        </p:spPr>
        <p:txBody>
          <a:bodyPr wrap="square">
            <a:spAutoFit/>
          </a:bodyPr>
          <a:lstStyle/>
          <a:p>
            <a:r>
              <a:rPr lang="zh-CN" altLang="en-US" dirty="0" smtClean="0">
                <a:solidFill>
                  <a:srgbClr val="000000"/>
                </a:solidFill>
              </a:rPr>
              <a:t>     杜聿明</a:t>
            </a:r>
            <a:r>
              <a:rPr lang="zh-CN" altLang="en-US" dirty="0">
                <a:solidFill>
                  <a:srgbClr val="000000"/>
                </a:solidFill>
              </a:rPr>
              <a:t>（</a:t>
            </a:r>
            <a:r>
              <a:rPr lang="en-US" altLang="zh-CN" dirty="0">
                <a:solidFill>
                  <a:srgbClr val="000000"/>
                </a:solidFill>
              </a:rPr>
              <a:t>1904—1981</a:t>
            </a:r>
            <a:r>
              <a:rPr lang="zh-CN" altLang="en-US" dirty="0">
                <a:solidFill>
                  <a:srgbClr val="000000"/>
                </a:solidFill>
              </a:rPr>
              <a:t>），字光亭，汉族，陕西省米脂县人。著名抗日将领，国民革命军陆军中将，黄埔系骨干</a:t>
            </a:r>
            <a:r>
              <a:rPr lang="zh-CN" altLang="en-US" dirty="0" smtClean="0">
                <a:solidFill>
                  <a:srgbClr val="000000"/>
                </a:solidFill>
              </a:rPr>
              <a:t>。</a:t>
            </a:r>
            <a:endParaRPr lang="zh-CN" altLang="en-US" dirty="0">
              <a:solidFill>
                <a:srgbClr val="000000"/>
              </a:solidFill>
            </a:endParaRPr>
          </a:p>
          <a:p>
            <a:r>
              <a:rPr lang="en-US" altLang="zh-CN" dirty="0" smtClean="0">
                <a:solidFill>
                  <a:srgbClr val="000000"/>
                </a:solidFill>
              </a:rPr>
              <a:t>      1924</a:t>
            </a:r>
            <a:r>
              <a:rPr lang="zh-CN" altLang="en-US" dirty="0">
                <a:solidFill>
                  <a:srgbClr val="000000"/>
                </a:solidFill>
              </a:rPr>
              <a:t>年</a:t>
            </a:r>
            <a:r>
              <a:rPr lang="en-US" altLang="zh-CN" dirty="0">
                <a:solidFill>
                  <a:srgbClr val="000000"/>
                </a:solidFill>
              </a:rPr>
              <a:t>6</a:t>
            </a:r>
            <a:r>
              <a:rPr lang="zh-CN" altLang="en-US" dirty="0">
                <a:solidFill>
                  <a:srgbClr val="000000"/>
                </a:solidFill>
              </a:rPr>
              <a:t>月入黄埔军校第一期学习，毕业后在国民革命军东征讨伐陈炯明中初露头角，历任军校教导团副排长，武汉分校学兵团中尉连长，中央陆军军官学校中队长，教导第</a:t>
            </a:r>
            <a:r>
              <a:rPr lang="en-US" altLang="zh-CN" dirty="0">
                <a:solidFill>
                  <a:srgbClr val="000000"/>
                </a:solidFill>
              </a:rPr>
              <a:t>2</a:t>
            </a:r>
            <a:r>
              <a:rPr lang="zh-CN" altLang="en-US" dirty="0">
                <a:solidFill>
                  <a:srgbClr val="000000"/>
                </a:solidFill>
              </a:rPr>
              <a:t>师营长、团长，第</a:t>
            </a:r>
            <a:r>
              <a:rPr lang="en-US" altLang="zh-CN" dirty="0">
                <a:solidFill>
                  <a:srgbClr val="000000"/>
                </a:solidFill>
              </a:rPr>
              <a:t>17</a:t>
            </a:r>
            <a:r>
              <a:rPr lang="zh-CN" altLang="en-US" dirty="0">
                <a:solidFill>
                  <a:srgbClr val="000000"/>
                </a:solidFill>
              </a:rPr>
              <a:t>军第</a:t>
            </a:r>
            <a:r>
              <a:rPr lang="en-US" altLang="zh-CN" dirty="0">
                <a:solidFill>
                  <a:srgbClr val="000000"/>
                </a:solidFill>
              </a:rPr>
              <a:t>25</a:t>
            </a:r>
            <a:r>
              <a:rPr lang="zh-CN" altLang="en-US" dirty="0">
                <a:solidFill>
                  <a:srgbClr val="000000"/>
                </a:solidFill>
              </a:rPr>
              <a:t>师旅长、副师长等职，曾参加北伐战争、长城抗战、淞沪抗战</a:t>
            </a:r>
            <a:r>
              <a:rPr lang="zh-CN" altLang="en-US" dirty="0" smtClean="0">
                <a:solidFill>
                  <a:srgbClr val="000000"/>
                </a:solidFill>
              </a:rPr>
              <a:t>。</a:t>
            </a:r>
            <a:endParaRPr lang="zh-CN" altLang="en-US" dirty="0">
              <a:solidFill>
                <a:srgbClr val="000000"/>
              </a:solidFill>
            </a:endParaRPr>
          </a:p>
          <a:p>
            <a:r>
              <a:rPr lang="en-US" altLang="zh-CN" dirty="0" smtClean="0">
                <a:solidFill>
                  <a:srgbClr val="000000"/>
                </a:solidFill>
              </a:rPr>
              <a:t>      1939</a:t>
            </a:r>
            <a:r>
              <a:rPr lang="zh-CN" altLang="en-US" dirty="0">
                <a:solidFill>
                  <a:srgbClr val="000000"/>
                </a:solidFill>
              </a:rPr>
              <a:t>年</a:t>
            </a:r>
            <a:r>
              <a:rPr lang="en-US" altLang="zh-CN" dirty="0">
                <a:solidFill>
                  <a:srgbClr val="000000"/>
                </a:solidFill>
              </a:rPr>
              <a:t>11</a:t>
            </a:r>
            <a:r>
              <a:rPr lang="zh-CN" altLang="en-US" dirty="0">
                <a:solidFill>
                  <a:srgbClr val="000000"/>
                </a:solidFill>
              </a:rPr>
              <a:t>月任第</a:t>
            </a:r>
            <a:r>
              <a:rPr lang="en-US" altLang="zh-CN" dirty="0">
                <a:solidFill>
                  <a:srgbClr val="000000"/>
                </a:solidFill>
              </a:rPr>
              <a:t>5</a:t>
            </a:r>
            <a:r>
              <a:rPr lang="zh-CN" altLang="en-US" dirty="0">
                <a:solidFill>
                  <a:srgbClr val="000000"/>
                </a:solidFill>
              </a:rPr>
              <a:t>军军长，率部参加桂南会战，指挥桂南昆仑关对日作战，重创号称“钢军”的日军第五师团。</a:t>
            </a:r>
            <a:r>
              <a:rPr lang="en-US" altLang="zh-CN" dirty="0">
                <a:solidFill>
                  <a:srgbClr val="000000"/>
                </a:solidFill>
              </a:rPr>
              <a:t>1978</a:t>
            </a:r>
            <a:r>
              <a:rPr lang="zh-CN" altLang="en-US" dirty="0">
                <a:solidFill>
                  <a:srgbClr val="000000"/>
                </a:solidFill>
              </a:rPr>
              <a:t>年当选为第五届全国人大代表、全国政协第五届常委和文史资料研究委员会军事组副组长</a:t>
            </a:r>
            <a:r>
              <a:rPr lang="zh-CN" altLang="en-US" dirty="0" smtClean="0">
                <a:solidFill>
                  <a:srgbClr val="000000"/>
                </a:solidFill>
              </a:rPr>
              <a:t>。</a:t>
            </a:r>
            <a:endParaRPr lang="zh-CN" altLang="en-US" dirty="0">
              <a:solidFill>
                <a:srgbClr val="000000"/>
              </a:solidFill>
            </a:endParaRPr>
          </a:p>
        </p:txBody>
      </p:sp>
      <p:sp>
        <p:nvSpPr>
          <p:cNvPr id="7" name="矩形 6"/>
          <p:cNvSpPr/>
          <p:nvPr/>
        </p:nvSpPr>
        <p:spPr>
          <a:xfrm>
            <a:off x="539552" y="4852778"/>
            <a:ext cx="7772400" cy="923330"/>
          </a:xfrm>
          <a:prstGeom prst="rect">
            <a:avLst/>
          </a:prstGeom>
        </p:spPr>
        <p:txBody>
          <a:bodyPr wrap="square">
            <a:spAutoFit/>
          </a:bodyPr>
          <a:lstStyle/>
          <a:p>
            <a:r>
              <a:rPr lang="zh-CN" altLang="en-US" dirty="0" smtClean="0">
                <a:solidFill>
                  <a:srgbClr val="000000"/>
                </a:solidFill>
              </a:rPr>
              <a:t>     杜聿明将军第</a:t>
            </a:r>
            <a:r>
              <a:rPr lang="en-US" altLang="zh-CN" dirty="0">
                <a:solidFill>
                  <a:srgbClr val="000000"/>
                </a:solidFill>
              </a:rPr>
              <a:t>5</a:t>
            </a:r>
            <a:r>
              <a:rPr lang="zh-CN" altLang="en-US" dirty="0">
                <a:solidFill>
                  <a:srgbClr val="000000"/>
                </a:solidFill>
              </a:rPr>
              <a:t>军</a:t>
            </a:r>
            <a:r>
              <a:rPr lang="zh-CN" altLang="en-US" dirty="0" smtClean="0">
                <a:solidFill>
                  <a:srgbClr val="000000"/>
                </a:solidFill>
              </a:rPr>
              <a:t>军长</a:t>
            </a:r>
            <a:r>
              <a:rPr lang="en-US" altLang="zh-CN" dirty="0" smtClean="0">
                <a:solidFill>
                  <a:srgbClr val="000000"/>
                </a:solidFill>
              </a:rPr>
              <a:t> </a:t>
            </a:r>
            <a:r>
              <a:rPr lang="zh-CN" altLang="en-US" dirty="0">
                <a:solidFill>
                  <a:srgbClr val="000000"/>
                </a:solidFill>
              </a:rPr>
              <a:t>。参加过古北口长城抗战和八一三淞沪</a:t>
            </a:r>
            <a:r>
              <a:rPr lang="zh-CN" altLang="en-US" dirty="0" smtClean="0">
                <a:solidFill>
                  <a:srgbClr val="000000"/>
                </a:solidFill>
              </a:rPr>
              <a:t>抗战</a:t>
            </a:r>
            <a:r>
              <a:rPr lang="en-US" altLang="zh-CN" dirty="0" smtClean="0">
                <a:solidFill>
                  <a:srgbClr val="000000"/>
                </a:solidFill>
              </a:rPr>
              <a:t> </a:t>
            </a:r>
            <a:r>
              <a:rPr lang="zh-CN" altLang="en-US" dirty="0">
                <a:solidFill>
                  <a:srgbClr val="000000"/>
                </a:solidFill>
              </a:rPr>
              <a:t>。以桂南会战中取得昆仑关大捷而</a:t>
            </a:r>
            <a:r>
              <a:rPr lang="zh-CN" altLang="en-US" dirty="0" smtClean="0">
                <a:solidFill>
                  <a:srgbClr val="000000"/>
                </a:solidFill>
              </a:rPr>
              <a:t>一举成名</a:t>
            </a:r>
            <a:r>
              <a:rPr lang="en-US" altLang="zh-CN" dirty="0" smtClean="0">
                <a:solidFill>
                  <a:srgbClr val="000000"/>
                </a:solidFill>
              </a:rPr>
              <a:t> </a:t>
            </a:r>
            <a:r>
              <a:rPr lang="zh-CN" altLang="en-US" dirty="0">
                <a:solidFill>
                  <a:srgbClr val="000000"/>
                </a:solidFill>
              </a:rPr>
              <a:t>。对手是号称日本钢军的坂垣师团中村</a:t>
            </a:r>
            <a:r>
              <a:rPr lang="zh-CN" altLang="en-US" dirty="0" smtClean="0">
                <a:solidFill>
                  <a:srgbClr val="000000"/>
                </a:solidFill>
              </a:rPr>
              <a:t>旅团</a:t>
            </a:r>
            <a:r>
              <a:rPr lang="en-US" altLang="zh-CN" dirty="0" smtClean="0">
                <a:solidFill>
                  <a:srgbClr val="000000"/>
                </a:solidFill>
              </a:rPr>
              <a:t> </a:t>
            </a:r>
            <a:r>
              <a:rPr lang="zh-CN" altLang="en-US" dirty="0">
                <a:solidFill>
                  <a:srgbClr val="000000"/>
                </a:solidFill>
              </a:rPr>
              <a:t>。 </a:t>
            </a:r>
            <a:r>
              <a:rPr lang="en-US" altLang="zh-CN" dirty="0">
                <a:solidFill>
                  <a:srgbClr val="000000"/>
                </a:solidFill>
              </a:rPr>
              <a:t>1942</a:t>
            </a:r>
            <a:r>
              <a:rPr lang="zh-CN" altLang="en-US" dirty="0">
                <a:solidFill>
                  <a:srgbClr val="000000"/>
                </a:solidFill>
              </a:rPr>
              <a:t>年杜聿明作为远征军副司令出征</a:t>
            </a:r>
            <a:r>
              <a:rPr lang="zh-CN" altLang="en-US" dirty="0" smtClean="0">
                <a:solidFill>
                  <a:srgbClr val="000000"/>
                </a:solidFill>
              </a:rPr>
              <a:t>缅甸。</a:t>
            </a:r>
            <a:endParaRPr lang="zh-CN" altLang="en-US" dirty="0">
              <a:solidFill>
                <a:srgbClr val="000000"/>
              </a:solidFill>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499" y="1142743"/>
            <a:ext cx="2061641" cy="3006338"/>
          </a:xfrm>
          <a:prstGeom prst="rect">
            <a:avLst/>
          </a:prstGeom>
        </p:spPr>
      </p:pic>
    </p:spTree>
    <p:extLst>
      <p:ext uri="{BB962C8B-B14F-4D97-AF65-F5344CB8AC3E}">
        <p14:creationId xmlns:p14="http://schemas.microsoft.com/office/powerpoint/2010/main" val="62173434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孙立人</a:t>
            </a: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85</a:t>
            </a:r>
          </a:p>
        </p:txBody>
      </p:sp>
      <p:sp>
        <p:nvSpPr>
          <p:cNvPr id="60" name="AutoShape 3"/>
          <p:cNvSpPr>
            <a:spLocks noChangeArrowheads="1"/>
          </p:cNvSpPr>
          <p:nvPr/>
        </p:nvSpPr>
        <p:spPr bwMode="auto">
          <a:xfrm>
            <a:off x="3002114" y="1081732"/>
            <a:ext cx="5674342" cy="2635300"/>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
        <p:nvSpPr>
          <p:cNvPr id="6" name="矩形 5"/>
          <p:cNvSpPr/>
          <p:nvPr/>
        </p:nvSpPr>
        <p:spPr>
          <a:xfrm>
            <a:off x="2987824" y="1221195"/>
            <a:ext cx="5786237" cy="2862322"/>
          </a:xfrm>
          <a:prstGeom prst="rect">
            <a:avLst/>
          </a:prstGeom>
        </p:spPr>
        <p:txBody>
          <a:bodyPr wrap="square">
            <a:spAutoFit/>
          </a:bodyPr>
          <a:lstStyle/>
          <a:p>
            <a:r>
              <a:rPr lang="zh-CN" altLang="en-US" dirty="0" smtClean="0">
                <a:solidFill>
                  <a:srgbClr val="000000"/>
                </a:solidFill>
              </a:rPr>
              <a:t>      孙立人</a:t>
            </a:r>
            <a:r>
              <a:rPr lang="zh-CN" altLang="en-US" dirty="0">
                <a:solidFill>
                  <a:srgbClr val="000000"/>
                </a:solidFill>
              </a:rPr>
              <a:t>，字抚民，号仲能，汉族，安徽舒城三河镇（今属肥西）人，生于安徽庐江金牛镇。先后毕业于清华大学、美国弗吉尼亚军事学院。中华民国陆军二级上将军衔，第一次缅战时任</a:t>
            </a:r>
            <a:r>
              <a:rPr lang="en-US" altLang="zh-CN" dirty="0">
                <a:solidFill>
                  <a:srgbClr val="000000"/>
                </a:solidFill>
              </a:rPr>
              <a:t>38</a:t>
            </a:r>
            <a:r>
              <a:rPr lang="zh-CN" altLang="en-US" dirty="0">
                <a:solidFill>
                  <a:srgbClr val="000000"/>
                </a:solidFill>
              </a:rPr>
              <a:t>师师长，在孟关杰布山隘，孟拱河谷等地击败日军 。第二次入缅作战时任新一军军长，是抗日战争中军级单位将领中歼灭日军最多的将领。有“丛林之狐”、“东方隆美尔”之誉。内战时曾于四平、公主岭等地击败林彪</a:t>
            </a:r>
            <a:r>
              <a:rPr lang="zh-CN" altLang="en-US" dirty="0" smtClean="0">
                <a:solidFill>
                  <a:srgbClr val="000000"/>
                </a:solidFill>
              </a:rPr>
              <a:t>。</a:t>
            </a:r>
            <a:endParaRPr lang="en-US" altLang="zh-CN" dirty="0">
              <a:solidFill>
                <a:srgbClr val="000000"/>
              </a:solidFill>
            </a:endParaRPr>
          </a:p>
          <a:p>
            <a:r>
              <a:rPr lang="zh-CN" altLang="en-US" dirty="0" smtClean="0">
                <a:solidFill>
                  <a:srgbClr val="000000"/>
                </a:solidFill>
              </a:rPr>
              <a:t>      </a:t>
            </a:r>
            <a:endParaRPr lang="zh-CN" altLang="en-US" dirty="0">
              <a:solidFill>
                <a:srgbClr val="000000"/>
              </a:solidFill>
            </a:endParaRPr>
          </a:p>
          <a:p>
            <a:endParaRPr lang="zh-CN" altLang="en-US" dirty="0">
              <a:solidFill>
                <a:srgbClr val="000000"/>
              </a:solidFill>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997417"/>
            <a:ext cx="2213040" cy="3086100"/>
          </a:xfrm>
          <a:prstGeom prst="rect">
            <a:avLst/>
          </a:prstGeom>
        </p:spPr>
      </p:pic>
      <p:sp>
        <p:nvSpPr>
          <p:cNvPr id="4" name="矩形 3"/>
          <p:cNvSpPr/>
          <p:nvPr/>
        </p:nvSpPr>
        <p:spPr>
          <a:xfrm>
            <a:off x="1043608" y="4400223"/>
            <a:ext cx="6984776" cy="1754326"/>
          </a:xfrm>
          <a:prstGeom prst="rect">
            <a:avLst/>
          </a:prstGeom>
        </p:spPr>
        <p:txBody>
          <a:bodyPr wrap="square">
            <a:spAutoFit/>
          </a:bodyPr>
          <a:lstStyle/>
          <a:p>
            <a:r>
              <a:rPr lang="zh-CN" altLang="en-US" dirty="0" smtClean="0">
                <a:solidFill>
                  <a:srgbClr val="000000"/>
                </a:solidFill>
              </a:rPr>
              <a:t>      孙立人</a:t>
            </a:r>
            <a:r>
              <a:rPr lang="zh-CN" altLang="en-US" dirty="0">
                <a:solidFill>
                  <a:srgbClr val="000000"/>
                </a:solidFill>
              </a:rPr>
              <a:t>致力于国军现代化，整编撤退来台之国军，建立完善之兵役制度与预备军官制度。</a:t>
            </a:r>
            <a:r>
              <a:rPr lang="en-US" altLang="zh-CN" dirty="0">
                <a:solidFill>
                  <a:srgbClr val="000000"/>
                </a:solidFill>
              </a:rPr>
              <a:t>1955</a:t>
            </a:r>
            <a:r>
              <a:rPr lang="zh-CN" altLang="en-US" dirty="0">
                <a:solidFill>
                  <a:srgbClr val="000000"/>
                </a:solidFill>
              </a:rPr>
              <a:t>年遭蒋介石认定叛变被软禁，随着孙案的爆发，孙立人的一切事迹，遭到国民党政府的历史删除</a:t>
            </a:r>
            <a:r>
              <a:rPr lang="zh-CN" altLang="en-US" dirty="0" smtClean="0">
                <a:solidFill>
                  <a:srgbClr val="000000"/>
                </a:solidFill>
              </a:rPr>
              <a:t>。</a:t>
            </a:r>
            <a:endParaRPr lang="en-US" altLang="zh-CN" dirty="0" smtClean="0">
              <a:solidFill>
                <a:srgbClr val="000000"/>
              </a:solidFill>
            </a:endParaRPr>
          </a:p>
          <a:p>
            <a:r>
              <a:rPr lang="en-US" altLang="zh-CN" dirty="0" smtClean="0">
                <a:solidFill>
                  <a:srgbClr val="000000"/>
                </a:solidFill>
              </a:rPr>
              <a:t>      1988</a:t>
            </a:r>
            <a:r>
              <a:rPr lang="zh-CN" altLang="en-US" dirty="0">
                <a:solidFill>
                  <a:srgbClr val="000000"/>
                </a:solidFill>
              </a:rPr>
              <a:t>年台监察院认定孙立人无叛乱意图，</a:t>
            </a:r>
            <a:r>
              <a:rPr lang="en-US" altLang="zh-CN" dirty="0">
                <a:solidFill>
                  <a:srgbClr val="000000"/>
                </a:solidFill>
              </a:rPr>
              <a:t>2014</a:t>
            </a:r>
            <a:r>
              <a:rPr lang="zh-CN" altLang="en-US" dirty="0">
                <a:solidFill>
                  <a:srgbClr val="000000"/>
                </a:solidFill>
              </a:rPr>
              <a:t>年</a:t>
            </a:r>
            <a:r>
              <a:rPr lang="en-US" altLang="zh-CN" dirty="0">
                <a:solidFill>
                  <a:srgbClr val="000000"/>
                </a:solidFill>
              </a:rPr>
              <a:t>7</a:t>
            </a:r>
            <a:r>
              <a:rPr lang="zh-CN" altLang="en-US" dirty="0">
                <a:solidFill>
                  <a:srgbClr val="000000"/>
                </a:solidFill>
              </a:rPr>
              <a:t>月，台湾监察机构承认</a:t>
            </a:r>
            <a:r>
              <a:rPr lang="en-US" altLang="zh-CN" dirty="0">
                <a:solidFill>
                  <a:srgbClr val="000000"/>
                </a:solidFill>
              </a:rPr>
              <a:t>1955</a:t>
            </a:r>
            <a:r>
              <a:rPr lang="zh-CN" altLang="en-US" dirty="0">
                <a:solidFill>
                  <a:srgbClr val="000000"/>
                </a:solidFill>
              </a:rPr>
              <a:t>年郭廷亮“假藉长官名义为匪工作”间接为其平反。</a:t>
            </a:r>
          </a:p>
          <a:p>
            <a:endParaRPr lang="zh-CN" altLang="en-US" dirty="0">
              <a:solidFill>
                <a:srgbClr val="000000"/>
              </a:solidFill>
            </a:endParaRPr>
          </a:p>
        </p:txBody>
      </p:sp>
    </p:spTree>
    <p:extLst>
      <p:ext uri="{BB962C8B-B14F-4D97-AF65-F5344CB8AC3E}">
        <p14:creationId xmlns:p14="http://schemas.microsoft.com/office/powerpoint/2010/main" val="9799364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战争经过</a:t>
            </a:r>
          </a:p>
        </p:txBody>
      </p:sp>
      <p:sp>
        <p:nvSpPr>
          <p:cNvPr id="3" name="AutoShape 3"/>
          <p:cNvSpPr>
            <a:spLocks noChangeArrowheads="1"/>
          </p:cNvSpPr>
          <p:nvPr/>
        </p:nvSpPr>
        <p:spPr bwMode="auto">
          <a:xfrm>
            <a:off x="937169" y="3553858"/>
            <a:ext cx="1440000" cy="1800000"/>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r>
              <a:rPr lang="zh-CN" altLang="en-US" sz="2000" b="1" kern="0" dirty="0">
                <a:solidFill>
                  <a:srgbClr val="000000"/>
                </a:solidFill>
                <a:latin typeface="+mn-ea"/>
                <a:ea typeface="+mn-ea"/>
              </a:rPr>
              <a:t>防御阶段</a:t>
            </a:r>
            <a:endParaRPr lang="en-US" altLang="zh-CN" sz="2000" b="1" kern="0" dirty="0" smtClean="0">
              <a:solidFill>
                <a:srgbClr val="000000"/>
              </a:solidFill>
              <a:latin typeface="+mn-ea"/>
              <a:ea typeface="+mn-ea"/>
            </a:endParaRPr>
          </a:p>
        </p:txBody>
      </p:sp>
      <p:sp>
        <p:nvSpPr>
          <p:cNvPr id="4" name="AutoShape 7"/>
          <p:cNvSpPr>
            <a:spLocks noChangeArrowheads="1"/>
          </p:cNvSpPr>
          <p:nvPr/>
        </p:nvSpPr>
        <p:spPr bwMode="gray">
          <a:xfrm>
            <a:off x="6141164" y="2158167"/>
            <a:ext cx="398463" cy="449262"/>
          </a:xfrm>
          <a:prstGeom prst="chevron">
            <a:avLst>
              <a:gd name="adj" fmla="val 52514"/>
            </a:avLst>
          </a:prstGeom>
          <a:solidFill>
            <a:srgbClr val="368463"/>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fontAlgn="auto" hangingPunct="1">
              <a:spcBef>
                <a:spcPts val="0"/>
              </a:spcBef>
              <a:spcAft>
                <a:spcPts val="0"/>
              </a:spcAft>
              <a:defRPr/>
            </a:pPr>
            <a:endParaRPr lang="zh-CN" altLang="en-US" sz="3200" kern="0" smtClean="0">
              <a:solidFill>
                <a:srgbClr val="335338"/>
              </a:solidFill>
              <a:ea typeface="华文琥珀" panose="02010800040101010101" pitchFamily="2" charset="-122"/>
            </a:endParaRPr>
          </a:p>
        </p:txBody>
      </p:sp>
      <p:grpSp>
        <p:nvGrpSpPr>
          <p:cNvPr id="5" name="Group 47"/>
          <p:cNvGrpSpPr>
            <a:grpSpLocks noChangeAspect="1"/>
          </p:cNvGrpSpPr>
          <p:nvPr/>
        </p:nvGrpSpPr>
        <p:grpSpPr bwMode="auto">
          <a:xfrm>
            <a:off x="952855" y="1700808"/>
            <a:ext cx="1362710" cy="1350010"/>
            <a:chOff x="249" y="1152"/>
            <a:chExt cx="1073" cy="1063"/>
          </a:xfrm>
        </p:grpSpPr>
        <p:sp>
          <p:nvSpPr>
            <p:cNvPr id="6" name="Oval 13"/>
            <p:cNvSpPr>
              <a:spLocks noChangeArrowheads="1"/>
            </p:cNvSpPr>
            <p:nvPr/>
          </p:nvSpPr>
          <p:spPr bwMode="gray">
            <a:xfrm>
              <a:off x="249" y="1152"/>
              <a:ext cx="1073" cy="1063"/>
            </a:xfrm>
            <a:prstGeom prst="ellipse">
              <a:avLst/>
            </a:prstGeom>
            <a:gradFill rotWithShape="1">
              <a:gsLst>
                <a:gs pos="0">
                  <a:srgbClr val="481ECE">
                    <a:gamma/>
                    <a:tint val="0"/>
                    <a:invGamma/>
                  </a:srgbClr>
                </a:gs>
                <a:gs pos="50000">
                  <a:srgbClr val="481ECE"/>
                </a:gs>
                <a:gs pos="100000">
                  <a:srgbClr val="481ECE">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7" name="Oval 14"/>
            <p:cNvSpPr>
              <a:spLocks noChangeArrowheads="1"/>
            </p:cNvSpPr>
            <p:nvPr/>
          </p:nvSpPr>
          <p:spPr bwMode="gray">
            <a:xfrm>
              <a:off x="249" y="1152"/>
              <a:ext cx="1073" cy="1063"/>
            </a:xfrm>
            <a:prstGeom prst="ellipse">
              <a:avLst/>
            </a:prstGeom>
            <a:gradFill rotWithShape="1">
              <a:gsLst>
                <a:gs pos="0">
                  <a:srgbClr val="481ECE">
                    <a:alpha val="32001"/>
                  </a:srgbClr>
                </a:gs>
                <a:gs pos="100000">
                  <a:srgbClr val="481ECE">
                    <a:gamma/>
                    <a:shade val="0"/>
                    <a:invGamma/>
                    <a:alpha val="89999"/>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8" name="Oval 15"/>
            <p:cNvSpPr>
              <a:spLocks noChangeArrowheads="1"/>
            </p:cNvSpPr>
            <p:nvPr/>
          </p:nvSpPr>
          <p:spPr bwMode="gray">
            <a:xfrm>
              <a:off x="319" y="1221"/>
              <a:ext cx="933" cy="924"/>
            </a:xfrm>
            <a:prstGeom prst="ellipse">
              <a:avLst/>
            </a:prstGeom>
            <a:gradFill rotWithShape="1">
              <a:gsLst>
                <a:gs pos="0">
                  <a:srgbClr val="481ECE">
                    <a:gamma/>
                    <a:shade val="54118"/>
                    <a:invGamma/>
                  </a:srgbClr>
                </a:gs>
                <a:gs pos="50000">
                  <a:srgbClr val="481ECE"/>
                </a:gs>
                <a:gs pos="100000">
                  <a:srgbClr val="481ECE">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9" name="Oval 16"/>
            <p:cNvSpPr>
              <a:spLocks noChangeArrowheads="1"/>
            </p:cNvSpPr>
            <p:nvPr/>
          </p:nvSpPr>
          <p:spPr bwMode="gray">
            <a:xfrm>
              <a:off x="320" y="1223"/>
              <a:ext cx="933" cy="924"/>
            </a:xfrm>
            <a:prstGeom prst="ellipse">
              <a:avLst/>
            </a:prstGeom>
            <a:gradFill rotWithShape="1">
              <a:gsLst>
                <a:gs pos="0">
                  <a:srgbClr val="481ECE">
                    <a:gamma/>
                    <a:shade val="63529"/>
                    <a:invGamma/>
                  </a:srgbClr>
                </a:gs>
                <a:gs pos="100000">
                  <a:srgbClr val="481ECE">
                    <a:alpha val="0"/>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10" name="Oval 17"/>
            <p:cNvSpPr>
              <a:spLocks noChangeArrowheads="1"/>
            </p:cNvSpPr>
            <p:nvPr/>
          </p:nvSpPr>
          <p:spPr bwMode="gray">
            <a:xfrm>
              <a:off x="366" y="1268"/>
              <a:ext cx="840" cy="832"/>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nvGrpSpPr>
            <p:cNvPr id="11" name="Group 18"/>
            <p:cNvGrpSpPr>
              <a:grpSpLocks/>
            </p:cNvGrpSpPr>
            <p:nvPr/>
          </p:nvGrpSpPr>
          <p:grpSpPr bwMode="auto">
            <a:xfrm>
              <a:off x="379" y="1280"/>
              <a:ext cx="813" cy="805"/>
              <a:chOff x="4166" y="1706"/>
              <a:chExt cx="1252" cy="1252"/>
            </a:xfrm>
          </p:grpSpPr>
          <p:sp>
            <p:nvSpPr>
              <p:cNvPr id="13" name="Oval 19"/>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14" name="Oval 20"/>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15" name="Oval 21"/>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16" name="Oval 22"/>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sp>
          <p:nvSpPr>
            <p:cNvPr id="12" name="Text Box 38"/>
            <p:cNvSpPr txBox="1">
              <a:spLocks noChangeArrowheads="1"/>
            </p:cNvSpPr>
            <p:nvPr/>
          </p:nvSpPr>
          <p:spPr bwMode="gray">
            <a:xfrm>
              <a:off x="642" y="1453"/>
              <a:ext cx="294"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smtClean="0">
                  <a:ln>
                    <a:noFill/>
                  </a:ln>
                  <a:solidFill>
                    <a:srgbClr val="000000"/>
                  </a:solidFill>
                  <a:effectLst/>
                  <a:uLnTx/>
                  <a:uFillTx/>
                </a:rPr>
                <a:t>1</a:t>
              </a:r>
            </a:p>
          </p:txBody>
        </p:sp>
      </p:grpSp>
      <p:grpSp>
        <p:nvGrpSpPr>
          <p:cNvPr id="17" name="组合 16"/>
          <p:cNvGrpSpPr>
            <a:grpSpLocks noChangeAspect="1"/>
          </p:cNvGrpSpPr>
          <p:nvPr/>
        </p:nvGrpSpPr>
        <p:grpSpPr>
          <a:xfrm>
            <a:off x="2834435" y="1700808"/>
            <a:ext cx="1362711" cy="1350010"/>
            <a:chOff x="2571750" y="1833563"/>
            <a:chExt cx="1703388" cy="1687512"/>
          </a:xfrm>
        </p:grpSpPr>
        <p:sp>
          <p:nvSpPr>
            <p:cNvPr id="18" name="Oval 23"/>
            <p:cNvSpPr>
              <a:spLocks noChangeArrowheads="1"/>
            </p:cNvSpPr>
            <p:nvPr/>
          </p:nvSpPr>
          <p:spPr bwMode="gray">
            <a:xfrm>
              <a:off x="2571750" y="1833563"/>
              <a:ext cx="1703388" cy="1687512"/>
            </a:xfrm>
            <a:prstGeom prst="ellipse">
              <a:avLst/>
            </a:prstGeom>
            <a:gradFill rotWithShape="1">
              <a:gsLst>
                <a:gs pos="0">
                  <a:srgbClr val="2F86B1">
                    <a:gamma/>
                    <a:tint val="0"/>
                    <a:invGamma/>
                  </a:srgbClr>
                </a:gs>
                <a:gs pos="50000">
                  <a:srgbClr val="2F86B1"/>
                </a:gs>
                <a:gs pos="100000">
                  <a:srgbClr val="2F86B1">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19" name="Oval 24"/>
            <p:cNvSpPr>
              <a:spLocks noChangeArrowheads="1"/>
            </p:cNvSpPr>
            <p:nvPr/>
          </p:nvSpPr>
          <p:spPr bwMode="gray">
            <a:xfrm>
              <a:off x="2571750" y="1833563"/>
              <a:ext cx="1703388" cy="1687512"/>
            </a:xfrm>
            <a:prstGeom prst="ellipse">
              <a:avLst/>
            </a:prstGeom>
            <a:gradFill rotWithShape="1">
              <a:gsLst>
                <a:gs pos="0">
                  <a:srgbClr val="2F86B1">
                    <a:alpha val="32001"/>
                  </a:srgbClr>
                </a:gs>
                <a:gs pos="100000">
                  <a:srgbClr val="2F86B1">
                    <a:gamma/>
                    <a:shade val="46275"/>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0" name="Oval 25"/>
            <p:cNvSpPr>
              <a:spLocks noChangeArrowheads="1"/>
            </p:cNvSpPr>
            <p:nvPr/>
          </p:nvSpPr>
          <p:spPr bwMode="gray">
            <a:xfrm>
              <a:off x="2682875" y="1944688"/>
              <a:ext cx="1481138" cy="1466850"/>
            </a:xfrm>
            <a:prstGeom prst="ellipse">
              <a:avLst/>
            </a:prstGeom>
            <a:gradFill rotWithShape="1">
              <a:gsLst>
                <a:gs pos="0">
                  <a:srgbClr val="2F86B1">
                    <a:gamma/>
                    <a:shade val="54118"/>
                    <a:invGamma/>
                  </a:srgbClr>
                </a:gs>
                <a:gs pos="50000">
                  <a:srgbClr val="2F86B1"/>
                </a:gs>
                <a:gs pos="100000">
                  <a:srgbClr val="2F86B1">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1" name="Oval 26"/>
            <p:cNvSpPr>
              <a:spLocks noChangeArrowheads="1"/>
            </p:cNvSpPr>
            <p:nvPr/>
          </p:nvSpPr>
          <p:spPr bwMode="gray">
            <a:xfrm>
              <a:off x="2684463" y="1946275"/>
              <a:ext cx="1481137" cy="1466850"/>
            </a:xfrm>
            <a:prstGeom prst="ellipse">
              <a:avLst/>
            </a:prstGeom>
            <a:gradFill rotWithShape="1">
              <a:gsLst>
                <a:gs pos="0">
                  <a:srgbClr val="2F86B1">
                    <a:gamma/>
                    <a:shade val="63529"/>
                    <a:invGamma/>
                  </a:srgbClr>
                </a:gs>
                <a:gs pos="100000">
                  <a:srgbClr val="2F86B1">
                    <a:alpha val="0"/>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2" name="Oval 27"/>
            <p:cNvSpPr>
              <a:spLocks noChangeArrowheads="1"/>
            </p:cNvSpPr>
            <p:nvPr/>
          </p:nvSpPr>
          <p:spPr bwMode="gray">
            <a:xfrm>
              <a:off x="2755900" y="2016125"/>
              <a:ext cx="1333500" cy="1320800"/>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nvGrpSpPr>
            <p:cNvPr id="23" name="Group 28"/>
            <p:cNvGrpSpPr>
              <a:grpSpLocks/>
            </p:cNvGrpSpPr>
            <p:nvPr/>
          </p:nvGrpSpPr>
          <p:grpSpPr bwMode="auto">
            <a:xfrm>
              <a:off x="2778125" y="2032000"/>
              <a:ext cx="1290638" cy="1277938"/>
              <a:chOff x="4166" y="1706"/>
              <a:chExt cx="1252" cy="1252"/>
            </a:xfrm>
          </p:grpSpPr>
          <p:sp>
            <p:nvSpPr>
              <p:cNvPr id="25" name="Oval 29"/>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6" name="Oval 30"/>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7" name="Oval 31"/>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28" name="Oval 32"/>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sp>
          <p:nvSpPr>
            <p:cNvPr id="24" name="Text Box 39"/>
            <p:cNvSpPr txBox="1">
              <a:spLocks noChangeArrowheads="1"/>
            </p:cNvSpPr>
            <p:nvPr/>
          </p:nvSpPr>
          <p:spPr bwMode="gray">
            <a:xfrm>
              <a:off x="3200400" y="2306638"/>
              <a:ext cx="4667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smtClean="0">
                  <a:ln>
                    <a:noFill/>
                  </a:ln>
                  <a:solidFill>
                    <a:srgbClr val="000000"/>
                  </a:solidFill>
                  <a:effectLst/>
                  <a:uLnTx/>
                  <a:uFillTx/>
                </a:rPr>
                <a:t>2</a:t>
              </a:r>
            </a:p>
          </p:txBody>
        </p:sp>
      </p:grpSp>
      <p:grpSp>
        <p:nvGrpSpPr>
          <p:cNvPr id="29" name="组合 28"/>
          <p:cNvGrpSpPr>
            <a:grpSpLocks noChangeAspect="1"/>
          </p:cNvGrpSpPr>
          <p:nvPr/>
        </p:nvGrpSpPr>
        <p:grpSpPr>
          <a:xfrm>
            <a:off x="4716016" y="1700808"/>
            <a:ext cx="1362710" cy="1350010"/>
            <a:chOff x="5033963" y="1833563"/>
            <a:chExt cx="1703387" cy="1687512"/>
          </a:xfrm>
        </p:grpSpPr>
        <p:sp>
          <p:nvSpPr>
            <p:cNvPr id="30" name="Oval 8"/>
            <p:cNvSpPr>
              <a:spLocks noChangeArrowheads="1"/>
            </p:cNvSpPr>
            <p:nvPr/>
          </p:nvSpPr>
          <p:spPr bwMode="gray">
            <a:xfrm>
              <a:off x="5033963" y="1833563"/>
              <a:ext cx="1703387" cy="1687512"/>
            </a:xfrm>
            <a:prstGeom prst="ellipse">
              <a:avLst/>
            </a:prstGeom>
            <a:gradFill rotWithShape="1">
              <a:gsLst>
                <a:gs pos="0">
                  <a:srgbClr val="368463">
                    <a:gamma/>
                    <a:tint val="0"/>
                    <a:invGamma/>
                  </a:srgbClr>
                </a:gs>
                <a:gs pos="50000">
                  <a:srgbClr val="368463"/>
                </a:gs>
                <a:gs pos="100000">
                  <a:srgbClr val="368463">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1" name="Oval 9"/>
            <p:cNvSpPr>
              <a:spLocks noChangeArrowheads="1"/>
            </p:cNvSpPr>
            <p:nvPr/>
          </p:nvSpPr>
          <p:spPr bwMode="gray">
            <a:xfrm>
              <a:off x="5033963" y="1833563"/>
              <a:ext cx="1703387" cy="1687512"/>
            </a:xfrm>
            <a:prstGeom prst="ellipse">
              <a:avLst/>
            </a:prstGeom>
            <a:gradFill rotWithShape="1">
              <a:gsLst>
                <a:gs pos="0">
                  <a:srgbClr val="368463">
                    <a:alpha val="32001"/>
                  </a:srgbClr>
                </a:gs>
                <a:gs pos="100000">
                  <a:srgbClr val="368463">
                    <a:gamma/>
                    <a:shade val="0"/>
                    <a:invGamma/>
                    <a:alpha val="89999"/>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2" name="Oval 10"/>
            <p:cNvSpPr>
              <a:spLocks noChangeArrowheads="1"/>
            </p:cNvSpPr>
            <p:nvPr/>
          </p:nvSpPr>
          <p:spPr bwMode="gray">
            <a:xfrm>
              <a:off x="5145088" y="1944688"/>
              <a:ext cx="1481137" cy="1466850"/>
            </a:xfrm>
            <a:prstGeom prst="ellipse">
              <a:avLst/>
            </a:prstGeom>
            <a:gradFill rotWithShape="1">
              <a:gsLst>
                <a:gs pos="0">
                  <a:srgbClr val="368463">
                    <a:gamma/>
                    <a:shade val="54118"/>
                    <a:invGamma/>
                  </a:srgbClr>
                </a:gs>
                <a:gs pos="50000">
                  <a:srgbClr val="368463"/>
                </a:gs>
                <a:gs pos="100000">
                  <a:srgbClr val="368463">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3" name="Oval 11"/>
            <p:cNvSpPr>
              <a:spLocks noChangeArrowheads="1"/>
            </p:cNvSpPr>
            <p:nvPr/>
          </p:nvSpPr>
          <p:spPr bwMode="gray">
            <a:xfrm>
              <a:off x="5170488" y="1952625"/>
              <a:ext cx="1481137" cy="1466850"/>
            </a:xfrm>
            <a:prstGeom prst="ellipse">
              <a:avLst/>
            </a:prstGeom>
            <a:gradFill rotWithShape="1">
              <a:gsLst>
                <a:gs pos="0">
                  <a:srgbClr val="368463">
                    <a:gamma/>
                    <a:shade val="63529"/>
                    <a:invGamma/>
                  </a:srgbClr>
                </a:gs>
                <a:gs pos="100000">
                  <a:srgbClr val="368463">
                    <a:alpha val="0"/>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4" name="Oval 12"/>
            <p:cNvSpPr>
              <a:spLocks noChangeArrowheads="1"/>
            </p:cNvSpPr>
            <p:nvPr/>
          </p:nvSpPr>
          <p:spPr bwMode="gray">
            <a:xfrm>
              <a:off x="5224463" y="2016125"/>
              <a:ext cx="1335087" cy="1320800"/>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nvGrpSpPr>
            <p:cNvPr id="35" name="Group 33"/>
            <p:cNvGrpSpPr>
              <a:grpSpLocks/>
            </p:cNvGrpSpPr>
            <p:nvPr/>
          </p:nvGrpSpPr>
          <p:grpSpPr bwMode="auto">
            <a:xfrm>
              <a:off x="5248275" y="2032000"/>
              <a:ext cx="1292225" cy="1277938"/>
              <a:chOff x="4166" y="1706"/>
              <a:chExt cx="1252" cy="1252"/>
            </a:xfrm>
          </p:grpSpPr>
          <p:sp>
            <p:nvSpPr>
              <p:cNvPr id="37" name="Oval 34"/>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8" name="Oval 35"/>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39" name="Oval 36"/>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40" name="Oval 37"/>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sp>
          <p:nvSpPr>
            <p:cNvPr id="36" name="Text Box 40"/>
            <p:cNvSpPr txBox="1">
              <a:spLocks noChangeArrowheads="1"/>
            </p:cNvSpPr>
            <p:nvPr/>
          </p:nvSpPr>
          <p:spPr bwMode="gray">
            <a:xfrm>
              <a:off x="5667375" y="2306638"/>
              <a:ext cx="4667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smtClean="0">
                  <a:ln>
                    <a:noFill/>
                  </a:ln>
                  <a:solidFill>
                    <a:srgbClr val="000000"/>
                  </a:solidFill>
                  <a:effectLst/>
                  <a:uLnTx/>
                  <a:uFillTx/>
                </a:rPr>
                <a:t>3</a:t>
              </a:r>
            </a:p>
          </p:txBody>
        </p:sp>
      </p:grpSp>
      <p:sp>
        <p:nvSpPr>
          <p:cNvPr id="41" name="AutoShape 43"/>
          <p:cNvSpPr>
            <a:spLocks noChangeArrowheads="1"/>
          </p:cNvSpPr>
          <p:nvPr/>
        </p:nvSpPr>
        <p:spPr bwMode="auto">
          <a:xfrm>
            <a:off x="2809417" y="3553858"/>
            <a:ext cx="1440000" cy="1800000"/>
          </a:xfrm>
          <a:prstGeom prst="roundRect">
            <a:avLst>
              <a:gd name="adj" fmla="val 13745"/>
            </a:avLst>
          </a:prstGeom>
          <a:noFill/>
          <a:ln w="38100">
            <a:solidFill>
              <a:srgbClr val="287196"/>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r>
              <a:rPr lang="zh-CN" altLang="en-US" sz="2000" b="1" kern="0" dirty="0">
                <a:solidFill>
                  <a:srgbClr val="000000"/>
                </a:solidFill>
                <a:latin typeface="+mn-ea"/>
                <a:ea typeface="+mn-ea"/>
                <a:cs typeface="Times New Roman" panose="02020603050405020304" pitchFamily="18" charset="0"/>
              </a:rPr>
              <a:t>转折阶段</a:t>
            </a:r>
            <a:endParaRPr lang="en-US" altLang="zh-CN" sz="2400" b="1" kern="0" dirty="0" smtClean="0">
              <a:solidFill>
                <a:srgbClr val="000000"/>
              </a:solidFill>
              <a:latin typeface="+mn-ea"/>
              <a:ea typeface="+mn-ea"/>
              <a:cs typeface="Times New Roman" panose="02020603050405020304" pitchFamily="18" charset="0"/>
            </a:endParaRPr>
          </a:p>
        </p:txBody>
      </p:sp>
      <p:sp>
        <p:nvSpPr>
          <p:cNvPr id="42" name="AutoShape 44"/>
          <p:cNvSpPr>
            <a:spLocks noChangeArrowheads="1"/>
          </p:cNvSpPr>
          <p:nvPr/>
        </p:nvSpPr>
        <p:spPr bwMode="auto">
          <a:xfrm>
            <a:off x="4681665" y="3553858"/>
            <a:ext cx="1440000" cy="1800000"/>
          </a:xfrm>
          <a:prstGeom prst="roundRect">
            <a:avLst>
              <a:gd name="adj" fmla="val 13745"/>
            </a:avLst>
          </a:prstGeom>
          <a:noFill/>
          <a:ln w="38100">
            <a:solidFill>
              <a:schemeClr val="accent6">
                <a:lumMod val="50000"/>
              </a:schemeClr>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r>
              <a:rPr lang="zh-CN" altLang="en-US" sz="2000" b="1" kern="0" dirty="0">
                <a:solidFill>
                  <a:srgbClr val="000000"/>
                </a:solidFill>
                <a:latin typeface="+mn-ea"/>
                <a:ea typeface="+mn-ea"/>
              </a:rPr>
              <a:t>反攻阶段</a:t>
            </a:r>
            <a:endParaRPr lang="en-US" altLang="zh-CN" sz="2000" b="1" kern="0" dirty="0" smtClean="0">
              <a:solidFill>
                <a:srgbClr val="000000"/>
              </a:solidFill>
              <a:latin typeface="+mn-ea"/>
              <a:ea typeface="+mn-ea"/>
            </a:endParaRPr>
          </a:p>
        </p:txBody>
      </p:sp>
      <p:sp>
        <p:nvSpPr>
          <p:cNvPr id="43" name="AutoShape 45"/>
          <p:cNvSpPr>
            <a:spLocks noChangeArrowheads="1"/>
          </p:cNvSpPr>
          <p:nvPr/>
        </p:nvSpPr>
        <p:spPr bwMode="gray">
          <a:xfrm>
            <a:off x="4261081" y="2190582"/>
            <a:ext cx="398463" cy="449262"/>
          </a:xfrm>
          <a:prstGeom prst="chevron">
            <a:avLst>
              <a:gd name="adj" fmla="val 52514"/>
            </a:avLst>
          </a:prstGeom>
          <a:solidFill>
            <a:srgbClr val="368463"/>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fontAlgn="auto" hangingPunct="1">
              <a:spcBef>
                <a:spcPts val="0"/>
              </a:spcBef>
              <a:spcAft>
                <a:spcPts val="0"/>
              </a:spcAft>
              <a:defRPr/>
            </a:pPr>
            <a:endParaRPr lang="zh-CN" altLang="en-US" sz="3200" kern="0" smtClean="0">
              <a:solidFill>
                <a:srgbClr val="335338"/>
              </a:solidFill>
              <a:ea typeface="华文琥珀" panose="02010800040101010101" pitchFamily="2" charset="-122"/>
            </a:endParaRPr>
          </a:p>
        </p:txBody>
      </p:sp>
      <p:grpSp>
        <p:nvGrpSpPr>
          <p:cNvPr id="44" name="Group 48"/>
          <p:cNvGrpSpPr>
            <a:grpSpLocks noChangeAspect="1"/>
          </p:cNvGrpSpPr>
          <p:nvPr/>
        </p:nvGrpSpPr>
        <p:grpSpPr bwMode="auto">
          <a:xfrm>
            <a:off x="6658789" y="1700808"/>
            <a:ext cx="1362710" cy="1350010"/>
            <a:chOff x="249" y="1152"/>
            <a:chExt cx="1073" cy="1063"/>
          </a:xfrm>
        </p:grpSpPr>
        <p:sp>
          <p:nvSpPr>
            <p:cNvPr id="45" name="Oval 49"/>
            <p:cNvSpPr>
              <a:spLocks noChangeArrowheads="1"/>
            </p:cNvSpPr>
            <p:nvPr/>
          </p:nvSpPr>
          <p:spPr bwMode="gray">
            <a:xfrm>
              <a:off x="249" y="1152"/>
              <a:ext cx="1073" cy="1063"/>
            </a:xfrm>
            <a:prstGeom prst="ellipse">
              <a:avLst/>
            </a:prstGeom>
            <a:gradFill rotWithShape="1">
              <a:gsLst>
                <a:gs pos="0">
                  <a:srgbClr val="481ECE">
                    <a:gamma/>
                    <a:tint val="0"/>
                    <a:invGamma/>
                  </a:srgbClr>
                </a:gs>
                <a:gs pos="50000">
                  <a:srgbClr val="481ECE"/>
                </a:gs>
                <a:gs pos="100000">
                  <a:srgbClr val="481ECE">
                    <a:gamma/>
                    <a:tint val="0"/>
                    <a:invGamma/>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46" name="Oval 50"/>
            <p:cNvSpPr>
              <a:spLocks noChangeArrowheads="1"/>
            </p:cNvSpPr>
            <p:nvPr/>
          </p:nvSpPr>
          <p:spPr bwMode="gray">
            <a:xfrm>
              <a:off x="249" y="1152"/>
              <a:ext cx="1073" cy="1063"/>
            </a:xfrm>
            <a:prstGeom prst="ellipse">
              <a:avLst/>
            </a:prstGeom>
            <a:gradFill rotWithShape="1">
              <a:gsLst>
                <a:gs pos="0">
                  <a:srgbClr val="481ECE">
                    <a:alpha val="32001"/>
                  </a:srgbClr>
                </a:gs>
                <a:gs pos="100000">
                  <a:srgbClr val="481ECE">
                    <a:gamma/>
                    <a:shade val="0"/>
                    <a:invGamma/>
                    <a:alpha val="89999"/>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47" name="Oval 51"/>
            <p:cNvSpPr>
              <a:spLocks noChangeArrowheads="1"/>
            </p:cNvSpPr>
            <p:nvPr/>
          </p:nvSpPr>
          <p:spPr bwMode="gray">
            <a:xfrm>
              <a:off x="319" y="1221"/>
              <a:ext cx="933" cy="924"/>
            </a:xfrm>
            <a:prstGeom prst="ellipse">
              <a:avLst/>
            </a:prstGeom>
            <a:gradFill rotWithShape="1">
              <a:gsLst>
                <a:gs pos="0">
                  <a:srgbClr val="481ECE">
                    <a:gamma/>
                    <a:shade val="54118"/>
                    <a:invGamma/>
                  </a:srgbClr>
                </a:gs>
                <a:gs pos="50000">
                  <a:srgbClr val="481ECE"/>
                </a:gs>
                <a:gs pos="100000">
                  <a:srgbClr val="481ECE">
                    <a:gamma/>
                    <a:shade val="54118"/>
                    <a:invGamma/>
                  </a:srgb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48" name="Oval 52"/>
            <p:cNvSpPr>
              <a:spLocks noChangeArrowheads="1"/>
            </p:cNvSpPr>
            <p:nvPr/>
          </p:nvSpPr>
          <p:spPr bwMode="gray">
            <a:xfrm>
              <a:off x="320" y="1223"/>
              <a:ext cx="933" cy="924"/>
            </a:xfrm>
            <a:prstGeom prst="ellipse">
              <a:avLst/>
            </a:prstGeom>
            <a:gradFill rotWithShape="1">
              <a:gsLst>
                <a:gs pos="0">
                  <a:srgbClr val="481ECE">
                    <a:gamma/>
                    <a:shade val="63529"/>
                    <a:invGamma/>
                  </a:srgbClr>
                </a:gs>
                <a:gs pos="100000">
                  <a:srgbClr val="481ECE">
                    <a:alpha val="0"/>
                  </a:srgb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49" name="Oval 53"/>
            <p:cNvSpPr>
              <a:spLocks noChangeArrowheads="1"/>
            </p:cNvSpPr>
            <p:nvPr/>
          </p:nvSpPr>
          <p:spPr bwMode="gray">
            <a:xfrm>
              <a:off x="366" y="1268"/>
              <a:ext cx="840" cy="832"/>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nvGrpSpPr>
            <p:cNvPr id="50" name="Group 54"/>
            <p:cNvGrpSpPr>
              <a:grpSpLocks/>
            </p:cNvGrpSpPr>
            <p:nvPr/>
          </p:nvGrpSpPr>
          <p:grpSpPr bwMode="auto">
            <a:xfrm>
              <a:off x="379" y="1280"/>
              <a:ext cx="813" cy="805"/>
              <a:chOff x="4166" y="1706"/>
              <a:chExt cx="1252" cy="1252"/>
            </a:xfrm>
          </p:grpSpPr>
          <p:sp>
            <p:nvSpPr>
              <p:cNvPr id="52" name="Oval 55"/>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53" name="Oval 56"/>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54" name="Oval 57"/>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sp>
            <p:nvSpPr>
              <p:cNvPr id="55" name="Oval 58"/>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335338"/>
                  </a:solidFill>
                  <a:effectLst/>
                  <a:uLnTx/>
                  <a:uFillTx/>
                  <a:ea typeface="华文琥珀" panose="02010800040101010101" pitchFamily="2" charset="-122"/>
                </a:endParaRPr>
              </a:p>
            </p:txBody>
          </p:sp>
        </p:grpSp>
        <p:sp>
          <p:nvSpPr>
            <p:cNvPr id="51" name="Text Box 59"/>
            <p:cNvSpPr txBox="1">
              <a:spLocks noChangeArrowheads="1"/>
            </p:cNvSpPr>
            <p:nvPr/>
          </p:nvSpPr>
          <p:spPr bwMode="gray">
            <a:xfrm>
              <a:off x="642" y="1453"/>
              <a:ext cx="294"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smtClean="0">
                  <a:ln>
                    <a:noFill/>
                  </a:ln>
                  <a:solidFill>
                    <a:srgbClr val="000000"/>
                  </a:solidFill>
                  <a:effectLst/>
                  <a:uLnTx/>
                  <a:uFillTx/>
                </a:rPr>
                <a:t>4</a:t>
              </a:r>
            </a:p>
          </p:txBody>
        </p:sp>
      </p:grpSp>
      <p:sp>
        <p:nvSpPr>
          <p:cNvPr id="56" name="AutoShape 60"/>
          <p:cNvSpPr>
            <a:spLocks noChangeArrowheads="1"/>
          </p:cNvSpPr>
          <p:nvPr/>
        </p:nvSpPr>
        <p:spPr bwMode="auto">
          <a:xfrm>
            <a:off x="6553913" y="3553858"/>
            <a:ext cx="1440000" cy="1800000"/>
          </a:xfrm>
          <a:prstGeom prst="roundRect">
            <a:avLst>
              <a:gd name="adj" fmla="val 13745"/>
            </a:avLst>
          </a:prstGeom>
          <a:noFill/>
          <a:ln w="38100">
            <a:solidFill>
              <a:schemeClr val="accent3">
                <a:lumMod val="50000"/>
              </a:schemeClr>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r>
              <a:rPr lang="zh-CN" altLang="en-US" sz="2000" b="1" kern="0" dirty="0">
                <a:solidFill>
                  <a:srgbClr val="000000"/>
                </a:solidFill>
                <a:latin typeface="+mn-ea"/>
                <a:ea typeface="+mn-ea"/>
              </a:rPr>
              <a:t>结束阶段</a:t>
            </a:r>
            <a:endParaRPr lang="en-US" altLang="zh-CN" sz="2000" b="1" kern="0" dirty="0" smtClean="0">
              <a:solidFill>
                <a:srgbClr val="000000"/>
              </a:solidFill>
              <a:latin typeface="+mn-ea"/>
              <a:ea typeface="+mn-ea"/>
            </a:endParaRPr>
          </a:p>
        </p:txBody>
      </p:sp>
      <p:sp>
        <p:nvSpPr>
          <p:cNvPr id="57" name="AutoShape 6"/>
          <p:cNvSpPr>
            <a:spLocks noChangeArrowheads="1"/>
          </p:cNvSpPr>
          <p:nvPr/>
        </p:nvSpPr>
        <p:spPr bwMode="gray">
          <a:xfrm>
            <a:off x="2365753" y="2116297"/>
            <a:ext cx="400050" cy="449262"/>
          </a:xfrm>
          <a:prstGeom prst="chevron">
            <a:avLst>
              <a:gd name="adj" fmla="val 52514"/>
            </a:avLst>
          </a:prstGeom>
          <a:solidFill>
            <a:srgbClr val="2F86B1"/>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fontAlgn="auto" hangingPunct="1">
              <a:spcBef>
                <a:spcPts val="0"/>
              </a:spcBef>
              <a:spcAft>
                <a:spcPts val="0"/>
              </a:spcAft>
              <a:defRPr/>
            </a:pPr>
            <a:endParaRPr lang="zh-CN" altLang="en-US" sz="3200" kern="0" smtClean="0">
              <a:solidFill>
                <a:srgbClr val="335338"/>
              </a:solidFill>
              <a:ea typeface="华文琥珀" panose="02010800040101010101" pitchFamily="2" charset="-122"/>
            </a:endParaRP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5</a:t>
            </a:r>
          </a:p>
        </p:txBody>
      </p:sp>
    </p:spTree>
    <p:extLst>
      <p:ext uri="{BB962C8B-B14F-4D97-AF65-F5344CB8AC3E}">
        <p14:creationId xmlns:p14="http://schemas.microsoft.com/office/powerpoint/2010/main" val="231174704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薛岳</a:t>
            </a: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86</a:t>
            </a:r>
          </a:p>
        </p:txBody>
      </p:sp>
      <p:sp>
        <p:nvSpPr>
          <p:cNvPr id="60" name="AutoShape 3"/>
          <p:cNvSpPr>
            <a:spLocks noChangeArrowheads="1"/>
          </p:cNvSpPr>
          <p:nvPr/>
        </p:nvSpPr>
        <p:spPr bwMode="auto">
          <a:xfrm>
            <a:off x="2304256" y="1092765"/>
            <a:ext cx="6634635" cy="2912299"/>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
        <p:nvSpPr>
          <p:cNvPr id="6" name="矩形 5"/>
          <p:cNvSpPr/>
          <p:nvPr/>
        </p:nvSpPr>
        <p:spPr>
          <a:xfrm>
            <a:off x="2386163" y="1142742"/>
            <a:ext cx="6552728" cy="2862322"/>
          </a:xfrm>
          <a:prstGeom prst="rect">
            <a:avLst/>
          </a:prstGeom>
        </p:spPr>
        <p:txBody>
          <a:bodyPr wrap="square">
            <a:spAutoFit/>
          </a:bodyPr>
          <a:lstStyle/>
          <a:p>
            <a:r>
              <a:rPr lang="zh-CN" altLang="en-US" dirty="0" smtClean="0">
                <a:solidFill>
                  <a:srgbClr val="000000"/>
                </a:solidFill>
              </a:rPr>
              <a:t>     薛岳</a:t>
            </a:r>
            <a:r>
              <a:rPr lang="zh-CN" altLang="en-US" dirty="0">
                <a:solidFill>
                  <a:srgbClr val="000000"/>
                </a:solidFill>
              </a:rPr>
              <a:t>（</a:t>
            </a:r>
            <a:r>
              <a:rPr lang="en-US" altLang="zh-CN" dirty="0">
                <a:solidFill>
                  <a:srgbClr val="000000"/>
                </a:solidFill>
              </a:rPr>
              <a:t>1896</a:t>
            </a:r>
            <a:r>
              <a:rPr lang="zh-CN" altLang="en-US" dirty="0">
                <a:solidFill>
                  <a:srgbClr val="000000"/>
                </a:solidFill>
              </a:rPr>
              <a:t>年</a:t>
            </a:r>
            <a:r>
              <a:rPr lang="en-US" altLang="zh-CN" dirty="0">
                <a:solidFill>
                  <a:srgbClr val="000000"/>
                </a:solidFill>
              </a:rPr>
              <a:t>12</a:t>
            </a:r>
            <a:r>
              <a:rPr lang="zh-CN" altLang="en-US" dirty="0">
                <a:solidFill>
                  <a:srgbClr val="000000"/>
                </a:solidFill>
              </a:rPr>
              <a:t>月</a:t>
            </a:r>
            <a:r>
              <a:rPr lang="en-US" altLang="zh-CN" dirty="0">
                <a:solidFill>
                  <a:srgbClr val="000000"/>
                </a:solidFill>
              </a:rPr>
              <a:t>27</a:t>
            </a:r>
            <a:r>
              <a:rPr lang="zh-CN" altLang="en-US" dirty="0">
                <a:solidFill>
                  <a:srgbClr val="000000"/>
                </a:solidFill>
              </a:rPr>
              <a:t>日－</a:t>
            </a:r>
            <a:r>
              <a:rPr lang="en-US" altLang="zh-CN" dirty="0">
                <a:solidFill>
                  <a:srgbClr val="000000"/>
                </a:solidFill>
              </a:rPr>
              <a:t>1998</a:t>
            </a:r>
            <a:r>
              <a:rPr lang="zh-CN" altLang="en-US" dirty="0">
                <a:solidFill>
                  <a:srgbClr val="000000"/>
                </a:solidFill>
              </a:rPr>
              <a:t>年</a:t>
            </a:r>
            <a:r>
              <a:rPr lang="en-US" altLang="zh-CN" dirty="0">
                <a:solidFill>
                  <a:srgbClr val="000000"/>
                </a:solidFill>
              </a:rPr>
              <a:t>5</a:t>
            </a:r>
            <a:r>
              <a:rPr lang="zh-CN" altLang="en-US" dirty="0">
                <a:solidFill>
                  <a:srgbClr val="000000"/>
                </a:solidFill>
              </a:rPr>
              <a:t>月</a:t>
            </a:r>
            <a:r>
              <a:rPr lang="en-US" altLang="zh-CN" dirty="0">
                <a:solidFill>
                  <a:srgbClr val="000000"/>
                </a:solidFill>
              </a:rPr>
              <a:t>3</a:t>
            </a:r>
            <a:r>
              <a:rPr lang="zh-CN" altLang="en-US" dirty="0">
                <a:solidFill>
                  <a:srgbClr val="000000"/>
                </a:solidFill>
              </a:rPr>
              <a:t>日），男，原名薛仰岳，字伯陵，绰号“老虎仔”，广东省韶关市乐昌市九峰镇小坪石村人，汉族客家人，国民革命军将领，军事家，被认为是“抗战中歼灭日军最多的中国将领”</a:t>
            </a:r>
            <a:r>
              <a:rPr lang="zh-CN" altLang="en-US" dirty="0" smtClean="0">
                <a:solidFill>
                  <a:srgbClr val="000000"/>
                </a:solidFill>
              </a:rPr>
              <a:t>。</a:t>
            </a:r>
            <a:endParaRPr lang="zh-CN" altLang="en-US" dirty="0">
              <a:solidFill>
                <a:srgbClr val="000000"/>
              </a:solidFill>
            </a:endParaRPr>
          </a:p>
          <a:p>
            <a:r>
              <a:rPr lang="zh-CN" altLang="en-US" dirty="0" smtClean="0">
                <a:solidFill>
                  <a:srgbClr val="000000"/>
                </a:solidFill>
              </a:rPr>
              <a:t>      薛岳</a:t>
            </a:r>
            <a:r>
              <a:rPr lang="zh-CN" altLang="en-US" dirty="0">
                <a:solidFill>
                  <a:srgbClr val="000000"/>
                </a:solidFill>
              </a:rPr>
              <a:t>早年参加粤军，逐步成为国民党的高级将领，土地革命战争时期曾与红军多次作战。抗日战争中参加淞沪会战，指挥了武汉会战、徐州会战、长沙会战等著名会战。后在</a:t>
            </a:r>
            <a:r>
              <a:rPr lang="en-US" altLang="zh-CN" dirty="0">
                <a:solidFill>
                  <a:srgbClr val="000000"/>
                </a:solidFill>
              </a:rPr>
              <a:t>1950</a:t>
            </a:r>
            <a:r>
              <a:rPr lang="zh-CN" altLang="en-US" dirty="0">
                <a:solidFill>
                  <a:srgbClr val="000000"/>
                </a:solidFill>
              </a:rPr>
              <a:t>年的海南岛战役中任海南防卫总司令，战役失败后撤退至台湾</a:t>
            </a:r>
            <a:r>
              <a:rPr lang="zh-CN" altLang="en-US" dirty="0" smtClean="0">
                <a:solidFill>
                  <a:srgbClr val="000000"/>
                </a:solidFill>
              </a:rPr>
              <a:t>。</a:t>
            </a:r>
            <a:endParaRPr lang="zh-CN" altLang="en-US" dirty="0">
              <a:solidFill>
                <a:srgbClr val="000000"/>
              </a:solidFill>
            </a:endParaRPr>
          </a:p>
          <a:p>
            <a:r>
              <a:rPr lang="en-US" altLang="zh-CN" dirty="0" smtClean="0">
                <a:solidFill>
                  <a:srgbClr val="000000"/>
                </a:solidFill>
              </a:rPr>
              <a:t>      1952</a:t>
            </a:r>
            <a:r>
              <a:rPr lang="zh-CN" altLang="en-US" dirty="0">
                <a:solidFill>
                  <a:srgbClr val="000000"/>
                </a:solidFill>
              </a:rPr>
              <a:t>年晋升陆军一级上将，“总统府”战略顾问。曾任台湾世界客属总会理事长。后病逝于台湾，享年</a:t>
            </a:r>
            <a:r>
              <a:rPr lang="en-US" altLang="zh-CN" dirty="0">
                <a:solidFill>
                  <a:srgbClr val="000000"/>
                </a:solidFill>
              </a:rPr>
              <a:t>102</a:t>
            </a:r>
            <a:r>
              <a:rPr lang="zh-CN" altLang="en-US" dirty="0" smtClean="0">
                <a:solidFill>
                  <a:srgbClr val="000000"/>
                </a:solidFill>
              </a:rPr>
              <a:t>岁。</a:t>
            </a:r>
            <a:endParaRPr lang="zh-CN" altLang="en-US" dirty="0">
              <a:solidFill>
                <a:srgbClr val="000000"/>
              </a:solidFill>
            </a:endParaRPr>
          </a:p>
        </p:txBody>
      </p:sp>
      <p:sp>
        <p:nvSpPr>
          <p:cNvPr id="7" name="矩形 6"/>
          <p:cNvSpPr/>
          <p:nvPr/>
        </p:nvSpPr>
        <p:spPr>
          <a:xfrm>
            <a:off x="242960" y="4298781"/>
            <a:ext cx="8658080" cy="1754326"/>
          </a:xfrm>
          <a:prstGeom prst="rect">
            <a:avLst/>
          </a:prstGeom>
        </p:spPr>
        <p:txBody>
          <a:bodyPr wrap="square">
            <a:spAutoFit/>
          </a:bodyPr>
          <a:lstStyle/>
          <a:p>
            <a:r>
              <a:rPr lang="zh-CN" altLang="en-US" dirty="0" smtClean="0">
                <a:solidFill>
                  <a:srgbClr val="000000"/>
                </a:solidFill>
              </a:rPr>
              <a:t>     薛岳</a:t>
            </a:r>
            <a:r>
              <a:rPr lang="zh-CN" altLang="en-US" dirty="0">
                <a:solidFill>
                  <a:srgbClr val="000000"/>
                </a:solidFill>
              </a:rPr>
              <a:t>九战区司令</a:t>
            </a:r>
            <a:r>
              <a:rPr lang="zh-CN" altLang="en-US" dirty="0" smtClean="0">
                <a:solidFill>
                  <a:srgbClr val="000000"/>
                </a:solidFill>
              </a:rPr>
              <a:t>长官。</a:t>
            </a:r>
            <a:r>
              <a:rPr lang="zh-CN" altLang="en-US" dirty="0">
                <a:solidFill>
                  <a:srgbClr val="000000"/>
                </a:solidFill>
              </a:rPr>
              <a:t>薛岳从抗战爆发到抗战胜利是连年征战，功勋累累，据说是歼敌最多的将领，仅四次长沙会战就歼灭日军</a:t>
            </a:r>
            <a:r>
              <a:rPr lang="zh-CN" altLang="en-US" dirty="0" smtClean="0">
                <a:solidFill>
                  <a:srgbClr val="000000"/>
                </a:solidFill>
              </a:rPr>
              <a:t>十余万</a:t>
            </a:r>
            <a:r>
              <a:rPr lang="en-US" altLang="zh-CN" dirty="0" smtClean="0">
                <a:solidFill>
                  <a:srgbClr val="000000"/>
                </a:solidFill>
              </a:rPr>
              <a:t> </a:t>
            </a:r>
            <a:r>
              <a:rPr lang="zh-CN" altLang="en-US" dirty="0">
                <a:solidFill>
                  <a:srgbClr val="000000"/>
                </a:solidFill>
              </a:rPr>
              <a:t>。但使他名声显赫、排名靠前的主要还是万家岭大捷，此战全歼日军一个</a:t>
            </a:r>
            <a:r>
              <a:rPr lang="zh-CN" altLang="en-US" dirty="0" smtClean="0">
                <a:solidFill>
                  <a:srgbClr val="000000"/>
                </a:solidFill>
              </a:rPr>
              <a:t>师团</a:t>
            </a:r>
            <a:r>
              <a:rPr lang="en-US" altLang="zh-CN" dirty="0" smtClean="0">
                <a:solidFill>
                  <a:srgbClr val="000000"/>
                </a:solidFill>
              </a:rPr>
              <a:t> </a:t>
            </a:r>
            <a:r>
              <a:rPr lang="zh-CN" altLang="en-US" dirty="0">
                <a:solidFill>
                  <a:srgbClr val="000000"/>
                </a:solidFill>
              </a:rPr>
              <a:t>。此战使日军</a:t>
            </a:r>
            <a:r>
              <a:rPr lang="en-US" altLang="zh-CN" dirty="0">
                <a:solidFill>
                  <a:srgbClr val="000000"/>
                </a:solidFill>
              </a:rPr>
              <a:t>106</a:t>
            </a:r>
            <a:r>
              <a:rPr lang="zh-CN" altLang="en-US" dirty="0">
                <a:solidFill>
                  <a:srgbClr val="000000"/>
                </a:solidFill>
              </a:rPr>
              <a:t>师团几遭灭顶之灾，日本俘虏说，如果国军再推进</a:t>
            </a:r>
            <a:r>
              <a:rPr lang="en-US" altLang="zh-CN" dirty="0">
                <a:solidFill>
                  <a:srgbClr val="000000"/>
                </a:solidFill>
              </a:rPr>
              <a:t>100</a:t>
            </a:r>
            <a:r>
              <a:rPr lang="zh-CN" altLang="en-US" dirty="0">
                <a:solidFill>
                  <a:srgbClr val="000000"/>
                </a:solidFill>
              </a:rPr>
              <a:t>米，他们师团长就只能剖腹了；如果不是日军的强力空袭和大量的物资甚至军官的空投，使国军付出了极大的伤亡，</a:t>
            </a:r>
            <a:r>
              <a:rPr lang="en-US" altLang="zh-CN" dirty="0">
                <a:solidFill>
                  <a:srgbClr val="000000"/>
                </a:solidFill>
              </a:rPr>
              <a:t>106</a:t>
            </a:r>
            <a:r>
              <a:rPr lang="zh-CN" altLang="en-US" dirty="0">
                <a:solidFill>
                  <a:srgbClr val="000000"/>
                </a:solidFill>
              </a:rPr>
              <a:t>师团肯定得被全歼。叶挺盛赞此战与平型关、台儿庄</a:t>
            </a:r>
            <a:r>
              <a:rPr lang="zh-CN" altLang="en-US" dirty="0" smtClean="0">
                <a:solidFill>
                  <a:srgbClr val="000000"/>
                </a:solidFill>
              </a:rPr>
              <a:t>三足鼎立</a:t>
            </a:r>
            <a:r>
              <a:rPr lang="en-US" altLang="zh-CN" dirty="0" smtClean="0">
                <a:solidFill>
                  <a:srgbClr val="000000"/>
                </a:solidFill>
              </a:rPr>
              <a:t> </a:t>
            </a:r>
            <a:r>
              <a:rPr lang="zh-CN" altLang="en-US" dirty="0" smtClean="0">
                <a:solidFill>
                  <a:srgbClr val="000000"/>
                </a:solidFill>
              </a:rPr>
              <a:t>。</a:t>
            </a:r>
            <a:endParaRPr lang="zh-CN" altLang="en-US" dirty="0">
              <a:solidFill>
                <a:srgbClr val="000000"/>
              </a:solidFill>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820" y="1365696"/>
            <a:ext cx="1905000" cy="2592288"/>
          </a:xfrm>
          <a:prstGeom prst="rect">
            <a:avLst/>
          </a:prstGeom>
        </p:spPr>
      </p:pic>
    </p:spTree>
    <p:extLst>
      <p:ext uri="{BB962C8B-B14F-4D97-AF65-F5344CB8AC3E}">
        <p14:creationId xmlns:p14="http://schemas.microsoft.com/office/powerpoint/2010/main" val="99627633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卫立煌</a:t>
            </a: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87</a:t>
            </a:r>
          </a:p>
        </p:txBody>
      </p:sp>
      <p:sp>
        <p:nvSpPr>
          <p:cNvPr id="60" name="AutoShape 3"/>
          <p:cNvSpPr>
            <a:spLocks noChangeArrowheads="1"/>
          </p:cNvSpPr>
          <p:nvPr/>
        </p:nvSpPr>
        <p:spPr bwMode="auto">
          <a:xfrm>
            <a:off x="2304256" y="1092765"/>
            <a:ext cx="6634635" cy="2912299"/>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
        <p:nvSpPr>
          <p:cNvPr id="6" name="矩形 5"/>
          <p:cNvSpPr/>
          <p:nvPr/>
        </p:nvSpPr>
        <p:spPr>
          <a:xfrm>
            <a:off x="2386163" y="1142742"/>
            <a:ext cx="6552728" cy="2862322"/>
          </a:xfrm>
          <a:prstGeom prst="rect">
            <a:avLst/>
          </a:prstGeom>
        </p:spPr>
        <p:txBody>
          <a:bodyPr wrap="square">
            <a:spAutoFit/>
          </a:bodyPr>
          <a:lstStyle/>
          <a:p>
            <a:r>
              <a:rPr lang="zh-CN" altLang="en-US" dirty="0" smtClean="0">
                <a:solidFill>
                  <a:srgbClr val="000000"/>
                </a:solidFill>
              </a:rPr>
              <a:t>    卫立煌</a:t>
            </a:r>
            <a:r>
              <a:rPr lang="zh-CN" altLang="en-US" dirty="0">
                <a:solidFill>
                  <a:srgbClr val="000000"/>
                </a:solidFill>
              </a:rPr>
              <a:t>（</a:t>
            </a:r>
            <a:r>
              <a:rPr lang="en-US" altLang="zh-CN" dirty="0">
                <a:solidFill>
                  <a:srgbClr val="000000"/>
                </a:solidFill>
              </a:rPr>
              <a:t>1897</a:t>
            </a:r>
            <a:r>
              <a:rPr lang="zh-CN" altLang="en-US" dirty="0">
                <a:solidFill>
                  <a:srgbClr val="000000"/>
                </a:solidFill>
              </a:rPr>
              <a:t>～</a:t>
            </a:r>
            <a:r>
              <a:rPr lang="en-US" altLang="zh-CN" dirty="0">
                <a:solidFill>
                  <a:srgbClr val="000000"/>
                </a:solidFill>
              </a:rPr>
              <a:t>1960</a:t>
            </a:r>
            <a:r>
              <a:rPr lang="zh-CN" altLang="en-US" dirty="0">
                <a:solidFill>
                  <a:srgbClr val="000000"/>
                </a:solidFill>
              </a:rPr>
              <a:t>），国军名将，中华民国高级将领，爱国人士。字俊如，又字辉珊，安徽省合肥县东乡卫杨村人（今安徽省合肥市淝河镇卫乡村）。国军陆军二级上将军衔。取得了中原大战中击败石友三解除南京之围、鄂豫皖“围剿”、镇压“闽变”分路暨主功、击败冈村宁次收复郑州、缅北滇西反攻战役（含强渡怒江战役）等一系列战役的</a:t>
            </a:r>
            <a:r>
              <a:rPr lang="zh-CN" altLang="en-US" dirty="0" smtClean="0">
                <a:solidFill>
                  <a:srgbClr val="000000"/>
                </a:solidFill>
              </a:rPr>
              <a:t>胜利</a:t>
            </a:r>
            <a:r>
              <a:rPr lang="en-US" altLang="zh-CN" dirty="0" smtClean="0">
                <a:solidFill>
                  <a:srgbClr val="000000"/>
                </a:solidFill>
              </a:rPr>
              <a:t> </a:t>
            </a:r>
            <a:r>
              <a:rPr lang="zh-CN" altLang="en-US" dirty="0">
                <a:solidFill>
                  <a:srgbClr val="000000"/>
                </a:solidFill>
              </a:rPr>
              <a:t>。忻口会战亦破坏了日军的作战计划</a:t>
            </a:r>
            <a:r>
              <a:rPr lang="zh-CN" altLang="en-US" dirty="0" smtClean="0">
                <a:solidFill>
                  <a:srgbClr val="000000"/>
                </a:solidFill>
              </a:rPr>
              <a:t>。是</a:t>
            </a:r>
            <a:r>
              <a:rPr lang="zh-CN" altLang="en-US" dirty="0">
                <a:solidFill>
                  <a:srgbClr val="000000"/>
                </a:solidFill>
              </a:rPr>
              <a:t>蒋介石的“五虎上将”中的“虎将”。日军华北最高司令香月清司称其为“支那虎将 ”。史迪威在回忆录中称其为国民党军队中最能干的将领，美国出版的</a:t>
            </a:r>
            <a:r>
              <a:rPr lang="en-US" altLang="zh-CN" dirty="0">
                <a:solidFill>
                  <a:srgbClr val="000000"/>
                </a:solidFill>
              </a:rPr>
              <a:t>《</a:t>
            </a:r>
            <a:r>
              <a:rPr lang="zh-CN" altLang="en-US" dirty="0">
                <a:solidFill>
                  <a:srgbClr val="000000"/>
                </a:solidFill>
              </a:rPr>
              <a:t>中国人名大辞典</a:t>
            </a:r>
            <a:r>
              <a:rPr lang="en-US" altLang="zh-CN" dirty="0">
                <a:solidFill>
                  <a:srgbClr val="000000"/>
                </a:solidFill>
              </a:rPr>
              <a:t>》</a:t>
            </a:r>
            <a:r>
              <a:rPr lang="zh-CN" altLang="en-US" dirty="0">
                <a:solidFill>
                  <a:srgbClr val="000000"/>
                </a:solidFill>
              </a:rPr>
              <a:t>称其为“常胜将军”。</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820" y="1142742"/>
            <a:ext cx="1905000" cy="3032692"/>
          </a:xfrm>
          <a:prstGeom prst="rect">
            <a:avLst/>
          </a:prstGeom>
        </p:spPr>
      </p:pic>
      <p:sp>
        <p:nvSpPr>
          <p:cNvPr id="5" name="矩形 4"/>
          <p:cNvSpPr/>
          <p:nvPr/>
        </p:nvSpPr>
        <p:spPr>
          <a:xfrm>
            <a:off x="766304" y="4941168"/>
            <a:ext cx="7691896" cy="923330"/>
          </a:xfrm>
          <a:prstGeom prst="rect">
            <a:avLst/>
          </a:prstGeom>
        </p:spPr>
        <p:txBody>
          <a:bodyPr wrap="square">
            <a:spAutoFit/>
          </a:bodyPr>
          <a:lstStyle/>
          <a:p>
            <a:r>
              <a:rPr lang="zh-CN" altLang="en-US" dirty="0" smtClean="0">
                <a:solidFill>
                  <a:srgbClr val="000000"/>
                </a:solidFill>
              </a:rPr>
              <a:t>     建国</a:t>
            </a:r>
            <a:r>
              <a:rPr lang="zh-CN" altLang="en-US" dirty="0">
                <a:solidFill>
                  <a:srgbClr val="000000"/>
                </a:solidFill>
              </a:rPr>
              <a:t>后曾任国防委员会副主席，第二、三届全国政协常委，第二届人大代表，民革第三、四届中央委员会常委等职。</a:t>
            </a:r>
            <a:r>
              <a:rPr lang="en-US" altLang="zh-CN" dirty="0">
                <a:solidFill>
                  <a:srgbClr val="000000"/>
                </a:solidFill>
              </a:rPr>
              <a:t>1960</a:t>
            </a:r>
            <a:r>
              <a:rPr lang="zh-CN" altLang="en-US" dirty="0">
                <a:solidFill>
                  <a:srgbClr val="000000"/>
                </a:solidFill>
              </a:rPr>
              <a:t>年</a:t>
            </a:r>
            <a:r>
              <a:rPr lang="en-US" altLang="zh-CN" dirty="0">
                <a:solidFill>
                  <a:srgbClr val="000000"/>
                </a:solidFill>
              </a:rPr>
              <a:t>1</a:t>
            </a:r>
            <a:r>
              <a:rPr lang="zh-CN" altLang="en-US" dirty="0">
                <a:solidFill>
                  <a:srgbClr val="000000"/>
                </a:solidFill>
              </a:rPr>
              <a:t>月</a:t>
            </a:r>
            <a:r>
              <a:rPr lang="en-US" altLang="zh-CN" dirty="0">
                <a:solidFill>
                  <a:srgbClr val="000000"/>
                </a:solidFill>
              </a:rPr>
              <a:t>17</a:t>
            </a:r>
            <a:r>
              <a:rPr lang="zh-CN" altLang="en-US" dirty="0">
                <a:solidFill>
                  <a:srgbClr val="000000"/>
                </a:solidFill>
              </a:rPr>
              <a:t>日，因病在北京逝世，享年</a:t>
            </a:r>
            <a:r>
              <a:rPr lang="en-US" altLang="zh-CN" dirty="0">
                <a:solidFill>
                  <a:srgbClr val="000000"/>
                </a:solidFill>
              </a:rPr>
              <a:t>64</a:t>
            </a:r>
            <a:r>
              <a:rPr lang="zh-CN" altLang="en-US" dirty="0">
                <a:solidFill>
                  <a:srgbClr val="000000"/>
                </a:solidFill>
              </a:rPr>
              <a:t>岁，安葬于北京八宝山革命公墓。</a:t>
            </a:r>
            <a:endParaRPr lang="zh-CN" altLang="en-US" dirty="0"/>
          </a:p>
        </p:txBody>
      </p:sp>
    </p:spTree>
    <p:extLst>
      <p:ext uri="{BB962C8B-B14F-4D97-AF65-F5344CB8AC3E}">
        <p14:creationId xmlns:p14="http://schemas.microsoft.com/office/powerpoint/2010/main" val="319380252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傅</a:t>
            </a:r>
            <a:r>
              <a:rPr lang="zh-CN" altLang="en-US" dirty="0"/>
              <a:t>作义</a:t>
            </a: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88</a:t>
            </a:r>
          </a:p>
        </p:txBody>
      </p:sp>
      <p:sp>
        <p:nvSpPr>
          <p:cNvPr id="60" name="AutoShape 3"/>
          <p:cNvSpPr>
            <a:spLocks noChangeArrowheads="1"/>
          </p:cNvSpPr>
          <p:nvPr/>
        </p:nvSpPr>
        <p:spPr bwMode="auto">
          <a:xfrm>
            <a:off x="2304256" y="1092765"/>
            <a:ext cx="6634635" cy="3466297"/>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
        <p:nvSpPr>
          <p:cNvPr id="6" name="矩形 5"/>
          <p:cNvSpPr/>
          <p:nvPr/>
        </p:nvSpPr>
        <p:spPr>
          <a:xfrm>
            <a:off x="2304257" y="1142742"/>
            <a:ext cx="6444208" cy="3416320"/>
          </a:xfrm>
          <a:prstGeom prst="rect">
            <a:avLst/>
          </a:prstGeom>
        </p:spPr>
        <p:txBody>
          <a:bodyPr wrap="square">
            <a:spAutoFit/>
          </a:bodyPr>
          <a:lstStyle/>
          <a:p>
            <a:r>
              <a:rPr lang="zh-CN" altLang="en-US" dirty="0" smtClean="0">
                <a:solidFill>
                  <a:srgbClr val="000000"/>
                </a:solidFill>
              </a:rPr>
              <a:t>      傅</a:t>
            </a:r>
            <a:r>
              <a:rPr lang="zh-CN" altLang="en-US" dirty="0">
                <a:solidFill>
                  <a:srgbClr val="000000"/>
                </a:solidFill>
              </a:rPr>
              <a:t>作义（</a:t>
            </a:r>
            <a:r>
              <a:rPr lang="en-US" altLang="zh-CN" dirty="0">
                <a:solidFill>
                  <a:srgbClr val="000000"/>
                </a:solidFill>
              </a:rPr>
              <a:t>1895</a:t>
            </a:r>
            <a:r>
              <a:rPr lang="zh-CN" altLang="en-US" dirty="0">
                <a:solidFill>
                  <a:srgbClr val="000000"/>
                </a:solidFill>
              </a:rPr>
              <a:t>年</a:t>
            </a:r>
            <a:r>
              <a:rPr lang="en-US" altLang="zh-CN" dirty="0">
                <a:solidFill>
                  <a:srgbClr val="000000"/>
                </a:solidFill>
              </a:rPr>
              <a:t>6</a:t>
            </a:r>
            <a:r>
              <a:rPr lang="zh-CN" altLang="en-US" dirty="0">
                <a:solidFill>
                  <a:srgbClr val="000000"/>
                </a:solidFill>
              </a:rPr>
              <a:t>月</a:t>
            </a:r>
            <a:r>
              <a:rPr lang="en-US" altLang="zh-CN" dirty="0">
                <a:solidFill>
                  <a:srgbClr val="000000"/>
                </a:solidFill>
              </a:rPr>
              <a:t>27</a:t>
            </a:r>
            <a:r>
              <a:rPr lang="zh-CN" altLang="en-US" dirty="0">
                <a:solidFill>
                  <a:srgbClr val="000000"/>
                </a:solidFill>
              </a:rPr>
              <a:t>日－</a:t>
            </a:r>
            <a:r>
              <a:rPr lang="en-US" altLang="zh-CN" dirty="0">
                <a:solidFill>
                  <a:srgbClr val="000000"/>
                </a:solidFill>
              </a:rPr>
              <a:t>1974</a:t>
            </a:r>
            <a:r>
              <a:rPr lang="zh-CN" altLang="en-US" dirty="0">
                <a:solidFill>
                  <a:srgbClr val="000000"/>
                </a:solidFill>
              </a:rPr>
              <a:t>年</a:t>
            </a:r>
            <a:r>
              <a:rPr lang="en-US" altLang="zh-CN" dirty="0">
                <a:solidFill>
                  <a:srgbClr val="000000"/>
                </a:solidFill>
              </a:rPr>
              <a:t>4</a:t>
            </a:r>
            <a:r>
              <a:rPr lang="zh-CN" altLang="en-US" dirty="0">
                <a:solidFill>
                  <a:srgbClr val="000000"/>
                </a:solidFill>
              </a:rPr>
              <a:t>月</a:t>
            </a:r>
            <a:r>
              <a:rPr lang="en-US" altLang="zh-CN" dirty="0">
                <a:solidFill>
                  <a:srgbClr val="000000"/>
                </a:solidFill>
              </a:rPr>
              <a:t>19</a:t>
            </a:r>
            <a:r>
              <a:rPr lang="zh-CN" altLang="en-US" dirty="0">
                <a:solidFill>
                  <a:srgbClr val="000000"/>
                </a:solidFill>
              </a:rPr>
              <a:t>日），字宜生，山西荣河（今山西省临猗县孙吉镇安昌村）人，国民革命军将领。是一位抗日名将、追求进步的国民党员。抗日战争时期，历任第七集团军总司令。解放战争时期，任华北“剿总”司令。</a:t>
            </a:r>
            <a:r>
              <a:rPr lang="en-US" altLang="zh-CN" dirty="0">
                <a:solidFill>
                  <a:srgbClr val="000000"/>
                </a:solidFill>
              </a:rPr>
              <a:t>1949</a:t>
            </a:r>
            <a:r>
              <a:rPr lang="zh-CN" altLang="en-US" dirty="0">
                <a:solidFill>
                  <a:srgbClr val="000000"/>
                </a:solidFill>
              </a:rPr>
              <a:t>年</a:t>
            </a:r>
            <a:r>
              <a:rPr lang="en-US" altLang="zh-CN" dirty="0">
                <a:solidFill>
                  <a:srgbClr val="000000"/>
                </a:solidFill>
              </a:rPr>
              <a:t>1</a:t>
            </a:r>
            <a:r>
              <a:rPr lang="zh-CN" altLang="en-US" dirty="0">
                <a:solidFill>
                  <a:srgbClr val="000000"/>
                </a:solidFill>
              </a:rPr>
              <a:t>月促成北京和平解放，使古老的文化故都北京及其全部珍贵历史建筑完好地得到保存，</a:t>
            </a:r>
            <a:r>
              <a:rPr lang="en-US" altLang="zh-CN" dirty="0">
                <a:solidFill>
                  <a:srgbClr val="000000"/>
                </a:solidFill>
              </a:rPr>
              <a:t>200</a:t>
            </a:r>
            <a:r>
              <a:rPr lang="zh-CN" altLang="en-US" dirty="0">
                <a:solidFill>
                  <a:srgbClr val="000000"/>
                </a:solidFill>
              </a:rPr>
              <a:t>万北京市民的生命和财产免遭兵燹</a:t>
            </a:r>
            <a:r>
              <a:rPr lang="zh-CN" altLang="en-US" dirty="0" smtClean="0">
                <a:solidFill>
                  <a:srgbClr val="000000"/>
                </a:solidFill>
              </a:rPr>
              <a:t>。</a:t>
            </a:r>
            <a:endParaRPr lang="zh-CN" altLang="en-US" dirty="0">
              <a:solidFill>
                <a:srgbClr val="000000"/>
              </a:solidFill>
            </a:endParaRPr>
          </a:p>
          <a:p>
            <a:r>
              <a:rPr lang="zh-CN" altLang="en-US" dirty="0" smtClean="0">
                <a:solidFill>
                  <a:srgbClr val="000000"/>
                </a:solidFill>
              </a:rPr>
              <a:t>       建国</a:t>
            </a:r>
            <a:r>
              <a:rPr lang="zh-CN" altLang="en-US" dirty="0">
                <a:solidFill>
                  <a:srgbClr val="000000"/>
                </a:solidFill>
              </a:rPr>
              <a:t>后，历任中央人民政府委员，水利部、水利电力部部长，四届全国政协副主席，国防委员会副主席</a:t>
            </a:r>
            <a:r>
              <a:rPr lang="zh-CN" altLang="en-US" dirty="0" smtClean="0">
                <a:solidFill>
                  <a:srgbClr val="000000"/>
                </a:solidFill>
              </a:rPr>
              <a:t>。</a:t>
            </a:r>
            <a:r>
              <a:rPr lang="en-US" altLang="zh-CN" dirty="0" smtClean="0">
                <a:solidFill>
                  <a:srgbClr val="000000"/>
                </a:solidFill>
              </a:rPr>
              <a:t> </a:t>
            </a:r>
            <a:r>
              <a:rPr lang="zh-CN" altLang="en-US" dirty="0">
                <a:solidFill>
                  <a:srgbClr val="000000"/>
                </a:solidFill>
              </a:rPr>
              <a:t>任水利部（后来的水利电力部）部长长达</a:t>
            </a:r>
            <a:r>
              <a:rPr lang="en-US" altLang="zh-CN" dirty="0">
                <a:solidFill>
                  <a:srgbClr val="000000"/>
                </a:solidFill>
              </a:rPr>
              <a:t>22</a:t>
            </a:r>
            <a:r>
              <a:rPr lang="zh-CN" altLang="en-US" dirty="0">
                <a:solidFill>
                  <a:srgbClr val="000000"/>
                </a:solidFill>
              </a:rPr>
              <a:t>年之久，为新中国水利事业的发展作出了重要贡献</a:t>
            </a:r>
            <a:r>
              <a:rPr lang="zh-CN" altLang="en-US" dirty="0" smtClean="0">
                <a:solidFill>
                  <a:srgbClr val="000000"/>
                </a:solidFill>
              </a:rPr>
              <a:t>。</a:t>
            </a:r>
            <a:endParaRPr lang="en-US" altLang="zh-CN" dirty="0" smtClean="0">
              <a:solidFill>
                <a:srgbClr val="000000"/>
              </a:solidFill>
            </a:endParaRPr>
          </a:p>
          <a:p>
            <a:r>
              <a:rPr lang="en-US" altLang="zh-CN" dirty="0">
                <a:solidFill>
                  <a:srgbClr val="000000"/>
                </a:solidFill>
              </a:rPr>
              <a:t> </a:t>
            </a:r>
            <a:r>
              <a:rPr lang="en-US" altLang="zh-CN" dirty="0" smtClean="0">
                <a:solidFill>
                  <a:srgbClr val="000000"/>
                </a:solidFill>
              </a:rPr>
              <a:t>      1974</a:t>
            </a:r>
            <a:r>
              <a:rPr lang="zh-CN" altLang="en-US" dirty="0">
                <a:solidFill>
                  <a:srgbClr val="000000"/>
                </a:solidFill>
              </a:rPr>
              <a:t>年</a:t>
            </a:r>
            <a:r>
              <a:rPr lang="en-US" altLang="zh-CN" dirty="0">
                <a:solidFill>
                  <a:srgbClr val="000000"/>
                </a:solidFill>
              </a:rPr>
              <a:t>4</a:t>
            </a:r>
            <a:r>
              <a:rPr lang="zh-CN" altLang="en-US" dirty="0">
                <a:solidFill>
                  <a:srgbClr val="000000"/>
                </a:solidFill>
              </a:rPr>
              <a:t>月</a:t>
            </a:r>
            <a:r>
              <a:rPr lang="en-US" altLang="zh-CN" dirty="0">
                <a:solidFill>
                  <a:srgbClr val="000000"/>
                </a:solidFill>
              </a:rPr>
              <a:t>19</a:t>
            </a:r>
            <a:r>
              <a:rPr lang="zh-CN" altLang="en-US" dirty="0">
                <a:solidFill>
                  <a:srgbClr val="000000"/>
                </a:solidFill>
              </a:rPr>
              <a:t>日因病在北京逝世，终年</a:t>
            </a:r>
            <a:r>
              <a:rPr lang="en-US" altLang="zh-CN" dirty="0">
                <a:solidFill>
                  <a:srgbClr val="000000"/>
                </a:solidFill>
              </a:rPr>
              <a:t>79</a:t>
            </a:r>
            <a:r>
              <a:rPr lang="zh-CN" altLang="en-US" dirty="0">
                <a:solidFill>
                  <a:srgbClr val="000000"/>
                </a:solidFill>
              </a:rPr>
              <a:t>岁。</a:t>
            </a:r>
          </a:p>
        </p:txBody>
      </p:sp>
      <p:sp>
        <p:nvSpPr>
          <p:cNvPr id="7" name="矩形 6"/>
          <p:cNvSpPr/>
          <p:nvPr/>
        </p:nvSpPr>
        <p:spPr>
          <a:xfrm>
            <a:off x="539551" y="4852778"/>
            <a:ext cx="8399340" cy="1477328"/>
          </a:xfrm>
          <a:prstGeom prst="rect">
            <a:avLst/>
          </a:prstGeom>
        </p:spPr>
        <p:txBody>
          <a:bodyPr wrap="square">
            <a:spAutoFit/>
          </a:bodyPr>
          <a:lstStyle/>
          <a:p>
            <a:r>
              <a:rPr lang="zh-CN" altLang="en-US" dirty="0" smtClean="0">
                <a:solidFill>
                  <a:srgbClr val="000000"/>
                </a:solidFill>
              </a:rPr>
              <a:t>   傅</a:t>
            </a:r>
            <a:r>
              <a:rPr lang="zh-CN" altLang="en-US" dirty="0">
                <a:solidFill>
                  <a:srgbClr val="000000"/>
                </a:solidFill>
              </a:rPr>
              <a:t>作义</a:t>
            </a:r>
            <a:r>
              <a:rPr lang="zh-CN" altLang="en-US" dirty="0" smtClean="0">
                <a:solidFill>
                  <a:srgbClr val="000000"/>
                </a:solidFill>
              </a:rPr>
              <a:t>第八</a:t>
            </a:r>
            <a:r>
              <a:rPr lang="zh-CN" altLang="en-US" dirty="0">
                <a:solidFill>
                  <a:srgbClr val="000000"/>
                </a:solidFill>
              </a:rPr>
              <a:t>战区副司令</a:t>
            </a:r>
            <a:r>
              <a:rPr lang="zh-CN" altLang="en-US" dirty="0" smtClean="0">
                <a:solidFill>
                  <a:srgbClr val="000000"/>
                </a:solidFill>
              </a:rPr>
              <a:t>长官</a:t>
            </a:r>
            <a:r>
              <a:rPr lang="en-US" altLang="zh-CN" dirty="0" smtClean="0">
                <a:solidFill>
                  <a:srgbClr val="000000"/>
                </a:solidFill>
              </a:rPr>
              <a:t> </a:t>
            </a:r>
            <a:r>
              <a:rPr lang="zh-CN" altLang="en-US" dirty="0">
                <a:solidFill>
                  <a:srgbClr val="000000"/>
                </a:solidFill>
              </a:rPr>
              <a:t>。北方最著名的国军抗日</a:t>
            </a:r>
            <a:r>
              <a:rPr lang="zh-CN" altLang="en-US" dirty="0" smtClean="0">
                <a:solidFill>
                  <a:srgbClr val="000000"/>
                </a:solidFill>
              </a:rPr>
              <a:t>将领</a:t>
            </a:r>
            <a:r>
              <a:rPr lang="en-US" altLang="zh-CN" dirty="0" smtClean="0">
                <a:solidFill>
                  <a:srgbClr val="000000"/>
                </a:solidFill>
              </a:rPr>
              <a:t> </a:t>
            </a:r>
            <a:r>
              <a:rPr lang="zh-CN" altLang="en-US" dirty="0">
                <a:solidFill>
                  <a:srgbClr val="000000"/>
                </a:solidFill>
              </a:rPr>
              <a:t>。</a:t>
            </a:r>
            <a:r>
              <a:rPr lang="en-US" altLang="zh-CN" dirty="0">
                <a:solidFill>
                  <a:srgbClr val="000000"/>
                </a:solidFill>
              </a:rPr>
              <a:t>1933</a:t>
            </a:r>
            <a:r>
              <a:rPr lang="zh-CN" altLang="en-US" dirty="0">
                <a:solidFill>
                  <a:srgbClr val="000000"/>
                </a:solidFill>
              </a:rPr>
              <a:t>年就参加了长城抗战，</a:t>
            </a:r>
            <a:r>
              <a:rPr lang="en-US" altLang="zh-CN" dirty="0">
                <a:solidFill>
                  <a:srgbClr val="000000"/>
                </a:solidFill>
              </a:rPr>
              <a:t>1936</a:t>
            </a:r>
            <a:r>
              <a:rPr lang="zh-CN" altLang="en-US" dirty="0">
                <a:solidFill>
                  <a:srgbClr val="000000"/>
                </a:solidFill>
              </a:rPr>
              <a:t>年又大败进犯绥远的日军和蒙奸德王的伪军部队，取得了百灵庙</a:t>
            </a:r>
            <a:r>
              <a:rPr lang="zh-CN" altLang="en-US" dirty="0" smtClean="0">
                <a:solidFill>
                  <a:srgbClr val="000000"/>
                </a:solidFill>
              </a:rPr>
              <a:t>大捷</a:t>
            </a:r>
            <a:r>
              <a:rPr lang="en-US" altLang="zh-CN" dirty="0" smtClean="0">
                <a:solidFill>
                  <a:srgbClr val="000000"/>
                </a:solidFill>
              </a:rPr>
              <a:t> </a:t>
            </a:r>
            <a:r>
              <a:rPr lang="zh-CN" altLang="en-US" dirty="0">
                <a:solidFill>
                  <a:srgbClr val="000000"/>
                </a:solidFill>
              </a:rPr>
              <a:t>。七七事变后，参加了平型关战役、忻口战役、太原保卫战</a:t>
            </a:r>
            <a:r>
              <a:rPr lang="zh-CN" altLang="en-US" dirty="0" smtClean="0">
                <a:solidFill>
                  <a:srgbClr val="000000"/>
                </a:solidFill>
              </a:rPr>
              <a:t>等</a:t>
            </a:r>
            <a:r>
              <a:rPr lang="en-US" altLang="zh-CN" dirty="0" smtClean="0">
                <a:solidFill>
                  <a:srgbClr val="000000"/>
                </a:solidFill>
              </a:rPr>
              <a:t> </a:t>
            </a:r>
            <a:r>
              <a:rPr lang="zh-CN" altLang="en-US" dirty="0">
                <a:solidFill>
                  <a:srgbClr val="000000"/>
                </a:solidFill>
              </a:rPr>
              <a:t>。</a:t>
            </a:r>
            <a:r>
              <a:rPr lang="en-US" altLang="zh-CN" dirty="0">
                <a:solidFill>
                  <a:srgbClr val="000000"/>
                </a:solidFill>
              </a:rPr>
              <a:t>1940</a:t>
            </a:r>
            <a:r>
              <a:rPr lang="zh-CN" altLang="en-US" dirty="0">
                <a:solidFill>
                  <a:srgbClr val="000000"/>
                </a:solidFill>
              </a:rPr>
              <a:t>年，傅作义又歼灭日军和王英的伪军数千人，收复五原城，取得了五原大捷，这是全国抗战以来国军第一次收复失地的战役，影响</a:t>
            </a:r>
            <a:r>
              <a:rPr lang="zh-CN" altLang="en-US" dirty="0" smtClean="0">
                <a:solidFill>
                  <a:srgbClr val="000000"/>
                </a:solidFill>
              </a:rPr>
              <a:t>很大。</a:t>
            </a:r>
            <a:endParaRPr lang="zh-CN" altLang="en-US" dirty="0">
              <a:solidFill>
                <a:srgbClr val="000000"/>
              </a:solidFill>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376" y="1094748"/>
            <a:ext cx="1905000" cy="3029882"/>
          </a:xfrm>
          <a:prstGeom prst="rect">
            <a:avLst/>
          </a:prstGeom>
        </p:spPr>
      </p:pic>
    </p:spTree>
    <p:extLst>
      <p:ext uri="{BB962C8B-B14F-4D97-AF65-F5344CB8AC3E}">
        <p14:creationId xmlns:p14="http://schemas.microsoft.com/office/powerpoint/2010/main" val="353566580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戴安澜</a:t>
            </a: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89</a:t>
            </a:r>
          </a:p>
        </p:txBody>
      </p:sp>
      <p:sp>
        <p:nvSpPr>
          <p:cNvPr id="60" name="AutoShape 3"/>
          <p:cNvSpPr>
            <a:spLocks noChangeArrowheads="1"/>
          </p:cNvSpPr>
          <p:nvPr/>
        </p:nvSpPr>
        <p:spPr bwMode="auto">
          <a:xfrm>
            <a:off x="2304256" y="1092765"/>
            <a:ext cx="6634635" cy="2956431"/>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
        <p:nvSpPr>
          <p:cNvPr id="6" name="矩形 5"/>
          <p:cNvSpPr/>
          <p:nvPr/>
        </p:nvSpPr>
        <p:spPr>
          <a:xfrm>
            <a:off x="2386163" y="1186874"/>
            <a:ext cx="6552728" cy="2862322"/>
          </a:xfrm>
          <a:prstGeom prst="rect">
            <a:avLst/>
          </a:prstGeom>
        </p:spPr>
        <p:txBody>
          <a:bodyPr wrap="square">
            <a:spAutoFit/>
          </a:bodyPr>
          <a:lstStyle/>
          <a:p>
            <a:r>
              <a:rPr lang="zh-CN" altLang="en-US" dirty="0" smtClean="0">
                <a:solidFill>
                  <a:srgbClr val="000000"/>
                </a:solidFill>
              </a:rPr>
              <a:t>     戴</a:t>
            </a:r>
            <a:r>
              <a:rPr lang="zh-CN" altLang="en-US" dirty="0">
                <a:solidFill>
                  <a:srgbClr val="000000"/>
                </a:solidFill>
              </a:rPr>
              <a:t>安澜（</a:t>
            </a:r>
            <a:r>
              <a:rPr lang="en-US" altLang="zh-CN" dirty="0">
                <a:solidFill>
                  <a:srgbClr val="000000"/>
                </a:solidFill>
              </a:rPr>
              <a:t>1904</a:t>
            </a:r>
            <a:r>
              <a:rPr lang="zh-CN" altLang="en-US" dirty="0">
                <a:solidFill>
                  <a:srgbClr val="000000"/>
                </a:solidFill>
              </a:rPr>
              <a:t>～</a:t>
            </a:r>
            <a:r>
              <a:rPr lang="en-US" altLang="zh-CN" dirty="0">
                <a:solidFill>
                  <a:srgbClr val="000000"/>
                </a:solidFill>
              </a:rPr>
              <a:t>1942</a:t>
            </a:r>
            <a:r>
              <a:rPr lang="zh-CN" altLang="en-US" dirty="0">
                <a:solidFill>
                  <a:srgbClr val="000000"/>
                </a:solidFill>
              </a:rPr>
              <a:t>），国军名将，原名戴炳阳、字衍功、自号海鸥，汉族，安徽省无为县仁泉乡（今洪巷乡）练溪社区风和自然村人。</a:t>
            </a:r>
            <a:r>
              <a:rPr lang="en-US" altLang="zh-CN" dirty="0">
                <a:solidFill>
                  <a:srgbClr val="000000"/>
                </a:solidFill>
              </a:rPr>
              <a:t>1926</a:t>
            </a:r>
            <a:r>
              <a:rPr lang="zh-CN" altLang="en-US" dirty="0">
                <a:solidFill>
                  <a:srgbClr val="000000"/>
                </a:solidFill>
              </a:rPr>
              <a:t>年黄埔军校三期毕业。曾血战古北口，后立下台儿庄战役部分战功（火攻陶墩</a:t>
            </a:r>
            <a:r>
              <a:rPr lang="en-US" altLang="zh-CN" dirty="0">
                <a:solidFill>
                  <a:srgbClr val="000000"/>
                </a:solidFill>
              </a:rPr>
              <a:t>/</a:t>
            </a:r>
            <a:r>
              <a:rPr lang="zh-CN" altLang="en-US" dirty="0">
                <a:solidFill>
                  <a:srgbClr val="000000"/>
                </a:solidFill>
              </a:rPr>
              <a:t>智取朱庄</a:t>
            </a:r>
            <a:r>
              <a:rPr lang="en-US" altLang="zh-CN" dirty="0">
                <a:solidFill>
                  <a:srgbClr val="000000"/>
                </a:solidFill>
              </a:rPr>
              <a:t>/</a:t>
            </a:r>
            <a:r>
              <a:rPr lang="zh-CN" altLang="en-US" dirty="0">
                <a:solidFill>
                  <a:srgbClr val="000000"/>
                </a:solidFill>
              </a:rPr>
              <a:t>激战郭里集）、击败瑞阳公路日军第九师团主力（属武汉会战）、击退艾山阵地日军进攻（属徐州会战）、攻克昆仑关</a:t>
            </a:r>
            <a:r>
              <a:rPr lang="en-US" altLang="zh-CN" dirty="0">
                <a:solidFill>
                  <a:srgbClr val="000000"/>
                </a:solidFill>
              </a:rPr>
              <a:t>/</a:t>
            </a:r>
            <a:r>
              <a:rPr lang="zh-CN" altLang="en-US" dirty="0">
                <a:solidFill>
                  <a:srgbClr val="000000"/>
                </a:solidFill>
              </a:rPr>
              <a:t>击毙中村正雄少将（属昆仑关战役）等战功，因昆仑关一役获得蒋中正</a:t>
            </a:r>
            <a:r>
              <a:rPr lang="en-US" altLang="zh-CN" dirty="0">
                <a:solidFill>
                  <a:srgbClr val="000000"/>
                </a:solidFill>
              </a:rPr>
              <a:t>"</a:t>
            </a:r>
            <a:r>
              <a:rPr lang="zh-CN" altLang="en-US" dirty="0">
                <a:solidFill>
                  <a:srgbClr val="000000"/>
                </a:solidFill>
              </a:rPr>
              <a:t>当代之标准青年将领</a:t>
            </a:r>
            <a:r>
              <a:rPr lang="en-US" altLang="zh-CN" dirty="0">
                <a:solidFill>
                  <a:srgbClr val="000000"/>
                </a:solidFill>
              </a:rPr>
              <a:t>"</a:t>
            </a:r>
            <a:r>
              <a:rPr lang="zh-CN" altLang="en-US" dirty="0">
                <a:solidFill>
                  <a:srgbClr val="000000"/>
                </a:solidFill>
              </a:rPr>
              <a:t>之赞誉。是二战中第一位获得美国勋章的中国军人</a:t>
            </a:r>
            <a:r>
              <a:rPr lang="zh-CN" altLang="en-US" dirty="0" smtClean="0">
                <a:solidFill>
                  <a:srgbClr val="000000"/>
                </a:solidFill>
              </a:rPr>
              <a:t>。</a:t>
            </a:r>
            <a:endParaRPr lang="zh-CN" altLang="en-US" dirty="0">
              <a:solidFill>
                <a:srgbClr val="000000"/>
              </a:solidFill>
            </a:endParaRPr>
          </a:p>
          <a:p>
            <a:r>
              <a:rPr lang="en-US" altLang="zh-CN" dirty="0" smtClean="0">
                <a:solidFill>
                  <a:srgbClr val="000000"/>
                </a:solidFill>
              </a:rPr>
              <a:t>1939</a:t>
            </a:r>
            <a:r>
              <a:rPr lang="zh-CN" altLang="en-US" dirty="0">
                <a:solidFill>
                  <a:srgbClr val="000000"/>
                </a:solidFill>
              </a:rPr>
              <a:t>年</a:t>
            </a:r>
            <a:r>
              <a:rPr lang="en-US" altLang="zh-CN" dirty="0">
                <a:solidFill>
                  <a:srgbClr val="000000"/>
                </a:solidFill>
              </a:rPr>
              <a:t>6</a:t>
            </a:r>
            <a:r>
              <a:rPr lang="zh-CN" altLang="en-US" dirty="0">
                <a:solidFill>
                  <a:srgbClr val="000000"/>
                </a:solidFill>
              </a:rPr>
              <a:t>月</a:t>
            </a:r>
            <a:r>
              <a:rPr lang="en-US" altLang="zh-CN" dirty="0">
                <a:solidFill>
                  <a:srgbClr val="000000"/>
                </a:solidFill>
              </a:rPr>
              <a:t>17</a:t>
            </a:r>
            <a:r>
              <a:rPr lang="zh-CN" altLang="en-US" dirty="0">
                <a:solidFill>
                  <a:srgbClr val="000000"/>
                </a:solidFill>
              </a:rPr>
              <a:t>日，授陆军少将。</a:t>
            </a:r>
            <a:r>
              <a:rPr lang="en-US" altLang="zh-CN" dirty="0">
                <a:solidFill>
                  <a:srgbClr val="000000"/>
                </a:solidFill>
              </a:rPr>
              <a:t>1942</a:t>
            </a:r>
            <a:r>
              <a:rPr lang="zh-CN" altLang="en-US" dirty="0">
                <a:solidFill>
                  <a:srgbClr val="000000"/>
                </a:solidFill>
              </a:rPr>
              <a:t>年</a:t>
            </a:r>
            <a:r>
              <a:rPr lang="en-US" altLang="zh-CN" dirty="0">
                <a:solidFill>
                  <a:srgbClr val="000000"/>
                </a:solidFill>
              </a:rPr>
              <a:t>10</a:t>
            </a:r>
            <a:r>
              <a:rPr lang="zh-CN" altLang="en-US" dirty="0">
                <a:solidFill>
                  <a:srgbClr val="000000"/>
                </a:solidFill>
              </a:rPr>
              <a:t>月</a:t>
            </a:r>
            <a:r>
              <a:rPr lang="en-US" altLang="zh-CN" dirty="0">
                <a:solidFill>
                  <a:srgbClr val="000000"/>
                </a:solidFill>
              </a:rPr>
              <a:t>16</a:t>
            </a:r>
            <a:r>
              <a:rPr lang="zh-CN" altLang="en-US" dirty="0">
                <a:solidFill>
                  <a:srgbClr val="000000"/>
                </a:solidFill>
              </a:rPr>
              <a:t>日，追赠陆军中将，抗战胜利后追认为革命烈士。</a:t>
            </a:r>
          </a:p>
        </p:txBody>
      </p:sp>
      <p:sp>
        <p:nvSpPr>
          <p:cNvPr id="7" name="矩形 6"/>
          <p:cNvSpPr/>
          <p:nvPr/>
        </p:nvSpPr>
        <p:spPr>
          <a:xfrm>
            <a:off x="611560" y="4736515"/>
            <a:ext cx="7772400" cy="1477328"/>
          </a:xfrm>
          <a:prstGeom prst="rect">
            <a:avLst/>
          </a:prstGeom>
        </p:spPr>
        <p:txBody>
          <a:bodyPr wrap="square">
            <a:spAutoFit/>
          </a:bodyPr>
          <a:lstStyle/>
          <a:p>
            <a:r>
              <a:rPr lang="zh-CN" altLang="en-US" dirty="0" smtClean="0">
                <a:solidFill>
                  <a:srgbClr val="000000"/>
                </a:solidFill>
              </a:rPr>
              <a:t>    戴</a:t>
            </a:r>
            <a:r>
              <a:rPr lang="zh-CN" altLang="en-US" dirty="0">
                <a:solidFill>
                  <a:srgbClr val="000000"/>
                </a:solidFill>
              </a:rPr>
              <a:t>安澜第</a:t>
            </a:r>
            <a:r>
              <a:rPr lang="en-US" altLang="zh-CN" dirty="0">
                <a:solidFill>
                  <a:srgbClr val="000000"/>
                </a:solidFill>
              </a:rPr>
              <a:t>5</a:t>
            </a:r>
            <a:r>
              <a:rPr lang="zh-CN" altLang="en-US" dirty="0">
                <a:solidFill>
                  <a:srgbClr val="000000"/>
                </a:solidFill>
              </a:rPr>
              <a:t>军</a:t>
            </a:r>
            <a:r>
              <a:rPr lang="en-US" altLang="zh-CN" dirty="0">
                <a:solidFill>
                  <a:srgbClr val="000000"/>
                </a:solidFill>
              </a:rPr>
              <a:t>200</a:t>
            </a:r>
            <a:r>
              <a:rPr lang="zh-CN" altLang="en-US" dirty="0" smtClean="0">
                <a:solidFill>
                  <a:srgbClr val="000000"/>
                </a:solidFill>
              </a:rPr>
              <a:t>师长</a:t>
            </a:r>
            <a:r>
              <a:rPr lang="en-US" altLang="zh-CN" dirty="0" smtClean="0">
                <a:solidFill>
                  <a:srgbClr val="000000"/>
                </a:solidFill>
              </a:rPr>
              <a:t> </a:t>
            </a:r>
            <a:r>
              <a:rPr lang="zh-CN" altLang="en-US" dirty="0">
                <a:solidFill>
                  <a:srgbClr val="000000"/>
                </a:solidFill>
              </a:rPr>
              <a:t>。曾参加过古北口长城抗战、</a:t>
            </a:r>
            <a:r>
              <a:rPr lang="zh-CN" altLang="en-US" dirty="0" smtClean="0">
                <a:solidFill>
                  <a:srgbClr val="000000"/>
                </a:solidFill>
              </a:rPr>
              <a:t>台儿庄大战</a:t>
            </a:r>
            <a:r>
              <a:rPr lang="en-US" altLang="zh-CN" dirty="0" smtClean="0">
                <a:solidFill>
                  <a:srgbClr val="000000"/>
                </a:solidFill>
              </a:rPr>
              <a:t> </a:t>
            </a:r>
            <a:r>
              <a:rPr lang="zh-CN" altLang="en-US" dirty="0">
                <a:solidFill>
                  <a:srgbClr val="000000"/>
                </a:solidFill>
              </a:rPr>
              <a:t>。在昆仑关战役中，率部与日寇浴血奋战，直至身负重伤才下</a:t>
            </a:r>
            <a:r>
              <a:rPr lang="zh-CN" altLang="en-US" dirty="0" smtClean="0">
                <a:solidFill>
                  <a:srgbClr val="000000"/>
                </a:solidFill>
              </a:rPr>
              <a:t>战场。</a:t>
            </a:r>
            <a:r>
              <a:rPr lang="en-US" altLang="zh-CN" dirty="0">
                <a:solidFill>
                  <a:srgbClr val="000000"/>
                </a:solidFill>
              </a:rPr>
              <a:t>1942</a:t>
            </a:r>
            <a:r>
              <a:rPr lang="zh-CN" altLang="en-US" dirty="0">
                <a:solidFill>
                  <a:srgbClr val="000000"/>
                </a:solidFill>
              </a:rPr>
              <a:t>年作为远征军先头部队赴缅甸作战，在著名的东瓜保卫战中，率孤军与数倍于己之敌作战，击毙日寇</a:t>
            </a:r>
            <a:r>
              <a:rPr lang="en-US" altLang="zh-CN" dirty="0">
                <a:solidFill>
                  <a:srgbClr val="000000"/>
                </a:solidFill>
              </a:rPr>
              <a:t>5000</a:t>
            </a:r>
            <a:r>
              <a:rPr lang="zh-CN" altLang="en-US" dirty="0">
                <a:solidFill>
                  <a:srgbClr val="000000"/>
                </a:solidFill>
              </a:rPr>
              <a:t>余人，在国内外引起巨大</a:t>
            </a:r>
            <a:r>
              <a:rPr lang="zh-CN" altLang="en-US" dirty="0" smtClean="0">
                <a:solidFill>
                  <a:srgbClr val="000000"/>
                </a:solidFill>
              </a:rPr>
              <a:t>反响</a:t>
            </a:r>
            <a:r>
              <a:rPr lang="en-US" altLang="zh-CN" dirty="0" smtClean="0">
                <a:solidFill>
                  <a:srgbClr val="000000"/>
                </a:solidFill>
              </a:rPr>
              <a:t> </a:t>
            </a:r>
            <a:r>
              <a:rPr lang="zh-CN" altLang="en-US" dirty="0">
                <a:solidFill>
                  <a:srgbClr val="000000"/>
                </a:solidFill>
              </a:rPr>
              <a:t>。后又率</a:t>
            </a:r>
            <a:r>
              <a:rPr lang="en-US" altLang="zh-CN" dirty="0">
                <a:solidFill>
                  <a:srgbClr val="000000"/>
                </a:solidFill>
              </a:rPr>
              <a:t>200</a:t>
            </a:r>
            <a:r>
              <a:rPr lang="zh-CN" altLang="en-US" dirty="0">
                <a:solidFill>
                  <a:srgbClr val="000000"/>
                </a:solidFill>
              </a:rPr>
              <a:t>师收复棠吉。远征军回国，途中被日军伏击，戴安澜负伤不治，壮烈</a:t>
            </a:r>
            <a:r>
              <a:rPr lang="zh-CN" altLang="en-US" dirty="0" smtClean="0">
                <a:solidFill>
                  <a:srgbClr val="000000"/>
                </a:solidFill>
              </a:rPr>
              <a:t>牺牲。</a:t>
            </a:r>
            <a:endParaRPr lang="zh-CN" altLang="en-US" dirty="0">
              <a:solidFill>
                <a:srgbClr val="000000"/>
              </a:solidFill>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820" y="1282284"/>
            <a:ext cx="1905000" cy="2770914"/>
          </a:xfrm>
          <a:prstGeom prst="rect">
            <a:avLst/>
          </a:prstGeom>
        </p:spPr>
      </p:pic>
    </p:spTree>
    <p:extLst>
      <p:ext uri="{BB962C8B-B14F-4D97-AF65-F5344CB8AC3E}">
        <p14:creationId xmlns:p14="http://schemas.microsoft.com/office/powerpoint/2010/main" val="128677453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 张灵甫</a:t>
            </a: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90</a:t>
            </a:r>
          </a:p>
        </p:txBody>
      </p:sp>
      <p:sp>
        <p:nvSpPr>
          <p:cNvPr id="60" name="AutoShape 3"/>
          <p:cNvSpPr>
            <a:spLocks noChangeArrowheads="1"/>
          </p:cNvSpPr>
          <p:nvPr/>
        </p:nvSpPr>
        <p:spPr bwMode="auto">
          <a:xfrm>
            <a:off x="2315662" y="1310964"/>
            <a:ext cx="6634635" cy="1976195"/>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
        <p:nvSpPr>
          <p:cNvPr id="6" name="矩形 5"/>
          <p:cNvSpPr/>
          <p:nvPr/>
        </p:nvSpPr>
        <p:spPr>
          <a:xfrm>
            <a:off x="2378532" y="1447651"/>
            <a:ext cx="6552728" cy="1754326"/>
          </a:xfrm>
          <a:prstGeom prst="rect">
            <a:avLst/>
          </a:prstGeom>
        </p:spPr>
        <p:txBody>
          <a:bodyPr wrap="square">
            <a:spAutoFit/>
          </a:bodyPr>
          <a:lstStyle/>
          <a:p>
            <a:r>
              <a:rPr lang="zh-CN" altLang="en-US" dirty="0" smtClean="0">
                <a:solidFill>
                  <a:srgbClr val="000000"/>
                </a:solidFill>
              </a:rPr>
              <a:t>      张灵甫</a:t>
            </a:r>
            <a:r>
              <a:rPr lang="zh-CN" altLang="en-US" dirty="0">
                <a:solidFill>
                  <a:srgbClr val="000000"/>
                </a:solidFill>
              </a:rPr>
              <a:t>（</a:t>
            </a:r>
            <a:r>
              <a:rPr lang="en-US" altLang="zh-CN" dirty="0">
                <a:solidFill>
                  <a:srgbClr val="000000"/>
                </a:solidFill>
              </a:rPr>
              <a:t>1903—1947</a:t>
            </a:r>
            <a:r>
              <a:rPr lang="zh-CN" altLang="en-US" dirty="0">
                <a:solidFill>
                  <a:srgbClr val="000000"/>
                </a:solidFill>
              </a:rPr>
              <a:t>），男，汉族，陕西省长安县人（现西安市长安区）。原名张钟麟，字灵甫，后因杀妻案改名张灵甫，字钟麟。国民革命军高级将领，中将军衔，参加过土地革命战争、抗日战争和国共内战。曾任中华民国国民革命军整编第七十四师师长。</a:t>
            </a:r>
            <a:r>
              <a:rPr lang="en-US" altLang="zh-CN" dirty="0">
                <a:solidFill>
                  <a:srgbClr val="000000"/>
                </a:solidFill>
              </a:rPr>
              <a:t>1947</a:t>
            </a:r>
            <a:r>
              <a:rPr lang="zh-CN" altLang="en-US" dirty="0">
                <a:solidFill>
                  <a:srgbClr val="000000"/>
                </a:solidFill>
              </a:rPr>
              <a:t>年</a:t>
            </a:r>
            <a:r>
              <a:rPr lang="en-US" altLang="zh-CN" dirty="0">
                <a:solidFill>
                  <a:srgbClr val="000000"/>
                </a:solidFill>
              </a:rPr>
              <a:t>5</a:t>
            </a:r>
            <a:r>
              <a:rPr lang="zh-CN" altLang="en-US" dirty="0">
                <a:solidFill>
                  <a:srgbClr val="000000"/>
                </a:solidFill>
              </a:rPr>
              <a:t>月</a:t>
            </a:r>
            <a:r>
              <a:rPr lang="en-US" altLang="zh-CN" dirty="0">
                <a:solidFill>
                  <a:srgbClr val="000000"/>
                </a:solidFill>
              </a:rPr>
              <a:t>16</a:t>
            </a:r>
            <a:r>
              <a:rPr lang="zh-CN" altLang="en-US" dirty="0">
                <a:solidFill>
                  <a:srgbClr val="000000"/>
                </a:solidFill>
              </a:rPr>
              <a:t>日，阵亡于孟良崮战役，终年</a:t>
            </a:r>
            <a:r>
              <a:rPr lang="en-US" altLang="zh-CN" dirty="0">
                <a:solidFill>
                  <a:srgbClr val="000000"/>
                </a:solidFill>
              </a:rPr>
              <a:t>44</a:t>
            </a:r>
            <a:r>
              <a:rPr lang="zh-CN" altLang="en-US" dirty="0">
                <a:solidFill>
                  <a:srgbClr val="000000"/>
                </a:solidFill>
              </a:rPr>
              <a:t>岁。</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820" y="1142742"/>
            <a:ext cx="1905000" cy="2718306"/>
          </a:xfrm>
          <a:prstGeom prst="rect">
            <a:avLst/>
          </a:prstGeom>
        </p:spPr>
      </p:pic>
    </p:spTree>
    <p:extLst>
      <p:ext uri="{BB962C8B-B14F-4D97-AF65-F5344CB8AC3E}">
        <p14:creationId xmlns:p14="http://schemas.microsoft.com/office/powerpoint/2010/main" val="324520083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王耀武</a:t>
            </a:r>
          </a:p>
        </p:txBody>
      </p:sp>
      <p:sp>
        <p:nvSpPr>
          <p:cNvPr id="58"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91</a:t>
            </a:r>
          </a:p>
        </p:txBody>
      </p:sp>
      <p:sp>
        <p:nvSpPr>
          <p:cNvPr id="60" name="AutoShape 3"/>
          <p:cNvSpPr>
            <a:spLocks noChangeArrowheads="1"/>
          </p:cNvSpPr>
          <p:nvPr/>
        </p:nvSpPr>
        <p:spPr bwMode="auto">
          <a:xfrm>
            <a:off x="2304256" y="1092765"/>
            <a:ext cx="6634635" cy="1869989"/>
          </a:xfrm>
          <a:prstGeom prst="roundRect">
            <a:avLst>
              <a:gd name="adj" fmla="val 13745"/>
            </a:avLst>
          </a:prstGeom>
          <a:noFill/>
          <a:ln w="38100">
            <a:solidFill>
              <a:srgbClr val="002060"/>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fontAlgn="auto" hangingPunct="1">
              <a:lnSpc>
                <a:spcPct val="140000"/>
              </a:lnSpc>
              <a:spcBef>
                <a:spcPts val="0"/>
              </a:spcBef>
              <a:spcAft>
                <a:spcPts val="0"/>
              </a:spcAft>
              <a:defRPr/>
            </a:pPr>
            <a:endParaRPr lang="en-US" altLang="zh-CN" sz="2000" b="1" kern="0" dirty="0" smtClean="0">
              <a:solidFill>
                <a:srgbClr val="000000"/>
              </a:solidFill>
              <a:latin typeface="+mn-ea"/>
              <a:ea typeface="+mn-ea"/>
            </a:endParaRPr>
          </a:p>
        </p:txBody>
      </p:sp>
      <p:sp>
        <p:nvSpPr>
          <p:cNvPr id="6" name="矩形 5"/>
          <p:cNvSpPr/>
          <p:nvPr/>
        </p:nvSpPr>
        <p:spPr>
          <a:xfrm>
            <a:off x="2386163" y="1208428"/>
            <a:ext cx="6552728" cy="1754326"/>
          </a:xfrm>
          <a:prstGeom prst="rect">
            <a:avLst/>
          </a:prstGeom>
        </p:spPr>
        <p:txBody>
          <a:bodyPr wrap="square">
            <a:spAutoFit/>
          </a:bodyPr>
          <a:lstStyle/>
          <a:p>
            <a:r>
              <a:rPr lang="zh-CN" altLang="en-US" dirty="0" smtClean="0">
                <a:solidFill>
                  <a:srgbClr val="000000"/>
                </a:solidFill>
              </a:rPr>
              <a:t>      王耀武</a:t>
            </a:r>
            <a:r>
              <a:rPr lang="zh-CN" altLang="en-US" dirty="0">
                <a:solidFill>
                  <a:srgbClr val="000000"/>
                </a:solidFill>
              </a:rPr>
              <a:t>（</a:t>
            </a:r>
            <a:r>
              <a:rPr lang="en-US" altLang="zh-CN" dirty="0">
                <a:solidFill>
                  <a:srgbClr val="000000"/>
                </a:solidFill>
              </a:rPr>
              <a:t>1904-1968</a:t>
            </a:r>
            <a:r>
              <a:rPr lang="zh-CN" altLang="en-US" dirty="0">
                <a:solidFill>
                  <a:srgbClr val="000000"/>
                </a:solidFill>
              </a:rPr>
              <a:t>），字佐民，汉族，山东泰安人。抗日革命家，中国国民党高级将领。国民党中央执委会委员、山东省主席、山东省党政军统一指挥部主任、第二绥靖区司令官、山东绥靖统一总指挥部主任，青天白日勋章获得者，中正剑持有人</a:t>
            </a:r>
            <a:r>
              <a:rPr lang="zh-CN" altLang="en-US" dirty="0" smtClean="0">
                <a:solidFill>
                  <a:srgbClr val="000000"/>
                </a:solidFill>
              </a:rPr>
              <a:t>。</a:t>
            </a:r>
            <a:endParaRPr lang="zh-CN" altLang="en-US" dirty="0">
              <a:solidFill>
                <a:srgbClr val="000000"/>
              </a:solidFill>
            </a:endParaRPr>
          </a:p>
          <a:p>
            <a:r>
              <a:rPr lang="en-US" altLang="zh-CN" dirty="0" smtClean="0">
                <a:solidFill>
                  <a:srgbClr val="000000"/>
                </a:solidFill>
              </a:rPr>
              <a:t>      </a:t>
            </a:r>
            <a:endParaRPr lang="zh-CN" altLang="en-US" dirty="0">
              <a:solidFill>
                <a:srgbClr val="000000"/>
              </a:solidFill>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00" y="129600"/>
            <a:ext cx="2213040" cy="70719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820" y="1184244"/>
            <a:ext cx="1905000" cy="2532788"/>
          </a:xfrm>
          <a:prstGeom prst="rect">
            <a:avLst/>
          </a:prstGeom>
        </p:spPr>
      </p:pic>
      <p:sp>
        <p:nvSpPr>
          <p:cNvPr id="4" name="矩形 3"/>
          <p:cNvSpPr/>
          <p:nvPr/>
        </p:nvSpPr>
        <p:spPr>
          <a:xfrm>
            <a:off x="280418" y="4047223"/>
            <a:ext cx="8421636" cy="2031325"/>
          </a:xfrm>
          <a:prstGeom prst="rect">
            <a:avLst/>
          </a:prstGeom>
        </p:spPr>
        <p:txBody>
          <a:bodyPr wrap="square">
            <a:spAutoFit/>
          </a:bodyPr>
          <a:lstStyle/>
          <a:p>
            <a:r>
              <a:rPr lang="zh-CN" altLang="en-US" dirty="0" smtClean="0">
                <a:solidFill>
                  <a:srgbClr val="000000"/>
                </a:solidFill>
              </a:rPr>
              <a:t>    王耀武</a:t>
            </a:r>
            <a:r>
              <a:rPr lang="zh-CN" altLang="en-US" dirty="0">
                <a:solidFill>
                  <a:srgbClr val="000000"/>
                </a:solidFill>
              </a:rPr>
              <a:t>第</a:t>
            </a:r>
            <a:r>
              <a:rPr lang="en-US" altLang="zh-CN" dirty="0" smtClean="0">
                <a:solidFill>
                  <a:srgbClr val="000000"/>
                </a:solidFill>
              </a:rPr>
              <a:t>74</a:t>
            </a:r>
            <a:r>
              <a:rPr lang="zh-CN" altLang="en-US" dirty="0" smtClean="0">
                <a:solidFill>
                  <a:srgbClr val="000000"/>
                </a:solidFill>
              </a:rPr>
              <a:t>军长</a:t>
            </a:r>
            <a:r>
              <a:rPr lang="en-US" altLang="zh-CN" dirty="0" smtClean="0">
                <a:solidFill>
                  <a:srgbClr val="000000"/>
                </a:solidFill>
              </a:rPr>
              <a:t> </a:t>
            </a:r>
            <a:r>
              <a:rPr lang="zh-CN" altLang="en-US" dirty="0">
                <a:solidFill>
                  <a:srgbClr val="000000"/>
                </a:solidFill>
              </a:rPr>
              <a:t>创立者。</a:t>
            </a:r>
            <a:r>
              <a:rPr lang="en-US" altLang="zh-CN" dirty="0">
                <a:solidFill>
                  <a:srgbClr val="000000"/>
                </a:solidFill>
              </a:rPr>
              <a:t>1937</a:t>
            </a:r>
            <a:r>
              <a:rPr lang="zh-CN" altLang="en-US" dirty="0">
                <a:solidFill>
                  <a:srgbClr val="000000"/>
                </a:solidFill>
              </a:rPr>
              <a:t>年参加淞沪会战、南京</a:t>
            </a:r>
            <a:r>
              <a:rPr lang="zh-CN" altLang="en-US" dirty="0" smtClean="0">
                <a:solidFill>
                  <a:srgbClr val="000000"/>
                </a:solidFill>
              </a:rPr>
              <a:t>保卫战</a:t>
            </a:r>
            <a:r>
              <a:rPr lang="en-US" altLang="zh-CN" dirty="0" smtClean="0">
                <a:solidFill>
                  <a:srgbClr val="000000"/>
                </a:solidFill>
              </a:rPr>
              <a:t> </a:t>
            </a:r>
            <a:r>
              <a:rPr lang="zh-CN" altLang="en-US" dirty="0">
                <a:solidFill>
                  <a:srgbClr val="000000"/>
                </a:solidFill>
              </a:rPr>
              <a:t>。</a:t>
            </a:r>
            <a:r>
              <a:rPr lang="en-US" altLang="zh-CN" dirty="0">
                <a:solidFill>
                  <a:srgbClr val="000000"/>
                </a:solidFill>
              </a:rPr>
              <a:t>1938</a:t>
            </a:r>
            <a:r>
              <a:rPr lang="zh-CN" altLang="en-US" dirty="0">
                <a:solidFill>
                  <a:srgbClr val="000000"/>
                </a:solidFill>
              </a:rPr>
              <a:t>年参加武汉会战中的万家岭</a:t>
            </a:r>
            <a:r>
              <a:rPr lang="zh-CN" altLang="en-US" dirty="0" smtClean="0">
                <a:solidFill>
                  <a:srgbClr val="000000"/>
                </a:solidFill>
              </a:rPr>
              <a:t>战役</a:t>
            </a:r>
            <a:r>
              <a:rPr lang="en-US" altLang="zh-CN" dirty="0" smtClean="0">
                <a:solidFill>
                  <a:srgbClr val="000000"/>
                </a:solidFill>
              </a:rPr>
              <a:t> </a:t>
            </a:r>
            <a:r>
              <a:rPr lang="zh-CN" altLang="en-US" dirty="0">
                <a:solidFill>
                  <a:srgbClr val="000000"/>
                </a:solidFill>
              </a:rPr>
              <a:t>。</a:t>
            </a:r>
            <a:r>
              <a:rPr lang="en-US" altLang="zh-CN" dirty="0">
                <a:solidFill>
                  <a:srgbClr val="000000"/>
                </a:solidFill>
              </a:rPr>
              <a:t>1939</a:t>
            </a:r>
            <a:r>
              <a:rPr lang="zh-CN" altLang="en-US" dirty="0">
                <a:solidFill>
                  <a:srgbClr val="000000"/>
                </a:solidFill>
              </a:rPr>
              <a:t>年参加南昌会战、第一次长沙</a:t>
            </a:r>
            <a:r>
              <a:rPr lang="zh-CN" altLang="en-US" dirty="0" smtClean="0">
                <a:solidFill>
                  <a:srgbClr val="000000"/>
                </a:solidFill>
              </a:rPr>
              <a:t>会战</a:t>
            </a:r>
            <a:r>
              <a:rPr lang="en-US" altLang="zh-CN" dirty="0" smtClean="0">
                <a:solidFill>
                  <a:srgbClr val="000000"/>
                </a:solidFill>
              </a:rPr>
              <a:t> </a:t>
            </a:r>
            <a:r>
              <a:rPr lang="zh-CN" altLang="en-US" dirty="0">
                <a:solidFill>
                  <a:srgbClr val="000000"/>
                </a:solidFill>
              </a:rPr>
              <a:t>。</a:t>
            </a:r>
            <a:r>
              <a:rPr lang="en-US" altLang="zh-CN" dirty="0">
                <a:solidFill>
                  <a:srgbClr val="000000"/>
                </a:solidFill>
              </a:rPr>
              <a:t>1941</a:t>
            </a:r>
            <a:r>
              <a:rPr lang="zh-CN" altLang="en-US" dirty="0">
                <a:solidFill>
                  <a:srgbClr val="000000"/>
                </a:solidFill>
              </a:rPr>
              <a:t>年指挥</a:t>
            </a:r>
            <a:r>
              <a:rPr lang="en-US" altLang="zh-CN" dirty="0">
                <a:solidFill>
                  <a:srgbClr val="000000"/>
                </a:solidFill>
              </a:rPr>
              <a:t>74</a:t>
            </a:r>
            <a:r>
              <a:rPr lang="zh-CN" altLang="en-US" dirty="0">
                <a:solidFill>
                  <a:srgbClr val="000000"/>
                </a:solidFill>
              </a:rPr>
              <a:t>军参加上高会战，重创日寇，被誉为抗日</a:t>
            </a:r>
            <a:r>
              <a:rPr lang="zh-CN" altLang="en-US" dirty="0" smtClean="0">
                <a:solidFill>
                  <a:srgbClr val="000000"/>
                </a:solidFill>
              </a:rPr>
              <a:t>铁军</a:t>
            </a:r>
            <a:r>
              <a:rPr lang="en-US" altLang="zh-CN" dirty="0" smtClean="0">
                <a:solidFill>
                  <a:srgbClr val="000000"/>
                </a:solidFill>
              </a:rPr>
              <a:t> </a:t>
            </a:r>
            <a:r>
              <a:rPr lang="zh-CN" altLang="en-US" dirty="0">
                <a:solidFill>
                  <a:srgbClr val="000000"/>
                </a:solidFill>
              </a:rPr>
              <a:t>。后参加第二次、第三次长沙会战，浙赣会战，鄂西会战，常德会战，长衡</a:t>
            </a:r>
            <a:r>
              <a:rPr lang="zh-CN" altLang="en-US" dirty="0" smtClean="0">
                <a:solidFill>
                  <a:srgbClr val="000000"/>
                </a:solidFill>
              </a:rPr>
              <a:t>会战</a:t>
            </a:r>
            <a:r>
              <a:rPr lang="en-US" altLang="zh-CN" dirty="0" smtClean="0">
                <a:solidFill>
                  <a:srgbClr val="000000"/>
                </a:solidFill>
              </a:rPr>
              <a:t> </a:t>
            </a:r>
            <a:r>
              <a:rPr lang="zh-CN" altLang="en-US" dirty="0">
                <a:solidFill>
                  <a:srgbClr val="000000"/>
                </a:solidFill>
              </a:rPr>
              <a:t>。</a:t>
            </a:r>
            <a:r>
              <a:rPr lang="en-US" altLang="zh-CN" dirty="0">
                <a:solidFill>
                  <a:srgbClr val="000000"/>
                </a:solidFill>
              </a:rPr>
              <a:t>1945</a:t>
            </a:r>
            <a:r>
              <a:rPr lang="zh-CN" altLang="en-US" dirty="0">
                <a:solidFill>
                  <a:srgbClr val="000000"/>
                </a:solidFill>
              </a:rPr>
              <a:t>年指挥了国军抗战中的最后一次会战</a:t>
            </a:r>
            <a:r>
              <a:rPr lang="en-US" altLang="zh-CN" dirty="0">
                <a:solidFill>
                  <a:srgbClr val="000000"/>
                </a:solidFill>
              </a:rPr>
              <a:t>——</a:t>
            </a:r>
            <a:r>
              <a:rPr lang="zh-CN" altLang="en-US" dirty="0">
                <a:solidFill>
                  <a:srgbClr val="000000"/>
                </a:solidFill>
              </a:rPr>
              <a:t>湘西雪峰山会战。从抗战之初到抗战结束，王耀武年年对日作战，几乎是无役不予，而且战绩</a:t>
            </a:r>
            <a:r>
              <a:rPr lang="zh-CN" altLang="en-US" dirty="0" smtClean="0">
                <a:solidFill>
                  <a:srgbClr val="000000"/>
                </a:solidFill>
              </a:rPr>
              <a:t>颇佳</a:t>
            </a:r>
            <a:r>
              <a:rPr lang="en-US" altLang="zh-CN" dirty="0" smtClean="0">
                <a:solidFill>
                  <a:srgbClr val="000000"/>
                </a:solidFill>
              </a:rPr>
              <a:t> </a:t>
            </a:r>
            <a:r>
              <a:rPr lang="zh-CN" altLang="en-US" dirty="0">
                <a:solidFill>
                  <a:srgbClr val="000000"/>
                </a:solidFill>
              </a:rPr>
              <a:t>。王耀武精明强干、头脑清晰，被中共高级将领称为国民党内少有的几个明白人</a:t>
            </a:r>
            <a:r>
              <a:rPr lang="zh-CN" altLang="en-US" dirty="0" smtClean="0">
                <a:solidFill>
                  <a:srgbClr val="000000"/>
                </a:solidFill>
              </a:rPr>
              <a:t>之一</a:t>
            </a:r>
            <a:r>
              <a:rPr lang="en-US" altLang="zh-CN" dirty="0" smtClean="0">
                <a:solidFill>
                  <a:srgbClr val="000000"/>
                </a:solidFill>
              </a:rPr>
              <a:t> </a:t>
            </a:r>
            <a:r>
              <a:rPr lang="zh-CN" altLang="en-US" dirty="0">
                <a:solidFill>
                  <a:srgbClr val="000000"/>
                </a:solidFill>
              </a:rPr>
              <a:t>。</a:t>
            </a:r>
          </a:p>
        </p:txBody>
      </p:sp>
    </p:spTree>
    <p:extLst>
      <p:ext uri="{BB962C8B-B14F-4D97-AF65-F5344CB8AC3E}">
        <p14:creationId xmlns:p14="http://schemas.microsoft.com/office/powerpoint/2010/main" val="116181441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战争损失</a:t>
            </a:r>
          </a:p>
        </p:txBody>
      </p:sp>
      <p:sp>
        <p:nvSpPr>
          <p:cNvPr id="4" name="矩形 3"/>
          <p:cNvSpPr/>
          <p:nvPr/>
        </p:nvSpPr>
        <p:spPr>
          <a:xfrm>
            <a:off x="4263015" y="1233176"/>
            <a:ext cx="4176464" cy="2031325"/>
          </a:xfrm>
          <a:prstGeom prst="rect">
            <a:avLst/>
          </a:prstGeom>
        </p:spPr>
        <p:txBody>
          <a:bodyPr wrap="square">
            <a:spAutoFit/>
          </a:bodyPr>
          <a:lstStyle/>
          <a:p>
            <a:r>
              <a:rPr lang="zh-CN" altLang="en-US" dirty="0" smtClean="0">
                <a:solidFill>
                  <a:srgbClr val="000000"/>
                </a:solidFill>
              </a:rPr>
              <a:t>      整个</a:t>
            </a:r>
            <a:r>
              <a:rPr lang="zh-CN" altLang="en-US" dirty="0">
                <a:solidFill>
                  <a:srgbClr val="000000"/>
                </a:solidFill>
              </a:rPr>
              <a:t>抗日战争期间，中国（含国共两党）军队共进行大规模和较大规模的会战</a:t>
            </a:r>
            <a:r>
              <a:rPr lang="en-US" altLang="zh-CN" dirty="0">
                <a:solidFill>
                  <a:srgbClr val="000000"/>
                </a:solidFill>
              </a:rPr>
              <a:t>22</a:t>
            </a:r>
            <a:r>
              <a:rPr lang="zh-CN" altLang="en-US" dirty="0">
                <a:solidFill>
                  <a:srgbClr val="000000"/>
                </a:solidFill>
              </a:rPr>
              <a:t>次，重要战役</a:t>
            </a:r>
            <a:r>
              <a:rPr lang="en-US" altLang="zh-CN" dirty="0">
                <a:solidFill>
                  <a:srgbClr val="000000"/>
                </a:solidFill>
              </a:rPr>
              <a:t>200</a:t>
            </a:r>
            <a:r>
              <a:rPr lang="zh-CN" altLang="en-US" dirty="0">
                <a:solidFill>
                  <a:srgbClr val="000000"/>
                </a:solidFill>
              </a:rPr>
              <a:t>余次，大小战斗近</a:t>
            </a:r>
            <a:r>
              <a:rPr lang="en-US" altLang="zh-CN" dirty="0">
                <a:solidFill>
                  <a:srgbClr val="000000"/>
                </a:solidFill>
              </a:rPr>
              <a:t>20</a:t>
            </a:r>
            <a:r>
              <a:rPr lang="zh-CN" altLang="en-US" dirty="0">
                <a:solidFill>
                  <a:srgbClr val="000000"/>
                </a:solidFill>
              </a:rPr>
              <a:t>万次，总计歼灭日军</a:t>
            </a:r>
            <a:r>
              <a:rPr lang="en-US" altLang="zh-CN" dirty="0">
                <a:solidFill>
                  <a:srgbClr val="000000"/>
                </a:solidFill>
              </a:rPr>
              <a:t>150</a:t>
            </a:r>
            <a:r>
              <a:rPr lang="zh-CN" altLang="en-US" dirty="0">
                <a:solidFill>
                  <a:srgbClr val="000000"/>
                </a:solidFill>
              </a:rPr>
              <a:t>余万人、伪军</a:t>
            </a:r>
            <a:r>
              <a:rPr lang="en-US" altLang="zh-CN" dirty="0">
                <a:solidFill>
                  <a:srgbClr val="000000"/>
                </a:solidFill>
              </a:rPr>
              <a:t>118</a:t>
            </a:r>
            <a:r>
              <a:rPr lang="zh-CN" altLang="en-US" dirty="0">
                <a:solidFill>
                  <a:srgbClr val="000000"/>
                </a:solidFill>
              </a:rPr>
              <a:t>万人。战争结束时，接收投降日军</a:t>
            </a:r>
            <a:r>
              <a:rPr lang="en-US" altLang="zh-CN" dirty="0">
                <a:solidFill>
                  <a:srgbClr val="000000"/>
                </a:solidFill>
              </a:rPr>
              <a:t>128</a:t>
            </a:r>
            <a:r>
              <a:rPr lang="zh-CN" altLang="en-US" dirty="0">
                <a:solidFill>
                  <a:srgbClr val="000000"/>
                </a:solidFill>
              </a:rPr>
              <a:t>万余人，接收投降伪军</a:t>
            </a:r>
            <a:r>
              <a:rPr lang="en-US" altLang="zh-CN" dirty="0">
                <a:solidFill>
                  <a:srgbClr val="000000"/>
                </a:solidFill>
              </a:rPr>
              <a:t>146</a:t>
            </a:r>
            <a:r>
              <a:rPr lang="zh-CN" altLang="en-US" dirty="0">
                <a:solidFill>
                  <a:srgbClr val="000000"/>
                </a:solidFill>
              </a:rPr>
              <a:t>万余人</a:t>
            </a:r>
            <a:r>
              <a:rPr lang="zh-CN" altLang="en-US" dirty="0" smtClean="0">
                <a:solidFill>
                  <a:srgbClr val="000000"/>
                </a:solidFill>
              </a:rPr>
              <a:t>。</a:t>
            </a:r>
            <a:endParaRPr lang="zh-CN" altLang="en-US" dirty="0">
              <a:solidFill>
                <a:srgbClr val="00000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015080"/>
            <a:ext cx="3384376" cy="2467518"/>
          </a:xfrm>
          <a:prstGeom prst="rect">
            <a:avLst/>
          </a:prstGeom>
        </p:spPr>
      </p:pic>
      <p:sp>
        <p:nvSpPr>
          <p:cNvPr id="6" name="矩形 5"/>
          <p:cNvSpPr/>
          <p:nvPr/>
        </p:nvSpPr>
        <p:spPr>
          <a:xfrm>
            <a:off x="460155" y="3482598"/>
            <a:ext cx="8223689" cy="2585323"/>
          </a:xfrm>
          <a:prstGeom prst="rect">
            <a:avLst/>
          </a:prstGeom>
        </p:spPr>
        <p:txBody>
          <a:bodyPr wrap="square">
            <a:spAutoFit/>
          </a:bodyPr>
          <a:lstStyle/>
          <a:p>
            <a:r>
              <a:rPr lang="zh-CN" altLang="en-US" dirty="0" smtClean="0">
                <a:solidFill>
                  <a:srgbClr val="000000"/>
                </a:solidFill>
              </a:rPr>
              <a:t>      关于</a:t>
            </a:r>
            <a:r>
              <a:rPr lang="zh-CN" altLang="en-US" dirty="0">
                <a:solidFill>
                  <a:srgbClr val="000000"/>
                </a:solidFill>
              </a:rPr>
              <a:t>八年抗战中国的损失，抗战胜利后，抗战赔偿委员会作出的</a:t>
            </a:r>
            <a:r>
              <a:rPr lang="en-US" altLang="zh-CN" dirty="0">
                <a:solidFill>
                  <a:srgbClr val="000000"/>
                </a:solidFill>
              </a:rPr>
              <a:t>《</a:t>
            </a:r>
            <a:r>
              <a:rPr lang="zh-CN" altLang="en-US" dirty="0">
                <a:solidFill>
                  <a:srgbClr val="000000"/>
                </a:solidFill>
              </a:rPr>
              <a:t>中国责令日本赔偿损失之说贴</a:t>
            </a:r>
            <a:r>
              <a:rPr lang="en-US" altLang="zh-CN" dirty="0">
                <a:solidFill>
                  <a:srgbClr val="000000"/>
                </a:solidFill>
              </a:rPr>
              <a:t>》</a:t>
            </a:r>
            <a:r>
              <a:rPr lang="zh-CN" altLang="en-US" dirty="0">
                <a:solidFill>
                  <a:srgbClr val="000000"/>
                </a:solidFill>
              </a:rPr>
              <a:t>指出，沦陷区有</a:t>
            </a:r>
            <a:r>
              <a:rPr lang="en-US" altLang="zh-CN" dirty="0">
                <a:solidFill>
                  <a:srgbClr val="000000"/>
                </a:solidFill>
              </a:rPr>
              <a:t>26</a:t>
            </a:r>
            <a:r>
              <a:rPr lang="zh-CN" altLang="en-US" dirty="0">
                <a:solidFill>
                  <a:srgbClr val="000000"/>
                </a:solidFill>
              </a:rPr>
              <a:t>省</a:t>
            </a:r>
            <a:r>
              <a:rPr lang="en-US" altLang="zh-CN" dirty="0">
                <a:solidFill>
                  <a:srgbClr val="000000"/>
                </a:solidFill>
              </a:rPr>
              <a:t>1500</a:t>
            </a:r>
            <a:r>
              <a:rPr lang="zh-CN" altLang="en-US" dirty="0">
                <a:solidFill>
                  <a:srgbClr val="000000"/>
                </a:solidFill>
              </a:rPr>
              <a:t>余县市，面积</a:t>
            </a:r>
            <a:r>
              <a:rPr lang="en-US" altLang="zh-CN" dirty="0">
                <a:solidFill>
                  <a:srgbClr val="000000"/>
                </a:solidFill>
              </a:rPr>
              <a:t>600</a:t>
            </a:r>
            <a:r>
              <a:rPr lang="zh-CN" altLang="en-US" dirty="0">
                <a:solidFill>
                  <a:srgbClr val="000000"/>
                </a:solidFill>
              </a:rPr>
              <a:t>余万平方公里，人民受战争损害者至少在</a:t>
            </a:r>
            <a:r>
              <a:rPr lang="en-US" altLang="zh-CN" dirty="0">
                <a:solidFill>
                  <a:srgbClr val="000000"/>
                </a:solidFill>
              </a:rPr>
              <a:t>2</a:t>
            </a:r>
            <a:r>
              <a:rPr lang="zh-CN" altLang="en-US" dirty="0">
                <a:solidFill>
                  <a:srgbClr val="000000"/>
                </a:solidFill>
              </a:rPr>
              <a:t>亿人以上。自</a:t>
            </a:r>
            <a:r>
              <a:rPr lang="en-US" altLang="zh-CN" dirty="0">
                <a:solidFill>
                  <a:srgbClr val="000000"/>
                </a:solidFill>
              </a:rPr>
              <a:t>1937</a:t>
            </a:r>
            <a:r>
              <a:rPr lang="zh-CN" altLang="en-US" dirty="0">
                <a:solidFill>
                  <a:srgbClr val="000000"/>
                </a:solidFill>
              </a:rPr>
              <a:t>年</a:t>
            </a:r>
            <a:r>
              <a:rPr lang="en-US" altLang="zh-CN" dirty="0">
                <a:solidFill>
                  <a:srgbClr val="000000"/>
                </a:solidFill>
              </a:rPr>
              <a:t>7</a:t>
            </a:r>
            <a:r>
              <a:rPr lang="zh-CN" altLang="en-US" dirty="0">
                <a:solidFill>
                  <a:srgbClr val="000000"/>
                </a:solidFill>
              </a:rPr>
              <a:t>月</a:t>
            </a:r>
            <a:r>
              <a:rPr lang="en-US" altLang="zh-CN" dirty="0">
                <a:solidFill>
                  <a:srgbClr val="000000"/>
                </a:solidFill>
              </a:rPr>
              <a:t>7</a:t>
            </a:r>
            <a:r>
              <a:rPr lang="zh-CN" altLang="en-US" dirty="0">
                <a:solidFill>
                  <a:srgbClr val="000000"/>
                </a:solidFill>
              </a:rPr>
              <a:t>日至战争结束，中国军队伤亡</a:t>
            </a:r>
            <a:r>
              <a:rPr lang="en-US" altLang="zh-CN" dirty="0">
                <a:solidFill>
                  <a:srgbClr val="000000"/>
                </a:solidFill>
              </a:rPr>
              <a:t>331</a:t>
            </a:r>
            <a:r>
              <a:rPr lang="zh-CN" altLang="en-US" dirty="0">
                <a:solidFill>
                  <a:srgbClr val="000000"/>
                </a:solidFill>
              </a:rPr>
              <a:t>万多人，人民伤亡</a:t>
            </a:r>
            <a:r>
              <a:rPr lang="en-US" altLang="zh-CN" dirty="0">
                <a:solidFill>
                  <a:srgbClr val="000000"/>
                </a:solidFill>
              </a:rPr>
              <a:t>842</a:t>
            </a:r>
            <a:r>
              <a:rPr lang="zh-CN" altLang="en-US" dirty="0">
                <a:solidFill>
                  <a:srgbClr val="000000"/>
                </a:solidFill>
              </a:rPr>
              <a:t>万多人，其他因逃避战火，流离颠沛，冻饿疾病而死伤者更不可胜计。直接财产损失</a:t>
            </a:r>
            <a:r>
              <a:rPr lang="en-US" altLang="zh-CN" dirty="0">
                <a:solidFill>
                  <a:srgbClr val="000000"/>
                </a:solidFill>
              </a:rPr>
              <a:t>313</a:t>
            </a:r>
            <a:r>
              <a:rPr lang="zh-CN" altLang="en-US" dirty="0">
                <a:solidFill>
                  <a:srgbClr val="000000"/>
                </a:solidFill>
              </a:rPr>
              <a:t>亿美元，间接财产损失</a:t>
            </a:r>
            <a:r>
              <a:rPr lang="en-US" altLang="zh-CN" dirty="0">
                <a:solidFill>
                  <a:srgbClr val="000000"/>
                </a:solidFill>
              </a:rPr>
              <a:t>204</a:t>
            </a:r>
            <a:r>
              <a:rPr lang="zh-CN" altLang="en-US" dirty="0">
                <a:solidFill>
                  <a:srgbClr val="000000"/>
                </a:solidFill>
              </a:rPr>
              <a:t>亿美元，此数尚不包括东北、台湾、海外华侨所受损失及</a:t>
            </a:r>
            <a:r>
              <a:rPr lang="en-US" altLang="zh-CN" dirty="0">
                <a:solidFill>
                  <a:srgbClr val="000000"/>
                </a:solidFill>
              </a:rPr>
              <a:t>41.6</a:t>
            </a:r>
            <a:r>
              <a:rPr lang="zh-CN" altLang="en-US" dirty="0">
                <a:solidFill>
                  <a:srgbClr val="000000"/>
                </a:solidFill>
              </a:rPr>
              <a:t>亿美元的军费损失和</a:t>
            </a:r>
            <a:r>
              <a:rPr lang="en-US" altLang="zh-CN" dirty="0">
                <a:solidFill>
                  <a:srgbClr val="000000"/>
                </a:solidFill>
              </a:rPr>
              <a:t>1000</a:t>
            </a:r>
            <a:r>
              <a:rPr lang="zh-CN" altLang="en-US" dirty="0">
                <a:solidFill>
                  <a:srgbClr val="000000"/>
                </a:solidFill>
              </a:rPr>
              <a:t>多万军民伤亡损害。此外，七七事变以前中国的损失未予计算；中共敌后抗日所受损失也不在内。经过中国历史学家多年研究考证、计算得出，在抗日战争中，中国军民伤亡共</a:t>
            </a:r>
            <a:r>
              <a:rPr lang="en-US" altLang="zh-CN" dirty="0">
                <a:solidFill>
                  <a:srgbClr val="000000"/>
                </a:solidFill>
              </a:rPr>
              <a:t>3500</a:t>
            </a:r>
            <a:r>
              <a:rPr lang="zh-CN" altLang="en-US" dirty="0">
                <a:solidFill>
                  <a:srgbClr val="000000"/>
                </a:solidFill>
              </a:rPr>
              <a:t>多万人，中国损失财产及战争消耗达</a:t>
            </a:r>
            <a:r>
              <a:rPr lang="en-US" altLang="zh-CN" dirty="0">
                <a:solidFill>
                  <a:srgbClr val="000000"/>
                </a:solidFill>
              </a:rPr>
              <a:t>5600</a:t>
            </a:r>
            <a:r>
              <a:rPr lang="zh-CN" altLang="en-US" dirty="0">
                <a:solidFill>
                  <a:srgbClr val="000000"/>
                </a:solidFill>
              </a:rPr>
              <a:t>余亿美元。</a:t>
            </a:r>
          </a:p>
        </p:txBody>
      </p:sp>
      <p:sp>
        <p:nvSpPr>
          <p:cNvPr id="7" name="Oval 6">
            <a:hlinkClick r:id="rId3"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92</a:t>
            </a:r>
          </a:p>
        </p:txBody>
      </p:sp>
    </p:spTree>
    <p:extLst>
      <p:ext uri="{BB962C8B-B14F-4D97-AF65-F5344CB8AC3E}">
        <p14:creationId xmlns:p14="http://schemas.microsoft.com/office/powerpoint/2010/main" val="29311079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胜利意义</a:t>
            </a:r>
          </a:p>
        </p:txBody>
      </p:sp>
      <p:sp>
        <p:nvSpPr>
          <p:cNvPr id="3" name="矩形 2"/>
          <p:cNvSpPr/>
          <p:nvPr/>
        </p:nvSpPr>
        <p:spPr>
          <a:xfrm>
            <a:off x="1349152" y="4581128"/>
            <a:ext cx="6480720" cy="2031325"/>
          </a:xfrm>
          <a:prstGeom prst="rect">
            <a:avLst/>
          </a:prstGeom>
        </p:spPr>
        <p:txBody>
          <a:bodyPr wrap="square">
            <a:spAutoFit/>
          </a:bodyPr>
          <a:lstStyle/>
          <a:p>
            <a:r>
              <a:rPr lang="zh-CN" altLang="en-US" dirty="0" smtClean="0">
                <a:solidFill>
                  <a:srgbClr val="000000"/>
                </a:solidFill>
              </a:rPr>
              <a:t>      抗日战争</a:t>
            </a:r>
            <a:r>
              <a:rPr lang="zh-CN" altLang="en-US" dirty="0">
                <a:solidFill>
                  <a:srgbClr val="000000"/>
                </a:solidFill>
              </a:rPr>
              <a:t>的胜利，是中国人民一百多年来第一次取得反对外来侵略斗争的胜利。它大大增强了全国人民的民族自尊心和自信心。中国的抗日战争是世界反法西斯战争的重要组成部分，中国人民的抗战，对世界反法西斯战争的胜利作出了重大贡献。中国的国际地位提高，为新民主主义革命的胜利奠定了坚实的基础。</a:t>
            </a:r>
          </a:p>
          <a:p>
            <a:endParaRPr lang="zh-CN" altLang="en-US" dirty="0">
              <a:solidFill>
                <a:srgbClr val="000000"/>
              </a:solidFill>
            </a:endParaRPr>
          </a:p>
        </p:txBody>
      </p:sp>
      <p:pic>
        <p:nvPicPr>
          <p:cNvPr id="6" name="图片 5"/>
          <p:cNvPicPr>
            <a:picLocks noChangeAspect="1"/>
          </p:cNvPicPr>
          <p:nvPr/>
        </p:nvPicPr>
        <p:blipFill>
          <a:blip r:embed="rId2"/>
          <a:stretch>
            <a:fillRect/>
          </a:stretch>
        </p:blipFill>
        <p:spPr>
          <a:xfrm>
            <a:off x="1349152" y="1196752"/>
            <a:ext cx="5616624" cy="3240360"/>
          </a:xfrm>
          <a:prstGeom prst="rect">
            <a:avLst/>
          </a:prstGeom>
        </p:spPr>
      </p:pic>
      <p:sp>
        <p:nvSpPr>
          <p:cNvPr id="7" name="Oval 6">
            <a:hlinkClick r:id="rId3"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93</a:t>
            </a:r>
          </a:p>
        </p:txBody>
      </p:sp>
    </p:spTree>
    <p:extLst>
      <p:ext uri="{BB962C8B-B14F-4D97-AF65-F5344CB8AC3E}">
        <p14:creationId xmlns:p14="http://schemas.microsoft.com/office/powerpoint/2010/main" val="405621388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在世界反法西斯战争中的地位</a:t>
            </a:r>
          </a:p>
        </p:txBody>
      </p:sp>
      <p:sp>
        <p:nvSpPr>
          <p:cNvPr id="5" name="矩形 4"/>
          <p:cNvSpPr/>
          <p:nvPr/>
        </p:nvSpPr>
        <p:spPr>
          <a:xfrm>
            <a:off x="1082026" y="2348880"/>
            <a:ext cx="6979947" cy="3539430"/>
          </a:xfrm>
          <a:prstGeom prst="rect">
            <a:avLst/>
          </a:prstGeom>
        </p:spPr>
        <p:txBody>
          <a:bodyPr wrap="square">
            <a:spAutoFit/>
          </a:bodyPr>
          <a:lstStyle/>
          <a:p>
            <a:r>
              <a:rPr lang="zh-CN" altLang="en-US" sz="2800" dirty="0" smtClean="0">
                <a:solidFill>
                  <a:srgbClr val="000000"/>
                </a:solidFill>
                <a:effectLst>
                  <a:outerShdw blurRad="38100" dist="38100" dir="2700000" algn="tl">
                    <a:srgbClr val="000000">
                      <a:alpha val="43137"/>
                    </a:srgbClr>
                  </a:outerShdw>
                </a:effectLst>
              </a:rPr>
              <a:t>     中国</a:t>
            </a:r>
            <a:r>
              <a:rPr lang="zh-CN" altLang="en-US" sz="2800" dirty="0">
                <a:solidFill>
                  <a:srgbClr val="000000"/>
                </a:solidFill>
                <a:effectLst>
                  <a:outerShdw blurRad="38100" dist="38100" dir="2700000" algn="tl">
                    <a:srgbClr val="000000">
                      <a:alpha val="43137"/>
                    </a:srgbClr>
                  </a:outerShdw>
                </a:effectLst>
              </a:rPr>
              <a:t>坚持持久抗战，抗击和牵制着日本陆军主力，为同盟国军队实施战略反攻创造了有利条件。中国作为亚洲太平洋地区盟军对日作战的重要后方基地，还为盟国提供了大量战略物资和军事情报。总之，中国是全世界参加反法西斯战争的五个最大的国家之一，是在亚洲大陆上反对日本侵略者的主要国家。</a:t>
            </a:r>
          </a:p>
        </p:txBody>
      </p:sp>
      <p:sp>
        <p:nvSpPr>
          <p:cNvPr id="6" name="文本框 5"/>
          <p:cNvSpPr txBox="1"/>
          <p:nvPr/>
        </p:nvSpPr>
        <p:spPr>
          <a:xfrm>
            <a:off x="1427548" y="1326746"/>
            <a:ext cx="6288901" cy="523220"/>
          </a:xfrm>
          <a:prstGeom prst="rect">
            <a:avLst/>
          </a:prstGeom>
          <a:noFill/>
        </p:spPr>
        <p:txBody>
          <a:bodyPr wrap="none" rtlCol="0">
            <a:spAutoFit/>
          </a:bodyPr>
          <a:lstStyle/>
          <a:p>
            <a:r>
              <a:rPr lang="zh-CN" altLang="en-US" sz="2800" b="1" dirty="0" smtClean="0">
                <a:solidFill>
                  <a:schemeClr val="bg1"/>
                </a:solidFill>
                <a:effectLst>
                  <a:outerShdw blurRad="38100" dist="38100" dir="2700000" algn="tl">
                    <a:srgbClr val="000000">
                      <a:alpha val="43137"/>
                    </a:srgbClr>
                  </a:outerShdw>
                </a:effectLst>
              </a:rPr>
              <a:t>中国是世界反法西斯战争的东方主战场</a:t>
            </a:r>
            <a:endParaRPr lang="zh-CN" altLang="en-US" sz="2800" b="1" dirty="0">
              <a:solidFill>
                <a:schemeClr val="bg1"/>
              </a:solidFill>
              <a:effectLst>
                <a:outerShdw blurRad="38100" dist="38100" dir="2700000" algn="tl">
                  <a:srgbClr val="000000">
                    <a:alpha val="43137"/>
                  </a:srgbClr>
                </a:outerShdw>
              </a:effectLst>
            </a:endParaRPr>
          </a:p>
        </p:txBody>
      </p:sp>
      <p:sp>
        <p:nvSpPr>
          <p:cNvPr id="7" name="Oval 6">
            <a:hlinkClick r:id="rId2"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94</a:t>
            </a:r>
          </a:p>
        </p:txBody>
      </p:sp>
    </p:spTree>
    <p:extLst>
      <p:ext uri="{BB962C8B-B14F-4D97-AF65-F5344CB8AC3E}">
        <p14:creationId xmlns:p14="http://schemas.microsoft.com/office/powerpoint/2010/main" val="255030645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600" y="116632"/>
            <a:ext cx="8458200" cy="711200"/>
          </a:xfrm>
        </p:spPr>
        <p:txBody>
          <a:bodyPr/>
          <a:lstStyle/>
          <a:p>
            <a:r>
              <a:rPr lang="zh-CN" altLang="en-US" sz="2400" dirty="0" smtClean="0"/>
              <a:t>隆重纪念全民族抗战爆发</a:t>
            </a:r>
            <a:r>
              <a:rPr lang="en-US" altLang="zh-CN" sz="2400" dirty="0" smtClean="0"/>
              <a:t>77</a:t>
            </a:r>
            <a:r>
              <a:rPr lang="zh-CN" altLang="en-US" sz="2400" dirty="0" smtClean="0"/>
              <a:t>周年 习近平发表重要讲话</a:t>
            </a:r>
            <a:endParaRPr lang="zh-CN" altLang="en-US" sz="2400" dirty="0"/>
          </a:p>
        </p:txBody>
      </p:sp>
      <p:sp>
        <p:nvSpPr>
          <p:cNvPr id="3" name="矩形 2"/>
          <p:cNvSpPr/>
          <p:nvPr/>
        </p:nvSpPr>
        <p:spPr>
          <a:xfrm>
            <a:off x="6156176" y="1556792"/>
            <a:ext cx="2520280" cy="2862322"/>
          </a:xfrm>
          <a:prstGeom prst="rect">
            <a:avLst/>
          </a:prstGeom>
        </p:spPr>
        <p:txBody>
          <a:bodyPr wrap="square">
            <a:spAutoFit/>
          </a:bodyPr>
          <a:lstStyle/>
          <a:p>
            <a:r>
              <a:rPr lang="zh-CN" altLang="en-US" dirty="0" smtClean="0">
                <a:solidFill>
                  <a:srgbClr val="000000"/>
                </a:solidFill>
              </a:rPr>
              <a:t>     在全民族抗战爆发七十七周年之际，首都各界在中国人民抗日战争纪念馆隆重集会。习近平强调，中国将坚定不移走和平发展道路，并且希望世界各国共同走和平发展道路，让和平的阳光永远普照人类生活的星球。 </a:t>
            </a:r>
            <a:endParaRPr lang="zh-CN" altLang="en-US" dirty="0">
              <a:solidFill>
                <a:srgbClr val="00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124744"/>
            <a:ext cx="5760640" cy="4680520"/>
          </a:xfrm>
          <a:prstGeom prst="rect">
            <a:avLst/>
          </a:prstGeom>
        </p:spPr>
      </p:pic>
      <p:sp>
        <p:nvSpPr>
          <p:cNvPr id="5" name="矩形 4"/>
          <p:cNvSpPr/>
          <p:nvPr/>
        </p:nvSpPr>
        <p:spPr>
          <a:xfrm>
            <a:off x="1187624" y="5805264"/>
            <a:ext cx="3485249" cy="307777"/>
          </a:xfrm>
          <a:prstGeom prst="rect">
            <a:avLst/>
          </a:prstGeom>
        </p:spPr>
        <p:txBody>
          <a:bodyPr wrap="none">
            <a:spAutoFit/>
          </a:bodyPr>
          <a:lstStyle/>
          <a:p>
            <a:r>
              <a:rPr lang="zh-CN" altLang="en-US" sz="1400" dirty="0" smtClean="0">
                <a:solidFill>
                  <a:srgbClr val="000000"/>
                </a:solidFill>
              </a:rPr>
              <a:t>习近平发表重要讲话 纪念抗战爆发</a:t>
            </a:r>
            <a:r>
              <a:rPr lang="en-US" altLang="zh-CN" sz="1400" dirty="0" smtClean="0">
                <a:solidFill>
                  <a:srgbClr val="000000"/>
                </a:solidFill>
              </a:rPr>
              <a:t>77</a:t>
            </a:r>
            <a:r>
              <a:rPr lang="zh-CN" altLang="en-US" sz="1400" dirty="0" smtClean="0">
                <a:solidFill>
                  <a:srgbClr val="000000"/>
                </a:solidFill>
              </a:rPr>
              <a:t>周年</a:t>
            </a:r>
            <a:endParaRPr lang="zh-CN" altLang="en-US" sz="1400" dirty="0">
              <a:solidFill>
                <a:srgbClr val="000000"/>
              </a:solidFill>
            </a:endParaRPr>
          </a:p>
        </p:txBody>
      </p:sp>
      <p:sp>
        <p:nvSpPr>
          <p:cNvPr id="6" name="Oval 6">
            <a:hlinkClick r:id="rId3" action="ppaction://hlinksldjump"/>
          </p:cNvPr>
          <p:cNvSpPr>
            <a:spLocks noChangeArrowheads="1"/>
          </p:cNvSpPr>
          <p:nvPr/>
        </p:nvSpPr>
        <p:spPr bwMode="auto">
          <a:xfrm>
            <a:off x="4330700" y="6346825"/>
            <a:ext cx="482600" cy="511175"/>
          </a:xfrm>
          <a:prstGeom prst="ellipse">
            <a:avLst/>
          </a:prstGeom>
          <a:gradFill rotWithShape="1">
            <a:gsLst>
              <a:gs pos="0">
                <a:srgbClr val="99CC00"/>
              </a:gs>
              <a:gs pos="100000">
                <a:srgbClr val="FFFFFF"/>
              </a:gs>
            </a:gsLst>
            <a:path path="shape">
              <a:fillToRect l="50000" t="50000" r="50000" b="50000"/>
            </a:path>
          </a:gradFill>
          <a:ln w="19050" cap="rnd">
            <a:solidFill>
              <a:srgbClr val="99CC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0000"/>
                </a:solidFill>
                <a:effectLst/>
                <a:uLnTx/>
                <a:uFillTx/>
                <a:latin typeface="Arial" panose="020B0604020202020204" pitchFamily="34" charset="0"/>
                <a:ea typeface="宋体" panose="02010600030101010101" pitchFamily="2" charset="-122"/>
              </a:rPr>
              <a:t>95</a:t>
            </a:r>
          </a:p>
        </p:txBody>
      </p:sp>
    </p:spTree>
    <p:extLst>
      <p:ext uri="{BB962C8B-B14F-4D97-AF65-F5344CB8AC3E}">
        <p14:creationId xmlns:p14="http://schemas.microsoft.com/office/powerpoint/2010/main" val="55803451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331c341e13fb12e9a9e4e474a9eb45e9b589451"/>
</p:tagLst>
</file>

<file path=ppt/theme/theme1.xml><?xml version="1.0" encoding="utf-8"?>
<a:theme xmlns:a="http://schemas.openxmlformats.org/drawingml/2006/main" name="A000120141114A01PWBG">
  <a:themeElements>
    <a:clrScheme name="自定义 124">
      <a:dk1>
        <a:srgbClr val="3F4143"/>
      </a:dk1>
      <a:lt1>
        <a:srgbClr val="FFFFFF"/>
      </a:lt1>
      <a:dk2>
        <a:srgbClr val="3D3F41"/>
      </a:dk2>
      <a:lt2>
        <a:srgbClr val="FFFFFF"/>
      </a:lt2>
      <a:accent1>
        <a:srgbClr val="FFCC00"/>
      </a:accent1>
      <a:accent2>
        <a:srgbClr val="FF6600"/>
      </a:accent2>
      <a:accent3>
        <a:srgbClr val="FF0000"/>
      </a:accent3>
      <a:accent4>
        <a:srgbClr val="CB5839"/>
      </a:accent4>
      <a:accent5>
        <a:srgbClr val="FFFF00"/>
      </a:accent5>
      <a:accent6>
        <a:srgbClr val="80C535"/>
      </a:accent6>
      <a:hlink>
        <a:srgbClr val="00B0F0"/>
      </a:hlink>
      <a:folHlink>
        <a:srgbClr val="AFB2B4"/>
      </a:folHlink>
    </a:clrScheme>
    <a:fontScheme name="自定义 16">
      <a:majorFont>
        <a:latin typeface="Arial Black"/>
        <a:ea typeface="黑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1993</TotalTime>
  <Words>16241</Words>
  <Application>Microsoft Office PowerPoint</Application>
  <PresentationFormat>全屏显示(4:3)</PresentationFormat>
  <Paragraphs>781</Paragraphs>
  <Slides>106</Slides>
  <Notes>8</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106</vt:i4>
      </vt:variant>
    </vt:vector>
  </HeadingPairs>
  <TitlesOfParts>
    <vt:vector size="119" baseType="lpstr">
      <vt:lpstr>黑体</vt:lpstr>
      <vt:lpstr>华文琥珀</vt:lpstr>
      <vt:lpstr>华文中宋</vt:lpstr>
      <vt:lpstr>楷体</vt:lpstr>
      <vt:lpstr>楷体_GB2312</vt:lpstr>
      <vt:lpstr>迷你简舒同体</vt:lpstr>
      <vt:lpstr>宋体</vt:lpstr>
      <vt:lpstr>Arial</vt:lpstr>
      <vt:lpstr>Arial Black</vt:lpstr>
      <vt:lpstr>Calibri</vt:lpstr>
      <vt:lpstr>Times New Roman</vt:lpstr>
      <vt:lpstr>Verdana</vt:lpstr>
      <vt:lpstr>A000120141114A01PWBG</vt:lpstr>
      <vt:lpstr>PowerPoint 演示文稿</vt:lpstr>
      <vt:lpstr>PowerPoint 演示文稿</vt:lpstr>
      <vt:lpstr>纪念中国人民抗日战争暨世界反法西斯战争胜利70周年</vt:lpstr>
      <vt:lpstr>纪念中国人民抗日战争暨世界反法西斯战争胜利70周年</vt:lpstr>
      <vt:lpstr>战争起因</vt:lpstr>
      <vt:lpstr>双方阵营</vt:lpstr>
      <vt:lpstr>主要首脑</vt:lpstr>
      <vt:lpstr>主要首脑</vt:lpstr>
      <vt:lpstr>战争经过</vt:lpstr>
      <vt:lpstr>主要战场</vt:lpstr>
      <vt:lpstr>战争损失</vt:lpstr>
      <vt:lpstr>战后影响</vt:lpstr>
      <vt:lpstr>PowerPoint 演示文稿</vt:lpstr>
      <vt:lpstr>毛泽东</vt:lpstr>
      <vt:lpstr>斯大林</vt:lpstr>
      <vt:lpstr>罗斯福</vt:lpstr>
      <vt:lpstr>丘吉尔</vt:lpstr>
      <vt:lpstr>蒋介石</vt:lpstr>
      <vt:lpstr>艾森豪威尔</vt:lpstr>
      <vt:lpstr>希特勒</vt:lpstr>
      <vt:lpstr>东条英机</vt:lpstr>
      <vt:lpstr>墨索里尼</vt:lpstr>
      <vt:lpstr>山本五十六</vt:lpstr>
      <vt:lpstr>隆美尔</vt:lpstr>
      <vt:lpstr>古德里安</vt:lpstr>
      <vt:lpstr>朱可夫</vt:lpstr>
      <vt:lpstr>彭德怀</vt:lpstr>
      <vt:lpstr>巴  顿</vt:lpstr>
      <vt:lpstr>蒙哥马利</vt:lpstr>
      <vt:lpstr>戴高乐</vt:lpstr>
      <vt:lpstr>孙立人</vt:lpstr>
      <vt:lpstr>幻影突击――波兰闪击战</vt:lpstr>
      <vt:lpstr>平地惊雷――偷袭珍珠港</vt:lpstr>
      <vt:lpstr>血洒长空――不列颠之战</vt:lpstr>
      <vt:lpstr>潜艇时代——大西洋海战</vt:lpstr>
      <vt:lpstr>短兵相接——斯大林格勒会战</vt:lpstr>
      <vt:lpstr>折戟沉沙――中途岛海战</vt:lpstr>
      <vt:lpstr>血肉之路――瓜岛争夺战</vt:lpstr>
      <vt:lpstr>打开胜利之门――诺曼底登陆</vt:lpstr>
      <vt:lpstr>帝国覆灭――柏林战役</vt:lpstr>
      <vt:lpstr>台儿庄大捷</vt:lpstr>
      <vt:lpstr>美国陆军第1步兵师</vt:lpstr>
      <vt:lpstr>中国陆军第38集团军</vt:lpstr>
      <vt:lpstr>抗日战争时期的国民党德式师</vt:lpstr>
      <vt:lpstr>第1“阿道夫.希特勒警卫旗队”师</vt:lpstr>
      <vt:lpstr>党卫队第五“维京”装甲师</vt:lpstr>
      <vt:lpstr>美国海军陆战队第1师</vt:lpstr>
      <vt:lpstr>德国国防军第7装甲师</vt:lpstr>
      <vt:lpstr>第十二希特勒青年团装甲师</vt:lpstr>
      <vt:lpstr>第101空降师</vt:lpstr>
      <vt:lpstr>哥曼德特种部队</vt:lpstr>
      <vt:lpstr>最具威力的武器——原子弹</vt:lpstr>
      <vt:lpstr>最伟大的航空技术——喷气式飞机</vt:lpstr>
      <vt:lpstr>战果最辉煌的武器——潜艇</vt:lpstr>
      <vt:lpstr>海上巨无霸——航空母舰</vt:lpstr>
      <vt:lpstr>致命的88毫米远程大炮</vt:lpstr>
      <vt:lpstr>最让德军胆寒的武器——“喀秋莎”火箭炮</vt:lpstr>
      <vt:lpstr>数量最多的“霸王龙”——“谢尔曼”坦克</vt:lpstr>
      <vt:lpstr>德军步兵火焰喷射器</vt:lpstr>
      <vt:lpstr>二战德军迫击炮</vt:lpstr>
      <vt:lpstr>FLAKPANZER 38T自行高射炮</vt:lpstr>
      <vt:lpstr>“黑死神”——伊尔－2强击机</vt:lpstr>
      <vt:lpstr>ИС-3重型坦克</vt:lpstr>
      <vt:lpstr>空中“野马”——P－51战斗机</vt:lpstr>
      <vt:lpstr>T-34中型坦克</vt:lpstr>
      <vt:lpstr>  沙恩霍斯特号战列巡洋舰   </vt:lpstr>
      <vt:lpstr>钻石金双剑金橡叶骑士勋章</vt:lpstr>
      <vt:lpstr>钻石双剑银橡叶骑士勋章</vt:lpstr>
      <vt:lpstr>双剑银橡叶骑士铁十字勋章</vt:lpstr>
      <vt:lpstr>骑士铁十字勋章</vt:lpstr>
      <vt:lpstr>金星勋章</vt:lpstr>
      <vt:lpstr>列宁勋章</vt:lpstr>
      <vt:lpstr>胜利勋章</vt:lpstr>
      <vt:lpstr>十月革命勋章 </vt:lpstr>
      <vt:lpstr>红旗勋章</vt:lpstr>
      <vt:lpstr>亚历山大.涅夫斯基勋章 </vt:lpstr>
      <vt:lpstr>卫国战争勋章</vt:lpstr>
      <vt:lpstr>二级卫国战争勋章 </vt:lpstr>
      <vt:lpstr>中国抗日战争</vt:lpstr>
      <vt:lpstr>中国抗日战争大事记</vt:lpstr>
      <vt:lpstr>战争起因</vt:lpstr>
      <vt:lpstr>战争经过</vt:lpstr>
      <vt:lpstr>抗日战争主要根据地</vt:lpstr>
      <vt:lpstr>抗日战争著名战役</vt:lpstr>
      <vt:lpstr>国军抗日十大名将</vt:lpstr>
      <vt:lpstr>  张自忠</vt:lpstr>
      <vt:lpstr>李宗仁</vt:lpstr>
      <vt:lpstr>杜聿明</vt:lpstr>
      <vt:lpstr>孙立人</vt:lpstr>
      <vt:lpstr>薛岳</vt:lpstr>
      <vt:lpstr>卫立煌</vt:lpstr>
      <vt:lpstr>傅作义</vt:lpstr>
      <vt:lpstr>戴安澜</vt:lpstr>
      <vt:lpstr> 张灵甫</vt:lpstr>
      <vt:lpstr>王耀武</vt:lpstr>
      <vt:lpstr>战争损失</vt:lpstr>
      <vt:lpstr>胜利意义</vt:lpstr>
      <vt:lpstr>在世界反法西斯战争中的地位</vt:lpstr>
      <vt:lpstr>隆重纪念全民族抗战爆发77周年 习近平发表重要讲话</vt:lpstr>
      <vt:lpstr>世界纪念</vt:lpstr>
      <vt:lpstr>南京大屠杀死难者遗属家祭活动启动</vt:lpstr>
      <vt:lpstr>俄罗斯在莫斯科红场举行阅兵式。</vt:lpstr>
      <vt:lpstr>波兰纪念二战爆发75周年 波德两国总统出席</vt:lpstr>
      <vt:lpstr>英国女王赴法国纪念诺曼底登陆70周年</vt:lpstr>
      <vt:lpstr>英90岁老兵重披伞衣空降诺曼底</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248</cp:revision>
  <dcterms:created xsi:type="dcterms:W3CDTF">2015-03-07T13:33:15Z</dcterms:created>
  <dcterms:modified xsi:type="dcterms:W3CDTF">2015-03-17T15:34:26Z</dcterms:modified>
</cp:coreProperties>
</file>