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charts/colors1.xml" ContentType="application/vnd.ms-office.chartcolorstyle+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2"/>
  </p:sldMasterIdLst>
  <p:sldIdLst>
    <p:sldId id="256" r:id="rId3"/>
    <p:sldId id="272" r:id="rId4"/>
    <p:sldId id="273" r:id="rId5"/>
    <p:sldId id="257" r:id="rId6"/>
    <p:sldId id="258" r:id="rId7"/>
    <p:sldId id="259" r:id="rId8"/>
    <p:sldId id="278" r:id="rId9"/>
    <p:sldId id="279" r:id="rId10"/>
    <p:sldId id="281" r:id="rId11"/>
    <p:sldId id="260" r:id="rId12"/>
    <p:sldId id="282" r:id="rId13"/>
    <p:sldId id="261" r:id="rId14"/>
    <p:sldId id="283" r:id="rId15"/>
    <p:sldId id="286" r:id="rId16"/>
    <p:sldId id="264" r:id="rId17"/>
    <p:sldId id="266" r:id="rId18"/>
    <p:sldId id="265" r:id="rId19"/>
    <p:sldId id="287" r:id="rId20"/>
    <p:sldId id="274" r:id="rId21"/>
    <p:sldId id="269" r:id="rId22"/>
    <p:sldId id="288" r:id="rId23"/>
    <p:sldId id="289" r:id="rId24"/>
    <p:sldId id="270" r:id="rId25"/>
    <p:sldId id="290" r:id="rId26"/>
    <p:sldId id="271" r:id="rId27"/>
    <p:sldId id="276" r:id="rId28"/>
    <p:sldId id="277" r:id="rId29"/>
  </p:sldIdLst>
  <p:sldSz cx="12192000" cy="6858000"/>
  <p:notesSz cx="6858000" cy="9144000"/>
  <p:embeddedFontLst>
    <p:embeddedFont>
      <p:font typeface="Calibri" pitchFamily="34" charset="0"/>
      <p:regular r:id="rId30"/>
      <p:bold r:id="rId31"/>
      <p:italic r:id="rId32"/>
      <p:boldItalic r:id="rId33"/>
    </p:embeddedFont>
    <p:embeddedFont>
      <p:font typeface="微软雅黑" pitchFamily="34" charset="-122"/>
      <p:regular r:id="rId34"/>
      <p:bold r:id="rId35"/>
    </p:embeddedFont>
    <p:embeddedFont>
      <p:font typeface="Dotum" pitchFamily="34" charset="-127"/>
      <p:regular r:id="rId36"/>
    </p:embeddedFont>
    <p:embeddedFont>
      <p:font typeface="方正细珊瑚_GBK" charset="-122"/>
      <p:regular r:id="rId37"/>
    </p:embeddedFont>
    <p:embeddedFont>
      <p:font typeface="Helvetica" pitchFamily="34" charset="0"/>
      <p:regular r:id="rId38"/>
      <p:bold r:id="rId39"/>
      <p:italic r:id="rId40"/>
      <p:boldItalic r:id="rId41"/>
    </p:embeddedFont>
    <p:embeddedFont>
      <p:font typeface="Verdana" pitchFamily="34" charset="0"/>
      <p:regular r:id="rId42"/>
      <p:bold r:id="rId43"/>
      <p:italic r:id="rId44"/>
      <p:boldItalic r:id="rId45"/>
    </p:embeddedFont>
    <p:embeddedFont>
      <p:font typeface="Calibri Light" charset="0"/>
      <p:regular r:id="rId46"/>
      <p:italic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7151" userDrawn="1">
          <p15:clr>
            <a:srgbClr val="A4A3A4"/>
          </p15:clr>
        </p15:guide>
        <p15:guide id="2" pos="415" userDrawn="1">
          <p15:clr>
            <a:srgbClr val="A4A3A4"/>
          </p15:clr>
        </p15:guide>
        <p15:guide id="3" orient="horz" pos="2160" userDrawn="1">
          <p15:clr>
            <a:srgbClr val="A4A3A4"/>
          </p15:clr>
        </p15:guide>
        <p15:guide id="4" pos="7443" userDrawn="1">
          <p15:clr>
            <a:srgbClr val="A4A3A4"/>
          </p15:clr>
        </p15:guide>
        <p15:guide id="5" orient="horz" pos="242" userDrawn="1">
          <p15:clr>
            <a:srgbClr val="A4A3A4"/>
          </p15:clr>
        </p15:guide>
        <p15:guide id="6" orient="horz" pos="4090" userDrawn="1">
          <p15:clr>
            <a:srgbClr val="A4A3A4"/>
          </p15:clr>
        </p15:guide>
        <p15:guide id="7" pos="234" userDrawn="1">
          <p15:clr>
            <a:srgbClr val="A4A3A4"/>
          </p15:clr>
        </p15:guide>
        <p15:guide id="8" pos="3205" userDrawn="1">
          <p15:clr>
            <a:srgbClr val="A4A3A4"/>
          </p15:clr>
        </p15:guide>
        <p15:guide id="9" pos="42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5D69"/>
    <a:srgbClr val="228C80"/>
    <a:srgbClr val="0B2F2D"/>
    <a:srgbClr val="21897E"/>
    <a:srgbClr val="0E413B"/>
    <a:srgbClr val="98E4AC"/>
    <a:srgbClr val="BCEEE9"/>
    <a:srgbClr val="0B3936"/>
    <a:srgbClr val="22833C"/>
    <a:srgbClr val="DEDAC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11" autoAdjust="0"/>
    <p:restoredTop sz="95046" autoAdjust="0"/>
  </p:normalViewPr>
  <p:slideViewPr>
    <p:cSldViewPr snapToGrid="0" showGuides="1">
      <p:cViewPr varScale="1">
        <p:scale>
          <a:sx n="101" d="100"/>
          <a:sy n="101" d="100"/>
        </p:scale>
        <p:origin x="-384" y="-90"/>
      </p:cViewPr>
      <p:guideLst>
        <p:guide orient="horz" pos="2160"/>
        <p:guide orient="horz" pos="242"/>
        <p:guide orient="horz" pos="4090"/>
        <p:guide pos="7151"/>
        <p:guide pos="415"/>
        <p:guide pos="7443"/>
        <p:guide pos="234"/>
        <p:guide pos="3205"/>
        <p:guide pos="422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solidFill>
              <a:srgbClr val="98E4AC"/>
            </a:solidFill>
            <a:ln>
              <a:noFill/>
            </a:ln>
            <a:effectLst/>
          </c:spPr>
          <c:dLbls>
            <c:dLbl>
              <c:idx val="2"/>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20~29</c:v>
                </c:pt>
                <c:pt idx="1">
                  <c:v>30~39</c:v>
                </c:pt>
                <c:pt idx="2">
                  <c:v>40~49</c:v>
                </c:pt>
              </c:strCache>
            </c:strRef>
          </c:cat>
          <c:val>
            <c:numRef>
              <c:f>Sheet1!$B$2:$B$4</c:f>
              <c:numCache>
                <c:formatCode>General</c:formatCode>
                <c:ptCount val="3"/>
                <c:pt idx="0">
                  <c:v>100</c:v>
                </c:pt>
                <c:pt idx="1">
                  <c:v>50</c:v>
                </c:pt>
                <c:pt idx="2">
                  <c:v>15</c:v>
                </c:pt>
              </c:numCache>
            </c:numRef>
          </c:val>
        </c:ser>
        <c:dLbls/>
        <c:gapWidth val="119"/>
        <c:overlap val="-27"/>
        <c:axId val="203500160"/>
        <c:axId val="203436416"/>
      </c:barChart>
      <c:catAx>
        <c:axId val="20350016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203436416"/>
        <c:crosses val="autoZero"/>
        <c:auto val="1"/>
        <c:lblAlgn val="ctr"/>
        <c:lblOffset val="100"/>
      </c:catAx>
      <c:valAx>
        <c:axId val="20343641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03500160"/>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36818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ea typeface="微软雅黑" panose="020B0503020204020204" pitchFamily="34" charset="-122"/>
              </a:defRPr>
            </a:lvl1pPr>
            <a:lvl2pPr>
              <a:defRPr sz="2800">
                <a:ea typeface="微软雅黑" panose="020B0503020204020204" pitchFamily="34" charset="-122"/>
              </a:defRPr>
            </a:lvl2pPr>
            <a:lvl3pPr>
              <a:defRPr sz="2400">
                <a:ea typeface="微软雅黑" panose="020B0503020204020204" pitchFamily="34" charset="-122"/>
              </a:defRPr>
            </a:lvl3pPr>
            <a:lvl4pPr>
              <a:defRPr sz="2000">
                <a:ea typeface="微软雅黑" panose="020B0503020204020204" pitchFamily="34" charset="-122"/>
              </a:defRPr>
            </a:lvl4pPr>
            <a:lvl5pPr>
              <a:defRPr sz="2000">
                <a:ea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33054126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ea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41857229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1116614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562865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71868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3018933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38200" y="1825625"/>
            <a:ext cx="10515600" cy="4351338"/>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250979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881590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172200" y="1825625"/>
            <a:ext cx="5181600" cy="4351338"/>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486946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lvl1pPr>
              <a:defRPr>
                <a:ea typeface="微软雅黑" panose="020B0503020204020204" pitchFamily="34" charset="-122"/>
              </a:defRPr>
            </a:lvl1pPr>
            <a:lvl2pPr>
              <a:defRPr>
                <a:ea typeface="微软雅黑" panose="020B0503020204020204" pitchFamily="34" charset="-122"/>
              </a:defRPr>
            </a:lvl2pPr>
            <a:lvl3pPr>
              <a:defRPr>
                <a:ea typeface="微软雅黑" panose="020B0503020204020204" pitchFamily="34" charset="-122"/>
              </a:defRPr>
            </a:lvl3pPr>
            <a:lvl4pPr>
              <a:defRPr>
                <a:ea typeface="微软雅黑" panose="020B0503020204020204" pitchFamily="34" charset="-122"/>
              </a:defRPr>
            </a:lvl4pPr>
            <a:lvl5pPr>
              <a:defRPr>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1904372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lvl1pPr>
              <a:defRPr>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2329338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ea typeface="微软雅黑" panose="020B0503020204020204" pitchFamily="34" charset="-122"/>
              </a:defRPr>
            </a:lvl1pPr>
          </a:lstStyle>
          <a:p>
            <a:fld id="{E09F93A3-8E74-45B5-A0CC-2E7BF8D14B23}" type="datetimeFigureOut">
              <a:rPr lang="zh-CN" altLang="en-US" smtClean="0"/>
              <a:pPr/>
              <a:t>2015/7/27</a:t>
            </a:fld>
            <a:endParaRPr lang="zh-CN" altLang="en-US" dirty="0"/>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ea typeface="微软雅黑" panose="020B0503020204020204" pitchFamily="34" charset="-122"/>
              </a:defRPr>
            </a:lvl1pPr>
          </a:lstStyle>
          <a:p>
            <a:fld id="{D9E8A33A-6FAD-4402-9432-9BB700C5EB88}" type="slidenum">
              <a:rPr lang="zh-CN" altLang="en-US" smtClean="0"/>
              <a:pPr/>
              <a:t>‹#›</a:t>
            </a:fld>
            <a:endParaRPr lang="zh-CN" altLang="en-US" dirty="0"/>
          </a:p>
        </p:txBody>
      </p:sp>
    </p:spTree>
    <p:extLst>
      <p:ext uri="{BB962C8B-B14F-4D97-AF65-F5344CB8AC3E}">
        <p14:creationId xmlns:p14="http://schemas.microsoft.com/office/powerpoint/2010/main" xmlns="" val="35454010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xmlns="" val="274494288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52400">
              <a:srgbClr val="228A7F"/>
            </a:gs>
            <a:gs pos="0">
              <a:srgbClr val="3DA0A5"/>
            </a:gs>
            <a:gs pos="100000">
              <a:srgbClr val="1B665F"/>
            </a:gs>
          </a:gsLst>
          <a:lin ang="81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522548665"/>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57779"/>
            <a:ext cx="12192000" cy="3456516"/>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5305760" y="3583152"/>
            <a:ext cx="6209652" cy="502702"/>
          </a:xfrm>
          <a:prstGeom prst="rect">
            <a:avLst/>
          </a:prstGeom>
        </p:spPr>
        <p:txBody>
          <a:bodyPr wrap="square">
            <a:spAutoFit/>
          </a:bodyPr>
          <a:lstStyle/>
          <a:p>
            <a:pPr>
              <a:lnSpc>
                <a:spcPts val="1575"/>
              </a:lnSpc>
            </a:pPr>
            <a:r>
              <a:rPr lang="en-US" altLang="zh-CN" kern="0" dirty="0" smtClean="0">
                <a:solidFill>
                  <a:srgbClr val="BCEEE9"/>
                </a:solidFill>
                <a:latin typeface="Dotum" panose="020B0600000101010101" pitchFamily="34" charset="-127"/>
                <a:ea typeface="Dotum" panose="020B0600000101010101" pitchFamily="34" charset="-127"/>
                <a:cs typeface="宋体" panose="02010600030101010101" pitchFamily="2" charset="-122"/>
              </a:rPr>
              <a:t>The </a:t>
            </a:r>
            <a:r>
              <a:rPr lang="en-US" altLang="zh-CN" kern="0" dirty="0">
                <a:solidFill>
                  <a:srgbClr val="BCEEE9"/>
                </a:solidFill>
                <a:latin typeface="Dotum" panose="020B0600000101010101" pitchFamily="34" charset="-127"/>
                <a:ea typeface="Dotum" panose="020B0600000101010101" pitchFamily="34" charset="-127"/>
                <a:cs typeface="宋体" panose="02010600030101010101" pitchFamily="2" charset="-122"/>
              </a:rPr>
              <a:t>defining decade why your twenties matter and how to make the most of them </a:t>
            </a:r>
            <a:r>
              <a:rPr lang="en-US" altLang="zh-CN" kern="0" dirty="0" smtClean="0">
                <a:solidFill>
                  <a:srgbClr val="BCEEE9"/>
                </a:solidFill>
                <a:latin typeface="Dotum" panose="020B0600000101010101" pitchFamily="34" charset="-127"/>
                <a:ea typeface="Dotum" panose="020B0600000101010101" pitchFamily="34" charset="-127"/>
                <a:cs typeface="宋体" panose="02010600030101010101" pitchFamily="2" charset="-122"/>
              </a:rPr>
              <a:t>now</a:t>
            </a:r>
            <a:endParaRPr lang="zh-CN" altLang="zh-CN" kern="100" dirty="0">
              <a:solidFill>
                <a:srgbClr val="BCEEE9"/>
              </a:solidFill>
              <a:latin typeface="Dotum" panose="020B0600000101010101" pitchFamily="34" charset="-127"/>
              <a:ea typeface="Dotum" panose="020B0600000101010101" pitchFamily="34" charset="-127"/>
              <a:cs typeface="Times New Roman" panose="02020603050405020304" pitchFamily="18" charset="0"/>
            </a:endParaRPr>
          </a:p>
        </p:txBody>
      </p:sp>
      <p:sp>
        <p:nvSpPr>
          <p:cNvPr id="5" name="文本框 4"/>
          <p:cNvSpPr txBox="1"/>
          <p:nvPr/>
        </p:nvSpPr>
        <p:spPr>
          <a:xfrm>
            <a:off x="5048448" y="2659768"/>
            <a:ext cx="7031054" cy="830997"/>
          </a:xfrm>
          <a:prstGeom prst="rect">
            <a:avLst/>
          </a:prstGeom>
          <a:noFill/>
        </p:spPr>
        <p:txBody>
          <a:bodyPr wrap="square" rtlCol="0">
            <a:spAutoFit/>
          </a:bodyPr>
          <a:lstStyle/>
          <a:p>
            <a:r>
              <a:rPr lang="en-US" altLang="zh-CN" sz="4800" b="1" dirty="0" smtClean="0">
                <a:solidFill>
                  <a:schemeClr val="bg1"/>
                </a:solidFill>
                <a:latin typeface="方正细珊瑚_GBK" panose="03000509000000000000" pitchFamily="65" charset="-122"/>
                <a:ea typeface="方正细珊瑚_GBK" panose="03000509000000000000" pitchFamily="65" charset="-122"/>
              </a:rPr>
              <a:t>《</a:t>
            </a:r>
            <a:r>
              <a:rPr lang="zh-CN" altLang="en-US" sz="4800" b="1" dirty="0" smtClean="0">
                <a:solidFill>
                  <a:schemeClr val="bg1"/>
                </a:solidFill>
                <a:latin typeface="方正细珊瑚_GBK" panose="03000509000000000000" pitchFamily="65" charset="-122"/>
                <a:ea typeface="方正细珊瑚_GBK" panose="03000509000000000000" pitchFamily="65" charset="-122"/>
              </a:rPr>
              <a:t>二十岁 光阴不再来</a:t>
            </a:r>
            <a:r>
              <a:rPr lang="en-US" altLang="zh-CN" sz="4800" b="1" dirty="0" smtClean="0">
                <a:solidFill>
                  <a:schemeClr val="bg1"/>
                </a:solidFill>
                <a:latin typeface="方正细珊瑚_GBK" panose="03000509000000000000" pitchFamily="65" charset="-122"/>
                <a:ea typeface="方正细珊瑚_GBK" panose="03000509000000000000" pitchFamily="65" charset="-122"/>
              </a:rPr>
              <a:t>》</a:t>
            </a:r>
            <a:endParaRPr lang="zh-CN" altLang="en-US" sz="4800" b="1" dirty="0">
              <a:solidFill>
                <a:schemeClr val="bg1"/>
              </a:solidFill>
              <a:latin typeface="方正细珊瑚_GBK" panose="03000509000000000000" pitchFamily="65" charset="-122"/>
              <a:ea typeface="方正细珊瑚_GBK" panose="03000509000000000000" pitchFamily="65" charset="-122"/>
            </a:endParaRPr>
          </a:p>
        </p:txBody>
      </p:sp>
      <p:cxnSp>
        <p:nvCxnSpPr>
          <p:cNvPr id="9" name="直接连接符 8"/>
          <p:cNvCxnSpPr/>
          <p:nvPr/>
        </p:nvCxnSpPr>
        <p:spPr>
          <a:xfrm>
            <a:off x="0" y="1757779"/>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1198" y="1785295"/>
            <a:ext cx="4667250" cy="3429000"/>
          </a:xfrm>
          <a:prstGeom prst="rect">
            <a:avLst/>
          </a:prstGeom>
        </p:spPr>
      </p:pic>
      <p:cxnSp>
        <p:nvCxnSpPr>
          <p:cNvPr id="10" name="直接连接符 9"/>
          <p:cNvCxnSpPr/>
          <p:nvPr/>
        </p:nvCxnSpPr>
        <p:spPr>
          <a:xfrm>
            <a:off x="0" y="5214295"/>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885622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8242" y="1324890"/>
            <a:ext cx="3147015" cy="461665"/>
          </a:xfrm>
          <a:prstGeom prst="rect">
            <a:avLst/>
          </a:prstGeom>
        </p:spPr>
        <p:txBody>
          <a:bodyPr wrap="none">
            <a:spAutoFit/>
          </a:bodyPr>
          <a:lstStyle/>
          <a:p>
            <a:r>
              <a:rPr lang="zh-CN" altLang="zh-CN" sz="2400" b="1" dirty="0">
                <a:solidFill>
                  <a:schemeClr val="bg1"/>
                </a:solidFill>
                <a:latin typeface="Helvetica" panose="020B0604020202020204" pitchFamily="34" charset="0"/>
                <a:ea typeface="微软雅黑" panose="020B0503020204020204" pitchFamily="34" charset="-122"/>
                <a:cs typeface="Helvetica" panose="020B0604020202020204" pitchFamily="34" charset="0"/>
              </a:rPr>
              <a:t>本杰明</a:t>
            </a:r>
            <a:r>
              <a:rPr lang="en-US" altLang="zh-CN" sz="2400" b="1" dirty="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r>
              <a:rPr lang="zh-CN" altLang="zh-CN" sz="2400" b="1" dirty="0">
                <a:solidFill>
                  <a:schemeClr val="bg1"/>
                </a:solidFill>
                <a:latin typeface="Helvetica" panose="020B0604020202020204" pitchFamily="34" charset="0"/>
                <a:ea typeface="微软雅黑" panose="020B0503020204020204" pitchFamily="34" charset="-122"/>
                <a:cs typeface="Helvetica" panose="020B0604020202020204" pitchFamily="34" charset="0"/>
              </a:rPr>
              <a:t>富兰克林效应</a:t>
            </a:r>
            <a:r>
              <a:rPr lang="zh-CN" altLang="zh-CN" sz="2400" b="1" dirty="0">
                <a:solidFill>
                  <a:schemeClr val="bg1"/>
                </a:solidFill>
                <a:latin typeface="Helvetica" panose="020B0604020202020204" pitchFamily="34" charset="0"/>
                <a:ea typeface="Helvetica" panose="020B0604020202020204" pitchFamily="34" charset="0"/>
                <a:cs typeface="Helvetica" panose="020B0604020202020204" pitchFamily="34" charset="0"/>
              </a:rPr>
              <a:t> </a:t>
            </a:r>
            <a:endParaRPr lang="zh-CN" altLang="en-US" sz="2400" b="1" dirty="0">
              <a:solidFill>
                <a:schemeClr val="bg1"/>
              </a:solidFill>
              <a:ea typeface="微软雅黑" panose="020B0503020204020204" pitchFamily="34" charset="-122"/>
            </a:endParaRPr>
          </a:p>
        </p:txBody>
      </p:sp>
      <p:sp>
        <p:nvSpPr>
          <p:cNvPr id="6" name="文本框 5"/>
          <p:cNvSpPr txBox="1"/>
          <p:nvPr/>
        </p:nvSpPr>
        <p:spPr>
          <a:xfrm>
            <a:off x="4978242" y="2389207"/>
            <a:ext cx="6837521" cy="4401205"/>
          </a:xfrm>
          <a:prstGeom prst="rect">
            <a:avLst/>
          </a:prstGeom>
          <a:noFill/>
        </p:spPr>
        <p:txBody>
          <a:bodyPr wrap="square" rtlCol="0">
            <a:spAutoFit/>
          </a:bodyPr>
          <a:lstStyle/>
          <a:p>
            <a:pPr latinLnBrk="1"/>
            <a:r>
              <a:rPr lang="zh-CN" altLang="en-US" dirty="0" smtClean="0">
                <a:solidFill>
                  <a:srgbClr val="BCEEE9"/>
                </a:solidFill>
                <a:ea typeface="微软雅黑" panose="020B0503020204020204" pitchFamily="34" charset="-122"/>
              </a:rPr>
              <a:t>富兰克林</a:t>
            </a:r>
            <a:r>
              <a:rPr lang="zh-CN" altLang="en-US" dirty="0">
                <a:solidFill>
                  <a:srgbClr val="BCEEE9"/>
                </a:solidFill>
                <a:ea typeface="微软雅黑" panose="020B0503020204020204" pitchFamily="34" charset="-122"/>
              </a:rPr>
              <a:t>在宾夕法尼亚立法机构任职时，顽固的政敌和一位不友好的立法者常让他头疼不已。富兰克林在解释如何赢得他的尊重与友情时这样说：</a:t>
            </a:r>
            <a:br>
              <a:rPr lang="zh-CN" altLang="en-US" dirty="0">
                <a:solidFill>
                  <a:srgbClr val="BCEEE9"/>
                </a:solidFill>
                <a:ea typeface="微软雅黑" panose="020B0503020204020204" pitchFamily="34" charset="-122"/>
              </a:rPr>
            </a:br>
            <a:endParaRPr lang="zh-CN" altLang="en-US" sz="800" dirty="0">
              <a:solidFill>
                <a:srgbClr val="BCEEE9"/>
              </a:solidFill>
              <a:ea typeface="微软雅黑" panose="020B0503020204020204" pitchFamily="34" charset="-122"/>
            </a:endParaRPr>
          </a:p>
          <a:p>
            <a:pPr latinLnBrk="1"/>
            <a:r>
              <a:rPr lang="zh-CN" altLang="en-US" dirty="0" smtClean="0">
                <a:solidFill>
                  <a:srgbClr val="BCEEE9"/>
                </a:solidFill>
                <a:ea typeface="微软雅黑" panose="020B0503020204020204" pitchFamily="34" charset="-122"/>
              </a:rPr>
              <a:t>我</a:t>
            </a:r>
            <a:r>
              <a:rPr lang="zh-CN" altLang="en-US" dirty="0">
                <a:solidFill>
                  <a:srgbClr val="BCEEE9"/>
                </a:solidFill>
                <a:ea typeface="微软雅黑" panose="020B0503020204020204" pitchFamily="34" charset="-122"/>
              </a:rPr>
              <a:t>从没想过要委曲求全来赢得他的帮助，但一段时间后，我萌发出了用其它方法的念头。在知道他有一本稀世奇书后，我给他写了张纸条，希望能借这本书拜读几日。他立刻把书给了我</a:t>
            </a:r>
            <a:r>
              <a:rPr lang="zh-CN" altLang="en-US" dirty="0" smtClean="0">
                <a:solidFill>
                  <a:srgbClr val="BCEEE9"/>
                </a:solidFill>
                <a:ea typeface="微软雅黑" panose="020B0503020204020204" pitchFamily="34" charset="-122"/>
              </a:rPr>
              <a:t>。</a:t>
            </a:r>
            <a:endParaRPr lang="en-US" altLang="zh-CN" dirty="0" smtClean="0">
              <a:solidFill>
                <a:srgbClr val="BCEEE9"/>
              </a:solidFill>
              <a:ea typeface="微软雅黑" panose="020B0503020204020204" pitchFamily="34" charset="-122"/>
            </a:endParaRPr>
          </a:p>
          <a:p>
            <a:pPr latinLnBrk="1"/>
            <a:endParaRPr lang="en-US" altLang="zh-CN" sz="800" dirty="0">
              <a:solidFill>
                <a:srgbClr val="BCEEE9"/>
              </a:solidFill>
              <a:ea typeface="微软雅黑" panose="020B0503020204020204" pitchFamily="34" charset="-122"/>
            </a:endParaRPr>
          </a:p>
          <a:p>
            <a:pPr latinLnBrk="1"/>
            <a:r>
              <a:rPr lang="zh-CN" altLang="en-US" dirty="0" smtClean="0">
                <a:solidFill>
                  <a:srgbClr val="BCEEE9"/>
                </a:solidFill>
                <a:ea typeface="微软雅黑" panose="020B0503020204020204" pitchFamily="34" charset="-122"/>
              </a:rPr>
              <a:t>一周后</a:t>
            </a:r>
            <a:r>
              <a:rPr lang="zh-CN" altLang="en-US" dirty="0">
                <a:solidFill>
                  <a:srgbClr val="BCEEE9"/>
                </a:solidFill>
                <a:ea typeface="微软雅黑" panose="020B0503020204020204" pitchFamily="34" charset="-122"/>
              </a:rPr>
              <a:t>我把书还给他，同时夹了张纸条表达我对书的喜爱之情。后来我们再在国会见面时，他对我说话了（这在以前是不可能的），态度还很礼貌</a:t>
            </a:r>
            <a:r>
              <a:rPr lang="zh-CN" altLang="en-US" dirty="0" smtClean="0">
                <a:solidFill>
                  <a:srgbClr val="BCEEE9"/>
                </a:solidFill>
                <a:ea typeface="微软雅黑" panose="020B0503020204020204" pitchFamily="34" charset="-122"/>
              </a:rPr>
              <a:t>。</a:t>
            </a:r>
            <a:endParaRPr lang="en-US" altLang="zh-CN" dirty="0" smtClean="0">
              <a:solidFill>
                <a:srgbClr val="BCEEE9"/>
              </a:solidFill>
              <a:ea typeface="微软雅黑" panose="020B0503020204020204" pitchFamily="34" charset="-122"/>
            </a:endParaRPr>
          </a:p>
          <a:p>
            <a:pPr latinLnBrk="1"/>
            <a:endParaRPr lang="en-US" altLang="zh-CN" dirty="0">
              <a:solidFill>
                <a:srgbClr val="BCEEE9"/>
              </a:solidFill>
              <a:ea typeface="微软雅黑" panose="020B0503020204020204" pitchFamily="34" charset="-122"/>
            </a:endParaRPr>
          </a:p>
          <a:p>
            <a:pPr latinLnBrk="1"/>
            <a:r>
              <a:rPr lang="zh-CN" altLang="en-US" dirty="0" smtClean="0">
                <a:solidFill>
                  <a:srgbClr val="BCEEE9"/>
                </a:solidFill>
                <a:ea typeface="微软雅黑" panose="020B0503020204020204" pitchFamily="34" charset="-122"/>
              </a:rPr>
              <a:t>此后</a:t>
            </a:r>
            <a:r>
              <a:rPr lang="zh-CN" altLang="en-US" dirty="0">
                <a:solidFill>
                  <a:srgbClr val="BCEEE9"/>
                </a:solidFill>
                <a:ea typeface="微软雅黑" panose="020B0503020204020204" pitchFamily="34" charset="-122"/>
              </a:rPr>
              <a:t>，他表示愿意随时为我提供帮助，我们成了好朋友，这样的友谊一直维持到他去世。这真是应了那句格言，</a:t>
            </a:r>
            <a:r>
              <a:rPr lang="zh-CN" altLang="en-US" dirty="0" smtClean="0">
                <a:solidFill>
                  <a:srgbClr val="BCEEE9"/>
                </a:solidFill>
                <a:ea typeface="微软雅黑" panose="020B0503020204020204" pitchFamily="34" charset="-122"/>
              </a:rPr>
              <a:t>“</a:t>
            </a:r>
            <a:r>
              <a:rPr lang="zh-CN" altLang="zh-CN" sz="24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曾经善意渡你的人，极有可能再帮你第二、第三次</a:t>
            </a:r>
            <a:r>
              <a:rPr lang="zh-CN" altLang="en-US" b="1" dirty="0" smtClean="0">
                <a:solidFill>
                  <a:srgbClr val="BCEEE9"/>
                </a:solidFill>
                <a:ea typeface="微软雅黑" panose="020B0503020204020204" pitchFamily="34" charset="-122"/>
              </a:rPr>
              <a:t>。</a:t>
            </a:r>
            <a:r>
              <a:rPr lang="zh-CN" altLang="en-US" dirty="0">
                <a:solidFill>
                  <a:srgbClr val="BCEEE9"/>
                </a:solidFill>
                <a:ea typeface="微软雅黑" panose="020B0503020204020204" pitchFamily="34" charset="-122"/>
              </a:rPr>
              <a:t>”</a:t>
            </a:r>
          </a:p>
          <a:p>
            <a:endParaRPr lang="zh-CN" altLang="en-US" dirty="0">
              <a:solidFill>
                <a:srgbClr val="BCEEE9"/>
              </a:solidFill>
              <a:ea typeface="微软雅黑" panose="020B0503020204020204" pitchFamily="34" charset="-122"/>
            </a:endParaRPr>
          </a:p>
        </p:txBody>
      </p:sp>
      <p:pic>
        <p:nvPicPr>
          <p:cNvPr id="9218" name="Picture 2" descr="http://imgsrc.baidu.com/baike/pic/item/060828381f30e924350a27bc4c086e061c95f79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9570" r="7440"/>
          <a:stretch/>
        </p:blipFill>
        <p:spPr bwMode="auto">
          <a:xfrm>
            <a:off x="0" y="0"/>
            <a:ext cx="479107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4978242" y="856787"/>
            <a:ext cx="2967479" cy="369332"/>
          </a:xfrm>
          <a:prstGeom prst="rect">
            <a:avLst/>
          </a:prstGeom>
        </p:spPr>
        <p:txBody>
          <a:bodyPr wrap="none">
            <a:spAutoFit/>
          </a:bodyPr>
          <a:lstStyle/>
          <a:p>
            <a:r>
              <a:rPr lang="en-US" altLang="zh-CN" dirty="0">
                <a:solidFill>
                  <a:schemeClr val="bg1"/>
                </a:solidFill>
                <a:latin typeface="Helvetica" panose="020B0604020202020204" pitchFamily="34" charset="0"/>
                <a:ea typeface="微软雅黑" panose="020B0503020204020204" pitchFamily="34" charset="-122"/>
              </a:rPr>
              <a:t>Meg </a:t>
            </a:r>
            <a:r>
              <a:rPr lang="en-US" altLang="zh-CN" dirty="0" smtClean="0">
                <a:solidFill>
                  <a:schemeClr val="bg1"/>
                </a:solidFill>
                <a:latin typeface="Helvetica" panose="020B0604020202020204" pitchFamily="34" charset="0"/>
                <a:ea typeface="微软雅黑" panose="020B0503020204020204" pitchFamily="34" charset="-122"/>
              </a:rPr>
              <a:t>Jay</a:t>
            </a:r>
            <a:r>
              <a:rPr lang="zh-CN" altLang="en-US" dirty="0" smtClean="0">
                <a:solidFill>
                  <a:schemeClr val="bg1"/>
                </a:solidFill>
                <a:latin typeface="Helvetica" panose="020B0604020202020204" pitchFamily="34" charset="0"/>
                <a:ea typeface="微软雅黑" panose="020B0503020204020204" pitchFamily="34" charset="-122"/>
              </a:rPr>
              <a:t>又讲了一个故事：</a:t>
            </a:r>
            <a:r>
              <a:rPr lang="en-US" altLang="zh-CN" dirty="0" smtClean="0">
                <a:solidFill>
                  <a:schemeClr val="bg1"/>
                </a:solidFill>
                <a:latin typeface="Helvetica" panose="020B0604020202020204" pitchFamily="34" charset="0"/>
                <a:ea typeface="微软雅黑" panose="020B0503020204020204" pitchFamily="34" charset="-122"/>
              </a:rPr>
              <a:t> </a:t>
            </a:r>
            <a:endParaRPr lang="zh-CN" altLang="en-US" dirty="0"/>
          </a:p>
        </p:txBody>
      </p:sp>
    </p:spTree>
    <p:extLst>
      <p:ext uri="{BB962C8B-B14F-4D97-AF65-F5344CB8AC3E}">
        <p14:creationId xmlns:p14="http://schemas.microsoft.com/office/powerpoint/2010/main" xmlns="" val="38072660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33576"/>
            <a:ext cx="8104647" cy="3543300"/>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3" name="矩形 2"/>
          <p:cNvSpPr/>
          <p:nvPr/>
        </p:nvSpPr>
        <p:spPr>
          <a:xfrm>
            <a:off x="904875" y="2514749"/>
            <a:ext cx="6096000" cy="1477328"/>
          </a:xfrm>
          <a:prstGeom prst="rect">
            <a:avLst/>
          </a:prstGeom>
        </p:spPr>
        <p:txBody>
          <a:bodyPr>
            <a:spAutoFit/>
          </a:bodyPr>
          <a:lstStyle/>
          <a:p>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智者创造自己的好运</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zh-CN" altLang="en-US"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制造</a:t>
            </a:r>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&amp;</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接纳弱连接，也给他们一个理由接纳我们</a:t>
            </a:r>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en-US"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en-US"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BUT HOW?</a:t>
            </a:r>
            <a:endParaRPr lang="en-US" altLang="zh-CN" sz="800" kern="0" dirty="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只要你的第一次请求，是合情合理的，可操作性很强的</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，一般人都不会拒绝</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。如</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借一本书。</a:t>
            </a:r>
            <a:endParaRPr lang="en-US"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endParaRPr>
          </a:p>
        </p:txBody>
      </p:sp>
      <p:sp>
        <p:nvSpPr>
          <p:cNvPr id="5" name="矩形 4"/>
          <p:cNvSpPr/>
          <p:nvPr/>
        </p:nvSpPr>
        <p:spPr>
          <a:xfrm>
            <a:off x="904875" y="4292932"/>
            <a:ext cx="6096000" cy="646331"/>
          </a:xfrm>
          <a:prstGeom prst="rect">
            <a:avLst/>
          </a:prstGeom>
        </p:spPr>
        <p:txBody>
          <a:bodyPr>
            <a:spAutoFit/>
          </a:bodyPr>
          <a:lstStyle/>
          <a:p>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每当</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我们换工作、搬家、周末出去闲逛的时候，正是认识新朋友、接触新观点的时机</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7" name="矩形 6"/>
          <p:cNvSpPr/>
          <p:nvPr/>
        </p:nvSpPr>
        <p:spPr>
          <a:xfrm>
            <a:off x="666750" y="677834"/>
            <a:ext cx="7326312" cy="523220"/>
          </a:xfrm>
          <a:prstGeom prst="rect">
            <a:avLst/>
          </a:prstGeom>
        </p:spPr>
        <p:txBody>
          <a:bodyPr wrap="square">
            <a:spAutoFit/>
          </a:bodyPr>
          <a:lstStyle/>
          <a:p>
            <a:r>
              <a:rPr lang="zh-CN" altLang="en-US" sz="2400" dirty="0" smtClean="0">
                <a:solidFill>
                  <a:srgbClr val="BCEEE9"/>
                </a:solidFill>
                <a:latin typeface="Helvetica" panose="020B0604020202020204" pitchFamily="34" charset="0"/>
                <a:ea typeface="微软雅黑" panose="020B0503020204020204" pitchFamily="34" charset="-122"/>
              </a:rPr>
              <a:t>忠言</a:t>
            </a:r>
            <a:r>
              <a:rPr lang="en-US" altLang="zh-CN" sz="2400" dirty="0" smtClean="0">
                <a:solidFill>
                  <a:srgbClr val="BCEEE9"/>
                </a:solidFill>
                <a:latin typeface="Helvetica" panose="020B0604020202020204" pitchFamily="34" charset="0"/>
                <a:ea typeface="微软雅黑" panose="020B0503020204020204" pitchFamily="34" charset="-122"/>
              </a:rPr>
              <a:t>2: </a:t>
            </a:r>
            <a:r>
              <a:rPr lang="zh-CN" altLang="en-US" sz="2800" b="1" dirty="0" smtClean="0">
                <a:solidFill>
                  <a:schemeClr val="bg1"/>
                </a:solidFill>
                <a:latin typeface="Helvetica" panose="020B0604020202020204" pitchFamily="34" charset="0"/>
                <a:ea typeface="微软雅黑" panose="020B0503020204020204" pitchFamily="34" charset="-122"/>
              </a:rPr>
              <a:t>寻找弱连接，将路人变贵人</a:t>
            </a:r>
            <a:endParaRPr lang="zh-CN" altLang="en-US" sz="2800" dirty="0">
              <a:solidFill>
                <a:schemeClr val="bg1"/>
              </a:solidFill>
              <a:ea typeface="微软雅黑" panose="020B0503020204020204" pitchFamily="34" charset="-122"/>
            </a:endParaRPr>
          </a:p>
        </p:txBody>
      </p:sp>
      <p:sp>
        <p:nvSpPr>
          <p:cNvPr id="8" name="五边形 7"/>
          <p:cNvSpPr/>
          <p:nvPr/>
        </p:nvSpPr>
        <p:spPr>
          <a:xfrm>
            <a:off x="0" y="691342"/>
            <a:ext cx="666750" cy="42308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1B665F"/>
                </a:solidFill>
                <a:ea typeface="微软雅黑" panose="020B0503020204020204" pitchFamily="34" charset="-122"/>
              </a:rPr>
              <a:t>so</a:t>
            </a:r>
            <a:endParaRPr lang="zh-CN" altLang="en-US" sz="3200" dirty="0">
              <a:solidFill>
                <a:srgbClr val="1B665F"/>
              </a:solidFill>
              <a:ea typeface="微软雅黑" panose="020B0503020204020204" pitchFamily="34" charset="-122"/>
            </a:endParaRPr>
          </a:p>
        </p:txBody>
      </p:sp>
      <p:pic>
        <p:nvPicPr>
          <p:cNvPr id="10242" name="Picture 2" descr="http://i3.sinaimg.cn/ast/2010/0804/20108415524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05750" y="1933576"/>
            <a:ext cx="4286250" cy="3543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56723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1266" name="Picture 2" descr="http://tserver.img.photosharp.com.tw/Album1/149/160/113664/2011041006084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37464" r="25734"/>
          <a:stretch/>
        </p:blipFill>
        <p:spPr bwMode="auto">
          <a:xfrm>
            <a:off x="4878535" y="2724225"/>
            <a:ext cx="6981825" cy="41337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974006" y="4302593"/>
            <a:ext cx="4592955" cy="1077218"/>
          </a:xfrm>
          <a:prstGeom prst="rect">
            <a:avLst/>
          </a:prstGeom>
        </p:spPr>
        <p:txBody>
          <a:bodyPr wrap="square">
            <a:spAutoFit/>
          </a:bodyPr>
          <a:lstStyle/>
          <a:p>
            <a:r>
              <a:rPr lang="zh-CN" altLang="zh-CN" sz="3200" b="1" kern="100"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为什么</a:t>
            </a:r>
            <a:r>
              <a:rPr lang="zh-CN" altLang="zh-CN" sz="3200" b="1" kern="100"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朋友圈里的人，过得都</a:t>
            </a:r>
            <a:r>
              <a:rPr lang="zh-CN" altLang="zh-CN" sz="3200" b="1" kern="100"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比</a:t>
            </a:r>
            <a:r>
              <a:rPr lang="zh-CN" altLang="en-US" sz="3200" b="1" kern="100"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我</a:t>
            </a:r>
            <a:r>
              <a:rPr lang="zh-CN" altLang="zh-CN" sz="3200" b="1" kern="100"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好</a:t>
            </a:r>
            <a:r>
              <a:rPr lang="zh-CN" altLang="en-US" sz="3200" b="1" kern="100"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a:t>
            </a:r>
            <a:r>
              <a:rPr lang="zh-CN" altLang="zh-CN" sz="3200" b="1" kern="100" dirty="0" smtClean="0">
                <a:solidFill>
                  <a:schemeClr val="bg1"/>
                </a:solidFill>
                <a:latin typeface="方正细珊瑚_GBK" panose="03000509000000000000" pitchFamily="65" charset="-122"/>
                <a:ea typeface="方正细珊瑚_GBK" panose="03000509000000000000" pitchFamily="65" charset="-122"/>
                <a:cs typeface="Times New Roman" panose="02020603050405020304" pitchFamily="18" charset="0"/>
              </a:rPr>
              <a:t> </a:t>
            </a:r>
            <a:endParaRPr lang="en-US" altLang="zh-CN" sz="3200" b="1" kern="100" dirty="0" smtClean="0">
              <a:solidFill>
                <a:schemeClr val="bg1"/>
              </a:solidFill>
              <a:latin typeface="方正细珊瑚_GBK" panose="03000509000000000000" pitchFamily="65" charset="-122"/>
              <a:ea typeface="方正细珊瑚_GBK" panose="03000509000000000000" pitchFamily="65" charset="-122"/>
              <a:cs typeface="Times New Roman" panose="02020603050405020304" pitchFamily="18" charset="0"/>
            </a:endParaRPr>
          </a:p>
        </p:txBody>
      </p:sp>
      <p:sp>
        <p:nvSpPr>
          <p:cNvPr id="4" name="矩形 3"/>
          <p:cNvSpPr/>
          <p:nvPr/>
        </p:nvSpPr>
        <p:spPr>
          <a:xfrm>
            <a:off x="1040792" y="5578352"/>
            <a:ext cx="3299460" cy="369332"/>
          </a:xfrm>
          <a:prstGeom prst="rect">
            <a:avLst/>
          </a:prstGeom>
        </p:spPr>
        <p:txBody>
          <a:bodyPr wrap="square">
            <a:spAutoFit/>
          </a:bodyPr>
          <a:lstStyle/>
          <a:p>
            <a:r>
              <a:rPr lang="zh-CN" altLang="zh-CN" kern="100" dirty="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藏</a:t>
            </a:r>
            <a:r>
              <a:rPr lang="zh-CN" altLang="zh-CN" kern="100" dirty="0" smtClean="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在</a:t>
            </a:r>
            <a:r>
              <a:rPr lang="en-US" altLang="zh-CN" kern="100" dirty="0" smtClean="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 </a:t>
            </a:r>
            <a:r>
              <a:rPr lang="en-US" altLang="zh-CN" kern="100" dirty="0" err="1" smtClean="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facebook</a:t>
            </a:r>
            <a:r>
              <a:rPr lang="en-US" altLang="zh-CN" kern="100" dirty="0" smtClean="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 </a:t>
            </a:r>
            <a:r>
              <a:rPr lang="zh-CN" altLang="zh-CN" kern="100" dirty="0" smtClean="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背后</a:t>
            </a:r>
            <a:r>
              <a:rPr lang="zh-CN" altLang="zh-CN" kern="100" dirty="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的</a:t>
            </a:r>
            <a:r>
              <a:rPr lang="zh-CN" altLang="zh-CN" kern="100" dirty="0" smtClean="0">
                <a:solidFill>
                  <a:schemeClr val="tx1">
                    <a:lumMod val="50000"/>
                    <a:lumOff val="50000"/>
                  </a:schemeClr>
                </a:solidFill>
                <a:latin typeface="Helvetica" panose="020B0604020202020204" pitchFamily="34" charset="0"/>
                <a:ea typeface="微软雅黑" panose="020B0503020204020204" pitchFamily="34" charset="-122"/>
                <a:cs typeface="Helvetica" panose="020B0604020202020204" pitchFamily="34" charset="0"/>
              </a:rPr>
              <a:t>眼睛</a:t>
            </a:r>
            <a:endParaRPr lang="zh-CN" altLang="en-US" dirty="0">
              <a:solidFill>
                <a:schemeClr val="tx1">
                  <a:lumMod val="50000"/>
                  <a:lumOff val="50000"/>
                </a:schemeClr>
              </a:solidFill>
              <a:ea typeface="微软雅黑" panose="020B0503020204020204" pitchFamily="34" charset="-122"/>
            </a:endParaRPr>
          </a:p>
        </p:txBody>
      </p:sp>
      <p:sp>
        <p:nvSpPr>
          <p:cNvPr id="9" name="文本框 8"/>
          <p:cNvSpPr txBox="1"/>
          <p:nvPr/>
        </p:nvSpPr>
        <p:spPr>
          <a:xfrm>
            <a:off x="974006" y="2793649"/>
            <a:ext cx="1201859" cy="369332"/>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结婚啦</a:t>
            </a:r>
            <a:endParaRPr lang="zh-CN" altLang="en-US" dirty="0">
              <a:solidFill>
                <a:schemeClr val="bg1"/>
              </a:solidFill>
              <a:ea typeface="微软雅黑" panose="020B0503020204020204" pitchFamily="34" charset="-122"/>
            </a:endParaRPr>
          </a:p>
        </p:txBody>
      </p:sp>
      <p:sp>
        <p:nvSpPr>
          <p:cNvPr id="14" name="文本框 13"/>
          <p:cNvSpPr txBox="1"/>
          <p:nvPr/>
        </p:nvSpPr>
        <p:spPr>
          <a:xfrm>
            <a:off x="3918381" y="2793649"/>
            <a:ext cx="1201859" cy="369332"/>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宝宝照</a:t>
            </a:r>
            <a:endParaRPr lang="zh-CN" altLang="en-US" dirty="0">
              <a:solidFill>
                <a:schemeClr val="bg1"/>
              </a:solidFill>
              <a:ea typeface="微软雅黑" panose="020B0503020204020204" pitchFamily="34" charset="-122"/>
            </a:endParaRPr>
          </a:p>
        </p:txBody>
      </p:sp>
      <p:sp>
        <p:nvSpPr>
          <p:cNvPr id="15" name="文本框 14"/>
          <p:cNvSpPr txBox="1"/>
          <p:nvPr/>
        </p:nvSpPr>
        <p:spPr>
          <a:xfrm>
            <a:off x="6862756" y="2793649"/>
            <a:ext cx="1201859" cy="369332"/>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年终奖</a:t>
            </a:r>
            <a:endParaRPr lang="zh-CN" altLang="en-US" dirty="0">
              <a:solidFill>
                <a:schemeClr val="bg1"/>
              </a:solidFill>
              <a:ea typeface="微软雅黑" panose="020B0503020204020204" pitchFamily="34" charset="-122"/>
            </a:endParaRPr>
          </a:p>
        </p:txBody>
      </p:sp>
      <p:grpSp>
        <p:nvGrpSpPr>
          <p:cNvPr id="11" name="组合 10"/>
          <p:cNvGrpSpPr/>
          <p:nvPr/>
        </p:nvGrpSpPr>
        <p:grpSpPr>
          <a:xfrm>
            <a:off x="438261" y="681299"/>
            <a:ext cx="11296539" cy="1873515"/>
            <a:chOff x="228711" y="669817"/>
            <a:chExt cx="11587052" cy="1921696"/>
          </a:xfrm>
        </p:grpSpPr>
        <p:pic>
          <p:nvPicPr>
            <p:cNvPr id="8" name="图片 7"/>
            <p:cNvPicPr>
              <a:picLocks noChangeAspect="1"/>
            </p:cNvPicPr>
            <p:nvPr/>
          </p:nvPicPr>
          <p:blipFill>
            <a:blip r:embed="rId3" cstate="print"/>
            <a:stretch>
              <a:fillRect/>
            </a:stretch>
          </p:blipFill>
          <p:spPr>
            <a:xfrm>
              <a:off x="228711" y="669819"/>
              <a:ext cx="2742821" cy="1921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11272" name="Picture 8" descr="http://images.enet.com.cn/egames/articleimage/201301/20130108112852877.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776" r="8049"/>
            <a:stretch/>
          </p:blipFill>
          <p:spPr bwMode="auto">
            <a:xfrm>
              <a:off x="6144605" y="669817"/>
              <a:ext cx="2723082" cy="19216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11274" name="Picture 10" descr="http://life.vdolady.com/uploads/allimg/120629/201206291128101431.jpeg"/>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8014" r="11939"/>
            <a:stretch/>
          </p:blipFill>
          <p:spPr bwMode="auto">
            <a:xfrm>
              <a:off x="9092682" y="669817"/>
              <a:ext cx="2723081" cy="19216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extLst/>
          </p:spPr>
        </p:pic>
        <p:pic>
          <p:nvPicPr>
            <p:cNvPr id="3" name="图片 2"/>
            <p:cNvPicPr>
              <a:picLocks noChangeAspect="1"/>
            </p:cNvPicPr>
            <p:nvPr/>
          </p:nvPicPr>
          <p:blipFill rotWithShape="1">
            <a:blip r:embed="rId6" cstate="print"/>
            <a:srcRect t="7855" b="7880"/>
            <a:stretch/>
          </p:blipFill>
          <p:spPr>
            <a:xfrm>
              <a:off x="3196528" y="669817"/>
              <a:ext cx="2723081" cy="1921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grpSp>
      <p:sp>
        <p:nvSpPr>
          <p:cNvPr id="18" name="文本框 17"/>
          <p:cNvSpPr txBox="1"/>
          <p:nvPr/>
        </p:nvSpPr>
        <p:spPr>
          <a:xfrm>
            <a:off x="9807130" y="2793649"/>
            <a:ext cx="1201859" cy="369332"/>
          </a:xfrm>
          <a:prstGeom prst="rect">
            <a:avLst/>
          </a:prstGeom>
          <a:noFill/>
        </p:spPr>
        <p:txBody>
          <a:bodyPr wrap="square" rtlCol="0">
            <a:spAutoFit/>
          </a:bodyPr>
          <a:lstStyle/>
          <a:p>
            <a:r>
              <a:rPr lang="zh-CN" altLang="en-US" dirty="0">
                <a:solidFill>
                  <a:schemeClr val="bg1"/>
                </a:solidFill>
                <a:ea typeface="微软雅黑" panose="020B0503020204020204" pitchFamily="34" charset="-122"/>
              </a:rPr>
              <a:t>买新车</a:t>
            </a:r>
          </a:p>
        </p:txBody>
      </p:sp>
    </p:spTree>
    <p:extLst>
      <p:ext uri="{BB962C8B-B14F-4D97-AF65-F5344CB8AC3E}">
        <p14:creationId xmlns:p14="http://schemas.microsoft.com/office/powerpoint/2010/main" xmlns="" val="16780416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 y="1933575"/>
            <a:ext cx="7886701" cy="3790949"/>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4" name="矩形 3"/>
          <p:cNvSpPr/>
          <p:nvPr/>
        </p:nvSpPr>
        <p:spPr>
          <a:xfrm>
            <a:off x="666750" y="2317284"/>
            <a:ext cx="6826003" cy="3262432"/>
          </a:xfrm>
          <a:prstGeom prst="rect">
            <a:avLst/>
          </a:prstGeom>
        </p:spPr>
        <p:txBody>
          <a:bodyPr wrap="square">
            <a:spAutoFit/>
          </a:bodyPr>
          <a:lstStyle/>
          <a:p>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看着他们的光鲜，你也觉得</a:t>
            </a:r>
            <a:r>
              <a:rPr lang="en-US"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工作应该</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平步青云、</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毕业应该</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读研、学校经常拿</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就应该混的比别人好</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 </a:t>
            </a:r>
          </a:p>
          <a:p>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其实</a:t>
            </a:r>
            <a:r>
              <a:rPr lang="zh-CN" altLang="en-US"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，社交网络</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不是用来呈现真相，而是展现最光鲜的</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表相</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的场所。</a:t>
            </a:r>
            <a:endParaRPr lang="zh-CN" altLang="zh-CN" kern="100" dirty="0">
              <a:solidFill>
                <a:srgbClr val="BCEEE9"/>
              </a:solidFill>
              <a:latin typeface="Calibri" panose="020F0502020204030204" pitchFamily="34" charset="0"/>
              <a:ea typeface="微软雅黑" panose="020B0503020204020204" pitchFamily="34" charset="-122"/>
              <a:cs typeface="Times New Roman" panose="02020603050405020304" pitchFamily="18" charset="0"/>
            </a:endParaRPr>
          </a:p>
          <a:p>
            <a:endParaRPr lang="en-US" altLang="zh-CN" sz="800" kern="0" dirty="0">
              <a:solidFill>
                <a:srgbClr val="BCEEE9"/>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不要在意别人怎么看我的人生，</a:t>
            </a:r>
            <a:r>
              <a:rPr lang="zh-CN" altLang="en-US"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因为</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别人没我们想象的那么在乎，</a:t>
            </a:r>
            <a:r>
              <a:rPr lang="zh-CN" altLang="en-US"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而且</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每个人的人生都不完美，没有可比性</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en-US"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endPar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不用</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担心现在的工作是不是</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屈才</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，也不用总发愁下一步该怎么走，只要安下心来做好今天的事</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endParaRPr lang="en-US" altLang="zh-CN" sz="800" kern="0" dirty="0">
              <a:solidFill>
                <a:srgbClr val="BCEEE9"/>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大格局是来自对自己既有才能的投资，并将眼前的事儿全力做好。</a:t>
            </a:r>
            <a:endPar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endPar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endParaRPr>
          </a:p>
        </p:txBody>
      </p:sp>
      <p:sp>
        <p:nvSpPr>
          <p:cNvPr id="6" name="矩形 5"/>
          <p:cNvSpPr/>
          <p:nvPr/>
        </p:nvSpPr>
        <p:spPr>
          <a:xfrm>
            <a:off x="666750" y="677834"/>
            <a:ext cx="5905500" cy="523220"/>
          </a:xfrm>
          <a:prstGeom prst="rect">
            <a:avLst/>
          </a:prstGeom>
        </p:spPr>
        <p:txBody>
          <a:bodyPr wrap="square">
            <a:spAutoFit/>
          </a:bodyPr>
          <a:lstStyle/>
          <a:p>
            <a:r>
              <a:rPr lang="zh-CN" altLang="en-US" sz="2400" dirty="0" smtClean="0">
                <a:solidFill>
                  <a:srgbClr val="BCEEE9"/>
                </a:solidFill>
                <a:latin typeface="Helvetica" panose="020B0604020202020204" pitchFamily="34" charset="0"/>
                <a:ea typeface="微软雅黑" panose="020B0503020204020204" pitchFamily="34" charset="-122"/>
              </a:rPr>
              <a:t>忠言</a:t>
            </a:r>
            <a:r>
              <a:rPr lang="en-US" altLang="zh-CN" sz="2400" dirty="0" smtClean="0">
                <a:solidFill>
                  <a:srgbClr val="BCEEE9"/>
                </a:solidFill>
                <a:latin typeface="Helvetica" panose="020B0604020202020204" pitchFamily="34" charset="0"/>
                <a:ea typeface="微软雅黑" panose="020B0503020204020204" pitchFamily="34" charset="-122"/>
              </a:rPr>
              <a:t>3: </a:t>
            </a:r>
            <a:r>
              <a:rPr lang="zh-CN" altLang="en-US" sz="2800" b="1" dirty="0">
                <a:solidFill>
                  <a:schemeClr val="bg1"/>
                </a:solidFill>
                <a:latin typeface="Helvetica" panose="020B0604020202020204" pitchFamily="34" charset="0"/>
                <a:ea typeface="微软雅黑" panose="020B0503020204020204" pitchFamily="34" charset="-122"/>
              </a:rPr>
              <a:t>抛弃</a:t>
            </a:r>
            <a:r>
              <a:rPr lang="zh-CN" altLang="en-US" sz="2800" b="1" dirty="0" smtClean="0">
                <a:solidFill>
                  <a:schemeClr val="bg1"/>
                </a:solidFill>
                <a:latin typeface="Helvetica" panose="020B0604020202020204" pitchFamily="34" charset="0"/>
                <a:ea typeface="微软雅黑" panose="020B0503020204020204" pitchFamily="34" charset="-122"/>
              </a:rPr>
              <a:t>攀比恶习，着眼大格局</a:t>
            </a:r>
            <a:endParaRPr lang="zh-CN" altLang="en-US" sz="2800" dirty="0">
              <a:solidFill>
                <a:schemeClr val="bg1"/>
              </a:solidFill>
              <a:ea typeface="微软雅黑" panose="020B0503020204020204" pitchFamily="34" charset="-122"/>
            </a:endParaRPr>
          </a:p>
        </p:txBody>
      </p:sp>
      <p:sp>
        <p:nvSpPr>
          <p:cNvPr id="7" name="五边形 6"/>
          <p:cNvSpPr/>
          <p:nvPr/>
        </p:nvSpPr>
        <p:spPr>
          <a:xfrm>
            <a:off x="0" y="691342"/>
            <a:ext cx="666750" cy="42308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1B665F"/>
                </a:solidFill>
                <a:ea typeface="微软雅黑" panose="020B0503020204020204" pitchFamily="34" charset="-122"/>
              </a:rPr>
              <a:t>so</a:t>
            </a:r>
            <a:endParaRPr lang="zh-CN" altLang="en-US" sz="3200" dirty="0">
              <a:solidFill>
                <a:srgbClr val="1B665F"/>
              </a:solidFill>
              <a:ea typeface="微软雅黑" panose="020B0503020204020204" pitchFamily="34" charset="-122"/>
            </a:endParaRPr>
          </a:p>
        </p:txBody>
      </p:sp>
      <p:sp>
        <p:nvSpPr>
          <p:cNvPr id="2" name="椭圆 1"/>
          <p:cNvSpPr/>
          <p:nvPr/>
        </p:nvSpPr>
        <p:spPr>
          <a:xfrm>
            <a:off x="552450" y="2447925"/>
            <a:ext cx="114300" cy="114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9" name="椭圆 8"/>
          <p:cNvSpPr/>
          <p:nvPr/>
        </p:nvSpPr>
        <p:spPr>
          <a:xfrm>
            <a:off x="552450" y="4476750"/>
            <a:ext cx="114300" cy="114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pic>
        <p:nvPicPr>
          <p:cNvPr id="12290" name="Picture 2" descr="http://picm.photophoto.cn/006/032/002/032002001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4354" b="36983"/>
          <a:stretch/>
        </p:blipFill>
        <p:spPr bwMode="auto">
          <a:xfrm>
            <a:off x="7886700" y="1933575"/>
            <a:ext cx="4305300" cy="37814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881368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2042" y="0"/>
            <a:ext cx="6079958" cy="6858000"/>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5" name="椭圆 4"/>
          <p:cNvSpPr/>
          <p:nvPr/>
        </p:nvSpPr>
        <p:spPr>
          <a:xfrm>
            <a:off x="3432635" y="1127200"/>
            <a:ext cx="5358814" cy="4968848"/>
          </a:xfrm>
          <a:prstGeom prst="ellipse">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2" name="矩形 1"/>
          <p:cNvSpPr/>
          <p:nvPr/>
        </p:nvSpPr>
        <p:spPr>
          <a:xfrm>
            <a:off x="8632748" y="2330200"/>
            <a:ext cx="3279338" cy="2954655"/>
          </a:xfrm>
          <a:prstGeom prst="rect">
            <a:avLst/>
          </a:prstGeom>
        </p:spPr>
        <p:txBody>
          <a:bodyPr wrap="square">
            <a:spAutoFit/>
          </a:bodyPr>
          <a:lstStyle/>
          <a:p>
            <a:pPr>
              <a:spcAft>
                <a:spcPts val="0"/>
              </a:spcAft>
            </a:pPr>
            <a:r>
              <a:rPr lang="en-US" altLang="zh-CN" sz="4400" b="1" kern="100" dirty="0" smtClean="0">
                <a:solidFill>
                  <a:schemeClr val="bg1"/>
                </a:solidFill>
                <a:latin typeface="Helvetica" panose="020B0604020202020204" pitchFamily="34" charset="0"/>
                <a:ea typeface="微软雅黑" panose="020B0503020204020204" pitchFamily="34" charset="-122"/>
                <a:cs typeface="Times New Roman" panose="02020603050405020304" pitchFamily="18" charset="0"/>
              </a:rPr>
              <a:t>Part2. </a:t>
            </a:r>
          </a:p>
          <a:p>
            <a:pPr>
              <a:spcAft>
                <a:spcPts val="0"/>
              </a:spcAft>
            </a:pPr>
            <a:r>
              <a:rPr lang="zh-CN" altLang="en-US" sz="6600" b="1" kern="100" dirty="0">
                <a:solidFill>
                  <a:schemeClr val="bg1"/>
                </a:solidFill>
                <a:latin typeface="Helvetica" panose="020B0604020202020204" pitchFamily="34" charset="0"/>
                <a:ea typeface="微软雅黑" panose="020B0503020204020204" pitchFamily="34" charset="-122"/>
                <a:cs typeface="Helvetica" panose="020B0604020202020204" pitchFamily="34" charset="0"/>
              </a:rPr>
              <a:t>爱情</a:t>
            </a:r>
            <a:r>
              <a:rPr lang="zh-CN" altLang="zh-CN"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观</a:t>
            </a:r>
            <a:endParaRPr lang="en-US" altLang="zh-CN"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endParaRPr>
          </a:p>
          <a:p>
            <a:pPr>
              <a:spcAft>
                <a:spcPts val="0"/>
              </a:spcAft>
            </a:pPr>
            <a:r>
              <a:rPr lang="zh-CN" altLang="zh-CN" sz="44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大</a:t>
            </a:r>
            <a:r>
              <a:rPr lang="zh-CN" altLang="zh-CN" sz="4400" b="1" kern="100" dirty="0">
                <a:solidFill>
                  <a:schemeClr val="bg1"/>
                </a:solidFill>
                <a:latin typeface="Helvetica" panose="020B0604020202020204" pitchFamily="34" charset="0"/>
                <a:ea typeface="微软雅黑" panose="020B0503020204020204" pitchFamily="34" charset="-122"/>
                <a:cs typeface="Helvetica" panose="020B0604020202020204" pitchFamily="34" charset="0"/>
              </a:rPr>
              <a:t>改造</a:t>
            </a:r>
            <a:r>
              <a:rPr lang="en-US" altLang="zh-CN" sz="3200"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t/>
            </a:r>
            <a:br>
              <a:rPr lang="en-US" altLang="zh-CN" sz="3200"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br>
            <a:endParaRPr lang="zh-CN" altLang="en-US" sz="3200" dirty="0">
              <a:solidFill>
                <a:schemeClr val="bg1"/>
              </a:solidFill>
              <a:ea typeface="微软雅黑" panose="020B0503020204020204" pitchFamily="34" charset="-122"/>
            </a:endParaRPr>
          </a:p>
        </p:txBody>
      </p:sp>
      <p:pic>
        <p:nvPicPr>
          <p:cNvPr id="6" name="图片 5"/>
          <p:cNvPicPr>
            <a:picLocks noChangeAspect="1"/>
          </p:cNvPicPr>
          <p:nvPr/>
        </p:nvPicPr>
        <p:blipFill rotWithShape="1">
          <a:blip r:embed="rId2" cstate="print"/>
          <a:srcRect l="8456" r="5760"/>
          <a:stretch/>
        </p:blipFill>
        <p:spPr>
          <a:xfrm>
            <a:off x="3894657" y="1538194"/>
            <a:ext cx="4398045" cy="4146859"/>
          </a:xfrm>
          <a:prstGeom prst="ellipse">
            <a:avLst/>
          </a:prstGeom>
          <a:ln>
            <a:noFill/>
          </a:ln>
          <a:effectLst/>
        </p:spPr>
      </p:pic>
    </p:spTree>
    <p:extLst>
      <p:ext uri="{BB962C8B-B14F-4D97-AF65-F5344CB8AC3E}">
        <p14:creationId xmlns:p14="http://schemas.microsoft.com/office/powerpoint/2010/main" xmlns="" val="34170648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矩形 1"/>
          <p:cNvSpPr/>
          <p:nvPr/>
        </p:nvSpPr>
        <p:spPr>
          <a:xfrm>
            <a:off x="261938" y="806634"/>
            <a:ext cx="6602730" cy="584775"/>
          </a:xfrm>
          <a:prstGeom prst="rect">
            <a:avLst/>
          </a:prstGeom>
        </p:spPr>
        <p:txBody>
          <a:bodyPr wrap="square">
            <a:spAutoFit/>
          </a:bodyPr>
          <a:lstStyle/>
          <a:p>
            <a:r>
              <a:rPr lang="zh-CN" altLang="en-US" sz="2400"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忠言</a:t>
            </a:r>
            <a:r>
              <a:rPr lang="en-US" altLang="zh-CN" sz="2400"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1</a:t>
            </a:r>
            <a:r>
              <a:rPr lang="zh-CN" altLang="en-US" sz="2400"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a:t>
            </a:r>
            <a:r>
              <a:rPr lang="zh-CN" altLang="zh-CN" sz="3200" b="1"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幸福取决于</a:t>
            </a:r>
            <a:r>
              <a:rPr lang="zh-CN" altLang="en-US" sz="3200" b="1"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你</a:t>
            </a:r>
            <a:r>
              <a:rPr lang="zh-CN" altLang="zh-CN" sz="3200" b="1"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上</a:t>
            </a:r>
            <a:r>
              <a:rPr lang="zh-CN" altLang="zh-CN" sz="3200" b="1" dirty="0">
                <a:solidFill>
                  <a:srgbClr val="1B665F"/>
                </a:solidFill>
                <a:latin typeface="微软雅黑" panose="020B0503020204020204" pitchFamily="34" charset="-122"/>
                <a:ea typeface="微软雅黑" panose="020B0503020204020204" pitchFamily="34" charset="-122"/>
                <a:cs typeface="Helvetica" panose="020B0604020202020204" pitchFamily="34" charset="0"/>
              </a:rPr>
              <a:t>了哪张</a:t>
            </a:r>
            <a:r>
              <a:rPr lang="zh-CN" altLang="zh-CN" sz="3200" b="1"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rPr>
              <a:t>床</a:t>
            </a:r>
            <a:endParaRPr lang="en-US" altLang="zh-CN" sz="3200" b="1" dirty="0" smtClean="0">
              <a:solidFill>
                <a:srgbClr val="1B665F"/>
              </a:solidFill>
              <a:latin typeface="微软雅黑" panose="020B0503020204020204" pitchFamily="34" charset="-122"/>
              <a:ea typeface="微软雅黑" panose="020B0503020204020204" pitchFamily="34" charset="-122"/>
              <a:cs typeface="Helvetica" panose="020B0604020202020204" pitchFamily="34" charset="0"/>
            </a:endParaRPr>
          </a:p>
        </p:txBody>
      </p:sp>
      <p:sp>
        <p:nvSpPr>
          <p:cNvPr id="6" name="矩形 5"/>
          <p:cNvSpPr/>
          <p:nvPr/>
        </p:nvSpPr>
        <p:spPr>
          <a:xfrm>
            <a:off x="371474" y="5017185"/>
            <a:ext cx="11820525" cy="147569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3" name="矩形 2"/>
          <p:cNvSpPr/>
          <p:nvPr/>
        </p:nvSpPr>
        <p:spPr>
          <a:xfrm>
            <a:off x="5087938" y="5773198"/>
            <a:ext cx="6096000" cy="646331"/>
          </a:xfrm>
          <a:prstGeom prst="rect">
            <a:avLst/>
          </a:prstGeom>
        </p:spPr>
        <p:txBody>
          <a:bodyPr>
            <a:spAutoFit/>
          </a:bodyPr>
          <a:lstStyle/>
          <a:p>
            <a:r>
              <a:rPr lang="zh-CN" altLang="en-US" dirty="0">
                <a:latin typeface="Helvetica" panose="020B0604020202020204" pitchFamily="34" charset="0"/>
                <a:ea typeface="微软雅黑" panose="020B0503020204020204" pitchFamily="34" charset="-122"/>
              </a:rPr>
              <a:t>每个人必须非常清楚：我们会和那个人结婚，是因为真心相爱，而不是因为在一起很方便或者分手很麻烦才结婚。</a:t>
            </a:r>
            <a:endParaRPr lang="zh-CN" altLang="en-US" dirty="0">
              <a:ea typeface="微软雅黑" panose="020B0503020204020204" pitchFamily="34" charset="-122"/>
            </a:endParaRPr>
          </a:p>
        </p:txBody>
      </p:sp>
      <p:sp>
        <p:nvSpPr>
          <p:cNvPr id="5" name="矩形 4"/>
          <p:cNvSpPr/>
          <p:nvPr/>
        </p:nvSpPr>
        <p:spPr>
          <a:xfrm>
            <a:off x="5087938" y="5177462"/>
            <a:ext cx="6364243" cy="584775"/>
          </a:xfrm>
          <a:prstGeom prst="rect">
            <a:avLst/>
          </a:prstGeom>
        </p:spPr>
        <p:txBody>
          <a:bodyPr wrap="none">
            <a:spAutoFit/>
          </a:bodyPr>
          <a:lstStyle/>
          <a:p>
            <a:r>
              <a:rPr lang="zh-CN" altLang="zh-CN" sz="3200" b="1" dirty="0">
                <a:latin typeface="方正细珊瑚_GBK" panose="03000509000000000000" pitchFamily="65" charset="-122"/>
                <a:ea typeface="方正细珊瑚_GBK" panose="03000509000000000000" pitchFamily="65" charset="-122"/>
                <a:cs typeface="Helvetica" panose="020B0604020202020204" pitchFamily="34" charset="0"/>
              </a:rPr>
              <a:t>不能结果的感情，就别费时间开花</a:t>
            </a:r>
            <a:endParaRPr lang="zh-CN" altLang="en-US" sz="3200" dirty="0">
              <a:latin typeface="方正细珊瑚_GBK" panose="03000509000000000000" pitchFamily="65" charset="-122"/>
              <a:ea typeface="方正细珊瑚_GBK" panose="03000509000000000000" pitchFamily="65" charset="-122"/>
            </a:endParaRPr>
          </a:p>
        </p:txBody>
      </p:sp>
    </p:spTree>
    <p:extLst>
      <p:ext uri="{BB962C8B-B14F-4D97-AF65-F5344CB8AC3E}">
        <p14:creationId xmlns:p14="http://schemas.microsoft.com/office/powerpoint/2010/main" xmlns="" val="10788549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 y="-1"/>
            <a:ext cx="12191999" cy="6858001"/>
            <a:chOff x="1" y="-1"/>
            <a:chExt cx="12191999" cy="6858001"/>
          </a:xfrm>
        </p:grpSpPr>
        <p:pic>
          <p:nvPicPr>
            <p:cNvPr id="4" name="图片 3"/>
            <p:cNvPicPr>
              <a:picLocks noChangeAspect="1"/>
            </p:cNvPicPr>
            <p:nvPr/>
          </p:nvPicPr>
          <p:blipFill rotWithShape="1">
            <a:blip r:embed="rId2" cstate="print"/>
            <a:srcRect t="4855" b="16666"/>
            <a:stretch/>
          </p:blipFill>
          <p:spPr>
            <a:xfrm>
              <a:off x="476250" y="-1"/>
              <a:ext cx="11715750" cy="6841815"/>
            </a:xfrm>
            <a:prstGeom prst="rect">
              <a:avLst/>
            </a:prstGeom>
          </p:spPr>
        </p:pic>
        <p:pic>
          <p:nvPicPr>
            <p:cNvPr id="5" name="图片 4"/>
            <p:cNvPicPr>
              <a:picLocks noChangeAspect="1"/>
            </p:cNvPicPr>
            <p:nvPr/>
          </p:nvPicPr>
          <p:blipFill rotWithShape="1">
            <a:blip r:embed="rId2" cstate="print"/>
            <a:srcRect t="4855" r="87236" b="16666"/>
            <a:stretch/>
          </p:blipFill>
          <p:spPr>
            <a:xfrm>
              <a:off x="1" y="16185"/>
              <a:ext cx="1971674" cy="6841815"/>
            </a:xfrm>
            <a:prstGeom prst="rect">
              <a:avLst/>
            </a:prstGeom>
          </p:spPr>
        </p:pic>
      </p:grpSp>
      <p:sp>
        <p:nvSpPr>
          <p:cNvPr id="2" name="矩形 1"/>
          <p:cNvSpPr/>
          <p:nvPr/>
        </p:nvSpPr>
        <p:spPr>
          <a:xfrm>
            <a:off x="238124" y="761706"/>
            <a:ext cx="7134226" cy="861774"/>
          </a:xfrm>
          <a:prstGeom prst="rect">
            <a:avLst/>
          </a:prstGeom>
        </p:spPr>
        <p:txBody>
          <a:bodyPr wrap="square">
            <a:spAutoFit/>
          </a:bodyPr>
          <a:lstStyle/>
          <a:p>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cs typeface="Helvetica" panose="020B0604020202020204" pitchFamily="34" charset="0"/>
              </a:rPr>
              <a:t>忠言</a:t>
            </a:r>
            <a:r>
              <a:rPr lang="en-US" altLang="zh-CN" sz="2400" dirty="0" smtClean="0">
                <a:solidFill>
                  <a:schemeClr val="bg1">
                    <a:lumMod val="95000"/>
                  </a:schemeClr>
                </a:solidFill>
                <a:latin typeface="微软雅黑" panose="020B0503020204020204" pitchFamily="34" charset="-122"/>
                <a:ea typeface="微软雅黑" panose="020B0503020204020204" pitchFamily="34" charset="-122"/>
                <a:cs typeface="Helvetica" panose="020B0604020202020204" pitchFamily="34" charset="0"/>
              </a:rPr>
              <a:t>2</a:t>
            </a:r>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cs typeface="Helvetica" panose="020B0604020202020204" pitchFamily="34" charset="0"/>
              </a:rPr>
              <a:t>：</a:t>
            </a:r>
            <a:r>
              <a:rPr lang="zh-CN" altLang="zh-CN"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性格</a:t>
            </a:r>
            <a:r>
              <a:rPr lang="zh-CN" altLang="zh-CN" sz="3200" b="1" dirty="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r>
              <a:rPr lang="zh-CN" altLang="zh-CN"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比</a:t>
            </a:r>
            <a:r>
              <a:rPr lang="zh-CN" altLang="en-US"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一切</a:t>
            </a:r>
            <a:r>
              <a:rPr lang="en-US" altLang="zh-CN"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r>
              <a:rPr lang="zh-CN" altLang="zh-CN" sz="3200" b="1" dirty="0">
                <a:solidFill>
                  <a:schemeClr val="bg1"/>
                </a:solidFill>
                <a:latin typeface="Helvetica" panose="020B0604020202020204" pitchFamily="34" charset="0"/>
                <a:ea typeface="微软雅黑" panose="020B0503020204020204" pitchFamily="34" charset="-122"/>
                <a:cs typeface="Helvetica" panose="020B0604020202020204" pitchFamily="34" charset="0"/>
              </a:rPr>
              <a:t>硬指标</a:t>
            </a:r>
            <a:r>
              <a:rPr lang="en-US" altLang="zh-CN"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r>
              <a:rPr lang="zh-CN" altLang="en-US"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都</a:t>
            </a:r>
            <a:r>
              <a:rPr lang="zh-CN" altLang="zh-CN" sz="32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重要</a:t>
            </a:r>
            <a:r>
              <a:rPr lang="en-US" altLang="zh-CN" sz="3200" b="1" dirty="0">
                <a:solidFill>
                  <a:schemeClr val="bg1"/>
                </a:solidFill>
                <a:latin typeface="Helvetica" panose="020B0604020202020204" pitchFamily="34" charset="0"/>
                <a:ea typeface="微软雅黑" panose="020B0503020204020204" pitchFamily="34" charset="-122"/>
              </a:rPr>
              <a:t/>
            </a:r>
            <a:br>
              <a:rPr lang="en-US" altLang="zh-CN" sz="3200" b="1" dirty="0">
                <a:solidFill>
                  <a:schemeClr val="bg1"/>
                </a:solidFill>
                <a:latin typeface="Helvetica" panose="020B0604020202020204" pitchFamily="34" charset="0"/>
                <a:ea typeface="微软雅黑" panose="020B0503020204020204" pitchFamily="34" charset="-122"/>
              </a:rPr>
            </a:br>
            <a:endParaRPr lang="zh-CN" altLang="en-US" dirty="0">
              <a:solidFill>
                <a:schemeClr val="bg1"/>
              </a:solidFill>
              <a:ea typeface="微软雅黑" panose="020B0503020204020204" pitchFamily="34" charset="-122"/>
            </a:endParaRPr>
          </a:p>
        </p:txBody>
      </p:sp>
      <p:sp>
        <p:nvSpPr>
          <p:cNvPr id="7" name="矩形 6"/>
          <p:cNvSpPr/>
          <p:nvPr/>
        </p:nvSpPr>
        <p:spPr>
          <a:xfrm>
            <a:off x="300037" y="2045835"/>
            <a:ext cx="3328987" cy="646331"/>
          </a:xfrm>
          <a:prstGeom prst="rect">
            <a:avLst/>
          </a:prstGeom>
        </p:spPr>
        <p:txBody>
          <a:bodyPr wrap="square">
            <a:spAutoFit/>
          </a:bodyPr>
          <a:lstStyle/>
          <a:p>
            <a:r>
              <a:rPr lang="zh-CN"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是</a:t>
            </a:r>
            <a:r>
              <a:rPr lang="zh-CN" altLang="zh-CN" dirty="0">
                <a:solidFill>
                  <a:schemeClr val="bg1"/>
                </a:solidFill>
                <a:latin typeface="Helvetica" panose="020B0604020202020204" pitchFamily="34" charset="0"/>
                <a:ea typeface="微软雅黑" panose="020B0503020204020204" pitchFamily="34" charset="-122"/>
                <a:cs typeface="Helvetica" panose="020B0604020202020204" pitchFamily="34" charset="0"/>
              </a:rPr>
              <a:t>合不来，还是</a:t>
            </a:r>
            <a:r>
              <a:rPr lang="zh-CN"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吹毛求疵</a:t>
            </a:r>
            <a:r>
              <a:rPr lang="zh-CN" altLang="en-US"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r>
              <a:rPr lang="en-US" altLang="zh-CN" dirty="0">
                <a:solidFill>
                  <a:schemeClr val="bg1"/>
                </a:solidFill>
                <a:latin typeface="Helvetica" panose="020B0604020202020204" pitchFamily="34" charset="0"/>
                <a:ea typeface="微软雅黑" panose="020B0503020204020204" pitchFamily="34" charset="-122"/>
              </a:rPr>
              <a:t/>
            </a:r>
            <a:br>
              <a:rPr lang="en-US" altLang="zh-CN" dirty="0">
                <a:solidFill>
                  <a:schemeClr val="bg1"/>
                </a:solidFill>
                <a:latin typeface="Helvetica" panose="020B0604020202020204" pitchFamily="34" charset="0"/>
                <a:ea typeface="微软雅黑" panose="020B0503020204020204" pitchFamily="34" charset="-122"/>
              </a:rPr>
            </a:br>
            <a:r>
              <a:rPr lang="zh-CN"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差异</a:t>
            </a:r>
            <a:r>
              <a:rPr lang="zh-CN" altLang="zh-CN" dirty="0">
                <a:solidFill>
                  <a:schemeClr val="bg1"/>
                </a:solidFill>
                <a:latin typeface="Helvetica" panose="020B0604020202020204" pitchFamily="34" charset="0"/>
                <a:ea typeface="微软雅黑" panose="020B0503020204020204" pitchFamily="34" charset="-122"/>
                <a:cs typeface="Helvetica" panose="020B0604020202020204" pitchFamily="34" charset="0"/>
              </a:rPr>
              <a:t>是离间计，也是</a:t>
            </a:r>
            <a:r>
              <a:rPr lang="zh-CN"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保鲜剂</a:t>
            </a:r>
            <a:r>
              <a:rPr lang="zh-CN" altLang="en-US" dirty="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endParaRPr lang="zh-CN" altLang="en-US" dirty="0">
              <a:solidFill>
                <a:schemeClr val="bg1"/>
              </a:solidFill>
              <a:ea typeface="微软雅黑" panose="020B0503020204020204" pitchFamily="34" charset="-122"/>
            </a:endParaRPr>
          </a:p>
        </p:txBody>
      </p:sp>
    </p:spTree>
    <p:extLst>
      <p:ext uri="{BB962C8B-B14F-4D97-AF65-F5344CB8AC3E}">
        <p14:creationId xmlns:p14="http://schemas.microsoft.com/office/powerpoint/2010/main" xmlns="" val="27784740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DEDACB"/>
        </a:solidFill>
        <a:effectLst/>
      </p:bgPr>
    </p:bg>
    <p:spTree>
      <p:nvGrpSpPr>
        <p:cNvPr id="1" name=""/>
        <p:cNvGrpSpPr/>
        <p:nvPr/>
      </p:nvGrpSpPr>
      <p:grpSpPr>
        <a:xfrm>
          <a:off x="0" y="0"/>
          <a:ext cx="0" cy="0"/>
          <a:chOff x="0" y="0"/>
          <a:chExt cx="0" cy="0"/>
        </a:xfrm>
      </p:grpSpPr>
      <p:pic>
        <p:nvPicPr>
          <p:cNvPr id="14338" name="Picture 2" descr="http://pic17.nipic.com/20111116/8850592_183601249185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7907"/>
          <a:stretch/>
        </p:blipFill>
        <p:spPr bwMode="auto">
          <a:xfrm>
            <a:off x="0" y="-32246"/>
            <a:ext cx="12225800" cy="689024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6602730" y="595043"/>
            <a:ext cx="5728335" cy="892552"/>
          </a:xfrm>
          <a:prstGeom prst="rect">
            <a:avLst/>
          </a:prstGeom>
        </p:spPr>
        <p:txBody>
          <a:bodyPr wrap="square">
            <a:spAutoFit/>
          </a:bodyPr>
          <a:lstStyle/>
          <a:p>
            <a:pPr algn="just">
              <a:spcAft>
                <a:spcPts val="0"/>
              </a:spcAft>
            </a:pPr>
            <a:r>
              <a:rPr lang="zh-CN" altLang="en-US" sz="2000" dirty="0" smtClean="0">
                <a:latin typeface="微软雅黑" panose="020B0503020204020204" pitchFamily="34" charset="-122"/>
                <a:ea typeface="微软雅黑" panose="020B0503020204020204" pitchFamily="34" charset="-122"/>
                <a:cs typeface="Helvetica" panose="020B0604020202020204" pitchFamily="34" charset="0"/>
              </a:rPr>
              <a:t>忠言</a:t>
            </a:r>
            <a:r>
              <a:rPr lang="en-US" altLang="zh-CN" sz="2000" dirty="0" smtClean="0">
                <a:latin typeface="微软雅黑" panose="020B0503020204020204" pitchFamily="34" charset="-122"/>
                <a:ea typeface="微软雅黑" panose="020B0503020204020204" pitchFamily="34" charset="-122"/>
                <a:cs typeface="Helvetica" panose="020B0604020202020204" pitchFamily="34" charset="0"/>
              </a:rPr>
              <a:t>3</a:t>
            </a:r>
            <a:r>
              <a:rPr lang="zh-CN" altLang="en-US" sz="2000" dirty="0" smtClean="0">
                <a:latin typeface="微软雅黑" panose="020B0503020204020204" pitchFamily="34" charset="-122"/>
                <a:ea typeface="微软雅黑" panose="020B0503020204020204" pitchFamily="34" charset="-122"/>
                <a:cs typeface="Helvetica" panose="020B0604020202020204" pitchFamily="34" charset="0"/>
              </a:rPr>
              <a:t>：</a:t>
            </a:r>
            <a:endParaRPr lang="en-US" altLang="zh-CN" sz="2000" dirty="0" smtClean="0">
              <a:latin typeface="微软雅黑" panose="020B0503020204020204" pitchFamily="34" charset="-122"/>
              <a:ea typeface="微软雅黑" panose="020B0503020204020204" pitchFamily="34" charset="-122"/>
              <a:cs typeface="Helvetica" panose="020B0604020202020204" pitchFamily="34" charset="0"/>
            </a:endParaRPr>
          </a:p>
          <a:p>
            <a:pPr algn="just">
              <a:spcAft>
                <a:spcPts val="0"/>
              </a:spcAft>
            </a:pPr>
            <a:r>
              <a:rPr lang="zh-CN" altLang="zh-CN" sz="3200" b="1" kern="100" dirty="0" smtClean="0">
                <a:solidFill>
                  <a:srgbClr val="111111"/>
                </a:solidFill>
                <a:latin typeface="Helvetica" panose="020B0604020202020204" pitchFamily="34" charset="0"/>
                <a:ea typeface="微软雅黑" panose="020B0503020204020204" pitchFamily="34" charset="-122"/>
                <a:cs typeface="Helvetica" panose="020B0604020202020204" pitchFamily="34" charset="0"/>
              </a:rPr>
              <a:t>你</a:t>
            </a:r>
            <a:r>
              <a:rPr lang="zh-CN" altLang="zh-CN" sz="3200" b="1" kern="100" dirty="0">
                <a:solidFill>
                  <a:srgbClr val="111111"/>
                </a:solidFill>
                <a:latin typeface="Helvetica" panose="020B0604020202020204" pitchFamily="34" charset="0"/>
                <a:ea typeface="微软雅黑" panose="020B0503020204020204" pitchFamily="34" charset="-122"/>
                <a:cs typeface="Helvetica" panose="020B0604020202020204" pitchFamily="34" charset="0"/>
              </a:rPr>
              <a:t>把下半生，交给哪家人</a:t>
            </a:r>
            <a:r>
              <a:rPr lang="zh-CN" altLang="zh-CN" sz="3200" kern="100" dirty="0">
                <a:solidFill>
                  <a:srgbClr val="111111"/>
                </a:solidFill>
                <a:latin typeface="Calibri" panose="020F0502020204030204" pitchFamily="34" charset="0"/>
                <a:ea typeface="Helvetica" panose="020B0604020202020204" pitchFamily="34" charset="0"/>
                <a:cs typeface="Times New Roman" panose="02020603050405020304" pitchFamily="18" charset="0"/>
              </a:rPr>
              <a:t> </a:t>
            </a:r>
            <a:endParaRPr lang="en-US" altLang="zh-CN" sz="3200" kern="100" dirty="0" smtClean="0">
              <a:solidFill>
                <a:srgbClr val="111111"/>
              </a:solidFill>
              <a:latin typeface="Calibri" panose="020F0502020204030204" pitchFamily="34" charset="0"/>
              <a:ea typeface="Helvetica" panose="020B0604020202020204" pitchFamily="34" charset="0"/>
              <a:cs typeface="Times New Roman" panose="02020603050405020304" pitchFamily="18" charset="0"/>
            </a:endParaRPr>
          </a:p>
        </p:txBody>
      </p:sp>
      <p:sp>
        <p:nvSpPr>
          <p:cNvPr id="3" name="文本框 2"/>
          <p:cNvSpPr txBox="1"/>
          <p:nvPr/>
        </p:nvSpPr>
        <p:spPr>
          <a:xfrm>
            <a:off x="6602730" y="2741080"/>
            <a:ext cx="5589270" cy="646331"/>
          </a:xfrm>
          <a:prstGeom prst="rect">
            <a:avLst/>
          </a:prstGeom>
          <a:noFill/>
        </p:spPr>
        <p:txBody>
          <a:bodyPr wrap="square" rtlCol="0">
            <a:spAutoFit/>
          </a:bodyPr>
          <a:lstStyle/>
          <a:p>
            <a:r>
              <a:rPr lang="zh-CN" altLang="en-US" dirty="0" smtClean="0">
                <a:ea typeface="微软雅黑" panose="020B0503020204020204" pitchFamily="34" charset="-122"/>
              </a:rPr>
              <a:t>你无法选择家人，但你可以选择朋友。错！</a:t>
            </a:r>
            <a:endParaRPr lang="en-US" altLang="zh-CN" dirty="0" smtClean="0">
              <a:ea typeface="微软雅黑" panose="020B0503020204020204" pitchFamily="34" charset="-122"/>
            </a:endParaRPr>
          </a:p>
          <a:p>
            <a:r>
              <a:rPr lang="zh-CN" altLang="en-US" dirty="0" smtClean="0">
                <a:ea typeface="微软雅黑" panose="020B0503020204020204" pitchFamily="34" charset="-122"/>
              </a:rPr>
              <a:t>你可以选择家人，自己下半辈子的家人。</a:t>
            </a:r>
            <a:endParaRPr lang="zh-CN" altLang="en-US" dirty="0">
              <a:ea typeface="微软雅黑" panose="020B0503020204020204" pitchFamily="34" charset="-122"/>
            </a:endParaRPr>
          </a:p>
        </p:txBody>
      </p:sp>
      <p:sp>
        <p:nvSpPr>
          <p:cNvPr id="4" name="文本框 3"/>
          <p:cNvSpPr txBox="1"/>
          <p:nvPr/>
        </p:nvSpPr>
        <p:spPr>
          <a:xfrm>
            <a:off x="6602730" y="3511634"/>
            <a:ext cx="5241608" cy="1200329"/>
          </a:xfrm>
          <a:prstGeom prst="rect">
            <a:avLst/>
          </a:prstGeom>
          <a:noFill/>
        </p:spPr>
        <p:txBody>
          <a:bodyPr wrap="square" rtlCol="0">
            <a:spAutoFit/>
          </a:bodyPr>
          <a:lstStyle/>
          <a:p>
            <a:r>
              <a:rPr lang="zh-CN" altLang="en-US" dirty="0" smtClean="0">
                <a:ea typeface="微软雅黑" panose="020B0503020204020204" pitchFamily="34" charset="-122"/>
              </a:rPr>
              <a:t>经营你婚姻的最佳时间是你还没结婚时，这意味着要你为了工作一样，静心谋划。选择你想要的人组建家庭，而不是为了完成结婚任务，或任意选择一个正好选择你的人。</a:t>
            </a:r>
            <a:endParaRPr lang="zh-CN" altLang="en-US" dirty="0">
              <a:ea typeface="微软雅黑" panose="020B0503020204020204" pitchFamily="34" charset="-122"/>
            </a:endParaRPr>
          </a:p>
        </p:txBody>
      </p:sp>
    </p:spTree>
    <p:extLst>
      <p:ext uri="{BB962C8B-B14F-4D97-AF65-F5344CB8AC3E}">
        <p14:creationId xmlns:p14="http://schemas.microsoft.com/office/powerpoint/2010/main" xmlns="" val="19503651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2042" y="0"/>
            <a:ext cx="6079958" cy="6858000"/>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5" name="椭圆 4"/>
          <p:cNvSpPr/>
          <p:nvPr/>
        </p:nvSpPr>
        <p:spPr>
          <a:xfrm>
            <a:off x="3432635" y="1127200"/>
            <a:ext cx="5358814" cy="4968848"/>
          </a:xfrm>
          <a:prstGeom prst="ellipse">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2" name="矩形 1"/>
          <p:cNvSpPr/>
          <p:nvPr/>
        </p:nvSpPr>
        <p:spPr>
          <a:xfrm>
            <a:off x="8632748" y="2330200"/>
            <a:ext cx="3279338" cy="2954655"/>
          </a:xfrm>
          <a:prstGeom prst="rect">
            <a:avLst/>
          </a:prstGeom>
        </p:spPr>
        <p:txBody>
          <a:bodyPr wrap="square">
            <a:spAutoFit/>
          </a:bodyPr>
          <a:lstStyle/>
          <a:p>
            <a:pPr>
              <a:spcAft>
                <a:spcPts val="0"/>
              </a:spcAft>
            </a:pPr>
            <a:r>
              <a:rPr lang="en-US" altLang="zh-CN" sz="4400" b="1" kern="100" dirty="0" smtClean="0">
                <a:solidFill>
                  <a:schemeClr val="bg1"/>
                </a:solidFill>
                <a:latin typeface="Helvetica" panose="020B0604020202020204" pitchFamily="34" charset="0"/>
                <a:ea typeface="微软雅黑" panose="020B0503020204020204" pitchFamily="34" charset="-122"/>
                <a:cs typeface="Times New Roman" panose="02020603050405020304" pitchFamily="18" charset="0"/>
              </a:rPr>
              <a:t>Part3. </a:t>
            </a:r>
          </a:p>
          <a:p>
            <a:pPr>
              <a:spcAft>
                <a:spcPts val="0"/>
              </a:spcAft>
            </a:pPr>
            <a:r>
              <a:rPr lang="zh-CN" altLang="en-US"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身心</a:t>
            </a:r>
            <a:r>
              <a:rPr lang="zh-CN" altLang="zh-CN"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观</a:t>
            </a:r>
            <a:endParaRPr lang="en-US" altLang="zh-CN"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endParaRPr>
          </a:p>
          <a:p>
            <a:pPr>
              <a:spcAft>
                <a:spcPts val="0"/>
              </a:spcAft>
            </a:pPr>
            <a:r>
              <a:rPr lang="zh-CN" altLang="zh-CN" sz="44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大</a:t>
            </a:r>
            <a:r>
              <a:rPr lang="zh-CN" altLang="zh-CN" sz="4400" b="1" kern="100" dirty="0">
                <a:solidFill>
                  <a:schemeClr val="bg1"/>
                </a:solidFill>
                <a:latin typeface="Helvetica" panose="020B0604020202020204" pitchFamily="34" charset="0"/>
                <a:ea typeface="微软雅黑" panose="020B0503020204020204" pitchFamily="34" charset="-122"/>
                <a:cs typeface="Helvetica" panose="020B0604020202020204" pitchFamily="34" charset="0"/>
              </a:rPr>
              <a:t>改造</a:t>
            </a:r>
            <a:r>
              <a:rPr lang="en-US" altLang="zh-CN" sz="3200"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t/>
            </a:r>
            <a:br>
              <a:rPr lang="en-US" altLang="zh-CN" sz="3200"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br>
            <a:endParaRPr lang="zh-CN" altLang="en-US" sz="3200" dirty="0">
              <a:solidFill>
                <a:schemeClr val="bg1"/>
              </a:solidFill>
              <a:ea typeface="微软雅黑" panose="020B0503020204020204" pitchFamily="34" charset="-122"/>
            </a:endParaRPr>
          </a:p>
        </p:txBody>
      </p:sp>
      <p:pic>
        <p:nvPicPr>
          <p:cNvPr id="4" name="图片 3"/>
          <p:cNvPicPr>
            <a:picLocks noChangeAspect="1"/>
          </p:cNvPicPr>
          <p:nvPr/>
        </p:nvPicPr>
        <p:blipFill>
          <a:blip r:embed="rId2" cstate="print"/>
          <a:stretch>
            <a:fillRect/>
          </a:stretch>
        </p:blipFill>
        <p:spPr>
          <a:xfrm>
            <a:off x="3882953" y="1538194"/>
            <a:ext cx="4458177" cy="4146859"/>
          </a:xfrm>
          <a:prstGeom prst="ellipse">
            <a:avLst/>
          </a:prstGeom>
          <a:ln>
            <a:noFill/>
          </a:ln>
          <a:effectLst/>
        </p:spPr>
      </p:pic>
    </p:spTree>
    <p:extLst>
      <p:ext uri="{BB962C8B-B14F-4D97-AF65-F5344CB8AC3E}">
        <p14:creationId xmlns:p14="http://schemas.microsoft.com/office/powerpoint/2010/main" xmlns="" val="20486312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 y="0"/>
            <a:ext cx="12182476" cy="6867525"/>
            <a:chOff x="-1" y="0"/>
            <a:chExt cx="12182476" cy="6867525"/>
          </a:xfrm>
        </p:grpSpPr>
        <p:pic>
          <p:nvPicPr>
            <p:cNvPr id="15364" name="Picture 4" descr="http://pic.4j4j.cn/upload/pic/20121116/be10da0e8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18516" b="9875"/>
            <a:stretch/>
          </p:blipFill>
          <p:spPr bwMode="auto">
            <a:xfrm>
              <a:off x="2247900" y="0"/>
              <a:ext cx="9934575" cy="6867525"/>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4" descr="http://pic.4j4j.cn/upload/pic/20121116/be10da0e8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63360" b="9875"/>
            <a:stretch/>
          </p:blipFill>
          <p:spPr bwMode="auto">
            <a:xfrm>
              <a:off x="-1" y="0"/>
              <a:ext cx="6715125" cy="6867525"/>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 name="矩形 1"/>
          <p:cNvSpPr/>
          <p:nvPr/>
        </p:nvSpPr>
        <p:spPr>
          <a:xfrm>
            <a:off x="561181" y="784270"/>
            <a:ext cx="9053513" cy="954107"/>
          </a:xfrm>
          <a:prstGeom prst="rect">
            <a:avLst/>
          </a:prstGeom>
        </p:spPr>
        <p:txBody>
          <a:bodyPr wrap="square">
            <a:spAutoFit/>
          </a:bodyPr>
          <a:lstStyle/>
          <a:p>
            <a:r>
              <a:rPr lang="zh-CN"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在我们</a:t>
            </a:r>
            <a:r>
              <a:rPr lang="en-US"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20</a:t>
            </a:r>
            <a:r>
              <a:rPr lang="zh-CN"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多岁时，享乐至上的情绪脑已经发育完备</a:t>
            </a:r>
            <a:r>
              <a:rPr lang="zh-CN" altLang="zh-CN" sz="2400"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en-US"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zh-CN" altLang="zh-CN" sz="2400"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但是</a:t>
            </a:r>
            <a:r>
              <a:rPr lang="zh-CN"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掌管</a:t>
            </a:r>
            <a:r>
              <a:rPr lang="zh-CN" altLang="zh-CN" sz="2400"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前瞻性</a:t>
            </a:r>
            <a:r>
              <a:rPr lang="zh-CN" altLang="en-US" sz="3200" b="1"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理性</a:t>
            </a:r>
            <a:r>
              <a:rPr lang="zh-CN" altLang="zh-CN" sz="3200" b="1"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思维</a:t>
            </a:r>
            <a:r>
              <a:rPr lang="zh-CN"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的</a:t>
            </a:r>
            <a:r>
              <a:rPr lang="zh-CN" altLang="zh-CN" sz="32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额叶</a:t>
            </a:r>
            <a:r>
              <a:rPr lang="zh-CN" altLang="zh-CN" sz="2400"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却还在像小花儿一样生长</a:t>
            </a:r>
            <a:r>
              <a:rPr lang="zh-CN" altLang="zh-CN" sz="2400"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zh-CN" altLang="zh-CN" sz="24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3" name="矩形 2"/>
          <p:cNvSpPr/>
          <p:nvPr/>
        </p:nvSpPr>
        <p:spPr>
          <a:xfrm>
            <a:off x="561181" y="2049921"/>
            <a:ext cx="6611144" cy="1877437"/>
          </a:xfrm>
          <a:prstGeom prst="rect">
            <a:avLst/>
          </a:prstGeom>
        </p:spPr>
        <p:txBody>
          <a:bodyPr wrap="square">
            <a:spAutoFit/>
          </a:bodyPr>
          <a:lstStyle/>
          <a:p>
            <a:r>
              <a:rPr lang="zh-CN" altLang="zh-CN" kern="0" dirty="0">
                <a:solidFill>
                  <a:srgbClr val="98E4AC"/>
                </a:solidFill>
                <a:latin typeface="Verdana" panose="020B0604030504040204" pitchFamily="34" charset="0"/>
                <a:ea typeface="微软雅黑" panose="020B0503020204020204" pitchFamily="34" charset="-122"/>
                <a:cs typeface="宋体" panose="02010600030101010101" pitchFamily="2" charset="-122"/>
              </a:rPr>
              <a:t>在学校表现出众，只能代表你能在明确的时间内处理好有标准答案的问题。可是，要成为一名前瞻性思考的成人，你必须有能力预想未来，甚至采取行动，尤其在不确定的情况下</a:t>
            </a:r>
            <a:r>
              <a:rPr lang="zh-CN" altLang="zh-CN" kern="0" dirty="0" smtClean="0">
                <a:solidFill>
                  <a:srgbClr val="98E4AC"/>
                </a:solidFill>
                <a:latin typeface="Verdana" panose="020B0604030504040204" pitchFamily="34" charset="0"/>
                <a:ea typeface="微软雅黑" panose="020B0503020204020204" pitchFamily="34" charset="-122"/>
                <a:cs typeface="宋体" panose="02010600030101010101" pitchFamily="2" charset="-122"/>
              </a:rPr>
              <a:t>。</a:t>
            </a:r>
            <a:endParaRPr lang="en-US" altLang="zh-CN" kern="0" dirty="0" smtClean="0">
              <a:solidFill>
                <a:srgbClr val="98E4AC"/>
              </a:solidFill>
              <a:latin typeface="Verdana" panose="020B0604030504040204" pitchFamily="34" charset="0"/>
              <a:ea typeface="微软雅黑" panose="020B0503020204020204" pitchFamily="34" charset="-122"/>
              <a:cs typeface="宋体" panose="02010600030101010101" pitchFamily="2" charset="-122"/>
            </a:endParaRPr>
          </a:p>
          <a:p>
            <a:endParaRPr lang="en-US" altLang="zh-CN" sz="800" kern="0" dirty="0">
              <a:solidFill>
                <a:srgbClr val="98E4AC"/>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smtClean="0">
                <a:solidFill>
                  <a:srgbClr val="98E4AC"/>
                </a:solidFill>
                <a:latin typeface="Verdana" panose="020B0604030504040204" pitchFamily="34" charset="0"/>
                <a:ea typeface="微软雅黑" panose="020B0503020204020204" pitchFamily="34" charset="-122"/>
                <a:cs typeface="宋体" panose="02010600030101010101" pitchFamily="2" charset="-122"/>
              </a:rPr>
              <a:t>额叶</a:t>
            </a:r>
            <a:r>
              <a:rPr lang="zh-CN" altLang="zh-CN" kern="0" dirty="0">
                <a:solidFill>
                  <a:srgbClr val="98E4AC"/>
                </a:solidFill>
                <a:latin typeface="Verdana" panose="020B0604030504040204" pitchFamily="34" charset="0"/>
                <a:ea typeface="微软雅黑" panose="020B0503020204020204" pitchFamily="34" charset="-122"/>
                <a:cs typeface="宋体" panose="02010600030101010101" pitchFamily="2" charset="-122"/>
              </a:rPr>
              <a:t>能帮我们跳脱非黑即白的考试逻辑，学会接受灰色地带，懂得如何在期间应变。</a:t>
            </a:r>
            <a:endParaRPr lang="zh-CN" altLang="zh-CN" kern="100" dirty="0">
              <a:solidFill>
                <a:srgbClr val="98E4AC"/>
              </a:solidFill>
              <a:latin typeface="Calibri" panose="020F0502020204030204" pitchFamily="34" charset="0"/>
              <a:ea typeface="微软雅黑" panose="020B0503020204020204" pitchFamily="34" charset="-122"/>
              <a:cs typeface="Times New Roman" panose="02020603050405020304" pitchFamily="18" charset="0"/>
            </a:endParaRPr>
          </a:p>
          <a:p>
            <a:endParaRPr lang="zh-CN" altLang="zh-CN" kern="100" dirty="0">
              <a:solidFill>
                <a:srgbClr val="98E4AC"/>
              </a:solidFill>
              <a:latin typeface="Calibri" panose="020F0502020204030204" pitchFamily="34" charset="0"/>
              <a:ea typeface="微软雅黑" panose="020B0503020204020204" pitchFamily="34" charset="-122"/>
              <a:cs typeface="Times New Roman" panose="02020603050405020304" pitchFamily="18" charset="0"/>
            </a:endParaRPr>
          </a:p>
        </p:txBody>
      </p:sp>
      <p:pic>
        <p:nvPicPr>
          <p:cNvPr id="15362" name="Picture 2" descr="http://pic.baike.soso.com/p/20130526/bki-20130526181502-1241774844.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3333"/>
          <a:stretch/>
        </p:blipFill>
        <p:spPr bwMode="auto">
          <a:xfrm>
            <a:off x="2083594" y="3711457"/>
            <a:ext cx="2190750" cy="1905000"/>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887483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0"/>
            <a:ext cx="12192000" cy="6858000"/>
            <a:chOff x="0" y="0"/>
            <a:chExt cx="12192000" cy="685800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19200" y="0"/>
              <a:ext cx="10972800" cy="6858000"/>
            </a:xfrm>
            <a:prstGeom prst="rect">
              <a:avLst/>
            </a:prstGeom>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r="76167"/>
            <a:stretch/>
          </p:blipFill>
          <p:spPr>
            <a:xfrm>
              <a:off x="0" y="0"/>
              <a:ext cx="3840480" cy="6858000"/>
            </a:xfrm>
            <a:prstGeom prst="rect">
              <a:avLst/>
            </a:prstGeom>
          </p:spPr>
        </p:pic>
      </p:grpSp>
      <p:sp>
        <p:nvSpPr>
          <p:cNvPr id="4" name="矩形 3"/>
          <p:cNvSpPr/>
          <p:nvPr/>
        </p:nvSpPr>
        <p:spPr>
          <a:xfrm>
            <a:off x="426720" y="1105512"/>
            <a:ext cx="6096000" cy="1569660"/>
          </a:xfrm>
          <a:prstGeom prst="rect">
            <a:avLst/>
          </a:prstGeom>
        </p:spPr>
        <p:txBody>
          <a:bodyPr>
            <a:spAutoFit/>
          </a:bodyPr>
          <a:lstStyle/>
          <a:p>
            <a:r>
              <a:rPr lang="zh-CN" altLang="zh-CN" sz="48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别让你</a:t>
            </a:r>
            <a:r>
              <a:rPr lang="zh-CN" altLang="zh-CN" sz="48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的</a:t>
            </a:r>
            <a:r>
              <a:rPr lang="zh-CN" altLang="en-US" sz="4800" b="1" dirty="0" smtClean="0">
                <a:solidFill>
                  <a:schemeClr val="bg1"/>
                </a:solidFill>
                <a:latin typeface="方正细珊瑚_GBK" panose="03000509000000000000" pitchFamily="65" charset="-122"/>
                <a:ea typeface="方正细珊瑚_GBK" panose="03000509000000000000" pitchFamily="65" charset="-122"/>
              </a:rPr>
              <a:t>二十几</a:t>
            </a:r>
            <a:r>
              <a:rPr lang="zh-CN" altLang="zh-CN" sz="48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岁</a:t>
            </a:r>
            <a:r>
              <a:rPr lang="zh-CN" altLang="en-US" sz="48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a:t>
            </a:r>
            <a:endParaRPr lang="en-US" altLang="zh-CN" sz="48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endParaRPr>
          </a:p>
          <a:p>
            <a:r>
              <a:rPr lang="zh-CN" altLang="zh-CN" sz="48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除了年轻一无所有</a:t>
            </a:r>
            <a:r>
              <a:rPr lang="zh-CN" altLang="zh-CN" sz="4800" dirty="0" smtClean="0">
                <a:solidFill>
                  <a:schemeClr val="bg1"/>
                </a:solidFill>
                <a:latin typeface="方正细珊瑚_GBK" panose="03000509000000000000" pitchFamily="65" charset="-122"/>
                <a:ea typeface="方正细珊瑚_GBK" panose="03000509000000000000" pitchFamily="65" charset="-122"/>
              </a:rPr>
              <a:t> </a:t>
            </a:r>
            <a:endParaRPr lang="zh-CN" altLang="en-US" sz="4800" dirty="0">
              <a:solidFill>
                <a:schemeClr val="bg1"/>
              </a:solidFill>
              <a:latin typeface="方正细珊瑚_GBK" panose="03000509000000000000" pitchFamily="65" charset="-122"/>
              <a:ea typeface="方正细珊瑚_GBK" panose="03000509000000000000" pitchFamily="65" charset="-122"/>
            </a:endParaRPr>
          </a:p>
        </p:txBody>
      </p:sp>
    </p:spTree>
    <p:extLst>
      <p:ext uri="{BB962C8B-B14F-4D97-AF65-F5344CB8AC3E}">
        <p14:creationId xmlns:p14="http://schemas.microsoft.com/office/powerpoint/2010/main" xmlns="" val="7123301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715125" y="1217422"/>
            <a:ext cx="5950668" cy="1569660"/>
          </a:xfrm>
          <a:prstGeom prst="rect">
            <a:avLst/>
          </a:prstGeom>
        </p:spPr>
        <p:txBody>
          <a:bodyPr wrap="none">
            <a:spAutoFit/>
          </a:bodyPr>
          <a:lstStyle/>
          <a:p>
            <a:r>
              <a:rPr lang="zh-CN" altLang="en-US" sz="32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我怎么会碰到这样</a:t>
            </a:r>
            <a:endParaRPr lang="en-US" altLang="zh-CN" sz="32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endParaRPr>
          </a:p>
          <a:p>
            <a:r>
              <a:rPr lang="zh-CN" altLang="en-US" sz="32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奇葩的老板</a:t>
            </a:r>
            <a:r>
              <a:rPr lang="zh-CN" altLang="en-US" sz="32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a:t>
            </a:r>
            <a:endParaRPr lang="en-US" altLang="zh-CN" sz="32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endParaRPr>
          </a:p>
          <a:p>
            <a:r>
              <a:rPr lang="zh-CN" altLang="en-US" sz="32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怎么会有这样变态的领导？！</a:t>
            </a:r>
            <a:r>
              <a:rPr lang="zh-CN" altLang="en-US" sz="3200" b="1" dirty="0" smtClean="0">
                <a:solidFill>
                  <a:schemeClr val="bg1"/>
                </a:solidFill>
                <a:ea typeface="微软雅黑" panose="020B0503020204020204" pitchFamily="34" charset="-122"/>
              </a:rPr>
              <a:t>！</a:t>
            </a:r>
            <a:endParaRPr lang="en-US" altLang="zh-CN" sz="3200" b="1" dirty="0" smtClean="0">
              <a:solidFill>
                <a:schemeClr val="bg1"/>
              </a:solidFill>
              <a:ea typeface="微软雅黑" panose="020B0503020204020204" pitchFamily="34" charset="-122"/>
            </a:endParaRPr>
          </a:p>
        </p:txBody>
      </p:sp>
      <p:sp>
        <p:nvSpPr>
          <p:cNvPr id="6" name="文本框 5"/>
          <p:cNvSpPr txBox="1"/>
          <p:nvPr/>
        </p:nvSpPr>
        <p:spPr>
          <a:xfrm>
            <a:off x="6715125" y="5270359"/>
            <a:ext cx="4833747" cy="646331"/>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面对哪些莫名其妙大发雷霆的上司</a:t>
            </a:r>
            <a:r>
              <a:rPr lang="en-US" altLang="zh-CN" dirty="0" smtClean="0">
                <a:solidFill>
                  <a:schemeClr val="bg1"/>
                </a:solidFill>
                <a:ea typeface="微软雅黑" panose="020B0503020204020204" pitchFamily="34" charset="-122"/>
              </a:rPr>
              <a:t>/</a:t>
            </a:r>
            <a:r>
              <a:rPr lang="zh-CN" altLang="en-US" dirty="0">
                <a:solidFill>
                  <a:schemeClr val="bg1"/>
                </a:solidFill>
                <a:ea typeface="微软雅黑" panose="020B0503020204020204" pitchFamily="34" charset="-122"/>
              </a:rPr>
              <a:t>老板</a:t>
            </a:r>
            <a:r>
              <a:rPr lang="zh-CN" altLang="en-US" dirty="0" smtClean="0">
                <a:solidFill>
                  <a:schemeClr val="bg1"/>
                </a:solidFill>
                <a:ea typeface="微软雅黑" panose="020B0503020204020204" pitchFamily="34" charset="-122"/>
              </a:rPr>
              <a:t>，我们似乎有太多委屈，太多苦要倾诉。</a:t>
            </a:r>
            <a:endParaRPr lang="zh-CN" altLang="en-US" dirty="0">
              <a:solidFill>
                <a:schemeClr val="bg1"/>
              </a:solidFill>
              <a:ea typeface="微软雅黑" panose="020B0503020204020204" pitchFamily="34" charset="-122"/>
            </a:endParaRPr>
          </a:p>
        </p:txBody>
      </p:sp>
      <p:sp>
        <p:nvSpPr>
          <p:cNvPr id="9" name="矩形 8"/>
          <p:cNvSpPr/>
          <p:nvPr/>
        </p:nvSpPr>
        <p:spPr>
          <a:xfrm>
            <a:off x="6715125" y="3571089"/>
            <a:ext cx="4590865" cy="1477328"/>
          </a:xfrm>
          <a:prstGeom prst="rect">
            <a:avLst/>
          </a:prstGeom>
        </p:spPr>
        <p:txBody>
          <a:bodyPr wrap="square">
            <a:spAutoFit/>
          </a:bodyPr>
          <a:lstStyle/>
          <a:p>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他们</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可能因为某项我们不知道的优势</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而非管理技能</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，站</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到这个位置</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。他们</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不知道如何为人导师，却常常肩负着教</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20</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多岁年轻人如何驾驭新工作。这可能是</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天作不合</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，可事实就是</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如此</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而</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且</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每天发生</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endParaRPr lang="zh-CN" altLang="zh-CN" kern="100" dirty="0">
              <a:solidFill>
                <a:srgbClr val="BCEEE9"/>
              </a:solidFill>
              <a:latin typeface="Calibri" panose="020F0502020204030204" pitchFamily="34" charset="0"/>
              <a:ea typeface="微软雅黑" panose="020B0503020204020204" pitchFamily="34" charset="-122"/>
              <a:cs typeface="Times New Roman" panose="02020603050405020304" pitchFamily="18" charset="0"/>
            </a:endParaRPr>
          </a:p>
        </p:txBody>
      </p:sp>
      <p:pic>
        <p:nvPicPr>
          <p:cNvPr id="1026" name="Picture 2" descr="对上司不满 该不该说出来？imeee.cn"/>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894" b="18677"/>
          <a:stretch/>
        </p:blipFill>
        <p:spPr bwMode="auto">
          <a:xfrm>
            <a:off x="20400" y="3409025"/>
            <a:ext cx="6167336" cy="3471169"/>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图片 9"/>
          <p:cNvPicPr>
            <a:picLocks noChangeAspect="1"/>
          </p:cNvPicPr>
          <p:nvPr/>
        </p:nvPicPr>
        <p:blipFill rotWithShape="1">
          <a:blip r:embed="rId3" cstate="print"/>
          <a:srcRect b="8071"/>
          <a:stretch/>
        </p:blipFill>
        <p:spPr>
          <a:xfrm>
            <a:off x="20398" y="-11677"/>
            <a:ext cx="6167337" cy="3429580"/>
          </a:xfrm>
          <a:prstGeom prst="rect">
            <a:avLst/>
          </a:prstGeom>
        </p:spPr>
      </p:pic>
    </p:spTree>
    <p:extLst>
      <p:ext uri="{BB962C8B-B14F-4D97-AF65-F5344CB8AC3E}">
        <p14:creationId xmlns:p14="http://schemas.microsoft.com/office/powerpoint/2010/main" xmlns="" val="22439518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 y="1933575"/>
            <a:ext cx="7886701" cy="3782033"/>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9" name="矩形 8"/>
          <p:cNvSpPr/>
          <p:nvPr/>
        </p:nvSpPr>
        <p:spPr>
          <a:xfrm>
            <a:off x="666749" y="677834"/>
            <a:ext cx="7687138" cy="523220"/>
          </a:xfrm>
          <a:prstGeom prst="rect">
            <a:avLst/>
          </a:prstGeom>
        </p:spPr>
        <p:txBody>
          <a:bodyPr wrap="square">
            <a:spAutoFit/>
          </a:bodyPr>
          <a:lstStyle/>
          <a:p>
            <a:r>
              <a:rPr lang="zh-CN" altLang="en-US" sz="2400" dirty="0" smtClean="0">
                <a:solidFill>
                  <a:srgbClr val="BCEEE9"/>
                </a:solidFill>
                <a:latin typeface="Helvetica" panose="020B0604020202020204" pitchFamily="34" charset="0"/>
                <a:ea typeface="微软雅黑" panose="020B0503020204020204" pitchFamily="34" charset="-122"/>
              </a:rPr>
              <a:t>忠言</a:t>
            </a:r>
            <a:r>
              <a:rPr lang="en-US" altLang="zh-CN" sz="2400" dirty="0" smtClean="0">
                <a:solidFill>
                  <a:srgbClr val="BCEEE9"/>
                </a:solidFill>
                <a:latin typeface="Helvetica" panose="020B0604020202020204" pitchFamily="34" charset="0"/>
                <a:ea typeface="微软雅黑" panose="020B0503020204020204" pitchFamily="34" charset="-122"/>
              </a:rPr>
              <a:t>1: </a:t>
            </a:r>
            <a:r>
              <a:rPr lang="zh-CN" altLang="en-US" sz="2800" b="1" dirty="0" smtClean="0">
                <a:solidFill>
                  <a:schemeClr val="bg1"/>
                </a:solidFill>
                <a:latin typeface="Helvetica" panose="020B0604020202020204" pitchFamily="34" charset="0"/>
                <a:ea typeface="微软雅黑" panose="020B0503020204020204" pitchFamily="34" charset="-122"/>
              </a:rPr>
              <a:t>跳出杏仁核让额叶当家，用理性回应情绪</a:t>
            </a:r>
            <a:endParaRPr lang="zh-CN" altLang="en-US" sz="2800" dirty="0">
              <a:solidFill>
                <a:schemeClr val="bg1"/>
              </a:solidFill>
              <a:ea typeface="微软雅黑" panose="020B0503020204020204" pitchFamily="34" charset="-122"/>
            </a:endParaRPr>
          </a:p>
        </p:txBody>
      </p:sp>
      <p:sp>
        <p:nvSpPr>
          <p:cNvPr id="10" name="五边形 9"/>
          <p:cNvSpPr/>
          <p:nvPr/>
        </p:nvSpPr>
        <p:spPr>
          <a:xfrm>
            <a:off x="0" y="691342"/>
            <a:ext cx="666750" cy="42308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1B665F"/>
                </a:solidFill>
                <a:ea typeface="微软雅黑" panose="020B0503020204020204" pitchFamily="34" charset="-122"/>
              </a:rPr>
              <a:t>so</a:t>
            </a:r>
            <a:endParaRPr lang="zh-CN" altLang="en-US" sz="3200" dirty="0">
              <a:solidFill>
                <a:srgbClr val="1B665F"/>
              </a:solidFill>
              <a:ea typeface="微软雅黑" panose="020B0503020204020204" pitchFamily="34" charset="-122"/>
            </a:endParaRPr>
          </a:p>
        </p:txBody>
      </p:sp>
      <p:sp>
        <p:nvSpPr>
          <p:cNvPr id="11" name="矩形 10"/>
          <p:cNvSpPr/>
          <p:nvPr/>
        </p:nvSpPr>
        <p:spPr>
          <a:xfrm>
            <a:off x="619125" y="3736081"/>
            <a:ext cx="6252192" cy="2154436"/>
          </a:xfrm>
          <a:prstGeom prst="rect">
            <a:avLst/>
          </a:prstGeom>
        </p:spPr>
        <p:txBody>
          <a:bodyPr wrap="square">
            <a:spAutoFit/>
          </a:bodyPr>
          <a:lstStyle/>
          <a:p>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随年龄的增长，我们对积极正面的信息愈加感兴趣。</a:t>
            </a:r>
            <a:endPar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endParaRPr>
          </a:p>
          <a:p>
            <a:r>
              <a:rPr lang="zh-CN" altLang="zh-CN" b="1"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智慧的艺术就在于</a:t>
            </a:r>
            <a:r>
              <a:rPr lang="zh-CN" altLang="en-US" b="1"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r>
              <a:rPr lang="zh-CN" altLang="zh-CN" b="1"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懂得哪里是可以忽略的</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a:t>
            </a:r>
            <a:endParaRPr lang="zh-CN" altLang="zh-CN" kern="100" dirty="0">
              <a:solidFill>
                <a:srgbClr val="BCEEE9"/>
              </a:solidFill>
              <a:latin typeface="Calibri" panose="020F0502020204030204" pitchFamily="34" charset="0"/>
              <a:ea typeface="微软雅黑" panose="020B0503020204020204" pitchFamily="34" charset="-122"/>
              <a:cs typeface="Times New Roman" panose="02020603050405020304" pitchFamily="18" charset="0"/>
            </a:endParaRPr>
          </a:p>
          <a:p>
            <a:endParaRPr lang="en-US" altLang="zh-CN" sz="800" kern="0" dirty="0" smtClean="0">
              <a:solidFill>
                <a:schemeClr val="bg1">
                  <a:lumMod val="95000"/>
                </a:schemeClr>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smtClean="0">
                <a:solidFill>
                  <a:schemeClr val="bg1">
                    <a:lumMod val="95000"/>
                  </a:schemeClr>
                </a:solidFill>
                <a:latin typeface="Verdana" panose="020B0604030504040204" pitchFamily="34" charset="0"/>
                <a:ea typeface="微软雅黑" panose="020B0503020204020204" pitchFamily="34" charset="-122"/>
                <a:cs typeface="宋体" panose="02010600030101010101" pitchFamily="2" charset="-122"/>
              </a:rPr>
              <a:t>太</a:t>
            </a:r>
            <a:r>
              <a:rPr lang="zh-CN" altLang="zh-CN" kern="0" dirty="0">
                <a:solidFill>
                  <a:schemeClr val="bg1">
                    <a:lumMod val="95000"/>
                  </a:schemeClr>
                </a:solidFill>
                <a:latin typeface="Verdana" panose="020B0604030504040204" pitchFamily="34" charset="0"/>
                <a:ea typeface="微软雅黑" panose="020B0503020204020204" pitchFamily="34" charset="-122"/>
                <a:cs typeface="宋体" panose="02010600030101010101" pitchFamily="2" charset="-122"/>
              </a:rPr>
              <a:t>常把自己的苦恼转付他人，我们就永远无法学会独自面对人生的悲惨。</a:t>
            </a:r>
            <a:r>
              <a:rPr lang="zh-CN" altLang="zh-CN" b="1" kern="0" dirty="0">
                <a:solidFill>
                  <a:schemeClr val="bg1">
                    <a:lumMod val="95000"/>
                  </a:schemeClr>
                </a:solidFill>
                <a:latin typeface="Verdana" panose="020B0604030504040204" pitchFamily="34" charset="0"/>
                <a:ea typeface="微软雅黑" panose="020B0503020204020204" pitchFamily="34" charset="-122"/>
                <a:cs typeface="宋体" panose="02010600030101010101" pitchFamily="2" charset="-122"/>
              </a:rPr>
              <a:t>因为面对困境时，大脑处于最佳学习状态。</a:t>
            </a:r>
            <a:endParaRPr lang="zh-CN" altLang="zh-CN" kern="100" dirty="0">
              <a:solidFill>
                <a:schemeClr val="bg1">
                  <a:lumMod val="95000"/>
                </a:schemeClr>
              </a:solidFill>
              <a:latin typeface="Calibri" panose="020F0502020204030204" pitchFamily="34" charset="0"/>
              <a:ea typeface="微软雅黑" panose="020B0503020204020204" pitchFamily="34" charset="-122"/>
              <a:cs typeface="Times New Roman" panose="02020603050405020304" pitchFamily="18" charset="0"/>
            </a:endParaRPr>
          </a:p>
          <a:p>
            <a:endParaRPr lang="en-US" altLang="zh-CN" kern="0" dirty="0" smtClean="0">
              <a:solidFill>
                <a:schemeClr val="bg1">
                  <a:lumMod val="95000"/>
                </a:schemeClr>
              </a:solidFill>
              <a:latin typeface="Verdana" panose="020B0604030504040204" pitchFamily="34" charset="0"/>
              <a:ea typeface="微软雅黑" panose="020B0503020204020204" pitchFamily="34" charset="-122"/>
              <a:cs typeface="宋体" panose="02010600030101010101" pitchFamily="2" charset="-122"/>
            </a:endParaRPr>
          </a:p>
          <a:p>
            <a:endParaRPr lang="zh-CN" altLang="zh-CN" kern="100" dirty="0">
              <a:solidFill>
                <a:schemeClr val="bg1">
                  <a:lumMod val="95000"/>
                </a:schemeClr>
              </a:solidFill>
              <a:latin typeface="Calibri" panose="020F0502020204030204" pitchFamily="34" charset="0"/>
              <a:ea typeface="微软雅黑" panose="020B0503020204020204" pitchFamily="34" charset="-122"/>
              <a:cs typeface="Times New Roman" panose="02020603050405020304" pitchFamily="18" charset="0"/>
            </a:endParaRPr>
          </a:p>
          <a:p>
            <a:r>
              <a:rPr lang="en-US" altLang="zh-CN" kern="0" dirty="0">
                <a:solidFill>
                  <a:schemeClr val="bg1">
                    <a:lumMod val="95000"/>
                  </a:schemeClr>
                </a:solidFill>
                <a:latin typeface="Verdana" panose="020B0604030504040204" pitchFamily="34" charset="0"/>
                <a:ea typeface="微软雅黑" panose="020B0503020204020204" pitchFamily="34" charset="-122"/>
                <a:cs typeface="宋体" panose="02010600030101010101" pitchFamily="2" charset="-122"/>
              </a:rPr>
              <a:t> </a:t>
            </a:r>
            <a:endParaRPr lang="zh-CN" altLang="zh-CN" kern="100" dirty="0">
              <a:solidFill>
                <a:schemeClr val="bg1">
                  <a:lumMod val="95000"/>
                </a:schemeClr>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12" name="矩形 11"/>
          <p:cNvSpPr/>
          <p:nvPr/>
        </p:nvSpPr>
        <p:spPr>
          <a:xfrm>
            <a:off x="619125" y="2373163"/>
            <a:ext cx="6096000" cy="923330"/>
          </a:xfrm>
          <a:prstGeom prst="rect">
            <a:avLst/>
          </a:prstGeom>
        </p:spPr>
        <p:txBody>
          <a:bodyPr>
            <a:spAutoFit/>
          </a:bodyPr>
          <a:lstStyle/>
          <a:p>
            <a:r>
              <a:rPr lang="zh-CN" altLang="en-US" kern="100" dirty="0" smtClean="0">
                <a:solidFill>
                  <a:srgbClr val="BCEEE9"/>
                </a:solidFill>
                <a:latin typeface="Helvetica" panose="020B0604020202020204" pitchFamily="34" charset="0"/>
                <a:ea typeface="微软雅黑" panose="020B0503020204020204" pitchFamily="34" charset="-122"/>
                <a:cs typeface="Helvetica" panose="020B0604020202020204" pitchFamily="34" charset="0"/>
              </a:rPr>
              <a:t>其实真正原因是：</a:t>
            </a:r>
            <a:r>
              <a:rPr lang="en-US"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20</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多岁年轻人的大脑</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比</a:t>
            </a:r>
            <a:r>
              <a:rPr lang="zh-CN" altLang="en-US"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年</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长</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的成年人，对负面消息反应更</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强烈。</a:t>
            </a:r>
            <a:r>
              <a:rPr lang="en-US"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20</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多岁年轻人和他们活跃的杏仁核总是想通过换工作来改变自己的感觉</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endParaRPr lang="zh-CN" altLang="zh-CN" kern="100" dirty="0">
              <a:solidFill>
                <a:srgbClr val="BCEEE9"/>
              </a:solidFill>
              <a:latin typeface="Calibri" panose="020F0502020204030204" pitchFamily="34" charset="0"/>
              <a:ea typeface="微软雅黑" panose="020B0503020204020204" pitchFamily="34" charset="-122"/>
              <a:cs typeface="Times New Roman" panose="02020603050405020304" pitchFamily="18" charset="0"/>
            </a:endParaRPr>
          </a:p>
        </p:txBody>
      </p:sp>
      <p:pic>
        <p:nvPicPr>
          <p:cNvPr id="13" name="图片 12"/>
          <p:cNvPicPr>
            <a:picLocks noChangeAspect="1"/>
          </p:cNvPicPr>
          <p:nvPr/>
        </p:nvPicPr>
        <p:blipFill rotWithShape="1">
          <a:blip r:embed="rId2" cstate="print"/>
          <a:srcRect l="7446" t="27448" r="5907" b="-1"/>
          <a:stretch/>
        </p:blipFill>
        <p:spPr>
          <a:xfrm>
            <a:off x="7256015" y="1933575"/>
            <a:ext cx="4935985" cy="3782033"/>
          </a:xfrm>
          <a:prstGeom prst="rect">
            <a:avLst/>
          </a:prstGeom>
        </p:spPr>
      </p:pic>
    </p:spTree>
    <p:extLst>
      <p:ext uri="{BB962C8B-B14F-4D97-AF65-F5344CB8AC3E}">
        <p14:creationId xmlns:p14="http://schemas.microsoft.com/office/powerpoint/2010/main" xmlns="" val="22200473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1"/>
            <a:ext cx="12192000" cy="6844684"/>
            <a:chOff x="0" y="-1"/>
            <a:chExt cx="12192000" cy="6844684"/>
          </a:xfrm>
        </p:grpSpPr>
        <p:pic>
          <p:nvPicPr>
            <p:cNvPr id="3074" name="Picture 2" descr="http://img5.duitang.com/uploads/item/201407/13/20140713183511_PMZ3M.jpe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0175"/>
            <a:stretch/>
          </p:blipFill>
          <p:spPr bwMode="auto">
            <a:xfrm>
              <a:off x="762000" y="0"/>
              <a:ext cx="11430000" cy="6844683"/>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http://img5.duitang.com/uploads/item/201407/13/20140713183511_PMZ3M.jpe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76311" b="10175"/>
            <a:stretch/>
          </p:blipFill>
          <p:spPr bwMode="auto">
            <a:xfrm>
              <a:off x="0" y="-1"/>
              <a:ext cx="3515557" cy="6844683"/>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 name="文本框 1"/>
          <p:cNvSpPr txBox="1"/>
          <p:nvPr/>
        </p:nvSpPr>
        <p:spPr>
          <a:xfrm>
            <a:off x="371475" y="1624613"/>
            <a:ext cx="3373515" cy="1754326"/>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二十多岁的我们，</a:t>
            </a:r>
            <a:endParaRPr lang="en-US" altLang="zh-CN" dirty="0" smtClean="0">
              <a:solidFill>
                <a:schemeClr val="bg1"/>
              </a:solidFill>
              <a:ea typeface="微软雅黑" panose="020B0503020204020204" pitchFamily="34" charset="-122"/>
            </a:endParaRPr>
          </a:p>
          <a:p>
            <a:r>
              <a:rPr lang="zh-CN" altLang="en-US" dirty="0" smtClean="0">
                <a:solidFill>
                  <a:schemeClr val="bg1"/>
                </a:solidFill>
                <a:ea typeface="微软雅黑" panose="020B0503020204020204" pitchFamily="34" charset="-122"/>
              </a:rPr>
              <a:t>没有值得炫耀的东西，</a:t>
            </a:r>
            <a:endParaRPr lang="en-US" altLang="zh-CN" dirty="0" smtClean="0">
              <a:solidFill>
                <a:schemeClr val="bg1"/>
              </a:solidFill>
              <a:ea typeface="微软雅黑" panose="020B0503020204020204" pitchFamily="34" charset="-122"/>
            </a:endParaRPr>
          </a:p>
          <a:p>
            <a:endParaRPr lang="en-US" altLang="zh-CN" dirty="0" smtClean="0">
              <a:solidFill>
                <a:schemeClr val="bg1"/>
              </a:solidFill>
              <a:ea typeface="微软雅黑" panose="020B0503020204020204" pitchFamily="34" charset="-122"/>
            </a:endParaRPr>
          </a:p>
          <a:p>
            <a:r>
              <a:rPr lang="zh-CN" altLang="en-US" dirty="0" smtClean="0">
                <a:solidFill>
                  <a:schemeClr val="bg1"/>
                </a:solidFill>
                <a:ea typeface="微软雅黑" panose="020B0503020204020204" pitchFamily="34" charset="-122"/>
              </a:rPr>
              <a:t>常常只能呆在角落里，</a:t>
            </a:r>
            <a:endParaRPr lang="en-US" altLang="zh-CN" dirty="0" smtClean="0">
              <a:solidFill>
                <a:schemeClr val="bg1"/>
              </a:solidFill>
              <a:ea typeface="微软雅黑" panose="020B0503020204020204" pitchFamily="34" charset="-122"/>
            </a:endParaRPr>
          </a:p>
          <a:p>
            <a:r>
              <a:rPr lang="zh-CN" altLang="en-US" dirty="0" smtClean="0">
                <a:solidFill>
                  <a:schemeClr val="bg1"/>
                </a:solidFill>
                <a:ea typeface="微软雅黑" panose="020B0503020204020204" pitchFamily="34" charset="-122"/>
              </a:rPr>
              <a:t>对那些幸运儿</a:t>
            </a:r>
            <a:endParaRPr lang="en-US" altLang="zh-CN" dirty="0" smtClean="0">
              <a:solidFill>
                <a:schemeClr val="bg1"/>
              </a:solidFill>
              <a:ea typeface="微软雅黑" panose="020B0503020204020204" pitchFamily="34" charset="-122"/>
            </a:endParaRPr>
          </a:p>
          <a:p>
            <a:r>
              <a:rPr lang="zh-CN" altLang="en-US" dirty="0">
                <a:solidFill>
                  <a:schemeClr val="bg1"/>
                </a:solidFill>
                <a:ea typeface="微软雅黑" panose="020B0503020204020204" pitchFamily="34" charset="-122"/>
              </a:rPr>
              <a:t>羡慕嫉妒恨</a:t>
            </a:r>
            <a:r>
              <a:rPr lang="en-US" altLang="zh-CN" dirty="0" smtClean="0">
                <a:solidFill>
                  <a:schemeClr val="bg1"/>
                </a:solidFill>
                <a:ea typeface="微软雅黑" panose="020B0503020204020204" pitchFamily="34" charset="-122"/>
              </a:rPr>
              <a:t>……</a:t>
            </a:r>
          </a:p>
        </p:txBody>
      </p:sp>
    </p:spTree>
    <p:extLst>
      <p:ext uri="{BB962C8B-B14F-4D97-AF65-F5344CB8AC3E}">
        <p14:creationId xmlns:p14="http://schemas.microsoft.com/office/powerpoint/2010/main" xmlns="" val="25883029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1933575"/>
            <a:ext cx="7886701" cy="3782033"/>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3" name="矩形 2"/>
          <p:cNvSpPr/>
          <p:nvPr/>
        </p:nvSpPr>
        <p:spPr>
          <a:xfrm>
            <a:off x="575939" y="2567801"/>
            <a:ext cx="6096000" cy="2308324"/>
          </a:xfrm>
          <a:prstGeom prst="rect">
            <a:avLst/>
          </a:prstGeom>
        </p:spPr>
        <p:txBody>
          <a:bodyPr>
            <a:spAutoFit/>
          </a:bodyPr>
          <a:lstStyle/>
          <a:p>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 </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其实：</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多数人</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在专业领域炉火纯青，是因为他们投入</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了</a:t>
            </a:r>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大量</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时间</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天生就是做这行的料</a:t>
            </a:r>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，都是自己刻苦成功后，讲给别人听的鬼话</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。有些</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人或许的确比同龄人更有天赋，但他们同样花了</a:t>
            </a:r>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1</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万小时反复练习</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en-US"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endPar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固定心态</a:t>
            </a:r>
            <a:r>
              <a:rPr lang="en-US"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VS</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成长心态。</a:t>
            </a:r>
            <a:r>
              <a:rPr lang="zh-CN" altLang="zh-CN" kern="0" dirty="0" smtClean="0">
                <a:solidFill>
                  <a:schemeClr val="bg1"/>
                </a:solidFill>
                <a:latin typeface="Calibri" panose="020F0502020204030204" pitchFamily="34" charset="0"/>
                <a:ea typeface="Verdana" panose="020B0604030504040204" pitchFamily="34" charset="0"/>
                <a:cs typeface="宋体" panose="02010600030101010101" pitchFamily="2" charset="-122"/>
              </a:rPr>
              <a:t> </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固定</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心态：非黑即白的固定思维。</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a:p>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成长心态：以更加努力的姿态，尝试用新的策略迎接挑战</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4" name="矩形 3"/>
          <p:cNvSpPr/>
          <p:nvPr/>
        </p:nvSpPr>
        <p:spPr>
          <a:xfrm>
            <a:off x="666749" y="677834"/>
            <a:ext cx="7687138" cy="523220"/>
          </a:xfrm>
          <a:prstGeom prst="rect">
            <a:avLst/>
          </a:prstGeom>
        </p:spPr>
        <p:txBody>
          <a:bodyPr wrap="square">
            <a:spAutoFit/>
          </a:bodyPr>
          <a:lstStyle/>
          <a:p>
            <a:r>
              <a:rPr lang="zh-CN" altLang="en-US" sz="2400" dirty="0" smtClean="0">
                <a:solidFill>
                  <a:srgbClr val="BCEEE9"/>
                </a:solidFill>
                <a:latin typeface="Helvetica" panose="020B0604020202020204" pitchFamily="34" charset="0"/>
                <a:ea typeface="微软雅黑" panose="020B0503020204020204" pitchFamily="34" charset="-122"/>
              </a:rPr>
              <a:t>忠言</a:t>
            </a:r>
            <a:r>
              <a:rPr lang="en-US" altLang="zh-CN" sz="2400" dirty="0" smtClean="0">
                <a:solidFill>
                  <a:srgbClr val="BCEEE9"/>
                </a:solidFill>
                <a:latin typeface="Helvetica" panose="020B0604020202020204" pitchFamily="34" charset="0"/>
                <a:ea typeface="微软雅黑" panose="020B0503020204020204" pitchFamily="34" charset="-122"/>
              </a:rPr>
              <a:t>2: </a:t>
            </a:r>
            <a:r>
              <a:rPr lang="zh-CN" altLang="en-US" sz="2800" b="1" dirty="0" smtClean="0">
                <a:solidFill>
                  <a:schemeClr val="bg1"/>
                </a:solidFill>
                <a:latin typeface="Helvetica" panose="020B0604020202020204" pitchFamily="34" charset="0"/>
                <a:ea typeface="微软雅黑" panose="020B0503020204020204" pitchFamily="34" charset="-122"/>
              </a:rPr>
              <a:t>用青春的</a:t>
            </a:r>
            <a:r>
              <a:rPr lang="en-US" altLang="zh-CN" sz="2800" b="1" dirty="0" smtClean="0">
                <a:solidFill>
                  <a:schemeClr val="bg1"/>
                </a:solidFill>
                <a:latin typeface="Helvetica" panose="020B0604020202020204" pitchFamily="34" charset="0"/>
                <a:ea typeface="微软雅黑" panose="020B0503020204020204" pitchFamily="34" charset="-122"/>
              </a:rPr>
              <a:t>1</a:t>
            </a:r>
            <a:r>
              <a:rPr lang="zh-CN" altLang="en-US" sz="2800" b="1" dirty="0" smtClean="0">
                <a:solidFill>
                  <a:schemeClr val="bg1"/>
                </a:solidFill>
                <a:latin typeface="Helvetica" panose="020B0604020202020204" pitchFamily="34" charset="0"/>
                <a:ea typeface="微软雅黑" panose="020B0503020204020204" pitchFamily="34" charset="-122"/>
              </a:rPr>
              <a:t>万小时，去换取自信</a:t>
            </a:r>
            <a:endParaRPr lang="zh-CN" altLang="en-US" sz="2800" dirty="0">
              <a:solidFill>
                <a:schemeClr val="bg1"/>
              </a:solidFill>
              <a:ea typeface="微软雅黑" panose="020B0503020204020204" pitchFamily="34" charset="-122"/>
            </a:endParaRPr>
          </a:p>
        </p:txBody>
      </p:sp>
      <p:sp>
        <p:nvSpPr>
          <p:cNvPr id="5" name="五边形 4"/>
          <p:cNvSpPr/>
          <p:nvPr/>
        </p:nvSpPr>
        <p:spPr>
          <a:xfrm>
            <a:off x="0" y="691342"/>
            <a:ext cx="666750" cy="42308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1B665F"/>
                </a:solidFill>
                <a:ea typeface="微软雅黑" panose="020B0503020204020204" pitchFamily="34" charset="-122"/>
              </a:rPr>
              <a:t>so</a:t>
            </a:r>
            <a:endParaRPr lang="zh-CN" altLang="en-US" sz="3200" dirty="0">
              <a:solidFill>
                <a:srgbClr val="1B665F"/>
              </a:solidFill>
              <a:ea typeface="微软雅黑" panose="020B0503020204020204" pitchFamily="34" charset="-122"/>
            </a:endParaRPr>
          </a:p>
        </p:txBody>
      </p:sp>
      <p:pic>
        <p:nvPicPr>
          <p:cNvPr id="7" name="图片 6"/>
          <p:cNvPicPr>
            <a:picLocks noChangeAspect="1"/>
          </p:cNvPicPr>
          <p:nvPr/>
        </p:nvPicPr>
        <p:blipFill>
          <a:blip r:embed="rId2" cstate="print"/>
          <a:stretch>
            <a:fillRect/>
          </a:stretch>
        </p:blipFill>
        <p:spPr>
          <a:xfrm>
            <a:off x="6865193" y="1933575"/>
            <a:ext cx="5326807" cy="3782033"/>
          </a:xfrm>
          <a:prstGeom prst="rect">
            <a:avLst/>
          </a:prstGeom>
        </p:spPr>
      </p:pic>
    </p:spTree>
    <p:extLst>
      <p:ext uri="{BB962C8B-B14F-4D97-AF65-F5344CB8AC3E}">
        <p14:creationId xmlns:p14="http://schemas.microsoft.com/office/powerpoint/2010/main" xmlns="" val="371425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1" cy="6858000"/>
            <a:chOff x="0" y="0"/>
            <a:chExt cx="12192001" cy="6858000"/>
          </a:xfrm>
        </p:grpSpPr>
        <p:pic>
          <p:nvPicPr>
            <p:cNvPr id="5122" name="Picture 2" descr="http://pic12.nipic.com/20110224/2457331_224655969000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4617"/>
            <a:stretch/>
          </p:blipFill>
          <p:spPr bwMode="auto">
            <a:xfrm>
              <a:off x="0" y="0"/>
              <a:ext cx="10127226"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2" descr="http://pic12.nipic.com/20110224/2457331_224655969000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77303" b="4617"/>
            <a:stretch/>
          </p:blipFill>
          <p:spPr bwMode="auto">
            <a:xfrm>
              <a:off x="7732451" y="0"/>
              <a:ext cx="4459550" cy="685800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2" name="文本框 1"/>
          <p:cNvSpPr txBox="1"/>
          <p:nvPr/>
        </p:nvSpPr>
        <p:spPr>
          <a:xfrm>
            <a:off x="7477241" y="1660123"/>
            <a:ext cx="4259039" cy="1569660"/>
          </a:xfrm>
          <a:prstGeom prst="rect">
            <a:avLst/>
          </a:prstGeom>
          <a:noFill/>
        </p:spPr>
        <p:txBody>
          <a:bodyPr wrap="square" rtlCol="0">
            <a:spAutoFit/>
          </a:bodyPr>
          <a:lstStyle/>
          <a:p>
            <a:r>
              <a:rPr lang="zh-CN" altLang="en-US" sz="3200" b="1" dirty="0">
                <a:latin typeface="方正细珊瑚_GBK" panose="03000509000000000000" pitchFamily="65" charset="-122"/>
                <a:ea typeface="方正细珊瑚_GBK" panose="03000509000000000000" pitchFamily="65" charset="-122"/>
                <a:cs typeface="Helvetica" panose="020B0604020202020204" pitchFamily="34" charset="0"/>
              </a:rPr>
              <a:t>结婚？生孩子？</a:t>
            </a:r>
            <a:endParaRPr lang="en-US" altLang="zh-CN" sz="3200" b="1" dirty="0">
              <a:latin typeface="方正细珊瑚_GBK" panose="03000509000000000000" pitchFamily="65" charset="-122"/>
              <a:ea typeface="方正细珊瑚_GBK" panose="03000509000000000000" pitchFamily="65" charset="-122"/>
              <a:cs typeface="Helvetica" panose="020B0604020202020204" pitchFamily="34" charset="0"/>
            </a:endParaRPr>
          </a:p>
          <a:p>
            <a:r>
              <a:rPr lang="zh-CN" altLang="en-US" sz="3200" b="1" dirty="0">
                <a:latin typeface="方正细珊瑚_GBK" panose="03000509000000000000" pitchFamily="65" charset="-122"/>
                <a:ea typeface="方正细珊瑚_GBK" panose="03000509000000000000" pitchFamily="65" charset="-122"/>
                <a:cs typeface="Helvetica" panose="020B0604020202020204" pitchFamily="34" charset="0"/>
              </a:rPr>
              <a:t>我才二十多岁</a:t>
            </a:r>
            <a:r>
              <a:rPr lang="zh-CN" altLang="en-US" sz="3200" b="1" dirty="0" smtClean="0">
                <a:latin typeface="方正细珊瑚_GBK" panose="03000509000000000000" pitchFamily="65" charset="-122"/>
                <a:ea typeface="方正细珊瑚_GBK" panose="03000509000000000000" pitchFamily="65" charset="-122"/>
                <a:cs typeface="Helvetica" panose="020B0604020202020204" pitchFamily="34" charset="0"/>
              </a:rPr>
              <a:t>，</a:t>
            </a:r>
            <a:endParaRPr lang="en-US" altLang="zh-CN" sz="3200" b="1" dirty="0" smtClean="0">
              <a:latin typeface="方正细珊瑚_GBK" panose="03000509000000000000" pitchFamily="65" charset="-122"/>
              <a:ea typeface="方正细珊瑚_GBK" panose="03000509000000000000" pitchFamily="65" charset="-122"/>
              <a:cs typeface="Helvetica" panose="020B0604020202020204" pitchFamily="34" charset="0"/>
            </a:endParaRPr>
          </a:p>
          <a:p>
            <a:r>
              <a:rPr lang="zh-CN" altLang="en-US" sz="3200" b="1" dirty="0" smtClean="0">
                <a:latin typeface="方正细珊瑚_GBK" panose="03000509000000000000" pitchFamily="65" charset="-122"/>
                <a:ea typeface="方正细珊瑚_GBK" panose="03000509000000000000" pitchFamily="65" charset="-122"/>
                <a:cs typeface="Helvetica" panose="020B0604020202020204" pitchFamily="34" charset="0"/>
              </a:rPr>
              <a:t>我自己都还是孩子呢！</a:t>
            </a:r>
            <a:endParaRPr lang="zh-CN" altLang="en-US" sz="3200" b="1" dirty="0">
              <a:latin typeface="方正细珊瑚_GBK" panose="03000509000000000000" pitchFamily="65" charset="-122"/>
              <a:ea typeface="方正细珊瑚_GBK" panose="03000509000000000000" pitchFamily="65" charset="-122"/>
              <a:cs typeface="Helvetica" panose="020B0604020202020204" pitchFamily="34" charset="0"/>
            </a:endParaRPr>
          </a:p>
        </p:txBody>
      </p:sp>
    </p:spTree>
    <p:extLst>
      <p:ext uri="{BB962C8B-B14F-4D97-AF65-F5344CB8AC3E}">
        <p14:creationId xmlns:p14="http://schemas.microsoft.com/office/powerpoint/2010/main" xmlns="" val="42816941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2021138"/>
            <a:ext cx="12192000" cy="4060066"/>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3" name="矩形 2"/>
          <p:cNvSpPr/>
          <p:nvPr/>
        </p:nvSpPr>
        <p:spPr>
          <a:xfrm>
            <a:off x="6649375" y="3152519"/>
            <a:ext cx="5425261" cy="1938992"/>
          </a:xfrm>
          <a:prstGeom prst="rect">
            <a:avLst/>
          </a:prstGeom>
        </p:spPr>
        <p:txBody>
          <a:bodyPr wrap="square">
            <a:spAutoFit/>
          </a:bodyPr>
          <a:lstStyle/>
          <a:p>
            <a:r>
              <a:rPr lang="zh-CN" altLang="zh-CN" dirty="0">
                <a:solidFill>
                  <a:schemeClr val="bg1"/>
                </a:solidFill>
                <a:latin typeface="Helvetica" panose="020B0604020202020204" pitchFamily="34" charset="0"/>
                <a:ea typeface="微软雅黑" panose="020B0503020204020204" pitchFamily="34" charset="-122"/>
                <a:cs typeface="Helvetica" panose="020B0604020202020204" pitchFamily="34" charset="0"/>
              </a:rPr>
              <a:t>数字会</a:t>
            </a:r>
            <a:r>
              <a:rPr lang="zh-CN"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说话</a:t>
            </a:r>
            <a:r>
              <a:rPr lang="zh-CN" altLang="en-US"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r>
              <a:rPr lang="zh-CN"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生育力警报</a:t>
            </a:r>
            <a:r>
              <a:rPr lang="zh-CN" altLang="en-US"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a:t>
            </a:r>
            <a:endParaRPr lang="en-US" altLang="zh-CN"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endParaRPr>
          </a:p>
          <a:p>
            <a:r>
              <a:rPr lang="zh-CN" altLang="zh-CN" sz="2400" b="1"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人</a:t>
            </a:r>
            <a:r>
              <a:rPr lang="zh-CN" altLang="zh-CN" sz="24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的生育能力在</a:t>
            </a:r>
            <a:r>
              <a:rPr lang="en-US" altLang="zh-CN" sz="24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20</a:t>
            </a:r>
            <a:r>
              <a:rPr lang="zh-CN" altLang="zh-CN" sz="24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多岁末期达到高峰</a:t>
            </a:r>
            <a:r>
              <a:rPr lang="zh-CN" altLang="zh-CN" sz="2400" b="1"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en-US" altLang="zh-CN" sz="2400" b="1"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30</a:t>
            </a:r>
            <a:r>
              <a:rPr lang="zh-CN" altLang="zh-CN" sz="24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岁，立刻下降为原来的</a:t>
            </a:r>
            <a:r>
              <a:rPr lang="en-US" altLang="zh-CN" sz="2400" b="1"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1/2. </a:t>
            </a:r>
            <a:endParaRPr lang="en-US" altLang="zh-CN" sz="2400" b="1"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endParaRPr lang="en-US" altLang="zh-CN" kern="0" dirty="0">
              <a:solidFill>
                <a:schemeClr val="bg1"/>
              </a:solidFill>
              <a:latin typeface="Verdana" panose="020B0604030504040204" pitchFamily="34" charset="0"/>
              <a:ea typeface="微软雅黑" panose="020B0503020204020204" pitchFamily="34" charset="-122"/>
              <a:cs typeface="Times New Roman" panose="02020603050405020304" pitchFamily="18" charset="0"/>
            </a:endParaRPr>
          </a:p>
          <a:p>
            <a:r>
              <a:rPr lang="zh-CN" altLang="en-US" kern="0" dirty="0" smtClean="0">
                <a:solidFill>
                  <a:schemeClr val="bg1"/>
                </a:solidFill>
                <a:latin typeface="Verdana" panose="020B0604030504040204" pitchFamily="34" charset="0"/>
                <a:ea typeface="微软雅黑" panose="020B0503020204020204" pitchFamily="34" charset="-122"/>
                <a:cs typeface="Times New Roman" panose="02020603050405020304" pitchFamily="18" charset="0"/>
              </a:rPr>
              <a:t>不要抱着侥幸的心里，那些老来得子明星，</a:t>
            </a:r>
            <a:endParaRPr lang="en-US" altLang="zh-CN" kern="0" dirty="0" smtClean="0">
              <a:solidFill>
                <a:schemeClr val="bg1"/>
              </a:solidFill>
              <a:latin typeface="Verdana" panose="020B0604030504040204" pitchFamily="34" charset="0"/>
              <a:ea typeface="微软雅黑" panose="020B0503020204020204" pitchFamily="34" charset="-122"/>
              <a:cs typeface="Times New Roman" panose="02020603050405020304" pitchFamily="18" charset="0"/>
            </a:endParaRPr>
          </a:p>
          <a:p>
            <a:r>
              <a:rPr lang="zh-CN" altLang="en-US" kern="0" dirty="0" smtClean="0">
                <a:solidFill>
                  <a:schemeClr val="bg1"/>
                </a:solidFill>
                <a:latin typeface="Verdana" panose="020B0604030504040204" pitchFamily="34" charset="0"/>
                <a:ea typeface="微软雅黑" panose="020B0503020204020204" pitchFamily="34" charset="-122"/>
                <a:cs typeface="Times New Roman" panose="02020603050405020304" pitchFamily="18" charset="0"/>
              </a:rPr>
              <a:t>你知道他们花了多少保养费吗？</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4" name="矩形 3"/>
          <p:cNvSpPr/>
          <p:nvPr/>
        </p:nvSpPr>
        <p:spPr>
          <a:xfrm>
            <a:off x="666749" y="677834"/>
            <a:ext cx="7687138" cy="523220"/>
          </a:xfrm>
          <a:prstGeom prst="rect">
            <a:avLst/>
          </a:prstGeom>
        </p:spPr>
        <p:txBody>
          <a:bodyPr wrap="square">
            <a:spAutoFit/>
          </a:bodyPr>
          <a:lstStyle/>
          <a:p>
            <a:r>
              <a:rPr lang="zh-CN" altLang="en-US" sz="2400" dirty="0" smtClean="0">
                <a:solidFill>
                  <a:srgbClr val="BCEEE9"/>
                </a:solidFill>
                <a:latin typeface="Helvetica" panose="020B0604020202020204" pitchFamily="34" charset="0"/>
                <a:ea typeface="微软雅黑" panose="020B0503020204020204" pitchFamily="34" charset="-122"/>
              </a:rPr>
              <a:t>忠言</a:t>
            </a:r>
            <a:r>
              <a:rPr lang="en-US" altLang="zh-CN" sz="2400" dirty="0" smtClean="0">
                <a:solidFill>
                  <a:srgbClr val="BCEEE9"/>
                </a:solidFill>
                <a:latin typeface="Helvetica" panose="020B0604020202020204" pitchFamily="34" charset="0"/>
                <a:ea typeface="微软雅黑" panose="020B0503020204020204" pitchFamily="34" charset="-122"/>
              </a:rPr>
              <a:t>3: </a:t>
            </a:r>
            <a:r>
              <a:rPr lang="zh-CN" altLang="en-US" sz="2800" b="1" dirty="0">
                <a:solidFill>
                  <a:schemeClr val="bg1"/>
                </a:solidFill>
                <a:latin typeface="Helvetica" panose="020B0604020202020204" pitchFamily="34" charset="0"/>
                <a:ea typeface="微软雅黑" panose="020B0503020204020204" pitchFamily="34" charset="-122"/>
              </a:rPr>
              <a:t>生男孕</a:t>
            </a:r>
            <a:r>
              <a:rPr lang="zh-CN" altLang="en-US" sz="2800" b="1" dirty="0" smtClean="0">
                <a:solidFill>
                  <a:schemeClr val="bg1"/>
                </a:solidFill>
                <a:latin typeface="Helvetica" panose="020B0604020202020204" pitchFamily="34" charset="0"/>
                <a:ea typeface="微软雅黑" panose="020B0503020204020204" pitchFamily="34" charset="-122"/>
              </a:rPr>
              <a:t>女不嫌早</a:t>
            </a:r>
            <a:endParaRPr lang="zh-CN" altLang="en-US" sz="2800" dirty="0">
              <a:solidFill>
                <a:schemeClr val="bg1"/>
              </a:solidFill>
              <a:ea typeface="微软雅黑" panose="020B0503020204020204" pitchFamily="34" charset="-122"/>
            </a:endParaRPr>
          </a:p>
        </p:txBody>
      </p:sp>
      <p:sp>
        <p:nvSpPr>
          <p:cNvPr id="5" name="五边形 4"/>
          <p:cNvSpPr/>
          <p:nvPr/>
        </p:nvSpPr>
        <p:spPr>
          <a:xfrm>
            <a:off x="0" y="691342"/>
            <a:ext cx="666750" cy="42308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1B665F"/>
                </a:solidFill>
                <a:ea typeface="微软雅黑" panose="020B0503020204020204" pitchFamily="34" charset="-122"/>
              </a:rPr>
              <a:t>so</a:t>
            </a:r>
            <a:endParaRPr lang="zh-CN" altLang="en-US" sz="3200" dirty="0">
              <a:solidFill>
                <a:srgbClr val="1B665F"/>
              </a:solidFill>
              <a:ea typeface="微软雅黑" panose="020B0503020204020204" pitchFamily="34" charset="-122"/>
            </a:endParaRPr>
          </a:p>
        </p:txBody>
      </p:sp>
      <p:graphicFrame>
        <p:nvGraphicFramePr>
          <p:cNvPr id="10" name="图表 9"/>
          <p:cNvGraphicFramePr/>
          <p:nvPr>
            <p:extLst>
              <p:ext uri="{D42A27DB-BD31-4B8C-83A1-F6EECF244321}">
                <p14:modId xmlns:p14="http://schemas.microsoft.com/office/powerpoint/2010/main" xmlns="" val="728833218"/>
              </p:ext>
            </p:extLst>
          </p:nvPr>
        </p:nvGraphicFramePr>
        <p:xfrm>
          <a:off x="1270255" y="2513716"/>
          <a:ext cx="4582778" cy="3216598"/>
        </p:xfrm>
        <a:graphic>
          <a:graphicData uri="http://schemas.openxmlformats.org/drawingml/2006/chart">
            <c:chart xmlns:c="http://schemas.openxmlformats.org/drawingml/2006/chart" xmlns:r="http://schemas.openxmlformats.org/officeDocument/2006/relationships" r:id="rId2"/>
          </a:graphicData>
        </a:graphic>
      </p:graphicFrame>
      <p:sp>
        <p:nvSpPr>
          <p:cNvPr id="11" name="矩形 10"/>
          <p:cNvSpPr/>
          <p:nvPr/>
        </p:nvSpPr>
        <p:spPr>
          <a:xfrm>
            <a:off x="2612971" y="2207569"/>
            <a:ext cx="1897347" cy="369332"/>
          </a:xfrm>
          <a:prstGeom prst="rect">
            <a:avLst/>
          </a:prstGeom>
        </p:spPr>
        <p:txBody>
          <a:bodyPr wrap="square">
            <a:spAutoFit/>
          </a:bodyPr>
          <a:lstStyle/>
          <a:p>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人的生育</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能力</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40025567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grpSp>
        <p:nvGrpSpPr>
          <p:cNvPr id="3" name="组合 2"/>
          <p:cNvGrpSpPr/>
          <p:nvPr/>
        </p:nvGrpSpPr>
        <p:grpSpPr>
          <a:xfrm>
            <a:off x="1741503" y="3091349"/>
            <a:ext cx="8708994" cy="2762267"/>
            <a:chOff x="1671333" y="3251148"/>
            <a:chExt cx="8708994" cy="2762267"/>
          </a:xfrm>
        </p:grpSpPr>
        <p:sp>
          <p:nvSpPr>
            <p:cNvPr id="9" name="矩形 8"/>
            <p:cNvSpPr/>
            <p:nvPr/>
          </p:nvSpPr>
          <p:spPr>
            <a:xfrm>
              <a:off x="1671333" y="3251148"/>
              <a:ext cx="8708994" cy="2762267"/>
            </a:xfrm>
            <a:prstGeom prst="rect">
              <a:avLst/>
            </a:prstGeom>
            <a:solidFill>
              <a:srgbClr val="685D69">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741502" y="3429000"/>
              <a:ext cx="8568655" cy="2154436"/>
            </a:xfrm>
            <a:prstGeom prst="rect">
              <a:avLst/>
            </a:prstGeom>
          </p:spPr>
          <p:txBody>
            <a:bodyPr wrap="square">
              <a:spAutoFit/>
            </a:bodyPr>
            <a:lstStyle/>
            <a:p>
              <a:pPr algn="ctr"/>
              <a:r>
                <a:rPr lang="zh-CN" altLang="en-US" sz="24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结语：</a:t>
              </a:r>
              <a:endParaRPr lang="en-US" altLang="zh-CN" sz="24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endParaRPr>
            </a:p>
            <a:p>
              <a:pPr algn="ctr"/>
              <a:endParaRPr lang="en-US"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endParaRPr>
            </a:p>
            <a:p>
              <a:pPr algn="ctr"/>
              <a:r>
                <a:rPr lang="zh-CN"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rPr>
                <a:t>未来</a:t>
              </a:r>
              <a:r>
                <a:rPr lang="zh-CN" altLang="zh-CN" dirty="0">
                  <a:solidFill>
                    <a:schemeClr val="bg1"/>
                  </a:solidFill>
                  <a:latin typeface="微软雅黑" panose="020B0503020204020204" pitchFamily="34" charset="-122"/>
                  <a:ea typeface="微软雅黑" panose="020B0503020204020204" pitchFamily="34" charset="-122"/>
                  <a:cs typeface="Helvetica" panose="020B0604020202020204" pitchFamily="34" charset="0"/>
                </a:rPr>
                <a:t>没有刻在星星上，也没有任何保证</a:t>
              </a:r>
              <a:r>
                <a:rPr lang="zh-CN"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rPr>
                <a:t>。</a:t>
              </a:r>
              <a:endParaRPr lang="en-US" altLang="zh-CN" dirty="0">
                <a:solidFill>
                  <a:schemeClr val="bg1"/>
                </a:solidFill>
                <a:latin typeface="微软雅黑" panose="020B0503020204020204" pitchFamily="34" charset="-122"/>
                <a:ea typeface="微软雅黑" panose="020B0503020204020204" pitchFamily="34" charset="-122"/>
                <a:cs typeface="Helvetica" panose="020B0604020202020204" pitchFamily="34" charset="0"/>
              </a:endParaRPr>
            </a:p>
            <a:p>
              <a:pPr algn="ctr"/>
              <a:endParaRPr lang="en-US" altLang="zh-CN" sz="600"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endParaRPr>
            </a:p>
            <a:p>
              <a:pPr algn="ctr"/>
              <a:r>
                <a:rPr lang="zh-CN"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rPr>
                <a:t>你该</a:t>
              </a:r>
              <a:r>
                <a:rPr lang="zh-CN" altLang="zh-CN" dirty="0">
                  <a:solidFill>
                    <a:schemeClr val="bg1"/>
                  </a:solidFill>
                  <a:latin typeface="微软雅黑" panose="020B0503020204020204" pitchFamily="34" charset="-122"/>
                  <a:ea typeface="微软雅黑" panose="020B0503020204020204" pitchFamily="34" charset="-122"/>
                  <a:cs typeface="Helvetica" panose="020B0604020202020204" pitchFamily="34" charset="0"/>
                </a:rPr>
                <a:t>做的，就是宣告自己已经成年，用心过日子，认真工作，挑选自己的家人，精算你的未来，创造自己的确定感</a:t>
              </a:r>
              <a:r>
                <a:rPr lang="zh-CN"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rPr>
                <a:t>。别</a:t>
              </a:r>
              <a:r>
                <a:rPr lang="zh-CN" altLang="zh-CN" dirty="0">
                  <a:solidFill>
                    <a:schemeClr val="bg1"/>
                  </a:solidFill>
                  <a:latin typeface="微软雅黑" panose="020B0503020204020204" pitchFamily="34" charset="-122"/>
                  <a:ea typeface="微软雅黑" panose="020B0503020204020204" pitchFamily="34" charset="-122"/>
                  <a:cs typeface="Helvetica" panose="020B0604020202020204" pitchFamily="34" charset="0"/>
                </a:rPr>
                <a:t>让那些你没了解或没去做的事左右你的未来</a:t>
              </a:r>
              <a:r>
                <a:rPr lang="zh-CN"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rPr>
                <a:t>。</a:t>
              </a:r>
              <a:endParaRPr lang="en-US" altLang="zh-CN" dirty="0" smtClean="0">
                <a:solidFill>
                  <a:schemeClr val="bg1"/>
                </a:solidFill>
                <a:latin typeface="微软雅黑" panose="020B0503020204020204" pitchFamily="34" charset="-122"/>
                <a:ea typeface="微软雅黑" panose="020B0503020204020204" pitchFamily="34" charset="-122"/>
                <a:cs typeface="Helvetica" panose="020B0604020202020204" pitchFamily="34" charset="0"/>
              </a:endParaRPr>
            </a:p>
            <a:p>
              <a:pPr algn="ctr"/>
              <a:endParaRPr lang="en-US" altLang="zh-CN" sz="8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endParaRPr>
            </a:p>
            <a:p>
              <a:pPr algn="ctr"/>
              <a:r>
                <a:rPr lang="zh-CN" altLang="zh-CN" sz="2400" b="1" dirty="0" smtClean="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你</a:t>
              </a:r>
              <a:r>
                <a:rPr lang="zh-CN" altLang="zh-CN" sz="24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现在的每一秒，每个动作，都在决定你的人生</a:t>
              </a:r>
              <a:r>
                <a:rPr lang="zh-CN" altLang="en-US" sz="24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rPr>
                <a:t>！</a:t>
              </a:r>
              <a:endParaRPr lang="zh-CN" altLang="zh-CN" sz="2400" b="1" dirty="0">
                <a:solidFill>
                  <a:schemeClr val="bg1"/>
                </a:solidFill>
                <a:latin typeface="方正细珊瑚_GBK" panose="03000509000000000000" pitchFamily="65" charset="-122"/>
                <a:ea typeface="方正细珊瑚_GBK" panose="03000509000000000000" pitchFamily="65" charset="-122"/>
                <a:cs typeface="Helvetica" panose="020B0604020202020204" pitchFamily="34" charset="0"/>
              </a:endParaRPr>
            </a:p>
          </p:txBody>
        </p:sp>
      </p:grpSp>
    </p:spTree>
    <p:extLst>
      <p:ext uri="{BB962C8B-B14F-4D97-AF65-F5344CB8AC3E}">
        <p14:creationId xmlns:p14="http://schemas.microsoft.com/office/powerpoint/2010/main" xmlns="" val="3709069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1731146"/>
            <a:ext cx="12192000" cy="4048217"/>
            <a:chOff x="0" y="1589104"/>
            <a:chExt cx="12192000" cy="4048217"/>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t="23172" b="17799"/>
            <a:stretch/>
          </p:blipFill>
          <p:spPr>
            <a:xfrm>
              <a:off x="0" y="1589104"/>
              <a:ext cx="12192000" cy="4048217"/>
            </a:xfrm>
            <a:prstGeom prst="rect">
              <a:avLst/>
            </a:prstGeom>
          </p:spPr>
        </p:pic>
        <p:sp>
          <p:nvSpPr>
            <p:cNvPr id="2" name="文本框 1"/>
            <p:cNvSpPr txBox="1"/>
            <p:nvPr/>
          </p:nvSpPr>
          <p:spPr>
            <a:xfrm>
              <a:off x="4847207" y="2843771"/>
              <a:ext cx="3142695" cy="769441"/>
            </a:xfrm>
            <a:prstGeom prst="rect">
              <a:avLst/>
            </a:prstGeom>
            <a:noFill/>
          </p:spPr>
          <p:txBody>
            <a:bodyPr wrap="square" rtlCol="0">
              <a:spAutoFit/>
            </a:bodyPr>
            <a:lstStyle/>
            <a:p>
              <a:r>
                <a:rPr lang="zh-CN" altLang="en-US" sz="4400" b="1" dirty="0">
                  <a:solidFill>
                    <a:srgbClr val="228C80"/>
                  </a:solidFill>
                  <a:latin typeface="方正细珊瑚_GBK" panose="03000509000000000000" pitchFamily="65" charset="-122"/>
                  <a:ea typeface="方正细珊瑚_GBK" panose="03000509000000000000" pitchFamily="65" charset="-122"/>
                </a:rPr>
                <a:t>好书共勉！</a:t>
              </a:r>
              <a:endParaRPr lang="en-US" altLang="zh-CN" sz="4400" b="1" dirty="0">
                <a:solidFill>
                  <a:srgbClr val="228C80"/>
                </a:solidFill>
                <a:latin typeface="方正细珊瑚_GBK" panose="03000509000000000000" pitchFamily="65" charset="-122"/>
                <a:ea typeface="方正细珊瑚_GBK" panose="03000509000000000000" pitchFamily="65" charset="-122"/>
              </a:endParaRPr>
            </a:p>
          </p:txBody>
        </p:sp>
      </p:grpSp>
      <p:cxnSp>
        <p:nvCxnSpPr>
          <p:cNvPr id="6" name="直接连接符 5"/>
          <p:cNvCxnSpPr/>
          <p:nvPr/>
        </p:nvCxnSpPr>
        <p:spPr>
          <a:xfrm>
            <a:off x="0" y="1757779"/>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779363"/>
            <a:ext cx="12192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920489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jrla.lanews.com.cn/resfile/2012-10-12/13/p1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34240"/>
          <a:stretch/>
        </p:blipFill>
        <p:spPr bwMode="auto">
          <a:xfrm>
            <a:off x="-1" y="0"/>
            <a:ext cx="6073056"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http://img3.redocn.com/20130614/Redocn_2013060612180077.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565" b="3737"/>
          <a:stretch/>
        </p:blipFill>
        <p:spPr bwMode="auto">
          <a:xfrm>
            <a:off x="5379869" y="0"/>
            <a:ext cx="6812131" cy="6880194"/>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图片 27"/>
          <p:cNvPicPr>
            <a:picLocks noChangeAspect="1"/>
          </p:cNvPicPr>
          <p:nvPr/>
        </p:nvPicPr>
        <p:blipFill>
          <a:blip r:embed="rId4" cstate="print">
            <a:clrChange>
              <a:clrFrom>
                <a:srgbClr val="5B9BD5"/>
              </a:clrFrom>
              <a:clrTo>
                <a:srgbClr val="5B9BD5">
                  <a:alpha val="0"/>
                </a:srgbClr>
              </a:clrTo>
            </a:clrChange>
            <a:extLst>
              <a:ext uri="{28A0092B-C50C-407E-A947-70E740481C1C}">
                <a14:useLocalDpi xmlns:a14="http://schemas.microsoft.com/office/drawing/2010/main" xmlns="" val="0"/>
              </a:ext>
            </a:extLst>
          </a:blip>
          <a:stretch>
            <a:fillRect/>
          </a:stretch>
        </p:blipFill>
        <p:spPr>
          <a:xfrm>
            <a:off x="-69364" y="11096"/>
            <a:ext cx="5520720" cy="6947969"/>
          </a:xfrm>
          <a:prstGeom prst="rect">
            <a:avLst/>
          </a:prstGeom>
        </p:spPr>
      </p:pic>
      <p:sp>
        <p:nvSpPr>
          <p:cNvPr id="30" name="矩形 29"/>
          <p:cNvSpPr/>
          <p:nvPr/>
        </p:nvSpPr>
        <p:spPr>
          <a:xfrm>
            <a:off x="5375507" y="-3241"/>
            <a:ext cx="6816493" cy="690238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a:off x="5981357" y="3404689"/>
            <a:ext cx="4493538" cy="1846659"/>
          </a:xfrm>
          <a:prstGeom prst="rect">
            <a:avLst/>
          </a:prstGeom>
        </p:spPr>
        <p:txBody>
          <a:bodyPr wrap="none">
            <a:spAutoFit/>
          </a:bodyPr>
          <a:lstStyle/>
          <a:p>
            <a:r>
              <a:rPr lang="zh-CN" altLang="en-US" sz="4800" b="1" dirty="0" smtClean="0">
                <a:latin typeface="微软雅黑" panose="020B0503020204020204" pitchFamily="34" charset="-122"/>
                <a:ea typeface="微软雅黑" panose="020B0503020204020204" pitchFamily="34" charset="-122"/>
              </a:rPr>
              <a:t>这是一部严谨的</a:t>
            </a:r>
            <a:endParaRPr lang="en-US" altLang="zh-CN" sz="4800" b="1" dirty="0" smtClean="0">
              <a:latin typeface="微软雅黑" panose="020B0503020204020204" pitchFamily="34" charset="-122"/>
              <a:ea typeface="微软雅黑" panose="020B0503020204020204" pitchFamily="34" charset="-122"/>
            </a:endParaRPr>
          </a:p>
          <a:p>
            <a:r>
              <a:rPr lang="zh-CN" altLang="en-US" sz="6600" b="1" dirty="0" smtClean="0">
                <a:latin typeface="微软雅黑" panose="020B0503020204020204" pitchFamily="34" charset="-122"/>
                <a:ea typeface="微软雅黑" panose="020B0503020204020204" pitchFamily="34" charset="-122"/>
              </a:rPr>
              <a:t>科学</a:t>
            </a:r>
            <a:r>
              <a:rPr lang="zh-CN" altLang="en-US" sz="6600" b="1" dirty="0">
                <a:latin typeface="微软雅黑" panose="020B0503020204020204" pitchFamily="34" charset="-122"/>
                <a:ea typeface="微软雅黑" panose="020B0503020204020204" pitchFamily="34" charset="-122"/>
              </a:rPr>
              <a:t>著作</a:t>
            </a:r>
          </a:p>
        </p:txBody>
      </p:sp>
      <p:sp>
        <p:nvSpPr>
          <p:cNvPr id="29" name="文本框 28"/>
          <p:cNvSpPr txBox="1"/>
          <p:nvPr/>
        </p:nvSpPr>
        <p:spPr>
          <a:xfrm>
            <a:off x="5981357" y="2572071"/>
            <a:ext cx="4914871" cy="830997"/>
          </a:xfrm>
          <a:prstGeom prst="rect">
            <a:avLst/>
          </a:prstGeom>
          <a:noFill/>
        </p:spPr>
        <p:txBody>
          <a:bodyPr wrap="square" rtlCol="0">
            <a:spAutoFit/>
          </a:bodyPr>
          <a:lstStyle/>
          <a:p>
            <a:r>
              <a:rPr lang="zh-CN" altLang="en-US" sz="4800" b="1" dirty="0" smtClean="0">
                <a:latin typeface="微软雅黑" panose="020B0503020204020204" pitchFamily="34" charset="-122"/>
                <a:ea typeface="微软雅黑" panose="020B0503020204020204" pitchFamily="34" charset="-122"/>
              </a:rPr>
              <a:t>心灵鸡汤？</a:t>
            </a:r>
            <a:r>
              <a:rPr lang="en-US" altLang="zh-CN" sz="4800" b="1" dirty="0" smtClean="0">
                <a:latin typeface="微软雅黑" panose="020B0503020204020204" pitchFamily="34" charset="-122"/>
                <a:ea typeface="微软雅黑" panose="020B0503020204020204" pitchFamily="34" charset="-122"/>
              </a:rPr>
              <a:t>No</a:t>
            </a:r>
            <a:r>
              <a:rPr lang="zh-CN" altLang="en-US" sz="4800" b="1" dirty="0" smtClean="0">
                <a:latin typeface="微软雅黑" panose="020B0503020204020204" pitchFamily="34" charset="-122"/>
                <a:ea typeface="微软雅黑" panose="020B0503020204020204" pitchFamily="34" charset="-122"/>
              </a:rPr>
              <a:t>！</a:t>
            </a:r>
            <a:endParaRPr lang="zh-CN" altLang="en-US" sz="4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127491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1670" y="685800"/>
            <a:ext cx="10812780" cy="369332"/>
          </a:xfrm>
          <a:prstGeom prst="rect">
            <a:avLst/>
          </a:prstGeom>
          <a:noFill/>
        </p:spPr>
        <p:txBody>
          <a:bodyPr wrap="square" rtlCol="0">
            <a:spAutoFit/>
          </a:bodyPr>
          <a:lstStyle/>
          <a:p>
            <a:endParaRPr lang="zh-CN" altLang="en-US" dirty="0">
              <a:ea typeface="微软雅黑" panose="020B0503020204020204" pitchFamily="34" charset="-122"/>
            </a:endParaRPr>
          </a:p>
        </p:txBody>
      </p:sp>
      <p:grpSp>
        <p:nvGrpSpPr>
          <p:cNvPr id="11" name="组合 10"/>
          <p:cNvGrpSpPr/>
          <p:nvPr/>
        </p:nvGrpSpPr>
        <p:grpSpPr>
          <a:xfrm>
            <a:off x="210271" y="1564108"/>
            <a:ext cx="12063815" cy="4273760"/>
            <a:chOff x="801180" y="1863295"/>
            <a:chExt cx="11088858" cy="3928369"/>
          </a:xfrm>
        </p:grpSpPr>
        <p:sp>
          <p:nvSpPr>
            <p:cNvPr id="10" name="矩形 9"/>
            <p:cNvSpPr/>
            <p:nvPr/>
          </p:nvSpPr>
          <p:spPr>
            <a:xfrm>
              <a:off x="7261860" y="2089731"/>
              <a:ext cx="4553903" cy="3246508"/>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01180" y="1863295"/>
              <a:ext cx="2592724" cy="3928369"/>
            </a:xfrm>
            <a:prstGeom prst="rect">
              <a:avLst/>
            </a:prstGeom>
          </p:spPr>
        </p:pic>
        <p:sp>
          <p:nvSpPr>
            <p:cNvPr id="7" name="矩形 6"/>
            <p:cNvSpPr/>
            <p:nvPr/>
          </p:nvSpPr>
          <p:spPr>
            <a:xfrm>
              <a:off x="7731252" y="3005099"/>
              <a:ext cx="4158786" cy="1415772"/>
            </a:xfrm>
            <a:prstGeom prst="rect">
              <a:avLst/>
            </a:prstGeom>
          </p:spPr>
          <p:txBody>
            <a:bodyPr wrap="square">
              <a:spAutoFit/>
            </a:bodyPr>
            <a:lstStyle/>
            <a:p>
              <a:r>
                <a:rPr lang="zh-CN" altLang="en-US" sz="2400" b="1" dirty="0" smtClean="0">
                  <a:solidFill>
                    <a:schemeClr val="bg1"/>
                  </a:solidFill>
                  <a:latin typeface="Helvetica" panose="020B0604020202020204" pitchFamily="34" charset="0"/>
                  <a:ea typeface="微软雅黑" panose="020B0503020204020204" pitchFamily="34" charset="-122"/>
                </a:rPr>
                <a:t>作者：</a:t>
              </a:r>
              <a:r>
                <a:rPr lang="en-US" altLang="zh-CN" sz="2400" b="1" dirty="0" smtClean="0">
                  <a:solidFill>
                    <a:schemeClr val="bg1"/>
                  </a:solidFill>
                  <a:latin typeface="Helvetica" panose="020B0604020202020204" pitchFamily="34" charset="0"/>
                  <a:ea typeface="微软雅黑" panose="020B0503020204020204" pitchFamily="34" charset="-122"/>
                </a:rPr>
                <a:t>Meg Jay </a:t>
              </a:r>
            </a:p>
            <a:p>
              <a:endParaRPr lang="en-US" altLang="zh-CN" sz="800" dirty="0" smtClean="0">
                <a:solidFill>
                  <a:schemeClr val="bg1"/>
                </a:solidFill>
                <a:ea typeface="微软雅黑" panose="020B0503020204020204" pitchFamily="34" charset="-122"/>
              </a:endParaRPr>
            </a:p>
            <a:p>
              <a:r>
                <a:rPr lang="zh-CN" altLang="en-US" dirty="0" smtClean="0">
                  <a:solidFill>
                    <a:schemeClr val="bg1"/>
                  </a:solidFill>
                  <a:ea typeface="微软雅黑" panose="020B0503020204020204" pitchFamily="34" charset="-122"/>
                </a:rPr>
                <a:t>美国权威</a:t>
              </a:r>
              <a:r>
                <a:rPr lang="zh-CN" altLang="en-US" dirty="0">
                  <a:solidFill>
                    <a:schemeClr val="bg1"/>
                  </a:solidFill>
                  <a:ea typeface="微软雅黑" panose="020B0503020204020204" pitchFamily="34" charset="-122"/>
                </a:rPr>
                <a:t>临床心理学家</a:t>
              </a:r>
              <a:r>
                <a:rPr lang="zh-CN" altLang="en-US" dirty="0" smtClean="0">
                  <a:solidFill>
                    <a:schemeClr val="bg1"/>
                  </a:solidFill>
                  <a:ea typeface="微软雅黑" panose="020B0503020204020204" pitchFamily="34" charset="-122"/>
                </a:rPr>
                <a:t>，</a:t>
              </a:r>
              <a:endParaRPr lang="en-US" altLang="zh-CN" dirty="0" smtClean="0">
                <a:solidFill>
                  <a:schemeClr val="bg1"/>
                </a:solidFill>
                <a:ea typeface="微软雅黑" panose="020B0503020204020204" pitchFamily="34" charset="-122"/>
              </a:endParaRPr>
            </a:p>
            <a:p>
              <a:r>
                <a:rPr lang="zh-CN" altLang="en-US" dirty="0" smtClean="0">
                  <a:solidFill>
                    <a:schemeClr val="bg1"/>
                  </a:solidFill>
                  <a:ea typeface="微软雅黑" panose="020B0503020204020204" pitchFamily="34" charset="-122"/>
                </a:rPr>
                <a:t>数十年</a:t>
              </a:r>
              <a:r>
                <a:rPr lang="zh-CN" altLang="en-US" dirty="0">
                  <a:solidFill>
                    <a:schemeClr val="bg1"/>
                  </a:solidFill>
                  <a:ea typeface="微软雅黑" panose="020B0503020204020204" pitchFamily="34" charset="-122"/>
                </a:rPr>
                <a:t>专业研究</a:t>
              </a:r>
              <a:r>
                <a:rPr lang="en-US" altLang="zh-CN" dirty="0">
                  <a:solidFill>
                    <a:schemeClr val="bg1"/>
                  </a:solidFill>
                  <a:ea typeface="微软雅黑" panose="020B0503020204020204" pitchFamily="34" charset="-122"/>
                </a:rPr>
                <a:t>20-29</a:t>
              </a:r>
              <a:r>
                <a:rPr lang="zh-CN" altLang="en-US" dirty="0">
                  <a:solidFill>
                    <a:schemeClr val="bg1"/>
                  </a:solidFill>
                  <a:ea typeface="微软雅黑" panose="020B0503020204020204" pitchFamily="34" charset="-122"/>
                </a:rPr>
                <a:t>岁族</a:t>
              </a:r>
              <a:r>
                <a:rPr lang="zh-CN" altLang="en-US" dirty="0" smtClean="0">
                  <a:solidFill>
                    <a:schemeClr val="bg1"/>
                  </a:solidFill>
                  <a:ea typeface="微软雅黑" panose="020B0503020204020204" pitchFamily="34" charset="-122"/>
                </a:rPr>
                <a:t>群，</a:t>
              </a:r>
              <a:endParaRPr lang="en-US" altLang="zh-CN" dirty="0" smtClean="0">
                <a:solidFill>
                  <a:schemeClr val="bg1"/>
                </a:solidFill>
                <a:ea typeface="微软雅黑" panose="020B0503020204020204" pitchFamily="34" charset="-122"/>
              </a:endParaRPr>
            </a:p>
            <a:p>
              <a:r>
                <a:rPr lang="en-US" altLang="zh-CN" dirty="0" smtClean="0">
                  <a:solidFill>
                    <a:schemeClr val="bg1"/>
                  </a:solidFill>
                  <a:ea typeface="微软雅黑" panose="020B0503020204020204" pitchFamily="34" charset="-122"/>
                </a:rPr>
                <a:t>TED</a:t>
              </a:r>
              <a:r>
                <a:rPr lang="zh-CN" altLang="en-US" dirty="0" smtClean="0">
                  <a:solidFill>
                    <a:schemeClr val="bg1"/>
                  </a:solidFill>
                  <a:ea typeface="微软雅黑" panose="020B0503020204020204" pitchFamily="34" charset="-122"/>
                </a:rPr>
                <a:t>公开演讲 引起轰动。</a:t>
              </a:r>
              <a:endParaRPr lang="zh-CN" altLang="en-US" dirty="0">
                <a:solidFill>
                  <a:schemeClr val="bg1"/>
                </a:solidFill>
                <a:ea typeface="微软雅黑" panose="020B0503020204020204" pitchFamily="34" charset="-122"/>
              </a:endParaRP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xmlns="" val="0"/>
                </a:ext>
              </a:extLst>
            </a:blip>
            <a:srcRect l="16932"/>
            <a:stretch/>
          </p:blipFill>
          <p:spPr>
            <a:xfrm>
              <a:off x="3455902" y="2075300"/>
              <a:ext cx="3805958" cy="3246508"/>
            </a:xfrm>
            <a:prstGeom prst="rect">
              <a:avLst/>
            </a:prstGeom>
          </p:spPr>
        </p:pic>
      </p:grpSp>
    </p:spTree>
    <p:extLst>
      <p:ext uri="{BB962C8B-B14F-4D97-AF65-F5344CB8AC3E}">
        <p14:creationId xmlns:p14="http://schemas.microsoft.com/office/powerpoint/2010/main" xmlns="" val="14612676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2042" y="0"/>
            <a:ext cx="6079958" cy="6858000"/>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5" name="椭圆 4"/>
          <p:cNvSpPr/>
          <p:nvPr/>
        </p:nvSpPr>
        <p:spPr>
          <a:xfrm>
            <a:off x="3432635" y="1127200"/>
            <a:ext cx="5358814" cy="4968848"/>
          </a:xfrm>
          <a:prstGeom prst="ellipse">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brightnessContrast bright="14000"/>
                    </a14:imgEffect>
                  </a14:imgLayer>
                </a14:imgProps>
              </a:ext>
            </a:extLst>
          </a:blip>
          <a:stretch>
            <a:fillRect/>
          </a:stretch>
        </p:blipFill>
        <p:spPr>
          <a:xfrm>
            <a:off x="3892896" y="1538194"/>
            <a:ext cx="4438292" cy="4146859"/>
          </a:xfrm>
          <a:prstGeom prst="ellipse">
            <a:avLst/>
          </a:prstGeom>
          <a:ln w="63500" cap="rnd">
            <a:noFill/>
          </a:ln>
          <a:effectLst/>
        </p:spPr>
      </p:pic>
      <p:sp>
        <p:nvSpPr>
          <p:cNvPr id="2" name="矩形 1"/>
          <p:cNvSpPr/>
          <p:nvPr/>
        </p:nvSpPr>
        <p:spPr>
          <a:xfrm>
            <a:off x="8632748" y="2330200"/>
            <a:ext cx="3279338" cy="2954655"/>
          </a:xfrm>
          <a:prstGeom prst="rect">
            <a:avLst/>
          </a:prstGeom>
        </p:spPr>
        <p:txBody>
          <a:bodyPr wrap="square">
            <a:spAutoFit/>
          </a:bodyPr>
          <a:lstStyle/>
          <a:p>
            <a:pPr>
              <a:spcAft>
                <a:spcPts val="0"/>
              </a:spcAft>
            </a:pPr>
            <a:r>
              <a:rPr lang="en-US" altLang="zh-CN" sz="4400" b="1" kern="100" dirty="0" smtClean="0">
                <a:solidFill>
                  <a:schemeClr val="bg1"/>
                </a:solidFill>
                <a:latin typeface="Helvetica" panose="020B0604020202020204" pitchFamily="34" charset="0"/>
                <a:ea typeface="微软雅黑" panose="020B0503020204020204" pitchFamily="34" charset="-122"/>
                <a:cs typeface="Times New Roman" panose="02020603050405020304" pitchFamily="18" charset="0"/>
              </a:rPr>
              <a:t>Part1</a:t>
            </a:r>
            <a:r>
              <a:rPr lang="en-US" altLang="zh-CN" sz="4400" b="1"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t>.</a:t>
            </a:r>
            <a:r>
              <a:rPr lang="en-US" altLang="zh-CN" sz="4400" b="1" kern="100" dirty="0" smtClean="0">
                <a:solidFill>
                  <a:schemeClr val="bg1"/>
                </a:solidFill>
                <a:latin typeface="Helvetica" panose="020B0604020202020204" pitchFamily="34" charset="0"/>
                <a:ea typeface="微软雅黑" panose="020B0503020204020204" pitchFamily="34" charset="-122"/>
                <a:cs typeface="Times New Roman" panose="02020603050405020304" pitchFamily="18" charset="0"/>
              </a:rPr>
              <a:t> </a:t>
            </a:r>
          </a:p>
          <a:p>
            <a:pPr>
              <a:spcAft>
                <a:spcPts val="0"/>
              </a:spcAft>
            </a:pPr>
            <a:r>
              <a:rPr lang="zh-CN" altLang="zh-CN"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工作观</a:t>
            </a:r>
            <a:endParaRPr lang="en-US" altLang="zh-CN" sz="66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endParaRPr>
          </a:p>
          <a:p>
            <a:pPr>
              <a:spcAft>
                <a:spcPts val="0"/>
              </a:spcAft>
            </a:pPr>
            <a:r>
              <a:rPr lang="zh-CN" altLang="zh-CN" sz="4400" b="1" kern="100"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大</a:t>
            </a:r>
            <a:r>
              <a:rPr lang="zh-CN" altLang="zh-CN" sz="4400" b="1" kern="100" dirty="0">
                <a:solidFill>
                  <a:schemeClr val="bg1"/>
                </a:solidFill>
                <a:latin typeface="Helvetica" panose="020B0604020202020204" pitchFamily="34" charset="0"/>
                <a:ea typeface="微软雅黑" panose="020B0503020204020204" pitchFamily="34" charset="-122"/>
                <a:cs typeface="Helvetica" panose="020B0604020202020204" pitchFamily="34" charset="0"/>
              </a:rPr>
              <a:t>改造</a:t>
            </a:r>
            <a:r>
              <a:rPr lang="en-US" altLang="zh-CN" sz="3200"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t/>
            </a:r>
            <a:br>
              <a:rPr lang="en-US" altLang="zh-CN" sz="3200" kern="100" dirty="0">
                <a:solidFill>
                  <a:schemeClr val="bg1"/>
                </a:solidFill>
                <a:latin typeface="Helvetica" panose="020B0604020202020204" pitchFamily="34" charset="0"/>
                <a:ea typeface="微软雅黑" panose="020B0503020204020204" pitchFamily="34" charset="-122"/>
                <a:cs typeface="Times New Roman" panose="02020603050405020304" pitchFamily="18" charset="0"/>
              </a:rPr>
            </a:br>
            <a:endParaRPr lang="zh-CN" altLang="en-US" sz="3200" dirty="0">
              <a:solidFill>
                <a:schemeClr val="bg1"/>
              </a:solidFill>
              <a:ea typeface="微软雅黑" panose="020B0503020204020204" pitchFamily="34" charset="-122"/>
            </a:endParaRPr>
          </a:p>
        </p:txBody>
      </p:sp>
    </p:spTree>
    <p:extLst>
      <p:ext uri="{BB962C8B-B14F-4D97-AF65-F5344CB8AC3E}">
        <p14:creationId xmlns:p14="http://schemas.microsoft.com/office/powerpoint/2010/main" xmlns="" val="2684669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16396"/>
            <a:ext cx="12226926" cy="6882594"/>
            <a:chOff x="0" y="-16396"/>
            <a:chExt cx="12226926" cy="6882594"/>
          </a:xfrm>
        </p:grpSpPr>
        <p:pic>
          <p:nvPicPr>
            <p:cNvPr id="3076" name="Picture 4" descr="http://image.dili360.com/photo/hdtj/2011/1214/34_15141154432_2011121411144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9468"/>
            <a:stretch/>
          </p:blipFill>
          <p:spPr bwMode="auto">
            <a:xfrm>
              <a:off x="874713" y="-8198"/>
              <a:ext cx="11352213" cy="6874396"/>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4" descr="http://image.dili360.com/photo/hdtj/2011/1214/34_15141154432_2011121411144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54440" b="9468"/>
            <a:stretch/>
          </p:blipFill>
          <p:spPr bwMode="auto">
            <a:xfrm>
              <a:off x="0" y="-16396"/>
              <a:ext cx="6038850" cy="687439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9" name="矩形 8"/>
          <p:cNvSpPr/>
          <p:nvPr/>
        </p:nvSpPr>
        <p:spPr>
          <a:xfrm>
            <a:off x="436562" y="3977640"/>
            <a:ext cx="6021387" cy="830997"/>
          </a:xfrm>
          <a:prstGeom prst="rect">
            <a:avLst/>
          </a:prstGeom>
        </p:spPr>
        <p:txBody>
          <a:bodyPr wrap="square">
            <a:spAutoFit/>
          </a:bodyPr>
          <a:lstStyle/>
          <a:p>
            <a:r>
              <a:rPr lang="zh-CN" altLang="en-US" sz="2400" b="1" dirty="0" smtClean="0">
                <a:ea typeface="微软雅黑" panose="020B0503020204020204" pitchFamily="34" charset="-122"/>
              </a:rPr>
              <a:t>我喜欢什么？ 我</a:t>
            </a:r>
            <a:r>
              <a:rPr lang="zh-CN" altLang="en-US" sz="2400" b="1" dirty="0">
                <a:ea typeface="微软雅黑" panose="020B0503020204020204" pitchFamily="34" charset="-122"/>
              </a:rPr>
              <a:t>适合做什么</a:t>
            </a:r>
            <a:r>
              <a:rPr lang="zh-CN" altLang="en-US" sz="2400" b="1" dirty="0" smtClean="0">
                <a:ea typeface="微软雅黑" panose="020B0503020204020204" pitchFamily="34" charset="-122"/>
              </a:rPr>
              <a:t>？</a:t>
            </a:r>
            <a:endParaRPr lang="en-US" altLang="zh-CN" sz="2400" b="1" dirty="0" smtClean="0">
              <a:ea typeface="微软雅黑" panose="020B0503020204020204" pitchFamily="34" charset="-122"/>
            </a:endParaRPr>
          </a:p>
          <a:p>
            <a:r>
              <a:rPr lang="zh-CN" altLang="en-US" sz="2400" b="1" dirty="0" smtClean="0">
                <a:ea typeface="微软雅黑" panose="020B0503020204020204" pitchFamily="34" charset="-122"/>
              </a:rPr>
              <a:t>去哪个城市？怎样才能找到好工作？</a:t>
            </a:r>
            <a:endParaRPr lang="en-US" altLang="zh-CN" sz="2400" b="1" dirty="0" smtClean="0">
              <a:ea typeface="微软雅黑" panose="020B0503020204020204" pitchFamily="34" charset="-122"/>
            </a:endParaRPr>
          </a:p>
        </p:txBody>
      </p:sp>
      <p:sp>
        <p:nvSpPr>
          <p:cNvPr id="10" name="文本框 9"/>
          <p:cNvSpPr txBox="1"/>
          <p:nvPr/>
        </p:nvSpPr>
        <p:spPr>
          <a:xfrm>
            <a:off x="436562" y="4934869"/>
            <a:ext cx="4668838" cy="461665"/>
          </a:xfrm>
          <a:prstGeom prst="rect">
            <a:avLst/>
          </a:prstGeom>
          <a:noFill/>
        </p:spPr>
        <p:txBody>
          <a:bodyPr wrap="square" rtlCol="0">
            <a:spAutoFit/>
          </a:bodyPr>
          <a:lstStyle/>
          <a:p>
            <a:r>
              <a:rPr lang="en-US" altLang="zh-CN" sz="2400" b="1" dirty="0" smtClean="0">
                <a:ea typeface="微软雅黑" panose="020B0503020204020204" pitchFamily="34" charset="-122"/>
              </a:rPr>
              <a:t>20</a:t>
            </a:r>
            <a:r>
              <a:rPr lang="zh-CN" altLang="en-US" sz="2400" b="1" dirty="0" smtClean="0">
                <a:ea typeface="微软雅黑" panose="020B0503020204020204" pitchFamily="34" charset="-122"/>
              </a:rPr>
              <a:t>多岁的我们，都很迷茫</a:t>
            </a:r>
            <a:r>
              <a:rPr lang="en-US" altLang="zh-CN" sz="2400" b="1" dirty="0" smtClean="0">
                <a:ea typeface="微软雅黑" panose="020B0503020204020204" pitchFamily="34" charset="-122"/>
              </a:rPr>
              <a:t>……</a:t>
            </a:r>
            <a:endParaRPr lang="zh-CN" altLang="en-US" sz="2400" b="1" dirty="0">
              <a:ea typeface="微软雅黑" panose="020B0503020204020204" pitchFamily="34" charset="-122"/>
            </a:endParaRPr>
          </a:p>
        </p:txBody>
      </p:sp>
    </p:spTree>
    <p:extLst>
      <p:ext uri="{BB962C8B-B14F-4D97-AF65-F5344CB8AC3E}">
        <p14:creationId xmlns:p14="http://schemas.microsoft.com/office/powerpoint/2010/main" xmlns="" val="3218789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46575" y="2164513"/>
            <a:ext cx="7469188" cy="3308598"/>
          </a:xfrm>
          <a:prstGeom prst="rect">
            <a:avLst/>
          </a:prstGeom>
          <a:noFill/>
        </p:spPr>
        <p:txBody>
          <a:bodyPr wrap="square" rtlCol="0">
            <a:spAutoFit/>
          </a:bodyPr>
          <a:lstStyle/>
          <a:p>
            <a:r>
              <a:rPr lang="en-US" altLang="zh-CN" dirty="0">
                <a:solidFill>
                  <a:srgbClr val="BCEEE9"/>
                </a:solidFill>
                <a:ea typeface="微软雅黑" panose="020B0503020204020204" pitchFamily="34" charset="-122"/>
              </a:rPr>
              <a:t>Erik H Erikson </a:t>
            </a:r>
            <a:r>
              <a:rPr lang="zh-CN" altLang="en-US" dirty="0" smtClean="0">
                <a:solidFill>
                  <a:srgbClr val="BCEEE9"/>
                </a:solidFill>
                <a:ea typeface="微软雅黑" panose="020B0503020204020204" pitchFamily="34" charset="-122"/>
              </a:rPr>
              <a:t>，没爹的孩子，犹太家庭养大，从小被嘲笑，一直在寻找自我。高中毕业想当艺术家，游历欧洲，还露宿桥下。 回来后当艺术老师。后来研究精神分析，迁至美国，获得普利策奖。</a:t>
            </a:r>
            <a:endParaRPr lang="en-US" altLang="zh-CN" dirty="0">
              <a:solidFill>
                <a:srgbClr val="BCEEE9"/>
              </a:solidFill>
              <a:ea typeface="微软雅黑" panose="020B0503020204020204" pitchFamily="34" charset="-122"/>
            </a:endParaRPr>
          </a:p>
          <a:p>
            <a:endParaRPr lang="en-US" altLang="zh-CN" sz="900" dirty="0" smtClean="0">
              <a:solidFill>
                <a:srgbClr val="BCEEE9"/>
              </a:solidFill>
              <a:ea typeface="微软雅黑" panose="020B0503020204020204" pitchFamily="34" charset="-122"/>
            </a:endParaRPr>
          </a:p>
          <a:p>
            <a:r>
              <a:rPr lang="zh-CN" altLang="en-US" dirty="0" smtClean="0">
                <a:solidFill>
                  <a:srgbClr val="BCEEE9"/>
                </a:solidFill>
                <a:ea typeface="微软雅黑" panose="020B0503020204020204" pitchFamily="34" charset="-122"/>
              </a:rPr>
              <a:t>他认为“追寻真实自我”这事急不得，年轻人可以有一段“空档期” 。</a:t>
            </a:r>
            <a:endParaRPr lang="en-US" altLang="zh-CN" dirty="0" smtClean="0">
              <a:solidFill>
                <a:srgbClr val="BCEEE9"/>
              </a:solidFill>
              <a:ea typeface="微软雅黑" panose="020B0503020204020204" pitchFamily="34" charset="-122"/>
            </a:endParaRPr>
          </a:p>
          <a:p>
            <a:endParaRPr lang="en-US" altLang="zh-CN" dirty="0">
              <a:solidFill>
                <a:srgbClr val="BCEEE9"/>
              </a:solidFill>
              <a:ea typeface="微软雅黑" panose="020B0503020204020204" pitchFamily="34" charset="-122"/>
            </a:endParaRPr>
          </a:p>
          <a:p>
            <a:r>
              <a:rPr lang="en-US" altLang="zh-CN" dirty="0" smtClean="0">
                <a:solidFill>
                  <a:srgbClr val="BCEEE9"/>
                </a:solidFill>
                <a:ea typeface="微软雅黑" panose="020B0503020204020204" pitchFamily="34" charset="-122"/>
              </a:rPr>
              <a:t>Meg jay</a:t>
            </a:r>
            <a:r>
              <a:rPr lang="zh-CN" altLang="en-US" dirty="0" smtClean="0">
                <a:solidFill>
                  <a:srgbClr val="BCEEE9"/>
                </a:solidFill>
                <a:ea typeface="微软雅黑" panose="020B0503020204020204" pitchFamily="34" charset="-122"/>
              </a:rPr>
              <a:t>：“没错，他迷茫时四处旅行并露宿桥下，但这只是故事的一半。</a:t>
            </a:r>
            <a:r>
              <a:rPr lang="en-US" altLang="zh-CN" dirty="0" smtClean="0">
                <a:solidFill>
                  <a:srgbClr val="BCEEE9"/>
                </a:solidFill>
                <a:ea typeface="微软雅黑" panose="020B0503020204020204" pitchFamily="34" charset="-122"/>
              </a:rPr>
              <a:t>25</a:t>
            </a:r>
            <a:r>
              <a:rPr lang="zh-CN" altLang="en-US" dirty="0" smtClean="0">
                <a:solidFill>
                  <a:srgbClr val="BCEEE9"/>
                </a:solidFill>
                <a:ea typeface="微软雅黑" panose="020B0503020204020204" pitchFamily="34" charset="-122"/>
              </a:rPr>
              <a:t>岁，他教授艺术并修教育课程，</a:t>
            </a:r>
            <a:r>
              <a:rPr lang="en-US" altLang="zh-CN" dirty="0" smtClean="0">
                <a:solidFill>
                  <a:srgbClr val="BCEEE9"/>
                </a:solidFill>
                <a:ea typeface="微软雅黑" panose="020B0503020204020204" pitchFamily="34" charset="-122"/>
              </a:rPr>
              <a:t>26</a:t>
            </a:r>
            <a:r>
              <a:rPr lang="zh-CN" altLang="en-US" dirty="0" smtClean="0">
                <a:solidFill>
                  <a:srgbClr val="BCEEE9"/>
                </a:solidFill>
                <a:ea typeface="微软雅黑" panose="020B0503020204020204" pitchFamily="34" charset="-122"/>
              </a:rPr>
              <a:t>岁，他接受精神分析训练，积累很多人脉，不到</a:t>
            </a:r>
            <a:r>
              <a:rPr lang="en-US" altLang="zh-CN" dirty="0" smtClean="0">
                <a:solidFill>
                  <a:srgbClr val="BCEEE9"/>
                </a:solidFill>
                <a:ea typeface="微软雅黑" panose="020B0503020204020204" pitchFamily="34" charset="-122"/>
              </a:rPr>
              <a:t>30</a:t>
            </a:r>
            <a:r>
              <a:rPr lang="zh-CN" altLang="en-US" dirty="0" smtClean="0">
                <a:solidFill>
                  <a:srgbClr val="BCEEE9"/>
                </a:solidFill>
                <a:ea typeface="微软雅黑" panose="020B0503020204020204" pitchFamily="34" charset="-122"/>
              </a:rPr>
              <a:t>，他就啃下精神分析学位，开始教书、写作、分析</a:t>
            </a:r>
            <a:r>
              <a:rPr lang="en-US" altLang="zh-CN" dirty="0" smtClean="0">
                <a:solidFill>
                  <a:srgbClr val="BCEEE9"/>
                </a:solidFill>
                <a:ea typeface="微软雅黑" panose="020B0503020204020204" pitchFamily="34" charset="-122"/>
              </a:rPr>
              <a:t>……</a:t>
            </a:r>
          </a:p>
          <a:p>
            <a:endParaRPr lang="en-US" altLang="zh-CN" sz="800" b="1" dirty="0" smtClean="0">
              <a:solidFill>
                <a:schemeClr val="bg1"/>
              </a:solidFill>
              <a:ea typeface="微软雅黑" panose="020B0503020204020204" pitchFamily="34" charset="-122"/>
            </a:endParaRPr>
          </a:p>
          <a:p>
            <a:r>
              <a:rPr lang="zh-CN" altLang="en-US" sz="2400" b="1" dirty="0" smtClean="0">
                <a:solidFill>
                  <a:schemeClr val="bg1"/>
                </a:solidFill>
                <a:ea typeface="微软雅黑" panose="020B0503020204020204" pitchFamily="34" charset="-122"/>
              </a:rPr>
              <a:t>他的确经历过身份认同危机，无所谓，不去管它，他做了更重要的事</a:t>
            </a:r>
            <a:r>
              <a:rPr lang="en-US" altLang="zh-CN" sz="2400" b="1" dirty="0" smtClean="0">
                <a:solidFill>
                  <a:schemeClr val="bg1"/>
                </a:solidFill>
                <a:ea typeface="微软雅黑" panose="020B0503020204020204" pitchFamily="34" charset="-122"/>
              </a:rPr>
              <a:t>——</a:t>
            </a:r>
            <a:r>
              <a:rPr lang="zh-CN" altLang="en-US" sz="2400" b="1" dirty="0" smtClean="0">
                <a:solidFill>
                  <a:schemeClr val="bg1"/>
                </a:solidFill>
                <a:ea typeface="微软雅黑" panose="020B0503020204020204" pitchFamily="34" charset="-122"/>
              </a:rPr>
              <a:t>在积累身份资本</a:t>
            </a:r>
            <a:r>
              <a:rPr lang="en-US" altLang="zh-CN" sz="2400" b="1" dirty="0">
                <a:solidFill>
                  <a:schemeClr val="bg1"/>
                </a:solidFill>
                <a:ea typeface="微软雅黑" panose="020B0503020204020204" pitchFamily="34" charset="-122"/>
              </a:rPr>
              <a:t>!</a:t>
            </a:r>
            <a:r>
              <a:rPr lang="en-US" altLang="zh-CN" sz="1600" dirty="0" smtClean="0">
                <a:solidFill>
                  <a:schemeClr val="bg1"/>
                </a:solidFill>
                <a:ea typeface="微软雅黑" panose="020B0503020204020204" pitchFamily="34" charset="-122"/>
              </a:rPr>
              <a:t>”</a:t>
            </a:r>
            <a:endParaRPr lang="zh-CN" altLang="en-US" sz="1600" dirty="0">
              <a:solidFill>
                <a:schemeClr val="bg1"/>
              </a:solidFill>
              <a:ea typeface="微软雅黑" panose="020B0503020204020204" pitchFamily="34" charset="-122"/>
            </a:endParaRPr>
          </a:p>
        </p:txBody>
      </p:sp>
      <p:sp>
        <p:nvSpPr>
          <p:cNvPr id="5" name="文本框 4"/>
          <p:cNvSpPr txBox="1"/>
          <p:nvPr/>
        </p:nvSpPr>
        <p:spPr>
          <a:xfrm>
            <a:off x="455612" y="869950"/>
            <a:ext cx="4516437" cy="369332"/>
          </a:xfrm>
          <a:prstGeom prst="rect">
            <a:avLst/>
          </a:prstGeom>
          <a:noFill/>
        </p:spPr>
        <p:txBody>
          <a:bodyPr wrap="square" rtlCol="0">
            <a:spAutoFit/>
          </a:bodyPr>
          <a:lstStyle/>
          <a:p>
            <a:r>
              <a:rPr lang="en-US" altLang="zh-CN" dirty="0">
                <a:solidFill>
                  <a:schemeClr val="bg1"/>
                </a:solidFill>
                <a:latin typeface="Helvetica" panose="020B0604020202020204" pitchFamily="34" charset="0"/>
                <a:ea typeface="微软雅黑" panose="020B0503020204020204" pitchFamily="34" charset="-122"/>
              </a:rPr>
              <a:t>Meg </a:t>
            </a:r>
            <a:r>
              <a:rPr lang="en-US" altLang="zh-CN" dirty="0" smtClean="0">
                <a:solidFill>
                  <a:schemeClr val="bg1"/>
                </a:solidFill>
                <a:latin typeface="Helvetica" panose="020B0604020202020204" pitchFamily="34" charset="0"/>
                <a:ea typeface="微软雅黑" panose="020B0503020204020204" pitchFamily="34" charset="-122"/>
              </a:rPr>
              <a:t>Jay </a:t>
            </a:r>
            <a:r>
              <a:rPr lang="zh-CN" altLang="en-US" dirty="0" smtClean="0">
                <a:solidFill>
                  <a:schemeClr val="bg1"/>
                </a:solidFill>
                <a:latin typeface="Helvetica" panose="020B0604020202020204" pitchFamily="34" charset="0"/>
                <a:ea typeface="微软雅黑" panose="020B0503020204020204" pitchFamily="34" charset="-122"/>
              </a:rPr>
              <a:t>给迷茫的海伦讲了一个故事：</a:t>
            </a:r>
            <a:endParaRPr lang="zh-CN" altLang="en-US" dirty="0">
              <a:solidFill>
                <a:schemeClr val="bg1"/>
              </a:solidFill>
              <a:ea typeface="微软雅黑" panose="020B0503020204020204" pitchFamily="34" charset="-122"/>
            </a:endParaRPr>
          </a:p>
        </p:txBody>
      </p:sp>
      <p:pic>
        <p:nvPicPr>
          <p:cNvPr id="6146" name="Picture 2" descr="http://lunwen.xinli110.com/UploadFiles_4628/200706/2007060510170257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0863" y="1998482"/>
            <a:ext cx="3629027" cy="3640660"/>
          </a:xfrm>
          <a:prstGeom prst="ellipse">
            <a:avLst/>
          </a:prstGeom>
          <a:ln w="63500" cap="rnd">
            <a:solidFill>
              <a:srgbClr val="BCEEE9"/>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062222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 y="1933576"/>
            <a:ext cx="12192001" cy="4067174"/>
            <a:chOff x="463753" y="1421119"/>
            <a:chExt cx="11639348" cy="3602965"/>
          </a:xfrm>
        </p:grpSpPr>
        <p:sp>
          <p:nvSpPr>
            <p:cNvPr id="8" name="矩形 7"/>
            <p:cNvSpPr/>
            <p:nvPr/>
          </p:nvSpPr>
          <p:spPr>
            <a:xfrm>
              <a:off x="463753" y="1421119"/>
              <a:ext cx="7737270" cy="3602965"/>
            </a:xfrm>
            <a:prstGeom prst="rect">
              <a:avLst/>
            </a:prstGeom>
            <a:solidFill>
              <a:srgbClr val="248C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pic>
          <p:nvPicPr>
            <p:cNvPr id="7172" name="Picture 4" descr="http://www.enping.gov.cn/UpLoadFiles/newscenter/2010-8/201008251716446515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47260" y="1421120"/>
              <a:ext cx="5055841" cy="3587424"/>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4" name="矩形 3"/>
          <p:cNvSpPr/>
          <p:nvPr/>
        </p:nvSpPr>
        <p:spPr>
          <a:xfrm>
            <a:off x="507352" y="4492646"/>
            <a:ext cx="4973637" cy="923330"/>
          </a:xfrm>
          <a:prstGeom prst="rect">
            <a:avLst/>
          </a:prstGeom>
        </p:spPr>
        <p:txBody>
          <a:bodyPr wrap="square">
            <a:spAutoFit/>
          </a:bodyPr>
          <a:lstStyle/>
          <a:p>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你想嫁个百万富翁，先看看自己有没有五十万身价配得上他。同理，你要先有一个好的身份资本积累，好的工作</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机会</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自然</a:t>
            </a:r>
            <a:r>
              <a:rPr lang="zh-CN"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从</a:t>
            </a:r>
            <a:r>
              <a:rPr lang="zh-CN" altLang="zh-CN"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天上掉下来。</a:t>
            </a:r>
            <a:endParaRPr lang="zh-CN" altLang="zh-CN" kern="100" dirty="0">
              <a:solidFill>
                <a:srgbClr val="BCEEE9"/>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5" name="矩形 4"/>
          <p:cNvSpPr/>
          <p:nvPr/>
        </p:nvSpPr>
        <p:spPr>
          <a:xfrm>
            <a:off x="666750" y="677834"/>
            <a:ext cx="7326312" cy="523220"/>
          </a:xfrm>
          <a:prstGeom prst="rect">
            <a:avLst/>
          </a:prstGeom>
        </p:spPr>
        <p:txBody>
          <a:bodyPr wrap="square">
            <a:spAutoFit/>
          </a:bodyPr>
          <a:lstStyle/>
          <a:p>
            <a:r>
              <a:rPr lang="zh-CN" altLang="en-US" sz="2400" dirty="0" smtClean="0">
                <a:solidFill>
                  <a:srgbClr val="BCEEE9"/>
                </a:solidFill>
                <a:latin typeface="Helvetica" panose="020B0604020202020204" pitchFamily="34" charset="0"/>
                <a:ea typeface="微软雅黑" panose="020B0503020204020204" pitchFamily="34" charset="-122"/>
              </a:rPr>
              <a:t>忠言</a:t>
            </a:r>
            <a:r>
              <a:rPr lang="en-US" altLang="zh-CN" sz="2400" dirty="0" smtClean="0">
                <a:solidFill>
                  <a:srgbClr val="BCEEE9"/>
                </a:solidFill>
                <a:latin typeface="Helvetica" panose="020B0604020202020204" pitchFamily="34" charset="0"/>
                <a:ea typeface="微软雅黑" panose="020B0503020204020204" pitchFamily="34" charset="-122"/>
              </a:rPr>
              <a:t>1: </a:t>
            </a:r>
            <a:r>
              <a:rPr lang="zh-CN" altLang="en-US" sz="2800" b="1" dirty="0" smtClean="0">
                <a:solidFill>
                  <a:schemeClr val="bg1"/>
                </a:solidFill>
                <a:latin typeface="Helvetica" panose="020B0604020202020204" pitchFamily="34" charset="0"/>
                <a:ea typeface="微软雅黑" panose="020B0503020204020204" pitchFamily="34" charset="-122"/>
              </a:rPr>
              <a:t>忘掉自我认识危机，去积累身份</a:t>
            </a:r>
            <a:r>
              <a:rPr lang="zh-CN" altLang="zh-CN" sz="2800" b="1" dirty="0" smtClean="0">
                <a:solidFill>
                  <a:schemeClr val="bg1"/>
                </a:solidFill>
                <a:latin typeface="Helvetica" panose="020B0604020202020204" pitchFamily="34" charset="0"/>
                <a:ea typeface="微软雅黑" panose="020B0503020204020204" pitchFamily="34" charset="-122"/>
                <a:cs typeface="Helvetica" panose="020B0604020202020204" pitchFamily="34" charset="0"/>
              </a:rPr>
              <a:t>资本</a:t>
            </a:r>
            <a:endParaRPr lang="zh-CN" altLang="en-US" sz="2800" dirty="0">
              <a:solidFill>
                <a:schemeClr val="bg1"/>
              </a:solidFill>
              <a:ea typeface="微软雅黑" panose="020B0503020204020204" pitchFamily="34" charset="-122"/>
            </a:endParaRPr>
          </a:p>
        </p:txBody>
      </p:sp>
      <p:sp>
        <p:nvSpPr>
          <p:cNvPr id="2" name="五边形 1"/>
          <p:cNvSpPr/>
          <p:nvPr/>
        </p:nvSpPr>
        <p:spPr>
          <a:xfrm>
            <a:off x="0" y="691342"/>
            <a:ext cx="666750" cy="423083"/>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1B665F"/>
                </a:solidFill>
                <a:ea typeface="微软雅黑" panose="020B0503020204020204" pitchFamily="34" charset="-122"/>
              </a:rPr>
              <a:t>so</a:t>
            </a:r>
            <a:endParaRPr lang="zh-CN" altLang="en-US" sz="3200" dirty="0">
              <a:solidFill>
                <a:srgbClr val="1B665F"/>
              </a:solidFill>
              <a:ea typeface="微软雅黑" panose="020B0503020204020204" pitchFamily="34" charset="-122"/>
            </a:endParaRPr>
          </a:p>
        </p:txBody>
      </p:sp>
      <p:sp>
        <p:nvSpPr>
          <p:cNvPr id="6" name="文本框 5"/>
          <p:cNvSpPr txBox="1"/>
          <p:nvPr/>
        </p:nvSpPr>
        <p:spPr>
          <a:xfrm>
            <a:off x="507352" y="2215099"/>
            <a:ext cx="5210175" cy="1723549"/>
          </a:xfrm>
          <a:prstGeom prst="rect">
            <a:avLst/>
          </a:prstGeom>
          <a:noFill/>
        </p:spPr>
        <p:txBody>
          <a:bodyPr wrap="square" rtlCol="0">
            <a:spAutoFit/>
          </a:bodyPr>
          <a:lstStyle/>
          <a:p>
            <a:r>
              <a:rPr lang="zh-CN" altLang="en-US" kern="0" dirty="0">
                <a:solidFill>
                  <a:srgbClr val="BCEEE9"/>
                </a:solidFill>
                <a:latin typeface="Verdana" panose="020B0604030504040204" pitchFamily="34" charset="0"/>
                <a:ea typeface="微软雅黑" panose="020B0503020204020204" pitchFamily="34" charset="-122"/>
                <a:cs typeface="宋体" panose="02010600030101010101" pitchFamily="2" charset="-122"/>
              </a:rPr>
              <a:t>那些问题，想不清楚，咱就别想了</a:t>
            </a:r>
            <a:r>
              <a:rPr lang="zh-CN" altLang="en-US"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rPr>
              <a:t>。</a:t>
            </a:r>
            <a:endParaRPr lang="en-US" altLang="zh-CN" kern="0" dirty="0" smtClean="0">
              <a:solidFill>
                <a:srgbClr val="BCEEE9"/>
              </a:solidFill>
              <a:latin typeface="Verdana" panose="020B0604030504040204" pitchFamily="34" charset="0"/>
              <a:ea typeface="微软雅黑" panose="020B0503020204020204" pitchFamily="34" charset="-122"/>
              <a:cs typeface="宋体" panose="02010600030101010101" pitchFamily="2" charset="-122"/>
            </a:endParaRPr>
          </a:p>
          <a:p>
            <a:endParaRPr lang="en-US" altLang="zh-CN" sz="800"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不要</a:t>
            </a:r>
            <a:r>
              <a:rPr lang="zh-CN" altLang="en-US"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为你是谁烦恼，而应该思考你可以是谁，并去赚取你可以是谁的资本。</a:t>
            </a:r>
          </a:p>
          <a:p>
            <a:endParaRPr lang="en-US" altLang="zh-CN" sz="800"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多</a:t>
            </a:r>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去</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做</a:t>
            </a:r>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些</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给</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自己身份加分的事情。</a:t>
            </a:r>
            <a:endPar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endParaRPr>
          </a:p>
          <a:p>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比如技术性工作，技能考核，不一般的经历</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endParaRPr>
          </a:p>
        </p:txBody>
      </p:sp>
      <p:pic>
        <p:nvPicPr>
          <p:cNvPr id="13" name="图片 12"/>
          <p:cNvPicPr>
            <a:picLocks noChangeAspect="1"/>
          </p:cNvPicPr>
          <p:nvPr/>
        </p:nvPicPr>
        <p:blipFill>
          <a:blip r:embed="rId3" cstate="print"/>
          <a:stretch>
            <a:fillRect/>
          </a:stretch>
        </p:blipFill>
        <p:spPr>
          <a:xfrm>
            <a:off x="5325101" y="2487575"/>
            <a:ext cx="3215481" cy="2959175"/>
          </a:xfrm>
          <a:prstGeom prst="ellipse">
            <a:avLst/>
          </a:prstGeom>
          <a:ln w="63500" cap="rnd">
            <a:noFill/>
          </a:ln>
          <a:effectLst/>
        </p:spPr>
      </p:pic>
    </p:spTree>
    <p:extLst>
      <p:ext uri="{BB962C8B-B14F-4D97-AF65-F5344CB8AC3E}">
        <p14:creationId xmlns:p14="http://schemas.microsoft.com/office/powerpoint/2010/main" xmlns="" val="2216039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srcRect b="25313"/>
          <a:stretch/>
        </p:blipFill>
        <p:spPr>
          <a:xfrm>
            <a:off x="0" y="0"/>
            <a:ext cx="12192000" cy="6829425"/>
          </a:xfrm>
          <a:prstGeom prst="rect">
            <a:avLst/>
          </a:prstGeom>
        </p:spPr>
      </p:pic>
      <p:sp>
        <p:nvSpPr>
          <p:cNvPr id="8" name="矩形 7"/>
          <p:cNvSpPr/>
          <p:nvPr/>
        </p:nvSpPr>
        <p:spPr>
          <a:xfrm>
            <a:off x="0" y="739939"/>
            <a:ext cx="6353175" cy="2793836"/>
          </a:xfrm>
          <a:prstGeom prst="rect">
            <a:avLst/>
          </a:prstGeom>
          <a:solidFill>
            <a:srgbClr val="634128">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微软雅黑" panose="020B0503020204020204" pitchFamily="34" charset="-122"/>
            </a:endParaRPr>
          </a:p>
        </p:txBody>
      </p:sp>
      <p:sp>
        <p:nvSpPr>
          <p:cNvPr id="5" name="文本框 4"/>
          <p:cNvSpPr txBox="1"/>
          <p:nvPr/>
        </p:nvSpPr>
        <p:spPr>
          <a:xfrm>
            <a:off x="481584" y="948041"/>
            <a:ext cx="5614416" cy="923330"/>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酒逢知己千杯少，</a:t>
            </a:r>
            <a:r>
              <a:rPr lang="en-US" altLang="zh-CN" dirty="0" smtClean="0">
                <a:solidFill>
                  <a:schemeClr val="bg1"/>
                </a:solidFill>
                <a:ea typeface="微软雅黑" panose="020B0503020204020204" pitchFamily="34" charset="-122"/>
              </a:rPr>
              <a:t>20</a:t>
            </a:r>
            <a:r>
              <a:rPr lang="zh-CN" altLang="en-US" dirty="0" smtClean="0">
                <a:solidFill>
                  <a:schemeClr val="bg1"/>
                </a:solidFill>
                <a:ea typeface="微软雅黑" panose="020B0503020204020204" pitchFamily="34" charset="-122"/>
              </a:rPr>
              <a:t>岁年轻人的城市族群，多半是大学时期的死党。这些朋友和我们一起吃饭喝酒，</a:t>
            </a:r>
            <a:r>
              <a:rPr lang="zh-CN" altLang="en-US" dirty="0">
                <a:solidFill>
                  <a:schemeClr val="bg1"/>
                </a:solidFill>
                <a:ea typeface="微软雅黑" panose="020B0503020204020204" pitchFamily="34" charset="-122"/>
              </a:rPr>
              <a:t>一起</a:t>
            </a:r>
            <a:r>
              <a:rPr lang="zh-CN"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抱怨</a:t>
            </a:r>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我的前任是极品</a:t>
            </a:r>
            <a:r>
              <a:rPr lang="en-US"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”or“</a:t>
            </a:r>
            <a:r>
              <a:rPr lang="zh-CN" altLang="zh-CN" kern="0" dirty="0">
                <a:solidFill>
                  <a:schemeClr val="bg1"/>
                </a:solidFill>
                <a:latin typeface="Verdana" panose="020B0604030504040204" pitchFamily="34" charset="0"/>
                <a:ea typeface="微软雅黑" panose="020B0503020204020204" pitchFamily="34" charset="-122"/>
                <a:cs typeface="宋体" panose="02010600030101010101" pitchFamily="2" charset="-122"/>
              </a:rPr>
              <a:t>我的老板是奇葩</a:t>
            </a:r>
            <a:r>
              <a:rPr lang="en-US" altLang="zh-CN"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r>
              <a:rPr lang="zh-CN" altLang="en-US" kern="0" dirty="0" smtClean="0">
                <a:solidFill>
                  <a:schemeClr val="bg1"/>
                </a:solidFill>
                <a:latin typeface="Verdana" panose="020B0604030504040204" pitchFamily="34" charset="0"/>
                <a:ea typeface="微软雅黑" panose="020B0503020204020204" pitchFamily="34" charset="-122"/>
                <a:cs typeface="宋体" panose="02010600030101010101" pitchFamily="2" charset="-122"/>
              </a:rPr>
              <a:t>。</a:t>
            </a:r>
            <a:endParaRPr lang="zh-CN" altLang="zh-CN"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6" name="文本框 5"/>
          <p:cNvSpPr txBox="1"/>
          <p:nvPr/>
        </p:nvSpPr>
        <p:spPr>
          <a:xfrm>
            <a:off x="481584" y="2174589"/>
            <a:ext cx="5614416" cy="1107996"/>
          </a:xfrm>
          <a:prstGeom prst="rect">
            <a:avLst/>
          </a:prstGeom>
          <a:noFill/>
        </p:spPr>
        <p:txBody>
          <a:bodyPr wrap="square" rtlCol="0">
            <a:spAutoFit/>
          </a:bodyPr>
          <a:lstStyle/>
          <a:p>
            <a:r>
              <a:rPr lang="zh-CN" altLang="en-US" dirty="0" smtClean="0">
                <a:solidFill>
                  <a:schemeClr val="bg1"/>
                </a:solidFill>
                <a:ea typeface="微软雅黑" panose="020B0503020204020204" pitchFamily="34" charset="-122"/>
              </a:rPr>
              <a:t>小圈子的确是一个避风的港湾，但你总要启航。而</a:t>
            </a:r>
            <a:endParaRPr lang="en-US" altLang="zh-CN" dirty="0" smtClean="0">
              <a:solidFill>
                <a:schemeClr val="bg1"/>
              </a:solidFill>
              <a:ea typeface="微软雅黑" panose="020B0503020204020204" pitchFamily="34" charset="-122"/>
            </a:endParaRPr>
          </a:p>
          <a:p>
            <a:r>
              <a:rPr lang="zh-CN" altLang="en-US" sz="2400" b="1" dirty="0" smtClean="0">
                <a:solidFill>
                  <a:schemeClr val="bg1"/>
                </a:solidFill>
                <a:ea typeface="微软雅黑" panose="020B0503020204020204" pitchFamily="34" charset="-122"/>
              </a:rPr>
              <a:t>真正能使我们戏剧性改变的，往往是那些萍水相逢的路人</a:t>
            </a:r>
            <a:r>
              <a:rPr lang="zh-CN" altLang="en-US" dirty="0" smtClean="0">
                <a:solidFill>
                  <a:schemeClr val="bg1"/>
                </a:solidFill>
                <a:ea typeface="微软雅黑" panose="020B0503020204020204" pitchFamily="34" charset="-122"/>
              </a:rPr>
              <a:t>。</a:t>
            </a:r>
            <a:endParaRPr lang="zh-CN" altLang="en-US" dirty="0">
              <a:solidFill>
                <a:schemeClr val="bg1"/>
              </a:solidFill>
              <a:ea typeface="微软雅黑" panose="020B0503020204020204" pitchFamily="34" charset="-122"/>
            </a:endParaRPr>
          </a:p>
        </p:txBody>
      </p:sp>
    </p:spTree>
    <p:extLst>
      <p:ext uri="{BB962C8B-B14F-4D97-AF65-F5344CB8AC3E}">
        <p14:creationId xmlns:p14="http://schemas.microsoft.com/office/powerpoint/2010/main" xmlns="" val="8097952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48C81"/>
        </a:solidFill>
        <a:ln>
          <a:noFill/>
        </a:ln>
      </a:spPr>
      <a:bodyPr rtlCol="0" anchor="ctr"/>
      <a:lstStyle>
        <a:defPPr algn="ctr">
          <a:defRPr dirty="0">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solidFill>
              <a:schemeClr val="bg1"/>
            </a:solidFill>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738</TotalTime>
  <Words>2172</Words>
  <Application>Microsoft Office PowerPoint</Application>
  <PresentationFormat>自定义</PresentationFormat>
  <Paragraphs>135</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Arial</vt:lpstr>
      <vt:lpstr>宋体</vt:lpstr>
      <vt:lpstr>Calibri</vt:lpstr>
      <vt:lpstr>微软雅黑</vt:lpstr>
      <vt:lpstr>Dotum</vt:lpstr>
      <vt:lpstr>Times New Roman</vt:lpstr>
      <vt:lpstr>方正细珊瑚_GBK</vt:lpstr>
      <vt:lpstr>Helvetica</vt:lpstr>
      <vt:lpstr>Verdana</vt:lpstr>
      <vt:lpstr>Calibri Light</vt: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康倩</dc:creator>
  <cp:lastModifiedBy>Administrator</cp:lastModifiedBy>
  <cp:revision>129</cp:revision>
  <dcterms:created xsi:type="dcterms:W3CDTF">2014-07-31T03:21:39Z</dcterms:created>
  <dcterms:modified xsi:type="dcterms:W3CDTF">2015-07-27T02:33:10Z</dcterms:modified>
</cp:coreProperties>
</file>