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Default Extension="bin" ContentType="application/vnd.ms-office.activeX"/>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activeX/activeX2.xml" ContentType="application/vnd.ms-office.activeX+xml"/>
  <Override PartName="/ppt/activeX/activeX3.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wmf" ContentType="image/x-wmf"/>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9" r:id="rId2"/>
    <p:sldId id="498" r:id="rId3"/>
    <p:sldId id="518" r:id="rId4"/>
    <p:sldId id="519" r:id="rId5"/>
    <p:sldId id="520" r:id="rId6"/>
    <p:sldId id="521" r:id="rId7"/>
    <p:sldId id="522" r:id="rId8"/>
    <p:sldId id="524" r:id="rId9"/>
    <p:sldId id="527" r:id="rId10"/>
    <p:sldId id="503" r:id="rId11"/>
    <p:sldId id="531" r:id="rId12"/>
    <p:sldId id="526" r:id="rId13"/>
    <p:sldId id="530" r:id="rId14"/>
    <p:sldId id="529" r:id="rId15"/>
    <p:sldId id="528" r:id="rId16"/>
    <p:sldId id="514" r:id="rId17"/>
    <p:sldId id="515" r:id="rId18"/>
    <p:sldId id="516" r:id="rId19"/>
    <p:sldId id="523" r:id="rId20"/>
    <p:sldId id="511" r:id="rId21"/>
  </p:sldIdLst>
  <p:sldSz cx="9144000" cy="6858000" type="screen4x3"/>
  <p:notesSz cx="6797675" cy="9926638"/>
  <p:photoAlbum/>
  <p:defaultTextStyle>
    <a:defPPr>
      <a:defRPr lang="zh-CN"/>
    </a:defPPr>
    <a:lvl1pPr algn="l" rtl="0" fontAlgn="base">
      <a:spcBef>
        <a:spcPct val="0"/>
      </a:spcBef>
      <a:spcAft>
        <a:spcPct val="0"/>
      </a:spcAft>
      <a:defRPr sz="1600" kern="1200">
        <a:solidFill>
          <a:schemeClr val="tx1"/>
        </a:solidFill>
        <a:latin typeface="Arial" charset="0"/>
        <a:ea typeface="宋体" pitchFamily="2" charset="-122"/>
        <a:cs typeface="+mn-cs"/>
      </a:defRPr>
    </a:lvl1pPr>
    <a:lvl2pPr marL="457200" algn="l" rtl="0" fontAlgn="base">
      <a:spcBef>
        <a:spcPct val="0"/>
      </a:spcBef>
      <a:spcAft>
        <a:spcPct val="0"/>
      </a:spcAft>
      <a:defRPr sz="1600" kern="1200">
        <a:solidFill>
          <a:schemeClr val="tx1"/>
        </a:solidFill>
        <a:latin typeface="Arial" charset="0"/>
        <a:ea typeface="宋体" pitchFamily="2" charset="-122"/>
        <a:cs typeface="+mn-cs"/>
      </a:defRPr>
    </a:lvl2pPr>
    <a:lvl3pPr marL="914400" algn="l" rtl="0" fontAlgn="base">
      <a:spcBef>
        <a:spcPct val="0"/>
      </a:spcBef>
      <a:spcAft>
        <a:spcPct val="0"/>
      </a:spcAft>
      <a:defRPr sz="1600" kern="1200">
        <a:solidFill>
          <a:schemeClr val="tx1"/>
        </a:solidFill>
        <a:latin typeface="Arial" charset="0"/>
        <a:ea typeface="宋体" pitchFamily="2" charset="-122"/>
        <a:cs typeface="+mn-cs"/>
      </a:defRPr>
    </a:lvl3pPr>
    <a:lvl4pPr marL="1371600" algn="l" rtl="0" fontAlgn="base">
      <a:spcBef>
        <a:spcPct val="0"/>
      </a:spcBef>
      <a:spcAft>
        <a:spcPct val="0"/>
      </a:spcAft>
      <a:defRPr sz="1600" kern="1200">
        <a:solidFill>
          <a:schemeClr val="tx1"/>
        </a:solidFill>
        <a:latin typeface="Arial" charset="0"/>
        <a:ea typeface="宋体" pitchFamily="2" charset="-122"/>
        <a:cs typeface="+mn-cs"/>
      </a:defRPr>
    </a:lvl4pPr>
    <a:lvl5pPr marL="1828800" algn="l" rtl="0" fontAlgn="base">
      <a:spcBef>
        <a:spcPct val="0"/>
      </a:spcBef>
      <a:spcAft>
        <a:spcPct val="0"/>
      </a:spcAft>
      <a:defRPr sz="1600" kern="1200">
        <a:solidFill>
          <a:schemeClr val="tx1"/>
        </a:solidFill>
        <a:latin typeface="Arial" charset="0"/>
        <a:ea typeface="宋体" pitchFamily="2" charset="-122"/>
        <a:cs typeface="+mn-cs"/>
      </a:defRPr>
    </a:lvl5pPr>
    <a:lvl6pPr marL="2286000" algn="l" defTabSz="914400" rtl="0" eaLnBrk="1" latinLnBrk="0" hangingPunct="1">
      <a:defRPr sz="1600" kern="1200">
        <a:solidFill>
          <a:schemeClr val="tx1"/>
        </a:solidFill>
        <a:latin typeface="Arial" charset="0"/>
        <a:ea typeface="宋体" pitchFamily="2" charset="-122"/>
        <a:cs typeface="+mn-cs"/>
      </a:defRPr>
    </a:lvl6pPr>
    <a:lvl7pPr marL="2743200" algn="l" defTabSz="914400" rtl="0" eaLnBrk="1" latinLnBrk="0" hangingPunct="1">
      <a:defRPr sz="1600" kern="1200">
        <a:solidFill>
          <a:schemeClr val="tx1"/>
        </a:solidFill>
        <a:latin typeface="Arial" charset="0"/>
        <a:ea typeface="宋体" pitchFamily="2" charset="-122"/>
        <a:cs typeface="+mn-cs"/>
      </a:defRPr>
    </a:lvl7pPr>
    <a:lvl8pPr marL="3200400" algn="l" defTabSz="914400" rtl="0" eaLnBrk="1" latinLnBrk="0" hangingPunct="1">
      <a:defRPr sz="1600" kern="1200">
        <a:solidFill>
          <a:schemeClr val="tx1"/>
        </a:solidFill>
        <a:latin typeface="Arial" charset="0"/>
        <a:ea typeface="宋体" pitchFamily="2" charset="-122"/>
        <a:cs typeface="+mn-cs"/>
      </a:defRPr>
    </a:lvl8pPr>
    <a:lvl9pPr marL="3657600" algn="l" defTabSz="914400" rtl="0" eaLnBrk="1" latinLnBrk="0" hangingPunct="1">
      <a:defRPr sz="1600"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4C4C4C"/>
    <a:srgbClr val="C00000"/>
    <a:srgbClr val="FF5050"/>
    <a:srgbClr val="FF9900"/>
    <a:srgbClr val="DDDDDD"/>
    <a:srgbClr val="009999"/>
    <a:srgbClr val="FFFF66"/>
    <a:srgbClr val="9999FF"/>
    <a:srgbClr val="33CCCC"/>
    <a:srgbClr val="0066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717" autoAdjust="0"/>
    <p:restoredTop sz="94660"/>
  </p:normalViewPr>
  <p:slideViewPr>
    <p:cSldViewPr>
      <p:cViewPr varScale="1">
        <p:scale>
          <a:sx n="104" d="100"/>
          <a:sy n="104" d="100"/>
        </p:scale>
        <p:origin x="-168" y="-96"/>
      </p:cViewPr>
      <p:guideLst>
        <p:guide orient="horz" pos="588"/>
        <p:guide orient="horz" pos="648"/>
        <p:guide orient="horz" pos="769"/>
        <p:guide pos="113"/>
        <p:guide pos="5511"/>
        <p:guide pos="2880"/>
        <p:guide pos="431"/>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2706"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FA747973-21AD-4865-B3FE-88DFD87E496F}" type="datetimeFigureOut">
              <a:rPr lang="zh-CN" altLang="en-US"/>
              <a:pPr>
                <a:defRPr/>
              </a:pPr>
              <a:t>2013-12-27</a:t>
            </a:fld>
            <a:endParaRPr lang="zh-CN" altLang="en-US"/>
          </a:p>
        </p:txBody>
      </p:sp>
      <p:sp>
        <p:nvSpPr>
          <p:cNvPr id="4" name="页脚占位符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2AF7FFBB-9B78-4400-A13C-56434F58B92E}" type="slidenum">
              <a:rPr lang="zh-CN" altLang="en-US"/>
              <a:pPr>
                <a:defRPr/>
              </a:pPr>
              <a:t>‹#›</a:t>
            </a:fld>
            <a:endParaRPr lang="zh-CN" altLang="en-US"/>
          </a:p>
        </p:txBody>
      </p:sp>
    </p:spTree>
    <p:extLst>
      <p:ext uri="{BB962C8B-B14F-4D97-AF65-F5344CB8AC3E}">
        <p14:creationId xmlns="" xmlns:p14="http://schemas.microsoft.com/office/powerpoint/2010/main" val="8702054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8CA2CF18-218D-49B1-8438-D0F41968207E}" type="datetimeFigureOut">
              <a:rPr lang="zh-CN" altLang="en-US"/>
              <a:pPr>
                <a:defRPr/>
              </a:pPr>
              <a:t>2013-12-27</a:t>
            </a:fld>
            <a:endParaRPr lang="zh-CN" altLang="en-US"/>
          </a:p>
        </p:txBody>
      </p:sp>
      <p:sp>
        <p:nvSpPr>
          <p:cNvPr id="4" name="幻灯片图像占位符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78AF3E4-D8AF-4EB0-9C25-2418F06D3078}" type="slidenum">
              <a:rPr lang="zh-CN" altLang="en-US"/>
              <a:pPr>
                <a:defRPr/>
              </a:pPr>
              <a:t>‹#›</a:t>
            </a:fld>
            <a:endParaRPr lang="zh-CN" altLang="en-US"/>
          </a:p>
        </p:txBody>
      </p:sp>
    </p:spTree>
    <p:extLst>
      <p:ext uri="{BB962C8B-B14F-4D97-AF65-F5344CB8AC3E}">
        <p14:creationId xmlns="" xmlns:p14="http://schemas.microsoft.com/office/powerpoint/2010/main" val="80189438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节标题">
    <p:spTree>
      <p:nvGrpSpPr>
        <p:cNvPr id="1" name=""/>
        <p:cNvGrpSpPr/>
        <p:nvPr/>
      </p:nvGrpSpPr>
      <p:grpSpPr>
        <a:xfrm>
          <a:off x="0" y="0"/>
          <a:ext cx="0" cy="0"/>
          <a:chOff x="0" y="0"/>
          <a:chExt cx="0" cy="0"/>
        </a:xfrm>
      </p:grpSpPr>
      <p:pic>
        <p:nvPicPr>
          <p:cNvPr id="11" name="图片 10"/>
          <p:cNvPicPr>
            <a:picLocks noChangeAspect="1"/>
          </p:cNvPicPr>
          <p:nvPr userDrawn="1"/>
        </p:nvPicPr>
        <p:blipFill rotWithShape="1">
          <a:blip r:embed="rId2" cstate="screen">
            <a:extLst>
              <a:ext uri="{28A0092B-C50C-407E-A947-70E740481C1C}">
                <a14:useLocalDpi xmlns="" xmlns:a14="http://schemas.microsoft.com/office/drawing/2010/main"/>
              </a:ext>
            </a:extLst>
          </a:blip>
          <a:srcRect l="49290" t="20240" r="1" b="2648"/>
          <a:stretch/>
        </p:blipFill>
        <p:spPr>
          <a:xfrm>
            <a:off x="0" y="0"/>
            <a:ext cx="6199508" cy="6858000"/>
          </a:xfrm>
          <a:prstGeom prst="rect">
            <a:avLst/>
          </a:prstGeom>
        </p:spPr>
      </p:pic>
      <p:sp>
        <p:nvSpPr>
          <p:cNvPr id="18" name="标题占位符 5"/>
          <p:cNvSpPr>
            <a:spLocks noGrp="1"/>
          </p:cNvSpPr>
          <p:nvPr>
            <p:ph type="title"/>
          </p:nvPr>
        </p:nvSpPr>
        <p:spPr>
          <a:xfrm>
            <a:off x="1115616" y="3356992"/>
            <a:ext cx="7488832" cy="857250"/>
          </a:xfrm>
          <a:prstGeom prst="rect">
            <a:avLst/>
          </a:prstGeom>
        </p:spPr>
        <p:txBody>
          <a:bodyPr vert="horz" lIns="91440" tIns="45720" rIns="91440" bIns="45720" rtlCol="0" anchor="ctr">
            <a:normAutofit/>
          </a:bodyPr>
          <a:lstStyle>
            <a:lvl1pPr>
              <a:defRPr b="1">
                <a:latin typeface="微软雅黑" pitchFamily="34" charset="-122"/>
                <a:ea typeface="微软雅黑" pitchFamily="34" charset="-122"/>
              </a:defRPr>
            </a:lvl1pPr>
          </a:lstStyle>
          <a:p>
            <a:r>
              <a:rPr kumimoji="1" lang="zh-CN" altLang="en-US" dirty="0" smtClean="0"/>
              <a:t>单击此处编辑母版标题样式</a:t>
            </a:r>
            <a:endParaRPr kumimoji="1" lang="zh-CN" altLang="en-US" dirty="0"/>
          </a:p>
        </p:txBody>
      </p:sp>
      <p:sp>
        <p:nvSpPr>
          <p:cNvPr id="23" name="日期占位符 2"/>
          <p:cNvSpPr>
            <a:spLocks noGrp="1"/>
          </p:cNvSpPr>
          <p:nvPr>
            <p:ph type="dt" sz="half" idx="2"/>
          </p:nvPr>
        </p:nvSpPr>
        <p:spPr>
          <a:xfrm>
            <a:off x="1187624" y="6237312"/>
            <a:ext cx="2133600" cy="274637"/>
          </a:xfrm>
          <a:prstGeom prst="rect">
            <a:avLst/>
          </a:prstGeom>
        </p:spPr>
        <p:txBody>
          <a:bodyPr/>
          <a:lstStyle>
            <a:lvl1pPr>
              <a:defRPr sz="1400">
                <a:solidFill>
                  <a:srgbClr val="7F7F7F"/>
                </a:solidFill>
                <a:latin typeface="Hiragino Sans GB W3"/>
                <a:ea typeface="Hiragino Sans GB W3"/>
                <a:cs typeface="Hiragino Sans GB W3"/>
              </a:defRPr>
            </a:lvl1pPr>
          </a:lstStyle>
          <a:p>
            <a:fld id="{03E7D5F1-1EFB-3A4A-9A3F-D3144975A9DF}" type="datetime1">
              <a:rPr kumimoji="1" lang="en-US" altLang="zh-CN" smtClean="0"/>
              <a:pPr/>
              <a:t>12/27/2013</a:t>
            </a:fld>
            <a:endParaRPr kumimoji="1" lang="zh-CN" altLang="en-US" dirty="0"/>
          </a:p>
        </p:txBody>
      </p:sp>
      <p:pic>
        <p:nvPicPr>
          <p:cNvPr id="6" name="Picture 2"/>
          <p:cNvPicPr>
            <a:picLocks noChangeAspect="1" noChangeArrowheads="1"/>
          </p:cNvPicPr>
          <p:nvPr userDrawn="1"/>
        </p:nvPicPr>
        <p:blipFill>
          <a:blip r:embed="rId3"/>
          <a:srcRect/>
          <a:stretch>
            <a:fillRect/>
          </a:stretch>
        </p:blipFill>
        <p:spPr bwMode="auto">
          <a:xfrm>
            <a:off x="1071538" y="1928802"/>
            <a:ext cx="1790215" cy="1076325"/>
          </a:xfrm>
          <a:prstGeom prst="rect">
            <a:avLst/>
          </a:prstGeom>
          <a:noFill/>
          <a:ln w="9525">
            <a:noFill/>
            <a:miter lim="800000"/>
            <a:headEnd/>
            <a:tailEnd/>
          </a:ln>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cxnSp>
        <p:nvCxnSpPr>
          <p:cNvPr id="12" name="直接连接符 11"/>
          <p:cNvCxnSpPr/>
          <p:nvPr userDrawn="1"/>
        </p:nvCxnSpPr>
        <p:spPr>
          <a:xfrm flipV="1">
            <a:off x="0" y="540187"/>
            <a:ext cx="9143496" cy="8493"/>
          </a:xfrm>
          <a:prstGeom prst="line">
            <a:avLst/>
          </a:prstGeom>
          <a:ln w="38100" cmpd="sng">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灯片编号占位符 10"/>
          <p:cNvSpPr txBox="1">
            <a:spLocks/>
          </p:cNvSpPr>
          <p:nvPr userDrawn="1"/>
        </p:nvSpPr>
        <p:spPr>
          <a:xfrm>
            <a:off x="8391847" y="6453336"/>
            <a:ext cx="428625" cy="216024"/>
          </a:xfrm>
          <a:prstGeom prst="rect">
            <a:avLst/>
          </a:prstGeom>
        </p:spPr>
        <p:txBody>
          <a:bodyPr/>
          <a:lstStyle>
            <a:lvl1pPr>
              <a:defRPr sz="1200"/>
            </a:lvl1pPr>
          </a:lstStyle>
          <a:p>
            <a:pPr algn="r" fontAlgn="auto">
              <a:spcBef>
                <a:spcPts val="0"/>
              </a:spcBef>
              <a:spcAft>
                <a:spcPts val="0"/>
              </a:spcAft>
              <a:defRPr/>
            </a:pPr>
            <a:fld id="{DF505181-A159-4C91-AE0D-28D1C1E5EFD5}" type="slidenum">
              <a:rPr lang="zh-CN" altLang="en-US" sz="1000" smtClean="0">
                <a:solidFill>
                  <a:schemeClr val="tx1">
                    <a:lumMod val="50000"/>
                    <a:lumOff val="50000"/>
                  </a:schemeClr>
                </a:solidFill>
                <a:latin typeface="Hiragino Sans GB W3"/>
                <a:ea typeface="Hiragino Sans GB W3"/>
                <a:cs typeface="Hiragino Sans GB W3"/>
              </a:rPr>
              <a:pPr algn="r" fontAlgn="auto">
                <a:spcBef>
                  <a:spcPts val="0"/>
                </a:spcBef>
                <a:spcAft>
                  <a:spcPts val="0"/>
                </a:spcAft>
                <a:defRPr/>
              </a:pPr>
              <a:t>‹#›</a:t>
            </a:fld>
            <a:endParaRPr lang="zh-CN" altLang="en-US" sz="1000" dirty="0">
              <a:solidFill>
                <a:schemeClr val="tx1">
                  <a:lumMod val="50000"/>
                  <a:lumOff val="50000"/>
                </a:schemeClr>
              </a:solidFill>
              <a:latin typeface="Hiragino Sans GB W3"/>
              <a:ea typeface="Hiragino Sans GB W3"/>
              <a:cs typeface="Hiragino Sans GB W3"/>
            </a:endParaRPr>
          </a:p>
        </p:txBody>
      </p:sp>
      <p:sp>
        <p:nvSpPr>
          <p:cNvPr id="18" name="标题 2"/>
          <p:cNvSpPr>
            <a:spLocks noGrp="1"/>
          </p:cNvSpPr>
          <p:nvPr>
            <p:ph type="title"/>
          </p:nvPr>
        </p:nvSpPr>
        <p:spPr>
          <a:xfrm>
            <a:off x="142844" y="-24"/>
            <a:ext cx="8352928" cy="571480"/>
          </a:xfrm>
        </p:spPr>
        <p:txBody>
          <a:bodyPr>
            <a:normAutofit/>
          </a:bodyPr>
          <a:lstStyle>
            <a:lvl1pPr algn="l">
              <a:defRPr sz="2400">
                <a:latin typeface="微软雅黑" pitchFamily="34" charset="-122"/>
                <a:ea typeface="微软雅黑" pitchFamily="34" charset="-122"/>
              </a:defRPr>
            </a:lvl1pPr>
          </a:lstStyle>
          <a:p>
            <a:r>
              <a:rPr kumimoji="1" lang="zh-CN" altLang="en-US" dirty="0" smtClean="0"/>
              <a:t>单击此处编辑母版标题样式</a:t>
            </a:r>
            <a:endParaRPr kumimoji="1" lang="zh-CN" altLang="en-US" dirty="0"/>
          </a:p>
        </p:txBody>
      </p:sp>
      <p:sp>
        <p:nvSpPr>
          <p:cNvPr id="22" name="内容占位符 4"/>
          <p:cNvSpPr>
            <a:spLocks noGrp="1"/>
          </p:cNvSpPr>
          <p:nvPr>
            <p:ph sz="quarter" idx="10"/>
          </p:nvPr>
        </p:nvSpPr>
        <p:spPr>
          <a:xfrm>
            <a:off x="395288" y="857232"/>
            <a:ext cx="8353425" cy="5236064"/>
          </a:xfrm>
          <a:prstGeom prst="rect">
            <a:avLst/>
          </a:prstGeom>
        </p:spPr>
        <p:txBody>
          <a:bodyPr vert="horz"/>
          <a:lstStyle>
            <a:lvl1pPr marL="342900" indent="-342900">
              <a:buFontTx/>
              <a:buNone/>
              <a:defRPr sz="2000">
                <a:solidFill>
                  <a:srgbClr val="4C4C4C"/>
                </a:solidFill>
                <a:latin typeface="微软雅黑" pitchFamily="34" charset="-122"/>
                <a:ea typeface="微软雅黑" pitchFamily="34" charset="-122"/>
                <a:cs typeface="微软雅黑" pitchFamily="34" charset="-122"/>
              </a:defRPr>
            </a:lvl1pPr>
            <a:lvl2pPr marL="742950" indent="-285750">
              <a:buFont typeface="Lucida Grande"/>
              <a:buChar char="・"/>
              <a:defRPr sz="2800">
                <a:solidFill>
                  <a:srgbClr val="4C4C4C"/>
                </a:solidFill>
                <a:latin typeface="微软雅黑" pitchFamily="34" charset="-122"/>
                <a:ea typeface="微软雅黑" pitchFamily="34" charset="-122"/>
                <a:cs typeface="微软雅黑" pitchFamily="34" charset="-122"/>
              </a:defRPr>
            </a:lvl2pPr>
            <a:lvl3pPr marL="1143000" indent="-228600">
              <a:buFont typeface="Lucida Grande"/>
              <a:buChar char="・"/>
              <a:defRPr sz="2400">
                <a:solidFill>
                  <a:srgbClr val="4C4C4C"/>
                </a:solidFill>
                <a:latin typeface="微软雅黑" pitchFamily="34" charset="-122"/>
                <a:ea typeface="微软雅黑" pitchFamily="34" charset="-122"/>
                <a:cs typeface="微软雅黑" pitchFamily="34" charset="-122"/>
              </a:defRPr>
            </a:lvl3pPr>
            <a:lvl4pPr marL="1600200" indent="-228600">
              <a:buFont typeface="Lucida Grande"/>
              <a:buChar char="・"/>
              <a:defRPr sz="2000">
                <a:solidFill>
                  <a:srgbClr val="4C4C4C"/>
                </a:solidFill>
                <a:latin typeface="微软雅黑" pitchFamily="34" charset="-122"/>
                <a:ea typeface="微软雅黑" pitchFamily="34" charset="-122"/>
                <a:cs typeface="微软雅黑" pitchFamily="34" charset="-122"/>
              </a:defRPr>
            </a:lvl4pPr>
            <a:lvl5pPr marL="2057400" indent="-228600">
              <a:buFont typeface="Lucida Grande"/>
              <a:buChar char="・"/>
              <a:defRPr sz="1800">
                <a:solidFill>
                  <a:srgbClr val="4C4C4C"/>
                </a:solidFill>
                <a:latin typeface="微软雅黑" pitchFamily="34" charset="-122"/>
                <a:ea typeface="微软雅黑" pitchFamily="34" charset="-122"/>
                <a:cs typeface="微软雅黑" pitchFamily="34" charset="-122"/>
              </a:defRPr>
            </a:lvl5pPr>
          </a:lstStyle>
          <a:p>
            <a:pPr lvl="0"/>
            <a:endParaRPr kumimoji="1" lang="zh-CN" altLang="en-US" dirty="0"/>
          </a:p>
        </p:txBody>
      </p:sp>
      <p:sp>
        <p:nvSpPr>
          <p:cNvPr id="23" name="Footer Placeholder 4"/>
          <p:cNvSpPr>
            <a:spLocks noGrp="1"/>
          </p:cNvSpPr>
          <p:nvPr>
            <p:ph type="ftr" sz="quarter" idx="3"/>
          </p:nvPr>
        </p:nvSpPr>
        <p:spPr>
          <a:xfrm>
            <a:off x="395536" y="6381328"/>
            <a:ext cx="8136904" cy="365125"/>
          </a:xfrm>
          <a:prstGeom prst="rect">
            <a:avLst/>
          </a:prstGeom>
        </p:spPr>
        <p:txBody>
          <a:bodyPr vert="horz" lIns="91440" tIns="45720" rIns="91440" bIns="45720" rtlCol="0" anchor="ctr"/>
          <a:lstStyle>
            <a:lvl1pPr algn="r">
              <a:defRPr sz="1200" b="1" i="0">
                <a:solidFill>
                  <a:srgbClr val="7F7F7F"/>
                </a:solidFill>
                <a:latin typeface="微软雅黑" pitchFamily="34" charset="-122"/>
                <a:ea typeface="微软雅黑" pitchFamily="34" charset="-122"/>
                <a:cs typeface="微软雅黑" pitchFamily="34" charset="-122"/>
              </a:defRPr>
            </a:lvl1pPr>
          </a:lstStyle>
          <a:p>
            <a:r>
              <a:rPr kumimoji="1" lang="en-US" altLang="zh-CN" smtClean="0"/>
              <a:t>XXXXX</a:t>
            </a:r>
            <a:r>
              <a:rPr kumimoji="1" lang="zh-CN" altLang="en-US" smtClean="0"/>
              <a:t>部</a:t>
            </a:r>
            <a:endParaRPr kumimoji="1" lang="zh-CN" altLang="en-US" dirty="0"/>
          </a:p>
        </p:txBody>
      </p:sp>
      <p:pic>
        <p:nvPicPr>
          <p:cNvPr id="1026" name="Picture 2"/>
          <p:cNvPicPr>
            <a:picLocks noChangeAspect="1" noChangeArrowheads="1"/>
          </p:cNvPicPr>
          <p:nvPr userDrawn="1"/>
        </p:nvPicPr>
        <p:blipFill>
          <a:blip r:embed="rId2" cstate="print"/>
          <a:srcRect/>
          <a:stretch>
            <a:fillRect/>
          </a:stretch>
        </p:blipFill>
        <p:spPr bwMode="auto">
          <a:xfrm>
            <a:off x="7143768" y="142852"/>
            <a:ext cx="1557329" cy="268685"/>
          </a:xfrm>
          <a:prstGeom prst="rect">
            <a:avLst/>
          </a:prstGeom>
          <a:noFill/>
          <a:ln w="9525">
            <a:noFill/>
            <a:miter lim="800000"/>
            <a:headEnd/>
            <a:tailEnd/>
          </a:ln>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两栏内容">
    <p:spTree>
      <p:nvGrpSpPr>
        <p:cNvPr id="1" name=""/>
        <p:cNvGrpSpPr/>
        <p:nvPr/>
      </p:nvGrpSpPr>
      <p:grpSpPr>
        <a:xfrm>
          <a:off x="0" y="0"/>
          <a:ext cx="0" cy="0"/>
          <a:chOff x="0" y="0"/>
          <a:chExt cx="0" cy="0"/>
        </a:xfrm>
      </p:grpSpPr>
      <p:pic>
        <p:nvPicPr>
          <p:cNvPr id="11" name="图片 10"/>
          <p:cNvPicPr>
            <a:picLocks noChangeAspect="1"/>
          </p:cNvPicPr>
          <p:nvPr userDrawn="1"/>
        </p:nvPicPr>
        <p:blipFill rotWithShape="1">
          <a:blip r:embed="rId2" cstate="screen">
            <a:extLst>
              <a:ext uri="{28A0092B-C50C-407E-A947-70E740481C1C}">
                <a14:useLocalDpi xmlns="" xmlns:a14="http://schemas.microsoft.com/office/drawing/2010/main"/>
              </a:ext>
            </a:extLst>
          </a:blip>
          <a:srcRect l="1590" t="20240" r="36896" b="2648"/>
          <a:stretch/>
        </p:blipFill>
        <p:spPr>
          <a:xfrm>
            <a:off x="1660001" y="0"/>
            <a:ext cx="7520511" cy="6858000"/>
          </a:xfrm>
          <a:prstGeom prst="rect">
            <a:avLst/>
          </a:prstGeom>
        </p:spPr>
      </p:pic>
      <p:sp>
        <p:nvSpPr>
          <p:cNvPr id="18" name="标题占位符 5"/>
          <p:cNvSpPr>
            <a:spLocks noGrp="1"/>
          </p:cNvSpPr>
          <p:nvPr>
            <p:ph type="title"/>
          </p:nvPr>
        </p:nvSpPr>
        <p:spPr>
          <a:xfrm>
            <a:off x="1115616" y="3356992"/>
            <a:ext cx="7488832" cy="857250"/>
          </a:xfrm>
          <a:prstGeom prst="rect">
            <a:avLst/>
          </a:prstGeom>
        </p:spPr>
        <p:txBody>
          <a:bodyPr vert="horz" lIns="91440" tIns="45720" rIns="91440" bIns="45720" rtlCol="0" anchor="ctr">
            <a:normAutofit/>
          </a:bodyPr>
          <a:lstStyle>
            <a:lvl1pPr>
              <a:defRPr>
                <a:latin typeface="微软雅黑" pitchFamily="34" charset="-122"/>
                <a:ea typeface="微软雅黑" pitchFamily="34" charset="-122"/>
              </a:defRPr>
            </a:lvl1pPr>
          </a:lstStyle>
          <a:p>
            <a:r>
              <a:rPr kumimoji="1" lang="zh-CN" altLang="en-US" dirty="0" smtClean="0"/>
              <a:t>单击此处编辑母版标题样式</a:t>
            </a:r>
            <a:endParaRPr kumimoji="1"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图片 10"/>
          <p:cNvPicPr>
            <a:picLocks noChangeAspect="1"/>
          </p:cNvPicPr>
          <p:nvPr userDrawn="1"/>
        </p:nvPicPr>
        <p:blipFill rotWithShape="1">
          <a:blip r:embed="rId5" cstate="screen">
            <a:extLst>
              <a:ext uri="{28A0092B-C50C-407E-A947-70E740481C1C}">
                <a14:useLocalDpi xmlns="" xmlns:a14="http://schemas.microsoft.com/office/drawing/2010/main"/>
              </a:ext>
            </a:extLst>
          </a:blip>
          <a:srcRect l="49290" t="20240" r="1" b="2648"/>
          <a:stretch/>
        </p:blipFill>
        <p:spPr>
          <a:xfrm>
            <a:off x="0" y="0"/>
            <a:ext cx="6199508" cy="6858000"/>
          </a:xfrm>
          <a:prstGeom prst="rect">
            <a:avLst/>
          </a:prstGeom>
        </p:spPr>
      </p:pic>
      <p:sp>
        <p:nvSpPr>
          <p:cNvPr id="13" name="标题占位符 5"/>
          <p:cNvSpPr>
            <a:spLocks noGrp="1"/>
          </p:cNvSpPr>
          <p:nvPr>
            <p:ph type="title"/>
          </p:nvPr>
        </p:nvSpPr>
        <p:spPr>
          <a:xfrm>
            <a:off x="1115616" y="3356992"/>
            <a:ext cx="7488832" cy="857250"/>
          </a:xfrm>
          <a:prstGeom prst="rect">
            <a:avLst/>
          </a:prstGeom>
        </p:spPr>
        <p:txBody>
          <a:bodyPr vert="horz" lIns="91440" tIns="45720" rIns="91440" bIns="45720" rtlCol="0" anchor="ctr">
            <a:normAutofit/>
          </a:bodyPr>
          <a:lstStyle/>
          <a:p>
            <a:r>
              <a:rPr kumimoji="1" lang="zh-CN" altLang="en-US" dirty="0" smtClean="0"/>
              <a:t>单击此处编辑母版标题样式</a:t>
            </a:r>
            <a:endParaRPr kumimoji="1" lang="zh-CN" altLang="en-US" dirty="0"/>
          </a:p>
        </p:txBody>
      </p:sp>
      <p:pic>
        <p:nvPicPr>
          <p:cNvPr id="16" name="图片 15"/>
          <p:cNvPicPr>
            <a:picLocks noChangeAspect="1"/>
          </p:cNvPicPr>
          <p:nvPr userDrawn="1"/>
        </p:nvPicPr>
        <p:blipFill>
          <a:blip r:embed="rId6">
            <a:extLst>
              <a:ext uri="{28A0092B-C50C-407E-A947-70E740481C1C}">
                <a14:useLocalDpi xmlns="" xmlns:a14="http://schemas.microsoft.com/office/drawing/2010/main"/>
              </a:ext>
            </a:extLst>
          </a:blip>
          <a:stretch>
            <a:fillRect/>
          </a:stretch>
        </p:blipFill>
        <p:spPr>
          <a:xfrm>
            <a:off x="1115616" y="2024738"/>
            <a:ext cx="1656184" cy="962377"/>
          </a:xfrm>
          <a:prstGeom prst="rect">
            <a:avLst/>
          </a:prstGeom>
        </p:spPr>
      </p:pic>
      <p:sp>
        <p:nvSpPr>
          <p:cNvPr id="17" name="日期占位符 2"/>
          <p:cNvSpPr>
            <a:spLocks noGrp="1"/>
          </p:cNvSpPr>
          <p:nvPr>
            <p:ph type="dt" sz="half" idx="2"/>
          </p:nvPr>
        </p:nvSpPr>
        <p:spPr>
          <a:xfrm>
            <a:off x="1187624" y="6237312"/>
            <a:ext cx="2133600" cy="274637"/>
          </a:xfrm>
          <a:prstGeom prst="rect">
            <a:avLst/>
          </a:prstGeom>
        </p:spPr>
        <p:txBody>
          <a:bodyPr/>
          <a:lstStyle>
            <a:lvl1pPr>
              <a:defRPr sz="1400">
                <a:solidFill>
                  <a:srgbClr val="7F7F7F"/>
                </a:solidFill>
                <a:latin typeface="Hiragino Sans GB W3"/>
                <a:ea typeface="Hiragino Sans GB W3"/>
                <a:cs typeface="Hiragino Sans GB W3"/>
              </a:defRPr>
            </a:lvl1pPr>
          </a:lstStyle>
          <a:p>
            <a:fld id="{03E7D5F1-1EFB-3A4A-9A3F-D3144975A9DF}" type="datetime1">
              <a:rPr kumimoji="1" lang="en-US" altLang="zh-CN" smtClean="0"/>
              <a:pPr/>
              <a:t>12/27/2013</a:t>
            </a:fld>
            <a:endParaRPr kumimoji="1" lang="zh-CN" altLang="en-US" dirty="0"/>
          </a:p>
        </p:txBody>
      </p:sp>
    </p:spTree>
  </p:cSld>
  <p:clrMap bg1="lt1" tx1="dk1" bg2="lt2" tx2="dk2" accent1="accent1" accent2="accent2" accent3="accent3" accent4="accent4" accent5="accent5" accent6="accent6" hlink="hlink" folHlink="folHlink"/>
  <p:sldLayoutIdLst>
    <p:sldLayoutId id="2147484351" r:id="rId1"/>
    <p:sldLayoutId id="2147484352" r:id="rId2"/>
    <p:sldLayoutId id="2147484353" r:id="rId3"/>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400" b="0" i="0" kern="1200">
          <a:solidFill>
            <a:srgbClr val="4C4C4C"/>
          </a:solidFill>
          <a:latin typeface="Hiragino Sans GB W6"/>
          <a:ea typeface="Hiragino Sans GB W6"/>
          <a:cs typeface="Hiragino Sans GB W6"/>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gif"/></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日期占位符 2"/>
          <p:cNvSpPr>
            <a:spLocks noGrp="1"/>
          </p:cNvSpPr>
          <p:nvPr>
            <p:ph type="dt" sz="half" idx="2"/>
          </p:nvPr>
        </p:nvSpPr>
        <p:spPr>
          <a:xfrm>
            <a:off x="1187624" y="6237312"/>
            <a:ext cx="2133600" cy="274637"/>
          </a:xfrm>
          <a:prstGeom prst="rect">
            <a:avLst/>
          </a:prstGeom>
        </p:spPr>
        <p:txBody>
          <a:bodyPr/>
          <a:lstStyle>
            <a:lvl1pPr>
              <a:defRPr sz="1400">
                <a:solidFill>
                  <a:srgbClr val="7F7F7F"/>
                </a:solidFill>
                <a:latin typeface="Hiragino Sans GB W3"/>
                <a:ea typeface="Hiragino Sans GB W3"/>
                <a:cs typeface="Hiragino Sans GB W3"/>
              </a:defRPr>
            </a:lvl1pPr>
          </a:lstStyle>
          <a:p>
            <a:fld id="{03E7D5F1-1EFB-3A4A-9A3F-D3144975A9DF}" type="datetime1">
              <a:rPr kumimoji="1" lang="en-US" altLang="zh-CN" smtClean="0">
                <a:latin typeface="微软雅黑" pitchFamily="34" charset="-122"/>
                <a:ea typeface="微软雅黑" pitchFamily="34" charset="-122"/>
              </a:rPr>
              <a:pPr/>
              <a:t>12/27/2013</a:t>
            </a:fld>
            <a:endParaRPr kumimoji="1" lang="zh-CN" altLang="en-US" dirty="0">
              <a:latin typeface="微软雅黑" pitchFamily="34" charset="-122"/>
              <a:ea typeface="微软雅黑" pitchFamily="34" charset="-122"/>
            </a:endParaRPr>
          </a:p>
        </p:txBody>
      </p:sp>
      <p:sp>
        <p:nvSpPr>
          <p:cNvPr id="5" name="标题占位符 5"/>
          <p:cNvSpPr txBox="1">
            <a:spLocks/>
          </p:cNvSpPr>
          <p:nvPr/>
        </p:nvSpPr>
        <p:spPr bwMode="auto">
          <a:xfrm>
            <a:off x="2227299" y="3498855"/>
            <a:ext cx="7488237" cy="715963"/>
          </a:xfrm>
          <a:prstGeom prst="rect">
            <a:avLst/>
          </a:prstGeom>
          <a:noFill/>
          <a:ln w="9525">
            <a:noFill/>
            <a:miter lim="800000"/>
            <a:headEnd/>
            <a:tailEnd/>
          </a:ln>
        </p:spPr>
        <p:txBody>
          <a:bodyPr anchor="ctr"/>
          <a:lstStyle/>
          <a:p>
            <a:pPr algn="ctr" eaLnBrk="0" hangingPunct="0"/>
            <a:r>
              <a:rPr kumimoji="1" lang="zh-CN" altLang="en-US" sz="4000" b="1" dirty="0" smtClean="0">
                <a:solidFill>
                  <a:srgbClr val="4C4C4C"/>
                </a:solidFill>
                <a:latin typeface="微软雅黑" pitchFamily="34" charset="-122"/>
                <a:ea typeface="微软雅黑" pitchFamily="34" charset="-122"/>
                <a:cs typeface="Hiragino Sans GB W6"/>
              </a:rPr>
              <a:t>冬季交通安全教育</a:t>
            </a:r>
            <a:r>
              <a:rPr kumimoji="1" lang="zh-CN" altLang="en-US" sz="4000" b="1" dirty="0">
                <a:solidFill>
                  <a:srgbClr val="4C4C4C"/>
                </a:solidFill>
                <a:latin typeface="微软雅黑" pitchFamily="34" charset="-122"/>
                <a:ea typeface="微软雅黑" pitchFamily="34" charset="-122"/>
                <a:cs typeface="Hiragino Sans GB W6"/>
              </a:rPr>
              <a:t>培训材料</a:t>
            </a:r>
            <a:endParaRPr kumimoji="1" lang="en-US" altLang="zh-CN" sz="4000" b="1" dirty="0">
              <a:solidFill>
                <a:srgbClr val="4C4C4C"/>
              </a:solidFill>
              <a:latin typeface="微软雅黑" pitchFamily="34" charset="-122"/>
              <a:ea typeface="微软雅黑" pitchFamily="34" charset="-122"/>
              <a:cs typeface="Hiragino Sans GB W6"/>
            </a:endParaRPr>
          </a:p>
          <a:p>
            <a:pPr algn="ctr" eaLnBrk="0" hangingPunct="0"/>
            <a:endParaRPr kumimoji="1" lang="en-US" altLang="zh-CN" sz="4000" b="1" dirty="0">
              <a:solidFill>
                <a:srgbClr val="4C4C4C"/>
              </a:solidFill>
              <a:latin typeface="微软雅黑" pitchFamily="34" charset="-122"/>
              <a:ea typeface="微软雅黑" pitchFamily="34" charset="-122"/>
              <a:cs typeface="Hiragino Sans GB W6"/>
            </a:endParaRPr>
          </a:p>
        </p:txBody>
      </p:sp>
      <p:sp>
        <p:nvSpPr>
          <p:cNvPr id="6" name="椭圆 5"/>
          <p:cNvSpPr/>
          <p:nvPr/>
        </p:nvSpPr>
        <p:spPr>
          <a:xfrm>
            <a:off x="1000100" y="200024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8" name="椭圆 7"/>
          <p:cNvSpPr/>
          <p:nvPr/>
        </p:nvSpPr>
        <p:spPr>
          <a:xfrm>
            <a:off x="1000100" y="2500306"/>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11" name="椭圆 10"/>
          <p:cNvSpPr/>
          <p:nvPr/>
        </p:nvSpPr>
        <p:spPr>
          <a:xfrm>
            <a:off x="1000100" y="2214554"/>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a:spLocks noGrp="1" noChangeArrowheads="1"/>
          </p:cNvSpPr>
          <p:nvPr>
            <p:ph type="title"/>
          </p:nvPr>
        </p:nvSpPr>
        <p:spPr>
          <a:xfrm>
            <a:off x="214282" y="0"/>
            <a:ext cx="8229600" cy="561975"/>
          </a:xfrm>
        </p:spPr>
        <p:txBody>
          <a:bodyPr>
            <a:normAutofit/>
          </a:bodyPr>
          <a:lstStyle/>
          <a:p>
            <a:pPr marL="457200" indent="-457200" algn="l" eaLnBrk="1" hangingPunct="1"/>
            <a:r>
              <a:rPr lang="zh-CN" altLang="en-US" sz="1800" b="1" dirty="0" smtClean="0">
                <a:solidFill>
                  <a:schemeClr val="tx1"/>
                </a:solidFill>
              </a:rPr>
              <a:t>二、冬季交通事故案例</a:t>
            </a:r>
          </a:p>
        </p:txBody>
      </p:sp>
      <p:sp>
        <p:nvSpPr>
          <p:cNvPr id="13" name="Rectangle 2"/>
          <p:cNvSpPr txBox="1">
            <a:spLocks noChangeArrowheads="1"/>
          </p:cNvSpPr>
          <p:nvPr/>
        </p:nvSpPr>
        <p:spPr>
          <a:xfrm>
            <a:off x="357158" y="642918"/>
            <a:ext cx="1295400" cy="411162"/>
          </a:xfrm>
          <a:prstGeom prst="rect">
            <a:avLst/>
          </a:prstGeom>
        </p:spPr>
        <p:txBody>
          <a:bodyPr vert="horz" lIns="91440" tIns="45720" rIns="91440" bIns="45720" rtlCol="0"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Hiragino Sans GB W6"/>
              </a:rPr>
              <a:t>案例二：</a:t>
            </a:r>
          </a:p>
        </p:txBody>
      </p:sp>
      <p:pic>
        <p:nvPicPr>
          <p:cNvPr id="15" name="Picture 11" descr="照片 245"/>
          <p:cNvPicPr>
            <a:picLocks noChangeAspect="1" noChangeArrowheads="1"/>
          </p:cNvPicPr>
          <p:nvPr/>
        </p:nvPicPr>
        <p:blipFill>
          <a:blip r:embed="rId2"/>
          <a:srcRect/>
          <a:stretch>
            <a:fillRect/>
          </a:stretch>
        </p:blipFill>
        <p:spPr bwMode="auto">
          <a:xfrm>
            <a:off x="785786" y="2105028"/>
            <a:ext cx="2895600" cy="1752600"/>
          </a:xfrm>
          <a:prstGeom prst="rect">
            <a:avLst/>
          </a:prstGeom>
          <a:noFill/>
          <a:ln w="9525">
            <a:noFill/>
            <a:miter lim="800000"/>
            <a:headEnd/>
            <a:tailEnd/>
          </a:ln>
        </p:spPr>
      </p:pic>
      <p:pic>
        <p:nvPicPr>
          <p:cNvPr id="16" name="Picture 14" descr="案例一"/>
          <p:cNvPicPr>
            <a:picLocks noChangeAspect="1" noChangeArrowheads="1"/>
          </p:cNvPicPr>
          <p:nvPr/>
        </p:nvPicPr>
        <p:blipFill>
          <a:blip r:embed="rId3"/>
          <a:srcRect/>
          <a:stretch>
            <a:fillRect/>
          </a:stretch>
        </p:blipFill>
        <p:spPr bwMode="auto">
          <a:xfrm>
            <a:off x="4786314" y="2105028"/>
            <a:ext cx="2819400" cy="1752600"/>
          </a:xfrm>
          <a:prstGeom prst="rect">
            <a:avLst/>
          </a:prstGeom>
          <a:noFill/>
          <a:ln w="9525">
            <a:noFill/>
            <a:miter lim="800000"/>
            <a:headEnd/>
            <a:tailEnd/>
          </a:ln>
        </p:spPr>
      </p:pic>
      <p:sp>
        <p:nvSpPr>
          <p:cNvPr id="17" name="Text Box 11"/>
          <p:cNvSpPr txBox="1">
            <a:spLocks noChangeArrowheads="1"/>
          </p:cNvSpPr>
          <p:nvPr/>
        </p:nvSpPr>
        <p:spPr bwMode="auto">
          <a:xfrm>
            <a:off x="142884" y="6000768"/>
            <a:ext cx="5715000" cy="738664"/>
          </a:xfrm>
          <a:prstGeom prst="rect">
            <a:avLst/>
          </a:prstGeom>
          <a:noFill/>
          <a:ln w="9525">
            <a:noFill/>
            <a:miter lim="800000"/>
            <a:headEnd/>
            <a:tailEnd/>
          </a:ln>
        </p:spPr>
        <p:txBody>
          <a:bodyPr>
            <a:spAutoFit/>
          </a:bodyPr>
          <a:lstStyle/>
          <a:p>
            <a:r>
              <a:rPr lang="zh-CN" altLang="en-US" sz="1400" dirty="0">
                <a:solidFill>
                  <a:schemeClr val="tx1">
                    <a:lumMod val="75000"/>
                    <a:lumOff val="25000"/>
                  </a:schemeClr>
                </a:solidFill>
                <a:latin typeface="微软雅黑" pitchFamily="34" charset="-122"/>
                <a:ea typeface="微软雅黑" pitchFamily="34" charset="-122"/>
              </a:rPr>
              <a:t>（二）间接原因</a:t>
            </a:r>
          </a:p>
          <a:p>
            <a:r>
              <a:rPr lang="en-US" altLang="zh-CN" sz="1400" dirty="0">
                <a:solidFill>
                  <a:schemeClr val="tx1">
                    <a:lumMod val="75000"/>
                    <a:lumOff val="25000"/>
                  </a:schemeClr>
                </a:solidFill>
                <a:latin typeface="微软雅黑" pitchFamily="34" charset="-122"/>
                <a:ea typeface="微软雅黑" pitchFamily="34" charset="-122"/>
              </a:rPr>
              <a:t>1</a:t>
            </a:r>
            <a:r>
              <a:rPr lang="zh-CN" altLang="en-US" sz="1400" dirty="0">
                <a:solidFill>
                  <a:schemeClr val="tx1">
                    <a:lumMod val="75000"/>
                    <a:lumOff val="25000"/>
                  </a:schemeClr>
                </a:solidFill>
                <a:latin typeface="微软雅黑" pitchFamily="34" charset="-122"/>
                <a:ea typeface="微软雅黑" pitchFamily="34" charset="-122"/>
              </a:rPr>
              <a:t>、道路没有明显的交通标志标线。</a:t>
            </a:r>
          </a:p>
          <a:p>
            <a:r>
              <a:rPr lang="en-US" altLang="zh-CN" sz="1400" dirty="0">
                <a:solidFill>
                  <a:schemeClr val="tx1">
                    <a:lumMod val="75000"/>
                    <a:lumOff val="25000"/>
                  </a:schemeClr>
                </a:solidFill>
                <a:latin typeface="微软雅黑" pitchFamily="34" charset="-122"/>
                <a:ea typeface="微软雅黑" pitchFamily="34" charset="-122"/>
              </a:rPr>
              <a:t>2</a:t>
            </a:r>
            <a:r>
              <a:rPr lang="zh-CN" altLang="en-US" sz="1400" dirty="0">
                <a:solidFill>
                  <a:schemeClr val="tx1">
                    <a:lumMod val="75000"/>
                    <a:lumOff val="25000"/>
                  </a:schemeClr>
                </a:solidFill>
                <a:latin typeface="微软雅黑" pitchFamily="34" charset="-122"/>
                <a:ea typeface="微软雅黑" pitchFamily="34" charset="-122"/>
              </a:rPr>
              <a:t>、道路状况差。</a:t>
            </a:r>
          </a:p>
        </p:txBody>
      </p:sp>
      <p:sp>
        <p:nvSpPr>
          <p:cNvPr id="18" name="Text Box 10"/>
          <p:cNvSpPr txBox="1">
            <a:spLocks noChangeArrowheads="1"/>
          </p:cNvSpPr>
          <p:nvPr/>
        </p:nvSpPr>
        <p:spPr bwMode="auto">
          <a:xfrm>
            <a:off x="142876" y="3968313"/>
            <a:ext cx="9001156" cy="2246769"/>
          </a:xfrm>
          <a:prstGeom prst="rect">
            <a:avLst/>
          </a:prstGeom>
          <a:noFill/>
          <a:ln w="9525">
            <a:noFill/>
            <a:miter lim="800000"/>
            <a:headEnd/>
            <a:tailEnd/>
          </a:ln>
        </p:spPr>
        <p:txBody>
          <a:bodyPr wrap="square">
            <a:spAutoFit/>
          </a:bodyPr>
          <a:lstStyle/>
          <a:p>
            <a:r>
              <a:rPr lang="zh-CN" altLang="en-US" sz="1400" dirty="0">
                <a:solidFill>
                  <a:schemeClr val="tx1">
                    <a:lumMod val="75000"/>
                    <a:lumOff val="25000"/>
                  </a:schemeClr>
                </a:solidFill>
                <a:latin typeface="微软雅黑" pitchFamily="34" charset="-122"/>
                <a:ea typeface="微软雅黑" pitchFamily="34" charset="-122"/>
              </a:rPr>
              <a:t>（一）直接原因和当事人责任</a:t>
            </a:r>
          </a:p>
          <a:p>
            <a:r>
              <a:rPr lang="zh-CN" altLang="en-US" sz="1400" dirty="0">
                <a:solidFill>
                  <a:schemeClr val="tx1">
                    <a:lumMod val="75000"/>
                    <a:lumOff val="25000"/>
                  </a:schemeClr>
                </a:solidFill>
                <a:latin typeface="微软雅黑" pitchFamily="34" charset="-122"/>
                <a:ea typeface="微软雅黑" pitchFamily="34" charset="-122"/>
              </a:rPr>
              <a:t>       本起事故的发生是由于胡某一方违法行为所导致。胡某驾驶超过核定载质量的机动车，在绕越前方同向行驶的皖</a:t>
            </a:r>
            <a:r>
              <a:rPr lang="en-US" altLang="zh-CN" sz="1400" dirty="0">
                <a:solidFill>
                  <a:schemeClr val="tx1">
                    <a:lumMod val="75000"/>
                    <a:lumOff val="25000"/>
                  </a:schemeClr>
                </a:solidFill>
                <a:latin typeface="微软雅黑" pitchFamily="34" charset="-122"/>
                <a:ea typeface="微软雅黑" pitchFamily="34" charset="-122"/>
              </a:rPr>
              <a:t>B22XXX</a:t>
            </a:r>
            <a:r>
              <a:rPr lang="zh-CN" altLang="en-US" sz="1400" dirty="0">
                <a:solidFill>
                  <a:schemeClr val="tx1">
                    <a:lumMod val="75000"/>
                    <a:lumOff val="25000"/>
                  </a:schemeClr>
                </a:solidFill>
                <a:latin typeface="微软雅黑" pitchFamily="34" charset="-122"/>
                <a:ea typeface="微软雅黑" pitchFamily="34" charset="-122"/>
              </a:rPr>
              <a:t>号电动自行车时未能按照操作规范安全驾驶，其行为违反了</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中华人民共和国道路交通安全法</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有关</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第四十八条第一款 机动车载物应当符合核定的载质量，严禁超载；载物的长、宽、高不得违反装载要求，不得遗洒、飘散载运物。</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之规定，以及</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中华人民共和国道路交通安全法</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有关</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第二十二条第一款机动车驾驶人应当遵守道路交通安全法律、法规的规定，按照操作规范安全驾驶、文明驾驶。</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之规定。</a:t>
            </a:r>
          </a:p>
          <a:p>
            <a:r>
              <a:rPr lang="zh-CN" altLang="en-US" sz="1400" dirty="0">
                <a:solidFill>
                  <a:schemeClr val="tx1">
                    <a:lumMod val="75000"/>
                    <a:lumOff val="25000"/>
                  </a:schemeClr>
                </a:solidFill>
                <a:latin typeface="微软雅黑" pitchFamily="34" charset="-122"/>
                <a:ea typeface="微软雅黑" pitchFamily="34" charset="-122"/>
              </a:rPr>
              <a:t>其过错行为是导致本起事故的全部原因；奚某在本起事故中无导致事故发生的过错行为。</a:t>
            </a:r>
          </a:p>
          <a:p>
            <a:r>
              <a:rPr lang="zh-CN" altLang="en-US" sz="1400" dirty="0">
                <a:solidFill>
                  <a:schemeClr val="tx1">
                    <a:lumMod val="75000"/>
                    <a:lumOff val="25000"/>
                  </a:schemeClr>
                </a:solidFill>
                <a:latin typeface="微软雅黑" pitchFamily="34" charset="-122"/>
                <a:ea typeface="微软雅黑" pitchFamily="34" charset="-122"/>
              </a:rPr>
              <a:t>根据</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中华人民共和国道路交通安全法实施条例</a:t>
            </a:r>
            <a:r>
              <a:rPr lang="en-US" altLang="zh-CN" sz="1400" dirty="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第九十一条之规定，认定如下</a:t>
            </a:r>
            <a:r>
              <a:rPr lang="zh-CN" altLang="en-US" sz="1400" dirty="0" smtClean="0">
                <a:solidFill>
                  <a:schemeClr val="tx1">
                    <a:lumMod val="75000"/>
                    <a:lumOff val="25000"/>
                  </a:schemeClr>
                </a:solidFill>
                <a:latin typeface="微软雅黑" pitchFamily="34" charset="-122"/>
                <a:ea typeface="微软雅黑" pitchFamily="34" charset="-122"/>
              </a:rPr>
              <a:t>： </a:t>
            </a:r>
            <a:r>
              <a:rPr lang="en-US" altLang="zh-CN" sz="1400" dirty="0">
                <a:solidFill>
                  <a:schemeClr val="tx1">
                    <a:lumMod val="75000"/>
                    <a:lumOff val="25000"/>
                  </a:schemeClr>
                </a:solidFill>
                <a:latin typeface="微软雅黑" pitchFamily="34" charset="-122"/>
                <a:ea typeface="微软雅黑" pitchFamily="34" charset="-122"/>
              </a:rPr>
              <a:t>1</a:t>
            </a:r>
            <a:r>
              <a:rPr lang="zh-CN" altLang="en-US" sz="1400" dirty="0">
                <a:solidFill>
                  <a:schemeClr val="tx1">
                    <a:lumMod val="75000"/>
                    <a:lumOff val="25000"/>
                  </a:schemeClr>
                </a:solidFill>
                <a:latin typeface="微软雅黑" pitchFamily="34" charset="-122"/>
                <a:ea typeface="微软雅黑" pitchFamily="34" charset="-122"/>
              </a:rPr>
              <a:t>、胡某负本起事故的全部责任       </a:t>
            </a:r>
            <a:r>
              <a:rPr lang="en-US" altLang="zh-CN" sz="1400" dirty="0">
                <a:solidFill>
                  <a:schemeClr val="tx1">
                    <a:lumMod val="75000"/>
                    <a:lumOff val="25000"/>
                  </a:schemeClr>
                </a:solidFill>
                <a:latin typeface="微软雅黑" pitchFamily="34" charset="-122"/>
                <a:ea typeface="微软雅黑" pitchFamily="34" charset="-122"/>
              </a:rPr>
              <a:t>2</a:t>
            </a:r>
            <a:r>
              <a:rPr lang="zh-CN" altLang="en-US" sz="1400" dirty="0">
                <a:solidFill>
                  <a:schemeClr val="tx1">
                    <a:lumMod val="75000"/>
                    <a:lumOff val="25000"/>
                  </a:schemeClr>
                </a:solidFill>
                <a:latin typeface="微软雅黑" pitchFamily="34" charset="-122"/>
                <a:ea typeface="微软雅黑" pitchFamily="34" charset="-122"/>
              </a:rPr>
              <a:t>、奚某不负责任 </a:t>
            </a:r>
          </a:p>
          <a:p>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19" name="TextBox 18"/>
          <p:cNvSpPr txBox="1"/>
          <p:nvPr/>
        </p:nvSpPr>
        <p:spPr>
          <a:xfrm>
            <a:off x="428596" y="928670"/>
            <a:ext cx="8501122" cy="738664"/>
          </a:xfrm>
          <a:prstGeom prst="rect">
            <a:avLst/>
          </a:prstGeom>
          <a:noFill/>
        </p:spPr>
        <p:txBody>
          <a:bodyPr wrap="square" rtlCol="0">
            <a:spAutoFit/>
          </a:bodyPr>
          <a:lstStyle/>
          <a:p>
            <a:pPr>
              <a:lnSpc>
                <a:spcPct val="150000"/>
              </a:lnSpc>
            </a:pPr>
            <a:r>
              <a:rPr lang="en-US" altLang="zh-CN"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    2011</a:t>
            </a:r>
            <a:r>
              <a:rPr lang="zh-CN" altLang="en-US"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年</a:t>
            </a:r>
            <a:r>
              <a:rPr lang="en-US" altLang="zh-CN"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11</a:t>
            </a:r>
            <a:r>
              <a:rPr lang="zh-CN" altLang="en-US"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月，胡某（男、</a:t>
            </a:r>
            <a:r>
              <a:rPr lang="en-US" altLang="zh-CN"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40</a:t>
            </a:r>
            <a:r>
              <a:rPr lang="zh-CN" altLang="en-US"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岁）驾驶的皖</a:t>
            </a:r>
            <a:r>
              <a:rPr lang="en-US" altLang="zh-CN"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02/XXXXX</a:t>
            </a:r>
            <a:r>
              <a:rPr lang="zh-CN" altLang="en-US"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号变形拖拉机途经湾石路青弋江大桥东侧路段时与奚某（女、</a:t>
            </a:r>
            <a:r>
              <a:rPr lang="en-US" altLang="zh-CN"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40</a:t>
            </a:r>
            <a:r>
              <a:rPr lang="zh-CN" altLang="en-US"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岁）驾驶的皖</a:t>
            </a:r>
            <a:r>
              <a:rPr lang="en-US" altLang="zh-CN"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B22XXX</a:t>
            </a:r>
            <a:r>
              <a:rPr lang="zh-CN" altLang="en-US" sz="1400" dirty="0" smtClean="0">
                <a:solidFill>
                  <a:schemeClr val="tx1">
                    <a:lumMod val="75000"/>
                    <a:lumOff val="25000"/>
                  </a:schemeClr>
                </a:solidFill>
                <a:effectLst>
                  <a:outerShdw blurRad="38100" dist="38100" dir="2700000" algn="tl">
                    <a:srgbClr val="C0C0C0"/>
                  </a:outerShdw>
                </a:effectLst>
                <a:latin typeface="微软雅黑" pitchFamily="34" charset="-122"/>
                <a:ea typeface="微软雅黑" pitchFamily="34" charset="-122"/>
              </a:rPr>
              <a:t>号电动车发生碰撞，造成奚某当场死亡的交通事故。胡某负全部责任</a:t>
            </a:r>
            <a:endParaRPr lang="zh-CN" altLang="en-US" sz="1400" dirty="0">
              <a:solidFill>
                <a:schemeClr val="tx1">
                  <a:lumMod val="75000"/>
                  <a:lumOff val="25000"/>
                </a:schemeClr>
              </a:solidFill>
            </a:endParaRPr>
          </a:p>
        </p:txBody>
      </p:sp>
      <p:sp>
        <p:nvSpPr>
          <p:cNvPr id="9" name="椭圆 8"/>
          <p:cNvSpPr/>
          <p:nvPr/>
        </p:nvSpPr>
        <p:spPr>
          <a:xfrm>
            <a:off x="7000892"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2"/>
                                        </p:tgtEl>
                                        <p:attrNameLst>
                                          <p:attrName>style.visibility</p:attrName>
                                        </p:attrNameLst>
                                      </p:cBhvr>
                                      <p:to>
                                        <p:strVal val="visible"/>
                                      </p:to>
                                    </p:set>
                                    <p:anim calcmode="discrete" valueType="clr">
                                      <p:cBhvr override="childStyle">
                                        <p:cTn id="7" dur="80"/>
                                        <p:tgtEl>
                                          <p:spTgt spid="1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
                                        </p:tgtEl>
                                        <p:attrNameLst>
                                          <p:attrName>fillcolor</p:attrName>
                                        </p:attrNameLst>
                                      </p:cBhvr>
                                      <p:tavLst>
                                        <p:tav tm="0">
                                          <p:val>
                                            <p:clrVal>
                                              <a:schemeClr val="accent2"/>
                                            </p:clrVal>
                                          </p:val>
                                        </p:tav>
                                        <p:tav tm="50000">
                                          <p:val>
                                            <p:clrVal>
                                              <a:schemeClr val="hlink"/>
                                            </p:clrVal>
                                          </p:val>
                                        </p:tav>
                                      </p:tavLst>
                                    </p:anim>
                                    <p:set>
                                      <p:cBhvr>
                                        <p:cTn id="9" dur="80"/>
                                        <p:tgtEl>
                                          <p:spTgt spid="1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4" presetClass="exit" presetSubtype="10" fill="hold" grpId="0" nodeType="clickEffect">
                                  <p:stCondLst>
                                    <p:cond delay="0"/>
                                  </p:stCondLst>
                                  <p:childTnLst>
                                    <p:animEffect transition="out" filter="randombar(horizontal)">
                                      <p:cBhvr>
                                        <p:cTn id="13" dur="500"/>
                                        <p:tgtEl>
                                          <p:spTgt spid="13"/>
                                        </p:tgtEl>
                                      </p:cBhvr>
                                    </p:animEffect>
                                    <p:set>
                                      <p:cBhvr>
                                        <p:cTn id="14"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79388" y="1122365"/>
            <a:ext cx="8713787" cy="1592255"/>
          </a:xfrm>
          <a:prstGeom prst="rect">
            <a:avLst/>
          </a:prstGeom>
          <a:noFill/>
          <a:ln w="9525">
            <a:noFill/>
            <a:miter lim="800000"/>
            <a:headEnd/>
            <a:tailEnd/>
          </a:ln>
        </p:spPr>
        <p:txBody>
          <a:bodyPr anchor="ctr"/>
          <a:lstStyle/>
          <a:p>
            <a:pPr>
              <a:lnSpc>
                <a:spcPct val="150000"/>
              </a:lnSpc>
              <a:defRPr/>
            </a:pPr>
            <a:r>
              <a:rPr lang="en-US" altLang="zh-CN" sz="1400" kern="0" dirty="0">
                <a:solidFill>
                  <a:schemeClr val="tx1">
                    <a:lumMod val="75000"/>
                    <a:lumOff val="25000"/>
                  </a:schemeClr>
                </a:solidFill>
                <a:latin typeface="微软雅黑" pitchFamily="34" charset="-122"/>
                <a:ea typeface="微软雅黑" pitchFamily="34" charset="-122"/>
                <a:cs typeface="+mj-cs"/>
              </a:rPr>
              <a:t>     </a:t>
            </a:r>
            <a:r>
              <a:rPr lang="en-US" altLang="zh-CN" sz="1400" kern="0" dirty="0" smtClean="0">
                <a:solidFill>
                  <a:schemeClr val="tx1">
                    <a:lumMod val="75000"/>
                    <a:lumOff val="25000"/>
                  </a:schemeClr>
                </a:solidFill>
                <a:latin typeface="微软雅黑" pitchFamily="34" charset="-122"/>
                <a:ea typeface="微软雅黑" pitchFamily="34" charset="-122"/>
                <a:cs typeface="+mj-cs"/>
              </a:rPr>
              <a:t> </a:t>
            </a:r>
            <a:r>
              <a:rPr lang="en-US" altLang="zh-CN" sz="1400" kern="0" dirty="0">
                <a:solidFill>
                  <a:schemeClr val="tx1">
                    <a:lumMod val="75000"/>
                    <a:lumOff val="25000"/>
                  </a:schemeClr>
                </a:solidFill>
                <a:latin typeface="微软雅黑" pitchFamily="34" charset="-122"/>
                <a:ea typeface="微软雅黑" pitchFamily="34" charset="-122"/>
                <a:cs typeface="+mj-cs"/>
              </a:rPr>
              <a:t>2006</a:t>
            </a:r>
            <a:r>
              <a:rPr lang="zh-CN" altLang="en-US" sz="1400" kern="0" dirty="0">
                <a:solidFill>
                  <a:schemeClr val="tx1">
                    <a:lumMod val="75000"/>
                    <a:lumOff val="25000"/>
                  </a:schemeClr>
                </a:solidFill>
                <a:latin typeface="微软雅黑" pitchFamily="34" charset="-122"/>
                <a:ea typeface="微软雅黑" pitchFamily="34" charset="-122"/>
                <a:cs typeface="+mj-cs"/>
              </a:rPr>
              <a:t>年</a:t>
            </a:r>
            <a:r>
              <a:rPr lang="en-US" altLang="zh-CN" sz="1400" kern="0" dirty="0">
                <a:solidFill>
                  <a:schemeClr val="tx1">
                    <a:lumMod val="75000"/>
                    <a:lumOff val="25000"/>
                  </a:schemeClr>
                </a:solidFill>
                <a:latin typeface="微软雅黑" pitchFamily="34" charset="-122"/>
                <a:ea typeface="微软雅黑" pitchFamily="34" charset="-122"/>
                <a:cs typeface="+mj-cs"/>
              </a:rPr>
              <a:t>02</a:t>
            </a:r>
            <a:r>
              <a:rPr lang="zh-CN" altLang="en-US" sz="1400" kern="0" dirty="0" smtClean="0">
                <a:solidFill>
                  <a:schemeClr val="tx1">
                    <a:lumMod val="75000"/>
                    <a:lumOff val="25000"/>
                  </a:schemeClr>
                </a:solidFill>
                <a:latin typeface="微软雅黑" pitchFamily="34" charset="-122"/>
                <a:ea typeface="微软雅黑" pitchFamily="34" charset="-122"/>
                <a:cs typeface="+mj-cs"/>
              </a:rPr>
              <a:t>月，</a:t>
            </a:r>
            <a:r>
              <a:rPr lang="zh-CN" altLang="en-US" sz="1400" kern="0" dirty="0">
                <a:solidFill>
                  <a:schemeClr val="tx1">
                    <a:lumMod val="75000"/>
                    <a:lumOff val="25000"/>
                  </a:schemeClr>
                </a:solidFill>
                <a:latin typeface="微软雅黑" pitchFamily="34" charset="-122"/>
                <a:ea typeface="微软雅黑" pitchFamily="34" charset="-122"/>
                <a:cs typeface="+mj-cs"/>
              </a:rPr>
              <a:t>云南省个旧市王某某驾驶云</a:t>
            </a:r>
            <a:r>
              <a:rPr lang="en-US" altLang="zh-CN" sz="1400" kern="0" dirty="0">
                <a:solidFill>
                  <a:schemeClr val="tx1">
                    <a:lumMod val="75000"/>
                    <a:lumOff val="25000"/>
                  </a:schemeClr>
                </a:solidFill>
                <a:latin typeface="微软雅黑" pitchFamily="34" charset="-122"/>
                <a:ea typeface="微软雅黑" pitchFamily="34" charset="-122"/>
                <a:cs typeface="+mj-cs"/>
              </a:rPr>
              <a:t>GY05XX</a:t>
            </a:r>
            <a:r>
              <a:rPr lang="zh-CN" altLang="en-US" sz="1400" kern="0" dirty="0">
                <a:solidFill>
                  <a:schemeClr val="tx1">
                    <a:lumMod val="75000"/>
                    <a:lumOff val="25000"/>
                  </a:schemeClr>
                </a:solidFill>
                <a:latin typeface="微软雅黑" pitchFamily="34" charset="-122"/>
                <a:ea typeface="微软雅黑" pitchFamily="34" charset="-122"/>
                <a:cs typeface="+mj-cs"/>
              </a:rPr>
              <a:t>号大型普通客车，载客从昆明经宜良、开远到达个旧后，接着从个旧客运中心站载客</a:t>
            </a:r>
            <a:r>
              <a:rPr lang="en-US" altLang="zh-CN" sz="1400" kern="0" dirty="0">
                <a:solidFill>
                  <a:schemeClr val="tx1">
                    <a:lumMod val="75000"/>
                    <a:lumOff val="25000"/>
                  </a:schemeClr>
                </a:solidFill>
                <a:latin typeface="微软雅黑" pitchFamily="34" charset="-122"/>
                <a:ea typeface="微软雅黑" pitchFamily="34" charset="-122"/>
                <a:cs typeface="+mj-cs"/>
              </a:rPr>
              <a:t>31</a:t>
            </a:r>
            <a:r>
              <a:rPr lang="zh-CN" altLang="en-US" sz="1400" kern="0" dirty="0">
                <a:solidFill>
                  <a:schemeClr val="tx1">
                    <a:lumMod val="75000"/>
                    <a:lumOff val="25000"/>
                  </a:schemeClr>
                </a:solidFill>
                <a:latin typeface="微软雅黑" pitchFamily="34" charset="-122"/>
                <a:ea typeface="微软雅黑" pitchFamily="34" charset="-122"/>
                <a:cs typeface="+mj-cs"/>
              </a:rPr>
              <a:t>人（包括两名儿童）行至塔甸自行改变营运线路经建水、通海驶往昆明，</a:t>
            </a:r>
            <a:r>
              <a:rPr lang="en-US" altLang="zh-CN" sz="1400" kern="0" dirty="0">
                <a:solidFill>
                  <a:schemeClr val="tx1">
                    <a:lumMod val="75000"/>
                    <a:lumOff val="25000"/>
                  </a:schemeClr>
                </a:solidFill>
                <a:latin typeface="微软雅黑" pitchFamily="34" charset="-122"/>
                <a:ea typeface="微软雅黑" pitchFamily="34" charset="-122"/>
                <a:cs typeface="+mj-cs"/>
              </a:rPr>
              <a:t>18</a:t>
            </a:r>
            <a:r>
              <a:rPr lang="zh-CN" altLang="en-US" sz="1400" kern="0" dirty="0">
                <a:solidFill>
                  <a:schemeClr val="tx1">
                    <a:lumMod val="75000"/>
                    <a:lumOff val="25000"/>
                  </a:schemeClr>
                </a:solidFill>
                <a:latin typeface="微软雅黑" pitchFamily="34" charset="-122"/>
                <a:ea typeface="微软雅黑" pitchFamily="34" charset="-122"/>
                <a:cs typeface="+mj-cs"/>
              </a:rPr>
              <a:t>时</a:t>
            </a:r>
            <a:r>
              <a:rPr lang="en-US" altLang="zh-CN" sz="1400" kern="0" dirty="0">
                <a:solidFill>
                  <a:schemeClr val="tx1">
                    <a:lumMod val="75000"/>
                    <a:lumOff val="25000"/>
                  </a:schemeClr>
                </a:solidFill>
                <a:latin typeface="微软雅黑" pitchFamily="34" charset="-122"/>
                <a:ea typeface="微软雅黑" pitchFamily="34" charset="-122"/>
                <a:cs typeface="+mj-cs"/>
              </a:rPr>
              <a:t>30</a:t>
            </a:r>
            <a:r>
              <a:rPr lang="zh-CN" altLang="en-US" sz="1400" kern="0" dirty="0">
                <a:solidFill>
                  <a:schemeClr val="tx1">
                    <a:lumMod val="75000"/>
                    <a:lumOff val="25000"/>
                  </a:schemeClr>
                </a:solidFill>
                <a:latin typeface="微软雅黑" pitchFamily="34" charset="-122"/>
                <a:ea typeface="微软雅黑" pitchFamily="34" charset="-122"/>
                <a:cs typeface="+mj-cs"/>
              </a:rPr>
              <a:t>分，当车沿大小线由东向西下坡右转弯行至</a:t>
            </a:r>
            <a:r>
              <a:rPr lang="en-US" altLang="zh-CN" sz="1400" kern="0" dirty="0">
                <a:solidFill>
                  <a:schemeClr val="tx1">
                    <a:lumMod val="75000"/>
                    <a:lumOff val="25000"/>
                  </a:schemeClr>
                </a:solidFill>
                <a:latin typeface="微软雅黑" pitchFamily="34" charset="-122"/>
                <a:ea typeface="微软雅黑" pitchFamily="34" charset="-122"/>
                <a:cs typeface="+mj-cs"/>
              </a:rPr>
              <a:t>K10+570M</a:t>
            </a:r>
            <a:r>
              <a:rPr lang="zh-CN" altLang="en-US" sz="1400" kern="0" dirty="0">
                <a:solidFill>
                  <a:schemeClr val="tx1">
                    <a:lumMod val="75000"/>
                    <a:lumOff val="25000"/>
                  </a:schemeClr>
                </a:solidFill>
                <a:latin typeface="微软雅黑" pitchFamily="34" charset="-122"/>
                <a:ea typeface="微软雅黑" pitchFamily="34" charset="-122"/>
                <a:cs typeface="+mj-cs"/>
              </a:rPr>
              <a:t>处时，因疲劳驾驶，超速行驶，雨天路面潮湿，车辆制动后发生侧滑，处理措施不当，致使车辆滑向路面左侧后驶出路面，翻下</a:t>
            </a:r>
            <a:r>
              <a:rPr lang="en-US" altLang="zh-CN" sz="1400" kern="0" dirty="0">
                <a:solidFill>
                  <a:schemeClr val="tx1">
                    <a:lumMod val="75000"/>
                    <a:lumOff val="25000"/>
                  </a:schemeClr>
                </a:solidFill>
                <a:latin typeface="微软雅黑" pitchFamily="34" charset="-122"/>
                <a:ea typeface="微软雅黑" pitchFamily="34" charset="-122"/>
                <a:cs typeface="+mj-cs"/>
              </a:rPr>
              <a:t>68</a:t>
            </a:r>
            <a:r>
              <a:rPr lang="zh-CN" altLang="en-US" sz="1400" kern="0" dirty="0">
                <a:solidFill>
                  <a:schemeClr val="tx1">
                    <a:lumMod val="75000"/>
                    <a:lumOff val="25000"/>
                  </a:schemeClr>
                </a:solidFill>
                <a:latin typeface="微软雅黑" pitchFamily="34" charset="-122"/>
                <a:ea typeface="微软雅黑" pitchFamily="34" charset="-122"/>
                <a:cs typeface="+mj-cs"/>
              </a:rPr>
              <a:t>米的山菁内，造成</a:t>
            </a:r>
            <a:r>
              <a:rPr lang="en-US" altLang="zh-CN" sz="1400" kern="0" dirty="0">
                <a:solidFill>
                  <a:schemeClr val="tx1">
                    <a:lumMod val="75000"/>
                    <a:lumOff val="25000"/>
                  </a:schemeClr>
                </a:solidFill>
                <a:latin typeface="微软雅黑" pitchFamily="34" charset="-122"/>
                <a:ea typeface="微软雅黑" pitchFamily="34" charset="-122"/>
                <a:cs typeface="+mj-cs"/>
              </a:rPr>
              <a:t>3</a:t>
            </a:r>
            <a:r>
              <a:rPr lang="zh-CN" altLang="en-US" sz="1400" kern="0" dirty="0">
                <a:solidFill>
                  <a:schemeClr val="tx1">
                    <a:lumMod val="75000"/>
                    <a:lumOff val="25000"/>
                  </a:schemeClr>
                </a:solidFill>
                <a:latin typeface="微软雅黑" pitchFamily="34" charset="-122"/>
                <a:ea typeface="微软雅黑" pitchFamily="34" charset="-122"/>
                <a:cs typeface="+mj-cs"/>
              </a:rPr>
              <a:t>人当场死亡，</a:t>
            </a:r>
            <a:r>
              <a:rPr lang="en-US" altLang="zh-CN" sz="1400" kern="0" dirty="0">
                <a:solidFill>
                  <a:schemeClr val="tx1">
                    <a:lumMod val="75000"/>
                    <a:lumOff val="25000"/>
                  </a:schemeClr>
                </a:solidFill>
                <a:latin typeface="微软雅黑" pitchFamily="34" charset="-122"/>
                <a:ea typeface="微软雅黑" pitchFamily="34" charset="-122"/>
                <a:cs typeface="+mj-cs"/>
              </a:rPr>
              <a:t>28</a:t>
            </a:r>
            <a:r>
              <a:rPr lang="zh-CN" altLang="en-US" sz="1400" kern="0" dirty="0">
                <a:solidFill>
                  <a:schemeClr val="tx1">
                    <a:lumMod val="75000"/>
                    <a:lumOff val="25000"/>
                  </a:schemeClr>
                </a:solidFill>
                <a:latin typeface="微软雅黑" pitchFamily="34" charset="-122"/>
                <a:ea typeface="微软雅黑" pitchFamily="34" charset="-122"/>
                <a:cs typeface="+mj-cs"/>
              </a:rPr>
              <a:t>人受伤及云</a:t>
            </a:r>
            <a:r>
              <a:rPr lang="en-US" altLang="zh-CN" sz="1400" kern="0" dirty="0">
                <a:solidFill>
                  <a:schemeClr val="tx1">
                    <a:lumMod val="75000"/>
                    <a:lumOff val="25000"/>
                  </a:schemeClr>
                </a:solidFill>
                <a:latin typeface="微软雅黑" pitchFamily="34" charset="-122"/>
                <a:ea typeface="微软雅黑" pitchFamily="34" charset="-122"/>
                <a:cs typeface="+mj-cs"/>
              </a:rPr>
              <a:t>GY05XX</a:t>
            </a:r>
            <a:r>
              <a:rPr lang="zh-CN" altLang="en-US" sz="1400" kern="0" dirty="0">
                <a:solidFill>
                  <a:schemeClr val="tx1">
                    <a:lumMod val="75000"/>
                    <a:lumOff val="25000"/>
                  </a:schemeClr>
                </a:solidFill>
                <a:latin typeface="微软雅黑" pitchFamily="34" charset="-122"/>
                <a:ea typeface="微软雅黑" pitchFamily="34" charset="-122"/>
                <a:cs typeface="+mj-cs"/>
              </a:rPr>
              <a:t>号车严重损坏的特大交通事故。 </a:t>
            </a:r>
          </a:p>
        </p:txBody>
      </p:sp>
      <p:sp>
        <p:nvSpPr>
          <p:cNvPr id="5" name="Rectangle 3"/>
          <p:cNvSpPr txBox="1">
            <a:spLocks noChangeArrowheads="1"/>
          </p:cNvSpPr>
          <p:nvPr/>
        </p:nvSpPr>
        <p:spPr bwMode="auto">
          <a:xfrm>
            <a:off x="181004" y="5572140"/>
            <a:ext cx="8534400" cy="685800"/>
          </a:xfrm>
          <a:prstGeom prst="rect">
            <a:avLst/>
          </a:prstGeom>
          <a:noFill/>
          <a:ln w="9525">
            <a:noFill/>
            <a:miter lim="800000"/>
            <a:headEnd/>
            <a:tailEnd/>
          </a:ln>
        </p:spPr>
        <p:txBody>
          <a:bodyPr/>
          <a:lstStyle/>
          <a:p>
            <a:pPr marL="342900" indent="-342900">
              <a:lnSpc>
                <a:spcPct val="90000"/>
              </a:lnSpc>
              <a:spcBef>
                <a:spcPct val="20000"/>
              </a:spcBef>
              <a:defRPr/>
            </a:pPr>
            <a:r>
              <a:rPr lang="zh-CN" altLang="en-US" sz="1400" b="1" kern="0" dirty="0" smtClean="0">
                <a:solidFill>
                  <a:schemeClr val="tx1">
                    <a:lumMod val="75000"/>
                    <a:lumOff val="25000"/>
                  </a:schemeClr>
                </a:solidFill>
                <a:latin typeface="微软雅黑" pitchFamily="34" charset="-122"/>
                <a:ea typeface="微软雅黑" pitchFamily="34" charset="-122"/>
              </a:rPr>
              <a:t>主要原因</a:t>
            </a:r>
            <a:r>
              <a:rPr lang="zh-CN" altLang="en-US" sz="1400" b="1" kern="0" dirty="0">
                <a:solidFill>
                  <a:schemeClr val="tx1">
                    <a:lumMod val="75000"/>
                    <a:lumOff val="25000"/>
                  </a:schemeClr>
                </a:solidFill>
                <a:latin typeface="微软雅黑" pitchFamily="34" charset="-122"/>
                <a:ea typeface="微软雅黑" pitchFamily="34" charset="-122"/>
              </a:rPr>
              <a:t>：王某某过度疲劳驾驶客运机动车遇雨天气象条件行经急弯路段时超速行驶，是造成此事故的根本原因。</a:t>
            </a:r>
          </a:p>
        </p:txBody>
      </p:sp>
      <p:pic>
        <p:nvPicPr>
          <p:cNvPr id="6" name="Picture 4" descr="2006-02-05 8"/>
          <p:cNvPicPr>
            <a:picLocks noChangeAspect="1" noChangeArrowheads="1"/>
          </p:cNvPicPr>
          <p:nvPr/>
        </p:nvPicPr>
        <p:blipFill>
          <a:blip r:embed="rId2"/>
          <a:srcRect/>
          <a:stretch>
            <a:fillRect/>
          </a:stretch>
        </p:blipFill>
        <p:spPr bwMode="auto">
          <a:xfrm>
            <a:off x="428596" y="3000372"/>
            <a:ext cx="3500462" cy="2214578"/>
          </a:xfrm>
          <a:prstGeom prst="rect">
            <a:avLst/>
          </a:prstGeom>
          <a:noFill/>
          <a:ln w="9525">
            <a:noFill/>
            <a:miter lim="800000"/>
            <a:headEnd/>
            <a:tailEnd/>
          </a:ln>
        </p:spPr>
      </p:pic>
      <p:pic>
        <p:nvPicPr>
          <p:cNvPr id="7" name="Picture 5" descr="6"/>
          <p:cNvPicPr>
            <a:picLocks noChangeAspect="1" noChangeArrowheads="1"/>
          </p:cNvPicPr>
          <p:nvPr/>
        </p:nvPicPr>
        <p:blipFill>
          <a:blip r:embed="rId3"/>
          <a:srcRect/>
          <a:stretch>
            <a:fillRect/>
          </a:stretch>
        </p:blipFill>
        <p:spPr bwMode="auto">
          <a:xfrm>
            <a:off x="4643438" y="3000372"/>
            <a:ext cx="3464487" cy="2286016"/>
          </a:xfrm>
          <a:prstGeom prst="rect">
            <a:avLst/>
          </a:prstGeom>
          <a:noFill/>
          <a:ln w="9525">
            <a:noFill/>
            <a:miter lim="800000"/>
            <a:headEnd/>
            <a:tailEnd/>
          </a:ln>
        </p:spPr>
      </p:pic>
      <p:sp>
        <p:nvSpPr>
          <p:cNvPr id="8" name="Rectangle 2"/>
          <p:cNvSpPr txBox="1">
            <a:spLocks noChangeArrowheads="1"/>
          </p:cNvSpPr>
          <p:nvPr/>
        </p:nvSpPr>
        <p:spPr>
          <a:xfrm>
            <a:off x="357158" y="642918"/>
            <a:ext cx="1295400" cy="411162"/>
          </a:xfrm>
          <a:prstGeom prst="rect">
            <a:avLst/>
          </a:prstGeom>
        </p:spPr>
        <p:txBody>
          <a:bodyPr vert="horz" lIns="91440" tIns="45720" rIns="91440" bIns="45720" rtlCol="0"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Hiragino Sans GB W6"/>
              </a:rPr>
              <a:t>案例三：</a:t>
            </a:r>
          </a:p>
        </p:txBody>
      </p:sp>
      <p:sp>
        <p:nvSpPr>
          <p:cNvPr id="9" name="Rectangle 2"/>
          <p:cNvSpPr>
            <a:spLocks noGrp="1" noChangeArrowheads="1"/>
          </p:cNvSpPr>
          <p:nvPr>
            <p:ph type="title"/>
          </p:nvPr>
        </p:nvSpPr>
        <p:spPr>
          <a:xfrm>
            <a:off x="214282" y="0"/>
            <a:ext cx="8229600" cy="561975"/>
          </a:xfrm>
        </p:spPr>
        <p:txBody>
          <a:bodyPr>
            <a:normAutofit/>
          </a:bodyPr>
          <a:lstStyle/>
          <a:p>
            <a:pPr marL="457200" indent="-457200" algn="l" eaLnBrk="1" hangingPunct="1"/>
            <a:r>
              <a:rPr lang="zh-CN" altLang="en-US" sz="1800" b="1" dirty="0" smtClean="0">
                <a:solidFill>
                  <a:schemeClr val="tx1"/>
                </a:solidFill>
              </a:rPr>
              <a:t>二、冬季交通事故案例</a:t>
            </a:r>
          </a:p>
        </p:txBody>
      </p:sp>
      <p:sp>
        <p:nvSpPr>
          <p:cNvPr id="10" name="椭圆 9"/>
          <p:cNvSpPr/>
          <p:nvPr/>
        </p:nvSpPr>
        <p:spPr>
          <a:xfrm>
            <a:off x="6929454"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nodeType="click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 calcmode="lin" valueType="num">
                                      <p:cBhvr>
                                        <p:cTn id="26"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27"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28" dur="1000"/>
                                        <p:tgtEl>
                                          <p:spTgt spid="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xit" presetSubtype="10" fill="hold" grpId="0" nodeType="clickEffect">
                                  <p:stCondLst>
                                    <p:cond delay="0"/>
                                  </p:stCondLst>
                                  <p:childTnLst>
                                    <p:animEffect transition="out" filter="randombar(horizontal)">
                                      <p:cBhvr>
                                        <p:cTn id="32" dur="500"/>
                                        <p:tgtEl>
                                          <p:spTgt spid="8"/>
                                        </p:tgtEl>
                                      </p:cBhvr>
                                    </p:animEffect>
                                    <p:set>
                                      <p:cBhvr>
                                        <p:cTn id="33" dur="1" fill="hold">
                                          <p:stCondLst>
                                            <p:cond delay="499"/>
                                          </p:stCondLst>
                                        </p:cTn>
                                        <p:tgtEl>
                                          <p:spTgt spid="8"/>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27" presetClass="entr" presetSubtype="0" fill="hold" grpId="0" nodeType="clickEffect">
                                  <p:stCondLst>
                                    <p:cond delay="0"/>
                                  </p:stCondLst>
                                  <p:iterate type="lt">
                                    <p:tmPct val="50000"/>
                                  </p:iterate>
                                  <p:childTnLst>
                                    <p:set>
                                      <p:cBhvr>
                                        <p:cTn id="37" dur="1" fill="hold">
                                          <p:stCondLst>
                                            <p:cond delay="0"/>
                                          </p:stCondLst>
                                        </p:cTn>
                                        <p:tgtEl>
                                          <p:spTgt spid="9"/>
                                        </p:tgtEl>
                                        <p:attrNameLst>
                                          <p:attrName>style.visibility</p:attrName>
                                        </p:attrNameLst>
                                      </p:cBhvr>
                                      <p:to>
                                        <p:strVal val="visible"/>
                                      </p:to>
                                    </p:set>
                                    <p:anim calcmode="discrete" valueType="clr">
                                      <p:cBhvr override="childStyle">
                                        <p:cTn id="38"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39" dur="80"/>
                                        <p:tgtEl>
                                          <p:spTgt spid="9"/>
                                        </p:tgtEl>
                                        <p:attrNameLst>
                                          <p:attrName>fillcolor</p:attrName>
                                        </p:attrNameLst>
                                      </p:cBhvr>
                                      <p:tavLst>
                                        <p:tav tm="0">
                                          <p:val>
                                            <p:clrVal>
                                              <a:schemeClr val="accent2"/>
                                            </p:clrVal>
                                          </p:val>
                                        </p:tav>
                                        <p:tav tm="50000">
                                          <p:val>
                                            <p:clrVal>
                                              <a:schemeClr val="hlink"/>
                                            </p:clrVal>
                                          </p:val>
                                        </p:tav>
                                      </p:tavLst>
                                    </p:anim>
                                    <p:set>
                                      <p:cBhvr>
                                        <p:cTn id="40" dur="80"/>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0"/>
            <a:ext cx="8229600" cy="561975"/>
          </a:xfrm>
        </p:spPr>
        <p:txBody>
          <a:bodyPr>
            <a:normAutofit/>
          </a:bodyPr>
          <a:lstStyle/>
          <a:p>
            <a:pPr marL="457200" indent="-457200" eaLnBrk="1" hangingPunct="1"/>
            <a:r>
              <a:rPr lang="zh-CN" altLang="en-US" sz="1800" b="1" dirty="0" smtClean="0">
                <a:solidFill>
                  <a:schemeClr val="tx1"/>
                </a:solidFill>
              </a:rPr>
              <a:t>三、</a:t>
            </a:r>
            <a:r>
              <a:rPr kumimoji="1" lang="zh-CN" altLang="en-US" sz="1800" b="1" dirty="0" smtClean="0">
                <a:solidFill>
                  <a:schemeClr val="tx1"/>
                </a:solidFill>
              </a:rPr>
              <a:t>造成交通事故的原因分析</a:t>
            </a:r>
            <a:endParaRPr lang="zh-CN" altLang="en-US" sz="1800" b="1" dirty="0" smtClean="0">
              <a:solidFill>
                <a:schemeClr val="tx1"/>
              </a:solidFill>
            </a:endParaRPr>
          </a:p>
        </p:txBody>
      </p:sp>
      <p:sp>
        <p:nvSpPr>
          <p:cNvPr id="5" name="Text Box 3"/>
          <p:cNvSpPr txBox="1">
            <a:spLocks noChangeArrowheads="1"/>
          </p:cNvSpPr>
          <p:nvPr/>
        </p:nvSpPr>
        <p:spPr bwMode="auto">
          <a:xfrm>
            <a:off x="8730933" y="6625003"/>
            <a:ext cx="265807" cy="161583"/>
          </a:xfrm>
          <a:prstGeom prst="rect">
            <a:avLst/>
          </a:prstGeom>
          <a:noFill/>
          <a:ln w="38100">
            <a:noFill/>
            <a:miter lim="800000"/>
            <a:headEnd/>
            <a:tailEnd/>
          </a:ln>
        </p:spPr>
        <p:txBody>
          <a:bodyPr wrap="square" lIns="0" tIns="0" rIns="0" bIns="0">
            <a:spAutoFit/>
          </a:body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en-US" altLang="zh-CN" sz="1050" b="1" i="0" u="none" strike="noStrike" kern="0" cap="none" spc="0" normalizeH="0" baseline="0" noProof="0" dirty="0" smtClean="0">
                <a:ln>
                  <a:noFill/>
                </a:ln>
                <a:solidFill>
                  <a:srgbClr val="000000"/>
                </a:solidFill>
                <a:effectLst/>
                <a:uLnTx/>
                <a:uFillTx/>
                <a:latin typeface="+mn-ea"/>
                <a:ea typeface="+mn-ea"/>
              </a:rPr>
              <a:t>/4</a:t>
            </a:r>
            <a:endParaRPr kumimoji="0" lang="zh-CN" altLang="en-US" sz="1050" b="1" i="0" u="none" strike="noStrike" kern="0" cap="none" spc="0" normalizeH="0" baseline="0" noProof="0" dirty="0">
              <a:ln>
                <a:noFill/>
              </a:ln>
              <a:solidFill>
                <a:srgbClr val="000000"/>
              </a:solidFill>
              <a:effectLst/>
              <a:uLnTx/>
              <a:uFillTx/>
              <a:latin typeface="+mn-ea"/>
              <a:ea typeface="+mn-ea"/>
            </a:endParaRPr>
          </a:p>
        </p:txBody>
      </p:sp>
      <p:grpSp>
        <p:nvGrpSpPr>
          <p:cNvPr id="6" name="Group 2"/>
          <p:cNvGrpSpPr>
            <a:grpSpLocks/>
          </p:cNvGrpSpPr>
          <p:nvPr/>
        </p:nvGrpSpPr>
        <p:grpSpPr bwMode="auto">
          <a:xfrm>
            <a:off x="7391400" y="685800"/>
            <a:ext cx="1466880" cy="1600192"/>
            <a:chOff x="4800" y="2880"/>
            <a:chExt cx="816" cy="876"/>
          </a:xfrm>
        </p:grpSpPr>
        <p:pic>
          <p:nvPicPr>
            <p:cNvPr id="7" name="Picture 3" descr="j0286771"/>
            <p:cNvPicPr>
              <a:picLocks noChangeAspect="1" noChangeArrowheads="1" noCrop="1"/>
            </p:cNvPicPr>
            <p:nvPr/>
          </p:nvPicPr>
          <p:blipFill>
            <a:blip r:embed="rId2"/>
            <a:srcRect/>
            <a:stretch>
              <a:fillRect/>
            </a:stretch>
          </p:blipFill>
          <p:spPr bwMode="auto">
            <a:xfrm>
              <a:off x="4800" y="2880"/>
              <a:ext cx="528" cy="478"/>
            </a:xfrm>
            <a:prstGeom prst="rect">
              <a:avLst/>
            </a:prstGeom>
            <a:noFill/>
          </p:spPr>
        </p:pic>
        <p:pic>
          <p:nvPicPr>
            <p:cNvPr id="8" name="Picture 4" descr="j0283504"/>
            <p:cNvPicPr>
              <a:picLocks noChangeAspect="1" noChangeArrowheads="1" noCrop="1"/>
            </p:cNvPicPr>
            <p:nvPr/>
          </p:nvPicPr>
          <p:blipFill>
            <a:blip r:embed="rId3"/>
            <a:srcRect/>
            <a:stretch>
              <a:fillRect/>
            </a:stretch>
          </p:blipFill>
          <p:spPr bwMode="auto">
            <a:xfrm>
              <a:off x="4992" y="3312"/>
              <a:ext cx="624" cy="444"/>
            </a:xfrm>
            <a:prstGeom prst="rect">
              <a:avLst/>
            </a:prstGeom>
            <a:noFill/>
          </p:spPr>
        </p:pic>
      </p:grpSp>
      <p:sp>
        <p:nvSpPr>
          <p:cNvPr id="9" name="Text Box 5"/>
          <p:cNvSpPr txBox="1">
            <a:spLocks noChangeArrowheads="1"/>
          </p:cNvSpPr>
          <p:nvPr/>
        </p:nvSpPr>
        <p:spPr bwMode="auto">
          <a:xfrm>
            <a:off x="533400" y="685800"/>
            <a:ext cx="4572000" cy="523220"/>
          </a:xfrm>
          <a:prstGeom prst="rect">
            <a:avLst/>
          </a:prstGeom>
          <a:noFill/>
          <a:ln w="9525">
            <a:noFill/>
            <a:miter lim="800000"/>
            <a:headEnd/>
            <a:tailEnd/>
          </a:ln>
          <a:effectLst/>
        </p:spPr>
        <p:txBody>
          <a:bodyPr>
            <a:spAutoFit/>
          </a:bodyPr>
          <a:lstStyle/>
          <a:p>
            <a:pPr>
              <a:spcBef>
                <a:spcPct val="50000"/>
              </a:spcBef>
            </a:pPr>
            <a:r>
              <a:rPr lang="zh-CN" altLang="en-US" sz="2800" dirty="0">
                <a:solidFill>
                  <a:schemeClr val="tx1">
                    <a:lumMod val="75000"/>
                    <a:lumOff val="25000"/>
                  </a:schemeClr>
                </a:solidFill>
                <a:latin typeface="微软雅黑" pitchFamily="34" charset="-122"/>
                <a:ea typeface="微软雅黑" pitchFamily="34" charset="-122"/>
              </a:rPr>
              <a:t>驾驶人的疏忽</a:t>
            </a:r>
          </a:p>
        </p:txBody>
      </p:sp>
      <p:sp>
        <p:nvSpPr>
          <p:cNvPr id="10" name="Rectangle 6"/>
          <p:cNvSpPr>
            <a:spLocks noRot="1" noChangeArrowheads="1"/>
          </p:cNvSpPr>
          <p:nvPr/>
        </p:nvSpPr>
        <p:spPr bwMode="auto">
          <a:xfrm>
            <a:off x="609600" y="1295400"/>
            <a:ext cx="2895600" cy="2100960"/>
          </a:xfrm>
          <a:prstGeom prst="rect">
            <a:avLst/>
          </a:prstGeom>
          <a:noFill/>
          <a:ln w="9525" algn="ctr">
            <a:noFill/>
            <a:miter lim="800000"/>
            <a:headEnd/>
            <a:tailEnd/>
          </a:ln>
          <a:effectLst/>
        </p:spPr>
        <p:txBody>
          <a:bodyPr>
            <a:spAutoFit/>
          </a:bodyPr>
          <a:lstStyle/>
          <a:p>
            <a:pPr eaLnBrk="0" hangingPunct="0">
              <a:lnSpc>
                <a:spcPct val="150000"/>
              </a:lnSpc>
              <a:spcBef>
                <a:spcPct val="50000"/>
              </a:spcBef>
              <a:buClr>
                <a:srgbClr val="808080"/>
              </a:buClr>
            </a:pPr>
            <a:r>
              <a:rPr lang="zh-CN" altLang="en-US" sz="1400" dirty="0">
                <a:solidFill>
                  <a:schemeClr val="tx1">
                    <a:lumMod val="75000"/>
                    <a:lumOff val="25000"/>
                  </a:schemeClr>
                </a:solidFill>
                <a:latin typeface="微软雅黑" pitchFamily="34" charset="-122"/>
                <a:ea typeface="微软雅黑" pitchFamily="34" charset="-122"/>
              </a:rPr>
              <a:t>未注意前方动态</a:t>
            </a:r>
            <a:r>
              <a:rPr lang="zh-TW" altLang="en-US" sz="1400" dirty="0">
                <a:solidFill>
                  <a:schemeClr val="tx1">
                    <a:lumMod val="75000"/>
                    <a:lumOff val="25000"/>
                  </a:schemeClr>
                </a:solidFill>
                <a:latin typeface="微软雅黑" pitchFamily="34" charset="-122"/>
                <a:ea typeface="微软雅黑" pitchFamily="34" charset="-122"/>
              </a:rPr>
              <a:t>。</a:t>
            </a:r>
          </a:p>
          <a:p>
            <a:pPr eaLnBrk="0" hangingPunct="0">
              <a:lnSpc>
                <a:spcPct val="150000"/>
              </a:lnSpc>
              <a:spcBef>
                <a:spcPct val="50000"/>
              </a:spcBef>
              <a:buClr>
                <a:srgbClr val="808080"/>
              </a:buClr>
            </a:pPr>
            <a:r>
              <a:rPr lang="zh-TW" altLang="en-US" sz="1400" dirty="0">
                <a:solidFill>
                  <a:schemeClr val="tx1">
                    <a:lumMod val="75000"/>
                    <a:lumOff val="25000"/>
                  </a:schemeClr>
                </a:solidFill>
                <a:latin typeface="微软雅黑" pitchFamily="34" charset="-122"/>
                <a:ea typeface="微软雅黑" pitchFamily="34" charset="-122"/>
              </a:rPr>
              <a:t>超速失控。</a:t>
            </a:r>
          </a:p>
          <a:p>
            <a:pPr eaLnBrk="0" hangingPunct="0">
              <a:lnSpc>
                <a:spcPct val="150000"/>
              </a:lnSpc>
              <a:spcBef>
                <a:spcPct val="50000"/>
              </a:spcBef>
              <a:buClr>
                <a:srgbClr val="808080"/>
              </a:buClr>
            </a:pPr>
            <a:r>
              <a:rPr lang="zh-CN" altLang="en-US" sz="1400" dirty="0">
                <a:solidFill>
                  <a:schemeClr val="tx1">
                    <a:lumMod val="75000"/>
                    <a:lumOff val="25000"/>
                  </a:schemeClr>
                </a:solidFill>
                <a:latin typeface="微软雅黑" pitchFamily="34" charset="-122"/>
                <a:ea typeface="微软雅黑" pitchFamily="34" charset="-122"/>
              </a:rPr>
              <a:t>酒后驾驶失控</a:t>
            </a:r>
            <a:r>
              <a:rPr lang="zh-TW" altLang="en-US" sz="1400" dirty="0">
                <a:solidFill>
                  <a:schemeClr val="tx1">
                    <a:lumMod val="75000"/>
                    <a:lumOff val="25000"/>
                  </a:schemeClr>
                </a:solidFill>
                <a:latin typeface="微软雅黑" pitchFamily="34" charset="-122"/>
                <a:ea typeface="微软雅黑" pitchFamily="34" charset="-122"/>
              </a:rPr>
              <a:t>。</a:t>
            </a:r>
          </a:p>
          <a:p>
            <a:pPr eaLnBrk="0" hangingPunct="0">
              <a:lnSpc>
                <a:spcPct val="150000"/>
              </a:lnSpc>
              <a:spcBef>
                <a:spcPct val="50000"/>
              </a:spcBef>
              <a:buClr>
                <a:srgbClr val="808080"/>
              </a:buClr>
            </a:pPr>
            <a:r>
              <a:rPr lang="zh-CN" altLang="en-US" sz="1400" dirty="0">
                <a:solidFill>
                  <a:schemeClr val="tx1">
                    <a:lumMod val="75000"/>
                    <a:lumOff val="25000"/>
                  </a:schemeClr>
                </a:solidFill>
                <a:latin typeface="微软雅黑" pitchFamily="34" charset="-122"/>
                <a:ea typeface="微软雅黑" pitchFamily="34" charset="-122"/>
              </a:rPr>
              <a:t>未按规定减速</a:t>
            </a:r>
            <a:r>
              <a:rPr lang="zh-TW" altLang="en-US" sz="1400" dirty="0">
                <a:solidFill>
                  <a:schemeClr val="tx1">
                    <a:lumMod val="75000"/>
                    <a:lumOff val="25000"/>
                  </a:schemeClr>
                </a:solidFill>
                <a:latin typeface="微软雅黑" pitchFamily="34" charset="-122"/>
                <a:ea typeface="微软雅黑" pitchFamily="34" charset="-122"/>
              </a:rPr>
              <a:t>。</a:t>
            </a:r>
          </a:p>
          <a:p>
            <a:pPr eaLnBrk="0" hangingPunct="0">
              <a:lnSpc>
                <a:spcPct val="150000"/>
              </a:lnSpc>
              <a:spcBef>
                <a:spcPct val="50000"/>
              </a:spcBef>
              <a:buClr>
                <a:srgbClr val="808080"/>
              </a:buClr>
            </a:pPr>
            <a:r>
              <a:rPr lang="zh-CN" altLang="en-US" sz="1400" dirty="0">
                <a:solidFill>
                  <a:schemeClr val="tx1">
                    <a:lumMod val="75000"/>
                    <a:lumOff val="25000"/>
                  </a:schemeClr>
                </a:solidFill>
                <a:latin typeface="微软雅黑" pitchFamily="34" charset="-122"/>
                <a:ea typeface="微软雅黑" pitchFamily="34" charset="-122"/>
              </a:rPr>
              <a:t>违法超车</a:t>
            </a:r>
            <a:r>
              <a:rPr lang="zh-TW" altLang="en-US" sz="1400" dirty="0">
                <a:solidFill>
                  <a:schemeClr val="tx1">
                    <a:lumMod val="75000"/>
                    <a:lumOff val="25000"/>
                  </a:schemeClr>
                </a:solidFill>
                <a:latin typeface="微软雅黑" pitchFamily="34" charset="-122"/>
                <a:ea typeface="微软雅黑" pitchFamily="34" charset="-122"/>
              </a:rPr>
              <a:t>。</a:t>
            </a:r>
          </a:p>
        </p:txBody>
      </p:sp>
      <p:sp>
        <p:nvSpPr>
          <p:cNvPr id="11" name="Rectangle 7"/>
          <p:cNvSpPr>
            <a:spLocks noRot="1" noChangeArrowheads="1"/>
          </p:cNvSpPr>
          <p:nvPr/>
        </p:nvSpPr>
        <p:spPr bwMode="auto">
          <a:xfrm>
            <a:off x="4000520" y="1447800"/>
            <a:ext cx="3429000" cy="1708160"/>
          </a:xfrm>
          <a:prstGeom prst="rect">
            <a:avLst/>
          </a:prstGeom>
          <a:noFill/>
          <a:ln w="9525" algn="ctr">
            <a:noFill/>
            <a:miter lim="800000"/>
            <a:headEnd/>
            <a:tailEnd/>
          </a:ln>
          <a:effectLst/>
        </p:spPr>
        <p:txBody>
          <a:bodyPr>
            <a:spAutoFit/>
          </a:bodyPr>
          <a:lstStyle/>
          <a:p>
            <a:pPr eaLnBrk="0" hangingPunct="0">
              <a:lnSpc>
                <a:spcPct val="150000"/>
              </a:lnSpc>
              <a:spcBef>
                <a:spcPct val="50000"/>
              </a:spcBef>
              <a:buClr>
                <a:srgbClr val="808080"/>
              </a:buClr>
            </a:pPr>
            <a:r>
              <a:rPr lang="zh-CN" altLang="en-US" sz="1400" dirty="0">
                <a:solidFill>
                  <a:schemeClr val="tx1">
                    <a:lumMod val="75000"/>
                    <a:lumOff val="25000"/>
                  </a:schemeClr>
                </a:solidFill>
                <a:latin typeface="微软雅黑" pitchFamily="34" charset="-122"/>
                <a:ea typeface="微软雅黑" pitchFamily="34" charset="-122"/>
              </a:rPr>
              <a:t>惊慌失控或躲避不当。</a:t>
            </a:r>
          </a:p>
          <a:p>
            <a:pPr eaLnBrk="0" hangingPunct="0">
              <a:lnSpc>
                <a:spcPct val="150000"/>
              </a:lnSpc>
              <a:spcBef>
                <a:spcPct val="50000"/>
              </a:spcBef>
              <a:buClr>
                <a:srgbClr val="808080"/>
              </a:buClr>
            </a:pPr>
            <a:r>
              <a:rPr lang="zh-CN" altLang="en-US" sz="1400" dirty="0">
                <a:solidFill>
                  <a:schemeClr val="tx1">
                    <a:lumMod val="75000"/>
                    <a:lumOff val="25000"/>
                  </a:schemeClr>
                </a:solidFill>
                <a:latin typeface="微软雅黑" pitchFamily="34" charset="-122"/>
                <a:ea typeface="微软雅黑" pitchFamily="34" charset="-122"/>
              </a:rPr>
              <a:t>未保持安全车距。</a:t>
            </a:r>
          </a:p>
          <a:p>
            <a:pPr eaLnBrk="0" hangingPunct="0">
              <a:lnSpc>
                <a:spcPct val="150000"/>
              </a:lnSpc>
              <a:spcBef>
                <a:spcPct val="50000"/>
              </a:spcBef>
              <a:buClr>
                <a:srgbClr val="808080"/>
              </a:buClr>
            </a:pPr>
            <a:r>
              <a:rPr lang="zh-CN" altLang="en-US" sz="1400" dirty="0">
                <a:solidFill>
                  <a:schemeClr val="tx1">
                    <a:lumMod val="75000"/>
                    <a:lumOff val="25000"/>
                  </a:schemeClr>
                </a:solidFill>
                <a:latin typeface="微软雅黑" pitchFamily="34" charset="-122"/>
                <a:ea typeface="微软雅黑" pitchFamily="34" charset="-122"/>
              </a:rPr>
              <a:t>转弯未按规定，转向不当。</a:t>
            </a:r>
          </a:p>
          <a:p>
            <a:pPr eaLnBrk="0" hangingPunct="0">
              <a:lnSpc>
                <a:spcPct val="150000"/>
              </a:lnSpc>
              <a:spcBef>
                <a:spcPct val="50000"/>
              </a:spcBef>
              <a:buClr>
                <a:srgbClr val="808080"/>
              </a:buClr>
            </a:pPr>
            <a:r>
              <a:rPr lang="zh-CN" altLang="en-US" sz="1400" dirty="0">
                <a:solidFill>
                  <a:schemeClr val="tx1">
                    <a:lumMod val="75000"/>
                    <a:lumOff val="25000"/>
                  </a:schemeClr>
                </a:solidFill>
                <a:latin typeface="微软雅黑" pitchFamily="34" charset="-122"/>
                <a:ea typeface="微软雅黑" pitchFamily="34" charset="-122"/>
              </a:rPr>
              <a:t>逆向行驶。</a:t>
            </a:r>
          </a:p>
        </p:txBody>
      </p:sp>
      <p:pic>
        <p:nvPicPr>
          <p:cNvPr id="12" name="Picture 8" descr="速限"/>
          <p:cNvPicPr>
            <a:picLocks noChangeAspect="1" noChangeArrowheads="1" noCrop="1"/>
          </p:cNvPicPr>
          <p:nvPr/>
        </p:nvPicPr>
        <p:blipFill>
          <a:blip r:embed="rId4"/>
          <a:srcRect/>
          <a:stretch>
            <a:fillRect/>
          </a:stretch>
        </p:blipFill>
        <p:spPr bwMode="auto">
          <a:xfrm>
            <a:off x="2733668" y="2276475"/>
            <a:ext cx="838200" cy="727075"/>
          </a:xfrm>
          <a:prstGeom prst="rect">
            <a:avLst/>
          </a:prstGeom>
          <a:noFill/>
        </p:spPr>
      </p:pic>
      <p:sp>
        <p:nvSpPr>
          <p:cNvPr id="13" name="Text Box 9"/>
          <p:cNvSpPr txBox="1">
            <a:spLocks noChangeArrowheads="1"/>
          </p:cNvSpPr>
          <p:nvPr/>
        </p:nvSpPr>
        <p:spPr bwMode="auto">
          <a:xfrm>
            <a:off x="533400" y="3834474"/>
            <a:ext cx="2438400" cy="523220"/>
          </a:xfrm>
          <a:prstGeom prst="rect">
            <a:avLst/>
          </a:prstGeom>
          <a:noFill/>
          <a:ln w="9525">
            <a:noFill/>
            <a:miter lim="800000"/>
            <a:headEnd/>
            <a:tailEnd/>
          </a:ln>
          <a:effectLst/>
        </p:spPr>
        <p:txBody>
          <a:bodyPr>
            <a:spAutoFit/>
          </a:bodyPr>
          <a:lstStyle/>
          <a:p>
            <a:pPr>
              <a:spcBef>
                <a:spcPct val="50000"/>
              </a:spcBef>
            </a:pPr>
            <a:r>
              <a:rPr lang="zh-CN" altLang="en-US" sz="2800" dirty="0">
                <a:solidFill>
                  <a:schemeClr val="tx1">
                    <a:lumMod val="75000"/>
                    <a:lumOff val="25000"/>
                  </a:schemeClr>
                </a:solidFill>
                <a:latin typeface="微软雅黑" pitchFamily="34" charset="-122"/>
                <a:ea typeface="微软雅黑" pitchFamily="34" charset="-122"/>
              </a:rPr>
              <a:t>行人的疏忽</a:t>
            </a:r>
          </a:p>
        </p:txBody>
      </p:sp>
      <p:sp>
        <p:nvSpPr>
          <p:cNvPr id="14" name="Rectangle 10"/>
          <p:cNvSpPr>
            <a:spLocks noRot="1" noChangeArrowheads="1"/>
          </p:cNvSpPr>
          <p:nvPr/>
        </p:nvSpPr>
        <p:spPr bwMode="auto">
          <a:xfrm>
            <a:off x="228600" y="4613275"/>
            <a:ext cx="4114800" cy="1670073"/>
          </a:xfrm>
          <a:prstGeom prst="rect">
            <a:avLst/>
          </a:prstGeom>
          <a:noFill/>
          <a:ln w="9525" algn="ctr">
            <a:noFill/>
            <a:miter lim="800000"/>
            <a:headEnd/>
            <a:tailEnd/>
          </a:ln>
          <a:effectLst/>
        </p:spPr>
        <p:txBody>
          <a:bodyPr>
            <a:spAutoFit/>
          </a:bodyPr>
          <a:lstStyle/>
          <a:p>
            <a:pPr eaLnBrk="0" hangingPunct="0">
              <a:lnSpc>
                <a:spcPct val="150000"/>
              </a:lnSpc>
              <a:spcBef>
                <a:spcPct val="50000"/>
              </a:spcBef>
              <a:buClr>
                <a:srgbClr val="808080"/>
              </a:buClr>
            </a:pPr>
            <a:r>
              <a:rPr lang="zh-TW" altLang="en-US" sz="1400" dirty="0">
                <a:solidFill>
                  <a:schemeClr val="tx1">
                    <a:lumMod val="75000"/>
                    <a:lumOff val="25000"/>
                  </a:schemeClr>
                </a:solidFill>
                <a:latin typeface="微软雅黑" pitchFamily="34" charset="-122"/>
                <a:ea typeface="微软雅黑" pitchFamily="34" charset="-122"/>
              </a:rPr>
              <a:t>未依</a:t>
            </a:r>
            <a:r>
              <a:rPr lang="zh-CN" altLang="en-US" sz="1400" dirty="0">
                <a:solidFill>
                  <a:schemeClr val="tx1">
                    <a:lumMod val="75000"/>
                    <a:lumOff val="25000"/>
                  </a:schemeClr>
                </a:solidFill>
                <a:latin typeface="微软雅黑" pitchFamily="34" charset="-122"/>
                <a:ea typeface="微软雅黑" pitchFamily="34" charset="-122"/>
              </a:rPr>
              <a:t>规</a:t>
            </a:r>
            <a:r>
              <a:rPr lang="zh-TW" altLang="en-US" sz="1400" dirty="0">
                <a:solidFill>
                  <a:schemeClr val="tx1">
                    <a:lumMod val="75000"/>
                    <a:lumOff val="25000"/>
                  </a:schemeClr>
                </a:solidFill>
                <a:latin typeface="微软雅黑" pitchFamily="34" charset="-122"/>
                <a:ea typeface="微软雅黑" pitchFamily="34" charset="-122"/>
              </a:rPr>
              <a:t>定行走行人穿越道。</a:t>
            </a:r>
          </a:p>
          <a:p>
            <a:pPr eaLnBrk="0" hangingPunct="0">
              <a:lnSpc>
                <a:spcPct val="150000"/>
              </a:lnSpc>
              <a:spcBef>
                <a:spcPct val="50000"/>
              </a:spcBef>
              <a:buClr>
                <a:srgbClr val="808080"/>
              </a:buClr>
            </a:pPr>
            <a:r>
              <a:rPr lang="zh-TW" altLang="en-US" sz="1400" dirty="0">
                <a:solidFill>
                  <a:schemeClr val="tx1">
                    <a:lumMod val="75000"/>
                    <a:lumOff val="25000"/>
                  </a:schemeClr>
                </a:solidFill>
                <a:latin typeface="微软雅黑" pitchFamily="34" charset="-122"/>
                <a:ea typeface="微软雅黑" pitchFamily="34" charset="-122"/>
              </a:rPr>
              <a:t>未依交通</a:t>
            </a:r>
            <a:r>
              <a:rPr lang="zh-CN" altLang="en-US" sz="1400" dirty="0">
                <a:solidFill>
                  <a:schemeClr val="tx1">
                    <a:lumMod val="75000"/>
                    <a:lumOff val="25000"/>
                  </a:schemeClr>
                </a:solidFill>
                <a:latin typeface="微软雅黑" pitchFamily="34" charset="-122"/>
                <a:ea typeface="微软雅黑" pitchFamily="34" charset="-122"/>
              </a:rPr>
              <a:t>信号</a:t>
            </a:r>
            <a:r>
              <a:rPr lang="zh-TW" altLang="en-US" sz="1400" dirty="0">
                <a:solidFill>
                  <a:schemeClr val="tx1">
                    <a:lumMod val="75000"/>
                    <a:lumOff val="25000"/>
                  </a:schemeClr>
                </a:solidFill>
                <a:latin typeface="微软雅黑" pitchFamily="34" charset="-122"/>
                <a:ea typeface="微软雅黑" pitchFamily="34" charset="-122"/>
              </a:rPr>
              <a:t>行走、未靠</a:t>
            </a:r>
            <a:r>
              <a:rPr lang="zh-CN" altLang="en-US" sz="1400" dirty="0">
                <a:solidFill>
                  <a:schemeClr val="tx1">
                    <a:lumMod val="75000"/>
                    <a:lumOff val="25000"/>
                  </a:schemeClr>
                </a:solidFill>
                <a:latin typeface="微软雅黑" pitchFamily="34" charset="-122"/>
                <a:ea typeface="微软雅黑" pitchFamily="34" charset="-122"/>
              </a:rPr>
              <a:t>边</a:t>
            </a:r>
            <a:r>
              <a:rPr lang="zh-TW" altLang="en-US" sz="1400" dirty="0">
                <a:solidFill>
                  <a:schemeClr val="tx1">
                    <a:lumMod val="75000"/>
                    <a:lumOff val="25000"/>
                  </a:schemeClr>
                </a:solidFill>
                <a:latin typeface="微软雅黑" pitchFamily="34" charset="-122"/>
                <a:ea typeface="微软雅黑" pitchFamily="34" charset="-122"/>
              </a:rPr>
              <a:t>行走。</a:t>
            </a:r>
          </a:p>
          <a:p>
            <a:pPr eaLnBrk="0" hangingPunct="0">
              <a:lnSpc>
                <a:spcPct val="150000"/>
              </a:lnSpc>
              <a:spcBef>
                <a:spcPct val="50000"/>
              </a:spcBef>
              <a:buClr>
                <a:srgbClr val="808080"/>
              </a:buClr>
            </a:pPr>
            <a:r>
              <a:rPr lang="zh-TW" altLang="en-US" sz="1400" dirty="0">
                <a:solidFill>
                  <a:schemeClr val="tx1">
                    <a:lumMod val="75000"/>
                    <a:lumOff val="25000"/>
                  </a:schemeClr>
                </a:solidFill>
                <a:latin typeface="微软雅黑" pitchFamily="34" charset="-122"/>
                <a:ea typeface="微软雅黑" pitchFamily="34" charset="-122"/>
              </a:rPr>
              <a:t>在道路上或路</a:t>
            </a:r>
            <a:r>
              <a:rPr lang="zh-CN" altLang="en-US" sz="1400" dirty="0">
                <a:solidFill>
                  <a:schemeClr val="tx1">
                    <a:lumMod val="75000"/>
                    <a:lumOff val="25000"/>
                  </a:schemeClr>
                </a:solidFill>
                <a:latin typeface="微软雅黑" pitchFamily="34" charset="-122"/>
                <a:ea typeface="微软雅黑" pitchFamily="34" charset="-122"/>
              </a:rPr>
              <a:t>边</a:t>
            </a:r>
            <a:r>
              <a:rPr lang="zh-TW" altLang="en-US" sz="1400" dirty="0">
                <a:solidFill>
                  <a:schemeClr val="tx1">
                    <a:lumMod val="75000"/>
                    <a:lumOff val="25000"/>
                  </a:schemeClr>
                </a:solidFill>
                <a:latin typeface="微软雅黑" pitchFamily="34" charset="-122"/>
                <a:ea typeface="微软雅黑" pitchFamily="34" charset="-122"/>
              </a:rPr>
              <a:t>玩耍嬉</a:t>
            </a:r>
            <a:r>
              <a:rPr lang="zh-CN" altLang="en-US" sz="1400" dirty="0">
                <a:solidFill>
                  <a:schemeClr val="tx1">
                    <a:lumMod val="75000"/>
                    <a:lumOff val="25000"/>
                  </a:schemeClr>
                </a:solidFill>
                <a:latin typeface="微软雅黑" pitchFamily="34" charset="-122"/>
                <a:ea typeface="微软雅黑" pitchFamily="34" charset="-122"/>
              </a:rPr>
              <a:t>闹</a:t>
            </a:r>
            <a:r>
              <a:rPr lang="zh-TW" altLang="en-US" sz="1400" dirty="0">
                <a:solidFill>
                  <a:schemeClr val="tx1">
                    <a:lumMod val="75000"/>
                    <a:lumOff val="25000"/>
                  </a:schemeClr>
                </a:solidFill>
                <a:latin typeface="微软雅黑" pitchFamily="34" charset="-122"/>
                <a:ea typeface="微软雅黑" pitchFamily="34" charset="-122"/>
              </a:rPr>
              <a:t>。</a:t>
            </a:r>
          </a:p>
          <a:p>
            <a:pPr eaLnBrk="0" hangingPunct="0">
              <a:lnSpc>
                <a:spcPct val="150000"/>
              </a:lnSpc>
              <a:spcBef>
                <a:spcPct val="50000"/>
              </a:spcBef>
              <a:buClr>
                <a:srgbClr val="808080"/>
              </a:buClr>
            </a:pPr>
            <a:r>
              <a:rPr lang="zh-TW" altLang="en-US" sz="1400" dirty="0">
                <a:solidFill>
                  <a:schemeClr val="tx1">
                    <a:lumMod val="75000"/>
                    <a:lumOff val="25000"/>
                  </a:schemeClr>
                </a:solidFill>
                <a:latin typeface="微软雅黑" pitchFamily="34" charset="-122"/>
                <a:ea typeface="微软雅黑" pitchFamily="34" charset="-122"/>
              </a:rPr>
              <a:t>注意力不集中。</a:t>
            </a:r>
          </a:p>
        </p:txBody>
      </p:sp>
      <p:pic>
        <p:nvPicPr>
          <p:cNvPr id="15" name="Picture 11" descr="02DGREEN"/>
          <p:cNvPicPr>
            <a:picLocks noChangeAspect="1" noChangeArrowheads="1"/>
          </p:cNvPicPr>
          <p:nvPr/>
        </p:nvPicPr>
        <p:blipFill>
          <a:blip r:embed="rId5"/>
          <a:srcRect/>
          <a:stretch>
            <a:fillRect/>
          </a:stretch>
        </p:blipFill>
        <p:spPr bwMode="auto">
          <a:xfrm>
            <a:off x="228600" y="3429000"/>
            <a:ext cx="8558242" cy="224144"/>
          </a:xfrm>
          <a:prstGeom prst="rect">
            <a:avLst/>
          </a:prstGeom>
          <a:noFill/>
        </p:spPr>
      </p:pic>
      <p:grpSp>
        <p:nvGrpSpPr>
          <p:cNvPr id="16" name="Group 12"/>
          <p:cNvGrpSpPr>
            <a:grpSpLocks/>
          </p:cNvGrpSpPr>
          <p:nvPr/>
        </p:nvGrpSpPr>
        <p:grpSpPr bwMode="auto">
          <a:xfrm>
            <a:off x="3962400" y="3886200"/>
            <a:ext cx="990600" cy="1271588"/>
            <a:chOff x="300" y="1009"/>
            <a:chExt cx="825" cy="1137"/>
          </a:xfrm>
        </p:grpSpPr>
        <p:sp>
          <p:nvSpPr>
            <p:cNvPr id="17" name="Rectangle 13"/>
            <p:cNvSpPr>
              <a:spLocks noChangeArrowheads="1"/>
            </p:cNvSpPr>
            <p:nvPr/>
          </p:nvSpPr>
          <p:spPr bwMode="auto">
            <a:xfrm>
              <a:off x="320" y="1074"/>
              <a:ext cx="764" cy="455"/>
            </a:xfrm>
            <a:prstGeom prst="rect">
              <a:avLst/>
            </a:prstGeom>
            <a:solidFill>
              <a:srgbClr val="CCFCFF"/>
            </a:solidFill>
            <a:ln w="9525">
              <a:noFill/>
              <a:miter lim="800000"/>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18" name="Rectangle 14"/>
            <p:cNvSpPr>
              <a:spLocks noChangeArrowheads="1"/>
            </p:cNvSpPr>
            <p:nvPr/>
          </p:nvSpPr>
          <p:spPr bwMode="auto">
            <a:xfrm>
              <a:off x="316" y="1454"/>
              <a:ext cx="760" cy="663"/>
            </a:xfrm>
            <a:prstGeom prst="rect">
              <a:avLst/>
            </a:prstGeom>
            <a:solidFill>
              <a:srgbClr val="CCCCCC"/>
            </a:solidFill>
            <a:ln w="9525">
              <a:noFill/>
              <a:miter lim="800000"/>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19" name="Freeform 15"/>
            <p:cNvSpPr>
              <a:spLocks/>
            </p:cNvSpPr>
            <p:nvPr/>
          </p:nvSpPr>
          <p:spPr bwMode="auto">
            <a:xfrm>
              <a:off x="300" y="1009"/>
              <a:ext cx="403" cy="1083"/>
            </a:xfrm>
            <a:custGeom>
              <a:avLst/>
              <a:gdLst/>
              <a:ahLst/>
              <a:cxnLst>
                <a:cxn ang="0">
                  <a:pos x="590" y="97"/>
                </a:cxn>
                <a:cxn ang="0">
                  <a:pos x="594" y="157"/>
                </a:cxn>
                <a:cxn ang="0">
                  <a:pos x="590" y="211"/>
                </a:cxn>
                <a:cxn ang="0">
                  <a:pos x="599" y="280"/>
                </a:cxn>
                <a:cxn ang="0">
                  <a:pos x="572" y="341"/>
                </a:cxn>
                <a:cxn ang="0">
                  <a:pos x="635" y="408"/>
                </a:cxn>
                <a:cxn ang="0">
                  <a:pos x="726" y="486"/>
                </a:cxn>
                <a:cxn ang="0">
                  <a:pos x="751" y="681"/>
                </a:cxn>
                <a:cxn ang="0">
                  <a:pos x="800" y="1025"/>
                </a:cxn>
                <a:cxn ang="0">
                  <a:pos x="773" y="1158"/>
                </a:cxn>
                <a:cxn ang="0">
                  <a:pos x="754" y="1165"/>
                </a:cxn>
                <a:cxn ang="0">
                  <a:pos x="721" y="1220"/>
                </a:cxn>
                <a:cxn ang="0">
                  <a:pos x="700" y="1331"/>
                </a:cxn>
                <a:cxn ang="0">
                  <a:pos x="647" y="1433"/>
                </a:cxn>
                <a:cxn ang="0">
                  <a:pos x="610" y="1552"/>
                </a:cxn>
                <a:cxn ang="0">
                  <a:pos x="587" y="1707"/>
                </a:cxn>
                <a:cxn ang="0">
                  <a:pos x="557" y="1901"/>
                </a:cxn>
                <a:cxn ang="0">
                  <a:pos x="528" y="2058"/>
                </a:cxn>
                <a:cxn ang="0">
                  <a:pos x="556" y="2101"/>
                </a:cxn>
                <a:cxn ang="0">
                  <a:pos x="543" y="2154"/>
                </a:cxn>
                <a:cxn ang="0">
                  <a:pos x="457" y="2164"/>
                </a:cxn>
                <a:cxn ang="0">
                  <a:pos x="380" y="2152"/>
                </a:cxn>
                <a:cxn ang="0">
                  <a:pos x="357" y="2093"/>
                </a:cxn>
                <a:cxn ang="0">
                  <a:pos x="354" y="1961"/>
                </a:cxn>
                <a:cxn ang="0">
                  <a:pos x="349" y="1804"/>
                </a:cxn>
                <a:cxn ang="0">
                  <a:pos x="297" y="1700"/>
                </a:cxn>
                <a:cxn ang="0">
                  <a:pos x="255" y="1582"/>
                </a:cxn>
                <a:cxn ang="0">
                  <a:pos x="236" y="1420"/>
                </a:cxn>
                <a:cxn ang="0">
                  <a:pos x="229" y="1096"/>
                </a:cxn>
                <a:cxn ang="0">
                  <a:pos x="219" y="1064"/>
                </a:cxn>
                <a:cxn ang="0">
                  <a:pos x="159" y="1072"/>
                </a:cxn>
                <a:cxn ang="0">
                  <a:pos x="105" y="1043"/>
                </a:cxn>
                <a:cxn ang="0">
                  <a:pos x="104" y="956"/>
                </a:cxn>
                <a:cxn ang="0">
                  <a:pos x="46" y="920"/>
                </a:cxn>
                <a:cxn ang="0">
                  <a:pos x="16" y="854"/>
                </a:cxn>
                <a:cxn ang="0">
                  <a:pos x="4" y="772"/>
                </a:cxn>
                <a:cxn ang="0">
                  <a:pos x="15" y="694"/>
                </a:cxn>
                <a:cxn ang="0">
                  <a:pos x="67" y="596"/>
                </a:cxn>
                <a:cxn ang="0">
                  <a:pos x="116" y="498"/>
                </a:cxn>
                <a:cxn ang="0">
                  <a:pos x="168" y="460"/>
                </a:cxn>
                <a:cxn ang="0">
                  <a:pos x="222" y="426"/>
                </a:cxn>
                <a:cxn ang="0">
                  <a:pos x="277" y="391"/>
                </a:cxn>
                <a:cxn ang="0">
                  <a:pos x="327" y="347"/>
                </a:cxn>
                <a:cxn ang="0">
                  <a:pos x="341" y="303"/>
                </a:cxn>
                <a:cxn ang="0">
                  <a:pos x="318" y="251"/>
                </a:cxn>
                <a:cxn ang="0">
                  <a:pos x="309" y="197"/>
                </a:cxn>
                <a:cxn ang="0">
                  <a:pos x="304" y="129"/>
                </a:cxn>
                <a:cxn ang="0">
                  <a:pos x="326" y="61"/>
                </a:cxn>
                <a:cxn ang="0">
                  <a:pos x="368" y="23"/>
                </a:cxn>
                <a:cxn ang="0">
                  <a:pos x="414" y="5"/>
                </a:cxn>
                <a:cxn ang="0">
                  <a:pos x="453" y="0"/>
                </a:cxn>
                <a:cxn ang="0">
                  <a:pos x="487" y="4"/>
                </a:cxn>
                <a:cxn ang="0">
                  <a:pos x="526" y="23"/>
                </a:cxn>
                <a:cxn ang="0">
                  <a:pos x="562" y="50"/>
                </a:cxn>
              </a:cxnLst>
              <a:rect l="0" t="0" r="r" b="b"/>
              <a:pathLst>
                <a:path w="805" h="2167">
                  <a:moveTo>
                    <a:pt x="571" y="57"/>
                  </a:moveTo>
                  <a:lnTo>
                    <a:pt x="578" y="69"/>
                  </a:lnTo>
                  <a:lnTo>
                    <a:pt x="585" y="83"/>
                  </a:lnTo>
                  <a:lnTo>
                    <a:pt x="590" y="97"/>
                  </a:lnTo>
                  <a:lnTo>
                    <a:pt x="594" y="112"/>
                  </a:lnTo>
                  <a:lnTo>
                    <a:pt x="597" y="127"/>
                  </a:lnTo>
                  <a:lnTo>
                    <a:pt x="597" y="142"/>
                  </a:lnTo>
                  <a:lnTo>
                    <a:pt x="594" y="157"/>
                  </a:lnTo>
                  <a:lnTo>
                    <a:pt x="590" y="172"/>
                  </a:lnTo>
                  <a:lnTo>
                    <a:pt x="579" y="184"/>
                  </a:lnTo>
                  <a:lnTo>
                    <a:pt x="582" y="197"/>
                  </a:lnTo>
                  <a:lnTo>
                    <a:pt x="590" y="211"/>
                  </a:lnTo>
                  <a:lnTo>
                    <a:pt x="598" y="229"/>
                  </a:lnTo>
                  <a:lnTo>
                    <a:pt x="601" y="247"/>
                  </a:lnTo>
                  <a:lnTo>
                    <a:pt x="601" y="264"/>
                  </a:lnTo>
                  <a:lnTo>
                    <a:pt x="599" y="280"/>
                  </a:lnTo>
                  <a:lnTo>
                    <a:pt x="594" y="296"/>
                  </a:lnTo>
                  <a:lnTo>
                    <a:pt x="589" y="311"/>
                  </a:lnTo>
                  <a:lnTo>
                    <a:pt x="581" y="327"/>
                  </a:lnTo>
                  <a:lnTo>
                    <a:pt x="572" y="341"/>
                  </a:lnTo>
                  <a:lnTo>
                    <a:pt x="563" y="355"/>
                  </a:lnTo>
                  <a:lnTo>
                    <a:pt x="586" y="373"/>
                  </a:lnTo>
                  <a:lnTo>
                    <a:pt x="610" y="391"/>
                  </a:lnTo>
                  <a:lnTo>
                    <a:pt x="635" y="408"/>
                  </a:lnTo>
                  <a:lnTo>
                    <a:pt x="659" y="426"/>
                  </a:lnTo>
                  <a:lnTo>
                    <a:pt x="682" y="445"/>
                  </a:lnTo>
                  <a:lnTo>
                    <a:pt x="704" y="464"/>
                  </a:lnTo>
                  <a:lnTo>
                    <a:pt x="726" y="486"/>
                  </a:lnTo>
                  <a:lnTo>
                    <a:pt x="745" y="510"/>
                  </a:lnTo>
                  <a:lnTo>
                    <a:pt x="747" y="566"/>
                  </a:lnTo>
                  <a:lnTo>
                    <a:pt x="747" y="623"/>
                  </a:lnTo>
                  <a:lnTo>
                    <a:pt x="751" y="681"/>
                  </a:lnTo>
                  <a:lnTo>
                    <a:pt x="761" y="735"/>
                  </a:lnTo>
                  <a:lnTo>
                    <a:pt x="805" y="895"/>
                  </a:lnTo>
                  <a:lnTo>
                    <a:pt x="804" y="961"/>
                  </a:lnTo>
                  <a:lnTo>
                    <a:pt x="800" y="1025"/>
                  </a:lnTo>
                  <a:lnTo>
                    <a:pt x="792" y="1089"/>
                  </a:lnTo>
                  <a:lnTo>
                    <a:pt x="780" y="1150"/>
                  </a:lnTo>
                  <a:lnTo>
                    <a:pt x="776" y="1154"/>
                  </a:lnTo>
                  <a:lnTo>
                    <a:pt x="773" y="1158"/>
                  </a:lnTo>
                  <a:lnTo>
                    <a:pt x="768" y="1160"/>
                  </a:lnTo>
                  <a:lnTo>
                    <a:pt x="764" y="1162"/>
                  </a:lnTo>
                  <a:lnTo>
                    <a:pt x="759" y="1163"/>
                  </a:lnTo>
                  <a:lnTo>
                    <a:pt x="754" y="1165"/>
                  </a:lnTo>
                  <a:lnTo>
                    <a:pt x="750" y="1167"/>
                  </a:lnTo>
                  <a:lnTo>
                    <a:pt x="745" y="1169"/>
                  </a:lnTo>
                  <a:lnTo>
                    <a:pt x="730" y="1192"/>
                  </a:lnTo>
                  <a:lnTo>
                    <a:pt x="721" y="1220"/>
                  </a:lnTo>
                  <a:lnTo>
                    <a:pt x="716" y="1248"/>
                  </a:lnTo>
                  <a:lnTo>
                    <a:pt x="714" y="1276"/>
                  </a:lnTo>
                  <a:lnTo>
                    <a:pt x="709" y="1305"/>
                  </a:lnTo>
                  <a:lnTo>
                    <a:pt x="700" y="1331"/>
                  </a:lnTo>
                  <a:lnTo>
                    <a:pt x="684" y="1354"/>
                  </a:lnTo>
                  <a:lnTo>
                    <a:pt x="659" y="1371"/>
                  </a:lnTo>
                  <a:lnTo>
                    <a:pt x="653" y="1402"/>
                  </a:lnTo>
                  <a:lnTo>
                    <a:pt x="647" y="1433"/>
                  </a:lnTo>
                  <a:lnTo>
                    <a:pt x="639" y="1464"/>
                  </a:lnTo>
                  <a:lnTo>
                    <a:pt x="631" y="1494"/>
                  </a:lnTo>
                  <a:lnTo>
                    <a:pt x="622" y="1523"/>
                  </a:lnTo>
                  <a:lnTo>
                    <a:pt x="610" y="1552"/>
                  </a:lnTo>
                  <a:lnTo>
                    <a:pt x="599" y="1580"/>
                  </a:lnTo>
                  <a:lnTo>
                    <a:pt x="586" y="1608"/>
                  </a:lnTo>
                  <a:lnTo>
                    <a:pt x="587" y="1658"/>
                  </a:lnTo>
                  <a:lnTo>
                    <a:pt x="587" y="1707"/>
                  </a:lnTo>
                  <a:lnTo>
                    <a:pt x="584" y="1757"/>
                  </a:lnTo>
                  <a:lnTo>
                    <a:pt x="578" y="1806"/>
                  </a:lnTo>
                  <a:lnTo>
                    <a:pt x="569" y="1853"/>
                  </a:lnTo>
                  <a:lnTo>
                    <a:pt x="557" y="1901"/>
                  </a:lnTo>
                  <a:lnTo>
                    <a:pt x="543" y="1946"/>
                  </a:lnTo>
                  <a:lnTo>
                    <a:pt x="525" y="1988"/>
                  </a:lnTo>
                  <a:lnTo>
                    <a:pt x="517" y="2050"/>
                  </a:lnTo>
                  <a:lnTo>
                    <a:pt x="528" y="2058"/>
                  </a:lnTo>
                  <a:lnTo>
                    <a:pt x="537" y="2069"/>
                  </a:lnTo>
                  <a:lnTo>
                    <a:pt x="545" y="2078"/>
                  </a:lnTo>
                  <a:lnTo>
                    <a:pt x="552" y="2090"/>
                  </a:lnTo>
                  <a:lnTo>
                    <a:pt x="556" y="2101"/>
                  </a:lnTo>
                  <a:lnTo>
                    <a:pt x="559" y="2113"/>
                  </a:lnTo>
                  <a:lnTo>
                    <a:pt x="560" y="2125"/>
                  </a:lnTo>
                  <a:lnTo>
                    <a:pt x="559" y="2139"/>
                  </a:lnTo>
                  <a:lnTo>
                    <a:pt x="543" y="2154"/>
                  </a:lnTo>
                  <a:lnTo>
                    <a:pt x="524" y="2163"/>
                  </a:lnTo>
                  <a:lnTo>
                    <a:pt x="502" y="2167"/>
                  </a:lnTo>
                  <a:lnTo>
                    <a:pt x="480" y="2167"/>
                  </a:lnTo>
                  <a:lnTo>
                    <a:pt x="457" y="2164"/>
                  </a:lnTo>
                  <a:lnTo>
                    <a:pt x="434" y="2161"/>
                  </a:lnTo>
                  <a:lnTo>
                    <a:pt x="412" y="2158"/>
                  </a:lnTo>
                  <a:lnTo>
                    <a:pt x="392" y="2155"/>
                  </a:lnTo>
                  <a:lnTo>
                    <a:pt x="380" y="2152"/>
                  </a:lnTo>
                  <a:lnTo>
                    <a:pt x="372" y="2144"/>
                  </a:lnTo>
                  <a:lnTo>
                    <a:pt x="365" y="2132"/>
                  </a:lnTo>
                  <a:lnTo>
                    <a:pt x="359" y="2122"/>
                  </a:lnTo>
                  <a:lnTo>
                    <a:pt x="357" y="2093"/>
                  </a:lnTo>
                  <a:lnTo>
                    <a:pt x="359" y="2063"/>
                  </a:lnTo>
                  <a:lnTo>
                    <a:pt x="361" y="2033"/>
                  </a:lnTo>
                  <a:lnTo>
                    <a:pt x="357" y="2003"/>
                  </a:lnTo>
                  <a:lnTo>
                    <a:pt x="354" y="1961"/>
                  </a:lnTo>
                  <a:lnTo>
                    <a:pt x="356" y="1917"/>
                  </a:lnTo>
                  <a:lnTo>
                    <a:pt x="361" y="1873"/>
                  </a:lnTo>
                  <a:lnTo>
                    <a:pt x="362" y="1830"/>
                  </a:lnTo>
                  <a:lnTo>
                    <a:pt x="349" y="1804"/>
                  </a:lnTo>
                  <a:lnTo>
                    <a:pt x="335" y="1779"/>
                  </a:lnTo>
                  <a:lnTo>
                    <a:pt x="323" y="1753"/>
                  </a:lnTo>
                  <a:lnTo>
                    <a:pt x="309" y="1727"/>
                  </a:lnTo>
                  <a:lnTo>
                    <a:pt x="297" y="1700"/>
                  </a:lnTo>
                  <a:lnTo>
                    <a:pt x="287" y="1674"/>
                  </a:lnTo>
                  <a:lnTo>
                    <a:pt x="279" y="1646"/>
                  </a:lnTo>
                  <a:lnTo>
                    <a:pt x="273" y="1617"/>
                  </a:lnTo>
                  <a:lnTo>
                    <a:pt x="255" y="1582"/>
                  </a:lnTo>
                  <a:lnTo>
                    <a:pt x="243" y="1544"/>
                  </a:lnTo>
                  <a:lnTo>
                    <a:pt x="237" y="1503"/>
                  </a:lnTo>
                  <a:lnTo>
                    <a:pt x="235" y="1462"/>
                  </a:lnTo>
                  <a:lnTo>
                    <a:pt x="236" y="1420"/>
                  </a:lnTo>
                  <a:lnTo>
                    <a:pt x="237" y="1378"/>
                  </a:lnTo>
                  <a:lnTo>
                    <a:pt x="239" y="1337"/>
                  </a:lnTo>
                  <a:lnTo>
                    <a:pt x="239" y="1297"/>
                  </a:lnTo>
                  <a:lnTo>
                    <a:pt x="229" y="1096"/>
                  </a:lnTo>
                  <a:lnTo>
                    <a:pt x="225" y="1089"/>
                  </a:lnTo>
                  <a:lnTo>
                    <a:pt x="222" y="1081"/>
                  </a:lnTo>
                  <a:lnTo>
                    <a:pt x="221" y="1072"/>
                  </a:lnTo>
                  <a:lnTo>
                    <a:pt x="219" y="1064"/>
                  </a:lnTo>
                  <a:lnTo>
                    <a:pt x="205" y="1066"/>
                  </a:lnTo>
                  <a:lnTo>
                    <a:pt x="190" y="1068"/>
                  </a:lnTo>
                  <a:lnTo>
                    <a:pt x="174" y="1071"/>
                  </a:lnTo>
                  <a:lnTo>
                    <a:pt x="159" y="1072"/>
                  </a:lnTo>
                  <a:lnTo>
                    <a:pt x="143" y="1071"/>
                  </a:lnTo>
                  <a:lnTo>
                    <a:pt x="129" y="1068"/>
                  </a:lnTo>
                  <a:lnTo>
                    <a:pt x="115" y="1058"/>
                  </a:lnTo>
                  <a:lnTo>
                    <a:pt x="105" y="1043"/>
                  </a:lnTo>
                  <a:lnTo>
                    <a:pt x="91" y="1023"/>
                  </a:lnTo>
                  <a:lnTo>
                    <a:pt x="92" y="1001"/>
                  </a:lnTo>
                  <a:lnTo>
                    <a:pt x="100" y="978"/>
                  </a:lnTo>
                  <a:lnTo>
                    <a:pt x="104" y="956"/>
                  </a:lnTo>
                  <a:lnTo>
                    <a:pt x="87" y="950"/>
                  </a:lnTo>
                  <a:lnTo>
                    <a:pt x="72" y="942"/>
                  </a:lnTo>
                  <a:lnTo>
                    <a:pt x="58" y="932"/>
                  </a:lnTo>
                  <a:lnTo>
                    <a:pt x="46" y="920"/>
                  </a:lnTo>
                  <a:lnTo>
                    <a:pt x="36" y="907"/>
                  </a:lnTo>
                  <a:lnTo>
                    <a:pt x="27" y="891"/>
                  </a:lnTo>
                  <a:lnTo>
                    <a:pt x="21" y="873"/>
                  </a:lnTo>
                  <a:lnTo>
                    <a:pt x="16" y="854"/>
                  </a:lnTo>
                  <a:lnTo>
                    <a:pt x="17" y="833"/>
                  </a:lnTo>
                  <a:lnTo>
                    <a:pt x="14" y="812"/>
                  </a:lnTo>
                  <a:lnTo>
                    <a:pt x="9" y="793"/>
                  </a:lnTo>
                  <a:lnTo>
                    <a:pt x="4" y="772"/>
                  </a:lnTo>
                  <a:lnTo>
                    <a:pt x="0" y="752"/>
                  </a:lnTo>
                  <a:lnTo>
                    <a:pt x="0" y="733"/>
                  </a:lnTo>
                  <a:lnTo>
                    <a:pt x="5" y="713"/>
                  </a:lnTo>
                  <a:lnTo>
                    <a:pt x="15" y="694"/>
                  </a:lnTo>
                  <a:lnTo>
                    <a:pt x="27" y="668"/>
                  </a:lnTo>
                  <a:lnTo>
                    <a:pt x="39" y="644"/>
                  </a:lnTo>
                  <a:lnTo>
                    <a:pt x="53" y="620"/>
                  </a:lnTo>
                  <a:lnTo>
                    <a:pt x="67" y="596"/>
                  </a:lnTo>
                  <a:lnTo>
                    <a:pt x="81" y="573"/>
                  </a:lnTo>
                  <a:lnTo>
                    <a:pt x="93" y="548"/>
                  </a:lnTo>
                  <a:lnTo>
                    <a:pt x="106" y="523"/>
                  </a:lnTo>
                  <a:lnTo>
                    <a:pt x="116" y="498"/>
                  </a:lnTo>
                  <a:lnTo>
                    <a:pt x="129" y="487"/>
                  </a:lnTo>
                  <a:lnTo>
                    <a:pt x="142" y="478"/>
                  </a:lnTo>
                  <a:lnTo>
                    <a:pt x="154" y="469"/>
                  </a:lnTo>
                  <a:lnTo>
                    <a:pt x="168" y="460"/>
                  </a:lnTo>
                  <a:lnTo>
                    <a:pt x="182" y="452"/>
                  </a:lnTo>
                  <a:lnTo>
                    <a:pt x="195" y="442"/>
                  </a:lnTo>
                  <a:lnTo>
                    <a:pt x="209" y="434"/>
                  </a:lnTo>
                  <a:lnTo>
                    <a:pt x="222" y="426"/>
                  </a:lnTo>
                  <a:lnTo>
                    <a:pt x="236" y="418"/>
                  </a:lnTo>
                  <a:lnTo>
                    <a:pt x="250" y="409"/>
                  </a:lnTo>
                  <a:lnTo>
                    <a:pt x="264" y="400"/>
                  </a:lnTo>
                  <a:lnTo>
                    <a:pt x="277" y="391"/>
                  </a:lnTo>
                  <a:lnTo>
                    <a:pt x="290" y="380"/>
                  </a:lnTo>
                  <a:lnTo>
                    <a:pt x="303" y="370"/>
                  </a:lnTo>
                  <a:lnTo>
                    <a:pt x="316" y="358"/>
                  </a:lnTo>
                  <a:lnTo>
                    <a:pt x="327" y="347"/>
                  </a:lnTo>
                  <a:lnTo>
                    <a:pt x="334" y="349"/>
                  </a:lnTo>
                  <a:lnTo>
                    <a:pt x="340" y="335"/>
                  </a:lnTo>
                  <a:lnTo>
                    <a:pt x="341" y="319"/>
                  </a:lnTo>
                  <a:lnTo>
                    <a:pt x="341" y="303"/>
                  </a:lnTo>
                  <a:lnTo>
                    <a:pt x="342" y="287"/>
                  </a:lnTo>
                  <a:lnTo>
                    <a:pt x="331" y="277"/>
                  </a:lnTo>
                  <a:lnTo>
                    <a:pt x="323" y="264"/>
                  </a:lnTo>
                  <a:lnTo>
                    <a:pt x="318" y="251"/>
                  </a:lnTo>
                  <a:lnTo>
                    <a:pt x="316" y="237"/>
                  </a:lnTo>
                  <a:lnTo>
                    <a:pt x="315" y="224"/>
                  </a:lnTo>
                  <a:lnTo>
                    <a:pt x="312" y="210"/>
                  </a:lnTo>
                  <a:lnTo>
                    <a:pt x="309" y="197"/>
                  </a:lnTo>
                  <a:lnTo>
                    <a:pt x="302" y="184"/>
                  </a:lnTo>
                  <a:lnTo>
                    <a:pt x="302" y="166"/>
                  </a:lnTo>
                  <a:lnTo>
                    <a:pt x="303" y="148"/>
                  </a:lnTo>
                  <a:lnTo>
                    <a:pt x="304" y="129"/>
                  </a:lnTo>
                  <a:lnTo>
                    <a:pt x="308" y="111"/>
                  </a:lnTo>
                  <a:lnTo>
                    <a:pt x="312" y="93"/>
                  </a:lnTo>
                  <a:lnTo>
                    <a:pt x="318" y="76"/>
                  </a:lnTo>
                  <a:lnTo>
                    <a:pt x="326" y="61"/>
                  </a:lnTo>
                  <a:lnTo>
                    <a:pt x="336" y="46"/>
                  </a:lnTo>
                  <a:lnTo>
                    <a:pt x="347" y="38"/>
                  </a:lnTo>
                  <a:lnTo>
                    <a:pt x="357" y="30"/>
                  </a:lnTo>
                  <a:lnTo>
                    <a:pt x="368" y="23"/>
                  </a:lnTo>
                  <a:lnTo>
                    <a:pt x="379" y="17"/>
                  </a:lnTo>
                  <a:lnTo>
                    <a:pt x="391" y="12"/>
                  </a:lnTo>
                  <a:lnTo>
                    <a:pt x="402" y="8"/>
                  </a:lnTo>
                  <a:lnTo>
                    <a:pt x="414" y="5"/>
                  </a:lnTo>
                  <a:lnTo>
                    <a:pt x="426" y="2"/>
                  </a:lnTo>
                  <a:lnTo>
                    <a:pt x="435" y="1"/>
                  </a:lnTo>
                  <a:lnTo>
                    <a:pt x="443" y="0"/>
                  </a:lnTo>
                  <a:lnTo>
                    <a:pt x="453" y="0"/>
                  </a:lnTo>
                  <a:lnTo>
                    <a:pt x="462" y="0"/>
                  </a:lnTo>
                  <a:lnTo>
                    <a:pt x="470" y="1"/>
                  </a:lnTo>
                  <a:lnTo>
                    <a:pt x="479" y="2"/>
                  </a:lnTo>
                  <a:lnTo>
                    <a:pt x="487" y="4"/>
                  </a:lnTo>
                  <a:lnTo>
                    <a:pt x="496" y="6"/>
                  </a:lnTo>
                  <a:lnTo>
                    <a:pt x="507" y="11"/>
                  </a:lnTo>
                  <a:lnTo>
                    <a:pt x="517" y="16"/>
                  </a:lnTo>
                  <a:lnTo>
                    <a:pt x="526" y="23"/>
                  </a:lnTo>
                  <a:lnTo>
                    <a:pt x="536" y="29"/>
                  </a:lnTo>
                  <a:lnTo>
                    <a:pt x="545" y="37"/>
                  </a:lnTo>
                  <a:lnTo>
                    <a:pt x="554" y="44"/>
                  </a:lnTo>
                  <a:lnTo>
                    <a:pt x="562" y="50"/>
                  </a:lnTo>
                  <a:lnTo>
                    <a:pt x="571" y="57"/>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20" name="Freeform 16"/>
            <p:cNvSpPr>
              <a:spLocks/>
            </p:cNvSpPr>
            <p:nvPr/>
          </p:nvSpPr>
          <p:spPr bwMode="auto">
            <a:xfrm>
              <a:off x="519" y="1016"/>
              <a:ext cx="41" cy="13"/>
            </a:xfrm>
            <a:custGeom>
              <a:avLst/>
              <a:gdLst/>
              <a:ahLst/>
              <a:cxnLst>
                <a:cxn ang="0">
                  <a:pos x="81" y="22"/>
                </a:cxn>
                <a:cxn ang="0">
                  <a:pos x="22" y="27"/>
                </a:cxn>
                <a:cxn ang="0">
                  <a:pos x="26" y="21"/>
                </a:cxn>
                <a:cxn ang="0">
                  <a:pos x="23" y="17"/>
                </a:cxn>
                <a:cxn ang="0">
                  <a:pos x="18" y="14"/>
                </a:cxn>
                <a:cxn ang="0">
                  <a:pos x="11" y="13"/>
                </a:cxn>
                <a:cxn ang="0">
                  <a:pos x="5" y="13"/>
                </a:cxn>
                <a:cxn ang="0">
                  <a:pos x="5" y="10"/>
                </a:cxn>
                <a:cxn ang="0">
                  <a:pos x="4" y="6"/>
                </a:cxn>
                <a:cxn ang="0">
                  <a:pos x="1" y="2"/>
                </a:cxn>
                <a:cxn ang="0">
                  <a:pos x="0" y="1"/>
                </a:cxn>
                <a:cxn ang="0">
                  <a:pos x="12" y="0"/>
                </a:cxn>
                <a:cxn ang="0">
                  <a:pos x="25" y="0"/>
                </a:cxn>
                <a:cxn ang="0">
                  <a:pos x="35" y="1"/>
                </a:cxn>
                <a:cxn ang="0">
                  <a:pos x="46" y="2"/>
                </a:cxn>
                <a:cxn ang="0">
                  <a:pos x="55" y="6"/>
                </a:cxn>
                <a:cxn ang="0">
                  <a:pos x="64" y="10"/>
                </a:cxn>
                <a:cxn ang="0">
                  <a:pos x="73" y="15"/>
                </a:cxn>
                <a:cxn ang="0">
                  <a:pos x="81" y="22"/>
                </a:cxn>
              </a:cxnLst>
              <a:rect l="0" t="0" r="r" b="b"/>
              <a:pathLst>
                <a:path w="81" h="27">
                  <a:moveTo>
                    <a:pt x="81" y="22"/>
                  </a:moveTo>
                  <a:lnTo>
                    <a:pt x="22" y="27"/>
                  </a:lnTo>
                  <a:lnTo>
                    <a:pt x="26" y="21"/>
                  </a:lnTo>
                  <a:lnTo>
                    <a:pt x="23" y="17"/>
                  </a:lnTo>
                  <a:lnTo>
                    <a:pt x="18" y="14"/>
                  </a:lnTo>
                  <a:lnTo>
                    <a:pt x="11" y="13"/>
                  </a:lnTo>
                  <a:lnTo>
                    <a:pt x="5" y="13"/>
                  </a:lnTo>
                  <a:lnTo>
                    <a:pt x="5" y="10"/>
                  </a:lnTo>
                  <a:lnTo>
                    <a:pt x="4" y="6"/>
                  </a:lnTo>
                  <a:lnTo>
                    <a:pt x="1" y="2"/>
                  </a:lnTo>
                  <a:lnTo>
                    <a:pt x="0" y="1"/>
                  </a:lnTo>
                  <a:lnTo>
                    <a:pt x="12" y="0"/>
                  </a:lnTo>
                  <a:lnTo>
                    <a:pt x="25" y="0"/>
                  </a:lnTo>
                  <a:lnTo>
                    <a:pt x="35" y="1"/>
                  </a:lnTo>
                  <a:lnTo>
                    <a:pt x="46" y="2"/>
                  </a:lnTo>
                  <a:lnTo>
                    <a:pt x="55" y="6"/>
                  </a:lnTo>
                  <a:lnTo>
                    <a:pt x="64" y="10"/>
                  </a:lnTo>
                  <a:lnTo>
                    <a:pt x="73" y="15"/>
                  </a:lnTo>
                  <a:lnTo>
                    <a:pt x="81" y="22"/>
                  </a:lnTo>
                  <a:close/>
                </a:path>
              </a:pathLst>
            </a:custGeom>
            <a:solidFill>
              <a:srgbClr val="595959"/>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21" name="Freeform 17"/>
            <p:cNvSpPr>
              <a:spLocks/>
            </p:cNvSpPr>
            <p:nvPr/>
          </p:nvSpPr>
          <p:spPr bwMode="auto">
            <a:xfrm>
              <a:off x="465" y="1025"/>
              <a:ext cx="126" cy="184"/>
            </a:xfrm>
            <a:custGeom>
              <a:avLst/>
              <a:gdLst/>
              <a:ahLst/>
              <a:cxnLst>
                <a:cxn ang="0">
                  <a:pos x="87" y="6"/>
                </a:cxn>
                <a:cxn ang="0">
                  <a:pos x="90" y="15"/>
                </a:cxn>
                <a:cxn ang="0">
                  <a:pos x="103" y="11"/>
                </a:cxn>
                <a:cxn ang="0">
                  <a:pos x="99" y="29"/>
                </a:cxn>
                <a:cxn ang="0">
                  <a:pos x="128" y="28"/>
                </a:cxn>
                <a:cxn ang="0">
                  <a:pos x="168" y="20"/>
                </a:cxn>
                <a:cxn ang="0">
                  <a:pos x="204" y="22"/>
                </a:cxn>
                <a:cxn ang="0">
                  <a:pos x="231" y="50"/>
                </a:cxn>
                <a:cxn ang="0">
                  <a:pos x="246" y="82"/>
                </a:cxn>
                <a:cxn ang="0">
                  <a:pos x="237" y="109"/>
                </a:cxn>
                <a:cxn ang="0">
                  <a:pos x="221" y="127"/>
                </a:cxn>
                <a:cxn ang="0">
                  <a:pos x="223" y="135"/>
                </a:cxn>
                <a:cxn ang="0">
                  <a:pos x="234" y="135"/>
                </a:cxn>
                <a:cxn ang="0">
                  <a:pos x="245" y="141"/>
                </a:cxn>
                <a:cxn ang="0">
                  <a:pos x="227" y="149"/>
                </a:cxn>
                <a:cxn ang="0">
                  <a:pos x="219" y="157"/>
                </a:cxn>
                <a:cxn ang="0">
                  <a:pos x="233" y="162"/>
                </a:cxn>
                <a:cxn ang="0">
                  <a:pos x="247" y="181"/>
                </a:cxn>
                <a:cxn ang="0">
                  <a:pos x="251" y="239"/>
                </a:cxn>
                <a:cxn ang="0">
                  <a:pos x="233" y="292"/>
                </a:cxn>
                <a:cxn ang="0">
                  <a:pos x="211" y="330"/>
                </a:cxn>
                <a:cxn ang="0">
                  <a:pos x="178" y="351"/>
                </a:cxn>
                <a:cxn ang="0">
                  <a:pos x="143" y="340"/>
                </a:cxn>
                <a:cxn ang="0">
                  <a:pos x="113" y="329"/>
                </a:cxn>
                <a:cxn ang="0">
                  <a:pos x="85" y="319"/>
                </a:cxn>
                <a:cxn ang="0">
                  <a:pos x="72" y="296"/>
                </a:cxn>
                <a:cxn ang="0">
                  <a:pos x="59" y="272"/>
                </a:cxn>
                <a:cxn ang="0">
                  <a:pos x="65" y="311"/>
                </a:cxn>
                <a:cxn ang="0">
                  <a:pos x="85" y="336"/>
                </a:cxn>
                <a:cxn ang="0">
                  <a:pos x="105" y="352"/>
                </a:cxn>
                <a:cxn ang="0">
                  <a:pos x="128" y="360"/>
                </a:cxn>
                <a:cxn ang="0">
                  <a:pos x="100" y="369"/>
                </a:cxn>
                <a:cxn ang="0">
                  <a:pos x="57" y="366"/>
                </a:cxn>
                <a:cxn ang="0">
                  <a:pos x="24" y="344"/>
                </a:cxn>
                <a:cxn ang="0">
                  <a:pos x="32" y="276"/>
                </a:cxn>
                <a:cxn ang="0">
                  <a:pos x="39" y="253"/>
                </a:cxn>
                <a:cxn ang="0">
                  <a:pos x="39" y="243"/>
                </a:cxn>
                <a:cxn ang="0">
                  <a:pos x="18" y="239"/>
                </a:cxn>
                <a:cxn ang="0">
                  <a:pos x="1" y="194"/>
                </a:cxn>
                <a:cxn ang="0">
                  <a:pos x="10" y="157"/>
                </a:cxn>
                <a:cxn ang="0">
                  <a:pos x="38" y="149"/>
                </a:cxn>
                <a:cxn ang="0">
                  <a:pos x="61" y="174"/>
                </a:cxn>
                <a:cxn ang="0">
                  <a:pos x="86" y="125"/>
                </a:cxn>
                <a:cxn ang="0">
                  <a:pos x="88" y="95"/>
                </a:cxn>
                <a:cxn ang="0">
                  <a:pos x="84" y="76"/>
                </a:cxn>
                <a:cxn ang="0">
                  <a:pos x="65" y="65"/>
                </a:cxn>
                <a:cxn ang="0">
                  <a:pos x="52" y="49"/>
                </a:cxn>
                <a:cxn ang="0">
                  <a:pos x="55" y="28"/>
                </a:cxn>
                <a:cxn ang="0">
                  <a:pos x="69" y="10"/>
                </a:cxn>
                <a:cxn ang="0">
                  <a:pos x="90" y="0"/>
                </a:cxn>
              </a:cxnLst>
              <a:rect l="0" t="0" r="r" b="b"/>
              <a:pathLst>
                <a:path w="252" h="369">
                  <a:moveTo>
                    <a:pt x="90" y="0"/>
                  </a:moveTo>
                  <a:lnTo>
                    <a:pt x="88" y="3"/>
                  </a:lnTo>
                  <a:lnTo>
                    <a:pt x="87" y="6"/>
                  </a:lnTo>
                  <a:lnTo>
                    <a:pt x="86" y="10"/>
                  </a:lnTo>
                  <a:lnTo>
                    <a:pt x="86" y="13"/>
                  </a:lnTo>
                  <a:lnTo>
                    <a:pt x="90" y="15"/>
                  </a:lnTo>
                  <a:lnTo>
                    <a:pt x="95" y="15"/>
                  </a:lnTo>
                  <a:lnTo>
                    <a:pt x="99" y="13"/>
                  </a:lnTo>
                  <a:lnTo>
                    <a:pt x="103" y="11"/>
                  </a:lnTo>
                  <a:lnTo>
                    <a:pt x="103" y="15"/>
                  </a:lnTo>
                  <a:lnTo>
                    <a:pt x="100" y="22"/>
                  </a:lnTo>
                  <a:lnTo>
                    <a:pt x="99" y="29"/>
                  </a:lnTo>
                  <a:lnTo>
                    <a:pt x="104" y="35"/>
                  </a:lnTo>
                  <a:lnTo>
                    <a:pt x="117" y="32"/>
                  </a:lnTo>
                  <a:lnTo>
                    <a:pt x="128" y="28"/>
                  </a:lnTo>
                  <a:lnTo>
                    <a:pt x="141" y="25"/>
                  </a:lnTo>
                  <a:lnTo>
                    <a:pt x="155" y="21"/>
                  </a:lnTo>
                  <a:lnTo>
                    <a:pt x="168" y="20"/>
                  </a:lnTo>
                  <a:lnTo>
                    <a:pt x="180" y="19"/>
                  </a:lnTo>
                  <a:lnTo>
                    <a:pt x="192" y="20"/>
                  </a:lnTo>
                  <a:lnTo>
                    <a:pt x="204" y="22"/>
                  </a:lnTo>
                  <a:lnTo>
                    <a:pt x="214" y="30"/>
                  </a:lnTo>
                  <a:lnTo>
                    <a:pt x="223" y="40"/>
                  </a:lnTo>
                  <a:lnTo>
                    <a:pt x="231" y="50"/>
                  </a:lnTo>
                  <a:lnTo>
                    <a:pt x="238" y="59"/>
                  </a:lnTo>
                  <a:lnTo>
                    <a:pt x="242" y="71"/>
                  </a:lnTo>
                  <a:lnTo>
                    <a:pt x="246" y="82"/>
                  </a:lnTo>
                  <a:lnTo>
                    <a:pt x="247" y="95"/>
                  </a:lnTo>
                  <a:lnTo>
                    <a:pt x="246" y="108"/>
                  </a:lnTo>
                  <a:lnTo>
                    <a:pt x="237" y="109"/>
                  </a:lnTo>
                  <a:lnTo>
                    <a:pt x="230" y="112"/>
                  </a:lnTo>
                  <a:lnTo>
                    <a:pt x="224" y="119"/>
                  </a:lnTo>
                  <a:lnTo>
                    <a:pt x="221" y="127"/>
                  </a:lnTo>
                  <a:lnTo>
                    <a:pt x="221" y="131"/>
                  </a:lnTo>
                  <a:lnTo>
                    <a:pt x="222" y="133"/>
                  </a:lnTo>
                  <a:lnTo>
                    <a:pt x="223" y="135"/>
                  </a:lnTo>
                  <a:lnTo>
                    <a:pt x="225" y="137"/>
                  </a:lnTo>
                  <a:lnTo>
                    <a:pt x="230" y="136"/>
                  </a:lnTo>
                  <a:lnTo>
                    <a:pt x="234" y="135"/>
                  </a:lnTo>
                  <a:lnTo>
                    <a:pt x="240" y="134"/>
                  </a:lnTo>
                  <a:lnTo>
                    <a:pt x="245" y="133"/>
                  </a:lnTo>
                  <a:lnTo>
                    <a:pt x="245" y="141"/>
                  </a:lnTo>
                  <a:lnTo>
                    <a:pt x="240" y="146"/>
                  </a:lnTo>
                  <a:lnTo>
                    <a:pt x="234" y="148"/>
                  </a:lnTo>
                  <a:lnTo>
                    <a:pt x="227" y="149"/>
                  </a:lnTo>
                  <a:lnTo>
                    <a:pt x="222" y="150"/>
                  </a:lnTo>
                  <a:lnTo>
                    <a:pt x="218" y="152"/>
                  </a:lnTo>
                  <a:lnTo>
                    <a:pt x="219" y="157"/>
                  </a:lnTo>
                  <a:lnTo>
                    <a:pt x="226" y="164"/>
                  </a:lnTo>
                  <a:lnTo>
                    <a:pt x="230" y="163"/>
                  </a:lnTo>
                  <a:lnTo>
                    <a:pt x="233" y="162"/>
                  </a:lnTo>
                  <a:lnTo>
                    <a:pt x="238" y="163"/>
                  </a:lnTo>
                  <a:lnTo>
                    <a:pt x="242" y="163"/>
                  </a:lnTo>
                  <a:lnTo>
                    <a:pt x="247" y="181"/>
                  </a:lnTo>
                  <a:lnTo>
                    <a:pt x="249" y="200"/>
                  </a:lnTo>
                  <a:lnTo>
                    <a:pt x="252" y="219"/>
                  </a:lnTo>
                  <a:lnTo>
                    <a:pt x="251" y="239"/>
                  </a:lnTo>
                  <a:lnTo>
                    <a:pt x="247" y="257"/>
                  </a:lnTo>
                  <a:lnTo>
                    <a:pt x="241" y="276"/>
                  </a:lnTo>
                  <a:lnTo>
                    <a:pt x="233" y="292"/>
                  </a:lnTo>
                  <a:lnTo>
                    <a:pt x="221" y="306"/>
                  </a:lnTo>
                  <a:lnTo>
                    <a:pt x="216" y="317"/>
                  </a:lnTo>
                  <a:lnTo>
                    <a:pt x="211" y="330"/>
                  </a:lnTo>
                  <a:lnTo>
                    <a:pt x="204" y="340"/>
                  </a:lnTo>
                  <a:lnTo>
                    <a:pt x="193" y="347"/>
                  </a:lnTo>
                  <a:lnTo>
                    <a:pt x="178" y="351"/>
                  </a:lnTo>
                  <a:lnTo>
                    <a:pt x="165" y="349"/>
                  </a:lnTo>
                  <a:lnTo>
                    <a:pt x="154" y="346"/>
                  </a:lnTo>
                  <a:lnTo>
                    <a:pt x="143" y="340"/>
                  </a:lnTo>
                  <a:lnTo>
                    <a:pt x="134" y="334"/>
                  </a:lnTo>
                  <a:lnTo>
                    <a:pt x="124" y="330"/>
                  </a:lnTo>
                  <a:lnTo>
                    <a:pt x="113" y="329"/>
                  </a:lnTo>
                  <a:lnTo>
                    <a:pt x="101" y="330"/>
                  </a:lnTo>
                  <a:lnTo>
                    <a:pt x="92" y="325"/>
                  </a:lnTo>
                  <a:lnTo>
                    <a:pt x="85" y="319"/>
                  </a:lnTo>
                  <a:lnTo>
                    <a:pt x="80" y="313"/>
                  </a:lnTo>
                  <a:lnTo>
                    <a:pt x="75" y="304"/>
                  </a:lnTo>
                  <a:lnTo>
                    <a:pt x="72" y="296"/>
                  </a:lnTo>
                  <a:lnTo>
                    <a:pt x="69" y="288"/>
                  </a:lnTo>
                  <a:lnTo>
                    <a:pt x="65" y="279"/>
                  </a:lnTo>
                  <a:lnTo>
                    <a:pt x="59" y="272"/>
                  </a:lnTo>
                  <a:lnTo>
                    <a:pt x="55" y="286"/>
                  </a:lnTo>
                  <a:lnTo>
                    <a:pt x="58" y="299"/>
                  </a:lnTo>
                  <a:lnTo>
                    <a:pt x="65" y="311"/>
                  </a:lnTo>
                  <a:lnTo>
                    <a:pt x="72" y="323"/>
                  </a:lnTo>
                  <a:lnTo>
                    <a:pt x="79" y="330"/>
                  </a:lnTo>
                  <a:lnTo>
                    <a:pt x="85" y="336"/>
                  </a:lnTo>
                  <a:lnTo>
                    <a:pt x="92" y="341"/>
                  </a:lnTo>
                  <a:lnTo>
                    <a:pt x="99" y="347"/>
                  </a:lnTo>
                  <a:lnTo>
                    <a:pt x="105" y="352"/>
                  </a:lnTo>
                  <a:lnTo>
                    <a:pt x="112" y="355"/>
                  </a:lnTo>
                  <a:lnTo>
                    <a:pt x="120" y="359"/>
                  </a:lnTo>
                  <a:lnTo>
                    <a:pt x="128" y="360"/>
                  </a:lnTo>
                  <a:lnTo>
                    <a:pt x="128" y="368"/>
                  </a:lnTo>
                  <a:lnTo>
                    <a:pt x="115" y="368"/>
                  </a:lnTo>
                  <a:lnTo>
                    <a:pt x="100" y="369"/>
                  </a:lnTo>
                  <a:lnTo>
                    <a:pt x="86" y="369"/>
                  </a:lnTo>
                  <a:lnTo>
                    <a:pt x="71" y="368"/>
                  </a:lnTo>
                  <a:lnTo>
                    <a:pt x="57" y="366"/>
                  </a:lnTo>
                  <a:lnTo>
                    <a:pt x="44" y="361"/>
                  </a:lnTo>
                  <a:lnTo>
                    <a:pt x="33" y="354"/>
                  </a:lnTo>
                  <a:lnTo>
                    <a:pt x="24" y="344"/>
                  </a:lnTo>
                  <a:lnTo>
                    <a:pt x="29" y="322"/>
                  </a:lnTo>
                  <a:lnTo>
                    <a:pt x="32" y="299"/>
                  </a:lnTo>
                  <a:lnTo>
                    <a:pt x="32" y="276"/>
                  </a:lnTo>
                  <a:lnTo>
                    <a:pt x="35" y="253"/>
                  </a:lnTo>
                  <a:lnTo>
                    <a:pt x="36" y="253"/>
                  </a:lnTo>
                  <a:lnTo>
                    <a:pt x="39" y="253"/>
                  </a:lnTo>
                  <a:lnTo>
                    <a:pt x="40" y="252"/>
                  </a:lnTo>
                  <a:lnTo>
                    <a:pt x="41" y="250"/>
                  </a:lnTo>
                  <a:lnTo>
                    <a:pt x="39" y="243"/>
                  </a:lnTo>
                  <a:lnTo>
                    <a:pt x="33" y="242"/>
                  </a:lnTo>
                  <a:lnTo>
                    <a:pt x="25" y="242"/>
                  </a:lnTo>
                  <a:lnTo>
                    <a:pt x="18" y="239"/>
                  </a:lnTo>
                  <a:lnTo>
                    <a:pt x="9" y="225"/>
                  </a:lnTo>
                  <a:lnTo>
                    <a:pt x="3" y="210"/>
                  </a:lnTo>
                  <a:lnTo>
                    <a:pt x="1" y="194"/>
                  </a:lnTo>
                  <a:lnTo>
                    <a:pt x="0" y="178"/>
                  </a:lnTo>
                  <a:lnTo>
                    <a:pt x="4" y="167"/>
                  </a:lnTo>
                  <a:lnTo>
                    <a:pt x="10" y="157"/>
                  </a:lnTo>
                  <a:lnTo>
                    <a:pt x="17" y="149"/>
                  </a:lnTo>
                  <a:lnTo>
                    <a:pt x="27" y="144"/>
                  </a:lnTo>
                  <a:lnTo>
                    <a:pt x="38" y="149"/>
                  </a:lnTo>
                  <a:lnTo>
                    <a:pt x="47" y="156"/>
                  </a:lnTo>
                  <a:lnTo>
                    <a:pt x="54" y="165"/>
                  </a:lnTo>
                  <a:lnTo>
                    <a:pt x="61" y="174"/>
                  </a:lnTo>
                  <a:lnTo>
                    <a:pt x="69" y="157"/>
                  </a:lnTo>
                  <a:lnTo>
                    <a:pt x="79" y="141"/>
                  </a:lnTo>
                  <a:lnTo>
                    <a:pt x="86" y="125"/>
                  </a:lnTo>
                  <a:lnTo>
                    <a:pt x="85" y="108"/>
                  </a:lnTo>
                  <a:lnTo>
                    <a:pt x="87" y="102"/>
                  </a:lnTo>
                  <a:lnTo>
                    <a:pt x="88" y="95"/>
                  </a:lnTo>
                  <a:lnTo>
                    <a:pt x="88" y="88"/>
                  </a:lnTo>
                  <a:lnTo>
                    <a:pt x="88" y="81"/>
                  </a:lnTo>
                  <a:lnTo>
                    <a:pt x="84" y="76"/>
                  </a:lnTo>
                  <a:lnTo>
                    <a:pt x="77" y="73"/>
                  </a:lnTo>
                  <a:lnTo>
                    <a:pt x="71" y="68"/>
                  </a:lnTo>
                  <a:lnTo>
                    <a:pt x="65" y="65"/>
                  </a:lnTo>
                  <a:lnTo>
                    <a:pt x="59" y="60"/>
                  </a:lnTo>
                  <a:lnTo>
                    <a:pt x="55" y="56"/>
                  </a:lnTo>
                  <a:lnTo>
                    <a:pt x="52" y="49"/>
                  </a:lnTo>
                  <a:lnTo>
                    <a:pt x="50" y="42"/>
                  </a:lnTo>
                  <a:lnTo>
                    <a:pt x="51" y="35"/>
                  </a:lnTo>
                  <a:lnTo>
                    <a:pt x="55" y="28"/>
                  </a:lnTo>
                  <a:lnTo>
                    <a:pt x="58" y="21"/>
                  </a:lnTo>
                  <a:lnTo>
                    <a:pt x="63" y="14"/>
                  </a:lnTo>
                  <a:lnTo>
                    <a:pt x="69" y="10"/>
                  </a:lnTo>
                  <a:lnTo>
                    <a:pt x="74" y="5"/>
                  </a:lnTo>
                  <a:lnTo>
                    <a:pt x="82" y="2"/>
                  </a:lnTo>
                  <a:lnTo>
                    <a:pt x="90" y="0"/>
                  </a:lnTo>
                  <a:close/>
                </a:path>
              </a:pathLst>
            </a:custGeom>
            <a:solidFill>
              <a:srgbClr val="A56D4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22" name="Freeform 18"/>
            <p:cNvSpPr>
              <a:spLocks/>
            </p:cNvSpPr>
            <p:nvPr/>
          </p:nvSpPr>
          <p:spPr bwMode="auto">
            <a:xfrm>
              <a:off x="461" y="1029"/>
              <a:ext cx="38" cy="71"/>
            </a:xfrm>
            <a:custGeom>
              <a:avLst/>
              <a:gdLst/>
              <a:ahLst/>
              <a:cxnLst>
                <a:cxn ang="0">
                  <a:pos x="43" y="50"/>
                </a:cxn>
                <a:cxn ang="0">
                  <a:pos x="46" y="58"/>
                </a:cxn>
                <a:cxn ang="0">
                  <a:pos x="51" y="65"/>
                </a:cxn>
                <a:cxn ang="0">
                  <a:pos x="58" y="70"/>
                </a:cxn>
                <a:cxn ang="0">
                  <a:pos x="65" y="75"/>
                </a:cxn>
                <a:cxn ang="0">
                  <a:pos x="71" y="80"/>
                </a:cxn>
                <a:cxn ang="0">
                  <a:pos x="76" y="86"/>
                </a:cxn>
                <a:cxn ang="0">
                  <a:pos x="76" y="94"/>
                </a:cxn>
                <a:cxn ang="0">
                  <a:pos x="70" y="104"/>
                </a:cxn>
                <a:cxn ang="0">
                  <a:pos x="74" y="112"/>
                </a:cxn>
                <a:cxn ang="0">
                  <a:pos x="71" y="121"/>
                </a:cxn>
                <a:cxn ang="0">
                  <a:pos x="65" y="132"/>
                </a:cxn>
                <a:cxn ang="0">
                  <a:pos x="64" y="143"/>
                </a:cxn>
                <a:cxn ang="0">
                  <a:pos x="59" y="138"/>
                </a:cxn>
                <a:cxn ang="0">
                  <a:pos x="55" y="132"/>
                </a:cxn>
                <a:cxn ang="0">
                  <a:pos x="49" y="128"/>
                </a:cxn>
                <a:cxn ang="0">
                  <a:pos x="43" y="126"/>
                </a:cxn>
                <a:cxn ang="0">
                  <a:pos x="38" y="124"/>
                </a:cxn>
                <a:cxn ang="0">
                  <a:pos x="32" y="123"/>
                </a:cxn>
                <a:cxn ang="0">
                  <a:pos x="25" y="123"/>
                </a:cxn>
                <a:cxn ang="0">
                  <a:pos x="19" y="123"/>
                </a:cxn>
                <a:cxn ang="0">
                  <a:pos x="17" y="125"/>
                </a:cxn>
                <a:cxn ang="0">
                  <a:pos x="13" y="126"/>
                </a:cxn>
                <a:cxn ang="0">
                  <a:pos x="10" y="127"/>
                </a:cxn>
                <a:cxn ang="0">
                  <a:pos x="7" y="127"/>
                </a:cxn>
                <a:cxn ang="0">
                  <a:pos x="0" y="109"/>
                </a:cxn>
                <a:cxn ang="0">
                  <a:pos x="1" y="89"/>
                </a:cxn>
                <a:cxn ang="0">
                  <a:pos x="4" y="70"/>
                </a:cxn>
                <a:cxn ang="0">
                  <a:pos x="4" y="50"/>
                </a:cxn>
                <a:cxn ang="0">
                  <a:pos x="9" y="43"/>
                </a:cxn>
                <a:cxn ang="0">
                  <a:pos x="15" y="36"/>
                </a:cxn>
                <a:cxn ang="0">
                  <a:pos x="20" y="29"/>
                </a:cxn>
                <a:cxn ang="0">
                  <a:pos x="27" y="22"/>
                </a:cxn>
                <a:cxn ang="0">
                  <a:pos x="34" y="15"/>
                </a:cxn>
                <a:cxn ang="0">
                  <a:pos x="41" y="10"/>
                </a:cxn>
                <a:cxn ang="0">
                  <a:pos x="49" y="5"/>
                </a:cxn>
                <a:cxn ang="0">
                  <a:pos x="57" y="0"/>
                </a:cxn>
                <a:cxn ang="0">
                  <a:pos x="50" y="10"/>
                </a:cxn>
                <a:cxn ang="0">
                  <a:pos x="45" y="21"/>
                </a:cxn>
                <a:cxn ang="0">
                  <a:pos x="41" y="36"/>
                </a:cxn>
                <a:cxn ang="0">
                  <a:pos x="43" y="50"/>
                </a:cxn>
              </a:cxnLst>
              <a:rect l="0" t="0" r="r" b="b"/>
              <a:pathLst>
                <a:path w="76" h="143">
                  <a:moveTo>
                    <a:pt x="43" y="50"/>
                  </a:moveTo>
                  <a:lnTo>
                    <a:pt x="46" y="58"/>
                  </a:lnTo>
                  <a:lnTo>
                    <a:pt x="51" y="65"/>
                  </a:lnTo>
                  <a:lnTo>
                    <a:pt x="58" y="70"/>
                  </a:lnTo>
                  <a:lnTo>
                    <a:pt x="65" y="75"/>
                  </a:lnTo>
                  <a:lnTo>
                    <a:pt x="71" y="80"/>
                  </a:lnTo>
                  <a:lnTo>
                    <a:pt x="76" y="86"/>
                  </a:lnTo>
                  <a:lnTo>
                    <a:pt x="76" y="94"/>
                  </a:lnTo>
                  <a:lnTo>
                    <a:pt x="70" y="104"/>
                  </a:lnTo>
                  <a:lnTo>
                    <a:pt x="74" y="112"/>
                  </a:lnTo>
                  <a:lnTo>
                    <a:pt x="71" y="121"/>
                  </a:lnTo>
                  <a:lnTo>
                    <a:pt x="65" y="132"/>
                  </a:lnTo>
                  <a:lnTo>
                    <a:pt x="64" y="143"/>
                  </a:lnTo>
                  <a:lnTo>
                    <a:pt x="59" y="138"/>
                  </a:lnTo>
                  <a:lnTo>
                    <a:pt x="55" y="132"/>
                  </a:lnTo>
                  <a:lnTo>
                    <a:pt x="49" y="128"/>
                  </a:lnTo>
                  <a:lnTo>
                    <a:pt x="43" y="126"/>
                  </a:lnTo>
                  <a:lnTo>
                    <a:pt x="38" y="124"/>
                  </a:lnTo>
                  <a:lnTo>
                    <a:pt x="32" y="123"/>
                  </a:lnTo>
                  <a:lnTo>
                    <a:pt x="25" y="123"/>
                  </a:lnTo>
                  <a:lnTo>
                    <a:pt x="19" y="123"/>
                  </a:lnTo>
                  <a:lnTo>
                    <a:pt x="17" y="125"/>
                  </a:lnTo>
                  <a:lnTo>
                    <a:pt x="13" y="126"/>
                  </a:lnTo>
                  <a:lnTo>
                    <a:pt x="10" y="127"/>
                  </a:lnTo>
                  <a:lnTo>
                    <a:pt x="7" y="127"/>
                  </a:lnTo>
                  <a:lnTo>
                    <a:pt x="0" y="109"/>
                  </a:lnTo>
                  <a:lnTo>
                    <a:pt x="1" y="89"/>
                  </a:lnTo>
                  <a:lnTo>
                    <a:pt x="4" y="70"/>
                  </a:lnTo>
                  <a:lnTo>
                    <a:pt x="4" y="50"/>
                  </a:lnTo>
                  <a:lnTo>
                    <a:pt x="9" y="43"/>
                  </a:lnTo>
                  <a:lnTo>
                    <a:pt x="15" y="36"/>
                  </a:lnTo>
                  <a:lnTo>
                    <a:pt x="20" y="29"/>
                  </a:lnTo>
                  <a:lnTo>
                    <a:pt x="27" y="22"/>
                  </a:lnTo>
                  <a:lnTo>
                    <a:pt x="34" y="15"/>
                  </a:lnTo>
                  <a:lnTo>
                    <a:pt x="41" y="10"/>
                  </a:lnTo>
                  <a:lnTo>
                    <a:pt x="49" y="5"/>
                  </a:lnTo>
                  <a:lnTo>
                    <a:pt x="57" y="0"/>
                  </a:lnTo>
                  <a:lnTo>
                    <a:pt x="50" y="10"/>
                  </a:lnTo>
                  <a:lnTo>
                    <a:pt x="45" y="21"/>
                  </a:lnTo>
                  <a:lnTo>
                    <a:pt x="41" y="36"/>
                  </a:lnTo>
                  <a:lnTo>
                    <a:pt x="43" y="50"/>
                  </a:lnTo>
                  <a:close/>
                </a:path>
              </a:pathLst>
            </a:custGeom>
            <a:solidFill>
              <a:srgbClr val="595959"/>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23" name="Freeform 19"/>
            <p:cNvSpPr>
              <a:spLocks/>
            </p:cNvSpPr>
            <p:nvPr/>
          </p:nvSpPr>
          <p:spPr bwMode="auto">
            <a:xfrm>
              <a:off x="722" y="1058"/>
              <a:ext cx="403" cy="1088"/>
            </a:xfrm>
            <a:custGeom>
              <a:avLst/>
              <a:gdLst/>
              <a:ahLst/>
              <a:cxnLst>
                <a:cxn ang="0">
                  <a:pos x="388" y="8"/>
                </a:cxn>
                <a:cxn ang="0">
                  <a:pos x="417" y="17"/>
                </a:cxn>
                <a:cxn ang="0">
                  <a:pos x="439" y="51"/>
                </a:cxn>
                <a:cxn ang="0">
                  <a:pos x="476" y="69"/>
                </a:cxn>
                <a:cxn ang="0">
                  <a:pos x="502" y="98"/>
                </a:cxn>
                <a:cxn ang="0">
                  <a:pos x="539" y="170"/>
                </a:cxn>
                <a:cxn ang="0">
                  <a:pos x="533" y="228"/>
                </a:cxn>
                <a:cxn ang="0">
                  <a:pos x="523" y="279"/>
                </a:cxn>
                <a:cxn ang="0">
                  <a:pos x="495" y="322"/>
                </a:cxn>
                <a:cxn ang="0">
                  <a:pos x="499" y="348"/>
                </a:cxn>
                <a:cxn ang="0">
                  <a:pos x="515" y="400"/>
                </a:cxn>
                <a:cxn ang="0">
                  <a:pos x="575" y="440"/>
                </a:cxn>
                <a:cxn ang="0">
                  <a:pos x="666" y="484"/>
                </a:cxn>
                <a:cxn ang="0">
                  <a:pos x="719" y="624"/>
                </a:cxn>
                <a:cxn ang="0">
                  <a:pos x="793" y="750"/>
                </a:cxn>
                <a:cxn ang="0">
                  <a:pos x="795" y="810"/>
                </a:cxn>
                <a:cxn ang="0">
                  <a:pos x="781" y="915"/>
                </a:cxn>
                <a:cxn ang="0">
                  <a:pos x="669" y="1021"/>
                </a:cxn>
                <a:cxn ang="0">
                  <a:pos x="674" y="1157"/>
                </a:cxn>
                <a:cxn ang="0">
                  <a:pos x="623" y="1184"/>
                </a:cxn>
                <a:cxn ang="0">
                  <a:pos x="572" y="1235"/>
                </a:cxn>
                <a:cxn ang="0">
                  <a:pos x="523" y="1734"/>
                </a:cxn>
                <a:cxn ang="0">
                  <a:pos x="514" y="1969"/>
                </a:cxn>
                <a:cxn ang="0">
                  <a:pos x="449" y="2016"/>
                </a:cxn>
                <a:cxn ang="0">
                  <a:pos x="461" y="2121"/>
                </a:cxn>
                <a:cxn ang="0">
                  <a:pos x="282" y="2158"/>
                </a:cxn>
                <a:cxn ang="0">
                  <a:pos x="305" y="2068"/>
                </a:cxn>
                <a:cxn ang="0">
                  <a:pos x="316" y="2018"/>
                </a:cxn>
                <a:cxn ang="0">
                  <a:pos x="290" y="2032"/>
                </a:cxn>
                <a:cxn ang="0">
                  <a:pos x="212" y="2040"/>
                </a:cxn>
                <a:cxn ang="0">
                  <a:pos x="170" y="1986"/>
                </a:cxn>
                <a:cxn ang="0">
                  <a:pos x="196" y="1926"/>
                </a:cxn>
                <a:cxn ang="0">
                  <a:pos x="204" y="1879"/>
                </a:cxn>
                <a:cxn ang="0">
                  <a:pos x="177" y="1848"/>
                </a:cxn>
                <a:cxn ang="0">
                  <a:pos x="150" y="1722"/>
                </a:cxn>
                <a:cxn ang="0">
                  <a:pos x="149" y="1577"/>
                </a:cxn>
                <a:cxn ang="0">
                  <a:pos x="135" y="1362"/>
                </a:cxn>
                <a:cxn ang="0">
                  <a:pos x="138" y="1094"/>
                </a:cxn>
                <a:cxn ang="0">
                  <a:pos x="112" y="1101"/>
                </a:cxn>
                <a:cxn ang="0">
                  <a:pos x="89" y="1003"/>
                </a:cxn>
                <a:cxn ang="0">
                  <a:pos x="53" y="999"/>
                </a:cxn>
                <a:cxn ang="0">
                  <a:pos x="6" y="823"/>
                </a:cxn>
                <a:cxn ang="0">
                  <a:pos x="23" y="666"/>
                </a:cxn>
                <a:cxn ang="0">
                  <a:pos x="70" y="562"/>
                </a:cxn>
                <a:cxn ang="0">
                  <a:pos x="170" y="460"/>
                </a:cxn>
                <a:cxn ang="0">
                  <a:pos x="223" y="401"/>
                </a:cxn>
                <a:cxn ang="0">
                  <a:pos x="220" y="355"/>
                </a:cxn>
                <a:cxn ang="0">
                  <a:pos x="230" y="324"/>
                </a:cxn>
                <a:cxn ang="0">
                  <a:pos x="204" y="304"/>
                </a:cxn>
                <a:cxn ang="0">
                  <a:pos x="173" y="281"/>
                </a:cxn>
                <a:cxn ang="0">
                  <a:pos x="181" y="252"/>
                </a:cxn>
                <a:cxn ang="0">
                  <a:pos x="205" y="233"/>
                </a:cxn>
                <a:cxn ang="0">
                  <a:pos x="203" y="107"/>
                </a:cxn>
                <a:cxn ang="0">
                  <a:pos x="187" y="54"/>
                </a:cxn>
                <a:cxn ang="0">
                  <a:pos x="221" y="19"/>
                </a:cxn>
                <a:cxn ang="0">
                  <a:pos x="261" y="4"/>
                </a:cxn>
                <a:cxn ang="0">
                  <a:pos x="319" y="3"/>
                </a:cxn>
                <a:cxn ang="0">
                  <a:pos x="363" y="7"/>
                </a:cxn>
              </a:cxnLst>
              <a:rect l="0" t="0" r="r" b="b"/>
              <a:pathLst>
                <a:path w="806" h="2176">
                  <a:moveTo>
                    <a:pt x="369" y="13"/>
                  </a:moveTo>
                  <a:lnTo>
                    <a:pt x="373" y="11"/>
                  </a:lnTo>
                  <a:lnTo>
                    <a:pt x="378" y="8"/>
                  </a:lnTo>
                  <a:lnTo>
                    <a:pt x="382" y="8"/>
                  </a:lnTo>
                  <a:lnTo>
                    <a:pt x="388" y="8"/>
                  </a:lnTo>
                  <a:lnTo>
                    <a:pt x="394" y="8"/>
                  </a:lnTo>
                  <a:lnTo>
                    <a:pt x="398" y="9"/>
                  </a:lnTo>
                  <a:lnTo>
                    <a:pt x="403" y="12"/>
                  </a:lnTo>
                  <a:lnTo>
                    <a:pt x="408" y="13"/>
                  </a:lnTo>
                  <a:lnTo>
                    <a:pt x="417" y="17"/>
                  </a:lnTo>
                  <a:lnTo>
                    <a:pt x="423" y="23"/>
                  </a:lnTo>
                  <a:lnTo>
                    <a:pt x="427" y="31"/>
                  </a:lnTo>
                  <a:lnTo>
                    <a:pt x="431" y="38"/>
                  </a:lnTo>
                  <a:lnTo>
                    <a:pt x="434" y="46"/>
                  </a:lnTo>
                  <a:lnTo>
                    <a:pt x="439" y="51"/>
                  </a:lnTo>
                  <a:lnTo>
                    <a:pt x="447" y="54"/>
                  </a:lnTo>
                  <a:lnTo>
                    <a:pt x="457" y="54"/>
                  </a:lnTo>
                  <a:lnTo>
                    <a:pt x="466" y="57"/>
                  </a:lnTo>
                  <a:lnTo>
                    <a:pt x="472" y="62"/>
                  </a:lnTo>
                  <a:lnTo>
                    <a:pt x="476" y="69"/>
                  </a:lnTo>
                  <a:lnTo>
                    <a:pt x="479" y="76"/>
                  </a:lnTo>
                  <a:lnTo>
                    <a:pt x="483" y="84"/>
                  </a:lnTo>
                  <a:lnTo>
                    <a:pt x="486" y="91"/>
                  </a:lnTo>
                  <a:lnTo>
                    <a:pt x="493" y="96"/>
                  </a:lnTo>
                  <a:lnTo>
                    <a:pt x="502" y="98"/>
                  </a:lnTo>
                  <a:lnTo>
                    <a:pt x="508" y="114"/>
                  </a:lnTo>
                  <a:lnTo>
                    <a:pt x="511" y="133"/>
                  </a:lnTo>
                  <a:lnTo>
                    <a:pt x="518" y="148"/>
                  </a:lnTo>
                  <a:lnTo>
                    <a:pt x="533" y="158"/>
                  </a:lnTo>
                  <a:lnTo>
                    <a:pt x="539" y="170"/>
                  </a:lnTo>
                  <a:lnTo>
                    <a:pt x="541" y="181"/>
                  </a:lnTo>
                  <a:lnTo>
                    <a:pt x="540" y="194"/>
                  </a:lnTo>
                  <a:lnTo>
                    <a:pt x="537" y="205"/>
                  </a:lnTo>
                  <a:lnTo>
                    <a:pt x="534" y="217"/>
                  </a:lnTo>
                  <a:lnTo>
                    <a:pt x="533" y="228"/>
                  </a:lnTo>
                  <a:lnTo>
                    <a:pt x="534" y="240"/>
                  </a:lnTo>
                  <a:lnTo>
                    <a:pt x="540" y="250"/>
                  </a:lnTo>
                  <a:lnTo>
                    <a:pt x="537" y="262"/>
                  </a:lnTo>
                  <a:lnTo>
                    <a:pt x="531" y="271"/>
                  </a:lnTo>
                  <a:lnTo>
                    <a:pt x="523" y="279"/>
                  </a:lnTo>
                  <a:lnTo>
                    <a:pt x="515" y="286"/>
                  </a:lnTo>
                  <a:lnTo>
                    <a:pt x="506" y="293"/>
                  </a:lnTo>
                  <a:lnTo>
                    <a:pt x="500" y="301"/>
                  </a:lnTo>
                  <a:lnTo>
                    <a:pt x="495" y="310"/>
                  </a:lnTo>
                  <a:lnTo>
                    <a:pt x="495" y="322"/>
                  </a:lnTo>
                  <a:lnTo>
                    <a:pt x="509" y="319"/>
                  </a:lnTo>
                  <a:lnTo>
                    <a:pt x="511" y="327"/>
                  </a:lnTo>
                  <a:lnTo>
                    <a:pt x="510" y="335"/>
                  </a:lnTo>
                  <a:lnTo>
                    <a:pt x="506" y="341"/>
                  </a:lnTo>
                  <a:lnTo>
                    <a:pt x="499" y="348"/>
                  </a:lnTo>
                  <a:lnTo>
                    <a:pt x="507" y="357"/>
                  </a:lnTo>
                  <a:lnTo>
                    <a:pt x="510" y="366"/>
                  </a:lnTo>
                  <a:lnTo>
                    <a:pt x="512" y="378"/>
                  </a:lnTo>
                  <a:lnTo>
                    <a:pt x="514" y="390"/>
                  </a:lnTo>
                  <a:lnTo>
                    <a:pt x="515" y="400"/>
                  </a:lnTo>
                  <a:lnTo>
                    <a:pt x="518" y="409"/>
                  </a:lnTo>
                  <a:lnTo>
                    <a:pt x="525" y="417"/>
                  </a:lnTo>
                  <a:lnTo>
                    <a:pt x="538" y="422"/>
                  </a:lnTo>
                  <a:lnTo>
                    <a:pt x="555" y="432"/>
                  </a:lnTo>
                  <a:lnTo>
                    <a:pt x="575" y="440"/>
                  </a:lnTo>
                  <a:lnTo>
                    <a:pt x="593" y="447"/>
                  </a:lnTo>
                  <a:lnTo>
                    <a:pt x="613" y="454"/>
                  </a:lnTo>
                  <a:lnTo>
                    <a:pt x="632" y="462"/>
                  </a:lnTo>
                  <a:lnTo>
                    <a:pt x="649" y="471"/>
                  </a:lnTo>
                  <a:lnTo>
                    <a:pt x="666" y="484"/>
                  </a:lnTo>
                  <a:lnTo>
                    <a:pt x="679" y="501"/>
                  </a:lnTo>
                  <a:lnTo>
                    <a:pt x="689" y="532"/>
                  </a:lnTo>
                  <a:lnTo>
                    <a:pt x="698" y="563"/>
                  </a:lnTo>
                  <a:lnTo>
                    <a:pt x="708" y="595"/>
                  </a:lnTo>
                  <a:lnTo>
                    <a:pt x="719" y="624"/>
                  </a:lnTo>
                  <a:lnTo>
                    <a:pt x="732" y="654"/>
                  </a:lnTo>
                  <a:lnTo>
                    <a:pt x="747" y="682"/>
                  </a:lnTo>
                  <a:lnTo>
                    <a:pt x="767" y="710"/>
                  </a:lnTo>
                  <a:lnTo>
                    <a:pt x="789" y="736"/>
                  </a:lnTo>
                  <a:lnTo>
                    <a:pt x="793" y="750"/>
                  </a:lnTo>
                  <a:lnTo>
                    <a:pt x="800" y="763"/>
                  </a:lnTo>
                  <a:lnTo>
                    <a:pt x="805" y="778"/>
                  </a:lnTo>
                  <a:lnTo>
                    <a:pt x="800" y="793"/>
                  </a:lnTo>
                  <a:lnTo>
                    <a:pt x="791" y="802"/>
                  </a:lnTo>
                  <a:lnTo>
                    <a:pt x="795" y="810"/>
                  </a:lnTo>
                  <a:lnTo>
                    <a:pt x="801" y="819"/>
                  </a:lnTo>
                  <a:lnTo>
                    <a:pt x="806" y="830"/>
                  </a:lnTo>
                  <a:lnTo>
                    <a:pt x="804" y="861"/>
                  </a:lnTo>
                  <a:lnTo>
                    <a:pt x="795" y="888"/>
                  </a:lnTo>
                  <a:lnTo>
                    <a:pt x="781" y="915"/>
                  </a:lnTo>
                  <a:lnTo>
                    <a:pt x="762" y="939"/>
                  </a:lnTo>
                  <a:lnTo>
                    <a:pt x="740" y="961"/>
                  </a:lnTo>
                  <a:lnTo>
                    <a:pt x="716" y="982"/>
                  </a:lnTo>
                  <a:lnTo>
                    <a:pt x="692" y="1001"/>
                  </a:lnTo>
                  <a:lnTo>
                    <a:pt x="669" y="1021"/>
                  </a:lnTo>
                  <a:lnTo>
                    <a:pt x="669" y="1053"/>
                  </a:lnTo>
                  <a:lnTo>
                    <a:pt x="677" y="1085"/>
                  </a:lnTo>
                  <a:lnTo>
                    <a:pt x="685" y="1117"/>
                  </a:lnTo>
                  <a:lnTo>
                    <a:pt x="684" y="1151"/>
                  </a:lnTo>
                  <a:lnTo>
                    <a:pt x="674" y="1157"/>
                  </a:lnTo>
                  <a:lnTo>
                    <a:pt x="663" y="1164"/>
                  </a:lnTo>
                  <a:lnTo>
                    <a:pt x="654" y="1169"/>
                  </a:lnTo>
                  <a:lnTo>
                    <a:pt x="644" y="1175"/>
                  </a:lnTo>
                  <a:lnTo>
                    <a:pt x="633" y="1181"/>
                  </a:lnTo>
                  <a:lnTo>
                    <a:pt x="623" y="1184"/>
                  </a:lnTo>
                  <a:lnTo>
                    <a:pt x="613" y="1185"/>
                  </a:lnTo>
                  <a:lnTo>
                    <a:pt x="601" y="1183"/>
                  </a:lnTo>
                  <a:lnTo>
                    <a:pt x="565" y="1145"/>
                  </a:lnTo>
                  <a:lnTo>
                    <a:pt x="570" y="1190"/>
                  </a:lnTo>
                  <a:lnTo>
                    <a:pt x="572" y="1235"/>
                  </a:lnTo>
                  <a:lnTo>
                    <a:pt x="570" y="1281"/>
                  </a:lnTo>
                  <a:lnTo>
                    <a:pt x="562" y="1332"/>
                  </a:lnTo>
                  <a:lnTo>
                    <a:pt x="514" y="1545"/>
                  </a:lnTo>
                  <a:lnTo>
                    <a:pt x="519" y="1639"/>
                  </a:lnTo>
                  <a:lnTo>
                    <a:pt x="523" y="1734"/>
                  </a:lnTo>
                  <a:lnTo>
                    <a:pt x="526" y="1829"/>
                  </a:lnTo>
                  <a:lnTo>
                    <a:pt x="532" y="1924"/>
                  </a:lnTo>
                  <a:lnTo>
                    <a:pt x="527" y="1939"/>
                  </a:lnTo>
                  <a:lnTo>
                    <a:pt x="522" y="1955"/>
                  </a:lnTo>
                  <a:lnTo>
                    <a:pt x="514" y="1969"/>
                  </a:lnTo>
                  <a:lnTo>
                    <a:pt x="504" y="1981"/>
                  </a:lnTo>
                  <a:lnTo>
                    <a:pt x="493" y="1994"/>
                  </a:lnTo>
                  <a:lnTo>
                    <a:pt x="480" y="2003"/>
                  </a:lnTo>
                  <a:lnTo>
                    <a:pt x="465" y="2011"/>
                  </a:lnTo>
                  <a:lnTo>
                    <a:pt x="449" y="2016"/>
                  </a:lnTo>
                  <a:lnTo>
                    <a:pt x="435" y="2037"/>
                  </a:lnTo>
                  <a:lnTo>
                    <a:pt x="434" y="2059"/>
                  </a:lnTo>
                  <a:lnTo>
                    <a:pt x="442" y="2079"/>
                  </a:lnTo>
                  <a:lnTo>
                    <a:pt x="453" y="2100"/>
                  </a:lnTo>
                  <a:lnTo>
                    <a:pt x="461" y="2121"/>
                  </a:lnTo>
                  <a:lnTo>
                    <a:pt x="464" y="2140"/>
                  </a:lnTo>
                  <a:lnTo>
                    <a:pt x="456" y="2159"/>
                  </a:lnTo>
                  <a:lnTo>
                    <a:pt x="432" y="2176"/>
                  </a:lnTo>
                  <a:lnTo>
                    <a:pt x="293" y="2169"/>
                  </a:lnTo>
                  <a:lnTo>
                    <a:pt x="282" y="2158"/>
                  </a:lnTo>
                  <a:lnTo>
                    <a:pt x="278" y="2144"/>
                  </a:lnTo>
                  <a:lnTo>
                    <a:pt x="279" y="2130"/>
                  </a:lnTo>
                  <a:lnTo>
                    <a:pt x="282" y="2116"/>
                  </a:lnTo>
                  <a:lnTo>
                    <a:pt x="310" y="2076"/>
                  </a:lnTo>
                  <a:lnTo>
                    <a:pt x="305" y="2068"/>
                  </a:lnTo>
                  <a:lnTo>
                    <a:pt x="304" y="2057"/>
                  </a:lnTo>
                  <a:lnTo>
                    <a:pt x="306" y="2048"/>
                  </a:lnTo>
                  <a:lnTo>
                    <a:pt x="312" y="2040"/>
                  </a:lnTo>
                  <a:lnTo>
                    <a:pt x="317" y="2031"/>
                  </a:lnTo>
                  <a:lnTo>
                    <a:pt x="316" y="2018"/>
                  </a:lnTo>
                  <a:lnTo>
                    <a:pt x="312" y="2006"/>
                  </a:lnTo>
                  <a:lnTo>
                    <a:pt x="309" y="1993"/>
                  </a:lnTo>
                  <a:lnTo>
                    <a:pt x="305" y="2008"/>
                  </a:lnTo>
                  <a:lnTo>
                    <a:pt x="299" y="2021"/>
                  </a:lnTo>
                  <a:lnTo>
                    <a:pt x="290" y="2032"/>
                  </a:lnTo>
                  <a:lnTo>
                    <a:pt x="276" y="2040"/>
                  </a:lnTo>
                  <a:lnTo>
                    <a:pt x="260" y="2040"/>
                  </a:lnTo>
                  <a:lnTo>
                    <a:pt x="243" y="2041"/>
                  </a:lnTo>
                  <a:lnTo>
                    <a:pt x="227" y="2041"/>
                  </a:lnTo>
                  <a:lnTo>
                    <a:pt x="212" y="2040"/>
                  </a:lnTo>
                  <a:lnTo>
                    <a:pt x="198" y="2037"/>
                  </a:lnTo>
                  <a:lnTo>
                    <a:pt x="188" y="2029"/>
                  </a:lnTo>
                  <a:lnTo>
                    <a:pt x="179" y="2017"/>
                  </a:lnTo>
                  <a:lnTo>
                    <a:pt x="173" y="2000"/>
                  </a:lnTo>
                  <a:lnTo>
                    <a:pt x="170" y="1986"/>
                  </a:lnTo>
                  <a:lnTo>
                    <a:pt x="173" y="1973"/>
                  </a:lnTo>
                  <a:lnTo>
                    <a:pt x="176" y="1961"/>
                  </a:lnTo>
                  <a:lnTo>
                    <a:pt x="182" y="1948"/>
                  </a:lnTo>
                  <a:lnTo>
                    <a:pt x="189" y="1938"/>
                  </a:lnTo>
                  <a:lnTo>
                    <a:pt x="196" y="1926"/>
                  </a:lnTo>
                  <a:lnTo>
                    <a:pt x="204" y="1915"/>
                  </a:lnTo>
                  <a:lnTo>
                    <a:pt x="212" y="1904"/>
                  </a:lnTo>
                  <a:lnTo>
                    <a:pt x="208" y="1896"/>
                  </a:lnTo>
                  <a:lnTo>
                    <a:pt x="206" y="1888"/>
                  </a:lnTo>
                  <a:lnTo>
                    <a:pt x="204" y="1879"/>
                  </a:lnTo>
                  <a:lnTo>
                    <a:pt x="203" y="1870"/>
                  </a:lnTo>
                  <a:lnTo>
                    <a:pt x="199" y="1862"/>
                  </a:lnTo>
                  <a:lnTo>
                    <a:pt x="195" y="1855"/>
                  </a:lnTo>
                  <a:lnTo>
                    <a:pt x="188" y="1850"/>
                  </a:lnTo>
                  <a:lnTo>
                    <a:pt x="177" y="1848"/>
                  </a:lnTo>
                  <a:lnTo>
                    <a:pt x="164" y="1826"/>
                  </a:lnTo>
                  <a:lnTo>
                    <a:pt x="154" y="1802"/>
                  </a:lnTo>
                  <a:lnTo>
                    <a:pt x="151" y="1776"/>
                  </a:lnTo>
                  <a:lnTo>
                    <a:pt x="150" y="1749"/>
                  </a:lnTo>
                  <a:lnTo>
                    <a:pt x="150" y="1722"/>
                  </a:lnTo>
                  <a:lnTo>
                    <a:pt x="150" y="1695"/>
                  </a:lnTo>
                  <a:lnTo>
                    <a:pt x="147" y="1668"/>
                  </a:lnTo>
                  <a:lnTo>
                    <a:pt x="142" y="1643"/>
                  </a:lnTo>
                  <a:lnTo>
                    <a:pt x="143" y="1609"/>
                  </a:lnTo>
                  <a:lnTo>
                    <a:pt x="149" y="1577"/>
                  </a:lnTo>
                  <a:lnTo>
                    <a:pt x="157" y="1545"/>
                  </a:lnTo>
                  <a:lnTo>
                    <a:pt x="168" y="1515"/>
                  </a:lnTo>
                  <a:lnTo>
                    <a:pt x="156" y="1465"/>
                  </a:lnTo>
                  <a:lnTo>
                    <a:pt x="144" y="1415"/>
                  </a:lnTo>
                  <a:lnTo>
                    <a:pt x="135" y="1362"/>
                  </a:lnTo>
                  <a:lnTo>
                    <a:pt x="129" y="1309"/>
                  </a:lnTo>
                  <a:lnTo>
                    <a:pt x="126" y="1256"/>
                  </a:lnTo>
                  <a:lnTo>
                    <a:pt x="126" y="1202"/>
                  </a:lnTo>
                  <a:lnTo>
                    <a:pt x="129" y="1147"/>
                  </a:lnTo>
                  <a:lnTo>
                    <a:pt x="138" y="1094"/>
                  </a:lnTo>
                  <a:lnTo>
                    <a:pt x="132" y="1093"/>
                  </a:lnTo>
                  <a:lnTo>
                    <a:pt x="128" y="1093"/>
                  </a:lnTo>
                  <a:lnTo>
                    <a:pt x="122" y="1096"/>
                  </a:lnTo>
                  <a:lnTo>
                    <a:pt x="116" y="1099"/>
                  </a:lnTo>
                  <a:lnTo>
                    <a:pt x="112" y="1101"/>
                  </a:lnTo>
                  <a:lnTo>
                    <a:pt x="107" y="1104"/>
                  </a:lnTo>
                  <a:lnTo>
                    <a:pt x="103" y="1104"/>
                  </a:lnTo>
                  <a:lnTo>
                    <a:pt x="98" y="1100"/>
                  </a:lnTo>
                  <a:lnTo>
                    <a:pt x="98" y="1000"/>
                  </a:lnTo>
                  <a:lnTo>
                    <a:pt x="89" y="1003"/>
                  </a:lnTo>
                  <a:lnTo>
                    <a:pt x="81" y="1006"/>
                  </a:lnTo>
                  <a:lnTo>
                    <a:pt x="73" y="1006"/>
                  </a:lnTo>
                  <a:lnTo>
                    <a:pt x="66" y="1005"/>
                  </a:lnTo>
                  <a:lnTo>
                    <a:pt x="60" y="1002"/>
                  </a:lnTo>
                  <a:lnTo>
                    <a:pt x="53" y="999"/>
                  </a:lnTo>
                  <a:lnTo>
                    <a:pt x="48" y="994"/>
                  </a:lnTo>
                  <a:lnTo>
                    <a:pt x="43" y="990"/>
                  </a:lnTo>
                  <a:lnTo>
                    <a:pt x="1" y="915"/>
                  </a:lnTo>
                  <a:lnTo>
                    <a:pt x="0" y="868"/>
                  </a:lnTo>
                  <a:lnTo>
                    <a:pt x="6" y="823"/>
                  </a:lnTo>
                  <a:lnTo>
                    <a:pt x="10" y="778"/>
                  </a:lnTo>
                  <a:lnTo>
                    <a:pt x="5" y="733"/>
                  </a:lnTo>
                  <a:lnTo>
                    <a:pt x="9" y="710"/>
                  </a:lnTo>
                  <a:lnTo>
                    <a:pt x="15" y="687"/>
                  </a:lnTo>
                  <a:lnTo>
                    <a:pt x="23" y="666"/>
                  </a:lnTo>
                  <a:lnTo>
                    <a:pt x="32" y="644"/>
                  </a:lnTo>
                  <a:lnTo>
                    <a:pt x="42" y="623"/>
                  </a:lnTo>
                  <a:lnTo>
                    <a:pt x="52" y="604"/>
                  </a:lnTo>
                  <a:lnTo>
                    <a:pt x="61" y="583"/>
                  </a:lnTo>
                  <a:lnTo>
                    <a:pt x="70" y="562"/>
                  </a:lnTo>
                  <a:lnTo>
                    <a:pt x="78" y="529"/>
                  </a:lnTo>
                  <a:lnTo>
                    <a:pt x="94" y="505"/>
                  </a:lnTo>
                  <a:lnTo>
                    <a:pt x="116" y="486"/>
                  </a:lnTo>
                  <a:lnTo>
                    <a:pt x="143" y="472"/>
                  </a:lnTo>
                  <a:lnTo>
                    <a:pt x="170" y="460"/>
                  </a:lnTo>
                  <a:lnTo>
                    <a:pt x="198" y="447"/>
                  </a:lnTo>
                  <a:lnTo>
                    <a:pt x="223" y="432"/>
                  </a:lnTo>
                  <a:lnTo>
                    <a:pt x="245" y="411"/>
                  </a:lnTo>
                  <a:lnTo>
                    <a:pt x="233" y="407"/>
                  </a:lnTo>
                  <a:lnTo>
                    <a:pt x="223" y="401"/>
                  </a:lnTo>
                  <a:lnTo>
                    <a:pt x="218" y="392"/>
                  </a:lnTo>
                  <a:lnTo>
                    <a:pt x="215" y="380"/>
                  </a:lnTo>
                  <a:lnTo>
                    <a:pt x="220" y="370"/>
                  </a:lnTo>
                  <a:lnTo>
                    <a:pt x="221" y="362"/>
                  </a:lnTo>
                  <a:lnTo>
                    <a:pt x="220" y="355"/>
                  </a:lnTo>
                  <a:lnTo>
                    <a:pt x="214" y="347"/>
                  </a:lnTo>
                  <a:lnTo>
                    <a:pt x="219" y="342"/>
                  </a:lnTo>
                  <a:lnTo>
                    <a:pt x="223" y="337"/>
                  </a:lnTo>
                  <a:lnTo>
                    <a:pt x="228" y="330"/>
                  </a:lnTo>
                  <a:lnTo>
                    <a:pt x="230" y="324"/>
                  </a:lnTo>
                  <a:lnTo>
                    <a:pt x="219" y="323"/>
                  </a:lnTo>
                  <a:lnTo>
                    <a:pt x="212" y="319"/>
                  </a:lnTo>
                  <a:lnTo>
                    <a:pt x="208" y="315"/>
                  </a:lnTo>
                  <a:lnTo>
                    <a:pt x="206" y="310"/>
                  </a:lnTo>
                  <a:lnTo>
                    <a:pt x="204" y="304"/>
                  </a:lnTo>
                  <a:lnTo>
                    <a:pt x="202" y="300"/>
                  </a:lnTo>
                  <a:lnTo>
                    <a:pt x="197" y="296"/>
                  </a:lnTo>
                  <a:lnTo>
                    <a:pt x="189" y="294"/>
                  </a:lnTo>
                  <a:lnTo>
                    <a:pt x="180" y="288"/>
                  </a:lnTo>
                  <a:lnTo>
                    <a:pt x="173" y="281"/>
                  </a:lnTo>
                  <a:lnTo>
                    <a:pt x="169" y="273"/>
                  </a:lnTo>
                  <a:lnTo>
                    <a:pt x="168" y="265"/>
                  </a:lnTo>
                  <a:lnTo>
                    <a:pt x="172" y="261"/>
                  </a:lnTo>
                  <a:lnTo>
                    <a:pt x="176" y="257"/>
                  </a:lnTo>
                  <a:lnTo>
                    <a:pt x="181" y="252"/>
                  </a:lnTo>
                  <a:lnTo>
                    <a:pt x="187" y="249"/>
                  </a:lnTo>
                  <a:lnTo>
                    <a:pt x="191" y="246"/>
                  </a:lnTo>
                  <a:lnTo>
                    <a:pt x="197" y="241"/>
                  </a:lnTo>
                  <a:lnTo>
                    <a:pt x="202" y="237"/>
                  </a:lnTo>
                  <a:lnTo>
                    <a:pt x="205" y="233"/>
                  </a:lnTo>
                  <a:lnTo>
                    <a:pt x="204" y="203"/>
                  </a:lnTo>
                  <a:lnTo>
                    <a:pt x="202" y="173"/>
                  </a:lnTo>
                  <a:lnTo>
                    <a:pt x="203" y="143"/>
                  </a:lnTo>
                  <a:lnTo>
                    <a:pt x="211" y="114"/>
                  </a:lnTo>
                  <a:lnTo>
                    <a:pt x="203" y="107"/>
                  </a:lnTo>
                  <a:lnTo>
                    <a:pt x="195" y="99"/>
                  </a:lnTo>
                  <a:lnTo>
                    <a:pt x="188" y="91"/>
                  </a:lnTo>
                  <a:lnTo>
                    <a:pt x="184" y="82"/>
                  </a:lnTo>
                  <a:lnTo>
                    <a:pt x="184" y="68"/>
                  </a:lnTo>
                  <a:lnTo>
                    <a:pt x="187" y="54"/>
                  </a:lnTo>
                  <a:lnTo>
                    <a:pt x="191" y="43"/>
                  </a:lnTo>
                  <a:lnTo>
                    <a:pt x="199" y="31"/>
                  </a:lnTo>
                  <a:lnTo>
                    <a:pt x="206" y="26"/>
                  </a:lnTo>
                  <a:lnTo>
                    <a:pt x="213" y="21"/>
                  </a:lnTo>
                  <a:lnTo>
                    <a:pt x="221" y="19"/>
                  </a:lnTo>
                  <a:lnTo>
                    <a:pt x="230" y="17"/>
                  </a:lnTo>
                  <a:lnTo>
                    <a:pt x="238" y="15"/>
                  </a:lnTo>
                  <a:lnTo>
                    <a:pt x="246" y="13"/>
                  </a:lnTo>
                  <a:lnTo>
                    <a:pt x="255" y="9"/>
                  </a:lnTo>
                  <a:lnTo>
                    <a:pt x="261" y="4"/>
                  </a:lnTo>
                  <a:lnTo>
                    <a:pt x="274" y="8"/>
                  </a:lnTo>
                  <a:lnTo>
                    <a:pt x="286" y="8"/>
                  </a:lnTo>
                  <a:lnTo>
                    <a:pt x="297" y="7"/>
                  </a:lnTo>
                  <a:lnTo>
                    <a:pt x="309" y="5"/>
                  </a:lnTo>
                  <a:lnTo>
                    <a:pt x="319" y="3"/>
                  </a:lnTo>
                  <a:lnTo>
                    <a:pt x="331" y="0"/>
                  </a:lnTo>
                  <a:lnTo>
                    <a:pt x="343" y="0"/>
                  </a:lnTo>
                  <a:lnTo>
                    <a:pt x="356" y="3"/>
                  </a:lnTo>
                  <a:lnTo>
                    <a:pt x="359" y="5"/>
                  </a:lnTo>
                  <a:lnTo>
                    <a:pt x="363" y="7"/>
                  </a:lnTo>
                  <a:lnTo>
                    <a:pt x="366" y="11"/>
                  </a:lnTo>
                  <a:lnTo>
                    <a:pt x="369" y="13"/>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24" name="Freeform 20"/>
            <p:cNvSpPr>
              <a:spLocks/>
            </p:cNvSpPr>
            <p:nvPr/>
          </p:nvSpPr>
          <p:spPr bwMode="auto">
            <a:xfrm>
              <a:off x="825" y="1068"/>
              <a:ext cx="157" cy="166"/>
            </a:xfrm>
            <a:custGeom>
              <a:avLst/>
              <a:gdLst/>
              <a:ahLst/>
              <a:cxnLst>
                <a:cxn ang="0">
                  <a:pos x="215" y="47"/>
                </a:cxn>
                <a:cxn ang="0">
                  <a:pos x="225" y="47"/>
                </a:cxn>
                <a:cxn ang="0">
                  <a:pos x="234" y="49"/>
                </a:cxn>
                <a:cxn ang="0">
                  <a:pos x="243" y="53"/>
                </a:cxn>
                <a:cxn ang="0">
                  <a:pos x="251" y="65"/>
                </a:cxn>
                <a:cxn ang="0">
                  <a:pos x="265" y="78"/>
                </a:cxn>
                <a:cxn ang="0">
                  <a:pos x="279" y="90"/>
                </a:cxn>
                <a:cxn ang="0">
                  <a:pos x="287" y="108"/>
                </a:cxn>
                <a:cxn ang="0">
                  <a:pos x="297" y="133"/>
                </a:cxn>
                <a:cxn ang="0">
                  <a:pos x="313" y="158"/>
                </a:cxn>
                <a:cxn ang="0">
                  <a:pos x="313" y="185"/>
                </a:cxn>
                <a:cxn ang="0">
                  <a:pos x="306" y="209"/>
                </a:cxn>
                <a:cxn ang="0">
                  <a:pos x="311" y="236"/>
                </a:cxn>
                <a:cxn ang="0">
                  <a:pos x="291" y="259"/>
                </a:cxn>
                <a:cxn ang="0">
                  <a:pos x="271" y="279"/>
                </a:cxn>
                <a:cxn ang="0">
                  <a:pos x="267" y="303"/>
                </a:cxn>
                <a:cxn ang="0">
                  <a:pos x="288" y="319"/>
                </a:cxn>
                <a:cxn ang="0">
                  <a:pos x="277" y="327"/>
                </a:cxn>
                <a:cxn ang="0">
                  <a:pos x="264" y="322"/>
                </a:cxn>
                <a:cxn ang="0">
                  <a:pos x="258" y="315"/>
                </a:cxn>
                <a:cxn ang="0">
                  <a:pos x="251" y="313"/>
                </a:cxn>
                <a:cxn ang="0">
                  <a:pos x="234" y="318"/>
                </a:cxn>
                <a:cxn ang="0">
                  <a:pos x="214" y="291"/>
                </a:cxn>
                <a:cxn ang="0">
                  <a:pos x="206" y="269"/>
                </a:cxn>
                <a:cxn ang="0">
                  <a:pos x="228" y="239"/>
                </a:cxn>
                <a:cxn ang="0">
                  <a:pos x="229" y="203"/>
                </a:cxn>
                <a:cxn ang="0">
                  <a:pos x="218" y="184"/>
                </a:cxn>
                <a:cxn ang="0">
                  <a:pos x="199" y="175"/>
                </a:cxn>
                <a:cxn ang="0">
                  <a:pos x="182" y="177"/>
                </a:cxn>
                <a:cxn ang="0">
                  <a:pos x="167" y="186"/>
                </a:cxn>
                <a:cxn ang="0">
                  <a:pos x="158" y="167"/>
                </a:cxn>
                <a:cxn ang="0">
                  <a:pos x="161" y="140"/>
                </a:cxn>
                <a:cxn ang="0">
                  <a:pos x="160" y="115"/>
                </a:cxn>
                <a:cxn ang="0">
                  <a:pos x="140" y="101"/>
                </a:cxn>
                <a:cxn ang="0">
                  <a:pos x="133" y="88"/>
                </a:cxn>
                <a:cxn ang="0">
                  <a:pos x="122" y="77"/>
                </a:cxn>
                <a:cxn ang="0">
                  <a:pos x="110" y="70"/>
                </a:cxn>
                <a:cxn ang="0">
                  <a:pos x="96" y="64"/>
                </a:cxn>
                <a:cxn ang="0">
                  <a:pos x="73" y="62"/>
                </a:cxn>
                <a:cxn ang="0">
                  <a:pos x="51" y="63"/>
                </a:cxn>
                <a:cxn ang="0">
                  <a:pos x="29" y="70"/>
                </a:cxn>
                <a:cxn ang="0">
                  <a:pos x="9" y="80"/>
                </a:cxn>
                <a:cxn ang="0">
                  <a:pos x="0" y="61"/>
                </a:cxn>
                <a:cxn ang="0">
                  <a:pos x="2" y="38"/>
                </a:cxn>
                <a:cxn ang="0">
                  <a:pos x="9" y="29"/>
                </a:cxn>
                <a:cxn ang="0">
                  <a:pos x="21" y="24"/>
                </a:cxn>
                <a:cxn ang="0">
                  <a:pos x="31" y="19"/>
                </a:cxn>
                <a:cxn ang="0">
                  <a:pos x="38" y="11"/>
                </a:cxn>
                <a:cxn ang="0">
                  <a:pos x="51" y="8"/>
                </a:cxn>
                <a:cxn ang="0">
                  <a:pos x="65" y="3"/>
                </a:cxn>
                <a:cxn ang="0">
                  <a:pos x="77" y="3"/>
                </a:cxn>
                <a:cxn ang="0">
                  <a:pos x="88" y="11"/>
                </a:cxn>
                <a:cxn ang="0">
                  <a:pos x="102" y="6"/>
                </a:cxn>
                <a:cxn ang="0">
                  <a:pos x="116" y="1"/>
                </a:cxn>
                <a:cxn ang="0">
                  <a:pos x="131" y="0"/>
                </a:cxn>
                <a:cxn ang="0">
                  <a:pos x="146" y="3"/>
                </a:cxn>
                <a:cxn ang="0">
                  <a:pos x="160" y="8"/>
                </a:cxn>
                <a:cxn ang="0">
                  <a:pos x="174" y="10"/>
                </a:cxn>
                <a:cxn ang="0">
                  <a:pos x="187" y="14"/>
                </a:cxn>
                <a:cxn ang="0">
                  <a:pos x="198" y="24"/>
                </a:cxn>
              </a:cxnLst>
              <a:rect l="0" t="0" r="r" b="b"/>
              <a:pathLst>
                <a:path w="316" h="332">
                  <a:moveTo>
                    <a:pt x="211" y="48"/>
                  </a:moveTo>
                  <a:lnTo>
                    <a:pt x="215" y="47"/>
                  </a:lnTo>
                  <a:lnTo>
                    <a:pt x="220" y="47"/>
                  </a:lnTo>
                  <a:lnTo>
                    <a:pt x="225" y="47"/>
                  </a:lnTo>
                  <a:lnTo>
                    <a:pt x="229" y="48"/>
                  </a:lnTo>
                  <a:lnTo>
                    <a:pt x="234" y="49"/>
                  </a:lnTo>
                  <a:lnTo>
                    <a:pt x="239" y="50"/>
                  </a:lnTo>
                  <a:lnTo>
                    <a:pt x="243" y="53"/>
                  </a:lnTo>
                  <a:lnTo>
                    <a:pt x="248" y="55"/>
                  </a:lnTo>
                  <a:lnTo>
                    <a:pt x="251" y="65"/>
                  </a:lnTo>
                  <a:lnTo>
                    <a:pt x="258" y="72"/>
                  </a:lnTo>
                  <a:lnTo>
                    <a:pt x="265" y="78"/>
                  </a:lnTo>
                  <a:lnTo>
                    <a:pt x="272" y="84"/>
                  </a:lnTo>
                  <a:lnTo>
                    <a:pt x="279" y="90"/>
                  </a:lnTo>
                  <a:lnTo>
                    <a:pt x="285" y="98"/>
                  </a:lnTo>
                  <a:lnTo>
                    <a:pt x="287" y="108"/>
                  </a:lnTo>
                  <a:lnTo>
                    <a:pt x="286" y="123"/>
                  </a:lnTo>
                  <a:lnTo>
                    <a:pt x="297" y="133"/>
                  </a:lnTo>
                  <a:lnTo>
                    <a:pt x="306" y="145"/>
                  </a:lnTo>
                  <a:lnTo>
                    <a:pt x="313" y="158"/>
                  </a:lnTo>
                  <a:lnTo>
                    <a:pt x="316" y="171"/>
                  </a:lnTo>
                  <a:lnTo>
                    <a:pt x="313" y="185"/>
                  </a:lnTo>
                  <a:lnTo>
                    <a:pt x="309" y="198"/>
                  </a:lnTo>
                  <a:lnTo>
                    <a:pt x="306" y="209"/>
                  </a:lnTo>
                  <a:lnTo>
                    <a:pt x="313" y="222"/>
                  </a:lnTo>
                  <a:lnTo>
                    <a:pt x="311" y="236"/>
                  </a:lnTo>
                  <a:lnTo>
                    <a:pt x="303" y="247"/>
                  </a:lnTo>
                  <a:lnTo>
                    <a:pt x="291" y="259"/>
                  </a:lnTo>
                  <a:lnTo>
                    <a:pt x="280" y="268"/>
                  </a:lnTo>
                  <a:lnTo>
                    <a:pt x="271" y="279"/>
                  </a:lnTo>
                  <a:lnTo>
                    <a:pt x="266" y="290"/>
                  </a:lnTo>
                  <a:lnTo>
                    <a:pt x="267" y="303"/>
                  </a:lnTo>
                  <a:lnTo>
                    <a:pt x="278" y="318"/>
                  </a:lnTo>
                  <a:lnTo>
                    <a:pt x="288" y="319"/>
                  </a:lnTo>
                  <a:lnTo>
                    <a:pt x="282" y="323"/>
                  </a:lnTo>
                  <a:lnTo>
                    <a:pt x="277" y="327"/>
                  </a:lnTo>
                  <a:lnTo>
                    <a:pt x="271" y="327"/>
                  </a:lnTo>
                  <a:lnTo>
                    <a:pt x="264" y="322"/>
                  </a:lnTo>
                  <a:lnTo>
                    <a:pt x="260" y="319"/>
                  </a:lnTo>
                  <a:lnTo>
                    <a:pt x="258" y="315"/>
                  </a:lnTo>
                  <a:lnTo>
                    <a:pt x="256" y="313"/>
                  </a:lnTo>
                  <a:lnTo>
                    <a:pt x="251" y="313"/>
                  </a:lnTo>
                  <a:lnTo>
                    <a:pt x="240" y="332"/>
                  </a:lnTo>
                  <a:lnTo>
                    <a:pt x="234" y="318"/>
                  </a:lnTo>
                  <a:lnTo>
                    <a:pt x="224" y="304"/>
                  </a:lnTo>
                  <a:lnTo>
                    <a:pt x="214" y="291"/>
                  </a:lnTo>
                  <a:lnTo>
                    <a:pt x="211" y="275"/>
                  </a:lnTo>
                  <a:lnTo>
                    <a:pt x="206" y="269"/>
                  </a:lnTo>
                  <a:lnTo>
                    <a:pt x="219" y="255"/>
                  </a:lnTo>
                  <a:lnTo>
                    <a:pt x="228" y="239"/>
                  </a:lnTo>
                  <a:lnTo>
                    <a:pt x="232" y="222"/>
                  </a:lnTo>
                  <a:lnTo>
                    <a:pt x="229" y="203"/>
                  </a:lnTo>
                  <a:lnTo>
                    <a:pt x="226" y="192"/>
                  </a:lnTo>
                  <a:lnTo>
                    <a:pt x="218" y="184"/>
                  </a:lnTo>
                  <a:lnTo>
                    <a:pt x="209" y="178"/>
                  </a:lnTo>
                  <a:lnTo>
                    <a:pt x="199" y="175"/>
                  </a:lnTo>
                  <a:lnTo>
                    <a:pt x="190" y="174"/>
                  </a:lnTo>
                  <a:lnTo>
                    <a:pt x="182" y="177"/>
                  </a:lnTo>
                  <a:lnTo>
                    <a:pt x="174" y="182"/>
                  </a:lnTo>
                  <a:lnTo>
                    <a:pt x="167" y="186"/>
                  </a:lnTo>
                  <a:lnTo>
                    <a:pt x="160" y="178"/>
                  </a:lnTo>
                  <a:lnTo>
                    <a:pt x="158" y="167"/>
                  </a:lnTo>
                  <a:lnTo>
                    <a:pt x="159" y="154"/>
                  </a:lnTo>
                  <a:lnTo>
                    <a:pt x="161" y="140"/>
                  </a:lnTo>
                  <a:lnTo>
                    <a:pt x="163" y="126"/>
                  </a:lnTo>
                  <a:lnTo>
                    <a:pt x="160" y="115"/>
                  </a:lnTo>
                  <a:lnTo>
                    <a:pt x="153" y="106"/>
                  </a:lnTo>
                  <a:lnTo>
                    <a:pt x="140" y="101"/>
                  </a:lnTo>
                  <a:lnTo>
                    <a:pt x="136" y="94"/>
                  </a:lnTo>
                  <a:lnTo>
                    <a:pt x="133" y="88"/>
                  </a:lnTo>
                  <a:lnTo>
                    <a:pt x="128" y="83"/>
                  </a:lnTo>
                  <a:lnTo>
                    <a:pt x="122" y="77"/>
                  </a:lnTo>
                  <a:lnTo>
                    <a:pt x="115" y="74"/>
                  </a:lnTo>
                  <a:lnTo>
                    <a:pt x="110" y="70"/>
                  </a:lnTo>
                  <a:lnTo>
                    <a:pt x="103" y="67"/>
                  </a:lnTo>
                  <a:lnTo>
                    <a:pt x="96" y="64"/>
                  </a:lnTo>
                  <a:lnTo>
                    <a:pt x="84" y="62"/>
                  </a:lnTo>
                  <a:lnTo>
                    <a:pt x="73" y="62"/>
                  </a:lnTo>
                  <a:lnTo>
                    <a:pt x="61" y="62"/>
                  </a:lnTo>
                  <a:lnTo>
                    <a:pt x="51" y="63"/>
                  </a:lnTo>
                  <a:lnTo>
                    <a:pt x="39" y="67"/>
                  </a:lnTo>
                  <a:lnTo>
                    <a:pt x="29" y="70"/>
                  </a:lnTo>
                  <a:lnTo>
                    <a:pt x="20" y="75"/>
                  </a:lnTo>
                  <a:lnTo>
                    <a:pt x="9" y="80"/>
                  </a:lnTo>
                  <a:lnTo>
                    <a:pt x="2" y="72"/>
                  </a:lnTo>
                  <a:lnTo>
                    <a:pt x="0" y="61"/>
                  </a:lnTo>
                  <a:lnTo>
                    <a:pt x="0" y="48"/>
                  </a:lnTo>
                  <a:lnTo>
                    <a:pt x="2" y="38"/>
                  </a:lnTo>
                  <a:lnTo>
                    <a:pt x="6" y="32"/>
                  </a:lnTo>
                  <a:lnTo>
                    <a:pt x="9" y="29"/>
                  </a:lnTo>
                  <a:lnTo>
                    <a:pt x="15" y="26"/>
                  </a:lnTo>
                  <a:lnTo>
                    <a:pt x="21" y="24"/>
                  </a:lnTo>
                  <a:lnTo>
                    <a:pt x="26" y="22"/>
                  </a:lnTo>
                  <a:lnTo>
                    <a:pt x="31" y="19"/>
                  </a:lnTo>
                  <a:lnTo>
                    <a:pt x="35" y="16"/>
                  </a:lnTo>
                  <a:lnTo>
                    <a:pt x="38" y="11"/>
                  </a:lnTo>
                  <a:lnTo>
                    <a:pt x="44" y="10"/>
                  </a:lnTo>
                  <a:lnTo>
                    <a:pt x="51" y="8"/>
                  </a:lnTo>
                  <a:lnTo>
                    <a:pt x="58" y="6"/>
                  </a:lnTo>
                  <a:lnTo>
                    <a:pt x="65" y="3"/>
                  </a:lnTo>
                  <a:lnTo>
                    <a:pt x="70" y="2"/>
                  </a:lnTo>
                  <a:lnTo>
                    <a:pt x="77" y="3"/>
                  </a:lnTo>
                  <a:lnTo>
                    <a:pt x="83" y="6"/>
                  </a:lnTo>
                  <a:lnTo>
                    <a:pt x="88" y="11"/>
                  </a:lnTo>
                  <a:lnTo>
                    <a:pt x="95" y="9"/>
                  </a:lnTo>
                  <a:lnTo>
                    <a:pt x="102" y="6"/>
                  </a:lnTo>
                  <a:lnTo>
                    <a:pt x="108" y="3"/>
                  </a:lnTo>
                  <a:lnTo>
                    <a:pt x="116" y="1"/>
                  </a:lnTo>
                  <a:lnTo>
                    <a:pt x="123" y="0"/>
                  </a:lnTo>
                  <a:lnTo>
                    <a:pt x="131" y="0"/>
                  </a:lnTo>
                  <a:lnTo>
                    <a:pt x="138" y="1"/>
                  </a:lnTo>
                  <a:lnTo>
                    <a:pt x="146" y="3"/>
                  </a:lnTo>
                  <a:lnTo>
                    <a:pt x="153" y="7"/>
                  </a:lnTo>
                  <a:lnTo>
                    <a:pt x="160" y="8"/>
                  </a:lnTo>
                  <a:lnTo>
                    <a:pt x="167" y="9"/>
                  </a:lnTo>
                  <a:lnTo>
                    <a:pt x="174" y="10"/>
                  </a:lnTo>
                  <a:lnTo>
                    <a:pt x="181" y="11"/>
                  </a:lnTo>
                  <a:lnTo>
                    <a:pt x="187" y="14"/>
                  </a:lnTo>
                  <a:lnTo>
                    <a:pt x="192" y="17"/>
                  </a:lnTo>
                  <a:lnTo>
                    <a:pt x="198" y="24"/>
                  </a:lnTo>
                  <a:lnTo>
                    <a:pt x="211" y="48"/>
                  </a:lnTo>
                  <a:close/>
                </a:path>
              </a:pathLst>
            </a:custGeom>
            <a:solidFill>
              <a:srgbClr val="595959"/>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25" name="Freeform 21"/>
            <p:cNvSpPr>
              <a:spLocks/>
            </p:cNvSpPr>
            <p:nvPr/>
          </p:nvSpPr>
          <p:spPr bwMode="auto">
            <a:xfrm>
              <a:off x="522" y="1079"/>
              <a:ext cx="39" cy="17"/>
            </a:xfrm>
            <a:custGeom>
              <a:avLst/>
              <a:gdLst/>
              <a:ahLst/>
              <a:cxnLst>
                <a:cxn ang="0">
                  <a:pos x="73" y="14"/>
                </a:cxn>
                <a:cxn ang="0">
                  <a:pos x="75" y="16"/>
                </a:cxn>
                <a:cxn ang="0">
                  <a:pos x="76" y="19"/>
                </a:cxn>
                <a:cxn ang="0">
                  <a:pos x="78" y="23"/>
                </a:cxn>
                <a:cxn ang="0">
                  <a:pos x="79" y="26"/>
                </a:cxn>
                <a:cxn ang="0">
                  <a:pos x="67" y="25"/>
                </a:cxn>
                <a:cxn ang="0">
                  <a:pos x="57" y="25"/>
                </a:cxn>
                <a:cxn ang="0">
                  <a:pos x="47" y="24"/>
                </a:cxn>
                <a:cxn ang="0">
                  <a:pos x="37" y="24"/>
                </a:cxn>
                <a:cxn ang="0">
                  <a:pos x="29" y="24"/>
                </a:cxn>
                <a:cxn ang="0">
                  <a:pos x="20" y="25"/>
                </a:cxn>
                <a:cxn ang="0">
                  <a:pos x="13" y="29"/>
                </a:cxn>
                <a:cxn ang="0">
                  <a:pos x="5" y="33"/>
                </a:cxn>
                <a:cxn ang="0">
                  <a:pos x="2" y="30"/>
                </a:cxn>
                <a:cxn ang="0">
                  <a:pos x="0" y="26"/>
                </a:cxn>
                <a:cxn ang="0">
                  <a:pos x="0" y="23"/>
                </a:cxn>
                <a:cxn ang="0">
                  <a:pos x="2" y="19"/>
                </a:cxn>
                <a:cxn ang="0">
                  <a:pos x="7" y="12"/>
                </a:cxn>
                <a:cxn ang="0">
                  <a:pos x="15" y="8"/>
                </a:cxn>
                <a:cxn ang="0">
                  <a:pos x="25" y="4"/>
                </a:cxn>
                <a:cxn ang="0">
                  <a:pos x="33" y="0"/>
                </a:cxn>
                <a:cxn ang="0">
                  <a:pos x="38" y="0"/>
                </a:cxn>
                <a:cxn ang="0">
                  <a:pos x="44" y="1"/>
                </a:cxn>
                <a:cxn ang="0">
                  <a:pos x="49" y="1"/>
                </a:cxn>
                <a:cxn ang="0">
                  <a:pos x="55" y="3"/>
                </a:cxn>
                <a:cxn ang="0">
                  <a:pos x="59" y="4"/>
                </a:cxn>
                <a:cxn ang="0">
                  <a:pos x="65" y="7"/>
                </a:cxn>
                <a:cxn ang="0">
                  <a:pos x="68" y="10"/>
                </a:cxn>
                <a:cxn ang="0">
                  <a:pos x="73" y="14"/>
                </a:cxn>
              </a:cxnLst>
              <a:rect l="0" t="0" r="r" b="b"/>
              <a:pathLst>
                <a:path w="79" h="33">
                  <a:moveTo>
                    <a:pt x="73" y="14"/>
                  </a:moveTo>
                  <a:lnTo>
                    <a:pt x="75" y="16"/>
                  </a:lnTo>
                  <a:lnTo>
                    <a:pt x="76" y="19"/>
                  </a:lnTo>
                  <a:lnTo>
                    <a:pt x="78" y="23"/>
                  </a:lnTo>
                  <a:lnTo>
                    <a:pt x="79" y="26"/>
                  </a:lnTo>
                  <a:lnTo>
                    <a:pt x="67" y="25"/>
                  </a:lnTo>
                  <a:lnTo>
                    <a:pt x="57" y="25"/>
                  </a:lnTo>
                  <a:lnTo>
                    <a:pt x="47" y="24"/>
                  </a:lnTo>
                  <a:lnTo>
                    <a:pt x="37" y="24"/>
                  </a:lnTo>
                  <a:lnTo>
                    <a:pt x="29" y="24"/>
                  </a:lnTo>
                  <a:lnTo>
                    <a:pt x="20" y="25"/>
                  </a:lnTo>
                  <a:lnTo>
                    <a:pt x="13" y="29"/>
                  </a:lnTo>
                  <a:lnTo>
                    <a:pt x="5" y="33"/>
                  </a:lnTo>
                  <a:lnTo>
                    <a:pt x="2" y="30"/>
                  </a:lnTo>
                  <a:lnTo>
                    <a:pt x="0" y="26"/>
                  </a:lnTo>
                  <a:lnTo>
                    <a:pt x="0" y="23"/>
                  </a:lnTo>
                  <a:lnTo>
                    <a:pt x="2" y="19"/>
                  </a:lnTo>
                  <a:lnTo>
                    <a:pt x="7" y="12"/>
                  </a:lnTo>
                  <a:lnTo>
                    <a:pt x="15" y="8"/>
                  </a:lnTo>
                  <a:lnTo>
                    <a:pt x="25" y="4"/>
                  </a:lnTo>
                  <a:lnTo>
                    <a:pt x="33" y="0"/>
                  </a:lnTo>
                  <a:lnTo>
                    <a:pt x="38" y="0"/>
                  </a:lnTo>
                  <a:lnTo>
                    <a:pt x="44" y="1"/>
                  </a:lnTo>
                  <a:lnTo>
                    <a:pt x="49" y="1"/>
                  </a:lnTo>
                  <a:lnTo>
                    <a:pt x="55" y="3"/>
                  </a:lnTo>
                  <a:lnTo>
                    <a:pt x="59" y="4"/>
                  </a:lnTo>
                  <a:lnTo>
                    <a:pt x="65" y="7"/>
                  </a:lnTo>
                  <a:lnTo>
                    <a:pt x="68" y="10"/>
                  </a:lnTo>
                  <a:lnTo>
                    <a:pt x="73" y="14"/>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26" name="Freeform 22"/>
            <p:cNvSpPr>
              <a:spLocks/>
            </p:cNvSpPr>
            <p:nvPr/>
          </p:nvSpPr>
          <p:spPr bwMode="auto">
            <a:xfrm>
              <a:off x="831" y="1109"/>
              <a:ext cx="66" cy="54"/>
            </a:xfrm>
            <a:custGeom>
              <a:avLst/>
              <a:gdLst/>
              <a:ahLst/>
              <a:cxnLst>
                <a:cxn ang="0">
                  <a:pos x="101" y="18"/>
                </a:cxn>
                <a:cxn ang="0">
                  <a:pos x="100" y="26"/>
                </a:cxn>
                <a:cxn ang="0">
                  <a:pos x="103" y="33"/>
                </a:cxn>
                <a:cxn ang="0">
                  <a:pos x="109" y="36"/>
                </a:cxn>
                <a:cxn ang="0">
                  <a:pos x="117" y="39"/>
                </a:cxn>
                <a:cxn ang="0">
                  <a:pos x="127" y="40"/>
                </a:cxn>
                <a:cxn ang="0">
                  <a:pos x="125" y="58"/>
                </a:cxn>
                <a:cxn ang="0">
                  <a:pos x="125" y="76"/>
                </a:cxn>
                <a:cxn ang="0">
                  <a:pos x="128" y="93"/>
                </a:cxn>
                <a:cxn ang="0">
                  <a:pos x="132" y="108"/>
                </a:cxn>
                <a:cxn ang="0">
                  <a:pos x="39" y="107"/>
                </a:cxn>
                <a:cxn ang="0">
                  <a:pos x="38" y="97"/>
                </a:cxn>
                <a:cxn ang="0">
                  <a:pos x="34" y="88"/>
                </a:cxn>
                <a:cxn ang="0">
                  <a:pos x="30" y="80"/>
                </a:cxn>
                <a:cxn ang="0">
                  <a:pos x="24" y="72"/>
                </a:cxn>
                <a:cxn ang="0">
                  <a:pos x="17" y="72"/>
                </a:cxn>
                <a:cxn ang="0">
                  <a:pos x="10" y="74"/>
                </a:cxn>
                <a:cxn ang="0">
                  <a:pos x="6" y="79"/>
                </a:cxn>
                <a:cxn ang="0">
                  <a:pos x="0" y="85"/>
                </a:cxn>
                <a:cxn ang="0">
                  <a:pos x="0" y="65"/>
                </a:cxn>
                <a:cxn ang="0">
                  <a:pos x="3" y="43"/>
                </a:cxn>
                <a:cxn ang="0">
                  <a:pos x="10" y="24"/>
                </a:cxn>
                <a:cxn ang="0">
                  <a:pos x="22" y="6"/>
                </a:cxn>
                <a:cxn ang="0">
                  <a:pos x="31" y="3"/>
                </a:cxn>
                <a:cxn ang="0">
                  <a:pos x="42" y="1"/>
                </a:cxn>
                <a:cxn ang="0">
                  <a:pos x="53" y="0"/>
                </a:cxn>
                <a:cxn ang="0">
                  <a:pos x="64" y="0"/>
                </a:cxn>
                <a:cxn ang="0">
                  <a:pos x="75" y="2"/>
                </a:cxn>
                <a:cxn ang="0">
                  <a:pos x="85" y="6"/>
                </a:cxn>
                <a:cxn ang="0">
                  <a:pos x="94" y="11"/>
                </a:cxn>
                <a:cxn ang="0">
                  <a:pos x="101" y="18"/>
                </a:cxn>
              </a:cxnLst>
              <a:rect l="0" t="0" r="r" b="b"/>
              <a:pathLst>
                <a:path w="132" h="108">
                  <a:moveTo>
                    <a:pt x="101" y="18"/>
                  </a:moveTo>
                  <a:lnTo>
                    <a:pt x="100" y="26"/>
                  </a:lnTo>
                  <a:lnTo>
                    <a:pt x="103" y="33"/>
                  </a:lnTo>
                  <a:lnTo>
                    <a:pt x="109" y="36"/>
                  </a:lnTo>
                  <a:lnTo>
                    <a:pt x="117" y="39"/>
                  </a:lnTo>
                  <a:lnTo>
                    <a:pt x="127" y="40"/>
                  </a:lnTo>
                  <a:lnTo>
                    <a:pt x="125" y="58"/>
                  </a:lnTo>
                  <a:lnTo>
                    <a:pt x="125" y="76"/>
                  </a:lnTo>
                  <a:lnTo>
                    <a:pt x="128" y="93"/>
                  </a:lnTo>
                  <a:lnTo>
                    <a:pt x="132" y="108"/>
                  </a:lnTo>
                  <a:lnTo>
                    <a:pt x="39" y="107"/>
                  </a:lnTo>
                  <a:lnTo>
                    <a:pt x="38" y="97"/>
                  </a:lnTo>
                  <a:lnTo>
                    <a:pt x="34" y="88"/>
                  </a:lnTo>
                  <a:lnTo>
                    <a:pt x="30" y="80"/>
                  </a:lnTo>
                  <a:lnTo>
                    <a:pt x="24" y="72"/>
                  </a:lnTo>
                  <a:lnTo>
                    <a:pt x="17" y="72"/>
                  </a:lnTo>
                  <a:lnTo>
                    <a:pt x="10" y="74"/>
                  </a:lnTo>
                  <a:lnTo>
                    <a:pt x="6" y="79"/>
                  </a:lnTo>
                  <a:lnTo>
                    <a:pt x="0" y="85"/>
                  </a:lnTo>
                  <a:lnTo>
                    <a:pt x="0" y="65"/>
                  </a:lnTo>
                  <a:lnTo>
                    <a:pt x="3" y="43"/>
                  </a:lnTo>
                  <a:lnTo>
                    <a:pt x="10" y="24"/>
                  </a:lnTo>
                  <a:lnTo>
                    <a:pt x="22" y="6"/>
                  </a:lnTo>
                  <a:lnTo>
                    <a:pt x="31" y="3"/>
                  </a:lnTo>
                  <a:lnTo>
                    <a:pt x="42" y="1"/>
                  </a:lnTo>
                  <a:lnTo>
                    <a:pt x="53" y="0"/>
                  </a:lnTo>
                  <a:lnTo>
                    <a:pt x="64" y="0"/>
                  </a:lnTo>
                  <a:lnTo>
                    <a:pt x="75" y="2"/>
                  </a:lnTo>
                  <a:lnTo>
                    <a:pt x="85" y="6"/>
                  </a:lnTo>
                  <a:lnTo>
                    <a:pt x="94" y="11"/>
                  </a:lnTo>
                  <a:lnTo>
                    <a:pt x="101" y="18"/>
                  </a:lnTo>
                  <a:close/>
                </a:path>
              </a:pathLst>
            </a:custGeom>
            <a:solidFill>
              <a:srgbClr val="9926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27" name="Freeform 23"/>
            <p:cNvSpPr>
              <a:spLocks/>
            </p:cNvSpPr>
            <p:nvPr/>
          </p:nvSpPr>
          <p:spPr bwMode="auto">
            <a:xfrm>
              <a:off x="528" y="1102"/>
              <a:ext cx="27" cy="9"/>
            </a:xfrm>
            <a:custGeom>
              <a:avLst/>
              <a:gdLst/>
              <a:ahLst/>
              <a:cxnLst>
                <a:cxn ang="0">
                  <a:pos x="53" y="10"/>
                </a:cxn>
                <a:cxn ang="0">
                  <a:pos x="46" y="13"/>
                </a:cxn>
                <a:cxn ang="0">
                  <a:pos x="39" y="14"/>
                </a:cxn>
                <a:cxn ang="0">
                  <a:pos x="32" y="16"/>
                </a:cxn>
                <a:cxn ang="0">
                  <a:pos x="25" y="17"/>
                </a:cxn>
                <a:cxn ang="0">
                  <a:pos x="19" y="17"/>
                </a:cxn>
                <a:cxn ang="0">
                  <a:pos x="13" y="17"/>
                </a:cxn>
                <a:cxn ang="0">
                  <a:pos x="6" y="16"/>
                </a:cxn>
                <a:cxn ang="0">
                  <a:pos x="0" y="14"/>
                </a:cxn>
                <a:cxn ang="0">
                  <a:pos x="4" y="10"/>
                </a:cxn>
                <a:cxn ang="0">
                  <a:pos x="7" y="7"/>
                </a:cxn>
                <a:cxn ang="0">
                  <a:pos x="12" y="5"/>
                </a:cxn>
                <a:cxn ang="0">
                  <a:pos x="16" y="3"/>
                </a:cxn>
                <a:cxn ang="0">
                  <a:pos x="21" y="2"/>
                </a:cxn>
                <a:cxn ang="0">
                  <a:pos x="25" y="1"/>
                </a:cxn>
                <a:cxn ang="0">
                  <a:pos x="31" y="1"/>
                </a:cxn>
                <a:cxn ang="0">
                  <a:pos x="36" y="0"/>
                </a:cxn>
                <a:cxn ang="0">
                  <a:pos x="42" y="1"/>
                </a:cxn>
                <a:cxn ang="0">
                  <a:pos x="46" y="3"/>
                </a:cxn>
                <a:cxn ang="0">
                  <a:pos x="51" y="7"/>
                </a:cxn>
                <a:cxn ang="0">
                  <a:pos x="53" y="10"/>
                </a:cxn>
              </a:cxnLst>
              <a:rect l="0" t="0" r="r" b="b"/>
              <a:pathLst>
                <a:path w="53" h="17">
                  <a:moveTo>
                    <a:pt x="53" y="10"/>
                  </a:moveTo>
                  <a:lnTo>
                    <a:pt x="46" y="13"/>
                  </a:lnTo>
                  <a:lnTo>
                    <a:pt x="39" y="14"/>
                  </a:lnTo>
                  <a:lnTo>
                    <a:pt x="32" y="16"/>
                  </a:lnTo>
                  <a:lnTo>
                    <a:pt x="25" y="17"/>
                  </a:lnTo>
                  <a:lnTo>
                    <a:pt x="19" y="17"/>
                  </a:lnTo>
                  <a:lnTo>
                    <a:pt x="13" y="17"/>
                  </a:lnTo>
                  <a:lnTo>
                    <a:pt x="6" y="16"/>
                  </a:lnTo>
                  <a:lnTo>
                    <a:pt x="0" y="14"/>
                  </a:lnTo>
                  <a:lnTo>
                    <a:pt x="4" y="10"/>
                  </a:lnTo>
                  <a:lnTo>
                    <a:pt x="7" y="7"/>
                  </a:lnTo>
                  <a:lnTo>
                    <a:pt x="12" y="5"/>
                  </a:lnTo>
                  <a:lnTo>
                    <a:pt x="16" y="3"/>
                  </a:lnTo>
                  <a:lnTo>
                    <a:pt x="21" y="2"/>
                  </a:lnTo>
                  <a:lnTo>
                    <a:pt x="25" y="1"/>
                  </a:lnTo>
                  <a:lnTo>
                    <a:pt x="31" y="1"/>
                  </a:lnTo>
                  <a:lnTo>
                    <a:pt x="36" y="0"/>
                  </a:lnTo>
                  <a:lnTo>
                    <a:pt x="42" y="1"/>
                  </a:lnTo>
                  <a:lnTo>
                    <a:pt x="46" y="3"/>
                  </a:lnTo>
                  <a:lnTo>
                    <a:pt x="51" y="7"/>
                  </a:lnTo>
                  <a:lnTo>
                    <a:pt x="53" y="10"/>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28" name="Freeform 24"/>
            <p:cNvSpPr>
              <a:spLocks/>
            </p:cNvSpPr>
            <p:nvPr/>
          </p:nvSpPr>
          <p:spPr bwMode="auto">
            <a:xfrm>
              <a:off x="530" y="1110"/>
              <a:ext cx="50" cy="51"/>
            </a:xfrm>
            <a:custGeom>
              <a:avLst/>
              <a:gdLst/>
              <a:ahLst/>
              <a:cxnLst>
                <a:cxn ang="0">
                  <a:pos x="91" y="34"/>
                </a:cxn>
                <a:cxn ang="0">
                  <a:pos x="94" y="42"/>
                </a:cxn>
                <a:cxn ang="0">
                  <a:pos x="97" y="49"/>
                </a:cxn>
                <a:cxn ang="0">
                  <a:pos x="100" y="57"/>
                </a:cxn>
                <a:cxn ang="0">
                  <a:pos x="99" y="67"/>
                </a:cxn>
                <a:cxn ang="0">
                  <a:pos x="92" y="74"/>
                </a:cxn>
                <a:cxn ang="0">
                  <a:pos x="85" y="77"/>
                </a:cxn>
                <a:cxn ang="0">
                  <a:pos x="77" y="78"/>
                </a:cxn>
                <a:cxn ang="0">
                  <a:pos x="69" y="77"/>
                </a:cxn>
                <a:cxn ang="0">
                  <a:pos x="61" y="76"/>
                </a:cxn>
                <a:cxn ang="0">
                  <a:pos x="53" y="75"/>
                </a:cxn>
                <a:cxn ang="0">
                  <a:pos x="43" y="75"/>
                </a:cxn>
                <a:cxn ang="0">
                  <a:pos x="35" y="75"/>
                </a:cxn>
                <a:cxn ang="0">
                  <a:pos x="31" y="69"/>
                </a:cxn>
                <a:cxn ang="0">
                  <a:pos x="20" y="76"/>
                </a:cxn>
                <a:cxn ang="0">
                  <a:pos x="12" y="85"/>
                </a:cxn>
                <a:cxn ang="0">
                  <a:pos x="7" y="94"/>
                </a:cxn>
                <a:cxn ang="0">
                  <a:pos x="1" y="102"/>
                </a:cxn>
                <a:cxn ang="0">
                  <a:pos x="0" y="91"/>
                </a:cxn>
                <a:cxn ang="0">
                  <a:pos x="4" y="79"/>
                </a:cxn>
                <a:cxn ang="0">
                  <a:pos x="12" y="70"/>
                </a:cxn>
                <a:cxn ang="0">
                  <a:pos x="23" y="63"/>
                </a:cxn>
                <a:cxn ang="0">
                  <a:pos x="27" y="61"/>
                </a:cxn>
                <a:cxn ang="0">
                  <a:pos x="32" y="60"/>
                </a:cxn>
                <a:cxn ang="0">
                  <a:pos x="36" y="59"/>
                </a:cxn>
                <a:cxn ang="0">
                  <a:pos x="42" y="59"/>
                </a:cxn>
                <a:cxn ang="0">
                  <a:pos x="41" y="67"/>
                </a:cxn>
                <a:cxn ang="0">
                  <a:pos x="46" y="66"/>
                </a:cxn>
                <a:cxn ang="0">
                  <a:pos x="51" y="64"/>
                </a:cxn>
                <a:cxn ang="0">
                  <a:pos x="57" y="66"/>
                </a:cxn>
                <a:cxn ang="0">
                  <a:pos x="63" y="67"/>
                </a:cxn>
                <a:cxn ang="0">
                  <a:pos x="69" y="67"/>
                </a:cxn>
                <a:cxn ang="0">
                  <a:pos x="74" y="67"/>
                </a:cxn>
                <a:cxn ang="0">
                  <a:pos x="80" y="64"/>
                </a:cxn>
                <a:cxn ang="0">
                  <a:pos x="85" y="60"/>
                </a:cxn>
                <a:cxn ang="0">
                  <a:pos x="84" y="45"/>
                </a:cxn>
                <a:cxn ang="0">
                  <a:pos x="80" y="30"/>
                </a:cxn>
                <a:cxn ang="0">
                  <a:pos x="78" y="16"/>
                </a:cxn>
                <a:cxn ang="0">
                  <a:pos x="79" y="0"/>
                </a:cxn>
                <a:cxn ang="0">
                  <a:pos x="86" y="6"/>
                </a:cxn>
                <a:cxn ang="0">
                  <a:pos x="87" y="15"/>
                </a:cxn>
                <a:cxn ang="0">
                  <a:pos x="86" y="25"/>
                </a:cxn>
                <a:cxn ang="0">
                  <a:pos x="91" y="34"/>
                </a:cxn>
              </a:cxnLst>
              <a:rect l="0" t="0" r="r" b="b"/>
              <a:pathLst>
                <a:path w="100" h="102">
                  <a:moveTo>
                    <a:pt x="91" y="34"/>
                  </a:moveTo>
                  <a:lnTo>
                    <a:pt x="94" y="42"/>
                  </a:lnTo>
                  <a:lnTo>
                    <a:pt x="97" y="49"/>
                  </a:lnTo>
                  <a:lnTo>
                    <a:pt x="100" y="57"/>
                  </a:lnTo>
                  <a:lnTo>
                    <a:pt x="99" y="67"/>
                  </a:lnTo>
                  <a:lnTo>
                    <a:pt x="92" y="74"/>
                  </a:lnTo>
                  <a:lnTo>
                    <a:pt x="85" y="77"/>
                  </a:lnTo>
                  <a:lnTo>
                    <a:pt x="77" y="78"/>
                  </a:lnTo>
                  <a:lnTo>
                    <a:pt x="69" y="77"/>
                  </a:lnTo>
                  <a:lnTo>
                    <a:pt x="61" y="76"/>
                  </a:lnTo>
                  <a:lnTo>
                    <a:pt x="53" y="75"/>
                  </a:lnTo>
                  <a:lnTo>
                    <a:pt x="43" y="75"/>
                  </a:lnTo>
                  <a:lnTo>
                    <a:pt x="35" y="75"/>
                  </a:lnTo>
                  <a:lnTo>
                    <a:pt x="31" y="69"/>
                  </a:lnTo>
                  <a:lnTo>
                    <a:pt x="20" y="76"/>
                  </a:lnTo>
                  <a:lnTo>
                    <a:pt x="12" y="85"/>
                  </a:lnTo>
                  <a:lnTo>
                    <a:pt x="7" y="94"/>
                  </a:lnTo>
                  <a:lnTo>
                    <a:pt x="1" y="102"/>
                  </a:lnTo>
                  <a:lnTo>
                    <a:pt x="0" y="91"/>
                  </a:lnTo>
                  <a:lnTo>
                    <a:pt x="4" y="79"/>
                  </a:lnTo>
                  <a:lnTo>
                    <a:pt x="12" y="70"/>
                  </a:lnTo>
                  <a:lnTo>
                    <a:pt x="23" y="63"/>
                  </a:lnTo>
                  <a:lnTo>
                    <a:pt x="27" y="61"/>
                  </a:lnTo>
                  <a:lnTo>
                    <a:pt x="32" y="60"/>
                  </a:lnTo>
                  <a:lnTo>
                    <a:pt x="36" y="59"/>
                  </a:lnTo>
                  <a:lnTo>
                    <a:pt x="42" y="59"/>
                  </a:lnTo>
                  <a:lnTo>
                    <a:pt x="41" y="67"/>
                  </a:lnTo>
                  <a:lnTo>
                    <a:pt x="46" y="66"/>
                  </a:lnTo>
                  <a:lnTo>
                    <a:pt x="51" y="64"/>
                  </a:lnTo>
                  <a:lnTo>
                    <a:pt x="57" y="66"/>
                  </a:lnTo>
                  <a:lnTo>
                    <a:pt x="63" y="67"/>
                  </a:lnTo>
                  <a:lnTo>
                    <a:pt x="69" y="67"/>
                  </a:lnTo>
                  <a:lnTo>
                    <a:pt x="74" y="67"/>
                  </a:lnTo>
                  <a:lnTo>
                    <a:pt x="80" y="64"/>
                  </a:lnTo>
                  <a:lnTo>
                    <a:pt x="85" y="60"/>
                  </a:lnTo>
                  <a:lnTo>
                    <a:pt x="84" y="45"/>
                  </a:lnTo>
                  <a:lnTo>
                    <a:pt x="80" y="30"/>
                  </a:lnTo>
                  <a:lnTo>
                    <a:pt x="78" y="16"/>
                  </a:lnTo>
                  <a:lnTo>
                    <a:pt x="79" y="0"/>
                  </a:lnTo>
                  <a:lnTo>
                    <a:pt x="86" y="6"/>
                  </a:lnTo>
                  <a:lnTo>
                    <a:pt x="87" y="15"/>
                  </a:lnTo>
                  <a:lnTo>
                    <a:pt x="86" y="25"/>
                  </a:lnTo>
                  <a:lnTo>
                    <a:pt x="91" y="34"/>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29" name="Freeform 25"/>
            <p:cNvSpPr>
              <a:spLocks/>
            </p:cNvSpPr>
            <p:nvPr/>
          </p:nvSpPr>
          <p:spPr bwMode="auto">
            <a:xfrm>
              <a:off x="473" y="1109"/>
              <a:ext cx="14" cy="25"/>
            </a:xfrm>
            <a:custGeom>
              <a:avLst/>
              <a:gdLst/>
              <a:ahLst/>
              <a:cxnLst>
                <a:cxn ang="0">
                  <a:pos x="28" y="17"/>
                </a:cxn>
                <a:cxn ang="0">
                  <a:pos x="27" y="25"/>
                </a:cxn>
                <a:cxn ang="0">
                  <a:pos x="27" y="34"/>
                </a:cxn>
                <a:cxn ang="0">
                  <a:pos x="25" y="41"/>
                </a:cxn>
                <a:cxn ang="0">
                  <a:pos x="22" y="48"/>
                </a:cxn>
                <a:cxn ang="0">
                  <a:pos x="17" y="48"/>
                </a:cxn>
                <a:cxn ang="0">
                  <a:pos x="13" y="48"/>
                </a:cxn>
                <a:cxn ang="0">
                  <a:pos x="11" y="46"/>
                </a:cxn>
                <a:cxn ang="0">
                  <a:pos x="9" y="42"/>
                </a:cxn>
                <a:cxn ang="0">
                  <a:pos x="11" y="34"/>
                </a:cxn>
                <a:cxn ang="0">
                  <a:pos x="16" y="25"/>
                </a:cxn>
                <a:cxn ang="0">
                  <a:pos x="17" y="17"/>
                </a:cxn>
                <a:cxn ang="0">
                  <a:pos x="10" y="9"/>
                </a:cxn>
                <a:cxn ang="0">
                  <a:pos x="7" y="9"/>
                </a:cxn>
                <a:cxn ang="0">
                  <a:pos x="2" y="8"/>
                </a:cxn>
                <a:cxn ang="0">
                  <a:pos x="0" y="5"/>
                </a:cxn>
                <a:cxn ang="0">
                  <a:pos x="1" y="1"/>
                </a:cxn>
                <a:cxn ang="0">
                  <a:pos x="10" y="0"/>
                </a:cxn>
                <a:cxn ang="0">
                  <a:pos x="17" y="3"/>
                </a:cxn>
                <a:cxn ang="0">
                  <a:pos x="24" y="9"/>
                </a:cxn>
                <a:cxn ang="0">
                  <a:pos x="28" y="17"/>
                </a:cxn>
              </a:cxnLst>
              <a:rect l="0" t="0" r="r" b="b"/>
              <a:pathLst>
                <a:path w="28" h="48">
                  <a:moveTo>
                    <a:pt x="28" y="17"/>
                  </a:moveTo>
                  <a:lnTo>
                    <a:pt x="27" y="25"/>
                  </a:lnTo>
                  <a:lnTo>
                    <a:pt x="27" y="34"/>
                  </a:lnTo>
                  <a:lnTo>
                    <a:pt x="25" y="41"/>
                  </a:lnTo>
                  <a:lnTo>
                    <a:pt x="22" y="48"/>
                  </a:lnTo>
                  <a:lnTo>
                    <a:pt x="17" y="48"/>
                  </a:lnTo>
                  <a:lnTo>
                    <a:pt x="13" y="48"/>
                  </a:lnTo>
                  <a:lnTo>
                    <a:pt x="11" y="46"/>
                  </a:lnTo>
                  <a:lnTo>
                    <a:pt x="9" y="42"/>
                  </a:lnTo>
                  <a:lnTo>
                    <a:pt x="11" y="34"/>
                  </a:lnTo>
                  <a:lnTo>
                    <a:pt x="16" y="25"/>
                  </a:lnTo>
                  <a:lnTo>
                    <a:pt x="17" y="17"/>
                  </a:lnTo>
                  <a:lnTo>
                    <a:pt x="10" y="9"/>
                  </a:lnTo>
                  <a:lnTo>
                    <a:pt x="7" y="9"/>
                  </a:lnTo>
                  <a:lnTo>
                    <a:pt x="2" y="8"/>
                  </a:lnTo>
                  <a:lnTo>
                    <a:pt x="0" y="5"/>
                  </a:lnTo>
                  <a:lnTo>
                    <a:pt x="1" y="1"/>
                  </a:lnTo>
                  <a:lnTo>
                    <a:pt x="10" y="0"/>
                  </a:lnTo>
                  <a:lnTo>
                    <a:pt x="17" y="3"/>
                  </a:lnTo>
                  <a:lnTo>
                    <a:pt x="24" y="9"/>
                  </a:lnTo>
                  <a:lnTo>
                    <a:pt x="28" y="17"/>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30" name="Freeform 26"/>
            <p:cNvSpPr>
              <a:spLocks/>
            </p:cNvSpPr>
            <p:nvPr/>
          </p:nvSpPr>
          <p:spPr bwMode="auto">
            <a:xfrm>
              <a:off x="832" y="1152"/>
              <a:ext cx="9" cy="27"/>
            </a:xfrm>
            <a:custGeom>
              <a:avLst/>
              <a:gdLst/>
              <a:ahLst/>
              <a:cxnLst>
                <a:cxn ang="0">
                  <a:pos x="19" y="1"/>
                </a:cxn>
                <a:cxn ang="0">
                  <a:pos x="19" y="16"/>
                </a:cxn>
                <a:cxn ang="0">
                  <a:pos x="16" y="29"/>
                </a:cxn>
                <a:cxn ang="0">
                  <a:pos x="13" y="43"/>
                </a:cxn>
                <a:cxn ang="0">
                  <a:pos x="8" y="54"/>
                </a:cxn>
                <a:cxn ang="0">
                  <a:pos x="2" y="45"/>
                </a:cxn>
                <a:cxn ang="0">
                  <a:pos x="0" y="32"/>
                </a:cxn>
                <a:cxn ang="0">
                  <a:pos x="1" y="20"/>
                </a:cxn>
                <a:cxn ang="0">
                  <a:pos x="5" y="8"/>
                </a:cxn>
                <a:cxn ang="0">
                  <a:pos x="7" y="5"/>
                </a:cxn>
                <a:cxn ang="0">
                  <a:pos x="11" y="1"/>
                </a:cxn>
                <a:cxn ang="0">
                  <a:pos x="14" y="0"/>
                </a:cxn>
                <a:cxn ang="0">
                  <a:pos x="19" y="1"/>
                </a:cxn>
              </a:cxnLst>
              <a:rect l="0" t="0" r="r" b="b"/>
              <a:pathLst>
                <a:path w="19" h="54">
                  <a:moveTo>
                    <a:pt x="19" y="1"/>
                  </a:moveTo>
                  <a:lnTo>
                    <a:pt x="19" y="16"/>
                  </a:lnTo>
                  <a:lnTo>
                    <a:pt x="16" y="29"/>
                  </a:lnTo>
                  <a:lnTo>
                    <a:pt x="13" y="43"/>
                  </a:lnTo>
                  <a:lnTo>
                    <a:pt x="8" y="54"/>
                  </a:lnTo>
                  <a:lnTo>
                    <a:pt x="2" y="45"/>
                  </a:lnTo>
                  <a:lnTo>
                    <a:pt x="0" y="32"/>
                  </a:lnTo>
                  <a:lnTo>
                    <a:pt x="1" y="20"/>
                  </a:lnTo>
                  <a:lnTo>
                    <a:pt x="5" y="8"/>
                  </a:lnTo>
                  <a:lnTo>
                    <a:pt x="7" y="5"/>
                  </a:lnTo>
                  <a:lnTo>
                    <a:pt x="11" y="1"/>
                  </a:lnTo>
                  <a:lnTo>
                    <a:pt x="14" y="0"/>
                  </a:lnTo>
                  <a:lnTo>
                    <a:pt x="19" y="1"/>
                  </a:lnTo>
                  <a:close/>
                </a:path>
              </a:pathLst>
            </a:custGeom>
            <a:solidFill>
              <a:srgbClr val="0072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31" name="Freeform 27"/>
            <p:cNvSpPr>
              <a:spLocks/>
            </p:cNvSpPr>
            <p:nvPr/>
          </p:nvSpPr>
          <p:spPr bwMode="auto">
            <a:xfrm>
              <a:off x="815" y="1166"/>
              <a:ext cx="132" cy="171"/>
            </a:xfrm>
            <a:custGeom>
              <a:avLst/>
              <a:gdLst/>
              <a:ahLst/>
              <a:cxnLst>
                <a:cxn ang="0">
                  <a:pos x="226" y="27"/>
                </a:cxn>
                <a:cxn ang="0">
                  <a:pos x="222" y="50"/>
                </a:cxn>
                <a:cxn ang="0">
                  <a:pos x="208" y="65"/>
                </a:cxn>
                <a:cxn ang="0">
                  <a:pos x="192" y="71"/>
                </a:cxn>
                <a:cxn ang="0">
                  <a:pos x="184" y="88"/>
                </a:cxn>
                <a:cxn ang="0">
                  <a:pos x="190" y="107"/>
                </a:cxn>
                <a:cxn ang="0">
                  <a:pos x="203" y="115"/>
                </a:cxn>
                <a:cxn ang="0">
                  <a:pos x="214" y="114"/>
                </a:cxn>
                <a:cxn ang="0">
                  <a:pos x="223" y="116"/>
                </a:cxn>
                <a:cxn ang="0">
                  <a:pos x="234" y="125"/>
                </a:cxn>
                <a:cxn ang="0">
                  <a:pos x="238" y="133"/>
                </a:cxn>
                <a:cxn ang="0">
                  <a:pos x="233" y="138"/>
                </a:cxn>
                <a:cxn ang="0">
                  <a:pos x="239" y="146"/>
                </a:cxn>
                <a:cxn ang="0">
                  <a:pos x="255" y="151"/>
                </a:cxn>
                <a:cxn ang="0">
                  <a:pos x="253" y="166"/>
                </a:cxn>
                <a:cxn ang="0">
                  <a:pos x="228" y="197"/>
                </a:cxn>
                <a:cxn ang="0">
                  <a:pos x="202" y="229"/>
                </a:cxn>
                <a:cxn ang="0">
                  <a:pos x="185" y="264"/>
                </a:cxn>
                <a:cxn ang="0">
                  <a:pos x="178" y="298"/>
                </a:cxn>
                <a:cxn ang="0">
                  <a:pos x="170" y="327"/>
                </a:cxn>
                <a:cxn ang="0">
                  <a:pos x="154" y="313"/>
                </a:cxn>
                <a:cxn ang="0">
                  <a:pos x="139" y="255"/>
                </a:cxn>
                <a:cxn ang="0">
                  <a:pos x="142" y="231"/>
                </a:cxn>
                <a:cxn ang="0">
                  <a:pos x="152" y="247"/>
                </a:cxn>
                <a:cxn ang="0">
                  <a:pos x="156" y="227"/>
                </a:cxn>
                <a:cxn ang="0">
                  <a:pos x="139" y="209"/>
                </a:cxn>
                <a:cxn ang="0">
                  <a:pos x="116" y="197"/>
                </a:cxn>
                <a:cxn ang="0">
                  <a:pos x="93" y="183"/>
                </a:cxn>
                <a:cxn ang="0">
                  <a:pos x="78" y="175"/>
                </a:cxn>
                <a:cxn ang="0">
                  <a:pos x="69" y="177"/>
                </a:cxn>
                <a:cxn ang="0">
                  <a:pos x="58" y="176"/>
                </a:cxn>
                <a:cxn ang="0">
                  <a:pos x="49" y="173"/>
                </a:cxn>
                <a:cxn ang="0">
                  <a:pos x="47" y="156"/>
                </a:cxn>
                <a:cxn ang="0">
                  <a:pos x="53" y="136"/>
                </a:cxn>
                <a:cxn ang="0">
                  <a:pos x="51" y="122"/>
                </a:cxn>
                <a:cxn ang="0">
                  <a:pos x="68" y="107"/>
                </a:cxn>
                <a:cxn ang="0">
                  <a:pos x="69" y="95"/>
                </a:cxn>
                <a:cxn ang="0">
                  <a:pos x="57" y="94"/>
                </a:cxn>
                <a:cxn ang="0">
                  <a:pos x="46" y="95"/>
                </a:cxn>
                <a:cxn ang="0">
                  <a:pos x="33" y="93"/>
                </a:cxn>
                <a:cxn ang="0">
                  <a:pos x="28" y="79"/>
                </a:cxn>
                <a:cxn ang="0">
                  <a:pos x="18" y="70"/>
                </a:cxn>
                <a:cxn ang="0">
                  <a:pos x="3" y="64"/>
                </a:cxn>
                <a:cxn ang="0">
                  <a:pos x="1" y="54"/>
                </a:cxn>
                <a:cxn ang="0">
                  <a:pos x="26" y="26"/>
                </a:cxn>
                <a:cxn ang="0">
                  <a:pos x="38" y="39"/>
                </a:cxn>
                <a:cxn ang="0">
                  <a:pos x="51" y="40"/>
                </a:cxn>
                <a:cxn ang="0">
                  <a:pos x="180" y="10"/>
                </a:cxn>
                <a:cxn ang="0">
                  <a:pos x="192" y="11"/>
                </a:cxn>
                <a:cxn ang="0">
                  <a:pos x="202" y="3"/>
                </a:cxn>
                <a:cxn ang="0">
                  <a:pos x="215" y="0"/>
                </a:cxn>
                <a:cxn ang="0">
                  <a:pos x="225" y="7"/>
                </a:cxn>
              </a:cxnLst>
              <a:rect l="0" t="0" r="r" b="b"/>
              <a:pathLst>
                <a:path w="263" h="341">
                  <a:moveTo>
                    <a:pt x="230" y="15"/>
                  </a:moveTo>
                  <a:lnTo>
                    <a:pt x="226" y="27"/>
                  </a:lnTo>
                  <a:lnTo>
                    <a:pt x="225" y="39"/>
                  </a:lnTo>
                  <a:lnTo>
                    <a:pt x="222" y="50"/>
                  </a:lnTo>
                  <a:lnTo>
                    <a:pt x="215" y="61"/>
                  </a:lnTo>
                  <a:lnTo>
                    <a:pt x="208" y="65"/>
                  </a:lnTo>
                  <a:lnTo>
                    <a:pt x="200" y="68"/>
                  </a:lnTo>
                  <a:lnTo>
                    <a:pt x="192" y="71"/>
                  </a:lnTo>
                  <a:lnTo>
                    <a:pt x="185" y="78"/>
                  </a:lnTo>
                  <a:lnTo>
                    <a:pt x="184" y="88"/>
                  </a:lnTo>
                  <a:lnTo>
                    <a:pt x="186" y="99"/>
                  </a:lnTo>
                  <a:lnTo>
                    <a:pt x="190" y="107"/>
                  </a:lnTo>
                  <a:lnTo>
                    <a:pt x="197" y="113"/>
                  </a:lnTo>
                  <a:lnTo>
                    <a:pt x="203" y="115"/>
                  </a:lnTo>
                  <a:lnTo>
                    <a:pt x="209" y="115"/>
                  </a:lnTo>
                  <a:lnTo>
                    <a:pt x="214" y="114"/>
                  </a:lnTo>
                  <a:lnTo>
                    <a:pt x="218" y="113"/>
                  </a:lnTo>
                  <a:lnTo>
                    <a:pt x="223" y="116"/>
                  </a:lnTo>
                  <a:lnTo>
                    <a:pt x="229" y="120"/>
                  </a:lnTo>
                  <a:lnTo>
                    <a:pt x="234" y="125"/>
                  </a:lnTo>
                  <a:lnTo>
                    <a:pt x="241" y="131"/>
                  </a:lnTo>
                  <a:lnTo>
                    <a:pt x="238" y="133"/>
                  </a:lnTo>
                  <a:lnTo>
                    <a:pt x="236" y="136"/>
                  </a:lnTo>
                  <a:lnTo>
                    <a:pt x="233" y="138"/>
                  </a:lnTo>
                  <a:lnTo>
                    <a:pt x="232" y="141"/>
                  </a:lnTo>
                  <a:lnTo>
                    <a:pt x="239" y="146"/>
                  </a:lnTo>
                  <a:lnTo>
                    <a:pt x="247" y="149"/>
                  </a:lnTo>
                  <a:lnTo>
                    <a:pt x="255" y="151"/>
                  </a:lnTo>
                  <a:lnTo>
                    <a:pt x="263" y="148"/>
                  </a:lnTo>
                  <a:lnTo>
                    <a:pt x="253" y="166"/>
                  </a:lnTo>
                  <a:lnTo>
                    <a:pt x="240" y="182"/>
                  </a:lnTo>
                  <a:lnTo>
                    <a:pt x="228" y="197"/>
                  </a:lnTo>
                  <a:lnTo>
                    <a:pt x="215" y="213"/>
                  </a:lnTo>
                  <a:lnTo>
                    <a:pt x="202" y="229"/>
                  </a:lnTo>
                  <a:lnTo>
                    <a:pt x="192" y="245"/>
                  </a:lnTo>
                  <a:lnTo>
                    <a:pt x="185" y="264"/>
                  </a:lnTo>
                  <a:lnTo>
                    <a:pt x="182" y="283"/>
                  </a:lnTo>
                  <a:lnTo>
                    <a:pt x="178" y="298"/>
                  </a:lnTo>
                  <a:lnTo>
                    <a:pt x="173" y="312"/>
                  </a:lnTo>
                  <a:lnTo>
                    <a:pt x="170" y="327"/>
                  </a:lnTo>
                  <a:lnTo>
                    <a:pt x="165" y="341"/>
                  </a:lnTo>
                  <a:lnTo>
                    <a:pt x="154" y="313"/>
                  </a:lnTo>
                  <a:lnTo>
                    <a:pt x="146" y="285"/>
                  </a:lnTo>
                  <a:lnTo>
                    <a:pt x="139" y="255"/>
                  </a:lnTo>
                  <a:lnTo>
                    <a:pt x="133" y="227"/>
                  </a:lnTo>
                  <a:lnTo>
                    <a:pt x="142" y="231"/>
                  </a:lnTo>
                  <a:lnTo>
                    <a:pt x="147" y="242"/>
                  </a:lnTo>
                  <a:lnTo>
                    <a:pt x="152" y="247"/>
                  </a:lnTo>
                  <a:lnTo>
                    <a:pt x="161" y="239"/>
                  </a:lnTo>
                  <a:lnTo>
                    <a:pt x="156" y="227"/>
                  </a:lnTo>
                  <a:lnTo>
                    <a:pt x="148" y="217"/>
                  </a:lnTo>
                  <a:lnTo>
                    <a:pt x="139" y="209"/>
                  </a:lnTo>
                  <a:lnTo>
                    <a:pt x="127" y="202"/>
                  </a:lnTo>
                  <a:lnTo>
                    <a:pt x="116" y="197"/>
                  </a:lnTo>
                  <a:lnTo>
                    <a:pt x="103" y="191"/>
                  </a:lnTo>
                  <a:lnTo>
                    <a:pt x="93" y="183"/>
                  </a:lnTo>
                  <a:lnTo>
                    <a:pt x="83" y="174"/>
                  </a:lnTo>
                  <a:lnTo>
                    <a:pt x="78" y="175"/>
                  </a:lnTo>
                  <a:lnTo>
                    <a:pt x="73" y="176"/>
                  </a:lnTo>
                  <a:lnTo>
                    <a:pt x="69" y="177"/>
                  </a:lnTo>
                  <a:lnTo>
                    <a:pt x="63" y="177"/>
                  </a:lnTo>
                  <a:lnTo>
                    <a:pt x="58" y="176"/>
                  </a:lnTo>
                  <a:lnTo>
                    <a:pt x="54" y="175"/>
                  </a:lnTo>
                  <a:lnTo>
                    <a:pt x="49" y="173"/>
                  </a:lnTo>
                  <a:lnTo>
                    <a:pt x="46" y="168"/>
                  </a:lnTo>
                  <a:lnTo>
                    <a:pt x="47" y="156"/>
                  </a:lnTo>
                  <a:lnTo>
                    <a:pt x="51" y="146"/>
                  </a:lnTo>
                  <a:lnTo>
                    <a:pt x="53" y="136"/>
                  </a:lnTo>
                  <a:lnTo>
                    <a:pt x="43" y="128"/>
                  </a:lnTo>
                  <a:lnTo>
                    <a:pt x="51" y="122"/>
                  </a:lnTo>
                  <a:lnTo>
                    <a:pt x="61" y="115"/>
                  </a:lnTo>
                  <a:lnTo>
                    <a:pt x="68" y="107"/>
                  </a:lnTo>
                  <a:lnTo>
                    <a:pt x="73" y="98"/>
                  </a:lnTo>
                  <a:lnTo>
                    <a:pt x="69" y="95"/>
                  </a:lnTo>
                  <a:lnTo>
                    <a:pt x="63" y="94"/>
                  </a:lnTo>
                  <a:lnTo>
                    <a:pt x="57" y="94"/>
                  </a:lnTo>
                  <a:lnTo>
                    <a:pt x="51" y="95"/>
                  </a:lnTo>
                  <a:lnTo>
                    <a:pt x="46" y="95"/>
                  </a:lnTo>
                  <a:lnTo>
                    <a:pt x="39" y="95"/>
                  </a:lnTo>
                  <a:lnTo>
                    <a:pt x="33" y="93"/>
                  </a:lnTo>
                  <a:lnTo>
                    <a:pt x="28" y="90"/>
                  </a:lnTo>
                  <a:lnTo>
                    <a:pt x="28" y="79"/>
                  </a:lnTo>
                  <a:lnTo>
                    <a:pt x="25" y="73"/>
                  </a:lnTo>
                  <a:lnTo>
                    <a:pt x="18" y="70"/>
                  </a:lnTo>
                  <a:lnTo>
                    <a:pt x="10" y="67"/>
                  </a:lnTo>
                  <a:lnTo>
                    <a:pt x="3" y="64"/>
                  </a:lnTo>
                  <a:lnTo>
                    <a:pt x="0" y="61"/>
                  </a:lnTo>
                  <a:lnTo>
                    <a:pt x="1" y="54"/>
                  </a:lnTo>
                  <a:lnTo>
                    <a:pt x="8" y="44"/>
                  </a:lnTo>
                  <a:lnTo>
                    <a:pt x="26" y="26"/>
                  </a:lnTo>
                  <a:lnTo>
                    <a:pt x="32" y="33"/>
                  </a:lnTo>
                  <a:lnTo>
                    <a:pt x="38" y="39"/>
                  </a:lnTo>
                  <a:lnTo>
                    <a:pt x="45" y="42"/>
                  </a:lnTo>
                  <a:lnTo>
                    <a:pt x="51" y="40"/>
                  </a:lnTo>
                  <a:lnTo>
                    <a:pt x="69" y="20"/>
                  </a:lnTo>
                  <a:lnTo>
                    <a:pt x="180" y="10"/>
                  </a:lnTo>
                  <a:lnTo>
                    <a:pt x="188" y="16"/>
                  </a:lnTo>
                  <a:lnTo>
                    <a:pt x="192" y="11"/>
                  </a:lnTo>
                  <a:lnTo>
                    <a:pt x="197" y="7"/>
                  </a:lnTo>
                  <a:lnTo>
                    <a:pt x="202" y="3"/>
                  </a:lnTo>
                  <a:lnTo>
                    <a:pt x="209" y="1"/>
                  </a:lnTo>
                  <a:lnTo>
                    <a:pt x="215" y="0"/>
                  </a:lnTo>
                  <a:lnTo>
                    <a:pt x="221" y="2"/>
                  </a:lnTo>
                  <a:lnTo>
                    <a:pt x="225" y="7"/>
                  </a:lnTo>
                  <a:lnTo>
                    <a:pt x="230" y="15"/>
                  </a:lnTo>
                  <a:close/>
                </a:path>
              </a:pathLst>
            </a:custGeom>
            <a:solidFill>
              <a:srgbClr val="9926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32" name="Freeform 28"/>
            <p:cNvSpPr>
              <a:spLocks/>
            </p:cNvSpPr>
            <p:nvPr/>
          </p:nvSpPr>
          <p:spPr bwMode="auto">
            <a:xfrm>
              <a:off x="850" y="1166"/>
              <a:ext cx="48" cy="6"/>
            </a:xfrm>
            <a:custGeom>
              <a:avLst/>
              <a:gdLst/>
              <a:ahLst/>
              <a:cxnLst>
                <a:cxn ang="0">
                  <a:pos x="93" y="0"/>
                </a:cxn>
                <a:cxn ang="0">
                  <a:pos x="97" y="4"/>
                </a:cxn>
                <a:cxn ang="0">
                  <a:pos x="90" y="6"/>
                </a:cxn>
                <a:cxn ang="0">
                  <a:pos x="77" y="6"/>
                </a:cxn>
                <a:cxn ang="0">
                  <a:pos x="62" y="7"/>
                </a:cxn>
                <a:cxn ang="0">
                  <a:pos x="45" y="8"/>
                </a:cxn>
                <a:cxn ang="0">
                  <a:pos x="29" y="9"/>
                </a:cxn>
                <a:cxn ang="0">
                  <a:pos x="15" y="9"/>
                </a:cxn>
                <a:cxn ang="0">
                  <a:pos x="4" y="10"/>
                </a:cxn>
                <a:cxn ang="0">
                  <a:pos x="0" y="10"/>
                </a:cxn>
                <a:cxn ang="0">
                  <a:pos x="0" y="2"/>
                </a:cxn>
                <a:cxn ang="0">
                  <a:pos x="93" y="0"/>
                </a:cxn>
              </a:cxnLst>
              <a:rect l="0" t="0" r="r" b="b"/>
              <a:pathLst>
                <a:path w="97" h="10">
                  <a:moveTo>
                    <a:pt x="93" y="0"/>
                  </a:moveTo>
                  <a:lnTo>
                    <a:pt x="97" y="4"/>
                  </a:lnTo>
                  <a:lnTo>
                    <a:pt x="90" y="6"/>
                  </a:lnTo>
                  <a:lnTo>
                    <a:pt x="77" y="6"/>
                  </a:lnTo>
                  <a:lnTo>
                    <a:pt x="62" y="7"/>
                  </a:lnTo>
                  <a:lnTo>
                    <a:pt x="45" y="8"/>
                  </a:lnTo>
                  <a:lnTo>
                    <a:pt x="29" y="9"/>
                  </a:lnTo>
                  <a:lnTo>
                    <a:pt x="15" y="9"/>
                  </a:lnTo>
                  <a:lnTo>
                    <a:pt x="4" y="10"/>
                  </a:lnTo>
                  <a:lnTo>
                    <a:pt x="0" y="10"/>
                  </a:lnTo>
                  <a:lnTo>
                    <a:pt x="0" y="2"/>
                  </a:lnTo>
                  <a:lnTo>
                    <a:pt x="93" y="0"/>
                  </a:lnTo>
                  <a:close/>
                </a:path>
              </a:pathLst>
            </a:custGeom>
            <a:solidFill>
              <a:srgbClr val="F2CC0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33" name="Freeform 29"/>
            <p:cNvSpPr>
              <a:spLocks/>
            </p:cNvSpPr>
            <p:nvPr/>
          </p:nvSpPr>
          <p:spPr bwMode="auto">
            <a:xfrm>
              <a:off x="538" y="1158"/>
              <a:ext cx="36" cy="19"/>
            </a:xfrm>
            <a:custGeom>
              <a:avLst/>
              <a:gdLst/>
              <a:ahLst/>
              <a:cxnLst>
                <a:cxn ang="0">
                  <a:pos x="64" y="26"/>
                </a:cxn>
                <a:cxn ang="0">
                  <a:pos x="61" y="29"/>
                </a:cxn>
                <a:cxn ang="0">
                  <a:pos x="56" y="33"/>
                </a:cxn>
                <a:cxn ang="0">
                  <a:pos x="53" y="35"/>
                </a:cxn>
                <a:cxn ang="0">
                  <a:pos x="48" y="37"/>
                </a:cxn>
                <a:cxn ang="0">
                  <a:pos x="42" y="38"/>
                </a:cxn>
                <a:cxn ang="0">
                  <a:pos x="38" y="38"/>
                </a:cxn>
                <a:cxn ang="0">
                  <a:pos x="32" y="37"/>
                </a:cxn>
                <a:cxn ang="0">
                  <a:pos x="27" y="35"/>
                </a:cxn>
                <a:cxn ang="0">
                  <a:pos x="18" y="29"/>
                </a:cxn>
                <a:cxn ang="0">
                  <a:pos x="10" y="22"/>
                </a:cxn>
                <a:cxn ang="0">
                  <a:pos x="3" y="13"/>
                </a:cxn>
                <a:cxn ang="0">
                  <a:pos x="0" y="3"/>
                </a:cxn>
                <a:cxn ang="0">
                  <a:pos x="8" y="7"/>
                </a:cxn>
                <a:cxn ang="0">
                  <a:pos x="16" y="11"/>
                </a:cxn>
                <a:cxn ang="0">
                  <a:pos x="25" y="12"/>
                </a:cxn>
                <a:cxn ang="0">
                  <a:pos x="34" y="11"/>
                </a:cxn>
                <a:cxn ang="0">
                  <a:pos x="43" y="9"/>
                </a:cxn>
                <a:cxn ang="0">
                  <a:pos x="52" y="6"/>
                </a:cxn>
                <a:cxn ang="0">
                  <a:pos x="60" y="3"/>
                </a:cxn>
                <a:cxn ang="0">
                  <a:pos x="68" y="0"/>
                </a:cxn>
                <a:cxn ang="0">
                  <a:pos x="72" y="6"/>
                </a:cxn>
                <a:cxn ang="0">
                  <a:pos x="71" y="13"/>
                </a:cxn>
                <a:cxn ang="0">
                  <a:pos x="68" y="20"/>
                </a:cxn>
                <a:cxn ang="0">
                  <a:pos x="64" y="26"/>
                </a:cxn>
              </a:cxnLst>
              <a:rect l="0" t="0" r="r" b="b"/>
              <a:pathLst>
                <a:path w="72" h="38">
                  <a:moveTo>
                    <a:pt x="64" y="26"/>
                  </a:moveTo>
                  <a:lnTo>
                    <a:pt x="61" y="29"/>
                  </a:lnTo>
                  <a:lnTo>
                    <a:pt x="56" y="33"/>
                  </a:lnTo>
                  <a:lnTo>
                    <a:pt x="53" y="35"/>
                  </a:lnTo>
                  <a:lnTo>
                    <a:pt x="48" y="37"/>
                  </a:lnTo>
                  <a:lnTo>
                    <a:pt x="42" y="38"/>
                  </a:lnTo>
                  <a:lnTo>
                    <a:pt x="38" y="38"/>
                  </a:lnTo>
                  <a:lnTo>
                    <a:pt x="32" y="37"/>
                  </a:lnTo>
                  <a:lnTo>
                    <a:pt x="27" y="35"/>
                  </a:lnTo>
                  <a:lnTo>
                    <a:pt x="18" y="29"/>
                  </a:lnTo>
                  <a:lnTo>
                    <a:pt x="10" y="22"/>
                  </a:lnTo>
                  <a:lnTo>
                    <a:pt x="3" y="13"/>
                  </a:lnTo>
                  <a:lnTo>
                    <a:pt x="0" y="3"/>
                  </a:lnTo>
                  <a:lnTo>
                    <a:pt x="8" y="7"/>
                  </a:lnTo>
                  <a:lnTo>
                    <a:pt x="16" y="11"/>
                  </a:lnTo>
                  <a:lnTo>
                    <a:pt x="25" y="12"/>
                  </a:lnTo>
                  <a:lnTo>
                    <a:pt x="34" y="11"/>
                  </a:lnTo>
                  <a:lnTo>
                    <a:pt x="43" y="9"/>
                  </a:lnTo>
                  <a:lnTo>
                    <a:pt x="52" y="6"/>
                  </a:lnTo>
                  <a:lnTo>
                    <a:pt x="60" y="3"/>
                  </a:lnTo>
                  <a:lnTo>
                    <a:pt x="68" y="0"/>
                  </a:lnTo>
                  <a:lnTo>
                    <a:pt x="72" y="6"/>
                  </a:lnTo>
                  <a:lnTo>
                    <a:pt x="71" y="13"/>
                  </a:lnTo>
                  <a:lnTo>
                    <a:pt x="68" y="20"/>
                  </a:lnTo>
                  <a:lnTo>
                    <a:pt x="64" y="26"/>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34" name="Freeform 30"/>
            <p:cNvSpPr>
              <a:spLocks/>
            </p:cNvSpPr>
            <p:nvPr/>
          </p:nvSpPr>
          <p:spPr bwMode="auto">
            <a:xfrm>
              <a:off x="912" y="1175"/>
              <a:ext cx="5" cy="18"/>
            </a:xfrm>
            <a:custGeom>
              <a:avLst/>
              <a:gdLst/>
              <a:ahLst/>
              <a:cxnLst>
                <a:cxn ang="0">
                  <a:pos x="11" y="36"/>
                </a:cxn>
                <a:cxn ang="0">
                  <a:pos x="6" y="35"/>
                </a:cxn>
                <a:cxn ang="0">
                  <a:pos x="4" y="30"/>
                </a:cxn>
                <a:cxn ang="0">
                  <a:pos x="3" y="24"/>
                </a:cxn>
                <a:cxn ang="0">
                  <a:pos x="0" y="20"/>
                </a:cxn>
                <a:cxn ang="0">
                  <a:pos x="1" y="14"/>
                </a:cxn>
                <a:cxn ang="0">
                  <a:pos x="3" y="8"/>
                </a:cxn>
                <a:cxn ang="0">
                  <a:pos x="5" y="2"/>
                </a:cxn>
                <a:cxn ang="0">
                  <a:pos x="9" y="0"/>
                </a:cxn>
                <a:cxn ang="0">
                  <a:pos x="11" y="36"/>
                </a:cxn>
              </a:cxnLst>
              <a:rect l="0" t="0" r="r" b="b"/>
              <a:pathLst>
                <a:path w="11" h="36">
                  <a:moveTo>
                    <a:pt x="11" y="36"/>
                  </a:moveTo>
                  <a:lnTo>
                    <a:pt x="6" y="35"/>
                  </a:lnTo>
                  <a:lnTo>
                    <a:pt x="4" y="30"/>
                  </a:lnTo>
                  <a:lnTo>
                    <a:pt x="3" y="24"/>
                  </a:lnTo>
                  <a:lnTo>
                    <a:pt x="0" y="20"/>
                  </a:lnTo>
                  <a:lnTo>
                    <a:pt x="1" y="14"/>
                  </a:lnTo>
                  <a:lnTo>
                    <a:pt x="3" y="8"/>
                  </a:lnTo>
                  <a:lnTo>
                    <a:pt x="5" y="2"/>
                  </a:lnTo>
                  <a:lnTo>
                    <a:pt x="9" y="0"/>
                  </a:lnTo>
                  <a:lnTo>
                    <a:pt x="11" y="36"/>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35" name="Freeform 31"/>
            <p:cNvSpPr>
              <a:spLocks/>
            </p:cNvSpPr>
            <p:nvPr/>
          </p:nvSpPr>
          <p:spPr bwMode="auto">
            <a:xfrm>
              <a:off x="549" y="1166"/>
              <a:ext cx="19" cy="6"/>
            </a:xfrm>
            <a:custGeom>
              <a:avLst/>
              <a:gdLst/>
              <a:ahLst/>
              <a:cxnLst>
                <a:cxn ang="0">
                  <a:pos x="37" y="0"/>
                </a:cxn>
                <a:cxn ang="0">
                  <a:pos x="33" y="3"/>
                </a:cxn>
                <a:cxn ang="0">
                  <a:pos x="30" y="6"/>
                </a:cxn>
                <a:cxn ang="0">
                  <a:pos x="24" y="9"/>
                </a:cxn>
                <a:cxn ang="0">
                  <a:pos x="19" y="10"/>
                </a:cxn>
                <a:cxn ang="0">
                  <a:pos x="14" y="11"/>
                </a:cxn>
                <a:cxn ang="0">
                  <a:pos x="9" y="10"/>
                </a:cxn>
                <a:cxn ang="0">
                  <a:pos x="3" y="7"/>
                </a:cxn>
                <a:cxn ang="0">
                  <a:pos x="0" y="1"/>
                </a:cxn>
                <a:cxn ang="0">
                  <a:pos x="37" y="0"/>
                </a:cxn>
              </a:cxnLst>
              <a:rect l="0" t="0" r="r" b="b"/>
              <a:pathLst>
                <a:path w="37" h="11">
                  <a:moveTo>
                    <a:pt x="37" y="0"/>
                  </a:moveTo>
                  <a:lnTo>
                    <a:pt x="33" y="3"/>
                  </a:lnTo>
                  <a:lnTo>
                    <a:pt x="30" y="6"/>
                  </a:lnTo>
                  <a:lnTo>
                    <a:pt x="24" y="9"/>
                  </a:lnTo>
                  <a:lnTo>
                    <a:pt x="19" y="10"/>
                  </a:lnTo>
                  <a:lnTo>
                    <a:pt x="14" y="11"/>
                  </a:lnTo>
                  <a:lnTo>
                    <a:pt x="9" y="10"/>
                  </a:lnTo>
                  <a:lnTo>
                    <a:pt x="3" y="7"/>
                  </a:lnTo>
                  <a:lnTo>
                    <a:pt x="0" y="1"/>
                  </a:lnTo>
                  <a:lnTo>
                    <a:pt x="37" y="0"/>
                  </a:lnTo>
                  <a:close/>
                </a:path>
              </a:pathLst>
            </a:custGeom>
            <a:solidFill>
              <a:srgbClr val="FFFFFF"/>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36" name="Freeform 32"/>
            <p:cNvSpPr>
              <a:spLocks/>
            </p:cNvSpPr>
            <p:nvPr/>
          </p:nvSpPr>
          <p:spPr bwMode="auto">
            <a:xfrm>
              <a:off x="913" y="1205"/>
              <a:ext cx="12" cy="12"/>
            </a:xfrm>
            <a:custGeom>
              <a:avLst/>
              <a:gdLst/>
              <a:ahLst/>
              <a:cxnLst>
                <a:cxn ang="0">
                  <a:pos x="23" y="16"/>
                </a:cxn>
                <a:cxn ang="0">
                  <a:pos x="23" y="18"/>
                </a:cxn>
                <a:cxn ang="0">
                  <a:pos x="23" y="20"/>
                </a:cxn>
                <a:cxn ang="0">
                  <a:pos x="21" y="22"/>
                </a:cxn>
                <a:cxn ang="0">
                  <a:pos x="19" y="23"/>
                </a:cxn>
                <a:cxn ang="0">
                  <a:pos x="13" y="24"/>
                </a:cxn>
                <a:cxn ang="0">
                  <a:pos x="6" y="24"/>
                </a:cxn>
                <a:cxn ang="0">
                  <a:pos x="2" y="22"/>
                </a:cxn>
                <a:cxn ang="0">
                  <a:pos x="0" y="13"/>
                </a:cxn>
                <a:cxn ang="0">
                  <a:pos x="0" y="10"/>
                </a:cxn>
                <a:cxn ang="0">
                  <a:pos x="1" y="7"/>
                </a:cxn>
                <a:cxn ang="0">
                  <a:pos x="3" y="2"/>
                </a:cxn>
                <a:cxn ang="0">
                  <a:pos x="9" y="0"/>
                </a:cxn>
                <a:cxn ang="0">
                  <a:pos x="16" y="1"/>
                </a:cxn>
                <a:cxn ang="0">
                  <a:pos x="19" y="6"/>
                </a:cxn>
                <a:cxn ang="0">
                  <a:pos x="21" y="10"/>
                </a:cxn>
                <a:cxn ang="0">
                  <a:pos x="23" y="16"/>
                </a:cxn>
              </a:cxnLst>
              <a:rect l="0" t="0" r="r" b="b"/>
              <a:pathLst>
                <a:path w="23" h="24">
                  <a:moveTo>
                    <a:pt x="23" y="16"/>
                  </a:moveTo>
                  <a:lnTo>
                    <a:pt x="23" y="18"/>
                  </a:lnTo>
                  <a:lnTo>
                    <a:pt x="23" y="20"/>
                  </a:lnTo>
                  <a:lnTo>
                    <a:pt x="21" y="22"/>
                  </a:lnTo>
                  <a:lnTo>
                    <a:pt x="19" y="23"/>
                  </a:lnTo>
                  <a:lnTo>
                    <a:pt x="13" y="24"/>
                  </a:lnTo>
                  <a:lnTo>
                    <a:pt x="6" y="24"/>
                  </a:lnTo>
                  <a:lnTo>
                    <a:pt x="2" y="22"/>
                  </a:lnTo>
                  <a:lnTo>
                    <a:pt x="0" y="13"/>
                  </a:lnTo>
                  <a:lnTo>
                    <a:pt x="0" y="10"/>
                  </a:lnTo>
                  <a:lnTo>
                    <a:pt x="1" y="7"/>
                  </a:lnTo>
                  <a:lnTo>
                    <a:pt x="3" y="2"/>
                  </a:lnTo>
                  <a:lnTo>
                    <a:pt x="9" y="0"/>
                  </a:lnTo>
                  <a:lnTo>
                    <a:pt x="16" y="1"/>
                  </a:lnTo>
                  <a:lnTo>
                    <a:pt x="19" y="6"/>
                  </a:lnTo>
                  <a:lnTo>
                    <a:pt x="21" y="10"/>
                  </a:lnTo>
                  <a:lnTo>
                    <a:pt x="23" y="16"/>
                  </a:lnTo>
                  <a:close/>
                </a:path>
              </a:pathLst>
            </a:custGeom>
            <a:solidFill>
              <a:srgbClr val="FF00D8"/>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37" name="Freeform 33"/>
            <p:cNvSpPr>
              <a:spLocks/>
            </p:cNvSpPr>
            <p:nvPr/>
          </p:nvSpPr>
          <p:spPr bwMode="auto">
            <a:xfrm>
              <a:off x="568" y="1196"/>
              <a:ext cx="124" cy="387"/>
            </a:xfrm>
            <a:custGeom>
              <a:avLst/>
              <a:gdLst/>
              <a:ahLst/>
              <a:cxnLst>
                <a:cxn ang="0">
                  <a:pos x="191" y="207"/>
                </a:cxn>
                <a:cxn ang="0">
                  <a:pos x="194" y="290"/>
                </a:cxn>
                <a:cxn ang="0">
                  <a:pos x="205" y="369"/>
                </a:cxn>
                <a:cxn ang="0">
                  <a:pos x="224" y="447"/>
                </a:cxn>
                <a:cxn ang="0">
                  <a:pos x="247" y="543"/>
                </a:cxn>
                <a:cxn ang="0">
                  <a:pos x="243" y="671"/>
                </a:cxn>
                <a:cxn ang="0">
                  <a:pos x="232" y="746"/>
                </a:cxn>
                <a:cxn ang="0">
                  <a:pos x="215" y="766"/>
                </a:cxn>
                <a:cxn ang="0">
                  <a:pos x="197" y="770"/>
                </a:cxn>
                <a:cxn ang="0">
                  <a:pos x="180" y="764"/>
                </a:cxn>
                <a:cxn ang="0">
                  <a:pos x="165" y="756"/>
                </a:cxn>
                <a:cxn ang="0">
                  <a:pos x="152" y="746"/>
                </a:cxn>
                <a:cxn ang="0">
                  <a:pos x="152" y="730"/>
                </a:cxn>
                <a:cxn ang="0">
                  <a:pos x="152" y="707"/>
                </a:cxn>
                <a:cxn ang="0">
                  <a:pos x="148" y="684"/>
                </a:cxn>
                <a:cxn ang="0">
                  <a:pos x="153" y="664"/>
                </a:cxn>
                <a:cxn ang="0">
                  <a:pos x="167" y="617"/>
                </a:cxn>
                <a:cxn ang="0">
                  <a:pos x="163" y="539"/>
                </a:cxn>
                <a:cxn ang="0">
                  <a:pos x="150" y="462"/>
                </a:cxn>
                <a:cxn ang="0">
                  <a:pos x="140" y="382"/>
                </a:cxn>
                <a:cxn ang="0">
                  <a:pos x="138" y="320"/>
                </a:cxn>
                <a:cxn ang="0">
                  <a:pos x="140" y="275"/>
                </a:cxn>
                <a:cxn ang="0">
                  <a:pos x="142" y="232"/>
                </a:cxn>
                <a:cxn ang="0">
                  <a:pos x="132" y="191"/>
                </a:cxn>
                <a:cxn ang="0">
                  <a:pos x="119" y="183"/>
                </a:cxn>
                <a:cxn ang="0">
                  <a:pos x="123" y="205"/>
                </a:cxn>
                <a:cxn ang="0">
                  <a:pos x="109" y="191"/>
                </a:cxn>
                <a:cxn ang="0">
                  <a:pos x="80" y="142"/>
                </a:cxn>
                <a:cxn ang="0">
                  <a:pos x="51" y="93"/>
                </a:cxn>
                <a:cxn ang="0">
                  <a:pos x="18" y="45"/>
                </a:cxn>
                <a:cxn ang="0">
                  <a:pos x="24" y="0"/>
                </a:cxn>
                <a:cxn ang="0">
                  <a:pos x="70" y="34"/>
                </a:cxn>
                <a:cxn ang="0">
                  <a:pos x="118" y="71"/>
                </a:cxn>
                <a:cxn ang="0">
                  <a:pos x="160" y="114"/>
                </a:cxn>
                <a:cxn ang="0">
                  <a:pos x="191" y="166"/>
                </a:cxn>
              </a:cxnLst>
              <a:rect l="0" t="0" r="r" b="b"/>
              <a:pathLst>
                <a:path w="247" h="773">
                  <a:moveTo>
                    <a:pt x="191" y="166"/>
                  </a:moveTo>
                  <a:lnTo>
                    <a:pt x="191" y="207"/>
                  </a:lnTo>
                  <a:lnTo>
                    <a:pt x="192" y="248"/>
                  </a:lnTo>
                  <a:lnTo>
                    <a:pt x="194" y="290"/>
                  </a:lnTo>
                  <a:lnTo>
                    <a:pt x="198" y="330"/>
                  </a:lnTo>
                  <a:lnTo>
                    <a:pt x="205" y="369"/>
                  </a:lnTo>
                  <a:lnTo>
                    <a:pt x="213" y="409"/>
                  </a:lnTo>
                  <a:lnTo>
                    <a:pt x="224" y="447"/>
                  </a:lnTo>
                  <a:lnTo>
                    <a:pt x="238" y="483"/>
                  </a:lnTo>
                  <a:lnTo>
                    <a:pt x="247" y="543"/>
                  </a:lnTo>
                  <a:lnTo>
                    <a:pt x="247" y="607"/>
                  </a:lnTo>
                  <a:lnTo>
                    <a:pt x="243" y="671"/>
                  </a:lnTo>
                  <a:lnTo>
                    <a:pt x="238" y="735"/>
                  </a:lnTo>
                  <a:lnTo>
                    <a:pt x="232" y="746"/>
                  </a:lnTo>
                  <a:lnTo>
                    <a:pt x="224" y="756"/>
                  </a:lnTo>
                  <a:lnTo>
                    <a:pt x="215" y="766"/>
                  </a:lnTo>
                  <a:lnTo>
                    <a:pt x="205" y="773"/>
                  </a:lnTo>
                  <a:lnTo>
                    <a:pt x="197" y="770"/>
                  </a:lnTo>
                  <a:lnTo>
                    <a:pt x="188" y="768"/>
                  </a:lnTo>
                  <a:lnTo>
                    <a:pt x="180" y="764"/>
                  </a:lnTo>
                  <a:lnTo>
                    <a:pt x="172" y="761"/>
                  </a:lnTo>
                  <a:lnTo>
                    <a:pt x="165" y="756"/>
                  </a:lnTo>
                  <a:lnTo>
                    <a:pt x="159" y="751"/>
                  </a:lnTo>
                  <a:lnTo>
                    <a:pt x="152" y="746"/>
                  </a:lnTo>
                  <a:lnTo>
                    <a:pt x="146" y="740"/>
                  </a:lnTo>
                  <a:lnTo>
                    <a:pt x="152" y="730"/>
                  </a:lnTo>
                  <a:lnTo>
                    <a:pt x="153" y="718"/>
                  </a:lnTo>
                  <a:lnTo>
                    <a:pt x="152" y="707"/>
                  </a:lnTo>
                  <a:lnTo>
                    <a:pt x="149" y="695"/>
                  </a:lnTo>
                  <a:lnTo>
                    <a:pt x="148" y="684"/>
                  </a:lnTo>
                  <a:lnTo>
                    <a:pt x="149" y="673"/>
                  </a:lnTo>
                  <a:lnTo>
                    <a:pt x="153" y="664"/>
                  </a:lnTo>
                  <a:lnTo>
                    <a:pt x="162" y="657"/>
                  </a:lnTo>
                  <a:lnTo>
                    <a:pt x="167" y="617"/>
                  </a:lnTo>
                  <a:lnTo>
                    <a:pt x="167" y="578"/>
                  </a:lnTo>
                  <a:lnTo>
                    <a:pt x="163" y="539"/>
                  </a:lnTo>
                  <a:lnTo>
                    <a:pt x="157" y="500"/>
                  </a:lnTo>
                  <a:lnTo>
                    <a:pt x="150" y="462"/>
                  </a:lnTo>
                  <a:lnTo>
                    <a:pt x="144" y="422"/>
                  </a:lnTo>
                  <a:lnTo>
                    <a:pt x="140" y="382"/>
                  </a:lnTo>
                  <a:lnTo>
                    <a:pt x="139" y="342"/>
                  </a:lnTo>
                  <a:lnTo>
                    <a:pt x="138" y="320"/>
                  </a:lnTo>
                  <a:lnTo>
                    <a:pt x="138" y="297"/>
                  </a:lnTo>
                  <a:lnTo>
                    <a:pt x="140" y="275"/>
                  </a:lnTo>
                  <a:lnTo>
                    <a:pt x="142" y="253"/>
                  </a:lnTo>
                  <a:lnTo>
                    <a:pt x="142" y="232"/>
                  </a:lnTo>
                  <a:lnTo>
                    <a:pt x="139" y="212"/>
                  </a:lnTo>
                  <a:lnTo>
                    <a:pt x="132" y="191"/>
                  </a:lnTo>
                  <a:lnTo>
                    <a:pt x="121" y="172"/>
                  </a:lnTo>
                  <a:lnTo>
                    <a:pt x="119" y="183"/>
                  </a:lnTo>
                  <a:lnTo>
                    <a:pt x="121" y="193"/>
                  </a:lnTo>
                  <a:lnTo>
                    <a:pt x="123" y="205"/>
                  </a:lnTo>
                  <a:lnTo>
                    <a:pt x="124" y="215"/>
                  </a:lnTo>
                  <a:lnTo>
                    <a:pt x="109" y="191"/>
                  </a:lnTo>
                  <a:lnTo>
                    <a:pt x="95" y="167"/>
                  </a:lnTo>
                  <a:lnTo>
                    <a:pt x="80" y="142"/>
                  </a:lnTo>
                  <a:lnTo>
                    <a:pt x="66" y="117"/>
                  </a:lnTo>
                  <a:lnTo>
                    <a:pt x="51" y="93"/>
                  </a:lnTo>
                  <a:lnTo>
                    <a:pt x="35" y="69"/>
                  </a:lnTo>
                  <a:lnTo>
                    <a:pt x="18" y="45"/>
                  </a:lnTo>
                  <a:lnTo>
                    <a:pt x="0" y="22"/>
                  </a:lnTo>
                  <a:lnTo>
                    <a:pt x="24" y="0"/>
                  </a:lnTo>
                  <a:lnTo>
                    <a:pt x="47" y="17"/>
                  </a:lnTo>
                  <a:lnTo>
                    <a:pt x="70" y="34"/>
                  </a:lnTo>
                  <a:lnTo>
                    <a:pt x="94" y="51"/>
                  </a:lnTo>
                  <a:lnTo>
                    <a:pt x="118" y="71"/>
                  </a:lnTo>
                  <a:lnTo>
                    <a:pt x="140" y="92"/>
                  </a:lnTo>
                  <a:lnTo>
                    <a:pt x="160" y="114"/>
                  </a:lnTo>
                  <a:lnTo>
                    <a:pt x="177" y="138"/>
                  </a:lnTo>
                  <a:lnTo>
                    <a:pt x="191" y="166"/>
                  </a:lnTo>
                  <a:close/>
                </a:path>
              </a:pathLst>
            </a:custGeom>
            <a:solidFill>
              <a:srgbClr val="FFBF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38" name="Freeform 34"/>
            <p:cNvSpPr>
              <a:spLocks/>
            </p:cNvSpPr>
            <p:nvPr/>
          </p:nvSpPr>
          <p:spPr bwMode="auto">
            <a:xfrm>
              <a:off x="458" y="1194"/>
              <a:ext cx="93" cy="35"/>
            </a:xfrm>
            <a:custGeom>
              <a:avLst/>
              <a:gdLst/>
              <a:ahLst/>
              <a:cxnLst>
                <a:cxn ang="0">
                  <a:pos x="148" y="50"/>
                </a:cxn>
                <a:cxn ang="0">
                  <a:pos x="153" y="48"/>
                </a:cxn>
                <a:cxn ang="0">
                  <a:pos x="156" y="46"/>
                </a:cxn>
                <a:cxn ang="0">
                  <a:pos x="161" y="45"/>
                </a:cxn>
                <a:cxn ang="0">
                  <a:pos x="164" y="43"/>
                </a:cxn>
                <a:cxn ang="0">
                  <a:pos x="169" y="42"/>
                </a:cxn>
                <a:cxn ang="0">
                  <a:pos x="174" y="40"/>
                </a:cxn>
                <a:cxn ang="0">
                  <a:pos x="178" y="39"/>
                </a:cxn>
                <a:cxn ang="0">
                  <a:pos x="183" y="38"/>
                </a:cxn>
                <a:cxn ang="0">
                  <a:pos x="183" y="40"/>
                </a:cxn>
                <a:cxn ang="0">
                  <a:pos x="183" y="43"/>
                </a:cxn>
                <a:cxn ang="0">
                  <a:pos x="183" y="45"/>
                </a:cxn>
                <a:cxn ang="0">
                  <a:pos x="185" y="47"/>
                </a:cxn>
                <a:cxn ang="0">
                  <a:pos x="171" y="54"/>
                </a:cxn>
                <a:cxn ang="0">
                  <a:pos x="156" y="60"/>
                </a:cxn>
                <a:cxn ang="0">
                  <a:pos x="141" y="65"/>
                </a:cxn>
                <a:cxn ang="0">
                  <a:pos x="126" y="67"/>
                </a:cxn>
                <a:cxn ang="0">
                  <a:pos x="110" y="69"/>
                </a:cxn>
                <a:cxn ang="0">
                  <a:pos x="94" y="69"/>
                </a:cxn>
                <a:cxn ang="0">
                  <a:pos x="77" y="67"/>
                </a:cxn>
                <a:cxn ang="0">
                  <a:pos x="61" y="65"/>
                </a:cxn>
                <a:cxn ang="0">
                  <a:pos x="49" y="60"/>
                </a:cxn>
                <a:cxn ang="0">
                  <a:pos x="39" y="55"/>
                </a:cxn>
                <a:cxn ang="0">
                  <a:pos x="30" y="50"/>
                </a:cxn>
                <a:cxn ang="0">
                  <a:pos x="22" y="43"/>
                </a:cxn>
                <a:cxn ang="0">
                  <a:pos x="14" y="36"/>
                </a:cxn>
                <a:cxn ang="0">
                  <a:pos x="8" y="28"/>
                </a:cxn>
                <a:cxn ang="0">
                  <a:pos x="3" y="17"/>
                </a:cxn>
                <a:cxn ang="0">
                  <a:pos x="0" y="7"/>
                </a:cxn>
                <a:cxn ang="0">
                  <a:pos x="9" y="0"/>
                </a:cxn>
                <a:cxn ang="0">
                  <a:pos x="21" y="15"/>
                </a:cxn>
                <a:cxn ang="0">
                  <a:pos x="34" y="27"/>
                </a:cxn>
                <a:cxn ang="0">
                  <a:pos x="51" y="37"/>
                </a:cxn>
                <a:cxn ang="0">
                  <a:pos x="69" y="44"/>
                </a:cxn>
                <a:cxn ang="0">
                  <a:pos x="88" y="48"/>
                </a:cxn>
                <a:cxn ang="0">
                  <a:pos x="108" y="51"/>
                </a:cxn>
                <a:cxn ang="0">
                  <a:pos x="129" y="51"/>
                </a:cxn>
                <a:cxn ang="0">
                  <a:pos x="148" y="50"/>
                </a:cxn>
              </a:cxnLst>
              <a:rect l="0" t="0" r="r" b="b"/>
              <a:pathLst>
                <a:path w="185" h="69">
                  <a:moveTo>
                    <a:pt x="148" y="50"/>
                  </a:moveTo>
                  <a:lnTo>
                    <a:pt x="153" y="48"/>
                  </a:lnTo>
                  <a:lnTo>
                    <a:pt x="156" y="46"/>
                  </a:lnTo>
                  <a:lnTo>
                    <a:pt x="161" y="45"/>
                  </a:lnTo>
                  <a:lnTo>
                    <a:pt x="164" y="43"/>
                  </a:lnTo>
                  <a:lnTo>
                    <a:pt x="169" y="42"/>
                  </a:lnTo>
                  <a:lnTo>
                    <a:pt x="174" y="40"/>
                  </a:lnTo>
                  <a:lnTo>
                    <a:pt x="178" y="39"/>
                  </a:lnTo>
                  <a:lnTo>
                    <a:pt x="183" y="38"/>
                  </a:lnTo>
                  <a:lnTo>
                    <a:pt x="183" y="40"/>
                  </a:lnTo>
                  <a:lnTo>
                    <a:pt x="183" y="43"/>
                  </a:lnTo>
                  <a:lnTo>
                    <a:pt x="183" y="45"/>
                  </a:lnTo>
                  <a:lnTo>
                    <a:pt x="185" y="47"/>
                  </a:lnTo>
                  <a:lnTo>
                    <a:pt x="171" y="54"/>
                  </a:lnTo>
                  <a:lnTo>
                    <a:pt x="156" y="60"/>
                  </a:lnTo>
                  <a:lnTo>
                    <a:pt x="141" y="65"/>
                  </a:lnTo>
                  <a:lnTo>
                    <a:pt x="126" y="67"/>
                  </a:lnTo>
                  <a:lnTo>
                    <a:pt x="110" y="69"/>
                  </a:lnTo>
                  <a:lnTo>
                    <a:pt x="94" y="69"/>
                  </a:lnTo>
                  <a:lnTo>
                    <a:pt x="77" y="67"/>
                  </a:lnTo>
                  <a:lnTo>
                    <a:pt x="61" y="65"/>
                  </a:lnTo>
                  <a:lnTo>
                    <a:pt x="49" y="60"/>
                  </a:lnTo>
                  <a:lnTo>
                    <a:pt x="39" y="55"/>
                  </a:lnTo>
                  <a:lnTo>
                    <a:pt x="30" y="50"/>
                  </a:lnTo>
                  <a:lnTo>
                    <a:pt x="22" y="43"/>
                  </a:lnTo>
                  <a:lnTo>
                    <a:pt x="14" y="36"/>
                  </a:lnTo>
                  <a:lnTo>
                    <a:pt x="8" y="28"/>
                  </a:lnTo>
                  <a:lnTo>
                    <a:pt x="3" y="17"/>
                  </a:lnTo>
                  <a:lnTo>
                    <a:pt x="0" y="7"/>
                  </a:lnTo>
                  <a:lnTo>
                    <a:pt x="9" y="0"/>
                  </a:lnTo>
                  <a:lnTo>
                    <a:pt x="21" y="15"/>
                  </a:lnTo>
                  <a:lnTo>
                    <a:pt x="34" y="27"/>
                  </a:lnTo>
                  <a:lnTo>
                    <a:pt x="51" y="37"/>
                  </a:lnTo>
                  <a:lnTo>
                    <a:pt x="69" y="44"/>
                  </a:lnTo>
                  <a:lnTo>
                    <a:pt x="88" y="48"/>
                  </a:lnTo>
                  <a:lnTo>
                    <a:pt x="108" y="51"/>
                  </a:lnTo>
                  <a:lnTo>
                    <a:pt x="129" y="51"/>
                  </a:lnTo>
                  <a:lnTo>
                    <a:pt x="148" y="50"/>
                  </a:lnTo>
                  <a:close/>
                </a:path>
              </a:pathLst>
            </a:custGeom>
            <a:solidFill>
              <a:srgbClr val="FFBF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39" name="Freeform 35"/>
            <p:cNvSpPr>
              <a:spLocks/>
            </p:cNvSpPr>
            <p:nvPr/>
          </p:nvSpPr>
          <p:spPr bwMode="auto">
            <a:xfrm>
              <a:off x="864" y="1223"/>
              <a:ext cx="43" cy="34"/>
            </a:xfrm>
            <a:custGeom>
              <a:avLst/>
              <a:gdLst/>
              <a:ahLst/>
              <a:cxnLst>
                <a:cxn ang="0">
                  <a:pos x="85" y="5"/>
                </a:cxn>
                <a:cxn ang="0">
                  <a:pos x="80" y="13"/>
                </a:cxn>
                <a:cxn ang="0">
                  <a:pos x="76" y="23"/>
                </a:cxn>
                <a:cxn ang="0">
                  <a:pos x="71" y="32"/>
                </a:cxn>
                <a:cxn ang="0">
                  <a:pos x="66" y="41"/>
                </a:cxn>
                <a:cxn ang="0">
                  <a:pos x="61" y="49"/>
                </a:cxn>
                <a:cxn ang="0">
                  <a:pos x="54" y="56"/>
                </a:cxn>
                <a:cxn ang="0">
                  <a:pos x="46" y="62"/>
                </a:cxn>
                <a:cxn ang="0">
                  <a:pos x="36" y="66"/>
                </a:cxn>
                <a:cxn ang="0">
                  <a:pos x="32" y="68"/>
                </a:cxn>
                <a:cxn ang="0">
                  <a:pos x="27" y="68"/>
                </a:cxn>
                <a:cxn ang="0">
                  <a:pos x="22" y="68"/>
                </a:cxn>
                <a:cxn ang="0">
                  <a:pos x="17" y="66"/>
                </a:cxn>
                <a:cxn ang="0">
                  <a:pos x="12" y="65"/>
                </a:cxn>
                <a:cxn ang="0">
                  <a:pos x="8" y="64"/>
                </a:cxn>
                <a:cxn ang="0">
                  <a:pos x="4" y="62"/>
                </a:cxn>
                <a:cxn ang="0">
                  <a:pos x="0" y="60"/>
                </a:cxn>
                <a:cxn ang="0">
                  <a:pos x="13" y="61"/>
                </a:cxn>
                <a:cxn ang="0">
                  <a:pos x="26" y="57"/>
                </a:cxn>
                <a:cxn ang="0">
                  <a:pos x="36" y="51"/>
                </a:cxn>
                <a:cxn ang="0">
                  <a:pos x="46" y="43"/>
                </a:cxn>
                <a:cxn ang="0">
                  <a:pos x="55" y="33"/>
                </a:cxn>
                <a:cxn ang="0">
                  <a:pos x="63" y="23"/>
                </a:cxn>
                <a:cxn ang="0">
                  <a:pos x="71" y="11"/>
                </a:cxn>
                <a:cxn ang="0">
                  <a:pos x="79" y="0"/>
                </a:cxn>
                <a:cxn ang="0">
                  <a:pos x="85" y="5"/>
                </a:cxn>
              </a:cxnLst>
              <a:rect l="0" t="0" r="r" b="b"/>
              <a:pathLst>
                <a:path w="85" h="68">
                  <a:moveTo>
                    <a:pt x="85" y="5"/>
                  </a:moveTo>
                  <a:lnTo>
                    <a:pt x="80" y="13"/>
                  </a:lnTo>
                  <a:lnTo>
                    <a:pt x="76" y="23"/>
                  </a:lnTo>
                  <a:lnTo>
                    <a:pt x="71" y="32"/>
                  </a:lnTo>
                  <a:lnTo>
                    <a:pt x="66" y="41"/>
                  </a:lnTo>
                  <a:lnTo>
                    <a:pt x="61" y="49"/>
                  </a:lnTo>
                  <a:lnTo>
                    <a:pt x="54" y="56"/>
                  </a:lnTo>
                  <a:lnTo>
                    <a:pt x="46" y="62"/>
                  </a:lnTo>
                  <a:lnTo>
                    <a:pt x="36" y="66"/>
                  </a:lnTo>
                  <a:lnTo>
                    <a:pt x="32" y="68"/>
                  </a:lnTo>
                  <a:lnTo>
                    <a:pt x="27" y="68"/>
                  </a:lnTo>
                  <a:lnTo>
                    <a:pt x="22" y="68"/>
                  </a:lnTo>
                  <a:lnTo>
                    <a:pt x="17" y="66"/>
                  </a:lnTo>
                  <a:lnTo>
                    <a:pt x="12" y="65"/>
                  </a:lnTo>
                  <a:lnTo>
                    <a:pt x="8" y="64"/>
                  </a:lnTo>
                  <a:lnTo>
                    <a:pt x="4" y="62"/>
                  </a:lnTo>
                  <a:lnTo>
                    <a:pt x="0" y="60"/>
                  </a:lnTo>
                  <a:lnTo>
                    <a:pt x="13" y="61"/>
                  </a:lnTo>
                  <a:lnTo>
                    <a:pt x="26" y="57"/>
                  </a:lnTo>
                  <a:lnTo>
                    <a:pt x="36" y="51"/>
                  </a:lnTo>
                  <a:lnTo>
                    <a:pt x="46" y="43"/>
                  </a:lnTo>
                  <a:lnTo>
                    <a:pt x="55" y="33"/>
                  </a:lnTo>
                  <a:lnTo>
                    <a:pt x="63" y="23"/>
                  </a:lnTo>
                  <a:lnTo>
                    <a:pt x="71" y="11"/>
                  </a:lnTo>
                  <a:lnTo>
                    <a:pt x="79" y="0"/>
                  </a:lnTo>
                  <a:lnTo>
                    <a:pt x="85" y="5"/>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40" name="Freeform 36"/>
            <p:cNvSpPr>
              <a:spLocks/>
            </p:cNvSpPr>
            <p:nvPr/>
          </p:nvSpPr>
          <p:spPr bwMode="auto">
            <a:xfrm>
              <a:off x="310" y="1205"/>
              <a:ext cx="330" cy="331"/>
            </a:xfrm>
            <a:custGeom>
              <a:avLst/>
              <a:gdLst/>
              <a:ahLst/>
              <a:cxnLst>
                <a:cxn ang="0">
                  <a:pos x="374" y="84"/>
                </a:cxn>
                <a:cxn ang="0">
                  <a:pos x="402" y="121"/>
                </a:cxn>
                <a:cxn ang="0">
                  <a:pos x="426" y="107"/>
                </a:cxn>
                <a:cxn ang="0">
                  <a:pos x="447" y="70"/>
                </a:cxn>
                <a:cxn ang="0">
                  <a:pos x="480" y="46"/>
                </a:cxn>
                <a:cxn ang="0">
                  <a:pos x="503" y="28"/>
                </a:cxn>
                <a:cxn ang="0">
                  <a:pos x="530" y="49"/>
                </a:cxn>
                <a:cxn ang="0">
                  <a:pos x="554" y="97"/>
                </a:cxn>
                <a:cxn ang="0">
                  <a:pos x="592" y="154"/>
                </a:cxn>
                <a:cxn ang="0">
                  <a:pos x="627" y="218"/>
                </a:cxn>
                <a:cxn ang="0">
                  <a:pos x="650" y="538"/>
                </a:cxn>
                <a:cxn ang="0">
                  <a:pos x="659" y="590"/>
                </a:cxn>
                <a:cxn ang="0">
                  <a:pos x="629" y="630"/>
                </a:cxn>
                <a:cxn ang="0">
                  <a:pos x="584" y="651"/>
                </a:cxn>
                <a:cxn ang="0">
                  <a:pos x="534" y="659"/>
                </a:cxn>
                <a:cxn ang="0">
                  <a:pos x="482" y="660"/>
                </a:cxn>
                <a:cxn ang="0">
                  <a:pos x="229" y="638"/>
                </a:cxn>
                <a:cxn ang="0">
                  <a:pos x="227" y="569"/>
                </a:cxn>
                <a:cxn ang="0">
                  <a:pos x="200" y="529"/>
                </a:cxn>
                <a:cxn ang="0">
                  <a:pos x="229" y="483"/>
                </a:cxn>
                <a:cxn ang="0">
                  <a:pos x="203" y="416"/>
                </a:cxn>
                <a:cxn ang="0">
                  <a:pos x="213" y="356"/>
                </a:cxn>
                <a:cxn ang="0">
                  <a:pos x="222" y="287"/>
                </a:cxn>
                <a:cxn ang="0">
                  <a:pos x="204" y="218"/>
                </a:cxn>
                <a:cxn ang="0">
                  <a:pos x="236" y="117"/>
                </a:cxn>
                <a:cxn ang="0">
                  <a:pos x="297" y="24"/>
                </a:cxn>
                <a:cxn ang="0">
                  <a:pos x="238" y="84"/>
                </a:cxn>
                <a:cxn ang="0">
                  <a:pos x="180" y="177"/>
                </a:cxn>
                <a:cxn ang="0">
                  <a:pos x="195" y="266"/>
                </a:cxn>
                <a:cxn ang="0">
                  <a:pos x="192" y="342"/>
                </a:cxn>
                <a:cxn ang="0">
                  <a:pos x="151" y="318"/>
                </a:cxn>
                <a:cxn ang="0">
                  <a:pos x="98" y="292"/>
                </a:cxn>
                <a:cxn ang="0">
                  <a:pos x="66" y="294"/>
                </a:cxn>
                <a:cxn ang="0">
                  <a:pos x="83" y="304"/>
                </a:cxn>
                <a:cxn ang="0">
                  <a:pos x="112" y="312"/>
                </a:cxn>
                <a:cxn ang="0">
                  <a:pos x="74" y="318"/>
                </a:cxn>
                <a:cxn ang="0">
                  <a:pos x="23" y="344"/>
                </a:cxn>
                <a:cxn ang="0">
                  <a:pos x="64" y="334"/>
                </a:cxn>
                <a:cxn ang="0">
                  <a:pos x="121" y="334"/>
                </a:cxn>
                <a:cxn ang="0">
                  <a:pos x="142" y="359"/>
                </a:cxn>
                <a:cxn ang="0">
                  <a:pos x="186" y="415"/>
                </a:cxn>
                <a:cxn ang="0">
                  <a:pos x="211" y="483"/>
                </a:cxn>
                <a:cxn ang="0">
                  <a:pos x="195" y="446"/>
                </a:cxn>
                <a:cxn ang="0">
                  <a:pos x="136" y="430"/>
                </a:cxn>
                <a:cxn ang="0">
                  <a:pos x="84" y="461"/>
                </a:cxn>
                <a:cxn ang="0">
                  <a:pos x="68" y="524"/>
                </a:cxn>
                <a:cxn ang="0">
                  <a:pos x="41" y="508"/>
                </a:cxn>
                <a:cxn ang="0">
                  <a:pos x="13" y="426"/>
                </a:cxn>
                <a:cxn ang="0">
                  <a:pos x="0" y="345"/>
                </a:cxn>
                <a:cxn ang="0">
                  <a:pos x="40" y="251"/>
                </a:cxn>
                <a:cxn ang="0">
                  <a:pos x="90" y="152"/>
                </a:cxn>
                <a:cxn ang="0">
                  <a:pos x="119" y="106"/>
                </a:cxn>
                <a:cxn ang="0">
                  <a:pos x="168" y="79"/>
                </a:cxn>
                <a:cxn ang="0">
                  <a:pos x="227" y="41"/>
                </a:cxn>
                <a:cxn ang="0">
                  <a:pos x="284" y="0"/>
                </a:cxn>
                <a:cxn ang="0">
                  <a:pos x="311" y="36"/>
                </a:cxn>
                <a:cxn ang="0">
                  <a:pos x="350" y="55"/>
                </a:cxn>
              </a:cxnLst>
              <a:rect l="0" t="0" r="r" b="b"/>
              <a:pathLst>
                <a:path w="659" h="661">
                  <a:moveTo>
                    <a:pt x="350" y="55"/>
                  </a:moveTo>
                  <a:lnTo>
                    <a:pt x="358" y="66"/>
                  </a:lnTo>
                  <a:lnTo>
                    <a:pt x="366" y="75"/>
                  </a:lnTo>
                  <a:lnTo>
                    <a:pt x="374" y="84"/>
                  </a:lnTo>
                  <a:lnTo>
                    <a:pt x="381" y="93"/>
                  </a:lnTo>
                  <a:lnTo>
                    <a:pt x="389" y="101"/>
                  </a:lnTo>
                  <a:lnTo>
                    <a:pt x="396" y="112"/>
                  </a:lnTo>
                  <a:lnTo>
                    <a:pt x="402" y="121"/>
                  </a:lnTo>
                  <a:lnTo>
                    <a:pt x="408" y="131"/>
                  </a:lnTo>
                  <a:lnTo>
                    <a:pt x="414" y="124"/>
                  </a:lnTo>
                  <a:lnTo>
                    <a:pt x="420" y="116"/>
                  </a:lnTo>
                  <a:lnTo>
                    <a:pt x="426" y="107"/>
                  </a:lnTo>
                  <a:lnTo>
                    <a:pt x="431" y="98"/>
                  </a:lnTo>
                  <a:lnTo>
                    <a:pt x="436" y="89"/>
                  </a:lnTo>
                  <a:lnTo>
                    <a:pt x="441" y="79"/>
                  </a:lnTo>
                  <a:lnTo>
                    <a:pt x="447" y="70"/>
                  </a:lnTo>
                  <a:lnTo>
                    <a:pt x="452" y="62"/>
                  </a:lnTo>
                  <a:lnTo>
                    <a:pt x="462" y="58"/>
                  </a:lnTo>
                  <a:lnTo>
                    <a:pt x="471" y="52"/>
                  </a:lnTo>
                  <a:lnTo>
                    <a:pt x="480" y="46"/>
                  </a:lnTo>
                  <a:lnTo>
                    <a:pt x="488" y="40"/>
                  </a:lnTo>
                  <a:lnTo>
                    <a:pt x="495" y="34"/>
                  </a:lnTo>
                  <a:lnTo>
                    <a:pt x="500" y="30"/>
                  </a:lnTo>
                  <a:lnTo>
                    <a:pt x="503" y="28"/>
                  </a:lnTo>
                  <a:lnTo>
                    <a:pt x="504" y="26"/>
                  </a:lnTo>
                  <a:lnTo>
                    <a:pt x="515" y="32"/>
                  </a:lnTo>
                  <a:lnTo>
                    <a:pt x="523" y="40"/>
                  </a:lnTo>
                  <a:lnTo>
                    <a:pt x="530" y="49"/>
                  </a:lnTo>
                  <a:lnTo>
                    <a:pt x="535" y="61"/>
                  </a:lnTo>
                  <a:lnTo>
                    <a:pt x="541" y="72"/>
                  </a:lnTo>
                  <a:lnTo>
                    <a:pt x="548" y="85"/>
                  </a:lnTo>
                  <a:lnTo>
                    <a:pt x="554" y="97"/>
                  </a:lnTo>
                  <a:lnTo>
                    <a:pt x="562" y="108"/>
                  </a:lnTo>
                  <a:lnTo>
                    <a:pt x="572" y="123"/>
                  </a:lnTo>
                  <a:lnTo>
                    <a:pt x="583" y="139"/>
                  </a:lnTo>
                  <a:lnTo>
                    <a:pt x="592" y="154"/>
                  </a:lnTo>
                  <a:lnTo>
                    <a:pt x="601" y="170"/>
                  </a:lnTo>
                  <a:lnTo>
                    <a:pt x="610" y="185"/>
                  </a:lnTo>
                  <a:lnTo>
                    <a:pt x="619" y="201"/>
                  </a:lnTo>
                  <a:lnTo>
                    <a:pt x="627" y="218"/>
                  </a:lnTo>
                  <a:lnTo>
                    <a:pt x="636" y="234"/>
                  </a:lnTo>
                  <a:lnTo>
                    <a:pt x="631" y="332"/>
                  </a:lnTo>
                  <a:lnTo>
                    <a:pt x="650" y="525"/>
                  </a:lnTo>
                  <a:lnTo>
                    <a:pt x="650" y="538"/>
                  </a:lnTo>
                  <a:lnTo>
                    <a:pt x="653" y="550"/>
                  </a:lnTo>
                  <a:lnTo>
                    <a:pt x="655" y="564"/>
                  </a:lnTo>
                  <a:lnTo>
                    <a:pt x="657" y="577"/>
                  </a:lnTo>
                  <a:lnTo>
                    <a:pt x="659" y="590"/>
                  </a:lnTo>
                  <a:lnTo>
                    <a:pt x="656" y="602"/>
                  </a:lnTo>
                  <a:lnTo>
                    <a:pt x="650" y="613"/>
                  </a:lnTo>
                  <a:lnTo>
                    <a:pt x="639" y="622"/>
                  </a:lnTo>
                  <a:lnTo>
                    <a:pt x="629" y="630"/>
                  </a:lnTo>
                  <a:lnTo>
                    <a:pt x="618" y="637"/>
                  </a:lnTo>
                  <a:lnTo>
                    <a:pt x="607" y="641"/>
                  </a:lnTo>
                  <a:lnTo>
                    <a:pt x="595" y="646"/>
                  </a:lnTo>
                  <a:lnTo>
                    <a:pt x="584" y="651"/>
                  </a:lnTo>
                  <a:lnTo>
                    <a:pt x="571" y="653"/>
                  </a:lnTo>
                  <a:lnTo>
                    <a:pt x="560" y="655"/>
                  </a:lnTo>
                  <a:lnTo>
                    <a:pt x="547" y="656"/>
                  </a:lnTo>
                  <a:lnTo>
                    <a:pt x="534" y="659"/>
                  </a:lnTo>
                  <a:lnTo>
                    <a:pt x="522" y="659"/>
                  </a:lnTo>
                  <a:lnTo>
                    <a:pt x="509" y="660"/>
                  </a:lnTo>
                  <a:lnTo>
                    <a:pt x="496" y="660"/>
                  </a:lnTo>
                  <a:lnTo>
                    <a:pt x="482" y="660"/>
                  </a:lnTo>
                  <a:lnTo>
                    <a:pt x="470" y="660"/>
                  </a:lnTo>
                  <a:lnTo>
                    <a:pt x="457" y="661"/>
                  </a:lnTo>
                  <a:lnTo>
                    <a:pt x="444" y="661"/>
                  </a:lnTo>
                  <a:lnTo>
                    <a:pt x="229" y="638"/>
                  </a:lnTo>
                  <a:lnTo>
                    <a:pt x="222" y="622"/>
                  </a:lnTo>
                  <a:lnTo>
                    <a:pt x="226" y="605"/>
                  </a:lnTo>
                  <a:lnTo>
                    <a:pt x="230" y="587"/>
                  </a:lnTo>
                  <a:lnTo>
                    <a:pt x="227" y="569"/>
                  </a:lnTo>
                  <a:lnTo>
                    <a:pt x="221" y="559"/>
                  </a:lnTo>
                  <a:lnTo>
                    <a:pt x="214" y="548"/>
                  </a:lnTo>
                  <a:lnTo>
                    <a:pt x="207" y="539"/>
                  </a:lnTo>
                  <a:lnTo>
                    <a:pt x="200" y="529"/>
                  </a:lnTo>
                  <a:lnTo>
                    <a:pt x="211" y="519"/>
                  </a:lnTo>
                  <a:lnTo>
                    <a:pt x="219" y="508"/>
                  </a:lnTo>
                  <a:lnTo>
                    <a:pt x="224" y="495"/>
                  </a:lnTo>
                  <a:lnTo>
                    <a:pt x="229" y="483"/>
                  </a:lnTo>
                  <a:lnTo>
                    <a:pt x="229" y="464"/>
                  </a:lnTo>
                  <a:lnTo>
                    <a:pt x="223" y="448"/>
                  </a:lnTo>
                  <a:lnTo>
                    <a:pt x="213" y="432"/>
                  </a:lnTo>
                  <a:lnTo>
                    <a:pt x="203" y="416"/>
                  </a:lnTo>
                  <a:lnTo>
                    <a:pt x="195" y="401"/>
                  </a:lnTo>
                  <a:lnTo>
                    <a:pt x="191" y="386"/>
                  </a:lnTo>
                  <a:lnTo>
                    <a:pt x="197" y="371"/>
                  </a:lnTo>
                  <a:lnTo>
                    <a:pt x="213" y="356"/>
                  </a:lnTo>
                  <a:lnTo>
                    <a:pt x="222" y="339"/>
                  </a:lnTo>
                  <a:lnTo>
                    <a:pt x="226" y="321"/>
                  </a:lnTo>
                  <a:lnTo>
                    <a:pt x="224" y="304"/>
                  </a:lnTo>
                  <a:lnTo>
                    <a:pt x="222" y="287"/>
                  </a:lnTo>
                  <a:lnTo>
                    <a:pt x="216" y="269"/>
                  </a:lnTo>
                  <a:lnTo>
                    <a:pt x="212" y="252"/>
                  </a:lnTo>
                  <a:lnTo>
                    <a:pt x="207" y="235"/>
                  </a:lnTo>
                  <a:lnTo>
                    <a:pt x="204" y="218"/>
                  </a:lnTo>
                  <a:lnTo>
                    <a:pt x="201" y="189"/>
                  </a:lnTo>
                  <a:lnTo>
                    <a:pt x="207" y="163"/>
                  </a:lnTo>
                  <a:lnTo>
                    <a:pt x="220" y="139"/>
                  </a:lnTo>
                  <a:lnTo>
                    <a:pt x="236" y="117"/>
                  </a:lnTo>
                  <a:lnTo>
                    <a:pt x="254" y="96"/>
                  </a:lnTo>
                  <a:lnTo>
                    <a:pt x="272" y="72"/>
                  </a:lnTo>
                  <a:lnTo>
                    <a:pt x="287" y="49"/>
                  </a:lnTo>
                  <a:lnTo>
                    <a:pt x="297" y="24"/>
                  </a:lnTo>
                  <a:lnTo>
                    <a:pt x="291" y="18"/>
                  </a:lnTo>
                  <a:lnTo>
                    <a:pt x="275" y="40"/>
                  </a:lnTo>
                  <a:lnTo>
                    <a:pt x="257" y="62"/>
                  </a:lnTo>
                  <a:lnTo>
                    <a:pt x="238" y="84"/>
                  </a:lnTo>
                  <a:lnTo>
                    <a:pt x="219" y="105"/>
                  </a:lnTo>
                  <a:lnTo>
                    <a:pt x="201" y="128"/>
                  </a:lnTo>
                  <a:lnTo>
                    <a:pt x="188" y="152"/>
                  </a:lnTo>
                  <a:lnTo>
                    <a:pt x="180" y="177"/>
                  </a:lnTo>
                  <a:lnTo>
                    <a:pt x="177" y="206"/>
                  </a:lnTo>
                  <a:lnTo>
                    <a:pt x="180" y="226"/>
                  </a:lnTo>
                  <a:lnTo>
                    <a:pt x="186" y="245"/>
                  </a:lnTo>
                  <a:lnTo>
                    <a:pt x="195" y="266"/>
                  </a:lnTo>
                  <a:lnTo>
                    <a:pt x="201" y="287"/>
                  </a:lnTo>
                  <a:lnTo>
                    <a:pt x="205" y="306"/>
                  </a:lnTo>
                  <a:lnTo>
                    <a:pt x="203" y="325"/>
                  </a:lnTo>
                  <a:lnTo>
                    <a:pt x="192" y="342"/>
                  </a:lnTo>
                  <a:lnTo>
                    <a:pt x="171" y="356"/>
                  </a:lnTo>
                  <a:lnTo>
                    <a:pt x="168" y="341"/>
                  </a:lnTo>
                  <a:lnTo>
                    <a:pt x="161" y="328"/>
                  </a:lnTo>
                  <a:lnTo>
                    <a:pt x="151" y="318"/>
                  </a:lnTo>
                  <a:lnTo>
                    <a:pt x="139" y="310"/>
                  </a:lnTo>
                  <a:lnTo>
                    <a:pt x="125" y="303"/>
                  </a:lnTo>
                  <a:lnTo>
                    <a:pt x="112" y="297"/>
                  </a:lnTo>
                  <a:lnTo>
                    <a:pt x="98" y="292"/>
                  </a:lnTo>
                  <a:lnTo>
                    <a:pt x="84" y="288"/>
                  </a:lnTo>
                  <a:lnTo>
                    <a:pt x="78" y="290"/>
                  </a:lnTo>
                  <a:lnTo>
                    <a:pt x="71" y="291"/>
                  </a:lnTo>
                  <a:lnTo>
                    <a:pt x="66" y="294"/>
                  </a:lnTo>
                  <a:lnTo>
                    <a:pt x="61" y="298"/>
                  </a:lnTo>
                  <a:lnTo>
                    <a:pt x="68" y="301"/>
                  </a:lnTo>
                  <a:lnTo>
                    <a:pt x="75" y="303"/>
                  </a:lnTo>
                  <a:lnTo>
                    <a:pt x="83" y="304"/>
                  </a:lnTo>
                  <a:lnTo>
                    <a:pt x="90" y="305"/>
                  </a:lnTo>
                  <a:lnTo>
                    <a:pt x="98" y="307"/>
                  </a:lnTo>
                  <a:lnTo>
                    <a:pt x="105" y="310"/>
                  </a:lnTo>
                  <a:lnTo>
                    <a:pt x="112" y="312"/>
                  </a:lnTo>
                  <a:lnTo>
                    <a:pt x="117" y="317"/>
                  </a:lnTo>
                  <a:lnTo>
                    <a:pt x="106" y="313"/>
                  </a:lnTo>
                  <a:lnTo>
                    <a:pt x="91" y="314"/>
                  </a:lnTo>
                  <a:lnTo>
                    <a:pt x="74" y="318"/>
                  </a:lnTo>
                  <a:lnTo>
                    <a:pt x="57" y="324"/>
                  </a:lnTo>
                  <a:lnTo>
                    <a:pt x="41" y="332"/>
                  </a:lnTo>
                  <a:lnTo>
                    <a:pt x="30" y="339"/>
                  </a:lnTo>
                  <a:lnTo>
                    <a:pt x="23" y="344"/>
                  </a:lnTo>
                  <a:lnTo>
                    <a:pt x="24" y="349"/>
                  </a:lnTo>
                  <a:lnTo>
                    <a:pt x="37" y="343"/>
                  </a:lnTo>
                  <a:lnTo>
                    <a:pt x="51" y="337"/>
                  </a:lnTo>
                  <a:lnTo>
                    <a:pt x="64" y="334"/>
                  </a:lnTo>
                  <a:lnTo>
                    <a:pt x="78" y="330"/>
                  </a:lnTo>
                  <a:lnTo>
                    <a:pt x="93" y="329"/>
                  </a:lnTo>
                  <a:lnTo>
                    <a:pt x="107" y="329"/>
                  </a:lnTo>
                  <a:lnTo>
                    <a:pt x="121" y="334"/>
                  </a:lnTo>
                  <a:lnTo>
                    <a:pt x="135" y="341"/>
                  </a:lnTo>
                  <a:lnTo>
                    <a:pt x="139" y="345"/>
                  </a:lnTo>
                  <a:lnTo>
                    <a:pt x="142" y="352"/>
                  </a:lnTo>
                  <a:lnTo>
                    <a:pt x="142" y="359"/>
                  </a:lnTo>
                  <a:lnTo>
                    <a:pt x="142" y="366"/>
                  </a:lnTo>
                  <a:lnTo>
                    <a:pt x="157" y="381"/>
                  </a:lnTo>
                  <a:lnTo>
                    <a:pt x="171" y="397"/>
                  </a:lnTo>
                  <a:lnTo>
                    <a:pt x="186" y="415"/>
                  </a:lnTo>
                  <a:lnTo>
                    <a:pt x="199" y="433"/>
                  </a:lnTo>
                  <a:lnTo>
                    <a:pt x="208" y="450"/>
                  </a:lnTo>
                  <a:lnTo>
                    <a:pt x="212" y="468"/>
                  </a:lnTo>
                  <a:lnTo>
                    <a:pt x="211" y="483"/>
                  </a:lnTo>
                  <a:lnTo>
                    <a:pt x="201" y="496"/>
                  </a:lnTo>
                  <a:lnTo>
                    <a:pt x="203" y="483"/>
                  </a:lnTo>
                  <a:lnTo>
                    <a:pt x="201" y="464"/>
                  </a:lnTo>
                  <a:lnTo>
                    <a:pt x="195" y="446"/>
                  </a:lnTo>
                  <a:lnTo>
                    <a:pt x="178" y="433"/>
                  </a:lnTo>
                  <a:lnTo>
                    <a:pt x="163" y="428"/>
                  </a:lnTo>
                  <a:lnTo>
                    <a:pt x="150" y="427"/>
                  </a:lnTo>
                  <a:lnTo>
                    <a:pt x="136" y="430"/>
                  </a:lnTo>
                  <a:lnTo>
                    <a:pt x="122" y="434"/>
                  </a:lnTo>
                  <a:lnTo>
                    <a:pt x="108" y="442"/>
                  </a:lnTo>
                  <a:lnTo>
                    <a:pt x="97" y="450"/>
                  </a:lnTo>
                  <a:lnTo>
                    <a:pt x="84" y="461"/>
                  </a:lnTo>
                  <a:lnTo>
                    <a:pt x="74" y="470"/>
                  </a:lnTo>
                  <a:lnTo>
                    <a:pt x="84" y="525"/>
                  </a:lnTo>
                  <a:lnTo>
                    <a:pt x="76" y="525"/>
                  </a:lnTo>
                  <a:lnTo>
                    <a:pt x="68" y="524"/>
                  </a:lnTo>
                  <a:lnTo>
                    <a:pt x="61" y="522"/>
                  </a:lnTo>
                  <a:lnTo>
                    <a:pt x="54" y="517"/>
                  </a:lnTo>
                  <a:lnTo>
                    <a:pt x="48" y="514"/>
                  </a:lnTo>
                  <a:lnTo>
                    <a:pt x="41" y="508"/>
                  </a:lnTo>
                  <a:lnTo>
                    <a:pt x="37" y="502"/>
                  </a:lnTo>
                  <a:lnTo>
                    <a:pt x="31" y="496"/>
                  </a:lnTo>
                  <a:lnTo>
                    <a:pt x="18" y="463"/>
                  </a:lnTo>
                  <a:lnTo>
                    <a:pt x="13" y="426"/>
                  </a:lnTo>
                  <a:lnTo>
                    <a:pt x="11" y="387"/>
                  </a:lnTo>
                  <a:lnTo>
                    <a:pt x="14" y="349"/>
                  </a:lnTo>
                  <a:lnTo>
                    <a:pt x="6" y="341"/>
                  </a:lnTo>
                  <a:lnTo>
                    <a:pt x="0" y="345"/>
                  </a:lnTo>
                  <a:lnTo>
                    <a:pt x="6" y="321"/>
                  </a:lnTo>
                  <a:lnTo>
                    <a:pt x="14" y="298"/>
                  </a:lnTo>
                  <a:lnTo>
                    <a:pt x="26" y="274"/>
                  </a:lnTo>
                  <a:lnTo>
                    <a:pt x="40" y="251"/>
                  </a:lnTo>
                  <a:lnTo>
                    <a:pt x="54" y="227"/>
                  </a:lnTo>
                  <a:lnTo>
                    <a:pt x="68" y="203"/>
                  </a:lnTo>
                  <a:lnTo>
                    <a:pt x="79" y="177"/>
                  </a:lnTo>
                  <a:lnTo>
                    <a:pt x="90" y="152"/>
                  </a:lnTo>
                  <a:lnTo>
                    <a:pt x="92" y="137"/>
                  </a:lnTo>
                  <a:lnTo>
                    <a:pt x="98" y="124"/>
                  </a:lnTo>
                  <a:lnTo>
                    <a:pt x="107" y="114"/>
                  </a:lnTo>
                  <a:lnTo>
                    <a:pt x="119" y="106"/>
                  </a:lnTo>
                  <a:lnTo>
                    <a:pt x="130" y="99"/>
                  </a:lnTo>
                  <a:lnTo>
                    <a:pt x="144" y="92"/>
                  </a:lnTo>
                  <a:lnTo>
                    <a:pt x="157" y="86"/>
                  </a:lnTo>
                  <a:lnTo>
                    <a:pt x="168" y="79"/>
                  </a:lnTo>
                  <a:lnTo>
                    <a:pt x="183" y="70"/>
                  </a:lnTo>
                  <a:lnTo>
                    <a:pt x="197" y="61"/>
                  </a:lnTo>
                  <a:lnTo>
                    <a:pt x="212" y="52"/>
                  </a:lnTo>
                  <a:lnTo>
                    <a:pt x="227" y="41"/>
                  </a:lnTo>
                  <a:lnTo>
                    <a:pt x="242" y="31"/>
                  </a:lnTo>
                  <a:lnTo>
                    <a:pt x="256" y="21"/>
                  </a:lnTo>
                  <a:lnTo>
                    <a:pt x="271" y="10"/>
                  </a:lnTo>
                  <a:lnTo>
                    <a:pt x="284" y="0"/>
                  </a:lnTo>
                  <a:lnTo>
                    <a:pt x="289" y="9"/>
                  </a:lnTo>
                  <a:lnTo>
                    <a:pt x="295" y="18"/>
                  </a:lnTo>
                  <a:lnTo>
                    <a:pt x="302" y="28"/>
                  </a:lnTo>
                  <a:lnTo>
                    <a:pt x="311" y="36"/>
                  </a:lnTo>
                  <a:lnTo>
                    <a:pt x="320" y="43"/>
                  </a:lnTo>
                  <a:lnTo>
                    <a:pt x="329" y="48"/>
                  </a:lnTo>
                  <a:lnTo>
                    <a:pt x="340" y="53"/>
                  </a:lnTo>
                  <a:lnTo>
                    <a:pt x="350" y="55"/>
                  </a:lnTo>
                  <a:close/>
                </a:path>
              </a:pathLst>
            </a:custGeom>
            <a:solidFill>
              <a:srgbClr val="FFBF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41" name="Freeform 37"/>
            <p:cNvSpPr>
              <a:spLocks/>
            </p:cNvSpPr>
            <p:nvPr/>
          </p:nvSpPr>
          <p:spPr bwMode="auto">
            <a:xfrm>
              <a:off x="943" y="1237"/>
              <a:ext cx="25" cy="47"/>
            </a:xfrm>
            <a:custGeom>
              <a:avLst/>
              <a:gdLst/>
              <a:ahLst/>
              <a:cxnLst>
                <a:cxn ang="0">
                  <a:pos x="51" y="17"/>
                </a:cxn>
                <a:cxn ang="0">
                  <a:pos x="50" y="37"/>
                </a:cxn>
                <a:cxn ang="0">
                  <a:pos x="47" y="56"/>
                </a:cxn>
                <a:cxn ang="0">
                  <a:pos x="44" y="75"/>
                </a:cxn>
                <a:cxn ang="0">
                  <a:pos x="44" y="95"/>
                </a:cxn>
                <a:cxn ang="0">
                  <a:pos x="42" y="88"/>
                </a:cxn>
                <a:cxn ang="0">
                  <a:pos x="38" y="81"/>
                </a:cxn>
                <a:cxn ang="0">
                  <a:pos x="32" y="75"/>
                </a:cxn>
                <a:cxn ang="0">
                  <a:pos x="28" y="70"/>
                </a:cxn>
                <a:cxn ang="0">
                  <a:pos x="21" y="64"/>
                </a:cxn>
                <a:cxn ang="0">
                  <a:pos x="14" y="59"/>
                </a:cxn>
                <a:cxn ang="0">
                  <a:pos x="7" y="56"/>
                </a:cxn>
                <a:cxn ang="0">
                  <a:pos x="0" y="53"/>
                </a:cxn>
                <a:cxn ang="0">
                  <a:pos x="5" y="48"/>
                </a:cxn>
                <a:cxn ang="0">
                  <a:pos x="11" y="41"/>
                </a:cxn>
                <a:cxn ang="0">
                  <a:pos x="15" y="35"/>
                </a:cxn>
                <a:cxn ang="0">
                  <a:pos x="20" y="28"/>
                </a:cxn>
                <a:cxn ang="0">
                  <a:pos x="24" y="22"/>
                </a:cxn>
                <a:cxn ang="0">
                  <a:pos x="29" y="15"/>
                </a:cxn>
                <a:cxn ang="0">
                  <a:pos x="32" y="8"/>
                </a:cxn>
                <a:cxn ang="0">
                  <a:pos x="35" y="0"/>
                </a:cxn>
                <a:cxn ang="0">
                  <a:pos x="42" y="2"/>
                </a:cxn>
                <a:cxn ang="0">
                  <a:pos x="45" y="6"/>
                </a:cxn>
                <a:cxn ang="0">
                  <a:pos x="47" y="12"/>
                </a:cxn>
                <a:cxn ang="0">
                  <a:pos x="51" y="17"/>
                </a:cxn>
              </a:cxnLst>
              <a:rect l="0" t="0" r="r" b="b"/>
              <a:pathLst>
                <a:path w="51" h="95">
                  <a:moveTo>
                    <a:pt x="51" y="17"/>
                  </a:moveTo>
                  <a:lnTo>
                    <a:pt x="50" y="37"/>
                  </a:lnTo>
                  <a:lnTo>
                    <a:pt x="47" y="56"/>
                  </a:lnTo>
                  <a:lnTo>
                    <a:pt x="44" y="75"/>
                  </a:lnTo>
                  <a:lnTo>
                    <a:pt x="44" y="95"/>
                  </a:lnTo>
                  <a:lnTo>
                    <a:pt x="42" y="88"/>
                  </a:lnTo>
                  <a:lnTo>
                    <a:pt x="38" y="81"/>
                  </a:lnTo>
                  <a:lnTo>
                    <a:pt x="32" y="75"/>
                  </a:lnTo>
                  <a:lnTo>
                    <a:pt x="28" y="70"/>
                  </a:lnTo>
                  <a:lnTo>
                    <a:pt x="21" y="64"/>
                  </a:lnTo>
                  <a:lnTo>
                    <a:pt x="14" y="59"/>
                  </a:lnTo>
                  <a:lnTo>
                    <a:pt x="7" y="56"/>
                  </a:lnTo>
                  <a:lnTo>
                    <a:pt x="0" y="53"/>
                  </a:lnTo>
                  <a:lnTo>
                    <a:pt x="5" y="48"/>
                  </a:lnTo>
                  <a:lnTo>
                    <a:pt x="11" y="41"/>
                  </a:lnTo>
                  <a:lnTo>
                    <a:pt x="15" y="35"/>
                  </a:lnTo>
                  <a:lnTo>
                    <a:pt x="20" y="28"/>
                  </a:lnTo>
                  <a:lnTo>
                    <a:pt x="24" y="22"/>
                  </a:lnTo>
                  <a:lnTo>
                    <a:pt x="29" y="15"/>
                  </a:lnTo>
                  <a:lnTo>
                    <a:pt x="32" y="8"/>
                  </a:lnTo>
                  <a:lnTo>
                    <a:pt x="35" y="0"/>
                  </a:lnTo>
                  <a:lnTo>
                    <a:pt x="42" y="2"/>
                  </a:lnTo>
                  <a:lnTo>
                    <a:pt x="45" y="6"/>
                  </a:lnTo>
                  <a:lnTo>
                    <a:pt x="47" y="12"/>
                  </a:lnTo>
                  <a:lnTo>
                    <a:pt x="51" y="17"/>
                  </a:lnTo>
                  <a:close/>
                </a:path>
              </a:pathLst>
            </a:custGeom>
            <a:solidFill>
              <a:srgbClr val="FF00D8"/>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42" name="Freeform 38"/>
            <p:cNvSpPr>
              <a:spLocks/>
            </p:cNvSpPr>
            <p:nvPr/>
          </p:nvSpPr>
          <p:spPr bwMode="auto">
            <a:xfrm>
              <a:off x="496" y="1235"/>
              <a:ext cx="33" cy="25"/>
            </a:xfrm>
            <a:custGeom>
              <a:avLst/>
              <a:gdLst/>
              <a:ahLst/>
              <a:cxnLst>
                <a:cxn ang="0">
                  <a:pos x="65" y="2"/>
                </a:cxn>
                <a:cxn ang="0">
                  <a:pos x="60" y="15"/>
                </a:cxn>
                <a:cxn ang="0">
                  <a:pos x="54" y="26"/>
                </a:cxn>
                <a:cxn ang="0">
                  <a:pos x="46" y="38"/>
                </a:cxn>
                <a:cxn ang="0">
                  <a:pos x="39" y="49"/>
                </a:cxn>
                <a:cxn ang="0">
                  <a:pos x="37" y="44"/>
                </a:cxn>
                <a:cxn ang="0">
                  <a:pos x="33" y="38"/>
                </a:cxn>
                <a:cxn ang="0">
                  <a:pos x="28" y="32"/>
                </a:cxn>
                <a:cxn ang="0">
                  <a:pos x="23" y="25"/>
                </a:cxn>
                <a:cxn ang="0">
                  <a:pos x="18" y="19"/>
                </a:cxn>
                <a:cxn ang="0">
                  <a:pos x="12" y="12"/>
                </a:cxn>
                <a:cxn ang="0">
                  <a:pos x="5" y="7"/>
                </a:cxn>
                <a:cxn ang="0">
                  <a:pos x="0" y="0"/>
                </a:cxn>
                <a:cxn ang="0">
                  <a:pos x="8" y="1"/>
                </a:cxn>
                <a:cxn ang="0">
                  <a:pos x="16" y="2"/>
                </a:cxn>
                <a:cxn ang="0">
                  <a:pos x="24" y="3"/>
                </a:cxn>
                <a:cxn ang="0">
                  <a:pos x="33" y="4"/>
                </a:cxn>
                <a:cxn ang="0">
                  <a:pos x="41" y="4"/>
                </a:cxn>
                <a:cxn ang="0">
                  <a:pos x="49" y="4"/>
                </a:cxn>
                <a:cxn ang="0">
                  <a:pos x="57" y="3"/>
                </a:cxn>
                <a:cxn ang="0">
                  <a:pos x="65" y="2"/>
                </a:cxn>
              </a:cxnLst>
              <a:rect l="0" t="0" r="r" b="b"/>
              <a:pathLst>
                <a:path w="65" h="49">
                  <a:moveTo>
                    <a:pt x="65" y="2"/>
                  </a:moveTo>
                  <a:lnTo>
                    <a:pt x="60" y="15"/>
                  </a:lnTo>
                  <a:lnTo>
                    <a:pt x="54" y="26"/>
                  </a:lnTo>
                  <a:lnTo>
                    <a:pt x="46" y="38"/>
                  </a:lnTo>
                  <a:lnTo>
                    <a:pt x="39" y="49"/>
                  </a:lnTo>
                  <a:lnTo>
                    <a:pt x="37" y="44"/>
                  </a:lnTo>
                  <a:lnTo>
                    <a:pt x="33" y="38"/>
                  </a:lnTo>
                  <a:lnTo>
                    <a:pt x="28" y="32"/>
                  </a:lnTo>
                  <a:lnTo>
                    <a:pt x="23" y="25"/>
                  </a:lnTo>
                  <a:lnTo>
                    <a:pt x="18" y="19"/>
                  </a:lnTo>
                  <a:lnTo>
                    <a:pt x="12" y="12"/>
                  </a:lnTo>
                  <a:lnTo>
                    <a:pt x="5" y="7"/>
                  </a:lnTo>
                  <a:lnTo>
                    <a:pt x="0" y="0"/>
                  </a:lnTo>
                  <a:lnTo>
                    <a:pt x="8" y="1"/>
                  </a:lnTo>
                  <a:lnTo>
                    <a:pt x="16" y="2"/>
                  </a:lnTo>
                  <a:lnTo>
                    <a:pt x="24" y="3"/>
                  </a:lnTo>
                  <a:lnTo>
                    <a:pt x="33" y="4"/>
                  </a:lnTo>
                  <a:lnTo>
                    <a:pt x="41" y="4"/>
                  </a:lnTo>
                  <a:lnTo>
                    <a:pt x="49" y="4"/>
                  </a:lnTo>
                  <a:lnTo>
                    <a:pt x="57" y="3"/>
                  </a:lnTo>
                  <a:lnTo>
                    <a:pt x="65" y="2"/>
                  </a:lnTo>
                  <a:close/>
                </a:path>
              </a:pathLst>
            </a:custGeom>
            <a:solidFill>
              <a:srgbClr val="FFBF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43" name="Freeform 39"/>
            <p:cNvSpPr>
              <a:spLocks/>
            </p:cNvSpPr>
            <p:nvPr/>
          </p:nvSpPr>
          <p:spPr bwMode="auto">
            <a:xfrm>
              <a:off x="772" y="1265"/>
              <a:ext cx="285" cy="367"/>
            </a:xfrm>
            <a:custGeom>
              <a:avLst/>
              <a:gdLst/>
              <a:ahLst/>
              <a:cxnLst>
                <a:cxn ang="0">
                  <a:pos x="543" y="163"/>
                </a:cxn>
                <a:cxn ang="0">
                  <a:pos x="511" y="193"/>
                </a:cxn>
                <a:cxn ang="0">
                  <a:pos x="505" y="175"/>
                </a:cxn>
                <a:cxn ang="0">
                  <a:pos x="483" y="233"/>
                </a:cxn>
                <a:cxn ang="0">
                  <a:pos x="497" y="319"/>
                </a:cxn>
                <a:cxn ang="0">
                  <a:pos x="493" y="397"/>
                </a:cxn>
                <a:cxn ang="0">
                  <a:pos x="459" y="428"/>
                </a:cxn>
                <a:cxn ang="0">
                  <a:pos x="475" y="446"/>
                </a:cxn>
                <a:cxn ang="0">
                  <a:pos x="498" y="511"/>
                </a:cxn>
                <a:cxn ang="0">
                  <a:pos x="475" y="588"/>
                </a:cxn>
                <a:cxn ang="0">
                  <a:pos x="461" y="668"/>
                </a:cxn>
                <a:cxn ang="0">
                  <a:pos x="455" y="698"/>
                </a:cxn>
                <a:cxn ang="0">
                  <a:pos x="418" y="717"/>
                </a:cxn>
                <a:cxn ang="0">
                  <a:pos x="359" y="713"/>
                </a:cxn>
                <a:cxn ang="0">
                  <a:pos x="297" y="730"/>
                </a:cxn>
                <a:cxn ang="0">
                  <a:pos x="232" y="729"/>
                </a:cxn>
                <a:cxn ang="0">
                  <a:pos x="168" y="706"/>
                </a:cxn>
                <a:cxn ang="0">
                  <a:pos x="107" y="674"/>
                </a:cxn>
                <a:cxn ang="0">
                  <a:pos x="66" y="658"/>
                </a:cxn>
                <a:cxn ang="0">
                  <a:pos x="38" y="655"/>
                </a:cxn>
                <a:cxn ang="0">
                  <a:pos x="26" y="632"/>
                </a:cxn>
                <a:cxn ang="0">
                  <a:pos x="34" y="573"/>
                </a:cxn>
                <a:cxn ang="0">
                  <a:pos x="82" y="539"/>
                </a:cxn>
                <a:cxn ang="0">
                  <a:pos x="97" y="485"/>
                </a:cxn>
                <a:cxn ang="0">
                  <a:pos x="111" y="429"/>
                </a:cxn>
                <a:cxn ang="0">
                  <a:pos x="115" y="374"/>
                </a:cxn>
                <a:cxn ang="0">
                  <a:pos x="151" y="349"/>
                </a:cxn>
                <a:cxn ang="0">
                  <a:pos x="210" y="295"/>
                </a:cxn>
                <a:cxn ang="0">
                  <a:pos x="201" y="226"/>
                </a:cxn>
                <a:cxn ang="0">
                  <a:pos x="161" y="181"/>
                </a:cxn>
                <a:cxn ang="0">
                  <a:pos x="114" y="181"/>
                </a:cxn>
                <a:cxn ang="0">
                  <a:pos x="72" y="183"/>
                </a:cxn>
                <a:cxn ang="0">
                  <a:pos x="32" y="144"/>
                </a:cxn>
                <a:cxn ang="0">
                  <a:pos x="9" y="104"/>
                </a:cxn>
                <a:cxn ang="0">
                  <a:pos x="69" y="68"/>
                </a:cxn>
                <a:cxn ang="0">
                  <a:pos x="113" y="66"/>
                </a:cxn>
                <a:cxn ang="0">
                  <a:pos x="142" y="56"/>
                </a:cxn>
                <a:cxn ang="0">
                  <a:pos x="173" y="45"/>
                </a:cxn>
                <a:cxn ang="0">
                  <a:pos x="182" y="144"/>
                </a:cxn>
                <a:cxn ang="0">
                  <a:pos x="219" y="233"/>
                </a:cxn>
                <a:cxn ang="0">
                  <a:pos x="247" y="271"/>
                </a:cxn>
                <a:cxn ang="0">
                  <a:pos x="266" y="295"/>
                </a:cxn>
                <a:cxn ang="0">
                  <a:pos x="298" y="213"/>
                </a:cxn>
                <a:cxn ang="0">
                  <a:pos x="324" y="133"/>
                </a:cxn>
                <a:cxn ang="0">
                  <a:pos x="343" y="83"/>
                </a:cxn>
                <a:cxn ang="0">
                  <a:pos x="363" y="33"/>
                </a:cxn>
                <a:cxn ang="0">
                  <a:pos x="380" y="62"/>
                </a:cxn>
                <a:cxn ang="0">
                  <a:pos x="408" y="79"/>
                </a:cxn>
                <a:cxn ang="0">
                  <a:pos x="417" y="0"/>
                </a:cxn>
                <a:cxn ang="0">
                  <a:pos x="521" y="52"/>
                </a:cxn>
                <a:cxn ang="0">
                  <a:pos x="569" y="144"/>
                </a:cxn>
              </a:cxnLst>
              <a:rect l="0" t="0" r="r" b="b"/>
              <a:pathLst>
                <a:path w="571" h="734">
                  <a:moveTo>
                    <a:pt x="569" y="144"/>
                  </a:moveTo>
                  <a:lnTo>
                    <a:pt x="560" y="150"/>
                  </a:lnTo>
                  <a:lnTo>
                    <a:pt x="551" y="157"/>
                  </a:lnTo>
                  <a:lnTo>
                    <a:pt x="543" y="163"/>
                  </a:lnTo>
                  <a:lnTo>
                    <a:pt x="533" y="170"/>
                  </a:lnTo>
                  <a:lnTo>
                    <a:pt x="525" y="178"/>
                  </a:lnTo>
                  <a:lnTo>
                    <a:pt x="518" y="185"/>
                  </a:lnTo>
                  <a:lnTo>
                    <a:pt x="511" y="193"/>
                  </a:lnTo>
                  <a:lnTo>
                    <a:pt x="505" y="201"/>
                  </a:lnTo>
                  <a:lnTo>
                    <a:pt x="503" y="192"/>
                  </a:lnTo>
                  <a:lnTo>
                    <a:pt x="503" y="184"/>
                  </a:lnTo>
                  <a:lnTo>
                    <a:pt x="505" y="175"/>
                  </a:lnTo>
                  <a:lnTo>
                    <a:pt x="507" y="162"/>
                  </a:lnTo>
                  <a:lnTo>
                    <a:pt x="493" y="182"/>
                  </a:lnTo>
                  <a:lnTo>
                    <a:pt x="485" y="206"/>
                  </a:lnTo>
                  <a:lnTo>
                    <a:pt x="483" y="233"/>
                  </a:lnTo>
                  <a:lnTo>
                    <a:pt x="485" y="259"/>
                  </a:lnTo>
                  <a:lnTo>
                    <a:pt x="487" y="279"/>
                  </a:lnTo>
                  <a:lnTo>
                    <a:pt x="492" y="298"/>
                  </a:lnTo>
                  <a:lnTo>
                    <a:pt x="497" y="319"/>
                  </a:lnTo>
                  <a:lnTo>
                    <a:pt x="501" y="340"/>
                  </a:lnTo>
                  <a:lnTo>
                    <a:pt x="502" y="360"/>
                  </a:lnTo>
                  <a:lnTo>
                    <a:pt x="501" y="379"/>
                  </a:lnTo>
                  <a:lnTo>
                    <a:pt x="493" y="397"/>
                  </a:lnTo>
                  <a:lnTo>
                    <a:pt x="479" y="415"/>
                  </a:lnTo>
                  <a:lnTo>
                    <a:pt x="472" y="419"/>
                  </a:lnTo>
                  <a:lnTo>
                    <a:pt x="465" y="424"/>
                  </a:lnTo>
                  <a:lnTo>
                    <a:pt x="459" y="428"/>
                  </a:lnTo>
                  <a:lnTo>
                    <a:pt x="453" y="434"/>
                  </a:lnTo>
                  <a:lnTo>
                    <a:pt x="459" y="441"/>
                  </a:lnTo>
                  <a:lnTo>
                    <a:pt x="467" y="444"/>
                  </a:lnTo>
                  <a:lnTo>
                    <a:pt x="475" y="446"/>
                  </a:lnTo>
                  <a:lnTo>
                    <a:pt x="484" y="447"/>
                  </a:lnTo>
                  <a:lnTo>
                    <a:pt x="491" y="468"/>
                  </a:lnTo>
                  <a:lnTo>
                    <a:pt x="494" y="489"/>
                  </a:lnTo>
                  <a:lnTo>
                    <a:pt x="498" y="511"/>
                  </a:lnTo>
                  <a:lnTo>
                    <a:pt x="506" y="532"/>
                  </a:lnTo>
                  <a:lnTo>
                    <a:pt x="497" y="550"/>
                  </a:lnTo>
                  <a:lnTo>
                    <a:pt x="486" y="569"/>
                  </a:lnTo>
                  <a:lnTo>
                    <a:pt x="475" y="588"/>
                  </a:lnTo>
                  <a:lnTo>
                    <a:pt x="464" y="608"/>
                  </a:lnTo>
                  <a:lnTo>
                    <a:pt x="457" y="628"/>
                  </a:lnTo>
                  <a:lnTo>
                    <a:pt x="456" y="648"/>
                  </a:lnTo>
                  <a:lnTo>
                    <a:pt x="461" y="668"/>
                  </a:lnTo>
                  <a:lnTo>
                    <a:pt x="475" y="689"/>
                  </a:lnTo>
                  <a:lnTo>
                    <a:pt x="469" y="689"/>
                  </a:lnTo>
                  <a:lnTo>
                    <a:pt x="462" y="692"/>
                  </a:lnTo>
                  <a:lnTo>
                    <a:pt x="455" y="698"/>
                  </a:lnTo>
                  <a:lnTo>
                    <a:pt x="448" y="704"/>
                  </a:lnTo>
                  <a:lnTo>
                    <a:pt x="447" y="713"/>
                  </a:lnTo>
                  <a:lnTo>
                    <a:pt x="433" y="716"/>
                  </a:lnTo>
                  <a:lnTo>
                    <a:pt x="418" y="717"/>
                  </a:lnTo>
                  <a:lnTo>
                    <a:pt x="403" y="716"/>
                  </a:lnTo>
                  <a:lnTo>
                    <a:pt x="389" y="715"/>
                  </a:lnTo>
                  <a:lnTo>
                    <a:pt x="374" y="714"/>
                  </a:lnTo>
                  <a:lnTo>
                    <a:pt x="359" y="713"/>
                  </a:lnTo>
                  <a:lnTo>
                    <a:pt x="346" y="714"/>
                  </a:lnTo>
                  <a:lnTo>
                    <a:pt x="332" y="717"/>
                  </a:lnTo>
                  <a:lnTo>
                    <a:pt x="315" y="726"/>
                  </a:lnTo>
                  <a:lnTo>
                    <a:pt x="297" y="730"/>
                  </a:lnTo>
                  <a:lnTo>
                    <a:pt x="281" y="732"/>
                  </a:lnTo>
                  <a:lnTo>
                    <a:pt x="264" y="734"/>
                  </a:lnTo>
                  <a:lnTo>
                    <a:pt x="248" y="732"/>
                  </a:lnTo>
                  <a:lnTo>
                    <a:pt x="232" y="729"/>
                  </a:lnTo>
                  <a:lnTo>
                    <a:pt x="216" y="724"/>
                  </a:lnTo>
                  <a:lnTo>
                    <a:pt x="199" y="720"/>
                  </a:lnTo>
                  <a:lnTo>
                    <a:pt x="183" y="713"/>
                  </a:lnTo>
                  <a:lnTo>
                    <a:pt x="168" y="706"/>
                  </a:lnTo>
                  <a:lnTo>
                    <a:pt x="152" y="698"/>
                  </a:lnTo>
                  <a:lnTo>
                    <a:pt x="137" y="690"/>
                  </a:lnTo>
                  <a:lnTo>
                    <a:pt x="122" y="682"/>
                  </a:lnTo>
                  <a:lnTo>
                    <a:pt x="107" y="674"/>
                  </a:lnTo>
                  <a:lnTo>
                    <a:pt x="92" y="667"/>
                  </a:lnTo>
                  <a:lnTo>
                    <a:pt x="79" y="660"/>
                  </a:lnTo>
                  <a:lnTo>
                    <a:pt x="73" y="659"/>
                  </a:lnTo>
                  <a:lnTo>
                    <a:pt x="66" y="658"/>
                  </a:lnTo>
                  <a:lnTo>
                    <a:pt x="59" y="656"/>
                  </a:lnTo>
                  <a:lnTo>
                    <a:pt x="52" y="656"/>
                  </a:lnTo>
                  <a:lnTo>
                    <a:pt x="45" y="655"/>
                  </a:lnTo>
                  <a:lnTo>
                    <a:pt x="38" y="655"/>
                  </a:lnTo>
                  <a:lnTo>
                    <a:pt x="31" y="658"/>
                  </a:lnTo>
                  <a:lnTo>
                    <a:pt x="26" y="660"/>
                  </a:lnTo>
                  <a:lnTo>
                    <a:pt x="26" y="647"/>
                  </a:lnTo>
                  <a:lnTo>
                    <a:pt x="26" y="632"/>
                  </a:lnTo>
                  <a:lnTo>
                    <a:pt x="24" y="616"/>
                  </a:lnTo>
                  <a:lnTo>
                    <a:pt x="24" y="600"/>
                  </a:lnTo>
                  <a:lnTo>
                    <a:pt x="28" y="585"/>
                  </a:lnTo>
                  <a:lnTo>
                    <a:pt x="34" y="573"/>
                  </a:lnTo>
                  <a:lnTo>
                    <a:pt x="45" y="565"/>
                  </a:lnTo>
                  <a:lnTo>
                    <a:pt x="62" y="562"/>
                  </a:lnTo>
                  <a:lnTo>
                    <a:pt x="74" y="552"/>
                  </a:lnTo>
                  <a:lnTo>
                    <a:pt x="82" y="539"/>
                  </a:lnTo>
                  <a:lnTo>
                    <a:pt x="88" y="526"/>
                  </a:lnTo>
                  <a:lnTo>
                    <a:pt x="91" y="512"/>
                  </a:lnTo>
                  <a:lnTo>
                    <a:pt x="95" y="499"/>
                  </a:lnTo>
                  <a:lnTo>
                    <a:pt x="97" y="485"/>
                  </a:lnTo>
                  <a:lnTo>
                    <a:pt x="100" y="470"/>
                  </a:lnTo>
                  <a:lnTo>
                    <a:pt x="106" y="456"/>
                  </a:lnTo>
                  <a:lnTo>
                    <a:pt x="110" y="443"/>
                  </a:lnTo>
                  <a:lnTo>
                    <a:pt x="111" y="429"/>
                  </a:lnTo>
                  <a:lnTo>
                    <a:pt x="111" y="415"/>
                  </a:lnTo>
                  <a:lnTo>
                    <a:pt x="110" y="400"/>
                  </a:lnTo>
                  <a:lnTo>
                    <a:pt x="111" y="386"/>
                  </a:lnTo>
                  <a:lnTo>
                    <a:pt x="115" y="374"/>
                  </a:lnTo>
                  <a:lnTo>
                    <a:pt x="123" y="366"/>
                  </a:lnTo>
                  <a:lnTo>
                    <a:pt x="137" y="362"/>
                  </a:lnTo>
                  <a:lnTo>
                    <a:pt x="144" y="355"/>
                  </a:lnTo>
                  <a:lnTo>
                    <a:pt x="151" y="349"/>
                  </a:lnTo>
                  <a:lnTo>
                    <a:pt x="159" y="347"/>
                  </a:lnTo>
                  <a:lnTo>
                    <a:pt x="168" y="348"/>
                  </a:lnTo>
                  <a:lnTo>
                    <a:pt x="210" y="313"/>
                  </a:lnTo>
                  <a:lnTo>
                    <a:pt x="210" y="295"/>
                  </a:lnTo>
                  <a:lnTo>
                    <a:pt x="210" y="277"/>
                  </a:lnTo>
                  <a:lnTo>
                    <a:pt x="209" y="259"/>
                  </a:lnTo>
                  <a:lnTo>
                    <a:pt x="205" y="242"/>
                  </a:lnTo>
                  <a:lnTo>
                    <a:pt x="201" y="226"/>
                  </a:lnTo>
                  <a:lnTo>
                    <a:pt x="194" y="211"/>
                  </a:lnTo>
                  <a:lnTo>
                    <a:pt x="186" y="196"/>
                  </a:lnTo>
                  <a:lnTo>
                    <a:pt x="174" y="183"/>
                  </a:lnTo>
                  <a:lnTo>
                    <a:pt x="161" y="181"/>
                  </a:lnTo>
                  <a:lnTo>
                    <a:pt x="149" y="178"/>
                  </a:lnTo>
                  <a:lnTo>
                    <a:pt x="137" y="178"/>
                  </a:lnTo>
                  <a:lnTo>
                    <a:pt x="126" y="178"/>
                  </a:lnTo>
                  <a:lnTo>
                    <a:pt x="114" y="181"/>
                  </a:lnTo>
                  <a:lnTo>
                    <a:pt x="103" y="184"/>
                  </a:lnTo>
                  <a:lnTo>
                    <a:pt x="91" y="188"/>
                  </a:lnTo>
                  <a:lnTo>
                    <a:pt x="81" y="193"/>
                  </a:lnTo>
                  <a:lnTo>
                    <a:pt x="72" y="183"/>
                  </a:lnTo>
                  <a:lnTo>
                    <a:pt x="62" y="173"/>
                  </a:lnTo>
                  <a:lnTo>
                    <a:pt x="53" y="162"/>
                  </a:lnTo>
                  <a:lnTo>
                    <a:pt x="43" y="153"/>
                  </a:lnTo>
                  <a:lnTo>
                    <a:pt x="32" y="144"/>
                  </a:lnTo>
                  <a:lnTo>
                    <a:pt x="22" y="136"/>
                  </a:lnTo>
                  <a:lnTo>
                    <a:pt x="11" y="127"/>
                  </a:lnTo>
                  <a:lnTo>
                    <a:pt x="0" y="119"/>
                  </a:lnTo>
                  <a:lnTo>
                    <a:pt x="9" y="104"/>
                  </a:lnTo>
                  <a:lnTo>
                    <a:pt x="22" y="92"/>
                  </a:lnTo>
                  <a:lnTo>
                    <a:pt x="37" y="83"/>
                  </a:lnTo>
                  <a:lnTo>
                    <a:pt x="52" y="75"/>
                  </a:lnTo>
                  <a:lnTo>
                    <a:pt x="69" y="68"/>
                  </a:lnTo>
                  <a:lnTo>
                    <a:pt x="85" y="61"/>
                  </a:lnTo>
                  <a:lnTo>
                    <a:pt x="100" y="55"/>
                  </a:lnTo>
                  <a:lnTo>
                    <a:pt x="114" y="48"/>
                  </a:lnTo>
                  <a:lnTo>
                    <a:pt x="113" y="66"/>
                  </a:lnTo>
                  <a:lnTo>
                    <a:pt x="120" y="66"/>
                  </a:lnTo>
                  <a:lnTo>
                    <a:pt x="127" y="63"/>
                  </a:lnTo>
                  <a:lnTo>
                    <a:pt x="135" y="60"/>
                  </a:lnTo>
                  <a:lnTo>
                    <a:pt x="142" y="56"/>
                  </a:lnTo>
                  <a:lnTo>
                    <a:pt x="149" y="53"/>
                  </a:lnTo>
                  <a:lnTo>
                    <a:pt x="157" y="49"/>
                  </a:lnTo>
                  <a:lnTo>
                    <a:pt x="165" y="46"/>
                  </a:lnTo>
                  <a:lnTo>
                    <a:pt x="173" y="45"/>
                  </a:lnTo>
                  <a:lnTo>
                    <a:pt x="172" y="70"/>
                  </a:lnTo>
                  <a:lnTo>
                    <a:pt x="173" y="95"/>
                  </a:lnTo>
                  <a:lnTo>
                    <a:pt x="176" y="120"/>
                  </a:lnTo>
                  <a:lnTo>
                    <a:pt x="182" y="144"/>
                  </a:lnTo>
                  <a:lnTo>
                    <a:pt x="189" y="167"/>
                  </a:lnTo>
                  <a:lnTo>
                    <a:pt x="198" y="189"/>
                  </a:lnTo>
                  <a:lnTo>
                    <a:pt x="208" y="211"/>
                  </a:lnTo>
                  <a:lnTo>
                    <a:pt x="219" y="233"/>
                  </a:lnTo>
                  <a:lnTo>
                    <a:pt x="224" y="241"/>
                  </a:lnTo>
                  <a:lnTo>
                    <a:pt x="231" y="250"/>
                  </a:lnTo>
                  <a:lnTo>
                    <a:pt x="239" y="260"/>
                  </a:lnTo>
                  <a:lnTo>
                    <a:pt x="247" y="271"/>
                  </a:lnTo>
                  <a:lnTo>
                    <a:pt x="254" y="280"/>
                  </a:lnTo>
                  <a:lnTo>
                    <a:pt x="260" y="288"/>
                  </a:lnTo>
                  <a:lnTo>
                    <a:pt x="265" y="292"/>
                  </a:lnTo>
                  <a:lnTo>
                    <a:pt x="266" y="295"/>
                  </a:lnTo>
                  <a:lnTo>
                    <a:pt x="273" y="281"/>
                  </a:lnTo>
                  <a:lnTo>
                    <a:pt x="281" y="261"/>
                  </a:lnTo>
                  <a:lnTo>
                    <a:pt x="289" y="238"/>
                  </a:lnTo>
                  <a:lnTo>
                    <a:pt x="298" y="213"/>
                  </a:lnTo>
                  <a:lnTo>
                    <a:pt x="307" y="188"/>
                  </a:lnTo>
                  <a:lnTo>
                    <a:pt x="313" y="165"/>
                  </a:lnTo>
                  <a:lnTo>
                    <a:pt x="319" y="146"/>
                  </a:lnTo>
                  <a:lnTo>
                    <a:pt x="324" y="133"/>
                  </a:lnTo>
                  <a:lnTo>
                    <a:pt x="328" y="121"/>
                  </a:lnTo>
                  <a:lnTo>
                    <a:pt x="333" y="108"/>
                  </a:lnTo>
                  <a:lnTo>
                    <a:pt x="338" y="95"/>
                  </a:lnTo>
                  <a:lnTo>
                    <a:pt x="343" y="83"/>
                  </a:lnTo>
                  <a:lnTo>
                    <a:pt x="348" y="70"/>
                  </a:lnTo>
                  <a:lnTo>
                    <a:pt x="353" y="57"/>
                  </a:lnTo>
                  <a:lnTo>
                    <a:pt x="358" y="46"/>
                  </a:lnTo>
                  <a:lnTo>
                    <a:pt x="363" y="33"/>
                  </a:lnTo>
                  <a:lnTo>
                    <a:pt x="366" y="40"/>
                  </a:lnTo>
                  <a:lnTo>
                    <a:pt x="371" y="47"/>
                  </a:lnTo>
                  <a:lnTo>
                    <a:pt x="374" y="55"/>
                  </a:lnTo>
                  <a:lnTo>
                    <a:pt x="380" y="62"/>
                  </a:lnTo>
                  <a:lnTo>
                    <a:pt x="386" y="69"/>
                  </a:lnTo>
                  <a:lnTo>
                    <a:pt x="392" y="75"/>
                  </a:lnTo>
                  <a:lnTo>
                    <a:pt x="400" y="78"/>
                  </a:lnTo>
                  <a:lnTo>
                    <a:pt x="408" y="79"/>
                  </a:lnTo>
                  <a:lnTo>
                    <a:pt x="407" y="72"/>
                  </a:lnTo>
                  <a:lnTo>
                    <a:pt x="404" y="53"/>
                  </a:lnTo>
                  <a:lnTo>
                    <a:pt x="407" y="28"/>
                  </a:lnTo>
                  <a:lnTo>
                    <a:pt x="417" y="0"/>
                  </a:lnTo>
                  <a:lnTo>
                    <a:pt x="438" y="18"/>
                  </a:lnTo>
                  <a:lnTo>
                    <a:pt x="464" y="31"/>
                  </a:lnTo>
                  <a:lnTo>
                    <a:pt x="493" y="41"/>
                  </a:lnTo>
                  <a:lnTo>
                    <a:pt x="521" y="52"/>
                  </a:lnTo>
                  <a:lnTo>
                    <a:pt x="545" y="66"/>
                  </a:lnTo>
                  <a:lnTo>
                    <a:pt x="562" y="83"/>
                  </a:lnTo>
                  <a:lnTo>
                    <a:pt x="571" y="108"/>
                  </a:lnTo>
                  <a:lnTo>
                    <a:pt x="569" y="144"/>
                  </a:lnTo>
                  <a:close/>
                </a:path>
              </a:pathLst>
            </a:custGeom>
            <a:solidFill>
              <a:srgbClr val="FF7C21"/>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44" name="Freeform 40"/>
            <p:cNvSpPr>
              <a:spLocks/>
            </p:cNvSpPr>
            <p:nvPr/>
          </p:nvSpPr>
          <p:spPr bwMode="auto">
            <a:xfrm>
              <a:off x="843" y="1265"/>
              <a:ext cx="29" cy="18"/>
            </a:xfrm>
            <a:custGeom>
              <a:avLst/>
              <a:gdLst/>
              <a:ahLst/>
              <a:cxnLst>
                <a:cxn ang="0">
                  <a:pos x="59" y="36"/>
                </a:cxn>
                <a:cxn ang="0">
                  <a:pos x="52" y="31"/>
                </a:cxn>
                <a:cxn ang="0">
                  <a:pos x="45" y="29"/>
                </a:cxn>
                <a:cxn ang="0">
                  <a:pos x="37" y="28"/>
                </a:cxn>
                <a:cxn ang="0">
                  <a:pos x="29" y="28"/>
                </a:cxn>
                <a:cxn ang="0">
                  <a:pos x="21" y="29"/>
                </a:cxn>
                <a:cxn ang="0">
                  <a:pos x="13" y="31"/>
                </a:cxn>
                <a:cxn ang="0">
                  <a:pos x="6" y="32"/>
                </a:cxn>
                <a:cxn ang="0">
                  <a:pos x="0" y="33"/>
                </a:cxn>
                <a:cxn ang="0">
                  <a:pos x="31" y="0"/>
                </a:cxn>
                <a:cxn ang="0">
                  <a:pos x="40" y="7"/>
                </a:cxn>
                <a:cxn ang="0">
                  <a:pos x="50" y="14"/>
                </a:cxn>
                <a:cxn ang="0">
                  <a:pos x="56" y="24"/>
                </a:cxn>
                <a:cxn ang="0">
                  <a:pos x="59" y="36"/>
                </a:cxn>
              </a:cxnLst>
              <a:rect l="0" t="0" r="r" b="b"/>
              <a:pathLst>
                <a:path w="59" h="36">
                  <a:moveTo>
                    <a:pt x="59" y="36"/>
                  </a:moveTo>
                  <a:lnTo>
                    <a:pt x="52" y="31"/>
                  </a:lnTo>
                  <a:lnTo>
                    <a:pt x="45" y="29"/>
                  </a:lnTo>
                  <a:lnTo>
                    <a:pt x="37" y="28"/>
                  </a:lnTo>
                  <a:lnTo>
                    <a:pt x="29" y="28"/>
                  </a:lnTo>
                  <a:lnTo>
                    <a:pt x="21" y="29"/>
                  </a:lnTo>
                  <a:lnTo>
                    <a:pt x="13" y="31"/>
                  </a:lnTo>
                  <a:lnTo>
                    <a:pt x="6" y="32"/>
                  </a:lnTo>
                  <a:lnTo>
                    <a:pt x="0" y="33"/>
                  </a:lnTo>
                  <a:lnTo>
                    <a:pt x="31" y="0"/>
                  </a:lnTo>
                  <a:lnTo>
                    <a:pt x="40" y="7"/>
                  </a:lnTo>
                  <a:lnTo>
                    <a:pt x="50" y="14"/>
                  </a:lnTo>
                  <a:lnTo>
                    <a:pt x="56" y="24"/>
                  </a:lnTo>
                  <a:lnTo>
                    <a:pt x="59" y="36"/>
                  </a:lnTo>
                  <a:close/>
                </a:path>
              </a:pathLst>
            </a:custGeom>
            <a:solidFill>
              <a:srgbClr val="FF00D8"/>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45" name="Freeform 41"/>
            <p:cNvSpPr>
              <a:spLocks/>
            </p:cNvSpPr>
            <p:nvPr/>
          </p:nvSpPr>
          <p:spPr bwMode="auto">
            <a:xfrm>
              <a:off x="867" y="1276"/>
              <a:ext cx="77" cy="122"/>
            </a:xfrm>
            <a:custGeom>
              <a:avLst/>
              <a:gdLst/>
              <a:ahLst/>
              <a:cxnLst>
                <a:cxn ang="0">
                  <a:pos x="154" y="0"/>
                </a:cxn>
                <a:cxn ang="0">
                  <a:pos x="144" y="31"/>
                </a:cxn>
                <a:cxn ang="0">
                  <a:pos x="134" y="62"/>
                </a:cxn>
                <a:cxn ang="0">
                  <a:pos x="122" y="92"/>
                </a:cxn>
                <a:cxn ang="0">
                  <a:pos x="111" y="122"/>
                </a:cxn>
                <a:cxn ang="0">
                  <a:pos x="99" y="153"/>
                </a:cxn>
                <a:cxn ang="0">
                  <a:pos x="89" y="183"/>
                </a:cxn>
                <a:cxn ang="0">
                  <a:pos x="79" y="214"/>
                </a:cxn>
                <a:cxn ang="0">
                  <a:pos x="69" y="245"/>
                </a:cxn>
                <a:cxn ang="0">
                  <a:pos x="52" y="221"/>
                </a:cxn>
                <a:cxn ang="0">
                  <a:pos x="38" y="195"/>
                </a:cxn>
                <a:cxn ang="0">
                  <a:pos x="26" y="169"/>
                </a:cxn>
                <a:cxn ang="0">
                  <a:pos x="17" y="141"/>
                </a:cxn>
                <a:cxn ang="0">
                  <a:pos x="8" y="114"/>
                </a:cxn>
                <a:cxn ang="0">
                  <a:pos x="4" y="85"/>
                </a:cxn>
                <a:cxn ang="0">
                  <a:pos x="0" y="55"/>
                </a:cxn>
                <a:cxn ang="0">
                  <a:pos x="0" y="25"/>
                </a:cxn>
                <a:cxn ang="0">
                  <a:pos x="7" y="28"/>
                </a:cxn>
                <a:cxn ang="0">
                  <a:pos x="15" y="40"/>
                </a:cxn>
                <a:cxn ang="0">
                  <a:pos x="22" y="54"/>
                </a:cxn>
                <a:cxn ang="0">
                  <a:pos x="27" y="68"/>
                </a:cxn>
                <a:cxn ang="0">
                  <a:pos x="57" y="152"/>
                </a:cxn>
                <a:cxn ang="0">
                  <a:pos x="65" y="153"/>
                </a:cxn>
                <a:cxn ang="0">
                  <a:pos x="71" y="148"/>
                </a:cxn>
                <a:cxn ang="0">
                  <a:pos x="74" y="139"/>
                </a:cxn>
                <a:cxn ang="0">
                  <a:pos x="76" y="131"/>
                </a:cxn>
                <a:cxn ang="0">
                  <a:pos x="82" y="111"/>
                </a:cxn>
                <a:cxn ang="0">
                  <a:pos x="87" y="91"/>
                </a:cxn>
                <a:cxn ang="0">
                  <a:pos x="91" y="70"/>
                </a:cxn>
                <a:cxn ang="0">
                  <a:pos x="97" y="49"/>
                </a:cxn>
                <a:cxn ang="0">
                  <a:pos x="105" y="32"/>
                </a:cxn>
                <a:cxn ang="0">
                  <a:pos x="117" y="16"/>
                </a:cxn>
                <a:cxn ang="0">
                  <a:pos x="133" y="5"/>
                </a:cxn>
                <a:cxn ang="0">
                  <a:pos x="154" y="0"/>
                </a:cxn>
              </a:cxnLst>
              <a:rect l="0" t="0" r="r" b="b"/>
              <a:pathLst>
                <a:path w="154" h="245">
                  <a:moveTo>
                    <a:pt x="154" y="0"/>
                  </a:moveTo>
                  <a:lnTo>
                    <a:pt x="144" y="31"/>
                  </a:lnTo>
                  <a:lnTo>
                    <a:pt x="134" y="62"/>
                  </a:lnTo>
                  <a:lnTo>
                    <a:pt x="122" y="92"/>
                  </a:lnTo>
                  <a:lnTo>
                    <a:pt x="111" y="122"/>
                  </a:lnTo>
                  <a:lnTo>
                    <a:pt x="99" y="153"/>
                  </a:lnTo>
                  <a:lnTo>
                    <a:pt x="89" y="183"/>
                  </a:lnTo>
                  <a:lnTo>
                    <a:pt x="79" y="214"/>
                  </a:lnTo>
                  <a:lnTo>
                    <a:pt x="69" y="245"/>
                  </a:lnTo>
                  <a:lnTo>
                    <a:pt x="52" y="221"/>
                  </a:lnTo>
                  <a:lnTo>
                    <a:pt x="38" y="195"/>
                  </a:lnTo>
                  <a:lnTo>
                    <a:pt x="26" y="169"/>
                  </a:lnTo>
                  <a:lnTo>
                    <a:pt x="17" y="141"/>
                  </a:lnTo>
                  <a:lnTo>
                    <a:pt x="8" y="114"/>
                  </a:lnTo>
                  <a:lnTo>
                    <a:pt x="4" y="85"/>
                  </a:lnTo>
                  <a:lnTo>
                    <a:pt x="0" y="55"/>
                  </a:lnTo>
                  <a:lnTo>
                    <a:pt x="0" y="25"/>
                  </a:lnTo>
                  <a:lnTo>
                    <a:pt x="7" y="28"/>
                  </a:lnTo>
                  <a:lnTo>
                    <a:pt x="15" y="40"/>
                  </a:lnTo>
                  <a:lnTo>
                    <a:pt x="22" y="54"/>
                  </a:lnTo>
                  <a:lnTo>
                    <a:pt x="27" y="68"/>
                  </a:lnTo>
                  <a:lnTo>
                    <a:pt x="57" y="152"/>
                  </a:lnTo>
                  <a:lnTo>
                    <a:pt x="65" y="153"/>
                  </a:lnTo>
                  <a:lnTo>
                    <a:pt x="71" y="148"/>
                  </a:lnTo>
                  <a:lnTo>
                    <a:pt x="74" y="139"/>
                  </a:lnTo>
                  <a:lnTo>
                    <a:pt x="76" y="131"/>
                  </a:lnTo>
                  <a:lnTo>
                    <a:pt x="82" y="111"/>
                  </a:lnTo>
                  <a:lnTo>
                    <a:pt x="87" y="91"/>
                  </a:lnTo>
                  <a:lnTo>
                    <a:pt x="91" y="70"/>
                  </a:lnTo>
                  <a:lnTo>
                    <a:pt x="97" y="49"/>
                  </a:lnTo>
                  <a:lnTo>
                    <a:pt x="105" y="32"/>
                  </a:lnTo>
                  <a:lnTo>
                    <a:pt x="117" y="16"/>
                  </a:lnTo>
                  <a:lnTo>
                    <a:pt x="133" y="5"/>
                  </a:lnTo>
                  <a:lnTo>
                    <a:pt x="154" y="0"/>
                  </a:lnTo>
                  <a:close/>
                </a:path>
              </a:pathLst>
            </a:custGeom>
            <a:solidFill>
              <a:srgbClr val="FF00D8"/>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46" name="Freeform 42"/>
            <p:cNvSpPr>
              <a:spLocks/>
            </p:cNvSpPr>
            <p:nvPr/>
          </p:nvSpPr>
          <p:spPr bwMode="auto">
            <a:xfrm>
              <a:off x="760" y="1330"/>
              <a:ext cx="49" cy="56"/>
            </a:xfrm>
            <a:custGeom>
              <a:avLst/>
              <a:gdLst/>
              <a:ahLst/>
              <a:cxnLst>
                <a:cxn ang="0">
                  <a:pos x="98" y="79"/>
                </a:cxn>
                <a:cxn ang="0">
                  <a:pos x="93" y="86"/>
                </a:cxn>
                <a:cxn ang="0">
                  <a:pos x="91" y="95"/>
                </a:cxn>
                <a:cxn ang="0">
                  <a:pos x="89" y="104"/>
                </a:cxn>
                <a:cxn ang="0">
                  <a:pos x="87" y="112"/>
                </a:cxn>
                <a:cxn ang="0">
                  <a:pos x="75" y="101"/>
                </a:cxn>
                <a:cxn ang="0">
                  <a:pos x="65" y="90"/>
                </a:cxn>
                <a:cxn ang="0">
                  <a:pos x="53" y="78"/>
                </a:cxn>
                <a:cxn ang="0">
                  <a:pos x="43" y="68"/>
                </a:cxn>
                <a:cxn ang="0">
                  <a:pos x="32" y="57"/>
                </a:cxn>
                <a:cxn ang="0">
                  <a:pos x="22" y="47"/>
                </a:cxn>
                <a:cxn ang="0">
                  <a:pos x="11" y="37"/>
                </a:cxn>
                <a:cxn ang="0">
                  <a:pos x="0" y="28"/>
                </a:cxn>
                <a:cxn ang="0">
                  <a:pos x="13" y="0"/>
                </a:cxn>
                <a:cxn ang="0">
                  <a:pos x="23" y="9"/>
                </a:cxn>
                <a:cxn ang="0">
                  <a:pos x="35" y="18"/>
                </a:cxn>
                <a:cxn ang="0">
                  <a:pos x="47" y="28"/>
                </a:cxn>
                <a:cxn ang="0">
                  <a:pos x="59" y="37"/>
                </a:cxn>
                <a:cxn ang="0">
                  <a:pos x="70" y="46"/>
                </a:cxn>
                <a:cxn ang="0">
                  <a:pos x="81" y="56"/>
                </a:cxn>
                <a:cxn ang="0">
                  <a:pos x="90" y="68"/>
                </a:cxn>
                <a:cxn ang="0">
                  <a:pos x="98" y="79"/>
                </a:cxn>
              </a:cxnLst>
              <a:rect l="0" t="0" r="r" b="b"/>
              <a:pathLst>
                <a:path w="98" h="112">
                  <a:moveTo>
                    <a:pt x="98" y="79"/>
                  </a:moveTo>
                  <a:lnTo>
                    <a:pt x="93" y="86"/>
                  </a:lnTo>
                  <a:lnTo>
                    <a:pt x="91" y="95"/>
                  </a:lnTo>
                  <a:lnTo>
                    <a:pt x="89" y="104"/>
                  </a:lnTo>
                  <a:lnTo>
                    <a:pt x="87" y="112"/>
                  </a:lnTo>
                  <a:lnTo>
                    <a:pt x="75" y="101"/>
                  </a:lnTo>
                  <a:lnTo>
                    <a:pt x="65" y="90"/>
                  </a:lnTo>
                  <a:lnTo>
                    <a:pt x="53" y="78"/>
                  </a:lnTo>
                  <a:lnTo>
                    <a:pt x="43" y="68"/>
                  </a:lnTo>
                  <a:lnTo>
                    <a:pt x="32" y="57"/>
                  </a:lnTo>
                  <a:lnTo>
                    <a:pt x="22" y="47"/>
                  </a:lnTo>
                  <a:lnTo>
                    <a:pt x="11" y="37"/>
                  </a:lnTo>
                  <a:lnTo>
                    <a:pt x="0" y="28"/>
                  </a:lnTo>
                  <a:lnTo>
                    <a:pt x="13" y="0"/>
                  </a:lnTo>
                  <a:lnTo>
                    <a:pt x="23" y="9"/>
                  </a:lnTo>
                  <a:lnTo>
                    <a:pt x="35" y="18"/>
                  </a:lnTo>
                  <a:lnTo>
                    <a:pt x="47" y="28"/>
                  </a:lnTo>
                  <a:lnTo>
                    <a:pt x="59" y="37"/>
                  </a:lnTo>
                  <a:lnTo>
                    <a:pt x="70" y="46"/>
                  </a:lnTo>
                  <a:lnTo>
                    <a:pt x="81" y="56"/>
                  </a:lnTo>
                  <a:lnTo>
                    <a:pt x="90" y="68"/>
                  </a:lnTo>
                  <a:lnTo>
                    <a:pt x="98" y="79"/>
                  </a:lnTo>
                  <a:close/>
                </a:path>
              </a:pathLst>
            </a:custGeom>
            <a:solidFill>
              <a:srgbClr val="FF00D8"/>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47" name="Freeform 43"/>
            <p:cNvSpPr>
              <a:spLocks/>
            </p:cNvSpPr>
            <p:nvPr/>
          </p:nvSpPr>
          <p:spPr bwMode="auto">
            <a:xfrm>
              <a:off x="1021" y="1344"/>
              <a:ext cx="42" cy="54"/>
            </a:xfrm>
            <a:custGeom>
              <a:avLst/>
              <a:gdLst/>
              <a:ahLst/>
              <a:cxnLst>
                <a:cxn ang="0">
                  <a:pos x="80" y="38"/>
                </a:cxn>
                <a:cxn ang="0">
                  <a:pos x="75" y="47"/>
                </a:cxn>
                <a:cxn ang="0">
                  <a:pos x="65" y="55"/>
                </a:cxn>
                <a:cxn ang="0">
                  <a:pos x="55" y="63"/>
                </a:cxn>
                <a:cxn ang="0">
                  <a:pos x="44" y="71"/>
                </a:cxn>
                <a:cxn ang="0">
                  <a:pos x="32" y="80"/>
                </a:cxn>
                <a:cxn ang="0">
                  <a:pos x="21" y="88"/>
                </a:cxn>
                <a:cxn ang="0">
                  <a:pos x="12" y="98"/>
                </a:cxn>
                <a:cxn ang="0">
                  <a:pos x="6" y="108"/>
                </a:cxn>
                <a:cxn ang="0">
                  <a:pos x="2" y="98"/>
                </a:cxn>
                <a:cxn ang="0">
                  <a:pos x="0" y="87"/>
                </a:cxn>
                <a:cxn ang="0">
                  <a:pos x="1" y="78"/>
                </a:cxn>
                <a:cxn ang="0">
                  <a:pos x="3" y="69"/>
                </a:cxn>
                <a:cxn ang="0">
                  <a:pos x="8" y="58"/>
                </a:cxn>
                <a:cxn ang="0">
                  <a:pos x="15" y="49"/>
                </a:cxn>
                <a:cxn ang="0">
                  <a:pos x="24" y="40"/>
                </a:cxn>
                <a:cxn ang="0">
                  <a:pos x="33" y="32"/>
                </a:cxn>
                <a:cxn ang="0">
                  <a:pos x="44" y="24"/>
                </a:cxn>
                <a:cxn ang="0">
                  <a:pos x="53" y="16"/>
                </a:cxn>
                <a:cxn ang="0">
                  <a:pos x="63" y="8"/>
                </a:cxn>
                <a:cxn ang="0">
                  <a:pos x="71" y="0"/>
                </a:cxn>
                <a:cxn ang="0">
                  <a:pos x="79" y="10"/>
                </a:cxn>
                <a:cxn ang="0">
                  <a:pos x="83" y="20"/>
                </a:cxn>
                <a:cxn ang="0">
                  <a:pos x="84" y="30"/>
                </a:cxn>
                <a:cxn ang="0">
                  <a:pos x="80" y="38"/>
                </a:cxn>
              </a:cxnLst>
              <a:rect l="0" t="0" r="r" b="b"/>
              <a:pathLst>
                <a:path w="84" h="108">
                  <a:moveTo>
                    <a:pt x="80" y="38"/>
                  </a:moveTo>
                  <a:lnTo>
                    <a:pt x="75" y="47"/>
                  </a:lnTo>
                  <a:lnTo>
                    <a:pt x="65" y="55"/>
                  </a:lnTo>
                  <a:lnTo>
                    <a:pt x="55" y="63"/>
                  </a:lnTo>
                  <a:lnTo>
                    <a:pt x="44" y="71"/>
                  </a:lnTo>
                  <a:lnTo>
                    <a:pt x="32" y="80"/>
                  </a:lnTo>
                  <a:lnTo>
                    <a:pt x="21" y="88"/>
                  </a:lnTo>
                  <a:lnTo>
                    <a:pt x="12" y="98"/>
                  </a:lnTo>
                  <a:lnTo>
                    <a:pt x="6" y="108"/>
                  </a:lnTo>
                  <a:lnTo>
                    <a:pt x="2" y="98"/>
                  </a:lnTo>
                  <a:lnTo>
                    <a:pt x="0" y="87"/>
                  </a:lnTo>
                  <a:lnTo>
                    <a:pt x="1" y="78"/>
                  </a:lnTo>
                  <a:lnTo>
                    <a:pt x="3" y="69"/>
                  </a:lnTo>
                  <a:lnTo>
                    <a:pt x="8" y="58"/>
                  </a:lnTo>
                  <a:lnTo>
                    <a:pt x="15" y="49"/>
                  </a:lnTo>
                  <a:lnTo>
                    <a:pt x="24" y="40"/>
                  </a:lnTo>
                  <a:lnTo>
                    <a:pt x="33" y="32"/>
                  </a:lnTo>
                  <a:lnTo>
                    <a:pt x="44" y="24"/>
                  </a:lnTo>
                  <a:lnTo>
                    <a:pt x="53" y="16"/>
                  </a:lnTo>
                  <a:lnTo>
                    <a:pt x="63" y="8"/>
                  </a:lnTo>
                  <a:lnTo>
                    <a:pt x="71" y="0"/>
                  </a:lnTo>
                  <a:lnTo>
                    <a:pt x="79" y="10"/>
                  </a:lnTo>
                  <a:lnTo>
                    <a:pt x="83" y="20"/>
                  </a:lnTo>
                  <a:lnTo>
                    <a:pt x="84" y="30"/>
                  </a:lnTo>
                  <a:lnTo>
                    <a:pt x="80" y="38"/>
                  </a:lnTo>
                  <a:close/>
                </a:path>
              </a:pathLst>
            </a:custGeom>
            <a:solidFill>
              <a:srgbClr val="FF00D8"/>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48" name="Freeform 44"/>
            <p:cNvSpPr>
              <a:spLocks/>
            </p:cNvSpPr>
            <p:nvPr/>
          </p:nvSpPr>
          <p:spPr bwMode="auto">
            <a:xfrm>
              <a:off x="734" y="1353"/>
              <a:ext cx="66" cy="105"/>
            </a:xfrm>
            <a:custGeom>
              <a:avLst/>
              <a:gdLst/>
              <a:ahLst/>
              <a:cxnLst>
                <a:cxn ang="0">
                  <a:pos x="132" y="85"/>
                </a:cxn>
                <a:cxn ang="0">
                  <a:pos x="129" y="99"/>
                </a:cxn>
                <a:cxn ang="0">
                  <a:pos x="127" y="114"/>
                </a:cxn>
                <a:cxn ang="0">
                  <a:pos x="125" y="128"/>
                </a:cxn>
                <a:cxn ang="0">
                  <a:pos x="121" y="140"/>
                </a:cxn>
                <a:cxn ang="0">
                  <a:pos x="118" y="153"/>
                </a:cxn>
                <a:cxn ang="0">
                  <a:pos x="112" y="166"/>
                </a:cxn>
                <a:cxn ang="0">
                  <a:pos x="105" y="177"/>
                </a:cxn>
                <a:cxn ang="0">
                  <a:pos x="96" y="188"/>
                </a:cxn>
                <a:cxn ang="0">
                  <a:pos x="84" y="184"/>
                </a:cxn>
                <a:cxn ang="0">
                  <a:pos x="73" y="183"/>
                </a:cxn>
                <a:cxn ang="0">
                  <a:pos x="60" y="184"/>
                </a:cxn>
                <a:cxn ang="0">
                  <a:pos x="49" y="187"/>
                </a:cxn>
                <a:cxn ang="0">
                  <a:pos x="37" y="191"/>
                </a:cxn>
                <a:cxn ang="0">
                  <a:pos x="27" y="197"/>
                </a:cxn>
                <a:cxn ang="0">
                  <a:pos x="18" y="203"/>
                </a:cxn>
                <a:cxn ang="0">
                  <a:pos x="10" y="210"/>
                </a:cxn>
                <a:cxn ang="0">
                  <a:pos x="12" y="192"/>
                </a:cxn>
                <a:cxn ang="0">
                  <a:pos x="11" y="177"/>
                </a:cxn>
                <a:cxn ang="0">
                  <a:pos x="7" y="161"/>
                </a:cxn>
                <a:cxn ang="0">
                  <a:pos x="4" y="146"/>
                </a:cxn>
                <a:cxn ang="0">
                  <a:pos x="2" y="131"/>
                </a:cxn>
                <a:cxn ang="0">
                  <a:pos x="0" y="116"/>
                </a:cxn>
                <a:cxn ang="0">
                  <a:pos x="3" y="101"/>
                </a:cxn>
                <a:cxn ang="0">
                  <a:pos x="8" y="85"/>
                </a:cxn>
                <a:cxn ang="0">
                  <a:pos x="14" y="75"/>
                </a:cxn>
                <a:cxn ang="0">
                  <a:pos x="19" y="64"/>
                </a:cxn>
                <a:cxn ang="0">
                  <a:pos x="23" y="54"/>
                </a:cxn>
                <a:cxn ang="0">
                  <a:pos x="28" y="44"/>
                </a:cxn>
                <a:cxn ang="0">
                  <a:pos x="33" y="33"/>
                </a:cxn>
                <a:cxn ang="0">
                  <a:pos x="37" y="22"/>
                </a:cxn>
                <a:cxn ang="0">
                  <a:pos x="42" y="11"/>
                </a:cxn>
                <a:cxn ang="0">
                  <a:pos x="46" y="0"/>
                </a:cxn>
                <a:cxn ang="0">
                  <a:pos x="59" y="8"/>
                </a:cxn>
                <a:cxn ang="0">
                  <a:pos x="71" y="17"/>
                </a:cxn>
                <a:cxn ang="0">
                  <a:pos x="81" y="28"/>
                </a:cxn>
                <a:cxn ang="0">
                  <a:pos x="93" y="39"/>
                </a:cxn>
                <a:cxn ang="0">
                  <a:pos x="103" y="51"/>
                </a:cxn>
                <a:cxn ang="0">
                  <a:pos x="112" y="63"/>
                </a:cxn>
                <a:cxn ang="0">
                  <a:pos x="122" y="75"/>
                </a:cxn>
                <a:cxn ang="0">
                  <a:pos x="132" y="85"/>
                </a:cxn>
              </a:cxnLst>
              <a:rect l="0" t="0" r="r" b="b"/>
              <a:pathLst>
                <a:path w="132" h="210">
                  <a:moveTo>
                    <a:pt x="132" y="85"/>
                  </a:moveTo>
                  <a:lnTo>
                    <a:pt x="129" y="99"/>
                  </a:lnTo>
                  <a:lnTo>
                    <a:pt x="127" y="114"/>
                  </a:lnTo>
                  <a:lnTo>
                    <a:pt x="125" y="128"/>
                  </a:lnTo>
                  <a:lnTo>
                    <a:pt x="121" y="140"/>
                  </a:lnTo>
                  <a:lnTo>
                    <a:pt x="118" y="153"/>
                  </a:lnTo>
                  <a:lnTo>
                    <a:pt x="112" y="166"/>
                  </a:lnTo>
                  <a:lnTo>
                    <a:pt x="105" y="177"/>
                  </a:lnTo>
                  <a:lnTo>
                    <a:pt x="96" y="188"/>
                  </a:lnTo>
                  <a:lnTo>
                    <a:pt x="84" y="184"/>
                  </a:lnTo>
                  <a:lnTo>
                    <a:pt x="73" y="183"/>
                  </a:lnTo>
                  <a:lnTo>
                    <a:pt x="60" y="184"/>
                  </a:lnTo>
                  <a:lnTo>
                    <a:pt x="49" y="187"/>
                  </a:lnTo>
                  <a:lnTo>
                    <a:pt x="37" y="191"/>
                  </a:lnTo>
                  <a:lnTo>
                    <a:pt x="27" y="197"/>
                  </a:lnTo>
                  <a:lnTo>
                    <a:pt x="18" y="203"/>
                  </a:lnTo>
                  <a:lnTo>
                    <a:pt x="10" y="210"/>
                  </a:lnTo>
                  <a:lnTo>
                    <a:pt x="12" y="192"/>
                  </a:lnTo>
                  <a:lnTo>
                    <a:pt x="11" y="177"/>
                  </a:lnTo>
                  <a:lnTo>
                    <a:pt x="7" y="161"/>
                  </a:lnTo>
                  <a:lnTo>
                    <a:pt x="4" y="146"/>
                  </a:lnTo>
                  <a:lnTo>
                    <a:pt x="2" y="131"/>
                  </a:lnTo>
                  <a:lnTo>
                    <a:pt x="0" y="116"/>
                  </a:lnTo>
                  <a:lnTo>
                    <a:pt x="3" y="101"/>
                  </a:lnTo>
                  <a:lnTo>
                    <a:pt x="8" y="85"/>
                  </a:lnTo>
                  <a:lnTo>
                    <a:pt x="14" y="75"/>
                  </a:lnTo>
                  <a:lnTo>
                    <a:pt x="19" y="64"/>
                  </a:lnTo>
                  <a:lnTo>
                    <a:pt x="23" y="54"/>
                  </a:lnTo>
                  <a:lnTo>
                    <a:pt x="28" y="44"/>
                  </a:lnTo>
                  <a:lnTo>
                    <a:pt x="33" y="33"/>
                  </a:lnTo>
                  <a:lnTo>
                    <a:pt x="37" y="22"/>
                  </a:lnTo>
                  <a:lnTo>
                    <a:pt x="42" y="11"/>
                  </a:lnTo>
                  <a:lnTo>
                    <a:pt x="46" y="0"/>
                  </a:lnTo>
                  <a:lnTo>
                    <a:pt x="59" y="8"/>
                  </a:lnTo>
                  <a:lnTo>
                    <a:pt x="71" y="17"/>
                  </a:lnTo>
                  <a:lnTo>
                    <a:pt x="81" y="28"/>
                  </a:lnTo>
                  <a:lnTo>
                    <a:pt x="93" y="39"/>
                  </a:lnTo>
                  <a:lnTo>
                    <a:pt x="103" y="51"/>
                  </a:lnTo>
                  <a:lnTo>
                    <a:pt x="112" y="63"/>
                  </a:lnTo>
                  <a:lnTo>
                    <a:pt x="122" y="75"/>
                  </a:lnTo>
                  <a:lnTo>
                    <a:pt x="132" y="85"/>
                  </a:lnTo>
                  <a:close/>
                </a:path>
              </a:pathLst>
            </a:custGeom>
            <a:solidFill>
              <a:srgbClr val="FF7C21"/>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49" name="Freeform 45"/>
            <p:cNvSpPr>
              <a:spLocks/>
            </p:cNvSpPr>
            <p:nvPr/>
          </p:nvSpPr>
          <p:spPr bwMode="auto">
            <a:xfrm>
              <a:off x="1023" y="1370"/>
              <a:ext cx="89" cy="128"/>
            </a:xfrm>
            <a:custGeom>
              <a:avLst/>
              <a:gdLst/>
              <a:ahLst/>
              <a:cxnLst>
                <a:cxn ang="0">
                  <a:pos x="178" y="169"/>
                </a:cxn>
                <a:cxn ang="0">
                  <a:pos x="172" y="173"/>
                </a:cxn>
                <a:cxn ang="0">
                  <a:pos x="165" y="174"/>
                </a:cxn>
                <a:cxn ang="0">
                  <a:pos x="158" y="177"/>
                </a:cxn>
                <a:cxn ang="0">
                  <a:pos x="155" y="183"/>
                </a:cxn>
                <a:cxn ang="0">
                  <a:pos x="162" y="187"/>
                </a:cxn>
                <a:cxn ang="0">
                  <a:pos x="167" y="193"/>
                </a:cxn>
                <a:cxn ang="0">
                  <a:pos x="171" y="200"/>
                </a:cxn>
                <a:cxn ang="0">
                  <a:pos x="172" y="208"/>
                </a:cxn>
                <a:cxn ang="0">
                  <a:pos x="172" y="221"/>
                </a:cxn>
                <a:cxn ang="0">
                  <a:pos x="158" y="216"/>
                </a:cxn>
                <a:cxn ang="0">
                  <a:pos x="144" y="212"/>
                </a:cxn>
                <a:cxn ang="0">
                  <a:pos x="131" y="211"/>
                </a:cxn>
                <a:cxn ang="0">
                  <a:pos x="117" y="212"/>
                </a:cxn>
                <a:cxn ang="0">
                  <a:pos x="103" y="216"/>
                </a:cxn>
                <a:cxn ang="0">
                  <a:pos x="89" y="220"/>
                </a:cxn>
                <a:cxn ang="0">
                  <a:pos x="76" y="227"/>
                </a:cxn>
                <a:cxn ang="0">
                  <a:pos x="65" y="234"/>
                </a:cxn>
                <a:cxn ang="0">
                  <a:pos x="41" y="257"/>
                </a:cxn>
                <a:cxn ang="0">
                  <a:pos x="38" y="250"/>
                </a:cxn>
                <a:cxn ang="0">
                  <a:pos x="36" y="245"/>
                </a:cxn>
                <a:cxn ang="0">
                  <a:pos x="35" y="238"/>
                </a:cxn>
                <a:cxn ang="0">
                  <a:pos x="36" y="231"/>
                </a:cxn>
                <a:cxn ang="0">
                  <a:pos x="49" y="224"/>
                </a:cxn>
                <a:cxn ang="0">
                  <a:pos x="61" y="217"/>
                </a:cxn>
                <a:cxn ang="0">
                  <a:pos x="74" y="212"/>
                </a:cxn>
                <a:cxn ang="0">
                  <a:pos x="87" y="207"/>
                </a:cxn>
                <a:cxn ang="0">
                  <a:pos x="101" y="202"/>
                </a:cxn>
                <a:cxn ang="0">
                  <a:pos x="113" y="197"/>
                </a:cxn>
                <a:cxn ang="0">
                  <a:pos x="127" y="194"/>
                </a:cxn>
                <a:cxn ang="0">
                  <a:pos x="141" y="190"/>
                </a:cxn>
                <a:cxn ang="0">
                  <a:pos x="141" y="182"/>
                </a:cxn>
                <a:cxn ang="0">
                  <a:pos x="124" y="182"/>
                </a:cxn>
                <a:cxn ang="0">
                  <a:pos x="106" y="183"/>
                </a:cxn>
                <a:cxn ang="0">
                  <a:pos x="89" y="187"/>
                </a:cxn>
                <a:cxn ang="0">
                  <a:pos x="72" y="192"/>
                </a:cxn>
                <a:cxn ang="0">
                  <a:pos x="56" y="197"/>
                </a:cxn>
                <a:cxn ang="0">
                  <a:pos x="41" y="205"/>
                </a:cxn>
                <a:cxn ang="0">
                  <a:pos x="26" y="216"/>
                </a:cxn>
                <a:cxn ang="0">
                  <a:pos x="13" y="227"/>
                </a:cxn>
                <a:cxn ang="0">
                  <a:pos x="8" y="227"/>
                </a:cxn>
                <a:cxn ang="0">
                  <a:pos x="5" y="226"/>
                </a:cxn>
                <a:cxn ang="0">
                  <a:pos x="2" y="224"/>
                </a:cxn>
                <a:cxn ang="0">
                  <a:pos x="0" y="221"/>
                </a:cxn>
                <a:cxn ang="0">
                  <a:pos x="6" y="201"/>
                </a:cxn>
                <a:cxn ang="0">
                  <a:pos x="15" y="181"/>
                </a:cxn>
                <a:cxn ang="0">
                  <a:pos x="22" y="162"/>
                </a:cxn>
                <a:cxn ang="0">
                  <a:pos x="21" y="140"/>
                </a:cxn>
                <a:cxn ang="0">
                  <a:pos x="17" y="122"/>
                </a:cxn>
                <a:cxn ang="0">
                  <a:pos x="11" y="105"/>
                </a:cxn>
                <a:cxn ang="0">
                  <a:pos x="7" y="87"/>
                </a:cxn>
                <a:cxn ang="0">
                  <a:pos x="10" y="68"/>
                </a:cxn>
                <a:cxn ang="0">
                  <a:pos x="83" y="0"/>
                </a:cxn>
                <a:cxn ang="0">
                  <a:pos x="94" y="22"/>
                </a:cxn>
                <a:cxn ang="0">
                  <a:pos x="108" y="43"/>
                </a:cxn>
                <a:cxn ang="0">
                  <a:pos x="125" y="63"/>
                </a:cxn>
                <a:cxn ang="0">
                  <a:pos x="141" y="82"/>
                </a:cxn>
                <a:cxn ang="0">
                  <a:pos x="157" y="102"/>
                </a:cxn>
                <a:cxn ang="0">
                  <a:pos x="170" y="122"/>
                </a:cxn>
                <a:cxn ang="0">
                  <a:pos x="177" y="144"/>
                </a:cxn>
                <a:cxn ang="0">
                  <a:pos x="178" y="169"/>
                </a:cxn>
              </a:cxnLst>
              <a:rect l="0" t="0" r="r" b="b"/>
              <a:pathLst>
                <a:path w="178" h="257">
                  <a:moveTo>
                    <a:pt x="178" y="169"/>
                  </a:moveTo>
                  <a:lnTo>
                    <a:pt x="172" y="173"/>
                  </a:lnTo>
                  <a:lnTo>
                    <a:pt x="165" y="174"/>
                  </a:lnTo>
                  <a:lnTo>
                    <a:pt x="158" y="177"/>
                  </a:lnTo>
                  <a:lnTo>
                    <a:pt x="155" y="183"/>
                  </a:lnTo>
                  <a:lnTo>
                    <a:pt x="162" y="187"/>
                  </a:lnTo>
                  <a:lnTo>
                    <a:pt x="167" y="193"/>
                  </a:lnTo>
                  <a:lnTo>
                    <a:pt x="171" y="200"/>
                  </a:lnTo>
                  <a:lnTo>
                    <a:pt x="172" y="208"/>
                  </a:lnTo>
                  <a:lnTo>
                    <a:pt x="172" y="221"/>
                  </a:lnTo>
                  <a:lnTo>
                    <a:pt x="158" y="216"/>
                  </a:lnTo>
                  <a:lnTo>
                    <a:pt x="144" y="212"/>
                  </a:lnTo>
                  <a:lnTo>
                    <a:pt x="131" y="211"/>
                  </a:lnTo>
                  <a:lnTo>
                    <a:pt x="117" y="212"/>
                  </a:lnTo>
                  <a:lnTo>
                    <a:pt x="103" y="216"/>
                  </a:lnTo>
                  <a:lnTo>
                    <a:pt x="89" y="220"/>
                  </a:lnTo>
                  <a:lnTo>
                    <a:pt x="76" y="227"/>
                  </a:lnTo>
                  <a:lnTo>
                    <a:pt x="65" y="234"/>
                  </a:lnTo>
                  <a:lnTo>
                    <a:pt x="41" y="257"/>
                  </a:lnTo>
                  <a:lnTo>
                    <a:pt x="38" y="250"/>
                  </a:lnTo>
                  <a:lnTo>
                    <a:pt x="36" y="245"/>
                  </a:lnTo>
                  <a:lnTo>
                    <a:pt x="35" y="238"/>
                  </a:lnTo>
                  <a:lnTo>
                    <a:pt x="36" y="231"/>
                  </a:lnTo>
                  <a:lnTo>
                    <a:pt x="49" y="224"/>
                  </a:lnTo>
                  <a:lnTo>
                    <a:pt x="61" y="217"/>
                  </a:lnTo>
                  <a:lnTo>
                    <a:pt x="74" y="212"/>
                  </a:lnTo>
                  <a:lnTo>
                    <a:pt x="87" y="207"/>
                  </a:lnTo>
                  <a:lnTo>
                    <a:pt x="101" y="202"/>
                  </a:lnTo>
                  <a:lnTo>
                    <a:pt x="113" y="197"/>
                  </a:lnTo>
                  <a:lnTo>
                    <a:pt x="127" y="194"/>
                  </a:lnTo>
                  <a:lnTo>
                    <a:pt x="141" y="190"/>
                  </a:lnTo>
                  <a:lnTo>
                    <a:pt x="141" y="182"/>
                  </a:lnTo>
                  <a:lnTo>
                    <a:pt x="124" y="182"/>
                  </a:lnTo>
                  <a:lnTo>
                    <a:pt x="106" y="183"/>
                  </a:lnTo>
                  <a:lnTo>
                    <a:pt x="89" y="187"/>
                  </a:lnTo>
                  <a:lnTo>
                    <a:pt x="72" y="192"/>
                  </a:lnTo>
                  <a:lnTo>
                    <a:pt x="56" y="197"/>
                  </a:lnTo>
                  <a:lnTo>
                    <a:pt x="41" y="205"/>
                  </a:lnTo>
                  <a:lnTo>
                    <a:pt x="26" y="216"/>
                  </a:lnTo>
                  <a:lnTo>
                    <a:pt x="13" y="227"/>
                  </a:lnTo>
                  <a:lnTo>
                    <a:pt x="8" y="227"/>
                  </a:lnTo>
                  <a:lnTo>
                    <a:pt x="5" y="226"/>
                  </a:lnTo>
                  <a:lnTo>
                    <a:pt x="2" y="224"/>
                  </a:lnTo>
                  <a:lnTo>
                    <a:pt x="0" y="221"/>
                  </a:lnTo>
                  <a:lnTo>
                    <a:pt x="6" y="201"/>
                  </a:lnTo>
                  <a:lnTo>
                    <a:pt x="15" y="181"/>
                  </a:lnTo>
                  <a:lnTo>
                    <a:pt x="22" y="162"/>
                  </a:lnTo>
                  <a:lnTo>
                    <a:pt x="21" y="140"/>
                  </a:lnTo>
                  <a:lnTo>
                    <a:pt x="17" y="122"/>
                  </a:lnTo>
                  <a:lnTo>
                    <a:pt x="11" y="105"/>
                  </a:lnTo>
                  <a:lnTo>
                    <a:pt x="7" y="87"/>
                  </a:lnTo>
                  <a:lnTo>
                    <a:pt x="10" y="68"/>
                  </a:lnTo>
                  <a:lnTo>
                    <a:pt x="83" y="0"/>
                  </a:lnTo>
                  <a:lnTo>
                    <a:pt x="94" y="22"/>
                  </a:lnTo>
                  <a:lnTo>
                    <a:pt x="108" y="43"/>
                  </a:lnTo>
                  <a:lnTo>
                    <a:pt x="125" y="63"/>
                  </a:lnTo>
                  <a:lnTo>
                    <a:pt x="141" y="82"/>
                  </a:lnTo>
                  <a:lnTo>
                    <a:pt x="157" y="102"/>
                  </a:lnTo>
                  <a:lnTo>
                    <a:pt x="170" y="122"/>
                  </a:lnTo>
                  <a:lnTo>
                    <a:pt x="177" y="144"/>
                  </a:lnTo>
                  <a:lnTo>
                    <a:pt x="178" y="169"/>
                  </a:lnTo>
                  <a:close/>
                </a:path>
              </a:pathLst>
            </a:custGeom>
            <a:solidFill>
              <a:srgbClr val="FF7C21"/>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50" name="Freeform 46"/>
            <p:cNvSpPr>
              <a:spLocks/>
            </p:cNvSpPr>
            <p:nvPr/>
          </p:nvSpPr>
          <p:spPr bwMode="auto">
            <a:xfrm>
              <a:off x="764" y="1362"/>
              <a:ext cx="105" cy="159"/>
            </a:xfrm>
            <a:custGeom>
              <a:avLst/>
              <a:gdLst/>
              <a:ahLst/>
              <a:cxnLst>
                <a:cxn ang="0">
                  <a:pos x="189" y="8"/>
                </a:cxn>
                <a:cxn ang="0">
                  <a:pos x="180" y="7"/>
                </a:cxn>
                <a:cxn ang="0">
                  <a:pos x="168" y="7"/>
                </a:cxn>
                <a:cxn ang="0">
                  <a:pos x="164" y="13"/>
                </a:cxn>
                <a:cxn ang="0">
                  <a:pos x="177" y="20"/>
                </a:cxn>
                <a:cxn ang="0">
                  <a:pos x="197" y="27"/>
                </a:cxn>
                <a:cxn ang="0">
                  <a:pos x="195" y="35"/>
                </a:cxn>
                <a:cxn ang="0">
                  <a:pos x="175" y="31"/>
                </a:cxn>
                <a:cxn ang="0">
                  <a:pos x="173" y="43"/>
                </a:cxn>
                <a:cxn ang="0">
                  <a:pos x="190" y="48"/>
                </a:cxn>
                <a:cxn ang="0">
                  <a:pos x="197" y="52"/>
                </a:cxn>
                <a:cxn ang="0">
                  <a:pos x="182" y="49"/>
                </a:cxn>
                <a:cxn ang="0">
                  <a:pos x="172" y="50"/>
                </a:cxn>
                <a:cxn ang="0">
                  <a:pos x="172" y="55"/>
                </a:cxn>
                <a:cxn ang="0">
                  <a:pos x="181" y="61"/>
                </a:cxn>
                <a:cxn ang="0">
                  <a:pos x="199" y="72"/>
                </a:cxn>
                <a:cxn ang="0">
                  <a:pos x="199" y="80"/>
                </a:cxn>
                <a:cxn ang="0">
                  <a:pos x="189" y="75"/>
                </a:cxn>
                <a:cxn ang="0">
                  <a:pos x="180" y="73"/>
                </a:cxn>
                <a:cxn ang="0">
                  <a:pos x="169" y="72"/>
                </a:cxn>
                <a:cxn ang="0">
                  <a:pos x="167" y="80"/>
                </a:cxn>
                <a:cxn ang="0">
                  <a:pos x="179" y="87"/>
                </a:cxn>
                <a:cxn ang="0">
                  <a:pos x="196" y="91"/>
                </a:cxn>
                <a:cxn ang="0">
                  <a:pos x="209" y="98"/>
                </a:cxn>
                <a:cxn ang="0">
                  <a:pos x="207" y="116"/>
                </a:cxn>
                <a:cxn ang="0">
                  <a:pos x="192" y="129"/>
                </a:cxn>
                <a:cxn ang="0">
                  <a:pos x="186" y="128"/>
                </a:cxn>
                <a:cxn ang="0">
                  <a:pos x="189" y="111"/>
                </a:cxn>
                <a:cxn ang="0">
                  <a:pos x="167" y="111"/>
                </a:cxn>
                <a:cxn ang="0">
                  <a:pos x="158" y="136"/>
                </a:cxn>
                <a:cxn ang="0">
                  <a:pos x="144" y="152"/>
                </a:cxn>
                <a:cxn ang="0">
                  <a:pos x="135" y="159"/>
                </a:cxn>
                <a:cxn ang="0">
                  <a:pos x="124" y="162"/>
                </a:cxn>
                <a:cxn ang="0">
                  <a:pos x="114" y="165"/>
                </a:cxn>
                <a:cxn ang="0">
                  <a:pos x="105" y="187"/>
                </a:cxn>
                <a:cxn ang="0">
                  <a:pos x="103" y="228"/>
                </a:cxn>
                <a:cxn ang="0">
                  <a:pos x="97" y="269"/>
                </a:cxn>
                <a:cxn ang="0">
                  <a:pos x="78" y="303"/>
                </a:cxn>
                <a:cxn ang="0">
                  <a:pos x="57" y="316"/>
                </a:cxn>
                <a:cxn ang="0">
                  <a:pos x="44" y="317"/>
                </a:cxn>
                <a:cxn ang="0">
                  <a:pos x="32" y="316"/>
                </a:cxn>
                <a:cxn ang="0">
                  <a:pos x="21" y="316"/>
                </a:cxn>
                <a:cxn ang="0">
                  <a:pos x="1" y="306"/>
                </a:cxn>
                <a:cxn ang="0">
                  <a:pos x="4" y="273"/>
                </a:cxn>
                <a:cxn ang="0">
                  <a:pos x="10" y="245"/>
                </a:cxn>
                <a:cxn ang="0">
                  <a:pos x="23" y="222"/>
                </a:cxn>
                <a:cxn ang="0">
                  <a:pos x="40" y="200"/>
                </a:cxn>
                <a:cxn ang="0">
                  <a:pos x="60" y="179"/>
                </a:cxn>
                <a:cxn ang="0">
                  <a:pos x="85" y="164"/>
                </a:cxn>
                <a:cxn ang="0">
                  <a:pos x="86" y="134"/>
                </a:cxn>
                <a:cxn ang="0">
                  <a:pos x="95" y="93"/>
                </a:cxn>
                <a:cxn ang="0">
                  <a:pos x="104" y="35"/>
                </a:cxn>
                <a:cxn ang="0">
                  <a:pos x="121" y="5"/>
                </a:cxn>
                <a:cxn ang="0">
                  <a:pos x="141" y="2"/>
                </a:cxn>
                <a:cxn ang="0">
                  <a:pos x="160" y="0"/>
                </a:cxn>
                <a:cxn ang="0">
                  <a:pos x="180" y="4"/>
                </a:cxn>
              </a:cxnLst>
              <a:rect l="0" t="0" r="r" b="b"/>
              <a:pathLst>
                <a:path w="211" h="317">
                  <a:moveTo>
                    <a:pt x="189" y="7"/>
                  </a:moveTo>
                  <a:lnTo>
                    <a:pt x="189" y="8"/>
                  </a:lnTo>
                  <a:lnTo>
                    <a:pt x="186" y="7"/>
                  </a:lnTo>
                  <a:lnTo>
                    <a:pt x="180" y="7"/>
                  </a:lnTo>
                  <a:lnTo>
                    <a:pt x="174" y="7"/>
                  </a:lnTo>
                  <a:lnTo>
                    <a:pt x="168" y="7"/>
                  </a:lnTo>
                  <a:lnTo>
                    <a:pt x="165" y="10"/>
                  </a:lnTo>
                  <a:lnTo>
                    <a:pt x="164" y="13"/>
                  </a:lnTo>
                  <a:lnTo>
                    <a:pt x="167" y="19"/>
                  </a:lnTo>
                  <a:lnTo>
                    <a:pt x="177" y="20"/>
                  </a:lnTo>
                  <a:lnTo>
                    <a:pt x="189" y="22"/>
                  </a:lnTo>
                  <a:lnTo>
                    <a:pt x="197" y="27"/>
                  </a:lnTo>
                  <a:lnTo>
                    <a:pt x="200" y="37"/>
                  </a:lnTo>
                  <a:lnTo>
                    <a:pt x="195" y="35"/>
                  </a:lnTo>
                  <a:lnTo>
                    <a:pt x="186" y="31"/>
                  </a:lnTo>
                  <a:lnTo>
                    <a:pt x="175" y="31"/>
                  </a:lnTo>
                  <a:lnTo>
                    <a:pt x="167" y="36"/>
                  </a:lnTo>
                  <a:lnTo>
                    <a:pt x="173" y="43"/>
                  </a:lnTo>
                  <a:lnTo>
                    <a:pt x="181" y="45"/>
                  </a:lnTo>
                  <a:lnTo>
                    <a:pt x="190" y="48"/>
                  </a:lnTo>
                  <a:lnTo>
                    <a:pt x="198" y="52"/>
                  </a:lnTo>
                  <a:lnTo>
                    <a:pt x="197" y="52"/>
                  </a:lnTo>
                  <a:lnTo>
                    <a:pt x="190" y="51"/>
                  </a:lnTo>
                  <a:lnTo>
                    <a:pt x="182" y="49"/>
                  </a:lnTo>
                  <a:lnTo>
                    <a:pt x="174" y="49"/>
                  </a:lnTo>
                  <a:lnTo>
                    <a:pt x="172" y="50"/>
                  </a:lnTo>
                  <a:lnTo>
                    <a:pt x="172" y="52"/>
                  </a:lnTo>
                  <a:lnTo>
                    <a:pt x="172" y="55"/>
                  </a:lnTo>
                  <a:lnTo>
                    <a:pt x="172" y="57"/>
                  </a:lnTo>
                  <a:lnTo>
                    <a:pt x="181" y="61"/>
                  </a:lnTo>
                  <a:lnTo>
                    <a:pt x="191" y="66"/>
                  </a:lnTo>
                  <a:lnTo>
                    <a:pt x="199" y="72"/>
                  </a:lnTo>
                  <a:lnTo>
                    <a:pt x="204" y="82"/>
                  </a:lnTo>
                  <a:lnTo>
                    <a:pt x="199" y="80"/>
                  </a:lnTo>
                  <a:lnTo>
                    <a:pt x="195" y="78"/>
                  </a:lnTo>
                  <a:lnTo>
                    <a:pt x="189" y="75"/>
                  </a:lnTo>
                  <a:lnTo>
                    <a:pt x="184" y="74"/>
                  </a:lnTo>
                  <a:lnTo>
                    <a:pt x="180" y="73"/>
                  </a:lnTo>
                  <a:lnTo>
                    <a:pt x="174" y="72"/>
                  </a:lnTo>
                  <a:lnTo>
                    <a:pt x="169" y="72"/>
                  </a:lnTo>
                  <a:lnTo>
                    <a:pt x="165" y="72"/>
                  </a:lnTo>
                  <a:lnTo>
                    <a:pt x="167" y="80"/>
                  </a:lnTo>
                  <a:lnTo>
                    <a:pt x="172" y="84"/>
                  </a:lnTo>
                  <a:lnTo>
                    <a:pt x="179" y="87"/>
                  </a:lnTo>
                  <a:lnTo>
                    <a:pt x="188" y="89"/>
                  </a:lnTo>
                  <a:lnTo>
                    <a:pt x="196" y="91"/>
                  </a:lnTo>
                  <a:lnTo>
                    <a:pt x="203" y="94"/>
                  </a:lnTo>
                  <a:lnTo>
                    <a:pt x="209" y="98"/>
                  </a:lnTo>
                  <a:lnTo>
                    <a:pt x="211" y="106"/>
                  </a:lnTo>
                  <a:lnTo>
                    <a:pt x="207" y="116"/>
                  </a:lnTo>
                  <a:lnTo>
                    <a:pt x="200" y="122"/>
                  </a:lnTo>
                  <a:lnTo>
                    <a:pt x="192" y="129"/>
                  </a:lnTo>
                  <a:lnTo>
                    <a:pt x="186" y="136"/>
                  </a:lnTo>
                  <a:lnTo>
                    <a:pt x="186" y="128"/>
                  </a:lnTo>
                  <a:lnTo>
                    <a:pt x="189" y="119"/>
                  </a:lnTo>
                  <a:lnTo>
                    <a:pt x="189" y="111"/>
                  </a:lnTo>
                  <a:lnTo>
                    <a:pt x="179" y="104"/>
                  </a:lnTo>
                  <a:lnTo>
                    <a:pt x="167" y="111"/>
                  </a:lnTo>
                  <a:lnTo>
                    <a:pt x="162" y="124"/>
                  </a:lnTo>
                  <a:lnTo>
                    <a:pt x="158" y="136"/>
                  </a:lnTo>
                  <a:lnTo>
                    <a:pt x="149" y="148"/>
                  </a:lnTo>
                  <a:lnTo>
                    <a:pt x="144" y="152"/>
                  </a:lnTo>
                  <a:lnTo>
                    <a:pt x="139" y="156"/>
                  </a:lnTo>
                  <a:lnTo>
                    <a:pt x="135" y="159"/>
                  </a:lnTo>
                  <a:lnTo>
                    <a:pt x="130" y="160"/>
                  </a:lnTo>
                  <a:lnTo>
                    <a:pt x="124" y="162"/>
                  </a:lnTo>
                  <a:lnTo>
                    <a:pt x="119" y="164"/>
                  </a:lnTo>
                  <a:lnTo>
                    <a:pt x="114" y="165"/>
                  </a:lnTo>
                  <a:lnTo>
                    <a:pt x="108" y="167"/>
                  </a:lnTo>
                  <a:lnTo>
                    <a:pt x="105" y="187"/>
                  </a:lnTo>
                  <a:lnTo>
                    <a:pt x="104" y="207"/>
                  </a:lnTo>
                  <a:lnTo>
                    <a:pt x="103" y="228"/>
                  </a:lnTo>
                  <a:lnTo>
                    <a:pt x="100" y="249"/>
                  </a:lnTo>
                  <a:lnTo>
                    <a:pt x="97" y="269"/>
                  </a:lnTo>
                  <a:lnTo>
                    <a:pt x="90" y="287"/>
                  </a:lnTo>
                  <a:lnTo>
                    <a:pt x="78" y="303"/>
                  </a:lnTo>
                  <a:lnTo>
                    <a:pt x="62" y="315"/>
                  </a:lnTo>
                  <a:lnTo>
                    <a:pt x="57" y="316"/>
                  </a:lnTo>
                  <a:lnTo>
                    <a:pt x="51" y="316"/>
                  </a:lnTo>
                  <a:lnTo>
                    <a:pt x="44" y="317"/>
                  </a:lnTo>
                  <a:lnTo>
                    <a:pt x="38" y="317"/>
                  </a:lnTo>
                  <a:lnTo>
                    <a:pt x="32" y="316"/>
                  </a:lnTo>
                  <a:lnTo>
                    <a:pt x="27" y="316"/>
                  </a:lnTo>
                  <a:lnTo>
                    <a:pt x="21" y="316"/>
                  </a:lnTo>
                  <a:lnTo>
                    <a:pt x="15" y="316"/>
                  </a:lnTo>
                  <a:lnTo>
                    <a:pt x="1" y="306"/>
                  </a:lnTo>
                  <a:lnTo>
                    <a:pt x="0" y="291"/>
                  </a:lnTo>
                  <a:lnTo>
                    <a:pt x="4" y="273"/>
                  </a:lnTo>
                  <a:lnTo>
                    <a:pt x="6" y="258"/>
                  </a:lnTo>
                  <a:lnTo>
                    <a:pt x="10" y="245"/>
                  </a:lnTo>
                  <a:lnTo>
                    <a:pt x="16" y="233"/>
                  </a:lnTo>
                  <a:lnTo>
                    <a:pt x="23" y="222"/>
                  </a:lnTo>
                  <a:lnTo>
                    <a:pt x="31" y="210"/>
                  </a:lnTo>
                  <a:lnTo>
                    <a:pt x="40" y="200"/>
                  </a:lnTo>
                  <a:lnTo>
                    <a:pt x="51" y="189"/>
                  </a:lnTo>
                  <a:lnTo>
                    <a:pt x="60" y="179"/>
                  </a:lnTo>
                  <a:lnTo>
                    <a:pt x="70" y="169"/>
                  </a:lnTo>
                  <a:lnTo>
                    <a:pt x="85" y="164"/>
                  </a:lnTo>
                  <a:lnTo>
                    <a:pt x="88" y="150"/>
                  </a:lnTo>
                  <a:lnTo>
                    <a:pt x="86" y="134"/>
                  </a:lnTo>
                  <a:lnTo>
                    <a:pt x="90" y="119"/>
                  </a:lnTo>
                  <a:lnTo>
                    <a:pt x="95" y="93"/>
                  </a:lnTo>
                  <a:lnTo>
                    <a:pt x="99" y="64"/>
                  </a:lnTo>
                  <a:lnTo>
                    <a:pt x="104" y="35"/>
                  </a:lnTo>
                  <a:lnTo>
                    <a:pt x="112" y="7"/>
                  </a:lnTo>
                  <a:lnTo>
                    <a:pt x="121" y="5"/>
                  </a:lnTo>
                  <a:lnTo>
                    <a:pt x="131" y="4"/>
                  </a:lnTo>
                  <a:lnTo>
                    <a:pt x="141" y="2"/>
                  </a:lnTo>
                  <a:lnTo>
                    <a:pt x="151" y="0"/>
                  </a:lnTo>
                  <a:lnTo>
                    <a:pt x="160" y="0"/>
                  </a:lnTo>
                  <a:lnTo>
                    <a:pt x="171" y="2"/>
                  </a:lnTo>
                  <a:lnTo>
                    <a:pt x="180" y="4"/>
                  </a:lnTo>
                  <a:lnTo>
                    <a:pt x="189" y="7"/>
                  </a:lnTo>
                  <a:close/>
                </a:path>
              </a:pathLst>
            </a:custGeom>
            <a:solidFill>
              <a:srgbClr val="9926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51" name="Freeform 47"/>
            <p:cNvSpPr>
              <a:spLocks/>
            </p:cNvSpPr>
            <p:nvPr/>
          </p:nvSpPr>
          <p:spPr bwMode="auto">
            <a:xfrm>
              <a:off x="818" y="1378"/>
              <a:ext cx="9" cy="35"/>
            </a:xfrm>
            <a:custGeom>
              <a:avLst/>
              <a:gdLst/>
              <a:ahLst/>
              <a:cxnLst>
                <a:cxn ang="0">
                  <a:pos x="18" y="46"/>
                </a:cxn>
                <a:cxn ang="0">
                  <a:pos x="14" y="69"/>
                </a:cxn>
                <a:cxn ang="0">
                  <a:pos x="11" y="58"/>
                </a:cxn>
                <a:cxn ang="0">
                  <a:pos x="9" y="47"/>
                </a:cxn>
                <a:cxn ang="0">
                  <a:pos x="5" y="34"/>
                </a:cxn>
                <a:cxn ang="0">
                  <a:pos x="0" y="23"/>
                </a:cxn>
                <a:cxn ang="0">
                  <a:pos x="1" y="0"/>
                </a:cxn>
                <a:cxn ang="0">
                  <a:pos x="8" y="9"/>
                </a:cxn>
                <a:cxn ang="0">
                  <a:pos x="10" y="22"/>
                </a:cxn>
                <a:cxn ang="0">
                  <a:pos x="12" y="34"/>
                </a:cxn>
                <a:cxn ang="0">
                  <a:pos x="18" y="46"/>
                </a:cxn>
              </a:cxnLst>
              <a:rect l="0" t="0" r="r" b="b"/>
              <a:pathLst>
                <a:path w="18" h="69">
                  <a:moveTo>
                    <a:pt x="18" y="46"/>
                  </a:moveTo>
                  <a:lnTo>
                    <a:pt x="14" y="69"/>
                  </a:lnTo>
                  <a:lnTo>
                    <a:pt x="11" y="58"/>
                  </a:lnTo>
                  <a:lnTo>
                    <a:pt x="9" y="47"/>
                  </a:lnTo>
                  <a:lnTo>
                    <a:pt x="5" y="34"/>
                  </a:lnTo>
                  <a:lnTo>
                    <a:pt x="0" y="23"/>
                  </a:lnTo>
                  <a:lnTo>
                    <a:pt x="1" y="0"/>
                  </a:lnTo>
                  <a:lnTo>
                    <a:pt x="8" y="9"/>
                  </a:lnTo>
                  <a:lnTo>
                    <a:pt x="10" y="22"/>
                  </a:lnTo>
                  <a:lnTo>
                    <a:pt x="12" y="34"/>
                  </a:lnTo>
                  <a:lnTo>
                    <a:pt x="18" y="46"/>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52" name="Freeform 48"/>
            <p:cNvSpPr>
              <a:spLocks/>
            </p:cNvSpPr>
            <p:nvPr/>
          </p:nvSpPr>
          <p:spPr bwMode="auto">
            <a:xfrm>
              <a:off x="357" y="1426"/>
              <a:ext cx="46" cy="28"/>
            </a:xfrm>
            <a:custGeom>
              <a:avLst/>
              <a:gdLst/>
              <a:ahLst/>
              <a:cxnLst>
                <a:cxn ang="0">
                  <a:pos x="92" y="29"/>
                </a:cxn>
                <a:cxn ang="0">
                  <a:pos x="89" y="42"/>
                </a:cxn>
                <a:cxn ang="0">
                  <a:pos x="83" y="38"/>
                </a:cxn>
                <a:cxn ang="0">
                  <a:pos x="77" y="35"/>
                </a:cxn>
                <a:cxn ang="0">
                  <a:pos x="70" y="32"/>
                </a:cxn>
                <a:cxn ang="0">
                  <a:pos x="63" y="30"/>
                </a:cxn>
                <a:cxn ang="0">
                  <a:pos x="56" y="28"/>
                </a:cxn>
                <a:cxn ang="0">
                  <a:pos x="50" y="28"/>
                </a:cxn>
                <a:cxn ang="0">
                  <a:pos x="41" y="28"/>
                </a:cxn>
                <a:cxn ang="0">
                  <a:pos x="35" y="29"/>
                </a:cxn>
                <a:cxn ang="0">
                  <a:pos x="25" y="35"/>
                </a:cxn>
                <a:cxn ang="0">
                  <a:pos x="18" y="40"/>
                </a:cxn>
                <a:cxn ang="0">
                  <a:pos x="12" y="47"/>
                </a:cxn>
                <a:cxn ang="0">
                  <a:pos x="7" y="57"/>
                </a:cxn>
                <a:cxn ang="0">
                  <a:pos x="2" y="48"/>
                </a:cxn>
                <a:cxn ang="0">
                  <a:pos x="0" y="40"/>
                </a:cxn>
                <a:cxn ang="0">
                  <a:pos x="1" y="33"/>
                </a:cxn>
                <a:cxn ang="0">
                  <a:pos x="5" y="27"/>
                </a:cxn>
                <a:cxn ang="0">
                  <a:pos x="10" y="21"/>
                </a:cxn>
                <a:cxn ang="0">
                  <a:pos x="18" y="16"/>
                </a:cxn>
                <a:cxn ang="0">
                  <a:pos x="28" y="10"/>
                </a:cxn>
                <a:cxn ang="0">
                  <a:pos x="37" y="6"/>
                </a:cxn>
                <a:cxn ang="0">
                  <a:pos x="44" y="4"/>
                </a:cxn>
                <a:cxn ang="0">
                  <a:pos x="53" y="1"/>
                </a:cxn>
                <a:cxn ang="0">
                  <a:pos x="62" y="0"/>
                </a:cxn>
                <a:cxn ang="0">
                  <a:pos x="70" y="1"/>
                </a:cxn>
                <a:cxn ang="0">
                  <a:pos x="78" y="5"/>
                </a:cxn>
                <a:cxn ang="0">
                  <a:pos x="85" y="9"/>
                </a:cxn>
                <a:cxn ang="0">
                  <a:pos x="90" y="17"/>
                </a:cxn>
                <a:cxn ang="0">
                  <a:pos x="92" y="29"/>
                </a:cxn>
              </a:cxnLst>
              <a:rect l="0" t="0" r="r" b="b"/>
              <a:pathLst>
                <a:path w="92" h="57">
                  <a:moveTo>
                    <a:pt x="92" y="29"/>
                  </a:moveTo>
                  <a:lnTo>
                    <a:pt x="89" y="42"/>
                  </a:lnTo>
                  <a:lnTo>
                    <a:pt x="83" y="38"/>
                  </a:lnTo>
                  <a:lnTo>
                    <a:pt x="77" y="35"/>
                  </a:lnTo>
                  <a:lnTo>
                    <a:pt x="70" y="32"/>
                  </a:lnTo>
                  <a:lnTo>
                    <a:pt x="63" y="30"/>
                  </a:lnTo>
                  <a:lnTo>
                    <a:pt x="56" y="28"/>
                  </a:lnTo>
                  <a:lnTo>
                    <a:pt x="50" y="28"/>
                  </a:lnTo>
                  <a:lnTo>
                    <a:pt x="41" y="28"/>
                  </a:lnTo>
                  <a:lnTo>
                    <a:pt x="35" y="29"/>
                  </a:lnTo>
                  <a:lnTo>
                    <a:pt x="25" y="35"/>
                  </a:lnTo>
                  <a:lnTo>
                    <a:pt x="18" y="40"/>
                  </a:lnTo>
                  <a:lnTo>
                    <a:pt x="12" y="47"/>
                  </a:lnTo>
                  <a:lnTo>
                    <a:pt x="7" y="57"/>
                  </a:lnTo>
                  <a:lnTo>
                    <a:pt x="2" y="48"/>
                  </a:lnTo>
                  <a:lnTo>
                    <a:pt x="0" y="40"/>
                  </a:lnTo>
                  <a:lnTo>
                    <a:pt x="1" y="33"/>
                  </a:lnTo>
                  <a:lnTo>
                    <a:pt x="5" y="27"/>
                  </a:lnTo>
                  <a:lnTo>
                    <a:pt x="10" y="21"/>
                  </a:lnTo>
                  <a:lnTo>
                    <a:pt x="18" y="16"/>
                  </a:lnTo>
                  <a:lnTo>
                    <a:pt x="28" y="10"/>
                  </a:lnTo>
                  <a:lnTo>
                    <a:pt x="37" y="6"/>
                  </a:lnTo>
                  <a:lnTo>
                    <a:pt x="44" y="4"/>
                  </a:lnTo>
                  <a:lnTo>
                    <a:pt x="53" y="1"/>
                  </a:lnTo>
                  <a:lnTo>
                    <a:pt x="62" y="0"/>
                  </a:lnTo>
                  <a:lnTo>
                    <a:pt x="70" y="1"/>
                  </a:lnTo>
                  <a:lnTo>
                    <a:pt x="78" y="5"/>
                  </a:lnTo>
                  <a:lnTo>
                    <a:pt x="85" y="9"/>
                  </a:lnTo>
                  <a:lnTo>
                    <a:pt x="90" y="17"/>
                  </a:lnTo>
                  <a:lnTo>
                    <a:pt x="92" y="29"/>
                  </a:lnTo>
                  <a:close/>
                </a:path>
              </a:pathLst>
            </a:custGeom>
            <a:solidFill>
              <a:srgbClr val="FFBF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53" name="Freeform 49"/>
            <p:cNvSpPr>
              <a:spLocks/>
            </p:cNvSpPr>
            <p:nvPr/>
          </p:nvSpPr>
          <p:spPr bwMode="auto">
            <a:xfrm>
              <a:off x="730" y="1453"/>
              <a:ext cx="69" cy="97"/>
            </a:xfrm>
            <a:custGeom>
              <a:avLst/>
              <a:gdLst/>
              <a:ahLst/>
              <a:cxnLst>
                <a:cxn ang="0">
                  <a:pos x="80" y="0"/>
                </a:cxn>
                <a:cxn ang="0">
                  <a:pos x="70" y="15"/>
                </a:cxn>
                <a:cxn ang="0">
                  <a:pos x="60" y="32"/>
                </a:cxn>
                <a:cxn ang="0">
                  <a:pos x="52" y="50"/>
                </a:cxn>
                <a:cxn ang="0">
                  <a:pos x="44" y="68"/>
                </a:cxn>
                <a:cxn ang="0">
                  <a:pos x="40" y="87"/>
                </a:cxn>
                <a:cxn ang="0">
                  <a:pos x="39" y="105"/>
                </a:cxn>
                <a:cxn ang="0">
                  <a:pos x="44" y="123"/>
                </a:cxn>
                <a:cxn ang="0">
                  <a:pos x="53" y="142"/>
                </a:cxn>
                <a:cxn ang="0">
                  <a:pos x="61" y="149"/>
                </a:cxn>
                <a:cxn ang="0">
                  <a:pos x="72" y="153"/>
                </a:cxn>
                <a:cxn ang="0">
                  <a:pos x="83" y="157"/>
                </a:cxn>
                <a:cxn ang="0">
                  <a:pos x="95" y="158"/>
                </a:cxn>
                <a:cxn ang="0">
                  <a:pos x="106" y="159"/>
                </a:cxn>
                <a:cxn ang="0">
                  <a:pos x="118" y="157"/>
                </a:cxn>
                <a:cxn ang="0">
                  <a:pos x="129" y="155"/>
                </a:cxn>
                <a:cxn ang="0">
                  <a:pos x="140" y="150"/>
                </a:cxn>
                <a:cxn ang="0">
                  <a:pos x="134" y="161"/>
                </a:cxn>
                <a:cxn ang="0">
                  <a:pos x="126" y="170"/>
                </a:cxn>
                <a:cxn ang="0">
                  <a:pos x="116" y="175"/>
                </a:cxn>
                <a:cxn ang="0">
                  <a:pos x="105" y="179"/>
                </a:cxn>
                <a:cxn ang="0">
                  <a:pos x="95" y="181"/>
                </a:cxn>
                <a:cxn ang="0">
                  <a:pos x="83" y="184"/>
                </a:cxn>
                <a:cxn ang="0">
                  <a:pos x="73" y="189"/>
                </a:cxn>
                <a:cxn ang="0">
                  <a:pos x="64" y="195"/>
                </a:cxn>
                <a:cxn ang="0">
                  <a:pos x="49" y="193"/>
                </a:cxn>
                <a:cxn ang="0">
                  <a:pos x="37" y="186"/>
                </a:cxn>
                <a:cxn ang="0">
                  <a:pos x="28" y="178"/>
                </a:cxn>
                <a:cxn ang="0">
                  <a:pos x="21" y="166"/>
                </a:cxn>
                <a:cxn ang="0">
                  <a:pos x="15" y="153"/>
                </a:cxn>
                <a:cxn ang="0">
                  <a:pos x="9" y="141"/>
                </a:cxn>
                <a:cxn ang="0">
                  <a:pos x="6" y="127"/>
                </a:cxn>
                <a:cxn ang="0">
                  <a:pos x="1" y="115"/>
                </a:cxn>
                <a:cxn ang="0">
                  <a:pos x="0" y="96"/>
                </a:cxn>
                <a:cxn ang="0">
                  <a:pos x="4" y="77"/>
                </a:cxn>
                <a:cxn ang="0">
                  <a:pos x="11" y="61"/>
                </a:cxn>
                <a:cxn ang="0">
                  <a:pos x="21" y="45"/>
                </a:cxn>
                <a:cxn ang="0">
                  <a:pos x="34" y="30"/>
                </a:cxn>
                <a:cxn ang="0">
                  <a:pos x="49" y="19"/>
                </a:cxn>
                <a:cxn ang="0">
                  <a:pos x="64" y="8"/>
                </a:cxn>
                <a:cxn ang="0">
                  <a:pos x="80" y="0"/>
                </a:cxn>
              </a:cxnLst>
              <a:rect l="0" t="0" r="r" b="b"/>
              <a:pathLst>
                <a:path w="140" h="195">
                  <a:moveTo>
                    <a:pt x="80" y="0"/>
                  </a:moveTo>
                  <a:lnTo>
                    <a:pt x="70" y="15"/>
                  </a:lnTo>
                  <a:lnTo>
                    <a:pt x="60" y="32"/>
                  </a:lnTo>
                  <a:lnTo>
                    <a:pt x="52" y="50"/>
                  </a:lnTo>
                  <a:lnTo>
                    <a:pt x="44" y="68"/>
                  </a:lnTo>
                  <a:lnTo>
                    <a:pt x="40" y="87"/>
                  </a:lnTo>
                  <a:lnTo>
                    <a:pt x="39" y="105"/>
                  </a:lnTo>
                  <a:lnTo>
                    <a:pt x="44" y="123"/>
                  </a:lnTo>
                  <a:lnTo>
                    <a:pt x="53" y="142"/>
                  </a:lnTo>
                  <a:lnTo>
                    <a:pt x="61" y="149"/>
                  </a:lnTo>
                  <a:lnTo>
                    <a:pt x="72" y="153"/>
                  </a:lnTo>
                  <a:lnTo>
                    <a:pt x="83" y="157"/>
                  </a:lnTo>
                  <a:lnTo>
                    <a:pt x="95" y="158"/>
                  </a:lnTo>
                  <a:lnTo>
                    <a:pt x="106" y="159"/>
                  </a:lnTo>
                  <a:lnTo>
                    <a:pt x="118" y="157"/>
                  </a:lnTo>
                  <a:lnTo>
                    <a:pt x="129" y="155"/>
                  </a:lnTo>
                  <a:lnTo>
                    <a:pt x="140" y="150"/>
                  </a:lnTo>
                  <a:lnTo>
                    <a:pt x="134" y="161"/>
                  </a:lnTo>
                  <a:lnTo>
                    <a:pt x="126" y="170"/>
                  </a:lnTo>
                  <a:lnTo>
                    <a:pt x="116" y="175"/>
                  </a:lnTo>
                  <a:lnTo>
                    <a:pt x="105" y="179"/>
                  </a:lnTo>
                  <a:lnTo>
                    <a:pt x="95" y="181"/>
                  </a:lnTo>
                  <a:lnTo>
                    <a:pt x="83" y="184"/>
                  </a:lnTo>
                  <a:lnTo>
                    <a:pt x="73" y="189"/>
                  </a:lnTo>
                  <a:lnTo>
                    <a:pt x="64" y="195"/>
                  </a:lnTo>
                  <a:lnTo>
                    <a:pt x="49" y="193"/>
                  </a:lnTo>
                  <a:lnTo>
                    <a:pt x="37" y="186"/>
                  </a:lnTo>
                  <a:lnTo>
                    <a:pt x="28" y="178"/>
                  </a:lnTo>
                  <a:lnTo>
                    <a:pt x="21" y="166"/>
                  </a:lnTo>
                  <a:lnTo>
                    <a:pt x="15" y="153"/>
                  </a:lnTo>
                  <a:lnTo>
                    <a:pt x="9" y="141"/>
                  </a:lnTo>
                  <a:lnTo>
                    <a:pt x="6" y="127"/>
                  </a:lnTo>
                  <a:lnTo>
                    <a:pt x="1" y="115"/>
                  </a:lnTo>
                  <a:lnTo>
                    <a:pt x="0" y="96"/>
                  </a:lnTo>
                  <a:lnTo>
                    <a:pt x="4" y="77"/>
                  </a:lnTo>
                  <a:lnTo>
                    <a:pt x="11" y="61"/>
                  </a:lnTo>
                  <a:lnTo>
                    <a:pt x="21" y="45"/>
                  </a:lnTo>
                  <a:lnTo>
                    <a:pt x="34" y="30"/>
                  </a:lnTo>
                  <a:lnTo>
                    <a:pt x="49" y="19"/>
                  </a:lnTo>
                  <a:lnTo>
                    <a:pt x="64" y="8"/>
                  </a:lnTo>
                  <a:lnTo>
                    <a:pt x="80" y="0"/>
                  </a:lnTo>
                  <a:close/>
                </a:path>
              </a:pathLst>
            </a:custGeom>
            <a:solidFill>
              <a:srgbClr val="FF7C21"/>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54" name="Freeform 50"/>
            <p:cNvSpPr>
              <a:spLocks/>
            </p:cNvSpPr>
            <p:nvPr/>
          </p:nvSpPr>
          <p:spPr bwMode="auto">
            <a:xfrm>
              <a:off x="353" y="1451"/>
              <a:ext cx="70" cy="87"/>
            </a:xfrm>
            <a:custGeom>
              <a:avLst/>
              <a:gdLst/>
              <a:ahLst/>
              <a:cxnLst>
                <a:cxn ang="0">
                  <a:pos x="88" y="23"/>
                </a:cxn>
                <a:cxn ang="0">
                  <a:pos x="96" y="40"/>
                </a:cxn>
                <a:cxn ang="0">
                  <a:pos x="106" y="55"/>
                </a:cxn>
                <a:cxn ang="0">
                  <a:pos x="118" y="70"/>
                </a:cxn>
                <a:cxn ang="0">
                  <a:pos x="123" y="96"/>
                </a:cxn>
                <a:cxn ang="0">
                  <a:pos x="119" y="128"/>
                </a:cxn>
                <a:cxn ang="0">
                  <a:pos x="107" y="127"/>
                </a:cxn>
                <a:cxn ang="0">
                  <a:pos x="104" y="84"/>
                </a:cxn>
                <a:cxn ang="0">
                  <a:pos x="81" y="90"/>
                </a:cxn>
                <a:cxn ang="0">
                  <a:pos x="91" y="127"/>
                </a:cxn>
                <a:cxn ang="0">
                  <a:pos x="99" y="153"/>
                </a:cxn>
                <a:cxn ang="0">
                  <a:pos x="113" y="158"/>
                </a:cxn>
                <a:cxn ang="0">
                  <a:pos x="127" y="159"/>
                </a:cxn>
                <a:cxn ang="0">
                  <a:pos x="138" y="163"/>
                </a:cxn>
                <a:cxn ang="0">
                  <a:pos x="122" y="168"/>
                </a:cxn>
                <a:cxn ang="0">
                  <a:pos x="96" y="159"/>
                </a:cxn>
                <a:cxn ang="0">
                  <a:pos x="78" y="144"/>
                </a:cxn>
                <a:cxn ang="0">
                  <a:pos x="63" y="124"/>
                </a:cxn>
                <a:cxn ang="0">
                  <a:pos x="51" y="114"/>
                </a:cxn>
                <a:cxn ang="0">
                  <a:pos x="59" y="142"/>
                </a:cxn>
                <a:cxn ang="0">
                  <a:pos x="77" y="166"/>
                </a:cxn>
                <a:cxn ang="0">
                  <a:pos x="62" y="158"/>
                </a:cxn>
                <a:cxn ang="0">
                  <a:pos x="48" y="143"/>
                </a:cxn>
                <a:cxn ang="0">
                  <a:pos x="35" y="131"/>
                </a:cxn>
                <a:cxn ang="0">
                  <a:pos x="19" y="131"/>
                </a:cxn>
                <a:cxn ang="0">
                  <a:pos x="32" y="153"/>
                </a:cxn>
                <a:cxn ang="0">
                  <a:pos x="51" y="173"/>
                </a:cxn>
                <a:cxn ang="0">
                  <a:pos x="35" y="169"/>
                </a:cxn>
                <a:cxn ang="0">
                  <a:pos x="21" y="160"/>
                </a:cxn>
                <a:cxn ang="0">
                  <a:pos x="10" y="146"/>
                </a:cxn>
                <a:cxn ang="0">
                  <a:pos x="0" y="134"/>
                </a:cxn>
                <a:cxn ang="0">
                  <a:pos x="29" y="8"/>
                </a:cxn>
                <a:cxn ang="0">
                  <a:pos x="45" y="0"/>
                </a:cxn>
                <a:cxn ang="0">
                  <a:pos x="63" y="1"/>
                </a:cxn>
                <a:cxn ang="0">
                  <a:pos x="81" y="8"/>
                </a:cxn>
              </a:cxnLst>
              <a:rect l="0" t="0" r="r" b="b"/>
              <a:pathLst>
                <a:path w="141" h="173">
                  <a:moveTo>
                    <a:pt x="86" y="14"/>
                  </a:moveTo>
                  <a:lnTo>
                    <a:pt x="88" y="23"/>
                  </a:lnTo>
                  <a:lnTo>
                    <a:pt x="91" y="31"/>
                  </a:lnTo>
                  <a:lnTo>
                    <a:pt x="96" y="40"/>
                  </a:lnTo>
                  <a:lnTo>
                    <a:pt x="100" y="47"/>
                  </a:lnTo>
                  <a:lnTo>
                    <a:pt x="106" y="55"/>
                  </a:lnTo>
                  <a:lnTo>
                    <a:pt x="112" y="63"/>
                  </a:lnTo>
                  <a:lnTo>
                    <a:pt x="118" y="70"/>
                  </a:lnTo>
                  <a:lnTo>
                    <a:pt x="123" y="78"/>
                  </a:lnTo>
                  <a:lnTo>
                    <a:pt x="123" y="96"/>
                  </a:lnTo>
                  <a:lnTo>
                    <a:pt x="121" y="112"/>
                  </a:lnTo>
                  <a:lnTo>
                    <a:pt x="119" y="128"/>
                  </a:lnTo>
                  <a:lnTo>
                    <a:pt x="119" y="144"/>
                  </a:lnTo>
                  <a:lnTo>
                    <a:pt x="107" y="127"/>
                  </a:lnTo>
                  <a:lnTo>
                    <a:pt x="106" y="104"/>
                  </a:lnTo>
                  <a:lnTo>
                    <a:pt x="104" y="84"/>
                  </a:lnTo>
                  <a:lnTo>
                    <a:pt x="90" y="71"/>
                  </a:lnTo>
                  <a:lnTo>
                    <a:pt x="81" y="90"/>
                  </a:lnTo>
                  <a:lnTo>
                    <a:pt x="84" y="108"/>
                  </a:lnTo>
                  <a:lnTo>
                    <a:pt x="91" y="127"/>
                  </a:lnTo>
                  <a:lnTo>
                    <a:pt x="95" y="146"/>
                  </a:lnTo>
                  <a:lnTo>
                    <a:pt x="99" y="153"/>
                  </a:lnTo>
                  <a:lnTo>
                    <a:pt x="106" y="155"/>
                  </a:lnTo>
                  <a:lnTo>
                    <a:pt x="113" y="158"/>
                  </a:lnTo>
                  <a:lnTo>
                    <a:pt x="120" y="158"/>
                  </a:lnTo>
                  <a:lnTo>
                    <a:pt x="127" y="159"/>
                  </a:lnTo>
                  <a:lnTo>
                    <a:pt x="134" y="160"/>
                  </a:lnTo>
                  <a:lnTo>
                    <a:pt x="138" y="163"/>
                  </a:lnTo>
                  <a:lnTo>
                    <a:pt x="141" y="170"/>
                  </a:lnTo>
                  <a:lnTo>
                    <a:pt x="122" y="168"/>
                  </a:lnTo>
                  <a:lnTo>
                    <a:pt x="108" y="165"/>
                  </a:lnTo>
                  <a:lnTo>
                    <a:pt x="96" y="159"/>
                  </a:lnTo>
                  <a:lnTo>
                    <a:pt x="86" y="152"/>
                  </a:lnTo>
                  <a:lnTo>
                    <a:pt x="78" y="144"/>
                  </a:lnTo>
                  <a:lnTo>
                    <a:pt x="70" y="135"/>
                  </a:lnTo>
                  <a:lnTo>
                    <a:pt x="63" y="124"/>
                  </a:lnTo>
                  <a:lnTo>
                    <a:pt x="55" y="114"/>
                  </a:lnTo>
                  <a:lnTo>
                    <a:pt x="51" y="114"/>
                  </a:lnTo>
                  <a:lnTo>
                    <a:pt x="51" y="129"/>
                  </a:lnTo>
                  <a:lnTo>
                    <a:pt x="59" y="142"/>
                  </a:lnTo>
                  <a:lnTo>
                    <a:pt x="69" y="153"/>
                  </a:lnTo>
                  <a:lnTo>
                    <a:pt x="77" y="166"/>
                  </a:lnTo>
                  <a:lnTo>
                    <a:pt x="69" y="162"/>
                  </a:lnTo>
                  <a:lnTo>
                    <a:pt x="62" y="158"/>
                  </a:lnTo>
                  <a:lnTo>
                    <a:pt x="55" y="151"/>
                  </a:lnTo>
                  <a:lnTo>
                    <a:pt x="48" y="143"/>
                  </a:lnTo>
                  <a:lnTo>
                    <a:pt x="43" y="137"/>
                  </a:lnTo>
                  <a:lnTo>
                    <a:pt x="35" y="131"/>
                  </a:lnTo>
                  <a:lnTo>
                    <a:pt x="28" y="130"/>
                  </a:lnTo>
                  <a:lnTo>
                    <a:pt x="19" y="131"/>
                  </a:lnTo>
                  <a:lnTo>
                    <a:pt x="24" y="143"/>
                  </a:lnTo>
                  <a:lnTo>
                    <a:pt x="32" y="153"/>
                  </a:lnTo>
                  <a:lnTo>
                    <a:pt x="42" y="162"/>
                  </a:lnTo>
                  <a:lnTo>
                    <a:pt x="51" y="173"/>
                  </a:lnTo>
                  <a:lnTo>
                    <a:pt x="43" y="172"/>
                  </a:lnTo>
                  <a:lnTo>
                    <a:pt x="35" y="169"/>
                  </a:lnTo>
                  <a:lnTo>
                    <a:pt x="28" y="165"/>
                  </a:lnTo>
                  <a:lnTo>
                    <a:pt x="21" y="160"/>
                  </a:lnTo>
                  <a:lnTo>
                    <a:pt x="15" y="153"/>
                  </a:lnTo>
                  <a:lnTo>
                    <a:pt x="10" y="146"/>
                  </a:lnTo>
                  <a:lnTo>
                    <a:pt x="5" y="140"/>
                  </a:lnTo>
                  <a:lnTo>
                    <a:pt x="0" y="134"/>
                  </a:lnTo>
                  <a:lnTo>
                    <a:pt x="24" y="16"/>
                  </a:lnTo>
                  <a:lnTo>
                    <a:pt x="29" y="8"/>
                  </a:lnTo>
                  <a:lnTo>
                    <a:pt x="37" y="3"/>
                  </a:lnTo>
                  <a:lnTo>
                    <a:pt x="45" y="0"/>
                  </a:lnTo>
                  <a:lnTo>
                    <a:pt x="54" y="0"/>
                  </a:lnTo>
                  <a:lnTo>
                    <a:pt x="63" y="1"/>
                  </a:lnTo>
                  <a:lnTo>
                    <a:pt x="73" y="5"/>
                  </a:lnTo>
                  <a:lnTo>
                    <a:pt x="81" y="8"/>
                  </a:lnTo>
                  <a:lnTo>
                    <a:pt x="86" y="14"/>
                  </a:lnTo>
                  <a:close/>
                </a:path>
              </a:pathLst>
            </a:custGeom>
            <a:solidFill>
              <a:srgbClr val="A56D4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55" name="Freeform 51"/>
            <p:cNvSpPr>
              <a:spLocks/>
            </p:cNvSpPr>
            <p:nvPr/>
          </p:nvSpPr>
          <p:spPr bwMode="auto">
            <a:xfrm>
              <a:off x="1005" y="1485"/>
              <a:ext cx="106" cy="161"/>
            </a:xfrm>
            <a:custGeom>
              <a:avLst/>
              <a:gdLst/>
              <a:ahLst/>
              <a:cxnLst>
                <a:cxn ang="0">
                  <a:pos x="213" y="23"/>
                </a:cxn>
                <a:cxn ang="0">
                  <a:pos x="208" y="39"/>
                </a:cxn>
                <a:cxn ang="0">
                  <a:pos x="196" y="52"/>
                </a:cxn>
                <a:cxn ang="0">
                  <a:pos x="185" y="64"/>
                </a:cxn>
                <a:cxn ang="0">
                  <a:pos x="89" y="144"/>
                </a:cxn>
                <a:cxn ang="0">
                  <a:pos x="80" y="138"/>
                </a:cxn>
                <a:cxn ang="0">
                  <a:pos x="71" y="132"/>
                </a:cxn>
                <a:cxn ang="0">
                  <a:pos x="72" y="148"/>
                </a:cxn>
                <a:cxn ang="0">
                  <a:pos x="84" y="162"/>
                </a:cxn>
                <a:cxn ang="0">
                  <a:pos x="84" y="208"/>
                </a:cxn>
                <a:cxn ang="0">
                  <a:pos x="95" y="253"/>
                </a:cxn>
                <a:cxn ang="0">
                  <a:pos x="92" y="294"/>
                </a:cxn>
                <a:cxn ang="0">
                  <a:pos x="49" y="321"/>
                </a:cxn>
                <a:cxn ang="0">
                  <a:pos x="34" y="312"/>
                </a:cxn>
                <a:cxn ang="0">
                  <a:pos x="24" y="297"/>
                </a:cxn>
                <a:cxn ang="0">
                  <a:pos x="13" y="282"/>
                </a:cxn>
                <a:cxn ang="0">
                  <a:pos x="0" y="272"/>
                </a:cxn>
                <a:cxn ang="0">
                  <a:pos x="5" y="265"/>
                </a:cxn>
                <a:cxn ang="0">
                  <a:pos x="15" y="261"/>
                </a:cxn>
                <a:cxn ang="0">
                  <a:pos x="25" y="289"/>
                </a:cxn>
                <a:cxn ang="0">
                  <a:pos x="44" y="300"/>
                </a:cxn>
                <a:cxn ang="0">
                  <a:pos x="61" y="283"/>
                </a:cxn>
                <a:cxn ang="0">
                  <a:pos x="63" y="264"/>
                </a:cxn>
                <a:cxn ang="0">
                  <a:pos x="59" y="242"/>
                </a:cxn>
                <a:cxn ang="0">
                  <a:pos x="56" y="220"/>
                </a:cxn>
                <a:cxn ang="0">
                  <a:pos x="46" y="229"/>
                </a:cxn>
                <a:cxn ang="0">
                  <a:pos x="43" y="265"/>
                </a:cxn>
                <a:cxn ang="0">
                  <a:pos x="39" y="267"/>
                </a:cxn>
                <a:cxn ang="0">
                  <a:pos x="25" y="238"/>
                </a:cxn>
                <a:cxn ang="0">
                  <a:pos x="9" y="211"/>
                </a:cxn>
                <a:cxn ang="0">
                  <a:pos x="8" y="182"/>
                </a:cxn>
                <a:cxn ang="0">
                  <a:pos x="30" y="144"/>
                </a:cxn>
                <a:cxn ang="0">
                  <a:pos x="56" y="98"/>
                </a:cxn>
                <a:cxn ang="0">
                  <a:pos x="88" y="53"/>
                </a:cxn>
                <a:cxn ang="0">
                  <a:pos x="127" y="16"/>
                </a:cxn>
                <a:cxn ang="0">
                  <a:pos x="160" y="0"/>
                </a:cxn>
                <a:cxn ang="0">
                  <a:pos x="176" y="1"/>
                </a:cxn>
                <a:cxn ang="0">
                  <a:pos x="190" y="3"/>
                </a:cxn>
                <a:cxn ang="0">
                  <a:pos x="203" y="8"/>
                </a:cxn>
              </a:cxnLst>
              <a:rect l="0" t="0" r="r" b="b"/>
              <a:pathLst>
                <a:path w="213" h="321">
                  <a:moveTo>
                    <a:pt x="210" y="13"/>
                  </a:moveTo>
                  <a:lnTo>
                    <a:pt x="213" y="23"/>
                  </a:lnTo>
                  <a:lnTo>
                    <a:pt x="211" y="31"/>
                  </a:lnTo>
                  <a:lnTo>
                    <a:pt x="208" y="39"/>
                  </a:lnTo>
                  <a:lnTo>
                    <a:pt x="203" y="46"/>
                  </a:lnTo>
                  <a:lnTo>
                    <a:pt x="196" y="52"/>
                  </a:lnTo>
                  <a:lnTo>
                    <a:pt x="191" y="59"/>
                  </a:lnTo>
                  <a:lnTo>
                    <a:pt x="185" y="64"/>
                  </a:lnTo>
                  <a:lnTo>
                    <a:pt x="179" y="71"/>
                  </a:lnTo>
                  <a:lnTo>
                    <a:pt x="89" y="144"/>
                  </a:lnTo>
                  <a:lnTo>
                    <a:pt x="85" y="142"/>
                  </a:lnTo>
                  <a:lnTo>
                    <a:pt x="80" y="138"/>
                  </a:lnTo>
                  <a:lnTo>
                    <a:pt x="77" y="133"/>
                  </a:lnTo>
                  <a:lnTo>
                    <a:pt x="71" y="132"/>
                  </a:lnTo>
                  <a:lnTo>
                    <a:pt x="69" y="142"/>
                  </a:lnTo>
                  <a:lnTo>
                    <a:pt x="72" y="148"/>
                  </a:lnTo>
                  <a:lnTo>
                    <a:pt x="79" y="155"/>
                  </a:lnTo>
                  <a:lnTo>
                    <a:pt x="84" y="162"/>
                  </a:lnTo>
                  <a:lnTo>
                    <a:pt x="81" y="185"/>
                  </a:lnTo>
                  <a:lnTo>
                    <a:pt x="84" y="208"/>
                  </a:lnTo>
                  <a:lnTo>
                    <a:pt x="89" y="231"/>
                  </a:lnTo>
                  <a:lnTo>
                    <a:pt x="95" y="253"/>
                  </a:lnTo>
                  <a:lnTo>
                    <a:pt x="96" y="275"/>
                  </a:lnTo>
                  <a:lnTo>
                    <a:pt x="92" y="294"/>
                  </a:lnTo>
                  <a:lnTo>
                    <a:pt x="77" y="310"/>
                  </a:lnTo>
                  <a:lnTo>
                    <a:pt x="49" y="321"/>
                  </a:lnTo>
                  <a:lnTo>
                    <a:pt x="41" y="318"/>
                  </a:lnTo>
                  <a:lnTo>
                    <a:pt x="34" y="312"/>
                  </a:lnTo>
                  <a:lnTo>
                    <a:pt x="28" y="305"/>
                  </a:lnTo>
                  <a:lnTo>
                    <a:pt x="24" y="297"/>
                  </a:lnTo>
                  <a:lnTo>
                    <a:pt x="18" y="290"/>
                  </a:lnTo>
                  <a:lnTo>
                    <a:pt x="13" y="282"/>
                  </a:lnTo>
                  <a:lnTo>
                    <a:pt x="6" y="276"/>
                  </a:lnTo>
                  <a:lnTo>
                    <a:pt x="0" y="272"/>
                  </a:lnTo>
                  <a:lnTo>
                    <a:pt x="2" y="267"/>
                  </a:lnTo>
                  <a:lnTo>
                    <a:pt x="5" y="265"/>
                  </a:lnTo>
                  <a:lnTo>
                    <a:pt x="10" y="262"/>
                  </a:lnTo>
                  <a:lnTo>
                    <a:pt x="15" y="261"/>
                  </a:lnTo>
                  <a:lnTo>
                    <a:pt x="21" y="274"/>
                  </a:lnTo>
                  <a:lnTo>
                    <a:pt x="25" y="289"/>
                  </a:lnTo>
                  <a:lnTo>
                    <a:pt x="31" y="299"/>
                  </a:lnTo>
                  <a:lnTo>
                    <a:pt x="44" y="300"/>
                  </a:lnTo>
                  <a:lnTo>
                    <a:pt x="55" y="292"/>
                  </a:lnTo>
                  <a:lnTo>
                    <a:pt x="61" y="283"/>
                  </a:lnTo>
                  <a:lnTo>
                    <a:pt x="63" y="274"/>
                  </a:lnTo>
                  <a:lnTo>
                    <a:pt x="63" y="264"/>
                  </a:lnTo>
                  <a:lnTo>
                    <a:pt x="62" y="252"/>
                  </a:lnTo>
                  <a:lnTo>
                    <a:pt x="59" y="242"/>
                  </a:lnTo>
                  <a:lnTo>
                    <a:pt x="57" y="230"/>
                  </a:lnTo>
                  <a:lnTo>
                    <a:pt x="56" y="220"/>
                  </a:lnTo>
                  <a:lnTo>
                    <a:pt x="53" y="214"/>
                  </a:lnTo>
                  <a:lnTo>
                    <a:pt x="46" y="229"/>
                  </a:lnTo>
                  <a:lnTo>
                    <a:pt x="44" y="246"/>
                  </a:lnTo>
                  <a:lnTo>
                    <a:pt x="43" y="265"/>
                  </a:lnTo>
                  <a:lnTo>
                    <a:pt x="40" y="282"/>
                  </a:lnTo>
                  <a:lnTo>
                    <a:pt x="39" y="267"/>
                  </a:lnTo>
                  <a:lnTo>
                    <a:pt x="33" y="252"/>
                  </a:lnTo>
                  <a:lnTo>
                    <a:pt x="25" y="238"/>
                  </a:lnTo>
                  <a:lnTo>
                    <a:pt x="16" y="224"/>
                  </a:lnTo>
                  <a:lnTo>
                    <a:pt x="9" y="211"/>
                  </a:lnTo>
                  <a:lnTo>
                    <a:pt x="5" y="197"/>
                  </a:lnTo>
                  <a:lnTo>
                    <a:pt x="8" y="182"/>
                  </a:lnTo>
                  <a:lnTo>
                    <a:pt x="17" y="167"/>
                  </a:lnTo>
                  <a:lnTo>
                    <a:pt x="30" y="144"/>
                  </a:lnTo>
                  <a:lnTo>
                    <a:pt x="42" y="121"/>
                  </a:lnTo>
                  <a:lnTo>
                    <a:pt x="56" y="98"/>
                  </a:lnTo>
                  <a:lnTo>
                    <a:pt x="72" y="75"/>
                  </a:lnTo>
                  <a:lnTo>
                    <a:pt x="88" y="53"/>
                  </a:lnTo>
                  <a:lnTo>
                    <a:pt x="107" y="33"/>
                  </a:lnTo>
                  <a:lnTo>
                    <a:pt x="127" y="16"/>
                  </a:lnTo>
                  <a:lnTo>
                    <a:pt x="150" y="0"/>
                  </a:lnTo>
                  <a:lnTo>
                    <a:pt x="160" y="0"/>
                  </a:lnTo>
                  <a:lnTo>
                    <a:pt x="168" y="1"/>
                  </a:lnTo>
                  <a:lnTo>
                    <a:pt x="176" y="1"/>
                  </a:lnTo>
                  <a:lnTo>
                    <a:pt x="183" y="2"/>
                  </a:lnTo>
                  <a:lnTo>
                    <a:pt x="190" y="3"/>
                  </a:lnTo>
                  <a:lnTo>
                    <a:pt x="196" y="6"/>
                  </a:lnTo>
                  <a:lnTo>
                    <a:pt x="203" y="8"/>
                  </a:lnTo>
                  <a:lnTo>
                    <a:pt x="210" y="13"/>
                  </a:lnTo>
                  <a:close/>
                </a:path>
              </a:pathLst>
            </a:custGeom>
            <a:solidFill>
              <a:srgbClr val="9926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56" name="Freeform 52"/>
            <p:cNvSpPr>
              <a:spLocks/>
            </p:cNvSpPr>
            <p:nvPr/>
          </p:nvSpPr>
          <p:spPr bwMode="auto">
            <a:xfrm>
              <a:off x="946" y="1481"/>
              <a:ext cx="42" cy="11"/>
            </a:xfrm>
            <a:custGeom>
              <a:avLst/>
              <a:gdLst/>
              <a:ahLst/>
              <a:cxnLst>
                <a:cxn ang="0">
                  <a:pos x="84" y="7"/>
                </a:cxn>
                <a:cxn ang="0">
                  <a:pos x="84" y="11"/>
                </a:cxn>
                <a:cxn ang="0">
                  <a:pos x="83" y="15"/>
                </a:cxn>
                <a:cxn ang="0">
                  <a:pos x="80" y="18"/>
                </a:cxn>
                <a:cxn ang="0">
                  <a:pos x="76" y="21"/>
                </a:cxn>
                <a:cxn ang="0">
                  <a:pos x="65" y="22"/>
                </a:cxn>
                <a:cxn ang="0">
                  <a:pos x="53" y="22"/>
                </a:cxn>
                <a:cxn ang="0">
                  <a:pos x="44" y="22"/>
                </a:cxn>
                <a:cxn ang="0">
                  <a:pos x="35" y="22"/>
                </a:cxn>
                <a:cxn ang="0">
                  <a:pos x="25" y="19"/>
                </a:cxn>
                <a:cxn ang="0">
                  <a:pos x="17" y="17"/>
                </a:cxn>
                <a:cxn ang="0">
                  <a:pos x="8" y="14"/>
                </a:cxn>
                <a:cxn ang="0">
                  <a:pos x="0" y="9"/>
                </a:cxn>
                <a:cxn ang="0">
                  <a:pos x="0" y="0"/>
                </a:cxn>
                <a:cxn ang="0">
                  <a:pos x="10" y="3"/>
                </a:cxn>
                <a:cxn ang="0">
                  <a:pos x="21" y="6"/>
                </a:cxn>
                <a:cxn ang="0">
                  <a:pos x="32" y="7"/>
                </a:cxn>
                <a:cxn ang="0">
                  <a:pos x="43" y="8"/>
                </a:cxn>
                <a:cxn ang="0">
                  <a:pos x="53" y="8"/>
                </a:cxn>
                <a:cxn ang="0">
                  <a:pos x="63" y="8"/>
                </a:cxn>
                <a:cxn ang="0">
                  <a:pos x="74" y="8"/>
                </a:cxn>
                <a:cxn ang="0">
                  <a:pos x="84" y="7"/>
                </a:cxn>
              </a:cxnLst>
              <a:rect l="0" t="0" r="r" b="b"/>
              <a:pathLst>
                <a:path w="84" h="22">
                  <a:moveTo>
                    <a:pt x="84" y="7"/>
                  </a:moveTo>
                  <a:lnTo>
                    <a:pt x="84" y="11"/>
                  </a:lnTo>
                  <a:lnTo>
                    <a:pt x="83" y="15"/>
                  </a:lnTo>
                  <a:lnTo>
                    <a:pt x="80" y="18"/>
                  </a:lnTo>
                  <a:lnTo>
                    <a:pt x="76" y="21"/>
                  </a:lnTo>
                  <a:lnTo>
                    <a:pt x="65" y="22"/>
                  </a:lnTo>
                  <a:lnTo>
                    <a:pt x="53" y="22"/>
                  </a:lnTo>
                  <a:lnTo>
                    <a:pt x="44" y="22"/>
                  </a:lnTo>
                  <a:lnTo>
                    <a:pt x="35" y="22"/>
                  </a:lnTo>
                  <a:lnTo>
                    <a:pt x="25" y="19"/>
                  </a:lnTo>
                  <a:lnTo>
                    <a:pt x="17" y="17"/>
                  </a:lnTo>
                  <a:lnTo>
                    <a:pt x="8" y="14"/>
                  </a:lnTo>
                  <a:lnTo>
                    <a:pt x="0" y="9"/>
                  </a:lnTo>
                  <a:lnTo>
                    <a:pt x="0" y="0"/>
                  </a:lnTo>
                  <a:lnTo>
                    <a:pt x="10" y="3"/>
                  </a:lnTo>
                  <a:lnTo>
                    <a:pt x="21" y="6"/>
                  </a:lnTo>
                  <a:lnTo>
                    <a:pt x="32" y="7"/>
                  </a:lnTo>
                  <a:lnTo>
                    <a:pt x="43" y="8"/>
                  </a:lnTo>
                  <a:lnTo>
                    <a:pt x="53" y="8"/>
                  </a:lnTo>
                  <a:lnTo>
                    <a:pt x="63" y="8"/>
                  </a:lnTo>
                  <a:lnTo>
                    <a:pt x="74" y="8"/>
                  </a:lnTo>
                  <a:lnTo>
                    <a:pt x="84" y="7"/>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57" name="Freeform 53"/>
            <p:cNvSpPr>
              <a:spLocks/>
            </p:cNvSpPr>
            <p:nvPr/>
          </p:nvSpPr>
          <p:spPr bwMode="auto">
            <a:xfrm>
              <a:off x="831" y="1479"/>
              <a:ext cx="51" cy="15"/>
            </a:xfrm>
            <a:custGeom>
              <a:avLst/>
              <a:gdLst/>
              <a:ahLst/>
              <a:cxnLst>
                <a:cxn ang="0">
                  <a:pos x="100" y="13"/>
                </a:cxn>
                <a:cxn ang="0">
                  <a:pos x="97" y="17"/>
                </a:cxn>
                <a:cxn ang="0">
                  <a:pos x="91" y="21"/>
                </a:cxn>
                <a:cxn ang="0">
                  <a:pos x="85" y="23"/>
                </a:cxn>
                <a:cxn ang="0">
                  <a:pos x="79" y="24"/>
                </a:cxn>
                <a:cxn ang="0">
                  <a:pos x="73" y="26"/>
                </a:cxn>
                <a:cxn ang="0">
                  <a:pos x="66" y="27"/>
                </a:cxn>
                <a:cxn ang="0">
                  <a:pos x="59" y="28"/>
                </a:cxn>
                <a:cxn ang="0">
                  <a:pos x="53" y="29"/>
                </a:cxn>
                <a:cxn ang="0">
                  <a:pos x="44" y="30"/>
                </a:cxn>
                <a:cxn ang="0">
                  <a:pos x="35" y="30"/>
                </a:cxn>
                <a:cxn ang="0">
                  <a:pos x="26" y="30"/>
                </a:cxn>
                <a:cxn ang="0">
                  <a:pos x="20" y="29"/>
                </a:cxn>
                <a:cxn ang="0">
                  <a:pos x="14" y="27"/>
                </a:cxn>
                <a:cxn ang="0">
                  <a:pos x="8" y="23"/>
                </a:cxn>
                <a:cxn ang="0">
                  <a:pos x="3" y="19"/>
                </a:cxn>
                <a:cxn ang="0">
                  <a:pos x="0" y="12"/>
                </a:cxn>
                <a:cxn ang="0">
                  <a:pos x="1" y="0"/>
                </a:cxn>
                <a:cxn ang="0">
                  <a:pos x="13" y="8"/>
                </a:cxn>
                <a:cxn ang="0">
                  <a:pos x="24" y="13"/>
                </a:cxn>
                <a:cxn ang="0">
                  <a:pos x="37" y="16"/>
                </a:cxn>
                <a:cxn ang="0">
                  <a:pos x="51" y="16"/>
                </a:cxn>
                <a:cxn ang="0">
                  <a:pos x="63" y="16"/>
                </a:cxn>
                <a:cxn ang="0">
                  <a:pos x="76" y="15"/>
                </a:cxn>
                <a:cxn ang="0">
                  <a:pos x="89" y="13"/>
                </a:cxn>
                <a:cxn ang="0">
                  <a:pos x="100" y="13"/>
                </a:cxn>
              </a:cxnLst>
              <a:rect l="0" t="0" r="r" b="b"/>
              <a:pathLst>
                <a:path w="100" h="30">
                  <a:moveTo>
                    <a:pt x="100" y="13"/>
                  </a:moveTo>
                  <a:lnTo>
                    <a:pt x="97" y="17"/>
                  </a:lnTo>
                  <a:lnTo>
                    <a:pt x="91" y="21"/>
                  </a:lnTo>
                  <a:lnTo>
                    <a:pt x="85" y="23"/>
                  </a:lnTo>
                  <a:lnTo>
                    <a:pt x="79" y="24"/>
                  </a:lnTo>
                  <a:lnTo>
                    <a:pt x="73" y="26"/>
                  </a:lnTo>
                  <a:lnTo>
                    <a:pt x="66" y="27"/>
                  </a:lnTo>
                  <a:lnTo>
                    <a:pt x="59" y="28"/>
                  </a:lnTo>
                  <a:lnTo>
                    <a:pt x="53" y="29"/>
                  </a:lnTo>
                  <a:lnTo>
                    <a:pt x="44" y="30"/>
                  </a:lnTo>
                  <a:lnTo>
                    <a:pt x="35" y="30"/>
                  </a:lnTo>
                  <a:lnTo>
                    <a:pt x="26" y="30"/>
                  </a:lnTo>
                  <a:lnTo>
                    <a:pt x="20" y="29"/>
                  </a:lnTo>
                  <a:lnTo>
                    <a:pt x="14" y="27"/>
                  </a:lnTo>
                  <a:lnTo>
                    <a:pt x="8" y="23"/>
                  </a:lnTo>
                  <a:lnTo>
                    <a:pt x="3" y="19"/>
                  </a:lnTo>
                  <a:lnTo>
                    <a:pt x="0" y="12"/>
                  </a:lnTo>
                  <a:lnTo>
                    <a:pt x="1" y="0"/>
                  </a:lnTo>
                  <a:lnTo>
                    <a:pt x="13" y="8"/>
                  </a:lnTo>
                  <a:lnTo>
                    <a:pt x="24" y="13"/>
                  </a:lnTo>
                  <a:lnTo>
                    <a:pt x="37" y="16"/>
                  </a:lnTo>
                  <a:lnTo>
                    <a:pt x="51" y="16"/>
                  </a:lnTo>
                  <a:lnTo>
                    <a:pt x="63" y="16"/>
                  </a:lnTo>
                  <a:lnTo>
                    <a:pt x="76" y="15"/>
                  </a:lnTo>
                  <a:lnTo>
                    <a:pt x="89" y="13"/>
                  </a:lnTo>
                  <a:lnTo>
                    <a:pt x="100" y="13"/>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58" name="Freeform 54"/>
            <p:cNvSpPr>
              <a:spLocks/>
            </p:cNvSpPr>
            <p:nvPr/>
          </p:nvSpPr>
          <p:spPr bwMode="auto">
            <a:xfrm>
              <a:off x="432" y="1536"/>
              <a:ext cx="196" cy="23"/>
            </a:xfrm>
            <a:custGeom>
              <a:avLst/>
              <a:gdLst/>
              <a:ahLst/>
              <a:cxnLst>
                <a:cxn ang="0">
                  <a:pos x="393" y="24"/>
                </a:cxn>
                <a:cxn ang="0">
                  <a:pos x="393" y="45"/>
                </a:cxn>
                <a:cxn ang="0">
                  <a:pos x="368" y="46"/>
                </a:cxn>
                <a:cxn ang="0">
                  <a:pos x="344" y="46"/>
                </a:cxn>
                <a:cxn ang="0">
                  <a:pos x="319" y="45"/>
                </a:cxn>
                <a:cxn ang="0">
                  <a:pos x="295" y="44"/>
                </a:cxn>
                <a:cxn ang="0">
                  <a:pos x="270" y="43"/>
                </a:cxn>
                <a:cxn ang="0">
                  <a:pos x="245" y="42"/>
                </a:cxn>
                <a:cxn ang="0">
                  <a:pos x="221" y="39"/>
                </a:cxn>
                <a:cxn ang="0">
                  <a:pos x="197" y="37"/>
                </a:cxn>
                <a:cxn ang="0">
                  <a:pos x="171" y="35"/>
                </a:cxn>
                <a:cxn ang="0">
                  <a:pos x="147" y="32"/>
                </a:cxn>
                <a:cxn ang="0">
                  <a:pos x="122" y="31"/>
                </a:cxn>
                <a:cxn ang="0">
                  <a:pos x="98" y="29"/>
                </a:cxn>
                <a:cxn ang="0">
                  <a:pos x="74" y="28"/>
                </a:cxn>
                <a:cxn ang="0">
                  <a:pos x="48" y="27"/>
                </a:cxn>
                <a:cxn ang="0">
                  <a:pos x="24" y="25"/>
                </a:cxn>
                <a:cxn ang="0">
                  <a:pos x="0" y="25"/>
                </a:cxn>
                <a:cxn ang="0">
                  <a:pos x="1" y="24"/>
                </a:cxn>
                <a:cxn ang="0">
                  <a:pos x="2" y="17"/>
                </a:cxn>
                <a:cxn ang="0">
                  <a:pos x="6" y="8"/>
                </a:cxn>
                <a:cxn ang="0">
                  <a:pos x="11" y="0"/>
                </a:cxn>
                <a:cxn ang="0">
                  <a:pos x="34" y="2"/>
                </a:cxn>
                <a:cxn ang="0">
                  <a:pos x="59" y="5"/>
                </a:cxn>
                <a:cxn ang="0">
                  <a:pos x="82" y="7"/>
                </a:cxn>
                <a:cxn ang="0">
                  <a:pos x="106" y="9"/>
                </a:cxn>
                <a:cxn ang="0">
                  <a:pos x="129" y="12"/>
                </a:cxn>
                <a:cxn ang="0">
                  <a:pos x="153" y="14"/>
                </a:cxn>
                <a:cxn ang="0">
                  <a:pos x="176" y="15"/>
                </a:cxn>
                <a:cxn ang="0">
                  <a:pos x="200" y="17"/>
                </a:cxn>
                <a:cxn ang="0">
                  <a:pos x="223" y="18"/>
                </a:cxn>
                <a:cxn ang="0">
                  <a:pos x="247" y="20"/>
                </a:cxn>
                <a:cxn ang="0">
                  <a:pos x="270" y="20"/>
                </a:cxn>
                <a:cxn ang="0">
                  <a:pos x="293" y="18"/>
                </a:cxn>
                <a:cxn ang="0">
                  <a:pos x="317" y="17"/>
                </a:cxn>
                <a:cxn ang="0">
                  <a:pos x="340" y="14"/>
                </a:cxn>
                <a:cxn ang="0">
                  <a:pos x="363" y="10"/>
                </a:cxn>
                <a:cxn ang="0">
                  <a:pos x="386" y="6"/>
                </a:cxn>
                <a:cxn ang="0">
                  <a:pos x="393" y="24"/>
                </a:cxn>
              </a:cxnLst>
              <a:rect l="0" t="0" r="r" b="b"/>
              <a:pathLst>
                <a:path w="393" h="46">
                  <a:moveTo>
                    <a:pt x="393" y="24"/>
                  </a:moveTo>
                  <a:lnTo>
                    <a:pt x="393" y="45"/>
                  </a:lnTo>
                  <a:lnTo>
                    <a:pt x="368" y="46"/>
                  </a:lnTo>
                  <a:lnTo>
                    <a:pt x="344" y="46"/>
                  </a:lnTo>
                  <a:lnTo>
                    <a:pt x="319" y="45"/>
                  </a:lnTo>
                  <a:lnTo>
                    <a:pt x="295" y="44"/>
                  </a:lnTo>
                  <a:lnTo>
                    <a:pt x="270" y="43"/>
                  </a:lnTo>
                  <a:lnTo>
                    <a:pt x="245" y="42"/>
                  </a:lnTo>
                  <a:lnTo>
                    <a:pt x="221" y="39"/>
                  </a:lnTo>
                  <a:lnTo>
                    <a:pt x="197" y="37"/>
                  </a:lnTo>
                  <a:lnTo>
                    <a:pt x="171" y="35"/>
                  </a:lnTo>
                  <a:lnTo>
                    <a:pt x="147" y="32"/>
                  </a:lnTo>
                  <a:lnTo>
                    <a:pt x="122" y="31"/>
                  </a:lnTo>
                  <a:lnTo>
                    <a:pt x="98" y="29"/>
                  </a:lnTo>
                  <a:lnTo>
                    <a:pt x="74" y="28"/>
                  </a:lnTo>
                  <a:lnTo>
                    <a:pt x="48" y="27"/>
                  </a:lnTo>
                  <a:lnTo>
                    <a:pt x="24" y="25"/>
                  </a:lnTo>
                  <a:lnTo>
                    <a:pt x="0" y="25"/>
                  </a:lnTo>
                  <a:lnTo>
                    <a:pt x="1" y="24"/>
                  </a:lnTo>
                  <a:lnTo>
                    <a:pt x="2" y="17"/>
                  </a:lnTo>
                  <a:lnTo>
                    <a:pt x="6" y="8"/>
                  </a:lnTo>
                  <a:lnTo>
                    <a:pt x="11" y="0"/>
                  </a:lnTo>
                  <a:lnTo>
                    <a:pt x="34" y="2"/>
                  </a:lnTo>
                  <a:lnTo>
                    <a:pt x="59" y="5"/>
                  </a:lnTo>
                  <a:lnTo>
                    <a:pt x="82" y="7"/>
                  </a:lnTo>
                  <a:lnTo>
                    <a:pt x="106" y="9"/>
                  </a:lnTo>
                  <a:lnTo>
                    <a:pt x="129" y="12"/>
                  </a:lnTo>
                  <a:lnTo>
                    <a:pt x="153" y="14"/>
                  </a:lnTo>
                  <a:lnTo>
                    <a:pt x="176" y="15"/>
                  </a:lnTo>
                  <a:lnTo>
                    <a:pt x="200" y="17"/>
                  </a:lnTo>
                  <a:lnTo>
                    <a:pt x="223" y="18"/>
                  </a:lnTo>
                  <a:lnTo>
                    <a:pt x="247" y="20"/>
                  </a:lnTo>
                  <a:lnTo>
                    <a:pt x="270" y="20"/>
                  </a:lnTo>
                  <a:lnTo>
                    <a:pt x="293" y="18"/>
                  </a:lnTo>
                  <a:lnTo>
                    <a:pt x="317" y="17"/>
                  </a:lnTo>
                  <a:lnTo>
                    <a:pt x="340" y="14"/>
                  </a:lnTo>
                  <a:lnTo>
                    <a:pt x="363" y="10"/>
                  </a:lnTo>
                  <a:lnTo>
                    <a:pt x="386" y="6"/>
                  </a:lnTo>
                  <a:lnTo>
                    <a:pt x="393" y="24"/>
                  </a:lnTo>
                  <a:close/>
                </a:path>
              </a:pathLst>
            </a:custGeom>
            <a:solidFill>
              <a:srgbClr val="FFBF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59" name="Freeform 55"/>
            <p:cNvSpPr>
              <a:spLocks/>
            </p:cNvSpPr>
            <p:nvPr/>
          </p:nvSpPr>
          <p:spPr bwMode="auto">
            <a:xfrm>
              <a:off x="427" y="1557"/>
              <a:ext cx="198" cy="463"/>
            </a:xfrm>
            <a:custGeom>
              <a:avLst/>
              <a:gdLst/>
              <a:ahLst/>
              <a:cxnLst>
                <a:cxn ang="0">
                  <a:pos x="391" y="46"/>
                </a:cxn>
                <a:cxn ang="0">
                  <a:pos x="393" y="97"/>
                </a:cxn>
                <a:cxn ang="0">
                  <a:pos x="390" y="167"/>
                </a:cxn>
                <a:cxn ang="0">
                  <a:pos x="377" y="254"/>
                </a:cxn>
                <a:cxn ang="0">
                  <a:pos x="361" y="341"/>
                </a:cxn>
                <a:cxn ang="0">
                  <a:pos x="340" y="425"/>
                </a:cxn>
                <a:cxn ang="0">
                  <a:pos x="320" y="476"/>
                </a:cxn>
                <a:cxn ang="0">
                  <a:pos x="306" y="499"/>
                </a:cxn>
                <a:cxn ang="0">
                  <a:pos x="297" y="523"/>
                </a:cxn>
                <a:cxn ang="0">
                  <a:pos x="289" y="548"/>
                </a:cxn>
                <a:cxn ang="0">
                  <a:pos x="289" y="564"/>
                </a:cxn>
                <a:cxn ang="0">
                  <a:pos x="297" y="567"/>
                </a:cxn>
                <a:cxn ang="0">
                  <a:pos x="307" y="618"/>
                </a:cxn>
                <a:cxn ang="0">
                  <a:pos x="294" y="722"/>
                </a:cxn>
                <a:cxn ang="0">
                  <a:pos x="237" y="925"/>
                </a:cxn>
                <a:cxn ang="0">
                  <a:pos x="222" y="907"/>
                </a:cxn>
                <a:cxn ang="0">
                  <a:pos x="203" y="891"/>
                </a:cxn>
                <a:cxn ang="0">
                  <a:pos x="183" y="882"/>
                </a:cxn>
                <a:cxn ang="0">
                  <a:pos x="160" y="881"/>
                </a:cxn>
                <a:cxn ang="0">
                  <a:pos x="145" y="888"/>
                </a:cxn>
                <a:cxn ang="0">
                  <a:pos x="129" y="891"/>
                </a:cxn>
                <a:cxn ang="0">
                  <a:pos x="172" y="556"/>
                </a:cxn>
                <a:cxn ang="0">
                  <a:pos x="178" y="561"/>
                </a:cxn>
                <a:cxn ang="0">
                  <a:pos x="186" y="561"/>
                </a:cxn>
                <a:cxn ang="0">
                  <a:pos x="191" y="518"/>
                </a:cxn>
                <a:cxn ang="0">
                  <a:pos x="187" y="474"/>
                </a:cxn>
                <a:cxn ang="0">
                  <a:pos x="177" y="235"/>
                </a:cxn>
                <a:cxn ang="0">
                  <a:pos x="180" y="162"/>
                </a:cxn>
                <a:cxn ang="0">
                  <a:pos x="180" y="116"/>
                </a:cxn>
                <a:cxn ang="0">
                  <a:pos x="170" y="121"/>
                </a:cxn>
                <a:cxn ang="0">
                  <a:pos x="160" y="215"/>
                </a:cxn>
                <a:cxn ang="0">
                  <a:pos x="153" y="397"/>
                </a:cxn>
                <a:cxn ang="0">
                  <a:pos x="115" y="674"/>
                </a:cxn>
                <a:cxn ang="0">
                  <a:pos x="92" y="638"/>
                </a:cxn>
                <a:cxn ang="0">
                  <a:pos x="69" y="602"/>
                </a:cxn>
                <a:cxn ang="0">
                  <a:pos x="50" y="565"/>
                </a:cxn>
                <a:cxn ang="0">
                  <a:pos x="45" y="524"/>
                </a:cxn>
                <a:cxn ang="0">
                  <a:pos x="48" y="526"/>
                </a:cxn>
                <a:cxn ang="0">
                  <a:pos x="50" y="526"/>
                </a:cxn>
                <a:cxn ang="0">
                  <a:pos x="50" y="510"/>
                </a:cxn>
                <a:cxn ang="0">
                  <a:pos x="41" y="495"/>
                </a:cxn>
                <a:cxn ang="0">
                  <a:pos x="28" y="480"/>
                </a:cxn>
                <a:cxn ang="0">
                  <a:pos x="19" y="464"/>
                </a:cxn>
                <a:cxn ang="0">
                  <a:pos x="8" y="236"/>
                </a:cxn>
                <a:cxn ang="0">
                  <a:pos x="1" y="120"/>
                </a:cxn>
                <a:cxn ang="0">
                  <a:pos x="5" y="4"/>
                </a:cxn>
                <a:cxn ang="0">
                  <a:pos x="51" y="0"/>
                </a:cxn>
                <a:cxn ang="0">
                  <a:pos x="99" y="0"/>
                </a:cxn>
                <a:cxn ang="0">
                  <a:pos x="145" y="4"/>
                </a:cxn>
                <a:cxn ang="0">
                  <a:pos x="192" y="10"/>
                </a:cxn>
                <a:cxn ang="0">
                  <a:pos x="239" y="17"/>
                </a:cxn>
                <a:cxn ang="0">
                  <a:pos x="286" y="23"/>
                </a:cxn>
                <a:cxn ang="0">
                  <a:pos x="334" y="25"/>
                </a:cxn>
                <a:cxn ang="0">
                  <a:pos x="381" y="25"/>
                </a:cxn>
              </a:cxnLst>
              <a:rect l="0" t="0" r="r" b="b"/>
              <a:pathLst>
                <a:path w="396" h="925">
                  <a:moveTo>
                    <a:pt x="381" y="25"/>
                  </a:moveTo>
                  <a:lnTo>
                    <a:pt x="391" y="46"/>
                  </a:lnTo>
                  <a:lnTo>
                    <a:pt x="393" y="71"/>
                  </a:lnTo>
                  <a:lnTo>
                    <a:pt x="393" y="97"/>
                  </a:lnTo>
                  <a:lnTo>
                    <a:pt x="396" y="122"/>
                  </a:lnTo>
                  <a:lnTo>
                    <a:pt x="390" y="167"/>
                  </a:lnTo>
                  <a:lnTo>
                    <a:pt x="384" y="211"/>
                  </a:lnTo>
                  <a:lnTo>
                    <a:pt x="377" y="254"/>
                  </a:lnTo>
                  <a:lnTo>
                    <a:pt x="370" y="298"/>
                  </a:lnTo>
                  <a:lnTo>
                    <a:pt x="361" y="341"/>
                  </a:lnTo>
                  <a:lnTo>
                    <a:pt x="352" y="383"/>
                  </a:lnTo>
                  <a:lnTo>
                    <a:pt x="340" y="425"/>
                  </a:lnTo>
                  <a:lnTo>
                    <a:pt x="328" y="465"/>
                  </a:lnTo>
                  <a:lnTo>
                    <a:pt x="320" y="476"/>
                  </a:lnTo>
                  <a:lnTo>
                    <a:pt x="313" y="487"/>
                  </a:lnTo>
                  <a:lnTo>
                    <a:pt x="306" y="499"/>
                  </a:lnTo>
                  <a:lnTo>
                    <a:pt x="301" y="510"/>
                  </a:lnTo>
                  <a:lnTo>
                    <a:pt x="297" y="523"/>
                  </a:lnTo>
                  <a:lnTo>
                    <a:pt x="292" y="535"/>
                  </a:lnTo>
                  <a:lnTo>
                    <a:pt x="289" y="548"/>
                  </a:lnTo>
                  <a:lnTo>
                    <a:pt x="285" y="561"/>
                  </a:lnTo>
                  <a:lnTo>
                    <a:pt x="289" y="564"/>
                  </a:lnTo>
                  <a:lnTo>
                    <a:pt x="292" y="565"/>
                  </a:lnTo>
                  <a:lnTo>
                    <a:pt x="297" y="567"/>
                  </a:lnTo>
                  <a:lnTo>
                    <a:pt x="301" y="567"/>
                  </a:lnTo>
                  <a:lnTo>
                    <a:pt x="307" y="618"/>
                  </a:lnTo>
                  <a:lnTo>
                    <a:pt x="302" y="670"/>
                  </a:lnTo>
                  <a:lnTo>
                    <a:pt x="294" y="722"/>
                  </a:lnTo>
                  <a:lnTo>
                    <a:pt x="286" y="774"/>
                  </a:lnTo>
                  <a:lnTo>
                    <a:pt x="237" y="925"/>
                  </a:lnTo>
                  <a:lnTo>
                    <a:pt x="230" y="916"/>
                  </a:lnTo>
                  <a:lnTo>
                    <a:pt x="222" y="907"/>
                  </a:lnTo>
                  <a:lnTo>
                    <a:pt x="213" y="899"/>
                  </a:lnTo>
                  <a:lnTo>
                    <a:pt x="203" y="891"/>
                  </a:lnTo>
                  <a:lnTo>
                    <a:pt x="194" y="886"/>
                  </a:lnTo>
                  <a:lnTo>
                    <a:pt x="183" y="882"/>
                  </a:lnTo>
                  <a:lnTo>
                    <a:pt x="172" y="880"/>
                  </a:lnTo>
                  <a:lnTo>
                    <a:pt x="160" y="881"/>
                  </a:lnTo>
                  <a:lnTo>
                    <a:pt x="153" y="886"/>
                  </a:lnTo>
                  <a:lnTo>
                    <a:pt x="145" y="888"/>
                  </a:lnTo>
                  <a:lnTo>
                    <a:pt x="137" y="889"/>
                  </a:lnTo>
                  <a:lnTo>
                    <a:pt x="129" y="891"/>
                  </a:lnTo>
                  <a:lnTo>
                    <a:pt x="140" y="686"/>
                  </a:lnTo>
                  <a:lnTo>
                    <a:pt x="172" y="556"/>
                  </a:lnTo>
                  <a:lnTo>
                    <a:pt x="175" y="558"/>
                  </a:lnTo>
                  <a:lnTo>
                    <a:pt x="178" y="561"/>
                  </a:lnTo>
                  <a:lnTo>
                    <a:pt x="182" y="561"/>
                  </a:lnTo>
                  <a:lnTo>
                    <a:pt x="186" y="561"/>
                  </a:lnTo>
                  <a:lnTo>
                    <a:pt x="193" y="540"/>
                  </a:lnTo>
                  <a:lnTo>
                    <a:pt x="191" y="518"/>
                  </a:lnTo>
                  <a:lnTo>
                    <a:pt x="187" y="496"/>
                  </a:lnTo>
                  <a:lnTo>
                    <a:pt x="187" y="474"/>
                  </a:lnTo>
                  <a:lnTo>
                    <a:pt x="175" y="279"/>
                  </a:lnTo>
                  <a:lnTo>
                    <a:pt x="177" y="235"/>
                  </a:lnTo>
                  <a:lnTo>
                    <a:pt x="178" y="198"/>
                  </a:lnTo>
                  <a:lnTo>
                    <a:pt x="180" y="162"/>
                  </a:lnTo>
                  <a:lnTo>
                    <a:pt x="185" y="118"/>
                  </a:lnTo>
                  <a:lnTo>
                    <a:pt x="180" y="116"/>
                  </a:lnTo>
                  <a:lnTo>
                    <a:pt x="175" y="117"/>
                  </a:lnTo>
                  <a:lnTo>
                    <a:pt x="170" y="121"/>
                  </a:lnTo>
                  <a:lnTo>
                    <a:pt x="168" y="125"/>
                  </a:lnTo>
                  <a:lnTo>
                    <a:pt x="160" y="215"/>
                  </a:lnTo>
                  <a:lnTo>
                    <a:pt x="154" y="306"/>
                  </a:lnTo>
                  <a:lnTo>
                    <a:pt x="153" y="397"/>
                  </a:lnTo>
                  <a:lnTo>
                    <a:pt x="157" y="486"/>
                  </a:lnTo>
                  <a:lnTo>
                    <a:pt x="115" y="674"/>
                  </a:lnTo>
                  <a:lnTo>
                    <a:pt x="103" y="655"/>
                  </a:lnTo>
                  <a:lnTo>
                    <a:pt x="92" y="638"/>
                  </a:lnTo>
                  <a:lnTo>
                    <a:pt x="80" y="621"/>
                  </a:lnTo>
                  <a:lnTo>
                    <a:pt x="69" y="602"/>
                  </a:lnTo>
                  <a:lnTo>
                    <a:pt x="58" y="584"/>
                  </a:lnTo>
                  <a:lnTo>
                    <a:pt x="50" y="565"/>
                  </a:lnTo>
                  <a:lnTo>
                    <a:pt x="46" y="546"/>
                  </a:lnTo>
                  <a:lnTo>
                    <a:pt x="45" y="524"/>
                  </a:lnTo>
                  <a:lnTo>
                    <a:pt x="46" y="525"/>
                  </a:lnTo>
                  <a:lnTo>
                    <a:pt x="48" y="526"/>
                  </a:lnTo>
                  <a:lnTo>
                    <a:pt x="49" y="526"/>
                  </a:lnTo>
                  <a:lnTo>
                    <a:pt x="50" y="526"/>
                  </a:lnTo>
                  <a:lnTo>
                    <a:pt x="53" y="518"/>
                  </a:lnTo>
                  <a:lnTo>
                    <a:pt x="50" y="510"/>
                  </a:lnTo>
                  <a:lnTo>
                    <a:pt x="47" y="503"/>
                  </a:lnTo>
                  <a:lnTo>
                    <a:pt x="41" y="495"/>
                  </a:lnTo>
                  <a:lnTo>
                    <a:pt x="35" y="487"/>
                  </a:lnTo>
                  <a:lnTo>
                    <a:pt x="28" y="480"/>
                  </a:lnTo>
                  <a:lnTo>
                    <a:pt x="23" y="472"/>
                  </a:lnTo>
                  <a:lnTo>
                    <a:pt x="19" y="464"/>
                  </a:lnTo>
                  <a:lnTo>
                    <a:pt x="12" y="427"/>
                  </a:lnTo>
                  <a:lnTo>
                    <a:pt x="8" y="236"/>
                  </a:lnTo>
                  <a:lnTo>
                    <a:pt x="4" y="178"/>
                  </a:lnTo>
                  <a:lnTo>
                    <a:pt x="1" y="120"/>
                  </a:lnTo>
                  <a:lnTo>
                    <a:pt x="0" y="62"/>
                  </a:lnTo>
                  <a:lnTo>
                    <a:pt x="5" y="4"/>
                  </a:lnTo>
                  <a:lnTo>
                    <a:pt x="28" y="1"/>
                  </a:lnTo>
                  <a:lnTo>
                    <a:pt x="51" y="0"/>
                  </a:lnTo>
                  <a:lnTo>
                    <a:pt x="75" y="0"/>
                  </a:lnTo>
                  <a:lnTo>
                    <a:pt x="99" y="0"/>
                  </a:lnTo>
                  <a:lnTo>
                    <a:pt x="122" y="2"/>
                  </a:lnTo>
                  <a:lnTo>
                    <a:pt x="145" y="4"/>
                  </a:lnTo>
                  <a:lnTo>
                    <a:pt x="169" y="7"/>
                  </a:lnTo>
                  <a:lnTo>
                    <a:pt x="192" y="10"/>
                  </a:lnTo>
                  <a:lnTo>
                    <a:pt x="216" y="14"/>
                  </a:lnTo>
                  <a:lnTo>
                    <a:pt x="239" y="17"/>
                  </a:lnTo>
                  <a:lnTo>
                    <a:pt x="263" y="19"/>
                  </a:lnTo>
                  <a:lnTo>
                    <a:pt x="286" y="23"/>
                  </a:lnTo>
                  <a:lnTo>
                    <a:pt x="311" y="24"/>
                  </a:lnTo>
                  <a:lnTo>
                    <a:pt x="334" y="25"/>
                  </a:lnTo>
                  <a:lnTo>
                    <a:pt x="358" y="26"/>
                  </a:lnTo>
                  <a:lnTo>
                    <a:pt x="381" y="25"/>
                  </a:lnTo>
                  <a:close/>
                </a:path>
              </a:pathLst>
            </a:custGeom>
            <a:solidFill>
              <a:srgbClr val="0019E5"/>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60" name="Freeform 56"/>
            <p:cNvSpPr>
              <a:spLocks/>
            </p:cNvSpPr>
            <p:nvPr/>
          </p:nvSpPr>
          <p:spPr bwMode="auto">
            <a:xfrm>
              <a:off x="643" y="1582"/>
              <a:ext cx="20" cy="19"/>
            </a:xfrm>
            <a:custGeom>
              <a:avLst/>
              <a:gdLst/>
              <a:ahLst/>
              <a:cxnLst>
                <a:cxn ang="0">
                  <a:pos x="33" y="38"/>
                </a:cxn>
                <a:cxn ang="0">
                  <a:pos x="23" y="35"/>
                </a:cxn>
                <a:cxn ang="0">
                  <a:pos x="15" y="29"/>
                </a:cxn>
                <a:cxn ang="0">
                  <a:pos x="7" y="22"/>
                </a:cxn>
                <a:cxn ang="0">
                  <a:pos x="0" y="15"/>
                </a:cxn>
                <a:cxn ang="0">
                  <a:pos x="5" y="0"/>
                </a:cxn>
                <a:cxn ang="0">
                  <a:pos x="42" y="22"/>
                </a:cxn>
                <a:cxn ang="0">
                  <a:pos x="33" y="38"/>
                </a:cxn>
              </a:cxnLst>
              <a:rect l="0" t="0" r="r" b="b"/>
              <a:pathLst>
                <a:path w="42" h="38">
                  <a:moveTo>
                    <a:pt x="33" y="38"/>
                  </a:moveTo>
                  <a:lnTo>
                    <a:pt x="23" y="35"/>
                  </a:lnTo>
                  <a:lnTo>
                    <a:pt x="15" y="29"/>
                  </a:lnTo>
                  <a:lnTo>
                    <a:pt x="7" y="22"/>
                  </a:lnTo>
                  <a:lnTo>
                    <a:pt x="0" y="15"/>
                  </a:lnTo>
                  <a:lnTo>
                    <a:pt x="5" y="0"/>
                  </a:lnTo>
                  <a:lnTo>
                    <a:pt x="42" y="22"/>
                  </a:lnTo>
                  <a:lnTo>
                    <a:pt x="33" y="38"/>
                  </a:lnTo>
                  <a:close/>
                </a:path>
              </a:pathLst>
            </a:custGeom>
            <a:solidFill>
              <a:srgbClr val="FFBF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61" name="Freeform 57"/>
            <p:cNvSpPr>
              <a:spLocks/>
            </p:cNvSpPr>
            <p:nvPr/>
          </p:nvSpPr>
          <p:spPr bwMode="auto">
            <a:xfrm>
              <a:off x="633" y="1601"/>
              <a:ext cx="22" cy="77"/>
            </a:xfrm>
            <a:custGeom>
              <a:avLst/>
              <a:gdLst/>
              <a:ahLst/>
              <a:cxnLst>
                <a:cxn ang="0">
                  <a:pos x="40" y="34"/>
                </a:cxn>
                <a:cxn ang="0">
                  <a:pos x="38" y="50"/>
                </a:cxn>
                <a:cxn ang="0">
                  <a:pos x="37" y="66"/>
                </a:cxn>
                <a:cxn ang="0">
                  <a:pos x="34" y="83"/>
                </a:cxn>
                <a:cxn ang="0">
                  <a:pos x="32" y="99"/>
                </a:cxn>
                <a:cxn ang="0">
                  <a:pos x="27" y="116"/>
                </a:cxn>
                <a:cxn ang="0">
                  <a:pos x="20" y="129"/>
                </a:cxn>
                <a:cxn ang="0">
                  <a:pos x="11" y="143"/>
                </a:cxn>
                <a:cxn ang="0">
                  <a:pos x="0" y="155"/>
                </a:cxn>
                <a:cxn ang="0">
                  <a:pos x="12" y="0"/>
                </a:cxn>
                <a:cxn ang="0">
                  <a:pos x="17" y="5"/>
                </a:cxn>
                <a:cxn ang="0">
                  <a:pos x="23" y="7"/>
                </a:cxn>
                <a:cxn ang="0">
                  <a:pos x="30" y="10"/>
                </a:cxn>
                <a:cxn ang="0">
                  <a:pos x="37" y="12"/>
                </a:cxn>
                <a:cxn ang="0">
                  <a:pos x="42" y="14"/>
                </a:cxn>
                <a:cxn ang="0">
                  <a:pos x="45" y="19"/>
                </a:cxn>
                <a:cxn ang="0">
                  <a:pos x="45" y="25"/>
                </a:cxn>
                <a:cxn ang="0">
                  <a:pos x="40" y="34"/>
                </a:cxn>
              </a:cxnLst>
              <a:rect l="0" t="0" r="r" b="b"/>
              <a:pathLst>
                <a:path w="45" h="155">
                  <a:moveTo>
                    <a:pt x="40" y="34"/>
                  </a:moveTo>
                  <a:lnTo>
                    <a:pt x="38" y="50"/>
                  </a:lnTo>
                  <a:lnTo>
                    <a:pt x="37" y="66"/>
                  </a:lnTo>
                  <a:lnTo>
                    <a:pt x="34" y="83"/>
                  </a:lnTo>
                  <a:lnTo>
                    <a:pt x="32" y="99"/>
                  </a:lnTo>
                  <a:lnTo>
                    <a:pt x="27" y="116"/>
                  </a:lnTo>
                  <a:lnTo>
                    <a:pt x="20" y="129"/>
                  </a:lnTo>
                  <a:lnTo>
                    <a:pt x="11" y="143"/>
                  </a:lnTo>
                  <a:lnTo>
                    <a:pt x="0" y="155"/>
                  </a:lnTo>
                  <a:lnTo>
                    <a:pt x="12" y="0"/>
                  </a:lnTo>
                  <a:lnTo>
                    <a:pt x="17" y="5"/>
                  </a:lnTo>
                  <a:lnTo>
                    <a:pt x="23" y="7"/>
                  </a:lnTo>
                  <a:lnTo>
                    <a:pt x="30" y="10"/>
                  </a:lnTo>
                  <a:lnTo>
                    <a:pt x="37" y="12"/>
                  </a:lnTo>
                  <a:lnTo>
                    <a:pt x="42" y="14"/>
                  </a:lnTo>
                  <a:lnTo>
                    <a:pt x="45" y="19"/>
                  </a:lnTo>
                  <a:lnTo>
                    <a:pt x="45" y="25"/>
                  </a:lnTo>
                  <a:lnTo>
                    <a:pt x="40" y="34"/>
                  </a:lnTo>
                  <a:close/>
                </a:path>
              </a:pathLst>
            </a:custGeom>
            <a:solidFill>
              <a:srgbClr val="A56D4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62" name="Freeform 58"/>
            <p:cNvSpPr>
              <a:spLocks/>
            </p:cNvSpPr>
            <p:nvPr/>
          </p:nvSpPr>
          <p:spPr bwMode="auto">
            <a:xfrm>
              <a:off x="800" y="1609"/>
              <a:ext cx="189" cy="443"/>
            </a:xfrm>
            <a:custGeom>
              <a:avLst/>
              <a:gdLst/>
              <a:ahLst/>
              <a:cxnLst>
                <a:cxn ang="0">
                  <a:pos x="124" y="63"/>
                </a:cxn>
                <a:cxn ang="0">
                  <a:pos x="175" y="72"/>
                </a:cxn>
                <a:cxn ang="0">
                  <a:pos x="227" y="65"/>
                </a:cxn>
                <a:cxn ang="0">
                  <a:pos x="280" y="54"/>
                </a:cxn>
                <a:cxn ang="0">
                  <a:pos x="334" y="49"/>
                </a:cxn>
                <a:cxn ang="0">
                  <a:pos x="376" y="111"/>
                </a:cxn>
                <a:cxn ang="0">
                  <a:pos x="368" y="284"/>
                </a:cxn>
                <a:cxn ang="0">
                  <a:pos x="337" y="453"/>
                </a:cxn>
                <a:cxn ang="0">
                  <a:pos x="326" y="527"/>
                </a:cxn>
                <a:cxn ang="0">
                  <a:pos x="335" y="543"/>
                </a:cxn>
                <a:cxn ang="0">
                  <a:pos x="339" y="539"/>
                </a:cxn>
                <a:cxn ang="0">
                  <a:pos x="344" y="656"/>
                </a:cxn>
                <a:cxn ang="0">
                  <a:pos x="356" y="770"/>
                </a:cxn>
                <a:cxn ang="0">
                  <a:pos x="348" y="853"/>
                </a:cxn>
                <a:cxn ang="0">
                  <a:pos x="335" y="870"/>
                </a:cxn>
                <a:cxn ang="0">
                  <a:pos x="318" y="883"/>
                </a:cxn>
                <a:cxn ang="0">
                  <a:pos x="301" y="880"/>
                </a:cxn>
                <a:cxn ang="0">
                  <a:pos x="297" y="864"/>
                </a:cxn>
                <a:cxn ang="0">
                  <a:pos x="316" y="850"/>
                </a:cxn>
                <a:cxn ang="0">
                  <a:pos x="327" y="854"/>
                </a:cxn>
                <a:cxn ang="0">
                  <a:pos x="334" y="858"/>
                </a:cxn>
                <a:cxn ang="0">
                  <a:pos x="338" y="854"/>
                </a:cxn>
                <a:cxn ang="0">
                  <a:pos x="331" y="837"/>
                </a:cxn>
                <a:cxn ang="0">
                  <a:pos x="296" y="847"/>
                </a:cxn>
                <a:cxn ang="0">
                  <a:pos x="244" y="858"/>
                </a:cxn>
                <a:cxn ang="0">
                  <a:pos x="189" y="854"/>
                </a:cxn>
                <a:cxn ang="0">
                  <a:pos x="174" y="846"/>
                </a:cxn>
                <a:cxn ang="0">
                  <a:pos x="163" y="830"/>
                </a:cxn>
                <a:cxn ang="0">
                  <a:pos x="150" y="817"/>
                </a:cxn>
                <a:cxn ang="0">
                  <a:pos x="167" y="872"/>
                </a:cxn>
                <a:cxn ang="0">
                  <a:pos x="141" y="854"/>
                </a:cxn>
                <a:cxn ang="0">
                  <a:pos x="143" y="770"/>
                </a:cxn>
                <a:cxn ang="0">
                  <a:pos x="161" y="660"/>
                </a:cxn>
                <a:cxn ang="0">
                  <a:pos x="182" y="551"/>
                </a:cxn>
                <a:cxn ang="0">
                  <a:pos x="185" y="561"/>
                </a:cxn>
                <a:cxn ang="0">
                  <a:pos x="196" y="564"/>
                </a:cxn>
                <a:cxn ang="0">
                  <a:pos x="198" y="532"/>
                </a:cxn>
                <a:cxn ang="0">
                  <a:pos x="183" y="462"/>
                </a:cxn>
                <a:cxn ang="0">
                  <a:pos x="185" y="189"/>
                </a:cxn>
                <a:cxn ang="0">
                  <a:pos x="167" y="118"/>
                </a:cxn>
                <a:cxn ang="0">
                  <a:pos x="169" y="157"/>
                </a:cxn>
                <a:cxn ang="0">
                  <a:pos x="158" y="408"/>
                </a:cxn>
                <a:cxn ang="0">
                  <a:pos x="160" y="513"/>
                </a:cxn>
                <a:cxn ang="0">
                  <a:pos x="146" y="604"/>
                </a:cxn>
                <a:cxn ang="0">
                  <a:pos x="130" y="693"/>
                </a:cxn>
                <a:cxn ang="0">
                  <a:pos x="109" y="750"/>
                </a:cxn>
                <a:cxn ang="0">
                  <a:pos x="72" y="749"/>
                </a:cxn>
                <a:cxn ang="0">
                  <a:pos x="41" y="736"/>
                </a:cxn>
                <a:cxn ang="0">
                  <a:pos x="22" y="671"/>
                </a:cxn>
                <a:cxn ang="0">
                  <a:pos x="14" y="577"/>
                </a:cxn>
                <a:cxn ang="0">
                  <a:pos x="19" y="470"/>
                </a:cxn>
                <a:cxn ang="0">
                  <a:pos x="26" y="482"/>
                </a:cxn>
                <a:cxn ang="0">
                  <a:pos x="31" y="407"/>
                </a:cxn>
                <a:cxn ang="0">
                  <a:pos x="14" y="298"/>
                </a:cxn>
                <a:cxn ang="0">
                  <a:pos x="3" y="187"/>
                </a:cxn>
                <a:cxn ang="0">
                  <a:pos x="2" y="45"/>
                </a:cxn>
                <a:cxn ang="0">
                  <a:pos x="33" y="7"/>
                </a:cxn>
                <a:cxn ang="0">
                  <a:pos x="62" y="26"/>
                </a:cxn>
                <a:cxn ang="0">
                  <a:pos x="91" y="43"/>
                </a:cxn>
              </a:cxnLst>
              <a:rect l="0" t="0" r="r" b="b"/>
              <a:pathLst>
                <a:path w="377" h="886">
                  <a:moveTo>
                    <a:pt x="91" y="43"/>
                  </a:moveTo>
                  <a:lnTo>
                    <a:pt x="107" y="54"/>
                  </a:lnTo>
                  <a:lnTo>
                    <a:pt x="124" y="63"/>
                  </a:lnTo>
                  <a:lnTo>
                    <a:pt x="141" y="67"/>
                  </a:lnTo>
                  <a:lnTo>
                    <a:pt x="158" y="71"/>
                  </a:lnTo>
                  <a:lnTo>
                    <a:pt x="175" y="72"/>
                  </a:lnTo>
                  <a:lnTo>
                    <a:pt x="192" y="71"/>
                  </a:lnTo>
                  <a:lnTo>
                    <a:pt x="209" y="68"/>
                  </a:lnTo>
                  <a:lnTo>
                    <a:pt x="227" y="65"/>
                  </a:lnTo>
                  <a:lnTo>
                    <a:pt x="245" y="61"/>
                  </a:lnTo>
                  <a:lnTo>
                    <a:pt x="262" y="58"/>
                  </a:lnTo>
                  <a:lnTo>
                    <a:pt x="280" y="54"/>
                  </a:lnTo>
                  <a:lnTo>
                    <a:pt x="298" y="52"/>
                  </a:lnTo>
                  <a:lnTo>
                    <a:pt x="315" y="50"/>
                  </a:lnTo>
                  <a:lnTo>
                    <a:pt x="334" y="49"/>
                  </a:lnTo>
                  <a:lnTo>
                    <a:pt x="351" y="50"/>
                  </a:lnTo>
                  <a:lnTo>
                    <a:pt x="369" y="53"/>
                  </a:lnTo>
                  <a:lnTo>
                    <a:pt x="376" y="111"/>
                  </a:lnTo>
                  <a:lnTo>
                    <a:pt x="377" y="169"/>
                  </a:lnTo>
                  <a:lnTo>
                    <a:pt x="375" y="226"/>
                  </a:lnTo>
                  <a:lnTo>
                    <a:pt x="368" y="284"/>
                  </a:lnTo>
                  <a:lnTo>
                    <a:pt x="359" y="341"/>
                  </a:lnTo>
                  <a:lnTo>
                    <a:pt x="349" y="398"/>
                  </a:lnTo>
                  <a:lnTo>
                    <a:pt x="337" y="453"/>
                  </a:lnTo>
                  <a:lnTo>
                    <a:pt x="326" y="508"/>
                  </a:lnTo>
                  <a:lnTo>
                    <a:pt x="326" y="518"/>
                  </a:lnTo>
                  <a:lnTo>
                    <a:pt x="326" y="527"/>
                  </a:lnTo>
                  <a:lnTo>
                    <a:pt x="328" y="535"/>
                  </a:lnTo>
                  <a:lnTo>
                    <a:pt x="333" y="542"/>
                  </a:lnTo>
                  <a:lnTo>
                    <a:pt x="335" y="543"/>
                  </a:lnTo>
                  <a:lnTo>
                    <a:pt x="336" y="542"/>
                  </a:lnTo>
                  <a:lnTo>
                    <a:pt x="338" y="542"/>
                  </a:lnTo>
                  <a:lnTo>
                    <a:pt x="339" y="539"/>
                  </a:lnTo>
                  <a:lnTo>
                    <a:pt x="338" y="579"/>
                  </a:lnTo>
                  <a:lnTo>
                    <a:pt x="341" y="618"/>
                  </a:lnTo>
                  <a:lnTo>
                    <a:pt x="344" y="656"/>
                  </a:lnTo>
                  <a:lnTo>
                    <a:pt x="350" y="694"/>
                  </a:lnTo>
                  <a:lnTo>
                    <a:pt x="353" y="732"/>
                  </a:lnTo>
                  <a:lnTo>
                    <a:pt x="356" y="770"/>
                  </a:lnTo>
                  <a:lnTo>
                    <a:pt x="356" y="808"/>
                  </a:lnTo>
                  <a:lnTo>
                    <a:pt x="350" y="846"/>
                  </a:lnTo>
                  <a:lnTo>
                    <a:pt x="348" y="853"/>
                  </a:lnTo>
                  <a:lnTo>
                    <a:pt x="344" y="858"/>
                  </a:lnTo>
                  <a:lnTo>
                    <a:pt x="339" y="864"/>
                  </a:lnTo>
                  <a:lnTo>
                    <a:pt x="335" y="870"/>
                  </a:lnTo>
                  <a:lnTo>
                    <a:pt x="329" y="875"/>
                  </a:lnTo>
                  <a:lnTo>
                    <a:pt x="323" y="879"/>
                  </a:lnTo>
                  <a:lnTo>
                    <a:pt x="318" y="883"/>
                  </a:lnTo>
                  <a:lnTo>
                    <a:pt x="311" y="886"/>
                  </a:lnTo>
                  <a:lnTo>
                    <a:pt x="301" y="886"/>
                  </a:lnTo>
                  <a:lnTo>
                    <a:pt x="301" y="880"/>
                  </a:lnTo>
                  <a:lnTo>
                    <a:pt x="301" y="875"/>
                  </a:lnTo>
                  <a:lnTo>
                    <a:pt x="301" y="869"/>
                  </a:lnTo>
                  <a:lnTo>
                    <a:pt x="297" y="864"/>
                  </a:lnTo>
                  <a:lnTo>
                    <a:pt x="303" y="858"/>
                  </a:lnTo>
                  <a:lnTo>
                    <a:pt x="310" y="854"/>
                  </a:lnTo>
                  <a:lnTo>
                    <a:pt x="316" y="850"/>
                  </a:lnTo>
                  <a:lnTo>
                    <a:pt x="326" y="850"/>
                  </a:lnTo>
                  <a:lnTo>
                    <a:pt x="326" y="853"/>
                  </a:lnTo>
                  <a:lnTo>
                    <a:pt x="327" y="854"/>
                  </a:lnTo>
                  <a:lnTo>
                    <a:pt x="329" y="856"/>
                  </a:lnTo>
                  <a:lnTo>
                    <a:pt x="331" y="858"/>
                  </a:lnTo>
                  <a:lnTo>
                    <a:pt x="334" y="858"/>
                  </a:lnTo>
                  <a:lnTo>
                    <a:pt x="335" y="857"/>
                  </a:lnTo>
                  <a:lnTo>
                    <a:pt x="337" y="855"/>
                  </a:lnTo>
                  <a:lnTo>
                    <a:pt x="338" y="854"/>
                  </a:lnTo>
                  <a:lnTo>
                    <a:pt x="339" y="847"/>
                  </a:lnTo>
                  <a:lnTo>
                    <a:pt x="336" y="841"/>
                  </a:lnTo>
                  <a:lnTo>
                    <a:pt x="331" y="837"/>
                  </a:lnTo>
                  <a:lnTo>
                    <a:pt x="327" y="832"/>
                  </a:lnTo>
                  <a:lnTo>
                    <a:pt x="312" y="840"/>
                  </a:lnTo>
                  <a:lnTo>
                    <a:pt x="296" y="847"/>
                  </a:lnTo>
                  <a:lnTo>
                    <a:pt x="278" y="853"/>
                  </a:lnTo>
                  <a:lnTo>
                    <a:pt x="261" y="856"/>
                  </a:lnTo>
                  <a:lnTo>
                    <a:pt x="244" y="858"/>
                  </a:lnTo>
                  <a:lnTo>
                    <a:pt x="226" y="858"/>
                  </a:lnTo>
                  <a:lnTo>
                    <a:pt x="207" y="857"/>
                  </a:lnTo>
                  <a:lnTo>
                    <a:pt x="189" y="854"/>
                  </a:lnTo>
                  <a:lnTo>
                    <a:pt x="182" y="850"/>
                  </a:lnTo>
                  <a:lnTo>
                    <a:pt x="177" y="848"/>
                  </a:lnTo>
                  <a:lnTo>
                    <a:pt x="174" y="846"/>
                  </a:lnTo>
                  <a:lnTo>
                    <a:pt x="170" y="842"/>
                  </a:lnTo>
                  <a:lnTo>
                    <a:pt x="167" y="838"/>
                  </a:lnTo>
                  <a:lnTo>
                    <a:pt x="163" y="830"/>
                  </a:lnTo>
                  <a:lnTo>
                    <a:pt x="158" y="817"/>
                  </a:lnTo>
                  <a:lnTo>
                    <a:pt x="151" y="800"/>
                  </a:lnTo>
                  <a:lnTo>
                    <a:pt x="150" y="817"/>
                  </a:lnTo>
                  <a:lnTo>
                    <a:pt x="155" y="840"/>
                  </a:lnTo>
                  <a:lnTo>
                    <a:pt x="162" y="861"/>
                  </a:lnTo>
                  <a:lnTo>
                    <a:pt x="167" y="872"/>
                  </a:lnTo>
                  <a:lnTo>
                    <a:pt x="155" y="872"/>
                  </a:lnTo>
                  <a:lnTo>
                    <a:pt x="148" y="865"/>
                  </a:lnTo>
                  <a:lnTo>
                    <a:pt x="141" y="854"/>
                  </a:lnTo>
                  <a:lnTo>
                    <a:pt x="136" y="845"/>
                  </a:lnTo>
                  <a:lnTo>
                    <a:pt x="138" y="808"/>
                  </a:lnTo>
                  <a:lnTo>
                    <a:pt x="143" y="770"/>
                  </a:lnTo>
                  <a:lnTo>
                    <a:pt x="148" y="733"/>
                  </a:lnTo>
                  <a:lnTo>
                    <a:pt x="154" y="697"/>
                  </a:lnTo>
                  <a:lnTo>
                    <a:pt x="161" y="660"/>
                  </a:lnTo>
                  <a:lnTo>
                    <a:pt x="169" y="623"/>
                  </a:lnTo>
                  <a:lnTo>
                    <a:pt x="176" y="588"/>
                  </a:lnTo>
                  <a:lnTo>
                    <a:pt x="182" y="551"/>
                  </a:lnTo>
                  <a:lnTo>
                    <a:pt x="182" y="552"/>
                  </a:lnTo>
                  <a:lnTo>
                    <a:pt x="183" y="556"/>
                  </a:lnTo>
                  <a:lnTo>
                    <a:pt x="185" y="561"/>
                  </a:lnTo>
                  <a:lnTo>
                    <a:pt x="189" y="565"/>
                  </a:lnTo>
                  <a:lnTo>
                    <a:pt x="193" y="566"/>
                  </a:lnTo>
                  <a:lnTo>
                    <a:pt x="196" y="564"/>
                  </a:lnTo>
                  <a:lnTo>
                    <a:pt x="197" y="560"/>
                  </a:lnTo>
                  <a:lnTo>
                    <a:pt x="199" y="557"/>
                  </a:lnTo>
                  <a:lnTo>
                    <a:pt x="198" y="532"/>
                  </a:lnTo>
                  <a:lnTo>
                    <a:pt x="191" y="509"/>
                  </a:lnTo>
                  <a:lnTo>
                    <a:pt x="185" y="486"/>
                  </a:lnTo>
                  <a:lnTo>
                    <a:pt x="183" y="462"/>
                  </a:lnTo>
                  <a:lnTo>
                    <a:pt x="189" y="264"/>
                  </a:lnTo>
                  <a:lnTo>
                    <a:pt x="186" y="227"/>
                  </a:lnTo>
                  <a:lnTo>
                    <a:pt x="185" y="189"/>
                  </a:lnTo>
                  <a:lnTo>
                    <a:pt x="182" y="154"/>
                  </a:lnTo>
                  <a:lnTo>
                    <a:pt x="173" y="119"/>
                  </a:lnTo>
                  <a:lnTo>
                    <a:pt x="167" y="118"/>
                  </a:lnTo>
                  <a:lnTo>
                    <a:pt x="164" y="131"/>
                  </a:lnTo>
                  <a:lnTo>
                    <a:pt x="167" y="143"/>
                  </a:lnTo>
                  <a:lnTo>
                    <a:pt x="169" y="157"/>
                  </a:lnTo>
                  <a:lnTo>
                    <a:pt x="170" y="171"/>
                  </a:lnTo>
                  <a:lnTo>
                    <a:pt x="161" y="372"/>
                  </a:lnTo>
                  <a:lnTo>
                    <a:pt x="158" y="408"/>
                  </a:lnTo>
                  <a:lnTo>
                    <a:pt x="153" y="444"/>
                  </a:lnTo>
                  <a:lnTo>
                    <a:pt x="152" y="480"/>
                  </a:lnTo>
                  <a:lnTo>
                    <a:pt x="160" y="513"/>
                  </a:lnTo>
                  <a:lnTo>
                    <a:pt x="155" y="543"/>
                  </a:lnTo>
                  <a:lnTo>
                    <a:pt x="151" y="574"/>
                  </a:lnTo>
                  <a:lnTo>
                    <a:pt x="146" y="604"/>
                  </a:lnTo>
                  <a:lnTo>
                    <a:pt x="141" y="633"/>
                  </a:lnTo>
                  <a:lnTo>
                    <a:pt x="136" y="663"/>
                  </a:lnTo>
                  <a:lnTo>
                    <a:pt x="130" y="693"/>
                  </a:lnTo>
                  <a:lnTo>
                    <a:pt x="125" y="721"/>
                  </a:lnTo>
                  <a:lnTo>
                    <a:pt x="120" y="751"/>
                  </a:lnTo>
                  <a:lnTo>
                    <a:pt x="109" y="750"/>
                  </a:lnTo>
                  <a:lnTo>
                    <a:pt x="97" y="750"/>
                  </a:lnTo>
                  <a:lnTo>
                    <a:pt x="85" y="750"/>
                  </a:lnTo>
                  <a:lnTo>
                    <a:pt x="72" y="749"/>
                  </a:lnTo>
                  <a:lnTo>
                    <a:pt x="61" y="747"/>
                  </a:lnTo>
                  <a:lnTo>
                    <a:pt x="50" y="743"/>
                  </a:lnTo>
                  <a:lnTo>
                    <a:pt x="41" y="736"/>
                  </a:lnTo>
                  <a:lnTo>
                    <a:pt x="33" y="726"/>
                  </a:lnTo>
                  <a:lnTo>
                    <a:pt x="24" y="700"/>
                  </a:lnTo>
                  <a:lnTo>
                    <a:pt x="22" y="671"/>
                  </a:lnTo>
                  <a:lnTo>
                    <a:pt x="22" y="641"/>
                  </a:lnTo>
                  <a:lnTo>
                    <a:pt x="18" y="612"/>
                  </a:lnTo>
                  <a:lnTo>
                    <a:pt x="14" y="577"/>
                  </a:lnTo>
                  <a:lnTo>
                    <a:pt x="11" y="541"/>
                  </a:lnTo>
                  <a:lnTo>
                    <a:pt x="12" y="505"/>
                  </a:lnTo>
                  <a:lnTo>
                    <a:pt x="19" y="470"/>
                  </a:lnTo>
                  <a:lnTo>
                    <a:pt x="23" y="474"/>
                  </a:lnTo>
                  <a:lnTo>
                    <a:pt x="24" y="477"/>
                  </a:lnTo>
                  <a:lnTo>
                    <a:pt x="26" y="482"/>
                  </a:lnTo>
                  <a:lnTo>
                    <a:pt x="32" y="482"/>
                  </a:lnTo>
                  <a:lnTo>
                    <a:pt x="33" y="444"/>
                  </a:lnTo>
                  <a:lnTo>
                    <a:pt x="31" y="407"/>
                  </a:lnTo>
                  <a:lnTo>
                    <a:pt x="26" y="370"/>
                  </a:lnTo>
                  <a:lnTo>
                    <a:pt x="21" y="334"/>
                  </a:lnTo>
                  <a:lnTo>
                    <a:pt x="14" y="298"/>
                  </a:lnTo>
                  <a:lnTo>
                    <a:pt x="8" y="262"/>
                  </a:lnTo>
                  <a:lnTo>
                    <a:pt x="4" y="225"/>
                  </a:lnTo>
                  <a:lnTo>
                    <a:pt x="3" y="187"/>
                  </a:lnTo>
                  <a:lnTo>
                    <a:pt x="1" y="140"/>
                  </a:lnTo>
                  <a:lnTo>
                    <a:pt x="0" y="92"/>
                  </a:lnTo>
                  <a:lnTo>
                    <a:pt x="2" y="45"/>
                  </a:lnTo>
                  <a:lnTo>
                    <a:pt x="11" y="0"/>
                  </a:lnTo>
                  <a:lnTo>
                    <a:pt x="23" y="4"/>
                  </a:lnTo>
                  <a:lnTo>
                    <a:pt x="33" y="7"/>
                  </a:lnTo>
                  <a:lnTo>
                    <a:pt x="42" y="13"/>
                  </a:lnTo>
                  <a:lnTo>
                    <a:pt x="53" y="20"/>
                  </a:lnTo>
                  <a:lnTo>
                    <a:pt x="62" y="26"/>
                  </a:lnTo>
                  <a:lnTo>
                    <a:pt x="71" y="33"/>
                  </a:lnTo>
                  <a:lnTo>
                    <a:pt x="80" y="38"/>
                  </a:lnTo>
                  <a:lnTo>
                    <a:pt x="91" y="43"/>
                  </a:lnTo>
                  <a:close/>
                </a:path>
              </a:pathLst>
            </a:custGeom>
            <a:solidFill>
              <a:srgbClr val="FF7C21"/>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63" name="Freeform 59"/>
            <p:cNvSpPr>
              <a:spLocks/>
            </p:cNvSpPr>
            <p:nvPr/>
          </p:nvSpPr>
          <p:spPr bwMode="auto">
            <a:xfrm>
              <a:off x="463" y="1816"/>
              <a:ext cx="35" cy="9"/>
            </a:xfrm>
            <a:custGeom>
              <a:avLst/>
              <a:gdLst/>
              <a:ahLst/>
              <a:cxnLst>
                <a:cxn ang="0">
                  <a:pos x="69" y="0"/>
                </a:cxn>
                <a:cxn ang="0">
                  <a:pos x="66" y="10"/>
                </a:cxn>
                <a:cxn ang="0">
                  <a:pos x="60" y="16"/>
                </a:cxn>
                <a:cxn ang="0">
                  <a:pos x="53" y="18"/>
                </a:cxn>
                <a:cxn ang="0">
                  <a:pos x="44" y="18"/>
                </a:cxn>
                <a:cxn ang="0">
                  <a:pos x="33" y="17"/>
                </a:cxn>
                <a:cxn ang="0">
                  <a:pos x="23" y="16"/>
                </a:cxn>
                <a:cxn ang="0">
                  <a:pos x="14" y="15"/>
                </a:cxn>
                <a:cxn ang="0">
                  <a:pos x="5" y="16"/>
                </a:cxn>
                <a:cxn ang="0">
                  <a:pos x="4" y="14"/>
                </a:cxn>
                <a:cxn ang="0">
                  <a:pos x="2" y="10"/>
                </a:cxn>
                <a:cxn ang="0">
                  <a:pos x="0" y="6"/>
                </a:cxn>
                <a:cxn ang="0">
                  <a:pos x="0" y="5"/>
                </a:cxn>
                <a:cxn ang="0">
                  <a:pos x="9" y="6"/>
                </a:cxn>
                <a:cxn ang="0">
                  <a:pos x="17" y="6"/>
                </a:cxn>
                <a:cxn ang="0">
                  <a:pos x="27" y="6"/>
                </a:cxn>
                <a:cxn ang="0">
                  <a:pos x="36" y="5"/>
                </a:cxn>
                <a:cxn ang="0">
                  <a:pos x="44" y="3"/>
                </a:cxn>
                <a:cxn ang="0">
                  <a:pos x="53" y="1"/>
                </a:cxn>
                <a:cxn ang="0">
                  <a:pos x="61" y="0"/>
                </a:cxn>
                <a:cxn ang="0">
                  <a:pos x="69" y="0"/>
                </a:cxn>
              </a:cxnLst>
              <a:rect l="0" t="0" r="r" b="b"/>
              <a:pathLst>
                <a:path w="69" h="18">
                  <a:moveTo>
                    <a:pt x="69" y="0"/>
                  </a:moveTo>
                  <a:lnTo>
                    <a:pt x="66" y="10"/>
                  </a:lnTo>
                  <a:lnTo>
                    <a:pt x="60" y="16"/>
                  </a:lnTo>
                  <a:lnTo>
                    <a:pt x="53" y="18"/>
                  </a:lnTo>
                  <a:lnTo>
                    <a:pt x="44" y="18"/>
                  </a:lnTo>
                  <a:lnTo>
                    <a:pt x="33" y="17"/>
                  </a:lnTo>
                  <a:lnTo>
                    <a:pt x="23" y="16"/>
                  </a:lnTo>
                  <a:lnTo>
                    <a:pt x="14" y="15"/>
                  </a:lnTo>
                  <a:lnTo>
                    <a:pt x="5" y="16"/>
                  </a:lnTo>
                  <a:lnTo>
                    <a:pt x="4" y="14"/>
                  </a:lnTo>
                  <a:lnTo>
                    <a:pt x="2" y="10"/>
                  </a:lnTo>
                  <a:lnTo>
                    <a:pt x="0" y="6"/>
                  </a:lnTo>
                  <a:lnTo>
                    <a:pt x="0" y="5"/>
                  </a:lnTo>
                  <a:lnTo>
                    <a:pt x="9" y="6"/>
                  </a:lnTo>
                  <a:lnTo>
                    <a:pt x="17" y="6"/>
                  </a:lnTo>
                  <a:lnTo>
                    <a:pt x="27" y="6"/>
                  </a:lnTo>
                  <a:lnTo>
                    <a:pt x="36" y="5"/>
                  </a:lnTo>
                  <a:lnTo>
                    <a:pt x="44" y="3"/>
                  </a:lnTo>
                  <a:lnTo>
                    <a:pt x="53" y="1"/>
                  </a:lnTo>
                  <a:lnTo>
                    <a:pt x="61" y="0"/>
                  </a:lnTo>
                  <a:lnTo>
                    <a:pt x="69" y="0"/>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64" name="Freeform 60"/>
            <p:cNvSpPr>
              <a:spLocks/>
            </p:cNvSpPr>
            <p:nvPr/>
          </p:nvSpPr>
          <p:spPr bwMode="auto">
            <a:xfrm>
              <a:off x="823" y="1848"/>
              <a:ext cx="52" cy="38"/>
            </a:xfrm>
            <a:custGeom>
              <a:avLst/>
              <a:gdLst/>
              <a:ahLst/>
              <a:cxnLst>
                <a:cxn ang="0">
                  <a:pos x="30" y="36"/>
                </a:cxn>
                <a:cxn ang="0">
                  <a:pos x="40" y="36"/>
                </a:cxn>
                <a:cxn ang="0">
                  <a:pos x="49" y="36"/>
                </a:cxn>
                <a:cxn ang="0">
                  <a:pos x="57" y="38"/>
                </a:cxn>
                <a:cxn ang="0">
                  <a:pos x="67" y="40"/>
                </a:cxn>
                <a:cxn ang="0">
                  <a:pos x="76" y="42"/>
                </a:cxn>
                <a:cxn ang="0">
                  <a:pos x="84" y="43"/>
                </a:cxn>
                <a:cxn ang="0">
                  <a:pos x="93" y="44"/>
                </a:cxn>
                <a:cxn ang="0">
                  <a:pos x="103" y="43"/>
                </a:cxn>
                <a:cxn ang="0">
                  <a:pos x="100" y="51"/>
                </a:cxn>
                <a:cxn ang="0">
                  <a:pos x="96" y="59"/>
                </a:cxn>
                <a:cxn ang="0">
                  <a:pos x="93" y="68"/>
                </a:cxn>
                <a:cxn ang="0">
                  <a:pos x="88" y="76"/>
                </a:cxn>
                <a:cxn ang="0">
                  <a:pos x="80" y="68"/>
                </a:cxn>
                <a:cxn ang="0">
                  <a:pos x="71" y="63"/>
                </a:cxn>
                <a:cxn ang="0">
                  <a:pos x="61" y="58"/>
                </a:cxn>
                <a:cxn ang="0">
                  <a:pos x="49" y="54"/>
                </a:cxn>
                <a:cxn ang="0">
                  <a:pos x="38" y="50"/>
                </a:cxn>
                <a:cxn ang="0">
                  <a:pos x="26" y="45"/>
                </a:cxn>
                <a:cxn ang="0">
                  <a:pos x="17" y="37"/>
                </a:cxn>
                <a:cxn ang="0">
                  <a:pos x="10" y="27"/>
                </a:cxn>
                <a:cxn ang="0">
                  <a:pos x="0" y="0"/>
                </a:cxn>
                <a:cxn ang="0">
                  <a:pos x="8" y="8"/>
                </a:cxn>
                <a:cxn ang="0">
                  <a:pos x="14" y="19"/>
                </a:cxn>
                <a:cxn ang="0">
                  <a:pos x="19" y="29"/>
                </a:cxn>
                <a:cxn ang="0">
                  <a:pos x="30" y="36"/>
                </a:cxn>
              </a:cxnLst>
              <a:rect l="0" t="0" r="r" b="b"/>
              <a:pathLst>
                <a:path w="103" h="76">
                  <a:moveTo>
                    <a:pt x="30" y="36"/>
                  </a:moveTo>
                  <a:lnTo>
                    <a:pt x="40" y="36"/>
                  </a:lnTo>
                  <a:lnTo>
                    <a:pt x="49" y="36"/>
                  </a:lnTo>
                  <a:lnTo>
                    <a:pt x="57" y="38"/>
                  </a:lnTo>
                  <a:lnTo>
                    <a:pt x="67" y="40"/>
                  </a:lnTo>
                  <a:lnTo>
                    <a:pt x="76" y="42"/>
                  </a:lnTo>
                  <a:lnTo>
                    <a:pt x="84" y="43"/>
                  </a:lnTo>
                  <a:lnTo>
                    <a:pt x="93" y="44"/>
                  </a:lnTo>
                  <a:lnTo>
                    <a:pt x="103" y="43"/>
                  </a:lnTo>
                  <a:lnTo>
                    <a:pt x="100" y="51"/>
                  </a:lnTo>
                  <a:lnTo>
                    <a:pt x="96" y="59"/>
                  </a:lnTo>
                  <a:lnTo>
                    <a:pt x="93" y="68"/>
                  </a:lnTo>
                  <a:lnTo>
                    <a:pt x="88" y="76"/>
                  </a:lnTo>
                  <a:lnTo>
                    <a:pt x="80" y="68"/>
                  </a:lnTo>
                  <a:lnTo>
                    <a:pt x="71" y="63"/>
                  </a:lnTo>
                  <a:lnTo>
                    <a:pt x="61" y="58"/>
                  </a:lnTo>
                  <a:lnTo>
                    <a:pt x="49" y="54"/>
                  </a:lnTo>
                  <a:lnTo>
                    <a:pt x="38" y="50"/>
                  </a:lnTo>
                  <a:lnTo>
                    <a:pt x="26" y="45"/>
                  </a:lnTo>
                  <a:lnTo>
                    <a:pt x="17" y="37"/>
                  </a:lnTo>
                  <a:lnTo>
                    <a:pt x="10" y="27"/>
                  </a:lnTo>
                  <a:lnTo>
                    <a:pt x="0" y="0"/>
                  </a:lnTo>
                  <a:lnTo>
                    <a:pt x="8" y="8"/>
                  </a:lnTo>
                  <a:lnTo>
                    <a:pt x="14" y="19"/>
                  </a:lnTo>
                  <a:lnTo>
                    <a:pt x="19" y="29"/>
                  </a:lnTo>
                  <a:lnTo>
                    <a:pt x="30" y="36"/>
                  </a:lnTo>
                  <a:close/>
                </a:path>
              </a:pathLst>
            </a:custGeom>
            <a:solidFill>
              <a:srgbClr val="000000"/>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65" name="Freeform 61"/>
            <p:cNvSpPr>
              <a:spLocks/>
            </p:cNvSpPr>
            <p:nvPr/>
          </p:nvSpPr>
          <p:spPr bwMode="auto">
            <a:xfrm>
              <a:off x="833" y="1993"/>
              <a:ext cx="20" cy="13"/>
            </a:xfrm>
            <a:custGeom>
              <a:avLst/>
              <a:gdLst/>
              <a:ahLst/>
              <a:cxnLst>
                <a:cxn ang="0">
                  <a:pos x="41" y="18"/>
                </a:cxn>
                <a:cxn ang="0">
                  <a:pos x="41" y="25"/>
                </a:cxn>
                <a:cxn ang="0">
                  <a:pos x="0" y="24"/>
                </a:cxn>
                <a:cxn ang="0">
                  <a:pos x="1" y="0"/>
                </a:cxn>
                <a:cxn ang="0">
                  <a:pos x="6" y="1"/>
                </a:cxn>
                <a:cxn ang="0">
                  <a:pos x="13" y="1"/>
                </a:cxn>
                <a:cxn ang="0">
                  <a:pos x="20" y="2"/>
                </a:cxn>
                <a:cxn ang="0">
                  <a:pos x="27" y="3"/>
                </a:cxn>
                <a:cxn ang="0">
                  <a:pos x="33" y="4"/>
                </a:cxn>
                <a:cxn ang="0">
                  <a:pos x="38" y="8"/>
                </a:cxn>
                <a:cxn ang="0">
                  <a:pos x="41" y="12"/>
                </a:cxn>
                <a:cxn ang="0">
                  <a:pos x="41" y="18"/>
                </a:cxn>
              </a:cxnLst>
              <a:rect l="0" t="0" r="r" b="b"/>
              <a:pathLst>
                <a:path w="41" h="25">
                  <a:moveTo>
                    <a:pt x="41" y="18"/>
                  </a:moveTo>
                  <a:lnTo>
                    <a:pt x="41" y="25"/>
                  </a:lnTo>
                  <a:lnTo>
                    <a:pt x="0" y="24"/>
                  </a:lnTo>
                  <a:lnTo>
                    <a:pt x="1" y="0"/>
                  </a:lnTo>
                  <a:lnTo>
                    <a:pt x="6" y="1"/>
                  </a:lnTo>
                  <a:lnTo>
                    <a:pt x="13" y="1"/>
                  </a:lnTo>
                  <a:lnTo>
                    <a:pt x="20" y="2"/>
                  </a:lnTo>
                  <a:lnTo>
                    <a:pt x="27" y="3"/>
                  </a:lnTo>
                  <a:lnTo>
                    <a:pt x="33" y="4"/>
                  </a:lnTo>
                  <a:lnTo>
                    <a:pt x="38" y="8"/>
                  </a:lnTo>
                  <a:lnTo>
                    <a:pt x="41" y="12"/>
                  </a:lnTo>
                  <a:lnTo>
                    <a:pt x="41" y="18"/>
                  </a:lnTo>
                  <a:close/>
                </a:path>
              </a:pathLst>
            </a:custGeom>
            <a:solidFill>
              <a:srgbClr val="FF7C21"/>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66" name="Freeform 62"/>
            <p:cNvSpPr>
              <a:spLocks/>
            </p:cNvSpPr>
            <p:nvPr/>
          </p:nvSpPr>
          <p:spPr bwMode="auto">
            <a:xfrm>
              <a:off x="831" y="2013"/>
              <a:ext cx="24" cy="7"/>
            </a:xfrm>
            <a:custGeom>
              <a:avLst/>
              <a:gdLst/>
              <a:ahLst/>
              <a:cxnLst>
                <a:cxn ang="0">
                  <a:pos x="45" y="0"/>
                </a:cxn>
                <a:cxn ang="0">
                  <a:pos x="46" y="13"/>
                </a:cxn>
                <a:cxn ang="0">
                  <a:pos x="41" y="14"/>
                </a:cxn>
                <a:cxn ang="0">
                  <a:pos x="36" y="13"/>
                </a:cxn>
                <a:cxn ang="0">
                  <a:pos x="31" y="11"/>
                </a:cxn>
                <a:cxn ang="0">
                  <a:pos x="25" y="9"/>
                </a:cxn>
                <a:cxn ang="0">
                  <a:pos x="20" y="7"/>
                </a:cxn>
                <a:cxn ang="0">
                  <a:pos x="13" y="6"/>
                </a:cxn>
                <a:cxn ang="0">
                  <a:pos x="7" y="5"/>
                </a:cxn>
                <a:cxn ang="0">
                  <a:pos x="0" y="6"/>
                </a:cxn>
                <a:cxn ang="0">
                  <a:pos x="0" y="0"/>
                </a:cxn>
                <a:cxn ang="0">
                  <a:pos x="6" y="1"/>
                </a:cxn>
                <a:cxn ang="0">
                  <a:pos x="10" y="2"/>
                </a:cxn>
                <a:cxn ang="0">
                  <a:pos x="16" y="2"/>
                </a:cxn>
                <a:cxn ang="0">
                  <a:pos x="22" y="3"/>
                </a:cxn>
                <a:cxn ang="0">
                  <a:pos x="28" y="3"/>
                </a:cxn>
                <a:cxn ang="0">
                  <a:pos x="33" y="2"/>
                </a:cxn>
                <a:cxn ang="0">
                  <a:pos x="39" y="2"/>
                </a:cxn>
                <a:cxn ang="0">
                  <a:pos x="45" y="0"/>
                </a:cxn>
              </a:cxnLst>
              <a:rect l="0" t="0" r="r" b="b"/>
              <a:pathLst>
                <a:path w="46" h="14">
                  <a:moveTo>
                    <a:pt x="45" y="0"/>
                  </a:moveTo>
                  <a:lnTo>
                    <a:pt x="46" y="13"/>
                  </a:lnTo>
                  <a:lnTo>
                    <a:pt x="41" y="14"/>
                  </a:lnTo>
                  <a:lnTo>
                    <a:pt x="36" y="13"/>
                  </a:lnTo>
                  <a:lnTo>
                    <a:pt x="31" y="11"/>
                  </a:lnTo>
                  <a:lnTo>
                    <a:pt x="25" y="9"/>
                  </a:lnTo>
                  <a:lnTo>
                    <a:pt x="20" y="7"/>
                  </a:lnTo>
                  <a:lnTo>
                    <a:pt x="13" y="6"/>
                  </a:lnTo>
                  <a:lnTo>
                    <a:pt x="7" y="5"/>
                  </a:lnTo>
                  <a:lnTo>
                    <a:pt x="0" y="6"/>
                  </a:lnTo>
                  <a:lnTo>
                    <a:pt x="0" y="0"/>
                  </a:lnTo>
                  <a:lnTo>
                    <a:pt x="6" y="1"/>
                  </a:lnTo>
                  <a:lnTo>
                    <a:pt x="10" y="2"/>
                  </a:lnTo>
                  <a:lnTo>
                    <a:pt x="16" y="2"/>
                  </a:lnTo>
                  <a:lnTo>
                    <a:pt x="22" y="3"/>
                  </a:lnTo>
                  <a:lnTo>
                    <a:pt x="28" y="3"/>
                  </a:lnTo>
                  <a:lnTo>
                    <a:pt x="33" y="2"/>
                  </a:lnTo>
                  <a:lnTo>
                    <a:pt x="39" y="2"/>
                  </a:lnTo>
                  <a:lnTo>
                    <a:pt x="45" y="0"/>
                  </a:lnTo>
                  <a:close/>
                </a:path>
              </a:pathLst>
            </a:custGeom>
            <a:solidFill>
              <a:srgbClr val="8C8C8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67" name="Freeform 63"/>
            <p:cNvSpPr>
              <a:spLocks/>
            </p:cNvSpPr>
            <p:nvPr/>
          </p:nvSpPr>
          <p:spPr bwMode="auto">
            <a:xfrm>
              <a:off x="822" y="2021"/>
              <a:ext cx="18" cy="8"/>
            </a:xfrm>
            <a:custGeom>
              <a:avLst/>
              <a:gdLst/>
              <a:ahLst/>
              <a:cxnLst>
                <a:cxn ang="0">
                  <a:pos x="1" y="16"/>
                </a:cxn>
                <a:cxn ang="0">
                  <a:pos x="0" y="12"/>
                </a:cxn>
                <a:cxn ang="0">
                  <a:pos x="4" y="6"/>
                </a:cxn>
                <a:cxn ang="0">
                  <a:pos x="12" y="1"/>
                </a:cxn>
                <a:cxn ang="0">
                  <a:pos x="23" y="0"/>
                </a:cxn>
                <a:cxn ang="0">
                  <a:pos x="35" y="1"/>
                </a:cxn>
                <a:cxn ang="0">
                  <a:pos x="1" y="16"/>
                </a:cxn>
              </a:cxnLst>
              <a:rect l="0" t="0" r="r" b="b"/>
              <a:pathLst>
                <a:path w="35" h="16">
                  <a:moveTo>
                    <a:pt x="1" y="16"/>
                  </a:moveTo>
                  <a:lnTo>
                    <a:pt x="0" y="12"/>
                  </a:lnTo>
                  <a:lnTo>
                    <a:pt x="4" y="6"/>
                  </a:lnTo>
                  <a:lnTo>
                    <a:pt x="12" y="1"/>
                  </a:lnTo>
                  <a:lnTo>
                    <a:pt x="23" y="0"/>
                  </a:lnTo>
                  <a:lnTo>
                    <a:pt x="35" y="1"/>
                  </a:lnTo>
                  <a:lnTo>
                    <a:pt x="1" y="16"/>
                  </a:lnTo>
                  <a:close/>
                </a:path>
              </a:pathLst>
            </a:custGeom>
            <a:solidFill>
              <a:srgbClr val="8C8C8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68" name="Freeform 64"/>
            <p:cNvSpPr>
              <a:spLocks/>
            </p:cNvSpPr>
            <p:nvPr/>
          </p:nvSpPr>
          <p:spPr bwMode="auto">
            <a:xfrm>
              <a:off x="487" y="2009"/>
              <a:ext cx="80" cy="65"/>
            </a:xfrm>
            <a:custGeom>
              <a:avLst/>
              <a:gdLst/>
              <a:ahLst/>
              <a:cxnLst>
                <a:cxn ang="0">
                  <a:pos x="78" y="4"/>
                </a:cxn>
                <a:cxn ang="0">
                  <a:pos x="72" y="6"/>
                </a:cxn>
                <a:cxn ang="0">
                  <a:pos x="63" y="7"/>
                </a:cxn>
                <a:cxn ang="0">
                  <a:pos x="52" y="9"/>
                </a:cxn>
                <a:cxn ang="0">
                  <a:pos x="42" y="11"/>
                </a:cxn>
                <a:cxn ang="0">
                  <a:pos x="31" y="16"/>
                </a:cxn>
                <a:cxn ang="0">
                  <a:pos x="23" y="22"/>
                </a:cxn>
                <a:cxn ang="0">
                  <a:pos x="19" y="31"/>
                </a:cxn>
                <a:cxn ang="0">
                  <a:pos x="18" y="44"/>
                </a:cxn>
                <a:cxn ang="0">
                  <a:pos x="23" y="47"/>
                </a:cxn>
                <a:cxn ang="0">
                  <a:pos x="33" y="48"/>
                </a:cxn>
                <a:cxn ang="0">
                  <a:pos x="44" y="46"/>
                </a:cxn>
                <a:cxn ang="0">
                  <a:pos x="57" y="44"/>
                </a:cxn>
                <a:cxn ang="0">
                  <a:pos x="69" y="40"/>
                </a:cxn>
                <a:cxn ang="0">
                  <a:pos x="82" y="38"/>
                </a:cxn>
                <a:cxn ang="0">
                  <a:pos x="93" y="36"/>
                </a:cxn>
                <a:cxn ang="0">
                  <a:pos x="99" y="37"/>
                </a:cxn>
                <a:cxn ang="0">
                  <a:pos x="101" y="39"/>
                </a:cxn>
                <a:cxn ang="0">
                  <a:pos x="103" y="40"/>
                </a:cxn>
                <a:cxn ang="0">
                  <a:pos x="105" y="40"/>
                </a:cxn>
                <a:cxn ang="0">
                  <a:pos x="107" y="40"/>
                </a:cxn>
                <a:cxn ang="0">
                  <a:pos x="99" y="42"/>
                </a:cxn>
                <a:cxn ang="0">
                  <a:pos x="90" y="45"/>
                </a:cxn>
                <a:cxn ang="0">
                  <a:pos x="80" y="47"/>
                </a:cxn>
                <a:cxn ang="0">
                  <a:pos x="71" y="49"/>
                </a:cxn>
                <a:cxn ang="0">
                  <a:pos x="61" y="53"/>
                </a:cxn>
                <a:cxn ang="0">
                  <a:pos x="53" y="57"/>
                </a:cxn>
                <a:cxn ang="0">
                  <a:pos x="49" y="64"/>
                </a:cxn>
                <a:cxn ang="0">
                  <a:pos x="48" y="75"/>
                </a:cxn>
                <a:cxn ang="0">
                  <a:pos x="57" y="70"/>
                </a:cxn>
                <a:cxn ang="0">
                  <a:pos x="67" y="67"/>
                </a:cxn>
                <a:cxn ang="0">
                  <a:pos x="76" y="63"/>
                </a:cxn>
                <a:cxn ang="0">
                  <a:pos x="87" y="62"/>
                </a:cxn>
                <a:cxn ang="0">
                  <a:pos x="97" y="61"/>
                </a:cxn>
                <a:cxn ang="0">
                  <a:pos x="107" y="61"/>
                </a:cxn>
                <a:cxn ang="0">
                  <a:pos x="118" y="63"/>
                </a:cxn>
                <a:cxn ang="0">
                  <a:pos x="127" y="67"/>
                </a:cxn>
                <a:cxn ang="0">
                  <a:pos x="137" y="71"/>
                </a:cxn>
                <a:cxn ang="0">
                  <a:pos x="147" y="78"/>
                </a:cxn>
                <a:cxn ang="0">
                  <a:pos x="155" y="87"/>
                </a:cxn>
                <a:cxn ang="0">
                  <a:pos x="159" y="97"/>
                </a:cxn>
                <a:cxn ang="0">
                  <a:pos x="141" y="94"/>
                </a:cxn>
                <a:cxn ang="0">
                  <a:pos x="121" y="92"/>
                </a:cxn>
                <a:cxn ang="0">
                  <a:pos x="101" y="92"/>
                </a:cxn>
                <a:cxn ang="0">
                  <a:pos x="81" y="94"/>
                </a:cxn>
                <a:cxn ang="0">
                  <a:pos x="60" y="99"/>
                </a:cxn>
                <a:cxn ang="0">
                  <a:pos x="42" y="106"/>
                </a:cxn>
                <a:cxn ang="0">
                  <a:pos x="25" y="116"/>
                </a:cxn>
                <a:cxn ang="0">
                  <a:pos x="8" y="130"/>
                </a:cxn>
                <a:cxn ang="0">
                  <a:pos x="0" y="102"/>
                </a:cxn>
                <a:cxn ang="0">
                  <a:pos x="0" y="71"/>
                </a:cxn>
                <a:cxn ang="0">
                  <a:pos x="6" y="40"/>
                </a:cxn>
                <a:cxn ang="0">
                  <a:pos x="17" y="11"/>
                </a:cxn>
                <a:cxn ang="0">
                  <a:pos x="20" y="7"/>
                </a:cxn>
                <a:cxn ang="0">
                  <a:pos x="27" y="4"/>
                </a:cxn>
                <a:cxn ang="0">
                  <a:pos x="34" y="2"/>
                </a:cxn>
                <a:cxn ang="0">
                  <a:pos x="41" y="0"/>
                </a:cxn>
                <a:cxn ang="0">
                  <a:pos x="78" y="4"/>
                </a:cxn>
              </a:cxnLst>
              <a:rect l="0" t="0" r="r" b="b"/>
              <a:pathLst>
                <a:path w="159" h="130">
                  <a:moveTo>
                    <a:pt x="78" y="4"/>
                  </a:moveTo>
                  <a:lnTo>
                    <a:pt x="72" y="6"/>
                  </a:lnTo>
                  <a:lnTo>
                    <a:pt x="63" y="7"/>
                  </a:lnTo>
                  <a:lnTo>
                    <a:pt x="52" y="9"/>
                  </a:lnTo>
                  <a:lnTo>
                    <a:pt x="42" y="11"/>
                  </a:lnTo>
                  <a:lnTo>
                    <a:pt x="31" y="16"/>
                  </a:lnTo>
                  <a:lnTo>
                    <a:pt x="23" y="22"/>
                  </a:lnTo>
                  <a:lnTo>
                    <a:pt x="19" y="31"/>
                  </a:lnTo>
                  <a:lnTo>
                    <a:pt x="18" y="44"/>
                  </a:lnTo>
                  <a:lnTo>
                    <a:pt x="23" y="47"/>
                  </a:lnTo>
                  <a:lnTo>
                    <a:pt x="33" y="48"/>
                  </a:lnTo>
                  <a:lnTo>
                    <a:pt x="44" y="46"/>
                  </a:lnTo>
                  <a:lnTo>
                    <a:pt x="57" y="44"/>
                  </a:lnTo>
                  <a:lnTo>
                    <a:pt x="69" y="40"/>
                  </a:lnTo>
                  <a:lnTo>
                    <a:pt x="82" y="38"/>
                  </a:lnTo>
                  <a:lnTo>
                    <a:pt x="93" y="36"/>
                  </a:lnTo>
                  <a:lnTo>
                    <a:pt x="99" y="37"/>
                  </a:lnTo>
                  <a:lnTo>
                    <a:pt x="101" y="39"/>
                  </a:lnTo>
                  <a:lnTo>
                    <a:pt x="103" y="40"/>
                  </a:lnTo>
                  <a:lnTo>
                    <a:pt x="105" y="40"/>
                  </a:lnTo>
                  <a:lnTo>
                    <a:pt x="107" y="40"/>
                  </a:lnTo>
                  <a:lnTo>
                    <a:pt x="99" y="42"/>
                  </a:lnTo>
                  <a:lnTo>
                    <a:pt x="90" y="45"/>
                  </a:lnTo>
                  <a:lnTo>
                    <a:pt x="80" y="47"/>
                  </a:lnTo>
                  <a:lnTo>
                    <a:pt x="71" y="49"/>
                  </a:lnTo>
                  <a:lnTo>
                    <a:pt x="61" y="53"/>
                  </a:lnTo>
                  <a:lnTo>
                    <a:pt x="53" y="57"/>
                  </a:lnTo>
                  <a:lnTo>
                    <a:pt x="49" y="64"/>
                  </a:lnTo>
                  <a:lnTo>
                    <a:pt x="48" y="75"/>
                  </a:lnTo>
                  <a:lnTo>
                    <a:pt x="57" y="70"/>
                  </a:lnTo>
                  <a:lnTo>
                    <a:pt x="67" y="67"/>
                  </a:lnTo>
                  <a:lnTo>
                    <a:pt x="76" y="63"/>
                  </a:lnTo>
                  <a:lnTo>
                    <a:pt x="87" y="62"/>
                  </a:lnTo>
                  <a:lnTo>
                    <a:pt x="97" y="61"/>
                  </a:lnTo>
                  <a:lnTo>
                    <a:pt x="107" y="61"/>
                  </a:lnTo>
                  <a:lnTo>
                    <a:pt x="118" y="63"/>
                  </a:lnTo>
                  <a:lnTo>
                    <a:pt x="127" y="67"/>
                  </a:lnTo>
                  <a:lnTo>
                    <a:pt x="137" y="71"/>
                  </a:lnTo>
                  <a:lnTo>
                    <a:pt x="147" y="78"/>
                  </a:lnTo>
                  <a:lnTo>
                    <a:pt x="155" y="87"/>
                  </a:lnTo>
                  <a:lnTo>
                    <a:pt x="159" y="97"/>
                  </a:lnTo>
                  <a:lnTo>
                    <a:pt x="141" y="94"/>
                  </a:lnTo>
                  <a:lnTo>
                    <a:pt x="121" y="92"/>
                  </a:lnTo>
                  <a:lnTo>
                    <a:pt x="101" y="92"/>
                  </a:lnTo>
                  <a:lnTo>
                    <a:pt x="81" y="94"/>
                  </a:lnTo>
                  <a:lnTo>
                    <a:pt x="60" y="99"/>
                  </a:lnTo>
                  <a:lnTo>
                    <a:pt x="42" y="106"/>
                  </a:lnTo>
                  <a:lnTo>
                    <a:pt x="25" y="116"/>
                  </a:lnTo>
                  <a:lnTo>
                    <a:pt x="8" y="130"/>
                  </a:lnTo>
                  <a:lnTo>
                    <a:pt x="0" y="102"/>
                  </a:lnTo>
                  <a:lnTo>
                    <a:pt x="0" y="71"/>
                  </a:lnTo>
                  <a:lnTo>
                    <a:pt x="6" y="40"/>
                  </a:lnTo>
                  <a:lnTo>
                    <a:pt x="17" y="11"/>
                  </a:lnTo>
                  <a:lnTo>
                    <a:pt x="20" y="7"/>
                  </a:lnTo>
                  <a:lnTo>
                    <a:pt x="27" y="4"/>
                  </a:lnTo>
                  <a:lnTo>
                    <a:pt x="34" y="2"/>
                  </a:lnTo>
                  <a:lnTo>
                    <a:pt x="41" y="0"/>
                  </a:lnTo>
                  <a:lnTo>
                    <a:pt x="78" y="4"/>
                  </a:lnTo>
                  <a:close/>
                </a:path>
              </a:pathLst>
            </a:custGeom>
            <a:solidFill>
              <a:srgbClr val="595959"/>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69" name="Freeform 65"/>
            <p:cNvSpPr>
              <a:spLocks/>
            </p:cNvSpPr>
            <p:nvPr/>
          </p:nvSpPr>
          <p:spPr bwMode="auto">
            <a:xfrm>
              <a:off x="814" y="2026"/>
              <a:ext cx="47" cy="28"/>
            </a:xfrm>
            <a:custGeom>
              <a:avLst/>
              <a:gdLst/>
              <a:ahLst/>
              <a:cxnLst>
                <a:cxn ang="0">
                  <a:pos x="95" y="37"/>
                </a:cxn>
                <a:cxn ang="0">
                  <a:pos x="83" y="35"/>
                </a:cxn>
                <a:cxn ang="0">
                  <a:pos x="71" y="34"/>
                </a:cxn>
                <a:cxn ang="0">
                  <a:pos x="58" y="35"/>
                </a:cxn>
                <a:cxn ang="0">
                  <a:pos x="45" y="36"/>
                </a:cxn>
                <a:cxn ang="0">
                  <a:pos x="33" y="39"/>
                </a:cxn>
                <a:cxn ang="0">
                  <a:pos x="21" y="44"/>
                </a:cxn>
                <a:cxn ang="0">
                  <a:pos x="10" y="50"/>
                </a:cxn>
                <a:cxn ang="0">
                  <a:pos x="0" y="57"/>
                </a:cxn>
                <a:cxn ang="0">
                  <a:pos x="0" y="43"/>
                </a:cxn>
                <a:cxn ang="0">
                  <a:pos x="3" y="34"/>
                </a:cxn>
                <a:cxn ang="0">
                  <a:pos x="10" y="27"/>
                </a:cxn>
                <a:cxn ang="0">
                  <a:pos x="18" y="22"/>
                </a:cxn>
                <a:cxn ang="0">
                  <a:pos x="29" y="18"/>
                </a:cxn>
                <a:cxn ang="0">
                  <a:pos x="41" y="14"/>
                </a:cxn>
                <a:cxn ang="0">
                  <a:pos x="53" y="8"/>
                </a:cxn>
                <a:cxn ang="0">
                  <a:pos x="66" y="0"/>
                </a:cxn>
                <a:cxn ang="0">
                  <a:pos x="80" y="0"/>
                </a:cxn>
                <a:cxn ang="0">
                  <a:pos x="87" y="11"/>
                </a:cxn>
                <a:cxn ang="0">
                  <a:pos x="90" y="26"/>
                </a:cxn>
                <a:cxn ang="0">
                  <a:pos x="95" y="37"/>
                </a:cxn>
              </a:cxnLst>
              <a:rect l="0" t="0" r="r" b="b"/>
              <a:pathLst>
                <a:path w="95" h="57">
                  <a:moveTo>
                    <a:pt x="95" y="37"/>
                  </a:moveTo>
                  <a:lnTo>
                    <a:pt x="83" y="35"/>
                  </a:lnTo>
                  <a:lnTo>
                    <a:pt x="71" y="34"/>
                  </a:lnTo>
                  <a:lnTo>
                    <a:pt x="58" y="35"/>
                  </a:lnTo>
                  <a:lnTo>
                    <a:pt x="45" y="36"/>
                  </a:lnTo>
                  <a:lnTo>
                    <a:pt x="33" y="39"/>
                  </a:lnTo>
                  <a:lnTo>
                    <a:pt x="21" y="44"/>
                  </a:lnTo>
                  <a:lnTo>
                    <a:pt x="10" y="50"/>
                  </a:lnTo>
                  <a:lnTo>
                    <a:pt x="0" y="57"/>
                  </a:lnTo>
                  <a:lnTo>
                    <a:pt x="0" y="43"/>
                  </a:lnTo>
                  <a:lnTo>
                    <a:pt x="3" y="34"/>
                  </a:lnTo>
                  <a:lnTo>
                    <a:pt x="10" y="27"/>
                  </a:lnTo>
                  <a:lnTo>
                    <a:pt x="18" y="22"/>
                  </a:lnTo>
                  <a:lnTo>
                    <a:pt x="29" y="18"/>
                  </a:lnTo>
                  <a:lnTo>
                    <a:pt x="41" y="14"/>
                  </a:lnTo>
                  <a:lnTo>
                    <a:pt x="53" y="8"/>
                  </a:lnTo>
                  <a:lnTo>
                    <a:pt x="66" y="0"/>
                  </a:lnTo>
                  <a:lnTo>
                    <a:pt x="80" y="0"/>
                  </a:lnTo>
                  <a:lnTo>
                    <a:pt x="87" y="11"/>
                  </a:lnTo>
                  <a:lnTo>
                    <a:pt x="90" y="26"/>
                  </a:lnTo>
                  <a:lnTo>
                    <a:pt x="95" y="37"/>
                  </a:lnTo>
                  <a:close/>
                </a:path>
              </a:pathLst>
            </a:custGeom>
            <a:solidFill>
              <a:srgbClr val="8C8C8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70" name="Freeform 66"/>
            <p:cNvSpPr>
              <a:spLocks/>
            </p:cNvSpPr>
            <p:nvPr/>
          </p:nvSpPr>
          <p:spPr bwMode="auto">
            <a:xfrm>
              <a:off x="502" y="2019"/>
              <a:ext cx="18" cy="10"/>
            </a:xfrm>
            <a:custGeom>
              <a:avLst/>
              <a:gdLst/>
              <a:ahLst/>
              <a:cxnLst>
                <a:cxn ang="0">
                  <a:pos x="36" y="0"/>
                </a:cxn>
                <a:cxn ang="0">
                  <a:pos x="34" y="2"/>
                </a:cxn>
                <a:cxn ang="0">
                  <a:pos x="31" y="4"/>
                </a:cxn>
                <a:cxn ang="0">
                  <a:pos x="28" y="7"/>
                </a:cxn>
                <a:cxn ang="0">
                  <a:pos x="23" y="11"/>
                </a:cxn>
                <a:cxn ang="0">
                  <a:pos x="19" y="14"/>
                </a:cxn>
                <a:cxn ang="0">
                  <a:pos x="13" y="18"/>
                </a:cxn>
                <a:cxn ang="0">
                  <a:pos x="7" y="19"/>
                </a:cxn>
                <a:cxn ang="0">
                  <a:pos x="0" y="20"/>
                </a:cxn>
                <a:cxn ang="0">
                  <a:pos x="3" y="14"/>
                </a:cxn>
                <a:cxn ang="0">
                  <a:pos x="7" y="10"/>
                </a:cxn>
                <a:cxn ang="0">
                  <a:pos x="13" y="6"/>
                </a:cxn>
                <a:cxn ang="0">
                  <a:pos x="18" y="3"/>
                </a:cxn>
                <a:cxn ang="0">
                  <a:pos x="22" y="3"/>
                </a:cxn>
                <a:cxn ang="0">
                  <a:pos x="27" y="2"/>
                </a:cxn>
                <a:cxn ang="0">
                  <a:pos x="31" y="0"/>
                </a:cxn>
                <a:cxn ang="0">
                  <a:pos x="36" y="0"/>
                </a:cxn>
              </a:cxnLst>
              <a:rect l="0" t="0" r="r" b="b"/>
              <a:pathLst>
                <a:path w="36" h="20">
                  <a:moveTo>
                    <a:pt x="36" y="0"/>
                  </a:moveTo>
                  <a:lnTo>
                    <a:pt x="34" y="2"/>
                  </a:lnTo>
                  <a:lnTo>
                    <a:pt x="31" y="4"/>
                  </a:lnTo>
                  <a:lnTo>
                    <a:pt x="28" y="7"/>
                  </a:lnTo>
                  <a:lnTo>
                    <a:pt x="23" y="11"/>
                  </a:lnTo>
                  <a:lnTo>
                    <a:pt x="19" y="14"/>
                  </a:lnTo>
                  <a:lnTo>
                    <a:pt x="13" y="18"/>
                  </a:lnTo>
                  <a:lnTo>
                    <a:pt x="7" y="19"/>
                  </a:lnTo>
                  <a:lnTo>
                    <a:pt x="0" y="20"/>
                  </a:lnTo>
                  <a:lnTo>
                    <a:pt x="3" y="14"/>
                  </a:lnTo>
                  <a:lnTo>
                    <a:pt x="7" y="10"/>
                  </a:lnTo>
                  <a:lnTo>
                    <a:pt x="13" y="6"/>
                  </a:lnTo>
                  <a:lnTo>
                    <a:pt x="18" y="3"/>
                  </a:lnTo>
                  <a:lnTo>
                    <a:pt x="22" y="3"/>
                  </a:lnTo>
                  <a:lnTo>
                    <a:pt x="27" y="2"/>
                  </a:lnTo>
                  <a:lnTo>
                    <a:pt x="31" y="0"/>
                  </a:lnTo>
                  <a:lnTo>
                    <a:pt x="36" y="0"/>
                  </a:lnTo>
                  <a:close/>
                </a:path>
              </a:pathLst>
            </a:custGeom>
            <a:solidFill>
              <a:srgbClr val="595959"/>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71" name="Freeform 67"/>
            <p:cNvSpPr>
              <a:spLocks/>
            </p:cNvSpPr>
            <p:nvPr/>
          </p:nvSpPr>
          <p:spPr bwMode="auto">
            <a:xfrm>
              <a:off x="891" y="2045"/>
              <a:ext cx="45" cy="22"/>
            </a:xfrm>
            <a:custGeom>
              <a:avLst/>
              <a:gdLst/>
              <a:ahLst/>
              <a:cxnLst>
                <a:cxn ang="0">
                  <a:pos x="87" y="2"/>
                </a:cxn>
                <a:cxn ang="0">
                  <a:pos x="90" y="12"/>
                </a:cxn>
                <a:cxn ang="0">
                  <a:pos x="88" y="22"/>
                </a:cxn>
                <a:cxn ang="0">
                  <a:pos x="86" y="33"/>
                </a:cxn>
                <a:cxn ang="0">
                  <a:pos x="83" y="43"/>
                </a:cxn>
                <a:cxn ang="0">
                  <a:pos x="71" y="40"/>
                </a:cxn>
                <a:cxn ang="0">
                  <a:pos x="60" y="37"/>
                </a:cxn>
                <a:cxn ang="0">
                  <a:pos x="50" y="37"/>
                </a:cxn>
                <a:cxn ang="0">
                  <a:pos x="40" y="36"/>
                </a:cxn>
                <a:cxn ang="0">
                  <a:pos x="31" y="37"/>
                </a:cxn>
                <a:cxn ang="0">
                  <a:pos x="20" y="40"/>
                </a:cxn>
                <a:cxn ang="0">
                  <a:pos x="11" y="42"/>
                </a:cxn>
                <a:cxn ang="0">
                  <a:pos x="1" y="44"/>
                </a:cxn>
                <a:cxn ang="0">
                  <a:pos x="1" y="36"/>
                </a:cxn>
                <a:cxn ang="0">
                  <a:pos x="0" y="26"/>
                </a:cxn>
                <a:cxn ang="0">
                  <a:pos x="0" y="15"/>
                </a:cxn>
                <a:cxn ang="0">
                  <a:pos x="1" y="6"/>
                </a:cxn>
                <a:cxn ang="0">
                  <a:pos x="11" y="5"/>
                </a:cxn>
                <a:cxn ang="0">
                  <a:pos x="22" y="4"/>
                </a:cxn>
                <a:cxn ang="0">
                  <a:pos x="32" y="3"/>
                </a:cxn>
                <a:cxn ang="0">
                  <a:pos x="42" y="2"/>
                </a:cxn>
                <a:cxn ang="0">
                  <a:pos x="54" y="0"/>
                </a:cxn>
                <a:cxn ang="0">
                  <a:pos x="64" y="0"/>
                </a:cxn>
                <a:cxn ang="0">
                  <a:pos x="76" y="0"/>
                </a:cxn>
                <a:cxn ang="0">
                  <a:pos x="87" y="2"/>
                </a:cxn>
              </a:cxnLst>
              <a:rect l="0" t="0" r="r" b="b"/>
              <a:pathLst>
                <a:path w="90" h="44">
                  <a:moveTo>
                    <a:pt x="87" y="2"/>
                  </a:moveTo>
                  <a:lnTo>
                    <a:pt x="90" y="12"/>
                  </a:lnTo>
                  <a:lnTo>
                    <a:pt x="88" y="22"/>
                  </a:lnTo>
                  <a:lnTo>
                    <a:pt x="86" y="33"/>
                  </a:lnTo>
                  <a:lnTo>
                    <a:pt x="83" y="43"/>
                  </a:lnTo>
                  <a:lnTo>
                    <a:pt x="71" y="40"/>
                  </a:lnTo>
                  <a:lnTo>
                    <a:pt x="60" y="37"/>
                  </a:lnTo>
                  <a:lnTo>
                    <a:pt x="50" y="37"/>
                  </a:lnTo>
                  <a:lnTo>
                    <a:pt x="40" y="36"/>
                  </a:lnTo>
                  <a:lnTo>
                    <a:pt x="31" y="37"/>
                  </a:lnTo>
                  <a:lnTo>
                    <a:pt x="20" y="40"/>
                  </a:lnTo>
                  <a:lnTo>
                    <a:pt x="11" y="42"/>
                  </a:lnTo>
                  <a:lnTo>
                    <a:pt x="1" y="44"/>
                  </a:lnTo>
                  <a:lnTo>
                    <a:pt x="1" y="36"/>
                  </a:lnTo>
                  <a:lnTo>
                    <a:pt x="0" y="26"/>
                  </a:lnTo>
                  <a:lnTo>
                    <a:pt x="0" y="15"/>
                  </a:lnTo>
                  <a:lnTo>
                    <a:pt x="1" y="6"/>
                  </a:lnTo>
                  <a:lnTo>
                    <a:pt x="11" y="5"/>
                  </a:lnTo>
                  <a:lnTo>
                    <a:pt x="22" y="4"/>
                  </a:lnTo>
                  <a:lnTo>
                    <a:pt x="32" y="3"/>
                  </a:lnTo>
                  <a:lnTo>
                    <a:pt x="42" y="2"/>
                  </a:lnTo>
                  <a:lnTo>
                    <a:pt x="54" y="0"/>
                  </a:lnTo>
                  <a:lnTo>
                    <a:pt x="64" y="0"/>
                  </a:lnTo>
                  <a:lnTo>
                    <a:pt x="76" y="0"/>
                  </a:lnTo>
                  <a:lnTo>
                    <a:pt x="87" y="2"/>
                  </a:lnTo>
                  <a:close/>
                </a:path>
              </a:pathLst>
            </a:custGeom>
            <a:solidFill>
              <a:srgbClr val="FF7C21"/>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72" name="Freeform 68"/>
            <p:cNvSpPr>
              <a:spLocks/>
            </p:cNvSpPr>
            <p:nvPr/>
          </p:nvSpPr>
          <p:spPr bwMode="auto">
            <a:xfrm>
              <a:off x="816" y="2050"/>
              <a:ext cx="51" cy="22"/>
            </a:xfrm>
            <a:custGeom>
              <a:avLst/>
              <a:gdLst/>
              <a:ahLst/>
              <a:cxnLst>
                <a:cxn ang="0">
                  <a:pos x="102" y="15"/>
                </a:cxn>
                <a:cxn ang="0">
                  <a:pos x="101" y="24"/>
                </a:cxn>
                <a:cxn ang="0">
                  <a:pos x="99" y="31"/>
                </a:cxn>
                <a:cxn ang="0">
                  <a:pos x="94" y="36"/>
                </a:cxn>
                <a:cxn ang="0">
                  <a:pos x="89" y="39"/>
                </a:cxn>
                <a:cxn ang="0">
                  <a:pos x="82" y="40"/>
                </a:cxn>
                <a:cxn ang="0">
                  <a:pos x="75" y="41"/>
                </a:cxn>
                <a:cxn ang="0">
                  <a:pos x="68" y="42"/>
                </a:cxn>
                <a:cxn ang="0">
                  <a:pos x="60" y="42"/>
                </a:cxn>
                <a:cxn ang="0">
                  <a:pos x="52" y="40"/>
                </a:cxn>
                <a:cxn ang="0">
                  <a:pos x="44" y="39"/>
                </a:cxn>
                <a:cxn ang="0">
                  <a:pos x="36" y="39"/>
                </a:cxn>
                <a:cxn ang="0">
                  <a:pos x="28" y="38"/>
                </a:cxn>
                <a:cxn ang="0">
                  <a:pos x="19" y="36"/>
                </a:cxn>
                <a:cxn ang="0">
                  <a:pos x="11" y="33"/>
                </a:cxn>
                <a:cxn ang="0">
                  <a:pos x="6" y="30"/>
                </a:cxn>
                <a:cxn ang="0">
                  <a:pos x="0" y="24"/>
                </a:cxn>
                <a:cxn ang="0">
                  <a:pos x="10" y="15"/>
                </a:cxn>
                <a:cxn ang="0">
                  <a:pos x="22" y="8"/>
                </a:cxn>
                <a:cxn ang="0">
                  <a:pos x="36" y="3"/>
                </a:cxn>
                <a:cxn ang="0">
                  <a:pos x="49" y="0"/>
                </a:cxn>
                <a:cxn ang="0">
                  <a:pos x="64" y="0"/>
                </a:cxn>
                <a:cxn ang="0">
                  <a:pos x="78" y="2"/>
                </a:cxn>
                <a:cxn ang="0">
                  <a:pos x="91" y="7"/>
                </a:cxn>
                <a:cxn ang="0">
                  <a:pos x="102" y="15"/>
                </a:cxn>
              </a:cxnLst>
              <a:rect l="0" t="0" r="r" b="b"/>
              <a:pathLst>
                <a:path w="102" h="42">
                  <a:moveTo>
                    <a:pt x="102" y="15"/>
                  </a:moveTo>
                  <a:lnTo>
                    <a:pt x="101" y="24"/>
                  </a:lnTo>
                  <a:lnTo>
                    <a:pt x="99" y="31"/>
                  </a:lnTo>
                  <a:lnTo>
                    <a:pt x="94" y="36"/>
                  </a:lnTo>
                  <a:lnTo>
                    <a:pt x="89" y="39"/>
                  </a:lnTo>
                  <a:lnTo>
                    <a:pt x="82" y="40"/>
                  </a:lnTo>
                  <a:lnTo>
                    <a:pt x="75" y="41"/>
                  </a:lnTo>
                  <a:lnTo>
                    <a:pt x="68" y="42"/>
                  </a:lnTo>
                  <a:lnTo>
                    <a:pt x="60" y="42"/>
                  </a:lnTo>
                  <a:lnTo>
                    <a:pt x="52" y="40"/>
                  </a:lnTo>
                  <a:lnTo>
                    <a:pt x="44" y="39"/>
                  </a:lnTo>
                  <a:lnTo>
                    <a:pt x="36" y="39"/>
                  </a:lnTo>
                  <a:lnTo>
                    <a:pt x="28" y="38"/>
                  </a:lnTo>
                  <a:lnTo>
                    <a:pt x="19" y="36"/>
                  </a:lnTo>
                  <a:lnTo>
                    <a:pt x="11" y="33"/>
                  </a:lnTo>
                  <a:lnTo>
                    <a:pt x="6" y="30"/>
                  </a:lnTo>
                  <a:lnTo>
                    <a:pt x="0" y="24"/>
                  </a:lnTo>
                  <a:lnTo>
                    <a:pt x="10" y="15"/>
                  </a:lnTo>
                  <a:lnTo>
                    <a:pt x="22" y="8"/>
                  </a:lnTo>
                  <a:lnTo>
                    <a:pt x="36" y="3"/>
                  </a:lnTo>
                  <a:lnTo>
                    <a:pt x="49" y="0"/>
                  </a:lnTo>
                  <a:lnTo>
                    <a:pt x="64" y="0"/>
                  </a:lnTo>
                  <a:lnTo>
                    <a:pt x="78" y="2"/>
                  </a:lnTo>
                  <a:lnTo>
                    <a:pt x="91" y="7"/>
                  </a:lnTo>
                  <a:lnTo>
                    <a:pt x="102" y="15"/>
                  </a:lnTo>
                  <a:close/>
                </a:path>
              </a:pathLst>
            </a:custGeom>
            <a:solidFill>
              <a:srgbClr val="FFFFFF"/>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73" name="Freeform 69"/>
            <p:cNvSpPr>
              <a:spLocks/>
            </p:cNvSpPr>
            <p:nvPr/>
          </p:nvSpPr>
          <p:spPr bwMode="auto">
            <a:xfrm>
              <a:off x="901" y="2072"/>
              <a:ext cx="26" cy="8"/>
            </a:xfrm>
            <a:custGeom>
              <a:avLst/>
              <a:gdLst/>
              <a:ahLst/>
              <a:cxnLst>
                <a:cxn ang="0">
                  <a:pos x="52" y="13"/>
                </a:cxn>
                <a:cxn ang="0">
                  <a:pos x="45" y="13"/>
                </a:cxn>
                <a:cxn ang="0">
                  <a:pos x="38" y="14"/>
                </a:cxn>
                <a:cxn ang="0">
                  <a:pos x="31" y="15"/>
                </a:cxn>
                <a:cxn ang="0">
                  <a:pos x="25" y="17"/>
                </a:cxn>
                <a:cxn ang="0">
                  <a:pos x="19" y="17"/>
                </a:cxn>
                <a:cxn ang="0">
                  <a:pos x="12" y="15"/>
                </a:cxn>
                <a:cxn ang="0">
                  <a:pos x="6" y="13"/>
                </a:cxn>
                <a:cxn ang="0">
                  <a:pos x="0" y="7"/>
                </a:cxn>
                <a:cxn ang="0">
                  <a:pos x="5" y="5"/>
                </a:cxn>
                <a:cxn ang="0">
                  <a:pos x="12" y="3"/>
                </a:cxn>
                <a:cxn ang="0">
                  <a:pos x="18" y="2"/>
                </a:cxn>
                <a:cxn ang="0">
                  <a:pos x="25" y="0"/>
                </a:cxn>
                <a:cxn ang="0">
                  <a:pos x="31" y="0"/>
                </a:cxn>
                <a:cxn ang="0">
                  <a:pos x="38" y="3"/>
                </a:cxn>
                <a:cxn ang="0">
                  <a:pos x="45" y="6"/>
                </a:cxn>
                <a:cxn ang="0">
                  <a:pos x="52" y="13"/>
                </a:cxn>
              </a:cxnLst>
              <a:rect l="0" t="0" r="r" b="b"/>
              <a:pathLst>
                <a:path w="52" h="17">
                  <a:moveTo>
                    <a:pt x="52" y="13"/>
                  </a:moveTo>
                  <a:lnTo>
                    <a:pt x="45" y="13"/>
                  </a:lnTo>
                  <a:lnTo>
                    <a:pt x="38" y="14"/>
                  </a:lnTo>
                  <a:lnTo>
                    <a:pt x="31" y="15"/>
                  </a:lnTo>
                  <a:lnTo>
                    <a:pt x="25" y="17"/>
                  </a:lnTo>
                  <a:lnTo>
                    <a:pt x="19" y="17"/>
                  </a:lnTo>
                  <a:lnTo>
                    <a:pt x="12" y="15"/>
                  </a:lnTo>
                  <a:lnTo>
                    <a:pt x="6" y="13"/>
                  </a:lnTo>
                  <a:lnTo>
                    <a:pt x="0" y="7"/>
                  </a:lnTo>
                  <a:lnTo>
                    <a:pt x="5" y="5"/>
                  </a:lnTo>
                  <a:lnTo>
                    <a:pt x="12" y="3"/>
                  </a:lnTo>
                  <a:lnTo>
                    <a:pt x="18" y="2"/>
                  </a:lnTo>
                  <a:lnTo>
                    <a:pt x="25" y="0"/>
                  </a:lnTo>
                  <a:lnTo>
                    <a:pt x="31" y="0"/>
                  </a:lnTo>
                  <a:lnTo>
                    <a:pt x="38" y="3"/>
                  </a:lnTo>
                  <a:lnTo>
                    <a:pt x="45" y="6"/>
                  </a:lnTo>
                  <a:lnTo>
                    <a:pt x="52" y="13"/>
                  </a:lnTo>
                  <a:close/>
                </a:path>
              </a:pathLst>
            </a:custGeom>
            <a:solidFill>
              <a:srgbClr val="8C8C8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74" name="Freeform 70"/>
            <p:cNvSpPr>
              <a:spLocks/>
            </p:cNvSpPr>
            <p:nvPr/>
          </p:nvSpPr>
          <p:spPr bwMode="auto">
            <a:xfrm>
              <a:off x="504" y="2062"/>
              <a:ext cx="61" cy="13"/>
            </a:xfrm>
            <a:custGeom>
              <a:avLst/>
              <a:gdLst/>
              <a:ahLst/>
              <a:cxnLst>
                <a:cxn ang="0">
                  <a:pos x="122" y="24"/>
                </a:cxn>
                <a:cxn ang="0">
                  <a:pos x="107" y="23"/>
                </a:cxn>
                <a:cxn ang="0">
                  <a:pos x="92" y="22"/>
                </a:cxn>
                <a:cxn ang="0">
                  <a:pos x="78" y="22"/>
                </a:cxn>
                <a:cxn ang="0">
                  <a:pos x="63" y="22"/>
                </a:cxn>
                <a:cxn ang="0">
                  <a:pos x="47" y="23"/>
                </a:cxn>
                <a:cxn ang="0">
                  <a:pos x="32" y="24"/>
                </a:cxn>
                <a:cxn ang="0">
                  <a:pos x="16" y="24"/>
                </a:cxn>
                <a:cxn ang="0">
                  <a:pos x="0" y="25"/>
                </a:cxn>
                <a:cxn ang="0">
                  <a:pos x="10" y="18"/>
                </a:cxn>
                <a:cxn ang="0">
                  <a:pos x="23" y="13"/>
                </a:cxn>
                <a:cxn ang="0">
                  <a:pos x="38" y="7"/>
                </a:cxn>
                <a:cxn ang="0">
                  <a:pos x="53" y="2"/>
                </a:cxn>
                <a:cxn ang="0">
                  <a:pos x="68" y="0"/>
                </a:cxn>
                <a:cxn ang="0">
                  <a:pos x="84" y="0"/>
                </a:cxn>
                <a:cxn ang="0">
                  <a:pos x="100" y="1"/>
                </a:cxn>
                <a:cxn ang="0">
                  <a:pos x="115" y="7"/>
                </a:cxn>
                <a:cxn ang="0">
                  <a:pos x="122" y="24"/>
                </a:cxn>
              </a:cxnLst>
              <a:rect l="0" t="0" r="r" b="b"/>
              <a:pathLst>
                <a:path w="122" h="25">
                  <a:moveTo>
                    <a:pt x="122" y="24"/>
                  </a:moveTo>
                  <a:lnTo>
                    <a:pt x="107" y="23"/>
                  </a:lnTo>
                  <a:lnTo>
                    <a:pt x="92" y="22"/>
                  </a:lnTo>
                  <a:lnTo>
                    <a:pt x="78" y="22"/>
                  </a:lnTo>
                  <a:lnTo>
                    <a:pt x="63" y="22"/>
                  </a:lnTo>
                  <a:lnTo>
                    <a:pt x="47" y="23"/>
                  </a:lnTo>
                  <a:lnTo>
                    <a:pt x="32" y="24"/>
                  </a:lnTo>
                  <a:lnTo>
                    <a:pt x="16" y="24"/>
                  </a:lnTo>
                  <a:lnTo>
                    <a:pt x="0" y="25"/>
                  </a:lnTo>
                  <a:lnTo>
                    <a:pt x="10" y="18"/>
                  </a:lnTo>
                  <a:lnTo>
                    <a:pt x="23" y="13"/>
                  </a:lnTo>
                  <a:lnTo>
                    <a:pt x="38" y="7"/>
                  </a:lnTo>
                  <a:lnTo>
                    <a:pt x="53" y="2"/>
                  </a:lnTo>
                  <a:lnTo>
                    <a:pt x="68" y="0"/>
                  </a:lnTo>
                  <a:lnTo>
                    <a:pt x="84" y="0"/>
                  </a:lnTo>
                  <a:lnTo>
                    <a:pt x="100" y="1"/>
                  </a:lnTo>
                  <a:lnTo>
                    <a:pt x="115" y="7"/>
                  </a:lnTo>
                  <a:lnTo>
                    <a:pt x="122" y="24"/>
                  </a:lnTo>
                  <a:close/>
                </a:path>
              </a:pathLst>
            </a:custGeom>
            <a:solidFill>
              <a:srgbClr val="A5A5A5"/>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75" name="Freeform 71"/>
            <p:cNvSpPr>
              <a:spLocks/>
            </p:cNvSpPr>
            <p:nvPr/>
          </p:nvSpPr>
          <p:spPr bwMode="auto">
            <a:xfrm>
              <a:off x="883" y="2080"/>
              <a:ext cx="18" cy="10"/>
            </a:xfrm>
            <a:custGeom>
              <a:avLst/>
              <a:gdLst/>
              <a:ahLst/>
              <a:cxnLst>
                <a:cxn ang="0">
                  <a:pos x="34" y="3"/>
                </a:cxn>
                <a:cxn ang="0">
                  <a:pos x="30" y="4"/>
                </a:cxn>
                <a:cxn ang="0">
                  <a:pos x="25" y="5"/>
                </a:cxn>
                <a:cxn ang="0">
                  <a:pos x="20" y="7"/>
                </a:cxn>
                <a:cxn ang="0">
                  <a:pos x="17" y="9"/>
                </a:cxn>
                <a:cxn ang="0">
                  <a:pos x="12" y="11"/>
                </a:cxn>
                <a:cxn ang="0">
                  <a:pos x="8" y="14"/>
                </a:cxn>
                <a:cxn ang="0">
                  <a:pos x="4" y="16"/>
                </a:cxn>
                <a:cxn ang="0">
                  <a:pos x="0" y="18"/>
                </a:cxn>
                <a:cxn ang="0">
                  <a:pos x="2" y="11"/>
                </a:cxn>
                <a:cxn ang="0">
                  <a:pos x="7" y="7"/>
                </a:cxn>
                <a:cxn ang="0">
                  <a:pos x="12" y="3"/>
                </a:cxn>
                <a:cxn ang="0">
                  <a:pos x="18" y="0"/>
                </a:cxn>
                <a:cxn ang="0">
                  <a:pos x="23" y="1"/>
                </a:cxn>
                <a:cxn ang="0">
                  <a:pos x="27" y="1"/>
                </a:cxn>
                <a:cxn ang="0">
                  <a:pos x="31" y="1"/>
                </a:cxn>
                <a:cxn ang="0">
                  <a:pos x="34" y="3"/>
                </a:cxn>
              </a:cxnLst>
              <a:rect l="0" t="0" r="r" b="b"/>
              <a:pathLst>
                <a:path w="34" h="18">
                  <a:moveTo>
                    <a:pt x="34" y="3"/>
                  </a:moveTo>
                  <a:lnTo>
                    <a:pt x="30" y="4"/>
                  </a:lnTo>
                  <a:lnTo>
                    <a:pt x="25" y="5"/>
                  </a:lnTo>
                  <a:lnTo>
                    <a:pt x="20" y="7"/>
                  </a:lnTo>
                  <a:lnTo>
                    <a:pt x="17" y="9"/>
                  </a:lnTo>
                  <a:lnTo>
                    <a:pt x="12" y="11"/>
                  </a:lnTo>
                  <a:lnTo>
                    <a:pt x="8" y="14"/>
                  </a:lnTo>
                  <a:lnTo>
                    <a:pt x="4" y="16"/>
                  </a:lnTo>
                  <a:lnTo>
                    <a:pt x="0" y="18"/>
                  </a:lnTo>
                  <a:lnTo>
                    <a:pt x="2" y="11"/>
                  </a:lnTo>
                  <a:lnTo>
                    <a:pt x="7" y="7"/>
                  </a:lnTo>
                  <a:lnTo>
                    <a:pt x="12" y="3"/>
                  </a:lnTo>
                  <a:lnTo>
                    <a:pt x="18" y="0"/>
                  </a:lnTo>
                  <a:lnTo>
                    <a:pt x="23" y="1"/>
                  </a:lnTo>
                  <a:lnTo>
                    <a:pt x="27" y="1"/>
                  </a:lnTo>
                  <a:lnTo>
                    <a:pt x="31" y="1"/>
                  </a:lnTo>
                  <a:lnTo>
                    <a:pt x="34" y="3"/>
                  </a:lnTo>
                  <a:close/>
                </a:path>
              </a:pathLst>
            </a:custGeom>
            <a:solidFill>
              <a:srgbClr val="8C8C8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76" name="Freeform 72"/>
            <p:cNvSpPr>
              <a:spLocks/>
            </p:cNvSpPr>
            <p:nvPr/>
          </p:nvSpPr>
          <p:spPr bwMode="auto">
            <a:xfrm>
              <a:off x="917" y="2084"/>
              <a:ext cx="17" cy="9"/>
            </a:xfrm>
            <a:custGeom>
              <a:avLst/>
              <a:gdLst/>
              <a:ahLst/>
              <a:cxnLst>
                <a:cxn ang="0">
                  <a:pos x="34" y="17"/>
                </a:cxn>
                <a:cxn ang="0">
                  <a:pos x="0" y="2"/>
                </a:cxn>
                <a:cxn ang="0">
                  <a:pos x="5" y="1"/>
                </a:cxn>
                <a:cxn ang="0">
                  <a:pos x="11" y="0"/>
                </a:cxn>
                <a:cxn ang="0">
                  <a:pos x="18" y="0"/>
                </a:cxn>
                <a:cxn ang="0">
                  <a:pos x="23" y="1"/>
                </a:cxn>
                <a:cxn ang="0">
                  <a:pos x="29" y="2"/>
                </a:cxn>
                <a:cxn ang="0">
                  <a:pos x="33" y="6"/>
                </a:cxn>
                <a:cxn ang="0">
                  <a:pos x="35" y="10"/>
                </a:cxn>
                <a:cxn ang="0">
                  <a:pos x="34" y="17"/>
                </a:cxn>
              </a:cxnLst>
              <a:rect l="0" t="0" r="r" b="b"/>
              <a:pathLst>
                <a:path w="35" h="17">
                  <a:moveTo>
                    <a:pt x="34" y="17"/>
                  </a:moveTo>
                  <a:lnTo>
                    <a:pt x="0" y="2"/>
                  </a:lnTo>
                  <a:lnTo>
                    <a:pt x="5" y="1"/>
                  </a:lnTo>
                  <a:lnTo>
                    <a:pt x="11" y="0"/>
                  </a:lnTo>
                  <a:lnTo>
                    <a:pt x="18" y="0"/>
                  </a:lnTo>
                  <a:lnTo>
                    <a:pt x="23" y="1"/>
                  </a:lnTo>
                  <a:lnTo>
                    <a:pt x="29" y="2"/>
                  </a:lnTo>
                  <a:lnTo>
                    <a:pt x="33" y="6"/>
                  </a:lnTo>
                  <a:lnTo>
                    <a:pt x="35" y="10"/>
                  </a:lnTo>
                  <a:lnTo>
                    <a:pt x="34" y="17"/>
                  </a:lnTo>
                  <a:close/>
                </a:path>
              </a:pathLst>
            </a:custGeom>
            <a:solidFill>
              <a:srgbClr val="8C8C8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77" name="Freeform 73"/>
            <p:cNvSpPr>
              <a:spLocks/>
            </p:cNvSpPr>
            <p:nvPr/>
          </p:nvSpPr>
          <p:spPr bwMode="auto">
            <a:xfrm>
              <a:off x="871" y="2088"/>
              <a:ext cx="73" cy="40"/>
            </a:xfrm>
            <a:custGeom>
              <a:avLst/>
              <a:gdLst/>
              <a:ahLst/>
              <a:cxnLst>
                <a:cxn ang="0">
                  <a:pos x="80" y="5"/>
                </a:cxn>
                <a:cxn ang="0">
                  <a:pos x="70" y="7"/>
                </a:cxn>
                <a:cxn ang="0">
                  <a:pos x="59" y="11"/>
                </a:cxn>
                <a:cxn ang="0">
                  <a:pos x="51" y="17"/>
                </a:cxn>
                <a:cxn ang="0">
                  <a:pos x="48" y="19"/>
                </a:cxn>
                <a:cxn ang="0">
                  <a:pos x="55" y="18"/>
                </a:cxn>
                <a:cxn ang="0">
                  <a:pos x="63" y="17"/>
                </a:cxn>
                <a:cxn ang="0">
                  <a:pos x="72" y="18"/>
                </a:cxn>
                <a:cxn ang="0">
                  <a:pos x="81" y="18"/>
                </a:cxn>
                <a:cxn ang="0">
                  <a:pos x="89" y="19"/>
                </a:cxn>
                <a:cxn ang="0">
                  <a:pos x="97" y="19"/>
                </a:cxn>
                <a:cxn ang="0">
                  <a:pos x="104" y="18"/>
                </a:cxn>
                <a:cxn ang="0">
                  <a:pos x="108" y="15"/>
                </a:cxn>
                <a:cxn ang="0">
                  <a:pos x="116" y="18"/>
                </a:cxn>
                <a:cxn ang="0">
                  <a:pos x="122" y="23"/>
                </a:cxn>
                <a:cxn ang="0">
                  <a:pos x="128" y="27"/>
                </a:cxn>
                <a:cxn ang="0">
                  <a:pos x="134" y="33"/>
                </a:cxn>
                <a:cxn ang="0">
                  <a:pos x="137" y="40"/>
                </a:cxn>
                <a:cxn ang="0">
                  <a:pos x="141" y="48"/>
                </a:cxn>
                <a:cxn ang="0">
                  <a:pos x="143" y="55"/>
                </a:cxn>
                <a:cxn ang="0">
                  <a:pos x="146" y="63"/>
                </a:cxn>
                <a:cxn ang="0">
                  <a:pos x="144" y="79"/>
                </a:cxn>
                <a:cxn ang="0">
                  <a:pos x="137" y="68"/>
                </a:cxn>
                <a:cxn ang="0">
                  <a:pos x="128" y="57"/>
                </a:cxn>
                <a:cxn ang="0">
                  <a:pos x="119" y="49"/>
                </a:cxn>
                <a:cxn ang="0">
                  <a:pos x="109" y="42"/>
                </a:cxn>
                <a:cxn ang="0">
                  <a:pos x="96" y="37"/>
                </a:cxn>
                <a:cxn ang="0">
                  <a:pos x="85" y="32"/>
                </a:cxn>
                <a:cxn ang="0">
                  <a:pos x="72" y="28"/>
                </a:cxn>
                <a:cxn ang="0">
                  <a:pos x="58" y="27"/>
                </a:cxn>
                <a:cxn ang="0">
                  <a:pos x="50" y="27"/>
                </a:cxn>
                <a:cxn ang="0">
                  <a:pos x="42" y="30"/>
                </a:cxn>
                <a:cxn ang="0">
                  <a:pos x="35" y="32"/>
                </a:cxn>
                <a:cxn ang="0">
                  <a:pos x="28" y="35"/>
                </a:cxn>
                <a:cxn ang="0">
                  <a:pos x="20" y="40"/>
                </a:cxn>
                <a:cxn ang="0">
                  <a:pos x="13" y="45"/>
                </a:cxn>
                <a:cxn ang="0">
                  <a:pos x="7" y="49"/>
                </a:cxn>
                <a:cxn ang="0">
                  <a:pos x="0" y="55"/>
                </a:cxn>
                <a:cxn ang="0">
                  <a:pos x="4" y="42"/>
                </a:cxn>
                <a:cxn ang="0">
                  <a:pos x="10" y="33"/>
                </a:cxn>
                <a:cxn ang="0">
                  <a:pos x="17" y="26"/>
                </a:cxn>
                <a:cxn ang="0">
                  <a:pos x="25" y="20"/>
                </a:cxn>
                <a:cxn ang="0">
                  <a:pos x="34" y="17"/>
                </a:cxn>
                <a:cxn ang="0">
                  <a:pos x="43" y="12"/>
                </a:cxn>
                <a:cxn ang="0">
                  <a:pos x="53" y="7"/>
                </a:cxn>
                <a:cxn ang="0">
                  <a:pos x="63" y="0"/>
                </a:cxn>
                <a:cxn ang="0">
                  <a:pos x="80" y="5"/>
                </a:cxn>
              </a:cxnLst>
              <a:rect l="0" t="0" r="r" b="b"/>
              <a:pathLst>
                <a:path w="146" h="79">
                  <a:moveTo>
                    <a:pt x="80" y="5"/>
                  </a:moveTo>
                  <a:lnTo>
                    <a:pt x="70" y="7"/>
                  </a:lnTo>
                  <a:lnTo>
                    <a:pt x="59" y="11"/>
                  </a:lnTo>
                  <a:lnTo>
                    <a:pt x="51" y="17"/>
                  </a:lnTo>
                  <a:lnTo>
                    <a:pt x="48" y="19"/>
                  </a:lnTo>
                  <a:lnTo>
                    <a:pt x="55" y="18"/>
                  </a:lnTo>
                  <a:lnTo>
                    <a:pt x="63" y="17"/>
                  </a:lnTo>
                  <a:lnTo>
                    <a:pt x="72" y="18"/>
                  </a:lnTo>
                  <a:lnTo>
                    <a:pt x="81" y="18"/>
                  </a:lnTo>
                  <a:lnTo>
                    <a:pt x="89" y="19"/>
                  </a:lnTo>
                  <a:lnTo>
                    <a:pt x="97" y="19"/>
                  </a:lnTo>
                  <a:lnTo>
                    <a:pt x="104" y="18"/>
                  </a:lnTo>
                  <a:lnTo>
                    <a:pt x="108" y="15"/>
                  </a:lnTo>
                  <a:lnTo>
                    <a:pt x="116" y="18"/>
                  </a:lnTo>
                  <a:lnTo>
                    <a:pt x="122" y="23"/>
                  </a:lnTo>
                  <a:lnTo>
                    <a:pt x="128" y="27"/>
                  </a:lnTo>
                  <a:lnTo>
                    <a:pt x="134" y="33"/>
                  </a:lnTo>
                  <a:lnTo>
                    <a:pt x="137" y="40"/>
                  </a:lnTo>
                  <a:lnTo>
                    <a:pt x="141" y="48"/>
                  </a:lnTo>
                  <a:lnTo>
                    <a:pt x="143" y="55"/>
                  </a:lnTo>
                  <a:lnTo>
                    <a:pt x="146" y="63"/>
                  </a:lnTo>
                  <a:lnTo>
                    <a:pt x="144" y="79"/>
                  </a:lnTo>
                  <a:lnTo>
                    <a:pt x="137" y="68"/>
                  </a:lnTo>
                  <a:lnTo>
                    <a:pt x="128" y="57"/>
                  </a:lnTo>
                  <a:lnTo>
                    <a:pt x="119" y="49"/>
                  </a:lnTo>
                  <a:lnTo>
                    <a:pt x="109" y="42"/>
                  </a:lnTo>
                  <a:lnTo>
                    <a:pt x="96" y="37"/>
                  </a:lnTo>
                  <a:lnTo>
                    <a:pt x="85" y="32"/>
                  </a:lnTo>
                  <a:lnTo>
                    <a:pt x="72" y="28"/>
                  </a:lnTo>
                  <a:lnTo>
                    <a:pt x="58" y="27"/>
                  </a:lnTo>
                  <a:lnTo>
                    <a:pt x="50" y="27"/>
                  </a:lnTo>
                  <a:lnTo>
                    <a:pt x="42" y="30"/>
                  </a:lnTo>
                  <a:lnTo>
                    <a:pt x="35" y="32"/>
                  </a:lnTo>
                  <a:lnTo>
                    <a:pt x="28" y="35"/>
                  </a:lnTo>
                  <a:lnTo>
                    <a:pt x="20" y="40"/>
                  </a:lnTo>
                  <a:lnTo>
                    <a:pt x="13" y="45"/>
                  </a:lnTo>
                  <a:lnTo>
                    <a:pt x="7" y="49"/>
                  </a:lnTo>
                  <a:lnTo>
                    <a:pt x="0" y="55"/>
                  </a:lnTo>
                  <a:lnTo>
                    <a:pt x="4" y="42"/>
                  </a:lnTo>
                  <a:lnTo>
                    <a:pt x="10" y="33"/>
                  </a:lnTo>
                  <a:lnTo>
                    <a:pt x="17" y="26"/>
                  </a:lnTo>
                  <a:lnTo>
                    <a:pt x="25" y="20"/>
                  </a:lnTo>
                  <a:lnTo>
                    <a:pt x="34" y="17"/>
                  </a:lnTo>
                  <a:lnTo>
                    <a:pt x="43" y="12"/>
                  </a:lnTo>
                  <a:lnTo>
                    <a:pt x="53" y="7"/>
                  </a:lnTo>
                  <a:lnTo>
                    <a:pt x="63" y="0"/>
                  </a:lnTo>
                  <a:lnTo>
                    <a:pt x="80" y="5"/>
                  </a:lnTo>
                  <a:close/>
                </a:path>
              </a:pathLst>
            </a:custGeom>
            <a:solidFill>
              <a:srgbClr val="8C8C8C"/>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sp>
          <p:nvSpPr>
            <p:cNvPr id="78" name="Freeform 74"/>
            <p:cNvSpPr>
              <a:spLocks/>
            </p:cNvSpPr>
            <p:nvPr/>
          </p:nvSpPr>
          <p:spPr bwMode="auto">
            <a:xfrm>
              <a:off x="869" y="2112"/>
              <a:ext cx="70" cy="24"/>
            </a:xfrm>
            <a:custGeom>
              <a:avLst/>
              <a:gdLst/>
              <a:ahLst/>
              <a:cxnLst>
                <a:cxn ang="0">
                  <a:pos x="127" y="22"/>
                </a:cxn>
                <a:cxn ang="0">
                  <a:pos x="139" y="44"/>
                </a:cxn>
                <a:cxn ang="0">
                  <a:pos x="134" y="46"/>
                </a:cxn>
                <a:cxn ang="0">
                  <a:pos x="129" y="47"/>
                </a:cxn>
                <a:cxn ang="0">
                  <a:pos x="124" y="46"/>
                </a:cxn>
                <a:cxn ang="0">
                  <a:pos x="120" y="44"/>
                </a:cxn>
                <a:cxn ang="0">
                  <a:pos x="115" y="42"/>
                </a:cxn>
                <a:cxn ang="0">
                  <a:pos x="111" y="38"/>
                </a:cxn>
                <a:cxn ang="0">
                  <a:pos x="106" y="35"/>
                </a:cxn>
                <a:cxn ang="0">
                  <a:pos x="100" y="32"/>
                </a:cxn>
                <a:cxn ang="0">
                  <a:pos x="89" y="28"/>
                </a:cxn>
                <a:cxn ang="0">
                  <a:pos x="76" y="25"/>
                </a:cxn>
                <a:cxn ang="0">
                  <a:pos x="64" y="24"/>
                </a:cxn>
                <a:cxn ang="0">
                  <a:pos x="52" y="25"/>
                </a:cxn>
                <a:cxn ang="0">
                  <a:pos x="39" y="29"/>
                </a:cxn>
                <a:cxn ang="0">
                  <a:pos x="28" y="32"/>
                </a:cxn>
                <a:cxn ang="0">
                  <a:pos x="16" y="37"/>
                </a:cxn>
                <a:cxn ang="0">
                  <a:pos x="6" y="43"/>
                </a:cxn>
                <a:cxn ang="0">
                  <a:pos x="3" y="42"/>
                </a:cxn>
                <a:cxn ang="0">
                  <a:pos x="1" y="38"/>
                </a:cxn>
                <a:cxn ang="0">
                  <a:pos x="0" y="35"/>
                </a:cxn>
                <a:cxn ang="0">
                  <a:pos x="0" y="30"/>
                </a:cxn>
                <a:cxn ang="0">
                  <a:pos x="13" y="18"/>
                </a:cxn>
                <a:cxn ang="0">
                  <a:pos x="28" y="9"/>
                </a:cxn>
                <a:cxn ang="0">
                  <a:pos x="44" y="3"/>
                </a:cxn>
                <a:cxn ang="0">
                  <a:pos x="62" y="0"/>
                </a:cxn>
                <a:cxn ang="0">
                  <a:pos x="79" y="1"/>
                </a:cxn>
                <a:cxn ang="0">
                  <a:pos x="98" y="5"/>
                </a:cxn>
                <a:cxn ang="0">
                  <a:pos x="113" y="12"/>
                </a:cxn>
                <a:cxn ang="0">
                  <a:pos x="127" y="22"/>
                </a:cxn>
              </a:cxnLst>
              <a:rect l="0" t="0" r="r" b="b"/>
              <a:pathLst>
                <a:path w="139" h="47">
                  <a:moveTo>
                    <a:pt x="127" y="22"/>
                  </a:moveTo>
                  <a:lnTo>
                    <a:pt x="139" y="44"/>
                  </a:lnTo>
                  <a:lnTo>
                    <a:pt x="134" y="46"/>
                  </a:lnTo>
                  <a:lnTo>
                    <a:pt x="129" y="47"/>
                  </a:lnTo>
                  <a:lnTo>
                    <a:pt x="124" y="46"/>
                  </a:lnTo>
                  <a:lnTo>
                    <a:pt x="120" y="44"/>
                  </a:lnTo>
                  <a:lnTo>
                    <a:pt x="115" y="42"/>
                  </a:lnTo>
                  <a:lnTo>
                    <a:pt x="111" y="38"/>
                  </a:lnTo>
                  <a:lnTo>
                    <a:pt x="106" y="35"/>
                  </a:lnTo>
                  <a:lnTo>
                    <a:pt x="100" y="32"/>
                  </a:lnTo>
                  <a:lnTo>
                    <a:pt x="89" y="28"/>
                  </a:lnTo>
                  <a:lnTo>
                    <a:pt x="76" y="25"/>
                  </a:lnTo>
                  <a:lnTo>
                    <a:pt x="64" y="24"/>
                  </a:lnTo>
                  <a:lnTo>
                    <a:pt x="52" y="25"/>
                  </a:lnTo>
                  <a:lnTo>
                    <a:pt x="39" y="29"/>
                  </a:lnTo>
                  <a:lnTo>
                    <a:pt x="28" y="32"/>
                  </a:lnTo>
                  <a:lnTo>
                    <a:pt x="16" y="37"/>
                  </a:lnTo>
                  <a:lnTo>
                    <a:pt x="6" y="43"/>
                  </a:lnTo>
                  <a:lnTo>
                    <a:pt x="3" y="42"/>
                  </a:lnTo>
                  <a:lnTo>
                    <a:pt x="1" y="38"/>
                  </a:lnTo>
                  <a:lnTo>
                    <a:pt x="0" y="35"/>
                  </a:lnTo>
                  <a:lnTo>
                    <a:pt x="0" y="30"/>
                  </a:lnTo>
                  <a:lnTo>
                    <a:pt x="13" y="18"/>
                  </a:lnTo>
                  <a:lnTo>
                    <a:pt x="28" y="9"/>
                  </a:lnTo>
                  <a:lnTo>
                    <a:pt x="44" y="3"/>
                  </a:lnTo>
                  <a:lnTo>
                    <a:pt x="62" y="0"/>
                  </a:lnTo>
                  <a:lnTo>
                    <a:pt x="79" y="1"/>
                  </a:lnTo>
                  <a:lnTo>
                    <a:pt x="98" y="5"/>
                  </a:lnTo>
                  <a:lnTo>
                    <a:pt x="113" y="12"/>
                  </a:lnTo>
                  <a:lnTo>
                    <a:pt x="127" y="22"/>
                  </a:lnTo>
                  <a:close/>
                </a:path>
              </a:pathLst>
            </a:custGeom>
            <a:solidFill>
              <a:srgbClr val="FFFFFF"/>
            </a:solidFill>
            <a:ln w="9525">
              <a:noFill/>
              <a:round/>
              <a:headEnd/>
              <a:tailEnd/>
            </a:ln>
          </p:spPr>
          <p:txBody>
            <a:bodyPr/>
            <a:lstStyle/>
            <a:p>
              <a:endParaRPr lang="zh-CN" altLang="en-US">
                <a:solidFill>
                  <a:schemeClr val="tx1">
                    <a:lumMod val="75000"/>
                    <a:lumOff val="25000"/>
                  </a:schemeClr>
                </a:solidFill>
                <a:latin typeface="微软雅黑" pitchFamily="34" charset="-122"/>
                <a:ea typeface="微软雅黑" pitchFamily="34" charset="-122"/>
              </a:endParaRPr>
            </a:p>
          </p:txBody>
        </p:sp>
      </p:grpSp>
      <p:pic>
        <p:nvPicPr>
          <p:cNvPr id="79" name="Picture 75" descr="圖片6"/>
          <p:cNvPicPr>
            <a:picLocks noChangeAspect="1" noChangeArrowheads="1"/>
          </p:cNvPicPr>
          <p:nvPr/>
        </p:nvPicPr>
        <p:blipFill>
          <a:blip r:embed="rId6"/>
          <a:srcRect/>
          <a:stretch>
            <a:fillRect/>
          </a:stretch>
        </p:blipFill>
        <p:spPr bwMode="auto">
          <a:xfrm>
            <a:off x="5029200" y="4953000"/>
            <a:ext cx="3124200" cy="1600200"/>
          </a:xfrm>
          <a:prstGeom prst="rect">
            <a:avLst/>
          </a:prstGeom>
          <a:noFill/>
          <a:ln w="9525">
            <a:noFill/>
            <a:miter lim="800000"/>
            <a:headEnd/>
            <a:tailEnd/>
          </a:ln>
        </p:spPr>
      </p:pic>
      <p:sp>
        <p:nvSpPr>
          <p:cNvPr id="80" name="椭圆 79"/>
          <p:cNvSpPr/>
          <p:nvPr/>
        </p:nvSpPr>
        <p:spPr>
          <a:xfrm>
            <a:off x="6929454"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wipe(left)">
                                      <p:cBhvr>
                                        <p:cTn id="14" dur="500"/>
                                        <p:tgtEl>
                                          <p:spTgt spid="10">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Effect transition="in" filter="wipe(left)">
                                      <p:cBhvr>
                                        <p:cTn id="19" dur="500"/>
                                        <p:tgtEl>
                                          <p:spTgt spid="10">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0">
                                            <p:txEl>
                                              <p:pRg st="2" end="2"/>
                                            </p:txEl>
                                          </p:spTgt>
                                        </p:tgtEl>
                                        <p:attrNameLst>
                                          <p:attrName>style.visibility</p:attrName>
                                        </p:attrNameLst>
                                      </p:cBhvr>
                                      <p:to>
                                        <p:strVal val="visible"/>
                                      </p:to>
                                    </p:set>
                                    <p:animEffect transition="in" filter="wipe(left)">
                                      <p:cBhvr>
                                        <p:cTn id="24" dur="500"/>
                                        <p:tgtEl>
                                          <p:spTgt spid="10">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0">
                                            <p:txEl>
                                              <p:pRg st="3" end="3"/>
                                            </p:txEl>
                                          </p:spTgt>
                                        </p:tgtEl>
                                        <p:attrNameLst>
                                          <p:attrName>style.visibility</p:attrName>
                                        </p:attrNameLst>
                                      </p:cBhvr>
                                      <p:to>
                                        <p:strVal val="visible"/>
                                      </p:to>
                                    </p:set>
                                    <p:animEffect transition="in" filter="wipe(left)">
                                      <p:cBhvr>
                                        <p:cTn id="29" dur="500"/>
                                        <p:tgtEl>
                                          <p:spTgt spid="10">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0">
                                            <p:txEl>
                                              <p:pRg st="4" end="4"/>
                                            </p:txEl>
                                          </p:spTgt>
                                        </p:tgtEl>
                                        <p:attrNameLst>
                                          <p:attrName>style.visibility</p:attrName>
                                        </p:attrNameLst>
                                      </p:cBhvr>
                                      <p:to>
                                        <p:strVal val="visible"/>
                                      </p:to>
                                    </p:set>
                                    <p:animEffect transition="in" filter="wipe(left)">
                                      <p:cBhvr>
                                        <p:cTn id="34" dur="500"/>
                                        <p:tgtEl>
                                          <p:spTgt spid="10">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txEl>
                                              <p:pRg st="0" end="0"/>
                                            </p:txEl>
                                          </p:spTgt>
                                        </p:tgtEl>
                                        <p:attrNameLst>
                                          <p:attrName>style.visibility</p:attrName>
                                        </p:attrNameLst>
                                      </p:cBhvr>
                                      <p:to>
                                        <p:strVal val="visible"/>
                                      </p:to>
                                    </p:set>
                                    <p:animEffect transition="in" filter="wipe(left)">
                                      <p:cBhvr>
                                        <p:cTn id="39" dur="500"/>
                                        <p:tgtEl>
                                          <p:spTgt spid="11">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1">
                                            <p:txEl>
                                              <p:pRg st="1" end="1"/>
                                            </p:txEl>
                                          </p:spTgt>
                                        </p:tgtEl>
                                        <p:attrNameLst>
                                          <p:attrName>style.visibility</p:attrName>
                                        </p:attrNameLst>
                                      </p:cBhvr>
                                      <p:to>
                                        <p:strVal val="visible"/>
                                      </p:to>
                                    </p:set>
                                    <p:animEffect transition="in" filter="wipe(left)">
                                      <p:cBhvr>
                                        <p:cTn id="44" dur="500"/>
                                        <p:tgtEl>
                                          <p:spTgt spid="11">
                                            <p:txEl>
                                              <p:pRg st="1" end="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1">
                                            <p:txEl>
                                              <p:pRg st="2" end="2"/>
                                            </p:txEl>
                                          </p:spTgt>
                                        </p:tgtEl>
                                        <p:attrNameLst>
                                          <p:attrName>style.visibility</p:attrName>
                                        </p:attrNameLst>
                                      </p:cBhvr>
                                      <p:to>
                                        <p:strVal val="visible"/>
                                      </p:to>
                                    </p:set>
                                    <p:animEffect transition="in" filter="wipe(left)">
                                      <p:cBhvr>
                                        <p:cTn id="49" dur="500"/>
                                        <p:tgtEl>
                                          <p:spTgt spid="11">
                                            <p:txEl>
                                              <p:pRg st="2" end="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11">
                                            <p:txEl>
                                              <p:pRg st="3" end="3"/>
                                            </p:txEl>
                                          </p:spTgt>
                                        </p:tgtEl>
                                        <p:attrNameLst>
                                          <p:attrName>style.visibility</p:attrName>
                                        </p:attrNameLst>
                                      </p:cBhvr>
                                      <p:to>
                                        <p:strVal val="visible"/>
                                      </p:to>
                                    </p:set>
                                    <p:animEffect transition="in" filter="wipe(left)">
                                      <p:cBhvr>
                                        <p:cTn id="54" dur="500"/>
                                        <p:tgtEl>
                                          <p:spTgt spid="11">
                                            <p:txEl>
                                              <p:pRg st="3" end="3"/>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14">
                                            <p:txEl>
                                              <p:pRg st="0" end="0"/>
                                            </p:txEl>
                                          </p:spTgt>
                                        </p:tgtEl>
                                        <p:attrNameLst>
                                          <p:attrName>style.visibility</p:attrName>
                                        </p:attrNameLst>
                                      </p:cBhvr>
                                      <p:to>
                                        <p:strVal val="visible"/>
                                      </p:to>
                                    </p:set>
                                    <p:animEffect transition="in" filter="wipe(left)">
                                      <p:cBhvr>
                                        <p:cTn id="59" dur="500"/>
                                        <p:tgtEl>
                                          <p:spTgt spid="14">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4">
                                            <p:txEl>
                                              <p:pRg st="1" end="1"/>
                                            </p:txEl>
                                          </p:spTgt>
                                        </p:tgtEl>
                                        <p:attrNameLst>
                                          <p:attrName>style.visibility</p:attrName>
                                        </p:attrNameLst>
                                      </p:cBhvr>
                                      <p:to>
                                        <p:strVal val="visible"/>
                                      </p:to>
                                    </p:set>
                                    <p:animEffect transition="in" filter="wipe(left)">
                                      <p:cBhvr>
                                        <p:cTn id="64" dur="500"/>
                                        <p:tgtEl>
                                          <p:spTgt spid="14">
                                            <p:txEl>
                                              <p:pRg st="1" end="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14">
                                            <p:txEl>
                                              <p:pRg st="2" end="2"/>
                                            </p:txEl>
                                          </p:spTgt>
                                        </p:tgtEl>
                                        <p:attrNameLst>
                                          <p:attrName>style.visibility</p:attrName>
                                        </p:attrNameLst>
                                      </p:cBhvr>
                                      <p:to>
                                        <p:strVal val="visible"/>
                                      </p:to>
                                    </p:set>
                                    <p:animEffect transition="in" filter="wipe(left)">
                                      <p:cBhvr>
                                        <p:cTn id="69" dur="500"/>
                                        <p:tgtEl>
                                          <p:spTgt spid="14">
                                            <p:txEl>
                                              <p:pRg st="2" end="2"/>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14">
                                            <p:txEl>
                                              <p:pRg st="3" end="3"/>
                                            </p:txEl>
                                          </p:spTgt>
                                        </p:tgtEl>
                                        <p:attrNameLst>
                                          <p:attrName>style.visibility</p:attrName>
                                        </p:attrNameLst>
                                      </p:cBhvr>
                                      <p:to>
                                        <p:strVal val="visible"/>
                                      </p:to>
                                    </p:set>
                                    <p:animEffect transition="in" filter="wipe(left)">
                                      <p:cBhvr>
                                        <p:cTn id="74" dur="500"/>
                                        <p:tgtEl>
                                          <p:spTgt spid="14">
                                            <p:txEl>
                                              <p:pRg st="3" end="3"/>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nodeType="click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wipe(left)">
                                      <p:cBhvr>
                                        <p:cTn id="7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build="p" autoUpdateAnimBg="0"/>
      <p:bldP spid="11" grpId="0" build="p" autoUpdateAnimBg="0"/>
      <p:bldP spid="14"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2"/>
          <p:cNvPicPr>
            <a:picLocks noChangeAspect="1" noChangeArrowheads="1"/>
          </p:cNvPicPr>
          <p:nvPr/>
        </p:nvPicPr>
        <p:blipFill>
          <a:blip r:embed="rId2"/>
          <a:srcRect/>
          <a:stretch>
            <a:fillRect/>
          </a:stretch>
        </p:blipFill>
        <p:spPr bwMode="auto">
          <a:xfrm>
            <a:off x="428596" y="1214422"/>
            <a:ext cx="3714776" cy="2357454"/>
          </a:xfrm>
          <a:prstGeom prst="rect">
            <a:avLst/>
          </a:prstGeom>
          <a:noFill/>
        </p:spPr>
      </p:pic>
      <p:grpSp>
        <p:nvGrpSpPr>
          <p:cNvPr id="7" name="组合 6"/>
          <p:cNvGrpSpPr/>
          <p:nvPr/>
        </p:nvGrpSpPr>
        <p:grpSpPr>
          <a:xfrm>
            <a:off x="571472" y="4214818"/>
            <a:ext cx="7929618" cy="2357454"/>
            <a:chOff x="571472" y="3786190"/>
            <a:chExt cx="5648364" cy="2428892"/>
          </a:xfrm>
        </p:grpSpPr>
        <p:pic>
          <p:nvPicPr>
            <p:cNvPr id="5" name="Picture 2" descr="1-6"/>
            <p:cNvPicPr>
              <a:picLocks noChangeAspect="1" noChangeArrowheads="1"/>
            </p:cNvPicPr>
            <p:nvPr/>
          </p:nvPicPr>
          <p:blipFill>
            <a:blip r:embed="rId3"/>
            <a:srcRect/>
            <a:stretch>
              <a:fillRect/>
            </a:stretch>
          </p:blipFill>
          <p:spPr bwMode="auto">
            <a:xfrm>
              <a:off x="571472" y="3786190"/>
              <a:ext cx="3085565" cy="2357430"/>
            </a:xfrm>
            <a:prstGeom prst="rect">
              <a:avLst/>
            </a:prstGeom>
            <a:noFill/>
          </p:spPr>
        </p:pic>
        <p:pic>
          <p:nvPicPr>
            <p:cNvPr id="6" name="Picture 3" descr="1-7"/>
            <p:cNvPicPr>
              <a:picLocks noChangeAspect="1" noChangeArrowheads="1"/>
            </p:cNvPicPr>
            <p:nvPr/>
          </p:nvPicPr>
          <p:blipFill>
            <a:blip r:embed="rId4"/>
            <a:srcRect/>
            <a:stretch>
              <a:fillRect/>
            </a:stretch>
          </p:blipFill>
          <p:spPr bwMode="auto">
            <a:xfrm>
              <a:off x="3571868" y="3786190"/>
              <a:ext cx="2647968" cy="2428892"/>
            </a:xfrm>
            <a:prstGeom prst="rect">
              <a:avLst/>
            </a:prstGeom>
            <a:noFill/>
          </p:spPr>
        </p:pic>
      </p:grpSp>
      <p:pic>
        <p:nvPicPr>
          <p:cNvPr id="8" name="Picture 2" descr="1-4"/>
          <p:cNvPicPr>
            <a:picLocks noChangeAspect="1" noChangeArrowheads="1"/>
          </p:cNvPicPr>
          <p:nvPr/>
        </p:nvPicPr>
        <p:blipFill>
          <a:blip r:embed="rId5"/>
          <a:srcRect/>
          <a:stretch>
            <a:fillRect/>
          </a:stretch>
        </p:blipFill>
        <p:spPr bwMode="auto">
          <a:xfrm>
            <a:off x="4929190" y="1214422"/>
            <a:ext cx="3923394" cy="2357454"/>
          </a:xfrm>
          <a:prstGeom prst="rect">
            <a:avLst/>
          </a:prstGeom>
          <a:noFill/>
        </p:spPr>
      </p:pic>
      <p:sp>
        <p:nvSpPr>
          <p:cNvPr id="9" name="TextBox 8"/>
          <p:cNvSpPr txBox="1"/>
          <p:nvPr/>
        </p:nvSpPr>
        <p:spPr>
          <a:xfrm>
            <a:off x="3500430" y="3671832"/>
            <a:ext cx="2714644" cy="400110"/>
          </a:xfrm>
          <a:prstGeom prst="rect">
            <a:avLst/>
          </a:prstGeom>
          <a:noFill/>
        </p:spPr>
        <p:txBody>
          <a:bodyPr wrap="square" rtlCol="0">
            <a:spAutoFit/>
          </a:bodyPr>
          <a:lstStyle/>
          <a:p>
            <a:r>
              <a:rPr lang="zh-CN" altLang="en-US" sz="2000" dirty="0" smtClean="0">
                <a:latin typeface="微软雅黑" pitchFamily="34" charset="-122"/>
                <a:ea typeface="微软雅黑" pitchFamily="34" charset="-122"/>
              </a:rPr>
              <a:t>轮差死角易引起事故</a:t>
            </a:r>
            <a:endParaRPr lang="zh-CN" altLang="en-US" sz="2000" dirty="0">
              <a:latin typeface="微软雅黑" pitchFamily="34" charset="-122"/>
              <a:ea typeface="微软雅黑" pitchFamily="34" charset="-122"/>
            </a:endParaRPr>
          </a:p>
        </p:txBody>
      </p:sp>
      <p:sp>
        <p:nvSpPr>
          <p:cNvPr id="10" name="TextBox 9"/>
          <p:cNvSpPr txBox="1"/>
          <p:nvPr/>
        </p:nvSpPr>
        <p:spPr>
          <a:xfrm>
            <a:off x="3428992" y="642918"/>
            <a:ext cx="2714644" cy="400110"/>
          </a:xfrm>
          <a:prstGeom prst="rect">
            <a:avLst/>
          </a:prstGeom>
          <a:noFill/>
        </p:spPr>
        <p:txBody>
          <a:bodyPr wrap="square" rtlCol="0">
            <a:spAutoFit/>
          </a:bodyPr>
          <a:lstStyle/>
          <a:p>
            <a:r>
              <a:rPr lang="zh-CN" altLang="en-US" sz="2000" dirty="0" smtClean="0">
                <a:latin typeface="微软雅黑" pitchFamily="34" charset="-122"/>
                <a:ea typeface="微软雅黑" pitchFamily="34" charset="-122"/>
              </a:rPr>
              <a:t>视线死角易引起事故</a:t>
            </a:r>
            <a:endParaRPr lang="zh-CN" altLang="en-US" sz="2000" dirty="0">
              <a:latin typeface="微软雅黑" pitchFamily="34" charset="-122"/>
              <a:ea typeface="微软雅黑" pitchFamily="34" charset="-122"/>
            </a:endParaRPr>
          </a:p>
        </p:txBody>
      </p:sp>
      <p:sp>
        <p:nvSpPr>
          <p:cNvPr id="11" name="Rectangle 2"/>
          <p:cNvSpPr>
            <a:spLocks noGrp="1" noChangeArrowheads="1"/>
          </p:cNvSpPr>
          <p:nvPr>
            <p:ph type="title"/>
          </p:nvPr>
        </p:nvSpPr>
        <p:spPr>
          <a:xfrm>
            <a:off x="214282" y="0"/>
            <a:ext cx="8229600" cy="561975"/>
          </a:xfrm>
        </p:spPr>
        <p:txBody>
          <a:bodyPr>
            <a:normAutofit/>
          </a:bodyPr>
          <a:lstStyle/>
          <a:p>
            <a:pPr marL="457200" indent="-457200" eaLnBrk="1" hangingPunct="1"/>
            <a:r>
              <a:rPr lang="zh-CN" altLang="en-US" sz="1800" b="1" dirty="0" smtClean="0">
                <a:solidFill>
                  <a:schemeClr val="tx1"/>
                </a:solidFill>
              </a:rPr>
              <a:t>三、</a:t>
            </a:r>
            <a:r>
              <a:rPr kumimoji="1" lang="zh-CN" altLang="en-US" sz="1800" b="1" dirty="0" smtClean="0">
                <a:solidFill>
                  <a:schemeClr val="tx1"/>
                </a:solidFill>
              </a:rPr>
              <a:t>造成交通事故的原因分析</a:t>
            </a:r>
            <a:endParaRPr lang="zh-CN" altLang="en-US" sz="1800" b="1" dirty="0" smtClean="0">
              <a:solidFill>
                <a:schemeClr val="tx1"/>
              </a:solidFill>
            </a:endParaRPr>
          </a:p>
        </p:txBody>
      </p:sp>
      <p:sp>
        <p:nvSpPr>
          <p:cNvPr id="12" name="椭圆 11"/>
          <p:cNvSpPr/>
          <p:nvPr/>
        </p:nvSpPr>
        <p:spPr>
          <a:xfrm>
            <a:off x="6929454"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
                                        </p:tgtEl>
                                        <p:attrNameLst>
                                          <p:attrName>style.visibility</p:attrName>
                                        </p:attrNameLst>
                                      </p:cBhvr>
                                      <p:to>
                                        <p:strVal val="visible"/>
                                      </p:to>
                                    </p:set>
                                    <p:anim calcmode="discrete" valueType="clr">
                                      <p:cBhvr override="childStyle">
                                        <p:cTn id="7"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
                                        </p:tgtEl>
                                        <p:attrNameLst>
                                          <p:attrName>fillcolor</p:attrName>
                                        </p:attrNameLst>
                                      </p:cBhvr>
                                      <p:tavLst>
                                        <p:tav tm="0">
                                          <p:val>
                                            <p:clrVal>
                                              <a:schemeClr val="accent2"/>
                                            </p:clrVal>
                                          </p:val>
                                        </p:tav>
                                        <p:tav tm="50000">
                                          <p:val>
                                            <p:clrVal>
                                              <a:schemeClr val="hlink"/>
                                            </p:clrVal>
                                          </p:val>
                                        </p:tav>
                                      </p:tavLst>
                                    </p:anim>
                                    <p:set>
                                      <p:cBhvr>
                                        <p:cTn id="9" dur="80"/>
                                        <p:tgtEl>
                                          <p:spTgt spid="1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71406" y="571480"/>
            <a:ext cx="8001026" cy="3286133"/>
          </a:xfrm>
          <a:prstGeom prst="rect">
            <a:avLst/>
          </a:prstGeom>
        </p:spPr>
        <p:txBody>
          <a:bodyPr vert="horz" lIns="91440" tIns="45720" rIns="91440" bIns="45720" rtlCol="0" anchor="ctr">
            <a:normAutofit/>
          </a:bodyPr>
          <a:lstStyle/>
          <a:p>
            <a:pPr marL="0" marR="0" lvl="0" indent="0" algn="l" defTabSz="914400" rtl="0" eaLnBrk="1" fontAlgn="b" latinLnBrk="0" hangingPunct="1">
              <a:lnSpc>
                <a:spcPct val="140000"/>
              </a:lnSpc>
              <a:spcBef>
                <a:spcPct val="0"/>
              </a:spcBef>
              <a:spcAft>
                <a:spcPct val="0"/>
              </a:spcAft>
              <a:buClrTx/>
              <a:buSzTx/>
              <a:buFontTx/>
              <a:buNone/>
              <a:tabLst/>
              <a:defRPr/>
            </a:pPr>
            <a:r>
              <a:rPr kumimoji="0" lang="en-US" altLang="zh-CN" sz="1400" b="0" i="0" u="none" strike="noStrike" kern="1200" cap="none" spc="0" normalizeH="0" baseline="0" noProof="0" dirty="0" smtClean="0">
                <a:ln>
                  <a:noFill/>
                </a:ln>
                <a:solidFill>
                  <a:srgbClr val="FF3300"/>
                </a:solidFill>
                <a:effectLst/>
                <a:uLnTx/>
                <a:uFillTx/>
                <a:latin typeface="微软雅黑" pitchFamily="34" charset="-122"/>
                <a:ea typeface="微软雅黑" pitchFamily="34" charset="-122"/>
                <a:cs typeface="Hiragino Sans GB W6"/>
              </a:rPr>
              <a:t>1</a:t>
            </a:r>
            <a:r>
              <a:rPr kumimoji="0" lang="zh-CN" altLang="en-US" sz="1400" b="0" i="0" u="none" strike="noStrike" kern="1200" cap="none" spc="0" normalizeH="0" baseline="0" noProof="0" dirty="0" smtClean="0">
                <a:ln>
                  <a:noFill/>
                </a:ln>
                <a:solidFill>
                  <a:srgbClr val="FF3300"/>
                </a:solidFill>
                <a:effectLst/>
                <a:uLnTx/>
                <a:uFillTx/>
                <a:latin typeface="微软雅黑" pitchFamily="34" charset="-122"/>
                <a:ea typeface="微软雅黑" pitchFamily="34" charset="-122"/>
                <a:cs typeface="Hiragino Sans GB W6"/>
              </a:rPr>
              <a:t>、驾驶机动车不得有下列行为：</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1</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）在车门、车厢没有关好时行车；</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2</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）在机动车驾驶室的前后窗范围内悬挂、放置妨碍驾驶人视线的物品；</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3</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）拨打接听手持电话、观看电视等妨碍安全驾驶的行为；</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4</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）下陡坡时熄火或者空挡滑行；</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5</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）向道路上抛撒物品；</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6</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）驾驶摩托车手离车把或者在车把上悬挂物品；</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7</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）连续驾驶机动车超过</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4</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小时未停车休息或者停车休息时间少于</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20</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分钟；</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8</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）在禁止鸣喇叭的区域或者路段鸣喇叭。</a:t>
            </a:r>
          </a:p>
        </p:txBody>
      </p:sp>
      <p:sp>
        <p:nvSpPr>
          <p:cNvPr id="5" name="Text Box 2"/>
          <p:cNvSpPr txBox="1">
            <a:spLocks noChangeArrowheads="1"/>
          </p:cNvSpPr>
          <p:nvPr/>
        </p:nvSpPr>
        <p:spPr bwMode="auto">
          <a:xfrm>
            <a:off x="149221" y="71414"/>
            <a:ext cx="3779837" cy="369332"/>
          </a:xfrm>
          <a:prstGeom prst="rect">
            <a:avLst/>
          </a:prstGeom>
          <a:noFill/>
          <a:ln w="9525">
            <a:noFill/>
            <a:miter lim="800000"/>
            <a:headEnd/>
            <a:tailEnd/>
          </a:ln>
        </p:spPr>
        <p:txBody>
          <a:bodyPr>
            <a:spAutoFit/>
          </a:bodyPr>
          <a:lstStyle/>
          <a:p>
            <a:pPr>
              <a:spcBef>
                <a:spcPct val="50000"/>
              </a:spcBef>
            </a:pPr>
            <a:r>
              <a:rPr lang="zh-CN" altLang="en-US" sz="1800" b="1" dirty="0" smtClean="0">
                <a:ea typeface="微软雅黑" pitchFamily="34" charset="-122"/>
              </a:rPr>
              <a:t>四</a:t>
            </a:r>
            <a:r>
              <a:rPr lang="zh-CN" altLang="en-US" sz="1800" b="1" dirty="0" smtClean="0">
                <a:latin typeface="Arial" charset="0"/>
                <a:ea typeface="微软雅黑" pitchFamily="34" charset="-122"/>
              </a:rPr>
              <a:t>、车辆日常行驶安全行为</a:t>
            </a:r>
            <a:endParaRPr lang="zh-CN" altLang="en-US" sz="1800" b="1" dirty="0">
              <a:latin typeface="Arial" charset="0"/>
              <a:ea typeface="微软雅黑" pitchFamily="34" charset="-122"/>
            </a:endParaRPr>
          </a:p>
        </p:txBody>
      </p:sp>
      <p:pic>
        <p:nvPicPr>
          <p:cNvPr id="6" name="Picture 3" descr="display_20060728_090539_0000DCC252F7_3080"/>
          <p:cNvPicPr>
            <a:picLocks noChangeAspect="1" noChangeArrowheads="1"/>
          </p:cNvPicPr>
          <p:nvPr/>
        </p:nvPicPr>
        <p:blipFill>
          <a:blip r:embed="rId2" cstate="print"/>
          <a:srcRect/>
          <a:stretch>
            <a:fillRect/>
          </a:stretch>
        </p:blipFill>
        <p:spPr bwMode="auto">
          <a:xfrm>
            <a:off x="6858016" y="928694"/>
            <a:ext cx="2071702" cy="1857364"/>
          </a:xfrm>
          <a:prstGeom prst="rect">
            <a:avLst/>
          </a:prstGeom>
          <a:noFill/>
          <a:ln w="9525">
            <a:noFill/>
            <a:miter lim="800000"/>
            <a:headEnd/>
            <a:tailEnd/>
          </a:ln>
        </p:spPr>
      </p:pic>
      <p:sp>
        <p:nvSpPr>
          <p:cNvPr id="8" name="TextBox 7"/>
          <p:cNvSpPr txBox="1"/>
          <p:nvPr/>
        </p:nvSpPr>
        <p:spPr>
          <a:xfrm>
            <a:off x="71406" y="3786190"/>
            <a:ext cx="8501122" cy="2639184"/>
          </a:xfrm>
          <a:prstGeom prst="rect">
            <a:avLst/>
          </a:prstGeom>
          <a:noFill/>
        </p:spPr>
        <p:txBody>
          <a:bodyPr wrap="square" rtlCol="0">
            <a:spAutoFit/>
          </a:bodyPr>
          <a:lstStyle/>
          <a:p>
            <a:pPr>
              <a:lnSpc>
                <a:spcPct val="150000"/>
              </a:lnSpc>
            </a:pPr>
            <a:r>
              <a:rPr lang="en-US" altLang="zh-CN" sz="1400" dirty="0" smtClean="0">
                <a:solidFill>
                  <a:srgbClr val="FF3300"/>
                </a:solidFill>
                <a:latin typeface="微软雅黑" pitchFamily="34" charset="-122"/>
                <a:ea typeface="微软雅黑" pitchFamily="34" charset="-122"/>
                <a:cs typeface="Hiragino Sans GB W6"/>
              </a:rPr>
              <a:t>2</a:t>
            </a:r>
            <a:r>
              <a:rPr lang="zh-CN" altLang="en-US" sz="1400" dirty="0" smtClean="0">
                <a:solidFill>
                  <a:srgbClr val="FF3300"/>
                </a:solidFill>
                <a:latin typeface="微软雅黑" pitchFamily="34" charset="-122"/>
                <a:ea typeface="微软雅黑" pitchFamily="34" charset="-122"/>
                <a:cs typeface="Hiragino Sans GB W6"/>
              </a:rPr>
              <a:t>、对车辆各主要机件的基本技术要求是“四动四全四不漏、四清五足加四无”指那些内容？</a:t>
            </a:r>
            <a:r>
              <a:rPr lang="zh-CN" altLang="en-US" sz="1400" dirty="0" smtClean="0">
                <a:solidFill>
                  <a:srgbClr val="FFFF00"/>
                </a:solidFill>
                <a:latin typeface="微软雅黑" pitchFamily="34" charset="-122"/>
                <a:ea typeface="微软雅黑" pitchFamily="34" charset="-122"/>
                <a:cs typeface="Hiragino Sans GB W6"/>
              </a:rPr>
              <a:t/>
            </a:r>
            <a:br>
              <a:rPr lang="zh-CN" altLang="en-US" sz="1400" dirty="0" smtClean="0">
                <a:solidFill>
                  <a:srgbClr val="FFFF00"/>
                </a:solidFill>
                <a:latin typeface="微软雅黑" pitchFamily="34" charset="-122"/>
                <a:ea typeface="微软雅黑" pitchFamily="34" charset="-122"/>
                <a:cs typeface="Hiragino Sans GB W6"/>
              </a:rPr>
            </a:br>
            <a:r>
              <a:rPr lang="zh-CN" altLang="en-US" sz="1400" dirty="0" smtClean="0">
                <a:solidFill>
                  <a:srgbClr val="4C4C4C"/>
                </a:solidFill>
                <a:latin typeface="微软雅黑" pitchFamily="34" charset="-122"/>
                <a:ea typeface="微软雅黑" pitchFamily="34" charset="-122"/>
                <a:cs typeface="Hiragino Sans GB W6"/>
              </a:rPr>
              <a:t>（</a:t>
            </a:r>
            <a:r>
              <a:rPr lang="en-US" altLang="zh-CN" sz="1400" dirty="0" smtClean="0">
                <a:solidFill>
                  <a:srgbClr val="4C4C4C"/>
                </a:solidFill>
                <a:latin typeface="微软雅黑" pitchFamily="34" charset="-122"/>
                <a:ea typeface="微软雅黑" pitchFamily="34" charset="-122"/>
                <a:cs typeface="Hiragino Sans GB W6"/>
              </a:rPr>
              <a:t>1</a:t>
            </a:r>
            <a:r>
              <a:rPr lang="zh-CN" altLang="en-US" sz="1400" dirty="0" smtClean="0">
                <a:solidFill>
                  <a:srgbClr val="4C4C4C"/>
                </a:solidFill>
                <a:latin typeface="微软雅黑" pitchFamily="34" charset="-122"/>
                <a:ea typeface="微软雅黑" pitchFamily="34" charset="-122"/>
                <a:cs typeface="Hiragino Sans GB W6"/>
              </a:rPr>
              <a:t>）四动：指发动机“一提能起动”、运转正常；制动“一脚有效”，各部机件性能良好；转向“一手能转动”，各部调整合适，连接可靠；润滑性“一人能推动”，底盘各部件润滑良好。</a:t>
            </a:r>
            <a:br>
              <a:rPr lang="zh-CN" altLang="en-US" sz="1400" dirty="0" smtClean="0">
                <a:solidFill>
                  <a:srgbClr val="4C4C4C"/>
                </a:solidFill>
                <a:latin typeface="微软雅黑" pitchFamily="34" charset="-122"/>
                <a:ea typeface="微软雅黑" pitchFamily="34" charset="-122"/>
                <a:cs typeface="Hiragino Sans GB W6"/>
              </a:rPr>
            </a:br>
            <a:r>
              <a:rPr lang="zh-CN" altLang="en-US" sz="1400" dirty="0" smtClean="0">
                <a:solidFill>
                  <a:srgbClr val="4C4C4C"/>
                </a:solidFill>
                <a:latin typeface="微软雅黑" pitchFamily="34" charset="-122"/>
                <a:ea typeface="微软雅黑" pitchFamily="34" charset="-122"/>
                <a:cs typeface="Hiragino Sans GB W6"/>
              </a:rPr>
              <a:t>（</a:t>
            </a:r>
            <a:r>
              <a:rPr lang="en-US" altLang="zh-CN" sz="1400" dirty="0" smtClean="0">
                <a:solidFill>
                  <a:srgbClr val="4C4C4C"/>
                </a:solidFill>
                <a:latin typeface="微软雅黑" pitchFamily="34" charset="-122"/>
                <a:ea typeface="微软雅黑" pitchFamily="34" charset="-122"/>
                <a:cs typeface="Hiragino Sans GB W6"/>
              </a:rPr>
              <a:t>2</a:t>
            </a:r>
            <a:r>
              <a:rPr lang="zh-CN" altLang="en-US" sz="1400" dirty="0" smtClean="0">
                <a:solidFill>
                  <a:srgbClr val="4C4C4C"/>
                </a:solidFill>
                <a:latin typeface="微软雅黑" pitchFamily="34" charset="-122"/>
                <a:ea typeface="微软雅黑" pitchFamily="34" charset="-122"/>
                <a:cs typeface="Hiragino Sans GB W6"/>
              </a:rPr>
              <a:t>）四全：蓄电池电足；灯光明亮完好；喇叭清脆响亮；雨刮灵活自如。</a:t>
            </a:r>
            <a:br>
              <a:rPr lang="zh-CN" altLang="en-US" sz="1400" dirty="0" smtClean="0">
                <a:solidFill>
                  <a:srgbClr val="4C4C4C"/>
                </a:solidFill>
                <a:latin typeface="微软雅黑" pitchFamily="34" charset="-122"/>
                <a:ea typeface="微软雅黑" pitchFamily="34" charset="-122"/>
                <a:cs typeface="Hiragino Sans GB W6"/>
              </a:rPr>
            </a:br>
            <a:r>
              <a:rPr lang="zh-CN" altLang="en-US" sz="1400" dirty="0" smtClean="0">
                <a:solidFill>
                  <a:srgbClr val="4C4C4C"/>
                </a:solidFill>
                <a:latin typeface="微软雅黑" pitchFamily="34" charset="-122"/>
                <a:ea typeface="微软雅黑" pitchFamily="34" charset="-122"/>
                <a:cs typeface="Hiragino Sans GB W6"/>
              </a:rPr>
              <a:t>（</a:t>
            </a:r>
            <a:r>
              <a:rPr lang="en-US" altLang="zh-CN" sz="1400" dirty="0" smtClean="0">
                <a:solidFill>
                  <a:srgbClr val="4C4C4C"/>
                </a:solidFill>
                <a:latin typeface="微软雅黑" pitchFamily="34" charset="-122"/>
                <a:ea typeface="微软雅黑" pitchFamily="34" charset="-122"/>
                <a:cs typeface="Hiragino Sans GB W6"/>
              </a:rPr>
              <a:t>3</a:t>
            </a:r>
            <a:r>
              <a:rPr lang="zh-CN" altLang="en-US" sz="1400" dirty="0" smtClean="0">
                <a:solidFill>
                  <a:srgbClr val="4C4C4C"/>
                </a:solidFill>
                <a:latin typeface="微软雅黑" pitchFamily="34" charset="-122"/>
                <a:ea typeface="微软雅黑" pitchFamily="34" charset="-122"/>
                <a:cs typeface="Hiragino Sans GB W6"/>
              </a:rPr>
              <a:t>）四不漏：全车无漏油、漏气、漏电和漏水。</a:t>
            </a:r>
            <a:br>
              <a:rPr lang="zh-CN" altLang="en-US" sz="1400" dirty="0" smtClean="0">
                <a:solidFill>
                  <a:srgbClr val="4C4C4C"/>
                </a:solidFill>
                <a:latin typeface="微软雅黑" pitchFamily="34" charset="-122"/>
                <a:ea typeface="微软雅黑" pitchFamily="34" charset="-122"/>
                <a:cs typeface="Hiragino Sans GB W6"/>
              </a:rPr>
            </a:br>
            <a:r>
              <a:rPr lang="zh-CN" altLang="en-US" sz="1400" dirty="0" smtClean="0">
                <a:solidFill>
                  <a:srgbClr val="4C4C4C"/>
                </a:solidFill>
                <a:latin typeface="微软雅黑" pitchFamily="34" charset="-122"/>
                <a:ea typeface="微软雅黑" pitchFamily="34" charset="-122"/>
                <a:cs typeface="Hiragino Sans GB W6"/>
              </a:rPr>
              <a:t>（</a:t>
            </a:r>
            <a:r>
              <a:rPr lang="en-US" altLang="zh-CN" sz="1400" dirty="0" smtClean="0">
                <a:solidFill>
                  <a:srgbClr val="4C4C4C"/>
                </a:solidFill>
                <a:latin typeface="微软雅黑" pitchFamily="34" charset="-122"/>
                <a:ea typeface="微软雅黑" pitchFamily="34" charset="-122"/>
                <a:cs typeface="Hiragino Sans GB W6"/>
              </a:rPr>
              <a:t>4</a:t>
            </a:r>
            <a:r>
              <a:rPr lang="zh-CN" altLang="en-US" sz="1400" dirty="0" smtClean="0">
                <a:solidFill>
                  <a:srgbClr val="4C4C4C"/>
                </a:solidFill>
                <a:latin typeface="微软雅黑" pitchFamily="34" charset="-122"/>
                <a:ea typeface="微软雅黑" pitchFamily="34" charset="-122"/>
                <a:cs typeface="Hiragino Sans GB W6"/>
              </a:rPr>
              <a:t>）四清：蓄电池清洁、空气、汽油和机油清洁。</a:t>
            </a:r>
            <a:br>
              <a:rPr lang="zh-CN" altLang="en-US" sz="1400" dirty="0" smtClean="0">
                <a:solidFill>
                  <a:srgbClr val="4C4C4C"/>
                </a:solidFill>
                <a:latin typeface="微软雅黑" pitchFamily="34" charset="-122"/>
                <a:ea typeface="微软雅黑" pitchFamily="34" charset="-122"/>
                <a:cs typeface="Hiragino Sans GB W6"/>
              </a:rPr>
            </a:br>
            <a:r>
              <a:rPr lang="zh-CN" altLang="en-US" sz="1400" dirty="0" smtClean="0">
                <a:solidFill>
                  <a:srgbClr val="4C4C4C"/>
                </a:solidFill>
                <a:latin typeface="微软雅黑" pitchFamily="34" charset="-122"/>
                <a:ea typeface="微软雅黑" pitchFamily="34" charset="-122"/>
                <a:cs typeface="Hiragino Sans GB W6"/>
              </a:rPr>
              <a:t>（</a:t>
            </a:r>
            <a:r>
              <a:rPr lang="en-US" altLang="zh-CN" sz="1400" dirty="0" smtClean="0">
                <a:solidFill>
                  <a:srgbClr val="4C4C4C"/>
                </a:solidFill>
                <a:latin typeface="微软雅黑" pitchFamily="34" charset="-122"/>
                <a:ea typeface="微软雅黑" pitchFamily="34" charset="-122"/>
                <a:cs typeface="Hiragino Sans GB W6"/>
              </a:rPr>
              <a:t>5</a:t>
            </a:r>
            <a:r>
              <a:rPr lang="zh-CN" altLang="en-US" sz="1400" dirty="0" smtClean="0">
                <a:solidFill>
                  <a:srgbClr val="4C4C4C"/>
                </a:solidFill>
                <a:latin typeface="微软雅黑" pitchFamily="34" charset="-122"/>
                <a:ea typeface="微软雅黑" pitchFamily="34" charset="-122"/>
                <a:cs typeface="Hiragino Sans GB W6"/>
              </a:rPr>
              <a:t>）五足：轮胎气压、润滑油、冷却液、燃油和蓄电池电解液足。</a:t>
            </a:r>
            <a:br>
              <a:rPr lang="zh-CN" altLang="en-US" sz="1400" dirty="0" smtClean="0">
                <a:solidFill>
                  <a:srgbClr val="4C4C4C"/>
                </a:solidFill>
                <a:latin typeface="微软雅黑" pitchFamily="34" charset="-122"/>
                <a:ea typeface="微软雅黑" pitchFamily="34" charset="-122"/>
                <a:cs typeface="Hiragino Sans GB W6"/>
              </a:rPr>
            </a:br>
            <a:r>
              <a:rPr lang="zh-CN" altLang="en-US" sz="1400" dirty="0" smtClean="0">
                <a:solidFill>
                  <a:srgbClr val="4C4C4C"/>
                </a:solidFill>
                <a:latin typeface="微软雅黑" pitchFamily="34" charset="-122"/>
                <a:ea typeface="微软雅黑" pitchFamily="34" charset="-122"/>
                <a:cs typeface="Hiragino Sans GB W6"/>
              </a:rPr>
              <a:t>（</a:t>
            </a:r>
            <a:r>
              <a:rPr lang="en-US" altLang="zh-CN" sz="1400" dirty="0" smtClean="0">
                <a:solidFill>
                  <a:srgbClr val="4C4C4C"/>
                </a:solidFill>
                <a:latin typeface="微软雅黑" pitchFamily="34" charset="-122"/>
                <a:ea typeface="微软雅黑" pitchFamily="34" charset="-122"/>
                <a:cs typeface="Hiragino Sans GB W6"/>
              </a:rPr>
              <a:t>6</a:t>
            </a:r>
            <a:r>
              <a:rPr lang="zh-CN" altLang="en-US" sz="1400" dirty="0" smtClean="0">
                <a:solidFill>
                  <a:srgbClr val="4C4C4C"/>
                </a:solidFill>
                <a:latin typeface="微软雅黑" pitchFamily="34" charset="-122"/>
                <a:ea typeface="微软雅黑" pitchFamily="34" charset="-122"/>
                <a:cs typeface="Hiragino Sans GB W6"/>
              </a:rPr>
              <a:t>）四无：机件表面无过热现象；各部机件无异响；车身、车厢无歪扭；随车工具无丢失</a:t>
            </a:r>
            <a:endParaRPr lang="zh-CN" altLang="en-US" sz="1400" dirty="0"/>
          </a:p>
        </p:txBody>
      </p:sp>
      <p:sp>
        <p:nvSpPr>
          <p:cNvPr id="7" name="椭圆 6"/>
          <p:cNvSpPr/>
          <p:nvPr/>
        </p:nvSpPr>
        <p:spPr>
          <a:xfrm>
            <a:off x="6858016"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4282" y="792820"/>
            <a:ext cx="8572560" cy="1993238"/>
          </a:xfrm>
          <a:prstGeom prst="rect">
            <a:avLst/>
          </a:prstGeom>
          <a:noFill/>
        </p:spPr>
        <p:txBody>
          <a:bodyPr wrap="square" rtlCol="0">
            <a:spAutoFit/>
          </a:bodyPr>
          <a:lstStyle/>
          <a:p>
            <a:pPr lvl="0">
              <a:lnSpc>
                <a:spcPct val="150000"/>
              </a:lnSpc>
              <a:defRPr/>
            </a:pPr>
            <a:r>
              <a:rPr lang="en-US" altLang="zh-CN" sz="1400" dirty="0" smtClean="0">
                <a:solidFill>
                  <a:srgbClr val="FF3300"/>
                </a:solidFill>
                <a:latin typeface="微软雅黑" pitchFamily="34" charset="-122"/>
                <a:ea typeface="微软雅黑" pitchFamily="34" charset="-122"/>
                <a:cs typeface="Hiragino Sans GB W6"/>
              </a:rPr>
              <a:t>3</a:t>
            </a:r>
            <a:r>
              <a:rPr lang="zh-CN" altLang="en-US" sz="1400" dirty="0" smtClean="0">
                <a:solidFill>
                  <a:srgbClr val="FF3300"/>
                </a:solidFill>
                <a:latin typeface="微软雅黑" pitchFamily="34" charset="-122"/>
                <a:ea typeface="微软雅黑" pitchFamily="34" charset="-122"/>
                <a:cs typeface="Hiragino Sans GB W6"/>
              </a:rPr>
              <a:t>、驾驶车辆上路要具备哪些条件？</a:t>
            </a:r>
            <a:r>
              <a:rPr lang="zh-CN" altLang="en-US" sz="1400" b="1" dirty="0" smtClean="0">
                <a:solidFill>
                  <a:srgbClr val="FF3300"/>
                </a:solidFill>
                <a:latin typeface="微软雅黑" pitchFamily="34" charset="-122"/>
                <a:ea typeface="微软雅黑" pitchFamily="34" charset="-122"/>
                <a:cs typeface="Hiragino Sans GB W6"/>
              </a:rPr>
              <a:t/>
            </a:r>
            <a:br>
              <a:rPr lang="zh-CN" altLang="en-US" sz="1400" b="1" dirty="0" smtClean="0">
                <a:solidFill>
                  <a:srgbClr val="FF3300"/>
                </a:solidFill>
                <a:latin typeface="微软雅黑" pitchFamily="34" charset="-122"/>
                <a:ea typeface="微软雅黑" pitchFamily="34" charset="-122"/>
                <a:cs typeface="Hiragino Sans GB W6"/>
              </a:rPr>
            </a:br>
            <a:r>
              <a:rPr lang="zh-CN" altLang="en-US" sz="1400" dirty="0" smtClean="0">
                <a:solidFill>
                  <a:srgbClr val="4C4C4C"/>
                </a:solidFill>
                <a:latin typeface="微软雅黑" pitchFamily="34" charset="-122"/>
                <a:ea typeface="微软雅黑" pitchFamily="34" charset="-122"/>
                <a:cs typeface="Hiragino Sans GB W6"/>
              </a:rPr>
              <a:t>（</a:t>
            </a:r>
            <a:r>
              <a:rPr lang="en-US" altLang="zh-CN" sz="1400" dirty="0" smtClean="0">
                <a:solidFill>
                  <a:srgbClr val="4C4C4C"/>
                </a:solidFill>
                <a:latin typeface="微软雅黑" pitchFamily="34" charset="-122"/>
                <a:ea typeface="微软雅黑" pitchFamily="34" charset="-122"/>
                <a:cs typeface="Hiragino Sans GB W6"/>
              </a:rPr>
              <a:t>1</a:t>
            </a:r>
            <a:r>
              <a:rPr lang="zh-CN" altLang="en-US" sz="1400" dirty="0" smtClean="0">
                <a:solidFill>
                  <a:srgbClr val="4C4C4C"/>
                </a:solidFill>
                <a:latin typeface="微软雅黑" pitchFamily="34" charset="-122"/>
                <a:ea typeface="微软雅黑" pitchFamily="34" charset="-122"/>
                <a:cs typeface="Hiragino Sans GB W6"/>
              </a:rPr>
              <a:t>）按照驾驶证载明的准驾车型驾驶机动车；同时随身携带驾驶证；</a:t>
            </a:r>
            <a:br>
              <a:rPr lang="zh-CN" altLang="en-US" sz="1400" dirty="0" smtClean="0">
                <a:solidFill>
                  <a:srgbClr val="4C4C4C"/>
                </a:solidFill>
                <a:latin typeface="微软雅黑" pitchFamily="34" charset="-122"/>
                <a:ea typeface="微软雅黑" pitchFamily="34" charset="-122"/>
                <a:cs typeface="Hiragino Sans GB W6"/>
              </a:rPr>
            </a:br>
            <a:r>
              <a:rPr lang="zh-CN" altLang="en-US" sz="1400" dirty="0" smtClean="0">
                <a:solidFill>
                  <a:srgbClr val="4C4C4C"/>
                </a:solidFill>
                <a:latin typeface="微软雅黑" pitchFamily="34" charset="-122"/>
                <a:ea typeface="微软雅黑" pitchFamily="34" charset="-122"/>
                <a:cs typeface="Hiragino Sans GB W6"/>
              </a:rPr>
              <a:t>（</a:t>
            </a:r>
            <a:r>
              <a:rPr lang="en-US" altLang="zh-CN" sz="1400" dirty="0" smtClean="0">
                <a:solidFill>
                  <a:srgbClr val="4C4C4C"/>
                </a:solidFill>
                <a:latin typeface="微软雅黑" pitchFamily="34" charset="-122"/>
                <a:ea typeface="微软雅黑" pitchFamily="34" charset="-122"/>
                <a:cs typeface="Hiragino Sans GB W6"/>
              </a:rPr>
              <a:t>2</a:t>
            </a:r>
            <a:r>
              <a:rPr lang="zh-CN" altLang="en-US" sz="1400" dirty="0" smtClean="0">
                <a:solidFill>
                  <a:srgbClr val="4C4C4C"/>
                </a:solidFill>
                <a:latin typeface="微软雅黑" pitchFamily="34" charset="-122"/>
                <a:ea typeface="微软雅黑" pitchFamily="34" charset="-122"/>
                <a:cs typeface="Hiragino Sans GB W6"/>
              </a:rPr>
              <a:t>）所驾车辆要经过车辆管理机关的定期检验合格；备有注册的机动车行驶证和检验合格标识、机动车交通强制保险标识；</a:t>
            </a:r>
            <a:br>
              <a:rPr lang="zh-CN" altLang="en-US" sz="1400" dirty="0" smtClean="0">
                <a:solidFill>
                  <a:srgbClr val="4C4C4C"/>
                </a:solidFill>
                <a:latin typeface="微软雅黑" pitchFamily="34" charset="-122"/>
                <a:ea typeface="微软雅黑" pitchFamily="34" charset="-122"/>
                <a:cs typeface="Hiragino Sans GB W6"/>
              </a:rPr>
            </a:br>
            <a:r>
              <a:rPr lang="zh-CN" altLang="en-US" sz="1400" dirty="0" smtClean="0">
                <a:solidFill>
                  <a:srgbClr val="4C4C4C"/>
                </a:solidFill>
                <a:latin typeface="微软雅黑" pitchFamily="34" charset="-122"/>
                <a:ea typeface="微软雅黑" pitchFamily="34" charset="-122"/>
                <a:cs typeface="Hiragino Sans GB W6"/>
              </a:rPr>
              <a:t>（</a:t>
            </a:r>
            <a:r>
              <a:rPr lang="en-US" altLang="zh-CN" sz="1400" dirty="0" smtClean="0">
                <a:solidFill>
                  <a:srgbClr val="4C4C4C"/>
                </a:solidFill>
                <a:latin typeface="微软雅黑" pitchFamily="34" charset="-122"/>
                <a:ea typeface="微软雅黑" pitchFamily="34" charset="-122"/>
                <a:cs typeface="Hiragino Sans GB W6"/>
              </a:rPr>
              <a:t>3</a:t>
            </a:r>
            <a:r>
              <a:rPr lang="zh-CN" altLang="en-US" sz="1400" dirty="0" smtClean="0">
                <a:solidFill>
                  <a:srgbClr val="4C4C4C"/>
                </a:solidFill>
                <a:latin typeface="微软雅黑" pitchFamily="34" charset="-122"/>
                <a:ea typeface="微软雅黑" pitchFamily="34" charset="-122"/>
                <a:cs typeface="Hiragino Sans GB W6"/>
              </a:rPr>
              <a:t>）车况良好，刹车、转向、灯光、喇叭、雨刮器、后视镜等安全设施和设备要齐全有效；</a:t>
            </a:r>
            <a:br>
              <a:rPr lang="zh-CN" altLang="en-US" sz="1400" dirty="0" smtClean="0">
                <a:solidFill>
                  <a:srgbClr val="4C4C4C"/>
                </a:solidFill>
                <a:latin typeface="微软雅黑" pitchFamily="34" charset="-122"/>
                <a:ea typeface="微软雅黑" pitchFamily="34" charset="-122"/>
                <a:cs typeface="Hiragino Sans GB W6"/>
              </a:rPr>
            </a:br>
            <a:r>
              <a:rPr lang="zh-CN" altLang="en-US" sz="1400" dirty="0" smtClean="0">
                <a:solidFill>
                  <a:srgbClr val="4C4C4C"/>
                </a:solidFill>
                <a:latin typeface="微软雅黑" pitchFamily="34" charset="-122"/>
                <a:ea typeface="微软雅黑" pitchFamily="34" charset="-122"/>
                <a:cs typeface="Hiragino Sans GB W6"/>
              </a:rPr>
              <a:t>（</a:t>
            </a:r>
            <a:r>
              <a:rPr lang="en-US" altLang="zh-CN" sz="1400" dirty="0" smtClean="0">
                <a:solidFill>
                  <a:srgbClr val="4C4C4C"/>
                </a:solidFill>
                <a:latin typeface="微软雅黑" pitchFamily="34" charset="-122"/>
                <a:ea typeface="微软雅黑" pitchFamily="34" charset="-122"/>
                <a:cs typeface="Hiragino Sans GB W6"/>
              </a:rPr>
              <a:t>4</a:t>
            </a:r>
            <a:r>
              <a:rPr lang="zh-CN" altLang="en-US" sz="1400" dirty="0" smtClean="0">
                <a:solidFill>
                  <a:srgbClr val="4C4C4C"/>
                </a:solidFill>
                <a:latin typeface="微软雅黑" pitchFamily="34" charset="-122"/>
                <a:ea typeface="微软雅黑" pitchFamily="34" charset="-122"/>
                <a:cs typeface="Hiragino Sans GB W6"/>
              </a:rPr>
              <a:t>）时刻保持交通安全意识。</a:t>
            </a:r>
          </a:p>
        </p:txBody>
      </p:sp>
      <p:sp>
        <p:nvSpPr>
          <p:cNvPr id="6" name="Rectangle 2"/>
          <p:cNvSpPr txBox="1">
            <a:spLocks noChangeArrowheads="1"/>
          </p:cNvSpPr>
          <p:nvPr/>
        </p:nvSpPr>
        <p:spPr>
          <a:xfrm>
            <a:off x="142876" y="2468585"/>
            <a:ext cx="9001156" cy="4103687"/>
          </a:xfrm>
          <a:prstGeom prst="rect">
            <a:avLst/>
          </a:prstGeom>
        </p:spPr>
        <p:txBody>
          <a:bodyPr vert="horz" lIns="91440" tIns="45720" rIns="91440" bIns="45720" rtlCol="0" anchor="ctr">
            <a:no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en-US" altLang="zh-CN" sz="1400" b="0" i="0" u="none" strike="noStrike" kern="1200" cap="none" spc="0" normalizeH="0" baseline="0" noProof="0" dirty="0" smtClean="0">
                <a:ln>
                  <a:noFill/>
                </a:ln>
                <a:solidFill>
                  <a:srgbClr val="FF3300"/>
                </a:solidFill>
                <a:effectLst/>
                <a:uLnTx/>
                <a:uFillTx/>
                <a:latin typeface="微软雅黑" pitchFamily="34" charset="-122"/>
                <a:ea typeface="微软雅黑" pitchFamily="34" charset="-122"/>
                <a:cs typeface="Hiragino Sans GB W6"/>
              </a:rPr>
              <a:t>4</a:t>
            </a:r>
            <a:r>
              <a:rPr kumimoji="0" lang="zh-CN" altLang="en-US" sz="1400" b="0" i="0" u="none" strike="noStrike" kern="1200" cap="none" spc="0" normalizeH="0" baseline="0" noProof="0" dirty="0" smtClean="0">
                <a:ln>
                  <a:noFill/>
                </a:ln>
                <a:solidFill>
                  <a:srgbClr val="FF3300"/>
                </a:solidFill>
                <a:effectLst/>
                <a:uLnTx/>
                <a:uFillTx/>
                <a:latin typeface="微软雅黑" pitchFamily="34" charset="-122"/>
                <a:ea typeface="微软雅黑" pitchFamily="34" charset="-122"/>
                <a:cs typeface="Hiragino Sans GB W6"/>
              </a:rPr>
              <a:t>、汽车在出车前应进行那些日常维护工作？</a:t>
            </a:r>
            <a:r>
              <a:rPr kumimoji="0" lang="zh-CN" altLang="en-US" sz="1400" b="0" i="0" u="none" strike="noStrike" kern="1200" cap="none" spc="0" normalizeH="0" baseline="0" noProof="0" dirty="0" smtClean="0">
                <a:ln>
                  <a:noFill/>
                </a:ln>
                <a:solidFill>
                  <a:schemeClr val="hlink"/>
                </a:solidFill>
                <a:effectLst/>
                <a:uLnTx/>
                <a:uFillTx/>
                <a:latin typeface="微软雅黑" pitchFamily="34" charset="-122"/>
                <a:ea typeface="微软雅黑" pitchFamily="34" charset="-122"/>
                <a:cs typeface="Hiragino Sans GB W6"/>
              </a:rPr>
              <a:t/>
            </a:r>
            <a:br>
              <a:rPr kumimoji="0" lang="zh-CN" altLang="en-US" sz="1400" b="0" i="0" u="none" strike="noStrike" kern="1200" cap="none" spc="0" normalizeH="0" baseline="0" noProof="0" dirty="0" smtClean="0">
                <a:ln>
                  <a:noFill/>
                </a:ln>
                <a:solidFill>
                  <a:schemeClr val="hlink"/>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1</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）清洁汽车外表；检查门窗玻璃、刮水器、室内镜、后视镜、门锁与车窗升降器等是否齐全有效；</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2</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）检查散热器水量、曲轴箱内机油量、传制动液压油量、燃料箱内燃油储量、蓄电池内电解液量是否符合要求；并检查上述盖是否齐全有效；</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3</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）检查行车证件、牌照、喇叭、灯光是否齐全、工作有效、安装牢靠；</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4</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）检查转向机构等连接部位是否有松旷、安装是否牢固可靠；</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5</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）检查轮胎气压，并清除胎间及胎纹间杂物、小石子应挖出；</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6</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）检查轮毂轴承是否有松动；</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7</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）起动发动机，察看仪表工作是否正常，检查发动机有无异响；</a:t>
            </a:r>
            <a:b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b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a:t>
            </a:r>
            <a:r>
              <a:rPr kumimoji="0" lang="en-US" altLang="zh-CN"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8</a:t>
            </a:r>
            <a:r>
              <a:rPr kumimoji="0" lang="zh-CN" altLang="en-US" sz="1400" b="0" i="0" u="none" strike="noStrike" kern="1200" cap="none" spc="0" normalizeH="0" baseline="0" noProof="0" dirty="0" smtClean="0">
                <a:ln>
                  <a:noFill/>
                </a:ln>
                <a:solidFill>
                  <a:srgbClr val="4C4C4C"/>
                </a:solidFill>
                <a:effectLst/>
                <a:uLnTx/>
                <a:uFillTx/>
                <a:latin typeface="微软雅黑" pitchFamily="34" charset="-122"/>
                <a:ea typeface="微软雅黑" pitchFamily="34" charset="-122"/>
                <a:cs typeface="Hiragino Sans GB W6"/>
              </a:rPr>
              <a:t>）检查有无漏水、漏油、漏气、漏电现象。</a:t>
            </a:r>
          </a:p>
        </p:txBody>
      </p:sp>
      <p:sp>
        <p:nvSpPr>
          <p:cNvPr id="7" name="Text Box 2"/>
          <p:cNvSpPr txBox="1">
            <a:spLocks noChangeArrowheads="1"/>
          </p:cNvSpPr>
          <p:nvPr/>
        </p:nvSpPr>
        <p:spPr bwMode="auto">
          <a:xfrm>
            <a:off x="149221" y="71414"/>
            <a:ext cx="3779837" cy="369332"/>
          </a:xfrm>
          <a:prstGeom prst="rect">
            <a:avLst/>
          </a:prstGeom>
          <a:noFill/>
          <a:ln w="9525">
            <a:noFill/>
            <a:miter lim="800000"/>
            <a:headEnd/>
            <a:tailEnd/>
          </a:ln>
        </p:spPr>
        <p:txBody>
          <a:bodyPr>
            <a:spAutoFit/>
          </a:bodyPr>
          <a:lstStyle/>
          <a:p>
            <a:pPr>
              <a:spcBef>
                <a:spcPct val="50000"/>
              </a:spcBef>
            </a:pPr>
            <a:r>
              <a:rPr lang="zh-CN" altLang="en-US" sz="1800" b="1" dirty="0" smtClean="0">
                <a:ea typeface="微软雅黑" pitchFamily="34" charset="-122"/>
              </a:rPr>
              <a:t>四</a:t>
            </a:r>
            <a:r>
              <a:rPr lang="zh-CN" altLang="en-US" sz="1800" b="1" dirty="0" smtClean="0">
                <a:latin typeface="Arial" charset="0"/>
                <a:ea typeface="微软雅黑" pitchFamily="34" charset="-122"/>
              </a:rPr>
              <a:t>、车辆日常行驶安全行为</a:t>
            </a:r>
            <a:endParaRPr lang="zh-CN" altLang="en-US" sz="1800" b="1" dirty="0">
              <a:latin typeface="Arial" charset="0"/>
              <a:ea typeface="微软雅黑" pitchFamily="34" charset="-122"/>
            </a:endParaRPr>
          </a:p>
        </p:txBody>
      </p:sp>
      <p:pic>
        <p:nvPicPr>
          <p:cNvPr id="22530" name="Picture 2"/>
          <p:cNvPicPr>
            <a:picLocks noChangeAspect="1" noChangeArrowheads="1"/>
          </p:cNvPicPr>
          <p:nvPr/>
        </p:nvPicPr>
        <p:blipFill>
          <a:blip r:embed="rId2"/>
          <a:srcRect/>
          <a:stretch>
            <a:fillRect/>
          </a:stretch>
        </p:blipFill>
        <p:spPr bwMode="auto">
          <a:xfrm>
            <a:off x="5929322" y="4786322"/>
            <a:ext cx="2817782" cy="1909765"/>
          </a:xfrm>
          <a:prstGeom prst="rect">
            <a:avLst/>
          </a:prstGeom>
          <a:noFill/>
          <a:ln w="9525">
            <a:noFill/>
            <a:miter lim="800000"/>
            <a:headEnd/>
            <a:tailEnd/>
          </a:ln>
          <a:effectLst/>
        </p:spPr>
      </p:pic>
      <p:sp>
        <p:nvSpPr>
          <p:cNvPr id="8" name="椭圆 7"/>
          <p:cNvSpPr/>
          <p:nvPr/>
        </p:nvSpPr>
        <p:spPr>
          <a:xfrm>
            <a:off x="7000892"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149221" y="71414"/>
            <a:ext cx="3779837" cy="369332"/>
          </a:xfrm>
          <a:prstGeom prst="rect">
            <a:avLst/>
          </a:prstGeom>
          <a:noFill/>
          <a:ln w="9525">
            <a:noFill/>
            <a:miter lim="800000"/>
            <a:headEnd/>
            <a:tailEnd/>
          </a:ln>
        </p:spPr>
        <p:txBody>
          <a:bodyPr>
            <a:spAutoFit/>
          </a:bodyPr>
          <a:lstStyle/>
          <a:p>
            <a:pPr>
              <a:spcBef>
                <a:spcPct val="50000"/>
              </a:spcBef>
            </a:pPr>
            <a:r>
              <a:rPr lang="zh-CN" altLang="en-US" sz="1800" b="1" dirty="0" smtClean="0">
                <a:latin typeface="Arial" charset="0"/>
                <a:ea typeface="微软雅黑" pitchFamily="34" charset="-122"/>
              </a:rPr>
              <a:t>五、视频案例宣教</a:t>
            </a:r>
            <a:endParaRPr lang="zh-CN" altLang="en-US" sz="1800" b="1" dirty="0">
              <a:latin typeface="Arial" charset="0"/>
              <a:ea typeface="微软雅黑" pitchFamily="34" charset="-122"/>
            </a:endParaRPr>
          </a:p>
        </p:txBody>
      </p:sp>
      <p:sp>
        <p:nvSpPr>
          <p:cNvPr id="6" name="TextBox 5"/>
          <p:cNvSpPr txBox="1"/>
          <p:nvPr/>
        </p:nvSpPr>
        <p:spPr>
          <a:xfrm>
            <a:off x="6572264" y="857232"/>
            <a:ext cx="2286016" cy="307777"/>
          </a:xfrm>
          <a:prstGeom prst="rect">
            <a:avLst/>
          </a:prstGeom>
          <a:noFill/>
        </p:spPr>
        <p:txBody>
          <a:bodyPr wrap="square" rtlCol="0">
            <a:spAutoFit/>
          </a:bodyPr>
          <a:lstStyle/>
          <a:p>
            <a:r>
              <a:rPr lang="zh-CN" altLang="en-US" sz="1400" dirty="0" smtClean="0">
                <a:latin typeface="微软雅黑" pitchFamily="34" charset="-122"/>
                <a:ea typeface="微软雅黑" pitchFamily="34" charset="-122"/>
              </a:rPr>
              <a:t>酒驾之后事故的多发原因</a:t>
            </a:r>
            <a:endParaRPr lang="en-US" altLang="zh-CN" sz="1400" dirty="0" smtClean="0">
              <a:latin typeface="微软雅黑" pitchFamily="34" charset="-122"/>
              <a:ea typeface="微软雅黑" pitchFamily="34" charset="-122"/>
            </a:endParaRPr>
          </a:p>
        </p:txBody>
      </p:sp>
      <p:sp>
        <p:nvSpPr>
          <p:cNvPr id="7" name="TextBox 6"/>
          <p:cNvSpPr txBox="1"/>
          <p:nvPr/>
        </p:nvSpPr>
        <p:spPr>
          <a:xfrm>
            <a:off x="71406" y="642918"/>
            <a:ext cx="2857520" cy="338554"/>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视频一 </a:t>
            </a:r>
            <a:r>
              <a:rPr lang="en-US" altLang="zh-CN" dirty="0" smtClean="0">
                <a:latin typeface="微软雅黑" pitchFamily="34" charset="-122"/>
                <a:ea typeface="微软雅黑" pitchFamily="34" charset="-122"/>
              </a:rPr>
              <a:t>: </a:t>
            </a:r>
            <a:r>
              <a:rPr lang="zh-CN" altLang="en-US" dirty="0" smtClean="0">
                <a:latin typeface="微软雅黑" pitchFamily="34" charset="-122"/>
                <a:ea typeface="微软雅黑" pitchFamily="34" charset="-122"/>
              </a:rPr>
              <a:t>酒驾行驶</a:t>
            </a:r>
            <a:endParaRPr lang="zh-CN" altLang="en-US" dirty="0">
              <a:latin typeface="微软雅黑" pitchFamily="34" charset="-122"/>
              <a:ea typeface="微软雅黑" pitchFamily="34" charset="-122"/>
            </a:endParaRPr>
          </a:p>
        </p:txBody>
      </p:sp>
      <p:sp>
        <p:nvSpPr>
          <p:cNvPr id="12" name="TextBox 11"/>
          <p:cNvSpPr txBox="1"/>
          <p:nvPr/>
        </p:nvSpPr>
        <p:spPr>
          <a:xfrm>
            <a:off x="6572264" y="1357298"/>
            <a:ext cx="2428860" cy="646331"/>
          </a:xfrm>
          <a:prstGeom prst="rect">
            <a:avLst/>
          </a:prstGeom>
          <a:noFill/>
        </p:spPr>
        <p:txBody>
          <a:bodyPr wrap="square" rtlCol="0">
            <a:spAutoFit/>
          </a:bodyPr>
          <a:lstStyle/>
          <a:p>
            <a:r>
              <a:rPr lang="en-US" altLang="zh-CN" sz="1200" dirty="0" smtClean="0">
                <a:latin typeface="微软雅黑" pitchFamily="34" charset="-122"/>
                <a:ea typeface="微软雅黑" pitchFamily="34" charset="-122"/>
              </a:rPr>
              <a:t>1.</a:t>
            </a:r>
            <a:r>
              <a:rPr lang="zh-CN" altLang="en-US" sz="1200" dirty="0" smtClean="0">
                <a:latin typeface="微软雅黑" pitchFamily="34" charset="-122"/>
                <a:ea typeface="微软雅黑" pitchFamily="34" charset="-122"/>
              </a:rPr>
              <a:t>饮酒后驾车，因酒精麻痹作用行动笨拙、反应迟钝、操作能力降低，往往不能很好的操控车辆。</a:t>
            </a:r>
            <a:endParaRPr lang="zh-CN" altLang="en-US" sz="1200" dirty="0">
              <a:latin typeface="微软雅黑" pitchFamily="34" charset="-122"/>
              <a:ea typeface="微软雅黑" pitchFamily="34" charset="-122"/>
            </a:endParaRPr>
          </a:p>
        </p:txBody>
      </p:sp>
      <p:sp>
        <p:nvSpPr>
          <p:cNvPr id="13" name="TextBox 12"/>
          <p:cNvSpPr txBox="1"/>
          <p:nvPr/>
        </p:nvSpPr>
        <p:spPr>
          <a:xfrm>
            <a:off x="6572264" y="2127585"/>
            <a:ext cx="2428860" cy="1015663"/>
          </a:xfrm>
          <a:prstGeom prst="rect">
            <a:avLst/>
          </a:prstGeom>
          <a:noFill/>
        </p:spPr>
        <p:txBody>
          <a:bodyPr wrap="square" rtlCol="0">
            <a:spAutoFit/>
          </a:bodyPr>
          <a:lstStyle/>
          <a:p>
            <a:r>
              <a:rPr lang="en-US" altLang="zh-CN" sz="1200" dirty="0" smtClean="0">
                <a:latin typeface="微软雅黑" pitchFamily="34" charset="-122"/>
                <a:ea typeface="微软雅黑" pitchFamily="34" charset="-122"/>
              </a:rPr>
              <a:t>2.</a:t>
            </a:r>
            <a:r>
              <a:rPr lang="zh-CN" altLang="en-US" sz="1200" dirty="0" smtClean="0">
                <a:latin typeface="微软雅黑" pitchFamily="34" charset="-122"/>
                <a:ea typeface="微软雅黑" pitchFamily="34" charset="-122"/>
              </a:rPr>
              <a:t>饮酒后注意力分散，判断能力降低。酒后的人对光、声的反应时间延长，从而无法正确判断安全间距与行车速度，不能准确接受和处理路面上的交易信息。</a:t>
            </a:r>
            <a:endParaRPr lang="zh-CN" altLang="en-US" sz="1200" dirty="0">
              <a:latin typeface="微软雅黑" pitchFamily="34" charset="-122"/>
              <a:ea typeface="微软雅黑" pitchFamily="34" charset="-122"/>
            </a:endParaRPr>
          </a:p>
        </p:txBody>
      </p:sp>
      <p:sp>
        <p:nvSpPr>
          <p:cNvPr id="14" name="TextBox 13"/>
          <p:cNvSpPr txBox="1"/>
          <p:nvPr/>
        </p:nvSpPr>
        <p:spPr>
          <a:xfrm>
            <a:off x="6572264" y="3270593"/>
            <a:ext cx="2428860" cy="1015663"/>
          </a:xfrm>
          <a:prstGeom prst="rect">
            <a:avLst/>
          </a:prstGeom>
          <a:noFill/>
        </p:spPr>
        <p:txBody>
          <a:bodyPr wrap="square" rtlCol="0">
            <a:spAutoFit/>
          </a:bodyPr>
          <a:lstStyle/>
          <a:p>
            <a:r>
              <a:rPr lang="en-US" altLang="zh-CN" sz="1200" dirty="0" smtClean="0">
                <a:latin typeface="微软雅黑" pitchFamily="34" charset="-122"/>
                <a:ea typeface="微软雅黑" pitchFamily="34" charset="-122"/>
              </a:rPr>
              <a:t>3.</a:t>
            </a:r>
            <a:r>
              <a:rPr lang="zh-CN" altLang="en-US" sz="1200" dirty="0" smtClean="0">
                <a:latin typeface="微软雅黑" pitchFamily="34" charset="-122"/>
                <a:ea typeface="微软雅黑" pitchFamily="34" charset="-122"/>
              </a:rPr>
              <a:t>饮酒后会使人的视野减小，视像不稳，色觉功能下降，导致不能发现和领会交通信号、交通标志标线。对处于视野边缘的危险隐患难以发现。</a:t>
            </a:r>
            <a:endParaRPr lang="en-US" altLang="zh-CN" sz="1200" dirty="0" smtClean="0">
              <a:latin typeface="微软雅黑" pitchFamily="34" charset="-122"/>
              <a:ea typeface="微软雅黑" pitchFamily="34" charset="-122"/>
            </a:endParaRPr>
          </a:p>
        </p:txBody>
      </p:sp>
      <p:sp>
        <p:nvSpPr>
          <p:cNvPr id="15" name="TextBox 14"/>
          <p:cNvSpPr txBox="1"/>
          <p:nvPr/>
        </p:nvSpPr>
        <p:spPr>
          <a:xfrm>
            <a:off x="6572264" y="4401459"/>
            <a:ext cx="2428860" cy="1384995"/>
          </a:xfrm>
          <a:prstGeom prst="rect">
            <a:avLst/>
          </a:prstGeom>
          <a:noFill/>
        </p:spPr>
        <p:txBody>
          <a:bodyPr wrap="square" rtlCol="0">
            <a:spAutoFit/>
          </a:bodyPr>
          <a:lstStyle/>
          <a:p>
            <a:r>
              <a:rPr lang="en-US" altLang="zh-CN" sz="1200" dirty="0" smtClean="0">
                <a:solidFill>
                  <a:srgbClr val="FF0000"/>
                </a:solidFill>
                <a:latin typeface="微软雅黑" pitchFamily="34" charset="-122"/>
                <a:ea typeface="微软雅黑" pitchFamily="34" charset="-122"/>
              </a:rPr>
              <a:t>4.</a:t>
            </a:r>
            <a:r>
              <a:rPr lang="zh-CN" altLang="en-US" sz="1200" dirty="0" smtClean="0">
                <a:solidFill>
                  <a:srgbClr val="FF0000"/>
                </a:solidFill>
                <a:latin typeface="微软雅黑" pitchFamily="34" charset="-122"/>
                <a:ea typeface="微软雅黑" pitchFamily="34" charset="-122"/>
              </a:rPr>
              <a:t>喝酒的人，大都觉得少喝点，或者自我感觉“良好”就没事，其实不然。喝酒后，在酒精的刺激下，感情易冲动，胆量增大，过高的估计自己，具有冒险倾向，对周围人的劝告不予理睬，往往做出力不从心的事情。</a:t>
            </a:r>
            <a:endParaRPr lang="en-US" altLang="zh-CN" sz="1200" dirty="0" smtClean="0">
              <a:solidFill>
                <a:srgbClr val="FF0000"/>
              </a:solidFill>
              <a:latin typeface="微软雅黑" pitchFamily="34" charset="-122"/>
              <a:ea typeface="微软雅黑" pitchFamily="34" charset="-122"/>
            </a:endParaRPr>
          </a:p>
        </p:txBody>
      </p:sp>
      <p:sp>
        <p:nvSpPr>
          <p:cNvPr id="16" name="TextBox 15"/>
          <p:cNvSpPr txBox="1"/>
          <p:nvPr/>
        </p:nvSpPr>
        <p:spPr>
          <a:xfrm>
            <a:off x="6572264" y="5967731"/>
            <a:ext cx="2428860" cy="461665"/>
          </a:xfrm>
          <a:prstGeom prst="rect">
            <a:avLst/>
          </a:prstGeom>
          <a:noFill/>
        </p:spPr>
        <p:txBody>
          <a:bodyPr wrap="square" rtlCol="0">
            <a:spAutoFit/>
          </a:bodyPr>
          <a:lstStyle/>
          <a:p>
            <a:r>
              <a:rPr lang="en-US" altLang="zh-CN" sz="1200" dirty="0" smtClean="0">
                <a:latin typeface="微软雅黑" pitchFamily="34" charset="-122"/>
                <a:ea typeface="微软雅黑" pitchFamily="34" charset="-122"/>
              </a:rPr>
              <a:t>5.</a:t>
            </a:r>
            <a:r>
              <a:rPr lang="zh-CN" altLang="en-US" sz="1200" dirty="0" smtClean="0">
                <a:latin typeface="微软雅黑" pitchFamily="34" charset="-122"/>
                <a:ea typeface="微软雅黑" pitchFamily="34" charset="-122"/>
              </a:rPr>
              <a:t>酒后易犯困、疲劳和打盹，甚至进入睡眠状态。</a:t>
            </a:r>
            <a:endParaRPr lang="en-US" altLang="zh-CN" sz="1200" dirty="0" smtClean="0">
              <a:latin typeface="微软雅黑" pitchFamily="34" charset="-122"/>
              <a:ea typeface="微软雅黑" pitchFamily="34" charset="-122"/>
            </a:endParaRPr>
          </a:p>
        </p:txBody>
      </p:sp>
      <p:cxnSp>
        <p:nvCxnSpPr>
          <p:cNvPr id="18" name="直接连接符 17"/>
          <p:cNvCxnSpPr/>
          <p:nvPr/>
        </p:nvCxnSpPr>
        <p:spPr>
          <a:xfrm>
            <a:off x="6643702" y="2071678"/>
            <a:ext cx="2214578" cy="1588"/>
          </a:xfrm>
          <a:prstGeom prst="line">
            <a:avLst/>
          </a:prstGeom>
          <a:ln w="9525">
            <a:solidFill>
              <a:srgbClr val="00B0F0"/>
            </a:solidFill>
            <a:prstDash val="sysDash"/>
          </a:ln>
        </p:spPr>
        <p:style>
          <a:lnRef idx="1">
            <a:schemeClr val="accent5"/>
          </a:lnRef>
          <a:fillRef idx="0">
            <a:schemeClr val="accent5"/>
          </a:fillRef>
          <a:effectRef idx="0">
            <a:schemeClr val="accent5"/>
          </a:effectRef>
          <a:fontRef idx="minor">
            <a:schemeClr val="tx1"/>
          </a:fontRef>
        </p:style>
      </p:cxnSp>
      <p:cxnSp>
        <p:nvCxnSpPr>
          <p:cNvPr id="19" name="直接连接符 18"/>
          <p:cNvCxnSpPr/>
          <p:nvPr/>
        </p:nvCxnSpPr>
        <p:spPr>
          <a:xfrm>
            <a:off x="6643702" y="3185780"/>
            <a:ext cx="2214578" cy="1588"/>
          </a:xfrm>
          <a:prstGeom prst="line">
            <a:avLst/>
          </a:prstGeom>
          <a:ln w="9525">
            <a:solidFill>
              <a:srgbClr val="00B0F0"/>
            </a:solidFill>
            <a:prstDash val="sysDash"/>
          </a:ln>
        </p:spPr>
        <p:style>
          <a:lnRef idx="1">
            <a:schemeClr val="accent5"/>
          </a:lnRef>
          <a:fillRef idx="0">
            <a:schemeClr val="accent5"/>
          </a:fillRef>
          <a:effectRef idx="0">
            <a:schemeClr val="accent5"/>
          </a:effectRef>
          <a:fontRef idx="minor">
            <a:schemeClr val="tx1"/>
          </a:fontRef>
        </p:style>
      </p:cxnSp>
      <p:cxnSp>
        <p:nvCxnSpPr>
          <p:cNvPr id="20" name="直接连接符 19"/>
          <p:cNvCxnSpPr/>
          <p:nvPr/>
        </p:nvCxnSpPr>
        <p:spPr>
          <a:xfrm>
            <a:off x="6643702" y="4334840"/>
            <a:ext cx="2214578" cy="1588"/>
          </a:xfrm>
          <a:prstGeom prst="line">
            <a:avLst/>
          </a:prstGeom>
          <a:ln w="9525">
            <a:solidFill>
              <a:srgbClr val="00B0F0"/>
            </a:solidFill>
            <a:prstDash val="sysDash"/>
          </a:ln>
        </p:spPr>
        <p:style>
          <a:lnRef idx="1">
            <a:schemeClr val="accent5"/>
          </a:lnRef>
          <a:fillRef idx="0">
            <a:schemeClr val="accent5"/>
          </a:fillRef>
          <a:effectRef idx="0">
            <a:schemeClr val="accent5"/>
          </a:effectRef>
          <a:fontRef idx="minor">
            <a:schemeClr val="tx1"/>
          </a:fontRef>
        </p:style>
      </p:cxnSp>
      <p:cxnSp>
        <p:nvCxnSpPr>
          <p:cNvPr id="21" name="直接连接符 20"/>
          <p:cNvCxnSpPr/>
          <p:nvPr/>
        </p:nvCxnSpPr>
        <p:spPr>
          <a:xfrm>
            <a:off x="6643702" y="5856304"/>
            <a:ext cx="2214578" cy="1588"/>
          </a:xfrm>
          <a:prstGeom prst="line">
            <a:avLst/>
          </a:prstGeom>
          <a:ln w="9525">
            <a:solidFill>
              <a:srgbClr val="00B0F0"/>
            </a:solidFill>
            <a:prstDash val="sysDash"/>
          </a:ln>
        </p:spPr>
        <p:style>
          <a:lnRef idx="1">
            <a:schemeClr val="accent5"/>
          </a:lnRef>
          <a:fillRef idx="0">
            <a:schemeClr val="accent5"/>
          </a:fillRef>
          <a:effectRef idx="0">
            <a:schemeClr val="accent5"/>
          </a:effectRef>
          <a:fontRef idx="minor">
            <a:schemeClr val="tx1"/>
          </a:fontRef>
        </p:style>
      </p:cxnSp>
      <p:pic>
        <p:nvPicPr>
          <p:cNvPr id="1028" name="Picture 4" descr="F:\综合管理组\监控半月谈期刊\监控周刊原稿文件夹\素材\PNG抠图\5683708_164201946000_2_副本_副本_副本_副本.png"/>
          <p:cNvPicPr>
            <a:picLocks noChangeAspect="1" noChangeArrowheads="1"/>
          </p:cNvPicPr>
          <p:nvPr/>
        </p:nvPicPr>
        <p:blipFill>
          <a:blip r:embed="rId4"/>
          <a:srcRect/>
          <a:stretch>
            <a:fillRect/>
          </a:stretch>
        </p:blipFill>
        <p:spPr bwMode="auto">
          <a:xfrm>
            <a:off x="3619500" y="2405063"/>
            <a:ext cx="1905000" cy="2047875"/>
          </a:xfrm>
          <a:prstGeom prst="rect">
            <a:avLst/>
          </a:prstGeom>
          <a:noFill/>
        </p:spPr>
      </p:pic>
      <p:sp>
        <p:nvSpPr>
          <p:cNvPr id="17" name="矩形 16"/>
          <p:cNvSpPr/>
          <p:nvPr/>
        </p:nvSpPr>
        <p:spPr>
          <a:xfrm>
            <a:off x="372504" y="5643578"/>
            <a:ext cx="5771132" cy="707886"/>
          </a:xfrm>
          <a:prstGeom prst="rect">
            <a:avLst/>
          </a:prstGeom>
          <a:noFill/>
        </p:spPr>
        <p:txBody>
          <a:bodyPr wrap="none" lIns="91440" tIns="45720" rIns="91440" bIns="45720">
            <a:spAutoFit/>
          </a:bodyPr>
          <a:lstStyle/>
          <a:p>
            <a:pPr algn="ctr"/>
            <a:r>
              <a:rPr lang="zh-CN" altLang="en-US" sz="40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微软雅黑" pitchFamily="34" charset="-122"/>
                <a:ea typeface="微软雅黑" pitchFamily="34" charset="-122"/>
              </a:rPr>
              <a:t>车祸猛如虎   驾车禁喝酒</a:t>
            </a:r>
            <a:endParaRPr lang="zh-CN" altLang="en-US" sz="40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微软雅黑" pitchFamily="34" charset="-122"/>
              <a:ea typeface="微软雅黑" pitchFamily="34" charset="-122"/>
            </a:endParaRPr>
          </a:p>
        </p:txBody>
      </p:sp>
      <p:sp>
        <p:nvSpPr>
          <p:cNvPr id="22" name="椭圆 21"/>
          <p:cNvSpPr/>
          <p:nvPr/>
        </p:nvSpPr>
        <p:spPr>
          <a:xfrm>
            <a:off x="1071538" y="200024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23" name="椭圆 22"/>
          <p:cNvSpPr/>
          <p:nvPr/>
        </p:nvSpPr>
        <p:spPr>
          <a:xfrm>
            <a:off x="1223938" y="215264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24" name="椭圆 23"/>
          <p:cNvSpPr/>
          <p:nvPr/>
        </p:nvSpPr>
        <p:spPr>
          <a:xfrm>
            <a:off x="1376338" y="230504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25" name="椭圆 24"/>
          <p:cNvSpPr/>
          <p:nvPr/>
        </p:nvSpPr>
        <p:spPr>
          <a:xfrm>
            <a:off x="1528738" y="245744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26" name="椭圆 25"/>
          <p:cNvSpPr/>
          <p:nvPr/>
        </p:nvSpPr>
        <p:spPr>
          <a:xfrm>
            <a:off x="1681138" y="260984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27" name="椭圆 26"/>
          <p:cNvSpPr/>
          <p:nvPr/>
        </p:nvSpPr>
        <p:spPr>
          <a:xfrm>
            <a:off x="7000892" y="142852"/>
            <a:ext cx="1785950" cy="285752"/>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ontrols>
      <p:control spid="1026" name="ShockwaveFlash1" r:id="rId2" imgW="1828800" imgH="1828800"/>
    </p:controls>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149221" y="71414"/>
            <a:ext cx="3779837" cy="369332"/>
          </a:xfrm>
          <a:prstGeom prst="rect">
            <a:avLst/>
          </a:prstGeom>
          <a:noFill/>
          <a:ln w="9525">
            <a:noFill/>
            <a:miter lim="800000"/>
            <a:headEnd/>
            <a:tailEnd/>
          </a:ln>
        </p:spPr>
        <p:txBody>
          <a:bodyPr>
            <a:spAutoFit/>
          </a:bodyPr>
          <a:lstStyle/>
          <a:p>
            <a:pPr>
              <a:spcBef>
                <a:spcPct val="50000"/>
              </a:spcBef>
            </a:pPr>
            <a:r>
              <a:rPr lang="zh-CN" altLang="en-US" sz="1800" b="1" dirty="0" smtClean="0">
                <a:latin typeface="Arial" charset="0"/>
                <a:ea typeface="微软雅黑" pitchFamily="34" charset="-122"/>
              </a:rPr>
              <a:t>五、视频案例宣教</a:t>
            </a:r>
            <a:endParaRPr lang="zh-CN" altLang="en-US" sz="1800" b="1" dirty="0">
              <a:latin typeface="Arial" charset="0"/>
              <a:ea typeface="微软雅黑" pitchFamily="34" charset="-122"/>
            </a:endParaRPr>
          </a:p>
        </p:txBody>
      </p:sp>
      <p:sp>
        <p:nvSpPr>
          <p:cNvPr id="6" name="TextBox 5"/>
          <p:cNvSpPr txBox="1"/>
          <p:nvPr/>
        </p:nvSpPr>
        <p:spPr>
          <a:xfrm>
            <a:off x="71406" y="661554"/>
            <a:ext cx="2857520" cy="338554"/>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视频二 </a:t>
            </a:r>
            <a:r>
              <a:rPr lang="en-US" altLang="zh-CN" dirty="0" smtClean="0">
                <a:latin typeface="微软雅黑" pitchFamily="34" charset="-122"/>
                <a:ea typeface="微软雅黑" pitchFamily="34" charset="-122"/>
              </a:rPr>
              <a:t>: </a:t>
            </a:r>
            <a:r>
              <a:rPr lang="zh-CN" altLang="en-US" dirty="0" smtClean="0">
                <a:latin typeface="微软雅黑" pitchFamily="34" charset="-122"/>
                <a:ea typeface="微软雅黑" pitchFamily="34" charset="-122"/>
              </a:rPr>
              <a:t>雨天行驶</a:t>
            </a:r>
            <a:endParaRPr lang="zh-CN" altLang="en-US" dirty="0">
              <a:latin typeface="微软雅黑" pitchFamily="34" charset="-122"/>
              <a:ea typeface="微软雅黑" pitchFamily="34" charset="-122"/>
            </a:endParaRPr>
          </a:p>
        </p:txBody>
      </p:sp>
      <p:sp>
        <p:nvSpPr>
          <p:cNvPr id="4" name="TextBox 3"/>
          <p:cNvSpPr txBox="1"/>
          <p:nvPr/>
        </p:nvSpPr>
        <p:spPr>
          <a:xfrm>
            <a:off x="142844" y="5143512"/>
            <a:ext cx="8786873" cy="276999"/>
          </a:xfrm>
          <a:prstGeom prst="rect">
            <a:avLst/>
          </a:prstGeom>
          <a:noFill/>
        </p:spPr>
        <p:txBody>
          <a:bodyPr wrap="square" rtlCol="0">
            <a:spAutoFit/>
          </a:bodyPr>
          <a:lstStyle/>
          <a:p>
            <a:r>
              <a:rPr lang="zh-CN" altLang="en-US" sz="1200" dirty="0" smtClean="0">
                <a:solidFill>
                  <a:schemeClr val="tx1">
                    <a:lumMod val="85000"/>
                    <a:lumOff val="15000"/>
                  </a:schemeClr>
                </a:solidFill>
                <a:latin typeface="微软雅黑" pitchFamily="34" charset="-122"/>
                <a:ea typeface="微软雅黑" pitchFamily="34" charset="-122"/>
              </a:rPr>
              <a:t>事故案例：视频中车辆在高速雨雪路段发生侧滑、失控，是产生交通事故的主要原因。</a:t>
            </a:r>
            <a:endParaRPr lang="zh-CN" altLang="en-US" sz="1200" dirty="0">
              <a:solidFill>
                <a:schemeClr val="tx1">
                  <a:lumMod val="85000"/>
                  <a:lumOff val="15000"/>
                </a:schemeClr>
              </a:solidFill>
              <a:latin typeface="微软雅黑" pitchFamily="34" charset="-122"/>
              <a:ea typeface="微软雅黑" pitchFamily="34" charset="-122"/>
            </a:endParaRPr>
          </a:p>
        </p:txBody>
      </p:sp>
      <p:pic>
        <p:nvPicPr>
          <p:cNvPr id="2052" name="Picture 4" descr="F:\综合管理组\监控半月谈期刊\监控周刊原稿文件夹\素材\PNG抠图\20080225003_副本.png"/>
          <p:cNvPicPr>
            <a:picLocks noChangeAspect="1" noChangeArrowheads="1"/>
          </p:cNvPicPr>
          <p:nvPr/>
        </p:nvPicPr>
        <p:blipFill>
          <a:blip r:embed="rId4"/>
          <a:srcRect/>
          <a:stretch>
            <a:fillRect/>
          </a:stretch>
        </p:blipFill>
        <p:spPr bwMode="auto">
          <a:xfrm>
            <a:off x="71406" y="1694885"/>
            <a:ext cx="2650010" cy="3305751"/>
          </a:xfrm>
          <a:prstGeom prst="rect">
            <a:avLst/>
          </a:prstGeom>
          <a:noFill/>
        </p:spPr>
      </p:pic>
      <p:sp>
        <p:nvSpPr>
          <p:cNvPr id="9" name="TextBox 8"/>
          <p:cNvSpPr txBox="1"/>
          <p:nvPr/>
        </p:nvSpPr>
        <p:spPr>
          <a:xfrm>
            <a:off x="142844" y="5500702"/>
            <a:ext cx="8786873" cy="646331"/>
          </a:xfrm>
          <a:prstGeom prst="rect">
            <a:avLst/>
          </a:prstGeom>
          <a:noFill/>
        </p:spPr>
        <p:txBody>
          <a:bodyPr wrap="square" rtlCol="0">
            <a:spAutoFit/>
          </a:bodyPr>
          <a:lstStyle/>
          <a:p>
            <a:r>
              <a:rPr lang="zh-CN" altLang="en-US" sz="1200" dirty="0" smtClean="0">
                <a:solidFill>
                  <a:schemeClr val="tx1">
                    <a:lumMod val="85000"/>
                    <a:lumOff val="15000"/>
                  </a:schemeClr>
                </a:solidFill>
                <a:latin typeface="微软雅黑" pitchFamily="34" charset="-122"/>
                <a:ea typeface="微软雅黑" pitchFamily="34" charset="-122"/>
              </a:rPr>
              <a:t>原因分析：通过几起事故案例可以看到，这几起事故车辆多为在高速、弯道、雨水路面行驶。通过这几个特征可以推断到当时事故的场景：车辆快速的进入湿滑的弯道路面，此时司机定采取了急打方向或者在弯中大力刹车等一系列不安全驾驶措施，最终导致车辆失去控制，发生了事故。</a:t>
            </a:r>
            <a:endParaRPr lang="zh-CN" altLang="en-US" sz="1200" dirty="0">
              <a:solidFill>
                <a:schemeClr val="tx1">
                  <a:lumMod val="85000"/>
                  <a:lumOff val="15000"/>
                </a:schemeClr>
              </a:solidFill>
              <a:latin typeface="微软雅黑" pitchFamily="34" charset="-122"/>
              <a:ea typeface="微软雅黑" pitchFamily="34" charset="-122"/>
            </a:endParaRPr>
          </a:p>
        </p:txBody>
      </p:sp>
      <p:cxnSp>
        <p:nvCxnSpPr>
          <p:cNvPr id="11" name="直接连接符 10"/>
          <p:cNvCxnSpPr/>
          <p:nvPr/>
        </p:nvCxnSpPr>
        <p:spPr>
          <a:xfrm>
            <a:off x="142844" y="5500702"/>
            <a:ext cx="8715436"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42845" y="6131131"/>
            <a:ext cx="8786873" cy="646331"/>
          </a:xfrm>
          <a:prstGeom prst="rect">
            <a:avLst/>
          </a:prstGeom>
          <a:noFill/>
        </p:spPr>
        <p:txBody>
          <a:bodyPr wrap="square" rtlCol="0">
            <a:spAutoFit/>
          </a:bodyPr>
          <a:lstStyle/>
          <a:p>
            <a:r>
              <a:rPr lang="zh-CN" altLang="en-US" sz="1200" dirty="0" smtClean="0">
                <a:solidFill>
                  <a:schemeClr val="tx1">
                    <a:lumMod val="85000"/>
                    <a:lumOff val="15000"/>
                  </a:schemeClr>
                </a:solidFill>
                <a:latin typeface="微软雅黑" pitchFamily="34" charset="-122"/>
                <a:ea typeface="微软雅黑" pitchFamily="34" charset="-122"/>
              </a:rPr>
              <a:t>如何避免：</a:t>
            </a:r>
            <a:r>
              <a:rPr lang="en-US" altLang="zh-CN" sz="1200" dirty="0" smtClean="0">
                <a:solidFill>
                  <a:schemeClr val="tx1">
                    <a:lumMod val="85000"/>
                    <a:lumOff val="15000"/>
                  </a:schemeClr>
                </a:solidFill>
                <a:latin typeface="微软雅黑" pitchFamily="34" charset="-122"/>
                <a:ea typeface="微软雅黑" pitchFamily="34" charset="-122"/>
              </a:rPr>
              <a:t>1.</a:t>
            </a:r>
            <a:r>
              <a:rPr lang="zh-CN" altLang="en-US" sz="1200" dirty="0" smtClean="0">
                <a:solidFill>
                  <a:schemeClr val="tx1">
                    <a:lumMod val="85000"/>
                    <a:lumOff val="15000"/>
                  </a:schemeClr>
                </a:solidFill>
                <a:latin typeface="微软雅黑" pitchFamily="34" charset="-122"/>
                <a:ea typeface="微软雅黑" pitchFamily="34" charset="-122"/>
              </a:rPr>
              <a:t>出行前对不熟悉路况提前进行规划。</a:t>
            </a:r>
            <a:r>
              <a:rPr lang="en-US" altLang="zh-CN" sz="1200" dirty="0" smtClean="0">
                <a:solidFill>
                  <a:schemeClr val="tx1">
                    <a:lumMod val="85000"/>
                    <a:lumOff val="15000"/>
                  </a:schemeClr>
                </a:solidFill>
                <a:latin typeface="微软雅黑" pitchFamily="34" charset="-122"/>
                <a:ea typeface="微软雅黑" pitchFamily="34" charset="-122"/>
              </a:rPr>
              <a:t>2.</a:t>
            </a:r>
            <a:r>
              <a:rPr lang="zh-CN" altLang="en-US" sz="1200" dirty="0" smtClean="0">
                <a:solidFill>
                  <a:schemeClr val="tx1">
                    <a:lumMod val="85000"/>
                    <a:lumOff val="15000"/>
                  </a:schemeClr>
                </a:solidFill>
                <a:latin typeface="微软雅黑" pitchFamily="34" charset="-122"/>
                <a:ea typeface="微软雅黑" pitchFamily="34" charset="-122"/>
              </a:rPr>
              <a:t>出行前认真检查车况。</a:t>
            </a:r>
            <a:r>
              <a:rPr lang="en-US" altLang="zh-CN" sz="1200" dirty="0" smtClean="0">
                <a:solidFill>
                  <a:schemeClr val="tx1">
                    <a:lumMod val="85000"/>
                    <a:lumOff val="15000"/>
                  </a:schemeClr>
                </a:solidFill>
                <a:latin typeface="微软雅黑" pitchFamily="34" charset="-122"/>
                <a:ea typeface="微软雅黑" pitchFamily="34" charset="-122"/>
              </a:rPr>
              <a:t>3.</a:t>
            </a:r>
            <a:r>
              <a:rPr lang="zh-CN" altLang="en-US" sz="1200" dirty="0" smtClean="0">
                <a:solidFill>
                  <a:schemeClr val="tx1">
                    <a:lumMod val="85000"/>
                    <a:lumOff val="15000"/>
                  </a:schemeClr>
                </a:solidFill>
                <a:latin typeface="微软雅黑" pitchFamily="34" charset="-122"/>
                <a:ea typeface="微软雅黑" pitchFamily="34" charset="-122"/>
              </a:rPr>
              <a:t>雨天行车合理使用灯光、除雾等功能，保持良好视野。</a:t>
            </a:r>
            <a:r>
              <a:rPr lang="en-US" altLang="zh-CN" sz="1200" dirty="0" smtClean="0">
                <a:solidFill>
                  <a:schemeClr val="tx1">
                    <a:lumMod val="85000"/>
                    <a:lumOff val="15000"/>
                  </a:schemeClr>
                </a:solidFill>
                <a:latin typeface="微软雅黑" pitchFamily="34" charset="-122"/>
                <a:ea typeface="微软雅黑" pitchFamily="34" charset="-122"/>
              </a:rPr>
              <a:t>4.</a:t>
            </a:r>
            <a:r>
              <a:rPr lang="zh-CN" altLang="en-US" sz="1200" dirty="0" smtClean="0">
                <a:solidFill>
                  <a:schemeClr val="tx1">
                    <a:lumMod val="85000"/>
                    <a:lumOff val="15000"/>
                  </a:schemeClr>
                </a:solidFill>
                <a:latin typeface="微软雅黑" pitchFamily="34" charset="-122"/>
                <a:ea typeface="微软雅黑" pitchFamily="34" charset="-122"/>
              </a:rPr>
              <a:t>禁止超速行驶，进入弯道提前放慢车速，弯中避免急打方向，大力刹车等不安全行为。</a:t>
            </a:r>
            <a:r>
              <a:rPr lang="en-US" altLang="zh-CN" sz="1200" dirty="0" smtClean="0">
                <a:solidFill>
                  <a:schemeClr val="tx1">
                    <a:lumMod val="85000"/>
                    <a:lumOff val="15000"/>
                  </a:schemeClr>
                </a:solidFill>
                <a:latin typeface="微软雅黑" pitchFamily="34" charset="-122"/>
                <a:ea typeface="微软雅黑" pitchFamily="34" charset="-122"/>
              </a:rPr>
              <a:t>5.</a:t>
            </a:r>
            <a:r>
              <a:rPr lang="zh-CN" altLang="en-US" sz="1200" dirty="0" smtClean="0">
                <a:solidFill>
                  <a:schemeClr val="tx1">
                    <a:lumMod val="85000"/>
                    <a:lumOff val="15000"/>
                  </a:schemeClr>
                </a:solidFill>
                <a:latin typeface="微软雅黑" pitchFamily="34" charset="-122"/>
                <a:ea typeface="微软雅黑" pitchFamily="34" charset="-122"/>
              </a:rPr>
              <a:t>与前车保持一定安全距离。</a:t>
            </a:r>
            <a:r>
              <a:rPr lang="en-US" altLang="zh-CN" sz="1200" dirty="0" smtClean="0">
                <a:solidFill>
                  <a:schemeClr val="tx1">
                    <a:lumMod val="85000"/>
                    <a:lumOff val="15000"/>
                  </a:schemeClr>
                </a:solidFill>
                <a:latin typeface="微软雅黑" pitchFamily="34" charset="-122"/>
                <a:ea typeface="微软雅黑" pitchFamily="34" charset="-122"/>
              </a:rPr>
              <a:t>6.</a:t>
            </a:r>
            <a:r>
              <a:rPr lang="zh-CN" altLang="en-US" sz="1200" dirty="0" smtClean="0">
                <a:solidFill>
                  <a:schemeClr val="tx1">
                    <a:lumMod val="85000"/>
                    <a:lumOff val="15000"/>
                  </a:schemeClr>
                </a:solidFill>
                <a:latin typeface="微软雅黑" pitchFamily="34" charset="-122"/>
                <a:ea typeface="微软雅黑" pitchFamily="34" charset="-122"/>
              </a:rPr>
              <a:t>避免频繁超车。</a:t>
            </a:r>
            <a:endParaRPr lang="zh-CN" altLang="en-US" sz="1200" dirty="0">
              <a:solidFill>
                <a:schemeClr val="tx1">
                  <a:lumMod val="85000"/>
                  <a:lumOff val="15000"/>
                </a:schemeClr>
              </a:solidFill>
              <a:latin typeface="微软雅黑" pitchFamily="34" charset="-122"/>
              <a:ea typeface="微软雅黑" pitchFamily="34" charset="-122"/>
            </a:endParaRPr>
          </a:p>
        </p:txBody>
      </p:sp>
      <p:cxnSp>
        <p:nvCxnSpPr>
          <p:cNvPr id="13" name="直接连接符 12"/>
          <p:cNvCxnSpPr/>
          <p:nvPr/>
        </p:nvCxnSpPr>
        <p:spPr>
          <a:xfrm>
            <a:off x="142844" y="6120790"/>
            <a:ext cx="8715436"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Tree>
    <p:controls>
      <p:control spid="2051" name="ShockwaveFlash1" r:id="rId2" imgW="1828800" imgH="1828800"/>
    </p:controls>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149221" y="71414"/>
            <a:ext cx="3779837" cy="369332"/>
          </a:xfrm>
          <a:prstGeom prst="rect">
            <a:avLst/>
          </a:prstGeom>
          <a:noFill/>
          <a:ln w="9525">
            <a:noFill/>
            <a:miter lim="800000"/>
            <a:headEnd/>
            <a:tailEnd/>
          </a:ln>
        </p:spPr>
        <p:txBody>
          <a:bodyPr>
            <a:spAutoFit/>
          </a:bodyPr>
          <a:lstStyle/>
          <a:p>
            <a:pPr>
              <a:spcBef>
                <a:spcPct val="50000"/>
              </a:spcBef>
            </a:pPr>
            <a:r>
              <a:rPr lang="zh-CN" altLang="en-US" sz="1800" b="1" dirty="0" smtClean="0">
                <a:latin typeface="Arial" charset="0"/>
                <a:ea typeface="微软雅黑" pitchFamily="34" charset="-122"/>
              </a:rPr>
              <a:t>五、视频案例宣教</a:t>
            </a:r>
            <a:endParaRPr lang="zh-CN" altLang="en-US" sz="1800" b="1" dirty="0">
              <a:latin typeface="Arial" charset="0"/>
              <a:ea typeface="微软雅黑" pitchFamily="34" charset="-122"/>
            </a:endParaRPr>
          </a:p>
        </p:txBody>
      </p:sp>
      <p:sp>
        <p:nvSpPr>
          <p:cNvPr id="6" name="TextBox 5"/>
          <p:cNvSpPr txBox="1"/>
          <p:nvPr/>
        </p:nvSpPr>
        <p:spPr>
          <a:xfrm>
            <a:off x="71406" y="661554"/>
            <a:ext cx="2857520" cy="338554"/>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视频三 </a:t>
            </a:r>
            <a:r>
              <a:rPr lang="en-US" altLang="zh-CN" dirty="0" smtClean="0">
                <a:latin typeface="微软雅黑" pitchFamily="34" charset="-122"/>
                <a:ea typeface="微软雅黑" pitchFamily="34" charset="-122"/>
              </a:rPr>
              <a:t>: </a:t>
            </a:r>
            <a:r>
              <a:rPr lang="zh-CN" altLang="en-US" dirty="0" smtClean="0">
                <a:latin typeface="微软雅黑" pitchFamily="34" charset="-122"/>
                <a:ea typeface="微软雅黑" pitchFamily="34" charset="-122"/>
              </a:rPr>
              <a:t>安全宣教</a:t>
            </a:r>
            <a:endParaRPr lang="zh-CN" altLang="en-US" dirty="0">
              <a:latin typeface="微软雅黑" pitchFamily="34" charset="-122"/>
              <a:ea typeface="微软雅黑" pitchFamily="34" charset="-122"/>
            </a:endParaRPr>
          </a:p>
        </p:txBody>
      </p:sp>
      <p:sp>
        <p:nvSpPr>
          <p:cNvPr id="8" name="矩形 7"/>
          <p:cNvSpPr/>
          <p:nvPr/>
        </p:nvSpPr>
        <p:spPr>
          <a:xfrm>
            <a:off x="1142976" y="5500702"/>
            <a:ext cx="7000924" cy="923330"/>
          </a:xfrm>
          <a:prstGeom prst="rect">
            <a:avLst/>
          </a:prstGeom>
          <a:noFill/>
        </p:spPr>
        <p:txBody>
          <a:bodyPr wrap="square" lIns="91440" tIns="45720" rIns="91440" bIns="45720">
            <a:spAutoFit/>
          </a:bodyPr>
          <a:lstStyle/>
          <a:p>
            <a:pPr algn="ctr"/>
            <a:r>
              <a:rPr lang="zh-CN" altLang="en-US" sz="5400" b="1" cap="none" spc="0" dirty="0" smtClean="0">
                <a:ln w="10541" cmpd="sng">
                  <a:solidFill>
                    <a:schemeClr val="accent1">
                      <a:shade val="88000"/>
                      <a:satMod val="110000"/>
                    </a:schemeClr>
                  </a:solidFill>
                  <a:prstDash val="solid"/>
                </a:ln>
                <a:solidFill>
                  <a:srgbClr val="00B050"/>
                </a:solidFill>
                <a:effectLst/>
              </a:rPr>
              <a:t>珍爱生命     严守交规</a:t>
            </a:r>
            <a:endParaRPr lang="zh-CN" altLang="en-US" sz="5400" b="1" cap="none" spc="0" dirty="0">
              <a:ln w="10541" cmpd="sng">
                <a:solidFill>
                  <a:schemeClr val="accent1">
                    <a:shade val="88000"/>
                    <a:satMod val="110000"/>
                  </a:schemeClr>
                </a:solidFill>
                <a:prstDash val="solid"/>
              </a:ln>
              <a:solidFill>
                <a:srgbClr val="00B050"/>
              </a:solidFill>
              <a:effectLst/>
            </a:endParaRPr>
          </a:p>
        </p:txBody>
      </p:sp>
      <p:sp>
        <p:nvSpPr>
          <p:cNvPr id="7" name="椭圆 6"/>
          <p:cNvSpPr/>
          <p:nvPr/>
        </p:nvSpPr>
        <p:spPr>
          <a:xfrm>
            <a:off x="7072330"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ontrols>
      <p:control spid="3074" name="ShockwaveFlash1" r:id="rId2" imgW="1828800" imgH="1828800"/>
    </p:controls>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428728" y="1285895"/>
            <a:ext cx="7443814" cy="5000625"/>
          </a:xfrm>
          <a:prstGeom prst="rect">
            <a:avLst/>
          </a:prstGeom>
        </p:spPr>
        <p:txBody>
          <a:bodyPr/>
          <a:lstStyle/>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0" i="0" u="none" strike="noStrike" kern="1200" cap="none" spc="0" normalizeH="0" baseline="0" noProof="0" dirty="0" smtClean="0">
                <a:ln>
                  <a:noFill/>
                </a:ln>
                <a:effectLst/>
                <a:uLnTx/>
                <a:uFillTx/>
                <a:latin typeface="微软雅黑" pitchFamily="34" charset="-122"/>
                <a:ea typeface="微软雅黑" pitchFamily="34" charset="-122"/>
              </a:rPr>
              <a:t>道路宽阔，视线良好，中速行驶，不开英雄车； </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0" i="0" u="none" strike="noStrike" kern="1200" cap="none" spc="0" normalizeH="0" baseline="0" noProof="0" dirty="0" smtClean="0">
                <a:ln>
                  <a:noFill/>
                </a:ln>
                <a:effectLst/>
                <a:uLnTx/>
                <a:uFillTx/>
                <a:latin typeface="微软雅黑" pitchFamily="34" charset="-122"/>
                <a:ea typeface="微软雅黑" pitchFamily="34" charset="-122"/>
              </a:rPr>
              <a:t>前车阻路，行人挡道，互敬互让，不开赌气车； </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0" i="0" u="none" strike="noStrike" kern="1200" cap="none" spc="0" normalizeH="0" baseline="0" noProof="0" dirty="0" smtClean="0">
                <a:ln>
                  <a:noFill/>
                </a:ln>
                <a:effectLst/>
                <a:uLnTx/>
                <a:uFillTx/>
                <a:latin typeface="微软雅黑" pitchFamily="34" charset="-122"/>
                <a:ea typeface="微软雅黑" pitchFamily="34" charset="-122"/>
              </a:rPr>
              <a:t>车多人挤，交叉路口，礼让三先，不开抢道车； </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0" i="0" u="none" strike="noStrike" kern="1200" cap="none" spc="0" normalizeH="0" baseline="0" noProof="0" dirty="0" smtClean="0">
                <a:ln>
                  <a:noFill/>
                </a:ln>
                <a:effectLst/>
                <a:uLnTx/>
                <a:uFillTx/>
                <a:latin typeface="微软雅黑" pitchFamily="34" charset="-122"/>
                <a:ea typeface="微软雅黑" pitchFamily="34" charset="-122"/>
              </a:rPr>
              <a:t>车好路宽，行人稀少，技术熟练，不开麻痹车；</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0" i="0" u="none" strike="noStrike" kern="1200" cap="none" spc="0" normalizeH="0" baseline="0" noProof="0" dirty="0" smtClean="0">
                <a:ln>
                  <a:noFill/>
                </a:ln>
                <a:effectLst/>
                <a:uLnTx/>
                <a:uFillTx/>
                <a:latin typeface="微软雅黑" pitchFamily="34" charset="-122"/>
                <a:ea typeface="微软雅黑" pitchFamily="34" charset="-122"/>
              </a:rPr>
              <a:t>身体疲劳，精力欠佳，及时休息，不开迷糊车；</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0" i="0" u="none" strike="noStrike" kern="1200" cap="none" spc="0" normalizeH="0" baseline="0" noProof="0" dirty="0" smtClean="0">
                <a:ln>
                  <a:noFill/>
                </a:ln>
                <a:effectLst/>
                <a:uLnTx/>
                <a:uFillTx/>
                <a:latin typeface="微软雅黑" pitchFamily="34" charset="-122"/>
                <a:ea typeface="微软雅黑" pitchFamily="34" charset="-122"/>
              </a:rPr>
              <a:t>气候恶劣，视线不清，鸣号缓行，不开冒险车； </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0" i="0" u="none" strike="noStrike" kern="1200" cap="none" spc="0" normalizeH="0" baseline="0" noProof="0" dirty="0" smtClean="0">
                <a:ln>
                  <a:noFill/>
                </a:ln>
                <a:effectLst/>
                <a:uLnTx/>
                <a:uFillTx/>
                <a:latin typeface="微软雅黑" pitchFamily="34" charset="-122"/>
                <a:ea typeface="微软雅黑" pitchFamily="34" charset="-122"/>
              </a:rPr>
              <a:t>工矿集镇，路况复杂，谨慎驾驶，不开鲁莽车； </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0" i="0" u="none" strike="noStrike" kern="1200" cap="none" spc="0" normalizeH="0" baseline="0" noProof="0" dirty="0" smtClean="0">
                <a:ln>
                  <a:noFill/>
                </a:ln>
                <a:effectLst/>
                <a:uLnTx/>
                <a:uFillTx/>
                <a:latin typeface="微软雅黑" pitchFamily="34" charset="-122"/>
                <a:ea typeface="微软雅黑" pitchFamily="34" charset="-122"/>
              </a:rPr>
              <a:t>车出故障，仔细检查，及时保修，不开凑合车； </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0" i="0" u="none" strike="noStrike" kern="1200" cap="none" spc="0" normalizeH="0" baseline="0" noProof="0" dirty="0" smtClean="0">
                <a:ln>
                  <a:noFill/>
                </a:ln>
                <a:effectLst/>
                <a:uLnTx/>
                <a:uFillTx/>
                <a:latin typeface="微软雅黑" pitchFamily="34" charset="-122"/>
                <a:ea typeface="微软雅黑" pitchFamily="34" charset="-122"/>
              </a:rPr>
              <a:t>公路拥挤，天晚事急，冷静谨慎，不开急躁车； </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0" i="0" u="none" strike="noStrike" kern="1200" cap="none" spc="0" normalizeH="0" baseline="0" noProof="0" dirty="0" smtClean="0">
                <a:ln>
                  <a:noFill/>
                </a:ln>
                <a:effectLst/>
                <a:uLnTx/>
                <a:uFillTx/>
                <a:latin typeface="微软雅黑" pitchFamily="34" charset="-122"/>
                <a:ea typeface="微软雅黑" pitchFamily="34" charset="-122"/>
              </a:rPr>
              <a:t>完成任务，急于回家，戒骄戒躁，不开松劲车。</a:t>
            </a:r>
          </a:p>
        </p:txBody>
      </p:sp>
      <p:sp>
        <p:nvSpPr>
          <p:cNvPr id="5" name="Rectangle 2"/>
          <p:cNvSpPr>
            <a:spLocks noGrp="1" noChangeArrowheads="1"/>
          </p:cNvSpPr>
          <p:nvPr>
            <p:ph type="title"/>
          </p:nvPr>
        </p:nvSpPr>
        <p:spPr>
          <a:xfrm>
            <a:off x="785786" y="571480"/>
            <a:ext cx="7459687" cy="561975"/>
          </a:xfrm>
        </p:spPr>
        <p:txBody>
          <a:bodyPr>
            <a:noAutofit/>
          </a:bodyPr>
          <a:lstStyle/>
          <a:p>
            <a:pPr eaLnBrk="1" hangingPunct="1"/>
            <a:r>
              <a:rPr lang="zh-CN" altLang="en-US" sz="3200" dirty="0" smtClean="0">
                <a:solidFill>
                  <a:schemeClr val="tx1"/>
                </a:solidFill>
              </a:rPr>
              <a:t>               </a:t>
            </a:r>
            <a:r>
              <a:rPr lang="zh-CN" altLang="en-US" sz="3200" b="1" dirty="0" smtClean="0">
                <a:solidFill>
                  <a:schemeClr val="tx1"/>
                </a:solidFill>
              </a:rPr>
              <a:t>安全行车“十不开”</a:t>
            </a:r>
          </a:p>
        </p:txBody>
      </p:sp>
      <p:sp>
        <p:nvSpPr>
          <p:cNvPr id="6" name="Text Box 2"/>
          <p:cNvSpPr txBox="1">
            <a:spLocks noChangeArrowheads="1"/>
          </p:cNvSpPr>
          <p:nvPr/>
        </p:nvSpPr>
        <p:spPr bwMode="auto">
          <a:xfrm>
            <a:off x="149221" y="71414"/>
            <a:ext cx="3779837" cy="369332"/>
          </a:xfrm>
          <a:prstGeom prst="rect">
            <a:avLst/>
          </a:prstGeom>
          <a:noFill/>
          <a:ln w="9525">
            <a:noFill/>
            <a:miter lim="800000"/>
            <a:headEnd/>
            <a:tailEnd/>
          </a:ln>
        </p:spPr>
        <p:txBody>
          <a:bodyPr>
            <a:spAutoFit/>
          </a:bodyPr>
          <a:lstStyle/>
          <a:p>
            <a:pPr>
              <a:spcBef>
                <a:spcPct val="50000"/>
              </a:spcBef>
            </a:pPr>
            <a:r>
              <a:rPr lang="zh-CN" altLang="en-US" sz="1800" b="1" dirty="0" smtClean="0">
                <a:ea typeface="微软雅黑" pitchFamily="34" charset="-122"/>
              </a:rPr>
              <a:t>六</a:t>
            </a:r>
            <a:r>
              <a:rPr lang="zh-CN" altLang="en-US" sz="1800" b="1" dirty="0" smtClean="0">
                <a:latin typeface="Arial" charset="0"/>
                <a:ea typeface="微软雅黑" pitchFamily="34" charset="-122"/>
              </a:rPr>
              <a:t>、安全行车“十不开”</a:t>
            </a:r>
            <a:endParaRPr lang="zh-CN" altLang="en-US" sz="1800" b="1" dirty="0">
              <a:latin typeface="Arial" charset="0"/>
              <a:ea typeface="微软雅黑" pitchFamily="34" charset="-122"/>
            </a:endParaRPr>
          </a:p>
        </p:txBody>
      </p:sp>
      <p:pic>
        <p:nvPicPr>
          <p:cNvPr id="7" name="Picture 3"/>
          <p:cNvPicPr>
            <a:picLocks noChangeAspect="1" noChangeArrowheads="1"/>
          </p:cNvPicPr>
          <p:nvPr/>
        </p:nvPicPr>
        <p:blipFill>
          <a:blip r:embed="rId2"/>
          <a:srcRect/>
          <a:stretch>
            <a:fillRect/>
          </a:stretch>
        </p:blipFill>
        <p:spPr bwMode="auto">
          <a:xfrm>
            <a:off x="7643834" y="5072074"/>
            <a:ext cx="1204912" cy="1376362"/>
          </a:xfrm>
          <a:prstGeom prst="rect">
            <a:avLst/>
          </a:prstGeom>
          <a:noFill/>
          <a:ln w="9525">
            <a:noFill/>
            <a:miter lim="800000"/>
            <a:headEnd/>
            <a:tailEnd/>
          </a:ln>
          <a:effectLst/>
        </p:spPr>
      </p:pic>
      <p:sp>
        <p:nvSpPr>
          <p:cNvPr id="8" name="椭圆 7"/>
          <p:cNvSpPr/>
          <p:nvPr/>
        </p:nvSpPr>
        <p:spPr>
          <a:xfrm>
            <a:off x="7072330"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1000" fill="hold"/>
                                        <p:tgtEl>
                                          <p:spTgt spid="4">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1000" fill="hold"/>
                                        <p:tgtEl>
                                          <p:spTgt spid="4">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1000" fill="hold"/>
                                        <p:tgtEl>
                                          <p:spTgt spid="4">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4">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p:cTn id="35" dur="1000" fill="hold"/>
                                        <p:tgtEl>
                                          <p:spTgt spid="4">
                                            <p:txEl>
                                              <p:pRg st="4" end="4"/>
                                            </p:txEl>
                                          </p:spTgt>
                                        </p:tgtEl>
                                        <p:attrNameLst>
                                          <p:attrName>ppt_w</p:attrName>
                                        </p:attrNameLst>
                                      </p:cBhvr>
                                      <p:tavLst>
                                        <p:tav tm="0">
                                          <p:val>
                                            <p:strVal val="#ppt_w+.3"/>
                                          </p:val>
                                        </p:tav>
                                        <p:tav tm="100000">
                                          <p:val>
                                            <p:strVal val="#ppt_w"/>
                                          </p:val>
                                        </p:tav>
                                      </p:tavLst>
                                    </p:anim>
                                    <p:anim calcmode="lin" valueType="num">
                                      <p:cBhvr>
                                        <p:cTn id="36" dur="1000" fill="hold"/>
                                        <p:tgtEl>
                                          <p:spTgt spid="4">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4">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calcmode="lin" valueType="num">
                                      <p:cBhvr>
                                        <p:cTn id="42" dur="1000" fill="hold"/>
                                        <p:tgtEl>
                                          <p:spTgt spid="4">
                                            <p:txEl>
                                              <p:pRg st="5" end="5"/>
                                            </p:txEl>
                                          </p:spTgt>
                                        </p:tgtEl>
                                        <p:attrNameLst>
                                          <p:attrName>ppt_w</p:attrName>
                                        </p:attrNameLst>
                                      </p:cBhvr>
                                      <p:tavLst>
                                        <p:tav tm="0">
                                          <p:val>
                                            <p:strVal val="#ppt_w+.3"/>
                                          </p:val>
                                        </p:tav>
                                        <p:tav tm="100000">
                                          <p:val>
                                            <p:strVal val="#ppt_w"/>
                                          </p:val>
                                        </p:tav>
                                      </p:tavLst>
                                    </p:anim>
                                    <p:anim calcmode="lin" valueType="num">
                                      <p:cBhvr>
                                        <p:cTn id="43" dur="1000" fill="hold"/>
                                        <p:tgtEl>
                                          <p:spTgt spid="4">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4">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0" presetClass="entr" presetSubtype="0" decel="100000" fill="hold"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p:cTn id="49" dur="1000" fill="hold"/>
                                        <p:tgtEl>
                                          <p:spTgt spid="4">
                                            <p:txEl>
                                              <p:pRg st="6" end="6"/>
                                            </p:txEl>
                                          </p:spTgt>
                                        </p:tgtEl>
                                        <p:attrNameLst>
                                          <p:attrName>ppt_w</p:attrName>
                                        </p:attrNameLst>
                                      </p:cBhvr>
                                      <p:tavLst>
                                        <p:tav tm="0">
                                          <p:val>
                                            <p:strVal val="#ppt_w+.3"/>
                                          </p:val>
                                        </p:tav>
                                        <p:tav tm="100000">
                                          <p:val>
                                            <p:strVal val="#ppt_w"/>
                                          </p:val>
                                        </p:tav>
                                      </p:tavLst>
                                    </p:anim>
                                    <p:anim calcmode="lin" valueType="num">
                                      <p:cBhvr>
                                        <p:cTn id="50" dur="1000" fill="hold"/>
                                        <p:tgtEl>
                                          <p:spTgt spid="4">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4">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nodeType="clickEffect">
                                  <p:stCondLst>
                                    <p:cond delay="0"/>
                                  </p:stCondLst>
                                  <p:childTnLst>
                                    <p:set>
                                      <p:cBhvr>
                                        <p:cTn id="55" dur="1" fill="hold">
                                          <p:stCondLst>
                                            <p:cond delay="0"/>
                                          </p:stCondLst>
                                        </p:cTn>
                                        <p:tgtEl>
                                          <p:spTgt spid="4">
                                            <p:txEl>
                                              <p:pRg st="7" end="7"/>
                                            </p:txEl>
                                          </p:spTgt>
                                        </p:tgtEl>
                                        <p:attrNameLst>
                                          <p:attrName>style.visibility</p:attrName>
                                        </p:attrNameLst>
                                      </p:cBhvr>
                                      <p:to>
                                        <p:strVal val="visible"/>
                                      </p:to>
                                    </p:set>
                                    <p:anim calcmode="lin" valueType="num">
                                      <p:cBhvr>
                                        <p:cTn id="56" dur="1000" fill="hold"/>
                                        <p:tgtEl>
                                          <p:spTgt spid="4">
                                            <p:txEl>
                                              <p:pRg st="7" end="7"/>
                                            </p:txEl>
                                          </p:spTgt>
                                        </p:tgtEl>
                                        <p:attrNameLst>
                                          <p:attrName>ppt_w</p:attrName>
                                        </p:attrNameLst>
                                      </p:cBhvr>
                                      <p:tavLst>
                                        <p:tav tm="0">
                                          <p:val>
                                            <p:strVal val="#ppt_w+.3"/>
                                          </p:val>
                                        </p:tav>
                                        <p:tav tm="100000">
                                          <p:val>
                                            <p:strVal val="#ppt_w"/>
                                          </p:val>
                                        </p:tav>
                                      </p:tavLst>
                                    </p:anim>
                                    <p:anim calcmode="lin" valueType="num">
                                      <p:cBhvr>
                                        <p:cTn id="57" dur="1000" fill="hold"/>
                                        <p:tgtEl>
                                          <p:spTgt spid="4">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4">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0" presetClass="entr" presetSubtype="0" decel="100000" fill="hold" nodeType="clickEffect">
                                  <p:stCondLst>
                                    <p:cond delay="0"/>
                                  </p:stCondLst>
                                  <p:childTnLst>
                                    <p:set>
                                      <p:cBhvr>
                                        <p:cTn id="62" dur="1" fill="hold">
                                          <p:stCondLst>
                                            <p:cond delay="0"/>
                                          </p:stCondLst>
                                        </p:cTn>
                                        <p:tgtEl>
                                          <p:spTgt spid="4">
                                            <p:txEl>
                                              <p:pRg st="8" end="8"/>
                                            </p:txEl>
                                          </p:spTgt>
                                        </p:tgtEl>
                                        <p:attrNameLst>
                                          <p:attrName>style.visibility</p:attrName>
                                        </p:attrNameLst>
                                      </p:cBhvr>
                                      <p:to>
                                        <p:strVal val="visible"/>
                                      </p:to>
                                    </p:set>
                                    <p:anim calcmode="lin" valueType="num">
                                      <p:cBhvr>
                                        <p:cTn id="63" dur="1000" fill="hold"/>
                                        <p:tgtEl>
                                          <p:spTgt spid="4">
                                            <p:txEl>
                                              <p:pRg st="8" end="8"/>
                                            </p:txEl>
                                          </p:spTgt>
                                        </p:tgtEl>
                                        <p:attrNameLst>
                                          <p:attrName>ppt_w</p:attrName>
                                        </p:attrNameLst>
                                      </p:cBhvr>
                                      <p:tavLst>
                                        <p:tav tm="0">
                                          <p:val>
                                            <p:strVal val="#ppt_w+.3"/>
                                          </p:val>
                                        </p:tav>
                                        <p:tav tm="100000">
                                          <p:val>
                                            <p:strVal val="#ppt_w"/>
                                          </p:val>
                                        </p:tav>
                                      </p:tavLst>
                                    </p:anim>
                                    <p:anim calcmode="lin" valueType="num">
                                      <p:cBhvr>
                                        <p:cTn id="64" dur="1000" fill="hold"/>
                                        <p:tgtEl>
                                          <p:spTgt spid="4">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4">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0" presetClass="entr" presetSubtype="0" decel="100000" fill="hold" nodeType="clickEffect">
                                  <p:stCondLst>
                                    <p:cond delay="0"/>
                                  </p:stCondLst>
                                  <p:childTnLst>
                                    <p:set>
                                      <p:cBhvr>
                                        <p:cTn id="69" dur="1" fill="hold">
                                          <p:stCondLst>
                                            <p:cond delay="0"/>
                                          </p:stCondLst>
                                        </p:cTn>
                                        <p:tgtEl>
                                          <p:spTgt spid="4">
                                            <p:txEl>
                                              <p:pRg st="9" end="9"/>
                                            </p:txEl>
                                          </p:spTgt>
                                        </p:tgtEl>
                                        <p:attrNameLst>
                                          <p:attrName>style.visibility</p:attrName>
                                        </p:attrNameLst>
                                      </p:cBhvr>
                                      <p:to>
                                        <p:strVal val="visible"/>
                                      </p:to>
                                    </p:set>
                                    <p:anim calcmode="lin" valueType="num">
                                      <p:cBhvr>
                                        <p:cTn id="70" dur="1000" fill="hold"/>
                                        <p:tgtEl>
                                          <p:spTgt spid="4">
                                            <p:txEl>
                                              <p:pRg st="9" end="9"/>
                                            </p:txEl>
                                          </p:spTgt>
                                        </p:tgtEl>
                                        <p:attrNameLst>
                                          <p:attrName>ppt_w</p:attrName>
                                        </p:attrNameLst>
                                      </p:cBhvr>
                                      <p:tavLst>
                                        <p:tav tm="0">
                                          <p:val>
                                            <p:strVal val="#ppt_w+.3"/>
                                          </p:val>
                                        </p:tav>
                                        <p:tav tm="100000">
                                          <p:val>
                                            <p:strVal val="#ppt_w"/>
                                          </p:val>
                                        </p:tav>
                                      </p:tavLst>
                                    </p:anim>
                                    <p:anim calcmode="lin" valueType="num">
                                      <p:cBhvr>
                                        <p:cTn id="71" dur="1000" fill="hold"/>
                                        <p:tgtEl>
                                          <p:spTgt spid="4">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4">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4" presetClass="entr" presetSubtype="0" fill="hold" grpId="0" nodeType="clickEffect">
                                  <p:stCondLst>
                                    <p:cond delay="0"/>
                                  </p:stCondLst>
                                  <p:childTnLst>
                                    <p:set>
                                      <p:cBhvr>
                                        <p:cTn id="76" dur="1" fill="hold">
                                          <p:stCondLst>
                                            <p:cond delay="0"/>
                                          </p:stCondLst>
                                        </p:cTn>
                                        <p:tgtEl>
                                          <p:spTgt spid="5"/>
                                        </p:tgtEl>
                                        <p:attrNameLst>
                                          <p:attrName>style.visibility</p:attrName>
                                        </p:attrNameLst>
                                      </p:cBhvr>
                                      <p:to>
                                        <p:strVal val="visible"/>
                                      </p:to>
                                    </p:set>
                                    <p:anim to="" calcmode="lin" valueType="num">
                                      <p:cBhvr>
                                        <p:cTn id="7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43174" y="857232"/>
            <a:ext cx="3500462" cy="769441"/>
          </a:xfrm>
          <a:prstGeom prst="rect">
            <a:avLst/>
          </a:prstGeom>
          <a:noFill/>
        </p:spPr>
        <p:txBody>
          <a:bodyPr wrap="square" rtlCol="0">
            <a:spAutoFit/>
          </a:bodyPr>
          <a:lstStyle/>
          <a:p>
            <a:pPr algn="ctr"/>
            <a:r>
              <a:rPr lang="zh-CN" altLang="en-US" sz="4400" b="1" dirty="0" smtClean="0">
                <a:solidFill>
                  <a:schemeClr val="tx1">
                    <a:lumMod val="75000"/>
                    <a:lumOff val="25000"/>
                  </a:schemeClr>
                </a:solidFill>
              </a:rPr>
              <a:t>目     录</a:t>
            </a:r>
            <a:endParaRPr lang="zh-CN" altLang="en-US" sz="4400" b="1" dirty="0">
              <a:solidFill>
                <a:schemeClr val="tx1">
                  <a:lumMod val="75000"/>
                  <a:lumOff val="25000"/>
                </a:schemeClr>
              </a:solidFill>
            </a:endParaRPr>
          </a:p>
        </p:txBody>
      </p:sp>
      <p:sp>
        <p:nvSpPr>
          <p:cNvPr id="6" name="TextBox 5"/>
          <p:cNvSpPr txBox="1"/>
          <p:nvPr/>
        </p:nvSpPr>
        <p:spPr>
          <a:xfrm>
            <a:off x="1857356" y="0"/>
            <a:ext cx="5857916" cy="1815882"/>
          </a:xfrm>
          <a:prstGeom prst="rect">
            <a:avLst/>
          </a:prstGeom>
          <a:noFill/>
        </p:spPr>
        <p:txBody>
          <a:bodyPr wrap="square" rtlCol="0">
            <a:spAutoFit/>
          </a:bodyPr>
          <a:lstStyle/>
          <a:p>
            <a:endParaRPr lang="en-US" altLang="zh-CN" sz="2800" b="1" dirty="0" smtClean="0">
              <a:solidFill>
                <a:schemeClr val="tx1">
                  <a:lumMod val="85000"/>
                  <a:lumOff val="15000"/>
                </a:schemeClr>
              </a:solidFill>
              <a:ea typeface="微软雅黑" pitchFamily="34" charset="-122"/>
            </a:endParaRPr>
          </a:p>
          <a:p>
            <a:endParaRPr lang="en-US" altLang="zh-CN" sz="2800" b="1" dirty="0" smtClean="0">
              <a:solidFill>
                <a:schemeClr val="tx1">
                  <a:lumMod val="85000"/>
                  <a:lumOff val="15000"/>
                </a:schemeClr>
              </a:solidFill>
              <a:ea typeface="微软雅黑" pitchFamily="34" charset="-122"/>
            </a:endParaRPr>
          </a:p>
          <a:p>
            <a:endParaRPr lang="zh-CN" altLang="en-US" sz="2800" b="1" dirty="0" smtClean="0">
              <a:solidFill>
                <a:schemeClr val="tx1">
                  <a:lumMod val="85000"/>
                  <a:lumOff val="15000"/>
                </a:schemeClr>
              </a:solidFill>
              <a:ea typeface="微软雅黑" pitchFamily="34" charset="-122"/>
            </a:endParaRPr>
          </a:p>
          <a:p>
            <a:endParaRPr lang="zh-CN" altLang="en-US" sz="2800" dirty="0">
              <a:solidFill>
                <a:schemeClr val="tx1">
                  <a:lumMod val="85000"/>
                  <a:lumOff val="15000"/>
                </a:schemeClr>
              </a:solidFill>
              <a:latin typeface="微软雅黑" pitchFamily="34" charset="-122"/>
              <a:ea typeface="微软雅黑" pitchFamily="34" charset="-122"/>
            </a:endParaRPr>
          </a:p>
        </p:txBody>
      </p:sp>
      <p:sp>
        <p:nvSpPr>
          <p:cNvPr id="7" name="TextBox 6"/>
          <p:cNvSpPr txBox="1"/>
          <p:nvPr/>
        </p:nvSpPr>
        <p:spPr>
          <a:xfrm>
            <a:off x="2428860" y="1962259"/>
            <a:ext cx="6215106" cy="4324261"/>
          </a:xfrm>
          <a:prstGeom prst="rect">
            <a:avLst/>
          </a:prstGeom>
          <a:noFill/>
        </p:spPr>
        <p:txBody>
          <a:bodyPr wrap="square" rtlCol="0">
            <a:spAutoFit/>
          </a:bodyPr>
          <a:lstStyle/>
          <a:p>
            <a:pPr eaLnBrk="0" hangingPunct="0"/>
            <a:r>
              <a:rPr kumimoji="1" lang="zh-CN" altLang="en-US" sz="2500" b="1" dirty="0" smtClean="0">
                <a:solidFill>
                  <a:schemeClr val="tx1">
                    <a:lumMod val="65000"/>
                    <a:lumOff val="35000"/>
                  </a:schemeClr>
                </a:solidFill>
                <a:latin typeface="微软雅黑" pitchFamily="34" charset="-122"/>
                <a:ea typeface="微软雅黑" pitchFamily="34" charset="-122"/>
                <a:cs typeface="Hiragino Sans GB W6"/>
              </a:rPr>
              <a:t>一、冬季行车安全注意事项</a:t>
            </a:r>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a:p>
            <a:pPr eaLnBrk="0" hangingPunct="0"/>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a:p>
            <a:pPr eaLnBrk="0" hangingPunct="0"/>
            <a:r>
              <a:rPr kumimoji="1" lang="zh-CN" altLang="en-US" sz="2500" b="1" dirty="0" smtClean="0">
                <a:solidFill>
                  <a:schemeClr val="tx1">
                    <a:lumMod val="65000"/>
                    <a:lumOff val="35000"/>
                  </a:schemeClr>
                </a:solidFill>
                <a:latin typeface="微软雅黑" pitchFamily="34" charset="-122"/>
                <a:ea typeface="微软雅黑" pitchFamily="34" charset="-122"/>
                <a:cs typeface="Hiragino Sans GB W6"/>
              </a:rPr>
              <a:t>二、冬季交通事故案例</a:t>
            </a:r>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a:p>
            <a:pPr eaLnBrk="0" hangingPunct="0"/>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a:p>
            <a:pPr eaLnBrk="0" hangingPunct="0"/>
            <a:r>
              <a:rPr kumimoji="1" lang="zh-CN" altLang="en-US" sz="2500" b="1" dirty="0" smtClean="0">
                <a:solidFill>
                  <a:schemeClr val="tx1">
                    <a:lumMod val="65000"/>
                    <a:lumOff val="35000"/>
                  </a:schemeClr>
                </a:solidFill>
                <a:latin typeface="微软雅黑" pitchFamily="34" charset="-122"/>
                <a:ea typeface="微软雅黑" pitchFamily="34" charset="-122"/>
                <a:cs typeface="Hiragino Sans GB W6"/>
              </a:rPr>
              <a:t>三、造成交通事故的原因分析</a:t>
            </a:r>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a:p>
            <a:pPr eaLnBrk="0" hangingPunct="0"/>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a:p>
            <a:pPr eaLnBrk="0" hangingPunct="0"/>
            <a:r>
              <a:rPr kumimoji="1" lang="zh-CN" altLang="en-US" sz="2500" b="1" dirty="0" smtClean="0">
                <a:solidFill>
                  <a:schemeClr val="tx1">
                    <a:lumMod val="65000"/>
                    <a:lumOff val="35000"/>
                  </a:schemeClr>
                </a:solidFill>
                <a:latin typeface="微软雅黑" pitchFamily="34" charset="-122"/>
                <a:ea typeface="微软雅黑" pitchFamily="34" charset="-122"/>
                <a:cs typeface="Hiragino Sans GB W6"/>
              </a:rPr>
              <a:t>四、车辆日常行驶安全行为</a:t>
            </a:r>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a:p>
            <a:pPr eaLnBrk="0" hangingPunct="0"/>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a:p>
            <a:pPr eaLnBrk="0" hangingPunct="0"/>
            <a:r>
              <a:rPr kumimoji="1" lang="zh-CN" altLang="en-US" sz="2500" b="1" dirty="0" smtClean="0">
                <a:solidFill>
                  <a:schemeClr val="tx1">
                    <a:lumMod val="65000"/>
                    <a:lumOff val="35000"/>
                  </a:schemeClr>
                </a:solidFill>
                <a:latin typeface="微软雅黑" pitchFamily="34" charset="-122"/>
                <a:ea typeface="微软雅黑" pitchFamily="34" charset="-122"/>
                <a:cs typeface="Hiragino Sans GB W6"/>
              </a:rPr>
              <a:t>五、交通安全视频教育片</a:t>
            </a:r>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a:p>
            <a:pPr eaLnBrk="0" hangingPunct="0"/>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a:p>
            <a:pPr eaLnBrk="0" hangingPunct="0"/>
            <a:r>
              <a:rPr kumimoji="1" lang="zh-CN" altLang="en-US" sz="2500" b="1" dirty="0" smtClean="0">
                <a:solidFill>
                  <a:schemeClr val="tx1">
                    <a:lumMod val="65000"/>
                    <a:lumOff val="35000"/>
                  </a:schemeClr>
                </a:solidFill>
                <a:latin typeface="微软雅黑" pitchFamily="34" charset="-122"/>
                <a:ea typeface="微软雅黑" pitchFamily="34" charset="-122"/>
                <a:cs typeface="Hiragino Sans GB W6"/>
              </a:rPr>
              <a:t>六、安全行车“十不开”</a:t>
            </a:r>
            <a:endParaRPr kumimoji="1" lang="en-US" altLang="zh-CN" sz="2500" b="1" dirty="0" smtClean="0">
              <a:solidFill>
                <a:schemeClr val="tx1">
                  <a:lumMod val="65000"/>
                  <a:lumOff val="35000"/>
                </a:schemeClr>
              </a:solidFill>
              <a:latin typeface="微软雅黑" pitchFamily="34" charset="-122"/>
              <a:ea typeface="微软雅黑" pitchFamily="34" charset="-122"/>
              <a:cs typeface="Hiragino Sans GB W6"/>
            </a:endParaRPr>
          </a:p>
        </p:txBody>
      </p:sp>
      <p:sp>
        <p:nvSpPr>
          <p:cNvPr id="8" name="椭圆 7"/>
          <p:cNvSpPr/>
          <p:nvPr/>
        </p:nvSpPr>
        <p:spPr>
          <a:xfrm>
            <a:off x="7000892"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占位符 5"/>
          <p:cNvSpPr>
            <a:spLocks noGrp="1"/>
          </p:cNvSpPr>
          <p:nvPr>
            <p:ph type="title"/>
          </p:nvPr>
        </p:nvSpPr>
        <p:spPr>
          <a:xfrm>
            <a:off x="2500298" y="3411525"/>
            <a:ext cx="3960813" cy="857250"/>
          </a:xfrm>
        </p:spPr>
        <p:txBody>
          <a:bodyPr/>
          <a:lstStyle/>
          <a:p>
            <a:pPr algn="ctr"/>
            <a:r>
              <a:rPr kumimoji="1" lang="zh-CN" altLang="en-US" sz="4000" b="1" smtClean="0">
                <a:solidFill>
                  <a:srgbClr val="C00000"/>
                </a:solidFill>
              </a:rPr>
              <a:t>谢     谢</a:t>
            </a:r>
          </a:p>
        </p:txBody>
      </p:sp>
      <p:sp>
        <p:nvSpPr>
          <p:cNvPr id="8" name="Rectangle 6"/>
          <p:cNvSpPr>
            <a:spLocks noChangeArrowheads="1"/>
          </p:cNvSpPr>
          <p:nvPr/>
        </p:nvSpPr>
        <p:spPr bwMode="auto">
          <a:xfrm>
            <a:off x="2000232" y="1973248"/>
            <a:ext cx="5461044" cy="1323439"/>
          </a:xfrm>
          <a:prstGeom prst="rect">
            <a:avLst/>
          </a:prstGeom>
          <a:noFill/>
          <a:ln w="9525">
            <a:noFill/>
            <a:miter lim="800000"/>
            <a:headEnd/>
            <a:tailEnd/>
          </a:ln>
          <a:effectLst>
            <a:outerShdw sy="50000" kx="-2453608" rotWithShape="0">
              <a:schemeClr val="bg2"/>
            </a:outerShdw>
          </a:effectLst>
        </p:spPr>
        <p:txBody>
          <a:bodyPr wrap="square">
            <a:spAutoFit/>
          </a:bodyPr>
          <a:lstStyle/>
          <a:p>
            <a:pPr algn="ctr" eaLnBrk="0" hangingPunct="0">
              <a:spcBef>
                <a:spcPct val="50000"/>
              </a:spcBef>
              <a:defRPr/>
            </a:pPr>
            <a:r>
              <a:rPr kumimoji="1" lang="en-US" altLang="zh-CN" sz="8000" b="1" dirty="0">
                <a:solidFill>
                  <a:srgbClr val="00BA00"/>
                </a:solidFill>
                <a:effectLst>
                  <a:outerShdw blurRad="38100" dist="38100" dir="2700000" algn="tl">
                    <a:srgbClr val="C0C0C0"/>
                  </a:outerShdw>
                </a:effectLst>
                <a:latin typeface="Impact" pitchFamily="34" charset="0"/>
                <a:ea typeface="宋体" pitchFamily="2" charset="-122"/>
              </a:rPr>
              <a:t>hanks</a:t>
            </a:r>
            <a:endParaRPr kumimoji="1" lang="en-US" altLang="zh-CN" sz="8000" b="1" dirty="0">
              <a:solidFill>
                <a:srgbClr val="00BA00"/>
              </a:solidFill>
              <a:latin typeface="Impact" pitchFamily="34" charset="0"/>
              <a:ea typeface="宋体" pitchFamily="2" charset="-122"/>
            </a:endParaRPr>
          </a:p>
        </p:txBody>
      </p:sp>
      <p:sp>
        <p:nvSpPr>
          <p:cNvPr id="9" name="Rectangle 7"/>
          <p:cNvSpPr>
            <a:spLocks noChangeArrowheads="1"/>
          </p:cNvSpPr>
          <p:nvPr/>
        </p:nvSpPr>
        <p:spPr bwMode="auto">
          <a:xfrm>
            <a:off x="2246302" y="1643050"/>
            <a:ext cx="944563" cy="1768475"/>
          </a:xfrm>
          <a:prstGeom prst="rect">
            <a:avLst/>
          </a:prstGeom>
          <a:noFill/>
          <a:ln w="9525">
            <a:noFill/>
            <a:miter lim="800000"/>
            <a:headEnd/>
            <a:tailEnd/>
          </a:ln>
          <a:effectLst/>
        </p:spPr>
        <p:txBody>
          <a:bodyPr>
            <a:spAutoFit/>
          </a:bodyPr>
          <a:lstStyle/>
          <a:p>
            <a:pPr eaLnBrk="0" hangingPunct="0">
              <a:defRPr/>
            </a:pPr>
            <a:r>
              <a:rPr kumimoji="1" lang="en-US" altLang="zh-CN" sz="11000" b="1" dirty="0">
                <a:solidFill>
                  <a:srgbClr val="FF3300"/>
                </a:solidFill>
                <a:effectLst>
                  <a:outerShdw blurRad="38100" dist="38100" dir="2700000" algn="tl">
                    <a:srgbClr val="C0C0C0"/>
                  </a:outerShdw>
                </a:effectLst>
                <a:latin typeface="Impact" pitchFamily="34" charset="0"/>
                <a:ea typeface="宋体" pitchFamily="2" charset="-122"/>
              </a:rPr>
              <a:t>T</a:t>
            </a:r>
          </a:p>
        </p:txBody>
      </p:sp>
      <p:sp>
        <p:nvSpPr>
          <p:cNvPr id="5" name="椭圆 4"/>
          <p:cNvSpPr/>
          <p:nvPr/>
        </p:nvSpPr>
        <p:spPr>
          <a:xfrm>
            <a:off x="1071538" y="200024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0"/>
            <a:ext cx="8229600" cy="561975"/>
          </a:xfrm>
        </p:spPr>
        <p:txBody>
          <a:bodyPr>
            <a:normAutofit/>
          </a:bodyPr>
          <a:lstStyle/>
          <a:p>
            <a:pPr marL="457200" indent="-457200" algn="l" eaLnBrk="1" hangingPunct="1"/>
            <a:r>
              <a:rPr lang="zh-CN" altLang="en-US" sz="1800" b="1" dirty="0" smtClean="0">
                <a:solidFill>
                  <a:schemeClr val="tx1"/>
                </a:solidFill>
              </a:rPr>
              <a:t>一、冬季行车安全注意事项</a:t>
            </a:r>
            <a:r>
              <a:rPr lang="en-US" altLang="zh-CN" sz="1800" b="1" dirty="0" smtClean="0">
                <a:solidFill>
                  <a:schemeClr val="tx1"/>
                </a:solidFill>
              </a:rPr>
              <a:t>----</a:t>
            </a:r>
            <a:r>
              <a:rPr lang="zh-CN" altLang="en-US" sz="1800" b="1" dirty="0" smtClean="0">
                <a:solidFill>
                  <a:schemeClr val="tx1"/>
                </a:solidFill>
              </a:rPr>
              <a:t>雨天</a:t>
            </a:r>
          </a:p>
        </p:txBody>
      </p:sp>
      <p:sp>
        <p:nvSpPr>
          <p:cNvPr id="5" name="Rectangle 3"/>
          <p:cNvSpPr txBox="1">
            <a:spLocks noChangeArrowheads="1"/>
          </p:cNvSpPr>
          <p:nvPr/>
        </p:nvSpPr>
        <p:spPr bwMode="auto">
          <a:xfrm>
            <a:off x="0" y="590544"/>
            <a:ext cx="9144000" cy="1981200"/>
          </a:xfrm>
          <a:prstGeom prst="rect">
            <a:avLst/>
          </a:prstGeom>
          <a:noFill/>
          <a:ln w="9525">
            <a:noFill/>
            <a:miter lim="800000"/>
            <a:headEnd/>
            <a:tailEnd/>
          </a:ln>
        </p:spPr>
        <p:txBody>
          <a:bodyPr/>
          <a:lstStyle/>
          <a:p>
            <a:pPr marL="342900" indent="-342900">
              <a:lnSpc>
                <a:spcPct val="150000"/>
              </a:lnSpc>
              <a:spcBef>
                <a:spcPct val="20000"/>
              </a:spcBef>
              <a:defRPr/>
            </a:pPr>
            <a:r>
              <a:rPr lang="zh-CN" altLang="en-US" sz="1400" b="1" kern="0" dirty="0">
                <a:latin typeface="微软雅黑" pitchFamily="34" charset="-122"/>
                <a:ea typeface="微软雅黑" pitchFamily="34" charset="-122"/>
              </a:rPr>
              <a:t>（</a:t>
            </a:r>
            <a:r>
              <a:rPr lang="en-US" altLang="zh-CN" sz="1400" b="1" kern="0" dirty="0">
                <a:latin typeface="微软雅黑" pitchFamily="34" charset="-122"/>
                <a:ea typeface="微软雅黑" pitchFamily="34" charset="-122"/>
              </a:rPr>
              <a:t>1</a:t>
            </a:r>
            <a:r>
              <a:rPr lang="zh-CN" altLang="en-US" sz="1400" b="1" kern="0" dirty="0">
                <a:latin typeface="微软雅黑" pitchFamily="34" charset="-122"/>
                <a:ea typeface="微软雅黑" pitchFamily="34" charset="-122"/>
              </a:rPr>
              <a:t>）保持良好的视野</a:t>
            </a:r>
          </a:p>
          <a:p>
            <a:pPr marL="342900" indent="-342900">
              <a:lnSpc>
                <a:spcPct val="150000"/>
              </a:lnSpc>
              <a:spcBef>
                <a:spcPct val="20000"/>
              </a:spcBef>
              <a:defRPr/>
            </a:pPr>
            <a:r>
              <a:rPr lang="zh-CN" altLang="en-US" sz="1400" kern="0" dirty="0">
                <a:solidFill>
                  <a:schemeClr val="tx1">
                    <a:lumMod val="75000"/>
                    <a:lumOff val="25000"/>
                  </a:schemeClr>
                </a:solidFill>
                <a:latin typeface="微软雅黑" pitchFamily="34" charset="-122"/>
                <a:ea typeface="微软雅黑" pitchFamily="34" charset="-122"/>
              </a:rPr>
              <a:t>        </a:t>
            </a:r>
            <a:r>
              <a:rPr lang="zh-CN" altLang="en-US" sz="1400" kern="0" dirty="0" smtClean="0">
                <a:solidFill>
                  <a:schemeClr val="tx1">
                    <a:lumMod val="75000"/>
                    <a:lumOff val="25000"/>
                  </a:schemeClr>
                </a:solidFill>
                <a:latin typeface="微软雅黑" pitchFamily="34" charset="-122"/>
                <a:ea typeface="微软雅黑" pitchFamily="34" charset="-122"/>
              </a:rPr>
              <a:t>   雨天</a:t>
            </a:r>
            <a:r>
              <a:rPr lang="zh-CN" altLang="en-US" sz="1400" kern="0" dirty="0">
                <a:solidFill>
                  <a:schemeClr val="tx1">
                    <a:lumMod val="75000"/>
                    <a:lumOff val="25000"/>
                  </a:schemeClr>
                </a:solidFill>
                <a:latin typeface="微软雅黑" pitchFamily="34" charset="-122"/>
                <a:ea typeface="微软雅黑" pitchFamily="34" charset="-122"/>
              </a:rPr>
              <a:t>开车上路除了谨慎驾驶以外，要及时打开雨刷器，天气昏暗时还应开启近光灯和防雾灯。如果前挡风玻璃有霜气，则需开冷气，并将冷气吹向前挡风玻璃；如果后挡风玻璃有霜气，则要打开后挡风玻璃加热器，尽快消除霜气，以免看不清后面的车辆。</a:t>
            </a:r>
          </a:p>
          <a:p>
            <a:pPr marL="342900" indent="-342900">
              <a:lnSpc>
                <a:spcPct val="150000"/>
              </a:lnSpc>
              <a:spcBef>
                <a:spcPct val="20000"/>
              </a:spcBef>
              <a:defRPr/>
            </a:pPr>
            <a:r>
              <a:rPr lang="zh-CN" altLang="en-US" sz="1400" b="1" kern="0" dirty="0">
                <a:latin typeface="微软雅黑" pitchFamily="34" charset="-122"/>
                <a:ea typeface="微软雅黑" pitchFamily="34" charset="-122"/>
              </a:rPr>
              <a:t>（</a:t>
            </a:r>
            <a:r>
              <a:rPr lang="en-US" altLang="zh-CN" sz="1400" b="1" kern="0" dirty="0">
                <a:latin typeface="微软雅黑" pitchFamily="34" charset="-122"/>
                <a:ea typeface="微软雅黑" pitchFamily="34" charset="-122"/>
              </a:rPr>
              <a:t>2</a:t>
            </a:r>
            <a:r>
              <a:rPr lang="zh-CN" altLang="en-US" sz="1400" b="1" kern="0" dirty="0">
                <a:latin typeface="微软雅黑" pitchFamily="34" charset="-122"/>
                <a:ea typeface="微软雅黑" pitchFamily="34" charset="-122"/>
              </a:rPr>
              <a:t>）防止车轮侧滑</a:t>
            </a:r>
          </a:p>
          <a:p>
            <a:pPr marL="342900" indent="-342900">
              <a:lnSpc>
                <a:spcPct val="150000"/>
              </a:lnSpc>
              <a:spcBef>
                <a:spcPct val="20000"/>
              </a:spcBef>
              <a:defRPr/>
            </a:pPr>
            <a:r>
              <a:rPr lang="zh-CN" altLang="en-US" sz="1400" kern="0" dirty="0">
                <a:solidFill>
                  <a:schemeClr val="tx1">
                    <a:lumMod val="75000"/>
                    <a:lumOff val="25000"/>
                  </a:schemeClr>
                </a:solidFill>
                <a:latin typeface="微软雅黑" pitchFamily="34" charset="-122"/>
                <a:ea typeface="微软雅黑" pitchFamily="34" charset="-122"/>
              </a:rPr>
              <a:t>      </a:t>
            </a:r>
            <a:r>
              <a:rPr lang="zh-CN" altLang="en-US" sz="1400" kern="0" dirty="0" smtClean="0">
                <a:solidFill>
                  <a:schemeClr val="tx1">
                    <a:lumMod val="75000"/>
                    <a:lumOff val="25000"/>
                  </a:schemeClr>
                </a:solidFill>
                <a:latin typeface="微软雅黑" pitchFamily="34" charset="-122"/>
                <a:ea typeface="微软雅黑" pitchFamily="34" charset="-122"/>
              </a:rPr>
              <a:t>      雨</a:t>
            </a:r>
            <a:r>
              <a:rPr lang="zh-CN" altLang="en-US" sz="1400" kern="0" dirty="0">
                <a:solidFill>
                  <a:schemeClr val="tx1">
                    <a:lumMod val="75000"/>
                    <a:lumOff val="25000"/>
                  </a:schemeClr>
                </a:solidFill>
                <a:latin typeface="微软雅黑" pitchFamily="34" charset="-122"/>
                <a:ea typeface="微软雅黑" pitchFamily="34" charset="-122"/>
              </a:rPr>
              <a:t>中行车时，路面上的雨水与轮胎之间形成“润滑剂”，使汽车的制动性变差，容易产生侧滑。因此，司机要双手平衡握住方向盘，保持直线和低速行驶，需要转弯时，应当缓踩刹车，以防轮胎抱死而造成车辆侧滑。如果是前轮侧滑，应当将方向朝侧滑的相反方向纠正；如果是后轮侧滑，要将方向朝侧滑的一侧纠正，切不可打反方向。</a:t>
            </a:r>
          </a:p>
        </p:txBody>
      </p:sp>
      <p:sp>
        <p:nvSpPr>
          <p:cNvPr id="6" name="Rectangle 5"/>
          <p:cNvSpPr txBox="1">
            <a:spLocks noChangeArrowheads="1"/>
          </p:cNvSpPr>
          <p:nvPr/>
        </p:nvSpPr>
        <p:spPr bwMode="auto">
          <a:xfrm>
            <a:off x="0" y="3500438"/>
            <a:ext cx="9001188" cy="1752600"/>
          </a:xfrm>
          <a:prstGeom prst="rect">
            <a:avLst/>
          </a:prstGeom>
          <a:noFill/>
          <a:ln w="9525">
            <a:noFill/>
            <a:miter lim="800000"/>
            <a:headEnd/>
            <a:tailEnd/>
          </a:ln>
        </p:spPr>
        <p:txBody>
          <a:bodyPr/>
          <a:lstStyle/>
          <a:p>
            <a:pPr marL="342900" indent="-342900">
              <a:lnSpc>
                <a:spcPct val="150000"/>
              </a:lnSpc>
              <a:spcBef>
                <a:spcPct val="20000"/>
              </a:spcBef>
              <a:defRPr/>
            </a:pPr>
            <a:r>
              <a:rPr lang="zh-CN" altLang="en-US" sz="1400" b="1" kern="0" dirty="0">
                <a:latin typeface="微软雅黑" pitchFamily="34" charset="-122"/>
                <a:ea typeface="微软雅黑" pitchFamily="34" charset="-122"/>
              </a:rPr>
              <a:t>（</a:t>
            </a:r>
            <a:r>
              <a:rPr lang="en-US" altLang="zh-CN" sz="1400" b="1" kern="0" dirty="0">
                <a:latin typeface="微软雅黑" pitchFamily="34" charset="-122"/>
                <a:ea typeface="微软雅黑" pitchFamily="34" charset="-122"/>
              </a:rPr>
              <a:t>3</a:t>
            </a:r>
            <a:r>
              <a:rPr lang="zh-CN" altLang="en-US" sz="1400" b="1" kern="0" dirty="0">
                <a:latin typeface="微软雅黑" pitchFamily="34" charset="-122"/>
                <a:ea typeface="微软雅黑" pitchFamily="34" charset="-122"/>
              </a:rPr>
              <a:t>）低速挡缓慢行驶</a:t>
            </a:r>
          </a:p>
          <a:p>
            <a:pPr marL="342900" indent="-342900">
              <a:lnSpc>
                <a:spcPct val="150000"/>
              </a:lnSpc>
              <a:spcBef>
                <a:spcPct val="20000"/>
              </a:spcBef>
              <a:defRPr/>
            </a:pPr>
            <a:r>
              <a:rPr lang="zh-CN" altLang="en-US" sz="1400" kern="0" dirty="0">
                <a:solidFill>
                  <a:schemeClr val="tx1">
                    <a:lumMod val="75000"/>
                    <a:lumOff val="25000"/>
                  </a:schemeClr>
                </a:solidFill>
                <a:latin typeface="微软雅黑" pitchFamily="34" charset="-122"/>
                <a:ea typeface="微软雅黑" pitchFamily="34" charset="-122"/>
              </a:rPr>
              <a:t>          有经验的司机都知道，无论道路的宽窄、路面状况好坏，雨中开车尽量使用二或三挡、不超过</a:t>
            </a:r>
            <a:r>
              <a:rPr lang="en-US" altLang="zh-CN" sz="1400" kern="0" dirty="0">
                <a:solidFill>
                  <a:schemeClr val="tx1">
                    <a:lumMod val="75000"/>
                    <a:lumOff val="25000"/>
                  </a:schemeClr>
                </a:solidFill>
                <a:latin typeface="微软雅黑" pitchFamily="34" charset="-122"/>
                <a:ea typeface="微软雅黑" pitchFamily="34" charset="-122"/>
              </a:rPr>
              <a:t>30</a:t>
            </a:r>
            <a:r>
              <a:rPr lang="zh-CN" altLang="en-US" sz="1400" kern="0" dirty="0">
                <a:solidFill>
                  <a:schemeClr val="tx1">
                    <a:lumMod val="75000"/>
                    <a:lumOff val="25000"/>
                  </a:schemeClr>
                </a:solidFill>
                <a:latin typeface="微软雅黑" pitchFamily="34" charset="-122"/>
                <a:ea typeface="微软雅黑" pitchFamily="34" charset="-122"/>
              </a:rPr>
              <a:t>公里或</a:t>
            </a:r>
            <a:r>
              <a:rPr lang="en-US" altLang="zh-CN" sz="1400" kern="0" dirty="0">
                <a:solidFill>
                  <a:schemeClr val="tx1">
                    <a:lumMod val="75000"/>
                    <a:lumOff val="25000"/>
                  </a:schemeClr>
                </a:solidFill>
                <a:latin typeface="微软雅黑" pitchFamily="34" charset="-122"/>
                <a:ea typeface="微软雅黑" pitchFamily="34" charset="-122"/>
              </a:rPr>
              <a:t>40</a:t>
            </a:r>
            <a:r>
              <a:rPr lang="zh-CN" altLang="en-US" sz="1400" kern="0" dirty="0">
                <a:solidFill>
                  <a:schemeClr val="tx1">
                    <a:lumMod val="75000"/>
                    <a:lumOff val="25000"/>
                  </a:schemeClr>
                </a:solidFill>
                <a:latin typeface="微软雅黑" pitchFamily="34" charset="-122"/>
                <a:ea typeface="微软雅黑" pitchFamily="34" charset="-122"/>
              </a:rPr>
              <a:t>公里的时速，随时注意观察前后车辆与自己车的距离，提前做好采取各种应急措施的心理准备。如需停车时，尽量提前</a:t>
            </a:r>
            <a:r>
              <a:rPr lang="en-US" altLang="zh-CN" sz="1400" kern="0" dirty="0">
                <a:solidFill>
                  <a:schemeClr val="tx1">
                    <a:lumMod val="75000"/>
                    <a:lumOff val="25000"/>
                  </a:schemeClr>
                </a:solidFill>
                <a:latin typeface="微软雅黑" pitchFamily="34" charset="-122"/>
                <a:ea typeface="微软雅黑" pitchFamily="34" charset="-122"/>
              </a:rPr>
              <a:t>100</a:t>
            </a:r>
            <a:r>
              <a:rPr lang="zh-CN" altLang="en-US" sz="1400" kern="0" dirty="0">
                <a:solidFill>
                  <a:schemeClr val="tx1">
                    <a:lumMod val="75000"/>
                    <a:lumOff val="25000"/>
                  </a:schemeClr>
                </a:solidFill>
                <a:latin typeface="微软雅黑" pitchFamily="34" charset="-122"/>
                <a:ea typeface="微软雅黑" pitchFamily="34" charset="-122"/>
              </a:rPr>
              <a:t>米左右减速、轻点刹车，使后面来车有足够的应急准备时间，避免由于刹车过急造成碰撞或者追尾。</a:t>
            </a:r>
          </a:p>
          <a:p>
            <a:pPr marL="342900" indent="-342900">
              <a:lnSpc>
                <a:spcPct val="150000"/>
              </a:lnSpc>
              <a:spcBef>
                <a:spcPct val="20000"/>
              </a:spcBef>
              <a:defRPr/>
            </a:pPr>
            <a:r>
              <a:rPr lang="zh-CN" altLang="en-US" sz="1400" b="1" kern="0" dirty="0">
                <a:latin typeface="微软雅黑" pitchFamily="34" charset="-122"/>
                <a:ea typeface="微软雅黑" pitchFamily="34" charset="-122"/>
              </a:rPr>
              <a:t>（</a:t>
            </a:r>
            <a:r>
              <a:rPr lang="en-US" altLang="zh-CN" sz="1400" b="1" kern="0" dirty="0">
                <a:latin typeface="微软雅黑" pitchFamily="34" charset="-122"/>
                <a:ea typeface="微软雅黑" pitchFamily="34" charset="-122"/>
              </a:rPr>
              <a:t>4</a:t>
            </a:r>
            <a:r>
              <a:rPr lang="zh-CN" altLang="en-US" sz="1400" b="1" kern="0" dirty="0">
                <a:latin typeface="微软雅黑" pitchFamily="34" charset="-122"/>
                <a:ea typeface="微软雅黑" pitchFamily="34" charset="-122"/>
              </a:rPr>
              <a:t>）防止涉水陷车。</a:t>
            </a:r>
          </a:p>
          <a:p>
            <a:pPr marL="342900" indent="-342900">
              <a:lnSpc>
                <a:spcPct val="150000"/>
              </a:lnSpc>
              <a:spcBef>
                <a:spcPct val="20000"/>
              </a:spcBef>
              <a:defRPr/>
            </a:pPr>
            <a:r>
              <a:rPr lang="zh-CN" altLang="en-US" sz="1400" kern="0" dirty="0">
                <a:solidFill>
                  <a:schemeClr val="tx1">
                    <a:lumMod val="75000"/>
                    <a:lumOff val="25000"/>
                  </a:schemeClr>
                </a:solidFill>
                <a:latin typeface="微软雅黑" pitchFamily="34" charset="-122"/>
                <a:ea typeface="微软雅黑" pitchFamily="34" charset="-122"/>
              </a:rPr>
              <a:t>          当车经过有积水或者立交桥下、深槽隧道等有大水漫溢的路面时，首先是停车查看积水的深度，最简单的方法是水深不能超过排气管的高度，如果超了，应选择其他路线绕行；如水深只淹没少半个轮胎，可以挂一挡，稳住油门，低速直行，一气通过，切不可中途停车、换挡或急转方向，防止因操作失误而导致车辆熄火、发动机损坏。</a:t>
            </a:r>
          </a:p>
        </p:txBody>
      </p:sp>
      <p:sp>
        <p:nvSpPr>
          <p:cNvPr id="7" name="椭圆 6"/>
          <p:cNvSpPr/>
          <p:nvPr/>
        </p:nvSpPr>
        <p:spPr>
          <a:xfrm>
            <a:off x="6929454"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4"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5">
                                            <p:txEl>
                                              <p:pRg st="0" end="0"/>
                                            </p:txEl>
                                          </p:spTgt>
                                        </p:tgtEl>
                                        <p:attrNameLst>
                                          <p:attrName>ppt_x</p:attrName>
                                        </p:attrNameLst>
                                      </p:cBhvr>
                                    </p:anim>
                                    <p:anim from="0" to="-1.0" calcmode="lin" valueType="num">
                                      <p:cBhvr>
                                        <p:cTn id="15" dur="200" decel="50000" autoRev="1" fill="hold">
                                          <p:stCondLst>
                                            <p:cond delay="600"/>
                                          </p:stCondLst>
                                        </p:cTn>
                                        <p:tgtEl>
                                          <p:spTgt spid="5">
                                            <p:txEl>
                                              <p:pRg st="0" end="0"/>
                                            </p:txEl>
                                          </p:spTgt>
                                        </p:tgtEl>
                                        <p:attrNameLst>
                                          <p:attrName>xshear</p:attrName>
                                        </p:attrNameLst>
                                      </p:cBhvr>
                                    </p:anim>
                                    <p:animScale>
                                      <p:cBhvr>
                                        <p:cTn id="16" dur="200" decel="100000" autoRev="1" fill="hold">
                                          <p:stCondLst>
                                            <p:cond delay="600"/>
                                          </p:stCondLst>
                                        </p:cTn>
                                        <p:tgtEl>
                                          <p:spTgt spid="5">
                                            <p:txEl>
                                              <p:pRg st="0" end="0"/>
                                            </p:txEl>
                                          </p:spTgt>
                                        </p:tgtEl>
                                      </p:cBhvr>
                                      <p:from x="100000" y="100000"/>
                                      <p:to x="80000" y="100000"/>
                                    </p:animScale>
                                    <p:anim by="(#ppt_h/3+#ppt_w*0.1)" calcmode="lin" valueType="num">
                                      <p:cBhvr additive="sum">
                                        <p:cTn id="17" dur="200" decel="100000" autoRev="1" fill="hold">
                                          <p:stCondLst>
                                            <p:cond delay="600"/>
                                          </p:stCondLst>
                                        </p:cTn>
                                        <p:tgtEl>
                                          <p:spTgt spid="5">
                                            <p:txEl>
                                              <p:pRg st="0" end="0"/>
                                            </p:txEl>
                                          </p:spTgt>
                                        </p:tgtEl>
                                        <p:attrNameLst>
                                          <p:attrName>ppt_x</p:attrName>
                                        </p:attrNameLst>
                                      </p:cBhvr>
                                    </p:anim>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 calcmode="lin" valueType="num">
                                      <p:cBhvr>
                                        <p:cTn id="22" dur="1000" fill="hold"/>
                                        <p:tgtEl>
                                          <p:spTgt spid="5">
                                            <p:txEl>
                                              <p:pRg st="1" end="1"/>
                                            </p:txEl>
                                          </p:spTgt>
                                        </p:tgtEl>
                                        <p:attrNameLst>
                                          <p:attrName>ppt_w</p:attrName>
                                        </p:attrNameLst>
                                      </p:cBhvr>
                                      <p:tavLst>
                                        <p:tav tm="0">
                                          <p:val>
                                            <p:strVal val="#ppt_w+.3"/>
                                          </p:val>
                                        </p:tav>
                                        <p:tav tm="100000">
                                          <p:val>
                                            <p:strVal val="#ppt_w"/>
                                          </p:val>
                                        </p:tav>
                                      </p:tavLst>
                                    </p:anim>
                                    <p:anim calcmode="lin" valueType="num">
                                      <p:cBhvr>
                                        <p:cTn id="23"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24" dur="1000"/>
                                        <p:tgtEl>
                                          <p:spTgt spid="5">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4" presetClass="entr" presetSubtype="0" fill="hold" nodeType="click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from="(-#ppt_w/2)" to="(#ppt_x)" calcmode="lin" valueType="num">
                                      <p:cBhvr>
                                        <p:cTn id="29" dur="600" fill="hold">
                                          <p:stCondLst>
                                            <p:cond delay="0"/>
                                          </p:stCondLst>
                                        </p:cTn>
                                        <p:tgtEl>
                                          <p:spTgt spid="5">
                                            <p:txEl>
                                              <p:pRg st="2" end="2"/>
                                            </p:txEl>
                                          </p:spTgt>
                                        </p:tgtEl>
                                        <p:attrNameLst>
                                          <p:attrName>ppt_x</p:attrName>
                                        </p:attrNameLst>
                                      </p:cBhvr>
                                    </p:anim>
                                    <p:anim from="0" to="-1.0" calcmode="lin" valueType="num">
                                      <p:cBhvr>
                                        <p:cTn id="30" dur="200" decel="50000" autoRev="1" fill="hold">
                                          <p:stCondLst>
                                            <p:cond delay="600"/>
                                          </p:stCondLst>
                                        </p:cTn>
                                        <p:tgtEl>
                                          <p:spTgt spid="5">
                                            <p:txEl>
                                              <p:pRg st="2" end="2"/>
                                            </p:txEl>
                                          </p:spTgt>
                                        </p:tgtEl>
                                        <p:attrNameLst>
                                          <p:attrName>xshear</p:attrName>
                                        </p:attrNameLst>
                                      </p:cBhvr>
                                    </p:anim>
                                    <p:animScale>
                                      <p:cBhvr>
                                        <p:cTn id="31" dur="200" decel="100000" autoRev="1" fill="hold">
                                          <p:stCondLst>
                                            <p:cond delay="600"/>
                                          </p:stCondLst>
                                        </p:cTn>
                                        <p:tgtEl>
                                          <p:spTgt spid="5">
                                            <p:txEl>
                                              <p:pRg st="2" end="2"/>
                                            </p:txEl>
                                          </p:spTgt>
                                        </p:tgtEl>
                                      </p:cBhvr>
                                      <p:from x="100000" y="100000"/>
                                      <p:to x="80000" y="100000"/>
                                    </p:animScale>
                                    <p:anim by="(#ppt_h/3+#ppt_w*0.1)" calcmode="lin" valueType="num">
                                      <p:cBhvr additive="sum">
                                        <p:cTn id="32" dur="200" decel="100000" autoRev="1" fill="hold">
                                          <p:stCondLst>
                                            <p:cond delay="600"/>
                                          </p:stCondLst>
                                        </p:cTn>
                                        <p:tgtEl>
                                          <p:spTgt spid="5">
                                            <p:txEl>
                                              <p:pRg st="2" end="2"/>
                                            </p:txEl>
                                          </p:spTgt>
                                        </p:tgtEl>
                                        <p:attrNameLst>
                                          <p:attrName>ppt_x</p:attrName>
                                        </p:attrNameLst>
                                      </p:cBhvr>
                                    </p:anim>
                                  </p:childTnLst>
                                </p:cTn>
                              </p:par>
                            </p:childTnLst>
                          </p:cTn>
                        </p:par>
                      </p:childTnLst>
                    </p:cTn>
                  </p:par>
                  <p:par>
                    <p:cTn id="33" fill="hold">
                      <p:stCondLst>
                        <p:cond delay="indefinite"/>
                      </p:stCondLst>
                      <p:childTnLst>
                        <p:par>
                          <p:cTn id="34" fill="hold">
                            <p:stCondLst>
                              <p:cond delay="0"/>
                            </p:stCondLst>
                            <p:childTnLst>
                              <p:par>
                                <p:cTn id="35" presetID="50" presetClass="entr" presetSubtype="0" decel="100000" fill="hold" nodeType="clickEffect">
                                  <p:stCondLst>
                                    <p:cond delay="0"/>
                                  </p:stCondLst>
                                  <p:childTnLst>
                                    <p:set>
                                      <p:cBhvr>
                                        <p:cTn id="36" dur="1" fill="hold">
                                          <p:stCondLst>
                                            <p:cond delay="0"/>
                                          </p:stCondLst>
                                        </p:cTn>
                                        <p:tgtEl>
                                          <p:spTgt spid="5">
                                            <p:txEl>
                                              <p:pRg st="3" end="3"/>
                                            </p:txEl>
                                          </p:spTgt>
                                        </p:tgtEl>
                                        <p:attrNameLst>
                                          <p:attrName>style.visibility</p:attrName>
                                        </p:attrNameLst>
                                      </p:cBhvr>
                                      <p:to>
                                        <p:strVal val="visible"/>
                                      </p:to>
                                    </p:set>
                                    <p:anim calcmode="lin" valueType="num">
                                      <p:cBhvr>
                                        <p:cTn id="37" dur="1000" fill="hold"/>
                                        <p:tgtEl>
                                          <p:spTgt spid="5">
                                            <p:txEl>
                                              <p:pRg st="3" end="3"/>
                                            </p:txEl>
                                          </p:spTgt>
                                        </p:tgtEl>
                                        <p:attrNameLst>
                                          <p:attrName>ppt_w</p:attrName>
                                        </p:attrNameLst>
                                      </p:cBhvr>
                                      <p:tavLst>
                                        <p:tav tm="0">
                                          <p:val>
                                            <p:strVal val="#ppt_w+.3"/>
                                          </p:val>
                                        </p:tav>
                                        <p:tav tm="100000">
                                          <p:val>
                                            <p:strVal val="#ppt_w"/>
                                          </p:val>
                                        </p:tav>
                                      </p:tavLst>
                                    </p:anim>
                                    <p:anim calcmode="lin" valueType="num">
                                      <p:cBhvr>
                                        <p:cTn id="38"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39" dur="1000"/>
                                        <p:tgtEl>
                                          <p:spTgt spid="5">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4" presetClass="entr" presetSubtype="0" fill="hold" nodeType="clickEffect">
                                  <p:stCondLst>
                                    <p:cond delay="0"/>
                                  </p:stCondLst>
                                  <p:childTnLst>
                                    <p:set>
                                      <p:cBhvr>
                                        <p:cTn id="43" dur="1" fill="hold">
                                          <p:stCondLst>
                                            <p:cond delay="0"/>
                                          </p:stCondLst>
                                        </p:cTn>
                                        <p:tgtEl>
                                          <p:spTgt spid="6">
                                            <p:txEl>
                                              <p:pRg st="0" end="0"/>
                                            </p:txEl>
                                          </p:spTgt>
                                        </p:tgtEl>
                                        <p:attrNameLst>
                                          <p:attrName>style.visibility</p:attrName>
                                        </p:attrNameLst>
                                      </p:cBhvr>
                                      <p:to>
                                        <p:strVal val="visible"/>
                                      </p:to>
                                    </p:set>
                                    <p:anim from="(-#ppt_w/2)" to="(#ppt_x)" calcmode="lin" valueType="num">
                                      <p:cBhvr>
                                        <p:cTn id="44" dur="600" fill="hold">
                                          <p:stCondLst>
                                            <p:cond delay="0"/>
                                          </p:stCondLst>
                                        </p:cTn>
                                        <p:tgtEl>
                                          <p:spTgt spid="6">
                                            <p:txEl>
                                              <p:pRg st="0" end="0"/>
                                            </p:txEl>
                                          </p:spTgt>
                                        </p:tgtEl>
                                        <p:attrNameLst>
                                          <p:attrName>ppt_x</p:attrName>
                                        </p:attrNameLst>
                                      </p:cBhvr>
                                    </p:anim>
                                    <p:anim from="0" to="-1.0" calcmode="lin" valueType="num">
                                      <p:cBhvr>
                                        <p:cTn id="45" dur="200" decel="50000" autoRev="1" fill="hold">
                                          <p:stCondLst>
                                            <p:cond delay="600"/>
                                          </p:stCondLst>
                                        </p:cTn>
                                        <p:tgtEl>
                                          <p:spTgt spid="6">
                                            <p:txEl>
                                              <p:pRg st="0" end="0"/>
                                            </p:txEl>
                                          </p:spTgt>
                                        </p:tgtEl>
                                        <p:attrNameLst>
                                          <p:attrName>xshear</p:attrName>
                                        </p:attrNameLst>
                                      </p:cBhvr>
                                    </p:anim>
                                    <p:animScale>
                                      <p:cBhvr>
                                        <p:cTn id="46" dur="200" decel="100000" autoRev="1" fill="hold">
                                          <p:stCondLst>
                                            <p:cond delay="600"/>
                                          </p:stCondLst>
                                        </p:cTn>
                                        <p:tgtEl>
                                          <p:spTgt spid="6">
                                            <p:txEl>
                                              <p:pRg st="0" end="0"/>
                                            </p:txEl>
                                          </p:spTgt>
                                        </p:tgtEl>
                                      </p:cBhvr>
                                      <p:from x="100000" y="100000"/>
                                      <p:to x="80000" y="100000"/>
                                    </p:animScale>
                                    <p:anim by="(#ppt_h/3+#ppt_w*0.1)" calcmode="lin" valueType="num">
                                      <p:cBhvr additive="sum">
                                        <p:cTn id="47" dur="200" decel="100000" autoRev="1" fill="hold">
                                          <p:stCondLst>
                                            <p:cond delay="600"/>
                                          </p:stCondLst>
                                        </p:cTn>
                                        <p:tgtEl>
                                          <p:spTgt spid="6">
                                            <p:txEl>
                                              <p:pRg st="0" end="0"/>
                                            </p:txEl>
                                          </p:spTgt>
                                        </p:tgtEl>
                                        <p:attrNameLst>
                                          <p:attrName>ppt_x</p:attrName>
                                        </p:attrNameLst>
                                      </p:cBhvr>
                                    </p:anim>
                                  </p:childTnLst>
                                </p:cTn>
                              </p:par>
                            </p:childTnLst>
                          </p:cTn>
                        </p:par>
                      </p:childTnLst>
                    </p:cTn>
                  </p:par>
                  <p:par>
                    <p:cTn id="48" fill="hold">
                      <p:stCondLst>
                        <p:cond delay="indefinite"/>
                      </p:stCondLst>
                      <p:childTnLst>
                        <p:par>
                          <p:cTn id="49" fill="hold">
                            <p:stCondLst>
                              <p:cond delay="0"/>
                            </p:stCondLst>
                            <p:childTnLst>
                              <p:par>
                                <p:cTn id="50" presetID="50" presetClass="entr" presetSubtype="0" decel="100000" fill="hold" nodeType="clickEffect">
                                  <p:stCondLst>
                                    <p:cond delay="0"/>
                                  </p:stCondLst>
                                  <p:childTnLst>
                                    <p:set>
                                      <p:cBhvr>
                                        <p:cTn id="51" dur="1" fill="hold">
                                          <p:stCondLst>
                                            <p:cond delay="0"/>
                                          </p:stCondLst>
                                        </p:cTn>
                                        <p:tgtEl>
                                          <p:spTgt spid="6">
                                            <p:txEl>
                                              <p:pRg st="1" end="1"/>
                                            </p:txEl>
                                          </p:spTgt>
                                        </p:tgtEl>
                                        <p:attrNameLst>
                                          <p:attrName>style.visibility</p:attrName>
                                        </p:attrNameLst>
                                      </p:cBhvr>
                                      <p:to>
                                        <p:strVal val="visible"/>
                                      </p:to>
                                    </p:set>
                                    <p:anim calcmode="lin" valueType="num">
                                      <p:cBhvr>
                                        <p:cTn id="52" dur="1000" fill="hold"/>
                                        <p:tgtEl>
                                          <p:spTgt spid="6">
                                            <p:txEl>
                                              <p:pRg st="1" end="1"/>
                                            </p:txEl>
                                          </p:spTgt>
                                        </p:tgtEl>
                                        <p:attrNameLst>
                                          <p:attrName>ppt_w</p:attrName>
                                        </p:attrNameLst>
                                      </p:cBhvr>
                                      <p:tavLst>
                                        <p:tav tm="0">
                                          <p:val>
                                            <p:strVal val="#ppt_w+.3"/>
                                          </p:val>
                                        </p:tav>
                                        <p:tav tm="100000">
                                          <p:val>
                                            <p:strVal val="#ppt_w"/>
                                          </p:val>
                                        </p:tav>
                                      </p:tavLst>
                                    </p:anim>
                                    <p:anim calcmode="lin" valueType="num">
                                      <p:cBhvr>
                                        <p:cTn id="53"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54" dur="1000"/>
                                        <p:tgtEl>
                                          <p:spTgt spid="6">
                                            <p:txEl>
                                              <p:pRg st="1" end="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34" presetClass="entr" presetSubtype="0" fill="hold" nodeType="clickEffect">
                                  <p:stCondLst>
                                    <p:cond delay="0"/>
                                  </p:stCondLst>
                                  <p:childTnLst>
                                    <p:set>
                                      <p:cBhvr>
                                        <p:cTn id="58" dur="1" fill="hold">
                                          <p:stCondLst>
                                            <p:cond delay="0"/>
                                          </p:stCondLst>
                                        </p:cTn>
                                        <p:tgtEl>
                                          <p:spTgt spid="6">
                                            <p:txEl>
                                              <p:pRg st="2" end="2"/>
                                            </p:txEl>
                                          </p:spTgt>
                                        </p:tgtEl>
                                        <p:attrNameLst>
                                          <p:attrName>style.visibility</p:attrName>
                                        </p:attrNameLst>
                                      </p:cBhvr>
                                      <p:to>
                                        <p:strVal val="visible"/>
                                      </p:to>
                                    </p:set>
                                    <p:anim from="(-#ppt_w/2)" to="(#ppt_x)" calcmode="lin" valueType="num">
                                      <p:cBhvr>
                                        <p:cTn id="59" dur="600" fill="hold">
                                          <p:stCondLst>
                                            <p:cond delay="0"/>
                                          </p:stCondLst>
                                        </p:cTn>
                                        <p:tgtEl>
                                          <p:spTgt spid="6">
                                            <p:txEl>
                                              <p:pRg st="2" end="2"/>
                                            </p:txEl>
                                          </p:spTgt>
                                        </p:tgtEl>
                                        <p:attrNameLst>
                                          <p:attrName>ppt_x</p:attrName>
                                        </p:attrNameLst>
                                      </p:cBhvr>
                                    </p:anim>
                                    <p:anim from="0" to="-1.0" calcmode="lin" valueType="num">
                                      <p:cBhvr>
                                        <p:cTn id="60" dur="200" decel="50000" autoRev="1" fill="hold">
                                          <p:stCondLst>
                                            <p:cond delay="600"/>
                                          </p:stCondLst>
                                        </p:cTn>
                                        <p:tgtEl>
                                          <p:spTgt spid="6">
                                            <p:txEl>
                                              <p:pRg st="2" end="2"/>
                                            </p:txEl>
                                          </p:spTgt>
                                        </p:tgtEl>
                                        <p:attrNameLst>
                                          <p:attrName>xshear</p:attrName>
                                        </p:attrNameLst>
                                      </p:cBhvr>
                                    </p:anim>
                                    <p:animScale>
                                      <p:cBhvr>
                                        <p:cTn id="61" dur="200" decel="100000" autoRev="1" fill="hold">
                                          <p:stCondLst>
                                            <p:cond delay="600"/>
                                          </p:stCondLst>
                                        </p:cTn>
                                        <p:tgtEl>
                                          <p:spTgt spid="6">
                                            <p:txEl>
                                              <p:pRg st="2" end="2"/>
                                            </p:txEl>
                                          </p:spTgt>
                                        </p:tgtEl>
                                      </p:cBhvr>
                                      <p:from x="100000" y="100000"/>
                                      <p:to x="80000" y="100000"/>
                                    </p:animScale>
                                    <p:anim by="(#ppt_h/3+#ppt_w*0.1)" calcmode="lin" valueType="num">
                                      <p:cBhvr additive="sum">
                                        <p:cTn id="62" dur="200" decel="100000" autoRev="1" fill="hold">
                                          <p:stCondLst>
                                            <p:cond delay="600"/>
                                          </p:stCondLst>
                                        </p:cTn>
                                        <p:tgtEl>
                                          <p:spTgt spid="6">
                                            <p:txEl>
                                              <p:pRg st="2" end="2"/>
                                            </p:txEl>
                                          </p:spTgt>
                                        </p:tgtEl>
                                        <p:attrNameLst>
                                          <p:attrName>ppt_x</p:attrName>
                                        </p:attrNameLst>
                                      </p:cBhvr>
                                    </p:anim>
                                  </p:childTnLst>
                                </p:cTn>
                              </p:par>
                            </p:childTnLst>
                          </p:cTn>
                        </p:par>
                      </p:childTnLst>
                    </p:cTn>
                  </p:par>
                  <p:par>
                    <p:cTn id="63" fill="hold">
                      <p:stCondLst>
                        <p:cond delay="indefinite"/>
                      </p:stCondLst>
                      <p:childTnLst>
                        <p:par>
                          <p:cTn id="64" fill="hold">
                            <p:stCondLst>
                              <p:cond delay="0"/>
                            </p:stCondLst>
                            <p:childTnLst>
                              <p:par>
                                <p:cTn id="65" presetID="50" presetClass="entr" presetSubtype="0" decel="100000" fill="hold" nodeType="clickEffect">
                                  <p:stCondLst>
                                    <p:cond delay="0"/>
                                  </p:stCondLst>
                                  <p:childTnLst>
                                    <p:set>
                                      <p:cBhvr>
                                        <p:cTn id="66" dur="1" fill="hold">
                                          <p:stCondLst>
                                            <p:cond delay="0"/>
                                          </p:stCondLst>
                                        </p:cTn>
                                        <p:tgtEl>
                                          <p:spTgt spid="6">
                                            <p:txEl>
                                              <p:pRg st="3" end="3"/>
                                            </p:txEl>
                                          </p:spTgt>
                                        </p:tgtEl>
                                        <p:attrNameLst>
                                          <p:attrName>style.visibility</p:attrName>
                                        </p:attrNameLst>
                                      </p:cBhvr>
                                      <p:to>
                                        <p:strVal val="visible"/>
                                      </p:to>
                                    </p:set>
                                    <p:anim calcmode="lin" valueType="num">
                                      <p:cBhvr>
                                        <p:cTn id="67" dur="1000" fill="hold"/>
                                        <p:tgtEl>
                                          <p:spTgt spid="6">
                                            <p:txEl>
                                              <p:pRg st="3" end="3"/>
                                            </p:txEl>
                                          </p:spTgt>
                                        </p:tgtEl>
                                        <p:attrNameLst>
                                          <p:attrName>ppt_w</p:attrName>
                                        </p:attrNameLst>
                                      </p:cBhvr>
                                      <p:tavLst>
                                        <p:tav tm="0">
                                          <p:val>
                                            <p:strVal val="#ppt_w+.3"/>
                                          </p:val>
                                        </p:tav>
                                        <p:tav tm="100000">
                                          <p:val>
                                            <p:strVal val="#ppt_w"/>
                                          </p:val>
                                        </p:tav>
                                      </p:tavLst>
                                    </p:anim>
                                    <p:anim calcmode="lin" valueType="num">
                                      <p:cBhvr>
                                        <p:cTn id="68" dur="1000" fill="hold"/>
                                        <p:tgtEl>
                                          <p:spTgt spid="6">
                                            <p:txEl>
                                              <p:pRg st="3" end="3"/>
                                            </p:txEl>
                                          </p:spTgt>
                                        </p:tgtEl>
                                        <p:attrNameLst>
                                          <p:attrName>ppt_h</p:attrName>
                                        </p:attrNameLst>
                                      </p:cBhvr>
                                      <p:tavLst>
                                        <p:tav tm="0">
                                          <p:val>
                                            <p:strVal val="#ppt_h"/>
                                          </p:val>
                                        </p:tav>
                                        <p:tav tm="100000">
                                          <p:val>
                                            <p:strVal val="#ppt_h"/>
                                          </p:val>
                                        </p:tav>
                                      </p:tavLst>
                                    </p:anim>
                                    <p:animEffect transition="in" filter="fade">
                                      <p:cBhvr>
                                        <p:cTn id="69"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2844" y="3500438"/>
            <a:ext cx="8763000" cy="2071688"/>
          </a:xfrm>
          <a:prstGeom prst="rect">
            <a:avLst/>
          </a:prstGeom>
          <a:noFill/>
          <a:ln w="9525">
            <a:noFill/>
            <a:miter lim="800000"/>
            <a:headEnd/>
            <a:tailEnd/>
          </a:ln>
        </p:spPr>
        <p:txBody>
          <a:bodyPr/>
          <a:lstStyle/>
          <a:p>
            <a:pPr marL="342900" indent="-342900">
              <a:lnSpc>
                <a:spcPct val="150000"/>
              </a:lnSpc>
              <a:spcBef>
                <a:spcPct val="20000"/>
              </a:spcBef>
              <a:defRPr/>
            </a:pPr>
            <a:r>
              <a:rPr lang="zh-CN" altLang="en-US" sz="1400" b="1" kern="0" dirty="0">
                <a:latin typeface="微软雅黑" pitchFamily="34" charset="-122"/>
                <a:ea typeface="微软雅黑" pitchFamily="34" charset="-122"/>
              </a:rPr>
              <a:t>（</a:t>
            </a:r>
            <a:r>
              <a:rPr lang="en-US" altLang="zh-CN" sz="1400" b="1" kern="0" dirty="0">
                <a:latin typeface="微软雅黑" pitchFamily="34" charset="-122"/>
                <a:ea typeface="微软雅黑" pitchFamily="34" charset="-122"/>
              </a:rPr>
              <a:t>7</a:t>
            </a:r>
            <a:r>
              <a:rPr lang="zh-CN" altLang="en-US" sz="1400" b="1" kern="0" dirty="0">
                <a:latin typeface="微软雅黑" pitchFamily="34" charset="-122"/>
                <a:ea typeface="微软雅黑" pitchFamily="34" charset="-122"/>
              </a:rPr>
              <a:t>）避免紧急制动</a:t>
            </a:r>
          </a:p>
          <a:p>
            <a:pPr marL="342900" indent="-342900">
              <a:lnSpc>
                <a:spcPct val="150000"/>
              </a:lnSpc>
              <a:spcBef>
                <a:spcPct val="20000"/>
              </a:spcBef>
              <a:defRPr/>
            </a:pPr>
            <a:r>
              <a:rPr lang="zh-CN" altLang="en-US" sz="1400" b="1" kern="0" dirty="0">
                <a:solidFill>
                  <a:schemeClr val="tx1">
                    <a:lumMod val="75000"/>
                    <a:lumOff val="25000"/>
                  </a:schemeClr>
                </a:solidFill>
                <a:latin typeface="微软雅黑" pitchFamily="34" charset="-122"/>
                <a:ea typeface="微软雅黑" pitchFamily="34" charset="-122"/>
              </a:rPr>
              <a:t>           </a:t>
            </a:r>
            <a:r>
              <a:rPr lang="zh-CN" altLang="en-US" sz="1400" kern="0" dirty="0" smtClean="0">
                <a:solidFill>
                  <a:schemeClr val="tx1">
                    <a:lumMod val="75000"/>
                    <a:lumOff val="25000"/>
                  </a:schemeClr>
                </a:solidFill>
                <a:latin typeface="微软雅黑" pitchFamily="34" charset="-122"/>
                <a:ea typeface="微软雅黑" pitchFamily="34" charset="-122"/>
              </a:rPr>
              <a:t>因为</a:t>
            </a:r>
            <a:r>
              <a:rPr lang="zh-CN" altLang="en-US" sz="1400" kern="0" dirty="0">
                <a:solidFill>
                  <a:schemeClr val="tx1">
                    <a:lumMod val="75000"/>
                    <a:lumOff val="25000"/>
                  </a:schemeClr>
                </a:solidFill>
                <a:latin typeface="微软雅黑" pitchFamily="34" charset="-122"/>
                <a:ea typeface="微软雅黑" pitchFamily="34" charset="-122"/>
              </a:rPr>
              <a:t>雨天路面上附着力减小，很容易使制动超过附着力，引起侧滑。这时，如时速为</a:t>
            </a:r>
            <a:r>
              <a:rPr lang="en-US" altLang="zh-CN" sz="1400" kern="0" dirty="0">
                <a:solidFill>
                  <a:schemeClr val="tx1">
                    <a:lumMod val="75000"/>
                    <a:lumOff val="25000"/>
                  </a:schemeClr>
                </a:solidFill>
                <a:latin typeface="微软雅黑" pitchFamily="34" charset="-122"/>
                <a:ea typeface="微软雅黑" pitchFamily="34" charset="-122"/>
              </a:rPr>
              <a:t>40km</a:t>
            </a:r>
            <a:r>
              <a:rPr lang="zh-CN" altLang="en-US" sz="1400" kern="0" dirty="0">
                <a:solidFill>
                  <a:schemeClr val="tx1">
                    <a:lumMod val="75000"/>
                    <a:lumOff val="25000"/>
                  </a:schemeClr>
                </a:solidFill>
                <a:latin typeface="微软雅黑" pitchFamily="34" charset="-122"/>
                <a:ea typeface="微软雅黑" pitchFamily="34" charset="-122"/>
              </a:rPr>
              <a:t>，则制动距离是</a:t>
            </a:r>
            <a:r>
              <a:rPr lang="en-US" altLang="zh-CN" sz="1400" kern="0" dirty="0">
                <a:solidFill>
                  <a:schemeClr val="tx1">
                    <a:lumMod val="75000"/>
                    <a:lumOff val="25000"/>
                  </a:schemeClr>
                </a:solidFill>
                <a:latin typeface="微软雅黑" pitchFamily="34" charset="-122"/>
                <a:ea typeface="微软雅黑" pitchFamily="34" charset="-122"/>
              </a:rPr>
              <a:t>35m</a:t>
            </a:r>
            <a:r>
              <a:rPr lang="zh-CN" altLang="en-US" sz="1400" kern="0" dirty="0">
                <a:solidFill>
                  <a:schemeClr val="tx1">
                    <a:lumMod val="75000"/>
                    <a:lumOff val="25000"/>
                  </a:schemeClr>
                </a:solidFill>
                <a:latin typeface="微软雅黑" pitchFamily="34" charset="-122"/>
                <a:ea typeface="微软雅黑" pitchFamily="34" charset="-122"/>
              </a:rPr>
              <a:t>左右，如时速为</a:t>
            </a:r>
            <a:r>
              <a:rPr lang="en-US" altLang="zh-CN" sz="1400" kern="0" dirty="0">
                <a:solidFill>
                  <a:schemeClr val="tx1">
                    <a:lumMod val="75000"/>
                    <a:lumOff val="25000"/>
                  </a:schemeClr>
                </a:solidFill>
                <a:latin typeface="微软雅黑" pitchFamily="34" charset="-122"/>
                <a:ea typeface="微软雅黑" pitchFamily="34" charset="-122"/>
              </a:rPr>
              <a:t>100km</a:t>
            </a:r>
            <a:r>
              <a:rPr lang="zh-CN" altLang="en-US" sz="1400" kern="0" dirty="0">
                <a:solidFill>
                  <a:schemeClr val="tx1">
                    <a:lumMod val="75000"/>
                    <a:lumOff val="25000"/>
                  </a:schemeClr>
                </a:solidFill>
                <a:latin typeface="微软雅黑" pitchFamily="34" charset="-122"/>
                <a:ea typeface="微软雅黑" pitchFamily="34" charset="-122"/>
              </a:rPr>
              <a:t>时，则制动距离是</a:t>
            </a:r>
            <a:r>
              <a:rPr lang="en-US" altLang="zh-CN" sz="1400" kern="0" dirty="0">
                <a:solidFill>
                  <a:schemeClr val="tx1">
                    <a:lumMod val="75000"/>
                    <a:lumOff val="25000"/>
                  </a:schemeClr>
                </a:solidFill>
                <a:latin typeface="微软雅黑" pitchFamily="34" charset="-122"/>
                <a:ea typeface="微软雅黑" pitchFamily="34" charset="-122"/>
              </a:rPr>
              <a:t>200m</a:t>
            </a:r>
            <a:r>
              <a:rPr lang="zh-CN" altLang="en-US" sz="1400" kern="0" dirty="0">
                <a:solidFill>
                  <a:schemeClr val="tx1">
                    <a:lumMod val="75000"/>
                    <a:lumOff val="25000"/>
                  </a:schemeClr>
                </a:solidFill>
                <a:latin typeface="微软雅黑" pitchFamily="34" charset="-122"/>
                <a:ea typeface="微软雅黑" pitchFamily="34" charset="-122"/>
              </a:rPr>
              <a:t>左右。当时速成为</a:t>
            </a:r>
            <a:r>
              <a:rPr lang="en-US" altLang="zh-CN" sz="1400" kern="0" dirty="0">
                <a:solidFill>
                  <a:schemeClr val="tx1">
                    <a:lumMod val="75000"/>
                    <a:lumOff val="25000"/>
                  </a:schemeClr>
                </a:solidFill>
                <a:latin typeface="微软雅黑" pitchFamily="34" charset="-122"/>
                <a:ea typeface="微软雅黑" pitchFamily="34" charset="-122"/>
              </a:rPr>
              <a:t>40km</a:t>
            </a:r>
            <a:r>
              <a:rPr lang="zh-CN" altLang="en-US" sz="1400" kern="0" dirty="0">
                <a:solidFill>
                  <a:schemeClr val="tx1">
                    <a:lumMod val="75000"/>
                    <a:lumOff val="25000"/>
                  </a:schemeClr>
                </a:solidFill>
                <a:latin typeface="微软雅黑" pitchFamily="34" charset="-122"/>
                <a:ea typeface="微软雅黑" pitchFamily="34" charset="-122"/>
              </a:rPr>
              <a:t>时，方向盘旋转</a:t>
            </a:r>
            <a:r>
              <a:rPr lang="en-US" altLang="zh-CN" sz="1400" kern="0" dirty="0">
                <a:solidFill>
                  <a:schemeClr val="tx1">
                    <a:lumMod val="75000"/>
                    <a:lumOff val="25000"/>
                  </a:schemeClr>
                </a:solidFill>
                <a:latin typeface="微软雅黑" pitchFamily="34" charset="-122"/>
                <a:ea typeface="微软雅黑" pitchFamily="34" charset="-122"/>
              </a:rPr>
              <a:t>20°</a:t>
            </a:r>
            <a:r>
              <a:rPr lang="zh-CN" altLang="en-US" sz="1400" kern="0" dirty="0">
                <a:solidFill>
                  <a:schemeClr val="tx1">
                    <a:lumMod val="75000"/>
                    <a:lumOff val="25000"/>
                  </a:schemeClr>
                </a:solidFill>
                <a:latin typeface="微软雅黑" pitchFamily="34" charset="-122"/>
                <a:ea typeface="微软雅黑" pitchFamily="34" charset="-122"/>
              </a:rPr>
              <a:t>可以产生</a:t>
            </a:r>
            <a:r>
              <a:rPr lang="en-US" altLang="zh-CN" sz="1400" kern="0" dirty="0">
                <a:solidFill>
                  <a:schemeClr val="tx1">
                    <a:lumMod val="75000"/>
                    <a:lumOff val="25000"/>
                  </a:schemeClr>
                </a:solidFill>
                <a:latin typeface="微软雅黑" pitchFamily="34" charset="-122"/>
                <a:ea typeface="微软雅黑" pitchFamily="34" charset="-122"/>
              </a:rPr>
              <a:t>0.2g</a:t>
            </a:r>
            <a:r>
              <a:rPr lang="zh-CN" altLang="en-US" sz="1400" kern="0" dirty="0">
                <a:solidFill>
                  <a:schemeClr val="tx1">
                    <a:lumMod val="75000"/>
                    <a:lumOff val="25000"/>
                  </a:schemeClr>
                </a:solidFill>
                <a:latin typeface="微软雅黑" pitchFamily="34" charset="-122"/>
                <a:ea typeface="微软雅黑" pitchFamily="34" charset="-122"/>
              </a:rPr>
              <a:t>的离心力，因此，速度越大，方向盘越不能旋转过大，否则就会引起侧滑。</a:t>
            </a:r>
          </a:p>
          <a:p>
            <a:pPr marL="342900" indent="-342900">
              <a:lnSpc>
                <a:spcPct val="150000"/>
              </a:lnSpc>
              <a:spcBef>
                <a:spcPct val="20000"/>
              </a:spcBef>
              <a:defRPr/>
            </a:pPr>
            <a:r>
              <a:rPr lang="zh-CN" altLang="en-US" sz="1400" b="1" kern="0" dirty="0">
                <a:latin typeface="微软雅黑" pitchFamily="34" charset="-122"/>
                <a:ea typeface="微软雅黑" pitchFamily="34" charset="-122"/>
              </a:rPr>
              <a:t>（</a:t>
            </a:r>
            <a:r>
              <a:rPr lang="en-US" altLang="zh-CN" sz="1400" b="1" kern="0" dirty="0">
                <a:latin typeface="微软雅黑" pitchFamily="34" charset="-122"/>
                <a:ea typeface="微软雅黑" pitchFamily="34" charset="-122"/>
              </a:rPr>
              <a:t>8</a:t>
            </a:r>
            <a:r>
              <a:rPr lang="zh-CN" altLang="en-US" sz="1400" b="1" kern="0" dirty="0">
                <a:latin typeface="微软雅黑" pitchFamily="34" charset="-122"/>
                <a:ea typeface="微软雅黑" pitchFamily="34" charset="-122"/>
              </a:rPr>
              <a:t>）车陷泥坑的自救方法</a:t>
            </a:r>
          </a:p>
          <a:p>
            <a:pPr marL="342900" indent="-342900">
              <a:lnSpc>
                <a:spcPct val="150000"/>
              </a:lnSpc>
              <a:spcBef>
                <a:spcPct val="20000"/>
              </a:spcBef>
              <a:defRPr/>
            </a:pPr>
            <a:r>
              <a:rPr lang="zh-CN" altLang="en-US" sz="1400" kern="0" dirty="0">
                <a:solidFill>
                  <a:schemeClr val="tx1">
                    <a:lumMod val="75000"/>
                    <a:lumOff val="25000"/>
                  </a:schemeClr>
                </a:solidFill>
                <a:latin typeface="微软雅黑" pitchFamily="34" charset="-122"/>
                <a:ea typeface="微软雅黑" pitchFamily="34" charset="-122"/>
              </a:rPr>
              <a:t>         </a:t>
            </a:r>
            <a:r>
              <a:rPr lang="zh-CN" altLang="en-US" sz="1400" kern="0" dirty="0" smtClean="0">
                <a:solidFill>
                  <a:schemeClr val="tx1">
                    <a:lumMod val="75000"/>
                    <a:lumOff val="25000"/>
                  </a:schemeClr>
                </a:solidFill>
                <a:latin typeface="微软雅黑" pitchFamily="34" charset="-122"/>
                <a:ea typeface="微软雅黑" pitchFamily="34" charset="-122"/>
              </a:rPr>
              <a:t>下雨天</a:t>
            </a:r>
            <a:r>
              <a:rPr lang="zh-CN" altLang="en-US" sz="1400" kern="0" dirty="0">
                <a:solidFill>
                  <a:schemeClr val="tx1">
                    <a:lumMod val="75000"/>
                    <a:lumOff val="25000"/>
                  </a:schemeClr>
                </a:solidFill>
                <a:latin typeface="微软雅黑" pitchFamily="34" charset="-122"/>
                <a:ea typeface="微软雅黑" pitchFamily="34" charset="-122"/>
              </a:rPr>
              <a:t>或在乡间土路上行车时，经常遇到车轮陷入泥坑的情况。一旦发生这种情况，可以挂上一挡或倒挡，试探性地缓踩油门，当汽车能前行或者后退时，要保持加速踏板位置不变，低速开出泥泞路段。如果汽车无法前后移动，可以在驱动轮前后垫石块、砖头、木板或树枝等，以增加车轮与地面的附着力，使汽车平稳开出泥坑。</a:t>
            </a:r>
          </a:p>
        </p:txBody>
      </p:sp>
      <p:sp>
        <p:nvSpPr>
          <p:cNvPr id="5" name="Rectangle 3"/>
          <p:cNvSpPr txBox="1">
            <a:spLocks noChangeArrowheads="1"/>
          </p:cNvSpPr>
          <p:nvPr/>
        </p:nvSpPr>
        <p:spPr bwMode="auto">
          <a:xfrm>
            <a:off x="71406" y="642918"/>
            <a:ext cx="8929718" cy="1614488"/>
          </a:xfrm>
          <a:prstGeom prst="rect">
            <a:avLst/>
          </a:prstGeom>
          <a:noFill/>
          <a:ln w="9525">
            <a:noFill/>
            <a:miter lim="800000"/>
            <a:headEnd/>
            <a:tailEnd/>
          </a:ln>
        </p:spPr>
        <p:txBody>
          <a:bodyPr/>
          <a:lstStyle/>
          <a:p>
            <a:pPr marL="342900" indent="-342900">
              <a:lnSpc>
                <a:spcPct val="150000"/>
              </a:lnSpc>
              <a:spcBef>
                <a:spcPct val="20000"/>
              </a:spcBef>
              <a:defRPr/>
            </a:pPr>
            <a:r>
              <a:rPr lang="zh-CN" altLang="en-US" sz="1400" b="1" kern="0" dirty="0">
                <a:latin typeface="微软雅黑" pitchFamily="34" charset="-122"/>
                <a:ea typeface="微软雅黑" pitchFamily="34" charset="-122"/>
              </a:rPr>
              <a:t>（</a:t>
            </a:r>
            <a:r>
              <a:rPr lang="en-US" altLang="zh-CN" sz="1400" b="1" kern="0" dirty="0">
                <a:latin typeface="微软雅黑" pitchFamily="34" charset="-122"/>
                <a:ea typeface="微软雅黑" pitchFamily="34" charset="-122"/>
              </a:rPr>
              <a:t>5</a:t>
            </a:r>
            <a:r>
              <a:rPr lang="zh-CN" altLang="en-US" sz="1400" b="1" kern="0" dirty="0">
                <a:latin typeface="微软雅黑" pitchFamily="34" charset="-122"/>
                <a:ea typeface="微软雅黑" pitchFamily="34" charset="-122"/>
              </a:rPr>
              <a:t>）不宜加速超车</a:t>
            </a:r>
          </a:p>
          <a:p>
            <a:pPr marL="342900" indent="-342900">
              <a:lnSpc>
                <a:spcPct val="150000"/>
              </a:lnSpc>
              <a:spcBef>
                <a:spcPct val="20000"/>
              </a:spcBef>
              <a:defRPr/>
            </a:pPr>
            <a:r>
              <a:rPr lang="zh-CN" altLang="en-US" sz="1400" kern="0" dirty="0">
                <a:solidFill>
                  <a:schemeClr val="tx1">
                    <a:lumMod val="75000"/>
                    <a:lumOff val="25000"/>
                  </a:schemeClr>
                </a:solidFill>
                <a:latin typeface="微软雅黑" pitchFamily="34" charset="-122"/>
                <a:ea typeface="微软雅黑" pitchFamily="34" charset="-122"/>
              </a:rPr>
              <a:t>             雨中行车，要随时注意前车的行驶速度和方向，绝不可因前车速度慢而加速超车。尤其是在高速公路上，由于各车道的车速相对较高，司机的视角变窄，加上路面湿滑，强行越线超车时，稍动方向就很容易造成车轮打滑，极易造成与其他车辆发生刮蹭，引发车辆侧翻等意外事故。</a:t>
            </a:r>
          </a:p>
          <a:p>
            <a:pPr marL="342900" indent="-342900">
              <a:lnSpc>
                <a:spcPct val="150000"/>
              </a:lnSpc>
              <a:spcBef>
                <a:spcPct val="20000"/>
              </a:spcBef>
              <a:defRPr/>
            </a:pPr>
            <a:r>
              <a:rPr lang="zh-CN" altLang="en-US" sz="1400" b="1" kern="0" dirty="0">
                <a:latin typeface="微软雅黑" pitchFamily="34" charset="-122"/>
                <a:ea typeface="微软雅黑" pitchFamily="34" charset="-122"/>
              </a:rPr>
              <a:t>（</a:t>
            </a:r>
            <a:r>
              <a:rPr lang="en-US" altLang="zh-CN" sz="1400" b="1" kern="0" dirty="0">
                <a:latin typeface="微软雅黑" pitchFamily="34" charset="-122"/>
                <a:ea typeface="微软雅黑" pitchFamily="34" charset="-122"/>
              </a:rPr>
              <a:t>6</a:t>
            </a:r>
            <a:r>
              <a:rPr lang="zh-CN" altLang="en-US" sz="1400" b="1" kern="0" dirty="0">
                <a:latin typeface="微软雅黑" pitchFamily="34" charset="-122"/>
                <a:ea typeface="微软雅黑" pitchFamily="34" charset="-122"/>
              </a:rPr>
              <a:t>）防止行车中撞人</a:t>
            </a:r>
          </a:p>
          <a:p>
            <a:pPr marL="342900" indent="-342900">
              <a:lnSpc>
                <a:spcPct val="150000"/>
              </a:lnSpc>
              <a:spcBef>
                <a:spcPct val="20000"/>
              </a:spcBef>
              <a:defRPr/>
            </a:pPr>
            <a:r>
              <a:rPr lang="zh-CN" altLang="en-US" sz="1400" kern="0" dirty="0">
                <a:solidFill>
                  <a:schemeClr val="tx1">
                    <a:lumMod val="75000"/>
                    <a:lumOff val="25000"/>
                  </a:schemeClr>
                </a:solidFill>
                <a:latin typeface="微软雅黑" pitchFamily="34" charset="-122"/>
                <a:ea typeface="微软雅黑" pitchFamily="34" charset="-122"/>
              </a:rPr>
              <a:t>            </a:t>
            </a:r>
            <a:r>
              <a:rPr lang="zh-CN" altLang="en-US" sz="1400" kern="0" dirty="0" smtClean="0">
                <a:solidFill>
                  <a:schemeClr val="tx1">
                    <a:lumMod val="75000"/>
                    <a:lumOff val="25000"/>
                  </a:schemeClr>
                </a:solidFill>
                <a:latin typeface="微软雅黑" pitchFamily="34" charset="-122"/>
                <a:ea typeface="微软雅黑" pitchFamily="34" charset="-122"/>
              </a:rPr>
              <a:t>由于</a:t>
            </a:r>
            <a:r>
              <a:rPr lang="zh-CN" altLang="en-US" sz="1400" kern="0" dirty="0">
                <a:solidFill>
                  <a:schemeClr val="tx1">
                    <a:lumMod val="75000"/>
                    <a:lumOff val="25000"/>
                  </a:schemeClr>
                </a:solidFill>
                <a:latin typeface="微软雅黑" pitchFamily="34" charset="-122"/>
                <a:ea typeface="微软雅黑" pitchFamily="34" charset="-122"/>
              </a:rPr>
              <a:t>雨中的行人撑伞，骑车人穿雨披，他们的视线、听觉、反应等受到限制，有时还为了赶路、争抢换车横穿猛拐，往往是车辆临近时惊慌失措而滑倒，使司机措手不及。遇到这种情况时，司机应减速慢行多鸣笛，耐心避让，必要时可选择安全地点停车，切不可急躁地与行人和自行车抢行，防止撞倒行人。</a:t>
            </a:r>
          </a:p>
        </p:txBody>
      </p:sp>
      <p:sp>
        <p:nvSpPr>
          <p:cNvPr id="6" name="Rectangle 2"/>
          <p:cNvSpPr>
            <a:spLocks noGrp="1" noChangeArrowheads="1"/>
          </p:cNvSpPr>
          <p:nvPr>
            <p:ph type="title"/>
          </p:nvPr>
        </p:nvSpPr>
        <p:spPr>
          <a:xfrm>
            <a:off x="285720" y="0"/>
            <a:ext cx="8229600" cy="561975"/>
          </a:xfrm>
        </p:spPr>
        <p:txBody>
          <a:bodyPr>
            <a:normAutofit/>
          </a:bodyPr>
          <a:lstStyle/>
          <a:p>
            <a:pPr marL="457200" indent="-457200" algn="l" eaLnBrk="1" hangingPunct="1"/>
            <a:r>
              <a:rPr lang="zh-CN" altLang="en-US" sz="1800" b="1" dirty="0" smtClean="0">
                <a:solidFill>
                  <a:schemeClr val="tx1"/>
                </a:solidFill>
              </a:rPr>
              <a:t>一、冬季行车安全注意事项</a:t>
            </a:r>
            <a:r>
              <a:rPr lang="en-US" altLang="zh-CN" sz="1800" b="1" dirty="0" smtClean="0">
                <a:solidFill>
                  <a:schemeClr val="tx1"/>
                </a:solidFill>
              </a:rPr>
              <a:t>----</a:t>
            </a:r>
            <a:r>
              <a:rPr lang="zh-CN" altLang="en-US" sz="1800" b="1" dirty="0" smtClean="0">
                <a:solidFill>
                  <a:schemeClr val="tx1"/>
                </a:solidFill>
              </a:rPr>
              <a:t>雨天</a:t>
            </a:r>
          </a:p>
        </p:txBody>
      </p:sp>
      <p:sp>
        <p:nvSpPr>
          <p:cNvPr id="7" name="椭圆 6"/>
          <p:cNvSpPr/>
          <p:nvPr/>
        </p:nvSpPr>
        <p:spPr>
          <a:xfrm>
            <a:off x="6929454"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4">
                                            <p:txEl>
                                              <p:pRg st="0" end="0"/>
                                            </p:txEl>
                                          </p:spTgt>
                                        </p:tgtEl>
                                        <p:attrNameLst>
                                          <p:attrName>ppt_x</p:attrName>
                                        </p:attrNameLst>
                                      </p:cBhvr>
                                    </p:anim>
                                    <p:anim from="0" to="-1.0" calcmode="lin" valueType="num">
                                      <p:cBhvr>
                                        <p:cTn id="8" dur="200" decel="50000" autoRev="1" fill="hold">
                                          <p:stCondLst>
                                            <p:cond delay="600"/>
                                          </p:stCondLst>
                                        </p:cTn>
                                        <p:tgtEl>
                                          <p:spTgt spid="4">
                                            <p:txEl>
                                              <p:pRg st="0" end="0"/>
                                            </p:txEl>
                                          </p:spTgt>
                                        </p:tgtEl>
                                        <p:attrNameLst>
                                          <p:attrName>xshear</p:attrName>
                                        </p:attrNameLst>
                                      </p:cBhvr>
                                    </p:anim>
                                    <p:animScale>
                                      <p:cBhvr>
                                        <p:cTn id="9" dur="200" decel="100000" autoRev="1" fill="hold">
                                          <p:stCondLst>
                                            <p:cond delay="600"/>
                                          </p:stCondLst>
                                        </p:cTn>
                                        <p:tgtEl>
                                          <p:spTgt spid="4">
                                            <p:txEl>
                                              <p:pRg st="0" end="0"/>
                                            </p:txEl>
                                          </p:spTgt>
                                        </p:tgtEl>
                                      </p:cBhvr>
                                      <p:from x="100000" y="100000"/>
                                      <p:to x="80000" y="100000"/>
                                    </p:animScale>
                                    <p:anim by="(#ppt_h/3+#ppt_w*0.1)" calcmode="lin" valueType="num">
                                      <p:cBhvr additive="sum">
                                        <p:cTn id="10" dur="200" decel="100000" autoRev="1" fill="hold">
                                          <p:stCondLst>
                                            <p:cond delay="600"/>
                                          </p:stCondLst>
                                        </p:cTn>
                                        <p:tgtEl>
                                          <p:spTgt spid="4">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4">
                                            <p:txEl>
                                              <p:pRg st="1" end="1"/>
                                            </p:txEl>
                                          </p:spTgt>
                                        </p:tgtEl>
                                        <p:attrNameLst>
                                          <p:attrName>ppt_x</p:attrName>
                                        </p:attrNameLst>
                                      </p:cBhvr>
                                    </p:anim>
                                    <p:anim from="0" to="-1.0" calcmode="lin" valueType="num">
                                      <p:cBhvr>
                                        <p:cTn id="16" dur="200" decel="50000" autoRev="1" fill="hold">
                                          <p:stCondLst>
                                            <p:cond delay="600"/>
                                          </p:stCondLst>
                                        </p:cTn>
                                        <p:tgtEl>
                                          <p:spTgt spid="4">
                                            <p:txEl>
                                              <p:pRg st="1" end="1"/>
                                            </p:txEl>
                                          </p:spTgt>
                                        </p:tgtEl>
                                        <p:attrNameLst>
                                          <p:attrName>xshear</p:attrName>
                                        </p:attrNameLst>
                                      </p:cBhvr>
                                    </p:anim>
                                    <p:animScale>
                                      <p:cBhvr>
                                        <p:cTn id="17" dur="200" decel="100000" autoRev="1" fill="hold">
                                          <p:stCondLst>
                                            <p:cond delay="600"/>
                                          </p:stCondLst>
                                        </p:cTn>
                                        <p:tgtEl>
                                          <p:spTgt spid="4">
                                            <p:txEl>
                                              <p:pRg st="1" end="1"/>
                                            </p:txEl>
                                          </p:spTgt>
                                        </p:tgtEl>
                                      </p:cBhvr>
                                      <p:from x="100000" y="100000"/>
                                      <p:to x="80000" y="100000"/>
                                    </p:animScale>
                                    <p:anim by="(#ppt_h/3+#ppt_w*0.1)" calcmode="lin" valueType="num">
                                      <p:cBhvr additive="sum">
                                        <p:cTn id="18" dur="200" decel="100000" autoRev="1" fill="hold">
                                          <p:stCondLst>
                                            <p:cond delay="600"/>
                                          </p:stCondLst>
                                        </p:cTn>
                                        <p:tgtEl>
                                          <p:spTgt spid="4">
                                            <p:txEl>
                                              <p:pRg st="1" end="1"/>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4">
                                            <p:txEl>
                                              <p:pRg st="2" end="2"/>
                                            </p:txEl>
                                          </p:spTgt>
                                        </p:tgtEl>
                                        <p:attrNameLst>
                                          <p:attrName>ppt_x</p:attrName>
                                        </p:attrNameLst>
                                      </p:cBhvr>
                                    </p:anim>
                                    <p:anim from="0" to="-1.0" calcmode="lin" valueType="num">
                                      <p:cBhvr>
                                        <p:cTn id="24" dur="200" decel="50000" autoRev="1" fill="hold">
                                          <p:stCondLst>
                                            <p:cond delay="600"/>
                                          </p:stCondLst>
                                        </p:cTn>
                                        <p:tgtEl>
                                          <p:spTgt spid="4">
                                            <p:txEl>
                                              <p:pRg st="2" end="2"/>
                                            </p:txEl>
                                          </p:spTgt>
                                        </p:tgtEl>
                                        <p:attrNameLst>
                                          <p:attrName>xshear</p:attrName>
                                        </p:attrNameLst>
                                      </p:cBhvr>
                                    </p:anim>
                                    <p:animScale>
                                      <p:cBhvr>
                                        <p:cTn id="25" dur="200" decel="100000" autoRev="1" fill="hold">
                                          <p:stCondLst>
                                            <p:cond delay="600"/>
                                          </p:stCondLst>
                                        </p:cTn>
                                        <p:tgtEl>
                                          <p:spTgt spid="4">
                                            <p:txEl>
                                              <p:pRg st="2" end="2"/>
                                            </p:txEl>
                                          </p:spTgt>
                                        </p:tgtEl>
                                      </p:cBhvr>
                                      <p:from x="100000" y="100000"/>
                                      <p:to x="80000" y="100000"/>
                                    </p:animScale>
                                    <p:anim by="(#ppt_h/3+#ppt_w*0.1)" calcmode="lin" valueType="num">
                                      <p:cBhvr additive="sum">
                                        <p:cTn id="26" dur="200" decel="100000" autoRev="1" fill="hold">
                                          <p:stCondLst>
                                            <p:cond delay="600"/>
                                          </p:stCondLst>
                                        </p:cTn>
                                        <p:tgtEl>
                                          <p:spTgt spid="4">
                                            <p:txEl>
                                              <p:pRg st="2" end="2"/>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50" presetClass="entr" presetSubtype="0" decel="100000"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p:cTn id="31" dur="1000" fill="hold"/>
                                        <p:tgtEl>
                                          <p:spTgt spid="4">
                                            <p:txEl>
                                              <p:pRg st="3" end="3"/>
                                            </p:txEl>
                                          </p:spTgt>
                                        </p:tgtEl>
                                        <p:attrNameLst>
                                          <p:attrName>ppt_w</p:attrName>
                                        </p:attrNameLst>
                                      </p:cBhvr>
                                      <p:tavLst>
                                        <p:tav tm="0">
                                          <p:val>
                                            <p:strVal val="#ppt_w+.3"/>
                                          </p:val>
                                        </p:tav>
                                        <p:tav tm="100000">
                                          <p:val>
                                            <p:strVal val="#ppt_w"/>
                                          </p:val>
                                        </p:tav>
                                      </p:tavLst>
                                    </p:anim>
                                    <p:anim calcmode="lin" valueType="num">
                                      <p:cBhvr>
                                        <p:cTn id="32"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33" dur="1000"/>
                                        <p:tgtEl>
                                          <p:spTgt spid="4">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4" presetClass="entr" presetSubtype="0" fill="hold" nodeType="click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 from="(-#ppt_w/2)" to="(#ppt_x)" calcmode="lin" valueType="num">
                                      <p:cBhvr>
                                        <p:cTn id="38" dur="600" fill="hold">
                                          <p:stCondLst>
                                            <p:cond delay="0"/>
                                          </p:stCondLst>
                                        </p:cTn>
                                        <p:tgtEl>
                                          <p:spTgt spid="5">
                                            <p:txEl>
                                              <p:pRg st="0" end="0"/>
                                            </p:txEl>
                                          </p:spTgt>
                                        </p:tgtEl>
                                        <p:attrNameLst>
                                          <p:attrName>ppt_x</p:attrName>
                                        </p:attrNameLst>
                                      </p:cBhvr>
                                    </p:anim>
                                    <p:anim from="0" to="-1.0" calcmode="lin" valueType="num">
                                      <p:cBhvr>
                                        <p:cTn id="39" dur="200" decel="50000" autoRev="1" fill="hold">
                                          <p:stCondLst>
                                            <p:cond delay="600"/>
                                          </p:stCondLst>
                                        </p:cTn>
                                        <p:tgtEl>
                                          <p:spTgt spid="5">
                                            <p:txEl>
                                              <p:pRg st="0" end="0"/>
                                            </p:txEl>
                                          </p:spTgt>
                                        </p:tgtEl>
                                        <p:attrNameLst>
                                          <p:attrName>xshear</p:attrName>
                                        </p:attrNameLst>
                                      </p:cBhvr>
                                    </p:anim>
                                    <p:animScale>
                                      <p:cBhvr>
                                        <p:cTn id="40" dur="200" decel="100000" autoRev="1" fill="hold">
                                          <p:stCondLst>
                                            <p:cond delay="600"/>
                                          </p:stCondLst>
                                        </p:cTn>
                                        <p:tgtEl>
                                          <p:spTgt spid="5">
                                            <p:txEl>
                                              <p:pRg st="0" end="0"/>
                                            </p:txEl>
                                          </p:spTgt>
                                        </p:tgtEl>
                                      </p:cBhvr>
                                      <p:from x="100000" y="100000"/>
                                      <p:to x="80000" y="100000"/>
                                    </p:animScale>
                                    <p:anim by="(#ppt_h/3+#ppt_w*0.1)" calcmode="lin" valueType="num">
                                      <p:cBhvr additive="sum">
                                        <p:cTn id="41" dur="200" decel="100000" autoRev="1" fill="hold">
                                          <p:stCondLst>
                                            <p:cond delay="600"/>
                                          </p:stCondLst>
                                        </p:cTn>
                                        <p:tgtEl>
                                          <p:spTgt spid="5">
                                            <p:txEl>
                                              <p:pRg st="0" end="0"/>
                                            </p:txEl>
                                          </p:spTgt>
                                        </p:tgtEl>
                                        <p:attrNameLst>
                                          <p:attrName>ppt_x</p:attrName>
                                        </p:attrNameLst>
                                      </p:cBhvr>
                                    </p:anim>
                                  </p:childTnLst>
                                </p:cTn>
                              </p:par>
                            </p:childTnLst>
                          </p:cTn>
                        </p:par>
                      </p:childTnLst>
                    </p:cTn>
                  </p:par>
                  <p:par>
                    <p:cTn id="42" fill="hold">
                      <p:stCondLst>
                        <p:cond delay="indefinite"/>
                      </p:stCondLst>
                      <p:childTnLst>
                        <p:par>
                          <p:cTn id="43" fill="hold">
                            <p:stCondLst>
                              <p:cond delay="0"/>
                            </p:stCondLst>
                            <p:childTnLst>
                              <p:par>
                                <p:cTn id="44" presetID="50" presetClass="entr" presetSubtype="0" decel="100000" fill="hold" nodeType="clickEffect">
                                  <p:stCondLst>
                                    <p:cond delay="0"/>
                                  </p:stCondLst>
                                  <p:childTnLst>
                                    <p:set>
                                      <p:cBhvr>
                                        <p:cTn id="45" dur="1" fill="hold">
                                          <p:stCondLst>
                                            <p:cond delay="0"/>
                                          </p:stCondLst>
                                        </p:cTn>
                                        <p:tgtEl>
                                          <p:spTgt spid="5">
                                            <p:txEl>
                                              <p:pRg st="1" end="1"/>
                                            </p:txEl>
                                          </p:spTgt>
                                        </p:tgtEl>
                                        <p:attrNameLst>
                                          <p:attrName>style.visibility</p:attrName>
                                        </p:attrNameLst>
                                      </p:cBhvr>
                                      <p:to>
                                        <p:strVal val="visible"/>
                                      </p:to>
                                    </p:set>
                                    <p:anim calcmode="lin" valueType="num">
                                      <p:cBhvr>
                                        <p:cTn id="46" dur="1000" fill="hold"/>
                                        <p:tgtEl>
                                          <p:spTgt spid="5">
                                            <p:txEl>
                                              <p:pRg st="1" end="1"/>
                                            </p:txEl>
                                          </p:spTgt>
                                        </p:tgtEl>
                                        <p:attrNameLst>
                                          <p:attrName>ppt_w</p:attrName>
                                        </p:attrNameLst>
                                      </p:cBhvr>
                                      <p:tavLst>
                                        <p:tav tm="0">
                                          <p:val>
                                            <p:strVal val="#ppt_w+.3"/>
                                          </p:val>
                                        </p:tav>
                                        <p:tav tm="100000">
                                          <p:val>
                                            <p:strVal val="#ppt_w"/>
                                          </p:val>
                                        </p:tav>
                                      </p:tavLst>
                                    </p:anim>
                                    <p:anim calcmode="lin" valueType="num">
                                      <p:cBhvr>
                                        <p:cTn id="47"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48" dur="1000"/>
                                        <p:tgtEl>
                                          <p:spTgt spid="5">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4" presetClass="entr" presetSubtype="0" fill="hold" nodeType="clickEffect">
                                  <p:stCondLst>
                                    <p:cond delay="0"/>
                                  </p:stCondLst>
                                  <p:childTnLst>
                                    <p:set>
                                      <p:cBhvr>
                                        <p:cTn id="52" dur="1" fill="hold">
                                          <p:stCondLst>
                                            <p:cond delay="0"/>
                                          </p:stCondLst>
                                        </p:cTn>
                                        <p:tgtEl>
                                          <p:spTgt spid="5">
                                            <p:txEl>
                                              <p:pRg st="2" end="2"/>
                                            </p:txEl>
                                          </p:spTgt>
                                        </p:tgtEl>
                                        <p:attrNameLst>
                                          <p:attrName>style.visibility</p:attrName>
                                        </p:attrNameLst>
                                      </p:cBhvr>
                                      <p:to>
                                        <p:strVal val="visible"/>
                                      </p:to>
                                    </p:set>
                                    <p:anim from="(-#ppt_w/2)" to="(#ppt_x)" calcmode="lin" valueType="num">
                                      <p:cBhvr>
                                        <p:cTn id="53" dur="600" fill="hold">
                                          <p:stCondLst>
                                            <p:cond delay="0"/>
                                          </p:stCondLst>
                                        </p:cTn>
                                        <p:tgtEl>
                                          <p:spTgt spid="5">
                                            <p:txEl>
                                              <p:pRg st="2" end="2"/>
                                            </p:txEl>
                                          </p:spTgt>
                                        </p:tgtEl>
                                        <p:attrNameLst>
                                          <p:attrName>ppt_x</p:attrName>
                                        </p:attrNameLst>
                                      </p:cBhvr>
                                    </p:anim>
                                    <p:anim from="0" to="-1.0" calcmode="lin" valueType="num">
                                      <p:cBhvr>
                                        <p:cTn id="54" dur="200" decel="50000" autoRev="1" fill="hold">
                                          <p:stCondLst>
                                            <p:cond delay="600"/>
                                          </p:stCondLst>
                                        </p:cTn>
                                        <p:tgtEl>
                                          <p:spTgt spid="5">
                                            <p:txEl>
                                              <p:pRg st="2" end="2"/>
                                            </p:txEl>
                                          </p:spTgt>
                                        </p:tgtEl>
                                        <p:attrNameLst>
                                          <p:attrName>xshear</p:attrName>
                                        </p:attrNameLst>
                                      </p:cBhvr>
                                    </p:anim>
                                    <p:animScale>
                                      <p:cBhvr>
                                        <p:cTn id="55" dur="200" decel="100000" autoRev="1" fill="hold">
                                          <p:stCondLst>
                                            <p:cond delay="600"/>
                                          </p:stCondLst>
                                        </p:cTn>
                                        <p:tgtEl>
                                          <p:spTgt spid="5">
                                            <p:txEl>
                                              <p:pRg st="2" end="2"/>
                                            </p:txEl>
                                          </p:spTgt>
                                        </p:tgtEl>
                                      </p:cBhvr>
                                      <p:from x="100000" y="100000"/>
                                      <p:to x="80000" y="100000"/>
                                    </p:animScale>
                                    <p:anim by="(#ppt_h/3+#ppt_w*0.1)" calcmode="lin" valueType="num">
                                      <p:cBhvr additive="sum">
                                        <p:cTn id="56" dur="200" decel="100000" autoRev="1" fill="hold">
                                          <p:stCondLst>
                                            <p:cond delay="600"/>
                                          </p:stCondLst>
                                        </p:cTn>
                                        <p:tgtEl>
                                          <p:spTgt spid="5">
                                            <p:txEl>
                                              <p:pRg st="2" end="2"/>
                                            </p:txEl>
                                          </p:spTgt>
                                        </p:tgtEl>
                                        <p:attrNameLst>
                                          <p:attrName>ppt_x</p:attrName>
                                        </p:attrNameLst>
                                      </p:cBhvr>
                                    </p:anim>
                                  </p:childTnLst>
                                </p:cTn>
                              </p:par>
                            </p:childTnLst>
                          </p:cTn>
                        </p:par>
                      </p:childTnLst>
                    </p:cTn>
                  </p:par>
                  <p:par>
                    <p:cTn id="57" fill="hold">
                      <p:stCondLst>
                        <p:cond delay="indefinite"/>
                      </p:stCondLst>
                      <p:childTnLst>
                        <p:par>
                          <p:cTn id="58" fill="hold">
                            <p:stCondLst>
                              <p:cond delay="0"/>
                            </p:stCondLst>
                            <p:childTnLst>
                              <p:par>
                                <p:cTn id="59" presetID="50" presetClass="entr" presetSubtype="0" decel="100000" fill="hold" nodeType="clickEffect">
                                  <p:stCondLst>
                                    <p:cond delay="0"/>
                                  </p:stCondLst>
                                  <p:childTnLst>
                                    <p:set>
                                      <p:cBhvr>
                                        <p:cTn id="60" dur="1" fill="hold">
                                          <p:stCondLst>
                                            <p:cond delay="0"/>
                                          </p:stCondLst>
                                        </p:cTn>
                                        <p:tgtEl>
                                          <p:spTgt spid="5">
                                            <p:txEl>
                                              <p:pRg st="3" end="3"/>
                                            </p:txEl>
                                          </p:spTgt>
                                        </p:tgtEl>
                                        <p:attrNameLst>
                                          <p:attrName>style.visibility</p:attrName>
                                        </p:attrNameLst>
                                      </p:cBhvr>
                                      <p:to>
                                        <p:strVal val="visible"/>
                                      </p:to>
                                    </p:set>
                                    <p:anim calcmode="lin" valueType="num">
                                      <p:cBhvr>
                                        <p:cTn id="61" dur="1000" fill="hold"/>
                                        <p:tgtEl>
                                          <p:spTgt spid="5">
                                            <p:txEl>
                                              <p:pRg st="3" end="3"/>
                                            </p:txEl>
                                          </p:spTgt>
                                        </p:tgtEl>
                                        <p:attrNameLst>
                                          <p:attrName>ppt_w</p:attrName>
                                        </p:attrNameLst>
                                      </p:cBhvr>
                                      <p:tavLst>
                                        <p:tav tm="0">
                                          <p:val>
                                            <p:strVal val="#ppt_w+.3"/>
                                          </p:val>
                                        </p:tav>
                                        <p:tav tm="100000">
                                          <p:val>
                                            <p:strVal val="#ppt_w"/>
                                          </p:val>
                                        </p:tav>
                                      </p:tavLst>
                                    </p:anim>
                                    <p:anim calcmode="lin" valueType="num">
                                      <p:cBhvr>
                                        <p:cTn id="62"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63" dur="1000"/>
                                        <p:tgtEl>
                                          <p:spTgt spid="5">
                                            <p:txEl>
                                              <p:pRg st="3" end="3"/>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27" presetClass="entr" presetSubtype="0" fill="hold" grpId="0" nodeType="clickEffect">
                                  <p:stCondLst>
                                    <p:cond delay="0"/>
                                  </p:stCondLst>
                                  <p:iterate type="lt">
                                    <p:tmPct val="50000"/>
                                  </p:iterate>
                                  <p:childTnLst>
                                    <p:set>
                                      <p:cBhvr>
                                        <p:cTn id="67" dur="1" fill="hold">
                                          <p:stCondLst>
                                            <p:cond delay="0"/>
                                          </p:stCondLst>
                                        </p:cTn>
                                        <p:tgtEl>
                                          <p:spTgt spid="6"/>
                                        </p:tgtEl>
                                        <p:attrNameLst>
                                          <p:attrName>style.visibility</p:attrName>
                                        </p:attrNameLst>
                                      </p:cBhvr>
                                      <p:to>
                                        <p:strVal val="visible"/>
                                      </p:to>
                                    </p:set>
                                    <p:anim calcmode="discrete" valueType="clr">
                                      <p:cBhvr override="childStyle">
                                        <p:cTn id="68"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69" dur="80"/>
                                        <p:tgtEl>
                                          <p:spTgt spid="6"/>
                                        </p:tgtEl>
                                        <p:attrNameLst>
                                          <p:attrName>fillcolor</p:attrName>
                                        </p:attrNameLst>
                                      </p:cBhvr>
                                      <p:tavLst>
                                        <p:tav tm="0">
                                          <p:val>
                                            <p:clrVal>
                                              <a:schemeClr val="accent2"/>
                                            </p:clrVal>
                                          </p:val>
                                        </p:tav>
                                        <p:tav tm="50000">
                                          <p:val>
                                            <p:clrVal>
                                              <a:schemeClr val="hlink"/>
                                            </p:clrVal>
                                          </p:val>
                                        </p:tav>
                                      </p:tavLst>
                                    </p:anim>
                                    <p:set>
                                      <p:cBhvr>
                                        <p:cTn id="70"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0" y="785794"/>
            <a:ext cx="8858280" cy="3932230"/>
          </a:xfrm>
          <a:prstGeom prst="rect">
            <a:avLst/>
          </a:prstGeom>
          <a:noFill/>
          <a:ln w="9525">
            <a:noFill/>
            <a:miter lim="800000"/>
            <a:headEnd/>
            <a:tailEnd/>
          </a:ln>
        </p:spPr>
        <p:txBody>
          <a:bodyPr wrap="square">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a:t>
            </a:r>
            <a:r>
              <a:rPr lang="en-US" altLang="zh-CN" sz="1400" dirty="0">
                <a:solidFill>
                  <a:schemeClr val="tx1">
                    <a:lumMod val="75000"/>
                    <a:lumOff val="25000"/>
                  </a:schemeClr>
                </a:solidFill>
                <a:latin typeface="微软雅黑" pitchFamily="34" charset="-122"/>
                <a:ea typeface="微软雅黑" pitchFamily="34" charset="-122"/>
              </a:rPr>
              <a:t>1</a:t>
            </a:r>
            <a:r>
              <a:rPr lang="zh-CN" altLang="en-US" sz="1400" dirty="0">
                <a:solidFill>
                  <a:schemeClr val="tx1">
                    <a:lumMod val="75000"/>
                    <a:lumOff val="25000"/>
                  </a:schemeClr>
                </a:solidFill>
                <a:latin typeface="微软雅黑" pitchFamily="34" charset="-122"/>
                <a:ea typeface="微软雅黑" pitchFamily="34" charset="-122"/>
              </a:rPr>
              <a:t>）降低车速。特别是在进入弯道或下坡前一定要降低车速，但在降低车速时不要制动过急。</a:t>
            </a:r>
          </a:p>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a:t>
            </a:r>
            <a:r>
              <a:rPr lang="en-US" altLang="zh-CN" sz="1400" dirty="0">
                <a:solidFill>
                  <a:schemeClr val="tx1">
                    <a:lumMod val="75000"/>
                    <a:lumOff val="25000"/>
                  </a:schemeClr>
                </a:solidFill>
                <a:latin typeface="微软雅黑" pitchFamily="34" charset="-122"/>
                <a:ea typeface="微软雅黑" pitchFamily="34" charset="-122"/>
              </a:rPr>
              <a:t>2</a:t>
            </a:r>
            <a:r>
              <a:rPr lang="zh-CN" altLang="en-US" sz="1400" dirty="0">
                <a:solidFill>
                  <a:schemeClr val="tx1">
                    <a:lumMod val="75000"/>
                    <a:lumOff val="25000"/>
                  </a:schemeClr>
                </a:solidFill>
                <a:latin typeface="微软雅黑" pitchFamily="34" charset="-122"/>
                <a:ea typeface="微软雅黑" pitchFamily="34" charset="-122"/>
              </a:rPr>
              <a:t>）在下坡时最好用传动轴减速控制车速。</a:t>
            </a:r>
          </a:p>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a:t>
            </a:r>
            <a:r>
              <a:rPr lang="en-US" altLang="zh-CN" sz="1400" dirty="0">
                <a:solidFill>
                  <a:schemeClr val="tx1">
                    <a:lumMod val="75000"/>
                    <a:lumOff val="25000"/>
                  </a:schemeClr>
                </a:solidFill>
                <a:latin typeface="微软雅黑" pitchFamily="34" charset="-122"/>
                <a:ea typeface="微软雅黑" pitchFamily="34" charset="-122"/>
              </a:rPr>
              <a:t>3</a:t>
            </a:r>
            <a:r>
              <a:rPr lang="zh-CN" altLang="en-US" sz="1400" dirty="0">
                <a:solidFill>
                  <a:schemeClr val="tx1">
                    <a:lumMod val="75000"/>
                    <a:lumOff val="25000"/>
                  </a:schemeClr>
                </a:solidFill>
                <a:latin typeface="微软雅黑" pitchFamily="34" charset="-122"/>
                <a:ea typeface="微软雅黑" pitchFamily="34" charset="-122"/>
              </a:rPr>
              <a:t>）起步时加速要适度。由于冰冻结雪路面的附着能力很低，起步时如过猛驱动轮容易打滑空转。</a:t>
            </a:r>
          </a:p>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a:t>
            </a:r>
            <a:r>
              <a:rPr lang="en-US" altLang="zh-CN" sz="1400" dirty="0">
                <a:solidFill>
                  <a:schemeClr val="tx1">
                    <a:lumMod val="75000"/>
                    <a:lumOff val="25000"/>
                  </a:schemeClr>
                </a:solidFill>
                <a:latin typeface="微软雅黑" pitchFamily="34" charset="-122"/>
                <a:ea typeface="微软雅黑" pitchFamily="34" charset="-122"/>
              </a:rPr>
              <a:t>4</a:t>
            </a:r>
            <a:r>
              <a:rPr lang="zh-CN" altLang="en-US" sz="1400" dirty="0">
                <a:solidFill>
                  <a:schemeClr val="tx1">
                    <a:lumMod val="75000"/>
                    <a:lumOff val="25000"/>
                  </a:schemeClr>
                </a:solidFill>
                <a:latin typeface="微软雅黑" pitchFamily="34" charset="-122"/>
                <a:ea typeface="微软雅黑" pitchFamily="34" charset="-122"/>
              </a:rPr>
              <a:t>）保持均匀的行车速度。在冰冻结雪道路上行车时一般应保持均匀的行车速度，即使在需要提高车速时，也要慢慢踏下油门不要加速太猛，以防两驱动轮因突然增加转速而打滑，或因左右轮在急加速中遇有不同阻力而产生急骤横滑。</a:t>
            </a:r>
          </a:p>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a:t>
            </a:r>
            <a:r>
              <a:rPr lang="en-US" altLang="zh-CN" sz="1400" dirty="0">
                <a:solidFill>
                  <a:schemeClr val="tx1">
                    <a:lumMod val="75000"/>
                    <a:lumOff val="25000"/>
                  </a:schemeClr>
                </a:solidFill>
                <a:latin typeface="微软雅黑" pitchFamily="34" charset="-122"/>
                <a:ea typeface="微软雅黑" pitchFamily="34" charset="-122"/>
              </a:rPr>
              <a:t>5</a:t>
            </a:r>
            <a:r>
              <a:rPr lang="zh-CN" altLang="en-US" sz="1400" dirty="0">
                <a:solidFill>
                  <a:schemeClr val="tx1">
                    <a:lumMod val="75000"/>
                    <a:lumOff val="25000"/>
                  </a:schemeClr>
                </a:solidFill>
                <a:latin typeface="微软雅黑" pitchFamily="34" charset="-122"/>
                <a:ea typeface="微软雅黑" pitchFamily="34" charset="-122"/>
              </a:rPr>
              <a:t>）车辆在行驶中要尽量保持平衡。</a:t>
            </a:r>
          </a:p>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a:t>
            </a:r>
            <a:r>
              <a:rPr lang="en-US" altLang="zh-CN" sz="1400" dirty="0">
                <a:solidFill>
                  <a:schemeClr val="tx1">
                    <a:lumMod val="75000"/>
                    <a:lumOff val="25000"/>
                  </a:schemeClr>
                </a:solidFill>
                <a:latin typeface="微软雅黑" pitchFamily="34" charset="-122"/>
                <a:ea typeface="微软雅黑" pitchFamily="34" charset="-122"/>
              </a:rPr>
              <a:t>6</a:t>
            </a:r>
            <a:r>
              <a:rPr lang="zh-CN" altLang="en-US" sz="1400" dirty="0">
                <a:solidFill>
                  <a:schemeClr val="tx1">
                    <a:lumMod val="75000"/>
                    <a:lumOff val="25000"/>
                  </a:schemeClr>
                </a:solidFill>
                <a:latin typeface="微软雅黑" pitchFamily="34" charset="-122"/>
                <a:ea typeface="微软雅黑" pitchFamily="34" charset="-122"/>
              </a:rPr>
              <a:t>）如有条件轮胎上加防滑设备。</a:t>
            </a:r>
          </a:p>
          <a:p>
            <a:pPr>
              <a:lnSpc>
                <a:spcPct val="150000"/>
              </a:lnSpc>
            </a:pPr>
            <a:r>
              <a:rPr lang="zh-CN" altLang="en-US" sz="1400" b="1" dirty="0">
                <a:solidFill>
                  <a:schemeClr val="tx1">
                    <a:lumMod val="75000"/>
                    <a:lumOff val="25000"/>
                  </a:schemeClr>
                </a:solidFill>
                <a:latin typeface="微软雅黑" pitchFamily="34" charset="-122"/>
                <a:ea typeface="微软雅黑" pitchFamily="34" charset="-122"/>
              </a:rPr>
              <a:t>（</a:t>
            </a:r>
            <a:r>
              <a:rPr lang="en-US" altLang="zh-CN" sz="1400" dirty="0">
                <a:solidFill>
                  <a:schemeClr val="tx1">
                    <a:lumMod val="75000"/>
                    <a:lumOff val="25000"/>
                  </a:schemeClr>
                </a:solidFill>
                <a:latin typeface="微软雅黑" pitchFamily="34" charset="-122"/>
                <a:ea typeface="微软雅黑" pitchFamily="34" charset="-122"/>
              </a:rPr>
              <a:t>7</a:t>
            </a:r>
            <a:r>
              <a:rPr lang="zh-CN" altLang="en-US" sz="1400" dirty="0">
                <a:solidFill>
                  <a:schemeClr val="tx1">
                    <a:lumMod val="75000"/>
                    <a:lumOff val="25000"/>
                  </a:schemeClr>
                </a:solidFill>
                <a:latin typeface="微软雅黑" pitchFamily="34" charset="-122"/>
                <a:ea typeface="微软雅黑" pitchFamily="34" charset="-122"/>
              </a:rPr>
              <a:t>）在冰冻结雪道路上行车时要注意其他交通参与者（如行人、和自行车突然滑倒），在行车时应尽量与行人和自行车保持适当的安全距离。</a:t>
            </a:r>
            <a:r>
              <a:rPr lang="zh-CN" altLang="en-US" sz="1400" b="1" dirty="0">
                <a:solidFill>
                  <a:schemeClr val="tx1">
                    <a:lumMod val="75000"/>
                    <a:lumOff val="25000"/>
                  </a:schemeClr>
                </a:solidFill>
                <a:latin typeface="微软雅黑" pitchFamily="34" charset="-122"/>
                <a:ea typeface="微软雅黑" pitchFamily="34" charset="-122"/>
              </a:rPr>
              <a:t/>
            </a:r>
            <a:br>
              <a:rPr lang="zh-CN" altLang="en-US" sz="1400" b="1" dirty="0">
                <a:solidFill>
                  <a:schemeClr val="tx1">
                    <a:lumMod val="75000"/>
                    <a:lumOff val="25000"/>
                  </a:schemeClr>
                </a:solidFill>
                <a:latin typeface="微软雅黑" pitchFamily="34" charset="-122"/>
                <a:ea typeface="微软雅黑" pitchFamily="34" charset="-122"/>
              </a:rPr>
            </a:br>
            <a:r>
              <a:rPr lang="zh-CN" altLang="en-US" sz="1400" b="1" dirty="0">
                <a:solidFill>
                  <a:schemeClr val="tx1">
                    <a:lumMod val="75000"/>
                    <a:lumOff val="25000"/>
                  </a:schemeClr>
                </a:solidFill>
                <a:latin typeface="微软雅黑" pitchFamily="34" charset="-122"/>
                <a:ea typeface="微软雅黑" pitchFamily="34" charset="-122"/>
              </a:rPr>
              <a:t/>
            </a:r>
            <a:br>
              <a:rPr lang="zh-CN" altLang="en-US" sz="1400" b="1" dirty="0">
                <a:solidFill>
                  <a:schemeClr val="tx1">
                    <a:lumMod val="75000"/>
                    <a:lumOff val="25000"/>
                  </a:schemeClr>
                </a:solidFill>
                <a:latin typeface="微软雅黑" pitchFamily="34" charset="-122"/>
                <a:ea typeface="微软雅黑" pitchFamily="34" charset="-122"/>
              </a:rPr>
            </a:br>
            <a:endParaRPr lang="zh-CN" altLang="en-US" sz="1400" b="1" dirty="0">
              <a:solidFill>
                <a:schemeClr val="tx1">
                  <a:lumMod val="75000"/>
                  <a:lumOff val="25000"/>
                </a:schemeClr>
              </a:solidFill>
              <a:latin typeface="微软雅黑" pitchFamily="34" charset="-122"/>
              <a:ea typeface="微软雅黑" pitchFamily="34" charset="-122"/>
            </a:endParaRPr>
          </a:p>
        </p:txBody>
      </p:sp>
      <p:sp>
        <p:nvSpPr>
          <p:cNvPr id="6" name="Rectangle 2"/>
          <p:cNvSpPr>
            <a:spLocks noGrp="1" noChangeArrowheads="1"/>
          </p:cNvSpPr>
          <p:nvPr>
            <p:ph type="title"/>
          </p:nvPr>
        </p:nvSpPr>
        <p:spPr>
          <a:xfrm>
            <a:off x="214282" y="0"/>
            <a:ext cx="8229600" cy="561975"/>
          </a:xfrm>
        </p:spPr>
        <p:txBody>
          <a:bodyPr>
            <a:normAutofit/>
          </a:bodyPr>
          <a:lstStyle/>
          <a:p>
            <a:pPr marL="457200" indent="-457200" algn="l" eaLnBrk="1" hangingPunct="1"/>
            <a:r>
              <a:rPr lang="zh-CN" altLang="en-US" sz="1800" b="1" dirty="0" smtClean="0">
                <a:solidFill>
                  <a:schemeClr val="tx1"/>
                </a:solidFill>
              </a:rPr>
              <a:t>一、冬季行车安全注意事项</a:t>
            </a:r>
            <a:r>
              <a:rPr lang="en-US" altLang="zh-CN" sz="1800" b="1" dirty="0" smtClean="0">
                <a:solidFill>
                  <a:schemeClr val="tx1"/>
                </a:solidFill>
              </a:rPr>
              <a:t>----</a:t>
            </a:r>
            <a:r>
              <a:rPr lang="zh-CN" altLang="en-US" sz="1800" b="1" dirty="0" smtClean="0">
                <a:solidFill>
                  <a:schemeClr val="tx1"/>
                </a:solidFill>
              </a:rPr>
              <a:t>冰雪天</a:t>
            </a:r>
          </a:p>
        </p:txBody>
      </p:sp>
      <p:pic>
        <p:nvPicPr>
          <p:cNvPr id="19458" name="Picture 2"/>
          <p:cNvPicPr>
            <a:picLocks noChangeAspect="1" noChangeArrowheads="1"/>
          </p:cNvPicPr>
          <p:nvPr/>
        </p:nvPicPr>
        <p:blipFill>
          <a:blip r:embed="rId2"/>
          <a:srcRect/>
          <a:stretch>
            <a:fillRect/>
          </a:stretch>
        </p:blipFill>
        <p:spPr bwMode="auto">
          <a:xfrm>
            <a:off x="428596" y="4429132"/>
            <a:ext cx="2857520" cy="2038350"/>
          </a:xfrm>
          <a:prstGeom prst="rect">
            <a:avLst/>
          </a:prstGeom>
          <a:noFill/>
          <a:ln w="9525">
            <a:noFill/>
            <a:miter lim="800000"/>
            <a:headEnd/>
            <a:tailEnd/>
          </a:ln>
          <a:effectLst/>
        </p:spPr>
      </p:pic>
      <p:pic>
        <p:nvPicPr>
          <p:cNvPr id="19459" name="Picture 3"/>
          <p:cNvPicPr>
            <a:picLocks noChangeAspect="1" noChangeArrowheads="1"/>
          </p:cNvPicPr>
          <p:nvPr/>
        </p:nvPicPr>
        <p:blipFill>
          <a:blip r:embed="rId3"/>
          <a:srcRect/>
          <a:stretch>
            <a:fillRect/>
          </a:stretch>
        </p:blipFill>
        <p:spPr bwMode="auto">
          <a:xfrm>
            <a:off x="7643834" y="5072074"/>
            <a:ext cx="1204912" cy="1376362"/>
          </a:xfrm>
          <a:prstGeom prst="rect">
            <a:avLst/>
          </a:prstGeom>
          <a:noFill/>
          <a:ln w="9525">
            <a:noFill/>
            <a:miter lim="800000"/>
            <a:headEnd/>
            <a:tailEnd/>
          </a:ln>
          <a:effectLst/>
        </p:spPr>
      </p:pic>
      <p:pic>
        <p:nvPicPr>
          <p:cNvPr id="19460" name="Picture 4"/>
          <p:cNvPicPr>
            <a:picLocks noChangeAspect="1" noChangeArrowheads="1"/>
          </p:cNvPicPr>
          <p:nvPr/>
        </p:nvPicPr>
        <p:blipFill>
          <a:blip r:embed="rId4"/>
          <a:srcRect/>
          <a:stretch>
            <a:fillRect/>
          </a:stretch>
        </p:blipFill>
        <p:spPr bwMode="auto">
          <a:xfrm>
            <a:off x="4071934" y="4429132"/>
            <a:ext cx="2791142" cy="1928826"/>
          </a:xfrm>
          <a:prstGeom prst="rect">
            <a:avLst/>
          </a:prstGeom>
          <a:noFill/>
          <a:ln w="9525">
            <a:noFill/>
            <a:miter lim="800000"/>
            <a:headEnd/>
            <a:tailEnd/>
          </a:ln>
          <a:effectLst/>
        </p:spPr>
      </p:pic>
      <p:sp>
        <p:nvSpPr>
          <p:cNvPr id="7" name="椭圆 6"/>
          <p:cNvSpPr/>
          <p:nvPr/>
        </p:nvSpPr>
        <p:spPr>
          <a:xfrm>
            <a:off x="6929454"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1000" fill="hold"/>
                                        <p:tgtEl>
                                          <p:spTgt spid="5">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1000" fill="hold"/>
                                        <p:tgtEl>
                                          <p:spTgt spid="5">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5">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 calcmode="lin" valueType="num">
                                      <p:cBhvr>
                                        <p:cTn id="28" dur="1000" fill="hold"/>
                                        <p:tgtEl>
                                          <p:spTgt spid="5">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 calcmode="lin" valueType="num">
                                      <p:cBhvr>
                                        <p:cTn id="35" dur="1000" fill="hold"/>
                                        <p:tgtEl>
                                          <p:spTgt spid="5">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5">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5">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 calcmode="lin" valueType="num">
                                      <p:cBhvr>
                                        <p:cTn id="42" dur="1000" fill="hold"/>
                                        <p:tgtEl>
                                          <p:spTgt spid="5">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5">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5">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 calcmode="lin" valueType="num">
                                      <p:cBhvr>
                                        <p:cTn id="49" dur="1000" fill="hold"/>
                                        <p:tgtEl>
                                          <p:spTgt spid="5">
                                            <p:txEl>
                                              <p:pRg st="6" end="6"/>
                                            </p:txEl>
                                          </p:spTgt>
                                        </p:tgtEl>
                                        <p:attrNameLst>
                                          <p:attrName>ppt_x</p:attrName>
                                        </p:attrNameLst>
                                      </p:cBhvr>
                                      <p:tavLst>
                                        <p:tav tm="0">
                                          <p:val>
                                            <p:strVal val="#ppt_x-.2"/>
                                          </p:val>
                                        </p:tav>
                                        <p:tav tm="100000">
                                          <p:val>
                                            <p:strVal val="#ppt_x"/>
                                          </p:val>
                                        </p:tav>
                                      </p:tavLst>
                                    </p:anim>
                                    <p:anim calcmode="lin" valueType="num">
                                      <p:cBhvr>
                                        <p:cTn id="50" dur="1000" fill="hold"/>
                                        <p:tgtEl>
                                          <p:spTgt spid="5">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5">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7" presetClass="entr" presetSubtype="0" fill="hold" grpId="0" nodeType="clickEffect">
                                  <p:stCondLst>
                                    <p:cond delay="0"/>
                                  </p:stCondLst>
                                  <p:iterate type="lt">
                                    <p:tmPct val="50000"/>
                                  </p:iterate>
                                  <p:childTnLst>
                                    <p:set>
                                      <p:cBhvr>
                                        <p:cTn id="55" dur="1" fill="hold">
                                          <p:stCondLst>
                                            <p:cond delay="0"/>
                                          </p:stCondLst>
                                        </p:cTn>
                                        <p:tgtEl>
                                          <p:spTgt spid="6"/>
                                        </p:tgtEl>
                                        <p:attrNameLst>
                                          <p:attrName>style.visibility</p:attrName>
                                        </p:attrNameLst>
                                      </p:cBhvr>
                                      <p:to>
                                        <p:strVal val="visible"/>
                                      </p:to>
                                    </p:set>
                                    <p:anim calcmode="discrete" valueType="clr">
                                      <p:cBhvr override="childStyle">
                                        <p:cTn id="56"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57" dur="80"/>
                                        <p:tgtEl>
                                          <p:spTgt spid="6"/>
                                        </p:tgtEl>
                                        <p:attrNameLst>
                                          <p:attrName>fillcolor</p:attrName>
                                        </p:attrNameLst>
                                      </p:cBhvr>
                                      <p:tavLst>
                                        <p:tav tm="0">
                                          <p:val>
                                            <p:clrVal>
                                              <a:schemeClr val="accent2"/>
                                            </p:clrVal>
                                          </p:val>
                                        </p:tav>
                                        <p:tav tm="50000">
                                          <p:val>
                                            <p:clrVal>
                                              <a:schemeClr val="hlink"/>
                                            </p:clrVal>
                                          </p:val>
                                        </p:tav>
                                      </p:tavLst>
                                    </p:anim>
                                    <p:set>
                                      <p:cBhvr>
                                        <p:cTn id="58"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214282" y="714356"/>
            <a:ext cx="8280400" cy="4255396"/>
          </a:xfrm>
          <a:prstGeom prst="rect">
            <a:avLst/>
          </a:prstGeom>
          <a:noFill/>
          <a:ln w="9525">
            <a:noFill/>
            <a:miter lim="800000"/>
            <a:headEnd/>
            <a:tailEnd/>
          </a:ln>
        </p:spPr>
        <p:txBody>
          <a:bodyPr>
            <a:spAutoFit/>
          </a:bodyPr>
          <a:lstStyle/>
          <a:p>
            <a:pPr marL="342900" indent="-342900">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1</a:t>
            </a:r>
            <a:r>
              <a:rPr lang="zh-CN" altLang="en-US" sz="1400" dirty="0" smtClean="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开动雨刮，以保持挡风玻璃明净，需要时开动挡风玻璃清洗器。</a:t>
            </a:r>
          </a:p>
          <a:p>
            <a:pPr marL="342900" indent="-342900">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2</a:t>
            </a:r>
            <a:r>
              <a:rPr lang="zh-CN" altLang="en-US" sz="1400" dirty="0" smtClean="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驾车时打开车窗。即使看不见别的车辆，也可以听到喇叭声、引   擎声或别的声响，帮助了解路面情况。既然看不清楚，就必须用耳朵辅  助，以求安全。</a:t>
            </a:r>
          </a:p>
          <a:p>
            <a:pPr marL="342900" indent="-342900">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3</a:t>
            </a:r>
            <a:r>
              <a:rPr lang="zh-CN" altLang="en-US" sz="1400" dirty="0" smtClean="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不要探身到方向盘上方朝前望，应该保持正常驾驶姿势。</a:t>
            </a:r>
          </a:p>
          <a:p>
            <a:pPr marL="342900" indent="-342900">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4</a:t>
            </a:r>
            <a:r>
              <a:rPr lang="zh-CN" altLang="en-US" sz="1400" dirty="0" smtClean="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行车路线尽可能保持与路缘石平行，请同车的人指出车身与路旁的距离。</a:t>
            </a:r>
          </a:p>
          <a:p>
            <a:pPr marL="342900" indent="-342900">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5</a:t>
            </a:r>
            <a:r>
              <a:rPr lang="zh-CN" altLang="en-US" sz="1400" dirty="0" smtClean="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不要太接近前面的汽车，因为视程有限，需要的制动距离较平常长。</a:t>
            </a:r>
          </a:p>
          <a:p>
            <a:pPr marL="342900" indent="-342900">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6</a:t>
            </a:r>
            <a:r>
              <a:rPr lang="zh-CN" altLang="en-US" sz="1400" dirty="0" smtClean="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切记雾气使路面变滑，更甚于雨水；因此需要较长的制动距离。</a:t>
            </a:r>
          </a:p>
          <a:p>
            <a:pPr marL="342900" indent="-342900">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7</a:t>
            </a:r>
            <a:r>
              <a:rPr lang="zh-CN" altLang="en-US" sz="1400" dirty="0" smtClean="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不要依赖前车的红灯引路，否则前车出事，自己也可能牵涉进去。 必须眼耳并用，小心驾驶。</a:t>
            </a:r>
          </a:p>
          <a:p>
            <a:pPr marL="342900" indent="-342900">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8</a:t>
            </a:r>
            <a:r>
              <a:rPr lang="zh-CN" altLang="en-US" sz="1400" dirty="0" smtClean="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除非看得清楚，确知安全，否则勿超车。</a:t>
            </a:r>
          </a:p>
          <a:p>
            <a:pPr marL="342900" indent="-342900">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9</a:t>
            </a:r>
            <a:r>
              <a:rPr lang="zh-CN" altLang="en-US" sz="1400" dirty="0" smtClean="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贴近路面的雾较浓，大型车辆的驾驶室很高，司机看得较远，所以不妨跟随大型车辆行驶，但要保持适当距离。</a:t>
            </a:r>
          </a:p>
          <a:p>
            <a:pPr marL="342900" indent="-342900">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10</a:t>
            </a:r>
            <a:r>
              <a:rPr lang="zh-CN" altLang="en-US" sz="1400" dirty="0" smtClean="0">
                <a:solidFill>
                  <a:schemeClr val="tx1">
                    <a:lumMod val="75000"/>
                    <a:lumOff val="25000"/>
                  </a:schemeClr>
                </a:solidFill>
                <a:latin typeface="微软雅黑" pitchFamily="34" charset="-122"/>
                <a:ea typeface="微软雅黑" pitchFamily="34" charset="-122"/>
              </a:rPr>
              <a:t>）</a:t>
            </a:r>
            <a:r>
              <a:rPr lang="zh-CN" altLang="en-US" sz="1400" dirty="0">
                <a:solidFill>
                  <a:schemeClr val="tx1">
                    <a:lumMod val="75000"/>
                    <a:lumOff val="25000"/>
                  </a:schemeClr>
                </a:solidFill>
                <a:latin typeface="微软雅黑" pitchFamily="34" charset="-122"/>
                <a:ea typeface="微软雅黑" pitchFamily="34" charset="-122"/>
              </a:rPr>
              <a:t>在雾中要停车，最好驶到道路以外。如不得不停在路上或者高速公路的路肩上，应该亮着危险警告灯号。如要久停，应放置三角警告牌 。</a:t>
            </a:r>
          </a:p>
        </p:txBody>
      </p:sp>
      <p:sp>
        <p:nvSpPr>
          <p:cNvPr id="7" name="Rectangle 2"/>
          <p:cNvSpPr>
            <a:spLocks noGrp="1" noChangeArrowheads="1"/>
          </p:cNvSpPr>
          <p:nvPr>
            <p:ph type="title"/>
          </p:nvPr>
        </p:nvSpPr>
        <p:spPr>
          <a:xfrm>
            <a:off x="214282" y="0"/>
            <a:ext cx="8229600" cy="561975"/>
          </a:xfrm>
        </p:spPr>
        <p:txBody>
          <a:bodyPr>
            <a:normAutofit/>
          </a:bodyPr>
          <a:lstStyle/>
          <a:p>
            <a:pPr marL="457200" indent="-457200" algn="l" eaLnBrk="1" hangingPunct="1"/>
            <a:r>
              <a:rPr lang="zh-CN" altLang="en-US" sz="1800" b="1" dirty="0" smtClean="0">
                <a:solidFill>
                  <a:schemeClr val="tx1"/>
                </a:solidFill>
              </a:rPr>
              <a:t>一、冬季行车安全注意事项</a:t>
            </a:r>
            <a:r>
              <a:rPr lang="en-US" altLang="zh-CN" sz="1800" b="1" dirty="0" smtClean="0">
                <a:solidFill>
                  <a:schemeClr val="tx1"/>
                </a:solidFill>
              </a:rPr>
              <a:t>----</a:t>
            </a:r>
            <a:r>
              <a:rPr lang="zh-CN" altLang="en-US" sz="1800" b="1" dirty="0" smtClean="0">
                <a:solidFill>
                  <a:schemeClr val="tx1"/>
                </a:solidFill>
              </a:rPr>
              <a:t>雾天</a:t>
            </a:r>
          </a:p>
        </p:txBody>
      </p:sp>
      <p:pic>
        <p:nvPicPr>
          <p:cNvPr id="9" name="Picture 5" descr="DSC_0275"/>
          <p:cNvPicPr>
            <a:picLocks noChangeAspect="1" noChangeArrowheads="1"/>
          </p:cNvPicPr>
          <p:nvPr/>
        </p:nvPicPr>
        <p:blipFill>
          <a:blip r:embed="rId2" cstate="print"/>
          <a:srcRect/>
          <a:stretch>
            <a:fillRect/>
          </a:stretch>
        </p:blipFill>
        <p:spPr bwMode="auto">
          <a:xfrm>
            <a:off x="5429256" y="5000636"/>
            <a:ext cx="2786082" cy="1714512"/>
          </a:xfrm>
          <a:prstGeom prst="rect">
            <a:avLst/>
          </a:prstGeom>
          <a:noFill/>
          <a:ln w="9525">
            <a:noFill/>
            <a:miter lim="800000"/>
            <a:headEnd/>
            <a:tailEnd/>
          </a:ln>
        </p:spPr>
      </p:pic>
      <p:pic>
        <p:nvPicPr>
          <p:cNvPr id="21506" name="Picture 2"/>
          <p:cNvPicPr>
            <a:picLocks noChangeAspect="1" noChangeArrowheads="1"/>
          </p:cNvPicPr>
          <p:nvPr/>
        </p:nvPicPr>
        <p:blipFill>
          <a:blip r:embed="rId3"/>
          <a:srcRect/>
          <a:stretch>
            <a:fillRect/>
          </a:stretch>
        </p:blipFill>
        <p:spPr bwMode="auto">
          <a:xfrm>
            <a:off x="1142976" y="5000636"/>
            <a:ext cx="2714644" cy="1643074"/>
          </a:xfrm>
          <a:prstGeom prst="rect">
            <a:avLst/>
          </a:prstGeom>
          <a:noFill/>
          <a:ln w="9525">
            <a:noFill/>
            <a:miter lim="800000"/>
            <a:headEnd/>
            <a:tailEnd/>
          </a:ln>
          <a:effectLst/>
        </p:spPr>
      </p:pic>
      <p:sp>
        <p:nvSpPr>
          <p:cNvPr id="6" name="椭圆 5"/>
          <p:cNvSpPr/>
          <p:nvPr/>
        </p:nvSpPr>
        <p:spPr>
          <a:xfrm>
            <a:off x="6858016"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decel="50000" fill="hold">
                                          <p:stCondLst>
                                            <p:cond delay="0"/>
                                          </p:stCondLst>
                                        </p:cTn>
                                        <p:tgtEl>
                                          <p:spTgt spid="5">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xEl>
                                              <p:pRg st="0" end="0"/>
                                            </p:txEl>
                                          </p:spTgt>
                                        </p:tgtEl>
                                      </p:cBhvr>
                                    </p:animEffect>
                                  </p:childTnLst>
                                </p:cTn>
                              </p:par>
                              <p:par>
                                <p:cTn id="15" presetID="25" presetClass="entr" presetSubtype="0"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p:cTn id="17" dur="500" decel="50000" fill="hold">
                                          <p:stCondLst>
                                            <p:cond delay="0"/>
                                          </p:stCondLst>
                                        </p:cTn>
                                        <p:tgtEl>
                                          <p:spTgt spid="5">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5">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5">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5">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5">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5">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5">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5">
                                            <p:txEl>
                                              <p:pRg st="1" end="1"/>
                                            </p:txEl>
                                          </p:spTgt>
                                        </p:tgtEl>
                                      </p:cBhvr>
                                    </p:animEffect>
                                  </p:childTnLst>
                                </p:cTn>
                              </p:par>
                              <p:par>
                                <p:cTn id="25" presetID="25" presetClass="entr" presetSubtype="0" fill="hold"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p:cTn id="27" dur="500" decel="50000" fill="hold">
                                          <p:stCondLst>
                                            <p:cond delay="0"/>
                                          </p:stCondLst>
                                        </p:cTn>
                                        <p:tgtEl>
                                          <p:spTgt spid="5">
                                            <p:txEl>
                                              <p:pRg st="2" end="2"/>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5">
                                            <p:txEl>
                                              <p:pRg st="2" end="2"/>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5">
                                            <p:txEl>
                                              <p:pRg st="2" end="2"/>
                                            </p:txEl>
                                          </p:spTgt>
                                        </p:tgtEl>
                                        <p:attrNameLst>
                                          <p:attrName>ppt_w</p:attrName>
                                        </p:attrNameLst>
                                      </p:cBhvr>
                                      <p:tavLst>
                                        <p:tav tm="0">
                                          <p:val>
                                            <p:strVal val="#ppt_w*.05"/>
                                          </p:val>
                                        </p:tav>
                                        <p:tav tm="100000">
                                          <p:val>
                                            <p:strVal val="#ppt_w"/>
                                          </p:val>
                                        </p:tav>
                                      </p:tavLst>
                                    </p:anim>
                                    <p:anim calcmode="lin" valueType="num">
                                      <p:cBhvr>
                                        <p:cTn id="30" dur="1000" fill="hold"/>
                                        <p:tgtEl>
                                          <p:spTgt spid="5">
                                            <p:txEl>
                                              <p:pRg st="2" end="2"/>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5">
                                            <p:txEl>
                                              <p:pRg st="2" end="2"/>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5">
                                            <p:txEl>
                                              <p:pRg st="2" end="2"/>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5">
                                            <p:txEl>
                                              <p:pRg st="2" end="2"/>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5">
                                            <p:txEl>
                                              <p:pRg st="2" end="2"/>
                                            </p:txEl>
                                          </p:spTgt>
                                        </p:tgtEl>
                                      </p:cBhvr>
                                    </p:animEffect>
                                  </p:childTnLst>
                                </p:cTn>
                              </p:par>
                              <p:par>
                                <p:cTn id="35" presetID="25" presetClass="entr" presetSubtype="0" fill="hold" nodeType="withEffect">
                                  <p:stCondLst>
                                    <p:cond delay="0"/>
                                  </p:stCondLst>
                                  <p:childTnLst>
                                    <p:set>
                                      <p:cBhvr>
                                        <p:cTn id="36" dur="1" fill="hold">
                                          <p:stCondLst>
                                            <p:cond delay="0"/>
                                          </p:stCondLst>
                                        </p:cTn>
                                        <p:tgtEl>
                                          <p:spTgt spid="5">
                                            <p:txEl>
                                              <p:pRg st="3" end="3"/>
                                            </p:txEl>
                                          </p:spTgt>
                                        </p:tgtEl>
                                        <p:attrNameLst>
                                          <p:attrName>style.visibility</p:attrName>
                                        </p:attrNameLst>
                                      </p:cBhvr>
                                      <p:to>
                                        <p:strVal val="visible"/>
                                      </p:to>
                                    </p:set>
                                    <p:anim calcmode="lin" valueType="num">
                                      <p:cBhvr>
                                        <p:cTn id="37" dur="500" decel="50000" fill="hold">
                                          <p:stCondLst>
                                            <p:cond delay="0"/>
                                          </p:stCondLst>
                                        </p:cTn>
                                        <p:tgtEl>
                                          <p:spTgt spid="5">
                                            <p:txEl>
                                              <p:pRg st="3" end="3"/>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5">
                                            <p:txEl>
                                              <p:pRg st="3" end="3"/>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5">
                                            <p:txEl>
                                              <p:pRg st="3" end="3"/>
                                            </p:txEl>
                                          </p:spTgt>
                                        </p:tgtEl>
                                        <p:attrNameLst>
                                          <p:attrName>ppt_w</p:attrName>
                                        </p:attrNameLst>
                                      </p:cBhvr>
                                      <p:tavLst>
                                        <p:tav tm="0">
                                          <p:val>
                                            <p:strVal val="#ppt_w*.05"/>
                                          </p:val>
                                        </p:tav>
                                        <p:tav tm="100000">
                                          <p:val>
                                            <p:strVal val="#ppt_w"/>
                                          </p:val>
                                        </p:tav>
                                      </p:tavLst>
                                    </p:anim>
                                    <p:anim calcmode="lin" valueType="num">
                                      <p:cBhvr>
                                        <p:cTn id="40" dur="1000" fill="hold"/>
                                        <p:tgtEl>
                                          <p:spTgt spid="5">
                                            <p:txEl>
                                              <p:pRg st="3" end="3"/>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5">
                                            <p:txEl>
                                              <p:pRg st="3" end="3"/>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5">
                                            <p:txEl>
                                              <p:pRg st="3" end="3"/>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5">
                                            <p:txEl>
                                              <p:pRg st="3" end="3"/>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5">
                                            <p:txEl>
                                              <p:pRg st="3" end="3"/>
                                            </p:txEl>
                                          </p:spTgt>
                                        </p:tgtEl>
                                      </p:cBhvr>
                                    </p:animEffect>
                                  </p:childTnLst>
                                </p:cTn>
                              </p:par>
                              <p:par>
                                <p:cTn id="45" presetID="25" presetClass="entr" presetSubtype="0" fill="hold" nodeType="withEffect">
                                  <p:stCondLst>
                                    <p:cond delay="0"/>
                                  </p:stCondLst>
                                  <p:childTnLst>
                                    <p:set>
                                      <p:cBhvr>
                                        <p:cTn id="46" dur="1" fill="hold">
                                          <p:stCondLst>
                                            <p:cond delay="0"/>
                                          </p:stCondLst>
                                        </p:cTn>
                                        <p:tgtEl>
                                          <p:spTgt spid="5">
                                            <p:txEl>
                                              <p:pRg st="4" end="4"/>
                                            </p:txEl>
                                          </p:spTgt>
                                        </p:tgtEl>
                                        <p:attrNameLst>
                                          <p:attrName>style.visibility</p:attrName>
                                        </p:attrNameLst>
                                      </p:cBhvr>
                                      <p:to>
                                        <p:strVal val="visible"/>
                                      </p:to>
                                    </p:set>
                                    <p:anim calcmode="lin" valueType="num">
                                      <p:cBhvr>
                                        <p:cTn id="47" dur="500" decel="50000" fill="hold">
                                          <p:stCondLst>
                                            <p:cond delay="0"/>
                                          </p:stCondLst>
                                        </p:cTn>
                                        <p:tgtEl>
                                          <p:spTgt spid="5">
                                            <p:txEl>
                                              <p:pRg st="4" end="4"/>
                                            </p:txEl>
                                          </p:spTgt>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5">
                                            <p:txEl>
                                              <p:pRg st="4" end="4"/>
                                            </p:txEl>
                                          </p:spTgt>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5">
                                            <p:txEl>
                                              <p:pRg st="4" end="4"/>
                                            </p:txEl>
                                          </p:spTgt>
                                        </p:tgtEl>
                                        <p:attrNameLst>
                                          <p:attrName>ppt_w</p:attrName>
                                        </p:attrNameLst>
                                      </p:cBhvr>
                                      <p:tavLst>
                                        <p:tav tm="0">
                                          <p:val>
                                            <p:strVal val="#ppt_w*.05"/>
                                          </p:val>
                                        </p:tav>
                                        <p:tav tm="100000">
                                          <p:val>
                                            <p:strVal val="#ppt_w"/>
                                          </p:val>
                                        </p:tav>
                                      </p:tavLst>
                                    </p:anim>
                                    <p:anim calcmode="lin" valueType="num">
                                      <p:cBhvr>
                                        <p:cTn id="50" dur="1000" fill="hold"/>
                                        <p:tgtEl>
                                          <p:spTgt spid="5">
                                            <p:txEl>
                                              <p:pRg st="4" end="4"/>
                                            </p:txEl>
                                          </p:spTgt>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5">
                                            <p:txEl>
                                              <p:pRg st="4" end="4"/>
                                            </p:txEl>
                                          </p:spTgt>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5">
                                            <p:txEl>
                                              <p:pRg st="4" end="4"/>
                                            </p:txEl>
                                          </p:spTgt>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5">
                                            <p:txEl>
                                              <p:pRg st="4" end="4"/>
                                            </p:txEl>
                                          </p:spTgt>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5">
                                            <p:txEl>
                                              <p:pRg st="4" end="4"/>
                                            </p:txEl>
                                          </p:spTgt>
                                        </p:tgtEl>
                                      </p:cBhvr>
                                    </p:animEffect>
                                  </p:childTnLst>
                                </p:cTn>
                              </p:par>
                              <p:par>
                                <p:cTn id="55" presetID="25" presetClass="entr" presetSubtype="0" fill="hold" nodeType="withEffect">
                                  <p:stCondLst>
                                    <p:cond delay="0"/>
                                  </p:stCondLst>
                                  <p:childTnLst>
                                    <p:set>
                                      <p:cBhvr>
                                        <p:cTn id="56" dur="1" fill="hold">
                                          <p:stCondLst>
                                            <p:cond delay="0"/>
                                          </p:stCondLst>
                                        </p:cTn>
                                        <p:tgtEl>
                                          <p:spTgt spid="5">
                                            <p:txEl>
                                              <p:pRg st="5" end="5"/>
                                            </p:txEl>
                                          </p:spTgt>
                                        </p:tgtEl>
                                        <p:attrNameLst>
                                          <p:attrName>style.visibility</p:attrName>
                                        </p:attrNameLst>
                                      </p:cBhvr>
                                      <p:to>
                                        <p:strVal val="visible"/>
                                      </p:to>
                                    </p:set>
                                    <p:anim calcmode="lin" valueType="num">
                                      <p:cBhvr>
                                        <p:cTn id="57" dur="500" decel="50000" fill="hold">
                                          <p:stCondLst>
                                            <p:cond delay="0"/>
                                          </p:stCondLst>
                                        </p:cTn>
                                        <p:tgtEl>
                                          <p:spTgt spid="5">
                                            <p:txEl>
                                              <p:pRg st="5" end="5"/>
                                            </p:txEl>
                                          </p:spTgt>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5">
                                            <p:txEl>
                                              <p:pRg st="5" end="5"/>
                                            </p:txEl>
                                          </p:spTgt>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5">
                                            <p:txEl>
                                              <p:pRg st="5" end="5"/>
                                            </p:txEl>
                                          </p:spTgt>
                                        </p:tgtEl>
                                        <p:attrNameLst>
                                          <p:attrName>ppt_w</p:attrName>
                                        </p:attrNameLst>
                                      </p:cBhvr>
                                      <p:tavLst>
                                        <p:tav tm="0">
                                          <p:val>
                                            <p:strVal val="#ppt_w*.05"/>
                                          </p:val>
                                        </p:tav>
                                        <p:tav tm="100000">
                                          <p:val>
                                            <p:strVal val="#ppt_w"/>
                                          </p:val>
                                        </p:tav>
                                      </p:tavLst>
                                    </p:anim>
                                    <p:anim calcmode="lin" valueType="num">
                                      <p:cBhvr>
                                        <p:cTn id="60" dur="1000" fill="hold"/>
                                        <p:tgtEl>
                                          <p:spTgt spid="5">
                                            <p:txEl>
                                              <p:pRg st="5" end="5"/>
                                            </p:txEl>
                                          </p:spTgt>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5">
                                            <p:txEl>
                                              <p:pRg st="5" end="5"/>
                                            </p:txEl>
                                          </p:spTgt>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5">
                                            <p:txEl>
                                              <p:pRg st="5" end="5"/>
                                            </p:txEl>
                                          </p:spTgt>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5">
                                            <p:txEl>
                                              <p:pRg st="5" end="5"/>
                                            </p:txEl>
                                          </p:spTgt>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5">
                                            <p:txEl>
                                              <p:pRg st="5" end="5"/>
                                            </p:txEl>
                                          </p:spTgt>
                                        </p:tgtEl>
                                      </p:cBhvr>
                                    </p:animEffect>
                                  </p:childTnLst>
                                </p:cTn>
                              </p:par>
                              <p:par>
                                <p:cTn id="65" presetID="25" presetClass="entr" presetSubtype="0" fill="hold" nodeType="withEffect">
                                  <p:stCondLst>
                                    <p:cond delay="0"/>
                                  </p:stCondLst>
                                  <p:childTnLst>
                                    <p:set>
                                      <p:cBhvr>
                                        <p:cTn id="66" dur="1" fill="hold">
                                          <p:stCondLst>
                                            <p:cond delay="0"/>
                                          </p:stCondLst>
                                        </p:cTn>
                                        <p:tgtEl>
                                          <p:spTgt spid="5">
                                            <p:txEl>
                                              <p:pRg st="6" end="6"/>
                                            </p:txEl>
                                          </p:spTgt>
                                        </p:tgtEl>
                                        <p:attrNameLst>
                                          <p:attrName>style.visibility</p:attrName>
                                        </p:attrNameLst>
                                      </p:cBhvr>
                                      <p:to>
                                        <p:strVal val="visible"/>
                                      </p:to>
                                    </p:set>
                                    <p:anim calcmode="lin" valueType="num">
                                      <p:cBhvr>
                                        <p:cTn id="67" dur="500" decel="50000" fill="hold">
                                          <p:stCondLst>
                                            <p:cond delay="0"/>
                                          </p:stCondLst>
                                        </p:cTn>
                                        <p:tgtEl>
                                          <p:spTgt spid="5">
                                            <p:txEl>
                                              <p:pRg st="6" end="6"/>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5">
                                            <p:txEl>
                                              <p:pRg st="6" end="6"/>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5">
                                            <p:txEl>
                                              <p:pRg st="6" end="6"/>
                                            </p:txEl>
                                          </p:spTgt>
                                        </p:tgtEl>
                                        <p:attrNameLst>
                                          <p:attrName>ppt_w</p:attrName>
                                        </p:attrNameLst>
                                      </p:cBhvr>
                                      <p:tavLst>
                                        <p:tav tm="0">
                                          <p:val>
                                            <p:strVal val="#ppt_w*.05"/>
                                          </p:val>
                                        </p:tav>
                                        <p:tav tm="100000">
                                          <p:val>
                                            <p:strVal val="#ppt_w"/>
                                          </p:val>
                                        </p:tav>
                                      </p:tavLst>
                                    </p:anim>
                                    <p:anim calcmode="lin" valueType="num">
                                      <p:cBhvr>
                                        <p:cTn id="70" dur="1000" fill="hold"/>
                                        <p:tgtEl>
                                          <p:spTgt spid="5">
                                            <p:txEl>
                                              <p:pRg st="6" end="6"/>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5">
                                            <p:txEl>
                                              <p:pRg st="6" end="6"/>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5">
                                            <p:txEl>
                                              <p:pRg st="6" end="6"/>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5">
                                            <p:txEl>
                                              <p:pRg st="6" end="6"/>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5">
                                            <p:txEl>
                                              <p:pRg st="6" end="6"/>
                                            </p:txEl>
                                          </p:spTgt>
                                        </p:tgtEl>
                                      </p:cBhvr>
                                    </p:animEffect>
                                  </p:childTnLst>
                                </p:cTn>
                              </p:par>
                              <p:par>
                                <p:cTn id="75" presetID="25" presetClass="entr" presetSubtype="0" fill="hold" nodeType="withEffect">
                                  <p:stCondLst>
                                    <p:cond delay="0"/>
                                  </p:stCondLst>
                                  <p:childTnLst>
                                    <p:set>
                                      <p:cBhvr>
                                        <p:cTn id="76" dur="1" fill="hold">
                                          <p:stCondLst>
                                            <p:cond delay="0"/>
                                          </p:stCondLst>
                                        </p:cTn>
                                        <p:tgtEl>
                                          <p:spTgt spid="5">
                                            <p:txEl>
                                              <p:pRg st="7" end="7"/>
                                            </p:txEl>
                                          </p:spTgt>
                                        </p:tgtEl>
                                        <p:attrNameLst>
                                          <p:attrName>style.visibility</p:attrName>
                                        </p:attrNameLst>
                                      </p:cBhvr>
                                      <p:to>
                                        <p:strVal val="visible"/>
                                      </p:to>
                                    </p:set>
                                    <p:anim calcmode="lin" valueType="num">
                                      <p:cBhvr>
                                        <p:cTn id="77" dur="500" decel="50000" fill="hold">
                                          <p:stCondLst>
                                            <p:cond delay="0"/>
                                          </p:stCondLst>
                                        </p:cTn>
                                        <p:tgtEl>
                                          <p:spTgt spid="5">
                                            <p:txEl>
                                              <p:pRg st="7" end="7"/>
                                            </p:txEl>
                                          </p:spTgt>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5">
                                            <p:txEl>
                                              <p:pRg st="7" end="7"/>
                                            </p:txEl>
                                          </p:spTgt>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5">
                                            <p:txEl>
                                              <p:pRg st="7" end="7"/>
                                            </p:txEl>
                                          </p:spTgt>
                                        </p:tgtEl>
                                        <p:attrNameLst>
                                          <p:attrName>ppt_w</p:attrName>
                                        </p:attrNameLst>
                                      </p:cBhvr>
                                      <p:tavLst>
                                        <p:tav tm="0">
                                          <p:val>
                                            <p:strVal val="#ppt_w*.05"/>
                                          </p:val>
                                        </p:tav>
                                        <p:tav tm="100000">
                                          <p:val>
                                            <p:strVal val="#ppt_w"/>
                                          </p:val>
                                        </p:tav>
                                      </p:tavLst>
                                    </p:anim>
                                    <p:anim calcmode="lin" valueType="num">
                                      <p:cBhvr>
                                        <p:cTn id="80" dur="1000" fill="hold"/>
                                        <p:tgtEl>
                                          <p:spTgt spid="5">
                                            <p:txEl>
                                              <p:pRg st="7" end="7"/>
                                            </p:txEl>
                                          </p:spTgt>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5">
                                            <p:txEl>
                                              <p:pRg st="7" end="7"/>
                                            </p:txEl>
                                          </p:spTgt>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5">
                                            <p:txEl>
                                              <p:pRg st="7" end="7"/>
                                            </p:txEl>
                                          </p:spTgt>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5">
                                            <p:txEl>
                                              <p:pRg st="7" end="7"/>
                                            </p:txEl>
                                          </p:spTgt>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5">
                                            <p:txEl>
                                              <p:pRg st="7" end="7"/>
                                            </p:txEl>
                                          </p:spTgt>
                                        </p:tgtEl>
                                      </p:cBhvr>
                                    </p:animEffect>
                                  </p:childTnLst>
                                </p:cTn>
                              </p:par>
                              <p:par>
                                <p:cTn id="85" presetID="25" presetClass="entr" presetSubtype="0" fill="hold" nodeType="withEffect">
                                  <p:stCondLst>
                                    <p:cond delay="0"/>
                                  </p:stCondLst>
                                  <p:childTnLst>
                                    <p:set>
                                      <p:cBhvr>
                                        <p:cTn id="86" dur="1" fill="hold">
                                          <p:stCondLst>
                                            <p:cond delay="0"/>
                                          </p:stCondLst>
                                        </p:cTn>
                                        <p:tgtEl>
                                          <p:spTgt spid="5">
                                            <p:txEl>
                                              <p:pRg st="8" end="8"/>
                                            </p:txEl>
                                          </p:spTgt>
                                        </p:tgtEl>
                                        <p:attrNameLst>
                                          <p:attrName>style.visibility</p:attrName>
                                        </p:attrNameLst>
                                      </p:cBhvr>
                                      <p:to>
                                        <p:strVal val="visible"/>
                                      </p:to>
                                    </p:set>
                                    <p:anim calcmode="lin" valueType="num">
                                      <p:cBhvr>
                                        <p:cTn id="87" dur="500" decel="50000" fill="hold">
                                          <p:stCondLst>
                                            <p:cond delay="0"/>
                                          </p:stCondLst>
                                        </p:cTn>
                                        <p:tgtEl>
                                          <p:spTgt spid="5">
                                            <p:txEl>
                                              <p:pRg st="8" end="8"/>
                                            </p:txEl>
                                          </p:spTgt>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5">
                                            <p:txEl>
                                              <p:pRg st="8" end="8"/>
                                            </p:txEl>
                                          </p:spTgt>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5">
                                            <p:txEl>
                                              <p:pRg st="8" end="8"/>
                                            </p:txEl>
                                          </p:spTgt>
                                        </p:tgtEl>
                                        <p:attrNameLst>
                                          <p:attrName>ppt_w</p:attrName>
                                        </p:attrNameLst>
                                      </p:cBhvr>
                                      <p:tavLst>
                                        <p:tav tm="0">
                                          <p:val>
                                            <p:strVal val="#ppt_w*.05"/>
                                          </p:val>
                                        </p:tav>
                                        <p:tav tm="100000">
                                          <p:val>
                                            <p:strVal val="#ppt_w"/>
                                          </p:val>
                                        </p:tav>
                                      </p:tavLst>
                                    </p:anim>
                                    <p:anim calcmode="lin" valueType="num">
                                      <p:cBhvr>
                                        <p:cTn id="90" dur="1000" fill="hold"/>
                                        <p:tgtEl>
                                          <p:spTgt spid="5">
                                            <p:txEl>
                                              <p:pRg st="8" end="8"/>
                                            </p:txEl>
                                          </p:spTgt>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5">
                                            <p:txEl>
                                              <p:pRg st="8" end="8"/>
                                            </p:txEl>
                                          </p:spTgt>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5">
                                            <p:txEl>
                                              <p:pRg st="8" end="8"/>
                                            </p:txEl>
                                          </p:spTgt>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5">
                                            <p:txEl>
                                              <p:pRg st="8" end="8"/>
                                            </p:txEl>
                                          </p:spTgt>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5">
                                            <p:txEl>
                                              <p:pRg st="8" end="8"/>
                                            </p:txEl>
                                          </p:spTgt>
                                        </p:tgtEl>
                                      </p:cBhvr>
                                    </p:animEffect>
                                  </p:childTnLst>
                                </p:cTn>
                              </p:par>
                              <p:par>
                                <p:cTn id="95" presetID="25" presetClass="entr" presetSubtype="0" fill="hold" nodeType="withEffect">
                                  <p:stCondLst>
                                    <p:cond delay="0"/>
                                  </p:stCondLst>
                                  <p:childTnLst>
                                    <p:set>
                                      <p:cBhvr>
                                        <p:cTn id="96" dur="1" fill="hold">
                                          <p:stCondLst>
                                            <p:cond delay="0"/>
                                          </p:stCondLst>
                                        </p:cTn>
                                        <p:tgtEl>
                                          <p:spTgt spid="5">
                                            <p:txEl>
                                              <p:pRg st="9" end="9"/>
                                            </p:txEl>
                                          </p:spTgt>
                                        </p:tgtEl>
                                        <p:attrNameLst>
                                          <p:attrName>style.visibility</p:attrName>
                                        </p:attrNameLst>
                                      </p:cBhvr>
                                      <p:to>
                                        <p:strVal val="visible"/>
                                      </p:to>
                                    </p:set>
                                    <p:anim calcmode="lin" valueType="num">
                                      <p:cBhvr>
                                        <p:cTn id="97" dur="500" decel="50000" fill="hold">
                                          <p:stCondLst>
                                            <p:cond delay="0"/>
                                          </p:stCondLst>
                                        </p:cTn>
                                        <p:tgtEl>
                                          <p:spTgt spid="5">
                                            <p:txEl>
                                              <p:pRg st="9" end="9"/>
                                            </p:txEl>
                                          </p:spTgt>
                                        </p:tgtEl>
                                        <p:attrNameLst>
                                          <p:attrName>style.rotation</p:attrName>
                                        </p:attrNameLst>
                                      </p:cBhvr>
                                      <p:tavLst>
                                        <p:tav tm="0">
                                          <p:val>
                                            <p:fltVal val="-90"/>
                                          </p:val>
                                        </p:tav>
                                        <p:tav tm="100000">
                                          <p:val>
                                            <p:fltVal val="0"/>
                                          </p:val>
                                        </p:tav>
                                      </p:tavLst>
                                    </p:anim>
                                    <p:anim calcmode="lin" valueType="num">
                                      <p:cBhvr>
                                        <p:cTn id="98" dur="500" decel="50000" fill="hold">
                                          <p:stCondLst>
                                            <p:cond delay="0"/>
                                          </p:stCondLst>
                                        </p:cTn>
                                        <p:tgtEl>
                                          <p:spTgt spid="5">
                                            <p:txEl>
                                              <p:pRg st="9" end="9"/>
                                            </p:txEl>
                                          </p:spTgt>
                                        </p:tgtEl>
                                        <p:attrNameLst>
                                          <p:attrName>ppt_w</p:attrName>
                                        </p:attrNameLst>
                                      </p:cBhvr>
                                      <p:tavLst>
                                        <p:tav tm="0">
                                          <p:val>
                                            <p:strVal val="#ppt_w"/>
                                          </p:val>
                                        </p:tav>
                                        <p:tav tm="100000">
                                          <p:val>
                                            <p:strVal val="#ppt_w*.05"/>
                                          </p:val>
                                        </p:tav>
                                      </p:tavLst>
                                    </p:anim>
                                    <p:anim calcmode="lin" valueType="num">
                                      <p:cBhvr>
                                        <p:cTn id="99" dur="500" accel="50000" fill="hold">
                                          <p:stCondLst>
                                            <p:cond delay="500"/>
                                          </p:stCondLst>
                                        </p:cTn>
                                        <p:tgtEl>
                                          <p:spTgt spid="5">
                                            <p:txEl>
                                              <p:pRg st="9" end="9"/>
                                            </p:txEl>
                                          </p:spTgt>
                                        </p:tgtEl>
                                        <p:attrNameLst>
                                          <p:attrName>ppt_w</p:attrName>
                                        </p:attrNameLst>
                                      </p:cBhvr>
                                      <p:tavLst>
                                        <p:tav tm="0">
                                          <p:val>
                                            <p:strVal val="#ppt_w*.05"/>
                                          </p:val>
                                        </p:tav>
                                        <p:tav tm="100000">
                                          <p:val>
                                            <p:strVal val="#ppt_w"/>
                                          </p:val>
                                        </p:tav>
                                      </p:tavLst>
                                    </p:anim>
                                    <p:anim calcmode="lin" valueType="num">
                                      <p:cBhvr>
                                        <p:cTn id="100" dur="1000" fill="hold"/>
                                        <p:tgtEl>
                                          <p:spTgt spid="5">
                                            <p:txEl>
                                              <p:pRg st="9" end="9"/>
                                            </p:txEl>
                                          </p:spTgt>
                                        </p:tgtEl>
                                        <p:attrNameLst>
                                          <p:attrName>ppt_h</p:attrName>
                                        </p:attrNameLst>
                                      </p:cBhvr>
                                      <p:tavLst>
                                        <p:tav tm="0">
                                          <p:val>
                                            <p:strVal val="#ppt_h"/>
                                          </p:val>
                                        </p:tav>
                                        <p:tav tm="100000">
                                          <p:val>
                                            <p:strVal val="#ppt_h"/>
                                          </p:val>
                                        </p:tav>
                                      </p:tavLst>
                                    </p:anim>
                                    <p:anim calcmode="lin" valueType="num">
                                      <p:cBhvr>
                                        <p:cTn id="101" dur="500" decel="50000" fill="hold">
                                          <p:stCondLst>
                                            <p:cond delay="0"/>
                                          </p:stCondLst>
                                        </p:cTn>
                                        <p:tgtEl>
                                          <p:spTgt spid="5">
                                            <p:txEl>
                                              <p:pRg st="9" end="9"/>
                                            </p:txEl>
                                          </p:spTgt>
                                        </p:tgtEl>
                                        <p:attrNameLst>
                                          <p:attrName>ppt_x</p:attrName>
                                        </p:attrNameLst>
                                      </p:cBhvr>
                                      <p:tavLst>
                                        <p:tav tm="0">
                                          <p:val>
                                            <p:strVal val="#ppt_x+.4"/>
                                          </p:val>
                                        </p:tav>
                                        <p:tav tm="100000">
                                          <p:val>
                                            <p:strVal val="#ppt_x"/>
                                          </p:val>
                                        </p:tav>
                                      </p:tavLst>
                                    </p:anim>
                                    <p:anim calcmode="lin" valueType="num">
                                      <p:cBhvr>
                                        <p:cTn id="102" dur="500" decel="50000" fill="hold">
                                          <p:stCondLst>
                                            <p:cond delay="0"/>
                                          </p:stCondLst>
                                        </p:cTn>
                                        <p:tgtEl>
                                          <p:spTgt spid="5">
                                            <p:txEl>
                                              <p:pRg st="9" end="9"/>
                                            </p:txEl>
                                          </p:spTgt>
                                        </p:tgtEl>
                                        <p:attrNameLst>
                                          <p:attrName>ppt_y</p:attrName>
                                        </p:attrNameLst>
                                      </p:cBhvr>
                                      <p:tavLst>
                                        <p:tav tm="0">
                                          <p:val>
                                            <p:strVal val="#ppt_y-.2"/>
                                          </p:val>
                                        </p:tav>
                                        <p:tav tm="100000">
                                          <p:val>
                                            <p:strVal val="#ppt_y+.1"/>
                                          </p:val>
                                        </p:tav>
                                      </p:tavLst>
                                    </p:anim>
                                    <p:anim calcmode="lin" valueType="num">
                                      <p:cBhvr>
                                        <p:cTn id="103" dur="500" accel="50000" fill="hold">
                                          <p:stCondLst>
                                            <p:cond delay="500"/>
                                          </p:stCondLst>
                                        </p:cTn>
                                        <p:tgtEl>
                                          <p:spTgt spid="5">
                                            <p:txEl>
                                              <p:pRg st="9" end="9"/>
                                            </p:txEl>
                                          </p:spTgt>
                                        </p:tgtEl>
                                        <p:attrNameLst>
                                          <p:attrName>ppt_y</p:attrName>
                                        </p:attrNameLst>
                                      </p:cBhvr>
                                      <p:tavLst>
                                        <p:tav tm="0">
                                          <p:val>
                                            <p:strVal val="#ppt_y+.1"/>
                                          </p:val>
                                        </p:tav>
                                        <p:tav tm="100000">
                                          <p:val>
                                            <p:strVal val="#ppt_y"/>
                                          </p:val>
                                        </p:tav>
                                      </p:tavLst>
                                    </p:anim>
                                    <p:animEffect transition="in" filter="fade">
                                      <p:cBhvr>
                                        <p:cTn id="104" dur="1000" decel="50000">
                                          <p:stCondLst>
                                            <p:cond delay="0"/>
                                          </p:stCondLst>
                                        </p:cTn>
                                        <p:tgtEl>
                                          <p:spTgt spid="5">
                                            <p:txEl>
                                              <p:pRg st="9" end="9"/>
                                            </p:txEl>
                                          </p:spTgt>
                                        </p:tgtEl>
                                      </p:cBhvr>
                                    </p:animEffect>
                                  </p:childTnLst>
                                </p:cTn>
                              </p:par>
                            </p:childTnLst>
                          </p:cTn>
                        </p:par>
                      </p:childTnLst>
                    </p:cTn>
                  </p:par>
                  <p:par>
                    <p:cTn id="105" fill="hold">
                      <p:stCondLst>
                        <p:cond delay="indefinite"/>
                      </p:stCondLst>
                      <p:childTnLst>
                        <p:par>
                          <p:cTn id="106" fill="hold">
                            <p:stCondLst>
                              <p:cond delay="0"/>
                            </p:stCondLst>
                            <p:childTnLst>
                              <p:par>
                                <p:cTn id="107" presetID="27" presetClass="entr" presetSubtype="0" fill="hold" grpId="0" nodeType="clickEffect">
                                  <p:stCondLst>
                                    <p:cond delay="0"/>
                                  </p:stCondLst>
                                  <p:iterate type="lt">
                                    <p:tmPct val="50000"/>
                                  </p:iterate>
                                  <p:childTnLst>
                                    <p:set>
                                      <p:cBhvr>
                                        <p:cTn id="108" dur="1" fill="hold">
                                          <p:stCondLst>
                                            <p:cond delay="0"/>
                                          </p:stCondLst>
                                        </p:cTn>
                                        <p:tgtEl>
                                          <p:spTgt spid="7"/>
                                        </p:tgtEl>
                                        <p:attrNameLst>
                                          <p:attrName>style.visibility</p:attrName>
                                        </p:attrNameLst>
                                      </p:cBhvr>
                                      <p:to>
                                        <p:strVal val="visible"/>
                                      </p:to>
                                    </p:set>
                                    <p:anim calcmode="discrete" valueType="clr">
                                      <p:cBhvr override="childStyle">
                                        <p:cTn id="109"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110" dur="80"/>
                                        <p:tgtEl>
                                          <p:spTgt spid="7"/>
                                        </p:tgtEl>
                                        <p:attrNameLst>
                                          <p:attrName>fillcolor</p:attrName>
                                        </p:attrNameLst>
                                      </p:cBhvr>
                                      <p:tavLst>
                                        <p:tav tm="0">
                                          <p:val>
                                            <p:clrVal>
                                              <a:schemeClr val="accent2"/>
                                            </p:clrVal>
                                          </p:val>
                                        </p:tav>
                                        <p:tav tm="50000">
                                          <p:val>
                                            <p:clrVal>
                                              <a:schemeClr val="hlink"/>
                                            </p:clrVal>
                                          </p:val>
                                        </p:tav>
                                      </p:tavLst>
                                    </p:anim>
                                    <p:set>
                                      <p:cBhvr>
                                        <p:cTn id="111" dur="80"/>
                                        <p:tgtEl>
                                          <p:spTgt spid="7"/>
                                        </p:tgtEl>
                                        <p:attrNameLst>
                                          <p:attrName>fill.type</p:attrName>
                                        </p:attrNameLst>
                                      </p:cBhvr>
                                      <p:to>
                                        <p:strVal val="solid"/>
                                      </p:to>
                                    </p:set>
                                  </p:childTnLst>
                                </p:cTn>
                              </p:par>
                              <p:par>
                                <p:cTn id="112" presetID="47" presetClass="entr" presetSubtype="0" fill="hold" nodeType="withEffect">
                                  <p:stCondLst>
                                    <p:cond delay="0"/>
                                  </p:stCondLst>
                                  <p:childTnLst>
                                    <p:set>
                                      <p:cBhvr>
                                        <p:cTn id="113" dur="1" fill="hold">
                                          <p:stCondLst>
                                            <p:cond delay="0"/>
                                          </p:stCondLst>
                                        </p:cTn>
                                        <p:tgtEl>
                                          <p:spTgt spid="9"/>
                                        </p:tgtEl>
                                        <p:attrNameLst>
                                          <p:attrName>style.visibility</p:attrName>
                                        </p:attrNameLst>
                                      </p:cBhvr>
                                      <p:to>
                                        <p:strVal val="visible"/>
                                      </p:to>
                                    </p:set>
                                    <p:animEffect transition="in" filter="fade">
                                      <p:cBhvr>
                                        <p:cTn id="114" dur="1000"/>
                                        <p:tgtEl>
                                          <p:spTgt spid="9"/>
                                        </p:tgtEl>
                                      </p:cBhvr>
                                    </p:animEffect>
                                    <p:anim calcmode="lin" valueType="num">
                                      <p:cBhvr>
                                        <p:cTn id="115" dur="1000" fill="hold"/>
                                        <p:tgtEl>
                                          <p:spTgt spid="9"/>
                                        </p:tgtEl>
                                        <p:attrNameLst>
                                          <p:attrName>ppt_x</p:attrName>
                                        </p:attrNameLst>
                                      </p:cBhvr>
                                      <p:tavLst>
                                        <p:tav tm="0">
                                          <p:val>
                                            <p:strVal val="#ppt_x"/>
                                          </p:val>
                                        </p:tav>
                                        <p:tav tm="100000">
                                          <p:val>
                                            <p:strVal val="#ppt_x"/>
                                          </p:val>
                                        </p:tav>
                                      </p:tavLst>
                                    </p:anim>
                                    <p:anim calcmode="lin" valueType="num">
                                      <p:cBhvr>
                                        <p:cTn id="1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0"/>
            <a:ext cx="8229600" cy="561975"/>
          </a:xfrm>
        </p:spPr>
        <p:txBody>
          <a:bodyPr>
            <a:normAutofit/>
          </a:bodyPr>
          <a:lstStyle/>
          <a:p>
            <a:pPr marL="457200" indent="-457200" algn="l" eaLnBrk="1" hangingPunct="1"/>
            <a:r>
              <a:rPr lang="zh-CN" altLang="en-US" sz="1800" b="1" dirty="0" smtClean="0">
                <a:solidFill>
                  <a:schemeClr val="tx1"/>
                </a:solidFill>
              </a:rPr>
              <a:t>一、行车安全注意事项</a:t>
            </a:r>
            <a:r>
              <a:rPr lang="en-US" altLang="zh-CN" sz="1800" b="1" dirty="0" smtClean="0">
                <a:solidFill>
                  <a:schemeClr val="tx1"/>
                </a:solidFill>
              </a:rPr>
              <a:t>----</a:t>
            </a:r>
            <a:r>
              <a:rPr lang="zh-CN" altLang="en-US" sz="1800" b="1" dirty="0" smtClean="0">
                <a:solidFill>
                  <a:schemeClr val="tx1"/>
                </a:solidFill>
              </a:rPr>
              <a:t>夜间</a:t>
            </a:r>
          </a:p>
        </p:txBody>
      </p:sp>
      <p:sp>
        <p:nvSpPr>
          <p:cNvPr id="6" name="Text Box 4"/>
          <p:cNvSpPr txBox="1">
            <a:spLocks noChangeArrowheads="1"/>
          </p:cNvSpPr>
          <p:nvPr/>
        </p:nvSpPr>
        <p:spPr bwMode="auto">
          <a:xfrm>
            <a:off x="214282" y="857232"/>
            <a:ext cx="8929718" cy="5262979"/>
          </a:xfrm>
          <a:prstGeom prst="rect">
            <a:avLst/>
          </a:prstGeom>
          <a:noFill/>
          <a:ln w="9525">
            <a:noFill/>
            <a:miter lim="800000"/>
            <a:headEnd/>
            <a:tailEnd/>
          </a:ln>
        </p:spPr>
        <p:txBody>
          <a:bodyPr wrap="square">
            <a:spAutoFit/>
          </a:bodyPr>
          <a:lstStyle/>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1</a:t>
            </a:r>
            <a:r>
              <a:rPr lang="zh-CN" altLang="en-US" sz="1400" dirty="0" smtClean="0">
                <a:solidFill>
                  <a:schemeClr val="tx1">
                    <a:lumMod val="75000"/>
                    <a:lumOff val="25000"/>
                  </a:schemeClr>
                </a:solidFill>
                <a:latin typeface="微软雅黑" pitchFamily="34" charset="-122"/>
                <a:ea typeface="微软雅黑" pitchFamily="34" charset="-122"/>
              </a:rPr>
              <a:t>） 是</a:t>
            </a:r>
            <a:r>
              <a:rPr lang="zh-CN" altLang="en-US" sz="1400" dirty="0">
                <a:solidFill>
                  <a:schemeClr val="tx1">
                    <a:lumMod val="75000"/>
                    <a:lumOff val="25000"/>
                  </a:schemeClr>
                </a:solidFill>
                <a:latin typeface="微软雅黑" pitchFamily="34" charset="-122"/>
                <a:ea typeface="微软雅黑" pitchFamily="34" charset="-122"/>
              </a:rPr>
              <a:t>留意开启灯光的时间。一般地讲，天一黑随着路灯的开启就要主动打开灯光；没有路灯的地方，要根据车速和视距尽量早开灯。开灯不仅仅是为了照明看清前面的路况，更重要的是要让其他的车辆、自行车和行人能够观察到你的车。</a:t>
            </a:r>
          </a:p>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　　</a:t>
            </a:r>
          </a:p>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2</a:t>
            </a:r>
            <a:r>
              <a:rPr lang="zh-CN" altLang="en-US" sz="1400" dirty="0" smtClean="0">
                <a:solidFill>
                  <a:schemeClr val="tx1">
                    <a:lumMod val="75000"/>
                    <a:lumOff val="25000"/>
                  </a:schemeClr>
                </a:solidFill>
                <a:latin typeface="微软雅黑" pitchFamily="34" charset="-122"/>
                <a:ea typeface="微软雅黑" pitchFamily="34" charset="-122"/>
              </a:rPr>
              <a:t>）是</a:t>
            </a:r>
            <a:r>
              <a:rPr lang="zh-CN" altLang="en-US" sz="1400" dirty="0">
                <a:solidFill>
                  <a:schemeClr val="tx1">
                    <a:lumMod val="75000"/>
                    <a:lumOff val="25000"/>
                  </a:schemeClr>
                </a:solidFill>
                <a:latin typeface="微软雅黑" pitchFamily="34" charset="-122"/>
                <a:ea typeface="微软雅黑" pitchFamily="34" charset="-122"/>
              </a:rPr>
              <a:t>留意控制车速。夜间即使开灯行驶，可视距离也远远小于白天。所以，夜间行车的车速应该适度，以保证车辆的制动距离在前照灯照亮的距离之内，从而能及时应对危险情况。</a:t>
            </a:r>
            <a:br>
              <a:rPr lang="zh-CN" altLang="en-US" sz="1400" dirty="0">
                <a:solidFill>
                  <a:schemeClr val="tx1">
                    <a:lumMod val="75000"/>
                    <a:lumOff val="25000"/>
                  </a:schemeClr>
                </a:solidFill>
                <a:latin typeface="微软雅黑" pitchFamily="34" charset="-122"/>
                <a:ea typeface="微软雅黑" pitchFamily="34" charset="-122"/>
              </a:rPr>
            </a:br>
            <a:endParaRPr lang="zh-CN" altLang="en-US" sz="14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3</a:t>
            </a:r>
            <a:r>
              <a:rPr lang="zh-CN" altLang="en-US" sz="1400" dirty="0" smtClean="0">
                <a:solidFill>
                  <a:schemeClr val="tx1">
                    <a:lumMod val="75000"/>
                    <a:lumOff val="25000"/>
                  </a:schemeClr>
                </a:solidFill>
                <a:latin typeface="微软雅黑" pitchFamily="34" charset="-122"/>
                <a:ea typeface="微软雅黑" pitchFamily="34" charset="-122"/>
              </a:rPr>
              <a:t>） </a:t>
            </a:r>
            <a:r>
              <a:rPr lang="zh-CN" altLang="en-US" sz="1400" dirty="0">
                <a:solidFill>
                  <a:schemeClr val="tx1">
                    <a:lumMod val="75000"/>
                    <a:lumOff val="25000"/>
                  </a:schemeClr>
                </a:solidFill>
                <a:latin typeface="微软雅黑" pitchFamily="34" charset="-122"/>
                <a:ea typeface="微软雅黑" pitchFamily="34" charset="-122"/>
              </a:rPr>
              <a:t>是留意尽量避免超车。当发现前方有车辆时，要保持比白天更大的车距，尽量不要超车。</a:t>
            </a:r>
          </a:p>
          <a:p>
            <a:pPr>
              <a:lnSpc>
                <a:spcPct val="150000"/>
              </a:lnSpc>
            </a:pPr>
            <a:endParaRPr lang="zh-CN" altLang="en-US" sz="14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4</a:t>
            </a:r>
            <a:r>
              <a:rPr lang="zh-CN" altLang="en-US" sz="1400" dirty="0" smtClean="0">
                <a:solidFill>
                  <a:schemeClr val="tx1">
                    <a:lumMod val="75000"/>
                    <a:lumOff val="25000"/>
                  </a:schemeClr>
                </a:solidFill>
                <a:latin typeface="微软雅黑" pitchFamily="34" charset="-122"/>
                <a:ea typeface="微软雅黑" pitchFamily="34" charset="-122"/>
              </a:rPr>
              <a:t>） </a:t>
            </a:r>
            <a:r>
              <a:rPr lang="zh-CN" altLang="en-US" sz="1400" dirty="0">
                <a:solidFill>
                  <a:schemeClr val="tx1">
                    <a:lumMod val="75000"/>
                    <a:lumOff val="25000"/>
                  </a:schemeClr>
                </a:solidFill>
                <a:latin typeface="微软雅黑" pitchFamily="34" charset="-122"/>
                <a:ea typeface="微软雅黑" pitchFamily="34" charset="-122"/>
              </a:rPr>
              <a:t>是留意在照明不好的地方尽量使用远光灯。只要不违反道路交通安全法律法规，在乡村道路、没有路灯的街道等照明不好的地点尽量使用远光灯，以提高视认距离。对面有来车时，要及时把灯光换成近光，不要使对面的司机目眩。</a:t>
            </a:r>
          </a:p>
          <a:p>
            <a:pPr>
              <a:lnSpc>
                <a:spcPct val="150000"/>
              </a:lnSpc>
            </a:pPr>
            <a:endParaRPr lang="zh-CN" altLang="en-US" sz="14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　　</a:t>
            </a:r>
            <a:br>
              <a:rPr lang="zh-CN" altLang="en-US" sz="1400" dirty="0">
                <a:solidFill>
                  <a:schemeClr val="tx1">
                    <a:lumMod val="75000"/>
                    <a:lumOff val="25000"/>
                  </a:schemeClr>
                </a:solidFill>
                <a:latin typeface="微软雅黑" pitchFamily="34" charset="-122"/>
                <a:ea typeface="微软雅黑" pitchFamily="34" charset="-122"/>
              </a:rPr>
            </a:br>
            <a:r>
              <a:rPr lang="zh-CN" altLang="en-US" sz="1400" dirty="0">
                <a:solidFill>
                  <a:schemeClr val="tx1">
                    <a:lumMod val="75000"/>
                    <a:lumOff val="25000"/>
                  </a:schemeClr>
                </a:solidFill>
                <a:latin typeface="微软雅黑" pitchFamily="34" charset="-122"/>
                <a:ea typeface="微软雅黑" pitchFamily="34" charset="-122"/>
              </a:rPr>
              <a:t/>
            </a:r>
            <a:br>
              <a:rPr lang="zh-CN" altLang="en-US" sz="1400" dirty="0">
                <a:solidFill>
                  <a:schemeClr val="tx1">
                    <a:lumMod val="75000"/>
                    <a:lumOff val="25000"/>
                  </a:schemeClr>
                </a:solidFill>
                <a:latin typeface="微软雅黑" pitchFamily="34" charset="-122"/>
                <a:ea typeface="微软雅黑" pitchFamily="34" charset="-122"/>
              </a:rPr>
            </a:br>
            <a:endParaRPr lang="zh-CN" altLang="en-US" sz="1400" dirty="0">
              <a:solidFill>
                <a:schemeClr val="tx1">
                  <a:lumMod val="75000"/>
                  <a:lumOff val="25000"/>
                </a:schemeClr>
              </a:solidFill>
              <a:latin typeface="微软雅黑" pitchFamily="34" charset="-122"/>
              <a:ea typeface="微软雅黑" pitchFamily="34" charset="-122"/>
            </a:endParaRPr>
          </a:p>
        </p:txBody>
      </p:sp>
      <p:pic>
        <p:nvPicPr>
          <p:cNvPr id="7" name="Picture 5" descr="通海货车开翻公路受阻三小时）"/>
          <p:cNvPicPr>
            <a:picLocks noChangeAspect="1" noChangeArrowheads="1"/>
          </p:cNvPicPr>
          <p:nvPr/>
        </p:nvPicPr>
        <p:blipFill>
          <a:blip r:embed="rId2"/>
          <a:srcRect/>
          <a:stretch>
            <a:fillRect/>
          </a:stretch>
        </p:blipFill>
        <p:spPr bwMode="auto">
          <a:xfrm>
            <a:off x="928662" y="5072074"/>
            <a:ext cx="2374900" cy="1587500"/>
          </a:xfrm>
          <a:prstGeom prst="rect">
            <a:avLst/>
          </a:prstGeom>
          <a:noFill/>
          <a:ln w="9525">
            <a:noFill/>
            <a:miter lim="800000"/>
            <a:headEnd/>
            <a:tailEnd/>
          </a:ln>
        </p:spPr>
      </p:pic>
      <p:pic>
        <p:nvPicPr>
          <p:cNvPr id="8" name="Picture 6" descr="通海货车开翻公路受阻三小时（图1）"/>
          <p:cNvPicPr>
            <a:picLocks noChangeAspect="1" noChangeArrowheads="1"/>
          </p:cNvPicPr>
          <p:nvPr/>
        </p:nvPicPr>
        <p:blipFill>
          <a:blip r:embed="rId3"/>
          <a:srcRect/>
          <a:stretch>
            <a:fillRect/>
          </a:stretch>
        </p:blipFill>
        <p:spPr bwMode="auto">
          <a:xfrm>
            <a:off x="3376587" y="5070486"/>
            <a:ext cx="2376488" cy="1589088"/>
          </a:xfrm>
          <a:prstGeom prst="rect">
            <a:avLst/>
          </a:prstGeom>
          <a:noFill/>
          <a:ln w="9525">
            <a:noFill/>
            <a:miter lim="800000"/>
            <a:headEnd/>
            <a:tailEnd/>
          </a:ln>
        </p:spPr>
      </p:pic>
      <p:pic>
        <p:nvPicPr>
          <p:cNvPr id="9" name="Picture 7" descr="安装了车身反光标识的货车夜间格外醒目"/>
          <p:cNvPicPr>
            <a:picLocks noChangeAspect="1" noChangeArrowheads="1"/>
          </p:cNvPicPr>
          <p:nvPr/>
        </p:nvPicPr>
        <p:blipFill>
          <a:blip r:embed="rId4"/>
          <a:srcRect/>
          <a:stretch>
            <a:fillRect/>
          </a:stretch>
        </p:blipFill>
        <p:spPr bwMode="auto">
          <a:xfrm>
            <a:off x="5824512" y="5075249"/>
            <a:ext cx="2447925" cy="1576387"/>
          </a:xfrm>
          <a:prstGeom prst="rect">
            <a:avLst/>
          </a:prstGeom>
          <a:noFill/>
          <a:ln w="9525">
            <a:noFill/>
            <a:miter lim="800000"/>
            <a:headEnd/>
            <a:tailEnd/>
          </a:ln>
        </p:spPr>
      </p:pic>
      <p:sp>
        <p:nvSpPr>
          <p:cNvPr id="10" name="椭圆 9"/>
          <p:cNvSpPr/>
          <p:nvPr/>
        </p:nvSpPr>
        <p:spPr>
          <a:xfrm>
            <a:off x="7000892"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to="" calcmode="lin" valueType="num">
                                      <p:cBhvr>
                                        <p:cTn id="14" dur="1" fill="hold"/>
                                        <p:tgtEl>
                                          <p:spTgt spid="6">
                                            <p:txEl>
                                              <p:pRg st="0" end="0"/>
                                            </p:txEl>
                                          </p:spTgt>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to="" calcmode="lin" valueType="num">
                                      <p:cBhvr>
                                        <p:cTn id="19" dur="1" fill="hold"/>
                                        <p:tgtEl>
                                          <p:spTgt spid="6">
                                            <p:txEl>
                                              <p:pRg st="2" end="2"/>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 to="" calcmode="lin" valueType="num">
                                      <p:cBhvr>
                                        <p:cTn id="24" dur="1" fill="hold"/>
                                        <p:tgtEl>
                                          <p:spTgt spid="6">
                                            <p:txEl>
                                              <p:pRg st="3" end="3"/>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nodeType="click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to="" calcmode="lin" valueType="num">
                                      <p:cBhvr>
                                        <p:cTn id="29" dur="1" fill="hold"/>
                                        <p:tgtEl>
                                          <p:spTgt spid="6">
                                            <p:txEl>
                                              <p:pRg st="5" end="5"/>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 to="" calcmode="lin" valueType="num">
                                      <p:cBhvr>
                                        <p:cTn id="34" dur="1" fill="hold"/>
                                        <p:tgtEl>
                                          <p:spTgt spid="7"/>
                                        </p:tgtEl>
                                        <p:attrNameLst>
                                          <p:attrName/>
                                        </p:attrNameLst>
                                      </p:cBhvr>
                                    </p:anim>
                                  </p:childTnLst>
                                </p:cTn>
                              </p:par>
                              <p:par>
                                <p:cTn id="35" presetID="24"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to="" calcmode="lin" valueType="num">
                                      <p:cBhvr>
                                        <p:cTn id="37" dur="1" fill="hold"/>
                                        <p:tgtEl>
                                          <p:spTgt spid="8"/>
                                        </p:tgtEl>
                                        <p:attrNameLst>
                                          <p:attrName/>
                                        </p:attrNameLst>
                                      </p:cBhvr>
                                    </p:anim>
                                  </p:childTnLst>
                                </p:cTn>
                              </p:par>
                              <p:par>
                                <p:cTn id="38" presetID="24"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 to="" calcmode="lin" valueType="num">
                                      <p:cBhvr>
                                        <p:cTn id="40"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0"/>
            <a:ext cx="8229600" cy="561975"/>
          </a:xfrm>
        </p:spPr>
        <p:txBody>
          <a:bodyPr>
            <a:normAutofit/>
          </a:bodyPr>
          <a:lstStyle/>
          <a:p>
            <a:pPr marL="457200" indent="-457200" algn="l" eaLnBrk="1" hangingPunct="1"/>
            <a:r>
              <a:rPr lang="zh-CN" altLang="en-US" sz="1800" b="1" dirty="0" smtClean="0">
                <a:solidFill>
                  <a:schemeClr val="tx1"/>
                </a:solidFill>
              </a:rPr>
              <a:t>一、行车安全注意事项</a:t>
            </a:r>
            <a:r>
              <a:rPr lang="en-US" altLang="zh-CN" sz="1800" b="1" dirty="0" smtClean="0">
                <a:solidFill>
                  <a:schemeClr val="tx1"/>
                </a:solidFill>
              </a:rPr>
              <a:t>----</a:t>
            </a:r>
            <a:r>
              <a:rPr lang="zh-CN" altLang="en-US" sz="1800" b="1" dirty="0" smtClean="0">
                <a:solidFill>
                  <a:schemeClr val="tx1"/>
                </a:solidFill>
              </a:rPr>
              <a:t>夜间</a:t>
            </a:r>
          </a:p>
        </p:txBody>
      </p:sp>
      <p:sp>
        <p:nvSpPr>
          <p:cNvPr id="5" name="Rectangle 3"/>
          <p:cNvSpPr txBox="1">
            <a:spLocks noChangeArrowheads="1"/>
          </p:cNvSpPr>
          <p:nvPr/>
        </p:nvSpPr>
        <p:spPr>
          <a:xfrm>
            <a:off x="142844" y="571480"/>
            <a:ext cx="8786874" cy="4784725"/>
          </a:xfrm>
          <a:prstGeom prst="rect">
            <a:avLst/>
          </a:prstGeom>
        </p:spPr>
        <p:txBody>
          <a:bodyPr/>
          <a:lstStyle/>
          <a:p>
            <a:pPr marL="342900" marR="0" lvl="0" indent="-342900" algn="l" defTabSz="914400" rtl="0" eaLnBrk="1" fontAlgn="base" latinLnBrk="0" hangingPunct="1">
              <a:lnSpc>
                <a:spcPct val="150000"/>
              </a:lnSpc>
              <a:spcBef>
                <a:spcPct val="20000"/>
              </a:spcBef>
              <a:spcAft>
                <a:spcPct val="0"/>
              </a:spcAft>
              <a:buClrTx/>
              <a:buSzTx/>
              <a:buFontTx/>
              <a:buNone/>
              <a:tabLst/>
              <a:defRPr/>
            </a:pPr>
            <a:r>
              <a:rPr lang="zh-CN" altLang="en-US" sz="1400" dirty="0" smtClean="0">
                <a:solidFill>
                  <a:schemeClr val="tx1">
                    <a:lumMod val="75000"/>
                    <a:lumOff val="25000"/>
                  </a:schemeClr>
                </a:solidFill>
                <a:latin typeface="微软雅黑" pitchFamily="34" charset="-122"/>
                <a:ea typeface="微软雅黑" pitchFamily="34" charset="-122"/>
              </a:rPr>
              <a:t>（</a:t>
            </a:r>
            <a:r>
              <a:rPr lang="en-US" altLang="zh-CN" sz="1400" dirty="0" smtClean="0">
                <a:solidFill>
                  <a:schemeClr val="tx1">
                    <a:lumMod val="75000"/>
                    <a:lumOff val="25000"/>
                  </a:schemeClr>
                </a:solidFill>
                <a:latin typeface="微软雅黑" pitchFamily="34" charset="-122"/>
                <a:ea typeface="微软雅黑" pitchFamily="34" charset="-122"/>
              </a:rPr>
              <a:t>5</a:t>
            </a:r>
            <a:r>
              <a:rPr lang="zh-CN" altLang="en-US" sz="1400" dirty="0" smtClean="0">
                <a:solidFill>
                  <a:schemeClr val="tx1">
                    <a:lumMod val="75000"/>
                    <a:lumOff val="25000"/>
                  </a:schemeClr>
                </a:solidFill>
                <a:latin typeface="微软雅黑" pitchFamily="34" charset="-122"/>
                <a:ea typeface="微软雅黑" pitchFamily="34" charset="-122"/>
              </a:rPr>
              <a:t>）</a:t>
            </a:r>
            <a:r>
              <a:rPr kumimoji="0" lang="zh-CN" altLang="en-US"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是留意在照明好的地方使用近光灯。这样可以最大限度借助路灯，把观察视野扩大到前照灯灯光以外的区域。</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en-US" altLang="zh-CN"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 ( </a:t>
            </a:r>
            <a:r>
              <a:rPr lang="en-US" altLang="zh-CN" sz="1400" dirty="0" smtClean="0">
                <a:solidFill>
                  <a:schemeClr val="tx1">
                    <a:lumMod val="75000"/>
                    <a:lumOff val="25000"/>
                  </a:schemeClr>
                </a:solidFill>
                <a:latin typeface="微软雅黑" pitchFamily="34" charset="-122"/>
                <a:ea typeface="微软雅黑" pitchFamily="34" charset="-122"/>
              </a:rPr>
              <a:t>6</a:t>
            </a:r>
            <a:r>
              <a:rPr kumimoji="0" lang="zh-CN" altLang="en-US"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 </a:t>
            </a:r>
            <a:r>
              <a:rPr kumimoji="0" lang="en-US" altLang="zh-CN"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a:t>
            </a:r>
            <a:r>
              <a:rPr kumimoji="0" lang="zh-CN" altLang="en-US"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是留意不要直视迎面而来车辆的前照灯。因为直视其前照灯，会因受强光照射而突然失去视觉，不能看清前方的道路情况。</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en-US" altLang="zh-CN"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 </a:t>
            </a:r>
            <a:r>
              <a:rPr lang="en-US" altLang="zh-CN" sz="1400" dirty="0" smtClean="0">
                <a:solidFill>
                  <a:schemeClr val="tx1">
                    <a:lumMod val="75000"/>
                    <a:lumOff val="25000"/>
                  </a:schemeClr>
                </a:solidFill>
                <a:latin typeface="微软雅黑" pitchFamily="34" charset="-122"/>
                <a:ea typeface="微软雅黑" pitchFamily="34" charset="-122"/>
              </a:rPr>
              <a:t>7 </a:t>
            </a:r>
            <a:r>
              <a:rPr kumimoji="0" lang="en-US" altLang="zh-CN"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a:t>
            </a:r>
            <a:r>
              <a:rPr kumimoji="0" lang="zh-CN" altLang="en-US"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 是留意车内灯尽量不要打开。夜间行驶，眼睛会逐渐适应黑暗的环境。若打开车内灯，则会使已经适应黑暗环境的视力突然下降。</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en-US" altLang="zh-CN"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 </a:t>
            </a:r>
            <a:r>
              <a:rPr lang="en-US" altLang="zh-CN" sz="1400" dirty="0" smtClean="0">
                <a:solidFill>
                  <a:schemeClr val="tx1">
                    <a:lumMod val="75000"/>
                    <a:lumOff val="25000"/>
                  </a:schemeClr>
                </a:solidFill>
                <a:latin typeface="微软雅黑" pitchFamily="34" charset="-122"/>
                <a:ea typeface="微软雅黑" pitchFamily="34" charset="-122"/>
              </a:rPr>
              <a:t>8 </a:t>
            </a:r>
            <a:r>
              <a:rPr kumimoji="0" lang="en-US" altLang="zh-CN"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a:t>
            </a:r>
            <a:r>
              <a:rPr kumimoji="0" lang="zh-CN" altLang="en-US"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 是留意遇对面车辆不关远光灯时要及时避让。驾驶人须冷静对待这种情况，注意不要直视对面的灯光，而应仔细观察道路右侧边缘的同时，用眼睛余光观察来车，千万不要赌气用强光“还击”，这样会使两个人都看不见，极易发生事故。</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lang="en-US" altLang="zh-CN" sz="1400" dirty="0" smtClean="0">
                <a:solidFill>
                  <a:schemeClr val="tx1">
                    <a:lumMod val="75000"/>
                    <a:lumOff val="25000"/>
                  </a:schemeClr>
                </a:solidFill>
                <a:latin typeface="微软雅黑" pitchFamily="34" charset="-122"/>
                <a:ea typeface="微软雅黑" pitchFamily="34" charset="-122"/>
              </a:rPr>
              <a:t>( 9)</a:t>
            </a:r>
            <a:r>
              <a:rPr kumimoji="0" lang="zh-CN" altLang="en-US"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是留意前方道路的情况。夜间行车时，常会遇到停靠的车辆、意外障碍物以及不易被观察到的行人或自行车等。另外，也会因突然出现的急转弯或陡坡而看不到前方的路面。因此在行车时要集中注意力，时刻观察前方道路情况，谨慎行驶，随时准备应对突发情况。</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lang="en-US" altLang="zh-CN" sz="1400" dirty="0" smtClean="0">
                <a:solidFill>
                  <a:schemeClr val="tx1">
                    <a:lumMod val="75000"/>
                    <a:lumOff val="25000"/>
                  </a:schemeClr>
                </a:solidFill>
                <a:latin typeface="微软雅黑" pitchFamily="34" charset="-122"/>
                <a:ea typeface="微软雅黑" pitchFamily="34" charset="-122"/>
              </a:rPr>
              <a:t>(10)</a:t>
            </a:r>
            <a:r>
              <a:rPr kumimoji="0" lang="zh-CN" altLang="en-US" sz="14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 是留意前方车辆灯光的异常情况。有时行车中会遇到对方来车是“一只眼”，容易导致对来车横向距离的判断失误；有时前方顺行车辆只有一只尾灯，有的车辆甚至尾部没有亮光，刹车灯、尾灯全没有，容易造成追尾。 </a:t>
            </a:r>
          </a:p>
        </p:txBody>
      </p:sp>
      <p:pic>
        <p:nvPicPr>
          <p:cNvPr id="6" name="Picture 4" descr="DSC_0176"/>
          <p:cNvPicPr>
            <a:picLocks noChangeAspect="1" noChangeArrowheads="1"/>
          </p:cNvPicPr>
          <p:nvPr/>
        </p:nvPicPr>
        <p:blipFill>
          <a:blip r:embed="rId2" cstate="print"/>
          <a:srcRect/>
          <a:stretch>
            <a:fillRect/>
          </a:stretch>
        </p:blipFill>
        <p:spPr bwMode="auto">
          <a:xfrm>
            <a:off x="1857356" y="5500702"/>
            <a:ext cx="1714512" cy="1071570"/>
          </a:xfrm>
          <a:prstGeom prst="rect">
            <a:avLst/>
          </a:prstGeom>
          <a:noFill/>
          <a:ln w="9525">
            <a:noFill/>
            <a:miter lim="800000"/>
            <a:headEnd/>
            <a:tailEnd/>
          </a:ln>
        </p:spPr>
      </p:pic>
      <p:pic>
        <p:nvPicPr>
          <p:cNvPr id="7" name="Picture 5" descr="73c2a02532aa9308d50742cf"/>
          <p:cNvPicPr>
            <a:picLocks noChangeAspect="1" noChangeArrowheads="1"/>
          </p:cNvPicPr>
          <p:nvPr/>
        </p:nvPicPr>
        <p:blipFill>
          <a:blip r:embed="rId3"/>
          <a:srcRect/>
          <a:stretch>
            <a:fillRect/>
          </a:stretch>
        </p:blipFill>
        <p:spPr bwMode="auto">
          <a:xfrm>
            <a:off x="4357686" y="5500703"/>
            <a:ext cx="1857388" cy="1143008"/>
          </a:xfrm>
          <a:prstGeom prst="rect">
            <a:avLst/>
          </a:prstGeom>
          <a:noFill/>
          <a:ln w="9525">
            <a:noFill/>
            <a:miter lim="800000"/>
            <a:headEnd/>
            <a:tailEnd/>
          </a:ln>
        </p:spPr>
      </p:pic>
      <p:pic>
        <p:nvPicPr>
          <p:cNvPr id="20482" name="Picture 2"/>
          <p:cNvPicPr>
            <a:picLocks noChangeAspect="1" noChangeArrowheads="1"/>
          </p:cNvPicPr>
          <p:nvPr/>
        </p:nvPicPr>
        <p:blipFill>
          <a:blip r:embed="rId4"/>
          <a:srcRect/>
          <a:stretch>
            <a:fillRect/>
          </a:stretch>
        </p:blipFill>
        <p:spPr bwMode="auto">
          <a:xfrm>
            <a:off x="6858016" y="5500702"/>
            <a:ext cx="1857388" cy="1143008"/>
          </a:xfrm>
          <a:prstGeom prst="rect">
            <a:avLst/>
          </a:prstGeom>
          <a:noFill/>
          <a:ln w="9525">
            <a:noFill/>
            <a:miter lim="800000"/>
            <a:headEnd/>
            <a:tailEnd/>
          </a:ln>
          <a:effectLst/>
        </p:spPr>
      </p:pic>
      <p:sp>
        <p:nvSpPr>
          <p:cNvPr id="8" name="椭圆 7"/>
          <p:cNvSpPr/>
          <p:nvPr/>
        </p:nvSpPr>
        <p:spPr>
          <a:xfrm>
            <a:off x="7000892"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to="" calcmode="lin" valueType="num">
                                      <p:cBhvr>
                                        <p:cTn id="14" dur="1" fill="hold"/>
                                        <p:tgtEl>
                                          <p:spTgt spid="5">
                                            <p:txEl>
                                              <p:pRg st="0" end="0"/>
                                            </p:txEl>
                                          </p:spTgt>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to="" calcmode="lin" valueType="num">
                                      <p:cBhvr>
                                        <p:cTn id="19" dur="1" fill="hold"/>
                                        <p:tgtEl>
                                          <p:spTgt spid="5">
                                            <p:txEl>
                                              <p:pRg st="1" end="1"/>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 to="" calcmode="lin" valueType="num">
                                      <p:cBhvr>
                                        <p:cTn id="24" dur="1" fill="hold"/>
                                        <p:tgtEl>
                                          <p:spTgt spid="5">
                                            <p:txEl>
                                              <p:pRg st="2" end="2"/>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nodeType="click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 to="" calcmode="lin" valueType="num">
                                      <p:cBhvr>
                                        <p:cTn id="29" dur="1" fill="hold"/>
                                        <p:tgtEl>
                                          <p:spTgt spid="5">
                                            <p:txEl>
                                              <p:pRg st="3" end="3"/>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nodeType="clickEffect">
                                  <p:stCondLst>
                                    <p:cond delay="0"/>
                                  </p:stCondLst>
                                  <p:childTnLst>
                                    <p:set>
                                      <p:cBhvr>
                                        <p:cTn id="33" dur="1" fill="hold">
                                          <p:stCondLst>
                                            <p:cond delay="0"/>
                                          </p:stCondLst>
                                        </p:cTn>
                                        <p:tgtEl>
                                          <p:spTgt spid="5">
                                            <p:txEl>
                                              <p:pRg st="4" end="4"/>
                                            </p:txEl>
                                          </p:spTgt>
                                        </p:tgtEl>
                                        <p:attrNameLst>
                                          <p:attrName>style.visibility</p:attrName>
                                        </p:attrNameLst>
                                      </p:cBhvr>
                                      <p:to>
                                        <p:strVal val="visible"/>
                                      </p:to>
                                    </p:set>
                                    <p:anim to="" calcmode="lin" valueType="num">
                                      <p:cBhvr>
                                        <p:cTn id="34" dur="1" fill="hold"/>
                                        <p:tgtEl>
                                          <p:spTgt spid="5">
                                            <p:txEl>
                                              <p:pRg st="4" end="4"/>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nodeType="click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anim to="" calcmode="lin" valueType="num">
                                      <p:cBhvr>
                                        <p:cTn id="39" dur="1" fill="hold"/>
                                        <p:tgtEl>
                                          <p:spTgt spid="5">
                                            <p:txEl>
                                              <p:pRg st="5" end="5"/>
                                            </p:txEl>
                                          </p:spTgt>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randombar(horizontal)">
                                      <p:cBhvr>
                                        <p:cTn id="44" dur="500"/>
                                        <p:tgtEl>
                                          <p:spTgt spid="7"/>
                                        </p:tgtEl>
                                      </p:cBhvr>
                                    </p:animEffect>
                                  </p:childTnLst>
                                </p:cTn>
                              </p:par>
                              <p:par>
                                <p:cTn id="45" presetID="14" presetClass="entr" presetSubtype="10"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randombar(horizontal)">
                                      <p:cBhvr>
                                        <p:cTn id="4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0"/>
            <a:ext cx="8229600" cy="561975"/>
          </a:xfrm>
        </p:spPr>
        <p:txBody>
          <a:bodyPr>
            <a:normAutofit/>
          </a:bodyPr>
          <a:lstStyle/>
          <a:p>
            <a:pPr marL="457200" indent="-457200" algn="l" eaLnBrk="1" hangingPunct="1"/>
            <a:r>
              <a:rPr lang="zh-CN" altLang="en-US" sz="1800" b="1" dirty="0" smtClean="0">
                <a:solidFill>
                  <a:schemeClr val="tx1"/>
                </a:solidFill>
              </a:rPr>
              <a:t>二、冬季交通事故案例</a:t>
            </a:r>
          </a:p>
        </p:txBody>
      </p:sp>
      <p:sp>
        <p:nvSpPr>
          <p:cNvPr id="6" name="TextBox 5"/>
          <p:cNvSpPr txBox="1"/>
          <p:nvPr/>
        </p:nvSpPr>
        <p:spPr>
          <a:xfrm>
            <a:off x="357158" y="977800"/>
            <a:ext cx="8572560" cy="2308324"/>
          </a:xfrm>
          <a:prstGeom prst="rect">
            <a:avLst/>
          </a:prstGeom>
          <a:noFill/>
        </p:spPr>
        <p:txBody>
          <a:bodyPr wrap="square" rtlCol="0">
            <a:spAutoFit/>
          </a:bodyPr>
          <a:lstStyle/>
          <a:p>
            <a:pPr>
              <a:lnSpc>
                <a:spcPct val="150000"/>
              </a:lnSpc>
            </a:pPr>
            <a:r>
              <a:rPr lang="en-US" altLang="zh-CN" kern="0" dirty="0" smtClean="0">
                <a:solidFill>
                  <a:schemeClr val="tx1">
                    <a:lumMod val="75000"/>
                    <a:lumOff val="25000"/>
                  </a:schemeClr>
                </a:solidFill>
              </a:rPr>
              <a:t>    2007</a:t>
            </a:r>
            <a:r>
              <a:rPr lang="zh-CN" altLang="en-US" kern="0" dirty="0" smtClean="0">
                <a:solidFill>
                  <a:schemeClr val="tx1">
                    <a:lumMod val="75000"/>
                    <a:lumOff val="25000"/>
                  </a:schemeClr>
                </a:solidFill>
              </a:rPr>
              <a:t>年</a:t>
            </a:r>
            <a:r>
              <a:rPr lang="en-US" altLang="zh-CN" kern="0" dirty="0" smtClean="0">
                <a:solidFill>
                  <a:schemeClr val="tx1">
                    <a:lumMod val="75000"/>
                    <a:lumOff val="25000"/>
                  </a:schemeClr>
                </a:solidFill>
              </a:rPr>
              <a:t>12</a:t>
            </a:r>
            <a:r>
              <a:rPr lang="zh-CN" altLang="en-US" kern="0" dirty="0" smtClean="0">
                <a:solidFill>
                  <a:schemeClr val="tx1">
                    <a:lumMod val="75000"/>
                    <a:lumOff val="25000"/>
                  </a:schemeClr>
                </a:solidFill>
              </a:rPr>
              <a:t>月，一辆牌照为云</a:t>
            </a:r>
            <a:r>
              <a:rPr lang="en-US" altLang="zh-CN" kern="0" dirty="0" smtClean="0">
                <a:solidFill>
                  <a:schemeClr val="tx1">
                    <a:lumMod val="75000"/>
                    <a:lumOff val="25000"/>
                  </a:schemeClr>
                </a:solidFill>
              </a:rPr>
              <a:t>AAL2**</a:t>
            </a:r>
            <a:r>
              <a:rPr lang="zh-CN" altLang="en-US" kern="0" dirty="0" smtClean="0">
                <a:solidFill>
                  <a:schemeClr val="tx1">
                    <a:lumMod val="75000"/>
                    <a:lumOff val="25000"/>
                  </a:schemeClr>
                </a:solidFill>
              </a:rPr>
              <a:t>的红色轿车从普洱驶往昆明方向至</a:t>
            </a:r>
            <a:r>
              <a:rPr lang="en-US" altLang="zh-CN" kern="0" dirty="0" smtClean="0">
                <a:solidFill>
                  <a:schemeClr val="tx1">
                    <a:lumMod val="75000"/>
                    <a:lumOff val="25000"/>
                  </a:schemeClr>
                </a:solidFill>
              </a:rPr>
              <a:t>G213</a:t>
            </a:r>
            <a:r>
              <a:rPr lang="zh-CN" altLang="en-US" kern="0" dirty="0" smtClean="0">
                <a:solidFill>
                  <a:schemeClr val="tx1">
                    <a:lumMod val="75000"/>
                    <a:lumOff val="25000"/>
                  </a:schemeClr>
                </a:solidFill>
              </a:rPr>
              <a:t>线</a:t>
            </a:r>
            <a:r>
              <a:rPr lang="en-US" altLang="zh-CN" kern="0" dirty="0" smtClean="0">
                <a:solidFill>
                  <a:schemeClr val="tx1">
                    <a:lumMod val="75000"/>
                    <a:lumOff val="25000"/>
                  </a:schemeClr>
                </a:solidFill>
              </a:rPr>
              <a:t>K233+400</a:t>
            </a:r>
            <a:r>
              <a:rPr lang="zh-CN" altLang="en-US" kern="0" dirty="0" smtClean="0">
                <a:solidFill>
                  <a:schemeClr val="tx1">
                    <a:lumMod val="75000"/>
                    <a:lumOff val="25000"/>
                  </a:schemeClr>
                </a:solidFill>
              </a:rPr>
              <a:t>米处时，因为下雨有雾加之驾驶人操作不当车辆与高速公路中央隔离带相撞，</a:t>
            </a:r>
            <a:r>
              <a:rPr lang="en-US" altLang="zh-CN" kern="0" dirty="0" smtClean="0">
                <a:solidFill>
                  <a:schemeClr val="tx1">
                    <a:lumMod val="75000"/>
                    <a:lumOff val="25000"/>
                  </a:schemeClr>
                </a:solidFill>
              </a:rPr>
              <a:t>07</a:t>
            </a:r>
            <a:r>
              <a:rPr lang="zh-CN" altLang="en-US" kern="0" dirty="0" smtClean="0">
                <a:solidFill>
                  <a:schemeClr val="tx1">
                    <a:lumMod val="75000"/>
                    <a:lumOff val="25000"/>
                  </a:schemeClr>
                </a:solidFill>
              </a:rPr>
              <a:t>时</a:t>
            </a:r>
            <a:r>
              <a:rPr lang="en-US" altLang="zh-CN" kern="0" dirty="0" smtClean="0">
                <a:solidFill>
                  <a:schemeClr val="tx1">
                    <a:lumMod val="75000"/>
                    <a:lumOff val="25000"/>
                  </a:schemeClr>
                </a:solidFill>
              </a:rPr>
              <a:t>35</a:t>
            </a:r>
            <a:r>
              <a:rPr lang="zh-CN" altLang="en-US" kern="0" dirty="0" smtClean="0">
                <a:solidFill>
                  <a:schemeClr val="tx1">
                    <a:lumMod val="75000"/>
                    <a:lumOff val="25000"/>
                  </a:schemeClr>
                </a:solidFill>
              </a:rPr>
              <a:t>分左右一辆牌照为渝</a:t>
            </a:r>
            <a:r>
              <a:rPr lang="en-US" altLang="zh-CN" kern="0" dirty="0" smtClean="0">
                <a:solidFill>
                  <a:schemeClr val="tx1">
                    <a:lumMod val="75000"/>
                    <a:lumOff val="25000"/>
                  </a:schemeClr>
                </a:solidFill>
              </a:rPr>
              <a:t>B306**</a:t>
            </a:r>
            <a:r>
              <a:rPr lang="zh-CN" altLang="en-US" kern="0" dirty="0" smtClean="0">
                <a:solidFill>
                  <a:schemeClr val="tx1">
                    <a:lumMod val="75000"/>
                    <a:lumOff val="25000"/>
                  </a:schemeClr>
                </a:solidFill>
              </a:rPr>
              <a:t>的重型普通货车（载香蕉），从景洪驶往昆明方向，行至该路段南溪</a:t>
            </a:r>
            <a:r>
              <a:rPr lang="en-US" altLang="zh-CN" kern="0" dirty="0" smtClean="0">
                <a:solidFill>
                  <a:schemeClr val="tx1">
                    <a:lumMod val="75000"/>
                    <a:lumOff val="25000"/>
                  </a:schemeClr>
                </a:solidFill>
              </a:rPr>
              <a:t>2</a:t>
            </a:r>
            <a:r>
              <a:rPr lang="zh-CN" altLang="en-US" kern="0" dirty="0" smtClean="0">
                <a:solidFill>
                  <a:schemeClr val="tx1">
                    <a:lumMod val="75000"/>
                    <a:lumOff val="25000"/>
                  </a:schemeClr>
                </a:solidFill>
              </a:rPr>
              <a:t>号隧道时因雨天路滑加之驾驶人操作不当车辆侧翻在隧道内，</a:t>
            </a:r>
            <a:r>
              <a:rPr lang="en-US" altLang="zh-CN" kern="0" dirty="0" smtClean="0">
                <a:solidFill>
                  <a:schemeClr val="tx1">
                    <a:lumMod val="75000"/>
                    <a:lumOff val="25000"/>
                  </a:schemeClr>
                </a:solidFill>
              </a:rPr>
              <a:t>08</a:t>
            </a:r>
            <a:r>
              <a:rPr lang="zh-CN" altLang="en-US" kern="0" dirty="0" smtClean="0">
                <a:solidFill>
                  <a:schemeClr val="tx1">
                    <a:lumMod val="75000"/>
                    <a:lumOff val="25000"/>
                  </a:schemeClr>
                </a:solidFill>
              </a:rPr>
              <a:t>时</a:t>
            </a:r>
            <a:r>
              <a:rPr lang="en-US" altLang="zh-CN" kern="0" dirty="0" smtClean="0">
                <a:solidFill>
                  <a:schemeClr val="tx1">
                    <a:lumMod val="75000"/>
                    <a:lumOff val="25000"/>
                  </a:schemeClr>
                </a:solidFill>
              </a:rPr>
              <a:t>20</a:t>
            </a:r>
            <a:r>
              <a:rPr lang="zh-CN" altLang="en-US" kern="0" dirty="0" smtClean="0">
                <a:solidFill>
                  <a:schemeClr val="tx1">
                    <a:lumMod val="75000"/>
                    <a:lumOff val="25000"/>
                  </a:schemeClr>
                </a:solidFill>
              </a:rPr>
              <a:t>分许一辆牌照为皖</a:t>
            </a:r>
            <a:r>
              <a:rPr lang="en-US" altLang="zh-CN" kern="0" dirty="0" smtClean="0">
                <a:solidFill>
                  <a:schemeClr val="tx1">
                    <a:lumMod val="75000"/>
                    <a:lumOff val="25000"/>
                  </a:schemeClr>
                </a:solidFill>
              </a:rPr>
              <a:t>KD07**</a:t>
            </a:r>
            <a:r>
              <a:rPr lang="zh-CN" altLang="en-US" kern="0" dirty="0" smtClean="0">
                <a:solidFill>
                  <a:schemeClr val="tx1">
                    <a:lumMod val="75000"/>
                    <a:lumOff val="25000"/>
                  </a:schemeClr>
                </a:solidFill>
              </a:rPr>
              <a:t>的重型普通货车 （载香蕉）从景洪驶往昆明方向，行至</a:t>
            </a:r>
            <a:r>
              <a:rPr lang="en-US" altLang="zh-CN" kern="0" dirty="0" smtClean="0">
                <a:solidFill>
                  <a:schemeClr val="tx1">
                    <a:lumMod val="75000"/>
                    <a:lumOff val="25000"/>
                  </a:schemeClr>
                </a:solidFill>
              </a:rPr>
              <a:t>G213</a:t>
            </a:r>
            <a:r>
              <a:rPr lang="zh-CN" altLang="en-US" kern="0" dirty="0" smtClean="0">
                <a:solidFill>
                  <a:schemeClr val="tx1">
                    <a:lumMod val="75000"/>
                    <a:lumOff val="25000"/>
                  </a:schemeClr>
                </a:solidFill>
              </a:rPr>
              <a:t>线</a:t>
            </a:r>
            <a:r>
              <a:rPr lang="en-US" altLang="zh-CN" kern="0" dirty="0" smtClean="0">
                <a:solidFill>
                  <a:schemeClr val="tx1">
                    <a:lumMod val="75000"/>
                    <a:lumOff val="25000"/>
                  </a:schemeClr>
                </a:solidFill>
              </a:rPr>
              <a:t>K229+750</a:t>
            </a:r>
            <a:r>
              <a:rPr lang="zh-CN" altLang="en-US" kern="0" dirty="0" smtClean="0">
                <a:solidFill>
                  <a:schemeClr val="tx1">
                    <a:lumMod val="75000"/>
                    <a:lumOff val="25000"/>
                  </a:schemeClr>
                </a:solidFill>
              </a:rPr>
              <a:t>米处时因刹车失控而冲进紧急避险车道内。 </a:t>
            </a:r>
            <a:endParaRPr lang="zh-CN" altLang="en-US" dirty="0">
              <a:solidFill>
                <a:schemeClr val="tx1">
                  <a:lumMod val="75000"/>
                  <a:lumOff val="25000"/>
                </a:schemeClr>
              </a:solidFill>
            </a:endParaRPr>
          </a:p>
        </p:txBody>
      </p:sp>
      <p:sp>
        <p:nvSpPr>
          <p:cNvPr id="7" name="Rectangle 2"/>
          <p:cNvSpPr txBox="1">
            <a:spLocks noChangeArrowheads="1"/>
          </p:cNvSpPr>
          <p:nvPr/>
        </p:nvSpPr>
        <p:spPr>
          <a:xfrm>
            <a:off x="357158" y="642918"/>
            <a:ext cx="1295400" cy="411162"/>
          </a:xfrm>
          <a:prstGeom prst="rect">
            <a:avLst/>
          </a:prstGeom>
        </p:spPr>
        <p:txBody>
          <a:bodyPr vert="horz" lIns="91440" tIns="45720" rIns="91440" bIns="45720" rtlCol="0"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Hiragino Sans GB W6"/>
              </a:rPr>
              <a:t>案例一：</a:t>
            </a:r>
          </a:p>
        </p:txBody>
      </p:sp>
      <p:pic>
        <p:nvPicPr>
          <p:cNvPr id="10" name="Picture 4" descr="DSC_3108"/>
          <p:cNvPicPr>
            <a:picLocks noChangeAspect="1" noChangeArrowheads="1"/>
          </p:cNvPicPr>
          <p:nvPr/>
        </p:nvPicPr>
        <p:blipFill>
          <a:blip r:embed="rId2"/>
          <a:srcRect/>
          <a:stretch>
            <a:fillRect/>
          </a:stretch>
        </p:blipFill>
        <p:spPr bwMode="auto">
          <a:xfrm>
            <a:off x="723896" y="3357562"/>
            <a:ext cx="3276600" cy="2265359"/>
          </a:xfrm>
          <a:prstGeom prst="rect">
            <a:avLst/>
          </a:prstGeom>
          <a:noFill/>
          <a:ln w="9525">
            <a:noFill/>
            <a:miter lim="800000"/>
            <a:headEnd/>
            <a:tailEnd/>
          </a:ln>
        </p:spPr>
      </p:pic>
      <p:pic>
        <p:nvPicPr>
          <p:cNvPr id="11" name="Picture 5" descr="DSC_3116"/>
          <p:cNvPicPr>
            <a:picLocks noChangeAspect="1" noChangeArrowheads="1"/>
          </p:cNvPicPr>
          <p:nvPr/>
        </p:nvPicPr>
        <p:blipFill>
          <a:blip r:embed="rId3" cstate="print"/>
          <a:srcRect/>
          <a:stretch>
            <a:fillRect/>
          </a:stretch>
        </p:blipFill>
        <p:spPr bwMode="auto">
          <a:xfrm>
            <a:off x="4862538" y="3357562"/>
            <a:ext cx="3352800" cy="2286016"/>
          </a:xfrm>
          <a:prstGeom prst="rect">
            <a:avLst/>
          </a:prstGeom>
          <a:noFill/>
          <a:ln w="9525">
            <a:noFill/>
            <a:miter lim="800000"/>
            <a:headEnd/>
            <a:tailEnd/>
          </a:ln>
        </p:spPr>
      </p:pic>
      <p:sp>
        <p:nvSpPr>
          <p:cNvPr id="12" name="TextBox 11"/>
          <p:cNvSpPr txBox="1"/>
          <p:nvPr/>
        </p:nvSpPr>
        <p:spPr>
          <a:xfrm>
            <a:off x="500034" y="5857892"/>
            <a:ext cx="7072362" cy="700576"/>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主要原因：</a:t>
            </a:r>
            <a:r>
              <a:rPr lang="en-US" altLang="zh-CN" sz="1400" dirty="0" smtClean="0">
                <a:solidFill>
                  <a:schemeClr val="tx1">
                    <a:lumMod val="75000"/>
                    <a:lumOff val="25000"/>
                  </a:schemeClr>
                </a:solidFill>
                <a:latin typeface="微软雅黑" pitchFamily="34" charset="-122"/>
                <a:ea typeface="微软雅黑" pitchFamily="34" charset="-122"/>
              </a:rPr>
              <a:t>1</a:t>
            </a:r>
            <a:r>
              <a:rPr lang="zh-CN" altLang="en-US" sz="1400" dirty="0" smtClean="0">
                <a:solidFill>
                  <a:schemeClr val="tx1">
                    <a:lumMod val="75000"/>
                    <a:lumOff val="25000"/>
                  </a:schemeClr>
                </a:solidFill>
                <a:latin typeface="微软雅黑" pitchFamily="34" charset="-122"/>
                <a:ea typeface="微软雅黑" pitchFamily="34" charset="-122"/>
              </a:rPr>
              <a:t>、驾驶车前未对车辆安全检查吗，导致事故的直接原因；</a:t>
            </a:r>
            <a:endParaRPr lang="en-US" altLang="zh-CN" sz="1400" dirty="0" smtClean="0">
              <a:solidFill>
                <a:schemeClr val="tx1">
                  <a:lumMod val="75000"/>
                  <a:lumOff val="25000"/>
                </a:schemeClr>
              </a:solidFill>
              <a:latin typeface="微软雅黑" pitchFamily="34" charset="-122"/>
              <a:ea typeface="微软雅黑" pitchFamily="34" charset="-122"/>
            </a:endParaRPr>
          </a:p>
          <a:p>
            <a:pPr>
              <a:lnSpc>
                <a:spcPct val="150000"/>
              </a:lnSpc>
            </a:pPr>
            <a:r>
              <a:rPr lang="en-US" altLang="zh-CN" sz="1400" dirty="0" smtClean="0">
                <a:solidFill>
                  <a:schemeClr val="tx1">
                    <a:lumMod val="75000"/>
                    <a:lumOff val="25000"/>
                  </a:schemeClr>
                </a:solidFill>
                <a:latin typeface="微软雅黑" pitchFamily="34" charset="-122"/>
                <a:ea typeface="微软雅黑" pitchFamily="34" charset="-122"/>
              </a:rPr>
              <a:t>                 2</a:t>
            </a:r>
            <a:r>
              <a:rPr lang="zh-CN" altLang="en-US" sz="1400" dirty="0" smtClean="0">
                <a:solidFill>
                  <a:schemeClr val="tx1">
                    <a:lumMod val="75000"/>
                    <a:lumOff val="25000"/>
                  </a:schemeClr>
                </a:solidFill>
                <a:latin typeface="微软雅黑" pitchFamily="34" charset="-122"/>
                <a:ea typeface="微软雅黑" pitchFamily="34" charset="-122"/>
              </a:rPr>
              <a:t>、雨天行驶路滑，操作不当导致事故的直接原因。</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8" name="椭圆 7"/>
          <p:cNvSpPr/>
          <p:nvPr/>
        </p:nvSpPr>
        <p:spPr>
          <a:xfrm>
            <a:off x="7000892" y="0"/>
            <a:ext cx="1857388" cy="476071"/>
          </a:xfrm>
          <a:prstGeom prst="ellipse">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4" presetClass="exit" presetSubtype="10" fill="hold" grpId="0" nodeType="clickEffect">
                                  <p:stCondLst>
                                    <p:cond delay="0"/>
                                  </p:stCondLst>
                                  <p:childTnLst>
                                    <p:animEffect transition="out" filter="randombar(horizontal)">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randombar(horizontal)">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rtlCol="0" anchor="ctr">
        <a:spAutoFit/>
      </a:bodyPr>
      <a:lstStyle>
        <a:defPPr algn="ctr">
          <a:defRPr dirty="0" smtClean="0">
            <a:latin typeface="微软雅黑" pitchFamily="34" charset="-122"/>
            <a:ea typeface="微软雅黑" pitchFamily="34" charset="-122"/>
          </a:defRPr>
        </a:defPPr>
      </a:lstStyle>
      <a:style>
        <a:lnRef idx="2">
          <a:schemeClr val="accent2"/>
        </a:lnRef>
        <a:fillRef idx="1">
          <a:schemeClr val="lt1"/>
        </a:fillRef>
        <a:effectRef idx="0">
          <a:schemeClr val="accent2"/>
        </a:effectRef>
        <a:fontRef idx="minor">
          <a:schemeClr val="dk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17861</TotalTime>
  <Words>2959</Words>
  <Application>Microsoft Macintosh PowerPoint</Application>
  <PresentationFormat>全屏显示(4:3)</PresentationFormat>
  <Paragraphs>146</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幻灯片 1</vt:lpstr>
      <vt:lpstr>幻灯片 2</vt:lpstr>
      <vt:lpstr>一、冬季行车安全注意事项----雨天</vt:lpstr>
      <vt:lpstr>一、冬季行车安全注意事项----雨天</vt:lpstr>
      <vt:lpstr>一、冬季行车安全注意事项----冰雪天</vt:lpstr>
      <vt:lpstr>一、冬季行车安全注意事项----雾天</vt:lpstr>
      <vt:lpstr>一、行车安全注意事项----夜间</vt:lpstr>
      <vt:lpstr>一、行车安全注意事项----夜间</vt:lpstr>
      <vt:lpstr>二、冬季交通事故案例</vt:lpstr>
      <vt:lpstr>二、冬季交通事故案例</vt:lpstr>
      <vt:lpstr>二、冬季交通事故案例</vt:lpstr>
      <vt:lpstr>三、造成交通事故的原因分析</vt:lpstr>
      <vt:lpstr>三、造成交通事故的原因分析</vt:lpstr>
      <vt:lpstr>幻灯片 14</vt:lpstr>
      <vt:lpstr>幻灯片 15</vt:lpstr>
      <vt:lpstr>幻灯片 16</vt:lpstr>
      <vt:lpstr>幻灯片 17</vt:lpstr>
      <vt:lpstr>幻灯片 18</vt:lpstr>
      <vt:lpstr>               安全行车“十不开”</vt:lpstr>
      <vt:lpstr>谢     谢</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zywd</dc:creator>
  <cp:lastModifiedBy>ch132639</cp:lastModifiedBy>
  <cp:revision>1933</cp:revision>
  <dcterms:created xsi:type="dcterms:W3CDTF">2012-07-10T02:18:15Z</dcterms:created>
  <dcterms:modified xsi:type="dcterms:W3CDTF">2013-12-27T06:36:00Z</dcterms:modified>
</cp:coreProperties>
</file>