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9" r:id="rId2"/>
    <p:sldId id="256" r:id="rId3"/>
    <p:sldId id="260" r:id="rId4"/>
    <p:sldId id="258" r:id="rId5"/>
    <p:sldId id="261" r:id="rId6"/>
    <p:sldId id="262" r:id="rId7"/>
    <p:sldId id="263" r:id="rId8"/>
    <p:sldId id="264" r:id="rId9"/>
    <p:sldId id="265" r:id="rId10"/>
    <p:sldId id="257" r:id="rId1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3D9E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3370" autoAdjust="0"/>
  </p:normalViewPr>
  <p:slideViewPr>
    <p:cSldViewPr>
      <p:cViewPr>
        <p:scale>
          <a:sx n="50" d="100"/>
          <a:sy n="50" d="100"/>
        </p:scale>
        <p:origin x="-1956" y="-87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17E75F-972C-4A64-B696-A83A1F435A31}" type="datetimeFigureOut">
              <a:rPr lang="zh-CN" altLang="en-US" smtClean="0"/>
              <a:t>2012-12-13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407D5A-8205-4508-B1EC-D1DD69AFAF8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1535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407D5A-8205-4508-B1EC-D1DD69AFAF8C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7771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2012-12-13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2012-12-13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2012-12-13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2012-12-13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2012-12-13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2012-12-13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2012-12-13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2012-12-13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2012-12-13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2012-12-13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2012-12-13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2012-12-13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12" Type="http://schemas.openxmlformats.org/officeDocument/2006/relationships/image" Target="../media/image14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jpeg"/><Relationship Id="rId11" Type="http://schemas.openxmlformats.org/officeDocument/2006/relationships/image" Target="../media/image13.jpeg"/><Relationship Id="rId5" Type="http://schemas.openxmlformats.org/officeDocument/2006/relationships/image" Target="../media/image7.jpeg"/><Relationship Id="rId10" Type="http://schemas.openxmlformats.org/officeDocument/2006/relationships/image" Target="../media/image12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image" Target="../media/image16.jpeg"/><Relationship Id="rId7" Type="http://schemas.openxmlformats.org/officeDocument/2006/relationships/image" Target="../media/image20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sudongyue\Desktop\gaoqing3dxunixingkongbizhi_481722_2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4564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156176" y="3906634"/>
            <a:ext cx="21602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新星</a:t>
            </a:r>
            <a:r>
              <a:rPr lang="zh-CN" altLang="en-US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崛起</a:t>
            </a:r>
            <a:endParaRPr lang="zh-CN" altLang="en-US" sz="28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499956" y="4722158"/>
            <a:ext cx="15912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XXXX</a:t>
            </a:r>
            <a:endParaRPr lang="en-US" altLang="zh-CN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499956" y="5116542"/>
            <a:ext cx="23925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果敢 睿智的</a:t>
            </a:r>
            <a:endParaRPr lang="en-US" altLang="zh-CN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创业</a:t>
            </a: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之路</a:t>
            </a:r>
            <a:endParaRPr lang="en-US" altLang="zh-CN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-180528" y="396831"/>
            <a:ext cx="8136904" cy="144655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zh-CN" sz="8800" b="1" dirty="0" smtClean="0">
                <a:solidFill>
                  <a:srgbClr val="E3D9E1">
                    <a:alpha val="40000"/>
                  </a:srgbClr>
                </a:solidFill>
                <a:latin typeface="微软雅黑" pitchFamily="34" charset="-122"/>
                <a:ea typeface="微软雅黑" pitchFamily="34" charset="-122"/>
              </a:rPr>
              <a:t>2011</a:t>
            </a:r>
            <a:r>
              <a:rPr lang="zh-CN" altLang="en-US" sz="8800" b="1" dirty="0" smtClean="0">
                <a:solidFill>
                  <a:srgbClr val="E3D9E1">
                    <a:alpha val="40000"/>
                  </a:srgbClr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8800" b="1" dirty="0" smtClean="0">
                <a:solidFill>
                  <a:srgbClr val="E3D9E1">
                    <a:alpha val="40000"/>
                  </a:srgbClr>
                </a:solidFill>
                <a:latin typeface="微软雅黑" pitchFamily="34" charset="-122"/>
                <a:ea typeface="微软雅黑" pitchFamily="34" charset="-122"/>
              </a:rPr>
              <a:t>9</a:t>
            </a:r>
            <a:r>
              <a:rPr lang="zh-CN" altLang="en-US" sz="8800" b="1" dirty="0" smtClean="0">
                <a:solidFill>
                  <a:srgbClr val="E3D9E1">
                    <a:alpha val="40000"/>
                  </a:srgbClr>
                </a:solidFill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en-US" altLang="zh-CN" sz="8800" b="1" dirty="0" smtClean="0">
                <a:solidFill>
                  <a:srgbClr val="E3D9E1">
                    <a:alpha val="40000"/>
                  </a:srgbClr>
                </a:solidFill>
                <a:latin typeface="微软雅黑" pitchFamily="34" charset="-122"/>
                <a:ea typeface="微软雅黑" pitchFamily="34" charset="-122"/>
              </a:rPr>
              <a:t>8</a:t>
            </a:r>
            <a:r>
              <a:rPr lang="zh-CN" altLang="en-US" sz="8800" b="1" dirty="0" smtClean="0">
                <a:solidFill>
                  <a:srgbClr val="E3D9E1">
                    <a:alpha val="40000"/>
                  </a:srgbClr>
                </a:solidFill>
                <a:latin typeface="微软雅黑" pitchFamily="34" charset="-122"/>
                <a:ea typeface="微软雅黑" pitchFamily="34" charset="-122"/>
              </a:rPr>
              <a:t>日</a:t>
            </a:r>
            <a:endParaRPr lang="zh-CN" altLang="en-US" sz="8800" b="1" dirty="0">
              <a:solidFill>
                <a:srgbClr val="E3D9E1">
                  <a:alpha val="40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026" name="Picture 2" descr="C:\Users\sudongyue\Desktop\日期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4564" y="1196752"/>
            <a:ext cx="9144000" cy="2693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3297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 advTm="5000">
        <p14:glitter pattern="hexagon"/>
      </p:transition>
    </mc:Choice>
    <mc:Fallback xmlns="">
      <p:transition spd="slow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50"/>
                            </p:stCondLst>
                            <p:childTnLst>
                              <p:par>
                                <p:cTn id="1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300"/>
                            </p:stCondLst>
                            <p:childTnLst>
                              <p:par>
                                <p:cTn id="2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sudongyue\Desktop\201151815157814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7690" y="0"/>
            <a:ext cx="9151690" cy="6863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166457" y="-2535234"/>
            <a:ext cx="1152128" cy="132343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李磊</a:t>
            </a:r>
            <a:endParaRPr lang="zh-CN" altLang="en-US" sz="40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524052" y="-2645170"/>
            <a:ext cx="800219" cy="193899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程运</a:t>
            </a:r>
            <a:r>
              <a:rPr lang="zh-CN" altLang="en-US" sz="4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生</a:t>
            </a:r>
            <a:endParaRPr lang="en-US" altLang="zh-CN" sz="4000" b="1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091552" y="-3566743"/>
            <a:ext cx="1152128" cy="132343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郭霏</a:t>
            </a:r>
            <a:endParaRPr lang="en-US" altLang="zh-CN" sz="4000" b="1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732246" y="-1965713"/>
            <a:ext cx="800219" cy="193899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王航洲</a:t>
            </a:r>
            <a:endParaRPr lang="en-US" altLang="zh-CN" sz="4000" b="1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885608" y="-2125988"/>
            <a:ext cx="800219" cy="193899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李汉霞</a:t>
            </a:r>
            <a:endParaRPr lang="en-US" altLang="zh-CN" sz="4000" b="1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577105" y="-1519590"/>
            <a:ext cx="1152128" cy="132343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展勇</a:t>
            </a:r>
            <a:endParaRPr lang="en-US" altLang="zh-CN" sz="4000" b="1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064495" y="-2522633"/>
            <a:ext cx="800219" cy="193899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乔庆国</a:t>
            </a:r>
            <a:endParaRPr lang="en-US" altLang="zh-CN" sz="4000" b="1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023301" y="-1481192"/>
            <a:ext cx="1152128" cy="132343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李晨</a:t>
            </a:r>
            <a:endParaRPr lang="en-US" altLang="zh-CN" sz="4000" b="1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462582" y="-2125988"/>
            <a:ext cx="800219" cy="193899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王利勤</a:t>
            </a:r>
            <a:endParaRPr lang="en-US" altLang="zh-CN" sz="4000" b="1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532465" y="-1991903"/>
            <a:ext cx="800219" cy="186326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孙建业</a:t>
            </a:r>
            <a:endParaRPr lang="en-US" altLang="zh-CN" sz="4000" b="1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519454" y="-2417296"/>
            <a:ext cx="800219" cy="225954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李昱东</a:t>
            </a:r>
            <a:endParaRPr lang="zh-CN" altLang="en-US" sz="40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635896" y="-2417296"/>
            <a:ext cx="800219" cy="225954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孟凡苓</a:t>
            </a:r>
            <a:endParaRPr lang="zh-CN" altLang="en-US" sz="40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502743" y="-3079016"/>
            <a:ext cx="800219" cy="225954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孙茜</a:t>
            </a:r>
            <a:endParaRPr lang="zh-CN" altLang="en-US" sz="40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845124" y="-5341471"/>
            <a:ext cx="800219" cy="225954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许振江</a:t>
            </a:r>
            <a:endParaRPr lang="zh-CN" altLang="en-US" sz="40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515706" y="-3547068"/>
            <a:ext cx="800219" cy="225954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陈晖</a:t>
            </a:r>
            <a:endParaRPr lang="zh-CN" altLang="en-US" sz="40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531930" y="-3043357"/>
            <a:ext cx="800219" cy="225954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王群</a:t>
            </a:r>
            <a:endParaRPr lang="zh-CN" altLang="en-US" sz="40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148045" y="-3079017"/>
            <a:ext cx="800219" cy="225954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魏玮</a:t>
            </a:r>
            <a:endParaRPr lang="zh-CN" altLang="en-US" sz="40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119344" y="-3547068"/>
            <a:ext cx="800219" cy="225954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刘胜利</a:t>
            </a:r>
            <a:endParaRPr lang="zh-CN" altLang="en-US" sz="40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778032" y="-3879510"/>
            <a:ext cx="800219" cy="225954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刘岩</a:t>
            </a:r>
            <a:endParaRPr lang="zh-CN" altLang="en-US" sz="40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285921" y="-2645170"/>
            <a:ext cx="800219" cy="225954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李俊杰</a:t>
            </a:r>
            <a:endParaRPr lang="zh-CN" altLang="en-US" sz="40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3496333" y="-4829564"/>
            <a:ext cx="800219" cy="225954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王寒冰</a:t>
            </a:r>
            <a:endParaRPr lang="zh-CN" altLang="en-US" sz="40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976366" y="-5292269"/>
            <a:ext cx="800219" cy="225954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王晓莉</a:t>
            </a:r>
            <a:endParaRPr lang="zh-CN" altLang="en-US" sz="40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4017518" y="-1965594"/>
            <a:ext cx="800219" cy="193899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李昌德</a:t>
            </a:r>
            <a:endParaRPr lang="en-US" altLang="zh-CN" sz="4000" b="1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6702524" y="-3123860"/>
            <a:ext cx="800219" cy="225954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孙荣</a:t>
            </a:r>
            <a:endParaRPr lang="zh-CN" altLang="en-US" sz="40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2513586" y="-2455694"/>
            <a:ext cx="800219" cy="225954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邱晓文</a:t>
            </a:r>
            <a:endParaRPr lang="zh-CN" altLang="en-US" sz="40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4580534" y="-2546564"/>
            <a:ext cx="800219" cy="225954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李晓燕</a:t>
            </a:r>
            <a:endParaRPr lang="zh-CN" altLang="en-US" sz="40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2835676" y="-5245352"/>
            <a:ext cx="800219" cy="193899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刘晓</a:t>
            </a:r>
            <a:endParaRPr lang="en-US" altLang="zh-CN" sz="4000" b="1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5873096" y="-2296264"/>
            <a:ext cx="800219" cy="225954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柯少鹏</a:t>
            </a:r>
            <a:endParaRPr lang="zh-CN" altLang="en-US" sz="40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1932027" y="-2279978"/>
            <a:ext cx="800219" cy="225954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孙鹏诚</a:t>
            </a:r>
            <a:endParaRPr lang="zh-CN" altLang="en-US" sz="40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530785" y="-2446539"/>
            <a:ext cx="800219" cy="225954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玄纪杰</a:t>
            </a:r>
            <a:endParaRPr lang="zh-CN" altLang="en-US" sz="40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836897" y="-3547068"/>
            <a:ext cx="800219" cy="225954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任琳琳</a:t>
            </a:r>
            <a:endParaRPr lang="zh-CN" altLang="en-US" sz="40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6062472" y="-3328575"/>
            <a:ext cx="800219" cy="225954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苏国富</a:t>
            </a:r>
            <a:endParaRPr lang="zh-CN" altLang="en-US" sz="40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7102633" y="-3133045"/>
            <a:ext cx="800219" cy="225954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张峰</a:t>
            </a:r>
            <a:endParaRPr lang="zh-CN" altLang="en-US" sz="40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1731520" y="-3025783"/>
            <a:ext cx="800219" cy="225954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刘清</a:t>
            </a:r>
            <a:endParaRPr lang="zh-CN" altLang="en-US" sz="40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175699" y="-2686371"/>
            <a:ext cx="800219" cy="225954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孙海滨</a:t>
            </a:r>
            <a:endParaRPr lang="zh-CN" altLang="en-US" sz="40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3880753" y="-3232214"/>
            <a:ext cx="800219" cy="225954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付守宝</a:t>
            </a:r>
            <a:endParaRPr lang="zh-CN" altLang="en-US" sz="40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6800094" y="-3319092"/>
            <a:ext cx="800219" cy="225954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李晓晴</a:t>
            </a:r>
            <a:endParaRPr lang="zh-CN" altLang="en-US" sz="40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7798795" y="-3255760"/>
            <a:ext cx="800219" cy="225954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单兆宾</a:t>
            </a:r>
            <a:endParaRPr lang="zh-CN" altLang="en-US" sz="40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3731711" y="-2286264"/>
            <a:ext cx="800219" cy="225954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张向阳</a:t>
            </a:r>
            <a:endParaRPr lang="zh-CN" altLang="en-US" sz="40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4107800" y="-3232215"/>
            <a:ext cx="800219" cy="225954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宗克勇</a:t>
            </a:r>
            <a:endParaRPr lang="zh-CN" altLang="en-US" sz="40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5332148" y="-4782177"/>
            <a:ext cx="800219" cy="225954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王亮亮</a:t>
            </a:r>
            <a:endParaRPr lang="zh-CN" altLang="en-US" sz="40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6399984" y="-3133046"/>
            <a:ext cx="800219" cy="225954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田业宏</a:t>
            </a:r>
            <a:endParaRPr lang="zh-CN" altLang="en-US" sz="40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6132368" y="-2412060"/>
            <a:ext cx="800219" cy="225954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金六七</a:t>
            </a:r>
            <a:endParaRPr lang="zh-CN" altLang="en-US" sz="40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3132356" y="-2981490"/>
            <a:ext cx="800219" cy="225954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马廷杰</a:t>
            </a:r>
            <a:endParaRPr lang="zh-CN" altLang="en-US" sz="40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1930193" y="-4155555"/>
            <a:ext cx="800219" cy="225954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王微</a:t>
            </a:r>
            <a:endParaRPr lang="zh-CN" altLang="en-US" sz="40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8343781" y="-2471359"/>
            <a:ext cx="800219" cy="225954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刘芳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5213790" y="-2590371"/>
            <a:ext cx="800219" cy="225954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卢莹</a:t>
            </a:r>
            <a:endParaRPr lang="zh-CN" altLang="en-US" sz="40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7649570" y="-2539392"/>
            <a:ext cx="800219" cy="225954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贾永红</a:t>
            </a:r>
            <a:endParaRPr lang="zh-CN" altLang="en-US" sz="40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3132356" y="-3754507"/>
            <a:ext cx="800219" cy="225954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孟春艺</a:t>
            </a:r>
            <a:endParaRPr lang="zh-CN" altLang="en-US" sz="40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5332149" y="-2393421"/>
            <a:ext cx="800219" cy="225954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孙现民</a:t>
            </a:r>
            <a:endParaRPr lang="zh-CN" altLang="en-US" sz="40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5262253" y="-5959335"/>
            <a:ext cx="800219" cy="225954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刘洁</a:t>
            </a:r>
            <a:endParaRPr lang="zh-CN" altLang="en-US" sz="40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5550395" y="-5102728"/>
            <a:ext cx="800219" cy="225954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郑委</a:t>
            </a:r>
          </a:p>
        </p:txBody>
      </p:sp>
      <p:sp>
        <p:nvSpPr>
          <p:cNvPr id="67" name="TextBox 66"/>
          <p:cNvSpPr txBox="1"/>
          <p:nvPr/>
        </p:nvSpPr>
        <p:spPr>
          <a:xfrm>
            <a:off x="6876757" y="-2455695"/>
            <a:ext cx="800219" cy="225954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李丹丹</a:t>
            </a:r>
            <a:endParaRPr lang="zh-CN" altLang="en-US" sz="40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4092603" y="-5819114"/>
            <a:ext cx="800219" cy="225954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王梦晨</a:t>
            </a:r>
            <a:endParaRPr lang="zh-CN" altLang="en-US" sz="40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3518010" y="-3064996"/>
            <a:ext cx="800219" cy="225954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李天龙</a:t>
            </a:r>
            <a:endParaRPr lang="zh-CN" altLang="en-US" sz="40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6998128" y="-3652405"/>
            <a:ext cx="800219" cy="225954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刘清</a:t>
            </a:r>
            <a:endParaRPr lang="zh-CN" altLang="en-US" sz="40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7209130" y="-5588118"/>
            <a:ext cx="800219" cy="225954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张树盼</a:t>
            </a:r>
            <a:endParaRPr lang="zh-CN" altLang="en-US" sz="40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1599365" y="-6042840"/>
            <a:ext cx="800219" cy="225954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王亮</a:t>
            </a:r>
            <a:endParaRPr lang="zh-CN" altLang="en-US" sz="40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5914354" y="-6029192"/>
            <a:ext cx="800219" cy="225954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杨其慧</a:t>
            </a:r>
            <a:endParaRPr lang="zh-CN" altLang="en-US" sz="40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5075834" y="-4746182"/>
            <a:ext cx="800219" cy="225954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罗洪伟</a:t>
            </a:r>
            <a:endParaRPr lang="zh-CN" altLang="en-US" sz="40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2930359" y="-6649973"/>
            <a:ext cx="800219" cy="225954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马志鹏</a:t>
            </a:r>
            <a:endParaRPr lang="zh-CN" altLang="en-US" sz="40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7074250" y="-4899421"/>
            <a:ext cx="800219" cy="225954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刘波</a:t>
            </a:r>
            <a:endParaRPr lang="zh-CN" altLang="en-US" sz="40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6521938" y="-5257329"/>
            <a:ext cx="800219" cy="225954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马宁</a:t>
            </a:r>
            <a:endParaRPr lang="zh-CN" altLang="en-US" sz="40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4630431" y="-5262830"/>
            <a:ext cx="800219" cy="225954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周波</a:t>
            </a:r>
            <a:endParaRPr lang="zh-CN" altLang="en-US" sz="40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983705" y="-4741384"/>
            <a:ext cx="800219" cy="225954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巩立双</a:t>
            </a:r>
            <a:endParaRPr lang="zh-CN" altLang="en-US" sz="40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2795007" y="-4995114"/>
            <a:ext cx="800219" cy="225954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周科</a:t>
            </a:r>
            <a:endParaRPr lang="zh-CN" altLang="en-US" sz="40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3195116" y="-5480178"/>
            <a:ext cx="800219" cy="225954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徐岭</a:t>
            </a:r>
            <a:endParaRPr lang="zh-CN" altLang="en-US" sz="40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7660213" y="-3699792"/>
            <a:ext cx="800219" cy="225954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刘伟</a:t>
            </a:r>
            <a:endParaRPr lang="zh-CN" altLang="en-US" sz="40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8060322" y="-4275856"/>
            <a:ext cx="800219" cy="225954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车乃云</a:t>
            </a:r>
            <a:endParaRPr lang="zh-CN" altLang="en-US" sz="40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3235786" y="-2341567"/>
            <a:ext cx="800219" cy="225954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许博</a:t>
            </a:r>
            <a:endParaRPr lang="zh-CN" altLang="en-US" sz="40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3279843" y="-4419395"/>
            <a:ext cx="800219" cy="186326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王鸿燕</a:t>
            </a:r>
            <a:endParaRPr lang="en-US" altLang="zh-CN" sz="4000" b="1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6" name="TextBox 85"/>
          <p:cNvSpPr txBox="1"/>
          <p:nvPr/>
        </p:nvSpPr>
        <p:spPr>
          <a:xfrm>
            <a:off x="5934638" y="-4419872"/>
            <a:ext cx="800219" cy="225954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赵明强</a:t>
            </a:r>
            <a:endParaRPr lang="zh-CN" altLang="en-US" sz="40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7" name="TextBox 86"/>
          <p:cNvSpPr txBox="1"/>
          <p:nvPr/>
        </p:nvSpPr>
        <p:spPr>
          <a:xfrm>
            <a:off x="942786" y="-4093910"/>
            <a:ext cx="800219" cy="225954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张文亮</a:t>
            </a:r>
            <a:endParaRPr lang="zh-CN" altLang="en-US" sz="40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8" name="TextBox 87"/>
          <p:cNvSpPr txBox="1"/>
          <p:nvPr/>
        </p:nvSpPr>
        <p:spPr>
          <a:xfrm>
            <a:off x="4130490" y="-4810976"/>
            <a:ext cx="800219" cy="225954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牛会平</a:t>
            </a:r>
            <a:endParaRPr lang="zh-CN" altLang="en-US" sz="40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9" name="TextBox 88"/>
          <p:cNvSpPr txBox="1"/>
          <p:nvPr/>
        </p:nvSpPr>
        <p:spPr>
          <a:xfrm>
            <a:off x="5950505" y="-4635896"/>
            <a:ext cx="800219" cy="225954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黄允颖</a:t>
            </a:r>
            <a:endParaRPr lang="zh-CN" altLang="en-US" sz="40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7516394" y="-5621652"/>
            <a:ext cx="800219" cy="225954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王玉庆</a:t>
            </a:r>
            <a:endParaRPr lang="zh-CN" altLang="en-US" sz="40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5524052" y="-3835780"/>
            <a:ext cx="800219" cy="225954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任玉霞</a:t>
            </a:r>
            <a:endParaRPr lang="zh-CN" altLang="en-US" sz="40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2" name="TextBox 91"/>
          <p:cNvSpPr txBox="1"/>
          <p:nvPr/>
        </p:nvSpPr>
        <p:spPr>
          <a:xfrm>
            <a:off x="3918120" y="-4491880"/>
            <a:ext cx="800219" cy="225954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葛光勇</a:t>
            </a:r>
            <a:endParaRPr lang="zh-CN" altLang="en-US" sz="40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5" name="TextBox 94"/>
          <p:cNvSpPr txBox="1"/>
          <p:nvPr/>
        </p:nvSpPr>
        <p:spPr>
          <a:xfrm>
            <a:off x="6038618" y="-4491880"/>
            <a:ext cx="800219" cy="225954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徐林香</a:t>
            </a:r>
            <a:endParaRPr lang="zh-CN" altLang="en-US" sz="40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6" name="TextBox 95"/>
          <p:cNvSpPr txBox="1"/>
          <p:nvPr/>
        </p:nvSpPr>
        <p:spPr>
          <a:xfrm>
            <a:off x="6462582" y="-4491880"/>
            <a:ext cx="800219" cy="225954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魏兵</a:t>
            </a:r>
            <a:endParaRPr lang="zh-CN" altLang="en-US" sz="40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7" name="TextBox 96"/>
          <p:cNvSpPr txBox="1"/>
          <p:nvPr/>
        </p:nvSpPr>
        <p:spPr>
          <a:xfrm>
            <a:off x="540446" y="-3547068"/>
            <a:ext cx="800219" cy="225954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韩双龙</a:t>
            </a:r>
            <a:endParaRPr lang="zh-CN" altLang="en-US" sz="40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8" name="TextBox 97"/>
          <p:cNvSpPr txBox="1"/>
          <p:nvPr/>
        </p:nvSpPr>
        <p:spPr>
          <a:xfrm>
            <a:off x="1530083" y="-3887061"/>
            <a:ext cx="800219" cy="225954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苏东岳</a:t>
            </a:r>
            <a:endParaRPr lang="zh-CN" altLang="en-US" sz="40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9" name="TextBox 98"/>
          <p:cNvSpPr txBox="1"/>
          <p:nvPr/>
        </p:nvSpPr>
        <p:spPr>
          <a:xfrm>
            <a:off x="6521938" y="-6276348"/>
            <a:ext cx="800219" cy="225954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吴宏伟</a:t>
            </a:r>
            <a:endParaRPr lang="zh-CN" altLang="en-US" sz="40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0" name="TextBox 99"/>
          <p:cNvSpPr txBox="1"/>
          <p:nvPr/>
        </p:nvSpPr>
        <p:spPr>
          <a:xfrm>
            <a:off x="7693307" y="-2964138"/>
            <a:ext cx="800219" cy="225954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卜小雪</a:t>
            </a:r>
            <a:endParaRPr lang="zh-CN" altLang="en-US" sz="40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2" name="TextBox 101"/>
          <p:cNvSpPr txBox="1"/>
          <p:nvPr/>
        </p:nvSpPr>
        <p:spPr>
          <a:xfrm>
            <a:off x="3730381" y="-6649972"/>
            <a:ext cx="800219" cy="225954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姚斌</a:t>
            </a:r>
            <a:endParaRPr lang="zh-CN" altLang="en-US" sz="40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3" name="TextBox 102"/>
          <p:cNvSpPr txBox="1"/>
          <p:nvPr/>
        </p:nvSpPr>
        <p:spPr>
          <a:xfrm>
            <a:off x="2435567" y="-5806611"/>
            <a:ext cx="800219" cy="225954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孙燕</a:t>
            </a:r>
            <a:endParaRPr lang="zh-CN" altLang="en-US" sz="40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4" name="TextBox 103"/>
          <p:cNvSpPr txBox="1"/>
          <p:nvPr/>
        </p:nvSpPr>
        <p:spPr>
          <a:xfrm>
            <a:off x="2411798" y="-4617536"/>
            <a:ext cx="800219" cy="225954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杨希珍</a:t>
            </a:r>
            <a:endParaRPr lang="zh-CN" altLang="en-US" sz="40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5" name="TextBox 104"/>
          <p:cNvSpPr txBox="1"/>
          <p:nvPr/>
        </p:nvSpPr>
        <p:spPr>
          <a:xfrm>
            <a:off x="309747" y="-4794777"/>
            <a:ext cx="800219" cy="225954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毛延妍</a:t>
            </a:r>
            <a:endParaRPr lang="zh-CN" altLang="en-US" sz="40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6" name="TextBox 105"/>
          <p:cNvSpPr txBox="1"/>
          <p:nvPr/>
        </p:nvSpPr>
        <p:spPr>
          <a:xfrm>
            <a:off x="4817737" y="-6454959"/>
            <a:ext cx="800219" cy="225954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王俊平</a:t>
            </a:r>
            <a:endParaRPr lang="zh-CN" altLang="en-US" sz="40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7" name="TextBox 106"/>
          <p:cNvSpPr txBox="1"/>
          <p:nvPr/>
        </p:nvSpPr>
        <p:spPr>
          <a:xfrm>
            <a:off x="5938662" y="-6469230"/>
            <a:ext cx="800219" cy="225954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王蓉</a:t>
            </a:r>
            <a:endParaRPr lang="zh-CN" altLang="en-US" sz="40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8" name="TextBox 107"/>
          <p:cNvSpPr txBox="1"/>
          <p:nvPr/>
        </p:nvSpPr>
        <p:spPr>
          <a:xfrm>
            <a:off x="7074251" y="-6159107"/>
            <a:ext cx="800219" cy="225954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杨金平</a:t>
            </a:r>
            <a:endParaRPr lang="zh-CN" altLang="en-US" sz="40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9" name="TextBox 108"/>
          <p:cNvSpPr txBox="1"/>
          <p:nvPr/>
        </p:nvSpPr>
        <p:spPr>
          <a:xfrm>
            <a:off x="987388" y="-2686372"/>
            <a:ext cx="800219" cy="225954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展冻梅</a:t>
            </a:r>
            <a:endParaRPr lang="zh-CN" altLang="en-US" sz="40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0" name="TextBox 109"/>
          <p:cNvSpPr txBox="1"/>
          <p:nvPr/>
        </p:nvSpPr>
        <p:spPr>
          <a:xfrm>
            <a:off x="2730412" y="-4419395"/>
            <a:ext cx="800219" cy="225954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苏娟</a:t>
            </a:r>
            <a:endParaRPr lang="zh-CN" altLang="en-US" sz="40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1" name="TextBox 110"/>
          <p:cNvSpPr txBox="1"/>
          <p:nvPr/>
        </p:nvSpPr>
        <p:spPr>
          <a:xfrm>
            <a:off x="2124405" y="-3259149"/>
            <a:ext cx="800219" cy="225954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张营</a:t>
            </a:r>
            <a:endParaRPr lang="zh-CN" altLang="en-US" sz="40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2" name="TextBox 111"/>
          <p:cNvSpPr txBox="1"/>
          <p:nvPr/>
        </p:nvSpPr>
        <p:spPr>
          <a:xfrm>
            <a:off x="4507910" y="-4275857"/>
            <a:ext cx="800219" cy="225954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陈冬卉</a:t>
            </a:r>
            <a:endParaRPr lang="zh-CN" altLang="en-US" sz="40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050" name="Picture 2" descr="F:\ZP\333\合影\IMG_3449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07214" y="440163"/>
            <a:ext cx="7121882" cy="47479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14" name="组合 113"/>
          <p:cNvGrpSpPr/>
          <p:nvPr/>
        </p:nvGrpSpPr>
        <p:grpSpPr>
          <a:xfrm>
            <a:off x="-7690" y="5328574"/>
            <a:ext cx="9151690" cy="984842"/>
            <a:chOff x="-1539976" y="4077072"/>
            <a:chExt cx="8407474" cy="580888"/>
          </a:xfrm>
        </p:grpSpPr>
        <p:grpSp>
          <p:nvGrpSpPr>
            <p:cNvPr id="116" name="组合 115"/>
            <p:cNvGrpSpPr/>
            <p:nvPr/>
          </p:nvGrpSpPr>
          <p:grpSpPr>
            <a:xfrm>
              <a:off x="-1539976" y="4077072"/>
              <a:ext cx="6152122" cy="578847"/>
              <a:chOff x="-1539976" y="4077072"/>
              <a:chExt cx="6152122" cy="578847"/>
            </a:xfrm>
          </p:grpSpPr>
          <p:cxnSp>
            <p:nvCxnSpPr>
              <p:cNvPr id="118" name="直接连接符 117"/>
              <p:cNvCxnSpPr/>
              <p:nvPr/>
            </p:nvCxnSpPr>
            <p:spPr>
              <a:xfrm flipH="1" flipV="1">
                <a:off x="4240644" y="4077072"/>
                <a:ext cx="371502" cy="578847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9" name="直接连接符 118"/>
              <p:cNvCxnSpPr/>
              <p:nvPr/>
            </p:nvCxnSpPr>
            <p:spPr>
              <a:xfrm>
                <a:off x="-1539976" y="4077444"/>
                <a:ext cx="5792432" cy="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17" name="直接连接符 116"/>
            <p:cNvCxnSpPr/>
            <p:nvPr/>
          </p:nvCxnSpPr>
          <p:spPr>
            <a:xfrm>
              <a:off x="4612146" y="4655919"/>
              <a:ext cx="2255352" cy="2041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4" name="TextBox 133"/>
          <p:cNvSpPr txBox="1"/>
          <p:nvPr/>
        </p:nvSpPr>
        <p:spPr>
          <a:xfrm>
            <a:off x="325170" y="5301208"/>
            <a:ext cx="352675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b="1" dirty="0" smtClean="0">
                <a:solidFill>
                  <a:schemeClr val="bg1">
                    <a:lumMod val="65000"/>
                    <a:alpha val="60000"/>
                  </a:schemeClr>
                </a:solidFill>
                <a:latin typeface="微软雅黑" pitchFamily="34" charset="-122"/>
                <a:ea typeface="微软雅黑" pitchFamily="34" charset="-122"/>
              </a:rPr>
              <a:t>XX</a:t>
            </a:r>
            <a:r>
              <a:rPr lang="zh-CN" altLang="en-US" sz="6000" b="1" dirty="0" smtClean="0">
                <a:solidFill>
                  <a:schemeClr val="bg1">
                    <a:lumMod val="65000"/>
                    <a:alpha val="60000"/>
                  </a:schemeClr>
                </a:solidFill>
                <a:latin typeface="微软雅黑" pitchFamily="34" charset="-122"/>
                <a:ea typeface="微软雅黑" pitchFamily="34" charset="-122"/>
              </a:rPr>
              <a:t>人寿</a:t>
            </a:r>
            <a:endParaRPr lang="en-US" altLang="zh-CN" sz="6000" b="1" dirty="0" smtClean="0">
              <a:solidFill>
                <a:schemeClr val="bg1">
                  <a:lumMod val="65000"/>
                  <a:alpha val="6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5" name="矩形 134"/>
          <p:cNvSpPr/>
          <p:nvPr/>
        </p:nvSpPr>
        <p:spPr>
          <a:xfrm>
            <a:off x="3749114" y="5889466"/>
            <a:ext cx="244169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4000" b="1" dirty="0" smtClean="0">
                <a:solidFill>
                  <a:schemeClr val="bg1">
                    <a:lumMod val="85000"/>
                    <a:alpha val="60000"/>
                  </a:schemeClr>
                </a:solidFill>
                <a:latin typeface="微软雅黑" pitchFamily="34" charset="-122"/>
                <a:ea typeface="微软雅黑" pitchFamily="34" charset="-122"/>
              </a:rPr>
              <a:t>XX</a:t>
            </a:r>
            <a:r>
              <a:rPr lang="zh-CN" altLang="en-US" sz="4000" b="1" dirty="0" smtClean="0">
                <a:solidFill>
                  <a:schemeClr val="bg1">
                    <a:lumMod val="85000"/>
                    <a:alpha val="60000"/>
                  </a:schemeClr>
                </a:solidFill>
                <a:latin typeface="微软雅黑" pitchFamily="34" charset="-122"/>
                <a:ea typeface="微软雅黑" pitchFamily="34" charset="-122"/>
              </a:rPr>
              <a:t>分公司</a:t>
            </a:r>
            <a:endParaRPr lang="zh-CN" altLang="en-US" sz="4000" b="1" dirty="0">
              <a:solidFill>
                <a:schemeClr val="bg1">
                  <a:lumMod val="85000"/>
                  <a:alpha val="6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6" name="矩形 135"/>
          <p:cNvSpPr/>
          <p:nvPr/>
        </p:nvSpPr>
        <p:spPr>
          <a:xfrm>
            <a:off x="6924882" y="5455096"/>
            <a:ext cx="154401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2000" b="1" dirty="0" smtClean="0">
                <a:solidFill>
                  <a:schemeClr val="bg1">
                    <a:lumMod val="85000"/>
                    <a:alpha val="60000"/>
                  </a:schemeClr>
                </a:solidFill>
                <a:latin typeface="微软雅黑" pitchFamily="34" charset="-122"/>
                <a:ea typeface="微软雅黑" pitchFamily="34" charset="-122"/>
              </a:rPr>
              <a:t>果敢 睿智的</a:t>
            </a:r>
            <a:endParaRPr lang="en-US" altLang="zh-CN" sz="2000" b="1" dirty="0" smtClean="0">
              <a:solidFill>
                <a:schemeClr val="bg1">
                  <a:lumMod val="85000"/>
                  <a:alpha val="6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lvl="0" algn="ctr"/>
            <a:r>
              <a:rPr lang="zh-CN" altLang="en-US" sz="2000" b="1" dirty="0" smtClean="0">
                <a:solidFill>
                  <a:schemeClr val="bg1">
                    <a:lumMod val="85000"/>
                    <a:alpha val="60000"/>
                  </a:schemeClr>
                </a:solidFill>
                <a:latin typeface="微软雅黑" pitchFamily="34" charset="-122"/>
                <a:ea typeface="微软雅黑" pitchFamily="34" charset="-122"/>
              </a:rPr>
              <a:t>创业之路</a:t>
            </a:r>
            <a:endParaRPr lang="zh-CN" altLang="en-US" sz="2000" b="1" dirty="0">
              <a:solidFill>
                <a:schemeClr val="bg1">
                  <a:lumMod val="85000"/>
                  <a:alpha val="6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92460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4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4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4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4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7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7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7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7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3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3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4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4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3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3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3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3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3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3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4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4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3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3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4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4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3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3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6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6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4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4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3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3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4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3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3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4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4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4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7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7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4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4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4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7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7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4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4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2" presetClass="entr" presetSubtype="4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6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6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3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3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3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3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" presetID="2" presetClass="entr" presetSubtype="4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4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4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1" presetID="2" presetClass="entr" presetSubtype="4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3" dur="4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4" dur="4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5" presetID="2" presetClass="entr" presetSubtype="4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7" dur="3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8" dur="3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7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7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3" presetID="2" presetClass="entr" presetSubtype="4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5" dur="4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6" dur="4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7" presetID="2" presetClass="entr" presetSubtype="4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9" dur="4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0" dur="4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1" presetID="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3" dur="7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4" dur="7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5" presetID="2" presetClass="entr" presetSubtype="4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7" dur="3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8" dur="3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9" presetID="2" presetClass="entr" presetSubtype="4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1" dur="3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2" dur="3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3" presetID="2" presetClass="entr" presetSubtype="4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5" dur="5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6" dur="5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7" presetID="2" presetClass="entr" presetSubtype="4" fill="hold" grpId="0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9" dur="3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0" dur="3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1" presetID="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3" dur="4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4" dur="4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5" presetID="2" presetClass="entr" presetSubtype="4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7" dur="3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8" dur="3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1" dur="6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2" dur="6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3" presetID="2" presetClass="entr" presetSubtype="4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5" dur="4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6" dur="4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7" presetID="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9" dur="7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0" dur="7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1" presetID="2" presetClass="entr" presetSubtype="4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3" dur="3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4" dur="3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5" presetID="2" presetClass="entr" presetSubtype="4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7" dur="3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8" dur="3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9" presetID="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1" dur="3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2" dur="3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3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5" dur="5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6" dur="5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7" presetID="2" presetClass="entr" presetSubtype="4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9" dur="3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0" dur="3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1" presetID="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3" dur="4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4" dur="4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5" presetID="2" presetClass="entr" presetSubtype="4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7" dur="5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8" dur="5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9" presetID="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1" dur="3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2" dur="3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3" presetID="2" presetClass="entr" presetSubtype="4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5" dur="3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6" dur="3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9" dur="3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0" dur="3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1" presetID="2" presetClass="entr" presetSubtype="4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3" dur="4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4" dur="4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5" presetID="2" presetClass="entr" presetSubtype="4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7" dur="3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8" dur="3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9" presetID="2" presetClass="entr" presetSubtype="4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1" dur="4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2" dur="4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5" dur="32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6" dur="32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7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9" dur="3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0" dur="3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1" presetID="2" presetClass="entr" presetSubtype="4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3" dur="6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4" dur="6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5" presetID="2" presetClass="entr" presetSubtype="4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7" dur="5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8" dur="5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9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1" dur="4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2" dur="4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3" presetID="2" presetClass="entr" presetSubtype="4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5" dur="2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6" dur="2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7" presetID="2" presetClass="entr" presetSubtype="4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9" dur="3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0" dur="3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1" presetID="2" presetClass="entr" presetSubtype="4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3" dur="6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4" dur="6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5" presetID="2" presetClass="entr" presetSubtype="4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7" dur="5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8" dur="5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1" dur="6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2" dur="6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3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5" dur="4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6" dur="4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9" dur="3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0" dur="3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1" presetID="2" presetClass="entr" presetSubtype="4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3" dur="3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4" dur="3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5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7" dur="5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8" dur="5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9" presetID="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1" dur="4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2" dur="4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3" presetID="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5" dur="3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6" dur="3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7" presetID="2" presetClass="entr" presetSubtype="4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9" dur="2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0" dur="2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1" presetID="2" presetClass="entr" presetSubtype="4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3" dur="3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4" dur="3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5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7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8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9" presetID="2" presetClass="entr" presetSubtype="4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1" dur="4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2" dur="4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3" presetID="2" presetClass="entr" presetSubtype="4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5" dur="3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6" dur="3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7" presetID="2" presetClass="entr" presetSubtype="4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9" dur="3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0" dur="3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1" presetID="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3" dur="4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4" dur="4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5" presetID="2" presetClass="entr" presetSubtype="4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7" dur="4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8" dur="4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9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1" dur="7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2" dur="7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3" presetID="2" presetClass="entr" presetSubtype="4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5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6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9" dur="3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0" dur="3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1" presetID="2" presetClass="entr" presetSubtype="4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3" dur="4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4" dur="4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7" dur="4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8" dur="4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9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1" dur="4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2" dur="4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3" presetID="2" presetClass="entr" presetSubtype="4" fill="hold" grpId="0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3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5" dur="4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6" dur="4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7" presetID="2" presetClass="entr" presetSubtype="4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9" dur="3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0" dur="3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1" presetID="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3" dur="4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4" dur="4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5" presetID="2" presetClass="entr" presetSubtype="4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7" dur="10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8" dur="10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9" fill="hold">
                            <p:stCondLst>
                              <p:cond delay="12000"/>
                            </p:stCondLst>
                            <p:childTnLst>
                              <p:par>
                                <p:cTn id="39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2" dur="40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3" fill="hold">
                            <p:stCondLst>
                              <p:cond delay="16000"/>
                            </p:stCondLst>
                            <p:childTnLst>
                              <p:par>
                                <p:cTn id="3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6" dur="30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7" fill="hold">
                            <p:stCondLst>
                              <p:cond delay="19000"/>
                            </p:stCondLst>
                            <p:childTnLst>
                              <p:par>
                                <p:cTn id="39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0" dur="30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1" fill="hold">
                            <p:stCondLst>
                              <p:cond delay="22000"/>
                            </p:stCondLst>
                            <p:childTnLst>
                              <p:par>
                                <p:cTn id="40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4" dur="30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1" grpId="0"/>
      <p:bldP spid="13" grpId="0"/>
      <p:bldP spid="14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7" grpId="0"/>
      <p:bldP spid="29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/>
      <p:bldP spid="51" grpId="0"/>
      <p:bldP spid="52" grpId="0"/>
      <p:bldP spid="53" grpId="0"/>
      <p:bldP spid="54" grpId="0"/>
      <p:bldP spid="55" grpId="0"/>
      <p:bldP spid="56" grpId="0"/>
      <p:bldP spid="58" grpId="0"/>
      <p:bldP spid="59" grpId="0"/>
      <p:bldP spid="60" grpId="0"/>
      <p:bldP spid="61" grpId="0"/>
      <p:bldP spid="62" grpId="0"/>
      <p:bldP spid="65" grpId="0"/>
      <p:bldP spid="66" grpId="0"/>
      <p:bldP spid="67" grpId="0"/>
      <p:bldP spid="68" grpId="0"/>
      <p:bldP spid="69" grpId="0"/>
      <p:bldP spid="70" grpId="0"/>
      <p:bldP spid="71" grpId="0"/>
      <p:bldP spid="72" grpId="0"/>
      <p:bldP spid="73" grpId="0"/>
      <p:bldP spid="74" grpId="0"/>
      <p:bldP spid="75" grpId="0"/>
      <p:bldP spid="76" grpId="0"/>
      <p:bldP spid="77" grpId="0"/>
      <p:bldP spid="78" grpId="0"/>
      <p:bldP spid="79" grpId="0"/>
      <p:bldP spid="80" grpId="0"/>
      <p:bldP spid="81" grpId="0"/>
      <p:bldP spid="82" grpId="0"/>
      <p:bldP spid="83" grpId="0"/>
      <p:bldP spid="84" grpId="0"/>
      <p:bldP spid="85" grpId="0"/>
      <p:bldP spid="86" grpId="0"/>
      <p:bldP spid="87" grpId="0"/>
      <p:bldP spid="88" grpId="0"/>
      <p:bldP spid="89" grpId="0"/>
      <p:bldP spid="90" grpId="0"/>
      <p:bldP spid="91" grpId="0"/>
      <p:bldP spid="92" grpId="0"/>
      <p:bldP spid="95" grpId="0"/>
      <p:bldP spid="96" grpId="0"/>
      <p:bldP spid="97" grpId="0"/>
      <p:bldP spid="98" grpId="0"/>
      <p:bldP spid="99" grpId="0"/>
      <p:bldP spid="100" grpId="0"/>
      <p:bldP spid="102" grpId="0"/>
      <p:bldP spid="103" grpId="0"/>
      <p:bldP spid="104" grpId="0"/>
      <p:bldP spid="105" grpId="0"/>
      <p:bldP spid="106" grpId="0"/>
      <p:bldP spid="107" grpId="0"/>
      <p:bldP spid="108" grpId="0"/>
      <p:bldP spid="109" grpId="0"/>
      <p:bldP spid="110" grpId="0"/>
      <p:bldP spid="111" grpId="0"/>
      <p:bldP spid="112" grpId="0"/>
      <p:bldP spid="134" grpId="0"/>
      <p:bldP spid="135" grpId="0"/>
      <p:bldP spid="13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C:\Users\sudongyue\Desktop\e1fe9925bc315c603c11cdb18db1cb13485477e3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1" y="0"/>
            <a:ext cx="914367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TextBox 16"/>
          <p:cNvSpPr txBox="1"/>
          <p:nvPr/>
        </p:nvSpPr>
        <p:spPr>
          <a:xfrm>
            <a:off x="613202" y="332656"/>
            <a:ext cx="352675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XXXX</a:t>
            </a:r>
            <a:endParaRPr lang="en-US" altLang="zh-CN" sz="54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622008" y="1295276"/>
            <a:ext cx="3230372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5400" b="1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XX</a:t>
            </a:r>
            <a:r>
              <a:rPr lang="zh-CN" altLang="en-US" sz="5400" b="1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分公司</a:t>
            </a:r>
            <a:endParaRPr lang="zh-CN" altLang="en-US" sz="5400" b="1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4" name="肘形连接符 3"/>
          <p:cNvCxnSpPr/>
          <p:nvPr/>
        </p:nvCxnSpPr>
        <p:spPr>
          <a:xfrm>
            <a:off x="622008" y="2218606"/>
            <a:ext cx="7190352" cy="3931016"/>
          </a:xfrm>
          <a:prstGeom prst="bentConnector3">
            <a:avLst/>
          </a:prstGeom>
          <a:ln>
            <a:solidFill>
              <a:schemeClr val="bg1"/>
            </a:solidFill>
            <a:tailEnd type="arrow"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622008" y="2218607"/>
            <a:ext cx="1357704" cy="461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2011</a:t>
            </a:r>
            <a:r>
              <a:rPr lang="zh-CN" altLang="en-US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endParaRPr lang="zh-CN" altLang="en-US" sz="2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139699" y="2310941"/>
            <a:ext cx="77611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8</a:t>
            </a:r>
            <a:r>
              <a:rPr lang="zh-CN" altLang="en-US" sz="1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月份</a:t>
            </a:r>
            <a:endParaRPr lang="zh-CN" altLang="en-US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53680" y="2924944"/>
            <a:ext cx="1110008" cy="523220"/>
          </a:xfrm>
          <a:prstGeom prst="rect">
            <a:avLst/>
          </a:prstGeom>
          <a:solidFill>
            <a:schemeClr val="tx1">
              <a:alpha val="40000"/>
            </a:schemeClr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XX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筹备组</a:t>
            </a:r>
            <a:endParaRPr lang="en-US" altLang="zh-CN" sz="14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进驻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XX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611560" y="2564905"/>
            <a:ext cx="1506876" cy="864096"/>
            <a:chOff x="869703" y="2685074"/>
            <a:chExt cx="1506876" cy="1144421"/>
          </a:xfrm>
        </p:grpSpPr>
        <p:grpSp>
          <p:nvGrpSpPr>
            <p:cNvPr id="24" name="组合 23"/>
            <p:cNvGrpSpPr/>
            <p:nvPr/>
          </p:nvGrpSpPr>
          <p:grpSpPr>
            <a:xfrm>
              <a:off x="869704" y="2685074"/>
              <a:ext cx="1506875" cy="420760"/>
              <a:chOff x="2627785" y="3331654"/>
              <a:chExt cx="1120801" cy="420760"/>
            </a:xfrm>
          </p:grpSpPr>
          <p:cxnSp>
            <p:nvCxnSpPr>
              <p:cNvPr id="14" name="直接连接符 13"/>
              <p:cNvCxnSpPr/>
              <p:nvPr/>
            </p:nvCxnSpPr>
            <p:spPr>
              <a:xfrm flipH="1">
                <a:off x="3453399" y="3331654"/>
                <a:ext cx="295187" cy="420511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直接连接符 19"/>
              <p:cNvCxnSpPr/>
              <p:nvPr/>
            </p:nvCxnSpPr>
            <p:spPr>
              <a:xfrm flipH="1" flipV="1">
                <a:off x="2627785" y="3752165"/>
                <a:ext cx="825614" cy="249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6" name="直接连接符 25"/>
            <p:cNvCxnSpPr/>
            <p:nvPr/>
          </p:nvCxnSpPr>
          <p:spPr>
            <a:xfrm>
              <a:off x="869703" y="3105834"/>
              <a:ext cx="0" cy="72366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6" name="TextBox 35"/>
          <p:cNvSpPr txBox="1"/>
          <p:nvPr/>
        </p:nvSpPr>
        <p:spPr>
          <a:xfrm>
            <a:off x="3411487" y="2348880"/>
            <a:ext cx="87248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08.01</a:t>
            </a:r>
            <a:endParaRPr lang="zh-CN" altLang="en-US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4499992" y="1844824"/>
            <a:ext cx="1024860" cy="307777"/>
          </a:xfrm>
          <a:prstGeom prst="rect">
            <a:avLst/>
          </a:prstGeom>
          <a:solidFill>
            <a:schemeClr val="tx1">
              <a:alpha val="40000"/>
            </a:schemeClr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选定职场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4211960" y="1916832"/>
            <a:ext cx="1382960" cy="576064"/>
            <a:chOff x="4211960" y="1916832"/>
            <a:chExt cx="1382960" cy="576064"/>
          </a:xfrm>
        </p:grpSpPr>
        <p:grpSp>
          <p:nvGrpSpPr>
            <p:cNvPr id="1039" name="组合 1038"/>
            <p:cNvGrpSpPr/>
            <p:nvPr/>
          </p:nvGrpSpPr>
          <p:grpSpPr>
            <a:xfrm>
              <a:off x="4211960" y="2204864"/>
              <a:ext cx="1382960" cy="288032"/>
              <a:chOff x="4269160" y="2132112"/>
              <a:chExt cx="1382960" cy="288032"/>
            </a:xfrm>
          </p:grpSpPr>
          <p:cxnSp>
            <p:nvCxnSpPr>
              <p:cNvPr id="1030" name="直接连接符 1029"/>
              <p:cNvCxnSpPr/>
              <p:nvPr/>
            </p:nvCxnSpPr>
            <p:spPr>
              <a:xfrm flipV="1">
                <a:off x="4269160" y="2132113"/>
                <a:ext cx="374848" cy="288031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37" name="直接连接符 1036"/>
              <p:cNvCxnSpPr/>
              <p:nvPr/>
            </p:nvCxnSpPr>
            <p:spPr>
              <a:xfrm>
                <a:off x="4644008" y="2132112"/>
                <a:ext cx="1008112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041" name="直接连接符 1040"/>
            <p:cNvCxnSpPr/>
            <p:nvPr/>
          </p:nvCxnSpPr>
          <p:spPr>
            <a:xfrm>
              <a:off x="5594920" y="1916832"/>
              <a:ext cx="0" cy="28803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1" name="组合 70"/>
          <p:cNvGrpSpPr/>
          <p:nvPr/>
        </p:nvGrpSpPr>
        <p:grpSpPr>
          <a:xfrm>
            <a:off x="2705084" y="3140968"/>
            <a:ext cx="1506876" cy="864096"/>
            <a:chOff x="869703" y="2685074"/>
            <a:chExt cx="1506876" cy="1144421"/>
          </a:xfrm>
        </p:grpSpPr>
        <p:grpSp>
          <p:nvGrpSpPr>
            <p:cNvPr id="72" name="组合 71"/>
            <p:cNvGrpSpPr/>
            <p:nvPr/>
          </p:nvGrpSpPr>
          <p:grpSpPr>
            <a:xfrm>
              <a:off x="869704" y="2685074"/>
              <a:ext cx="1506875" cy="420760"/>
              <a:chOff x="2627785" y="3331654"/>
              <a:chExt cx="1120801" cy="420760"/>
            </a:xfrm>
          </p:grpSpPr>
          <p:cxnSp>
            <p:nvCxnSpPr>
              <p:cNvPr id="74" name="直接连接符 73"/>
              <p:cNvCxnSpPr/>
              <p:nvPr/>
            </p:nvCxnSpPr>
            <p:spPr>
              <a:xfrm flipH="1">
                <a:off x="3453399" y="3331654"/>
                <a:ext cx="295187" cy="420511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" name="直接连接符 74"/>
              <p:cNvCxnSpPr/>
              <p:nvPr/>
            </p:nvCxnSpPr>
            <p:spPr>
              <a:xfrm flipH="1" flipV="1">
                <a:off x="2627785" y="3752165"/>
                <a:ext cx="825614" cy="249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73" name="直接连接符 72"/>
            <p:cNvCxnSpPr/>
            <p:nvPr/>
          </p:nvCxnSpPr>
          <p:spPr>
            <a:xfrm>
              <a:off x="869703" y="3105834"/>
              <a:ext cx="0" cy="72366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6" name="TextBox 75"/>
          <p:cNvSpPr txBox="1"/>
          <p:nvPr/>
        </p:nvSpPr>
        <p:spPr>
          <a:xfrm>
            <a:off x="4211960" y="2946430"/>
            <a:ext cx="8068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b="1" dirty="0" smtClean="0">
                <a:latin typeface="微软雅黑" pitchFamily="34" charset="-122"/>
                <a:ea typeface="微软雅黑" pitchFamily="34" charset="-122"/>
              </a:rPr>
              <a:t>09.08</a:t>
            </a:r>
            <a:endParaRPr lang="zh-CN" altLang="en-US" sz="1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2741912" y="3501008"/>
            <a:ext cx="1110008" cy="523220"/>
          </a:xfrm>
          <a:prstGeom prst="rect">
            <a:avLst/>
          </a:prstGeom>
          <a:solidFill>
            <a:schemeClr val="tx1">
              <a:alpha val="40000"/>
            </a:schemeClr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XX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监管</a:t>
            </a:r>
            <a:endParaRPr lang="en-US" altLang="zh-CN" sz="14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批准筹建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3474289" y="4530606"/>
            <a:ext cx="8096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12.16</a:t>
            </a:r>
            <a:endParaRPr lang="zh-CN" altLang="en-US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79" name="组合 78"/>
          <p:cNvGrpSpPr/>
          <p:nvPr/>
        </p:nvGrpSpPr>
        <p:grpSpPr>
          <a:xfrm>
            <a:off x="4211960" y="4077072"/>
            <a:ext cx="1382960" cy="576064"/>
            <a:chOff x="4211960" y="1916832"/>
            <a:chExt cx="1382960" cy="576064"/>
          </a:xfrm>
        </p:grpSpPr>
        <p:grpSp>
          <p:nvGrpSpPr>
            <p:cNvPr id="80" name="组合 79"/>
            <p:cNvGrpSpPr/>
            <p:nvPr/>
          </p:nvGrpSpPr>
          <p:grpSpPr>
            <a:xfrm>
              <a:off x="4211960" y="2204864"/>
              <a:ext cx="1382960" cy="288032"/>
              <a:chOff x="4269160" y="2132112"/>
              <a:chExt cx="1382960" cy="288032"/>
            </a:xfrm>
          </p:grpSpPr>
          <p:cxnSp>
            <p:nvCxnSpPr>
              <p:cNvPr id="82" name="直接连接符 81"/>
              <p:cNvCxnSpPr/>
              <p:nvPr/>
            </p:nvCxnSpPr>
            <p:spPr>
              <a:xfrm flipV="1">
                <a:off x="4269160" y="2132113"/>
                <a:ext cx="374848" cy="288031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3" name="直接连接符 82"/>
              <p:cNvCxnSpPr/>
              <p:nvPr/>
            </p:nvCxnSpPr>
            <p:spPr>
              <a:xfrm>
                <a:off x="4644008" y="2132112"/>
                <a:ext cx="1008112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81" name="直接连接符 80"/>
            <p:cNvCxnSpPr/>
            <p:nvPr/>
          </p:nvCxnSpPr>
          <p:spPr>
            <a:xfrm>
              <a:off x="5594920" y="1916832"/>
              <a:ext cx="0" cy="28803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4" name="TextBox 83"/>
          <p:cNvSpPr txBox="1"/>
          <p:nvPr/>
        </p:nvSpPr>
        <p:spPr>
          <a:xfrm>
            <a:off x="4499992" y="4005064"/>
            <a:ext cx="1024860" cy="307777"/>
          </a:xfrm>
          <a:prstGeom prst="rect">
            <a:avLst/>
          </a:prstGeom>
          <a:solidFill>
            <a:schemeClr val="tx1">
              <a:alpha val="40000"/>
            </a:schemeClr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监管验收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4197152" y="5157192"/>
            <a:ext cx="8068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b="1" dirty="0" smtClean="0">
                <a:latin typeface="微软雅黑" pitchFamily="34" charset="-122"/>
                <a:ea typeface="微软雅黑" pitchFamily="34" charset="-122"/>
              </a:rPr>
              <a:t>12.29</a:t>
            </a:r>
            <a:endParaRPr lang="zh-CN" altLang="en-US" sz="1400" b="1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2376577" y="5301208"/>
            <a:ext cx="1835383" cy="303312"/>
            <a:chOff x="2376577" y="5301208"/>
            <a:chExt cx="1835383" cy="303312"/>
          </a:xfrm>
        </p:grpSpPr>
        <p:cxnSp>
          <p:nvCxnSpPr>
            <p:cNvPr id="39" name="直接连接符 38"/>
            <p:cNvCxnSpPr/>
            <p:nvPr/>
          </p:nvCxnSpPr>
          <p:spPr>
            <a:xfrm flipH="1">
              <a:off x="3879130" y="5301208"/>
              <a:ext cx="332830" cy="30331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2376577" y="5604520"/>
              <a:ext cx="1493756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3" name="TextBox 92"/>
          <p:cNvSpPr txBox="1"/>
          <p:nvPr/>
        </p:nvSpPr>
        <p:spPr>
          <a:xfrm>
            <a:off x="2339753" y="5229200"/>
            <a:ext cx="1512168" cy="307777"/>
          </a:xfrm>
          <a:prstGeom prst="rect">
            <a:avLst/>
          </a:prstGeom>
          <a:solidFill>
            <a:schemeClr val="tx1">
              <a:alpha val="40000"/>
            </a:schemeClr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工商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注册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完毕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7" name="TextBox 96"/>
          <p:cNvSpPr txBox="1"/>
          <p:nvPr/>
        </p:nvSpPr>
        <p:spPr>
          <a:xfrm>
            <a:off x="5220072" y="5703638"/>
            <a:ext cx="1357704" cy="461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2012</a:t>
            </a:r>
            <a:r>
              <a:rPr lang="zh-CN" altLang="en-US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endParaRPr lang="zh-CN" altLang="en-US" sz="2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8" name="TextBox 97"/>
          <p:cNvSpPr txBox="1"/>
          <p:nvPr/>
        </p:nvSpPr>
        <p:spPr>
          <a:xfrm>
            <a:off x="6642641" y="5826750"/>
            <a:ext cx="6656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01.06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58" name="组合 57"/>
          <p:cNvGrpSpPr/>
          <p:nvPr/>
        </p:nvGrpSpPr>
        <p:grpSpPr>
          <a:xfrm>
            <a:off x="6007619" y="5703638"/>
            <a:ext cx="1080120" cy="430889"/>
            <a:chOff x="6007619" y="5703638"/>
            <a:chExt cx="1080120" cy="430889"/>
          </a:xfrm>
        </p:grpSpPr>
        <p:cxnSp>
          <p:nvCxnSpPr>
            <p:cNvPr id="49" name="直接连接符 48"/>
            <p:cNvCxnSpPr/>
            <p:nvPr/>
          </p:nvCxnSpPr>
          <p:spPr>
            <a:xfrm>
              <a:off x="6549796" y="5703638"/>
              <a:ext cx="0" cy="43088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>
              <a:off x="6007619" y="5704315"/>
              <a:ext cx="108012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9" name="TextBox 108"/>
          <p:cNvSpPr txBox="1"/>
          <p:nvPr/>
        </p:nvSpPr>
        <p:spPr>
          <a:xfrm>
            <a:off x="6037366" y="5311080"/>
            <a:ext cx="1024860" cy="307777"/>
          </a:xfrm>
          <a:prstGeom prst="rect">
            <a:avLst/>
          </a:prstGeom>
          <a:solidFill>
            <a:schemeClr val="tx1">
              <a:alpha val="40000"/>
            </a:schemeClr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首销开业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5898925" y="781956"/>
            <a:ext cx="2837016" cy="4154984"/>
          </a:xfrm>
          <a:prstGeom prst="rect">
            <a:avLst/>
          </a:prstGeom>
          <a:solidFill>
            <a:schemeClr val="tx1">
              <a:alpha val="40000"/>
            </a:schemeClr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      坚定目标，赢得尊严，因为怀揣创业的梦想和必胜的信心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en-US" altLang="zh-CN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XXXX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历经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风雨，一路走来，自创业至今</a:t>
            </a:r>
            <a:r>
              <a:rPr lang="en-US" altLang="zh-CN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400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多个日日夜夜，抓住的不仅仅是机遇，也创造了一个又一个的行业奇迹。</a:t>
            </a:r>
            <a:endParaRPr lang="en-US" altLang="zh-CN" sz="16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     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回首峥嵘岁月，屹立橘子</a:t>
            </a:r>
            <a:r>
              <a: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洲头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en-US" altLang="zh-CN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XXXX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仍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将昂首阔步，自信满满，继续缔造历史的奇迹。</a:t>
            </a: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27889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55000">
        <p14:vortex dir="r"/>
        <p:sndAc>
          <p:stSnd loop="1">
            <p:snd r:embed="rId2" name="Halo Theme Mjolnir Mix.wav"/>
          </p:stSnd>
        </p:sndAc>
      </p:transition>
    </mc:Choice>
    <mc:Fallback xmlns="">
      <p:transition spd="slow" advTm="55000">
        <p:fade/>
        <p:sndAc>
          <p:stSnd loop="1">
            <p:snd r:embed="rId4" name="Halo Theme Mjolnir Mix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3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90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10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1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3000"/>
                            </p:stCondLst>
                            <p:childTnLst>
                              <p:par>
                                <p:cTn id="2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4000"/>
                            </p:stCondLst>
                            <p:childTnLst>
                              <p:par>
                                <p:cTn id="2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6000"/>
                            </p:stCondLst>
                            <p:childTnLst>
                              <p:par>
                                <p:cTn id="33" presetID="9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1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8000"/>
                            </p:stCondLst>
                            <p:childTnLst>
                              <p:par>
                                <p:cTn id="3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9000"/>
                            </p:stCondLst>
                            <p:childTnLst>
                              <p:par>
                                <p:cTn id="4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2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1000"/>
                            </p:stCondLst>
                            <p:childTnLst>
                              <p:par>
                                <p:cTn id="45" presetID="9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1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3000"/>
                            </p:stCondLst>
                            <p:childTnLst>
                              <p:par>
                                <p:cTn id="4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1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4000"/>
                            </p:stCondLst>
                            <p:childTnLst>
                              <p:par>
                                <p:cTn id="5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2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6000"/>
                            </p:stCondLst>
                            <p:childTnLst>
                              <p:par>
                                <p:cTn id="5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9" dur="1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7500"/>
                            </p:stCondLst>
                            <p:childTnLst>
                              <p:par>
                                <p:cTn id="6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3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8500"/>
                            </p:stCondLst>
                            <p:childTnLst>
                              <p:par>
                                <p:cTn id="6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2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0500"/>
                            </p:stCondLst>
                            <p:childTnLst>
                              <p:par>
                                <p:cTn id="6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1" dur="1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32000"/>
                            </p:stCondLst>
                            <p:childTnLst>
                              <p:par>
                                <p:cTn id="7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2500"/>
                            </p:stCondLst>
                            <p:childTnLst>
                              <p:par>
                                <p:cTn id="7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9" dur="2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34500"/>
                            </p:stCondLst>
                            <p:childTnLst>
                              <p:par>
                                <p:cTn id="8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3" dur="2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9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6" dur="1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36500"/>
                            </p:stCondLst>
                            <p:childTnLst>
                              <p:par>
                                <p:cTn id="88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0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37500"/>
                            </p:stCondLst>
                            <p:childTnLst>
                              <p:par>
                                <p:cTn id="9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4" dur="20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39500"/>
                            </p:stCondLst>
                            <p:childTnLst>
                              <p:par>
                                <p:cTn id="9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140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9" dur="14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1" grpId="0"/>
      <p:bldP spid="10" grpId="0"/>
      <p:bldP spid="11" grpId="0"/>
      <p:bldP spid="12" grpId="0" animBg="1"/>
      <p:bldP spid="36" grpId="0"/>
      <p:bldP spid="50" grpId="0" animBg="1"/>
      <p:bldP spid="76" grpId="0"/>
      <p:bldP spid="77" grpId="0" animBg="1"/>
      <p:bldP spid="78" grpId="0"/>
      <p:bldP spid="84" grpId="0" animBg="1"/>
      <p:bldP spid="85" grpId="0"/>
      <p:bldP spid="93" grpId="0" animBg="1"/>
      <p:bldP spid="97" grpId="0"/>
      <p:bldP spid="98" grpId="0"/>
      <p:bldP spid="109" grpId="0" animBg="1"/>
      <p:bldP spid="5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sudongyue\Desktop\design_jingmeisheji_258049_2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9" name="TextBox 38"/>
          <p:cNvSpPr txBox="1"/>
          <p:nvPr/>
        </p:nvSpPr>
        <p:spPr>
          <a:xfrm>
            <a:off x="-20430" y="0"/>
            <a:ext cx="9144000" cy="186204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zh-CN" altLang="en-US" sz="11500" b="1" dirty="0" smtClean="0">
                <a:solidFill>
                  <a:srgbClr val="E3D9E1">
                    <a:alpha val="30000"/>
                  </a:srgbClr>
                </a:solidFill>
                <a:latin typeface="微软雅黑" pitchFamily="34" charset="-122"/>
                <a:ea typeface="微软雅黑" pitchFamily="34" charset="-122"/>
              </a:rPr>
              <a:t>创业历程</a:t>
            </a:r>
            <a:endParaRPr lang="zh-CN" altLang="en-US" sz="11500" b="1" dirty="0">
              <a:solidFill>
                <a:srgbClr val="E3D9E1">
                  <a:alpha val="30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79512" y="260648"/>
            <a:ext cx="1872208" cy="369332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2011</a:t>
            </a: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9</a:t>
            </a: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en-US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23</a:t>
            </a: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日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95536" y="836712"/>
            <a:ext cx="6696744" cy="369332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marL="285750" indent="-285750">
              <a:buClr>
                <a:schemeClr val="bg1"/>
              </a:buClr>
              <a:buFont typeface="Wingdings" pitchFamily="2" charset="2"/>
              <a:buChar char="u"/>
            </a:pPr>
            <a:r>
              <a:rPr lang="en-US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XX</a:t>
            </a: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总、</a:t>
            </a:r>
            <a:r>
              <a:rPr lang="en-US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XXX</a:t>
            </a: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总、</a:t>
            </a:r>
            <a:r>
              <a:rPr lang="en-US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XXX</a:t>
            </a: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总</a:t>
            </a: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一行</a:t>
            </a: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莅临</a:t>
            </a:r>
            <a:r>
              <a:rPr lang="en-US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XX</a:t>
            </a: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指导</a:t>
            </a: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筹建工作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027" name="Picture 3" descr="F:\ZP\333\兵总第一次视察0923\IMG_0381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4122" y="1299392"/>
            <a:ext cx="3194412" cy="2129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F:\ZP\333\兵总第一次视察0923\IMG_0408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3492" y="1443408"/>
            <a:ext cx="3194412" cy="2129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F:\ZP\333\兵总第一次视察0923\IMG_0430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1560" y="1556792"/>
            <a:ext cx="3194841" cy="21298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F:\ZP\333\兵总第一次视察0923\IMG_0427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9087" y="1659146"/>
            <a:ext cx="3194841" cy="21298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F:\ZP\333\兵总第一次视察0923\IMG_0412.JP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3103" y="1803162"/>
            <a:ext cx="3194841" cy="21298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TextBox 25"/>
          <p:cNvSpPr txBox="1"/>
          <p:nvPr/>
        </p:nvSpPr>
        <p:spPr>
          <a:xfrm>
            <a:off x="4644008" y="1940639"/>
            <a:ext cx="1872208" cy="1200329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筹建伊始，职场简陋，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2011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9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XXXX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蓄势待发。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6876256" y="2924944"/>
            <a:ext cx="2088232" cy="369332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2011</a:t>
            </a: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12</a:t>
            </a: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en-US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16</a:t>
            </a: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日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4738552" y="3433725"/>
            <a:ext cx="4225935" cy="369332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marL="285750" indent="-285750" algn="r">
              <a:buClr>
                <a:schemeClr val="bg1"/>
              </a:buClr>
              <a:buFont typeface="Wingdings" pitchFamily="2" charset="2"/>
              <a:buChar char="u"/>
            </a:pPr>
            <a:r>
              <a:rPr lang="en-US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XX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监管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局</a:t>
            </a: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对</a:t>
            </a:r>
            <a:r>
              <a:rPr lang="en-US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XXXX</a:t>
            </a: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进行</a:t>
            </a: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开业验收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032" name="Picture 8" descr="F:\ZP\333\20111216保监局现场检查照片\IMG_3251.JPG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89205" y="4581128"/>
            <a:ext cx="3194841" cy="21298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4" name="组合 33"/>
          <p:cNvGrpSpPr/>
          <p:nvPr/>
        </p:nvGrpSpPr>
        <p:grpSpPr>
          <a:xfrm>
            <a:off x="305241" y="1345962"/>
            <a:ext cx="6282983" cy="2731482"/>
            <a:chOff x="305241" y="1345962"/>
            <a:chExt cx="6282983" cy="2731482"/>
          </a:xfrm>
        </p:grpSpPr>
        <p:grpSp>
          <p:nvGrpSpPr>
            <p:cNvPr id="29" name="组合 28"/>
            <p:cNvGrpSpPr/>
            <p:nvPr/>
          </p:nvGrpSpPr>
          <p:grpSpPr>
            <a:xfrm>
              <a:off x="305241" y="1345962"/>
              <a:ext cx="6282983" cy="2731482"/>
              <a:chOff x="305241" y="1345962"/>
              <a:chExt cx="6282983" cy="2731482"/>
            </a:xfrm>
          </p:grpSpPr>
          <p:grpSp>
            <p:nvGrpSpPr>
              <p:cNvPr id="19" name="组合 18"/>
              <p:cNvGrpSpPr/>
              <p:nvPr/>
            </p:nvGrpSpPr>
            <p:grpSpPr>
              <a:xfrm>
                <a:off x="305241" y="1345962"/>
                <a:ext cx="6282983" cy="2731482"/>
                <a:chOff x="305241" y="1345962"/>
                <a:chExt cx="6282983" cy="2731482"/>
              </a:xfrm>
            </p:grpSpPr>
            <p:cxnSp>
              <p:nvCxnSpPr>
                <p:cNvPr id="5" name="直接连接符 4"/>
                <p:cNvCxnSpPr/>
                <p:nvPr/>
              </p:nvCxnSpPr>
              <p:spPr>
                <a:xfrm>
                  <a:off x="4193998" y="1345962"/>
                  <a:ext cx="0" cy="2731110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" name="直接连接符 6"/>
                <p:cNvCxnSpPr/>
                <p:nvPr/>
              </p:nvCxnSpPr>
              <p:spPr>
                <a:xfrm>
                  <a:off x="305241" y="4077444"/>
                  <a:ext cx="3888757" cy="0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" name="直接连接符 8"/>
                <p:cNvCxnSpPr/>
                <p:nvPr/>
              </p:nvCxnSpPr>
              <p:spPr>
                <a:xfrm flipV="1">
                  <a:off x="4193998" y="3212976"/>
                  <a:ext cx="522018" cy="383723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" name="直接连接符 14"/>
                <p:cNvCxnSpPr/>
                <p:nvPr/>
              </p:nvCxnSpPr>
              <p:spPr>
                <a:xfrm>
                  <a:off x="5220072" y="3212976"/>
                  <a:ext cx="1368152" cy="1488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21" name="直接连接符 20"/>
              <p:cNvCxnSpPr/>
              <p:nvPr/>
            </p:nvCxnSpPr>
            <p:spPr>
              <a:xfrm>
                <a:off x="4716016" y="3214464"/>
                <a:ext cx="504056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32" name="直接连接符 31"/>
            <p:cNvCxnSpPr/>
            <p:nvPr/>
          </p:nvCxnSpPr>
          <p:spPr>
            <a:xfrm>
              <a:off x="6588224" y="1789956"/>
              <a:ext cx="0" cy="142302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033" name="Picture 9" descr="F:\ZP\333\20111216保监局现场检查照片\IMG_3271.JPG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96136" y="4437112"/>
            <a:ext cx="3199455" cy="21329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F:\ZP\333\20111216保监局现场检查照片\IMG_3391.JPG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52120" y="4293096"/>
            <a:ext cx="3199455" cy="21329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5" name="Picture 11" descr="F:\ZP\333\20111216保监局现场检查照片\IMG_3290.JPG"/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08104" y="4149080"/>
            <a:ext cx="3199455" cy="21329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F:\ZP\333\20111216保监局现场检查照片\IMG_3313.JPG"/>
          <p:cNvPicPr>
            <a:picLocks noChangeAspect="1" noChangeArrowheads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64088" y="4005064"/>
            <a:ext cx="3199455" cy="21329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0" name="组合 59"/>
          <p:cNvGrpSpPr/>
          <p:nvPr/>
        </p:nvGrpSpPr>
        <p:grpSpPr>
          <a:xfrm>
            <a:off x="729087" y="3933056"/>
            <a:ext cx="4923033" cy="2808312"/>
            <a:chOff x="729087" y="3933056"/>
            <a:chExt cx="4923033" cy="2808312"/>
          </a:xfrm>
        </p:grpSpPr>
        <p:grpSp>
          <p:nvGrpSpPr>
            <p:cNvPr id="52" name="组合 51"/>
            <p:cNvGrpSpPr/>
            <p:nvPr/>
          </p:nvGrpSpPr>
          <p:grpSpPr>
            <a:xfrm>
              <a:off x="4551570" y="3933056"/>
              <a:ext cx="1100550" cy="2808312"/>
              <a:chOff x="4551570" y="3933056"/>
              <a:chExt cx="1100550" cy="2808312"/>
            </a:xfrm>
          </p:grpSpPr>
          <p:cxnSp>
            <p:nvCxnSpPr>
              <p:cNvPr id="38" name="直接连接符 37"/>
              <p:cNvCxnSpPr/>
              <p:nvPr/>
            </p:nvCxnSpPr>
            <p:spPr>
              <a:xfrm>
                <a:off x="5235646" y="3933056"/>
                <a:ext cx="0" cy="2435087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直接连接符 41"/>
              <p:cNvCxnSpPr/>
              <p:nvPr/>
            </p:nvCxnSpPr>
            <p:spPr>
              <a:xfrm>
                <a:off x="5235646" y="6368143"/>
                <a:ext cx="416474" cy="373225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直接连接符 46"/>
              <p:cNvCxnSpPr/>
              <p:nvPr/>
            </p:nvCxnSpPr>
            <p:spPr>
              <a:xfrm flipV="1">
                <a:off x="4551570" y="4973997"/>
                <a:ext cx="684076" cy="504056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直接连接符 49"/>
              <p:cNvCxnSpPr/>
              <p:nvPr/>
            </p:nvCxnSpPr>
            <p:spPr>
              <a:xfrm>
                <a:off x="4551570" y="5478053"/>
                <a:ext cx="0" cy="624217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55" name="直接连接符 54"/>
            <p:cNvCxnSpPr/>
            <p:nvPr/>
          </p:nvCxnSpPr>
          <p:spPr>
            <a:xfrm>
              <a:off x="4551570" y="4415184"/>
              <a:ext cx="0" cy="105841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/>
            <p:cNvCxnSpPr/>
            <p:nvPr/>
          </p:nvCxnSpPr>
          <p:spPr>
            <a:xfrm>
              <a:off x="729087" y="4415184"/>
              <a:ext cx="3822483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3" name="TextBox 72"/>
          <p:cNvSpPr txBox="1"/>
          <p:nvPr/>
        </p:nvSpPr>
        <p:spPr>
          <a:xfrm>
            <a:off x="611560" y="4543960"/>
            <a:ext cx="3843447" cy="1477328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2011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12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15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日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XXXX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以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100%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通过率通过监管验收法规考试。</a:t>
            </a:r>
            <a:endParaRPr lang="en-US" altLang="zh-CN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  2011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12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16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日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XXXX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一次性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通过监管开业验收，并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获得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XX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监管局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高度肯定。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06405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46000">
        <p14:vortex dir="r"/>
      </p:transition>
    </mc:Choice>
    <mc:Fallback xmlns="">
      <p:transition spd="slow" advTm="4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0"/>
                            </p:stCondLst>
                            <p:childTnLst>
                              <p:par>
                                <p:cTn id="19" presetID="42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5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0"/>
                            </p:stCondLst>
                            <p:childTnLst>
                              <p:par>
                                <p:cTn id="31" presetID="42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2500"/>
                            </p:stCondLst>
                            <p:childTnLst>
                              <p:par>
                                <p:cTn id="37" presetID="42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5000"/>
                            </p:stCondLst>
                            <p:childTnLst>
                              <p:par>
                                <p:cTn id="43" presetID="16" presetClass="entr" presetSubtype="21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1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7500"/>
                            </p:stCondLst>
                            <p:childTnLst>
                              <p:par>
                                <p:cTn id="4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0" dur="1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90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375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5750"/>
                            </p:stCondLst>
                            <p:childTnLst>
                              <p:par>
                                <p:cTn id="6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6750"/>
                            </p:stCondLst>
                            <p:childTnLst>
                              <p:par>
                                <p:cTn id="66" presetID="42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29250"/>
                            </p:stCondLst>
                            <p:childTnLst>
                              <p:par>
                                <p:cTn id="72" presetID="42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31750"/>
                            </p:stCondLst>
                            <p:childTnLst>
                              <p:par>
                                <p:cTn id="78" presetID="42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10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0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0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34250"/>
                            </p:stCondLst>
                            <p:childTnLst>
                              <p:par>
                                <p:cTn id="84" presetID="42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36750"/>
                            </p:stCondLst>
                            <p:childTnLst>
                              <p:par>
                                <p:cTn id="90" presetID="16" presetClass="entr" presetSubtype="21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2" dur="1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39250"/>
                            </p:stCondLst>
                            <p:childTnLst>
                              <p:par>
                                <p:cTn id="9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150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7" dur="1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26" grpId="0" animBg="1"/>
      <p:bldP spid="36" grpId="0" animBg="1"/>
      <p:bldP spid="37" grpId="0" animBg="1"/>
      <p:bldP spid="7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C:\Users\sudongyue\Desktop\Universe39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0" y="836712"/>
            <a:ext cx="9144000" cy="186204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zh-CN" sz="11500" b="1" dirty="0" smtClean="0">
                <a:solidFill>
                  <a:srgbClr val="E3D9E1">
                    <a:alpha val="30000"/>
                  </a:srgbClr>
                </a:solidFill>
                <a:latin typeface="微软雅黑" pitchFamily="34" charset="-122"/>
                <a:ea typeface="微软雅黑" pitchFamily="34" charset="-122"/>
              </a:rPr>
              <a:t>2012</a:t>
            </a:r>
            <a:r>
              <a:rPr lang="zh-CN" altLang="en-US" sz="11500" b="1" dirty="0" smtClean="0">
                <a:solidFill>
                  <a:srgbClr val="E3D9E1">
                    <a:alpha val="30000"/>
                  </a:srgbClr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11500" b="1" dirty="0" smtClean="0">
                <a:solidFill>
                  <a:srgbClr val="E3D9E1">
                    <a:alpha val="30000"/>
                  </a:srgbClr>
                </a:solidFill>
                <a:latin typeface="微软雅黑" pitchFamily="34" charset="-122"/>
                <a:ea typeface="微软雅黑" pitchFamily="34" charset="-122"/>
              </a:rPr>
              <a:t>01</a:t>
            </a:r>
            <a:r>
              <a:rPr lang="zh-CN" altLang="en-US" sz="11500" b="1" dirty="0" smtClean="0">
                <a:solidFill>
                  <a:srgbClr val="E3D9E1">
                    <a:alpha val="30000"/>
                  </a:srgbClr>
                </a:solidFill>
                <a:latin typeface="微软雅黑" pitchFamily="34" charset="-122"/>
                <a:ea typeface="微软雅黑" pitchFamily="34" charset="-122"/>
              </a:rPr>
              <a:t>月</a:t>
            </a:r>
            <a:endParaRPr lang="zh-CN" altLang="en-US" sz="11500" b="1" dirty="0">
              <a:solidFill>
                <a:srgbClr val="E3D9E1">
                  <a:alpha val="30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77369" y="980728"/>
            <a:ext cx="21483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2012</a:t>
            </a:r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en-US" altLang="zh-CN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6</a:t>
            </a:r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日，</a:t>
            </a:r>
            <a:endParaRPr lang="en-US" altLang="zh-CN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XX</a:t>
            </a:r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分公司</a:t>
            </a:r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首销。</a:t>
            </a:r>
            <a:endParaRPr lang="zh-CN" altLang="en-US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079540" y="5223683"/>
            <a:ext cx="374441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2012</a:t>
            </a:r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en-US" altLang="zh-CN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15</a:t>
            </a:r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日，个人业务渠道召开第一场产品说明会，当场预收签单</a:t>
            </a:r>
            <a:r>
              <a:rPr lang="en-US" altLang="zh-CN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60</a:t>
            </a:r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万元。</a:t>
            </a:r>
            <a:endParaRPr lang="zh-CN" altLang="en-US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644008" y="724233"/>
            <a:ext cx="4464766" cy="2554545"/>
          </a:xfrm>
          <a:prstGeom prst="rect">
            <a:avLst/>
          </a:prstGeom>
          <a:solidFill>
            <a:srgbClr val="E3D9E1">
              <a:alpha val="20000"/>
            </a:srgb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“雄关</a:t>
            </a:r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漫道真如铁，而今迈步从头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越”</a:t>
            </a:r>
            <a:endParaRPr lang="en-US" altLang="zh-CN" sz="20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2012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月份实际作业</a:t>
            </a:r>
            <a:r>
              <a:rPr lang="en-US" altLang="zh-CN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18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天，当月个险实现保费</a:t>
            </a:r>
            <a:r>
              <a:rPr lang="en-US" altLang="zh-CN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175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万元。</a:t>
            </a: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仅</a:t>
            </a:r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XX</a:t>
            </a: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营业</a:t>
            </a: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本部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一家机构作业。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707904" y="2636912"/>
            <a:ext cx="7200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latin typeface="微软雅黑" pitchFamily="34" charset="-122"/>
                <a:ea typeface="微软雅黑" pitchFamily="34" charset="-122"/>
              </a:rPr>
              <a:t>06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日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3610743" y="2364378"/>
            <a:ext cx="914400" cy="914400"/>
          </a:xfrm>
          <a:prstGeom prst="ellipse">
            <a:avLst/>
          </a:prstGeom>
          <a:noFill/>
          <a:ln w="158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361914" y="1767736"/>
            <a:ext cx="3313496" cy="839668"/>
            <a:chOff x="361914" y="1767736"/>
            <a:chExt cx="3313496" cy="839668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2834077" y="1767736"/>
              <a:ext cx="841333" cy="839668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361914" y="1774361"/>
              <a:ext cx="2472163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47" name="Picture 2" descr="F:\银保 产说会（2012年1月14日）\IMG_4650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4014" y="2636912"/>
            <a:ext cx="2916591" cy="194439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8" name="Picture 4" descr="F:\银保 产说会（2012年1月14日）\IMG_4645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3281" y="2748452"/>
            <a:ext cx="2916593" cy="194439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9" name="Picture 5" descr="F:\银保 产说会（2012年1月14日）\IMG_4668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7297" y="2892468"/>
            <a:ext cx="2916593" cy="194439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3" name="TextBox 32"/>
          <p:cNvSpPr txBox="1"/>
          <p:nvPr/>
        </p:nvSpPr>
        <p:spPr>
          <a:xfrm>
            <a:off x="3826835" y="3828196"/>
            <a:ext cx="7200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15</a:t>
            </a:r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日</a:t>
            </a:r>
            <a:endParaRPr lang="zh-CN" altLang="en-US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3729608" y="3573016"/>
            <a:ext cx="914400" cy="914400"/>
          </a:xfrm>
          <a:prstGeom prst="ellipse">
            <a:avLst/>
          </a:prstGeom>
          <a:noFill/>
          <a:ln w="158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60" name="组合 2059"/>
          <p:cNvGrpSpPr/>
          <p:nvPr/>
        </p:nvGrpSpPr>
        <p:grpSpPr>
          <a:xfrm>
            <a:off x="4559547" y="4309283"/>
            <a:ext cx="3756869" cy="1837730"/>
            <a:chOff x="4559547" y="4309283"/>
            <a:chExt cx="3756869" cy="1837730"/>
          </a:xfrm>
        </p:grpSpPr>
        <p:cxnSp>
          <p:nvCxnSpPr>
            <p:cNvPr id="30" name="直接连接符 29"/>
            <p:cNvCxnSpPr/>
            <p:nvPr/>
          </p:nvCxnSpPr>
          <p:spPr>
            <a:xfrm>
              <a:off x="4559547" y="4309283"/>
              <a:ext cx="804541" cy="775901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49" name="直接连接符 2048"/>
            <p:cNvCxnSpPr/>
            <p:nvPr/>
          </p:nvCxnSpPr>
          <p:spPr>
            <a:xfrm>
              <a:off x="5076056" y="5089500"/>
              <a:ext cx="3240360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58" name="直接连接符 2057"/>
            <p:cNvCxnSpPr/>
            <p:nvPr/>
          </p:nvCxnSpPr>
          <p:spPr>
            <a:xfrm>
              <a:off x="5079540" y="5083080"/>
              <a:ext cx="0" cy="1063933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" name="椭圆 21"/>
          <p:cNvSpPr/>
          <p:nvPr/>
        </p:nvSpPr>
        <p:spPr>
          <a:xfrm>
            <a:off x="1979712" y="3573016"/>
            <a:ext cx="914400" cy="914400"/>
          </a:xfrm>
          <a:prstGeom prst="ellipse">
            <a:avLst/>
          </a:prstGeom>
          <a:noFill/>
          <a:ln w="158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8" name="组合 27"/>
          <p:cNvGrpSpPr/>
          <p:nvPr/>
        </p:nvGrpSpPr>
        <p:grpSpPr>
          <a:xfrm>
            <a:off x="683568" y="4487416"/>
            <a:ext cx="3625552" cy="457200"/>
            <a:chOff x="683568" y="4487416"/>
            <a:chExt cx="3625552" cy="45720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2436912" y="4487416"/>
              <a:ext cx="0" cy="45720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>
              <a:off x="683568" y="4944616"/>
              <a:ext cx="3625552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TextBox 22"/>
          <p:cNvSpPr txBox="1"/>
          <p:nvPr/>
        </p:nvSpPr>
        <p:spPr>
          <a:xfrm>
            <a:off x="564704" y="5085184"/>
            <a:ext cx="37444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2012</a:t>
            </a:r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en-US" altLang="zh-CN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14</a:t>
            </a:r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日，银行保险渠道举办开业首场产说会</a:t>
            </a:r>
            <a:r>
              <a:rPr lang="en-US" altLang="zh-CN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en-US" altLang="zh-CN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XX</a:t>
            </a:r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</a:t>
            </a:r>
            <a:r>
              <a: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福</a:t>
            </a:r>
            <a:r>
              <a:rPr lang="en-US" altLang="zh-CN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•</a:t>
            </a:r>
            <a:r>
              <a: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龙</a:t>
            </a:r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腾</a:t>
            </a:r>
            <a:r>
              <a:rPr lang="en-US" altLang="zh-CN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XX-</a:t>
            </a:r>
            <a:r>
              <a: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客户答谢</a:t>
            </a:r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酒会”。累计预收保费</a:t>
            </a:r>
            <a:r>
              <a:rPr lang="en-US" altLang="zh-CN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180</a:t>
            </a:r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万元。</a:t>
            </a:r>
            <a:endParaRPr lang="zh-CN" altLang="en-US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061" name="Picture 6" descr="F:\ZP\333\个险产说会2012年1月15日\IMG_4984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88432" y="3178595"/>
            <a:ext cx="2735524" cy="182368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2062" name="Picture 7" descr="F:\ZP\333\个险产说会2012年1月15日\IMG_4958.JP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40152" y="3333509"/>
            <a:ext cx="2735524" cy="182368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2063" name="Picture 8" descr="F:\ZP\333\个险产说会2012年1月15日\IMG_4974.JPG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96136" y="3477526"/>
            <a:ext cx="2735524" cy="182368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21" name="TextBox 20"/>
          <p:cNvSpPr txBox="1"/>
          <p:nvPr/>
        </p:nvSpPr>
        <p:spPr>
          <a:xfrm>
            <a:off x="2076872" y="3837241"/>
            <a:ext cx="7200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14</a:t>
            </a:r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日</a:t>
            </a:r>
            <a:endParaRPr lang="zh-CN" altLang="en-US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79050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33000">
        <p14:vortex dir="r"/>
      </p:transition>
    </mc:Choice>
    <mc:Fallback xmlns="">
      <p:transition spd="slow" advTm="3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0"/>
                            </p:stCondLst>
                            <p:childTnLst>
                              <p:par>
                                <p:cTn id="33" presetID="14" presetClass="entr" presetSubtype="1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8500"/>
                            </p:stCondLst>
                            <p:childTnLst>
                              <p:par>
                                <p:cTn id="37" presetID="53" presetClass="entr" presetSubtype="16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500"/>
                            </p:stCondLst>
                            <p:childTnLst>
                              <p:par>
                                <p:cTn id="43" presetID="53" presetClass="entr" presetSubtype="16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2500"/>
                            </p:stCondLst>
                            <p:childTnLst>
                              <p:par>
                                <p:cTn id="49" presetID="53" presetClass="entr" presetSubtype="16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4500"/>
                            </p:stCondLst>
                            <p:childTnLst>
                              <p:par>
                                <p:cTn id="55" presetID="22" presetClass="entr" presetSubtype="4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6500"/>
                            </p:stCondLst>
                            <p:childTnLst>
                              <p:par>
                                <p:cTn id="5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1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7500"/>
                            </p:stCondLst>
                            <p:childTnLst>
                              <p:par>
                                <p:cTn id="6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1000"/>
                                        <p:tgtEl>
                                          <p:spTgt spid="2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8500"/>
                            </p:stCondLst>
                            <p:childTnLst>
                              <p:par>
                                <p:cTn id="67" presetID="14" presetClass="entr" presetSubtype="1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0500"/>
                            </p:stCondLst>
                            <p:childTnLst>
                              <p:par>
                                <p:cTn id="71" presetID="53" presetClass="entr" presetSubtype="16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2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2500"/>
                            </p:stCondLst>
                            <p:childTnLst>
                              <p:par>
                                <p:cTn id="77" presetID="53" presetClass="entr" presetSubtype="16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0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0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2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24500"/>
                            </p:stCondLst>
                            <p:childTnLst>
                              <p:par>
                                <p:cTn id="83" presetID="53" presetClass="entr" presetSubtype="16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0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0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20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26500"/>
                            </p:stCondLst>
                            <p:childTnLst>
                              <p:par>
                                <p:cTn id="8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3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2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3" grpId="0" animBg="1"/>
      <p:bldP spid="4" grpId="0"/>
      <p:bldP spid="5" grpId="0" animBg="1"/>
      <p:bldP spid="33" grpId="0"/>
      <p:bldP spid="34" grpId="0" animBg="1"/>
      <p:bldP spid="22" grpId="0" animBg="1"/>
      <p:bldP spid="23" grpId="0"/>
      <p:bldP spid="2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C:\Users\sudongyue\Desktop\design_jingmeisheji_330731_3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31204"/>
            <a:ext cx="9144000" cy="68892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0" y="836712"/>
            <a:ext cx="9144000" cy="186204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zh-CN" sz="11500" b="1" dirty="0" smtClean="0">
                <a:solidFill>
                  <a:srgbClr val="E3D9E1">
                    <a:alpha val="30000"/>
                  </a:srgbClr>
                </a:solidFill>
                <a:latin typeface="微软雅黑" pitchFamily="34" charset="-122"/>
                <a:ea typeface="微软雅黑" pitchFamily="34" charset="-122"/>
              </a:rPr>
              <a:t>2012</a:t>
            </a:r>
            <a:r>
              <a:rPr lang="zh-CN" altLang="en-US" sz="11500" b="1" dirty="0" smtClean="0">
                <a:solidFill>
                  <a:srgbClr val="E3D9E1">
                    <a:alpha val="30000"/>
                  </a:srgbClr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11500" b="1" dirty="0" smtClean="0">
                <a:solidFill>
                  <a:srgbClr val="E3D9E1">
                    <a:alpha val="30000"/>
                  </a:srgbClr>
                </a:solidFill>
                <a:latin typeface="微软雅黑" pitchFamily="34" charset="-122"/>
                <a:ea typeface="微软雅黑" pitchFamily="34" charset="-122"/>
              </a:rPr>
              <a:t>02</a:t>
            </a:r>
            <a:r>
              <a:rPr lang="zh-CN" altLang="en-US" sz="11500" b="1" dirty="0" smtClean="0">
                <a:solidFill>
                  <a:srgbClr val="E3D9E1">
                    <a:alpha val="30000"/>
                  </a:srgbClr>
                </a:solidFill>
                <a:latin typeface="微软雅黑" pitchFamily="34" charset="-122"/>
                <a:ea typeface="微软雅黑" pitchFamily="34" charset="-122"/>
              </a:rPr>
              <a:t>月</a:t>
            </a:r>
            <a:endParaRPr lang="zh-CN" altLang="en-US" sz="11500" b="1" dirty="0">
              <a:solidFill>
                <a:srgbClr val="E3D9E1">
                  <a:alpha val="30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34146" y="3573016"/>
            <a:ext cx="37257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2012</a:t>
            </a:r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en-US" altLang="zh-CN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日，成立支公司调研组，确定</a:t>
            </a:r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筹建</a:t>
            </a:r>
            <a:r>
              <a:rPr lang="en-US" altLang="zh-CN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XX</a:t>
            </a:r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市</a:t>
            </a:r>
            <a:r>
              <a:rPr lang="en-US" altLang="zh-CN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XX</a:t>
            </a:r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XX</a:t>
            </a:r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XX</a:t>
            </a:r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支</a:t>
            </a:r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公司。</a:t>
            </a:r>
            <a:endParaRPr lang="zh-CN" altLang="en-US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06578" y="2770044"/>
            <a:ext cx="7200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02</a:t>
            </a:r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日</a:t>
            </a:r>
            <a:endParaRPr lang="zh-CN" altLang="en-US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609417" y="2497510"/>
            <a:ext cx="914400" cy="914400"/>
          </a:xfrm>
          <a:prstGeom prst="ellipse">
            <a:avLst/>
          </a:prstGeom>
          <a:noFill/>
          <a:ln w="158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2245788" y="5782621"/>
            <a:ext cx="24929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2012</a:t>
            </a:r>
            <a:r>
              <a: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en-US" altLang="zh-CN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11</a:t>
            </a:r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日</a:t>
            </a:r>
            <a:r>
              <a:rPr lang="en-US" altLang="zh-CN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,</a:t>
            </a:r>
          </a:p>
          <a:p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召开</a:t>
            </a:r>
            <a:r>
              <a: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第二次筹建会议。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3538737" y="2730411"/>
            <a:ext cx="7200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05</a:t>
            </a:r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日</a:t>
            </a:r>
            <a:endParaRPr lang="zh-CN" altLang="en-US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3441576" y="2457877"/>
            <a:ext cx="914400" cy="914400"/>
          </a:xfrm>
          <a:prstGeom prst="ellipse">
            <a:avLst/>
          </a:prstGeom>
          <a:noFill/>
          <a:ln w="158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4880823" y="2348880"/>
            <a:ext cx="37257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2012</a:t>
            </a:r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en-US" altLang="zh-CN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日，召开第一次机构筹建会议，确定拟筹三家机构负责人，正式进入市场调研阶段。</a:t>
            </a:r>
            <a:endParaRPr lang="zh-CN" altLang="en-US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1111183" y="5750625"/>
            <a:ext cx="7200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11</a:t>
            </a:r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日</a:t>
            </a:r>
            <a:endParaRPr lang="zh-CN" altLang="en-US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4" name="椭圆 43"/>
          <p:cNvSpPr/>
          <p:nvPr/>
        </p:nvSpPr>
        <p:spPr>
          <a:xfrm>
            <a:off x="1014022" y="5478091"/>
            <a:ext cx="914400" cy="914400"/>
          </a:xfrm>
          <a:prstGeom prst="ellipse">
            <a:avLst/>
          </a:prstGeom>
          <a:noFill/>
          <a:ln w="158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3" name="组合 32"/>
          <p:cNvGrpSpPr/>
          <p:nvPr/>
        </p:nvGrpSpPr>
        <p:grpSpPr>
          <a:xfrm>
            <a:off x="1902434" y="5381293"/>
            <a:ext cx="2657412" cy="738664"/>
            <a:chOff x="1902434" y="5381293"/>
            <a:chExt cx="2657412" cy="738664"/>
          </a:xfrm>
        </p:grpSpPr>
        <p:grpSp>
          <p:nvGrpSpPr>
            <p:cNvPr id="3099" name="组合 3098"/>
            <p:cNvGrpSpPr/>
            <p:nvPr/>
          </p:nvGrpSpPr>
          <p:grpSpPr>
            <a:xfrm>
              <a:off x="1902434" y="5750625"/>
              <a:ext cx="1636303" cy="369332"/>
              <a:chOff x="1902434" y="5750625"/>
              <a:chExt cx="1636303" cy="369332"/>
            </a:xfrm>
          </p:grpSpPr>
          <p:cxnSp>
            <p:nvCxnSpPr>
              <p:cNvPr id="3083" name="直接连接符 3082"/>
              <p:cNvCxnSpPr/>
              <p:nvPr/>
            </p:nvCxnSpPr>
            <p:spPr>
              <a:xfrm flipV="1">
                <a:off x="1902434" y="5750625"/>
                <a:ext cx="343355" cy="369332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87" name="直接连接符 3086"/>
              <p:cNvCxnSpPr/>
              <p:nvPr/>
            </p:nvCxnSpPr>
            <p:spPr>
              <a:xfrm>
                <a:off x="2245789" y="5750625"/>
                <a:ext cx="1292948" cy="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63" name="直接连接符 62"/>
            <p:cNvCxnSpPr/>
            <p:nvPr/>
          </p:nvCxnSpPr>
          <p:spPr>
            <a:xfrm flipV="1">
              <a:off x="3531814" y="5381293"/>
              <a:ext cx="343355" cy="369332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01" name="直接连接符 3100"/>
            <p:cNvCxnSpPr/>
            <p:nvPr/>
          </p:nvCxnSpPr>
          <p:spPr>
            <a:xfrm flipH="1">
              <a:off x="3875170" y="5384136"/>
              <a:ext cx="684676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4" name="Picture 4" descr="C:\Users\sudongyue\Desktop\支公司筹备进展会\IMG_6989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16016" y="3645024"/>
            <a:ext cx="3973870" cy="264924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5" descr="C:\Users\sudongyue\Desktop\支公司筹备进展会\IMG_6941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40982" y="3803419"/>
            <a:ext cx="3992370" cy="266158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6" descr="C:\Users\sudongyue\Desktop\支公司筹备进展会\IMG_6974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90618" y="3948105"/>
            <a:ext cx="3973870" cy="264924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8" name="组合 57"/>
          <p:cNvGrpSpPr/>
          <p:nvPr/>
        </p:nvGrpSpPr>
        <p:grpSpPr>
          <a:xfrm>
            <a:off x="822315" y="3212976"/>
            <a:ext cx="3737531" cy="1440160"/>
            <a:chOff x="822315" y="3212976"/>
            <a:chExt cx="3737531" cy="1440160"/>
          </a:xfrm>
        </p:grpSpPr>
        <p:grpSp>
          <p:nvGrpSpPr>
            <p:cNvPr id="3092" name="组合 3091"/>
            <p:cNvGrpSpPr/>
            <p:nvPr/>
          </p:nvGrpSpPr>
          <p:grpSpPr>
            <a:xfrm>
              <a:off x="822315" y="3212976"/>
              <a:ext cx="3533661" cy="1440160"/>
              <a:chOff x="822315" y="3212976"/>
              <a:chExt cx="3533661" cy="1440160"/>
            </a:xfrm>
          </p:grpSpPr>
          <p:grpSp>
            <p:nvGrpSpPr>
              <p:cNvPr id="19" name="组合 18"/>
              <p:cNvGrpSpPr/>
              <p:nvPr/>
            </p:nvGrpSpPr>
            <p:grpSpPr>
              <a:xfrm>
                <a:off x="822315" y="3212976"/>
                <a:ext cx="3533661" cy="1440160"/>
                <a:chOff x="822315" y="3212976"/>
                <a:chExt cx="3533661" cy="1440160"/>
              </a:xfrm>
            </p:grpSpPr>
            <p:cxnSp>
              <p:nvCxnSpPr>
                <p:cNvPr id="6" name="直接连接符 5"/>
                <p:cNvCxnSpPr/>
                <p:nvPr/>
              </p:nvCxnSpPr>
              <p:spPr>
                <a:xfrm>
                  <a:off x="822315" y="3573016"/>
                  <a:ext cx="3533661" cy="0"/>
                </a:xfrm>
                <a:prstGeom prst="line">
                  <a:avLst/>
                </a:prstGeom>
                <a:ln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" name="直接连接符 13"/>
                <p:cNvCxnSpPr/>
                <p:nvPr/>
              </p:nvCxnSpPr>
              <p:spPr>
                <a:xfrm>
                  <a:off x="1461082" y="3212976"/>
                  <a:ext cx="315123" cy="360040"/>
                </a:xfrm>
                <a:prstGeom prst="line">
                  <a:avLst/>
                </a:prstGeom>
                <a:ln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直接连接符 16"/>
                <p:cNvCxnSpPr/>
                <p:nvPr/>
              </p:nvCxnSpPr>
              <p:spPr>
                <a:xfrm flipV="1">
                  <a:off x="822315" y="3573016"/>
                  <a:ext cx="1" cy="1080120"/>
                </a:xfrm>
                <a:prstGeom prst="line">
                  <a:avLst/>
                </a:prstGeom>
                <a:ln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3090" name="直接连接符 3089"/>
              <p:cNvCxnSpPr/>
              <p:nvPr/>
            </p:nvCxnSpPr>
            <p:spPr>
              <a:xfrm flipV="1">
                <a:off x="4355976" y="3573016"/>
                <a:ext cx="0" cy="108012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55" name="直接连接符 54"/>
            <p:cNvCxnSpPr/>
            <p:nvPr/>
          </p:nvCxnSpPr>
          <p:spPr>
            <a:xfrm>
              <a:off x="4355976" y="4653136"/>
              <a:ext cx="203870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2" name="组合 61"/>
          <p:cNvGrpSpPr/>
          <p:nvPr/>
        </p:nvGrpSpPr>
        <p:grpSpPr>
          <a:xfrm>
            <a:off x="4559846" y="3475522"/>
            <a:ext cx="3900586" cy="3265846"/>
            <a:chOff x="4559846" y="3475522"/>
            <a:chExt cx="3900586" cy="3265846"/>
          </a:xfrm>
        </p:grpSpPr>
        <p:cxnSp>
          <p:nvCxnSpPr>
            <p:cNvPr id="40" name="直接连接符 39"/>
            <p:cNvCxnSpPr/>
            <p:nvPr/>
          </p:nvCxnSpPr>
          <p:spPr>
            <a:xfrm>
              <a:off x="4559846" y="3475522"/>
              <a:ext cx="0" cy="3049822"/>
            </a:xfrm>
            <a:prstGeom prst="line">
              <a:avLst/>
            </a:prstGeom>
            <a:ln w="15875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>
              <a:off x="4559846" y="3475522"/>
              <a:ext cx="3900586" cy="0"/>
            </a:xfrm>
            <a:prstGeom prst="line">
              <a:avLst/>
            </a:prstGeom>
            <a:ln w="15875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4559846" y="6525344"/>
              <a:ext cx="227158" cy="216024"/>
            </a:xfrm>
            <a:prstGeom prst="line">
              <a:avLst/>
            </a:prstGeom>
            <a:ln w="15875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/>
            <p:nvPr/>
          </p:nvCxnSpPr>
          <p:spPr>
            <a:xfrm>
              <a:off x="4782345" y="6741368"/>
              <a:ext cx="2093911" cy="0"/>
            </a:xfrm>
            <a:prstGeom prst="line">
              <a:avLst/>
            </a:prstGeom>
            <a:ln w="15875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111" name="组合 3110"/>
          <p:cNvGrpSpPr/>
          <p:nvPr/>
        </p:nvGrpSpPr>
        <p:grpSpPr>
          <a:xfrm>
            <a:off x="4355976" y="2276872"/>
            <a:ext cx="4104456" cy="1198650"/>
            <a:chOff x="4355976" y="2276872"/>
            <a:chExt cx="4104456" cy="1198650"/>
          </a:xfrm>
        </p:grpSpPr>
        <p:grpSp>
          <p:nvGrpSpPr>
            <p:cNvPr id="3098" name="组合 3097"/>
            <p:cNvGrpSpPr/>
            <p:nvPr/>
          </p:nvGrpSpPr>
          <p:grpSpPr>
            <a:xfrm>
              <a:off x="4355976" y="2276872"/>
              <a:ext cx="4104456" cy="1047985"/>
              <a:chOff x="4355976" y="2276872"/>
              <a:chExt cx="4104456" cy="1047985"/>
            </a:xfrm>
          </p:grpSpPr>
          <p:grpSp>
            <p:nvGrpSpPr>
              <p:cNvPr id="3081" name="组合 3080"/>
              <p:cNvGrpSpPr/>
              <p:nvPr/>
            </p:nvGrpSpPr>
            <p:grpSpPr>
              <a:xfrm>
                <a:off x="4355976" y="2276872"/>
                <a:ext cx="4104456" cy="1047985"/>
                <a:chOff x="4355976" y="2276872"/>
                <a:chExt cx="4104456" cy="1047985"/>
              </a:xfrm>
            </p:grpSpPr>
            <p:cxnSp>
              <p:nvCxnSpPr>
                <p:cNvPr id="27" name="直接连接符 26"/>
                <p:cNvCxnSpPr/>
                <p:nvPr/>
              </p:nvCxnSpPr>
              <p:spPr>
                <a:xfrm>
                  <a:off x="4355976" y="2915077"/>
                  <a:ext cx="432048" cy="0"/>
                </a:xfrm>
                <a:prstGeom prst="line">
                  <a:avLst/>
                </a:prstGeom>
                <a:ln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073" name="直接连接符 3072"/>
                <p:cNvCxnSpPr/>
                <p:nvPr/>
              </p:nvCxnSpPr>
              <p:spPr>
                <a:xfrm>
                  <a:off x="4799158" y="2276872"/>
                  <a:ext cx="0" cy="1047985"/>
                </a:xfrm>
                <a:prstGeom prst="line">
                  <a:avLst/>
                </a:prstGeom>
                <a:ln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078" name="直接连接符 3077"/>
                <p:cNvCxnSpPr/>
                <p:nvPr/>
              </p:nvCxnSpPr>
              <p:spPr>
                <a:xfrm>
                  <a:off x="4788024" y="2276872"/>
                  <a:ext cx="3672408" cy="0"/>
                </a:xfrm>
                <a:prstGeom prst="line">
                  <a:avLst/>
                </a:prstGeom>
                <a:ln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3094" name="直接连接符 3093"/>
              <p:cNvCxnSpPr/>
              <p:nvPr/>
            </p:nvCxnSpPr>
            <p:spPr>
              <a:xfrm>
                <a:off x="4799158" y="3324857"/>
                <a:ext cx="3157218" cy="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3108" name="直接连接符 3107"/>
            <p:cNvCxnSpPr/>
            <p:nvPr/>
          </p:nvCxnSpPr>
          <p:spPr>
            <a:xfrm>
              <a:off x="7956376" y="3324857"/>
              <a:ext cx="144016" cy="150665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773370876"/>
      </p:ext>
    </p:extLst>
  </p:cSld>
  <p:clrMapOvr>
    <a:masterClrMapping/>
  </p:clrMapOvr>
  <p:transition spd="slow" advTm="25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4" presetClass="entr" presetSubtype="1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500"/>
                            </p:stCondLst>
                            <p:childTnLst>
                              <p:par>
                                <p:cTn id="2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5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3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500"/>
                            </p:stCondLst>
                            <p:childTnLst>
                              <p:par>
                                <p:cTn id="33" presetID="14" presetClass="entr" presetSubtype="1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9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0"/>
                            </p:stCondLst>
                            <p:childTnLst>
                              <p:par>
                                <p:cTn id="4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3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10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2000"/>
                            </p:stCondLst>
                            <p:childTnLst>
                              <p:par>
                                <p:cTn id="49" presetID="14" presetClass="entr" presetSubtype="1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350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4500"/>
                            </p:stCondLst>
                            <p:childTnLst>
                              <p:par>
                                <p:cTn id="57" presetID="53" presetClass="entr" presetSubtype="16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6500"/>
                            </p:stCondLst>
                            <p:childTnLst>
                              <p:par>
                                <p:cTn id="63" presetID="53" presetClass="entr" presetSubtype="16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9000"/>
                            </p:stCondLst>
                            <p:childTnLst>
                              <p:par>
                                <p:cTn id="69" presetID="53" presetClass="entr" presetSubtype="16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  <p:bldP spid="9" grpId="0" animBg="1"/>
      <p:bldP spid="20" grpId="0"/>
      <p:bldP spid="28" grpId="0"/>
      <p:bldP spid="29" grpId="0" animBg="1"/>
      <p:bldP spid="37" grpId="0"/>
      <p:bldP spid="43" grpId="0"/>
      <p:bldP spid="4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 descr="C:\Users\sudongyue\Desktop\463622ddcfd4306310df9b26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41726" y="0"/>
            <a:ext cx="9172574" cy="6858000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solidFill>
              <a:schemeClr val="bg1"/>
            </a:solidFill>
          </a:ln>
          <a:extLst/>
        </p:spPr>
      </p:pic>
      <p:pic>
        <p:nvPicPr>
          <p:cNvPr id="4100" name="Picture 4" descr="C:\Users\sudongyue\Desktop\保监局 - 槐荫、章丘、平阴筹建批复(鲁保监复[2012]371号)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04371" y="1365218"/>
            <a:ext cx="2620847" cy="375230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-41726" y="836712"/>
            <a:ext cx="9185726" cy="186204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zh-CN" sz="11500" b="1" dirty="0" smtClean="0">
                <a:solidFill>
                  <a:srgbClr val="E3D9E1">
                    <a:alpha val="30000"/>
                  </a:srgbClr>
                </a:solidFill>
                <a:latin typeface="微软雅黑" pitchFamily="34" charset="-122"/>
                <a:ea typeface="微软雅黑" pitchFamily="34" charset="-122"/>
              </a:rPr>
              <a:t>2012</a:t>
            </a:r>
            <a:r>
              <a:rPr lang="zh-CN" altLang="en-US" sz="11500" b="1" dirty="0" smtClean="0">
                <a:solidFill>
                  <a:srgbClr val="E3D9E1">
                    <a:alpha val="30000"/>
                  </a:srgbClr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11500" b="1" dirty="0" smtClean="0">
                <a:solidFill>
                  <a:srgbClr val="E3D9E1">
                    <a:alpha val="30000"/>
                  </a:srgbClr>
                </a:solidFill>
                <a:latin typeface="微软雅黑" pitchFamily="34" charset="-122"/>
                <a:ea typeface="微软雅黑" pitchFamily="34" charset="-122"/>
              </a:rPr>
              <a:t>03</a:t>
            </a:r>
            <a:r>
              <a:rPr lang="zh-CN" altLang="en-US" sz="11500" b="1" dirty="0" smtClean="0">
                <a:solidFill>
                  <a:srgbClr val="E3D9E1">
                    <a:alpha val="30000"/>
                  </a:srgbClr>
                </a:solidFill>
                <a:latin typeface="微软雅黑" pitchFamily="34" charset="-122"/>
                <a:ea typeface="微软雅黑" pitchFamily="34" charset="-122"/>
              </a:rPr>
              <a:t>月</a:t>
            </a:r>
            <a:endParaRPr lang="zh-CN" altLang="en-US" sz="11500" b="1" dirty="0">
              <a:solidFill>
                <a:srgbClr val="E3D9E1">
                  <a:alpha val="30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2845274" y="3663608"/>
            <a:ext cx="7200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latin typeface="微软雅黑" pitchFamily="34" charset="-122"/>
                <a:ea typeface="微软雅黑" pitchFamily="34" charset="-122"/>
              </a:rPr>
              <a:t>16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日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2748113" y="3391074"/>
            <a:ext cx="914400" cy="914400"/>
          </a:xfrm>
          <a:prstGeom prst="ellipse">
            <a:avLst/>
          </a:prstGeom>
          <a:noFill/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矩形 44"/>
          <p:cNvSpPr/>
          <p:nvPr/>
        </p:nvSpPr>
        <p:spPr>
          <a:xfrm>
            <a:off x="467544" y="1961545"/>
            <a:ext cx="1872208" cy="1323439"/>
          </a:xfrm>
          <a:prstGeom prst="rect">
            <a:avLst/>
          </a:prstGeom>
          <a:solidFill>
            <a:schemeClr val="bg1">
              <a:lumMod val="50000"/>
              <a:alpha val="50000"/>
            </a:schemeClr>
          </a:solidFill>
          <a:ln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2012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en-US" altLang="zh-CN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16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日，总公司召开全国中心支公司筹建启动视频会，正式启动三级机构筹建工作。</a:t>
            </a: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395536" y="1916832"/>
            <a:ext cx="2372681" cy="1746776"/>
            <a:chOff x="395536" y="1916832"/>
            <a:chExt cx="2372681" cy="1746776"/>
          </a:xfrm>
        </p:grpSpPr>
        <p:cxnSp>
          <p:nvCxnSpPr>
            <p:cNvPr id="3" name="直接连接符 2"/>
            <p:cNvCxnSpPr/>
            <p:nvPr/>
          </p:nvCxnSpPr>
          <p:spPr>
            <a:xfrm flipH="1" flipV="1">
              <a:off x="2408177" y="3365416"/>
              <a:ext cx="360040" cy="298192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395536" y="3365416"/>
              <a:ext cx="2012641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/>
          </p:nvCxnSpPr>
          <p:spPr>
            <a:xfrm>
              <a:off x="2408177" y="1916832"/>
              <a:ext cx="0" cy="1448584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2" name="矩形 61"/>
          <p:cNvSpPr/>
          <p:nvPr/>
        </p:nvSpPr>
        <p:spPr>
          <a:xfrm>
            <a:off x="467544" y="4717628"/>
            <a:ext cx="1656184" cy="1815882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当日，全国首期支公司筹备管理干部培训班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</a:t>
            </a:r>
            <a:r>
              <a:rPr lang="en-US" altLang="zh-CN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XX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国防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教育基地召开。本期培训班其“意义重大，影响深远”</a:t>
            </a: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4957193" y="641775"/>
            <a:ext cx="7200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01</a:t>
            </a:r>
            <a:r>
              <a:rPr lang="zh-CN" altLang="en-US" b="1" dirty="0" smtClean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日</a:t>
            </a:r>
            <a:endParaRPr lang="zh-CN" altLang="en-US" b="1" dirty="0">
              <a:solidFill>
                <a:schemeClr val="bg1">
                  <a:lumMod val="8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4" name="椭圆 73"/>
          <p:cNvSpPr/>
          <p:nvPr/>
        </p:nvSpPr>
        <p:spPr>
          <a:xfrm>
            <a:off x="4860032" y="369241"/>
            <a:ext cx="914400" cy="914400"/>
          </a:xfrm>
          <a:prstGeom prst="ellipse">
            <a:avLst/>
          </a:prstGeom>
          <a:noFill/>
          <a:ln w="158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097" name="组合 4096"/>
          <p:cNvGrpSpPr/>
          <p:nvPr/>
        </p:nvGrpSpPr>
        <p:grpSpPr>
          <a:xfrm>
            <a:off x="2636778" y="261229"/>
            <a:ext cx="2372679" cy="216024"/>
            <a:chOff x="2636778" y="261229"/>
            <a:chExt cx="2372679" cy="216024"/>
          </a:xfrm>
        </p:grpSpPr>
        <p:cxnSp>
          <p:nvCxnSpPr>
            <p:cNvPr id="54" name="直接连接符 53"/>
            <p:cNvCxnSpPr/>
            <p:nvPr/>
          </p:nvCxnSpPr>
          <p:spPr>
            <a:xfrm>
              <a:off x="4716016" y="261229"/>
              <a:ext cx="293441" cy="21602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/>
            <p:nvPr/>
          </p:nvCxnSpPr>
          <p:spPr>
            <a:xfrm>
              <a:off x="2636778" y="261229"/>
              <a:ext cx="2086629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3" name="矩形 82"/>
          <p:cNvSpPr/>
          <p:nvPr/>
        </p:nvSpPr>
        <p:spPr>
          <a:xfrm>
            <a:off x="251520" y="387988"/>
            <a:ext cx="4038219" cy="830997"/>
          </a:xfrm>
          <a:prstGeom prst="rect">
            <a:avLst/>
          </a:prstGeom>
          <a:solidFill>
            <a:schemeClr val="bg1">
              <a:lumMod val="50000"/>
              <a:alpha val="50000"/>
            </a:schemeClr>
          </a:solidFill>
          <a:ln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2012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en-US" altLang="zh-CN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日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en-US" altLang="zh-CN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XX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鲁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发</a:t>
            </a:r>
            <a:r>
              <a:rPr lang="en-US" altLang="zh-CN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[2012]10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号，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向</a:t>
            </a:r>
            <a:r>
              <a:rPr lang="en-US" altLang="zh-CN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XX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监管提出</a:t>
            </a:r>
            <a:r>
              <a:rPr lang="en-US" altLang="zh-CN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XX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市</a:t>
            </a:r>
            <a:r>
              <a:rPr lang="en-US" altLang="zh-CN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XX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XX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XX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支公司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筹建申请。</a:t>
            </a: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8" name="TextBox 87"/>
          <p:cNvSpPr txBox="1"/>
          <p:nvPr/>
        </p:nvSpPr>
        <p:spPr>
          <a:xfrm>
            <a:off x="5101209" y="5285499"/>
            <a:ext cx="7200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latin typeface="微软雅黑" pitchFamily="34" charset="-122"/>
                <a:ea typeface="微软雅黑" pitchFamily="34" charset="-122"/>
              </a:rPr>
              <a:t>27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日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9" name="椭圆 88"/>
          <p:cNvSpPr/>
          <p:nvPr/>
        </p:nvSpPr>
        <p:spPr>
          <a:xfrm>
            <a:off x="5004048" y="5012965"/>
            <a:ext cx="914400" cy="914400"/>
          </a:xfrm>
          <a:prstGeom prst="ellipse">
            <a:avLst/>
          </a:prstGeom>
          <a:noFill/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0" name="组合 89"/>
          <p:cNvGrpSpPr/>
          <p:nvPr/>
        </p:nvGrpSpPr>
        <p:grpSpPr>
          <a:xfrm flipH="1">
            <a:off x="5918448" y="5220211"/>
            <a:ext cx="1934008" cy="286021"/>
            <a:chOff x="2636778" y="261229"/>
            <a:chExt cx="2372679" cy="216024"/>
          </a:xfrm>
        </p:grpSpPr>
        <p:cxnSp>
          <p:nvCxnSpPr>
            <p:cNvPr id="91" name="直接连接符 90"/>
            <p:cNvCxnSpPr/>
            <p:nvPr/>
          </p:nvCxnSpPr>
          <p:spPr>
            <a:xfrm>
              <a:off x="4716016" y="261229"/>
              <a:ext cx="293441" cy="216024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直接连接符 91"/>
            <p:cNvCxnSpPr/>
            <p:nvPr/>
          </p:nvCxnSpPr>
          <p:spPr>
            <a:xfrm>
              <a:off x="2636778" y="261229"/>
              <a:ext cx="2086629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4" name="TextBox 93"/>
          <p:cNvSpPr txBox="1"/>
          <p:nvPr/>
        </p:nvSpPr>
        <p:spPr>
          <a:xfrm>
            <a:off x="5564615" y="292587"/>
            <a:ext cx="7200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30</a:t>
            </a:r>
            <a:r>
              <a:rPr lang="zh-CN" altLang="en-US" b="1" dirty="0" smtClean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日</a:t>
            </a:r>
            <a:endParaRPr lang="zh-CN" altLang="en-US" b="1" dirty="0">
              <a:solidFill>
                <a:schemeClr val="bg1">
                  <a:lumMod val="8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5" name="椭圆 94"/>
          <p:cNvSpPr/>
          <p:nvPr/>
        </p:nvSpPr>
        <p:spPr>
          <a:xfrm>
            <a:off x="5467454" y="20053"/>
            <a:ext cx="914400" cy="914400"/>
          </a:xfrm>
          <a:prstGeom prst="ellipse">
            <a:avLst/>
          </a:prstGeom>
          <a:noFill/>
          <a:ln w="158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6" name="组合 95"/>
          <p:cNvGrpSpPr/>
          <p:nvPr/>
        </p:nvGrpSpPr>
        <p:grpSpPr>
          <a:xfrm flipH="1" flipV="1">
            <a:off x="6322475" y="691361"/>
            <a:ext cx="1934008" cy="397257"/>
            <a:chOff x="2636778" y="261229"/>
            <a:chExt cx="2372679" cy="216024"/>
          </a:xfrm>
        </p:grpSpPr>
        <p:cxnSp>
          <p:nvCxnSpPr>
            <p:cNvPr id="97" name="直接连接符 96"/>
            <p:cNvCxnSpPr/>
            <p:nvPr/>
          </p:nvCxnSpPr>
          <p:spPr>
            <a:xfrm>
              <a:off x="4716016" y="261229"/>
              <a:ext cx="293441" cy="21602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直接连接符 97"/>
            <p:cNvCxnSpPr/>
            <p:nvPr/>
          </p:nvCxnSpPr>
          <p:spPr>
            <a:xfrm>
              <a:off x="2636778" y="261229"/>
              <a:ext cx="2086629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0" name="矩形 99"/>
          <p:cNvSpPr/>
          <p:nvPr/>
        </p:nvSpPr>
        <p:spPr>
          <a:xfrm>
            <a:off x="6713921" y="170902"/>
            <a:ext cx="2178559" cy="738664"/>
          </a:xfrm>
          <a:prstGeom prst="rect">
            <a:avLst/>
          </a:prstGeom>
          <a:solidFill>
            <a:schemeClr val="bg1">
              <a:lumMod val="50000"/>
              <a:alpha val="50000"/>
            </a:schemeClr>
          </a:solidFill>
          <a:ln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2012</a:t>
            </a: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30</a:t>
            </a: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日</a:t>
            </a:r>
            <a:r>
              <a:rPr lang="zh-CN" altLang="en-US" sz="1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，鲁保监复</a:t>
            </a:r>
            <a:r>
              <a:rPr lang="en-US" altLang="zh-CN" sz="1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[2012]371</a:t>
            </a:r>
            <a:r>
              <a:rPr lang="zh-CN" altLang="en-US" sz="1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号</a:t>
            </a:r>
            <a:r>
              <a:rPr lang="zh-CN" altLang="en-US" sz="1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1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XX</a:t>
            </a:r>
            <a:r>
              <a:rPr lang="zh-CN" altLang="en-US" sz="1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监管</a:t>
            </a: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批准三家支公司筹建。</a:t>
            </a:r>
          </a:p>
        </p:txBody>
      </p:sp>
      <p:sp>
        <p:nvSpPr>
          <p:cNvPr id="103" name="矩形 102"/>
          <p:cNvSpPr/>
          <p:nvPr/>
        </p:nvSpPr>
        <p:spPr>
          <a:xfrm>
            <a:off x="1935179" y="1763586"/>
            <a:ext cx="4718926" cy="2677656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en-US" altLang="zh-CN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2012</a:t>
            </a:r>
            <a:r>
              <a:rPr lang="zh-CN" altLang="en-US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月，</a:t>
            </a:r>
            <a:endParaRPr lang="en-US" altLang="zh-CN" sz="28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200000"/>
              </a:lnSpc>
            </a:pPr>
            <a:r>
              <a:rPr lang="en-US" altLang="zh-CN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XXXX</a:t>
            </a:r>
            <a:r>
              <a:rPr lang="zh-CN" altLang="en-US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三、四</a:t>
            </a:r>
            <a:r>
              <a:rPr lang="zh-CN" altLang="en-US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级</a:t>
            </a:r>
            <a:endParaRPr lang="en-US" altLang="zh-CN" sz="28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200000"/>
              </a:lnSpc>
            </a:pPr>
            <a:r>
              <a:rPr lang="zh-CN" altLang="en-US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机构筹建</a:t>
            </a:r>
            <a:r>
              <a:rPr lang="zh-CN" alt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工作拉开序幕。</a:t>
            </a:r>
          </a:p>
        </p:txBody>
      </p:sp>
      <p:sp>
        <p:nvSpPr>
          <p:cNvPr id="93" name="矩形 92"/>
          <p:cNvSpPr/>
          <p:nvPr/>
        </p:nvSpPr>
        <p:spPr>
          <a:xfrm>
            <a:off x="6198836" y="5423473"/>
            <a:ext cx="2641379" cy="1077218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2012</a:t>
            </a:r>
            <a:r>
              <a: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en-US" altLang="zh-CN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27</a:t>
            </a:r>
            <a:r>
              <a: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日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en-US" altLang="zh-CN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XX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鲁</a:t>
            </a:r>
            <a:r>
              <a: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发</a:t>
            </a:r>
            <a:r>
              <a:rPr lang="en-US" altLang="zh-CN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[2012]14</a:t>
            </a:r>
            <a:r>
              <a: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号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向</a:t>
            </a:r>
            <a:r>
              <a:rPr lang="en-US" altLang="zh-CN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XX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监管提出</a:t>
            </a:r>
            <a:r>
              <a:rPr lang="en-US" altLang="zh-CN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XX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XX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中心</a:t>
            </a:r>
            <a:r>
              <a: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支公司筹建申请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4402833" y="5955486"/>
            <a:ext cx="7200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latin typeface="微软雅黑" pitchFamily="34" charset="-122"/>
                <a:ea typeface="微软雅黑" pitchFamily="34" charset="-122"/>
              </a:rPr>
              <a:t>26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日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0" name="椭圆 39"/>
          <p:cNvSpPr/>
          <p:nvPr/>
        </p:nvSpPr>
        <p:spPr>
          <a:xfrm>
            <a:off x="4305672" y="5682952"/>
            <a:ext cx="914400" cy="914400"/>
          </a:xfrm>
          <a:prstGeom prst="ellipse">
            <a:avLst/>
          </a:prstGeom>
          <a:noFill/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剪去对角的矩形 3"/>
          <p:cNvSpPr/>
          <p:nvPr/>
        </p:nvSpPr>
        <p:spPr>
          <a:xfrm flipH="1">
            <a:off x="2768217" y="4496772"/>
            <a:ext cx="1512168" cy="1812548"/>
          </a:xfrm>
          <a:prstGeom prst="snip2DiagRect">
            <a:avLst/>
          </a:prstGeom>
          <a:solidFill>
            <a:schemeClr val="tx1">
              <a:alpha val="50000"/>
            </a:schemeClr>
          </a:solidFill>
          <a:ln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2012</a:t>
            </a:r>
            <a:r>
              <a: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en-US" altLang="zh-CN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26</a:t>
            </a:r>
            <a:r>
              <a: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日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en-US" altLang="zh-CN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XXXX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银</a:t>
            </a:r>
            <a:r>
              <a: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保渠道与农行签订全面合作协议。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395537" y="4153943"/>
            <a:ext cx="4007296" cy="2061617"/>
            <a:chOff x="395537" y="4153943"/>
            <a:chExt cx="4007296" cy="2061617"/>
          </a:xfrm>
        </p:grpSpPr>
        <p:grpSp>
          <p:nvGrpSpPr>
            <p:cNvPr id="52" name="组合 51"/>
            <p:cNvGrpSpPr/>
            <p:nvPr/>
          </p:nvGrpSpPr>
          <p:grpSpPr>
            <a:xfrm>
              <a:off x="395537" y="4153943"/>
              <a:ext cx="4007296" cy="2061617"/>
              <a:chOff x="395537" y="4153943"/>
              <a:chExt cx="4007296" cy="2061617"/>
            </a:xfrm>
          </p:grpSpPr>
          <p:grpSp>
            <p:nvGrpSpPr>
              <p:cNvPr id="31" name="组合 30"/>
              <p:cNvGrpSpPr/>
              <p:nvPr/>
            </p:nvGrpSpPr>
            <p:grpSpPr>
              <a:xfrm rot="5400000">
                <a:off x="599649" y="3949831"/>
                <a:ext cx="2061617" cy="2469842"/>
                <a:chOff x="3662512" y="3848274"/>
                <a:chExt cx="2061617" cy="2469842"/>
              </a:xfrm>
            </p:grpSpPr>
            <p:cxnSp>
              <p:nvCxnSpPr>
                <p:cNvPr id="22" name="直接连接符 21"/>
                <p:cNvCxnSpPr/>
                <p:nvPr/>
              </p:nvCxnSpPr>
              <p:spPr>
                <a:xfrm rot="16200000" flipH="1">
                  <a:off x="3672633" y="3838153"/>
                  <a:ext cx="457201" cy="477443"/>
                </a:xfrm>
                <a:prstGeom prst="line">
                  <a:avLst/>
                </a:prstGeom>
                <a:ln w="2222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7" name="直接连接符 56"/>
                <p:cNvCxnSpPr/>
                <p:nvPr/>
              </p:nvCxnSpPr>
              <p:spPr>
                <a:xfrm flipH="1">
                  <a:off x="4139953" y="6318116"/>
                  <a:ext cx="1584176" cy="0"/>
                </a:xfrm>
                <a:prstGeom prst="line">
                  <a:avLst/>
                </a:prstGeom>
                <a:ln w="2222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8" name="直接连接符 57"/>
                <p:cNvCxnSpPr/>
                <p:nvPr/>
              </p:nvCxnSpPr>
              <p:spPr>
                <a:xfrm rot="16200000" flipH="1" flipV="1">
                  <a:off x="3043624" y="5221784"/>
                  <a:ext cx="2192660" cy="3"/>
                </a:xfrm>
                <a:prstGeom prst="line">
                  <a:avLst/>
                </a:prstGeom>
                <a:ln w="2222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69" name="直接连接符 68"/>
              <p:cNvCxnSpPr/>
              <p:nvPr/>
            </p:nvCxnSpPr>
            <p:spPr>
              <a:xfrm flipH="1">
                <a:off x="2588198" y="4392665"/>
                <a:ext cx="228599" cy="238722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" name="直接连接符 70"/>
              <p:cNvCxnSpPr/>
              <p:nvPr/>
            </p:nvCxnSpPr>
            <p:spPr>
              <a:xfrm flipH="1">
                <a:off x="2816797" y="4392665"/>
                <a:ext cx="1586036" cy="1638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5" name="直接连接符 14"/>
            <p:cNvCxnSpPr/>
            <p:nvPr/>
          </p:nvCxnSpPr>
          <p:spPr>
            <a:xfrm>
              <a:off x="4402833" y="4392665"/>
              <a:ext cx="0" cy="45720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组合 22"/>
          <p:cNvGrpSpPr/>
          <p:nvPr/>
        </p:nvGrpSpPr>
        <p:grpSpPr>
          <a:xfrm>
            <a:off x="2636778" y="5927365"/>
            <a:ext cx="1673966" cy="495756"/>
            <a:chOff x="2636778" y="5927365"/>
            <a:chExt cx="1673966" cy="495756"/>
          </a:xfrm>
        </p:grpSpPr>
        <p:grpSp>
          <p:nvGrpSpPr>
            <p:cNvPr id="41" name="组合 40"/>
            <p:cNvGrpSpPr/>
            <p:nvPr/>
          </p:nvGrpSpPr>
          <p:grpSpPr>
            <a:xfrm>
              <a:off x="2636778" y="6237312"/>
              <a:ext cx="1673966" cy="183842"/>
              <a:chOff x="1365561" y="178747"/>
              <a:chExt cx="3752577" cy="138851"/>
            </a:xfrm>
          </p:grpSpPr>
          <p:cxnSp>
            <p:nvCxnSpPr>
              <p:cNvPr id="42" name="直接连接符 41"/>
              <p:cNvCxnSpPr/>
              <p:nvPr/>
            </p:nvCxnSpPr>
            <p:spPr>
              <a:xfrm flipV="1">
                <a:off x="4716017" y="178747"/>
                <a:ext cx="402121" cy="138851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直接连接符 42"/>
              <p:cNvCxnSpPr/>
              <p:nvPr/>
            </p:nvCxnSpPr>
            <p:spPr>
              <a:xfrm>
                <a:off x="1365561" y="317597"/>
                <a:ext cx="3357847" cy="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59" name="直接连接符 58"/>
            <p:cNvCxnSpPr/>
            <p:nvPr/>
          </p:nvCxnSpPr>
          <p:spPr>
            <a:xfrm flipV="1">
              <a:off x="2636778" y="5927365"/>
              <a:ext cx="0" cy="495756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780823262"/>
      </p:ext>
    </p:extLst>
  </p:cSld>
  <p:clrMapOvr>
    <a:masterClrMapping/>
  </p:clrMapOvr>
  <p:transition spd="slow" advTm="45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1000"/>
                                        <p:tgtEl>
                                          <p:spTgt spid="40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000"/>
                            </p:stCondLst>
                            <p:childTnLst>
                              <p:par>
                                <p:cTn id="2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5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500"/>
                            </p:stCondLst>
                            <p:childTnLst>
                              <p:par>
                                <p:cTn id="33" presetID="14" presetClass="entr" presetSubtype="1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1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9500"/>
                            </p:stCondLst>
                            <p:childTnLst>
                              <p:par>
                                <p:cTn id="3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1500"/>
                            </p:stCondLst>
                            <p:childTnLst>
                              <p:par>
                                <p:cTn id="41" presetID="14" presetClass="entr" presetSubtype="1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1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4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5000"/>
                            </p:stCondLst>
                            <p:childTnLst>
                              <p:par>
                                <p:cTn id="4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5500"/>
                            </p:stCondLst>
                            <p:childTnLst>
                              <p:par>
                                <p:cTn id="5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6500"/>
                            </p:stCondLst>
                            <p:childTnLst>
                              <p:par>
                                <p:cTn id="5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9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80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0500"/>
                            </p:stCondLst>
                            <p:childTnLst>
                              <p:par>
                                <p:cTn id="6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7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1000"/>
                            </p:stCondLst>
                            <p:childTnLst>
                              <p:par>
                                <p:cTn id="6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1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22000"/>
                            </p:stCondLst>
                            <p:childTnLst>
                              <p:par>
                                <p:cTn id="73" presetID="14" presetClass="entr" presetSubtype="1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5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3500"/>
                            </p:stCondLst>
                            <p:childTnLst>
                              <p:par>
                                <p:cTn id="77" presetID="22" presetClass="entr" presetSubtype="8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26000"/>
                            </p:stCondLst>
                            <p:childTnLst>
                              <p:par>
                                <p:cTn id="8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3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26500"/>
                            </p:stCondLst>
                            <p:childTnLst>
                              <p:par>
                                <p:cTn id="8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7" dur="1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27500"/>
                            </p:stCondLst>
                            <p:childTnLst>
                              <p:par>
                                <p:cTn id="89" presetID="14" presetClass="entr" presetSubtype="1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1" dur="1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30000"/>
                            </p:stCondLst>
                            <p:childTnLst>
                              <p:par>
                                <p:cTn id="93" presetID="53" presetClass="entr" presetSubtype="16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3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3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3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35000"/>
                            </p:stCondLst>
                            <p:childTnLst>
                              <p:par>
                                <p:cTn id="99" presetID="41" presetClass="entr" presetSubtype="0" fill="hold" grpId="0" nodeType="after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1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1500" tmFilter="0,0; .5, 1; 1, 1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5" grpId="0" animBg="1"/>
      <p:bldP spid="45" grpId="0" animBg="1"/>
      <p:bldP spid="62" grpId="0" animBg="1"/>
      <p:bldP spid="73" grpId="0"/>
      <p:bldP spid="74" grpId="0" animBg="1"/>
      <p:bldP spid="83" grpId="0" animBg="1"/>
      <p:bldP spid="88" grpId="0"/>
      <p:bldP spid="89" grpId="0" animBg="1"/>
      <p:bldP spid="94" grpId="0"/>
      <p:bldP spid="95" grpId="0" animBg="1"/>
      <p:bldP spid="100" grpId="0" animBg="1"/>
      <p:bldP spid="103" grpId="0"/>
      <p:bldP spid="93" grpId="0" animBg="1"/>
      <p:bldP spid="39" grpId="0"/>
      <p:bldP spid="40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sudongyue\Desktop\d7b70fc64865e27ae4dd3b26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12215"/>
            <a:ext cx="9160286" cy="68702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788841" y="2693422"/>
            <a:ext cx="7200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14</a:t>
            </a:r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日</a:t>
            </a:r>
            <a:endParaRPr lang="zh-CN" altLang="en-US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1691680" y="2420888"/>
            <a:ext cx="914400" cy="914400"/>
          </a:xfrm>
          <a:prstGeom prst="ellipse">
            <a:avLst/>
          </a:prstGeom>
          <a:noFill/>
          <a:ln w="2222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5" name="组合 14"/>
          <p:cNvGrpSpPr/>
          <p:nvPr/>
        </p:nvGrpSpPr>
        <p:grpSpPr>
          <a:xfrm>
            <a:off x="280115" y="3201377"/>
            <a:ext cx="2325965" cy="1432320"/>
            <a:chOff x="822315" y="3220820"/>
            <a:chExt cx="2325965" cy="1432320"/>
          </a:xfrm>
        </p:grpSpPr>
        <p:grpSp>
          <p:nvGrpSpPr>
            <p:cNvPr id="17" name="组合 16"/>
            <p:cNvGrpSpPr/>
            <p:nvPr/>
          </p:nvGrpSpPr>
          <p:grpSpPr>
            <a:xfrm>
              <a:off x="822315" y="3220820"/>
              <a:ext cx="2325965" cy="1432316"/>
              <a:chOff x="822315" y="3220820"/>
              <a:chExt cx="2325965" cy="1432316"/>
            </a:xfrm>
          </p:grpSpPr>
          <p:cxnSp>
            <p:nvCxnSpPr>
              <p:cNvPr id="19" name="直接连接符 18"/>
              <p:cNvCxnSpPr/>
              <p:nvPr/>
            </p:nvCxnSpPr>
            <p:spPr>
              <a:xfrm>
                <a:off x="822315" y="3573020"/>
                <a:ext cx="2325965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直接连接符 19"/>
              <p:cNvCxnSpPr>
                <a:stCxn id="5" idx="3"/>
              </p:cNvCxnSpPr>
              <p:nvPr/>
            </p:nvCxnSpPr>
            <p:spPr>
              <a:xfrm flipH="1">
                <a:off x="2172390" y="3220820"/>
                <a:ext cx="195401" cy="34763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/>
              <p:cNvCxnSpPr/>
              <p:nvPr/>
            </p:nvCxnSpPr>
            <p:spPr>
              <a:xfrm flipV="1">
                <a:off x="822315" y="3573016"/>
                <a:ext cx="1" cy="108012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8" name="直接连接符 17"/>
            <p:cNvCxnSpPr/>
            <p:nvPr/>
          </p:nvCxnSpPr>
          <p:spPr>
            <a:xfrm flipV="1">
              <a:off x="3148280" y="3573020"/>
              <a:ext cx="0" cy="108012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矩形 24"/>
          <p:cNvSpPr/>
          <p:nvPr/>
        </p:nvSpPr>
        <p:spPr>
          <a:xfrm>
            <a:off x="437658" y="3733182"/>
            <a:ext cx="2071262" cy="1815882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2012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en-US" altLang="zh-CN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14-16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日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en-US" altLang="zh-CN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XXXX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首期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支公司筹建总监部经理班开训，标志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着</a:t>
            </a:r>
            <a:r>
              <a:rPr lang="en-US" altLang="zh-CN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XX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XX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XX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支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公司队伍筹建步入正轨。本期培训班参训</a:t>
            </a:r>
            <a:r>
              <a:rPr lang="en-US" altLang="zh-CN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58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人。</a:t>
            </a: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3610745" y="3629526"/>
            <a:ext cx="7200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</a:t>
            </a:r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日</a:t>
            </a:r>
            <a:endParaRPr lang="zh-CN" altLang="en-US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1" name="椭圆 50"/>
          <p:cNvSpPr/>
          <p:nvPr/>
        </p:nvSpPr>
        <p:spPr>
          <a:xfrm>
            <a:off x="3513584" y="3356992"/>
            <a:ext cx="914400" cy="914400"/>
          </a:xfrm>
          <a:prstGeom prst="ellipse">
            <a:avLst/>
          </a:prstGeom>
          <a:noFill/>
          <a:ln w="2222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2" name="组合 51"/>
          <p:cNvGrpSpPr/>
          <p:nvPr/>
        </p:nvGrpSpPr>
        <p:grpSpPr>
          <a:xfrm>
            <a:off x="3131840" y="3496480"/>
            <a:ext cx="1515781" cy="2160240"/>
            <a:chOff x="822315" y="2492896"/>
            <a:chExt cx="1515781" cy="2160240"/>
          </a:xfrm>
        </p:grpSpPr>
        <p:grpSp>
          <p:nvGrpSpPr>
            <p:cNvPr id="53" name="组合 52"/>
            <p:cNvGrpSpPr/>
            <p:nvPr/>
          </p:nvGrpSpPr>
          <p:grpSpPr>
            <a:xfrm>
              <a:off x="822315" y="3267808"/>
              <a:ext cx="1515781" cy="1385328"/>
              <a:chOff x="822315" y="3267808"/>
              <a:chExt cx="1515781" cy="1385328"/>
            </a:xfrm>
          </p:grpSpPr>
          <p:cxnSp>
            <p:nvCxnSpPr>
              <p:cNvPr id="55" name="直接连接符 54"/>
              <p:cNvCxnSpPr/>
              <p:nvPr/>
            </p:nvCxnSpPr>
            <p:spPr>
              <a:xfrm flipV="1">
                <a:off x="822315" y="3573016"/>
                <a:ext cx="1515781" cy="4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直接连接符 55"/>
              <p:cNvCxnSpPr>
                <a:stCxn id="51" idx="4"/>
              </p:cNvCxnSpPr>
              <p:nvPr/>
            </p:nvCxnSpPr>
            <p:spPr>
              <a:xfrm>
                <a:off x="1661259" y="3267808"/>
                <a:ext cx="0" cy="305208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直接连接符 56"/>
              <p:cNvCxnSpPr/>
              <p:nvPr/>
            </p:nvCxnSpPr>
            <p:spPr>
              <a:xfrm flipV="1">
                <a:off x="822315" y="3573016"/>
                <a:ext cx="1" cy="108012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54" name="直接连接符 53"/>
            <p:cNvCxnSpPr/>
            <p:nvPr/>
          </p:nvCxnSpPr>
          <p:spPr>
            <a:xfrm flipV="1">
              <a:off x="2332763" y="2492896"/>
              <a:ext cx="0" cy="108012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8" name="矩形 57"/>
          <p:cNvSpPr/>
          <p:nvPr/>
        </p:nvSpPr>
        <p:spPr>
          <a:xfrm>
            <a:off x="3295196" y="4728046"/>
            <a:ext cx="1347092" cy="1077218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2012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en-US" altLang="zh-CN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日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en-US" altLang="zh-CN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XX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XX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支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公司职场选定</a:t>
            </a: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836712"/>
            <a:ext cx="9144000" cy="186204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zh-CN" sz="11500" b="1" dirty="0" smtClean="0">
                <a:solidFill>
                  <a:schemeClr val="bg1">
                    <a:alpha val="60000"/>
                  </a:schemeClr>
                </a:solidFill>
                <a:latin typeface="微软雅黑" pitchFamily="34" charset="-122"/>
                <a:ea typeface="微软雅黑" pitchFamily="34" charset="-122"/>
              </a:rPr>
              <a:t>2012</a:t>
            </a:r>
            <a:r>
              <a:rPr lang="zh-CN" altLang="en-US" sz="11500" b="1" dirty="0" smtClean="0">
                <a:solidFill>
                  <a:schemeClr val="bg1">
                    <a:alpha val="60000"/>
                  </a:schemeClr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11500" b="1" dirty="0" smtClean="0">
                <a:solidFill>
                  <a:schemeClr val="bg1">
                    <a:alpha val="60000"/>
                  </a:schemeClr>
                </a:solidFill>
                <a:latin typeface="微软雅黑" pitchFamily="34" charset="-122"/>
                <a:ea typeface="微软雅黑" pitchFamily="34" charset="-122"/>
              </a:rPr>
              <a:t>04</a:t>
            </a:r>
            <a:r>
              <a:rPr lang="zh-CN" altLang="en-US" sz="11500" b="1" dirty="0" smtClean="0">
                <a:solidFill>
                  <a:schemeClr val="bg1">
                    <a:alpha val="60000"/>
                  </a:schemeClr>
                </a:solidFill>
                <a:latin typeface="微软雅黑" pitchFamily="34" charset="-122"/>
                <a:ea typeface="微软雅黑" pitchFamily="34" charset="-122"/>
              </a:rPr>
              <a:t>月</a:t>
            </a:r>
            <a:endParaRPr lang="zh-CN" altLang="en-US" sz="11500" b="1" dirty="0">
              <a:solidFill>
                <a:schemeClr val="bg1">
                  <a:alpha val="6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051182" y="943111"/>
            <a:ext cx="3442254" cy="2294836"/>
            <a:chOff x="5051182" y="943111"/>
            <a:chExt cx="3442254" cy="2294836"/>
          </a:xfrm>
        </p:grpSpPr>
        <p:pic>
          <p:nvPicPr>
            <p:cNvPr id="1026" name="Picture 2" descr="C:\Users\sudongyue\Desktop\IMG_6028.JPG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51182" y="943111"/>
              <a:ext cx="3442254" cy="2294836"/>
            </a:xfrm>
            <a:prstGeom prst="rect">
              <a:avLst/>
            </a:prstGeom>
            <a:ln w="228600" cap="sq" cmpd="thickThin">
              <a:solidFill>
                <a:srgbClr val="000000"/>
              </a:solidFill>
              <a:prstDash val="solid"/>
              <a:miter lim="800000"/>
            </a:ln>
            <a:effectLst>
              <a:innerShdw blurRad="76200">
                <a:srgbClr val="000000"/>
              </a:inn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3" name="矩形 32"/>
            <p:cNvSpPr/>
            <p:nvPr/>
          </p:nvSpPr>
          <p:spPr>
            <a:xfrm>
              <a:off x="5051182" y="943111"/>
              <a:ext cx="2071262" cy="338554"/>
            </a:xfrm>
            <a:prstGeom prst="rect">
              <a:avLst/>
            </a:prstGeom>
            <a:solidFill>
              <a:schemeClr val="tx1">
                <a:alpha val="50000"/>
              </a:schemeClr>
            </a:solidFill>
            <a:ln>
              <a:solidFill>
                <a:schemeClr val="bg1"/>
              </a:solidFill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XX</a:t>
              </a:r>
              <a:r>
                <a:rPr lang="zh-CN" altLang="en-US" sz="16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职</a:t>
              </a:r>
              <a:r>
                <a:rPr lang="zh-CN" altLang="en-US" sz="16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场</a:t>
              </a:r>
              <a:endPara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5189329" y="2346287"/>
            <a:ext cx="3442254" cy="2294836"/>
            <a:chOff x="5189329" y="2346287"/>
            <a:chExt cx="3442254" cy="2294836"/>
          </a:xfrm>
        </p:grpSpPr>
        <p:pic>
          <p:nvPicPr>
            <p:cNvPr id="1027" name="Picture 3" descr="C:\Users\sudongyue\Desktop\IMG_5725.JPG"/>
            <p:cNvPicPr>
              <a:picLocks noChangeAspect="1" noChangeArrowheads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89329" y="2346287"/>
              <a:ext cx="3442254" cy="2294836"/>
            </a:xfrm>
            <a:prstGeom prst="rect">
              <a:avLst/>
            </a:prstGeom>
            <a:ln w="228600" cap="sq" cmpd="thickThin">
              <a:solidFill>
                <a:srgbClr val="000000"/>
              </a:solidFill>
              <a:prstDash val="solid"/>
              <a:miter lim="800000"/>
            </a:ln>
            <a:effectLst>
              <a:innerShdw blurRad="76200">
                <a:srgbClr val="000000"/>
              </a:inn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5" name="矩形 34"/>
            <p:cNvSpPr/>
            <p:nvPr/>
          </p:nvSpPr>
          <p:spPr>
            <a:xfrm>
              <a:off x="5189329" y="2354868"/>
              <a:ext cx="2071262" cy="338554"/>
            </a:xfrm>
            <a:prstGeom prst="rect">
              <a:avLst/>
            </a:prstGeom>
            <a:solidFill>
              <a:schemeClr val="tx1">
                <a:alpha val="50000"/>
              </a:schemeClr>
            </a:solidFill>
            <a:ln>
              <a:solidFill>
                <a:schemeClr val="bg1"/>
              </a:solidFill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XX</a:t>
              </a:r>
              <a:r>
                <a:rPr lang="zh-CN" altLang="en-US" sz="16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职</a:t>
              </a:r>
              <a:r>
                <a:rPr lang="zh-CN" altLang="en-US" sz="16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场</a:t>
              </a:r>
              <a:endPara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7931224" y="4731352"/>
            <a:ext cx="7200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27</a:t>
            </a:r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日</a:t>
            </a:r>
            <a:endParaRPr lang="zh-CN" altLang="en-US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7834063" y="4458818"/>
            <a:ext cx="914400" cy="914400"/>
          </a:xfrm>
          <a:prstGeom prst="ellipse">
            <a:avLst/>
          </a:prstGeom>
          <a:noFill/>
          <a:ln w="2222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7" name="组合 26"/>
          <p:cNvGrpSpPr/>
          <p:nvPr/>
        </p:nvGrpSpPr>
        <p:grpSpPr>
          <a:xfrm>
            <a:off x="6373921" y="5128673"/>
            <a:ext cx="2518559" cy="1471581"/>
            <a:chOff x="822315" y="3188985"/>
            <a:chExt cx="2518559" cy="1471581"/>
          </a:xfrm>
        </p:grpSpPr>
        <p:grpSp>
          <p:nvGrpSpPr>
            <p:cNvPr id="28" name="组合 27"/>
            <p:cNvGrpSpPr/>
            <p:nvPr/>
          </p:nvGrpSpPr>
          <p:grpSpPr>
            <a:xfrm>
              <a:off x="822315" y="3188985"/>
              <a:ext cx="2518559" cy="1464151"/>
              <a:chOff x="822315" y="3188985"/>
              <a:chExt cx="2518559" cy="1464151"/>
            </a:xfrm>
          </p:grpSpPr>
          <p:cxnSp>
            <p:nvCxnSpPr>
              <p:cNvPr id="30" name="直接连接符 29"/>
              <p:cNvCxnSpPr/>
              <p:nvPr/>
            </p:nvCxnSpPr>
            <p:spPr>
              <a:xfrm flipV="1">
                <a:off x="822315" y="3573016"/>
                <a:ext cx="2518559" cy="3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直接连接符 30"/>
              <p:cNvCxnSpPr/>
              <p:nvPr/>
            </p:nvCxnSpPr>
            <p:spPr>
              <a:xfrm flipH="1">
                <a:off x="2149252" y="3188985"/>
                <a:ext cx="183510" cy="386987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/>
              <p:cNvCxnSpPr/>
              <p:nvPr/>
            </p:nvCxnSpPr>
            <p:spPr>
              <a:xfrm flipV="1">
                <a:off x="822315" y="3573016"/>
                <a:ext cx="1" cy="108012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9" name="直接连接符 28"/>
            <p:cNvCxnSpPr/>
            <p:nvPr/>
          </p:nvCxnSpPr>
          <p:spPr>
            <a:xfrm flipV="1">
              <a:off x="3340874" y="3580446"/>
              <a:ext cx="0" cy="108012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矩形 33"/>
          <p:cNvSpPr/>
          <p:nvPr/>
        </p:nvSpPr>
        <p:spPr>
          <a:xfrm>
            <a:off x="6537276" y="5664150"/>
            <a:ext cx="2211187" cy="1077218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2012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en-US" altLang="zh-CN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27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日，农行试单成功，系统成功对接，标志着与农行全面合作开始。</a:t>
            </a: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57275138"/>
      </p:ext>
    </p:extLst>
  </p:cSld>
  <p:clrMapOvr>
    <a:masterClrMapping/>
  </p:clrMapOvr>
  <p:transition spd="slow" advTm="30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1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500"/>
                            </p:stCondLst>
                            <p:childTnLst>
                              <p:par>
                                <p:cTn id="2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00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9000"/>
                            </p:stCondLst>
                            <p:childTnLst>
                              <p:par>
                                <p:cTn id="33" presetID="14" presetClass="entr" presetSubtype="1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1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1500"/>
                            </p:stCondLst>
                            <p:childTnLst>
                              <p:par>
                                <p:cTn id="37" presetID="22" presetClass="entr" presetSubtype="4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6000"/>
                            </p:stCondLst>
                            <p:childTnLst>
                              <p:par>
                                <p:cTn id="41" presetID="22" presetClass="entr" presetSubtype="4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5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3500"/>
                            </p:stCondLst>
                            <p:childTnLst>
                              <p:par>
                                <p:cTn id="4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4000"/>
                            </p:stCondLst>
                            <p:childTnLst>
                              <p:par>
                                <p:cTn id="5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5000"/>
                            </p:stCondLst>
                            <p:childTnLst>
                              <p:par>
                                <p:cTn id="5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9" dur="1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25" grpId="0" animBg="1"/>
      <p:bldP spid="50" grpId="0"/>
      <p:bldP spid="51" grpId="0" animBg="1"/>
      <p:bldP spid="58" grpId="0" animBg="1"/>
      <p:bldP spid="6" grpId="0"/>
      <p:bldP spid="8" grpId="0" animBg="1"/>
      <p:bldP spid="3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sudongyue\Desktop\8510746_111054429112_2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4356" y="-23879"/>
            <a:ext cx="9168355" cy="68818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0" y="836712"/>
            <a:ext cx="9144000" cy="186204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zh-CN" sz="11500" b="1" dirty="0" smtClean="0">
                <a:solidFill>
                  <a:srgbClr val="E3D9E1">
                    <a:alpha val="30000"/>
                  </a:srgbClr>
                </a:solidFill>
                <a:latin typeface="微软雅黑" pitchFamily="34" charset="-122"/>
                <a:ea typeface="微软雅黑" pitchFamily="34" charset="-122"/>
              </a:rPr>
              <a:t>2012</a:t>
            </a:r>
            <a:r>
              <a:rPr lang="zh-CN" altLang="en-US" sz="11500" b="1" dirty="0" smtClean="0">
                <a:solidFill>
                  <a:srgbClr val="E3D9E1">
                    <a:alpha val="30000"/>
                  </a:srgbClr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11500" b="1" dirty="0" smtClean="0">
                <a:solidFill>
                  <a:srgbClr val="E3D9E1">
                    <a:alpha val="30000"/>
                  </a:srgbClr>
                </a:solidFill>
                <a:latin typeface="微软雅黑" pitchFamily="34" charset="-122"/>
                <a:ea typeface="微软雅黑" pitchFamily="34" charset="-122"/>
              </a:rPr>
              <a:t>05</a:t>
            </a:r>
            <a:r>
              <a:rPr lang="zh-CN" altLang="en-US" sz="11500" b="1" dirty="0" smtClean="0">
                <a:solidFill>
                  <a:srgbClr val="E3D9E1">
                    <a:alpha val="30000"/>
                  </a:srgbClr>
                </a:solidFill>
                <a:latin typeface="微软雅黑" pitchFamily="34" charset="-122"/>
                <a:ea typeface="微软雅黑" pitchFamily="34" charset="-122"/>
              </a:rPr>
              <a:t>月</a:t>
            </a:r>
            <a:endParaRPr lang="zh-CN" altLang="en-US" sz="11500" b="1" dirty="0">
              <a:solidFill>
                <a:srgbClr val="E3D9E1">
                  <a:alpha val="30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026" name="Picture 2" descr="D:\天安\百度云\Z照片\泰安第一次内部验收照片\2012.8.8修订全称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10286" y="2759025"/>
            <a:ext cx="2193962" cy="3287652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0" y="836712"/>
            <a:ext cx="9144000" cy="186204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zh-CN" sz="11500" b="1" dirty="0" smtClean="0">
                <a:solidFill>
                  <a:srgbClr val="E3D9E1">
                    <a:alpha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2012</a:t>
            </a:r>
            <a:r>
              <a:rPr lang="zh-CN" altLang="en-US" sz="11500" b="1" dirty="0" smtClean="0">
                <a:solidFill>
                  <a:srgbClr val="E3D9E1">
                    <a:alpha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11500" b="1" dirty="0" smtClean="0">
                <a:solidFill>
                  <a:srgbClr val="E3D9E1">
                    <a:alpha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05</a:t>
            </a:r>
            <a:r>
              <a:rPr lang="zh-CN" altLang="en-US" sz="11500" b="1" dirty="0" smtClean="0">
                <a:solidFill>
                  <a:srgbClr val="E3D9E1">
                    <a:alpha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月</a:t>
            </a:r>
            <a:endParaRPr lang="zh-CN" altLang="en-US" sz="11500" b="1" dirty="0">
              <a:solidFill>
                <a:srgbClr val="E3D9E1">
                  <a:alpha val="50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12142" y="2148716"/>
            <a:ext cx="7200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18</a:t>
            </a:r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日</a:t>
            </a:r>
            <a:endParaRPr lang="zh-CN" altLang="en-US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414981" y="1876182"/>
            <a:ext cx="914400" cy="914400"/>
          </a:xfrm>
          <a:prstGeom prst="ellipse">
            <a:avLst/>
          </a:prstGeom>
          <a:noFill/>
          <a:ln w="222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627879" y="2591648"/>
            <a:ext cx="1877477" cy="1440160"/>
            <a:chOff x="822315" y="3212976"/>
            <a:chExt cx="1877477" cy="1440160"/>
          </a:xfrm>
        </p:grpSpPr>
        <p:cxnSp>
          <p:nvCxnSpPr>
            <p:cNvPr id="15" name="直接连接符 14"/>
            <p:cNvCxnSpPr/>
            <p:nvPr/>
          </p:nvCxnSpPr>
          <p:spPr>
            <a:xfrm>
              <a:off x="822315" y="3573016"/>
              <a:ext cx="1877477" cy="0"/>
            </a:xfrm>
            <a:prstGeom prst="line">
              <a:avLst/>
            </a:prstGeom>
            <a:ln w="222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1461082" y="3212976"/>
              <a:ext cx="315123" cy="360040"/>
            </a:xfrm>
            <a:prstGeom prst="line">
              <a:avLst/>
            </a:prstGeom>
            <a:ln w="222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flipV="1">
              <a:off x="822315" y="3573016"/>
              <a:ext cx="1" cy="1080120"/>
            </a:xfrm>
            <a:prstGeom prst="line">
              <a:avLst/>
            </a:prstGeom>
            <a:ln w="222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矩形 17"/>
          <p:cNvSpPr/>
          <p:nvPr/>
        </p:nvSpPr>
        <p:spPr>
          <a:xfrm>
            <a:off x="762137" y="3068960"/>
            <a:ext cx="2081671" cy="1323439"/>
          </a:xfrm>
          <a:prstGeom prst="rect">
            <a:avLst/>
          </a:prstGeom>
          <a:solidFill>
            <a:schemeClr val="bg1">
              <a:lumMod val="50000"/>
              <a:alpha val="30000"/>
            </a:schemeClr>
          </a:solidFill>
          <a:ln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2012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en-US" altLang="zh-CN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18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日，鲁保监复</a:t>
            </a:r>
            <a:r>
              <a:rPr lang="en-US" altLang="zh-CN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[2012]1255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号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XX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监管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局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批准</a:t>
            </a:r>
            <a:r>
              <a:rPr lang="en-US" altLang="zh-CN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XX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XX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中心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支公司筹建。</a:t>
            </a: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381058" y="3435206"/>
            <a:ext cx="7200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29</a:t>
            </a:r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日</a:t>
            </a:r>
            <a:endParaRPr lang="zh-CN" altLang="en-US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4283897" y="3162672"/>
            <a:ext cx="914400" cy="914400"/>
          </a:xfrm>
          <a:prstGeom prst="ellipse">
            <a:avLst/>
          </a:prstGeom>
          <a:noFill/>
          <a:ln w="222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" name="组合 18"/>
          <p:cNvGrpSpPr/>
          <p:nvPr/>
        </p:nvGrpSpPr>
        <p:grpSpPr>
          <a:xfrm flipH="1" flipV="1">
            <a:off x="3059832" y="1949143"/>
            <a:ext cx="2016224" cy="1368152"/>
            <a:chOff x="822315" y="3212976"/>
            <a:chExt cx="1877477" cy="1440160"/>
          </a:xfrm>
        </p:grpSpPr>
        <p:cxnSp>
          <p:nvCxnSpPr>
            <p:cNvPr id="20" name="直接连接符 19"/>
            <p:cNvCxnSpPr/>
            <p:nvPr/>
          </p:nvCxnSpPr>
          <p:spPr>
            <a:xfrm>
              <a:off x="822315" y="3573016"/>
              <a:ext cx="1877477" cy="0"/>
            </a:xfrm>
            <a:prstGeom prst="line">
              <a:avLst/>
            </a:prstGeom>
            <a:ln w="222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1461082" y="3212976"/>
              <a:ext cx="315123" cy="360040"/>
            </a:xfrm>
            <a:prstGeom prst="line">
              <a:avLst/>
            </a:prstGeom>
            <a:ln w="222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 flipV="1">
              <a:off x="822315" y="3573016"/>
              <a:ext cx="1" cy="1080120"/>
            </a:xfrm>
            <a:prstGeom prst="line">
              <a:avLst/>
            </a:prstGeom>
            <a:ln w="222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矩形 22"/>
          <p:cNvSpPr/>
          <p:nvPr/>
        </p:nvSpPr>
        <p:spPr>
          <a:xfrm>
            <a:off x="3059832" y="1700808"/>
            <a:ext cx="1865647" cy="1077218"/>
          </a:xfrm>
          <a:prstGeom prst="rect">
            <a:avLst/>
          </a:prstGeom>
          <a:solidFill>
            <a:schemeClr val="bg1">
              <a:lumMod val="50000"/>
              <a:alpha val="30000"/>
            </a:schemeClr>
          </a:solidFill>
          <a:ln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2012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en-US" altLang="zh-CN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29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日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en-US" altLang="zh-CN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XX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邮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储向</a:t>
            </a:r>
            <a:r>
              <a: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邮储总行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提交与</a:t>
            </a:r>
            <a:r>
              <a: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我分公司的合作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申请。</a:t>
            </a: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5695424" y="2133286"/>
            <a:ext cx="2837016" cy="3000821"/>
          </a:xfrm>
          <a:prstGeom prst="rect">
            <a:avLst/>
          </a:prstGeom>
          <a:solidFill>
            <a:schemeClr val="tx1">
              <a:alpha val="40000"/>
            </a:schemeClr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      截止</a:t>
            </a:r>
            <a:r>
              <a:rPr lang="en-US" altLang="zh-CN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2012</a:t>
            </a:r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月底</a:t>
            </a:r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en-US" altLang="zh-CN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XX</a:t>
            </a:r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分公司</a:t>
            </a:r>
            <a:r>
              <a:rPr lang="en-US" altLang="zh-CN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XX</a:t>
            </a:r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营业</a:t>
            </a:r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本部达成当月</a:t>
            </a:r>
            <a:r>
              <a:rPr lang="en-US" altLang="zh-CN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109</a:t>
            </a:r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万，成功跃升百万平台。</a:t>
            </a:r>
            <a:endParaRPr lang="en-US" altLang="zh-CN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     </a:t>
            </a:r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银保渠道</a:t>
            </a:r>
            <a:r>
              <a:rPr lang="en-US" altLang="zh-CN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月底</a:t>
            </a:r>
            <a:r>
              <a: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进驻农行</a:t>
            </a:r>
            <a:r>
              <a:rPr lang="en-US" altLang="zh-CN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6</a:t>
            </a:r>
            <a:r>
              <a: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个网点，获取非驻点经营网点</a:t>
            </a:r>
            <a:r>
              <a:rPr lang="en-US" altLang="zh-CN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11</a:t>
            </a:r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个。</a:t>
            </a:r>
            <a:endParaRPr lang="zh-CN" altLang="en-US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329382" y="5051518"/>
            <a:ext cx="7200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23</a:t>
            </a:r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日</a:t>
            </a:r>
            <a:endParaRPr lang="zh-CN" altLang="en-US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1232221" y="4778984"/>
            <a:ext cx="914400" cy="914400"/>
          </a:xfrm>
          <a:prstGeom prst="ellipse">
            <a:avLst/>
          </a:prstGeom>
          <a:noFill/>
          <a:ln w="222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3" name="组合 32"/>
          <p:cNvGrpSpPr/>
          <p:nvPr/>
        </p:nvGrpSpPr>
        <p:grpSpPr>
          <a:xfrm>
            <a:off x="2049462" y="4092674"/>
            <a:ext cx="6554986" cy="2140852"/>
            <a:chOff x="822316" y="2051196"/>
            <a:chExt cx="6554986" cy="2140852"/>
          </a:xfrm>
        </p:grpSpPr>
        <p:cxnSp>
          <p:nvCxnSpPr>
            <p:cNvPr id="34" name="直接连接符 33"/>
            <p:cNvCxnSpPr/>
            <p:nvPr/>
          </p:nvCxnSpPr>
          <p:spPr>
            <a:xfrm>
              <a:off x="1137439" y="3820490"/>
              <a:ext cx="1877477" cy="0"/>
            </a:xfrm>
            <a:prstGeom prst="line">
              <a:avLst/>
            </a:prstGeom>
            <a:ln w="222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>
              <a:off x="822316" y="3460450"/>
              <a:ext cx="315123" cy="360040"/>
            </a:xfrm>
            <a:prstGeom prst="line">
              <a:avLst/>
            </a:prstGeom>
            <a:ln w="222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3005376" y="3820490"/>
              <a:ext cx="315123" cy="360040"/>
            </a:xfrm>
            <a:prstGeom prst="line">
              <a:avLst/>
            </a:prstGeom>
            <a:ln w="222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>
              <a:off x="3320499" y="4180530"/>
              <a:ext cx="1877477" cy="0"/>
            </a:xfrm>
            <a:prstGeom prst="line">
              <a:avLst/>
            </a:prstGeom>
            <a:ln w="222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>
              <a:off x="3306716" y="4180530"/>
              <a:ext cx="2536766" cy="0"/>
            </a:xfrm>
            <a:prstGeom prst="line">
              <a:avLst/>
            </a:prstGeom>
            <a:ln w="222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>
              <a:off x="5843482" y="3115714"/>
              <a:ext cx="0" cy="1076334"/>
            </a:xfrm>
            <a:prstGeom prst="line">
              <a:avLst/>
            </a:prstGeom>
            <a:ln w="222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>
              <a:off x="5843482" y="3127530"/>
              <a:ext cx="1533820" cy="0"/>
            </a:xfrm>
            <a:prstGeom prst="line">
              <a:avLst/>
            </a:prstGeom>
            <a:ln w="222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7377302" y="2051196"/>
              <a:ext cx="0" cy="1076334"/>
            </a:xfrm>
            <a:prstGeom prst="line">
              <a:avLst/>
            </a:prstGeom>
            <a:ln w="222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7" name="矩形 36"/>
          <p:cNvSpPr/>
          <p:nvPr/>
        </p:nvSpPr>
        <p:spPr>
          <a:xfrm>
            <a:off x="2513244" y="5354830"/>
            <a:ext cx="3816424" cy="338554"/>
          </a:xfrm>
          <a:prstGeom prst="rect">
            <a:avLst/>
          </a:prstGeom>
          <a:solidFill>
            <a:schemeClr val="bg1">
              <a:lumMod val="50000"/>
              <a:alpha val="30000"/>
            </a:schemeClr>
          </a:solidFill>
          <a:ln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2012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en-US" altLang="zh-CN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23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日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en-US" altLang="zh-CN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XX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中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支选定职场。</a:t>
            </a: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14586552"/>
      </p:ext>
    </p:extLst>
  </p:cSld>
  <p:clrMapOvr>
    <a:masterClrMapping/>
  </p:clrMapOvr>
  <p:transition spd="slow" advTm="30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14" presetClass="entr" presetSubtype="1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500"/>
                            </p:stCondLst>
                            <p:childTnLst>
                              <p:par>
                                <p:cTn id="2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9000"/>
                            </p:stCondLst>
                            <p:childTnLst>
                              <p:par>
                                <p:cTn id="33" presetID="14" presetClass="entr" presetSubtype="1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1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1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3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4500"/>
                            </p:stCondLst>
                            <p:childTnLst>
                              <p:par>
                                <p:cTn id="4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5000"/>
                            </p:stCondLst>
                            <p:childTnLst>
                              <p:par>
                                <p:cTn id="4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6000"/>
                            </p:stCondLst>
                            <p:childTnLst>
                              <p:par>
                                <p:cTn id="53" presetID="14" presetClass="entr" presetSubtype="1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8500"/>
                            </p:stCondLst>
                            <p:childTnLst>
                              <p:par>
                                <p:cTn id="57" presetID="12" presetClass="entr" presetSubtype="4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0" dur="5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 animBg="1"/>
      <p:bldP spid="18" grpId="0" animBg="1"/>
      <p:bldP spid="12" grpId="0"/>
      <p:bldP spid="14" grpId="0" animBg="1"/>
      <p:bldP spid="23" grpId="0" animBg="1"/>
      <p:bldP spid="30" grpId="0" animBg="1"/>
      <p:bldP spid="31" grpId="0"/>
      <p:bldP spid="32" grpId="0" animBg="1"/>
      <p:bldP spid="3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sudongyue\Desktop\8269043_211239753114_2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0" y="836712"/>
            <a:ext cx="9144000" cy="186204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zh-CN" sz="11500" b="1" dirty="0" smtClean="0">
                <a:solidFill>
                  <a:srgbClr val="E3D9E1">
                    <a:alpha val="30000"/>
                  </a:srgbClr>
                </a:solidFill>
                <a:latin typeface="微软雅黑" pitchFamily="34" charset="-122"/>
                <a:ea typeface="微软雅黑" pitchFamily="34" charset="-122"/>
              </a:rPr>
              <a:t>2012</a:t>
            </a:r>
            <a:r>
              <a:rPr lang="zh-CN" altLang="en-US" sz="11500" b="1" dirty="0" smtClean="0">
                <a:solidFill>
                  <a:srgbClr val="E3D9E1">
                    <a:alpha val="30000"/>
                  </a:srgbClr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11500" b="1" dirty="0" smtClean="0">
                <a:solidFill>
                  <a:srgbClr val="E3D9E1">
                    <a:alpha val="30000"/>
                  </a:srgbClr>
                </a:solidFill>
                <a:latin typeface="微软雅黑" pitchFamily="34" charset="-122"/>
                <a:ea typeface="微软雅黑" pitchFamily="34" charset="-122"/>
              </a:rPr>
              <a:t>06</a:t>
            </a:r>
            <a:r>
              <a:rPr lang="zh-CN" altLang="en-US" sz="11500" b="1" dirty="0" smtClean="0">
                <a:solidFill>
                  <a:srgbClr val="E3D9E1">
                    <a:alpha val="30000"/>
                  </a:srgbClr>
                </a:solidFill>
                <a:latin typeface="微软雅黑" pitchFamily="34" charset="-122"/>
                <a:ea typeface="微软雅黑" pitchFamily="34" charset="-122"/>
              </a:rPr>
              <a:t>月</a:t>
            </a:r>
            <a:endParaRPr lang="zh-CN" altLang="en-US" sz="11500" b="1" dirty="0">
              <a:solidFill>
                <a:srgbClr val="E3D9E1">
                  <a:alpha val="30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06968" y="868070"/>
            <a:ext cx="7200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01</a:t>
            </a:r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日</a:t>
            </a:r>
            <a:endParaRPr lang="zh-CN" altLang="en-US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509807" y="595536"/>
            <a:ext cx="914400" cy="914400"/>
          </a:xfrm>
          <a:prstGeom prst="ellipse">
            <a:avLst/>
          </a:prstGeom>
          <a:noFill/>
          <a:ln w="2222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722705" y="1311002"/>
            <a:ext cx="1877477" cy="1440160"/>
            <a:chOff x="822315" y="3212976"/>
            <a:chExt cx="1877477" cy="1440160"/>
          </a:xfrm>
        </p:grpSpPr>
        <p:cxnSp>
          <p:nvCxnSpPr>
            <p:cNvPr id="15" name="直接连接符 14"/>
            <p:cNvCxnSpPr/>
            <p:nvPr/>
          </p:nvCxnSpPr>
          <p:spPr>
            <a:xfrm>
              <a:off x="822315" y="3573016"/>
              <a:ext cx="1877477" cy="0"/>
            </a:xfrm>
            <a:prstGeom prst="line">
              <a:avLst/>
            </a:prstGeom>
            <a:ln w="22225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1461082" y="3212976"/>
              <a:ext cx="315123" cy="360040"/>
            </a:xfrm>
            <a:prstGeom prst="line">
              <a:avLst/>
            </a:prstGeom>
            <a:ln w="22225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flipV="1">
              <a:off x="822315" y="3573016"/>
              <a:ext cx="1" cy="1080120"/>
            </a:xfrm>
            <a:prstGeom prst="line">
              <a:avLst/>
            </a:prstGeom>
            <a:ln w="22225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矩形 17"/>
          <p:cNvSpPr/>
          <p:nvPr/>
        </p:nvSpPr>
        <p:spPr>
          <a:xfrm>
            <a:off x="834145" y="1772816"/>
            <a:ext cx="1865647" cy="1384995"/>
          </a:xfrm>
          <a:prstGeom prst="rect">
            <a:avLst/>
          </a:prstGeom>
          <a:solidFill>
            <a:schemeClr val="tx1">
              <a:alpha val="30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1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2012</a:t>
            </a:r>
            <a:r>
              <a:rPr lang="zh-CN" altLang="en-US" sz="1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6</a:t>
            </a:r>
            <a:r>
              <a:rPr lang="zh-CN" altLang="en-US" sz="1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en-US" altLang="zh-CN" sz="1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01</a:t>
            </a:r>
            <a:r>
              <a:rPr lang="zh-CN" altLang="en-US" sz="1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日，银保渠道农行顺利首单，当月农行实现保费收入</a:t>
            </a:r>
            <a:r>
              <a:rPr lang="en-US" altLang="zh-CN" sz="1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112</a:t>
            </a:r>
            <a:r>
              <a:rPr lang="zh-CN" altLang="en-US" sz="1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万</a:t>
            </a:r>
            <a:r>
              <a:rPr lang="zh-CN" altLang="en-US" sz="1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en-US" altLang="zh-CN" sz="1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XX</a:t>
            </a:r>
            <a:r>
              <a:rPr lang="zh-CN" altLang="en-US" sz="1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市场</a:t>
            </a:r>
            <a:r>
              <a:rPr lang="zh-CN" altLang="en-US" sz="1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农行渠道当月排名第五名。</a:t>
            </a:r>
            <a:endParaRPr lang="zh-CN" altLang="en-US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64557" y="3634140"/>
            <a:ext cx="7200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en-US" altLang="zh-CN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日</a:t>
            </a:r>
            <a:endParaRPr lang="zh-CN" altLang="en-US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367396" y="3361606"/>
            <a:ext cx="914400" cy="914400"/>
          </a:xfrm>
          <a:prstGeom prst="ellipse">
            <a:avLst/>
          </a:prstGeom>
          <a:noFill/>
          <a:ln w="2222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" name="组合 18"/>
          <p:cNvGrpSpPr/>
          <p:nvPr/>
        </p:nvGrpSpPr>
        <p:grpSpPr>
          <a:xfrm>
            <a:off x="580294" y="4077072"/>
            <a:ext cx="1877477" cy="1440160"/>
            <a:chOff x="822315" y="3212976"/>
            <a:chExt cx="1877477" cy="1440160"/>
          </a:xfrm>
        </p:grpSpPr>
        <p:cxnSp>
          <p:nvCxnSpPr>
            <p:cNvPr id="20" name="直接连接符 19"/>
            <p:cNvCxnSpPr/>
            <p:nvPr/>
          </p:nvCxnSpPr>
          <p:spPr>
            <a:xfrm>
              <a:off x="822315" y="3573016"/>
              <a:ext cx="1877477" cy="0"/>
            </a:xfrm>
            <a:prstGeom prst="line">
              <a:avLst/>
            </a:prstGeom>
            <a:ln w="22225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1461082" y="3212976"/>
              <a:ext cx="315123" cy="360040"/>
            </a:xfrm>
            <a:prstGeom prst="line">
              <a:avLst/>
            </a:prstGeom>
            <a:ln w="22225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 flipV="1">
              <a:off x="822315" y="3573016"/>
              <a:ext cx="1" cy="1080120"/>
            </a:xfrm>
            <a:prstGeom prst="line">
              <a:avLst/>
            </a:prstGeom>
            <a:ln w="22225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矩形 22"/>
          <p:cNvSpPr/>
          <p:nvPr/>
        </p:nvSpPr>
        <p:spPr>
          <a:xfrm>
            <a:off x="691734" y="4538886"/>
            <a:ext cx="1865647" cy="954107"/>
          </a:xfrm>
          <a:prstGeom prst="rect">
            <a:avLst/>
          </a:prstGeom>
          <a:solidFill>
            <a:schemeClr val="tx1">
              <a:alpha val="30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1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2012</a:t>
            </a:r>
            <a:r>
              <a:rPr lang="zh-CN" altLang="en-US" sz="1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6</a:t>
            </a:r>
            <a:r>
              <a:rPr lang="zh-CN" altLang="en-US" sz="1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en-US" altLang="zh-CN" sz="1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1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日</a:t>
            </a:r>
            <a:r>
              <a:rPr lang="zh-CN" altLang="en-US" sz="1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en-US" altLang="zh-CN" sz="1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XX</a:t>
            </a:r>
            <a:r>
              <a:rPr lang="zh-CN" altLang="en-US" sz="1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中</a:t>
            </a:r>
            <a:r>
              <a:rPr lang="zh-CN" altLang="en-US" sz="1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支第一期总监部经理班开训，本期培训班参训</a:t>
            </a:r>
            <a:r>
              <a:rPr lang="en-US" altLang="zh-CN" sz="1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43</a:t>
            </a:r>
            <a:r>
              <a:rPr lang="zh-CN" altLang="en-US" sz="1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人。</a:t>
            </a:r>
            <a:endParaRPr lang="zh-CN" altLang="en-US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415280" y="3609901"/>
            <a:ext cx="7200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15</a:t>
            </a:r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日</a:t>
            </a:r>
            <a:endParaRPr lang="zh-CN" altLang="en-US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3318119" y="3337367"/>
            <a:ext cx="914400" cy="914400"/>
          </a:xfrm>
          <a:prstGeom prst="ellipse">
            <a:avLst/>
          </a:prstGeom>
          <a:noFill/>
          <a:ln w="2222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6" name="组合 25"/>
          <p:cNvGrpSpPr/>
          <p:nvPr/>
        </p:nvGrpSpPr>
        <p:grpSpPr>
          <a:xfrm>
            <a:off x="3531017" y="4052833"/>
            <a:ext cx="1877477" cy="1440160"/>
            <a:chOff x="822315" y="3212976"/>
            <a:chExt cx="1877477" cy="1440160"/>
          </a:xfrm>
        </p:grpSpPr>
        <p:cxnSp>
          <p:nvCxnSpPr>
            <p:cNvPr id="27" name="直接连接符 26"/>
            <p:cNvCxnSpPr/>
            <p:nvPr/>
          </p:nvCxnSpPr>
          <p:spPr>
            <a:xfrm>
              <a:off x="822315" y="3573016"/>
              <a:ext cx="1877477" cy="0"/>
            </a:xfrm>
            <a:prstGeom prst="line">
              <a:avLst/>
            </a:prstGeom>
            <a:ln w="22225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>
              <a:off x="1461082" y="3212976"/>
              <a:ext cx="315123" cy="360040"/>
            </a:xfrm>
            <a:prstGeom prst="line">
              <a:avLst/>
            </a:prstGeom>
            <a:ln w="22225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 flipV="1">
              <a:off x="822315" y="3573016"/>
              <a:ext cx="1" cy="1080120"/>
            </a:xfrm>
            <a:prstGeom prst="line">
              <a:avLst/>
            </a:prstGeom>
            <a:ln w="22225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矩形 29"/>
          <p:cNvSpPr/>
          <p:nvPr/>
        </p:nvSpPr>
        <p:spPr>
          <a:xfrm>
            <a:off x="3642457" y="4514647"/>
            <a:ext cx="1865647" cy="954107"/>
          </a:xfrm>
          <a:prstGeom prst="rect">
            <a:avLst/>
          </a:prstGeom>
          <a:solidFill>
            <a:schemeClr val="tx1">
              <a:alpha val="30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1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2012</a:t>
            </a:r>
            <a:r>
              <a:rPr lang="zh-CN" altLang="en-US" sz="1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6</a:t>
            </a:r>
            <a:r>
              <a:rPr lang="zh-CN" altLang="en-US" sz="1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en-US" altLang="zh-CN" sz="1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15</a:t>
            </a:r>
            <a:r>
              <a:rPr lang="zh-CN" altLang="en-US" sz="1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日</a:t>
            </a:r>
            <a:r>
              <a:rPr lang="zh-CN" altLang="en-US" sz="1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en-US" altLang="zh-CN" sz="1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XX</a:t>
            </a:r>
            <a:r>
              <a:rPr lang="zh-CN" altLang="en-US" sz="1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中</a:t>
            </a:r>
            <a:r>
              <a:rPr lang="zh-CN" altLang="en-US" sz="1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支职场租赁、装修合同签订完毕，装修工作启动。</a:t>
            </a:r>
            <a:endParaRPr lang="zh-CN" altLang="en-US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6367608" y="3557518"/>
            <a:ext cx="7200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en-US" altLang="zh-CN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9</a:t>
            </a:r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日</a:t>
            </a:r>
            <a:endParaRPr lang="zh-CN" altLang="en-US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6270447" y="3284984"/>
            <a:ext cx="914400" cy="914400"/>
          </a:xfrm>
          <a:prstGeom prst="ellipse">
            <a:avLst/>
          </a:prstGeom>
          <a:noFill/>
          <a:ln w="2222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3" name="组合 32"/>
          <p:cNvGrpSpPr/>
          <p:nvPr/>
        </p:nvGrpSpPr>
        <p:grpSpPr>
          <a:xfrm>
            <a:off x="6483345" y="4000450"/>
            <a:ext cx="1877477" cy="1440160"/>
            <a:chOff x="822315" y="3212976"/>
            <a:chExt cx="1877477" cy="1440160"/>
          </a:xfrm>
        </p:grpSpPr>
        <p:cxnSp>
          <p:nvCxnSpPr>
            <p:cNvPr id="34" name="直接连接符 33"/>
            <p:cNvCxnSpPr/>
            <p:nvPr/>
          </p:nvCxnSpPr>
          <p:spPr>
            <a:xfrm>
              <a:off x="822315" y="3573016"/>
              <a:ext cx="1877477" cy="0"/>
            </a:xfrm>
            <a:prstGeom prst="line">
              <a:avLst/>
            </a:prstGeom>
            <a:ln w="22225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>
              <a:off x="1461082" y="3212976"/>
              <a:ext cx="315123" cy="360040"/>
            </a:xfrm>
            <a:prstGeom prst="line">
              <a:avLst/>
            </a:prstGeom>
            <a:ln w="22225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 flipV="1">
              <a:off x="822315" y="3573016"/>
              <a:ext cx="1" cy="1080120"/>
            </a:xfrm>
            <a:prstGeom prst="line">
              <a:avLst/>
            </a:prstGeom>
            <a:ln w="22225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7" name="矩形 36"/>
          <p:cNvSpPr/>
          <p:nvPr/>
        </p:nvSpPr>
        <p:spPr>
          <a:xfrm>
            <a:off x="6594785" y="4462264"/>
            <a:ext cx="1865647" cy="954107"/>
          </a:xfrm>
          <a:prstGeom prst="rect">
            <a:avLst/>
          </a:prstGeom>
          <a:solidFill>
            <a:schemeClr val="tx1">
              <a:alpha val="30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1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2012</a:t>
            </a:r>
            <a:r>
              <a:rPr lang="zh-CN" altLang="en-US" sz="1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6</a:t>
            </a:r>
            <a:r>
              <a:rPr lang="zh-CN" altLang="en-US" sz="1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en-US" altLang="zh-CN" sz="1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9</a:t>
            </a:r>
            <a:r>
              <a:rPr lang="zh-CN" altLang="en-US" sz="1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日</a:t>
            </a:r>
            <a:r>
              <a:rPr lang="zh-CN" altLang="en-US" sz="1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en-US" altLang="zh-CN" sz="1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XX</a:t>
            </a:r>
            <a:r>
              <a:rPr lang="zh-CN" altLang="en-US" sz="1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中</a:t>
            </a:r>
            <a:r>
              <a:rPr lang="zh-CN" altLang="en-US" sz="1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支第一期总监部经理班开训，本期培训班参训</a:t>
            </a:r>
            <a:r>
              <a:rPr lang="en-US" altLang="zh-CN" sz="1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76</a:t>
            </a:r>
            <a:r>
              <a:rPr lang="zh-CN" altLang="en-US" sz="1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人。</a:t>
            </a:r>
            <a:endParaRPr lang="zh-CN" altLang="en-US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01034304"/>
      </p:ext>
    </p:extLst>
  </p:cSld>
  <p:clrMapOvr>
    <a:masterClrMapping/>
  </p:clrMapOvr>
  <p:transition spd="slow" advTm="25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4" presetClass="entr" presetSubtype="1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500"/>
                            </p:stCondLst>
                            <p:childTnLst>
                              <p:par>
                                <p:cTn id="2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50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8500"/>
                            </p:stCondLst>
                            <p:childTnLst>
                              <p:par>
                                <p:cTn id="33" presetID="14" presetClass="entr" presetSubtype="1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2000"/>
                            </p:stCondLst>
                            <p:childTnLst>
                              <p:par>
                                <p:cTn id="4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3000"/>
                            </p:stCondLst>
                            <p:childTnLst>
                              <p:par>
                                <p:cTn id="4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4000"/>
                            </p:stCondLst>
                            <p:childTnLst>
                              <p:par>
                                <p:cTn id="49" presetID="14" presetClass="entr" presetSubtype="1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55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7500"/>
                            </p:stCondLst>
                            <p:childTnLst>
                              <p:par>
                                <p:cTn id="57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9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8500"/>
                            </p:stCondLst>
                            <p:childTnLst>
                              <p:par>
                                <p:cTn id="6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9500"/>
                            </p:stCondLst>
                            <p:childTnLst>
                              <p:par>
                                <p:cTn id="65" presetID="14" presetClass="entr" presetSubtype="1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 animBg="1"/>
      <p:bldP spid="18" grpId="0" animBg="1"/>
      <p:bldP spid="11" grpId="0"/>
      <p:bldP spid="12" grpId="0" animBg="1"/>
      <p:bldP spid="23" grpId="0" animBg="1"/>
      <p:bldP spid="24" grpId="0"/>
      <p:bldP spid="25" grpId="0" animBg="1"/>
      <p:bldP spid="30" grpId="0" animBg="1"/>
      <p:bldP spid="31" grpId="0"/>
      <p:bldP spid="32" grpId="0" animBg="1"/>
      <p:bldP spid="37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1923</TotalTime>
  <Words>1145</Words>
  <Application>Microsoft Office PowerPoint</Application>
  <PresentationFormat>全屏显示(4:3)</PresentationFormat>
  <Paragraphs>194</Paragraphs>
  <Slides>10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1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sudongyue</dc:creator>
  <cp:lastModifiedBy>苏东岳</cp:lastModifiedBy>
  <cp:revision>105</cp:revision>
  <dcterms:created xsi:type="dcterms:W3CDTF">2012-10-15T02:14:49Z</dcterms:created>
  <dcterms:modified xsi:type="dcterms:W3CDTF">2012-12-13T01:36:16Z</dcterms:modified>
</cp:coreProperties>
</file>