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23" d="100"/>
          <a:sy n="123" d="100"/>
        </p:scale>
        <p:origin x="-12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A255657-DA69-45ED-8FF3-ED8C3B0FA997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C60321A-E9C2-49CF-938F-F3BC1080E1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4502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766D5-3762-4726-B22D-EEAB8AAB7E71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7B55C-463C-44A8-BD2E-3EBDBC7AFD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73340-DD1A-4419-A014-2F028B97E96E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E2BC2-2FA2-4824-BE54-13875C7D13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AAA5-0618-4F55-BB0D-F89DD861D29B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B6242-9422-4B52-90D8-764396BF67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6F8B-F1CD-47A6-8493-89A7E0E1D31E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03A92-3649-4B00-AA04-4211A61137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5D6C9-4F76-4C96-AB45-B7197FFDBC18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2CE-9539-44E9-8D40-9A675A0DC7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F502E-C5FC-4848-92B7-08ED7CDE2980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FD875-743F-4DF9-A70A-F3A6DBE205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5D8C2-92C8-4F58-91C9-4723C14A7A0E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610F0-2680-41AF-8C95-F9EB0B42F3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D1D3-CD2E-4D70-9706-4D747C75087C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D16D6-D8D2-4FEF-8281-E4B774D939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1F463-7D10-4919-BA1F-8A9F534C4964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31153-2F39-448D-9CC8-E9E773BC80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47EE-8791-4A06-9054-A9EAC1325E31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6F3E5-89E2-4CCD-8EF2-27FF44565C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40A2-C581-4F2F-8684-668B0618B0E6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F1064-BC90-4109-A194-D3C1D43293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543487-17CA-46D9-87FF-7EA7E0293F68}" type="datetimeFigureOut">
              <a:rPr lang="zh-CN" altLang="en-US"/>
              <a:pPr>
                <a:defRPr/>
              </a:pPr>
              <a:t>2015/6/19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EC651C-9E46-43DA-A081-F1ACC366A3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6627.htm" TargetMode="External"/><Relationship Id="rId13" Type="http://schemas.openxmlformats.org/officeDocument/2006/relationships/hyperlink" Target="http://baike.baidu.com/view/3058.htm" TargetMode="External"/><Relationship Id="rId3" Type="http://schemas.openxmlformats.org/officeDocument/2006/relationships/hyperlink" Target="http://baike.baidu.com/view/132555.htm" TargetMode="External"/><Relationship Id="rId7" Type="http://schemas.openxmlformats.org/officeDocument/2006/relationships/hyperlink" Target="http://baike.baidu.com/view/705731.htm" TargetMode="External"/><Relationship Id="rId12" Type="http://schemas.openxmlformats.org/officeDocument/2006/relationships/hyperlink" Target="http://baike.baidu.com/view/37717.htm" TargetMode="External"/><Relationship Id="rId2" Type="http://schemas.openxmlformats.org/officeDocument/2006/relationships/hyperlink" Target="http://baike.baidu.com/view/10088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1642423.htm" TargetMode="External"/><Relationship Id="rId11" Type="http://schemas.openxmlformats.org/officeDocument/2006/relationships/hyperlink" Target="http://baike.baidu.com/view/1646.htm" TargetMode="External"/><Relationship Id="rId5" Type="http://schemas.openxmlformats.org/officeDocument/2006/relationships/hyperlink" Target="http://baike.baidu.com/subview/349963/8097863.htm" TargetMode="External"/><Relationship Id="rId10" Type="http://schemas.openxmlformats.org/officeDocument/2006/relationships/hyperlink" Target="http://baike.baidu.com/view/8137.htm" TargetMode="External"/><Relationship Id="rId4" Type="http://schemas.openxmlformats.org/officeDocument/2006/relationships/hyperlink" Target="http://baike.baidu.com/view/2750571.htm" TargetMode="Externa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aike.baidu.com/subview/7744/6343363.ht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aike.baidu.com/view/639172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164600.htm" TargetMode="External"/><Relationship Id="rId2" Type="http://schemas.openxmlformats.org/officeDocument/2006/relationships/hyperlink" Target="http://baike.baidu.com/view/4556462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baike.baidu.com/view/16.htm" TargetMode="External"/><Relationship Id="rId4" Type="http://schemas.openxmlformats.org/officeDocument/2006/relationships/hyperlink" Target="http://baike.baidu.com/view/53173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4233.htm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hyperlink" Target="http://www.haodou.com/recipe/all/8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1143000" y="1428750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93634C"/>
                </a:solidFill>
                <a:latin typeface="Calibri" pitchFamily="34" charset="0"/>
              </a:rPr>
              <a:t>POWERPOINT</a:t>
            </a:r>
            <a:r>
              <a:rPr lang="zh-CN" altLang="en-US" sz="28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适用于端午节及相关类别</a:t>
            </a:r>
            <a:r>
              <a:rPr lang="zh-CN" altLang="en-US" sz="1200" dirty="0" smtClean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214438" y="1928813"/>
            <a:ext cx="3000375" cy="1587"/>
          </a:xfrm>
          <a:prstGeom prst="line">
            <a:avLst/>
          </a:prstGeom>
          <a:ln>
            <a:solidFill>
              <a:srgbClr val="9363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11270" name="图片 10" descr="0006O734CD0598B0F1CDFC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85750"/>
            <a:ext cx="2516187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图片 12" descr="140080630955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1338" y="214313"/>
            <a:ext cx="39354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图片 14" descr="yuan_d97aee01f80de0b2eef0ab7a5703605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28938"/>
            <a:ext cx="3989387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图片 15" descr="2309973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63" y="4191000"/>
            <a:ext cx="3370262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17"/>
          <p:cNvSpPr txBox="1">
            <a:spLocks noChangeArrowheads="1"/>
          </p:cNvSpPr>
          <p:nvPr/>
        </p:nvSpPr>
        <p:spPr bwMode="auto">
          <a:xfrm>
            <a:off x="4181475" y="2928938"/>
            <a:ext cx="4619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b="1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美味粽子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785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民间习俗</a:t>
            </a:r>
          </a:p>
        </p:txBody>
      </p:sp>
      <p:pic>
        <p:nvPicPr>
          <p:cNvPr id="3079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2928938"/>
            <a:ext cx="3903662" cy="36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Box 11"/>
          <p:cNvSpPr txBox="1">
            <a:spLocks noChangeArrowheads="1"/>
          </p:cNvSpPr>
          <p:nvPr/>
        </p:nvSpPr>
        <p:spPr bwMode="auto">
          <a:xfrm>
            <a:off x="2428875" y="1285875"/>
            <a:ext cx="273843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粽子（</a:t>
            </a:r>
            <a:r>
              <a:rPr lang="en-US" altLang="zh-CN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zòng zi</a:t>
            </a:r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）又称“角黍”、“筒粽”，是端午节汉族的传统节日食品，由粽叶包裹糯米蒸制而成。传说是为纪念屈原而流传的，是中国历史上文化积淀最深厚的传统食品，深受人们的喜爱。</a:t>
            </a:r>
            <a:r>
              <a:rPr lang="en-US" altLang="zh-CN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月，江西德安县宋代古墓出土了两个实物粽子，据考证，这是目前发现的世界上最早的实物粽。早在春秋时期就已经出现“筒棕”，直到现在的每年农历五月初五，中国百姓家家都要浸糯米、洗粽叶、包粽子，这种风俗也流传到朝鲜、日本及东南亚诸国。</a:t>
            </a: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史籍记载</a:t>
            </a: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785813" y="1282700"/>
            <a:ext cx="7858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西汉把粽子做为最早出现的端午时食，应属“枭羹”。</a:t>
            </a:r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史记</a:t>
            </a:r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》“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孝武本纪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”注引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4"/>
              </a:rPr>
              <a:t>如淳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言：“汉使东郡送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枭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，五月五日为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6"/>
              </a:rPr>
              <a:t>枭羹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以赐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7"/>
              </a:rPr>
              <a:t>百官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。以恶鸟，故食之”。大约因为枭不易捕捉，所以吃枭羹的习俗并没有持续下来。锉是端午的主角－粽子，在稍晚的东汉就已出现。一直要到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晋朝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，粽子才成为端午的应节食品。</a:t>
            </a:r>
          </a:p>
        </p:txBody>
      </p:sp>
      <p:pic>
        <p:nvPicPr>
          <p:cNvPr id="4104" name="图片 12" descr="9885883_225152657159_2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2214563"/>
            <a:ext cx="6853238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13"/>
          <p:cNvSpPr txBox="1">
            <a:spLocks noChangeArrowheads="1"/>
          </p:cNvSpPr>
          <p:nvPr/>
        </p:nvSpPr>
        <p:spPr bwMode="auto">
          <a:xfrm>
            <a:off x="7000875" y="2071688"/>
            <a:ext cx="200025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从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南北朝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以后，民间开始有粽子，源自百姓祭奠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11"/>
              </a:rPr>
              <a:t>屈原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的说法。话说当年屈原投身汨罗江之后，百姓莫不感叹哀伤，空有抱负的屈子就这样离开了楚国，实乃国家损失。所以百姓为免让鱼虾侵蚀屈子，就纷纷将米粮投入江中，希望鱼虾只顾吃这些米粮而不损伤屈子肉身。 而后，据古书记载，是屈原托梦百姓说，米粮投入江中实则被江中的蛟龙所食，如果用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12"/>
              </a:rPr>
              <a:t>艾叶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包裹，再绑以五色绳，则可以免遭蛟龙吞食；这才有了后来的粽子。</a:t>
            </a:r>
            <a:r>
              <a:rPr lang="en-US" altLang="zh-CN" sz="1200" baseline="300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[5]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 </a:t>
            </a:r>
          </a:p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另有民间传说：包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粽子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其实是暗示屈原是被绑着扔到水里害死的，并不是自杀的。</a:t>
            </a: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主要品种</a:t>
            </a:r>
          </a:p>
        </p:txBody>
      </p:sp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642938" y="1428750"/>
            <a:ext cx="7500937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竹叶粽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”：“取竹叶裹白糯米粽煮之，尖有如生切菱角。”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艾香粽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 ：“糯米淘净，夹枣、栗、绿豆，以艾叶浸米裹，入锅煮。”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“甜茶粽” ：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“取真武山优质甜茶取汁用来制作粽子，其粽子色泽金黄油亮，入口润滑细嫩，柔软”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                      粘稠，齿颊留香，回味甘甜，去腻消食，营养丰富”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“腊肉香肠粽”：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“腊肉香肠包的小粽，入口就有过年团圆的气息。”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薄荷香粽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”：“薄荷水浸米先蒸软，拌洋糖，用箬裹作小粽，再煮。”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豆沙粽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”：“豆沙、糖、脂油丁包小粽煮。”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莲子粽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”：“去皮心，拌洋糖，包小粽。”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松仁粽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”：“去皮包小粽”</a:t>
            </a:r>
            <a:r>
              <a:rPr lang="en-US" altLang="zh-CN" sz="1200" baseline="300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 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火腿粽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”：“入火腿块包粽，火腿要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金华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者，精肥适均。又，肉丁包粽亦可。”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蛋黄粽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”：“中间一个蛋黄，蛋黄必须采用上好鸡蛋，入口甜咸而不反感。”</a:t>
            </a:r>
            <a:endParaRPr lang="en-US" altLang="zh-CN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“九子粽”</a:t>
            </a:r>
            <a:r>
              <a:rPr lang="zh-CN" altLang="en-US" sz="1200" dirty="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：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428625" y="2357438"/>
            <a:ext cx="2000250" cy="3429000"/>
          </a:xfrm>
          <a:prstGeom prst="roundRect">
            <a:avLst/>
          </a:prstGeom>
          <a:solidFill>
            <a:srgbClr val="93634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粽子形态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571500" y="1357313"/>
            <a:ext cx="8215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因地区不同，由材料以至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粽叶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，都有着很大的差别，连“裹”的形状，也有很大的不同，如早期人们盛行以牛角祭天，因此汉晋时的粽子，多做成角形，作为祭祖用品之一。此外，一般还有正三角形、正四角形、尖三角形、方形、长形等各种形状。</a:t>
            </a:r>
          </a:p>
        </p:txBody>
      </p:sp>
      <p:sp>
        <p:nvSpPr>
          <p:cNvPr id="6153" name="TextBox 11"/>
          <p:cNvSpPr txBox="1">
            <a:spLocks noChangeArrowheads="1"/>
          </p:cNvSpPr>
          <p:nvPr/>
        </p:nvSpPr>
        <p:spPr bwMode="auto">
          <a:xfrm>
            <a:off x="928688" y="2643188"/>
            <a:ext cx="1000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越南方形粽</a:t>
            </a:r>
          </a:p>
        </p:txBody>
      </p:sp>
      <p:sp>
        <p:nvSpPr>
          <p:cNvPr id="13" name="下箭头 12"/>
          <p:cNvSpPr/>
          <p:nvPr/>
        </p:nvSpPr>
        <p:spPr>
          <a:xfrm>
            <a:off x="1285875" y="3208338"/>
            <a:ext cx="357188" cy="434975"/>
          </a:xfrm>
          <a:prstGeom prst="down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55" name="图片 13" descr="U5750P746DT2012061816025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0" y="3881438"/>
            <a:ext cx="1631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571750" y="2357438"/>
            <a:ext cx="2000250" cy="3429000"/>
          </a:xfrm>
          <a:prstGeom prst="roundRect">
            <a:avLst/>
          </a:prstGeom>
          <a:solidFill>
            <a:srgbClr val="93634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3071813" y="2643188"/>
            <a:ext cx="1000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湖州枕头粽</a:t>
            </a:r>
          </a:p>
        </p:txBody>
      </p:sp>
      <p:sp>
        <p:nvSpPr>
          <p:cNvPr id="18" name="下箭头 17"/>
          <p:cNvSpPr/>
          <p:nvPr/>
        </p:nvSpPr>
        <p:spPr>
          <a:xfrm>
            <a:off x="3429000" y="3208338"/>
            <a:ext cx="357188" cy="434975"/>
          </a:xfrm>
          <a:prstGeom prst="down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59" name="图片 19" descr="3b292df5e0fe99252e035beb34a85edf8db1717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3905250"/>
            <a:ext cx="16637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圆角矩形 20"/>
          <p:cNvSpPr/>
          <p:nvPr/>
        </p:nvSpPr>
        <p:spPr>
          <a:xfrm>
            <a:off x="4714875" y="2357438"/>
            <a:ext cx="2000250" cy="3429000"/>
          </a:xfrm>
          <a:prstGeom prst="roundRect">
            <a:avLst/>
          </a:prstGeom>
          <a:solidFill>
            <a:srgbClr val="93634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61" name="TextBox 21"/>
          <p:cNvSpPr txBox="1">
            <a:spLocks noChangeArrowheads="1"/>
          </p:cNvSpPr>
          <p:nvPr/>
        </p:nvSpPr>
        <p:spPr bwMode="auto">
          <a:xfrm>
            <a:off x="5429250" y="2652713"/>
            <a:ext cx="1000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日本粽</a:t>
            </a:r>
          </a:p>
        </p:txBody>
      </p:sp>
      <p:sp>
        <p:nvSpPr>
          <p:cNvPr id="23" name="下箭头 22"/>
          <p:cNvSpPr/>
          <p:nvPr/>
        </p:nvSpPr>
        <p:spPr>
          <a:xfrm>
            <a:off x="5572125" y="3208338"/>
            <a:ext cx="357188" cy="434975"/>
          </a:xfrm>
          <a:prstGeom prst="down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63" name="图片 24" descr="a9d3fd1f4134970a4ce01c2395cad1c8a7865d2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3919538"/>
            <a:ext cx="17240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圆角矩形 25"/>
          <p:cNvSpPr/>
          <p:nvPr/>
        </p:nvSpPr>
        <p:spPr>
          <a:xfrm>
            <a:off x="6858000" y="2357438"/>
            <a:ext cx="2000250" cy="3429000"/>
          </a:xfrm>
          <a:prstGeom prst="roundRect">
            <a:avLst/>
          </a:prstGeom>
          <a:solidFill>
            <a:srgbClr val="93634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65" name="TextBox 26"/>
          <p:cNvSpPr txBox="1">
            <a:spLocks noChangeArrowheads="1"/>
          </p:cNvSpPr>
          <p:nvPr/>
        </p:nvSpPr>
        <p:spPr bwMode="auto">
          <a:xfrm>
            <a:off x="7358063" y="2643188"/>
            <a:ext cx="1000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客家四角粽</a:t>
            </a:r>
          </a:p>
        </p:txBody>
      </p:sp>
      <p:sp>
        <p:nvSpPr>
          <p:cNvPr id="28" name="下箭头 27"/>
          <p:cNvSpPr/>
          <p:nvPr/>
        </p:nvSpPr>
        <p:spPr>
          <a:xfrm>
            <a:off x="7715250" y="3208338"/>
            <a:ext cx="357188" cy="434975"/>
          </a:xfrm>
          <a:prstGeom prst="down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67" name="图片 29" descr="2012651702511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75" y="3857625"/>
            <a:ext cx="1662113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食用禁忌</a:t>
            </a:r>
          </a:p>
        </p:txBody>
      </p:sp>
      <p:sp>
        <p:nvSpPr>
          <p:cNvPr id="7175" name="TextBox 10"/>
          <p:cNvSpPr txBox="1">
            <a:spLocks noChangeArrowheads="1"/>
          </p:cNvSpPr>
          <p:nvPr/>
        </p:nvSpPr>
        <p:spPr bwMode="auto">
          <a:xfrm>
            <a:off x="642938" y="3500438"/>
            <a:ext cx="70008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吃粽子时最好能同时喝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茶水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，帮助吞咽和消化，有节制的食用，一次少吃一点，可选择迷你粽子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吃粽时应该搭配凉拌青菜、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水果沙拉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，缓解肠胃不适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粽子要充分加热，煮热变软后才能吃；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如有胃病的人吃粽子可选白米粽，别蘸糖，不要吃得太甜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有胆结石、胆囊炎和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4"/>
              </a:rPr>
              <a:t>胰腺炎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的病人，不要吃肉粽、蛋黄粽等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脂肪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、蛋白含量过高的粽子。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少吃，选择健康类粽子，多喝清茶， 不吃过期和发霉变质的粽子。有胃病的人选择白米粽食用，尽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量少蘸糖。 </a:t>
            </a:r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solidFill>
                <a:srgbClr val="93634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6. </a:t>
            </a:r>
            <a:r>
              <a:rPr lang="zh-CN" altLang="en-US" sz="12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食用前需充分加热至软。</a:t>
            </a:r>
          </a:p>
          <a:p>
            <a:endParaRPr lang="zh-CN" altLang="en-US"/>
          </a:p>
        </p:txBody>
      </p:sp>
      <p:pic>
        <p:nvPicPr>
          <p:cNvPr id="7176" name="图片 11" descr="41CEC264B502ADD49E375BC66C0FC16B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3488" y="71438"/>
            <a:ext cx="5299075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对角圆角矩形 19"/>
          <p:cNvSpPr/>
          <p:nvPr/>
        </p:nvSpPr>
        <p:spPr>
          <a:xfrm flipH="1" flipV="1">
            <a:off x="4786313" y="3500438"/>
            <a:ext cx="2428875" cy="2428875"/>
          </a:xfrm>
          <a:prstGeom prst="round2DiagRect">
            <a:avLst/>
          </a:prstGeom>
          <a:solidFill>
            <a:srgbClr val="93634C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对角圆角矩形 18"/>
          <p:cNvSpPr/>
          <p:nvPr/>
        </p:nvSpPr>
        <p:spPr>
          <a:xfrm flipV="1">
            <a:off x="2286000" y="3500438"/>
            <a:ext cx="2428875" cy="2428875"/>
          </a:xfrm>
          <a:prstGeom prst="round2DiagRect">
            <a:avLst/>
          </a:prstGeom>
          <a:solidFill>
            <a:srgbClr val="93634C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对角圆角矩形 15"/>
          <p:cNvSpPr/>
          <p:nvPr/>
        </p:nvSpPr>
        <p:spPr>
          <a:xfrm>
            <a:off x="2286000" y="1000125"/>
            <a:ext cx="2428875" cy="2428875"/>
          </a:xfrm>
          <a:prstGeom prst="round2DiagRect">
            <a:avLst/>
          </a:prstGeom>
          <a:solidFill>
            <a:srgbClr val="93634C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6"/>
          <p:cNvSpPr>
            <a:spLocks noChangeArrowheads="1"/>
          </p:cNvSpPr>
          <p:nvPr/>
        </p:nvSpPr>
        <p:spPr bwMode="auto">
          <a:xfrm>
            <a:off x="357188" y="285750"/>
            <a:ext cx="1979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端午节习俗</a:t>
            </a:r>
          </a:p>
        </p:txBody>
      </p:sp>
      <p:sp>
        <p:nvSpPr>
          <p:cNvPr id="8202" name="TextBox 10"/>
          <p:cNvSpPr txBox="1">
            <a:spLocks noChangeArrowheads="1"/>
          </p:cNvSpPr>
          <p:nvPr/>
        </p:nvSpPr>
        <p:spPr bwMode="auto">
          <a:xfrm>
            <a:off x="3071813" y="2714625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吃粽子</a:t>
            </a:r>
          </a:p>
        </p:txBody>
      </p:sp>
      <p:sp>
        <p:nvSpPr>
          <p:cNvPr id="8203" name="TextBox 11"/>
          <p:cNvSpPr txBox="1">
            <a:spLocks noChangeArrowheads="1"/>
          </p:cNvSpPr>
          <p:nvPr/>
        </p:nvSpPr>
        <p:spPr bwMode="auto">
          <a:xfrm>
            <a:off x="5572125" y="2630488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赛龙舟</a:t>
            </a:r>
          </a:p>
        </p:txBody>
      </p:sp>
      <p:sp>
        <p:nvSpPr>
          <p:cNvPr id="8204" name="TextBox 13"/>
          <p:cNvSpPr txBox="1">
            <a:spLocks noChangeArrowheads="1"/>
          </p:cNvSpPr>
          <p:nvPr/>
        </p:nvSpPr>
        <p:spPr bwMode="auto">
          <a:xfrm>
            <a:off x="2857500" y="507206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悬艾叶菖蒲</a:t>
            </a:r>
          </a:p>
        </p:txBody>
      </p:sp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5500688" y="500062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饮雄黄酒</a:t>
            </a:r>
          </a:p>
        </p:txBody>
      </p:sp>
      <p:pic>
        <p:nvPicPr>
          <p:cNvPr id="8206" name="图片 16" descr="230997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1643063"/>
            <a:ext cx="1606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对角圆角矩形 17"/>
          <p:cNvSpPr/>
          <p:nvPr/>
        </p:nvSpPr>
        <p:spPr>
          <a:xfrm flipH="1">
            <a:off x="4786313" y="1000125"/>
            <a:ext cx="2428875" cy="2428875"/>
          </a:xfrm>
          <a:prstGeom prst="round2DiagRect">
            <a:avLst/>
          </a:prstGeom>
          <a:solidFill>
            <a:srgbClr val="93634C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208" name="图片 20" descr="2008121084337411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8438" y="1428750"/>
            <a:ext cx="1393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图片 22" descr="2014052303161620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3" y="4071938"/>
            <a:ext cx="13160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图片 23" descr="20140528100617_9846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4016375"/>
            <a:ext cx="13208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2" descr="4e4a20a4462309f771ffc318720e0cf3d7cad62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87700"/>
            <a:ext cx="4183063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端午谚语</a:t>
            </a:r>
          </a:p>
        </p:txBody>
      </p:sp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4500563" y="1285875"/>
            <a:ext cx="42862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蛤蟆蝌蚪躲端午。（北方）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有钱难买五月五日旱。（山西）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清明插柳，端午插艾。（北方）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癞蛤蟆躲不过五月五。（北京）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端午请菩萨，端六发乌贼。（江浙）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良辰当五日，偕老祝千年。（江苏）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端午不戴艾，死去变妖怪。（西北）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喝了雄黄酒，百病远远丢。（山西）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午时水饮一嘴，较好补药吃三年。（</a:t>
            </a:r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山东</a:t>
            </a:r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喝了雄黄酒，百病远远丢。　（山东）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端午节，天气热；五毒醒，不安宁。（江浙）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未吃端午粽，寒衣不可送；吃了端午粽，还要冻三冻。（江浙）</a:t>
            </a:r>
          </a:p>
          <a:p>
            <a:r>
              <a:rPr lang="zh-CN" altLang="en-US" sz="14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未食五月粽，被褥不甘松。未食五月粽，破裘唔甘放。未食五月粽，破裘毋甘放。未食五月粽，寒衣勿入栊。未食五月粽，寒衣未入栊。食过五月粽，寒衣收入杠，未食五月粽，寒衣不敢送。未食五月粽，寒衣不入栊，食过五月粽，不够百日又翻风。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粽子做法</a:t>
            </a:r>
          </a:p>
        </p:txBody>
      </p:sp>
      <p:pic>
        <p:nvPicPr>
          <p:cNvPr id="10247" name="图片 10" descr="6653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563" y="1214438"/>
            <a:ext cx="1325562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图片 11" descr="6653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9250" y="1214438"/>
            <a:ext cx="1325563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图片 12" descr="66530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5875" y="1227138"/>
            <a:ext cx="1327150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图片 13" descr="66846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5500" y="1214438"/>
            <a:ext cx="1325563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图片 14" descr="66846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563" y="3076575"/>
            <a:ext cx="132556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图片 15" descr="668465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60688" y="3076575"/>
            <a:ext cx="132556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图片 16" descr="668466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32375" y="3076575"/>
            <a:ext cx="13255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图片 17" descr="668468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04063" y="3071813"/>
            <a:ext cx="1325562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图片 18" descr="668469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7563" y="4933950"/>
            <a:ext cx="132556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图片 19" descr="668470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32125" y="4933950"/>
            <a:ext cx="13255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图片 20" descr="668476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03813" y="4929188"/>
            <a:ext cx="1325562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图片 22" descr="66849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75500" y="4929188"/>
            <a:ext cx="1325563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右箭头 25"/>
          <p:cNvSpPr/>
          <p:nvPr/>
        </p:nvSpPr>
        <p:spPr>
          <a:xfrm>
            <a:off x="2389188" y="1500188"/>
            <a:ext cx="357187" cy="357187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4460875" y="1500188"/>
            <a:ext cx="357188" cy="357187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>
            <a:off x="6604000" y="1571625"/>
            <a:ext cx="357188" cy="357188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2389188" y="3362325"/>
            <a:ext cx="357187" cy="357188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>
            <a:off x="4460875" y="3362325"/>
            <a:ext cx="357188" cy="357188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>
            <a:off x="6604000" y="3433763"/>
            <a:ext cx="357188" cy="357187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2317750" y="5291138"/>
            <a:ext cx="357188" cy="357187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4389438" y="5291138"/>
            <a:ext cx="357187" cy="357187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6532563" y="5362575"/>
            <a:ext cx="357187" cy="357188"/>
          </a:xfrm>
          <a:prstGeom prst="rightArrow">
            <a:avLst/>
          </a:prstGeom>
          <a:solidFill>
            <a:srgbClr val="936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68" name="TextBox 34"/>
          <p:cNvSpPr txBox="1">
            <a:spLocks noChangeArrowheads="1"/>
          </p:cNvSpPr>
          <p:nvPr/>
        </p:nvSpPr>
        <p:spPr bwMode="auto">
          <a:xfrm>
            <a:off x="285750" y="2214563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准备食材，</a:t>
            </a:r>
            <a:r>
              <a:rPr lang="zh-CN" altLang="en-US" sz="800" u="sng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  <a:hlinkClick r:id="rId14"/>
              </a:rPr>
              <a:t>糯米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先清洗干净，用凉水泡</a:t>
            </a:r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小时备用。</a:t>
            </a:r>
          </a:p>
        </p:txBody>
      </p:sp>
      <p:sp>
        <p:nvSpPr>
          <p:cNvPr id="10269" name="TextBox 35"/>
          <p:cNvSpPr txBox="1">
            <a:spLocks noChangeArrowheads="1"/>
          </p:cNvSpPr>
          <p:nvPr/>
        </p:nvSpPr>
        <p:spPr bwMode="auto">
          <a:xfrm>
            <a:off x="2786063" y="2214563"/>
            <a:ext cx="2643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将粽叶清洗干净用 开水烫一下备用。</a:t>
            </a:r>
          </a:p>
        </p:txBody>
      </p:sp>
      <p:sp>
        <p:nvSpPr>
          <p:cNvPr id="10270" name="TextBox 37"/>
          <p:cNvSpPr txBox="1">
            <a:spLocks noChangeArrowheads="1"/>
          </p:cNvSpPr>
          <p:nvPr/>
        </p:nvSpPr>
        <p:spPr bwMode="auto">
          <a:xfrm>
            <a:off x="5000625" y="2214563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准备豆沙蜜枣，或者其他馅料</a:t>
            </a:r>
          </a:p>
        </p:txBody>
      </p:sp>
      <p:sp>
        <p:nvSpPr>
          <p:cNvPr id="10271" name="TextBox 38"/>
          <p:cNvSpPr txBox="1">
            <a:spLocks noChangeArrowheads="1"/>
          </p:cNvSpPr>
          <p:nvPr/>
        </p:nvSpPr>
        <p:spPr bwMode="auto">
          <a:xfrm>
            <a:off x="7072313" y="2214563"/>
            <a:ext cx="2643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准备好的材料，还有棉线绳。</a:t>
            </a:r>
          </a:p>
        </p:txBody>
      </p:sp>
      <p:sp>
        <p:nvSpPr>
          <p:cNvPr id="10272" name="TextBox 39"/>
          <p:cNvSpPr txBox="1">
            <a:spLocks noChangeArrowheads="1"/>
          </p:cNvSpPr>
          <p:nvPr/>
        </p:nvSpPr>
        <p:spPr bwMode="auto">
          <a:xfrm>
            <a:off x="428625" y="4071938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取一到两片粽叶，根据粽叶大小来选。</a:t>
            </a:r>
          </a:p>
        </p:txBody>
      </p:sp>
      <p:sp>
        <p:nvSpPr>
          <p:cNvPr id="10273" name="TextBox 40"/>
          <p:cNvSpPr txBox="1">
            <a:spLocks noChangeArrowheads="1"/>
          </p:cNvSpPr>
          <p:nvPr/>
        </p:nvSpPr>
        <p:spPr bwMode="auto">
          <a:xfrm>
            <a:off x="3000375" y="4071938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折出一个三角。</a:t>
            </a:r>
          </a:p>
        </p:txBody>
      </p:sp>
      <p:sp>
        <p:nvSpPr>
          <p:cNvPr id="10274" name="TextBox 41"/>
          <p:cNvSpPr txBox="1">
            <a:spLocks noChangeArrowheads="1"/>
          </p:cNvSpPr>
          <p:nvPr/>
        </p:nvSpPr>
        <p:spPr bwMode="auto">
          <a:xfrm>
            <a:off x="5000625" y="4071938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放一勺米。</a:t>
            </a:r>
          </a:p>
        </p:txBody>
      </p:sp>
      <p:sp>
        <p:nvSpPr>
          <p:cNvPr id="10275" name="TextBox 42"/>
          <p:cNvSpPr txBox="1">
            <a:spLocks noChangeArrowheads="1"/>
          </p:cNvSpPr>
          <p:nvPr/>
        </p:nvSpPr>
        <p:spPr bwMode="auto">
          <a:xfrm>
            <a:off x="7286625" y="4071938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8.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再放馅料</a:t>
            </a:r>
          </a:p>
        </p:txBody>
      </p:sp>
      <p:sp>
        <p:nvSpPr>
          <p:cNvPr id="10276" name="TextBox 43"/>
          <p:cNvSpPr txBox="1">
            <a:spLocks noChangeArrowheads="1"/>
          </p:cNvSpPr>
          <p:nvPr/>
        </p:nvSpPr>
        <p:spPr bwMode="auto">
          <a:xfrm>
            <a:off x="714375" y="5929313"/>
            <a:ext cx="2643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9.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粽叶从上往下折叠，叠成三角形</a:t>
            </a:r>
          </a:p>
        </p:txBody>
      </p:sp>
      <p:sp>
        <p:nvSpPr>
          <p:cNvPr id="10277" name="TextBox 44"/>
          <p:cNvSpPr txBox="1">
            <a:spLocks noChangeArrowheads="1"/>
          </p:cNvSpPr>
          <p:nvPr/>
        </p:nvSpPr>
        <p:spPr bwMode="auto">
          <a:xfrm>
            <a:off x="3071813" y="5929313"/>
            <a:ext cx="2643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10.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用棉线绑结实</a:t>
            </a:r>
          </a:p>
        </p:txBody>
      </p:sp>
      <p:sp>
        <p:nvSpPr>
          <p:cNvPr id="10278" name="TextBox 45"/>
          <p:cNvSpPr txBox="1">
            <a:spLocks noChangeArrowheads="1"/>
          </p:cNvSpPr>
          <p:nvPr/>
        </p:nvSpPr>
        <p:spPr bwMode="auto">
          <a:xfrm>
            <a:off x="5072063" y="5929313"/>
            <a:ext cx="2643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11.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包好的粽子</a:t>
            </a:r>
          </a:p>
        </p:txBody>
      </p:sp>
      <p:sp>
        <p:nvSpPr>
          <p:cNvPr id="10279" name="TextBox 46"/>
          <p:cNvSpPr txBox="1">
            <a:spLocks noChangeArrowheads="1"/>
          </p:cNvSpPr>
          <p:nvPr/>
        </p:nvSpPr>
        <p:spPr bwMode="auto">
          <a:xfrm>
            <a:off x="7358063" y="5929313"/>
            <a:ext cx="2643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12.</a:t>
            </a:r>
            <a:r>
              <a:rPr lang="zh-CN" altLang="en-US" sz="800">
                <a:solidFill>
                  <a:srgbClr val="93634C"/>
                </a:solidFill>
                <a:latin typeface="微软雅黑" pitchFamily="34" charset="-122"/>
                <a:ea typeface="微软雅黑" pitchFamily="34" charset="-122"/>
              </a:rPr>
              <a:t>煮好的粽子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4023</TotalTime>
  <Words>1688</Words>
  <Application>Microsoft Office PowerPoint</Application>
  <PresentationFormat>全屏显示(4:3)</PresentationFormat>
  <Paragraphs>125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336</cp:revision>
  <dcterms:created xsi:type="dcterms:W3CDTF">2013-10-30T09:04:50Z</dcterms:created>
  <dcterms:modified xsi:type="dcterms:W3CDTF">2015-06-19T01:04:10Z</dcterms:modified>
</cp:coreProperties>
</file>