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8"/>
  </p:handoutMasterIdLst>
  <p:sldIdLst>
    <p:sldId id="256" r:id="rId2"/>
    <p:sldId id="259" r:id="rId3"/>
    <p:sldId id="260" r:id="rId4"/>
    <p:sldId id="261" r:id="rId5"/>
    <p:sldId id="268" r:id="rId6"/>
    <p:sldId id="269" r:id="rId7"/>
    <p:sldId id="270" r:id="rId8"/>
    <p:sldId id="271" r:id="rId9"/>
    <p:sldId id="262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64" r:id="rId28"/>
    <p:sldId id="267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265" r:id="rId44"/>
    <p:sldId id="266" r:id="rId45"/>
    <p:sldId id="303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257" r:id="rId5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1EDC"/>
    <a:srgbClr val="007BF6"/>
    <a:srgbClr val="FF6600"/>
    <a:srgbClr val="70B13F"/>
    <a:srgbClr val="CC3300"/>
    <a:srgbClr val="FAC498"/>
    <a:srgbClr val="323034"/>
    <a:srgbClr val="D70C19"/>
    <a:srgbClr val="0000FF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2310" y="-14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/>
          <a:lstStyle/>
          <a:p>
            <a:pPr>
              <a:defRPr/>
            </a:pPr>
            <a:r>
              <a:rPr lang="zh-CN" altLang="en-US" sz="18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信息的传递</a:t>
            </a:r>
          </a:p>
        </c:rich>
      </c:tx>
      <c:layout>
        <c:manualLayout>
          <c:xMode val="edge"/>
          <c:yMode val="edge"/>
          <c:x val="0.31143596278743485"/>
          <c:y val="3.7598204957091416E-2"/>
        </c:manualLayout>
      </c:layout>
    </c:title>
    <c:plotArea>
      <c:layout>
        <c:manualLayout>
          <c:layoutTarget val="inner"/>
          <c:xMode val="edge"/>
          <c:yMode val="edge"/>
          <c:x val="0.2030675053242979"/>
          <c:y val="0.21412153052325403"/>
          <c:w val="0.3700290106782908"/>
          <c:h val="0.7562545872153767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信息的传递</c:v>
                </c:pt>
              </c:strCache>
            </c:strRef>
          </c:tx>
          <c:dPt>
            <c:idx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1"/>
            <c:spPr>
              <a:solidFill>
                <a:schemeClr val="bg1">
                  <a:lumMod val="65000"/>
                </a:schemeClr>
              </a:solidFill>
            </c:spPr>
          </c:dPt>
          <c:dPt>
            <c:idx val="2"/>
            <c:spPr>
              <a:solidFill>
                <a:srgbClr val="FC6204"/>
              </a:solidFill>
            </c:spPr>
          </c:dPt>
          <c:dLbls>
            <c:dLbl>
              <c:idx val="0"/>
              <c:layout>
                <c:manualLayout>
                  <c:x val="-2.6046111611660566E-2"/>
                  <c:y val="0.12373462110457653"/>
                </c:manualLayout>
              </c:layout>
              <c:tx>
                <c:rich>
                  <a:bodyPr/>
                  <a:lstStyle/>
                  <a:p>
                    <a:pPr>
                      <a:defRPr sz="2000" b="1">
                        <a:solidFill>
                          <a:schemeClr val="bg1"/>
                        </a:solidFill>
                      </a:defRPr>
                    </a:pPr>
                    <a:r>
                      <a:rPr lang="en-US" altLang="zh-CN" sz="2000" b="1" dirty="0"/>
                      <a:t>7%</a:t>
                    </a:r>
                  </a:p>
                </c:rich>
              </c:tx>
              <c:spPr/>
              <c:showSer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3569660187120358"/>
                  <c:y val="-1.1148642939228013E-2"/>
                </c:manualLayout>
              </c:layout>
              <c:tx>
                <c:rich>
                  <a:bodyPr/>
                  <a:lstStyle/>
                  <a:p>
                    <a:pPr>
                      <a:defRPr sz="2000" b="1">
                        <a:solidFill>
                          <a:schemeClr val="bg1"/>
                        </a:solidFill>
                      </a:defRPr>
                    </a:pPr>
                    <a:r>
                      <a:rPr lang="en-US" altLang="zh-CN" sz="2000" b="1" dirty="0"/>
                      <a:t>38%</a:t>
                    </a:r>
                  </a:p>
                </c:rich>
              </c:tx>
              <c:spPr/>
              <c:showSer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049402797557554"/>
                  <c:y val="-5.7206110998445281E-3"/>
                </c:manualLayout>
              </c:layout>
              <c:tx>
                <c:rich>
                  <a:bodyPr/>
                  <a:lstStyle/>
                  <a:p>
                    <a:pPr>
                      <a:defRPr sz="2000" b="1">
                        <a:solidFill>
                          <a:schemeClr val="bg1"/>
                        </a:solidFill>
                      </a:defRPr>
                    </a:pPr>
                    <a:r>
                      <a:rPr lang="en-US" altLang="zh-CN" sz="2000" b="1" dirty="0"/>
                      <a:t>55%</a:t>
                    </a:r>
                  </a:p>
                </c:rich>
              </c:tx>
              <c:spPr/>
              <c:showSerName val="1"/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/>
                </a:pPr>
                <a:endParaRPr lang="zh-CN"/>
              </a:p>
            </c:txPr>
            <c:showSerName val="1"/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你在说什么</c:v>
                </c:pt>
                <c:pt idx="1">
                  <c:v>你是怎么说的</c:v>
                </c:pt>
                <c:pt idx="2">
                  <c:v>你的身体语言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7.0000000000000034E-2</c:v>
                </c:pt>
                <c:pt idx="1">
                  <c:v>0.38000000000000017</c:v>
                </c:pt>
                <c:pt idx="2">
                  <c:v>0.55000000000000004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</c:legendEntry>
      <c:legendEntry>
        <c:idx val="1"/>
        <c:txPr>
          <a:bodyPr/>
          <a:lstStyle/>
          <a:p>
            <a: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</c:legendEntry>
      <c:legendEntry>
        <c:idx val="2"/>
        <c:txPr>
          <a:bodyPr/>
          <a:lstStyle/>
          <a:p>
            <a: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</c:legendEntry>
      <c:layout>
        <c:manualLayout>
          <c:xMode val="edge"/>
          <c:yMode val="edge"/>
          <c:x val="0.60466640617050038"/>
          <c:y val="0.42589391335883492"/>
          <c:w val="0.21443481928410391"/>
          <c:h val="0.28884500238689392"/>
        </c:manualLayout>
      </c:layout>
      <c:txPr>
        <a:bodyPr/>
        <a:lstStyle/>
        <a:p>
          <a:pPr>
            <a:defRPr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zero"/>
  </c:chart>
  <c:spPr>
    <a:ln cmpd="dbl">
      <a:solidFill>
        <a:schemeClr val="bg1">
          <a:lumMod val="65000"/>
        </a:schemeClr>
      </a:solidFill>
    </a:ln>
  </c:sp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CC5C9-847A-4AFF-BE45-ED75F4913185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189E0-078E-4C81-8AED-F55778FDA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70944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yefulpresentations.co.uk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hyperlink" Target="http://www.tianya.cn/publicforum/content/no20/1/317960.shtml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5350845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50767"/>
            <a:ext cx="12192000" cy="1711387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/>
          <p:cNvSpPr txBox="1"/>
          <p:nvPr userDrawn="1"/>
        </p:nvSpPr>
        <p:spPr>
          <a:xfrm>
            <a:off x="4599714" y="2759522"/>
            <a:ext cx="7202237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600" b="1" dirty="0" smtClean="0">
                <a:solidFill>
                  <a:srgbClr val="007BF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实用礼仪</a:t>
            </a:r>
            <a:r>
              <a:rPr lang="zh-CN" altLang="en-US" sz="8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培训</a:t>
            </a:r>
            <a:endParaRPr lang="zh-CN" altLang="en-US" sz="86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62"/>
          <p:cNvSpPr txBox="1">
            <a:spLocks noChangeArrowheads="1"/>
          </p:cNvSpPr>
          <p:nvPr userDrawn="1"/>
        </p:nvSpPr>
        <p:spPr bwMode="auto">
          <a:xfrm>
            <a:off x="10372557" y="6252326"/>
            <a:ext cx="151140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1800">
                <a:solidFill>
                  <a:schemeClr val="bg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1600" dirty="0">
                <a:solidFill>
                  <a:srgbClr val="007BF6"/>
                </a:solidFill>
                <a:latin typeface="微软雅黑" pitchFamily="34" charset="-122"/>
                <a:ea typeface="微软雅黑" pitchFamily="34" charset="-122"/>
              </a:rPr>
              <a:t>布衣公子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en-GB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9" descr="E:\仝德志文件，勿删！\03-参考文档\！PPT图片及版面资源\06-PPT精选插图\05-头像\嘿嘿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947815" y="6173846"/>
            <a:ext cx="495514" cy="49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>
            <a:spLocks noChangeArrowheads="1"/>
          </p:cNvSpPr>
          <p:nvPr userDrawn="1"/>
        </p:nvSpPr>
        <p:spPr bwMode="auto">
          <a:xfrm>
            <a:off x="7842725" y="2281435"/>
            <a:ext cx="3959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i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新员工入职</a:t>
            </a:r>
            <a:r>
              <a:rPr lang="zh-CN" alt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培训之</a:t>
            </a:r>
            <a:r>
              <a:rPr lang="en-US" altLang="zh-CN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3461" y="2713216"/>
            <a:ext cx="511552" cy="355744"/>
            <a:chOff x="6410291" y="4700483"/>
            <a:chExt cx="511552" cy="355744"/>
          </a:xfrm>
        </p:grpSpPr>
        <p:sp>
          <p:nvSpPr>
            <p:cNvPr id="16" name="二十四角星 15"/>
            <p:cNvSpPr/>
            <p:nvPr/>
          </p:nvSpPr>
          <p:spPr>
            <a:xfrm>
              <a:off x="6411097" y="4700483"/>
              <a:ext cx="355744" cy="355744"/>
            </a:xfrm>
            <a:prstGeom prst="star24">
              <a:avLst/>
            </a:prstGeom>
            <a:solidFill>
              <a:srgbClr val="0070C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cs typeface="Lao UI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0430396">
              <a:off x="6410291" y="4731432"/>
              <a:ext cx="5115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solidFill>
                    <a:prstClr val="white"/>
                  </a:solidFill>
                </a:rPr>
                <a:t>V2</a:t>
              </a:r>
              <a:endParaRPr lang="zh-CN" altLang="en-US" sz="1000" dirty="0">
                <a:solidFill>
                  <a:prstClr val="white"/>
                </a:solidFill>
              </a:endParaRPr>
            </a:p>
          </p:txBody>
        </p:sp>
      </p:grpSp>
      <p:sp>
        <p:nvSpPr>
          <p:cNvPr id="13" name="TextBox 12"/>
          <p:cNvSpPr txBox="1"/>
          <p:nvPr userDrawn="1"/>
        </p:nvSpPr>
        <p:spPr>
          <a:xfrm>
            <a:off x="10083743" y="526139"/>
            <a:ext cx="167660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 anchor="ctr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3060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2885010" y="6419608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社交礼仪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692819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1118807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6" name="椭圆 5"/>
          <p:cNvSpPr/>
          <p:nvPr userDrawn="1"/>
        </p:nvSpPr>
        <p:spPr>
          <a:xfrm>
            <a:off x="1544795" y="6529663"/>
            <a:ext cx="180000" cy="180000"/>
          </a:xfrm>
          <a:prstGeom prst="ellipse">
            <a:avLst/>
          </a:prstGeom>
          <a:solidFill>
            <a:srgbClr val="333134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7" name="椭圆 6"/>
          <p:cNvSpPr/>
          <p:nvPr userDrawn="1"/>
        </p:nvSpPr>
        <p:spPr>
          <a:xfrm>
            <a:off x="1970783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57968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533016" y="547784"/>
            <a:ext cx="3024336" cy="432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过渡页 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TRANSITION PAGE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547782"/>
            <a:ext cx="508302" cy="43200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Freeform 37"/>
          <p:cNvSpPr>
            <a:spLocks/>
          </p:cNvSpPr>
          <p:nvPr userDrawn="1"/>
        </p:nvSpPr>
        <p:spPr bwMode="gray">
          <a:xfrm rot="10800000" flipH="1" flipV="1">
            <a:off x="8320749" y="1825201"/>
            <a:ext cx="1709738" cy="1709737"/>
          </a:xfrm>
          <a:custGeom>
            <a:avLst/>
            <a:gdLst>
              <a:gd name="T0" fmla="*/ 2147483647 w 1016"/>
              <a:gd name="T1" fmla="*/ 0 h 1016"/>
              <a:gd name="T2" fmla="*/ 0 w 1016"/>
              <a:gd name="T3" fmla="*/ 2147483647 h 1016"/>
              <a:gd name="T4" fmla="*/ 0 w 1016"/>
              <a:gd name="T5" fmla="*/ 2147483647 h 1016"/>
              <a:gd name="T6" fmla="*/ 2147483647 w 1016"/>
              <a:gd name="T7" fmla="*/ 2147483647 h 1016"/>
              <a:gd name="T8" fmla="*/ 2147483647 w 1016"/>
              <a:gd name="T9" fmla="*/ 2147483647 h 1016"/>
              <a:gd name="T10" fmla="*/ 2147483647 w 1016"/>
              <a:gd name="T11" fmla="*/ 0 h 10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16"/>
              <a:gd name="T19" fmla="*/ 0 h 1016"/>
              <a:gd name="T20" fmla="*/ 1016 w 1016"/>
              <a:gd name="T21" fmla="*/ 1016 h 10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16" h="1016">
                <a:moveTo>
                  <a:pt x="508" y="0"/>
                </a:moveTo>
                <a:cubicBezTo>
                  <a:pt x="227" y="0"/>
                  <a:pt x="0" y="227"/>
                  <a:pt x="0" y="508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508" y="1016"/>
                  <a:pt x="508" y="1016"/>
                  <a:pt x="508" y="1016"/>
                </a:cubicBezTo>
                <a:cubicBezTo>
                  <a:pt x="789" y="1016"/>
                  <a:pt x="1016" y="78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 dirty="0">
              <a:solidFill>
                <a:schemeClr val="lt1"/>
              </a:solidFill>
            </a:endParaRPr>
          </a:p>
        </p:txBody>
      </p:sp>
      <p:sp>
        <p:nvSpPr>
          <p:cNvPr id="35" name="矩形 25"/>
          <p:cNvSpPr/>
          <p:nvPr userDrawn="1"/>
        </p:nvSpPr>
        <p:spPr>
          <a:xfrm>
            <a:off x="6398286" y="1825200"/>
            <a:ext cx="1709738" cy="1709738"/>
          </a:xfrm>
          <a:custGeom>
            <a:avLst/>
            <a:gdLst/>
            <a:ahLst/>
            <a:cxnLst/>
            <a:rect l="l" t="t" r="r" b="b"/>
            <a:pathLst>
              <a:path w="1709738" h="1709738">
                <a:moveTo>
                  <a:pt x="854869" y="0"/>
                </a:moveTo>
                <a:cubicBezTo>
                  <a:pt x="1327740" y="0"/>
                  <a:pt x="1709738" y="381999"/>
                  <a:pt x="1709738" y="854869"/>
                </a:cubicBezTo>
                <a:cubicBezTo>
                  <a:pt x="1709738" y="854883"/>
                  <a:pt x="1709738" y="858254"/>
                  <a:pt x="1709738" y="1709738"/>
                </a:cubicBezTo>
                <a:cubicBezTo>
                  <a:pt x="1709725" y="1709738"/>
                  <a:pt x="1706353" y="1709738"/>
                  <a:pt x="854869" y="1709738"/>
                </a:cubicBezTo>
                <a:cubicBezTo>
                  <a:pt x="381999" y="1709738"/>
                  <a:pt x="0" y="1327740"/>
                  <a:pt x="0" y="854869"/>
                </a:cubicBezTo>
                <a:cubicBezTo>
                  <a:pt x="0" y="381999"/>
                  <a:pt x="381999" y="0"/>
                  <a:pt x="85486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36" name="矩形 26"/>
          <p:cNvSpPr/>
          <p:nvPr userDrawn="1"/>
        </p:nvSpPr>
        <p:spPr>
          <a:xfrm>
            <a:off x="5731537" y="3696520"/>
            <a:ext cx="2376487" cy="2376487"/>
          </a:xfrm>
          <a:custGeom>
            <a:avLst/>
            <a:gdLst/>
            <a:ahLst/>
            <a:cxnLst/>
            <a:rect l="l" t="t" r="r" b="b"/>
            <a:pathLst>
              <a:path w="2376487" h="2376487">
                <a:moveTo>
                  <a:pt x="1188244" y="0"/>
                </a:moveTo>
                <a:cubicBezTo>
                  <a:pt x="1188256" y="0"/>
                  <a:pt x="1192038" y="0"/>
                  <a:pt x="2376487" y="0"/>
                </a:cubicBezTo>
                <a:cubicBezTo>
                  <a:pt x="2376487" y="19"/>
                  <a:pt x="2376487" y="4713"/>
                  <a:pt x="2376487" y="1188244"/>
                </a:cubicBezTo>
                <a:cubicBezTo>
                  <a:pt x="2376487" y="1845520"/>
                  <a:pt x="1845520" y="2376487"/>
                  <a:pt x="1188244" y="2376487"/>
                </a:cubicBezTo>
                <a:cubicBezTo>
                  <a:pt x="530967" y="2376487"/>
                  <a:pt x="0" y="1845520"/>
                  <a:pt x="0" y="1188244"/>
                </a:cubicBezTo>
                <a:cubicBezTo>
                  <a:pt x="0" y="530967"/>
                  <a:pt x="530967" y="0"/>
                  <a:pt x="1188244" y="0"/>
                </a:cubicBezTo>
                <a:close/>
              </a:path>
            </a:pathLst>
          </a:custGeom>
          <a:solidFill>
            <a:srgbClr val="FF66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37" name="矩形 27"/>
          <p:cNvSpPr/>
          <p:nvPr userDrawn="1"/>
        </p:nvSpPr>
        <p:spPr>
          <a:xfrm>
            <a:off x="8320749" y="3696520"/>
            <a:ext cx="1709738" cy="1709738"/>
          </a:xfrm>
          <a:custGeom>
            <a:avLst/>
            <a:gdLst/>
            <a:ahLst/>
            <a:cxnLst/>
            <a:rect l="l" t="t" r="r" b="b"/>
            <a:pathLst>
              <a:path w="1709738" h="1709738">
                <a:moveTo>
                  <a:pt x="0" y="0"/>
                </a:moveTo>
                <a:cubicBezTo>
                  <a:pt x="14" y="0"/>
                  <a:pt x="3385" y="0"/>
                  <a:pt x="854869" y="0"/>
                </a:cubicBezTo>
                <a:cubicBezTo>
                  <a:pt x="1327739" y="0"/>
                  <a:pt x="1709738" y="381998"/>
                  <a:pt x="1709738" y="854869"/>
                </a:cubicBezTo>
                <a:cubicBezTo>
                  <a:pt x="1709738" y="1327740"/>
                  <a:pt x="1327739" y="1709738"/>
                  <a:pt x="854869" y="1709738"/>
                </a:cubicBezTo>
                <a:cubicBezTo>
                  <a:pt x="381998" y="1709738"/>
                  <a:pt x="0" y="1327740"/>
                  <a:pt x="0" y="854869"/>
                </a:cubicBezTo>
                <a:cubicBezTo>
                  <a:pt x="0" y="854855"/>
                  <a:pt x="0" y="851340"/>
                  <a:pt x="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42" name="TextBox 8"/>
          <p:cNvSpPr txBox="1"/>
          <p:nvPr userDrawn="1"/>
        </p:nvSpPr>
        <p:spPr>
          <a:xfrm>
            <a:off x="4849013" y="4617638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04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pic>
        <p:nvPicPr>
          <p:cNvPr id="43" name="Picture 3" descr="F:\360云盘\02-个人资料\！PPT图片及版面资源\05-PPT精选插图\02-商务类\01-商务综合\sy_20111207231959434010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017305" y="4148008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45" name="TextBox 44"/>
          <p:cNvSpPr txBox="1"/>
          <p:nvPr userDrawn="1"/>
        </p:nvSpPr>
        <p:spPr>
          <a:xfrm>
            <a:off x="6940385" y="37500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商务礼仪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6" name="直接连接符 45"/>
          <p:cNvCxnSpPr/>
          <p:nvPr userDrawn="1"/>
        </p:nvCxnSpPr>
        <p:spPr>
          <a:xfrm>
            <a:off x="535535" y="381612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 userDrawn="1"/>
        </p:nvCxnSpPr>
        <p:spPr>
          <a:xfrm>
            <a:off x="535535" y="435618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 userDrawn="1"/>
        </p:nvCxnSpPr>
        <p:spPr>
          <a:xfrm>
            <a:off x="535535" y="489624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 userDrawn="1"/>
        </p:nvCxnSpPr>
        <p:spPr>
          <a:xfrm>
            <a:off x="535535" y="543630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 bwMode="auto">
          <a:xfrm>
            <a:off x="996610" y="397814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 userDrawn="1"/>
        </p:nvSpPr>
        <p:spPr bwMode="auto">
          <a:xfrm>
            <a:off x="996610" y="451820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 userDrawn="1"/>
        </p:nvSpPr>
        <p:spPr bwMode="auto">
          <a:xfrm>
            <a:off x="996610" y="505826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12"/>
          <p:cNvSpPr txBox="1"/>
          <p:nvPr userDrawn="1"/>
        </p:nvSpPr>
        <p:spPr>
          <a:xfrm>
            <a:off x="1356651" y="390148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见面礼仪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13"/>
          <p:cNvSpPr txBox="1"/>
          <p:nvPr userDrawn="1"/>
        </p:nvSpPr>
        <p:spPr>
          <a:xfrm>
            <a:off x="1356651" y="444154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邮件礼仪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5" name="文本框 14"/>
          <p:cNvSpPr txBox="1"/>
          <p:nvPr userDrawn="1"/>
        </p:nvSpPr>
        <p:spPr>
          <a:xfrm>
            <a:off x="1353526" y="498160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位置礼仪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742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2885010" y="6419608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商务礼仪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692819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1118807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6" name="椭圆 5"/>
          <p:cNvSpPr/>
          <p:nvPr userDrawn="1"/>
        </p:nvSpPr>
        <p:spPr>
          <a:xfrm>
            <a:off x="1544795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7" name="椭圆 6"/>
          <p:cNvSpPr/>
          <p:nvPr userDrawn="1"/>
        </p:nvSpPr>
        <p:spPr>
          <a:xfrm>
            <a:off x="1970783" y="6529663"/>
            <a:ext cx="180000" cy="180000"/>
          </a:xfrm>
          <a:prstGeom prst="ellipse">
            <a:avLst/>
          </a:prstGeom>
          <a:solidFill>
            <a:srgbClr val="333134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57968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3645024"/>
            <a:ext cx="12195175" cy="3024336"/>
          </a:xfrm>
          <a:prstGeom prst="rect">
            <a:avLst/>
          </a:prstGeom>
          <a:gradFill>
            <a:gsLst>
              <a:gs pos="0">
                <a:srgbClr val="FAFAFA"/>
              </a:gs>
              <a:gs pos="50000">
                <a:srgbClr val="FBFBFB"/>
              </a:gs>
              <a:gs pos="100000">
                <a:srgbClr val="FCFCF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49515" y="3927442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914440" y="3949825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0" y="6669360"/>
            <a:ext cx="12195175" cy="18864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3034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12195175" cy="3645024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70C19"/>
              </a:solidFill>
            </a:endParaRPr>
          </a:p>
        </p:txBody>
      </p:sp>
      <p:sp>
        <p:nvSpPr>
          <p:cNvPr id="12" name="标题 1"/>
          <p:cNvSpPr txBox="1">
            <a:spLocks noChangeArrowheads="1"/>
          </p:cNvSpPr>
          <p:nvPr userDrawn="1"/>
        </p:nvSpPr>
        <p:spPr>
          <a:xfrm>
            <a:off x="4225380" y="1886967"/>
            <a:ext cx="7560839" cy="1470025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sym typeface="Impact" pitchFamily="34" charset="0"/>
              </a:rPr>
              <a:t>Thank </a:t>
            </a:r>
            <a:r>
              <a:rPr lang="en-US" altLang="zh-CN" sz="7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sym typeface="Impact" pitchFamily="34" charset="0"/>
              </a:rPr>
              <a:t>You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</a:endParaRPr>
          </a:p>
        </p:txBody>
      </p:sp>
      <p:sp>
        <p:nvSpPr>
          <p:cNvPr id="13" name="TextBox 10"/>
          <p:cNvSpPr>
            <a:spLocks noChangeArrowheads="1"/>
          </p:cNvSpPr>
          <p:nvPr userDrawn="1"/>
        </p:nvSpPr>
        <p:spPr bwMode="auto">
          <a:xfrm>
            <a:off x="5914440" y="5030406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14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49515" y="5052268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090738" y="1890527"/>
            <a:ext cx="2541090" cy="3501677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49515" y="4485923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914440" y="4490115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143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0643E-7 -1.19861 L 3.30643E-7 2.59259E-6 L 0.00039 -0.12153 L 3.30643E-7 2.59259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2" grpId="1" animBg="1"/>
      <p:bldP spid="13" grpId="0"/>
      <p:bldP spid="17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11" name="矩形 10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13" name="矩形 12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14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9"/>
          <p:cNvSpPr txBox="1"/>
          <p:nvPr userDrawn="1"/>
        </p:nvSpPr>
        <p:spPr>
          <a:xfrm>
            <a:off x="6816378" y="2492896"/>
            <a:ext cx="4895452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7103318" y="5469419"/>
            <a:ext cx="4369405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marL="0" marR="0" lvl="0" indent="0" algn="ctr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文本框 19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289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533016" y="547784"/>
            <a:ext cx="3024336" cy="432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目录页 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CONTENTS PAGE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547782"/>
            <a:ext cx="508302" cy="43200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gray">
          <a:xfrm flipH="1">
            <a:off x="5736847" y="1161938"/>
            <a:ext cx="2376487" cy="2376488"/>
          </a:xfrm>
          <a:custGeom>
            <a:avLst/>
            <a:gdLst>
              <a:gd name="T0" fmla="*/ 2147483647 w 1016"/>
              <a:gd name="T1" fmla="*/ 0 h 1016"/>
              <a:gd name="T2" fmla="*/ 0 w 1016"/>
              <a:gd name="T3" fmla="*/ 2147483647 h 1016"/>
              <a:gd name="T4" fmla="*/ 0 w 1016"/>
              <a:gd name="T5" fmla="*/ 2147483647 h 1016"/>
              <a:gd name="T6" fmla="*/ 2147483647 w 1016"/>
              <a:gd name="T7" fmla="*/ 2147483647 h 1016"/>
              <a:gd name="T8" fmla="*/ 2147483647 w 1016"/>
              <a:gd name="T9" fmla="*/ 2147483647 h 1016"/>
              <a:gd name="T10" fmla="*/ 2147483647 w 1016"/>
              <a:gd name="T11" fmla="*/ 0 h 10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16"/>
              <a:gd name="T19" fmla="*/ 0 h 1016"/>
              <a:gd name="T20" fmla="*/ 1016 w 1016"/>
              <a:gd name="T21" fmla="*/ 1016 h 10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16" h="1016">
                <a:moveTo>
                  <a:pt x="508" y="0"/>
                </a:moveTo>
                <a:cubicBezTo>
                  <a:pt x="227" y="0"/>
                  <a:pt x="0" y="227"/>
                  <a:pt x="0" y="508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508" y="1016"/>
                  <a:pt x="508" y="1016"/>
                  <a:pt x="508" y="1016"/>
                </a:cubicBezTo>
                <a:cubicBezTo>
                  <a:pt x="789" y="1016"/>
                  <a:pt x="1016" y="78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FF66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 dirty="0">
              <a:solidFill>
                <a:schemeClr val="lt1"/>
              </a:solidFill>
            </a:endParaRPr>
          </a:p>
        </p:txBody>
      </p:sp>
      <p:sp>
        <p:nvSpPr>
          <p:cNvPr id="39" name="Freeform 35"/>
          <p:cNvSpPr>
            <a:spLocks/>
          </p:cNvSpPr>
          <p:nvPr userDrawn="1"/>
        </p:nvSpPr>
        <p:spPr bwMode="gray">
          <a:xfrm>
            <a:off x="8317922" y="1161939"/>
            <a:ext cx="2376488" cy="2376487"/>
          </a:xfrm>
          <a:custGeom>
            <a:avLst/>
            <a:gdLst>
              <a:gd name="T0" fmla="*/ 2147483647 w 1016"/>
              <a:gd name="T1" fmla="*/ 0 h 1016"/>
              <a:gd name="T2" fmla="*/ 0 w 1016"/>
              <a:gd name="T3" fmla="*/ 2147483647 h 1016"/>
              <a:gd name="T4" fmla="*/ 0 w 1016"/>
              <a:gd name="T5" fmla="*/ 2147483647 h 1016"/>
              <a:gd name="T6" fmla="*/ 2147483647 w 1016"/>
              <a:gd name="T7" fmla="*/ 2147483647 h 1016"/>
              <a:gd name="T8" fmla="*/ 2147483647 w 1016"/>
              <a:gd name="T9" fmla="*/ 2147483647 h 1016"/>
              <a:gd name="T10" fmla="*/ 2147483647 w 1016"/>
              <a:gd name="T11" fmla="*/ 0 h 10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16"/>
              <a:gd name="T19" fmla="*/ 0 h 1016"/>
              <a:gd name="T20" fmla="*/ 1016 w 1016"/>
              <a:gd name="T21" fmla="*/ 1016 h 10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16" h="1016">
                <a:moveTo>
                  <a:pt x="508" y="0"/>
                </a:moveTo>
                <a:cubicBezTo>
                  <a:pt x="227" y="0"/>
                  <a:pt x="0" y="227"/>
                  <a:pt x="0" y="508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508" y="1016"/>
                  <a:pt x="508" y="1016"/>
                  <a:pt x="508" y="1016"/>
                </a:cubicBezTo>
                <a:cubicBezTo>
                  <a:pt x="789" y="1016"/>
                  <a:pt x="1016" y="78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FF66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 dirty="0">
              <a:solidFill>
                <a:schemeClr val="lt1"/>
              </a:solidFill>
            </a:endParaRPr>
          </a:p>
        </p:txBody>
      </p:sp>
      <p:sp>
        <p:nvSpPr>
          <p:cNvPr id="41" name="矩形 22"/>
          <p:cNvSpPr/>
          <p:nvPr userDrawn="1"/>
        </p:nvSpPr>
        <p:spPr>
          <a:xfrm>
            <a:off x="8313160" y="3710668"/>
            <a:ext cx="2376488" cy="2376487"/>
          </a:xfrm>
          <a:custGeom>
            <a:avLst/>
            <a:gdLst/>
            <a:ahLst/>
            <a:cxnLst/>
            <a:rect l="l" t="t" r="r" b="b"/>
            <a:pathLst>
              <a:path w="2376488" h="2376487">
                <a:moveTo>
                  <a:pt x="0" y="0"/>
                </a:moveTo>
                <a:cubicBezTo>
                  <a:pt x="1188244" y="0"/>
                  <a:pt x="1188244" y="0"/>
                  <a:pt x="1188244" y="0"/>
                </a:cubicBezTo>
                <a:cubicBezTo>
                  <a:pt x="1845521" y="0"/>
                  <a:pt x="2376488" y="530967"/>
                  <a:pt x="2376488" y="1188243"/>
                </a:cubicBezTo>
                <a:cubicBezTo>
                  <a:pt x="2376488" y="1845520"/>
                  <a:pt x="1845521" y="2376487"/>
                  <a:pt x="1188244" y="2376487"/>
                </a:cubicBezTo>
                <a:cubicBezTo>
                  <a:pt x="530967" y="2376487"/>
                  <a:pt x="0" y="1845520"/>
                  <a:pt x="0" y="118824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66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43" name="矩形 26"/>
          <p:cNvSpPr/>
          <p:nvPr userDrawn="1"/>
        </p:nvSpPr>
        <p:spPr>
          <a:xfrm>
            <a:off x="5727123" y="3721783"/>
            <a:ext cx="2376487" cy="2376487"/>
          </a:xfrm>
          <a:custGeom>
            <a:avLst/>
            <a:gdLst/>
            <a:ahLst/>
            <a:cxnLst/>
            <a:rect l="l" t="t" r="r" b="b"/>
            <a:pathLst>
              <a:path w="2376487" h="2376487">
                <a:moveTo>
                  <a:pt x="1188244" y="0"/>
                </a:moveTo>
                <a:cubicBezTo>
                  <a:pt x="1188256" y="0"/>
                  <a:pt x="1192038" y="0"/>
                  <a:pt x="2376487" y="0"/>
                </a:cubicBezTo>
                <a:cubicBezTo>
                  <a:pt x="2376487" y="19"/>
                  <a:pt x="2376487" y="4713"/>
                  <a:pt x="2376487" y="1188244"/>
                </a:cubicBezTo>
                <a:cubicBezTo>
                  <a:pt x="2376487" y="1845520"/>
                  <a:pt x="1845520" y="2376487"/>
                  <a:pt x="1188244" y="2376487"/>
                </a:cubicBezTo>
                <a:cubicBezTo>
                  <a:pt x="530967" y="2376487"/>
                  <a:pt x="0" y="1845520"/>
                  <a:pt x="0" y="1188244"/>
                </a:cubicBezTo>
                <a:cubicBezTo>
                  <a:pt x="0" y="530967"/>
                  <a:pt x="530967" y="0"/>
                  <a:pt x="1188244" y="0"/>
                </a:cubicBezTo>
                <a:close/>
              </a:path>
            </a:pathLst>
          </a:custGeom>
          <a:solidFill>
            <a:srgbClr val="FF66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pic>
        <p:nvPicPr>
          <p:cNvPr id="44" name="Picture 17" descr="C:\Users\user\Desktop\xpic2196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657785" y="1384066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" name="TextBox 1"/>
          <p:cNvSpPr txBox="1"/>
          <p:nvPr userDrawn="1"/>
        </p:nvSpPr>
        <p:spPr>
          <a:xfrm>
            <a:off x="6940385" y="31367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礼仪概述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F:\360云盘\03-doing\110219_1312885192182.jpg"/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017305" y="1384066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27" name="Picture 3" descr="F:\360云盘\02-个人资料\！PPT图片及版面资源\05-PPT精选插图\02-商务类\01-商务综合\sy_20111207231959434010.jpg"/>
          <p:cNvPicPr>
            <a:picLocks noChangeAspect="1" noChangeArrowheads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017305" y="4148008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47" name="TextBox 8"/>
          <p:cNvSpPr txBox="1"/>
          <p:nvPr userDrawn="1"/>
        </p:nvSpPr>
        <p:spPr>
          <a:xfrm>
            <a:off x="4849013" y="2057794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01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48" name="TextBox 8"/>
          <p:cNvSpPr txBox="1"/>
          <p:nvPr userDrawn="1"/>
        </p:nvSpPr>
        <p:spPr>
          <a:xfrm>
            <a:off x="4849013" y="4617803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04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49" name="TextBox 8"/>
          <p:cNvSpPr txBox="1"/>
          <p:nvPr userDrawn="1"/>
        </p:nvSpPr>
        <p:spPr>
          <a:xfrm>
            <a:off x="10681544" y="2058123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02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50" name="TextBox 8"/>
          <p:cNvSpPr txBox="1"/>
          <p:nvPr userDrawn="1"/>
        </p:nvSpPr>
        <p:spPr>
          <a:xfrm>
            <a:off x="10681544" y="4617803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03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 userDrawn="1"/>
        </p:nvSpPr>
        <p:spPr>
          <a:xfrm>
            <a:off x="8393408" y="31367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职业形象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 userDrawn="1"/>
        </p:nvSpPr>
        <p:spPr>
          <a:xfrm>
            <a:off x="8393408" y="37500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社交礼仪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 userDrawn="1"/>
        </p:nvSpPr>
        <p:spPr>
          <a:xfrm>
            <a:off x="6940385" y="37500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商务礼仪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8" name="Picture 4" descr="C:\Documents and Settings\t11318\桌面\图片2.jpg"/>
          <p:cNvPicPr>
            <a:picLocks noChangeAspect="1" noChangeArrowheads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657785" y="4148008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4126153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533016" y="547784"/>
            <a:ext cx="3024336" cy="432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过渡页 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TRANSITION PAGE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547782"/>
            <a:ext cx="508302" cy="43200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矩形 1"/>
          <p:cNvSpPr/>
          <p:nvPr/>
        </p:nvSpPr>
        <p:spPr>
          <a:xfrm>
            <a:off x="8317922" y="1828689"/>
            <a:ext cx="1709739" cy="1709737"/>
          </a:xfrm>
          <a:custGeom>
            <a:avLst/>
            <a:gdLst/>
            <a:ahLst/>
            <a:cxnLst/>
            <a:rect l="l" t="t" r="r" b="b"/>
            <a:pathLst>
              <a:path w="1709739" h="1709737">
                <a:moveTo>
                  <a:pt x="854869" y="0"/>
                </a:moveTo>
                <a:cubicBezTo>
                  <a:pt x="1327740" y="0"/>
                  <a:pt x="1709739" y="381998"/>
                  <a:pt x="1709739" y="854868"/>
                </a:cubicBezTo>
                <a:cubicBezTo>
                  <a:pt x="1709739" y="1327738"/>
                  <a:pt x="1327740" y="1709737"/>
                  <a:pt x="854869" y="1709737"/>
                </a:cubicBezTo>
                <a:cubicBezTo>
                  <a:pt x="0" y="1709737"/>
                  <a:pt x="0" y="1709737"/>
                  <a:pt x="0" y="1709737"/>
                </a:cubicBezTo>
                <a:cubicBezTo>
                  <a:pt x="0" y="854868"/>
                  <a:pt x="0" y="854868"/>
                  <a:pt x="0" y="854868"/>
                </a:cubicBezTo>
                <a:cubicBezTo>
                  <a:pt x="0" y="381998"/>
                  <a:pt x="381999" y="0"/>
                  <a:pt x="85486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30" name="矩形 16"/>
          <p:cNvSpPr/>
          <p:nvPr/>
        </p:nvSpPr>
        <p:spPr>
          <a:xfrm>
            <a:off x="8313160" y="3710669"/>
            <a:ext cx="1709737" cy="1709738"/>
          </a:xfrm>
          <a:custGeom>
            <a:avLst/>
            <a:gdLst/>
            <a:ahLst/>
            <a:cxnLst/>
            <a:rect l="l" t="t" r="r" b="b"/>
            <a:pathLst>
              <a:path w="1709737" h="1709738">
                <a:moveTo>
                  <a:pt x="0" y="0"/>
                </a:moveTo>
                <a:cubicBezTo>
                  <a:pt x="854868" y="0"/>
                  <a:pt x="854868" y="0"/>
                  <a:pt x="854868" y="0"/>
                </a:cubicBezTo>
                <a:cubicBezTo>
                  <a:pt x="1327738" y="0"/>
                  <a:pt x="1709737" y="381998"/>
                  <a:pt x="1709737" y="854869"/>
                </a:cubicBezTo>
                <a:cubicBezTo>
                  <a:pt x="1709737" y="1327740"/>
                  <a:pt x="1327738" y="1709738"/>
                  <a:pt x="854868" y="1709738"/>
                </a:cubicBezTo>
                <a:cubicBezTo>
                  <a:pt x="381998" y="1709738"/>
                  <a:pt x="0" y="1327740"/>
                  <a:pt x="0" y="85486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33" name="矩形 17"/>
          <p:cNvSpPr/>
          <p:nvPr/>
        </p:nvSpPr>
        <p:spPr>
          <a:xfrm>
            <a:off x="6393872" y="3721783"/>
            <a:ext cx="1709738" cy="1709738"/>
          </a:xfrm>
          <a:custGeom>
            <a:avLst/>
            <a:gdLst/>
            <a:ahLst/>
            <a:cxnLst/>
            <a:rect l="l" t="t" r="r" b="b"/>
            <a:pathLst>
              <a:path w="1709738" h="1709738">
                <a:moveTo>
                  <a:pt x="854869" y="0"/>
                </a:moveTo>
                <a:cubicBezTo>
                  <a:pt x="1709738" y="0"/>
                  <a:pt x="1709738" y="0"/>
                  <a:pt x="1709738" y="0"/>
                </a:cubicBezTo>
                <a:cubicBezTo>
                  <a:pt x="1709738" y="854869"/>
                  <a:pt x="1709738" y="854869"/>
                  <a:pt x="1709738" y="854869"/>
                </a:cubicBezTo>
                <a:cubicBezTo>
                  <a:pt x="1709738" y="1327739"/>
                  <a:pt x="1327739" y="1709738"/>
                  <a:pt x="854869" y="1709738"/>
                </a:cubicBezTo>
                <a:cubicBezTo>
                  <a:pt x="381998" y="1709738"/>
                  <a:pt x="0" y="1327739"/>
                  <a:pt x="0" y="854869"/>
                </a:cubicBezTo>
                <a:cubicBezTo>
                  <a:pt x="0" y="381999"/>
                  <a:pt x="381998" y="0"/>
                  <a:pt x="85486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36" name="Freeform 35"/>
          <p:cNvSpPr>
            <a:spLocks/>
          </p:cNvSpPr>
          <p:nvPr/>
        </p:nvSpPr>
        <p:spPr bwMode="gray">
          <a:xfrm flipH="1">
            <a:off x="5725535" y="1161145"/>
            <a:ext cx="2376487" cy="2376488"/>
          </a:xfrm>
          <a:custGeom>
            <a:avLst/>
            <a:gdLst>
              <a:gd name="T0" fmla="*/ 2147483647 w 1016"/>
              <a:gd name="T1" fmla="*/ 0 h 1016"/>
              <a:gd name="T2" fmla="*/ 0 w 1016"/>
              <a:gd name="T3" fmla="*/ 2147483647 h 1016"/>
              <a:gd name="T4" fmla="*/ 0 w 1016"/>
              <a:gd name="T5" fmla="*/ 2147483647 h 1016"/>
              <a:gd name="T6" fmla="*/ 2147483647 w 1016"/>
              <a:gd name="T7" fmla="*/ 2147483647 h 1016"/>
              <a:gd name="T8" fmla="*/ 2147483647 w 1016"/>
              <a:gd name="T9" fmla="*/ 2147483647 h 1016"/>
              <a:gd name="T10" fmla="*/ 2147483647 w 1016"/>
              <a:gd name="T11" fmla="*/ 0 h 10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16"/>
              <a:gd name="T19" fmla="*/ 0 h 1016"/>
              <a:gd name="T20" fmla="*/ 1016 w 1016"/>
              <a:gd name="T21" fmla="*/ 1016 h 10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16" h="1016">
                <a:moveTo>
                  <a:pt x="508" y="0"/>
                </a:moveTo>
                <a:cubicBezTo>
                  <a:pt x="227" y="0"/>
                  <a:pt x="0" y="227"/>
                  <a:pt x="0" y="508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508" y="1016"/>
                  <a:pt x="508" y="1016"/>
                  <a:pt x="508" y="1016"/>
                </a:cubicBezTo>
                <a:cubicBezTo>
                  <a:pt x="789" y="1016"/>
                  <a:pt x="1016" y="78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FF66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 dirty="0">
              <a:solidFill>
                <a:schemeClr val="lt1"/>
              </a:solidFill>
            </a:endParaRPr>
          </a:p>
        </p:txBody>
      </p:sp>
      <p:sp>
        <p:nvSpPr>
          <p:cNvPr id="41" name="TextBox 8"/>
          <p:cNvSpPr txBox="1"/>
          <p:nvPr userDrawn="1"/>
        </p:nvSpPr>
        <p:spPr>
          <a:xfrm>
            <a:off x="4849013" y="2057794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01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 userDrawn="1"/>
        </p:nvSpPr>
        <p:spPr>
          <a:xfrm>
            <a:off x="6940385" y="31367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礼仪概述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3" name="Picture 2" descr="F:\360云盘\03-doing\110219_1312885192182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017305" y="1384066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cxnSp>
        <p:nvCxnSpPr>
          <p:cNvPr id="44" name="直接连接符 43"/>
          <p:cNvCxnSpPr/>
          <p:nvPr userDrawn="1"/>
        </p:nvCxnSpPr>
        <p:spPr>
          <a:xfrm>
            <a:off x="535535" y="381612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 userDrawn="1"/>
        </p:nvCxnSpPr>
        <p:spPr>
          <a:xfrm>
            <a:off x="535535" y="435618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 userDrawn="1"/>
        </p:nvCxnSpPr>
        <p:spPr>
          <a:xfrm>
            <a:off x="535535" y="489624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 userDrawn="1"/>
        </p:nvCxnSpPr>
        <p:spPr>
          <a:xfrm>
            <a:off x="535535" y="543630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 userDrawn="1"/>
        </p:nvSpPr>
        <p:spPr bwMode="auto">
          <a:xfrm>
            <a:off x="996610" y="397814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 userDrawn="1"/>
        </p:nvSpPr>
        <p:spPr bwMode="auto">
          <a:xfrm>
            <a:off x="996610" y="451820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 userDrawn="1"/>
        </p:nvSpPr>
        <p:spPr bwMode="auto">
          <a:xfrm>
            <a:off x="996610" y="505826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12"/>
          <p:cNvSpPr txBox="1"/>
          <p:nvPr userDrawn="1"/>
        </p:nvSpPr>
        <p:spPr>
          <a:xfrm>
            <a:off x="1356651" y="390148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礼仪现状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13"/>
          <p:cNvSpPr txBox="1"/>
          <p:nvPr userDrawn="1"/>
        </p:nvSpPr>
        <p:spPr>
          <a:xfrm>
            <a:off x="1356651" y="444154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何为礼仪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3" name="文本框 14"/>
          <p:cNvSpPr txBox="1"/>
          <p:nvPr userDrawn="1"/>
        </p:nvSpPr>
        <p:spPr>
          <a:xfrm>
            <a:off x="1353526" y="498160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为何要学礼仪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4007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2885010" y="6419608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礼仪概述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692819" y="6529663"/>
            <a:ext cx="180000" cy="180000"/>
          </a:xfrm>
          <a:prstGeom prst="ellipse">
            <a:avLst/>
          </a:prstGeom>
          <a:solidFill>
            <a:srgbClr val="333134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1118807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6" name="椭圆 5"/>
          <p:cNvSpPr/>
          <p:nvPr userDrawn="1"/>
        </p:nvSpPr>
        <p:spPr>
          <a:xfrm>
            <a:off x="1544795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7" name="椭圆 6"/>
          <p:cNvSpPr/>
          <p:nvPr userDrawn="1"/>
        </p:nvSpPr>
        <p:spPr>
          <a:xfrm>
            <a:off x="1970783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09387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533016" y="547784"/>
            <a:ext cx="3024336" cy="432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过渡页 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TRANSITION PAGE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547782"/>
            <a:ext cx="508302" cy="43200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328347" y="1160245"/>
            <a:ext cx="4297364" cy="4294187"/>
            <a:chOff x="2750043" y="949775"/>
            <a:chExt cx="4297364" cy="4294187"/>
          </a:xfrm>
        </p:grpSpPr>
        <p:sp>
          <p:nvSpPr>
            <p:cNvPr id="24" name="Freeform 35"/>
            <p:cNvSpPr>
              <a:spLocks/>
            </p:cNvSpPr>
            <p:nvPr/>
          </p:nvSpPr>
          <p:spPr bwMode="gray">
            <a:xfrm>
              <a:off x="4670919" y="949775"/>
              <a:ext cx="2376488" cy="2376487"/>
            </a:xfrm>
            <a:custGeom>
              <a:avLst/>
              <a:gdLst>
                <a:gd name="T0" fmla="*/ 2147483647 w 1016"/>
                <a:gd name="T1" fmla="*/ 0 h 1016"/>
                <a:gd name="T2" fmla="*/ 0 w 1016"/>
                <a:gd name="T3" fmla="*/ 2147483647 h 1016"/>
                <a:gd name="T4" fmla="*/ 0 w 1016"/>
                <a:gd name="T5" fmla="*/ 2147483647 h 1016"/>
                <a:gd name="T6" fmla="*/ 2147483647 w 1016"/>
                <a:gd name="T7" fmla="*/ 2147483647 h 1016"/>
                <a:gd name="T8" fmla="*/ 2147483647 w 1016"/>
                <a:gd name="T9" fmla="*/ 2147483647 h 1016"/>
                <a:gd name="T10" fmla="*/ 2147483647 w 1016"/>
                <a:gd name="T11" fmla="*/ 0 h 10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6"/>
                <a:gd name="T19" fmla="*/ 0 h 1016"/>
                <a:gd name="T20" fmla="*/ 1016 w 1016"/>
                <a:gd name="T21" fmla="*/ 1016 h 10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6" h="1016">
                  <a:moveTo>
                    <a:pt x="508" y="0"/>
                  </a:moveTo>
                  <a:cubicBezTo>
                    <a:pt x="227" y="0"/>
                    <a:pt x="0" y="227"/>
                    <a:pt x="0" y="508"/>
                  </a:cubicBezTo>
                  <a:cubicBezTo>
                    <a:pt x="0" y="1016"/>
                    <a:pt x="0" y="1016"/>
                    <a:pt x="0" y="1016"/>
                  </a:cubicBezTo>
                  <a:cubicBezTo>
                    <a:pt x="508" y="1016"/>
                    <a:pt x="508" y="1016"/>
                    <a:pt x="508" y="1016"/>
                  </a:cubicBezTo>
                  <a:cubicBezTo>
                    <a:pt x="789" y="1016"/>
                    <a:pt x="1016" y="789"/>
                    <a:pt x="1016" y="508"/>
                  </a:cubicBezTo>
                  <a:cubicBezTo>
                    <a:pt x="1016" y="227"/>
                    <a:pt x="789" y="0"/>
                    <a:pt x="508" y="0"/>
                  </a:cubicBezTo>
                  <a:close/>
                </a:path>
              </a:pathLst>
            </a:custGeom>
            <a:solidFill>
              <a:srgbClr val="FF66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 dirty="0">
                <a:solidFill>
                  <a:schemeClr val="lt1"/>
                </a:solidFill>
              </a:endParaRPr>
            </a:p>
          </p:txBody>
        </p:sp>
        <p:sp>
          <p:nvSpPr>
            <p:cNvPr id="22" name="矩形 24"/>
            <p:cNvSpPr/>
            <p:nvPr/>
          </p:nvSpPr>
          <p:spPr>
            <a:xfrm>
              <a:off x="4669332" y="3534225"/>
              <a:ext cx="1709738" cy="1709737"/>
            </a:xfrm>
            <a:custGeom>
              <a:avLst/>
              <a:gdLst/>
              <a:ahLst/>
              <a:cxnLst/>
              <a:rect l="l" t="t" r="r" b="b"/>
              <a:pathLst>
                <a:path w="1709738" h="1709737">
                  <a:moveTo>
                    <a:pt x="0" y="0"/>
                  </a:moveTo>
                  <a:cubicBezTo>
                    <a:pt x="854869" y="0"/>
                    <a:pt x="854869" y="0"/>
                    <a:pt x="854869" y="0"/>
                  </a:cubicBezTo>
                  <a:cubicBezTo>
                    <a:pt x="1327739" y="0"/>
                    <a:pt x="1709738" y="381998"/>
                    <a:pt x="1709738" y="854869"/>
                  </a:cubicBezTo>
                  <a:cubicBezTo>
                    <a:pt x="1709738" y="1327739"/>
                    <a:pt x="1327739" y="1709737"/>
                    <a:pt x="854869" y="1709737"/>
                  </a:cubicBezTo>
                  <a:cubicBezTo>
                    <a:pt x="381998" y="1709737"/>
                    <a:pt x="0" y="1327739"/>
                    <a:pt x="0" y="85486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>
                <a:solidFill>
                  <a:schemeClr val="lt1"/>
                </a:solidFill>
              </a:endParaRPr>
            </a:p>
          </p:txBody>
        </p:sp>
        <p:sp>
          <p:nvSpPr>
            <p:cNvPr id="20" name="矩形 23"/>
            <p:cNvSpPr/>
            <p:nvPr/>
          </p:nvSpPr>
          <p:spPr>
            <a:xfrm>
              <a:off x="2750044" y="3523113"/>
              <a:ext cx="1709738" cy="1709737"/>
            </a:xfrm>
            <a:custGeom>
              <a:avLst/>
              <a:gdLst/>
              <a:ahLst/>
              <a:cxnLst/>
              <a:rect l="l" t="t" r="r" b="b"/>
              <a:pathLst>
                <a:path w="1709738" h="1709737">
                  <a:moveTo>
                    <a:pt x="854869" y="0"/>
                  </a:moveTo>
                  <a:cubicBezTo>
                    <a:pt x="854881" y="0"/>
                    <a:pt x="858068" y="0"/>
                    <a:pt x="1709738" y="0"/>
                  </a:cubicBezTo>
                  <a:cubicBezTo>
                    <a:pt x="1709738" y="14"/>
                    <a:pt x="1709738" y="3501"/>
                    <a:pt x="1709738" y="854868"/>
                  </a:cubicBezTo>
                  <a:cubicBezTo>
                    <a:pt x="1709738" y="1327739"/>
                    <a:pt x="1327740" y="1709737"/>
                    <a:pt x="854869" y="1709737"/>
                  </a:cubicBezTo>
                  <a:cubicBezTo>
                    <a:pt x="381999" y="1709737"/>
                    <a:pt x="0" y="1327739"/>
                    <a:pt x="0" y="854868"/>
                  </a:cubicBezTo>
                  <a:cubicBezTo>
                    <a:pt x="0" y="381998"/>
                    <a:pt x="381999" y="0"/>
                    <a:pt x="854869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>
                <a:solidFill>
                  <a:schemeClr val="lt1"/>
                </a:solidFill>
              </a:endParaRPr>
            </a:p>
          </p:txBody>
        </p:sp>
        <p:sp>
          <p:nvSpPr>
            <p:cNvPr id="18" name="矩形 22"/>
            <p:cNvSpPr/>
            <p:nvPr/>
          </p:nvSpPr>
          <p:spPr>
            <a:xfrm>
              <a:off x="2750043" y="1618807"/>
              <a:ext cx="1709737" cy="1709737"/>
            </a:xfrm>
            <a:custGeom>
              <a:avLst/>
              <a:gdLst/>
              <a:ahLst/>
              <a:cxnLst/>
              <a:rect l="l" t="t" r="r" b="b"/>
              <a:pathLst>
                <a:path w="1709737" h="1709737">
                  <a:moveTo>
                    <a:pt x="854869" y="0"/>
                  </a:moveTo>
                  <a:cubicBezTo>
                    <a:pt x="1327739" y="0"/>
                    <a:pt x="1709737" y="381998"/>
                    <a:pt x="1709737" y="854869"/>
                  </a:cubicBezTo>
                  <a:cubicBezTo>
                    <a:pt x="1709737" y="854882"/>
                    <a:pt x="1709737" y="858173"/>
                    <a:pt x="1709737" y="1709737"/>
                  </a:cubicBezTo>
                  <a:cubicBezTo>
                    <a:pt x="1709724" y="1709737"/>
                    <a:pt x="1706352" y="1709737"/>
                    <a:pt x="854869" y="1709737"/>
                  </a:cubicBezTo>
                  <a:cubicBezTo>
                    <a:pt x="381998" y="1709737"/>
                    <a:pt x="0" y="1327739"/>
                    <a:pt x="0" y="854869"/>
                  </a:cubicBezTo>
                  <a:cubicBezTo>
                    <a:pt x="0" y="381998"/>
                    <a:pt x="381998" y="0"/>
                    <a:pt x="854869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>
                <a:solidFill>
                  <a:schemeClr val="lt1"/>
                </a:solidFill>
              </a:endParaRPr>
            </a:p>
          </p:txBody>
        </p:sp>
      </p:grpSp>
      <p:pic>
        <p:nvPicPr>
          <p:cNvPr id="51" name="Picture 17" descr="C:\Users\user\Desktop\xpic2196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657785" y="1384066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52" name="TextBox 8"/>
          <p:cNvSpPr txBox="1"/>
          <p:nvPr userDrawn="1"/>
        </p:nvSpPr>
        <p:spPr>
          <a:xfrm>
            <a:off x="10681544" y="2058123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02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 userDrawn="1"/>
        </p:nvSpPr>
        <p:spPr>
          <a:xfrm>
            <a:off x="8393408" y="31367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职业形象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4" name="直接连接符 53"/>
          <p:cNvCxnSpPr/>
          <p:nvPr userDrawn="1"/>
        </p:nvCxnSpPr>
        <p:spPr>
          <a:xfrm>
            <a:off x="535535" y="381612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 userDrawn="1"/>
        </p:nvCxnSpPr>
        <p:spPr>
          <a:xfrm>
            <a:off x="535535" y="435618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 userDrawn="1"/>
        </p:nvCxnSpPr>
        <p:spPr>
          <a:xfrm>
            <a:off x="535535" y="489624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 userDrawn="1"/>
        </p:nvCxnSpPr>
        <p:spPr>
          <a:xfrm>
            <a:off x="535535" y="543630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 userDrawn="1"/>
        </p:nvSpPr>
        <p:spPr bwMode="auto">
          <a:xfrm>
            <a:off x="996610" y="397814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 userDrawn="1"/>
        </p:nvSpPr>
        <p:spPr bwMode="auto">
          <a:xfrm>
            <a:off x="996610" y="451820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 userDrawn="1"/>
        </p:nvSpPr>
        <p:spPr bwMode="auto">
          <a:xfrm>
            <a:off x="996610" y="505826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12"/>
          <p:cNvSpPr txBox="1"/>
          <p:nvPr userDrawn="1"/>
        </p:nvSpPr>
        <p:spPr>
          <a:xfrm>
            <a:off x="1356651" y="390148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仪容（发肤容貌）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文本框 13"/>
          <p:cNvSpPr txBox="1"/>
          <p:nvPr userDrawn="1"/>
        </p:nvSpPr>
        <p:spPr>
          <a:xfrm>
            <a:off x="1356651" y="444154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仪表（衣着打扮）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3" name="文本框 14"/>
          <p:cNvSpPr txBox="1"/>
          <p:nvPr userDrawn="1"/>
        </p:nvSpPr>
        <p:spPr>
          <a:xfrm>
            <a:off x="1353526" y="498160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仪态（举止神态）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742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2885010" y="6419608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职业形象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692819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1118807" y="6529663"/>
            <a:ext cx="180000" cy="180000"/>
          </a:xfrm>
          <a:prstGeom prst="ellipse">
            <a:avLst/>
          </a:prstGeom>
          <a:solidFill>
            <a:srgbClr val="333134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6" name="椭圆 5"/>
          <p:cNvSpPr/>
          <p:nvPr userDrawn="1"/>
        </p:nvSpPr>
        <p:spPr>
          <a:xfrm>
            <a:off x="1544795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7" name="椭圆 6"/>
          <p:cNvSpPr/>
          <p:nvPr userDrawn="1"/>
        </p:nvSpPr>
        <p:spPr>
          <a:xfrm>
            <a:off x="1970783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65848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533016" y="547784"/>
            <a:ext cx="3024336" cy="432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过渡页 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TRANSITION PAGE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547782"/>
            <a:ext cx="508302" cy="43200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6328348" y="1792206"/>
            <a:ext cx="4302123" cy="4270376"/>
            <a:chOff x="2743996" y="1618236"/>
            <a:chExt cx="4302123" cy="4270376"/>
          </a:xfrm>
        </p:grpSpPr>
        <p:sp>
          <p:nvSpPr>
            <p:cNvPr id="37" name="矩形 20"/>
            <p:cNvSpPr/>
            <p:nvPr/>
          </p:nvSpPr>
          <p:spPr>
            <a:xfrm>
              <a:off x="4668044" y="1618236"/>
              <a:ext cx="1709738" cy="1709738"/>
            </a:xfrm>
            <a:custGeom>
              <a:avLst/>
              <a:gdLst/>
              <a:ahLst/>
              <a:cxnLst/>
              <a:rect l="l" t="t" r="r" b="b"/>
              <a:pathLst>
                <a:path w="1709738" h="1709738">
                  <a:moveTo>
                    <a:pt x="854869" y="0"/>
                  </a:moveTo>
                  <a:cubicBezTo>
                    <a:pt x="1327739" y="0"/>
                    <a:pt x="1709738" y="381998"/>
                    <a:pt x="1709738" y="854869"/>
                  </a:cubicBezTo>
                  <a:cubicBezTo>
                    <a:pt x="1709738" y="1327739"/>
                    <a:pt x="1327739" y="1709738"/>
                    <a:pt x="854869" y="1709738"/>
                  </a:cubicBezTo>
                  <a:cubicBezTo>
                    <a:pt x="0" y="1709738"/>
                    <a:pt x="0" y="1709738"/>
                    <a:pt x="0" y="1709738"/>
                  </a:cubicBezTo>
                  <a:cubicBezTo>
                    <a:pt x="0" y="854869"/>
                    <a:pt x="0" y="854869"/>
                    <a:pt x="0" y="854869"/>
                  </a:cubicBezTo>
                  <a:cubicBezTo>
                    <a:pt x="0" y="381998"/>
                    <a:pt x="381999" y="0"/>
                    <a:pt x="854869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>
                <a:solidFill>
                  <a:schemeClr val="lt1"/>
                </a:solidFill>
              </a:endParaRPr>
            </a:p>
          </p:txBody>
        </p:sp>
        <p:sp>
          <p:nvSpPr>
            <p:cNvPr id="35" name="矩形 22"/>
            <p:cNvSpPr/>
            <p:nvPr/>
          </p:nvSpPr>
          <p:spPr>
            <a:xfrm>
              <a:off x="4669631" y="3512125"/>
              <a:ext cx="2376488" cy="2376487"/>
            </a:xfrm>
            <a:custGeom>
              <a:avLst/>
              <a:gdLst/>
              <a:ahLst/>
              <a:cxnLst/>
              <a:rect l="l" t="t" r="r" b="b"/>
              <a:pathLst>
                <a:path w="2376488" h="2376487">
                  <a:moveTo>
                    <a:pt x="0" y="0"/>
                  </a:moveTo>
                  <a:cubicBezTo>
                    <a:pt x="1188244" y="0"/>
                    <a:pt x="1188244" y="0"/>
                    <a:pt x="1188244" y="0"/>
                  </a:cubicBezTo>
                  <a:cubicBezTo>
                    <a:pt x="1845521" y="0"/>
                    <a:pt x="2376488" y="530967"/>
                    <a:pt x="2376488" y="1188243"/>
                  </a:cubicBezTo>
                  <a:cubicBezTo>
                    <a:pt x="2376488" y="1845520"/>
                    <a:pt x="1845521" y="2376487"/>
                    <a:pt x="1188244" y="2376487"/>
                  </a:cubicBezTo>
                  <a:cubicBezTo>
                    <a:pt x="530967" y="2376487"/>
                    <a:pt x="0" y="1845520"/>
                    <a:pt x="0" y="118824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66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>
                <a:solidFill>
                  <a:schemeClr val="lt1"/>
                </a:solidFill>
              </a:endParaRPr>
            </a:p>
          </p:txBody>
        </p:sp>
        <p:sp>
          <p:nvSpPr>
            <p:cNvPr id="33" name="矩形 21"/>
            <p:cNvSpPr/>
            <p:nvPr/>
          </p:nvSpPr>
          <p:spPr>
            <a:xfrm>
              <a:off x="2743996" y="3497835"/>
              <a:ext cx="1709737" cy="1709738"/>
            </a:xfrm>
            <a:custGeom>
              <a:avLst/>
              <a:gdLst/>
              <a:ahLst/>
              <a:cxnLst/>
              <a:rect l="l" t="t" r="r" b="b"/>
              <a:pathLst>
                <a:path w="1709737" h="1709738">
                  <a:moveTo>
                    <a:pt x="854868" y="0"/>
                  </a:moveTo>
                  <a:cubicBezTo>
                    <a:pt x="1709737" y="0"/>
                    <a:pt x="1709737" y="0"/>
                    <a:pt x="1709737" y="0"/>
                  </a:cubicBezTo>
                  <a:cubicBezTo>
                    <a:pt x="1709737" y="854869"/>
                    <a:pt x="1709737" y="854869"/>
                    <a:pt x="1709737" y="854869"/>
                  </a:cubicBezTo>
                  <a:cubicBezTo>
                    <a:pt x="1709737" y="1327740"/>
                    <a:pt x="1327738" y="1709738"/>
                    <a:pt x="854868" y="1709738"/>
                  </a:cubicBezTo>
                  <a:cubicBezTo>
                    <a:pt x="381998" y="1709738"/>
                    <a:pt x="0" y="1327740"/>
                    <a:pt x="0" y="854869"/>
                  </a:cubicBezTo>
                  <a:cubicBezTo>
                    <a:pt x="0" y="381999"/>
                    <a:pt x="381998" y="0"/>
                    <a:pt x="854868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>
                <a:solidFill>
                  <a:schemeClr val="lt1"/>
                </a:solidFill>
              </a:endParaRPr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gray">
            <a:xfrm rot="10800000" flipV="1">
              <a:off x="2748756" y="1629350"/>
              <a:ext cx="1709738" cy="1709737"/>
            </a:xfrm>
            <a:custGeom>
              <a:avLst/>
              <a:gdLst>
                <a:gd name="T0" fmla="*/ 2147483647 w 1016"/>
                <a:gd name="T1" fmla="*/ 0 h 1016"/>
                <a:gd name="T2" fmla="*/ 0 w 1016"/>
                <a:gd name="T3" fmla="*/ 2147483647 h 1016"/>
                <a:gd name="T4" fmla="*/ 0 w 1016"/>
                <a:gd name="T5" fmla="*/ 2147483647 h 1016"/>
                <a:gd name="T6" fmla="*/ 2147483647 w 1016"/>
                <a:gd name="T7" fmla="*/ 2147483647 h 1016"/>
                <a:gd name="T8" fmla="*/ 2147483647 w 1016"/>
                <a:gd name="T9" fmla="*/ 2147483647 h 1016"/>
                <a:gd name="T10" fmla="*/ 2147483647 w 1016"/>
                <a:gd name="T11" fmla="*/ 0 h 10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6"/>
                <a:gd name="T19" fmla="*/ 0 h 1016"/>
                <a:gd name="T20" fmla="*/ 1016 w 1016"/>
                <a:gd name="T21" fmla="*/ 1016 h 10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6" h="1016">
                  <a:moveTo>
                    <a:pt x="508" y="0"/>
                  </a:moveTo>
                  <a:cubicBezTo>
                    <a:pt x="227" y="0"/>
                    <a:pt x="0" y="227"/>
                    <a:pt x="0" y="508"/>
                  </a:cubicBezTo>
                  <a:cubicBezTo>
                    <a:pt x="0" y="1016"/>
                    <a:pt x="0" y="1016"/>
                    <a:pt x="0" y="1016"/>
                  </a:cubicBezTo>
                  <a:cubicBezTo>
                    <a:pt x="508" y="1016"/>
                    <a:pt x="508" y="1016"/>
                    <a:pt x="508" y="1016"/>
                  </a:cubicBezTo>
                  <a:cubicBezTo>
                    <a:pt x="789" y="1016"/>
                    <a:pt x="1016" y="789"/>
                    <a:pt x="1016" y="508"/>
                  </a:cubicBezTo>
                  <a:cubicBezTo>
                    <a:pt x="1016" y="227"/>
                    <a:pt x="789" y="0"/>
                    <a:pt x="508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 dirty="0">
                <a:solidFill>
                  <a:schemeClr val="lt1"/>
                </a:solidFill>
              </a:endParaRPr>
            </a:p>
          </p:txBody>
        </p:sp>
      </p:grpSp>
      <p:sp>
        <p:nvSpPr>
          <p:cNvPr id="40" name="TextBox 8"/>
          <p:cNvSpPr txBox="1"/>
          <p:nvPr userDrawn="1"/>
        </p:nvSpPr>
        <p:spPr>
          <a:xfrm>
            <a:off x="10681544" y="4617967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03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 userDrawn="1"/>
        </p:nvSpPr>
        <p:spPr>
          <a:xfrm>
            <a:off x="8393408" y="37500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社交礼仪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2" name="Picture 4" descr="C:\Documents and Settings\t11318\桌面\图片2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657785" y="4148008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cxnSp>
        <p:nvCxnSpPr>
          <p:cNvPr id="43" name="直接连接符 42"/>
          <p:cNvCxnSpPr/>
          <p:nvPr userDrawn="1"/>
        </p:nvCxnSpPr>
        <p:spPr>
          <a:xfrm>
            <a:off x="535535" y="381612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 userDrawn="1"/>
        </p:nvCxnSpPr>
        <p:spPr>
          <a:xfrm>
            <a:off x="535535" y="435618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 userDrawn="1"/>
        </p:nvCxnSpPr>
        <p:spPr>
          <a:xfrm>
            <a:off x="535535" y="489624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 userDrawn="1"/>
        </p:nvCxnSpPr>
        <p:spPr>
          <a:xfrm>
            <a:off x="535535" y="543630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 userDrawn="1"/>
        </p:nvSpPr>
        <p:spPr bwMode="auto">
          <a:xfrm>
            <a:off x="996610" y="397814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 userDrawn="1"/>
        </p:nvSpPr>
        <p:spPr bwMode="auto">
          <a:xfrm>
            <a:off x="996610" y="451820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 userDrawn="1"/>
        </p:nvSpPr>
        <p:spPr bwMode="auto">
          <a:xfrm>
            <a:off x="996610" y="505826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文本框 12"/>
          <p:cNvSpPr txBox="1"/>
          <p:nvPr userDrawn="1"/>
        </p:nvSpPr>
        <p:spPr>
          <a:xfrm>
            <a:off x="1356651" y="390148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语言沟通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13"/>
          <p:cNvSpPr txBox="1"/>
          <p:nvPr userDrawn="1"/>
        </p:nvSpPr>
        <p:spPr>
          <a:xfrm>
            <a:off x="1356651" y="444154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电话礼仪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2" name="文本框 14"/>
          <p:cNvSpPr txBox="1"/>
          <p:nvPr userDrawn="1"/>
        </p:nvSpPr>
        <p:spPr>
          <a:xfrm>
            <a:off x="1353526" y="498160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餐宴礼仪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742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>
          <a:xfrm>
            <a:off x="2642791" y="6381327"/>
            <a:ext cx="9549209" cy="476673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3034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381327"/>
            <a:ext cx="2642791" cy="47667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11356958" y="6439663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5"/>
          <p:cNvSpPr txBox="1"/>
          <p:nvPr userDrawn="1"/>
        </p:nvSpPr>
        <p:spPr>
          <a:xfrm>
            <a:off x="11211743" y="645038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0552669" y="247991"/>
            <a:ext cx="1380671" cy="4616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 anchor="ctr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0" y="895011"/>
            <a:ext cx="385530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94115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3" r:id="rId6"/>
    <p:sldLayoutId id="2147483661" r:id="rId7"/>
    <p:sldLayoutId id="2147483664" r:id="rId8"/>
    <p:sldLayoutId id="2147483662" r:id="rId9"/>
    <p:sldLayoutId id="2147483665" r:id="rId10"/>
    <p:sldLayoutId id="2147483663" r:id="rId11"/>
    <p:sldLayoutId id="2147483666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4063165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仪容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（发肤容貌）</a:t>
            </a:r>
          </a:p>
        </p:txBody>
      </p:sp>
      <p:pic>
        <p:nvPicPr>
          <p:cNvPr id="1026" name="Picture 2" descr="F:\360云盘\02-个人资料\！PPT图片及版面资源\05-PPT精选插图\03-小图类\04-图标\300C201E8A39454038A269D42593E3F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06636" y="166370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360云盘\02-个人资料\！PPT图片及版面资源\05-PPT精选插图\03-小图类\04-图标\09A87C32D9DA152F2676F1C43D9F739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131136" y="166370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6390972" y="3856166"/>
            <a:ext cx="5280328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>
              <a:lnSpc>
                <a:spcPct val="120000"/>
              </a:lnSpc>
              <a:spcBef>
                <a:spcPct val="15000"/>
              </a:spcBef>
              <a:buClr>
                <a:srgbClr val="1C1C1C"/>
              </a:buClr>
              <a:buFont typeface="Wingdings" pitchFamily="2" charset="2"/>
              <a:buNone/>
            </a:pP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）发型发式：“女人看头”</a:t>
            </a:r>
          </a:p>
          <a:p>
            <a:pPr marL="285750" indent="-285750">
              <a:lnSpc>
                <a:spcPct val="120000"/>
              </a:lnSpc>
              <a:spcBef>
                <a:spcPct val="15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时尚得体，美观大方、符合身份；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ct val="15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不佩戴华丽的头饰，避免出现：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远看像圣诞树，近看像杂货铺的场面。</a:t>
            </a:r>
          </a:p>
          <a:p>
            <a:pPr marL="269875" indent="-269875">
              <a:lnSpc>
                <a:spcPct val="120000"/>
              </a:lnSpc>
              <a:spcBef>
                <a:spcPct val="15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）面部修饰：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ct val="15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清新淡妆，妆成有却无。</a:t>
            </a:r>
          </a:p>
        </p:txBody>
      </p:sp>
      <p:sp>
        <p:nvSpPr>
          <p:cNvPr id="6" name="矩形 5"/>
          <p:cNvSpPr/>
          <p:nvPr/>
        </p:nvSpPr>
        <p:spPr>
          <a:xfrm>
            <a:off x="866472" y="3856166"/>
            <a:ext cx="5280328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>
              <a:lnSpc>
                <a:spcPct val="120000"/>
              </a:lnSpc>
              <a:spcBef>
                <a:spcPct val="15000"/>
              </a:spcBef>
              <a:buClr>
                <a:srgbClr val="1C1C1C"/>
              </a:buClr>
              <a:buFont typeface="Wingdings" pitchFamily="2" charset="2"/>
              <a:buNone/>
            </a:pP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）发型发式要求：</a:t>
            </a:r>
          </a:p>
          <a:p>
            <a:pPr marL="285750" indent="-285750">
              <a:lnSpc>
                <a:spcPct val="120000"/>
              </a:lnSpc>
              <a:spcBef>
                <a:spcPct val="15000"/>
              </a:spcBef>
              <a:buClr>
                <a:schemeClr val="bg1">
                  <a:lumMod val="50000"/>
                </a:schemeClr>
              </a:buClr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前发不遮眉，侧发不掩耳，后发不及领。</a:t>
            </a:r>
          </a:p>
          <a:p>
            <a:pPr marL="269875" indent="-269875">
              <a:lnSpc>
                <a:spcPct val="120000"/>
              </a:lnSpc>
              <a:spcBef>
                <a:spcPct val="15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）面部修饰：</a:t>
            </a:r>
          </a:p>
          <a:p>
            <a:pPr marL="285750" indent="-285750">
              <a:lnSpc>
                <a:spcPct val="120000"/>
              </a:lnSpc>
              <a:spcBef>
                <a:spcPct val="15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剔须修面（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每日必须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保持清洁。</a:t>
            </a:r>
          </a:p>
        </p:txBody>
      </p:sp>
    </p:spTree>
    <p:extLst>
      <p:ext uri="{BB962C8B-B14F-4D97-AF65-F5344CB8AC3E}">
        <p14:creationId xmlns:p14="http://schemas.microsoft.com/office/powerpoint/2010/main" xmlns="" val="4221296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92819" y="3536507"/>
            <a:ext cx="3340100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5612036" y="1357912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637435" y="702162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TPO 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着装原则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753850" y="3646291"/>
            <a:ext cx="2354723" cy="2316954"/>
            <a:chOff x="6753850" y="3646291"/>
            <a:chExt cx="2354723" cy="2316954"/>
          </a:xfrm>
        </p:grpSpPr>
        <p:sp>
          <p:nvSpPr>
            <p:cNvPr id="5" name="空心弧 4"/>
            <p:cNvSpPr/>
            <p:nvPr/>
          </p:nvSpPr>
          <p:spPr>
            <a:xfrm>
              <a:off x="6923493" y="3947808"/>
              <a:ext cx="2015437" cy="2015437"/>
            </a:xfrm>
            <a:prstGeom prst="blockArc">
              <a:avLst>
                <a:gd name="adj1" fmla="val 9000000"/>
                <a:gd name="adj2" fmla="val 16200000"/>
                <a:gd name="adj3" fmla="val 4643"/>
              </a:avLst>
            </a:pr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空心弧 5"/>
            <p:cNvSpPr/>
            <p:nvPr/>
          </p:nvSpPr>
          <p:spPr>
            <a:xfrm>
              <a:off x="6923493" y="3947808"/>
              <a:ext cx="2015437" cy="2015437"/>
            </a:xfrm>
            <a:prstGeom prst="blockArc">
              <a:avLst>
                <a:gd name="adj1" fmla="val 1800000"/>
                <a:gd name="adj2" fmla="val 9000000"/>
                <a:gd name="adj3" fmla="val 4643"/>
              </a:avLst>
            </a:pr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空心弧 26"/>
            <p:cNvSpPr/>
            <p:nvPr/>
          </p:nvSpPr>
          <p:spPr>
            <a:xfrm>
              <a:off x="6923493" y="3947808"/>
              <a:ext cx="2015437" cy="2015437"/>
            </a:xfrm>
            <a:prstGeom prst="blockArc">
              <a:avLst>
                <a:gd name="adj1" fmla="val 16200000"/>
                <a:gd name="adj2" fmla="val 1800000"/>
                <a:gd name="adj3" fmla="val 4643"/>
              </a:avLst>
            </a:pr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任意多边形 28"/>
            <p:cNvSpPr/>
            <p:nvPr/>
          </p:nvSpPr>
          <p:spPr>
            <a:xfrm>
              <a:off x="7467053" y="4491369"/>
              <a:ext cx="928316" cy="928316"/>
            </a:xfrm>
            <a:custGeom>
              <a:avLst/>
              <a:gdLst>
                <a:gd name="connsiteX0" fmla="*/ 0 w 928316"/>
                <a:gd name="connsiteY0" fmla="*/ 464158 h 928316"/>
                <a:gd name="connsiteX1" fmla="*/ 464158 w 928316"/>
                <a:gd name="connsiteY1" fmla="*/ 0 h 928316"/>
                <a:gd name="connsiteX2" fmla="*/ 928316 w 928316"/>
                <a:gd name="connsiteY2" fmla="*/ 464158 h 928316"/>
                <a:gd name="connsiteX3" fmla="*/ 464158 w 928316"/>
                <a:gd name="connsiteY3" fmla="*/ 928316 h 928316"/>
                <a:gd name="connsiteX4" fmla="*/ 0 w 928316"/>
                <a:gd name="connsiteY4" fmla="*/ 464158 h 92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316" h="928316">
                  <a:moveTo>
                    <a:pt x="0" y="464158"/>
                  </a:moveTo>
                  <a:cubicBezTo>
                    <a:pt x="0" y="207811"/>
                    <a:pt x="207811" y="0"/>
                    <a:pt x="464158" y="0"/>
                  </a:cubicBezTo>
                  <a:cubicBezTo>
                    <a:pt x="720505" y="0"/>
                    <a:pt x="928316" y="207811"/>
                    <a:pt x="928316" y="464158"/>
                  </a:cubicBezTo>
                  <a:cubicBezTo>
                    <a:pt x="928316" y="720505"/>
                    <a:pt x="720505" y="928316"/>
                    <a:pt x="464158" y="928316"/>
                  </a:cubicBezTo>
                  <a:cubicBezTo>
                    <a:pt x="207811" y="928316"/>
                    <a:pt x="0" y="720505"/>
                    <a:pt x="0" y="464158"/>
                  </a:cubicBezTo>
                  <a:close/>
                </a:path>
              </a:pathLst>
            </a:cu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200" b="1" dirty="0"/>
                <a:t>TPO</a:t>
              </a:r>
              <a:endParaRPr lang="zh-CN" altLang="en-US" sz="3200" b="1" dirty="0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7606301" y="3646291"/>
              <a:ext cx="649821" cy="649821"/>
            </a:xfrm>
            <a:custGeom>
              <a:avLst/>
              <a:gdLst>
                <a:gd name="connsiteX0" fmla="*/ 0 w 649821"/>
                <a:gd name="connsiteY0" fmla="*/ 324911 h 649821"/>
                <a:gd name="connsiteX1" fmla="*/ 324911 w 649821"/>
                <a:gd name="connsiteY1" fmla="*/ 0 h 649821"/>
                <a:gd name="connsiteX2" fmla="*/ 649822 w 649821"/>
                <a:gd name="connsiteY2" fmla="*/ 324911 h 649821"/>
                <a:gd name="connsiteX3" fmla="*/ 324911 w 649821"/>
                <a:gd name="connsiteY3" fmla="*/ 649822 h 649821"/>
                <a:gd name="connsiteX4" fmla="*/ 0 w 649821"/>
                <a:gd name="connsiteY4" fmla="*/ 324911 h 64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821" h="649821">
                  <a:moveTo>
                    <a:pt x="0" y="324911"/>
                  </a:moveTo>
                  <a:cubicBezTo>
                    <a:pt x="0" y="145468"/>
                    <a:pt x="145468" y="0"/>
                    <a:pt x="324911" y="0"/>
                  </a:cubicBezTo>
                  <a:cubicBezTo>
                    <a:pt x="504354" y="0"/>
                    <a:pt x="649822" y="145468"/>
                    <a:pt x="649822" y="324911"/>
                  </a:cubicBezTo>
                  <a:cubicBezTo>
                    <a:pt x="649822" y="504354"/>
                    <a:pt x="504354" y="649822"/>
                    <a:pt x="324911" y="649822"/>
                  </a:cubicBezTo>
                  <a:cubicBezTo>
                    <a:pt x="145468" y="649822"/>
                    <a:pt x="0" y="504354"/>
                    <a:pt x="0" y="324911"/>
                  </a:cubicBezTo>
                  <a:close/>
                </a:path>
              </a:pathLst>
            </a:cu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200" b="1" dirty="0"/>
                <a:t>TIME</a:t>
              </a:r>
              <a:endParaRPr lang="zh-CN" altLang="en-US" sz="1200" b="1" dirty="0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8458752" y="5122779"/>
              <a:ext cx="649821" cy="649821"/>
            </a:xfrm>
            <a:custGeom>
              <a:avLst/>
              <a:gdLst>
                <a:gd name="connsiteX0" fmla="*/ 0 w 649821"/>
                <a:gd name="connsiteY0" fmla="*/ 324911 h 649821"/>
                <a:gd name="connsiteX1" fmla="*/ 324911 w 649821"/>
                <a:gd name="connsiteY1" fmla="*/ 0 h 649821"/>
                <a:gd name="connsiteX2" fmla="*/ 649822 w 649821"/>
                <a:gd name="connsiteY2" fmla="*/ 324911 h 649821"/>
                <a:gd name="connsiteX3" fmla="*/ 324911 w 649821"/>
                <a:gd name="connsiteY3" fmla="*/ 649822 h 649821"/>
                <a:gd name="connsiteX4" fmla="*/ 0 w 649821"/>
                <a:gd name="connsiteY4" fmla="*/ 324911 h 64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821" h="649821">
                  <a:moveTo>
                    <a:pt x="0" y="324911"/>
                  </a:moveTo>
                  <a:cubicBezTo>
                    <a:pt x="0" y="145468"/>
                    <a:pt x="145468" y="0"/>
                    <a:pt x="324911" y="0"/>
                  </a:cubicBezTo>
                  <a:cubicBezTo>
                    <a:pt x="504354" y="0"/>
                    <a:pt x="649822" y="145468"/>
                    <a:pt x="649822" y="324911"/>
                  </a:cubicBezTo>
                  <a:cubicBezTo>
                    <a:pt x="649822" y="504354"/>
                    <a:pt x="504354" y="649822"/>
                    <a:pt x="324911" y="649822"/>
                  </a:cubicBezTo>
                  <a:cubicBezTo>
                    <a:pt x="145468" y="649822"/>
                    <a:pt x="0" y="504354"/>
                    <a:pt x="0" y="324911"/>
                  </a:cubicBezTo>
                  <a:close/>
                </a:path>
              </a:pathLst>
            </a:cu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dirty="0"/>
                <a:t>PLACE</a:t>
              </a:r>
              <a:endParaRPr lang="zh-CN" altLang="en-US" sz="1200" b="1" dirty="0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753850" y="5122779"/>
              <a:ext cx="649821" cy="649821"/>
            </a:xfrm>
            <a:custGeom>
              <a:avLst/>
              <a:gdLst>
                <a:gd name="connsiteX0" fmla="*/ 0 w 649821"/>
                <a:gd name="connsiteY0" fmla="*/ 324911 h 649821"/>
                <a:gd name="connsiteX1" fmla="*/ 324911 w 649821"/>
                <a:gd name="connsiteY1" fmla="*/ 0 h 649821"/>
                <a:gd name="connsiteX2" fmla="*/ 649822 w 649821"/>
                <a:gd name="connsiteY2" fmla="*/ 324911 h 649821"/>
                <a:gd name="connsiteX3" fmla="*/ 324911 w 649821"/>
                <a:gd name="connsiteY3" fmla="*/ 649822 h 649821"/>
                <a:gd name="connsiteX4" fmla="*/ 0 w 649821"/>
                <a:gd name="connsiteY4" fmla="*/ 324911 h 64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821" h="649821">
                  <a:moveTo>
                    <a:pt x="0" y="324911"/>
                  </a:moveTo>
                  <a:cubicBezTo>
                    <a:pt x="0" y="145468"/>
                    <a:pt x="145468" y="0"/>
                    <a:pt x="324911" y="0"/>
                  </a:cubicBezTo>
                  <a:cubicBezTo>
                    <a:pt x="504354" y="0"/>
                    <a:pt x="649822" y="145468"/>
                    <a:pt x="649822" y="324911"/>
                  </a:cubicBezTo>
                  <a:cubicBezTo>
                    <a:pt x="649822" y="504354"/>
                    <a:pt x="504354" y="649822"/>
                    <a:pt x="324911" y="649822"/>
                  </a:cubicBezTo>
                  <a:cubicBezTo>
                    <a:pt x="145468" y="649822"/>
                    <a:pt x="0" y="504354"/>
                    <a:pt x="0" y="324911"/>
                  </a:cubicBezTo>
                  <a:close/>
                </a:path>
              </a:pathLst>
            </a:cu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 smtClean="0"/>
                <a:t>OBJECT</a:t>
              </a:r>
              <a:endParaRPr lang="zh-CN" altLang="en-US" sz="1200" b="1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092048" y="4149004"/>
            <a:ext cx="504056" cy="1728192"/>
            <a:chOff x="5868144" y="4653136"/>
            <a:chExt cx="504056" cy="1728192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5868144" y="5949280"/>
              <a:ext cx="504056" cy="0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372200" y="4653136"/>
              <a:ext cx="0" cy="1728192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6239024" y="4149004"/>
            <a:ext cx="504056" cy="1728192"/>
            <a:chOff x="2987824" y="4653136"/>
            <a:chExt cx="504056" cy="172819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2987824" y="5949280"/>
              <a:ext cx="504056" cy="0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987824" y="4653136"/>
              <a:ext cx="0" cy="1728192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103312" y="3500932"/>
            <a:ext cx="1728000" cy="144016"/>
            <a:chOff x="3852112" y="4005064"/>
            <a:chExt cx="1728000" cy="14401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688582" y="4005064"/>
              <a:ext cx="0" cy="144016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852112" y="4005064"/>
              <a:ext cx="1728000" cy="0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19" name="Picture 12" descr="C:\Documents and Settings\tdz\桌面\xpic127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11499" y="3536507"/>
            <a:ext cx="1755517" cy="2340689"/>
          </a:xfrm>
          <a:prstGeom prst="roundRect">
            <a:avLst>
              <a:gd name="adj" fmla="val 1632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0" name="Picture 13" descr="C:\Documents and Settings\tdz\桌面\xpic537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695408" y="3536507"/>
            <a:ext cx="1755517" cy="2340689"/>
          </a:xfrm>
          <a:prstGeom prst="roundRect">
            <a:avLst>
              <a:gd name="adj" fmla="val 1632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1" name="Picture 15" descr="C:\Documents and Settings\tdz\桌面\xpic291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97312" y="1688516"/>
            <a:ext cx="2340000" cy="1755000"/>
          </a:xfrm>
          <a:prstGeom prst="roundRect">
            <a:avLst>
              <a:gd name="adj" fmla="val 1632"/>
            </a:avLst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2" name="TextBox 30"/>
          <p:cNvSpPr txBox="1">
            <a:spLocks noChangeArrowheads="1"/>
          </p:cNvSpPr>
          <p:nvPr/>
        </p:nvSpPr>
        <p:spPr bwMode="auto">
          <a:xfrm>
            <a:off x="4411499" y="5254519"/>
            <a:ext cx="1755517" cy="345094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目的、对象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30"/>
          <p:cNvSpPr txBox="1">
            <a:spLocks noChangeArrowheads="1"/>
          </p:cNvSpPr>
          <p:nvPr/>
        </p:nvSpPr>
        <p:spPr bwMode="auto">
          <a:xfrm>
            <a:off x="9695408" y="5248751"/>
            <a:ext cx="1755517" cy="372410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地点、场合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身份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30"/>
          <p:cNvSpPr txBox="1">
            <a:spLocks noChangeArrowheads="1"/>
          </p:cNvSpPr>
          <p:nvPr/>
        </p:nvSpPr>
        <p:spPr bwMode="auto">
          <a:xfrm>
            <a:off x="6797312" y="2924868"/>
            <a:ext cx="2340000" cy="372410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时间、季节、时令、时代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着装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原则（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TPO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57919" y="3539585"/>
            <a:ext cx="1993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规则补充：</a:t>
            </a:r>
          </a:p>
        </p:txBody>
      </p:sp>
      <p:sp>
        <p:nvSpPr>
          <p:cNvPr id="28" name="矩形 27"/>
          <p:cNvSpPr/>
          <p:nvPr/>
        </p:nvSpPr>
        <p:spPr>
          <a:xfrm>
            <a:off x="772528" y="4208583"/>
            <a:ext cx="3260391" cy="132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扬长避短：要会遮丑，如长脸不穿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领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遵守常规：不穿奇装异服。</a:t>
            </a:r>
          </a:p>
        </p:txBody>
      </p:sp>
    </p:spTree>
    <p:extLst>
      <p:ext uri="{BB962C8B-B14F-4D97-AF65-F5344CB8AC3E}">
        <p14:creationId xmlns:p14="http://schemas.microsoft.com/office/powerpoint/2010/main" xmlns="" val="1755953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auto">
          <a:xfrm rot="10800000">
            <a:off x="9646937" y="4696506"/>
            <a:ext cx="1955800" cy="2381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665 w 21600"/>
              <a:gd name="T13" fmla="*/ 2665 h 21600"/>
              <a:gd name="T14" fmla="*/ 18935 w 21600"/>
              <a:gd name="T15" fmla="*/ 189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99000">
                <a:srgbClr val="FAC498"/>
              </a:gs>
              <a:gs pos="2000">
                <a:schemeClr val="bg1"/>
              </a:gs>
            </a:gsLst>
            <a:lin ang="5400000" scaled="0"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女性着装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7" descr="C:\Documents and Settings\tdz\桌面\新建文件夹\conew_img_37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802537" y="2064945"/>
            <a:ext cx="1629610" cy="2607377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30"/>
          <p:cNvSpPr txBox="1">
            <a:spLocks noChangeArrowheads="1"/>
          </p:cNvSpPr>
          <p:nvPr/>
        </p:nvSpPr>
        <p:spPr bwMode="auto">
          <a:xfrm>
            <a:off x="9802538" y="4168123"/>
            <a:ext cx="1629610" cy="345094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皮裙</a:t>
            </a:r>
            <a:endParaRPr lang="en-US" altLang="zh-CN" dirty="0"/>
          </a:p>
        </p:txBody>
      </p:sp>
      <p:pic>
        <p:nvPicPr>
          <p:cNvPr id="30" name="Picture 8" descr="C:\Documents and Settings\tdz\桌面\196063_20116101518167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8361" y="2338379"/>
            <a:ext cx="1737523" cy="2780038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C:\Documents and Settings\tdz\桌面\新建文件夹\333943901_11278333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61977" y="2052068"/>
            <a:ext cx="1743306" cy="278929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0"/>
          <p:cNvSpPr txBox="1">
            <a:spLocks noChangeArrowheads="1"/>
          </p:cNvSpPr>
          <p:nvPr/>
        </p:nvSpPr>
        <p:spPr bwMode="auto">
          <a:xfrm>
            <a:off x="4761977" y="4299912"/>
            <a:ext cx="1743306" cy="372410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裙、鞋、袜不搭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5986113" y="154444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986112" y="1028399"/>
            <a:ext cx="4680323" cy="49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女士裙装四大禁忌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5" name="Picture 3" descr="E:\仝德志文件，勿删！\03-参考文档\！PPT图片及版面资源\06-PPT精选插图\04-图标\禁止符号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649282" y="951165"/>
            <a:ext cx="649199" cy="6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AutoShape 5"/>
          <p:cNvSpPr>
            <a:spLocks noChangeArrowheads="1"/>
          </p:cNvSpPr>
          <p:nvPr/>
        </p:nvSpPr>
        <p:spPr bwMode="auto">
          <a:xfrm rot="10800000">
            <a:off x="8008637" y="5137167"/>
            <a:ext cx="2170112" cy="2635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665 w 21600"/>
              <a:gd name="T13" fmla="*/ 2665 h 21600"/>
              <a:gd name="T14" fmla="*/ 18935 w 21600"/>
              <a:gd name="T15" fmla="*/ 189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99000">
                <a:srgbClr val="FAC498"/>
              </a:gs>
              <a:gs pos="2000">
                <a:schemeClr val="bg1"/>
              </a:gs>
            </a:gsLst>
            <a:lin ang="5400000" scaled="0"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8" name="AutoShape 9"/>
          <p:cNvSpPr>
            <a:spLocks noChangeArrowheads="1"/>
          </p:cNvSpPr>
          <p:nvPr/>
        </p:nvSpPr>
        <p:spPr bwMode="auto">
          <a:xfrm rot="10800000">
            <a:off x="4578049" y="4866062"/>
            <a:ext cx="2060575" cy="24923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665 w 21600"/>
              <a:gd name="T13" fmla="*/ 2665 h 21600"/>
              <a:gd name="T14" fmla="*/ 18935 w 21600"/>
              <a:gd name="T15" fmla="*/ 189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99000">
                <a:srgbClr val="FAC498"/>
              </a:gs>
              <a:gs pos="2000">
                <a:schemeClr val="bg1"/>
              </a:gs>
            </a:gsLst>
            <a:lin ang="5400000" scaled="0"/>
          </a:gra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9" name="AutoShape 11"/>
          <p:cNvSpPr>
            <a:spLocks noChangeArrowheads="1"/>
          </p:cNvSpPr>
          <p:nvPr/>
        </p:nvSpPr>
        <p:spPr bwMode="auto">
          <a:xfrm rot="10800000">
            <a:off x="6000449" y="5839200"/>
            <a:ext cx="2717800" cy="3302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665 w 21600"/>
              <a:gd name="T13" fmla="*/ 2665 h 21600"/>
              <a:gd name="T14" fmla="*/ 18935 w 21600"/>
              <a:gd name="T15" fmla="*/ 189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99000">
                <a:srgbClr val="FAC498"/>
              </a:gs>
              <a:gs pos="2000">
                <a:schemeClr val="bg1"/>
              </a:gs>
            </a:gsLst>
            <a:lin ang="5400000" scaled="0"/>
          </a:gradFill>
          <a:ln>
            <a:noFill/>
          </a:ln>
          <a:effectLst/>
        </p:spPr>
        <p:txBody>
          <a:bodyPr wrap="none" anchor="ctr"/>
          <a:lstStyle/>
          <a:p>
            <a:endParaRPr lang="zh-CN" altLang="en-US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0" name="TextBox 30"/>
          <p:cNvSpPr txBox="1">
            <a:spLocks noChangeArrowheads="1"/>
          </p:cNvSpPr>
          <p:nvPr/>
        </p:nvSpPr>
        <p:spPr bwMode="auto">
          <a:xfrm>
            <a:off x="8218360" y="4562222"/>
            <a:ext cx="1737523" cy="345094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三截腿</a:t>
            </a:r>
            <a:endParaRPr lang="en-US" altLang="zh-CN" dirty="0"/>
          </a:p>
        </p:txBody>
      </p:sp>
      <p:pic>
        <p:nvPicPr>
          <p:cNvPr id="41" name="Picture 5" descr="C:\Documents and Settings\tdz\桌面\新建文件夹\yw2004xp265801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60621" y="2424985"/>
            <a:ext cx="2263405" cy="3395108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30"/>
          <p:cNvSpPr txBox="1">
            <a:spLocks noChangeArrowheads="1"/>
          </p:cNvSpPr>
          <p:nvPr/>
        </p:nvSpPr>
        <p:spPr bwMode="auto">
          <a:xfrm>
            <a:off x="6260621" y="5294688"/>
            <a:ext cx="2263405" cy="345094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光腿或渔网袜穿职业裙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8352641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女性着装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5986113" y="154444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986112" y="1028399"/>
            <a:ext cx="468032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首饰佩戴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要讲究的四个原则</a:t>
            </a:r>
          </a:p>
        </p:txBody>
      </p:sp>
      <p:pic>
        <p:nvPicPr>
          <p:cNvPr id="21" name="Picture 3" descr="C:\Documents and Settings\tdz\桌面\未标题-1 拷贝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2173546"/>
            <a:ext cx="2915816" cy="420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5890366" y="2303127"/>
            <a:ext cx="5865053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且“影响工作，炫富、炫耀性别优势”的首饰不能戴。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890366" y="3239231"/>
            <a:ext cx="5865053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每种不多于两件（如耳环、手镯）。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总数不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超过三件。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890366" y="4175335"/>
            <a:ext cx="5865053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多首饰应同质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同色，或不同质至少也要同色。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890366" y="5111439"/>
            <a:ext cx="5865053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如十字架形的挂件在国际交往中不宜配戴。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4201851" y="2252435"/>
            <a:ext cx="1611511" cy="553816"/>
          </a:xfrm>
          <a:prstGeom prst="roundRect">
            <a:avLst>
              <a:gd name="adj" fmla="val 865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符合身份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4201851" y="3188539"/>
            <a:ext cx="1611511" cy="553816"/>
          </a:xfrm>
          <a:prstGeom prst="roundRect">
            <a:avLst>
              <a:gd name="adj" fmla="val 865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以少为佳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4201851" y="4124643"/>
            <a:ext cx="1611511" cy="553816"/>
          </a:xfrm>
          <a:prstGeom prst="roundRect">
            <a:avLst>
              <a:gd name="adj" fmla="val 865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同质同色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4201851" y="5060747"/>
            <a:ext cx="1611511" cy="553816"/>
          </a:xfrm>
          <a:prstGeom prst="roundRect">
            <a:avLst>
              <a:gd name="adj" fmla="val 865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符合习俗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339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职业男性着装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90863" y="5382004"/>
            <a:ext cx="951807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西装</a:t>
            </a:r>
          </a:p>
        </p:txBody>
      </p:sp>
      <p:pic>
        <p:nvPicPr>
          <p:cNvPr id="5" name="Picture 2" descr="E:\仝德志文件，勿删！\03-参考文档\！PPT图片及版面资源\06-PPT精选插图\04-图标\red-tie-suit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7214" y="5276018"/>
            <a:ext cx="752317" cy="75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tdz\桌面\礼仪培训\西装男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683846" y="0"/>
            <a:ext cx="2838450" cy="681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 flipH="1">
            <a:off x="4107561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132960" y="806019"/>
            <a:ext cx="4680323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西装</a:t>
            </a:r>
            <a:r>
              <a:rPr lang="en-US" altLang="zh-CN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的颜色搭配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07561" y="1798325"/>
            <a:ext cx="4680321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32961" y="1801403"/>
            <a:ext cx="3145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两个单色，一个图案</a:t>
            </a:r>
          </a:p>
        </p:txBody>
      </p:sp>
      <p:sp>
        <p:nvSpPr>
          <p:cNvPr id="11" name="矩形 10"/>
          <p:cNvSpPr/>
          <p:nvPr/>
        </p:nvSpPr>
        <p:spPr>
          <a:xfrm>
            <a:off x="4107561" y="2341611"/>
            <a:ext cx="465590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在西服套装、衬衣、领带中，最少要有两个单色，最多一个图案。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107561" y="3517463"/>
            <a:ext cx="4680321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32961" y="3520541"/>
            <a:ext cx="3145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深浅交错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07561" y="4060749"/>
            <a:ext cx="4655908" cy="121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深色西服配浅色衬衫和鲜艳、中深色领带；</a:t>
            </a:r>
            <a:endParaRPr lang="en-US" altLang="zh-CN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中深色西服配浅色衬衫和深色领带；</a:t>
            </a:r>
            <a:endParaRPr lang="en-US" altLang="zh-CN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浅色西服配中深色衬衫和深色领带。</a:t>
            </a:r>
          </a:p>
        </p:txBody>
      </p:sp>
    </p:spTree>
    <p:extLst>
      <p:ext uri="{BB962C8B-B14F-4D97-AF65-F5344CB8AC3E}">
        <p14:creationId xmlns:p14="http://schemas.microsoft.com/office/powerpoint/2010/main" xmlns="" val="14361307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职业男性着装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90863" y="5382004"/>
            <a:ext cx="951807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西装</a:t>
            </a:r>
          </a:p>
        </p:txBody>
      </p:sp>
      <p:pic>
        <p:nvPicPr>
          <p:cNvPr id="5" name="Picture 2" descr="E:\仝德志文件，勿删！\03-参考文档\！PPT图片及版面资源\06-PPT精选插图\04-图标\red-tie-suit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7214" y="5276018"/>
            <a:ext cx="752317" cy="75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80126" y="806019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西装</a:t>
            </a:r>
            <a:r>
              <a:rPr lang="en-US" altLang="zh-CN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个“三”原则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54727" y="1798325"/>
            <a:ext cx="4680321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80127" y="1801403"/>
            <a:ext cx="3145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三色原则</a:t>
            </a:r>
          </a:p>
        </p:txBody>
      </p:sp>
      <p:sp>
        <p:nvSpPr>
          <p:cNvPr id="11" name="矩形 10"/>
          <p:cNvSpPr/>
          <p:nvPr/>
        </p:nvSpPr>
        <p:spPr>
          <a:xfrm>
            <a:off x="6354727" y="2277216"/>
            <a:ext cx="4655908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即全身穿着限制在三种颜色之内。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354727" y="2925032"/>
            <a:ext cx="4680321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80127" y="2928110"/>
            <a:ext cx="3145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三一定律</a:t>
            </a:r>
          </a:p>
        </p:txBody>
      </p:sp>
      <p:sp>
        <p:nvSpPr>
          <p:cNvPr id="14" name="矩形 13"/>
          <p:cNvSpPr/>
          <p:nvPr/>
        </p:nvSpPr>
        <p:spPr>
          <a:xfrm>
            <a:off x="6354727" y="3403923"/>
            <a:ext cx="4655908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鞋子、皮带、公文包 一个颜色。</a:t>
            </a:r>
          </a:p>
        </p:txBody>
      </p:sp>
      <p:pic>
        <p:nvPicPr>
          <p:cNvPr id="15" name="Picture 3" descr="C:\Documents and Settings\tdz\桌面\礼仪培训\高凳做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50060" y="2369321"/>
            <a:ext cx="2204911" cy="386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圆角矩形 15"/>
          <p:cNvSpPr/>
          <p:nvPr/>
        </p:nvSpPr>
        <p:spPr>
          <a:xfrm>
            <a:off x="6354727" y="4079022"/>
            <a:ext cx="4680321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80127" y="4082100"/>
            <a:ext cx="3145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三大禁忌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54727" y="4557913"/>
            <a:ext cx="465590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忌衣袖商标未摘掉、忌西装与皮鞋不相配、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忌不打领带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8949174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职业男性着装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90863" y="5382004"/>
            <a:ext cx="951807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西装</a:t>
            </a:r>
          </a:p>
        </p:txBody>
      </p:sp>
      <p:pic>
        <p:nvPicPr>
          <p:cNvPr id="5" name="Picture 2" descr="E:\仝德志文件，勿删！\03-参考文档\！PPT图片及版面资源\06-PPT精选插图\04-图标\red-tie-suit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7214" y="5276018"/>
            <a:ext cx="752317" cy="75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80126" y="806019"/>
            <a:ext cx="4680323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西装</a:t>
            </a:r>
            <a:r>
              <a:rPr lang="en-US" altLang="zh-CN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的纽扣扣法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12603" y="2789485"/>
            <a:ext cx="3666004" cy="3586481"/>
          </a:xfrm>
          <a:prstGeom prst="rect">
            <a:avLst/>
          </a:prstGeom>
        </p:spPr>
      </p:pic>
      <p:sp>
        <p:nvSpPr>
          <p:cNvPr id="31" name="线形标注 3 30"/>
          <p:cNvSpPr/>
          <p:nvPr/>
        </p:nvSpPr>
        <p:spPr>
          <a:xfrm>
            <a:off x="5004560" y="1877815"/>
            <a:ext cx="2310640" cy="7200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404694"/>
              <a:gd name="adj8" fmla="val 68693"/>
            </a:avLst>
          </a:prstGeom>
          <a:ln w="3175">
            <a:solidFill>
              <a:srgbClr val="FF6600"/>
            </a:solidFill>
            <a:prstDash val="dash"/>
            <a:headEnd type="oval"/>
            <a:tailEnd type="none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三粒扣</a:t>
            </a:r>
            <a:r>
              <a:rPr lang="zh-CN" altLang="en-US" sz="16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扣上面两粒或只扣中间一粒或都不扣</a:t>
            </a:r>
          </a:p>
        </p:txBody>
      </p:sp>
      <p:sp>
        <p:nvSpPr>
          <p:cNvPr id="32" name="线形标注 2 31"/>
          <p:cNvSpPr/>
          <p:nvPr/>
        </p:nvSpPr>
        <p:spPr>
          <a:xfrm>
            <a:off x="9367864" y="4038055"/>
            <a:ext cx="2103700" cy="7200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2235"/>
              <a:gd name="adj6" fmla="val -64402"/>
            </a:avLst>
          </a:prstGeom>
          <a:ln w="3175">
            <a:solidFill>
              <a:srgbClr val="FF6600"/>
            </a:solidFill>
            <a:prstDash val="dash"/>
            <a:headEnd type="oval"/>
            <a:tailEnd type="none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一粒扣：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可扣可不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扣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367864" y="2989293"/>
            <a:ext cx="2103700" cy="688722"/>
          </a:xfrm>
          <a:prstGeom prst="rect">
            <a:avLst/>
          </a:prstGeom>
          <a:ln w="3175">
            <a:solidFill>
              <a:srgbClr val="FF6600"/>
            </a:solidFill>
            <a:prstDash val="dash"/>
            <a:headEnd type="oval"/>
            <a:tailEnd type="none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两粒扣：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扣上面第一粒或都不扣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367864" y="1893494"/>
            <a:ext cx="2103700" cy="688722"/>
          </a:xfrm>
          <a:prstGeom prst="rect">
            <a:avLst/>
          </a:prstGeom>
          <a:ln w="3175">
            <a:solidFill>
              <a:srgbClr val="FF6600"/>
            </a:solidFill>
            <a:prstDash val="dash"/>
            <a:headEnd type="oval"/>
            <a:tailEnd type="none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四粒扣：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扣中间两粒或都不扣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连接符 34"/>
          <p:cNvCxnSpPr>
            <a:stCxn id="32" idx="3"/>
            <a:endCxn id="33" idx="2"/>
          </p:cNvCxnSpPr>
          <p:nvPr/>
        </p:nvCxnSpPr>
        <p:spPr>
          <a:xfrm flipV="1">
            <a:off x="10419714" y="3678015"/>
            <a:ext cx="0" cy="360040"/>
          </a:xfrm>
          <a:prstGeom prst="line">
            <a:avLst/>
          </a:prstGeom>
          <a:ln w="3175">
            <a:solidFill>
              <a:srgbClr val="FF660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33" idx="0"/>
            <a:endCxn id="34" idx="2"/>
          </p:cNvCxnSpPr>
          <p:nvPr/>
        </p:nvCxnSpPr>
        <p:spPr>
          <a:xfrm flipV="1">
            <a:off x="10419714" y="2582216"/>
            <a:ext cx="0" cy="407077"/>
          </a:xfrm>
          <a:prstGeom prst="line">
            <a:avLst/>
          </a:prstGeom>
          <a:ln w="3175">
            <a:solidFill>
              <a:srgbClr val="FF660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34" idx="1"/>
            <a:endCxn id="31" idx="0"/>
          </p:cNvCxnSpPr>
          <p:nvPr/>
        </p:nvCxnSpPr>
        <p:spPr>
          <a:xfrm flipH="1">
            <a:off x="7315200" y="2237855"/>
            <a:ext cx="2052664" cy="0"/>
          </a:xfrm>
          <a:prstGeom prst="line">
            <a:avLst/>
          </a:prstGeom>
          <a:ln w="3175">
            <a:solidFill>
              <a:srgbClr val="FF660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399371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职业男性着装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90863" y="5382004"/>
            <a:ext cx="17818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衬衫和领带</a:t>
            </a:r>
            <a:endParaRPr lang="zh-CN" altLang="en-US" sz="2400" b="1" dirty="0">
              <a:solidFill>
                <a:srgbClr val="FF660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80126" y="806019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白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衬衣是男士永远的</a:t>
            </a:r>
            <a:r>
              <a:rPr lang="zh-CN" altLang="en-US" sz="2800" b="1" kern="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时装</a:t>
            </a:r>
          </a:p>
        </p:txBody>
      </p:sp>
      <p:pic>
        <p:nvPicPr>
          <p:cNvPr id="17" name="Picture 2" descr="C:\Documents and Settings\tdz\桌面\shirt_tie_04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2407" y="5303728"/>
            <a:ext cx="749102" cy="74910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11691" y="1688530"/>
            <a:ext cx="2560108" cy="468743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354727" y="1967113"/>
            <a:ext cx="4655908" cy="239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合体，系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上最上一粒纽扣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，能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伸进去一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个到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两个手指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衬衫领子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应露在西服领子外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1.5CM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左右；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抬起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手臂时，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衬衫袖口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也应露出西服袖口外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1.5CM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左右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。以保护西服的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清洁；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衬衣的下摆一定要塞到裤腰</a:t>
            </a:r>
            <a:r>
              <a:rPr lang="zh-CN" altLang="en-US" b="1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里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6807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职业男性着装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90863" y="5382004"/>
            <a:ext cx="17818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衬衫和领带</a:t>
            </a:r>
            <a:endParaRPr lang="zh-CN" altLang="en-US" sz="2400" b="1" dirty="0">
              <a:solidFill>
                <a:srgbClr val="FF660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80126" y="806019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领带是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男士服装的</a:t>
            </a:r>
            <a:r>
              <a:rPr lang="zh-CN" altLang="en-US" sz="2800" b="1" kern="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灵魂</a:t>
            </a:r>
          </a:p>
        </p:txBody>
      </p:sp>
      <p:pic>
        <p:nvPicPr>
          <p:cNvPr id="17" name="Picture 2" descr="C:\Documents and Settings\tdz\桌面\shirt_tie_04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2407" y="5303728"/>
            <a:ext cx="749102" cy="74910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269673" y="2129144"/>
            <a:ext cx="2833157" cy="3899191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6354727" y="1967113"/>
            <a:ext cx="4655908" cy="272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当站立时，领带的长度要及皮带或皮带扣下端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1~1.5cm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领带结的大小应与衬衫领口敞开的角度相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配合；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当打上领带时，衬衫的领口和袖口都应该系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如果取下领带，领口的纽扣一定要</a:t>
            </a:r>
            <a:r>
              <a:rPr lang="zh-CN" altLang="en-US" b="1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解开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36318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职业男性着装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90863" y="5382004"/>
            <a:ext cx="1781828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鞋和袜</a:t>
            </a:r>
            <a:endParaRPr lang="zh-CN" altLang="en-US" sz="2400" b="1" dirty="0">
              <a:solidFill>
                <a:srgbClr val="FF660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80126" y="806019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鞋与袜，决不可忽视的</a:t>
            </a: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细节</a:t>
            </a:r>
            <a:endParaRPr lang="zh-CN" altLang="en-US" sz="2800" b="1" kern="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54727" y="1967113"/>
            <a:ext cx="4705722" cy="2599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正式西服不应配休闲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鞋；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黑色的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皮鞋搭配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任何西装都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没错；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浅色的皮鞋只能搭配浅色的休闲西服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正式西服时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应穿深色（如黑色）的袜子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穿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白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西装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白皮鞋时才能穿白袜子；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最好选择长及小腿肚的中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长袜。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9853" y="5309180"/>
            <a:ext cx="871656" cy="743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984846" y="2518393"/>
            <a:ext cx="2410161" cy="331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78223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80304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warp dir="in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sp>
        <p:nvSpPr>
          <p:cNvPr id="33" name="TextBox 3"/>
          <p:cNvSpPr txBox="1"/>
          <p:nvPr/>
        </p:nvSpPr>
        <p:spPr>
          <a:xfrm>
            <a:off x="2009104" y="1196183"/>
            <a:ext cx="925990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仪态即是你的</a:t>
            </a:r>
            <a:r>
              <a:rPr lang="zh-CN" altLang="en-US" sz="20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身体语言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，仪态为什么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重要呢，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请看仪态在信息传播中的重要程度。</a:t>
            </a:r>
          </a:p>
        </p:txBody>
      </p:sp>
      <p:graphicFrame>
        <p:nvGraphicFramePr>
          <p:cNvPr id="34" name="图表 33"/>
          <p:cNvGraphicFramePr/>
          <p:nvPr>
            <p:extLst>
              <p:ext uri="{D42A27DB-BD31-4B8C-83A1-F6EECF244321}">
                <p14:modId xmlns:p14="http://schemas.microsoft.com/office/powerpoint/2010/main" xmlns="" val="2740454504"/>
              </p:ext>
            </p:extLst>
          </p:nvPr>
        </p:nvGraphicFramePr>
        <p:xfrm>
          <a:off x="2402007" y="2006221"/>
          <a:ext cx="8243248" cy="40533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829917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4159005" y="1397375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184404" y="741625"/>
            <a:ext cx="4680323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端正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的站：站如</a:t>
            </a: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松</a:t>
            </a:r>
            <a:endParaRPr lang="zh-CN" altLang="en-US" sz="2800" b="1" kern="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59005" y="1902719"/>
            <a:ext cx="4705722" cy="2291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挺胸，抬头，收腹，目视前方，形成一种端正、挺拔、优美、典雅的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气质</a:t>
            </a:r>
            <a:r>
              <a:rPr lang="zh-CN" altLang="en-US" b="1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美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女士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双臂自然下垂，或者交叠着放在小腹部，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左手在下，右手在上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男士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两手也是自然下垂，或交叠放在身前或背于身后。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84813" y="347482"/>
            <a:ext cx="2878837" cy="602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77646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380126" y="806019"/>
            <a:ext cx="4680323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稳重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的坐：坐如</a:t>
            </a: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钟</a:t>
            </a:r>
            <a:endParaRPr lang="zh-CN" altLang="en-US" sz="2800" b="1" kern="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4727" y="1967113"/>
            <a:ext cx="4705722" cy="282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不满坐是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谦恭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女士的膝盖一定要并起来，脚可以放中间，也可以放在侧边；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男士膝盖可稍微分开，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但不宜超过肩宽；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翘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腿时，要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注意收紧上面的腿，脚尖下压，绝不能以脚尖指向别人；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不要抖腿。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2" descr="C:\Documents and Settings\tdz\桌面\礼仪培训\72ba6ee10c6852b8f677bfd3b5a71c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90307" y="1461769"/>
            <a:ext cx="3053863" cy="4337873"/>
          </a:xfrm>
          <a:prstGeom prst="roundRect">
            <a:avLst>
              <a:gd name="adj" fmla="val 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7111841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380126" y="806019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优雅的走：行如</a:t>
            </a: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风</a:t>
            </a:r>
            <a:endParaRPr lang="zh-CN" altLang="en-US" sz="2800" b="1" kern="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4727" y="1967113"/>
            <a:ext cx="4705722" cy="2164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男士要稳定、矫健；女士要轻盈、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优雅；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两眼平视前方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，低头一般也拣不着钱；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步履轻捷不要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拖拉（脚后跟不要拖地）；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两臂在身体两侧自然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摆动，有节奏感；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身体应当保持正直，不要过分摇摆。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478454" y="1461769"/>
            <a:ext cx="4366069" cy="2975020"/>
          </a:xfrm>
          <a:prstGeom prst="roundRect">
            <a:avLst>
              <a:gd name="adj" fmla="val 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1339769" y="5155336"/>
            <a:ext cx="9720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走路的姿势最能体现一个人是否有信心</a:t>
            </a:r>
          </a:p>
        </p:txBody>
      </p:sp>
    </p:spTree>
    <p:extLst>
      <p:ext uri="{BB962C8B-B14F-4D97-AF65-F5344CB8AC3E}">
        <p14:creationId xmlns:p14="http://schemas.microsoft.com/office/powerpoint/2010/main" xmlns="" val="36039759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380126" y="806019"/>
            <a:ext cx="4680323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得体的蹲：</a:t>
            </a:r>
            <a:r>
              <a:rPr lang="zh-CN" altLang="en-US" sz="2800" b="1" kern="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不走光</a:t>
            </a:r>
          </a:p>
        </p:txBody>
      </p:sp>
      <p:sp>
        <p:nvSpPr>
          <p:cNvPr id="12" name="矩形 11"/>
          <p:cNvSpPr/>
          <p:nvPr/>
        </p:nvSpPr>
        <p:spPr>
          <a:xfrm>
            <a:off x="6354727" y="1967113"/>
            <a:ext cx="4705722" cy="859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一脚前，一脚后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，然后下蹲；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忌弯腰、翘臀或两脚平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蹲</a:t>
            </a:r>
            <a:r>
              <a:rPr lang="zh-CN" altLang="en-US" sz="16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（卫生间姿势）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794633" y="241994"/>
            <a:ext cx="2413683" cy="613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83713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380126" y="806019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专注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的目光：</a:t>
            </a: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尊重</a:t>
            </a:r>
            <a:endParaRPr lang="zh-CN" altLang="en-US" sz="2800" b="1" kern="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4727" y="1967113"/>
            <a:ext cx="4705722" cy="2291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与人谈话时，大部分时间应看着对方，否则是不礼貌或不真诚；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正确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的目光是自然地注视对方眉与鼻梁三角区，不能左顾右盼，也不能紧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盯对方；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道别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或握手时，则应该用目光注视着对方的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眼睛。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39769" y="4957624"/>
            <a:ext cx="9720680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眼睛是心灵的窗户</a:t>
            </a:r>
            <a:endParaRPr lang="en-US" altLang="zh-CN" sz="3200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目光</a:t>
            </a: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是否运用得当，直接会影响沟通的效果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7752" y="1461769"/>
            <a:ext cx="4901672" cy="2999823"/>
          </a:xfrm>
          <a:prstGeom prst="roundRect">
            <a:avLst>
              <a:gd name="adj" fmla="val 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851317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62529" y="1841961"/>
            <a:ext cx="6929471" cy="453400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sp>
        <p:nvSpPr>
          <p:cNvPr id="7" name="矩形 6"/>
          <p:cNvSpPr/>
          <p:nvPr/>
        </p:nvSpPr>
        <p:spPr>
          <a:xfrm>
            <a:off x="936808" y="3819075"/>
            <a:ext cx="7253417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微笑是</a:t>
            </a:r>
            <a:r>
              <a:rPr lang="zh-CN" altLang="en-US" sz="28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唯一一种不分国籍的通用语言</a:t>
            </a:r>
            <a:endParaRPr lang="en-US" altLang="zh-CN" sz="2800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最能</a:t>
            </a: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充分体现一个人的热情、修养和魅力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4159005" y="1409732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184404" y="753982"/>
            <a:ext cx="4680323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真诚的微笑：</a:t>
            </a:r>
            <a:r>
              <a:rPr lang="zh-CN" altLang="en-US" sz="2800" b="1" kern="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亲切</a:t>
            </a:r>
          </a:p>
        </p:txBody>
      </p:sp>
      <p:sp>
        <p:nvSpPr>
          <p:cNvPr id="16" name="矩形 15"/>
          <p:cNvSpPr/>
          <p:nvPr/>
        </p:nvSpPr>
        <p:spPr>
          <a:xfrm>
            <a:off x="4159005" y="1902719"/>
            <a:ext cx="4705722" cy="859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真诚微笑，不做作；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职业微笑：露上面六颗牙齿。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47759" y="5007227"/>
            <a:ext cx="5231515" cy="945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4000"/>
              </a:lnSpc>
              <a:spcBef>
                <a:spcPts val="0"/>
              </a:spcBef>
              <a:buClr>
                <a:srgbClr val="1C1C1C"/>
              </a:buClr>
              <a:buFont typeface="Wingdings" pitchFamily="2" charset="2"/>
              <a:buNone/>
            </a:pP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微笑，女性最重要、最美丽的妆容；</a:t>
            </a:r>
            <a:endParaRPr lang="en-US" altLang="zh-CN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4000"/>
              </a:lnSpc>
              <a:spcBef>
                <a:spcPts val="0"/>
              </a:spcBef>
              <a:buClr>
                <a:srgbClr val="1C1C1C"/>
              </a:buClr>
              <a:buFont typeface="Wingdings" pitchFamily="2" charset="2"/>
              <a:buNone/>
            </a:pP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微笑，是男士良好修养的最佳体现。</a:t>
            </a:r>
            <a:endParaRPr lang="en-US" altLang="zh-CN" sz="2400" b="1" dirty="0">
              <a:solidFill>
                <a:srgbClr val="FF66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94408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41950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2" y="2164572"/>
            <a:ext cx="2807595" cy="4211394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215169" y="2445843"/>
            <a:ext cx="9543243" cy="935112"/>
          </a:xfrm>
          <a:prstGeom prst="roundRect">
            <a:avLst>
              <a:gd name="adj" fmla="val 8403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语言沟通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礼貌用语不离身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80949" y="1524200"/>
            <a:ext cx="5211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良言一句三冬</a:t>
            </a:r>
            <a:r>
              <a:rPr lang="zh-CN" altLang="en-US" sz="36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暖</a:t>
            </a:r>
            <a:r>
              <a:rPr lang="zh-CN" altLang="en-US" sz="32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恶语伤人六月</a:t>
            </a:r>
            <a:r>
              <a:rPr lang="zh-CN" altLang="en-US" sz="3600" b="1" dirty="0">
                <a:solidFill>
                  <a:srgbClr val="007BF6"/>
                </a:solidFill>
                <a:latin typeface="微软雅黑" pitchFamily="34" charset="-122"/>
                <a:ea typeface="微软雅黑" pitchFamily="34" charset="-122"/>
              </a:rPr>
              <a:t>寒</a:t>
            </a:r>
            <a:endParaRPr lang="zh-CN" altLang="en-US" sz="3600" dirty="0">
              <a:solidFill>
                <a:srgbClr val="007BF6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0401" y="2528679"/>
            <a:ext cx="92127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请、您、您好、对不起、谢谢、再见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78356" y="3406713"/>
            <a:ext cx="541686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字不离口、</a:t>
            </a:r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谢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字随身走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我们的每一天都要在爽朗的寒喧中开始</a:t>
            </a:r>
          </a:p>
        </p:txBody>
      </p:sp>
    </p:spTree>
    <p:extLst>
      <p:ext uri="{BB962C8B-B14F-4D97-AF65-F5344CB8AC3E}">
        <p14:creationId xmlns:p14="http://schemas.microsoft.com/office/powerpoint/2010/main" xmlns="" val="376205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语言沟通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场用语软垫式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39386" y="4164480"/>
            <a:ext cx="2333625" cy="15525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219718" y="1203601"/>
            <a:ext cx="812486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再</a:t>
            </a:r>
            <a:r>
              <a:rPr lang="zh-CN" altLang="en-US" sz="2800" b="1" dirty="0">
                <a:solidFill>
                  <a:srgbClr val="007BF6"/>
                </a:solidFill>
                <a:latin typeface="微软雅黑" pitchFamily="34" charset="-122"/>
                <a:ea typeface="微软雅黑" pitchFamily="34" charset="-122"/>
              </a:rPr>
              <a:t>硬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再</a:t>
            </a:r>
            <a:r>
              <a:rPr lang="zh-CN" altLang="en-US" sz="2800" b="1" dirty="0">
                <a:solidFill>
                  <a:srgbClr val="007BF6"/>
                </a:solidFill>
                <a:latin typeface="微软雅黑" pitchFamily="34" charset="-122"/>
                <a:ea typeface="微软雅黑" pitchFamily="34" charset="-122"/>
              </a:rPr>
              <a:t>冰冷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椅子，只要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有了</a:t>
            </a:r>
            <a:r>
              <a:rPr lang="zh-CN" altLang="en-US" sz="28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柔软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垫子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可以坐的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舒服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考虑了人们的</a:t>
            </a:r>
            <a:r>
              <a:rPr lang="zh-CN" altLang="en-US" sz="28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感受</a:t>
            </a:r>
            <a:endParaRPr lang="zh-CN" altLang="en-US" sz="2800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51"/>
          <p:cNvSpPr txBox="1"/>
          <p:nvPr/>
        </p:nvSpPr>
        <p:spPr>
          <a:xfrm>
            <a:off x="4984123" y="2503575"/>
            <a:ext cx="63604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r">
              <a:lnSpc>
                <a:spcPct val="150000"/>
              </a:lnSpc>
              <a:defRPr/>
            </a:pPr>
            <a:r>
              <a:rPr lang="zh-CN" altLang="en-US" sz="3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软垫</a:t>
            </a:r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式言辞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+ 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拜托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语气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宋体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91851" y="3848863"/>
            <a:ext cx="6552728" cy="1876128"/>
            <a:chOff x="1187624" y="4433192"/>
            <a:chExt cx="6552728" cy="1876128"/>
          </a:xfrm>
        </p:grpSpPr>
        <p:grpSp>
          <p:nvGrpSpPr>
            <p:cNvPr id="15" name="组合 14"/>
            <p:cNvGrpSpPr/>
            <p:nvPr/>
          </p:nvGrpSpPr>
          <p:grpSpPr>
            <a:xfrm>
              <a:off x="1187624" y="4433192"/>
              <a:ext cx="6552728" cy="435968"/>
              <a:chOff x="1187624" y="3713112"/>
              <a:chExt cx="6552728" cy="435968"/>
            </a:xfrm>
          </p:grpSpPr>
          <p:sp>
            <p:nvSpPr>
              <p:cNvPr id="22" name="Rectangle 5"/>
              <p:cNvSpPr>
                <a:spLocks noChangeArrowheads="1"/>
              </p:cNvSpPr>
              <p:nvPr/>
            </p:nvSpPr>
            <p:spPr bwMode="auto">
              <a:xfrm>
                <a:off x="1187624" y="3713112"/>
                <a:ext cx="2736303" cy="432000"/>
              </a:xfrm>
              <a:custGeom>
                <a:avLst/>
                <a:gdLst/>
                <a:ahLst/>
                <a:cxnLst/>
                <a:rect l="l" t="t" r="r" b="b"/>
                <a:pathLst>
                  <a:path w="4732299" h="655200">
                    <a:moveTo>
                      <a:pt x="29842" y="0"/>
                    </a:moveTo>
                    <a:lnTo>
                      <a:pt x="4732299" y="0"/>
                    </a:lnTo>
                    <a:lnTo>
                      <a:pt x="4732299" y="655200"/>
                    </a:lnTo>
                    <a:lnTo>
                      <a:pt x="0" y="655200"/>
                    </a:lnTo>
                    <a:lnTo>
                      <a:pt x="0" y="651669"/>
                    </a:lnTo>
                    <a:lnTo>
                      <a:pt x="25384" y="651669"/>
                    </a:lnTo>
                    <a:lnTo>
                      <a:pt x="393662" y="3238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flat" cmpd="sng" algn="ctr">
                <a:solidFill>
                  <a:schemeClr val="bg1">
                    <a:lumMod val="85000"/>
                  </a:schemeClr>
                </a:solidFill>
                <a:prstDash val="solid"/>
              </a:ln>
              <a:effectLst/>
            </p:spPr>
            <p:txBody>
              <a:bodyPr rIns="90000" anchor="ctr"/>
              <a:lstStyle/>
              <a:p>
                <a:pPr algn="r" eaLnBrk="0" hangingPunct="0">
                  <a:lnSpc>
                    <a:spcPct val="120000"/>
                  </a:lnSpc>
                </a:pP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让您久等了</a:t>
                </a:r>
              </a:p>
            </p:txBody>
          </p:sp>
          <p:sp>
            <p:nvSpPr>
              <p:cNvPr id="23" name="Rectangle 5"/>
              <p:cNvSpPr>
                <a:spLocks noChangeArrowheads="1"/>
              </p:cNvSpPr>
              <p:nvPr/>
            </p:nvSpPr>
            <p:spPr bwMode="auto">
              <a:xfrm>
                <a:off x="5004049" y="3717080"/>
                <a:ext cx="2736303" cy="432000"/>
              </a:xfrm>
              <a:custGeom>
                <a:avLst/>
                <a:gdLst/>
                <a:ahLst/>
                <a:cxnLst/>
                <a:rect l="l" t="t" r="r" b="b"/>
                <a:pathLst>
                  <a:path w="4732299" h="655200">
                    <a:moveTo>
                      <a:pt x="29842" y="0"/>
                    </a:moveTo>
                    <a:lnTo>
                      <a:pt x="4732299" y="0"/>
                    </a:lnTo>
                    <a:lnTo>
                      <a:pt x="4732299" y="655200"/>
                    </a:lnTo>
                    <a:lnTo>
                      <a:pt x="0" y="655200"/>
                    </a:lnTo>
                    <a:lnTo>
                      <a:pt x="0" y="651669"/>
                    </a:lnTo>
                    <a:lnTo>
                      <a:pt x="25384" y="651669"/>
                    </a:lnTo>
                    <a:lnTo>
                      <a:pt x="393662" y="3238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rIns="90000" anchor="ctr"/>
              <a:lstStyle/>
              <a:p>
                <a:pPr algn="r" eaLnBrk="0" hangingPunct="0">
                  <a:lnSpc>
                    <a:spcPct val="120000"/>
                  </a:lnSpc>
                </a:pP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下次进货日是</a:t>
                </a:r>
                <a:r>
                  <a:rPr lang="en-US" altLang="zh-CN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号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187624" y="5153272"/>
              <a:ext cx="6552728" cy="435968"/>
              <a:chOff x="1187624" y="3713112"/>
              <a:chExt cx="6552728" cy="435968"/>
            </a:xfrm>
          </p:grpSpPr>
          <p:sp>
            <p:nvSpPr>
              <p:cNvPr id="20" name="Rectangle 5"/>
              <p:cNvSpPr>
                <a:spLocks noChangeArrowheads="1"/>
              </p:cNvSpPr>
              <p:nvPr/>
            </p:nvSpPr>
            <p:spPr bwMode="auto">
              <a:xfrm>
                <a:off x="1187624" y="3713112"/>
                <a:ext cx="2736303" cy="432000"/>
              </a:xfrm>
              <a:custGeom>
                <a:avLst/>
                <a:gdLst/>
                <a:ahLst/>
                <a:cxnLst/>
                <a:rect l="l" t="t" r="r" b="b"/>
                <a:pathLst>
                  <a:path w="4732299" h="655200">
                    <a:moveTo>
                      <a:pt x="29842" y="0"/>
                    </a:moveTo>
                    <a:lnTo>
                      <a:pt x="4732299" y="0"/>
                    </a:lnTo>
                    <a:lnTo>
                      <a:pt x="4732299" y="655200"/>
                    </a:lnTo>
                    <a:lnTo>
                      <a:pt x="0" y="655200"/>
                    </a:lnTo>
                    <a:lnTo>
                      <a:pt x="0" y="651669"/>
                    </a:lnTo>
                    <a:lnTo>
                      <a:pt x="25384" y="651669"/>
                    </a:lnTo>
                    <a:lnTo>
                      <a:pt x="393662" y="3238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rIns="90000" anchor="ctr"/>
              <a:lstStyle/>
              <a:p>
                <a:pPr algn="r" eaLnBrk="0" hangingPunct="0">
                  <a:lnSpc>
                    <a:spcPct val="120000"/>
                  </a:lnSpc>
                </a:pP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不知您有何贵干</a:t>
                </a:r>
              </a:p>
            </p:txBody>
          </p:sp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5004049" y="3717080"/>
                <a:ext cx="2736303" cy="432000"/>
              </a:xfrm>
              <a:custGeom>
                <a:avLst/>
                <a:gdLst/>
                <a:ahLst/>
                <a:cxnLst/>
                <a:rect l="l" t="t" r="r" b="b"/>
                <a:pathLst>
                  <a:path w="4732299" h="655200">
                    <a:moveTo>
                      <a:pt x="29842" y="0"/>
                    </a:moveTo>
                    <a:lnTo>
                      <a:pt x="4732299" y="0"/>
                    </a:lnTo>
                    <a:lnTo>
                      <a:pt x="4732299" y="655200"/>
                    </a:lnTo>
                    <a:lnTo>
                      <a:pt x="0" y="655200"/>
                    </a:lnTo>
                    <a:lnTo>
                      <a:pt x="0" y="651669"/>
                    </a:lnTo>
                    <a:lnTo>
                      <a:pt x="25384" y="651669"/>
                    </a:lnTo>
                    <a:lnTo>
                      <a:pt x="393662" y="3238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rIns="90000" anchor="ctr"/>
              <a:lstStyle/>
              <a:p>
                <a:pPr algn="r" eaLnBrk="0" hangingPunct="0">
                  <a:lnSpc>
                    <a:spcPct val="120000"/>
                  </a:lnSpc>
                </a:pP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给您的资料您看了吗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87624" y="5873352"/>
              <a:ext cx="6552728" cy="435968"/>
              <a:chOff x="1187624" y="3713112"/>
              <a:chExt cx="6552728" cy="435968"/>
            </a:xfrm>
          </p:grpSpPr>
          <p:sp>
            <p:nvSpPr>
              <p:cNvPr id="18" name="Rectangle 5"/>
              <p:cNvSpPr>
                <a:spLocks noChangeArrowheads="1"/>
              </p:cNvSpPr>
              <p:nvPr/>
            </p:nvSpPr>
            <p:spPr bwMode="auto">
              <a:xfrm>
                <a:off x="1187624" y="3713112"/>
                <a:ext cx="2736303" cy="432000"/>
              </a:xfrm>
              <a:custGeom>
                <a:avLst/>
                <a:gdLst/>
                <a:ahLst/>
                <a:cxnLst/>
                <a:rect l="l" t="t" r="r" b="b"/>
                <a:pathLst>
                  <a:path w="4732299" h="655200">
                    <a:moveTo>
                      <a:pt x="29842" y="0"/>
                    </a:moveTo>
                    <a:lnTo>
                      <a:pt x="4732299" y="0"/>
                    </a:lnTo>
                    <a:lnTo>
                      <a:pt x="4732299" y="655200"/>
                    </a:lnTo>
                    <a:lnTo>
                      <a:pt x="0" y="655200"/>
                    </a:lnTo>
                    <a:lnTo>
                      <a:pt x="0" y="651669"/>
                    </a:lnTo>
                    <a:lnTo>
                      <a:pt x="25384" y="651669"/>
                    </a:lnTo>
                    <a:lnTo>
                      <a:pt x="393662" y="3238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rIns="90000" anchor="ctr"/>
              <a:lstStyle/>
              <a:p>
                <a:pPr algn="r" eaLnBrk="0" hangingPunct="0">
                  <a:lnSpc>
                    <a:spcPct val="120000"/>
                  </a:lnSpc>
                </a:pP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经理目前正在外出</a:t>
                </a:r>
              </a:p>
            </p:txBody>
          </p:sp>
          <p:sp>
            <p:nvSpPr>
              <p:cNvPr id="19" name="Rectangle 5"/>
              <p:cNvSpPr>
                <a:spLocks noChangeArrowheads="1"/>
              </p:cNvSpPr>
              <p:nvPr/>
            </p:nvSpPr>
            <p:spPr bwMode="auto">
              <a:xfrm>
                <a:off x="5004049" y="3717080"/>
                <a:ext cx="2736303" cy="432000"/>
              </a:xfrm>
              <a:custGeom>
                <a:avLst/>
                <a:gdLst/>
                <a:ahLst/>
                <a:cxnLst/>
                <a:rect l="l" t="t" r="r" b="b"/>
                <a:pathLst>
                  <a:path w="4732299" h="655200">
                    <a:moveTo>
                      <a:pt x="29842" y="0"/>
                    </a:moveTo>
                    <a:lnTo>
                      <a:pt x="4732299" y="0"/>
                    </a:lnTo>
                    <a:lnTo>
                      <a:pt x="4732299" y="655200"/>
                    </a:lnTo>
                    <a:lnTo>
                      <a:pt x="0" y="655200"/>
                    </a:lnTo>
                    <a:lnTo>
                      <a:pt x="0" y="651669"/>
                    </a:lnTo>
                    <a:lnTo>
                      <a:pt x="25384" y="651669"/>
                    </a:lnTo>
                    <a:lnTo>
                      <a:pt x="393662" y="3238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rIns="90000" anchor="ctr"/>
              <a:lstStyle/>
              <a:p>
                <a:pPr algn="r" eaLnBrk="0" hangingPunct="0">
                  <a:lnSpc>
                    <a:spcPct val="120000"/>
                  </a:lnSpc>
                </a:pP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可以用传真发过来吗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287795" y="3844895"/>
            <a:ext cx="4863232" cy="1880096"/>
            <a:chOff x="683568" y="4429224"/>
            <a:chExt cx="4863232" cy="1880096"/>
          </a:xfrm>
        </p:grpSpPr>
        <p:grpSp>
          <p:nvGrpSpPr>
            <p:cNvPr id="25" name="组合 24"/>
            <p:cNvGrpSpPr/>
            <p:nvPr/>
          </p:nvGrpSpPr>
          <p:grpSpPr>
            <a:xfrm>
              <a:off x="683568" y="4429224"/>
              <a:ext cx="4863232" cy="443904"/>
              <a:chOff x="683568" y="3709144"/>
              <a:chExt cx="4863232" cy="443904"/>
            </a:xfrm>
          </p:grpSpPr>
          <p:sp>
            <p:nvSpPr>
              <p:cNvPr id="32" name="AutoShape 7"/>
              <p:cNvSpPr>
                <a:spLocks noChangeArrowheads="1"/>
              </p:cNvSpPr>
              <p:nvPr/>
            </p:nvSpPr>
            <p:spPr bwMode="auto">
              <a:xfrm>
                <a:off x="683568" y="3709144"/>
                <a:ext cx="1378744" cy="439936"/>
              </a:xfrm>
              <a:prstGeom prst="homePlate">
                <a:avLst>
                  <a:gd name="adj" fmla="val 56171"/>
                </a:avLst>
              </a:prstGeom>
              <a:solidFill>
                <a:srgbClr val="FF6600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b="1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不好意思</a:t>
                </a:r>
                <a:endPara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AutoShape 7"/>
              <p:cNvSpPr>
                <a:spLocks noChangeArrowheads="1"/>
              </p:cNvSpPr>
              <p:nvPr/>
            </p:nvSpPr>
            <p:spPr bwMode="auto">
              <a:xfrm>
                <a:off x="4168056" y="3713112"/>
                <a:ext cx="1378744" cy="439936"/>
              </a:xfrm>
              <a:prstGeom prst="homePlate">
                <a:avLst>
                  <a:gd name="adj" fmla="val 56171"/>
                </a:avLst>
              </a:prstGeom>
              <a:solidFill>
                <a:srgbClr val="FF6600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打扰您一下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83568" y="5149304"/>
              <a:ext cx="4863232" cy="439936"/>
              <a:chOff x="683568" y="3709144"/>
              <a:chExt cx="4863232" cy="439936"/>
            </a:xfrm>
          </p:grpSpPr>
          <p:sp>
            <p:nvSpPr>
              <p:cNvPr id="30" name="AutoShape 7"/>
              <p:cNvSpPr>
                <a:spLocks noChangeArrowheads="1"/>
              </p:cNvSpPr>
              <p:nvPr/>
            </p:nvSpPr>
            <p:spPr bwMode="auto">
              <a:xfrm>
                <a:off x="683568" y="3709144"/>
                <a:ext cx="1378744" cy="435968"/>
              </a:xfrm>
              <a:prstGeom prst="homePlate">
                <a:avLst>
                  <a:gd name="adj" fmla="val 56171"/>
                </a:avLst>
              </a:prstGeom>
              <a:solidFill>
                <a:srgbClr val="FF6600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对不起</a:t>
                </a:r>
              </a:p>
            </p:txBody>
          </p:sp>
          <p:sp>
            <p:nvSpPr>
              <p:cNvPr id="31" name="AutoShape 7"/>
              <p:cNvSpPr>
                <a:spLocks noChangeArrowheads="1"/>
              </p:cNvSpPr>
              <p:nvPr/>
            </p:nvSpPr>
            <p:spPr bwMode="auto">
              <a:xfrm>
                <a:off x="4168056" y="3713112"/>
                <a:ext cx="1378744" cy="435968"/>
              </a:xfrm>
              <a:prstGeom prst="homePlate">
                <a:avLst>
                  <a:gd name="adj" fmla="val 56171"/>
                </a:avLst>
              </a:prstGeom>
              <a:solidFill>
                <a:srgbClr val="FF6600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请教您一下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83568" y="5869384"/>
              <a:ext cx="4863232" cy="439936"/>
              <a:chOff x="683568" y="3709144"/>
              <a:chExt cx="4863232" cy="439936"/>
            </a:xfrm>
          </p:grpSpPr>
          <p:sp>
            <p:nvSpPr>
              <p:cNvPr id="28" name="AutoShape 7"/>
              <p:cNvSpPr>
                <a:spLocks noChangeArrowheads="1"/>
              </p:cNvSpPr>
              <p:nvPr/>
            </p:nvSpPr>
            <p:spPr bwMode="auto">
              <a:xfrm>
                <a:off x="683568" y="3709144"/>
                <a:ext cx="1378744" cy="432000"/>
              </a:xfrm>
              <a:prstGeom prst="homePlate">
                <a:avLst>
                  <a:gd name="adj" fmla="val 56171"/>
                </a:avLst>
              </a:prstGeom>
              <a:solidFill>
                <a:srgbClr val="FF6600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真是抱歉</a:t>
                </a:r>
              </a:p>
            </p:txBody>
          </p:sp>
          <p:sp>
            <p:nvSpPr>
              <p:cNvPr id="29" name="AutoShape 7"/>
              <p:cNvSpPr>
                <a:spLocks noChangeArrowheads="1"/>
              </p:cNvSpPr>
              <p:nvPr/>
            </p:nvSpPr>
            <p:spPr bwMode="auto">
              <a:xfrm>
                <a:off x="4168056" y="3713112"/>
                <a:ext cx="1378744" cy="435968"/>
              </a:xfrm>
              <a:prstGeom prst="homePlate">
                <a:avLst>
                  <a:gd name="adj" fmla="val 56171"/>
                </a:avLst>
              </a:prstGeom>
              <a:solidFill>
                <a:srgbClr val="FF6600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麻烦您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8001381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46562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语言沟通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基本原则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多赞美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Picture 4" descr="C:\Users\user\Desktop\19211731_5883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801"/>
          <a:stretch/>
        </p:blipFill>
        <p:spPr bwMode="auto">
          <a:xfrm>
            <a:off x="5296027" y="821608"/>
            <a:ext cx="1715867" cy="1715867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37" name="圆角矩形 36"/>
          <p:cNvSpPr/>
          <p:nvPr/>
        </p:nvSpPr>
        <p:spPr>
          <a:xfrm>
            <a:off x="7276117" y="1007876"/>
            <a:ext cx="4374261" cy="1115509"/>
          </a:xfrm>
          <a:prstGeom prst="roundRect">
            <a:avLst>
              <a:gd name="adj" fmla="val 5002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350883" y="1119354"/>
            <a:ext cx="4172495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每个人的内心深处最深切的渴望是得到别人的赞美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林肯</a:t>
            </a:r>
            <a:endParaRPr lang="zh-CN" altLang="en-US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直角三角形 38"/>
          <p:cNvSpPr/>
          <p:nvPr/>
        </p:nvSpPr>
        <p:spPr>
          <a:xfrm flipH="1">
            <a:off x="7086660" y="1238412"/>
            <a:ext cx="189457" cy="249194"/>
          </a:xfrm>
          <a:prstGeom prst="rt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Picture 2" descr="C:\Documents and Settings\tdz\桌面\54886520201004230818263649810813528_01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335435" y="2529303"/>
            <a:ext cx="1717200" cy="17172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41" name="Picture 3" descr="C:\Documents and Settings\tdz\桌面\2011082548492949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255287" y="2524984"/>
            <a:ext cx="1717200" cy="17172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42" name="圆角矩形 41"/>
          <p:cNvSpPr/>
          <p:nvPr/>
        </p:nvSpPr>
        <p:spPr>
          <a:xfrm>
            <a:off x="657545" y="4476473"/>
            <a:ext cx="5072981" cy="1115509"/>
          </a:xfrm>
          <a:prstGeom prst="roundRect">
            <a:avLst>
              <a:gd name="adj" fmla="val 5002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784545" y="4587951"/>
            <a:ext cx="4818981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我可以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凭着别人的赞赏</a:t>
            </a: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愉快地生活两到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三个月。</a:t>
            </a:r>
            <a:r>
              <a: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马克</a:t>
            </a:r>
            <a:r>
              <a: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吐温</a:t>
            </a:r>
          </a:p>
        </p:txBody>
      </p:sp>
      <p:sp>
        <p:nvSpPr>
          <p:cNvPr id="4" name="等腰三角形 3"/>
          <p:cNvSpPr/>
          <p:nvPr/>
        </p:nvSpPr>
        <p:spPr>
          <a:xfrm>
            <a:off x="3086745" y="4328668"/>
            <a:ext cx="214580" cy="184983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6074" y="2792130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赞美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6577397" y="4476473"/>
            <a:ext cx="5072981" cy="1115509"/>
          </a:xfrm>
          <a:prstGeom prst="roundRect">
            <a:avLst>
              <a:gd name="adj" fmla="val 5002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704397" y="4587951"/>
            <a:ext cx="4818981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发现</a:t>
            </a: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别人的优点，实际上就等于肯定自我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，说明你谦虚好学</a:t>
            </a: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乔治</a:t>
            </a:r>
            <a:r>
              <a: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梅</a:t>
            </a:r>
            <a:r>
              <a:rPr lang="zh-CN" altLang="en-US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奥</a:t>
            </a:r>
            <a:endParaRPr lang="zh-CN" altLang="en-US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等腰三角形 46"/>
          <p:cNvSpPr/>
          <p:nvPr/>
        </p:nvSpPr>
        <p:spPr>
          <a:xfrm>
            <a:off x="9006597" y="4328668"/>
            <a:ext cx="214580" cy="184983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4830521" y="3472494"/>
            <a:ext cx="26468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案例：达尔文赴宴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5890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语言沟通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莫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以自我为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中心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23310" y="1078907"/>
            <a:ext cx="869563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让</a:t>
            </a:r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对方多谈</a:t>
            </a:r>
            <a:r>
              <a:rPr lang="zh-CN" altLang="en-US" sz="3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自己</a:t>
            </a:r>
            <a:endParaRPr lang="en-US" altLang="zh-CN" sz="3200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讲对方感兴趣且积极乐观的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话题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819" y="278130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安全话题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2819" y="45354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轻松话题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62324" y="278130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商务交往五不谈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462324" y="453547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私人问题五不问</a:t>
            </a:r>
          </a:p>
        </p:txBody>
      </p:sp>
      <p:sp>
        <p:nvSpPr>
          <p:cNvPr id="7" name="椭圆 6"/>
          <p:cNvSpPr/>
          <p:nvPr/>
        </p:nvSpPr>
        <p:spPr>
          <a:xfrm>
            <a:off x="692819" y="333602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750200" y="333602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地理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807581" y="333602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建筑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922343" y="333602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风土人情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864962" y="333602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艺术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462324" y="333602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政治宗教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519705" y="333602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机密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577086" y="333602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同事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634467" y="333602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低俗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691847" y="333602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隐私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462324" y="508314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收入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519705" y="508314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年龄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577086" y="508314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婚姻家庭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9634467" y="508314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健康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0691847" y="508314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经历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92819" y="508314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影视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750200" y="508314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体育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807581" y="508314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时尚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922343" y="508314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天气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864962" y="508314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小吃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173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电话礼仪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接电话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75609" y="711766"/>
            <a:ext cx="3816391" cy="56642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92819" y="1902719"/>
            <a:ext cx="7682790" cy="3034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三声内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接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听，因故未及时接听说抱歉；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应先问候，然后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自报家门；</a:t>
            </a:r>
          </a:p>
          <a:p>
            <a:pPr indent="57600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</a:pP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、接听外部电话时：“您好，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XX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公司！”</a:t>
            </a:r>
          </a:p>
          <a:p>
            <a:pPr indent="57600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</a:pP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、接听内部电话时：“您好，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XX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部！”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57600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</a:pPr>
            <a:r>
              <a:rPr lang="zh-CN" altLang="en-US" b="1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不可以“喂，喂”或者“你是谁呀”像查户口似的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声音适中、愉快、亲切；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微笑接听电话，</a:t>
            </a:r>
            <a:r>
              <a:rPr lang="zh-CN" altLang="en-US" b="1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你的微笑对方听得见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5824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电话礼仪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代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接电话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2819" y="1902719"/>
            <a:ext cx="6000081" cy="1627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被呼叫同事不在座位上时，邻座同事可代为接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听；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“请问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您是找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××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吗？他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她临时有事走开了，需要我代为转达吗？”或“请您稍后再来电话好吗？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切忌只说“不在”，应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做好记录（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5W1H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）后转达；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819900" y="1511300"/>
            <a:ext cx="4762500" cy="36195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圆角矩形 6"/>
          <p:cNvSpPr/>
          <p:nvPr/>
        </p:nvSpPr>
        <p:spPr>
          <a:xfrm>
            <a:off x="692819" y="4015291"/>
            <a:ext cx="5860381" cy="1115509"/>
          </a:xfrm>
          <a:prstGeom prst="roundRect">
            <a:avLst>
              <a:gd name="adj" fmla="val 5002"/>
            </a:avLst>
          </a:prstGeom>
          <a:solidFill>
            <a:srgbClr val="FF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9819" y="4126769"/>
            <a:ext cx="559368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永远不要对打来的电话说：“我不知道！”这是一种不负责任的、非常不职业化的表现。</a:t>
            </a:r>
            <a:endParaRPr lang="zh-CN" altLang="en-US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19141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524259" y="1799471"/>
            <a:ext cx="1596980" cy="874407"/>
          </a:xfrm>
          <a:prstGeom prst="roundRect">
            <a:avLst>
              <a:gd name="adj" fmla="val 608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电话礼仪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拨打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电话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3" descr="E:\仝德志文件，勿删！\03-参考文档\！PPT图片及版面资源\06-PPT精选插图\04-图标\12A88677B1352C306D6B7E9CD0A73664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94865" y="1532107"/>
            <a:ext cx="1141772" cy="1141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278409" y="1799472"/>
            <a:ext cx="7325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公务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电话最好避开节假日、晚上、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至次日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、临近下班时间等时间段。</a:t>
            </a:r>
          </a:p>
        </p:txBody>
      </p:sp>
      <p:sp>
        <p:nvSpPr>
          <p:cNvPr id="4" name="矩形 3"/>
          <p:cNvSpPr/>
          <p:nvPr/>
        </p:nvSpPr>
        <p:spPr>
          <a:xfrm>
            <a:off x="3136637" y="1946145"/>
            <a:ext cx="81045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时间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524259" y="3210041"/>
            <a:ext cx="1596980" cy="874407"/>
          </a:xfrm>
          <a:prstGeom prst="roundRect">
            <a:avLst>
              <a:gd name="adj" fmla="val 608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78409" y="3210042"/>
            <a:ext cx="7325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私人电话不要在办公室打，要避开同事，打电话如果你要在公众空间的话实际上是一种噪音骚扰，非紧急事情尽量不要在公众场所打电话。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136637" y="3356715"/>
            <a:ext cx="81045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空间</a:t>
            </a:r>
            <a:endParaRPr lang="zh-CN" altLang="en-US" sz="2400" b="1" dirty="0">
              <a:solidFill>
                <a:schemeClr val="bg1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524259" y="4620609"/>
            <a:ext cx="1596980" cy="874407"/>
          </a:xfrm>
          <a:prstGeom prst="roundRect">
            <a:avLst>
              <a:gd name="adj" fmla="val 608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78409" y="4620610"/>
            <a:ext cx="720954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无重要事情，牢记三分钟原则。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136637" y="4767283"/>
            <a:ext cx="810456" cy="5810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时长</a:t>
            </a:r>
          </a:p>
        </p:txBody>
      </p:sp>
      <p:pic>
        <p:nvPicPr>
          <p:cNvPr id="17" name="Picture 4" descr="E:\仝德志文件，勿删！\03-参考文档\！PPT图片及版面资源\06-PPT精选插图\04-图标\home256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089466" y="3158939"/>
            <a:ext cx="941069" cy="94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E:\仝德志文件，勿删！\03-参考文档\！PPT图片及版面资源\06-PPT精选插图\04-图标\png-003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53843" y="4669392"/>
            <a:ext cx="825624" cy="825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40705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524259" y="1799471"/>
            <a:ext cx="1596980" cy="874407"/>
          </a:xfrm>
          <a:prstGeom prst="roundRect">
            <a:avLst>
              <a:gd name="adj" fmla="val 608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电话礼仪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拨打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电话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6637" y="1946145"/>
            <a:ext cx="810456" cy="5810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2" descr="E:\仝德志文件，勿删！\03-参考文档\！PPT图片及版面资源\06-PPT精选插图\04-图标\Chat_Normal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51157" y="1783225"/>
            <a:ext cx="906895" cy="906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974087" y="1529851"/>
            <a:ext cx="5457800" cy="4185829"/>
            <a:chOff x="4974087" y="1529851"/>
            <a:chExt cx="5457800" cy="4185829"/>
          </a:xfrm>
        </p:grpSpPr>
        <p:sp>
          <p:nvSpPr>
            <p:cNvPr id="27" name="Rectangle 4"/>
            <p:cNvSpPr>
              <a:spLocks noChangeArrowheads="1"/>
            </p:cNvSpPr>
            <p:nvPr/>
          </p:nvSpPr>
          <p:spPr bwMode="auto">
            <a:xfrm>
              <a:off x="4974087" y="1802467"/>
              <a:ext cx="5457800" cy="4134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您好！</a:t>
              </a:r>
              <a:r>
                <a:rPr lang="zh-CN" altLang="en-US" sz="20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请问</a:t>
              </a: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en-US" altLang="zh-CN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××</a:t>
              </a:r>
              <a:r>
                <a:rPr lang="zh-CN" altLang="en-US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吗？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Rectangle 2"/>
            <p:cNvSpPr>
              <a:spLocks noChangeArrowheads="1"/>
            </p:cNvSpPr>
            <p:nvPr/>
          </p:nvSpPr>
          <p:spPr bwMode="auto">
            <a:xfrm>
              <a:off x="4974087" y="2602342"/>
              <a:ext cx="5457800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我是</a:t>
              </a:r>
              <a:r>
                <a:rPr lang="en-US" altLang="zh-CN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××</a:t>
              </a: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单位</a:t>
              </a:r>
              <a:r>
                <a:rPr lang="en-US" altLang="zh-CN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××</a:t>
              </a: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部门的</a:t>
              </a:r>
              <a:r>
                <a:rPr lang="en-US" altLang="zh-CN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×××</a:t>
              </a:r>
              <a:endParaRPr lang="zh-CN" altLang="en-US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 Box 12"/>
            <p:cNvSpPr txBox="1">
              <a:spLocks noChangeArrowheads="1"/>
            </p:cNvSpPr>
            <p:nvPr/>
          </p:nvSpPr>
          <p:spPr bwMode="auto">
            <a:xfrm>
              <a:off x="5192779" y="2594935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2</a:t>
              </a:r>
            </a:p>
          </p:txBody>
        </p:sp>
        <p:sp>
          <p:nvSpPr>
            <p:cNvPr id="37" name="Rectangle 2"/>
            <p:cNvSpPr>
              <a:spLocks noChangeArrowheads="1"/>
            </p:cNvSpPr>
            <p:nvPr/>
          </p:nvSpPr>
          <p:spPr bwMode="auto">
            <a:xfrm>
              <a:off x="4974087" y="3418742"/>
              <a:ext cx="5457800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打电话的主要目的是</a:t>
              </a:r>
              <a:r>
                <a:rPr lang="en-US" altLang="zh-CN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endParaRPr lang="zh-CN" altLang="en-US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 Box 12"/>
            <p:cNvSpPr txBox="1">
              <a:spLocks noChangeArrowheads="1"/>
            </p:cNvSpPr>
            <p:nvPr/>
          </p:nvSpPr>
          <p:spPr bwMode="auto">
            <a:xfrm>
              <a:off x="5192779" y="3411335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3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5" name="Rectangle 2"/>
            <p:cNvSpPr>
              <a:spLocks noChangeArrowheads="1"/>
            </p:cNvSpPr>
            <p:nvPr/>
          </p:nvSpPr>
          <p:spPr bwMode="auto">
            <a:xfrm>
              <a:off x="4974087" y="4216587"/>
              <a:ext cx="5457800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请问您现在说话可方便？</a:t>
              </a:r>
            </a:p>
          </p:txBody>
        </p:sp>
        <p:sp>
          <p:nvSpPr>
            <p:cNvPr id="36" name="Text Box 12"/>
            <p:cNvSpPr txBox="1">
              <a:spLocks noChangeArrowheads="1"/>
            </p:cNvSpPr>
            <p:nvPr/>
          </p:nvSpPr>
          <p:spPr bwMode="auto">
            <a:xfrm>
              <a:off x="5192779" y="4209180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4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1" name="矩形 1"/>
            <p:cNvSpPr/>
            <p:nvPr/>
          </p:nvSpPr>
          <p:spPr>
            <a:xfrm>
              <a:off x="5691541" y="1529851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7">
                  <a:moveTo>
                    <a:pt x="0" y="0"/>
                  </a:moveTo>
                  <a:lnTo>
                    <a:pt x="2343150" y="0"/>
                  </a:lnTo>
                  <a:lnTo>
                    <a:pt x="2343150" y="1168003"/>
                  </a:lnTo>
                  <a:lnTo>
                    <a:pt x="1171575" y="1557337"/>
                  </a:lnTo>
                  <a:lnTo>
                    <a:pt x="0" y="1168003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i="0" u="none" strike="noStrike" kern="10" cap="none" spc="0" normalizeH="0" baseline="0" noProof="0" dirty="0" smtClean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问候对方</a:t>
              </a:r>
              <a:endParaRPr kumimoji="0" lang="zh-CN" altLang="en-US" sz="2200" i="0" u="none" strike="noStrike" kern="10" cap="none" spc="0" normalizeH="0" baseline="0" noProof="0" dirty="0"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18"/>
            <p:cNvSpPr/>
            <p:nvPr/>
          </p:nvSpPr>
          <p:spPr>
            <a:xfrm>
              <a:off x="5691541" y="2331403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自报家门</a:t>
              </a:r>
            </a:p>
          </p:txBody>
        </p:sp>
        <p:sp>
          <p:nvSpPr>
            <p:cNvPr id="34" name="矩形 20"/>
            <p:cNvSpPr/>
            <p:nvPr/>
          </p:nvSpPr>
          <p:spPr>
            <a:xfrm>
              <a:off x="5691541" y="3934507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必备用语</a:t>
              </a: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4974087" y="5008675"/>
              <a:ext cx="5457800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打搅您了，非常感谢！</a:t>
              </a:r>
            </a:p>
          </p:txBody>
        </p:sp>
        <p:sp>
          <p:nvSpPr>
            <p:cNvPr id="24" name="Text Box 12"/>
            <p:cNvSpPr txBox="1">
              <a:spLocks noChangeArrowheads="1"/>
            </p:cNvSpPr>
            <p:nvPr/>
          </p:nvSpPr>
          <p:spPr bwMode="auto">
            <a:xfrm>
              <a:off x="5192779" y="5001268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5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5" name="矩形 20"/>
            <p:cNvSpPr/>
            <p:nvPr/>
          </p:nvSpPr>
          <p:spPr>
            <a:xfrm>
              <a:off x="5691541" y="4736058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告别用语</a:t>
              </a:r>
            </a:p>
          </p:txBody>
        </p:sp>
        <p:sp>
          <p:nvSpPr>
            <p:cNvPr id="26" name="Text Box 12"/>
            <p:cNvSpPr txBox="1">
              <a:spLocks noChangeArrowheads="1"/>
            </p:cNvSpPr>
            <p:nvPr/>
          </p:nvSpPr>
          <p:spPr bwMode="auto">
            <a:xfrm>
              <a:off x="5209331" y="1797631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1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2" name="矩形 18"/>
            <p:cNvSpPr/>
            <p:nvPr/>
          </p:nvSpPr>
          <p:spPr>
            <a:xfrm>
              <a:off x="5691541" y="3132955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 smtClean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所为何事</a:t>
              </a:r>
              <a:endParaRPr lang="zh-CN" altLang="en-US" sz="2200" kern="10" dirty="0"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789262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电话礼仪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挂断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电话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66743" y="1902719"/>
            <a:ext cx="4759583" cy="317464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8" name="矩形 27"/>
          <p:cNvSpPr/>
          <p:nvPr/>
        </p:nvSpPr>
        <p:spPr>
          <a:xfrm>
            <a:off x="692819" y="1902719"/>
            <a:ext cx="6000081" cy="272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自己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有事不宜长谈，需要中止通话时，应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说明原因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，告之对方：“一有空，我马上打电话给您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中止电话时应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恭候对方</a:t>
            </a:r>
            <a:r>
              <a:rPr lang="zh-CN" altLang="en-US" b="1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先挂电话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，不宜“越位”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抢先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一般下级要等上级先挂电话，晚辈要等长辈先挂电话，被叫等主叫先挂电话，</a:t>
            </a:r>
            <a:r>
              <a:rPr lang="zh-CN" altLang="en-US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不可只管自己讲完就挂断</a:t>
            </a:r>
            <a:r>
              <a:rPr lang="zh-CN" altLang="en-US" b="1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电话；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被骚扰的电话，可以先挂，比如卖商铺，装修房子，投资黄金，各种广告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30520235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2047741" y="1213937"/>
            <a:ext cx="8255358" cy="572903"/>
          </a:xfrm>
          <a:prstGeom prst="roundRect">
            <a:avLst>
              <a:gd name="adj" fmla="val 8559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餐宴礼仪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199"/>
          <a:stretch/>
        </p:blipFill>
        <p:spPr>
          <a:xfrm>
            <a:off x="2941492" y="2425449"/>
            <a:ext cx="6467856" cy="363816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 cap="flat" cmpd="sng">
            <a:noFill/>
            <a:round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>
          <a:xfrm>
            <a:off x="2047741" y="1214156"/>
            <a:ext cx="825535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优雅、得体的用餐仪态，对职场商业成功有着直接的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影响</a:t>
            </a:r>
            <a:endParaRPr lang="en-US" altLang="zh-CN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41492" y="1835033"/>
            <a:ext cx="6467856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在用餐环境下，是否能关注细节，直接体现了个人素养的高低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619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圆角矩形 61"/>
          <p:cNvSpPr/>
          <p:nvPr/>
        </p:nvSpPr>
        <p:spPr>
          <a:xfrm>
            <a:off x="692818" y="4327301"/>
            <a:ext cx="3490205" cy="940095"/>
          </a:xfrm>
          <a:prstGeom prst="roundRect">
            <a:avLst>
              <a:gd name="adj" fmla="val 8559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餐宴礼仪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桌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次排列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1894851" y="1928889"/>
            <a:ext cx="1728193" cy="49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桌</a:t>
            </a:r>
            <a:r>
              <a:rPr lang="zh-CN" altLang="en-US" sz="20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次顺序原则</a:t>
            </a:r>
            <a:endParaRPr lang="zh-CN" altLang="en-US" sz="2000" b="1" dirty="0">
              <a:solidFill>
                <a:srgbClr val="FF660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3" descr="C:\Documents and Settings\Teliss_Tong\桌面\2457331_135826039953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9090" y="1697460"/>
            <a:ext cx="1169541" cy="85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5403713" y="250835"/>
            <a:ext cx="5486400" cy="2705100"/>
          </a:xfrm>
          <a:prstGeom prst="rect">
            <a:avLst/>
          </a:prstGeom>
        </p:spPr>
      </p:sp>
      <p:grpSp>
        <p:nvGrpSpPr>
          <p:cNvPr id="5" name="组合 4"/>
          <p:cNvGrpSpPr/>
          <p:nvPr/>
        </p:nvGrpSpPr>
        <p:grpSpPr>
          <a:xfrm>
            <a:off x="5932239" y="850910"/>
            <a:ext cx="1857375" cy="1971675"/>
            <a:chOff x="5594213" y="850910"/>
            <a:chExt cx="1857375" cy="1971675"/>
          </a:xfrm>
        </p:grpSpPr>
        <p:sp>
          <p:nvSpPr>
            <p:cNvPr id="16" name="椭圆 15"/>
            <p:cNvSpPr/>
            <p:nvPr/>
          </p:nvSpPr>
          <p:spPr>
            <a:xfrm>
              <a:off x="5775188" y="850910"/>
              <a:ext cx="552450" cy="55245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  <a:endParaRPr 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cxnSp>
          <p:nvCxnSpPr>
            <p:cNvPr id="17" name="直接箭头连接符 16"/>
            <p:cNvCxnSpPr/>
            <p:nvPr/>
          </p:nvCxnSpPr>
          <p:spPr>
            <a:xfrm>
              <a:off x="5594213" y="1679585"/>
              <a:ext cx="733425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H="1">
              <a:off x="6632439" y="1679585"/>
              <a:ext cx="819149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9" name="文本框 22"/>
            <p:cNvSpPr txBox="1"/>
            <p:nvPr/>
          </p:nvSpPr>
          <p:spPr>
            <a:xfrm>
              <a:off x="6235881" y="1641485"/>
              <a:ext cx="488315" cy="55245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  <a:endParaRPr lang="zh-CN" sz="1200" dirty="0">
                <a:ln w="15773" cap="flat" cmpd="sng" algn="ctr">
                  <a:noFill/>
                  <a:prstDash val="solid"/>
                  <a:round/>
                </a:ln>
                <a:solidFill>
                  <a:srgbClr val="FF6600"/>
                </a:solidFill>
                <a:effectLst/>
                <a:latin typeface="宋体"/>
                <a:cs typeface="宋体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613388" y="850910"/>
              <a:ext cx="552450" cy="55245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  <a:endParaRPr 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1" name="文本框 24"/>
            <p:cNvSpPr txBox="1"/>
            <p:nvPr/>
          </p:nvSpPr>
          <p:spPr>
            <a:xfrm>
              <a:off x="5946638" y="2413010"/>
              <a:ext cx="1066801" cy="40957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spcAft>
                  <a:spcPts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</a:lstStyle>
            <a:p>
              <a:r>
                <a:rPr lang="zh-CN" dirty="0"/>
                <a:t>两桌横排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44964" y="336560"/>
            <a:ext cx="1870254" cy="2486025"/>
            <a:chOff x="8756513" y="336560"/>
            <a:chExt cx="1870254" cy="2486025"/>
          </a:xfrm>
        </p:grpSpPr>
        <p:sp>
          <p:nvSpPr>
            <p:cNvPr id="22" name="椭圆 21"/>
            <p:cNvSpPr/>
            <p:nvPr/>
          </p:nvSpPr>
          <p:spPr>
            <a:xfrm>
              <a:off x="9385163" y="336560"/>
              <a:ext cx="552450" cy="55245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  <a:endParaRPr 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8756513" y="1679585"/>
              <a:ext cx="733425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H="1">
              <a:off x="9807618" y="1679585"/>
              <a:ext cx="819149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5" name="文本框 28"/>
            <p:cNvSpPr txBox="1"/>
            <p:nvPr/>
          </p:nvSpPr>
          <p:spPr>
            <a:xfrm>
              <a:off x="9417231" y="1641485"/>
              <a:ext cx="488315" cy="55245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zh-CN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9385163" y="1012835"/>
              <a:ext cx="552450" cy="55245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  <a:endParaRPr lang="zh-CN" sz="24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7" name="文本框 30"/>
            <p:cNvSpPr txBox="1"/>
            <p:nvPr/>
          </p:nvSpPr>
          <p:spPr>
            <a:xfrm>
              <a:off x="9127988" y="2413010"/>
              <a:ext cx="1066801" cy="40957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spcAft>
                  <a:spcPts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</a:lstStyle>
            <a:p>
              <a:r>
                <a:rPr lang="zh-CN" dirty="0"/>
                <a:t>两桌竖排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618413" y="3298896"/>
            <a:ext cx="1815361" cy="2656681"/>
            <a:chOff x="4618413" y="3298896"/>
            <a:chExt cx="1815361" cy="2656681"/>
          </a:xfrm>
        </p:grpSpPr>
        <p:sp>
          <p:nvSpPr>
            <p:cNvPr id="29" name="Line 31"/>
            <p:cNvSpPr>
              <a:spLocks noChangeShapeType="1"/>
            </p:cNvSpPr>
            <p:nvPr/>
          </p:nvSpPr>
          <p:spPr bwMode="auto">
            <a:xfrm>
              <a:off x="4618413" y="4757809"/>
              <a:ext cx="685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30" name="Line 32"/>
            <p:cNvSpPr>
              <a:spLocks noChangeShapeType="1"/>
            </p:cNvSpPr>
            <p:nvPr/>
          </p:nvSpPr>
          <p:spPr bwMode="auto">
            <a:xfrm flipH="1">
              <a:off x="5671774" y="4746696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31" name="Oval 33"/>
            <p:cNvSpPr>
              <a:spLocks noChangeArrowheads="1"/>
            </p:cNvSpPr>
            <p:nvPr/>
          </p:nvSpPr>
          <p:spPr bwMode="auto">
            <a:xfrm>
              <a:off x="5270937" y="3298896"/>
              <a:ext cx="457200" cy="45720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</a:p>
          </p:txBody>
        </p:sp>
        <p:sp>
          <p:nvSpPr>
            <p:cNvPr id="32" name="Oval 34"/>
            <p:cNvSpPr>
              <a:spLocks noChangeArrowheads="1"/>
            </p:cNvSpPr>
            <p:nvPr/>
          </p:nvSpPr>
          <p:spPr bwMode="auto">
            <a:xfrm>
              <a:off x="4808890" y="3665943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</a:p>
          </p:txBody>
        </p:sp>
        <p:sp>
          <p:nvSpPr>
            <p:cNvPr id="33" name="Oval 35"/>
            <p:cNvSpPr>
              <a:spLocks noChangeArrowheads="1"/>
            </p:cNvSpPr>
            <p:nvPr/>
          </p:nvSpPr>
          <p:spPr bwMode="auto">
            <a:xfrm>
              <a:off x="5723290" y="3665943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</a:p>
          </p:txBody>
        </p:sp>
        <p:sp>
          <p:nvSpPr>
            <p:cNvPr id="34" name="Oval 36"/>
            <p:cNvSpPr>
              <a:spLocks noChangeArrowheads="1"/>
            </p:cNvSpPr>
            <p:nvPr/>
          </p:nvSpPr>
          <p:spPr bwMode="auto">
            <a:xfrm>
              <a:off x="4808890" y="421329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</a:p>
          </p:txBody>
        </p:sp>
        <p:sp>
          <p:nvSpPr>
            <p:cNvPr id="35" name="Oval 37"/>
            <p:cNvSpPr>
              <a:spLocks noChangeArrowheads="1"/>
            </p:cNvSpPr>
            <p:nvPr/>
          </p:nvSpPr>
          <p:spPr bwMode="auto">
            <a:xfrm>
              <a:off x="5723290" y="421329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</a:t>
              </a:r>
            </a:p>
          </p:txBody>
        </p:sp>
        <p:sp>
          <p:nvSpPr>
            <p:cNvPr id="36" name="WordArt 38"/>
            <p:cNvSpPr>
              <a:spLocks noChangeArrowheads="1" noChangeShapeType="1"/>
            </p:cNvSpPr>
            <p:nvPr/>
          </p:nvSpPr>
          <p:spPr bwMode="auto">
            <a:xfrm>
              <a:off x="5268556" y="4899096"/>
              <a:ext cx="461963" cy="38100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zh-CN" altLang="en-US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</a:p>
          </p:txBody>
        </p:sp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5102662" y="5498377"/>
              <a:ext cx="793750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spcAft>
                  <a:spcPts val="0"/>
                </a:spcAft>
                <a:defRPr sz="1600" b="1" kern="100">
                  <a:solidFill>
                    <a:srgbClr val="00B0F0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五桌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288079" y="3456058"/>
            <a:ext cx="1858420" cy="2499519"/>
            <a:chOff x="7059344" y="3456058"/>
            <a:chExt cx="1858420" cy="2499519"/>
          </a:xfrm>
        </p:grpSpPr>
        <p:sp>
          <p:nvSpPr>
            <p:cNvPr id="39" name="Line 52"/>
            <p:cNvSpPr>
              <a:spLocks noChangeShapeType="1"/>
            </p:cNvSpPr>
            <p:nvPr/>
          </p:nvSpPr>
          <p:spPr bwMode="auto">
            <a:xfrm>
              <a:off x="7059344" y="4733996"/>
              <a:ext cx="685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40" name="Line 53"/>
            <p:cNvSpPr>
              <a:spLocks noChangeShapeType="1"/>
            </p:cNvSpPr>
            <p:nvPr/>
          </p:nvSpPr>
          <p:spPr bwMode="auto">
            <a:xfrm flipH="1">
              <a:off x="8155764" y="4733996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41" name="Oval 54"/>
            <p:cNvSpPr>
              <a:spLocks noChangeArrowheads="1"/>
            </p:cNvSpPr>
            <p:nvPr/>
          </p:nvSpPr>
          <p:spPr bwMode="auto">
            <a:xfrm>
              <a:off x="7730766" y="3456058"/>
              <a:ext cx="457200" cy="45720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</a:p>
          </p:txBody>
        </p:sp>
        <p:sp>
          <p:nvSpPr>
            <p:cNvPr id="42" name="Oval 55"/>
            <p:cNvSpPr>
              <a:spLocks noChangeArrowheads="1"/>
            </p:cNvSpPr>
            <p:nvPr/>
          </p:nvSpPr>
          <p:spPr bwMode="auto">
            <a:xfrm>
              <a:off x="7106036" y="3456058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</a:p>
          </p:txBody>
        </p:sp>
        <p:sp>
          <p:nvSpPr>
            <p:cNvPr id="43" name="Oval 56"/>
            <p:cNvSpPr>
              <a:spLocks noChangeArrowheads="1"/>
            </p:cNvSpPr>
            <p:nvPr/>
          </p:nvSpPr>
          <p:spPr bwMode="auto">
            <a:xfrm>
              <a:off x="8325236" y="3456058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</a:p>
          </p:txBody>
        </p:sp>
        <p:sp>
          <p:nvSpPr>
            <p:cNvPr id="44" name="Oval 57"/>
            <p:cNvSpPr>
              <a:spLocks noChangeArrowheads="1"/>
            </p:cNvSpPr>
            <p:nvPr/>
          </p:nvSpPr>
          <p:spPr bwMode="auto">
            <a:xfrm>
              <a:off x="7730766" y="412439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</a:p>
          </p:txBody>
        </p:sp>
        <p:sp>
          <p:nvSpPr>
            <p:cNvPr id="45" name="Oval 58"/>
            <p:cNvSpPr>
              <a:spLocks noChangeArrowheads="1"/>
            </p:cNvSpPr>
            <p:nvPr/>
          </p:nvSpPr>
          <p:spPr bwMode="auto">
            <a:xfrm>
              <a:off x="7112386" y="4124396"/>
              <a:ext cx="4445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</a:t>
              </a:r>
            </a:p>
          </p:txBody>
        </p:sp>
        <p:sp>
          <p:nvSpPr>
            <p:cNvPr id="46" name="Oval 59"/>
            <p:cNvSpPr>
              <a:spLocks noChangeArrowheads="1"/>
            </p:cNvSpPr>
            <p:nvPr/>
          </p:nvSpPr>
          <p:spPr bwMode="auto">
            <a:xfrm>
              <a:off x="8325236" y="412439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</a:t>
              </a:r>
            </a:p>
          </p:txBody>
        </p:sp>
        <p:sp>
          <p:nvSpPr>
            <p:cNvPr id="47" name="WordArt 60"/>
            <p:cNvSpPr>
              <a:spLocks noChangeArrowheads="1" noChangeShapeType="1"/>
            </p:cNvSpPr>
            <p:nvPr/>
          </p:nvSpPr>
          <p:spPr bwMode="auto">
            <a:xfrm>
              <a:off x="7728385" y="4886396"/>
              <a:ext cx="461963" cy="38100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zh-CN" altLang="en-US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</a:p>
          </p:txBody>
        </p:sp>
        <p:sp>
          <p:nvSpPr>
            <p:cNvPr id="48" name="Text Box 61"/>
            <p:cNvSpPr txBox="1">
              <a:spLocks noChangeArrowheads="1"/>
            </p:cNvSpPr>
            <p:nvPr/>
          </p:nvSpPr>
          <p:spPr bwMode="auto">
            <a:xfrm>
              <a:off x="7562491" y="5498377"/>
              <a:ext cx="793750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spcAft>
                  <a:spcPts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</a:lstStyle>
            <a:p>
              <a:r>
                <a:rPr lang="zh-CN" altLang="en-US" dirty="0"/>
                <a:t>六桌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013682" y="3232160"/>
            <a:ext cx="1791084" cy="2723417"/>
            <a:chOff x="9794739" y="3232160"/>
            <a:chExt cx="1791084" cy="2723417"/>
          </a:xfrm>
        </p:grpSpPr>
        <p:sp>
          <p:nvSpPr>
            <p:cNvPr id="50" name="Line 75"/>
            <p:cNvSpPr>
              <a:spLocks noChangeShapeType="1"/>
            </p:cNvSpPr>
            <p:nvPr/>
          </p:nvSpPr>
          <p:spPr bwMode="auto">
            <a:xfrm>
              <a:off x="9794739" y="4751458"/>
              <a:ext cx="685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51" name="Line 76"/>
            <p:cNvSpPr>
              <a:spLocks noChangeShapeType="1"/>
            </p:cNvSpPr>
            <p:nvPr/>
          </p:nvSpPr>
          <p:spPr bwMode="auto">
            <a:xfrm flipH="1">
              <a:off x="10823823" y="4751458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52" name="Oval 77"/>
            <p:cNvSpPr>
              <a:spLocks noChangeArrowheads="1"/>
            </p:cNvSpPr>
            <p:nvPr/>
          </p:nvSpPr>
          <p:spPr bwMode="auto">
            <a:xfrm>
              <a:off x="10439446" y="3707156"/>
              <a:ext cx="457200" cy="45720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</a:p>
          </p:txBody>
        </p:sp>
        <p:sp>
          <p:nvSpPr>
            <p:cNvPr id="53" name="Oval 78"/>
            <p:cNvSpPr>
              <a:spLocks noChangeArrowheads="1"/>
            </p:cNvSpPr>
            <p:nvPr/>
          </p:nvSpPr>
          <p:spPr bwMode="auto">
            <a:xfrm>
              <a:off x="9883665" y="3700188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</a:p>
          </p:txBody>
        </p:sp>
        <p:sp>
          <p:nvSpPr>
            <p:cNvPr id="54" name="Oval 79"/>
            <p:cNvSpPr>
              <a:spLocks noChangeArrowheads="1"/>
            </p:cNvSpPr>
            <p:nvPr/>
          </p:nvSpPr>
          <p:spPr bwMode="auto">
            <a:xfrm>
              <a:off x="10950465" y="3698258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</a:p>
          </p:txBody>
        </p:sp>
        <p:sp>
          <p:nvSpPr>
            <p:cNvPr id="55" name="Oval 80"/>
            <p:cNvSpPr>
              <a:spLocks noChangeArrowheads="1"/>
            </p:cNvSpPr>
            <p:nvPr/>
          </p:nvSpPr>
          <p:spPr bwMode="auto">
            <a:xfrm>
              <a:off x="10146134" y="3236020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</a:p>
          </p:txBody>
        </p:sp>
        <p:sp>
          <p:nvSpPr>
            <p:cNvPr id="56" name="Oval 81"/>
            <p:cNvSpPr>
              <a:spLocks noChangeArrowheads="1"/>
            </p:cNvSpPr>
            <p:nvPr/>
          </p:nvSpPr>
          <p:spPr bwMode="auto">
            <a:xfrm>
              <a:off x="10734391" y="3232160"/>
              <a:ext cx="446088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</a:t>
              </a:r>
            </a:p>
          </p:txBody>
        </p:sp>
        <p:sp>
          <p:nvSpPr>
            <p:cNvPr id="57" name="Oval 82"/>
            <p:cNvSpPr>
              <a:spLocks noChangeArrowheads="1"/>
            </p:cNvSpPr>
            <p:nvPr/>
          </p:nvSpPr>
          <p:spPr bwMode="auto">
            <a:xfrm>
              <a:off x="10146134" y="416435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</a:t>
              </a:r>
            </a:p>
          </p:txBody>
        </p:sp>
        <p:sp>
          <p:nvSpPr>
            <p:cNvPr id="58" name="WordArt 83"/>
            <p:cNvSpPr>
              <a:spLocks noChangeArrowheads="1" noChangeShapeType="1"/>
            </p:cNvSpPr>
            <p:nvPr/>
          </p:nvSpPr>
          <p:spPr bwMode="auto">
            <a:xfrm>
              <a:off x="10437065" y="4903858"/>
              <a:ext cx="461963" cy="38100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zh-CN" altLang="en-US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</a:p>
          </p:txBody>
        </p:sp>
        <p:sp>
          <p:nvSpPr>
            <p:cNvPr id="59" name="Oval 84"/>
            <p:cNvSpPr>
              <a:spLocks noChangeArrowheads="1"/>
            </p:cNvSpPr>
            <p:nvPr/>
          </p:nvSpPr>
          <p:spPr bwMode="auto">
            <a:xfrm>
              <a:off x="10728835" y="416435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7</a:t>
              </a:r>
            </a:p>
          </p:txBody>
        </p:sp>
        <p:sp>
          <p:nvSpPr>
            <p:cNvPr id="60" name="Text Box 85"/>
            <p:cNvSpPr txBox="1">
              <a:spLocks noChangeArrowheads="1"/>
            </p:cNvSpPr>
            <p:nvPr/>
          </p:nvSpPr>
          <p:spPr bwMode="auto">
            <a:xfrm>
              <a:off x="10271171" y="5498377"/>
              <a:ext cx="793750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spcAft>
                  <a:spcPts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</a:lstStyle>
            <a:p>
              <a:r>
                <a:rPr lang="zh-CN" altLang="en-US"/>
                <a:t>七桌</a:t>
              </a:r>
            </a:p>
          </p:txBody>
        </p:sp>
      </p:grpSp>
      <p:sp>
        <p:nvSpPr>
          <p:cNvPr id="61" name="矩形 60"/>
          <p:cNvSpPr/>
          <p:nvPr/>
        </p:nvSpPr>
        <p:spPr>
          <a:xfrm>
            <a:off x="692818" y="2927359"/>
            <a:ext cx="3490206" cy="1223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远离门或居中为主桌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其余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桌次的高低以离主桌的远近而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定：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9089" y="4408620"/>
            <a:ext cx="342227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4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近者为高，远者为低；平行者以右桌为高，左桌为低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81862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餐宴礼仪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座次排列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19064" y="1724860"/>
            <a:ext cx="2689448" cy="3806198"/>
            <a:chOff x="5419064" y="1724860"/>
            <a:chExt cx="2689448" cy="3806198"/>
          </a:xfrm>
        </p:grpSpPr>
        <p:sp>
          <p:nvSpPr>
            <p:cNvPr id="64" name="Oval 84"/>
            <p:cNvSpPr>
              <a:spLocks noChangeArrowheads="1"/>
            </p:cNvSpPr>
            <p:nvPr/>
          </p:nvSpPr>
          <p:spPr bwMode="auto">
            <a:xfrm>
              <a:off x="5939745" y="2300868"/>
              <a:ext cx="1656000" cy="1656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65" name="Oval 85"/>
            <p:cNvSpPr>
              <a:spLocks noChangeArrowheads="1"/>
            </p:cNvSpPr>
            <p:nvPr/>
          </p:nvSpPr>
          <p:spPr bwMode="auto">
            <a:xfrm>
              <a:off x="5851112" y="201283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</a:p>
          </p:txBody>
        </p:sp>
        <p:sp>
          <p:nvSpPr>
            <p:cNvPr id="66" name="Oval 86"/>
            <p:cNvSpPr>
              <a:spLocks noChangeArrowheads="1"/>
            </p:cNvSpPr>
            <p:nvPr/>
          </p:nvSpPr>
          <p:spPr bwMode="auto">
            <a:xfrm>
              <a:off x="7219264" y="2000260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</a:p>
          </p:txBody>
        </p:sp>
        <p:sp>
          <p:nvSpPr>
            <p:cNvPr id="67" name="Oval 87"/>
            <p:cNvSpPr>
              <a:spLocks noChangeArrowheads="1"/>
            </p:cNvSpPr>
            <p:nvPr/>
          </p:nvSpPr>
          <p:spPr bwMode="auto">
            <a:xfrm>
              <a:off x="5419064" y="2613574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</a:p>
          </p:txBody>
        </p:sp>
        <p:sp>
          <p:nvSpPr>
            <p:cNvPr id="68" name="Oval 88"/>
            <p:cNvSpPr>
              <a:spLocks noChangeArrowheads="1"/>
            </p:cNvSpPr>
            <p:nvPr/>
          </p:nvSpPr>
          <p:spPr bwMode="auto">
            <a:xfrm>
              <a:off x="7651312" y="2613574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</a:p>
          </p:txBody>
        </p:sp>
        <p:sp>
          <p:nvSpPr>
            <p:cNvPr id="69" name="Oval 89"/>
            <p:cNvSpPr>
              <a:spLocks noChangeArrowheads="1"/>
            </p:cNvSpPr>
            <p:nvPr/>
          </p:nvSpPr>
          <p:spPr bwMode="auto">
            <a:xfrm>
              <a:off x="5419064" y="3236972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</a:t>
              </a:r>
            </a:p>
          </p:txBody>
        </p:sp>
        <p:sp>
          <p:nvSpPr>
            <p:cNvPr id="70" name="Oval 90"/>
            <p:cNvSpPr>
              <a:spLocks noChangeArrowheads="1"/>
            </p:cNvSpPr>
            <p:nvPr/>
          </p:nvSpPr>
          <p:spPr bwMode="auto">
            <a:xfrm>
              <a:off x="7651312" y="3236972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</a:t>
              </a:r>
            </a:p>
          </p:txBody>
        </p:sp>
        <p:sp>
          <p:nvSpPr>
            <p:cNvPr id="71" name="Oval 91"/>
            <p:cNvSpPr>
              <a:spLocks noChangeArrowheads="1"/>
            </p:cNvSpPr>
            <p:nvPr/>
          </p:nvSpPr>
          <p:spPr bwMode="auto">
            <a:xfrm>
              <a:off x="5851112" y="381303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7</a:t>
              </a:r>
            </a:p>
          </p:txBody>
        </p:sp>
        <p:sp>
          <p:nvSpPr>
            <p:cNvPr id="72" name="Oval 92"/>
            <p:cNvSpPr>
              <a:spLocks noChangeArrowheads="1"/>
            </p:cNvSpPr>
            <p:nvPr/>
          </p:nvSpPr>
          <p:spPr bwMode="auto">
            <a:xfrm>
              <a:off x="6515745" y="1724860"/>
              <a:ext cx="504000" cy="504000"/>
            </a:xfrm>
            <a:prstGeom prst="ellipse">
              <a:avLst/>
            </a:prstGeom>
            <a:solidFill>
              <a:srgbClr val="FF6600"/>
            </a:solidFill>
            <a:ln>
              <a:noFill/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主位</a:t>
              </a:r>
            </a:p>
          </p:txBody>
        </p:sp>
        <p:sp>
          <p:nvSpPr>
            <p:cNvPr id="73" name="Oval 93"/>
            <p:cNvSpPr>
              <a:spLocks noChangeArrowheads="1"/>
            </p:cNvSpPr>
            <p:nvPr/>
          </p:nvSpPr>
          <p:spPr bwMode="auto">
            <a:xfrm>
              <a:off x="7219264" y="381303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8</a:t>
              </a:r>
            </a:p>
          </p:txBody>
        </p:sp>
        <p:sp>
          <p:nvSpPr>
            <p:cNvPr id="74" name="Oval 94"/>
            <p:cNvSpPr>
              <a:spLocks noChangeArrowheads="1"/>
            </p:cNvSpPr>
            <p:nvPr/>
          </p:nvSpPr>
          <p:spPr bwMode="auto">
            <a:xfrm>
              <a:off x="6539145" y="4029060"/>
              <a:ext cx="457200" cy="45720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9</a:t>
              </a:r>
            </a:p>
          </p:txBody>
        </p:sp>
        <p:sp>
          <p:nvSpPr>
            <p:cNvPr id="75" name="Line 96"/>
            <p:cNvSpPr>
              <a:spLocks noChangeShapeType="1"/>
            </p:cNvSpPr>
            <p:nvPr/>
          </p:nvSpPr>
          <p:spPr bwMode="auto">
            <a:xfrm>
              <a:off x="5821768" y="4533116"/>
              <a:ext cx="685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76" name="Line 97"/>
            <p:cNvSpPr>
              <a:spLocks noChangeShapeType="1"/>
            </p:cNvSpPr>
            <p:nvPr/>
          </p:nvSpPr>
          <p:spPr bwMode="auto">
            <a:xfrm flipH="1">
              <a:off x="6973896" y="4533116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77" name="WordArt 98"/>
            <p:cNvSpPr>
              <a:spLocks noChangeArrowheads="1" noChangeShapeType="1"/>
            </p:cNvSpPr>
            <p:nvPr/>
          </p:nvSpPr>
          <p:spPr bwMode="auto">
            <a:xfrm>
              <a:off x="6536764" y="4640446"/>
              <a:ext cx="461963" cy="38100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zh-CN" altLang="en-US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</a:p>
          </p:txBody>
        </p:sp>
        <p:sp>
          <p:nvSpPr>
            <p:cNvPr id="78" name="Text Box 39"/>
            <p:cNvSpPr txBox="1">
              <a:spLocks noChangeArrowheads="1"/>
            </p:cNvSpPr>
            <p:nvPr/>
          </p:nvSpPr>
          <p:spPr bwMode="auto">
            <a:xfrm>
              <a:off x="5621906" y="5073858"/>
              <a:ext cx="2291679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spcAft>
                  <a:spcPts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</a:lstStyle>
            <a:p>
              <a:r>
                <a:rPr lang="zh-CN" altLang="en-US" dirty="0"/>
                <a:t>一个主位时的位次排列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850296" y="1724860"/>
            <a:ext cx="2689448" cy="3806198"/>
            <a:chOff x="8850296" y="1724860"/>
            <a:chExt cx="2689448" cy="3806198"/>
          </a:xfrm>
        </p:grpSpPr>
        <p:sp>
          <p:nvSpPr>
            <p:cNvPr id="80" name="Oval 84"/>
            <p:cNvSpPr>
              <a:spLocks noChangeArrowheads="1"/>
            </p:cNvSpPr>
            <p:nvPr/>
          </p:nvSpPr>
          <p:spPr bwMode="auto">
            <a:xfrm>
              <a:off x="9396735" y="2300868"/>
              <a:ext cx="1656000" cy="1656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81" name="Oval 85"/>
            <p:cNvSpPr>
              <a:spLocks noChangeArrowheads="1"/>
            </p:cNvSpPr>
            <p:nvPr/>
          </p:nvSpPr>
          <p:spPr bwMode="auto">
            <a:xfrm>
              <a:off x="9282344" y="201283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</a:p>
          </p:txBody>
        </p:sp>
        <p:sp>
          <p:nvSpPr>
            <p:cNvPr id="82" name="Oval 86"/>
            <p:cNvSpPr>
              <a:spLocks noChangeArrowheads="1"/>
            </p:cNvSpPr>
            <p:nvPr/>
          </p:nvSpPr>
          <p:spPr bwMode="auto">
            <a:xfrm>
              <a:off x="10650496" y="2000260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</a:p>
          </p:txBody>
        </p:sp>
        <p:sp>
          <p:nvSpPr>
            <p:cNvPr id="83" name="Oval 87"/>
            <p:cNvSpPr>
              <a:spLocks noChangeArrowheads="1"/>
            </p:cNvSpPr>
            <p:nvPr/>
          </p:nvSpPr>
          <p:spPr bwMode="auto">
            <a:xfrm>
              <a:off x="8850296" y="2613574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</a:p>
          </p:txBody>
        </p:sp>
        <p:sp>
          <p:nvSpPr>
            <p:cNvPr id="84" name="Oval 88"/>
            <p:cNvSpPr>
              <a:spLocks noChangeArrowheads="1"/>
            </p:cNvSpPr>
            <p:nvPr/>
          </p:nvSpPr>
          <p:spPr bwMode="auto">
            <a:xfrm>
              <a:off x="11082544" y="2613574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</a:p>
          </p:txBody>
        </p:sp>
        <p:sp>
          <p:nvSpPr>
            <p:cNvPr id="85" name="Oval 89"/>
            <p:cNvSpPr>
              <a:spLocks noChangeArrowheads="1"/>
            </p:cNvSpPr>
            <p:nvPr/>
          </p:nvSpPr>
          <p:spPr bwMode="auto">
            <a:xfrm>
              <a:off x="8850296" y="3236972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</a:t>
              </a:r>
            </a:p>
          </p:txBody>
        </p:sp>
        <p:sp>
          <p:nvSpPr>
            <p:cNvPr id="86" name="Oval 90"/>
            <p:cNvSpPr>
              <a:spLocks noChangeArrowheads="1"/>
            </p:cNvSpPr>
            <p:nvPr/>
          </p:nvSpPr>
          <p:spPr bwMode="auto">
            <a:xfrm>
              <a:off x="11082544" y="3236972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</a:t>
              </a:r>
            </a:p>
          </p:txBody>
        </p:sp>
        <p:sp>
          <p:nvSpPr>
            <p:cNvPr id="87" name="Oval 91"/>
            <p:cNvSpPr>
              <a:spLocks noChangeArrowheads="1"/>
            </p:cNvSpPr>
            <p:nvPr/>
          </p:nvSpPr>
          <p:spPr bwMode="auto">
            <a:xfrm>
              <a:off x="9282344" y="381303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7</a:t>
              </a:r>
            </a:p>
          </p:txBody>
        </p:sp>
        <p:sp>
          <p:nvSpPr>
            <p:cNvPr id="88" name="Oval 92"/>
            <p:cNvSpPr>
              <a:spLocks noChangeArrowheads="1"/>
            </p:cNvSpPr>
            <p:nvPr/>
          </p:nvSpPr>
          <p:spPr bwMode="auto">
            <a:xfrm>
              <a:off x="9972735" y="1724860"/>
              <a:ext cx="504000" cy="504000"/>
            </a:xfrm>
            <a:prstGeom prst="ellipse">
              <a:avLst/>
            </a:prstGeom>
            <a:solidFill>
              <a:srgbClr val="FF6600"/>
            </a:solidFill>
            <a:ln>
              <a:noFill/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主位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Oval 93"/>
            <p:cNvSpPr>
              <a:spLocks noChangeArrowheads="1"/>
            </p:cNvSpPr>
            <p:nvPr/>
          </p:nvSpPr>
          <p:spPr bwMode="auto">
            <a:xfrm>
              <a:off x="10650496" y="381303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8</a:t>
              </a:r>
            </a:p>
          </p:txBody>
        </p:sp>
        <p:sp>
          <p:nvSpPr>
            <p:cNvPr id="90" name="Oval 94"/>
            <p:cNvSpPr>
              <a:spLocks noChangeArrowheads="1"/>
            </p:cNvSpPr>
            <p:nvPr/>
          </p:nvSpPr>
          <p:spPr bwMode="auto">
            <a:xfrm>
              <a:off x="9972735" y="4029060"/>
              <a:ext cx="504000" cy="504000"/>
            </a:xfrm>
            <a:prstGeom prst="ellipse">
              <a:avLst/>
            </a:prstGeom>
            <a:solidFill>
              <a:srgbClr val="FF6600"/>
            </a:solidFill>
            <a:ln>
              <a:noFill/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主位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Line 96"/>
            <p:cNvSpPr>
              <a:spLocks noChangeShapeType="1"/>
            </p:cNvSpPr>
            <p:nvPr/>
          </p:nvSpPr>
          <p:spPr bwMode="auto">
            <a:xfrm>
              <a:off x="9253000" y="4533116"/>
              <a:ext cx="685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92" name="Line 97"/>
            <p:cNvSpPr>
              <a:spLocks noChangeShapeType="1"/>
            </p:cNvSpPr>
            <p:nvPr/>
          </p:nvSpPr>
          <p:spPr bwMode="auto">
            <a:xfrm flipH="1">
              <a:off x="10405128" y="4533116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93" name="WordArt 98"/>
            <p:cNvSpPr>
              <a:spLocks noChangeArrowheads="1" noChangeShapeType="1"/>
            </p:cNvSpPr>
            <p:nvPr/>
          </p:nvSpPr>
          <p:spPr bwMode="auto">
            <a:xfrm>
              <a:off x="9993754" y="4640446"/>
              <a:ext cx="461963" cy="38100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zh-CN" altLang="en-US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</a:p>
          </p:txBody>
        </p:sp>
        <p:sp>
          <p:nvSpPr>
            <p:cNvPr id="94" name="Text Box 39"/>
            <p:cNvSpPr txBox="1">
              <a:spLocks noChangeArrowheads="1"/>
            </p:cNvSpPr>
            <p:nvPr/>
          </p:nvSpPr>
          <p:spPr bwMode="auto">
            <a:xfrm>
              <a:off x="9078896" y="5073858"/>
              <a:ext cx="2291679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spcAft>
                  <a:spcPts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</a:lstStyle>
            <a:p>
              <a:r>
                <a:rPr lang="zh-CN" altLang="en-US" dirty="0"/>
                <a:t>两个主位时的位次排列</a:t>
              </a:r>
            </a:p>
          </p:txBody>
        </p:sp>
      </p:grpSp>
      <p:sp>
        <p:nvSpPr>
          <p:cNvPr id="95" name="矩形 4"/>
          <p:cNvSpPr>
            <a:spLocks noChangeArrowheads="1"/>
          </p:cNvSpPr>
          <p:nvPr/>
        </p:nvSpPr>
        <p:spPr bwMode="auto">
          <a:xfrm>
            <a:off x="1894851" y="1928889"/>
            <a:ext cx="172819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座次顺序原则</a:t>
            </a:r>
            <a:endParaRPr lang="zh-CN" altLang="en-US" sz="2000" b="1" dirty="0">
              <a:solidFill>
                <a:srgbClr val="FF660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6" name="Picture 3" descr="C:\Documents and Settings\Teliss_Tong\桌面\2457331_135826039953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9090" y="1697460"/>
            <a:ext cx="1169541" cy="85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圆角矩形 96"/>
          <p:cNvSpPr/>
          <p:nvPr/>
        </p:nvSpPr>
        <p:spPr>
          <a:xfrm>
            <a:off x="692818" y="3142447"/>
            <a:ext cx="4211438" cy="940095"/>
          </a:xfrm>
          <a:prstGeom prst="roundRect">
            <a:avLst>
              <a:gd name="adj" fmla="val 8559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692818" y="2643769"/>
            <a:ext cx="3490206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400"/>
              </a:spcBef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基本原则：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729088" y="3223766"/>
            <a:ext cx="4122311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4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面门为上；居中为上；以离门远离主位近为上，同样远近以主位的右为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92818" y="4723804"/>
            <a:ext cx="415858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注：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主位右侧为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主宾位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，若主宾身份高于主人，为表示尊重，也可以安排在主人位子上座，而请主人坐在主宾的位子上。</a:t>
            </a:r>
          </a:p>
        </p:txBody>
      </p:sp>
    </p:spTree>
    <p:extLst>
      <p:ext uri="{BB962C8B-B14F-4D97-AF65-F5344CB8AC3E}">
        <p14:creationId xmlns:p14="http://schemas.microsoft.com/office/powerpoint/2010/main" xmlns="" val="5859622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18219" y="1625730"/>
            <a:ext cx="5852576" cy="3397031"/>
          </a:xfrm>
          <a:prstGeom prst="rect">
            <a:avLst/>
          </a:prstGeom>
          <a:ln w="285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礼仪现状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4024" y="1714413"/>
            <a:ext cx="43921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礼仪之邦无礼仪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044024" y="1650400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044024" y="2547867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044025" y="3199203"/>
            <a:ext cx="4392172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zh-CN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中国自古就是礼仪之邦</a:t>
            </a:r>
            <a:endParaRPr lang="en-US" altLang="zh-CN" b="1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微管仲，吾其被发左衽矣</a:t>
            </a:r>
            <a:endParaRPr lang="en-US" altLang="zh-CN" b="1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zh-CN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崖山之后无中国，明亡之后无华夏</a:t>
            </a:r>
            <a:endParaRPr lang="en-US" altLang="zh-CN" b="1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zh-CN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民族自信心消失，全盘否定</a:t>
            </a:r>
            <a:endParaRPr lang="en-US" altLang="zh-CN" b="1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zh-CN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信仰缺失，拜金主义</a:t>
            </a:r>
            <a:endParaRPr lang="zh-CN" altLang="en-US" b="1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7748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餐宴礼仪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宴请礼仪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Picture 3" descr="C:\360高速下载\new PIC\260651439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2819" y="3214872"/>
            <a:ext cx="2823152" cy="282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012723" y="1923509"/>
            <a:ext cx="5908561" cy="4185829"/>
            <a:chOff x="4974087" y="1529851"/>
            <a:chExt cx="5908561" cy="4185829"/>
          </a:xfrm>
        </p:grpSpPr>
        <p:sp>
          <p:nvSpPr>
            <p:cNvPr id="44" name="Rectangle 4"/>
            <p:cNvSpPr>
              <a:spLocks noChangeArrowheads="1"/>
            </p:cNvSpPr>
            <p:nvPr/>
          </p:nvSpPr>
          <p:spPr bwMode="auto">
            <a:xfrm>
              <a:off x="4974087" y="1802467"/>
              <a:ext cx="5908561" cy="4134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主人应站在大厅门口迎接客人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Rectangle 2"/>
            <p:cNvSpPr>
              <a:spLocks noChangeArrowheads="1"/>
            </p:cNvSpPr>
            <p:nvPr/>
          </p:nvSpPr>
          <p:spPr bwMode="auto">
            <a:xfrm>
              <a:off x="4974087" y="2602342"/>
              <a:ext cx="5908561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接待人员引导客人入席</a:t>
              </a:r>
              <a:endParaRPr lang="zh-CN" altLang="en-US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Text Box 12"/>
            <p:cNvSpPr txBox="1">
              <a:spLocks noChangeArrowheads="1"/>
            </p:cNvSpPr>
            <p:nvPr/>
          </p:nvSpPr>
          <p:spPr bwMode="auto">
            <a:xfrm>
              <a:off x="5192779" y="2594935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2</a:t>
              </a:r>
            </a:p>
          </p:txBody>
        </p:sp>
        <p:sp>
          <p:nvSpPr>
            <p:cNvPr id="47" name="Rectangle 2"/>
            <p:cNvSpPr>
              <a:spLocks noChangeArrowheads="1"/>
            </p:cNvSpPr>
            <p:nvPr/>
          </p:nvSpPr>
          <p:spPr bwMode="auto">
            <a:xfrm>
              <a:off x="4974087" y="3418742"/>
              <a:ext cx="5908561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言简意赅、热情友好</a:t>
              </a:r>
            </a:p>
          </p:txBody>
        </p:sp>
        <p:sp>
          <p:nvSpPr>
            <p:cNvPr id="48" name="Text Box 12"/>
            <p:cNvSpPr txBox="1">
              <a:spLocks noChangeArrowheads="1"/>
            </p:cNvSpPr>
            <p:nvPr/>
          </p:nvSpPr>
          <p:spPr bwMode="auto">
            <a:xfrm>
              <a:off x="5192779" y="3411335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3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9" name="Rectangle 2"/>
            <p:cNvSpPr>
              <a:spLocks noChangeArrowheads="1"/>
            </p:cNvSpPr>
            <p:nvPr/>
          </p:nvSpPr>
          <p:spPr bwMode="auto">
            <a:xfrm>
              <a:off x="4974087" y="4216587"/>
              <a:ext cx="5908561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融洽气氛，掌握进餐速度</a:t>
              </a:r>
            </a:p>
          </p:txBody>
        </p:sp>
        <p:sp>
          <p:nvSpPr>
            <p:cNvPr id="50" name="Text Box 12"/>
            <p:cNvSpPr txBox="1">
              <a:spLocks noChangeArrowheads="1"/>
            </p:cNvSpPr>
            <p:nvPr/>
          </p:nvSpPr>
          <p:spPr bwMode="auto">
            <a:xfrm>
              <a:off x="5192779" y="4209180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4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1" name="矩形 1"/>
            <p:cNvSpPr/>
            <p:nvPr/>
          </p:nvSpPr>
          <p:spPr>
            <a:xfrm>
              <a:off x="5691541" y="1529851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7">
                  <a:moveTo>
                    <a:pt x="0" y="0"/>
                  </a:moveTo>
                  <a:lnTo>
                    <a:pt x="2343150" y="0"/>
                  </a:lnTo>
                  <a:lnTo>
                    <a:pt x="2343150" y="1168003"/>
                  </a:lnTo>
                  <a:lnTo>
                    <a:pt x="1171575" y="1557337"/>
                  </a:lnTo>
                  <a:lnTo>
                    <a:pt x="0" y="1168003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lvl="0" algn="ctr">
                <a:defRPr/>
              </a:pPr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迎宾</a:t>
              </a:r>
              <a:endParaRPr kumimoji="0" lang="zh-CN" altLang="en-US" sz="2200" i="0" u="none" strike="noStrike" kern="10" cap="none" spc="0" normalizeH="0" baseline="0" noProof="0" dirty="0"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矩形 18"/>
            <p:cNvSpPr/>
            <p:nvPr/>
          </p:nvSpPr>
          <p:spPr>
            <a:xfrm>
              <a:off x="5691541" y="2331403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引导入席</a:t>
              </a:r>
            </a:p>
          </p:txBody>
        </p:sp>
        <p:sp>
          <p:nvSpPr>
            <p:cNvPr id="53" name="矩形 20"/>
            <p:cNvSpPr/>
            <p:nvPr/>
          </p:nvSpPr>
          <p:spPr>
            <a:xfrm>
              <a:off x="5691541" y="3934507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用餐</a:t>
              </a:r>
            </a:p>
          </p:txBody>
        </p:sp>
        <p:sp>
          <p:nvSpPr>
            <p:cNvPr id="54" name="Rectangle 2"/>
            <p:cNvSpPr>
              <a:spLocks noChangeArrowheads="1"/>
            </p:cNvSpPr>
            <p:nvPr/>
          </p:nvSpPr>
          <p:spPr bwMode="auto">
            <a:xfrm>
              <a:off x="4974087" y="5008675"/>
              <a:ext cx="5908561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热情相送，感谢光临</a:t>
              </a:r>
            </a:p>
          </p:txBody>
        </p:sp>
        <p:sp>
          <p:nvSpPr>
            <p:cNvPr id="55" name="Text Box 12"/>
            <p:cNvSpPr txBox="1">
              <a:spLocks noChangeArrowheads="1"/>
            </p:cNvSpPr>
            <p:nvPr/>
          </p:nvSpPr>
          <p:spPr bwMode="auto">
            <a:xfrm>
              <a:off x="5192779" y="5001268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5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6" name="矩形 20"/>
            <p:cNvSpPr/>
            <p:nvPr/>
          </p:nvSpPr>
          <p:spPr>
            <a:xfrm>
              <a:off x="5691541" y="4736058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送别</a:t>
              </a:r>
            </a:p>
          </p:txBody>
        </p:sp>
        <p:sp>
          <p:nvSpPr>
            <p:cNvPr id="57" name="Text Box 12"/>
            <p:cNvSpPr txBox="1">
              <a:spLocks noChangeArrowheads="1"/>
            </p:cNvSpPr>
            <p:nvPr/>
          </p:nvSpPr>
          <p:spPr bwMode="auto">
            <a:xfrm>
              <a:off x="5209331" y="1797631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1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8" name="矩形 18"/>
            <p:cNvSpPr/>
            <p:nvPr/>
          </p:nvSpPr>
          <p:spPr>
            <a:xfrm>
              <a:off x="5691541" y="3132955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 smtClean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致词祝酒</a:t>
              </a:r>
              <a:endParaRPr lang="zh-CN" altLang="en-US" sz="2200" kern="10" dirty="0"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4287795" y="879136"/>
            <a:ext cx="663348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在宴席上最让人开胃的就是主人的礼节</a:t>
            </a:r>
            <a:r>
              <a:rPr lang="zh-CN" altLang="en-US" sz="24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莎士比亚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54955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餐宴礼仪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赴宴礼仪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946919" y="2373933"/>
            <a:ext cx="6467856" cy="36381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6028" y="1037292"/>
            <a:ext cx="7109639" cy="11726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赴宴前，应注意</a:t>
            </a:r>
            <a:r>
              <a:rPr lang="zh-CN" altLang="zh-CN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仪表整洁，穿戴大方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，女士可稍作打扮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赴宴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zh-CN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遵守约定时间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抵达宴请地点时，</a:t>
            </a:r>
            <a:r>
              <a:rPr lang="zh-CN" altLang="zh-CN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首先跟主人握手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、问候致意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对其他客人，无论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相识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与否，都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zh-CN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笑脸相迎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zh-CN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点头致意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09334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餐宴礼仪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用餐礼仪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2187946"/>
            <a:ext cx="6456126" cy="3816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用餐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文雅，吃的时候应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闭嘴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细嚼慢咽，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不要发出声音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鱼刺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、骨头轻轻吐在自己面前的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小盘里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，不要吐在桌子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敬酒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时，杯口要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低于对方杯口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。如无特殊人物在场，可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按序敬酒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，避免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厚此薄彼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有食物时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不与人交谈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；剔牙时，请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用手掩口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别人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给倒水时，不要干看着，要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扶着杯子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，以示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礼貌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给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人递水递饭一定是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双手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递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刀具给别人要记得递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刀柄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那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宴会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未结束，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不可随意离宴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，要等主人和主宾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先离席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</p:txBody>
      </p:sp>
      <p:pic>
        <p:nvPicPr>
          <p:cNvPr id="8" name="Picture 22" descr="酒宴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85399" y="905242"/>
            <a:ext cx="3725540" cy="5061111"/>
          </a:xfrm>
          <a:prstGeom prst="rect">
            <a:avLst/>
          </a:prstGeom>
          <a:extLst/>
        </p:spPr>
      </p:pic>
    </p:spTree>
    <p:extLst>
      <p:ext uri="{BB962C8B-B14F-4D97-AF65-F5344CB8AC3E}">
        <p14:creationId xmlns:p14="http://schemas.microsoft.com/office/powerpoint/2010/main" xmlns="" val="31420639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43131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见面礼仪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问候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C:\Documents and Settings\tdz\桌面\未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871181" y="2312076"/>
            <a:ext cx="6153696" cy="4063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692820" y="1557892"/>
            <a:ext cx="5178362" cy="81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问候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是人际关系的第一步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819" y="2385541"/>
            <a:ext cx="6403439" cy="1316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遇熟人、同事主动打招呼；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与朋友同行时，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遇到熟人时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，可相互介绍；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同事间一般以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职务相称；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8554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41747" y="1496195"/>
            <a:ext cx="6820895" cy="45450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见面礼仪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9352571" y="2903065"/>
            <a:ext cx="0" cy="430213"/>
          </a:xfrm>
          <a:prstGeom prst="line">
            <a:avLst/>
          </a:prstGeom>
          <a:noFill/>
          <a:ln w="19050" cap="rnd">
            <a:solidFill>
              <a:schemeClr val="bg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462708" y="1496195"/>
            <a:ext cx="3359143" cy="2132698"/>
            <a:chOff x="7673000" y="1031522"/>
            <a:chExt cx="3359143" cy="2132698"/>
          </a:xfrm>
        </p:grpSpPr>
        <p:sp>
          <p:nvSpPr>
            <p:cNvPr id="23" name="Rectangle 38"/>
            <p:cNvSpPr>
              <a:spLocks noChangeArrowheads="1"/>
            </p:cNvSpPr>
            <p:nvPr/>
          </p:nvSpPr>
          <p:spPr bwMode="auto">
            <a:xfrm>
              <a:off x="7673000" y="1463203"/>
              <a:ext cx="3359142" cy="17010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  <a:ex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4" name="Rectangle 39"/>
            <p:cNvSpPr>
              <a:spLocks noChangeArrowheads="1"/>
            </p:cNvSpPr>
            <p:nvPr/>
          </p:nvSpPr>
          <p:spPr bwMode="auto">
            <a:xfrm>
              <a:off x="7673001" y="1031522"/>
              <a:ext cx="3359142" cy="43168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 w="9525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将“卑者”先介绍给“尊者</a:t>
              </a:r>
            </a:p>
          </p:txBody>
        </p:sp>
        <p:sp>
          <p:nvSpPr>
            <p:cNvPr id="25" name="Text Box 53"/>
            <p:cNvSpPr txBox="1">
              <a:spLocks noChangeArrowheads="1"/>
            </p:cNvSpPr>
            <p:nvPr/>
          </p:nvSpPr>
          <p:spPr bwMode="auto">
            <a:xfrm>
              <a:off x="7853004" y="1548495"/>
              <a:ext cx="2999134" cy="14816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应先把下级介绍给上级；</a:t>
              </a:r>
            </a:p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应先把晚辈介绍给长辈；</a:t>
              </a:r>
            </a:p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应先把男士介绍给女士；</a:t>
              </a:r>
            </a:p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应先把主人介绍给客人；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62708" y="3897450"/>
            <a:ext cx="3359143" cy="2132698"/>
            <a:chOff x="7673000" y="1031522"/>
            <a:chExt cx="3359143" cy="2132698"/>
          </a:xfrm>
        </p:grpSpPr>
        <p:sp>
          <p:nvSpPr>
            <p:cNvPr id="28" name="Rectangle 38"/>
            <p:cNvSpPr>
              <a:spLocks noChangeArrowheads="1"/>
            </p:cNvSpPr>
            <p:nvPr/>
          </p:nvSpPr>
          <p:spPr bwMode="auto">
            <a:xfrm>
              <a:off x="7673000" y="1463203"/>
              <a:ext cx="3359142" cy="17010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  <a:ex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9" name="Rectangle 39"/>
            <p:cNvSpPr>
              <a:spLocks noChangeArrowheads="1"/>
            </p:cNvSpPr>
            <p:nvPr/>
          </p:nvSpPr>
          <p:spPr bwMode="auto">
            <a:xfrm>
              <a:off x="7673001" y="1031522"/>
              <a:ext cx="3359142" cy="43168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 w="9525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当被介绍时</a:t>
              </a:r>
            </a:p>
          </p:txBody>
        </p:sp>
        <p:sp>
          <p:nvSpPr>
            <p:cNvPr id="30" name="Text Box 53"/>
            <p:cNvSpPr txBox="1">
              <a:spLocks noChangeArrowheads="1"/>
            </p:cNvSpPr>
            <p:nvPr/>
          </p:nvSpPr>
          <p:spPr bwMode="auto">
            <a:xfrm>
              <a:off x="7853004" y="1548495"/>
              <a:ext cx="2999134" cy="14816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表现出结识对方的热情，起立或欠身致意；</a:t>
              </a:r>
            </a:p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双目应该注视对方；</a:t>
              </a:r>
            </a:p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介绍完毕，握手问好。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6130436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见面礼仪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握手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3" descr="C:\Documents and Settings\tdz\桌面\xpic35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199250" y="3628893"/>
            <a:ext cx="3622600" cy="2409118"/>
          </a:xfrm>
          <a:prstGeom prst="rect">
            <a:avLst/>
          </a:prstGeom>
          <a:extLst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515" b="-1"/>
          <a:stretch/>
        </p:blipFill>
        <p:spPr bwMode="auto">
          <a:xfrm>
            <a:off x="8199250" y="1195727"/>
            <a:ext cx="3622600" cy="2409118"/>
          </a:xfrm>
          <a:prstGeom prst="rect">
            <a:avLst/>
          </a:prstGeom>
          <a:extLst/>
        </p:spPr>
      </p:pic>
      <p:sp>
        <p:nvSpPr>
          <p:cNvPr id="16" name="矩形 15"/>
          <p:cNvSpPr/>
          <p:nvPr/>
        </p:nvSpPr>
        <p:spPr>
          <a:xfrm>
            <a:off x="692819" y="3484042"/>
            <a:ext cx="7079581" cy="259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尊者为先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：上级在先、长者在先、女性在先。 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客人到来之时应该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主人先伸手，表示欢迎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客人走的时候一般是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客人先伸手，表示愿意继续交往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不能伸出左手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与人相握。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与女士握手，只能轻握手指，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忌双手满握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男士在握手前先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脱下手套，摘下帽子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。女士可以例外。</a:t>
            </a:r>
          </a:p>
        </p:txBody>
      </p:sp>
    </p:spTree>
    <p:extLst>
      <p:ext uri="{BB962C8B-B14F-4D97-AF65-F5344CB8AC3E}">
        <p14:creationId xmlns:p14="http://schemas.microsoft.com/office/powerpoint/2010/main" xmlns="" val="9043095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见面礼仪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名片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2819" y="2929861"/>
            <a:ext cx="7079581" cy="301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的递交顺序：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由尊而卑，由近而远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递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出：文字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向着对方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双手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拿出。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接受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双手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去接，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马上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要看，如有疑惑，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马上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询问。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交换名片时，可以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右手递名片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左手接名片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的收存：衬衣口袋或西装内侧口袋，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不要放在裤袋里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不宜涂改（如手机换号）。 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提供两个以上头衔，如头衔的确较多，分开印。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899564" y="1025236"/>
            <a:ext cx="4874278" cy="328421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560902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邮件礼仪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2820" y="2680471"/>
            <a:ext cx="6082054" cy="3442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而又能概况内容的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得体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称呼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（如多人，则是大家，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ALL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、结尾最好要有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问候语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简明扼要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，但也文字不要太少；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正确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主送，抄送，密送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超过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三个附件，请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打包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结尾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有简单明了的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签名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及时回复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92819" y="1272820"/>
            <a:ext cx="105709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邮件的行文是否有礼有节，措辞是否恰当、礼貌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很大程度上显示了一位</a:t>
            </a:r>
            <a:r>
              <a:rPr lang="zh-CN" altLang="en-US" sz="20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职场人士的专业素养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，也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一定程度地反应了其所在</a:t>
            </a:r>
            <a:r>
              <a:rPr lang="zh-CN" altLang="en-US" sz="20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公司的专业形象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699617" y="3182768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4349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同行礼仪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34000" y="2307901"/>
            <a:ext cx="6396469" cy="34389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矩形 7"/>
          <p:cNvSpPr/>
          <p:nvPr/>
        </p:nvSpPr>
        <p:spPr>
          <a:xfrm>
            <a:off x="692819" y="3205655"/>
            <a:ext cx="4461072" cy="2541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同行：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右为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尊，安全为尊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人同行时：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中为尊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人同行时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：分两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排，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前排为尊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 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引路时，在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客人的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左前方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至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步，并与客人保持步伐一致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引路手势如右图。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713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何为礼仪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85001" y="737242"/>
            <a:ext cx="4604958" cy="563872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86566" y="1574800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礼仪</a:t>
            </a:r>
            <a:endParaRPr lang="zh-CN" altLang="en-US" sz="13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63372" y="1205468"/>
            <a:ext cx="2308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尊重他人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观念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71697" y="1205468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表达这种观念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的形式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63373" y="3790791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本质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就是：</a:t>
            </a:r>
            <a:r>
              <a:rPr lang="zh-CN" altLang="zh-CN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尊重</a:t>
            </a: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就是与人为善，待人以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09622" y="5022334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礼出于俗，俗化为礼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32541" y="5644733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礼仪源于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我们在人际交往中最易让人接受的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做法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8945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电梯、楼梯礼仪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2819" y="2734600"/>
            <a:ext cx="6760926" cy="3289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楼梯时，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尊者先上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；下楼梯时，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卑者先下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男女同行上楼梯，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男士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在前女士在后，或左侧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同行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升降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电梯没有其他人的情况下，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在尊者之前进入电梯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，按住开的按钮，此时请尊者再进入电梯。如到出电梯时，按住开的按钮，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请尊者先出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（体现服务原则）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有人时，无论上下都应尊者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优先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（体现优先原则）。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升降电梯愈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靠内侧是愈尊贵的位置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。进入电梯后，如有他人，可主动询问去几楼，并帮忙按下。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3" descr="C:\Documents and Settings\tdz\桌面\未标题-1 拷贝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924799" y="1079136"/>
            <a:ext cx="3528913" cy="4944570"/>
          </a:xfrm>
          <a:prstGeom prst="roundRect">
            <a:avLst>
              <a:gd name="adj" fmla="val 0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8542602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乘车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礼仪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2819" y="2873135"/>
            <a:ext cx="6760926" cy="174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上车时扶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着门，把身体放低，轻轻移进车子，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臀部先进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错误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的上车姿势是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低着头，拱着背，钻进车里。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下车时先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伸出一只脚站稳后，让身体徐徐升起，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臀部后出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错误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的姿势是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伸出头来，十分艰难地把身体钻出来。</a:t>
            </a:r>
          </a:p>
        </p:txBody>
      </p:sp>
      <p:pic>
        <p:nvPicPr>
          <p:cNvPr id="10" name="Picture 3" descr="C:\Documents and Settings\tdz\桌面\535312081949527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924798" y="1024411"/>
            <a:ext cx="3528913" cy="4999295"/>
          </a:xfrm>
          <a:prstGeom prst="roundRect">
            <a:avLst>
              <a:gd name="adj" fmla="val 0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1" name="矩形 10"/>
          <p:cNvSpPr/>
          <p:nvPr/>
        </p:nvSpPr>
        <p:spPr>
          <a:xfrm>
            <a:off x="692820" y="2042801"/>
            <a:ext cx="517836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如何优雅地上下车：</a:t>
            </a:r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不走光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2820" y="4890939"/>
            <a:ext cx="5178362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上下车的</a:t>
            </a:r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顺序</a:t>
            </a:r>
            <a:endParaRPr lang="en-US" altLang="zh-CN" sz="3200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2820" y="5600622"/>
            <a:ext cx="6760926" cy="466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倘若条件允许，应请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尊长、女士、来宾先上车、后下车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80535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乘车礼仪</a:t>
            </a:r>
            <a:r>
              <a:rPr lang="zh-CN" altLang="en-US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→乘车座次</a:t>
            </a:r>
            <a:endParaRPr lang="zh-CN" altLang="en-US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C:\Documents and Settings\tdz\桌面\2010060108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99965" y="3138168"/>
            <a:ext cx="5248275" cy="2486025"/>
          </a:xfrm>
          <a:prstGeom prst="rect">
            <a:avLst/>
          </a:prstGeom>
          <a:ln>
            <a:noFill/>
          </a:ln>
          <a:extLst/>
        </p:spPr>
      </p:pic>
      <p:sp>
        <p:nvSpPr>
          <p:cNvPr id="15" name="线形标注 2 14"/>
          <p:cNvSpPr/>
          <p:nvPr/>
        </p:nvSpPr>
        <p:spPr>
          <a:xfrm>
            <a:off x="10040128" y="2448775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31964"/>
              <a:gd name="adj6" fmla="val -34994"/>
            </a:avLst>
          </a:prstGeom>
          <a:solidFill>
            <a:srgbClr val="CC3300"/>
          </a:solidFill>
          <a:ln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专职司机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线形标注 2 15"/>
          <p:cNvSpPr/>
          <p:nvPr/>
        </p:nvSpPr>
        <p:spPr>
          <a:xfrm flipH="1">
            <a:off x="4287795" y="4289625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67999"/>
              <a:gd name="adj6" fmla="val -165658"/>
            </a:avLst>
          </a:prstGeom>
          <a:solidFill>
            <a:srgbClr val="70B13F"/>
          </a:solidFill>
          <a:ln>
            <a:headEnd type="oval"/>
            <a:tailEnd type="oval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①老总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线形标注 2 16"/>
          <p:cNvSpPr/>
          <p:nvPr/>
        </p:nvSpPr>
        <p:spPr>
          <a:xfrm flipH="1">
            <a:off x="4287797" y="3695733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4408"/>
              <a:gd name="adj6" fmla="val -169351"/>
            </a:avLst>
          </a:prstGeom>
          <a:solidFill>
            <a:srgbClr val="0070C0"/>
          </a:solidFill>
          <a:ln>
            <a:headEnd type="oval"/>
            <a:tailEnd type="oval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③职员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线形标注 2 17"/>
          <p:cNvSpPr/>
          <p:nvPr/>
        </p:nvSpPr>
        <p:spPr>
          <a:xfrm flipH="1">
            <a:off x="4287796" y="3096847"/>
            <a:ext cx="1025370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49919"/>
              <a:gd name="adj6" fmla="val -177458"/>
            </a:avLst>
          </a:prstGeom>
          <a:solidFill>
            <a:srgbClr val="007BF6"/>
          </a:solidFill>
          <a:ln>
            <a:solidFill>
              <a:srgbClr val="007BF6"/>
            </a:solidFill>
            <a:headEnd type="oval"/>
            <a:tailEnd type="oval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②经理</a:t>
            </a:r>
          </a:p>
        </p:txBody>
      </p:sp>
      <p:sp>
        <p:nvSpPr>
          <p:cNvPr id="19" name="线形标注 3 18"/>
          <p:cNvSpPr/>
          <p:nvPr/>
        </p:nvSpPr>
        <p:spPr>
          <a:xfrm>
            <a:off x="8140125" y="2454657"/>
            <a:ext cx="1026000" cy="39139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737983"/>
              <a:gd name="adj8" fmla="val 165283"/>
            </a:avLst>
          </a:prstGeom>
          <a:solidFill>
            <a:srgbClr val="FF6600"/>
          </a:solidFill>
          <a:ln>
            <a:headEnd type="oval"/>
            <a:tailEnd type="oval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④实习生</a:t>
            </a:r>
          </a:p>
        </p:txBody>
      </p:sp>
      <p:pic>
        <p:nvPicPr>
          <p:cNvPr id="10" name="Picture 8" descr="E:\仝德志文件，勿删！\03-参考文档\！PPT图片及版面资源\06-PPT精选插图\04-图标\car_grey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233" b="11369"/>
          <a:stretch/>
        </p:blipFill>
        <p:spPr bwMode="auto">
          <a:xfrm>
            <a:off x="692819" y="5207150"/>
            <a:ext cx="1505631" cy="83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222077" y="5374380"/>
            <a:ext cx="172819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双排五座轿车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09909" y="6041235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9909" y="6061116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287795" y="1214986"/>
            <a:ext cx="5519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请大家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为什么要这样排序？</a:t>
            </a:r>
          </a:p>
        </p:txBody>
      </p:sp>
    </p:spTree>
    <p:extLst>
      <p:ext uri="{BB962C8B-B14F-4D97-AF65-F5344CB8AC3E}">
        <p14:creationId xmlns:p14="http://schemas.microsoft.com/office/powerpoint/2010/main" xmlns="" val="5797179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乘车礼仪</a:t>
            </a:r>
            <a:r>
              <a:rPr lang="zh-CN" altLang="en-US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→乘车座次</a:t>
            </a:r>
            <a:endParaRPr lang="zh-CN" altLang="en-US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C:\Documents and Settings\tdz\桌面\2010060108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99965" y="3138168"/>
            <a:ext cx="5248275" cy="2486025"/>
          </a:xfrm>
          <a:prstGeom prst="rect">
            <a:avLst/>
          </a:prstGeom>
          <a:ln>
            <a:noFill/>
          </a:ln>
          <a:extLst/>
        </p:spPr>
      </p:pic>
      <p:sp>
        <p:nvSpPr>
          <p:cNvPr id="15" name="线形标注 2 14"/>
          <p:cNvSpPr/>
          <p:nvPr/>
        </p:nvSpPr>
        <p:spPr>
          <a:xfrm>
            <a:off x="10040128" y="2448775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31964"/>
              <a:gd name="adj6" fmla="val -34994"/>
            </a:avLst>
          </a:prstGeom>
          <a:solidFill>
            <a:srgbClr val="70B13F"/>
          </a:solidFill>
          <a:ln>
            <a:headEnd type="oval"/>
            <a:tailEnd type="oval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老总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线形标注 2 15"/>
          <p:cNvSpPr/>
          <p:nvPr/>
        </p:nvSpPr>
        <p:spPr>
          <a:xfrm flipH="1">
            <a:off x="4287795" y="4289625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67999"/>
              <a:gd name="adj6" fmla="val -165658"/>
            </a:avLst>
          </a:prstGeom>
          <a:solidFill>
            <a:srgbClr val="0070C0"/>
          </a:solidFill>
          <a:ln>
            <a:headEnd type="oval"/>
            <a:tailEnd type="oval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②经理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线形标注 2 16"/>
          <p:cNvSpPr/>
          <p:nvPr/>
        </p:nvSpPr>
        <p:spPr>
          <a:xfrm flipH="1">
            <a:off x="4287797" y="3695733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4408"/>
              <a:gd name="adj6" fmla="val -169351"/>
            </a:avLst>
          </a:prstGeom>
          <a:solidFill>
            <a:srgbClr val="CC3300"/>
          </a:solidFill>
          <a:ln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④实习生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线形标注 2 17"/>
          <p:cNvSpPr/>
          <p:nvPr/>
        </p:nvSpPr>
        <p:spPr>
          <a:xfrm flipH="1">
            <a:off x="4287796" y="3096847"/>
            <a:ext cx="1025370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49919"/>
              <a:gd name="adj6" fmla="val -177458"/>
            </a:avLst>
          </a:prstGeom>
          <a:solidFill>
            <a:srgbClr val="FF6600"/>
          </a:solidFill>
          <a:ln>
            <a:solidFill>
              <a:srgbClr val="FF6600"/>
            </a:solidFill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③职员</a:t>
            </a:r>
          </a:p>
        </p:txBody>
      </p:sp>
      <p:sp>
        <p:nvSpPr>
          <p:cNvPr id="19" name="线形标注 3 18"/>
          <p:cNvSpPr/>
          <p:nvPr/>
        </p:nvSpPr>
        <p:spPr>
          <a:xfrm>
            <a:off x="8140125" y="2454657"/>
            <a:ext cx="1026000" cy="39139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737983"/>
              <a:gd name="adj8" fmla="val 165283"/>
            </a:avLst>
          </a:prstGeom>
          <a:solidFill>
            <a:srgbClr val="007BF6"/>
          </a:solidFill>
          <a:ln>
            <a:solidFill>
              <a:srgbClr val="007BF6"/>
            </a:solidFill>
            <a:headEnd type="oval"/>
            <a:tailEnd type="oval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①副总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8" descr="E:\仝德志文件，勿删！\03-参考文档\！PPT图片及版面资源\06-PPT精选插图\04-图标\car_grey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233" b="11369"/>
          <a:stretch/>
        </p:blipFill>
        <p:spPr bwMode="auto">
          <a:xfrm>
            <a:off x="692819" y="5207150"/>
            <a:ext cx="1505631" cy="83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222077" y="5374380"/>
            <a:ext cx="172819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双排五座轿车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09909" y="6041235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9909" y="6061116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287795" y="1214986"/>
            <a:ext cx="5519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请大家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为什么要这样排序？</a:t>
            </a:r>
          </a:p>
        </p:txBody>
      </p:sp>
    </p:spTree>
    <p:extLst>
      <p:ext uri="{BB962C8B-B14F-4D97-AF65-F5344CB8AC3E}">
        <p14:creationId xmlns:p14="http://schemas.microsoft.com/office/powerpoint/2010/main" xmlns="" val="37531416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乘车礼仪</a:t>
            </a:r>
            <a:r>
              <a:rPr lang="zh-CN" altLang="en-US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→乘车座次</a:t>
            </a:r>
            <a:endParaRPr lang="zh-CN" altLang="en-US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222077" y="5374380"/>
            <a:ext cx="172819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双</a:t>
            </a:r>
            <a:r>
              <a:rPr lang="zh-CN" altLang="en-US" sz="20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排</a:t>
            </a: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七</a:t>
            </a:r>
            <a:r>
              <a:rPr lang="zh-CN" altLang="en-US" sz="20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座</a:t>
            </a: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轿车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09909" y="6041235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9909" y="6061116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1" name="Picture 4" descr="C:\Documents and Settings\tdz\桌面\未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953" y="5187269"/>
            <a:ext cx="1510124" cy="73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Documents and Settings\Teliss_Tong\桌面\03(3)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0008" b="10866"/>
          <a:stretch/>
        </p:blipFill>
        <p:spPr bwMode="auto">
          <a:xfrm>
            <a:off x="5460394" y="2980140"/>
            <a:ext cx="5233062" cy="2757695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线形标注 2 22"/>
          <p:cNvSpPr/>
          <p:nvPr/>
        </p:nvSpPr>
        <p:spPr>
          <a:xfrm>
            <a:off x="9996899" y="2353459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80385"/>
              <a:gd name="adj6" fmla="val -138656"/>
            </a:avLst>
          </a:prstGeom>
          <a:solidFill>
            <a:srgbClr val="CC3300"/>
          </a:solidFill>
          <a:ln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专职司机</a:t>
            </a:r>
          </a:p>
        </p:txBody>
      </p:sp>
      <p:sp>
        <p:nvSpPr>
          <p:cNvPr id="24" name="线形标注 2 23"/>
          <p:cNvSpPr/>
          <p:nvPr/>
        </p:nvSpPr>
        <p:spPr>
          <a:xfrm flipH="1">
            <a:off x="3948225" y="4194309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13261"/>
              <a:gd name="adj6" fmla="val -133230"/>
            </a:avLst>
          </a:prstGeom>
          <a:solidFill>
            <a:srgbClr val="70B13F"/>
          </a:solidFill>
          <a:ln>
            <a:headEnd type="oval"/>
            <a:tailEnd type="oval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①老总</a:t>
            </a:r>
          </a:p>
        </p:txBody>
      </p:sp>
      <p:sp>
        <p:nvSpPr>
          <p:cNvPr id="25" name="线形标注 2 24"/>
          <p:cNvSpPr/>
          <p:nvPr/>
        </p:nvSpPr>
        <p:spPr>
          <a:xfrm flipH="1">
            <a:off x="3948227" y="3600417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2147"/>
              <a:gd name="adj6" fmla="val -140397"/>
            </a:avLst>
          </a:prstGeom>
          <a:solidFill>
            <a:srgbClr val="D81EDC"/>
          </a:solidFill>
          <a:ln>
            <a:solidFill>
              <a:srgbClr val="D81EDC"/>
            </a:solidFill>
            <a:headEnd type="oval"/>
            <a:tailEnd type="oval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③经理</a:t>
            </a:r>
          </a:p>
        </p:txBody>
      </p:sp>
      <p:sp>
        <p:nvSpPr>
          <p:cNvPr id="26" name="线形标注 2 25"/>
          <p:cNvSpPr/>
          <p:nvPr/>
        </p:nvSpPr>
        <p:spPr>
          <a:xfrm flipH="1">
            <a:off x="3948226" y="3001531"/>
            <a:ext cx="1025370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98340"/>
              <a:gd name="adj6" fmla="val -148504"/>
            </a:avLst>
          </a:prstGeom>
          <a:solidFill>
            <a:srgbClr val="007BF6"/>
          </a:solidFill>
          <a:ln>
            <a:solidFill>
              <a:srgbClr val="007BF6"/>
            </a:solidFill>
            <a:headEnd type="oval"/>
            <a:tailEnd type="oval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②副总</a:t>
            </a:r>
          </a:p>
        </p:txBody>
      </p:sp>
      <p:sp>
        <p:nvSpPr>
          <p:cNvPr id="27" name="线形标注 3 26"/>
          <p:cNvSpPr/>
          <p:nvPr/>
        </p:nvSpPr>
        <p:spPr>
          <a:xfrm>
            <a:off x="6378611" y="2353459"/>
            <a:ext cx="1026000" cy="39139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586279"/>
              <a:gd name="adj8" fmla="val 107411"/>
            </a:avLst>
          </a:prstGeom>
          <a:solidFill>
            <a:srgbClr val="0070C0"/>
          </a:solidFill>
          <a:ln>
            <a:headEnd type="oval"/>
            <a:tailEnd type="oval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④女职员</a:t>
            </a:r>
          </a:p>
        </p:txBody>
      </p:sp>
      <p:sp>
        <p:nvSpPr>
          <p:cNvPr id="28" name="线形标注 2 27"/>
          <p:cNvSpPr/>
          <p:nvPr/>
        </p:nvSpPr>
        <p:spPr>
          <a:xfrm>
            <a:off x="9996899" y="2970173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40942"/>
              <a:gd name="adj6" fmla="val -141012"/>
            </a:avLst>
          </a:prstGeom>
          <a:solidFill>
            <a:srgbClr val="FF0000"/>
          </a:solidFill>
          <a:ln>
            <a:solidFill>
              <a:srgbClr val="FF0000"/>
            </a:solidFill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⑥实习生</a:t>
            </a:r>
          </a:p>
        </p:txBody>
      </p:sp>
      <p:sp>
        <p:nvSpPr>
          <p:cNvPr id="29" name="线形标注 2 28"/>
          <p:cNvSpPr/>
          <p:nvPr/>
        </p:nvSpPr>
        <p:spPr>
          <a:xfrm>
            <a:off x="8196699" y="2353459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74317"/>
              <a:gd name="adj6" fmla="val -65621"/>
            </a:avLst>
          </a:prstGeom>
          <a:solidFill>
            <a:srgbClr val="FF6600"/>
          </a:solidFill>
          <a:ln>
            <a:headEnd type="oval"/>
            <a:tailEnd type="oval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⑤男职员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948225" y="1073317"/>
            <a:ext cx="5859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请大家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为什么要这样排序？</a:t>
            </a:r>
          </a:p>
        </p:txBody>
      </p:sp>
    </p:spTree>
    <p:extLst>
      <p:ext uri="{BB962C8B-B14F-4D97-AF65-F5344CB8AC3E}">
        <p14:creationId xmlns:p14="http://schemas.microsoft.com/office/powerpoint/2010/main" xmlns="" val="23589168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乘车礼仪</a:t>
            </a:r>
            <a:r>
              <a:rPr lang="zh-CN" altLang="en-US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→乘车座次</a:t>
            </a:r>
            <a:endParaRPr lang="zh-CN" altLang="en-US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222077" y="5374380"/>
            <a:ext cx="172819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双</a:t>
            </a:r>
            <a:r>
              <a:rPr lang="zh-CN" altLang="en-US" sz="20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排</a:t>
            </a: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七</a:t>
            </a:r>
            <a:r>
              <a:rPr lang="zh-CN" altLang="en-US" sz="20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座</a:t>
            </a: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轿车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09909" y="6041235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9909" y="6061116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1" name="Picture 4" descr="C:\Documents and Settings\tdz\桌面\未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953" y="5187269"/>
            <a:ext cx="1510124" cy="73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Documents and Settings\Teliss_Tong\桌面\03(3)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0008" b="10866"/>
          <a:stretch/>
        </p:blipFill>
        <p:spPr bwMode="auto">
          <a:xfrm>
            <a:off x="5460394" y="2980140"/>
            <a:ext cx="5233062" cy="2757695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线形标注 2 22"/>
          <p:cNvSpPr/>
          <p:nvPr/>
        </p:nvSpPr>
        <p:spPr>
          <a:xfrm>
            <a:off x="9996899" y="2353459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80385"/>
              <a:gd name="adj6" fmla="val -138656"/>
            </a:avLst>
          </a:prstGeom>
          <a:solidFill>
            <a:srgbClr val="70B13F"/>
          </a:solidFill>
          <a:ln>
            <a:headEnd type="oval"/>
            <a:tailEnd type="oval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老总</a:t>
            </a:r>
          </a:p>
        </p:txBody>
      </p:sp>
      <p:sp>
        <p:nvSpPr>
          <p:cNvPr id="24" name="线形标注 2 23"/>
          <p:cNvSpPr/>
          <p:nvPr/>
        </p:nvSpPr>
        <p:spPr>
          <a:xfrm flipH="1">
            <a:off x="3948225" y="4194309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13261"/>
              <a:gd name="adj6" fmla="val -133230"/>
            </a:avLst>
          </a:prstGeom>
          <a:solidFill>
            <a:srgbClr val="0070C0"/>
          </a:solidFill>
          <a:ln>
            <a:headEnd type="oval"/>
            <a:tailEnd type="oval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②女经理</a:t>
            </a:r>
          </a:p>
        </p:txBody>
      </p:sp>
      <p:sp>
        <p:nvSpPr>
          <p:cNvPr id="25" name="线形标注 2 24"/>
          <p:cNvSpPr/>
          <p:nvPr/>
        </p:nvSpPr>
        <p:spPr>
          <a:xfrm flipH="1">
            <a:off x="3948227" y="3600417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2147"/>
              <a:gd name="adj6" fmla="val -140397"/>
            </a:avLst>
          </a:prstGeom>
          <a:solidFill>
            <a:srgbClr val="D81EDC"/>
          </a:solidFill>
          <a:ln>
            <a:solidFill>
              <a:srgbClr val="D81EDC"/>
            </a:solidFill>
            <a:headEnd type="oval"/>
            <a:tailEnd type="oval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④女职员</a:t>
            </a:r>
          </a:p>
        </p:txBody>
      </p:sp>
      <p:sp>
        <p:nvSpPr>
          <p:cNvPr id="26" name="线形标注 2 25"/>
          <p:cNvSpPr/>
          <p:nvPr/>
        </p:nvSpPr>
        <p:spPr>
          <a:xfrm flipH="1">
            <a:off x="3948226" y="3001531"/>
            <a:ext cx="1025370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98340"/>
              <a:gd name="adj6" fmla="val -148504"/>
            </a:avLst>
          </a:prstGeom>
          <a:solidFill>
            <a:srgbClr val="FF6600"/>
          </a:solidFill>
          <a:ln>
            <a:headEnd type="oval"/>
            <a:tailEnd type="oval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③男经理</a:t>
            </a:r>
          </a:p>
        </p:txBody>
      </p:sp>
      <p:sp>
        <p:nvSpPr>
          <p:cNvPr id="27" name="线形标注 3 26"/>
          <p:cNvSpPr/>
          <p:nvPr/>
        </p:nvSpPr>
        <p:spPr>
          <a:xfrm>
            <a:off x="6378611" y="2353459"/>
            <a:ext cx="1026000" cy="39139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586279"/>
              <a:gd name="adj8" fmla="val 107411"/>
            </a:avLst>
          </a:prstGeom>
          <a:solidFill>
            <a:srgbClr val="FF0000"/>
          </a:solidFill>
          <a:ln>
            <a:solidFill>
              <a:srgbClr val="FF0000"/>
            </a:solidFill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⑤男职员</a:t>
            </a:r>
          </a:p>
        </p:txBody>
      </p:sp>
      <p:sp>
        <p:nvSpPr>
          <p:cNvPr id="28" name="线形标注 2 27"/>
          <p:cNvSpPr/>
          <p:nvPr/>
        </p:nvSpPr>
        <p:spPr>
          <a:xfrm>
            <a:off x="9996899" y="2970173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40942"/>
              <a:gd name="adj6" fmla="val -141012"/>
            </a:avLst>
          </a:prstGeom>
          <a:solidFill>
            <a:srgbClr val="007BF6"/>
          </a:solidFill>
          <a:ln>
            <a:solidFill>
              <a:srgbClr val="007BF6"/>
            </a:solidFill>
            <a:headEnd type="oval"/>
            <a:tailEnd type="oval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①副总</a:t>
            </a:r>
          </a:p>
        </p:txBody>
      </p:sp>
      <p:sp>
        <p:nvSpPr>
          <p:cNvPr id="29" name="线形标注 2 28"/>
          <p:cNvSpPr/>
          <p:nvPr/>
        </p:nvSpPr>
        <p:spPr>
          <a:xfrm>
            <a:off x="8196699" y="2353459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74317"/>
              <a:gd name="adj6" fmla="val -65621"/>
            </a:avLst>
          </a:prstGeom>
          <a:solidFill>
            <a:srgbClr val="CC3300"/>
          </a:solidFill>
          <a:ln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⑥实习生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948225" y="1073317"/>
            <a:ext cx="5859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请大家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为什么要这样排序？</a:t>
            </a:r>
          </a:p>
        </p:txBody>
      </p:sp>
    </p:spTree>
    <p:extLst>
      <p:ext uri="{BB962C8B-B14F-4D97-AF65-F5344CB8AC3E}">
        <p14:creationId xmlns:p14="http://schemas.microsoft.com/office/powerpoint/2010/main" xmlns="" val="25555642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66041941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为何要学礼仪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5560" y="2234861"/>
            <a:ext cx="6696744" cy="3603815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04252" y="2342035"/>
            <a:ext cx="5838749" cy="3352625"/>
            <a:chOff x="467544" y="1404132"/>
            <a:chExt cx="7123010" cy="4019338"/>
          </a:xfrm>
        </p:grpSpPr>
        <p:sp>
          <p:nvSpPr>
            <p:cNvPr id="13" name="内容占位符 2"/>
            <p:cNvSpPr txBox="1">
              <a:spLocks/>
            </p:cNvSpPr>
            <p:nvPr/>
          </p:nvSpPr>
          <p:spPr>
            <a:xfrm>
              <a:off x="467544" y="1404132"/>
              <a:ext cx="7123010" cy="4019338"/>
            </a:xfrm>
            <a:prstGeom prst="rect">
              <a:avLst/>
            </a:prstGeom>
            <a:ln w="28575">
              <a:solidFill>
                <a:srgbClr val="F79646"/>
              </a:solidFill>
            </a:ln>
          </p:spPr>
          <p:txBody>
            <a:bodyPr vert="eaVert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zh-CN" altLang="en-US" sz="2000" dirty="0">
                  <a:solidFill>
                    <a:sysClr val="windowText" lastClr="000000"/>
                  </a:solidFill>
                  <a:latin typeface="华文楷体" pitchFamily="2" charset="-122"/>
                  <a:ea typeface="方正行黑" pitchFamily="81" charset="-122"/>
                </a:rPr>
                <a:t>不学</a:t>
              </a:r>
              <a:r>
                <a:rPr lang="zh-CN" altLang="en-US" sz="2000" dirty="0" smtClean="0">
                  <a:solidFill>
                    <a:sysClr val="windowText" lastClr="000000"/>
                  </a:solidFill>
                  <a:latin typeface="华文楷体" pitchFamily="2" charset="-122"/>
                  <a:ea typeface="方正行黑" pitchFamily="81" charset="-122"/>
                </a:rPr>
                <a:t>礼，无以立。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——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孔子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  <a:p>
              <a:pPr marL="0" lvl="0" indent="0">
                <a:lnSpc>
                  <a:spcPct val="125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2000" dirty="0">
                  <a:solidFill>
                    <a:sysClr val="windowText" lastClr="000000"/>
                  </a:solidFill>
                  <a:latin typeface="方正行黑" pitchFamily="81" charset="-122"/>
                  <a:ea typeface="方正行黑" pitchFamily="81" charset="-122"/>
                  <a:cs typeface="方正行黑" pitchFamily="81" charset="-122"/>
                </a:rPr>
                <a:t>容貌、态度、进退</a:t>
              </a:r>
              <a:r>
                <a:rPr lang="zh-CN" altLang="en-US" sz="2000" dirty="0">
                  <a:solidFill>
                    <a:sysClr val="windowText" lastClr="000000"/>
                  </a:solidFill>
                  <a:latin typeface="华文楷体" pitchFamily="2" charset="-122"/>
                  <a:ea typeface="华文楷体" pitchFamily="2" charset="-122"/>
                </a:rPr>
                <a:t>、</a:t>
              </a:r>
              <a:r>
                <a:rPr lang="zh-CN" altLang="en-US" sz="2000" dirty="0">
                  <a:solidFill>
                    <a:sysClr val="windowText" lastClr="000000"/>
                  </a:solidFill>
                  <a:latin typeface="方正行黑" pitchFamily="81" charset="-122"/>
                  <a:ea typeface="方正行黑" pitchFamily="81" charset="-122"/>
                  <a:cs typeface="方正行黑" pitchFamily="81" charset="-122"/>
                </a:rPr>
                <a:t>趋行，由礼则雅，不由礼则夷固僻违、庸众而野。人无礼则不生，事无礼则不成，国无礼则</a:t>
              </a:r>
              <a:r>
                <a:rPr lang="zh-CN" altLang="en-US" sz="2000" dirty="0" smtClean="0">
                  <a:solidFill>
                    <a:sysClr val="windowText" lastClr="000000"/>
                  </a:solidFill>
                  <a:latin typeface="方正行黑" pitchFamily="81" charset="-122"/>
                  <a:ea typeface="方正行黑" pitchFamily="81" charset="-122"/>
                  <a:cs typeface="方正行黑" pitchFamily="81" charset="-122"/>
                </a:rPr>
                <a:t>不宁。</a:t>
              </a:r>
              <a:endParaRPr lang="en-US" altLang="zh-CN" sz="2000" dirty="0">
                <a:solidFill>
                  <a:sysClr val="windowText" lastClr="000000"/>
                </a:solidFill>
                <a:latin typeface="方正行黑" pitchFamily="81" charset="-122"/>
                <a:ea typeface="方正行黑" pitchFamily="81" charset="-122"/>
                <a:cs typeface="方正行黑" pitchFamily="81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—— 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华文楷体" pitchFamily="2" charset="-122"/>
                  <a:ea typeface="华文楷体" pitchFamily="2" charset="-122"/>
                </a:rPr>
                <a:t>荀子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endParaRPr>
            </a:p>
            <a:p>
              <a:pPr marL="0" lvl="0" indent="0">
                <a:lnSpc>
                  <a:spcPct val="120000"/>
                </a:lnSpc>
                <a:spcBef>
                  <a:spcPts val="1200"/>
                </a:spcBef>
                <a:buNone/>
                <a:defRPr/>
              </a:pPr>
              <a:r>
                <a:rPr lang="zh-CN" altLang="en-US" sz="2000" dirty="0" smtClean="0">
                  <a:solidFill>
                    <a:sysClr val="windowText" lastClr="000000"/>
                  </a:solidFill>
                  <a:latin typeface="方正行黑" pitchFamily="81" charset="-122"/>
                  <a:ea typeface="方正行黑" pitchFamily="81" charset="-122"/>
                  <a:cs typeface="方正行黑" pitchFamily="81" charset="-122"/>
                </a:rPr>
                <a:t>为人子，方</a:t>
              </a:r>
              <a:r>
                <a:rPr lang="zh-CN" altLang="en-US" sz="2000" dirty="0">
                  <a:solidFill>
                    <a:sysClr val="windowText" lastClr="000000"/>
                  </a:solidFill>
                  <a:latin typeface="方正行黑" pitchFamily="81" charset="-122"/>
                  <a:ea typeface="方正行黑" pitchFamily="81" charset="-122"/>
                  <a:cs typeface="方正行黑" pitchFamily="81" charset="-122"/>
                </a:rPr>
                <a:t>少时，亲</a:t>
              </a:r>
              <a:r>
                <a:rPr lang="zh-CN" altLang="en-US" sz="2000" dirty="0" smtClean="0">
                  <a:solidFill>
                    <a:sysClr val="windowText" lastClr="000000"/>
                  </a:solidFill>
                  <a:latin typeface="方正行黑" pitchFamily="81" charset="-122"/>
                  <a:ea typeface="方正行黑" pitchFamily="81" charset="-122"/>
                  <a:cs typeface="方正行黑" pitchFamily="81" charset="-122"/>
                </a:rPr>
                <a:t>师友，习礼仪。</a:t>
              </a:r>
              <a:endParaRPr lang="en-US" altLang="zh-CN" sz="2000" dirty="0" smtClean="0">
                <a:solidFill>
                  <a:sysClr val="windowText" lastClr="000000"/>
                </a:solidFill>
                <a:latin typeface="方正行黑" pitchFamily="81" charset="-122"/>
                <a:ea typeface="方正行黑" pitchFamily="81" charset="-122"/>
                <a:cs typeface="方正行黑" pitchFamily="81" charset="-122"/>
              </a:endParaRPr>
            </a:p>
            <a:p>
              <a:pPr marL="0" lvl="0" indent="0">
                <a:spcBef>
                  <a:spcPts val="1200"/>
                </a:spcBef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——《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华文楷体" pitchFamily="2" charset="-122"/>
                  <a:ea typeface="华文楷体" pitchFamily="2" charset="-122"/>
                </a:rPr>
                <a:t>三字经</a:t>
              </a:r>
              <a:r>
                <a:rPr kumimoji="0" lang="en-US" altLang="zh-CN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》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行楷" pitchFamily="2" charset="-122"/>
                  <a:ea typeface="华文行楷" pitchFamily="2" charset="-122"/>
                  <a:cs typeface="+mn-cs"/>
                </a:rPr>
                <a:t> 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n-cs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37964" y="1404132"/>
              <a:ext cx="6956724" cy="4019338"/>
              <a:chOff x="1168096" y="1785926"/>
              <a:chExt cx="6956724" cy="3929884"/>
            </a:xfrm>
          </p:grpSpPr>
          <p:cxnSp>
            <p:nvCxnSpPr>
              <p:cNvPr id="20" name="直接连接符 19"/>
              <p:cNvCxnSpPr/>
              <p:nvPr/>
            </p:nvCxnSpPr>
            <p:spPr bwMode="auto">
              <a:xfrm rot="5400000">
                <a:off x="5708497" y="3750471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" name="直接连接符 20"/>
              <p:cNvCxnSpPr/>
              <p:nvPr/>
            </p:nvCxnSpPr>
            <p:spPr bwMode="auto">
              <a:xfrm rot="5400000">
                <a:off x="5292238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2" name="直接连接符 21"/>
              <p:cNvCxnSpPr/>
              <p:nvPr/>
            </p:nvCxnSpPr>
            <p:spPr bwMode="auto">
              <a:xfrm rot="5400000">
                <a:off x="4838872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3" name="直接连接符 22"/>
              <p:cNvCxnSpPr/>
              <p:nvPr/>
            </p:nvCxnSpPr>
            <p:spPr bwMode="auto">
              <a:xfrm rot="5400000">
                <a:off x="4330807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4" name="直接连接符 23"/>
              <p:cNvCxnSpPr/>
              <p:nvPr/>
            </p:nvCxnSpPr>
            <p:spPr bwMode="auto">
              <a:xfrm rot="5400000">
                <a:off x="3431255" y="3750471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5" name="直接连接符 24"/>
              <p:cNvCxnSpPr/>
              <p:nvPr/>
            </p:nvCxnSpPr>
            <p:spPr bwMode="auto">
              <a:xfrm rot="5400000">
                <a:off x="2999207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" name="直接连接符 25"/>
              <p:cNvCxnSpPr/>
              <p:nvPr/>
            </p:nvCxnSpPr>
            <p:spPr bwMode="auto">
              <a:xfrm rot="5400000">
                <a:off x="2564601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" name="直接连接符 26"/>
              <p:cNvCxnSpPr/>
              <p:nvPr/>
            </p:nvCxnSpPr>
            <p:spPr bwMode="auto">
              <a:xfrm rot="5400000">
                <a:off x="2063103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" name="直接连接符 27"/>
              <p:cNvCxnSpPr/>
              <p:nvPr/>
            </p:nvCxnSpPr>
            <p:spPr bwMode="auto">
              <a:xfrm rot="5400000">
                <a:off x="6159481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9" name="直接连接符 28"/>
              <p:cNvCxnSpPr/>
              <p:nvPr/>
            </p:nvCxnSpPr>
            <p:spPr bwMode="auto">
              <a:xfrm rot="5400000">
                <a:off x="958301" y="3750471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" name="直接连接符 29"/>
              <p:cNvCxnSpPr/>
              <p:nvPr/>
            </p:nvCxnSpPr>
            <p:spPr bwMode="auto">
              <a:xfrm rot="5400000">
                <a:off x="531364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1" name="直接连接符 30"/>
              <p:cNvCxnSpPr/>
              <p:nvPr/>
            </p:nvCxnSpPr>
            <p:spPr bwMode="auto">
              <a:xfrm rot="5400000">
                <a:off x="87251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2" name="直接连接符 31"/>
              <p:cNvCxnSpPr/>
              <p:nvPr/>
            </p:nvCxnSpPr>
            <p:spPr bwMode="auto">
              <a:xfrm rot="5400000">
                <a:off x="-339789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3" name="直接连接符 32"/>
              <p:cNvCxnSpPr/>
              <p:nvPr/>
            </p:nvCxnSpPr>
            <p:spPr bwMode="auto">
              <a:xfrm rot="5400000">
                <a:off x="3886453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4" name="直接连接符 33"/>
              <p:cNvCxnSpPr/>
              <p:nvPr/>
            </p:nvCxnSpPr>
            <p:spPr bwMode="auto">
              <a:xfrm rot="5400000">
                <a:off x="1438181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5" name="直接连接符 34"/>
              <p:cNvCxnSpPr/>
              <p:nvPr/>
            </p:nvCxnSpPr>
            <p:spPr bwMode="auto">
              <a:xfrm rot="5400000">
                <a:off x="-795655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36" name="圆角矩形 37"/>
          <p:cNvSpPr/>
          <p:nvPr/>
        </p:nvSpPr>
        <p:spPr>
          <a:xfrm>
            <a:off x="7536904" y="2171700"/>
            <a:ext cx="576064" cy="3692376"/>
          </a:xfrm>
          <a:custGeom>
            <a:avLst/>
            <a:gdLst>
              <a:gd name="connsiteX0" fmla="*/ 0 w 576064"/>
              <a:gd name="connsiteY0" fmla="*/ 49714 h 4439096"/>
              <a:gd name="connsiteX1" fmla="*/ 49714 w 576064"/>
              <a:gd name="connsiteY1" fmla="*/ 0 h 4439096"/>
              <a:gd name="connsiteX2" fmla="*/ 526350 w 576064"/>
              <a:gd name="connsiteY2" fmla="*/ 0 h 4439096"/>
              <a:gd name="connsiteX3" fmla="*/ 576064 w 576064"/>
              <a:gd name="connsiteY3" fmla="*/ 49714 h 4439096"/>
              <a:gd name="connsiteX4" fmla="*/ 576064 w 576064"/>
              <a:gd name="connsiteY4" fmla="*/ 4389382 h 4439096"/>
              <a:gd name="connsiteX5" fmla="*/ 526350 w 576064"/>
              <a:gd name="connsiteY5" fmla="*/ 4439096 h 4439096"/>
              <a:gd name="connsiteX6" fmla="*/ 49714 w 576064"/>
              <a:gd name="connsiteY6" fmla="*/ 4439096 h 4439096"/>
              <a:gd name="connsiteX7" fmla="*/ 0 w 576064"/>
              <a:gd name="connsiteY7" fmla="*/ 4389382 h 4439096"/>
              <a:gd name="connsiteX8" fmla="*/ 0 w 576064"/>
              <a:gd name="connsiteY8" fmla="*/ 49714 h 4439096"/>
              <a:gd name="connsiteX0" fmla="*/ 0 w 576064"/>
              <a:gd name="connsiteY0" fmla="*/ 49714 h 4727930"/>
              <a:gd name="connsiteX1" fmla="*/ 49714 w 576064"/>
              <a:gd name="connsiteY1" fmla="*/ 0 h 4727930"/>
              <a:gd name="connsiteX2" fmla="*/ 526350 w 576064"/>
              <a:gd name="connsiteY2" fmla="*/ 0 h 4727930"/>
              <a:gd name="connsiteX3" fmla="*/ 576064 w 576064"/>
              <a:gd name="connsiteY3" fmla="*/ 49714 h 4727930"/>
              <a:gd name="connsiteX4" fmla="*/ 576064 w 576064"/>
              <a:gd name="connsiteY4" fmla="*/ 4389382 h 4727930"/>
              <a:gd name="connsiteX5" fmla="*/ 49714 w 576064"/>
              <a:gd name="connsiteY5" fmla="*/ 4439096 h 4727930"/>
              <a:gd name="connsiteX6" fmla="*/ 0 w 576064"/>
              <a:gd name="connsiteY6" fmla="*/ 4389382 h 4727930"/>
              <a:gd name="connsiteX7" fmla="*/ 0 w 576064"/>
              <a:gd name="connsiteY7" fmla="*/ 49714 h 4727930"/>
              <a:gd name="connsiteX0" fmla="*/ 0 w 576064"/>
              <a:gd name="connsiteY0" fmla="*/ 49714 h 4439560"/>
              <a:gd name="connsiteX1" fmla="*/ 49714 w 576064"/>
              <a:gd name="connsiteY1" fmla="*/ 0 h 4439560"/>
              <a:gd name="connsiteX2" fmla="*/ 526350 w 576064"/>
              <a:gd name="connsiteY2" fmla="*/ 0 h 4439560"/>
              <a:gd name="connsiteX3" fmla="*/ 576064 w 576064"/>
              <a:gd name="connsiteY3" fmla="*/ 49714 h 4439560"/>
              <a:gd name="connsiteX4" fmla="*/ 576064 w 576064"/>
              <a:gd name="connsiteY4" fmla="*/ 4389382 h 4439560"/>
              <a:gd name="connsiteX5" fmla="*/ 49714 w 576064"/>
              <a:gd name="connsiteY5" fmla="*/ 4439096 h 4439560"/>
              <a:gd name="connsiteX6" fmla="*/ 0 w 576064"/>
              <a:gd name="connsiteY6" fmla="*/ 4389382 h 4439560"/>
              <a:gd name="connsiteX7" fmla="*/ 0 w 576064"/>
              <a:gd name="connsiteY7" fmla="*/ 49714 h 4439560"/>
              <a:gd name="connsiteX0" fmla="*/ 0 w 576064"/>
              <a:gd name="connsiteY0" fmla="*/ 49714 h 4439560"/>
              <a:gd name="connsiteX1" fmla="*/ 49714 w 576064"/>
              <a:gd name="connsiteY1" fmla="*/ 0 h 4439560"/>
              <a:gd name="connsiteX2" fmla="*/ 576064 w 576064"/>
              <a:gd name="connsiteY2" fmla="*/ 49714 h 4439560"/>
              <a:gd name="connsiteX3" fmla="*/ 576064 w 576064"/>
              <a:gd name="connsiteY3" fmla="*/ 4389382 h 4439560"/>
              <a:gd name="connsiteX4" fmla="*/ 49714 w 576064"/>
              <a:gd name="connsiteY4" fmla="*/ 4439096 h 4439560"/>
              <a:gd name="connsiteX5" fmla="*/ 0 w 576064"/>
              <a:gd name="connsiteY5" fmla="*/ 4389382 h 4439560"/>
              <a:gd name="connsiteX6" fmla="*/ 0 w 576064"/>
              <a:gd name="connsiteY6" fmla="*/ 49714 h 4439560"/>
              <a:gd name="connsiteX0" fmla="*/ 0 w 576064"/>
              <a:gd name="connsiteY0" fmla="*/ 49714 h 4439560"/>
              <a:gd name="connsiteX1" fmla="*/ 49714 w 576064"/>
              <a:gd name="connsiteY1" fmla="*/ 0 h 4439560"/>
              <a:gd name="connsiteX2" fmla="*/ 576064 w 576064"/>
              <a:gd name="connsiteY2" fmla="*/ 49714 h 4439560"/>
              <a:gd name="connsiteX3" fmla="*/ 576064 w 576064"/>
              <a:gd name="connsiteY3" fmla="*/ 4389382 h 4439560"/>
              <a:gd name="connsiteX4" fmla="*/ 49714 w 576064"/>
              <a:gd name="connsiteY4" fmla="*/ 4439096 h 4439560"/>
              <a:gd name="connsiteX5" fmla="*/ 0 w 576064"/>
              <a:gd name="connsiteY5" fmla="*/ 4389382 h 4439560"/>
              <a:gd name="connsiteX6" fmla="*/ 0 w 576064"/>
              <a:gd name="connsiteY6" fmla="*/ 49714 h 4439560"/>
              <a:gd name="connsiteX0" fmla="*/ 0 w 576064"/>
              <a:gd name="connsiteY0" fmla="*/ 49714 h 4439560"/>
              <a:gd name="connsiteX1" fmla="*/ 49714 w 576064"/>
              <a:gd name="connsiteY1" fmla="*/ 0 h 4439560"/>
              <a:gd name="connsiteX2" fmla="*/ 576064 w 576064"/>
              <a:gd name="connsiteY2" fmla="*/ 49714 h 4439560"/>
              <a:gd name="connsiteX3" fmla="*/ 576064 w 576064"/>
              <a:gd name="connsiteY3" fmla="*/ 4389382 h 4439560"/>
              <a:gd name="connsiteX4" fmla="*/ 49714 w 576064"/>
              <a:gd name="connsiteY4" fmla="*/ 4439096 h 4439560"/>
              <a:gd name="connsiteX5" fmla="*/ 0 w 576064"/>
              <a:gd name="connsiteY5" fmla="*/ 4389382 h 4439560"/>
              <a:gd name="connsiteX6" fmla="*/ 0 w 576064"/>
              <a:gd name="connsiteY6" fmla="*/ 49714 h 4439560"/>
              <a:gd name="connsiteX0" fmla="*/ 0 w 576064"/>
              <a:gd name="connsiteY0" fmla="*/ 53359 h 4443205"/>
              <a:gd name="connsiteX1" fmla="*/ 49714 w 576064"/>
              <a:gd name="connsiteY1" fmla="*/ 3645 h 4443205"/>
              <a:gd name="connsiteX2" fmla="*/ 576064 w 576064"/>
              <a:gd name="connsiteY2" fmla="*/ 53359 h 4443205"/>
              <a:gd name="connsiteX3" fmla="*/ 576064 w 576064"/>
              <a:gd name="connsiteY3" fmla="*/ 4393027 h 4443205"/>
              <a:gd name="connsiteX4" fmla="*/ 49714 w 576064"/>
              <a:gd name="connsiteY4" fmla="*/ 4442741 h 4443205"/>
              <a:gd name="connsiteX5" fmla="*/ 0 w 576064"/>
              <a:gd name="connsiteY5" fmla="*/ 4393027 h 4443205"/>
              <a:gd name="connsiteX6" fmla="*/ 0 w 576064"/>
              <a:gd name="connsiteY6" fmla="*/ 53359 h 4443205"/>
              <a:gd name="connsiteX0" fmla="*/ 0 w 576064"/>
              <a:gd name="connsiteY0" fmla="*/ 57465 h 4447311"/>
              <a:gd name="connsiteX1" fmla="*/ 211639 w 576064"/>
              <a:gd name="connsiteY1" fmla="*/ 2989 h 4447311"/>
              <a:gd name="connsiteX2" fmla="*/ 576064 w 576064"/>
              <a:gd name="connsiteY2" fmla="*/ 57465 h 4447311"/>
              <a:gd name="connsiteX3" fmla="*/ 576064 w 576064"/>
              <a:gd name="connsiteY3" fmla="*/ 4397133 h 4447311"/>
              <a:gd name="connsiteX4" fmla="*/ 49714 w 576064"/>
              <a:gd name="connsiteY4" fmla="*/ 4446847 h 4447311"/>
              <a:gd name="connsiteX5" fmla="*/ 0 w 576064"/>
              <a:gd name="connsiteY5" fmla="*/ 4397133 h 4447311"/>
              <a:gd name="connsiteX6" fmla="*/ 0 w 576064"/>
              <a:gd name="connsiteY6" fmla="*/ 57465 h 4447311"/>
              <a:gd name="connsiteX0" fmla="*/ 0 w 576064"/>
              <a:gd name="connsiteY0" fmla="*/ 57465 h 4443434"/>
              <a:gd name="connsiteX1" fmla="*/ 211639 w 576064"/>
              <a:gd name="connsiteY1" fmla="*/ 2989 h 4443434"/>
              <a:gd name="connsiteX2" fmla="*/ 576064 w 576064"/>
              <a:gd name="connsiteY2" fmla="*/ 57465 h 4443434"/>
              <a:gd name="connsiteX3" fmla="*/ 576064 w 576064"/>
              <a:gd name="connsiteY3" fmla="*/ 4397133 h 4443434"/>
              <a:gd name="connsiteX4" fmla="*/ 206877 w 576064"/>
              <a:gd name="connsiteY4" fmla="*/ 4442084 h 4443434"/>
              <a:gd name="connsiteX5" fmla="*/ 0 w 576064"/>
              <a:gd name="connsiteY5" fmla="*/ 4397133 h 4443434"/>
              <a:gd name="connsiteX6" fmla="*/ 0 w 576064"/>
              <a:gd name="connsiteY6" fmla="*/ 57465 h 4443434"/>
              <a:gd name="connsiteX0" fmla="*/ 0 w 576064"/>
              <a:gd name="connsiteY0" fmla="*/ 59128 h 4445097"/>
              <a:gd name="connsiteX1" fmla="*/ 211639 w 576064"/>
              <a:gd name="connsiteY1" fmla="*/ 4652 h 4445097"/>
              <a:gd name="connsiteX2" fmla="*/ 576064 w 576064"/>
              <a:gd name="connsiteY2" fmla="*/ 59128 h 4445097"/>
              <a:gd name="connsiteX3" fmla="*/ 576064 w 576064"/>
              <a:gd name="connsiteY3" fmla="*/ 4398796 h 4445097"/>
              <a:gd name="connsiteX4" fmla="*/ 206877 w 576064"/>
              <a:gd name="connsiteY4" fmla="*/ 4443747 h 4445097"/>
              <a:gd name="connsiteX5" fmla="*/ 0 w 576064"/>
              <a:gd name="connsiteY5" fmla="*/ 4398796 h 4445097"/>
              <a:gd name="connsiteX6" fmla="*/ 0 w 576064"/>
              <a:gd name="connsiteY6" fmla="*/ 59128 h 4445097"/>
              <a:gd name="connsiteX0" fmla="*/ 0 w 576064"/>
              <a:gd name="connsiteY0" fmla="*/ 59128 h 4445097"/>
              <a:gd name="connsiteX1" fmla="*/ 211639 w 576064"/>
              <a:gd name="connsiteY1" fmla="*/ 4652 h 4445097"/>
              <a:gd name="connsiteX2" fmla="*/ 576064 w 576064"/>
              <a:gd name="connsiteY2" fmla="*/ 59128 h 4445097"/>
              <a:gd name="connsiteX3" fmla="*/ 576064 w 576064"/>
              <a:gd name="connsiteY3" fmla="*/ 4398796 h 4445097"/>
              <a:gd name="connsiteX4" fmla="*/ 206877 w 576064"/>
              <a:gd name="connsiteY4" fmla="*/ 4443747 h 4445097"/>
              <a:gd name="connsiteX5" fmla="*/ 0 w 576064"/>
              <a:gd name="connsiteY5" fmla="*/ 4398796 h 4445097"/>
              <a:gd name="connsiteX6" fmla="*/ 0 w 576064"/>
              <a:gd name="connsiteY6" fmla="*/ 59128 h 4445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4445097">
                <a:moveTo>
                  <a:pt x="0" y="59128"/>
                </a:moveTo>
                <a:cubicBezTo>
                  <a:pt x="0" y="31672"/>
                  <a:pt x="184183" y="4652"/>
                  <a:pt x="211639" y="4652"/>
                </a:cubicBezTo>
                <a:cubicBezTo>
                  <a:pt x="406139" y="-4177"/>
                  <a:pt x="438312" y="-7118"/>
                  <a:pt x="576064" y="59128"/>
                </a:cubicBezTo>
                <a:lnTo>
                  <a:pt x="576064" y="4398796"/>
                </a:lnTo>
                <a:cubicBezTo>
                  <a:pt x="419212" y="4457260"/>
                  <a:pt x="302888" y="4443747"/>
                  <a:pt x="206877" y="4443747"/>
                </a:cubicBezTo>
                <a:cubicBezTo>
                  <a:pt x="179421" y="4443747"/>
                  <a:pt x="0" y="4426252"/>
                  <a:pt x="0" y="4398796"/>
                </a:cubicBezTo>
                <a:lnTo>
                  <a:pt x="0" y="5912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" lastClr="FFFFFF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pic>
        <p:nvPicPr>
          <p:cNvPr id="38" name="Picture 4" descr="C:\Users\user\Desktop\19211731_5883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873726" y="2215980"/>
            <a:ext cx="2808534" cy="3603816"/>
          </a:xfrm>
          <a:prstGeom prst="rect">
            <a:avLst/>
          </a:prstGeom>
          <a:ln w="285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礼仪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是一个人的安身立命之本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4"/>
          <p:cNvSpPr>
            <a:spLocks noChangeArrowheads="1"/>
          </p:cNvSpPr>
          <p:nvPr/>
        </p:nvSpPr>
        <p:spPr bwMode="auto">
          <a:xfrm>
            <a:off x="9601200" y="1178088"/>
            <a:ext cx="2105063" cy="722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案例：</a:t>
            </a:r>
            <a:r>
              <a:rPr lang="zh-CN" altLang="en-US" sz="16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不愿意在礼貌上不如任何</a:t>
            </a:r>
            <a:r>
              <a:rPr lang="zh-CN" altLang="en-US" sz="16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人！</a:t>
            </a:r>
            <a:endParaRPr lang="zh-CN" altLang="en-US" sz="1600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" name="Picture 3" descr="D:\Teliss_Tong\Copy\定期备份\工作备份\！PPT图片及版面资源\06-PPT精选插图\04-图标\BE2B91485291AEB7B04B1F1F2B4A263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835690" y="1238327"/>
            <a:ext cx="636653" cy="63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5944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604099" y="3759200"/>
            <a:ext cx="6070600" cy="850900"/>
          </a:xfrm>
          <a:prstGeom prst="roundRect">
            <a:avLst>
              <a:gd name="adj" fmla="val 9394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为何要学礼仪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641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懂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礼仪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，充满自信，胸有成竹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，处变不惊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437562" y="1727200"/>
            <a:ext cx="3038475" cy="4038600"/>
          </a:xfrm>
          <a:prstGeom prst="rect">
            <a:avLst/>
          </a:prstGeom>
          <a:ln w="285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7" name="矩形 36"/>
          <p:cNvSpPr/>
          <p:nvPr/>
        </p:nvSpPr>
        <p:spPr>
          <a:xfrm>
            <a:off x="1463372" y="2742168"/>
            <a:ext cx="653762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客户之间的交往，商业活动的成功，一般人都猜测它来自于不群的智慧、非凡的手段或出众的口才，然而松下幸之助说：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2262" y="3830707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错，它来自高妙的礼仪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13145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为何要学礼仪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641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不懂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礼，别人生气，后果严重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63"/>
          <p:cNvSpPr txBox="1"/>
          <p:nvPr/>
        </p:nvSpPr>
        <p:spPr>
          <a:xfrm>
            <a:off x="692819" y="2694690"/>
            <a:ext cx="35814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约翰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洛克（英国哲学家）：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692819" y="3431090"/>
            <a:ext cx="5072981" cy="1115509"/>
          </a:xfrm>
          <a:prstGeom prst="roundRect">
            <a:avLst>
              <a:gd name="adj" fmla="val 5002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32519" y="3542568"/>
            <a:ext cx="481898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没有良好的礼仪，其余的一切成就都会被人看成骄傲、自负、无用和愚蠢。</a:t>
            </a:r>
          </a:p>
        </p:txBody>
      </p:sp>
      <p:sp>
        <p:nvSpPr>
          <p:cNvPr id="7" name="直角三角形 6"/>
          <p:cNvSpPr/>
          <p:nvPr/>
        </p:nvSpPr>
        <p:spPr>
          <a:xfrm>
            <a:off x="1008229" y="3265076"/>
            <a:ext cx="192590" cy="166014"/>
          </a:xfrm>
          <a:prstGeom prst="rt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92819" y="4977368"/>
            <a:ext cx="507298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不遵守商务礼仪，往往会让人见笑，甚至会造成非常严重的后果。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3" name="Picture 2" descr="C:\Users\user\Desktop\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334944" y="3150298"/>
            <a:ext cx="5516416" cy="2611900"/>
          </a:xfrm>
          <a:prstGeom prst="rect">
            <a:avLst/>
          </a:prstGeom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9601200" y="1178088"/>
            <a:ext cx="2105063" cy="795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案例：</a:t>
            </a:r>
            <a:r>
              <a:rPr lang="zh-CN" altLang="en-US" sz="16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鞍之战</a:t>
            </a:r>
            <a:endParaRPr lang="en-US" altLang="zh-CN" sz="1600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5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因“礼”引发的血战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Picture 3" descr="D:\Teliss_Tong\Copy\定期备份\工作备份\！PPT图片及版面资源\06-PPT精选插图\04-图标\BE2B91485291AEB7B04B1F1F2B4A263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835690" y="1238327"/>
            <a:ext cx="651210" cy="65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6334944" y="2222850"/>
            <a:ext cx="551641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齐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顷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公不尊重各有残疾的晋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、鲁、卫、曹四国使臣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。四国歃血为盟，联合讨伐齐国。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31314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23552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</TotalTime>
  <Words>5255</Words>
  <Application>Microsoft Office PowerPoint</Application>
  <PresentationFormat>自定义</PresentationFormat>
  <Paragraphs>496</Paragraphs>
  <Slides>56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692</cp:revision>
  <dcterms:created xsi:type="dcterms:W3CDTF">2013-08-12T12:34:27Z</dcterms:created>
  <dcterms:modified xsi:type="dcterms:W3CDTF">2015-06-23T08:05:25Z</dcterms:modified>
</cp:coreProperties>
</file>