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3634C"/>
    <a:srgbClr val="94634C"/>
    <a:srgbClr val="EA718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1" autoAdjust="0"/>
    <p:restoredTop sz="95633" autoAdjust="0"/>
  </p:normalViewPr>
  <p:slideViewPr>
    <p:cSldViewPr>
      <p:cViewPr varScale="1">
        <p:scale>
          <a:sx n="105" d="100"/>
          <a:sy n="105" d="100"/>
        </p:scale>
        <p:origin x="-1158"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ea typeface="宋体"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ea typeface="宋体" pitchFamily="2" charset="-122"/>
              </a:defRPr>
            </a:lvl1pPr>
          </a:lstStyle>
          <a:p>
            <a:pPr>
              <a:defRPr/>
            </a:pPr>
            <a:fld id="{463C1A03-4664-42CC-84A1-65D9B39B8E0F}" type="datetimeFigureOut">
              <a:rPr lang="zh-CN" altLang="en-US"/>
              <a:pPr>
                <a:defRPr/>
              </a:pPr>
              <a:t>2015/6/18</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ea typeface="宋体"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ea typeface="宋体" pitchFamily="2" charset="-122"/>
              </a:defRPr>
            </a:lvl1pPr>
          </a:lstStyle>
          <a:p>
            <a:pPr>
              <a:defRPr/>
            </a:pPr>
            <a:fld id="{95605F0D-B8F2-44D5-A41A-54700D41D967}"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0FF1D890-64E1-4808-B243-CAFECCC2E0AC}" type="datetimeFigureOut">
              <a:rPr lang="zh-CN" altLang="en-US"/>
              <a:pPr>
                <a:defRPr/>
              </a:pPr>
              <a:t>2015/6/18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A163CE4-AAE0-4CFC-93B8-876DF3C46CF8}"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31BD0B4-95FE-4531-8020-00A1AFF0C412}" type="datetimeFigureOut">
              <a:rPr lang="zh-CN" altLang="en-US"/>
              <a:pPr>
                <a:defRPr/>
              </a:pPr>
              <a:t>2015/6/18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457719E-DBC5-4AB1-A806-4A93066B2802}"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0CC2784D-AA79-4E57-9D3F-CE8F3CBEEA8E}" type="datetimeFigureOut">
              <a:rPr lang="zh-CN" altLang="en-US"/>
              <a:pPr>
                <a:defRPr/>
              </a:pPr>
              <a:t>2015/6/18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184F0788-5D21-40F3-B33A-8B164EBDB91A}"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451620DC-92AE-480C-B67F-E6D10C017183}" type="datetimeFigureOut">
              <a:rPr lang="zh-CN" altLang="en-US"/>
              <a:pPr>
                <a:defRPr/>
              </a:pPr>
              <a:t>2015/6/18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8DD6344-37C3-4105-AB28-DAB9DC00BAA4}"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8CBE4C85-A8B7-4BC9-8011-2AF3FA6C1A79}" type="datetimeFigureOut">
              <a:rPr lang="zh-CN" altLang="en-US"/>
              <a:pPr>
                <a:defRPr/>
              </a:pPr>
              <a:t>2015/6/18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6B348AD-638A-4677-96DE-FC3051E4C5FF}"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C0C197BC-E6B9-42B7-AABC-77091E645A65}" type="datetimeFigureOut">
              <a:rPr lang="zh-CN" altLang="en-US"/>
              <a:pPr>
                <a:defRPr/>
              </a:pPr>
              <a:t>2015/6/18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E455E81-E446-484D-8E51-3507C5A5E60F}"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CA3905F0-343D-4F04-836A-1331368182AA}" type="datetimeFigureOut">
              <a:rPr lang="zh-CN" altLang="en-US"/>
              <a:pPr>
                <a:defRPr/>
              </a:pPr>
              <a:t>2015/6/18</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E8DF7522-A3C6-4D37-BF99-C6E4ED63807C}"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DAF03445-845B-465F-B1FB-359DA8B65CEB}" type="datetimeFigureOut">
              <a:rPr lang="zh-CN" altLang="en-US"/>
              <a:pPr>
                <a:defRPr/>
              </a:pPr>
              <a:t>2015/6/18</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77BC674B-5C64-439E-B33D-AD56C184CDF2}"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9309BC46-3719-4C24-B4EB-13548A09BEF9}" type="datetimeFigureOut">
              <a:rPr lang="zh-CN" altLang="en-US"/>
              <a:pPr>
                <a:defRPr/>
              </a:pPr>
              <a:t>2015/6/18</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4265D840-F2BB-4EE1-852B-5C581DA1E23C}"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A648D44D-654C-409A-B1A8-84BEFF551C6E}" type="datetimeFigureOut">
              <a:rPr lang="zh-CN" altLang="en-US"/>
              <a:pPr>
                <a:defRPr/>
              </a:pPr>
              <a:t>2015/6/18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CFBCD074-3082-4F3D-AD40-9E69A3BE0746}"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5C721B10-28CB-4261-A8CE-8110518995BB}" type="datetimeFigureOut">
              <a:rPr lang="zh-CN" altLang="en-US"/>
              <a:pPr>
                <a:defRPr/>
              </a:pPr>
              <a:t>2015/6/18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B5051BE5-C47E-48DA-9E47-384E6EB4D55A}"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5DB91174-855E-470D-84F2-86A5B8150E03}" type="datetimeFigureOut">
              <a:rPr lang="zh-CN" altLang="en-US"/>
              <a:pPr>
                <a:defRPr/>
              </a:pPr>
              <a:t>2015/6/18</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B0AC920A-1A95-4E82-912A-36BC66CE0633}"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1000" r="-1000"/>
          </a:stretch>
        </a:blipFill>
        <a:effectLst/>
      </p:bgPr>
    </p:bg>
    <p:spTree>
      <p:nvGrpSpPr>
        <p:cNvPr id="1" name=""/>
        <p:cNvGrpSpPr/>
        <p:nvPr/>
      </p:nvGrpSpPr>
      <p:grpSpPr>
        <a:xfrm>
          <a:off x="0" y="0"/>
          <a:ext cx="0" cy="0"/>
          <a:chOff x="0" y="0"/>
          <a:chExt cx="0" cy="0"/>
        </a:xfrm>
      </p:grpSpPr>
      <p:sp>
        <p:nvSpPr>
          <p:cNvPr id="2050" name="TextBox 6"/>
          <p:cNvSpPr txBox="1">
            <a:spLocks noChangeArrowheads="1"/>
          </p:cNvSpPr>
          <p:nvPr/>
        </p:nvSpPr>
        <p:spPr bwMode="auto">
          <a:xfrm>
            <a:off x="1571625" y="1571625"/>
            <a:ext cx="4857750" cy="1662113"/>
          </a:xfrm>
          <a:prstGeom prst="rect">
            <a:avLst/>
          </a:prstGeom>
          <a:noFill/>
          <a:ln w="9525">
            <a:noFill/>
            <a:miter lim="800000"/>
            <a:headEnd/>
            <a:tailEnd/>
          </a:ln>
        </p:spPr>
        <p:txBody>
          <a:bodyPr>
            <a:spAutoFit/>
          </a:bodyPr>
          <a:lstStyle/>
          <a:p>
            <a:r>
              <a:rPr lang="en-US" altLang="zh-CN" sz="3200">
                <a:latin typeface="Calibri" pitchFamily="34" charset="0"/>
              </a:rPr>
              <a:t>POWERPOINT</a:t>
            </a:r>
            <a:r>
              <a:rPr lang="zh-CN" altLang="en-US" sz="2800">
                <a:latin typeface="微软雅黑" pitchFamily="34" charset="-122"/>
                <a:ea typeface="微软雅黑" pitchFamily="34" charset="-122"/>
              </a:rPr>
              <a:t>模板</a:t>
            </a:r>
            <a:endParaRPr lang="en-US" altLang="zh-CN" sz="2800">
              <a:latin typeface="微软雅黑" pitchFamily="34" charset="-122"/>
              <a:ea typeface="微软雅黑" pitchFamily="34" charset="-122"/>
            </a:endParaRPr>
          </a:p>
          <a:p>
            <a:r>
              <a:rPr lang="zh-CN" altLang="en-US" sz="1200">
                <a:latin typeface="微软雅黑" pitchFamily="34" charset="-122"/>
                <a:ea typeface="微软雅黑" pitchFamily="34" charset="-122"/>
              </a:rPr>
              <a:t>适用于面试自我介绍及相关类别演示</a:t>
            </a:r>
          </a:p>
          <a:p>
            <a:r>
              <a:rPr lang="en-US" altLang="zh-CN" sz="1100">
                <a:latin typeface="微软雅黑" pitchFamily="34" charset="-122"/>
                <a:ea typeface="微软雅黑" pitchFamily="34" charset="-122"/>
              </a:rPr>
              <a:t>sc.chinaz.com</a:t>
            </a:r>
          </a:p>
          <a:p>
            <a:r>
              <a:rPr lang="zh-CN" altLang="en-US" sz="1100">
                <a:latin typeface="微软雅黑" pitchFamily="34" charset="-122"/>
                <a:ea typeface="微软雅黑" pitchFamily="34" charset="-122"/>
              </a:rPr>
              <a:t> 站长素材</a:t>
            </a:r>
          </a:p>
          <a:p>
            <a:endParaRPr lang="zh-CN" altLang="en-US"/>
          </a:p>
          <a:p>
            <a:endParaRPr lang="zh-CN" altLang="en-US">
              <a:solidFill>
                <a:srgbClr val="FF0000"/>
              </a:solidFill>
            </a:endParaRPr>
          </a:p>
        </p:txBody>
      </p:sp>
      <p:sp>
        <p:nvSpPr>
          <p:cNvPr id="2051" name="TextBox 2"/>
          <p:cNvSpPr txBox="1">
            <a:spLocks noChangeArrowheads="1"/>
          </p:cNvSpPr>
          <p:nvPr/>
        </p:nvSpPr>
        <p:spPr bwMode="auto">
          <a:xfrm>
            <a:off x="0" y="6500813"/>
            <a:ext cx="3857625" cy="430212"/>
          </a:xfrm>
          <a:prstGeom prst="rect">
            <a:avLst/>
          </a:prstGeom>
          <a:noFill/>
          <a:ln w="9525">
            <a:noFill/>
            <a:miter lim="800000"/>
            <a:headEnd/>
            <a:tailEnd/>
          </a:ln>
        </p:spPr>
        <p:txBody>
          <a:bodyPr>
            <a:spAutoFit/>
          </a:bodyPr>
          <a:lstStyle/>
          <a:p>
            <a:pPr>
              <a:defRPr/>
            </a:pPr>
            <a:r>
              <a:rPr lang="zh-CN" altLang="en-US" sz="1000" kern="1500" spc="150" dirty="0">
                <a:latin typeface="微软雅黑" pitchFamily="34" charset="-122"/>
                <a:ea typeface="微软雅黑" pitchFamily="34" charset="-122"/>
              </a:rPr>
              <a:t>注：文本框可根据需求改变颜色、移动位置；文字可编辑</a:t>
            </a:r>
          </a:p>
          <a:p>
            <a:pPr>
              <a:defRPr/>
            </a:pPr>
            <a:endParaRPr lang="en-US" altLang="zh-CN" sz="1200" dirty="0">
              <a:latin typeface="微软雅黑" pitchFamily="34" charset="-122"/>
              <a:ea typeface="微软雅黑" pitchFamily="34" charset="-122"/>
            </a:endParaRPr>
          </a:p>
        </p:txBody>
      </p:sp>
      <p:cxnSp>
        <p:nvCxnSpPr>
          <p:cNvPr id="7" name="直接连接符 6"/>
          <p:cNvCxnSpPr/>
          <p:nvPr/>
        </p:nvCxnSpPr>
        <p:spPr>
          <a:xfrm>
            <a:off x="1643063" y="2071688"/>
            <a:ext cx="3000375" cy="15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53" name="TextBox 10"/>
          <p:cNvSpPr txBox="1">
            <a:spLocks noChangeArrowheads="1"/>
          </p:cNvSpPr>
          <p:nvPr/>
        </p:nvSpPr>
        <p:spPr bwMode="auto">
          <a:xfrm>
            <a:off x="1571625" y="1143000"/>
            <a:ext cx="4071938" cy="584200"/>
          </a:xfrm>
          <a:prstGeom prst="rect">
            <a:avLst/>
          </a:prstGeom>
          <a:noFill/>
          <a:ln w="9525">
            <a:noFill/>
            <a:miter lim="800000"/>
            <a:headEnd/>
            <a:tailEnd/>
          </a:ln>
        </p:spPr>
        <p:txBody>
          <a:bodyPr>
            <a:spAutoFit/>
          </a:bodyPr>
          <a:lstStyle/>
          <a:p>
            <a:r>
              <a:rPr lang="zh-CN" altLang="en-US" sz="3200" b="1">
                <a:latin typeface="微软雅黑" pitchFamily="34" charset="-122"/>
                <a:ea typeface="微软雅黑" pitchFamily="34" charset="-122"/>
              </a:rPr>
              <a:t>面试自我介绍技巧</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67"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68"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69"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70" name="矩形 6"/>
          <p:cNvSpPr>
            <a:spLocks noChangeArrowheads="1"/>
          </p:cNvSpPr>
          <p:nvPr/>
        </p:nvSpPr>
        <p:spPr bwMode="auto">
          <a:xfrm>
            <a:off x="357188" y="285750"/>
            <a:ext cx="1620837" cy="523875"/>
          </a:xfrm>
          <a:prstGeom prst="rect">
            <a:avLst/>
          </a:prstGeom>
          <a:noFill/>
          <a:ln w="9525">
            <a:noFill/>
            <a:miter lim="800000"/>
            <a:headEnd/>
            <a:tailEnd/>
          </a:ln>
        </p:spPr>
        <p:txBody>
          <a:bodyPr wrap="none">
            <a:spAutoFit/>
          </a:bodyPr>
          <a:lstStyle/>
          <a:p>
            <a:r>
              <a:rPr lang="zh-CN" altLang="en-US" sz="2800">
                <a:latin typeface="微软雅黑" pitchFamily="34" charset="-122"/>
                <a:ea typeface="微软雅黑" pitchFamily="34" charset="-122"/>
              </a:rPr>
              <a:t>温馨提示</a:t>
            </a:r>
          </a:p>
        </p:txBody>
      </p:sp>
      <p:pic>
        <p:nvPicPr>
          <p:cNvPr id="11271" name="图片 10" descr="1-1403091JH2143.jpg"/>
          <p:cNvPicPr>
            <a:picLocks noChangeAspect="1"/>
          </p:cNvPicPr>
          <p:nvPr/>
        </p:nvPicPr>
        <p:blipFill>
          <a:blip r:embed="rId2"/>
          <a:srcRect/>
          <a:stretch>
            <a:fillRect/>
          </a:stretch>
        </p:blipFill>
        <p:spPr bwMode="auto">
          <a:xfrm>
            <a:off x="1095375" y="1500188"/>
            <a:ext cx="7191375" cy="447675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3074"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5"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6"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7"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8" name="TextBox 12"/>
          <p:cNvSpPr txBox="1">
            <a:spLocks noChangeArrowheads="1"/>
          </p:cNvSpPr>
          <p:nvPr/>
        </p:nvSpPr>
        <p:spPr bwMode="auto">
          <a:xfrm>
            <a:off x="500063" y="500063"/>
            <a:ext cx="3500437" cy="523875"/>
          </a:xfrm>
          <a:prstGeom prst="rect">
            <a:avLst/>
          </a:prstGeom>
          <a:noFill/>
          <a:ln w="9525">
            <a:noFill/>
            <a:miter lim="800000"/>
            <a:headEnd/>
            <a:tailEnd/>
          </a:ln>
        </p:spPr>
        <p:txBody>
          <a:bodyPr>
            <a:spAutoFit/>
          </a:bodyPr>
          <a:lstStyle/>
          <a:p>
            <a:r>
              <a:rPr lang="zh-CN" altLang="en-US" sz="2800">
                <a:latin typeface="微软雅黑" pitchFamily="34" charset="-122"/>
                <a:ea typeface="微软雅黑" pitchFamily="34" charset="-122"/>
              </a:rPr>
              <a:t>谈话面试的重要性</a:t>
            </a:r>
          </a:p>
        </p:txBody>
      </p:sp>
      <p:sp>
        <p:nvSpPr>
          <p:cNvPr id="10" name="Rectangle 3"/>
          <p:cNvSpPr txBox="1">
            <a:spLocks noChangeArrowheads="1"/>
          </p:cNvSpPr>
          <p:nvPr/>
        </p:nvSpPr>
        <p:spPr bwMode="auto">
          <a:xfrm>
            <a:off x="642938" y="2187575"/>
            <a:ext cx="6386512" cy="2312988"/>
          </a:xfrm>
          <a:prstGeom prst="rect">
            <a:avLst/>
          </a:prstGeom>
          <a:noFill/>
          <a:ln w="9525">
            <a:noFill/>
            <a:miter lim="800000"/>
            <a:headEnd/>
            <a:tailEnd/>
          </a:ln>
        </p:spPr>
        <p:txBody>
          <a:bodyPr/>
          <a:lstStyle/>
          <a:p>
            <a:pPr eaLnBrk="0" hangingPunct="0">
              <a:defRPr/>
            </a:pPr>
            <a:r>
              <a:rPr lang="zh-CN" altLang="en-US" sz="2000" dirty="0">
                <a:latin typeface="微软雅黑" pitchFamily="34" charset="-122"/>
                <a:ea typeface="微软雅黑" pitchFamily="34" charset="-122"/>
              </a:rPr>
              <a:t>谈话是面试的第一项内容。实际上面试官一方面想以此来加深对应聘者的了解，另一方面考察应聘者的口才、应变和心理承受逻辑思维等能力。对于应聘者而言，这则是一个推销和展示自己的大好机会。</a:t>
            </a:r>
          </a:p>
          <a:p>
            <a:pPr algn="ctr" eaLnBrk="0" hangingPunct="0">
              <a:defRPr/>
            </a:pPr>
            <a:endParaRPr lang="zh-CN" altLang="en-US" sz="3200" b="1" dirty="0">
              <a:solidFill>
                <a:schemeClr val="tx1">
                  <a:tint val="75000"/>
                </a:schemeClr>
              </a:solidFill>
              <a:latin typeface="楷体_GB2312" pitchFamily="1" charset="-122"/>
              <a:ea typeface="楷体_GB2312" pitchFamily="1" charset="-122"/>
            </a:endParaRPr>
          </a:p>
        </p:txBody>
      </p:sp>
      <p:pic>
        <p:nvPicPr>
          <p:cNvPr id="3080" name="图片 10" descr="2014-08-07-15-02-05.jpg"/>
          <p:cNvPicPr>
            <a:picLocks noChangeAspect="1"/>
          </p:cNvPicPr>
          <p:nvPr/>
        </p:nvPicPr>
        <p:blipFill>
          <a:blip r:embed="rId3"/>
          <a:srcRect/>
          <a:stretch>
            <a:fillRect/>
          </a:stretch>
        </p:blipFill>
        <p:spPr bwMode="auto">
          <a:xfrm>
            <a:off x="3905250" y="3619500"/>
            <a:ext cx="5238750" cy="32385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357188" y="285750"/>
            <a:ext cx="1620837" cy="523875"/>
          </a:xfrm>
          <a:prstGeom prst="rect">
            <a:avLst/>
          </a:prstGeom>
          <a:noFill/>
          <a:ln w="9525">
            <a:noFill/>
            <a:miter lim="800000"/>
            <a:headEnd/>
            <a:tailEnd/>
          </a:ln>
        </p:spPr>
        <p:txBody>
          <a:bodyPr wrap="none">
            <a:spAutoFit/>
          </a:bodyPr>
          <a:lstStyle/>
          <a:p>
            <a:r>
              <a:rPr lang="zh-CN" altLang="en-US" sz="2800">
                <a:latin typeface="微软雅黑" pitchFamily="34" charset="-122"/>
                <a:ea typeface="微软雅黑" pitchFamily="34" charset="-122"/>
              </a:rPr>
              <a:t>注意事项</a:t>
            </a:r>
          </a:p>
        </p:txBody>
      </p:sp>
      <p:sp>
        <p:nvSpPr>
          <p:cNvPr id="4103" name="矩形 10"/>
          <p:cNvSpPr>
            <a:spLocks noChangeArrowheads="1"/>
          </p:cNvSpPr>
          <p:nvPr/>
        </p:nvSpPr>
        <p:spPr bwMode="auto">
          <a:xfrm>
            <a:off x="928688" y="2000250"/>
            <a:ext cx="7643812" cy="2492375"/>
          </a:xfrm>
          <a:prstGeom prst="rect">
            <a:avLst/>
          </a:prstGeom>
          <a:noFill/>
          <a:ln w="9525">
            <a:noFill/>
            <a:miter lim="800000"/>
            <a:headEnd/>
            <a:tailEnd/>
          </a:ln>
        </p:spPr>
        <p:txBody>
          <a:bodyPr>
            <a:spAutoFit/>
          </a:bodyPr>
          <a:lstStyle/>
          <a:p>
            <a:pPr>
              <a:buFont typeface="Wingdings" pitchFamily="2" charset="2"/>
              <a:buNone/>
            </a:pPr>
            <a:r>
              <a:rPr lang="zh-CN" altLang="en-US" sz="2400" b="1">
                <a:solidFill>
                  <a:srgbClr val="FF0000"/>
                </a:solidFill>
                <a:latin typeface="微软雅黑" pitchFamily="34" charset="-122"/>
                <a:ea typeface="微软雅黑" pitchFamily="34" charset="-122"/>
                <a:sym typeface="Arial" pitchFamily="34" charset="0"/>
              </a:rPr>
              <a:t>文字：</a:t>
            </a:r>
          </a:p>
          <a:p>
            <a:pPr>
              <a:buFont typeface="Wingdings" pitchFamily="2" charset="2"/>
              <a:buChar char="u"/>
            </a:pPr>
            <a:r>
              <a:rPr lang="zh-CN" altLang="en-US" b="1">
                <a:latin typeface="微软雅黑" pitchFamily="34" charset="-122"/>
                <a:ea typeface="微软雅黑" pitchFamily="34" charset="-122"/>
              </a:rPr>
              <a:t>介绍自身的整体情况，包括学业、工作、生活或社会实践经历</a:t>
            </a:r>
          </a:p>
          <a:p>
            <a:pPr>
              <a:buFont typeface="Wingdings" pitchFamily="2" charset="2"/>
              <a:buChar char="u"/>
            </a:pPr>
            <a:r>
              <a:rPr lang="zh-CN" altLang="en-US" b="1">
                <a:latin typeface="微软雅黑" pitchFamily="34" charset="-122"/>
                <a:ea typeface="微软雅黑" pitchFamily="34" charset="-122"/>
              </a:rPr>
              <a:t>文字简洁、表达清楚，应脱稿</a:t>
            </a:r>
            <a:endParaRPr lang="en-US" altLang="zh-CN" b="1">
              <a:latin typeface="微软雅黑" pitchFamily="34" charset="-122"/>
              <a:ea typeface="微软雅黑" pitchFamily="34" charset="-122"/>
            </a:endParaRPr>
          </a:p>
          <a:p>
            <a:endParaRPr lang="zh-CN" altLang="en-US" b="1">
              <a:latin typeface="微软雅黑" pitchFamily="34" charset="-122"/>
              <a:ea typeface="微软雅黑" pitchFamily="34" charset="-122"/>
            </a:endParaRPr>
          </a:p>
          <a:p>
            <a:pPr>
              <a:buFont typeface="Wingdings" pitchFamily="2" charset="2"/>
              <a:buNone/>
            </a:pPr>
            <a:r>
              <a:rPr lang="zh-CN" altLang="en-US" sz="2400" b="1">
                <a:solidFill>
                  <a:srgbClr val="FF0000"/>
                </a:solidFill>
                <a:latin typeface="微软雅黑" pitchFamily="34" charset="-122"/>
                <a:ea typeface="微软雅黑" pitchFamily="34" charset="-122"/>
                <a:sym typeface="Arial" pitchFamily="34" charset="0"/>
              </a:rPr>
              <a:t>叙述：</a:t>
            </a:r>
          </a:p>
          <a:p>
            <a:pPr>
              <a:buFont typeface="Wingdings" pitchFamily="2" charset="2"/>
              <a:buChar char="u"/>
            </a:pPr>
            <a:r>
              <a:rPr lang="zh-CN" altLang="en-US" b="1">
                <a:latin typeface="微软雅黑" pitchFamily="34" charset="-122"/>
                <a:ea typeface="微软雅黑" pitchFamily="34" charset="-122"/>
                <a:sym typeface="Arial" pitchFamily="34" charset="0"/>
              </a:rPr>
              <a:t>沉稳平静的声音、以中等语速、以清晰的吐字发音、以开朗响亮的声调</a:t>
            </a:r>
          </a:p>
          <a:p>
            <a:pPr>
              <a:buFont typeface="Wingdings" pitchFamily="2" charset="2"/>
              <a:buChar char="u"/>
            </a:pPr>
            <a:r>
              <a:rPr lang="zh-CN" altLang="en-US" b="1">
                <a:latin typeface="微软雅黑" pitchFamily="34" charset="-122"/>
                <a:ea typeface="微软雅黑" pitchFamily="34" charset="-122"/>
                <a:sym typeface="Arial" pitchFamily="34" charset="0"/>
              </a:rPr>
              <a:t>注意语速，时间为3分钟，每1分钟800字左右</a:t>
            </a:r>
          </a:p>
          <a:p>
            <a:pPr>
              <a:buFont typeface="Wingdings" pitchFamily="2" charset="2"/>
              <a:buChar char="u"/>
            </a:pPr>
            <a:r>
              <a:rPr lang="zh-CN" altLang="en-US" b="1">
                <a:latin typeface="微软雅黑" pitchFamily="34" charset="-122"/>
                <a:ea typeface="微软雅黑" pitchFamily="34" charset="-122"/>
                <a:sym typeface="Arial" pitchFamily="34" charset="0"/>
              </a:rPr>
              <a:t>回答谨慎，注意言行举止</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a:off x="357188" y="4286250"/>
            <a:ext cx="8286750" cy="164306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圆角矩形 12"/>
          <p:cNvSpPr/>
          <p:nvPr/>
        </p:nvSpPr>
        <p:spPr>
          <a:xfrm>
            <a:off x="357188" y="3000375"/>
            <a:ext cx="8286750" cy="121443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圆角矩形 11"/>
          <p:cNvSpPr/>
          <p:nvPr/>
        </p:nvSpPr>
        <p:spPr>
          <a:xfrm>
            <a:off x="357188" y="1285875"/>
            <a:ext cx="8286750" cy="164306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125"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5126"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5127"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5128"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5129" name="矩形 6"/>
          <p:cNvSpPr>
            <a:spLocks noChangeArrowheads="1"/>
          </p:cNvSpPr>
          <p:nvPr/>
        </p:nvSpPr>
        <p:spPr bwMode="auto">
          <a:xfrm>
            <a:off x="357188" y="285750"/>
            <a:ext cx="903287" cy="523875"/>
          </a:xfrm>
          <a:prstGeom prst="rect">
            <a:avLst/>
          </a:prstGeom>
          <a:noFill/>
          <a:ln w="9525">
            <a:noFill/>
            <a:miter lim="800000"/>
            <a:headEnd/>
            <a:tailEnd/>
          </a:ln>
        </p:spPr>
        <p:txBody>
          <a:bodyPr wrap="none">
            <a:spAutoFit/>
          </a:bodyPr>
          <a:lstStyle/>
          <a:p>
            <a:r>
              <a:rPr lang="zh-CN" altLang="en-US" sz="2800">
                <a:latin typeface="微软雅黑" pitchFamily="34" charset="-122"/>
                <a:ea typeface="微软雅黑" pitchFamily="34" charset="-122"/>
              </a:rPr>
              <a:t>思路</a:t>
            </a:r>
          </a:p>
        </p:txBody>
      </p:sp>
      <p:sp>
        <p:nvSpPr>
          <p:cNvPr id="11" name="Rectangle 3"/>
          <p:cNvSpPr txBox="1">
            <a:spLocks noChangeArrowheads="1"/>
          </p:cNvSpPr>
          <p:nvPr/>
        </p:nvSpPr>
        <p:spPr bwMode="auto">
          <a:xfrm>
            <a:off x="485775" y="1428750"/>
            <a:ext cx="8229600" cy="4784725"/>
          </a:xfrm>
          <a:prstGeom prst="rect">
            <a:avLst/>
          </a:prstGeom>
          <a:noFill/>
          <a:ln w="9525">
            <a:noFill/>
            <a:miter lim="800000"/>
            <a:headEnd/>
            <a:tailEnd/>
          </a:ln>
        </p:spPr>
        <p:txBody>
          <a:bodyPr/>
          <a:lstStyle/>
          <a:p>
            <a:pPr eaLnBrk="0" hangingPunct="0">
              <a:spcBef>
                <a:spcPct val="20000"/>
              </a:spcBef>
              <a:buFont typeface="Arial" pitchFamily="34" charset="0"/>
              <a:buNone/>
              <a:defRPr/>
            </a:pPr>
            <a:r>
              <a:rPr lang="zh-CN" altLang="en-US" sz="2400" b="1" dirty="0">
                <a:solidFill>
                  <a:srgbClr val="FF0000"/>
                </a:solidFill>
                <a:latin typeface="微软雅黑" pitchFamily="34" charset="-122"/>
                <a:ea typeface="微软雅黑" pitchFamily="34" charset="-122"/>
                <a:sym typeface="Arial" pitchFamily="34" charset="0"/>
              </a:rPr>
              <a:t>第一 “你曾经干过什么？”</a:t>
            </a:r>
          </a:p>
          <a:p>
            <a:pPr eaLnBrk="0" hangingPunct="0">
              <a:spcBef>
                <a:spcPct val="20000"/>
              </a:spcBef>
              <a:defRPr/>
            </a:pPr>
            <a:r>
              <a:rPr lang="zh-CN" altLang="en-US" b="1" dirty="0">
                <a:latin typeface="微软雅黑" pitchFamily="34" charset="-122"/>
                <a:ea typeface="微软雅黑" pitchFamily="34" charset="-122"/>
                <a:sym typeface="Arial" pitchFamily="34" charset="0"/>
              </a:rPr>
              <a:t>回答这个问题要突出你“曾经干好过什么？”即取得过怎样的工作成绩、有过哪些专业创新或专利、发表过什么论文、获得多少荣誉、锻炼了什么能力、发挥了什么作用等等。</a:t>
            </a:r>
            <a:endParaRPr lang="en-US" altLang="zh-CN" b="1" dirty="0">
              <a:latin typeface="微软雅黑" pitchFamily="34" charset="-122"/>
              <a:ea typeface="微软雅黑" pitchFamily="34" charset="-122"/>
              <a:sym typeface="Arial" pitchFamily="34" charset="0"/>
            </a:endParaRPr>
          </a:p>
          <a:p>
            <a:pPr eaLnBrk="0" hangingPunct="0">
              <a:spcBef>
                <a:spcPct val="20000"/>
              </a:spcBef>
              <a:defRPr/>
            </a:pPr>
            <a:endParaRPr lang="zh-CN" altLang="en-US" b="1" dirty="0">
              <a:latin typeface="微软雅黑" pitchFamily="34" charset="-122"/>
              <a:ea typeface="微软雅黑" pitchFamily="34" charset="-122"/>
              <a:sym typeface="Arial" pitchFamily="34" charset="0"/>
            </a:endParaRPr>
          </a:p>
          <a:p>
            <a:pPr eaLnBrk="0" hangingPunct="0">
              <a:spcBef>
                <a:spcPct val="20000"/>
              </a:spcBef>
              <a:buFont typeface="Arial" pitchFamily="34" charset="0"/>
              <a:buNone/>
              <a:defRPr/>
            </a:pPr>
            <a:r>
              <a:rPr lang="zh-CN" altLang="en-US" sz="2400" b="1" dirty="0">
                <a:solidFill>
                  <a:srgbClr val="FF0000"/>
                </a:solidFill>
                <a:latin typeface="微软雅黑" pitchFamily="34" charset="-122"/>
                <a:ea typeface="微软雅黑" pitchFamily="34" charset="-122"/>
                <a:sym typeface="Arial" pitchFamily="34" charset="0"/>
              </a:rPr>
              <a:t>第二 “你能干什么？”</a:t>
            </a:r>
          </a:p>
          <a:p>
            <a:pPr eaLnBrk="0" hangingPunct="0">
              <a:spcBef>
                <a:spcPct val="20000"/>
              </a:spcBef>
              <a:defRPr/>
            </a:pPr>
            <a:r>
              <a:rPr lang="zh-CN" altLang="en-US" b="1" dirty="0">
                <a:latin typeface="微软雅黑" pitchFamily="34" charset="-122"/>
                <a:ea typeface="微软雅黑" pitchFamily="34" charset="-122"/>
                <a:sym typeface="Arial" pitchFamily="34" charset="0"/>
              </a:rPr>
              <a:t>回答这个问题要表明自己的能力特长适合干什么，说出自己足以胜任招聘岗位的理由并摆出证据或事实。</a:t>
            </a:r>
            <a:endParaRPr lang="en-US" altLang="zh-CN" b="1" dirty="0">
              <a:latin typeface="微软雅黑" pitchFamily="34" charset="-122"/>
              <a:ea typeface="微软雅黑" pitchFamily="34" charset="-122"/>
              <a:sym typeface="Arial" pitchFamily="34" charset="0"/>
            </a:endParaRPr>
          </a:p>
          <a:p>
            <a:pPr eaLnBrk="0" hangingPunct="0">
              <a:spcBef>
                <a:spcPct val="20000"/>
              </a:spcBef>
              <a:defRPr/>
            </a:pPr>
            <a:endParaRPr lang="en-US" altLang="zh-CN" b="1" dirty="0">
              <a:latin typeface="微软雅黑" pitchFamily="34" charset="-122"/>
              <a:ea typeface="微软雅黑" pitchFamily="34" charset="-122"/>
              <a:sym typeface="Arial" pitchFamily="34" charset="0"/>
            </a:endParaRPr>
          </a:p>
          <a:p>
            <a:pPr>
              <a:defRPr/>
            </a:pPr>
            <a:r>
              <a:rPr lang="zh-CN" altLang="en-US" sz="2400" b="1" dirty="0">
                <a:solidFill>
                  <a:srgbClr val="FF0000"/>
                </a:solidFill>
                <a:latin typeface="微软雅黑" pitchFamily="34" charset="-122"/>
                <a:ea typeface="微软雅黑" pitchFamily="34" charset="-122"/>
                <a:sym typeface="Arial" pitchFamily="34" charset="0"/>
              </a:rPr>
              <a:t>第三 “如果被录用，你将怎么干？”</a:t>
            </a:r>
          </a:p>
          <a:p>
            <a:pPr>
              <a:defRPr/>
            </a:pPr>
            <a:r>
              <a:rPr lang="zh-CN" altLang="en-US" b="1" dirty="0">
                <a:latin typeface="微软雅黑" pitchFamily="34" charset="-122"/>
                <a:ea typeface="微软雅黑" pitchFamily="34" charset="-122"/>
                <a:sym typeface="Arial" pitchFamily="34" charset="0"/>
              </a:rPr>
              <a:t>回答时，要大胆说出自己的设想，或用建议的方式，向招聘单位出点子，表明自己胸有成竹和深思熟虑。</a:t>
            </a:r>
          </a:p>
          <a:p>
            <a:pPr eaLnBrk="0" hangingPunct="0">
              <a:spcBef>
                <a:spcPct val="20000"/>
              </a:spcBef>
              <a:defRPr/>
            </a:pPr>
            <a:endParaRPr lang="zh-CN" altLang="en-US" b="1" dirty="0">
              <a:latin typeface="微软雅黑" pitchFamily="34" charset="-122"/>
              <a:ea typeface="微软雅黑" pitchFamily="34" charset="-122"/>
              <a:sym typeface="Arial" pitchFamily="34" charset="0"/>
            </a:endParaRPr>
          </a:p>
          <a:p>
            <a:pPr algn="ctr" eaLnBrk="0" hangingPunct="0">
              <a:spcBef>
                <a:spcPct val="20000"/>
              </a:spcBef>
              <a:buFont typeface="Arial" pitchFamily="34" charset="0"/>
              <a:buNone/>
              <a:defRPr/>
            </a:pPr>
            <a:endParaRPr lang="zh-CN" altLang="en-US" sz="2800" b="1" dirty="0">
              <a:solidFill>
                <a:schemeClr val="tx1">
                  <a:tint val="75000"/>
                </a:schemeClr>
              </a:solidFill>
              <a:latin typeface="宋体"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图片 11" descr="19300001333271131537313923354.jpg"/>
          <p:cNvPicPr>
            <a:picLocks noChangeAspect="1"/>
          </p:cNvPicPr>
          <p:nvPr/>
        </p:nvPicPr>
        <p:blipFill>
          <a:blip r:embed="rId2"/>
          <a:srcRect/>
          <a:stretch>
            <a:fillRect/>
          </a:stretch>
        </p:blipFill>
        <p:spPr bwMode="auto">
          <a:xfrm>
            <a:off x="6143625" y="571500"/>
            <a:ext cx="2428875" cy="1608138"/>
          </a:xfrm>
          <a:prstGeom prst="rect">
            <a:avLst/>
          </a:prstGeom>
          <a:noFill/>
          <a:ln w="9525">
            <a:noFill/>
            <a:miter lim="800000"/>
            <a:headEnd/>
            <a:tailEnd/>
          </a:ln>
        </p:spPr>
      </p:pic>
      <p:sp>
        <p:nvSpPr>
          <p:cNvPr id="6147"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6148"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6149"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6150"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6151" name="矩形 6"/>
          <p:cNvSpPr>
            <a:spLocks noChangeArrowheads="1"/>
          </p:cNvSpPr>
          <p:nvPr/>
        </p:nvSpPr>
        <p:spPr bwMode="auto">
          <a:xfrm>
            <a:off x="357188" y="285750"/>
            <a:ext cx="903287" cy="523875"/>
          </a:xfrm>
          <a:prstGeom prst="rect">
            <a:avLst/>
          </a:prstGeom>
          <a:noFill/>
          <a:ln w="9525">
            <a:noFill/>
            <a:miter lim="800000"/>
            <a:headEnd/>
            <a:tailEnd/>
          </a:ln>
        </p:spPr>
        <p:txBody>
          <a:bodyPr wrap="none">
            <a:spAutoFit/>
          </a:bodyPr>
          <a:lstStyle/>
          <a:p>
            <a:r>
              <a:rPr lang="zh-CN" altLang="en-US" sz="2800">
                <a:latin typeface="微软雅黑" pitchFamily="34" charset="-122"/>
                <a:ea typeface="微软雅黑" pitchFamily="34" charset="-122"/>
              </a:rPr>
              <a:t>内容</a:t>
            </a:r>
          </a:p>
        </p:txBody>
      </p:sp>
      <p:sp>
        <p:nvSpPr>
          <p:cNvPr id="6152" name="TextBox 10"/>
          <p:cNvSpPr txBox="1">
            <a:spLocks noChangeArrowheads="1"/>
          </p:cNvSpPr>
          <p:nvPr/>
        </p:nvSpPr>
        <p:spPr bwMode="auto">
          <a:xfrm>
            <a:off x="714375" y="2286000"/>
            <a:ext cx="7715250" cy="4340225"/>
          </a:xfrm>
          <a:prstGeom prst="rect">
            <a:avLst/>
          </a:prstGeom>
          <a:noFill/>
          <a:ln w="9525">
            <a:noFill/>
            <a:miter lim="800000"/>
            <a:headEnd/>
            <a:tailEnd/>
          </a:ln>
        </p:spPr>
        <p:txBody>
          <a:bodyPr>
            <a:spAutoFit/>
          </a:bodyPr>
          <a:lstStyle/>
          <a:p>
            <a:r>
              <a:rPr lang="zh-CN" sz="1400" b="1">
                <a:solidFill>
                  <a:srgbClr val="FF0000"/>
                </a:solidFill>
                <a:latin typeface="微软雅黑" pitchFamily="34" charset="-122"/>
                <a:ea typeface="微软雅黑" pitchFamily="34" charset="-122"/>
                <a:sym typeface="Arial" pitchFamily="34" charset="0"/>
              </a:rPr>
              <a:t>首先请报出自己的姓名和身份。</a:t>
            </a:r>
            <a:r>
              <a:rPr lang="zh-CN" sz="1400">
                <a:latin typeface="微软雅黑" pitchFamily="34" charset="-122"/>
                <a:ea typeface="微软雅黑" pitchFamily="34" charset="-122"/>
              </a:rPr>
              <a:t>        </a:t>
            </a:r>
          </a:p>
          <a:p>
            <a:r>
              <a:rPr lang="zh-CN" sz="1200">
                <a:latin typeface="微软雅黑" pitchFamily="34" charset="-122"/>
                <a:ea typeface="微软雅黑" pitchFamily="34" charset="-122"/>
                <a:sym typeface="Arial" pitchFamily="34" charset="0"/>
              </a:rPr>
              <a:t>可能应试者与面试考官打招呼时，已经将此告诉了对方，而且考官们完全可以从你的报名表、简历等材料中了解这些情况，但仍请你主动提及。这是礼貌的需要，还可以加深考官对你的印象。</a:t>
            </a:r>
            <a:endParaRPr lang="en-US" altLang="zh-CN" sz="1200">
              <a:latin typeface="微软雅黑" pitchFamily="34" charset="-122"/>
              <a:ea typeface="微软雅黑" pitchFamily="34" charset="-122"/>
              <a:sym typeface="Arial" pitchFamily="34" charset="0"/>
            </a:endParaRPr>
          </a:p>
          <a:p>
            <a:endParaRPr lang="en-US" altLang="zh-CN" sz="1200">
              <a:latin typeface="微软雅黑" pitchFamily="34" charset="-122"/>
              <a:ea typeface="微软雅黑" pitchFamily="34" charset="-122"/>
              <a:sym typeface="Arial" pitchFamily="34" charset="0"/>
            </a:endParaRPr>
          </a:p>
          <a:p>
            <a:r>
              <a:rPr lang="zh-CN" sz="1400" b="1">
                <a:solidFill>
                  <a:srgbClr val="FF0000"/>
                </a:solidFill>
                <a:latin typeface="微软雅黑" pitchFamily="34" charset="-122"/>
                <a:ea typeface="微软雅黑" pitchFamily="34" charset="-122"/>
                <a:sym typeface="Arial" pitchFamily="34" charset="0"/>
              </a:rPr>
              <a:t>其次，你可以简单地介绍一下你的学历、工作经历等基本个人情况。</a:t>
            </a:r>
            <a:endParaRPr lang="zh-CN" sz="1200">
              <a:solidFill>
                <a:srgbClr val="FF0000"/>
              </a:solidFill>
              <a:latin typeface="微软雅黑" pitchFamily="34" charset="-122"/>
              <a:ea typeface="微软雅黑" pitchFamily="34" charset="-122"/>
            </a:endParaRPr>
          </a:p>
          <a:p>
            <a:r>
              <a:rPr lang="zh-CN" sz="1200">
                <a:latin typeface="微软雅黑" pitchFamily="34" charset="-122"/>
                <a:ea typeface="微软雅黑" pitchFamily="34" charset="-122"/>
                <a:sym typeface="Arial" pitchFamily="34" charset="0"/>
              </a:rPr>
              <a:t>请提供给考官关于你个人情况的基本的、完整的信息，如：学历、工作经历、家庭概况、兴趣爱好、理想与报负</a:t>
            </a:r>
            <a:endParaRPr lang="en-US" altLang="zh-CN" sz="1200">
              <a:latin typeface="微软雅黑" pitchFamily="34" charset="-122"/>
              <a:ea typeface="微软雅黑" pitchFamily="34" charset="-122"/>
              <a:sym typeface="Arial" pitchFamily="34" charset="0"/>
            </a:endParaRPr>
          </a:p>
          <a:p>
            <a:r>
              <a:rPr lang="zh-CN" sz="1200">
                <a:latin typeface="微软雅黑" pitchFamily="34" charset="-122"/>
                <a:ea typeface="微软雅黑" pitchFamily="34" charset="-122"/>
                <a:sym typeface="Arial" pitchFamily="34" charset="0"/>
              </a:rPr>
              <a:t>等。</a:t>
            </a:r>
            <a:r>
              <a:rPr lang="zh-CN" sz="1200">
                <a:latin typeface="微软雅黑" pitchFamily="34" charset="-122"/>
                <a:ea typeface="微软雅黑" pitchFamily="34" charset="-122"/>
              </a:rPr>
              <a:t>这部分的陈述务必简明扼要、抓住要点。</a:t>
            </a:r>
          </a:p>
          <a:p>
            <a:r>
              <a:rPr lang="zh-CN" sz="1200">
                <a:latin typeface="微软雅黑" pitchFamily="34" charset="-122"/>
                <a:ea typeface="微软雅黑" pitchFamily="34" charset="-122"/>
                <a:sym typeface="Arial" pitchFamily="34" charset="0"/>
              </a:rPr>
              <a:t>如介绍自己的学历，一般只需谈本专科以上的学历。</a:t>
            </a:r>
          </a:p>
          <a:p>
            <a:r>
              <a:rPr lang="zh-CN" sz="1200">
                <a:latin typeface="微软雅黑" pitchFamily="34" charset="-122"/>
                <a:ea typeface="微软雅黑" pitchFamily="34" charset="-122"/>
                <a:sym typeface="Arial" pitchFamily="34" charset="0"/>
              </a:rPr>
              <a:t>请保证叙述的线索清晰，一个结构混乱、内容过长的开场自，会给考官们留下杂乱无章、个性不清晰的印象，并且让考官倦怠，削弱对继续进行的面试的兴趣和注意力。</a:t>
            </a:r>
          </a:p>
          <a:p>
            <a:r>
              <a:rPr lang="zh-CN" sz="1200">
                <a:latin typeface="微软雅黑" pitchFamily="34" charset="-122"/>
                <a:ea typeface="微软雅黑" pitchFamily="34" charset="-122"/>
                <a:sym typeface="Arial" pitchFamily="34" charset="0"/>
              </a:rPr>
              <a:t>应试者还要注意这部份内容应与个人简历、报名材料上的有关内容相一致，不要有出入。在介绍这些内容时，应避免书面语言的严整与拘束，而使用灵活的口头语进行组织。</a:t>
            </a:r>
            <a:endParaRPr lang="en-US" altLang="zh-CN" sz="1200">
              <a:latin typeface="微软雅黑" pitchFamily="34" charset="-122"/>
              <a:ea typeface="微软雅黑" pitchFamily="34" charset="-122"/>
              <a:sym typeface="Arial" pitchFamily="34" charset="0"/>
            </a:endParaRPr>
          </a:p>
          <a:p>
            <a:endParaRPr lang="en-US" altLang="zh-CN" sz="1200">
              <a:latin typeface="微软雅黑" pitchFamily="34" charset="-122"/>
              <a:ea typeface="微软雅黑" pitchFamily="34" charset="-122"/>
              <a:sym typeface="Arial" pitchFamily="34" charset="0"/>
            </a:endParaRPr>
          </a:p>
          <a:p>
            <a:r>
              <a:rPr lang="zh-CN" sz="1400" b="1">
                <a:solidFill>
                  <a:srgbClr val="FF0000"/>
                </a:solidFill>
                <a:latin typeface="微软雅黑" pitchFamily="34" charset="-122"/>
                <a:ea typeface="微软雅黑" pitchFamily="34" charset="-122"/>
                <a:sym typeface="Arial" pitchFamily="34" charset="0"/>
              </a:rPr>
              <a:t>再次是个人基本情况</a:t>
            </a:r>
            <a:endParaRPr lang="zh-CN" sz="1200" b="1">
              <a:solidFill>
                <a:srgbClr val="FF0000"/>
              </a:solidFill>
              <a:latin typeface="微软雅黑" pitchFamily="34" charset="-122"/>
              <a:ea typeface="微软雅黑" pitchFamily="34" charset="-122"/>
            </a:endParaRPr>
          </a:p>
          <a:p>
            <a:r>
              <a:rPr lang="zh-CN" sz="1200">
                <a:latin typeface="微软雅黑" pitchFamily="34" charset="-122"/>
                <a:ea typeface="微软雅黑" pitchFamily="34" charset="-122"/>
                <a:sym typeface="Arial" pitchFamily="34" charset="0"/>
              </a:rPr>
              <a:t>自然地过渡到一两个自己本科或工作期间圆满完成的事件，以这一两个例子来形象地、明晰他说明自己的经验与能力，例如：在学校担任学生干部时成功组织的活动；或者如何投入到社会实践中，利用自己的专长为社会公众服务；或者自己在专业上取得的重要成绩以及出色的学术成就。</a:t>
            </a:r>
          </a:p>
          <a:p>
            <a:endParaRPr lang="en-US" altLang="zh-CN" sz="1200">
              <a:latin typeface="微软雅黑" pitchFamily="34" charset="-122"/>
              <a:ea typeface="微软雅黑" pitchFamily="34" charset="-122"/>
              <a:sym typeface="Arial" pitchFamily="34" charset="0"/>
            </a:endParaRPr>
          </a:p>
          <a:p>
            <a:endParaRPr lang="zh-CN" sz="1200">
              <a:latin typeface="微软雅黑" pitchFamily="34" charset="-122"/>
              <a:ea typeface="微软雅黑" pitchFamily="34" charset="-122"/>
              <a:sym typeface="Arial" pitchFamily="34" charset="0"/>
            </a:endParaRPr>
          </a:p>
          <a:p>
            <a:endParaRPr lang="en-US" altLang="zh-CN" sz="1200">
              <a:latin typeface="微软雅黑" pitchFamily="34" charset="-122"/>
              <a:ea typeface="微软雅黑" pitchFamily="34" charset="-122"/>
              <a:sym typeface="Arial" pitchFamily="34" charset="0"/>
            </a:endParaRPr>
          </a:p>
          <a:p>
            <a:endParaRPr lang="zh-CN" sz="1200">
              <a:latin typeface="微软雅黑" pitchFamily="34" charset="-122"/>
              <a:ea typeface="微软雅黑" pitchFamily="34" charset="-122"/>
              <a:sym typeface="Arial" pitchFamily="34" charset="0"/>
            </a:endParaRPr>
          </a:p>
          <a:p>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7171"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7172"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7173"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7174" name="矩形 6"/>
          <p:cNvSpPr>
            <a:spLocks noChangeArrowheads="1"/>
          </p:cNvSpPr>
          <p:nvPr/>
        </p:nvSpPr>
        <p:spPr bwMode="auto">
          <a:xfrm>
            <a:off x="357188" y="285750"/>
            <a:ext cx="903287" cy="523875"/>
          </a:xfrm>
          <a:prstGeom prst="rect">
            <a:avLst/>
          </a:prstGeom>
          <a:noFill/>
          <a:ln w="9525">
            <a:noFill/>
            <a:miter lim="800000"/>
            <a:headEnd/>
            <a:tailEnd/>
          </a:ln>
        </p:spPr>
        <p:txBody>
          <a:bodyPr wrap="none">
            <a:spAutoFit/>
          </a:bodyPr>
          <a:lstStyle/>
          <a:p>
            <a:r>
              <a:rPr lang="zh-CN" altLang="en-US" sz="2800">
                <a:latin typeface="微软雅黑" pitchFamily="34" charset="-122"/>
                <a:ea typeface="微软雅黑" pitchFamily="34" charset="-122"/>
              </a:rPr>
              <a:t>时间</a:t>
            </a:r>
          </a:p>
        </p:txBody>
      </p:sp>
      <p:sp>
        <p:nvSpPr>
          <p:cNvPr id="7175" name="TextBox 10"/>
          <p:cNvSpPr txBox="1">
            <a:spLocks noChangeArrowheads="1"/>
          </p:cNvSpPr>
          <p:nvPr/>
        </p:nvSpPr>
        <p:spPr bwMode="auto">
          <a:xfrm>
            <a:off x="4500563" y="1214438"/>
            <a:ext cx="4286250" cy="2800350"/>
          </a:xfrm>
          <a:prstGeom prst="rect">
            <a:avLst/>
          </a:prstGeom>
          <a:noFill/>
          <a:ln w="9525">
            <a:noFill/>
            <a:miter lim="800000"/>
            <a:headEnd/>
            <a:tailEnd/>
          </a:ln>
        </p:spPr>
        <p:txBody>
          <a:bodyPr>
            <a:spAutoFit/>
          </a:bodyPr>
          <a:lstStyle/>
          <a:p>
            <a:r>
              <a:rPr lang="zh-CN" altLang="en-US" sz="1400" b="1">
                <a:solidFill>
                  <a:srgbClr val="FF0000"/>
                </a:solidFill>
                <a:latin typeface="微软雅黑" pitchFamily="34" charset="-122"/>
                <a:ea typeface="微软雅黑" pitchFamily="34" charset="-122"/>
                <a:sym typeface="Arial" pitchFamily="34" charset="0"/>
              </a:rPr>
              <a:t>一般情况下，自我介绍应该是3—5分钟较适宜。</a:t>
            </a:r>
            <a:endParaRPr lang="zh-CN" altLang="en-US" sz="1400">
              <a:solidFill>
                <a:srgbClr val="FF0000"/>
              </a:solidFill>
              <a:latin typeface="微软雅黑" pitchFamily="34" charset="-122"/>
              <a:ea typeface="微软雅黑" pitchFamily="34" charset="-122"/>
              <a:sym typeface="Arial" pitchFamily="34" charset="0"/>
            </a:endParaRPr>
          </a:p>
          <a:p>
            <a:endParaRPr lang="zh-CN" altLang="en-US" sz="1200">
              <a:latin typeface="微软雅黑" pitchFamily="34" charset="-122"/>
              <a:ea typeface="微软雅黑" pitchFamily="34" charset="-122"/>
              <a:sym typeface="Arial" pitchFamily="34" charset="0"/>
            </a:endParaRPr>
          </a:p>
          <a:p>
            <a:r>
              <a:rPr lang="zh-CN" altLang="en-US" sz="1200">
                <a:latin typeface="微软雅黑" pitchFamily="34" charset="-122"/>
                <a:ea typeface="微软雅黑" pitchFamily="34" charset="-122"/>
                <a:sym typeface="Arial" pitchFamily="34" charset="0"/>
              </a:rPr>
              <a:t>好的时间分配能突出重点，让人印象深刻。如果你事先分析了自我介绍的主要内容，并分配了所需时间，抓住这</a:t>
            </a:r>
            <a:r>
              <a:rPr lang="zh-CN" altLang="en-US" sz="1200" b="1">
                <a:solidFill>
                  <a:srgbClr val="FF0000"/>
                </a:solidFill>
                <a:latin typeface="微软雅黑" pitchFamily="34" charset="-122"/>
                <a:ea typeface="微软雅黑" pitchFamily="34" charset="-122"/>
                <a:sym typeface="Arial" pitchFamily="34" charset="0"/>
              </a:rPr>
              <a:t>三、五</a:t>
            </a:r>
            <a:r>
              <a:rPr lang="zh-CN" altLang="en-US" sz="1200">
                <a:latin typeface="微软雅黑" pitchFamily="34" charset="-122"/>
                <a:ea typeface="微软雅黑" pitchFamily="34" charset="-122"/>
                <a:sym typeface="Arial" pitchFamily="34" charset="0"/>
              </a:rPr>
              <a:t>分钟，你就能中肯、得体地表达出你自己。</a:t>
            </a:r>
            <a:endParaRPr lang="en-US" altLang="zh-CN" sz="1200">
              <a:latin typeface="微软雅黑" pitchFamily="34" charset="-122"/>
              <a:ea typeface="微软雅黑" pitchFamily="34" charset="-122"/>
              <a:sym typeface="Arial" pitchFamily="34" charset="0"/>
            </a:endParaRPr>
          </a:p>
          <a:p>
            <a:endParaRPr lang="zh-CN" altLang="en-US" sz="1200">
              <a:latin typeface="微软雅黑" pitchFamily="34" charset="-122"/>
              <a:ea typeface="微软雅黑" pitchFamily="34" charset="-122"/>
              <a:sym typeface="Arial" pitchFamily="34" charset="0"/>
            </a:endParaRPr>
          </a:p>
          <a:p>
            <a:r>
              <a:rPr lang="zh-CN" altLang="en-US" sz="1200">
                <a:latin typeface="微软雅黑" pitchFamily="34" charset="-122"/>
                <a:ea typeface="微软雅黑" pitchFamily="34" charset="-122"/>
                <a:sym typeface="Arial" pitchFamily="34" charset="0"/>
              </a:rPr>
              <a:t>有些应试者不了解自我介绍的重要性，只是简短地介绍一下自己的姓名、身份，其后补充一些有关自己的学历、工作经历等情况，大约半分钟左右就结束了自我介绍，然后望着考官。</a:t>
            </a:r>
            <a:endParaRPr lang="en-US" altLang="zh-CN" sz="1200">
              <a:latin typeface="微软雅黑" pitchFamily="34" charset="-122"/>
              <a:ea typeface="微软雅黑" pitchFamily="34" charset="-122"/>
              <a:sym typeface="Arial" pitchFamily="34" charset="0"/>
            </a:endParaRPr>
          </a:p>
          <a:p>
            <a:endParaRPr lang="zh-CN" altLang="en-US" sz="1200">
              <a:latin typeface="微软雅黑" pitchFamily="34" charset="-122"/>
              <a:ea typeface="微软雅黑" pitchFamily="34" charset="-122"/>
              <a:sym typeface="Arial" pitchFamily="34" charset="0"/>
            </a:endParaRPr>
          </a:p>
          <a:p>
            <a:r>
              <a:rPr lang="zh-CN" altLang="en-US" sz="1200">
                <a:latin typeface="微软雅黑" pitchFamily="34" charset="-122"/>
                <a:ea typeface="微软雅黑" pitchFamily="34" charset="-122"/>
                <a:sym typeface="Arial" pitchFamily="34" charset="0"/>
              </a:rPr>
              <a:t>但也有的应试者想把面试的全部内容都压缩在这几分钟里。你应该给自己也给他人留下这个机会。 </a:t>
            </a:r>
          </a:p>
          <a:p>
            <a:endParaRPr lang="zh-CN" altLang="en-US"/>
          </a:p>
        </p:txBody>
      </p:sp>
      <p:pic>
        <p:nvPicPr>
          <p:cNvPr id="7176" name="图片 11" descr="201132591438926.jpg"/>
          <p:cNvPicPr>
            <a:picLocks noChangeAspect="1"/>
          </p:cNvPicPr>
          <p:nvPr/>
        </p:nvPicPr>
        <p:blipFill>
          <a:blip r:embed="rId2"/>
          <a:srcRect/>
          <a:stretch>
            <a:fillRect/>
          </a:stretch>
        </p:blipFill>
        <p:spPr bwMode="auto">
          <a:xfrm>
            <a:off x="357188" y="2857500"/>
            <a:ext cx="3943350" cy="356235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组合 20"/>
          <p:cNvGrpSpPr>
            <a:grpSpLocks/>
          </p:cNvGrpSpPr>
          <p:nvPr/>
        </p:nvGrpSpPr>
        <p:grpSpPr bwMode="auto">
          <a:xfrm>
            <a:off x="1143000" y="1298575"/>
            <a:ext cx="7358063" cy="4857750"/>
            <a:chOff x="1142976" y="1571612"/>
            <a:chExt cx="7358114" cy="4857784"/>
          </a:xfrm>
        </p:grpSpPr>
        <p:sp>
          <p:nvSpPr>
            <p:cNvPr id="18" name="线形标注 1(带边框和强调线) 17"/>
            <p:cNvSpPr/>
            <p:nvPr/>
          </p:nvSpPr>
          <p:spPr>
            <a:xfrm flipV="1">
              <a:off x="1214414" y="3357563"/>
              <a:ext cx="1706574" cy="1143008"/>
            </a:xfrm>
            <a:prstGeom prst="accentBorderCallout1">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8202" name="组合 15"/>
            <p:cNvGrpSpPr>
              <a:grpSpLocks/>
            </p:cNvGrpSpPr>
            <p:nvPr/>
          </p:nvGrpSpPr>
          <p:grpSpPr bwMode="auto">
            <a:xfrm>
              <a:off x="1142976" y="1571612"/>
              <a:ext cx="7358114" cy="1357322"/>
              <a:chOff x="1142976" y="1571612"/>
              <a:chExt cx="6286544" cy="1357322"/>
            </a:xfrm>
          </p:grpSpPr>
          <p:sp>
            <p:nvSpPr>
              <p:cNvPr id="12" name="线形标注 1(带边框和强调线) 11"/>
              <p:cNvSpPr/>
              <p:nvPr/>
            </p:nvSpPr>
            <p:spPr>
              <a:xfrm>
                <a:off x="1214861" y="1714488"/>
                <a:ext cx="1704894" cy="1143008"/>
              </a:xfrm>
              <a:prstGeom prst="accentBorderCallout1">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矩形 14"/>
              <p:cNvSpPr/>
              <p:nvPr/>
            </p:nvSpPr>
            <p:spPr>
              <a:xfrm>
                <a:off x="1142976" y="1571612"/>
                <a:ext cx="6286544" cy="135732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19" name="矩形 18"/>
            <p:cNvSpPr/>
            <p:nvPr/>
          </p:nvSpPr>
          <p:spPr>
            <a:xfrm flipV="1">
              <a:off x="1142976" y="3286124"/>
              <a:ext cx="7358114" cy="314327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8195" name="TextBox 10"/>
          <p:cNvSpPr txBox="1">
            <a:spLocks noChangeArrowheads="1"/>
          </p:cNvSpPr>
          <p:nvPr/>
        </p:nvSpPr>
        <p:spPr bwMode="auto">
          <a:xfrm>
            <a:off x="1214438" y="1500188"/>
            <a:ext cx="7143750" cy="5786437"/>
          </a:xfrm>
          <a:prstGeom prst="rect">
            <a:avLst/>
          </a:prstGeom>
          <a:noFill/>
          <a:ln w="9525">
            <a:noFill/>
            <a:miter lim="800000"/>
            <a:headEnd/>
            <a:tailEnd/>
          </a:ln>
        </p:spPr>
        <p:txBody>
          <a:bodyPr>
            <a:spAutoFit/>
          </a:bodyPr>
          <a:lstStyle/>
          <a:p>
            <a:pPr>
              <a:buFont typeface="Wingdings" pitchFamily="2" charset="2"/>
              <a:buChar char="u"/>
            </a:pPr>
            <a:r>
              <a:rPr lang="zh-CN" sz="1400" b="1">
                <a:solidFill>
                  <a:srgbClr val="FF0000"/>
                </a:solidFill>
                <a:latin typeface="微软雅黑" pitchFamily="34" charset="-122"/>
                <a:ea typeface="微软雅黑" pitchFamily="34" charset="-122"/>
                <a:sym typeface="Arial" pitchFamily="34" charset="0"/>
              </a:rPr>
              <a:t>自我介绍是应以面试的测评为导向。</a:t>
            </a:r>
          </a:p>
          <a:p>
            <a:endParaRPr lang="zh-CN" altLang="zh-CN" sz="1200" b="1">
              <a:solidFill>
                <a:schemeClr val="accent2"/>
              </a:solidFill>
              <a:latin typeface="微软雅黑" pitchFamily="34" charset="-122"/>
              <a:ea typeface="微软雅黑" pitchFamily="34" charset="-122"/>
              <a:sym typeface="Arial" pitchFamily="34" charset="0"/>
            </a:endParaRPr>
          </a:p>
          <a:p>
            <a:r>
              <a:rPr lang="zh-CN" sz="1200">
                <a:latin typeface="微软雅黑" pitchFamily="34" charset="-122"/>
                <a:ea typeface="微软雅黑" pitchFamily="34" charset="-122"/>
                <a:sym typeface="Arial" pitchFamily="34" charset="0"/>
              </a:rPr>
              <a:t>自我介绍也是一种说服的手段与艺术，聪明的应试者会以单位考录的要求与测试重点而组织自我介绍的内容，你不仅仅要告诉考官们你是多么</a:t>
            </a:r>
            <a:r>
              <a:rPr lang="zh-CN" sz="1200">
                <a:solidFill>
                  <a:srgbClr val="FF3300"/>
                </a:solidFill>
                <a:latin typeface="微软雅黑" pitchFamily="34" charset="-122"/>
                <a:ea typeface="微软雅黑" pitchFamily="34" charset="-122"/>
              </a:rPr>
              <a:t>优秀</a:t>
            </a:r>
            <a:r>
              <a:rPr lang="zh-CN" sz="1200">
                <a:latin typeface="微软雅黑" pitchFamily="34" charset="-122"/>
                <a:ea typeface="微软雅黑" pitchFamily="34" charset="-122"/>
                <a:sym typeface="Arial" pitchFamily="34" charset="0"/>
              </a:rPr>
              <a:t>的人，你更要告诉考官，你如何地</a:t>
            </a:r>
            <a:r>
              <a:rPr lang="zh-CN" sz="1200">
                <a:solidFill>
                  <a:srgbClr val="FF3300"/>
                </a:solidFill>
                <a:latin typeface="微软雅黑" pitchFamily="34" charset="-122"/>
                <a:ea typeface="微软雅黑" pitchFamily="34" charset="-122"/>
                <a:sym typeface="Arial" pitchFamily="34" charset="0"/>
              </a:rPr>
              <a:t>适合</a:t>
            </a:r>
            <a:r>
              <a:rPr lang="zh-CN" sz="1200">
                <a:latin typeface="微软雅黑" pitchFamily="34" charset="-122"/>
                <a:ea typeface="微软雅黑" pitchFamily="34" charset="-122"/>
                <a:sym typeface="Arial" pitchFamily="34" charset="0"/>
              </a:rPr>
              <a:t>这个工作岗位。而与面试无关的内容，既使是你引以为荣的优点和长处，你也要忍痛舍弃，以</a:t>
            </a:r>
            <a:r>
              <a:rPr lang="zh-CN" sz="1200">
                <a:solidFill>
                  <a:srgbClr val="FF3300"/>
                </a:solidFill>
                <a:latin typeface="微软雅黑" pitchFamily="34" charset="-122"/>
                <a:ea typeface="微软雅黑" pitchFamily="34" charset="-122"/>
                <a:sym typeface="Arial" pitchFamily="34" charset="0"/>
              </a:rPr>
              <a:t>突出重点</a:t>
            </a:r>
            <a:r>
              <a:rPr lang="zh-CN" sz="1200">
                <a:latin typeface="微软雅黑" pitchFamily="34" charset="-122"/>
                <a:ea typeface="微软雅黑" pitchFamily="34" charset="-122"/>
                <a:sym typeface="Arial" pitchFamily="34" charset="0"/>
              </a:rPr>
              <a:t>。</a:t>
            </a:r>
            <a:endParaRPr lang="en-US" altLang="zh-CN" sz="1200">
              <a:latin typeface="微软雅黑" pitchFamily="34" charset="-122"/>
              <a:ea typeface="微软雅黑" pitchFamily="34" charset="-122"/>
              <a:sym typeface="Arial" pitchFamily="34" charset="0"/>
            </a:endParaRPr>
          </a:p>
          <a:p>
            <a:endParaRPr lang="en-US" altLang="zh-CN" sz="1200">
              <a:latin typeface="微软雅黑" pitchFamily="34" charset="-122"/>
              <a:ea typeface="微软雅黑" pitchFamily="34" charset="-122"/>
              <a:sym typeface="Arial" pitchFamily="34" charset="0"/>
            </a:endParaRPr>
          </a:p>
          <a:p>
            <a:endParaRPr lang="en-US" altLang="zh-CN" sz="1200">
              <a:latin typeface="微软雅黑" pitchFamily="34" charset="-122"/>
              <a:ea typeface="微软雅黑" pitchFamily="34" charset="-122"/>
              <a:sym typeface="Arial" pitchFamily="34" charset="0"/>
            </a:endParaRPr>
          </a:p>
          <a:p>
            <a:endParaRPr lang="en-US" altLang="zh-CN" sz="1200">
              <a:latin typeface="微软雅黑" pitchFamily="34" charset="-122"/>
              <a:ea typeface="微软雅黑" pitchFamily="34" charset="-122"/>
              <a:sym typeface="Arial" pitchFamily="34" charset="0"/>
            </a:endParaRPr>
          </a:p>
          <a:p>
            <a:endParaRPr lang="en-US" altLang="zh-CN" sz="1200">
              <a:latin typeface="微软雅黑" pitchFamily="34" charset="-122"/>
              <a:ea typeface="微软雅黑" pitchFamily="34" charset="-122"/>
              <a:sym typeface="Arial" pitchFamily="34" charset="0"/>
            </a:endParaRPr>
          </a:p>
          <a:p>
            <a:pPr>
              <a:buFont typeface="Wingdings" pitchFamily="2" charset="2"/>
              <a:buChar char="u"/>
            </a:pPr>
            <a:r>
              <a:rPr lang="zh-CN" altLang="en-US" sz="1400" b="1">
                <a:solidFill>
                  <a:srgbClr val="FF0000"/>
                </a:solidFill>
                <a:ea typeface="楷体_GB2312" pitchFamily="1" charset="-122"/>
                <a:sym typeface="Arial" pitchFamily="34" charset="0"/>
              </a:rPr>
              <a:t>自我介绍要有充分的信心。</a:t>
            </a:r>
          </a:p>
          <a:p>
            <a:endParaRPr lang="zh-CN" altLang="en-US" sz="1600" b="1">
              <a:solidFill>
                <a:schemeClr val="accent2"/>
              </a:solidFill>
              <a:ea typeface="楷体_GB2312" pitchFamily="1" charset="-122"/>
              <a:sym typeface="Arial" pitchFamily="34" charset="0"/>
            </a:endParaRPr>
          </a:p>
          <a:p>
            <a:r>
              <a:rPr lang="zh-CN" altLang="en-US" sz="1200">
                <a:ea typeface="楷体_GB2312" pitchFamily="1" charset="-122"/>
                <a:sym typeface="Arial" pitchFamily="34" charset="0"/>
              </a:rPr>
              <a:t>要想让考官们欣赏你，你必须明确地告诉考官们你具有应考职位必需的能力与素质，而只有你对此有信心并表现出这种信心后，你才证明了自己。</a:t>
            </a:r>
          </a:p>
          <a:p>
            <a:r>
              <a:rPr lang="zh-CN" altLang="en-US" sz="1200">
                <a:ea typeface="楷体_GB2312" pitchFamily="1" charset="-122"/>
                <a:sym typeface="Arial" pitchFamily="34" charset="0"/>
              </a:rPr>
              <a:t>应试者在谈自己的优点的一个明智的办法是：在谈到自己的优点时，保持</a:t>
            </a:r>
            <a:r>
              <a:rPr lang="zh-CN" altLang="en-US" sz="1200">
                <a:solidFill>
                  <a:srgbClr val="FF3300"/>
                </a:solidFill>
                <a:ea typeface="楷体_GB2312" pitchFamily="1" charset="-122"/>
              </a:rPr>
              <a:t>低调</a:t>
            </a:r>
            <a:r>
              <a:rPr lang="zh-CN" altLang="en-US" sz="1200">
                <a:ea typeface="楷体_GB2312" pitchFamily="1" charset="-122"/>
                <a:sym typeface="Arial" pitchFamily="34" charset="0"/>
              </a:rPr>
              <a:t>。也就是轻描淡写、语气平静，只谈事实，别用自己的主观评论。同时也要注意</a:t>
            </a:r>
            <a:r>
              <a:rPr lang="zh-CN" altLang="en-US" sz="1200">
                <a:solidFill>
                  <a:srgbClr val="FF3300"/>
                </a:solidFill>
                <a:ea typeface="楷体_GB2312" pitchFamily="1" charset="-122"/>
                <a:sym typeface="Arial" pitchFamily="34" charset="0"/>
              </a:rPr>
              <a:t>适可而止</a:t>
            </a:r>
            <a:r>
              <a:rPr lang="zh-CN" altLang="en-US" sz="1200">
                <a:ea typeface="楷体_GB2312" pitchFamily="1" charset="-122"/>
                <a:sym typeface="Arial" pitchFamily="34" charset="0"/>
              </a:rPr>
              <a:t>，重要的、关键的，要谈，与面试无关的特长最好别谈。另外，谈过自己的优点后，也要谈自己的缺点，但一定要强调自己克服这些缺点的愿望和努力。</a:t>
            </a:r>
            <a:endParaRPr lang="en-US" altLang="zh-CN" sz="1200">
              <a:ea typeface="楷体_GB2312" pitchFamily="1" charset="-122"/>
              <a:sym typeface="Arial" pitchFamily="34" charset="0"/>
            </a:endParaRPr>
          </a:p>
          <a:p>
            <a:r>
              <a:rPr lang="zh-CN" sz="1200">
                <a:latin typeface="微软雅黑" pitchFamily="34" charset="-122"/>
                <a:ea typeface="微软雅黑" pitchFamily="34" charset="-122"/>
                <a:sym typeface="Arial" pitchFamily="34" charset="0"/>
              </a:rPr>
              <a:t>在自我介绍中，不要过于频繁地使用“</a:t>
            </a:r>
            <a:r>
              <a:rPr lang="zh-CN" sz="2800">
                <a:solidFill>
                  <a:srgbClr val="FF3300"/>
                </a:solidFill>
                <a:latin typeface="微软雅黑" pitchFamily="34" charset="-122"/>
                <a:ea typeface="微软雅黑" pitchFamily="34" charset="-122"/>
              </a:rPr>
              <a:t>我</a:t>
            </a:r>
            <a:r>
              <a:rPr lang="zh-CN" sz="1200">
                <a:latin typeface="微软雅黑" pitchFamily="34" charset="-122"/>
                <a:ea typeface="微软雅黑" pitchFamily="34" charset="-122"/>
                <a:sym typeface="Arial" pitchFamily="34" charset="0"/>
              </a:rPr>
              <a:t>”字。一连串的“我”会让面试官觉得你是一个以自我为中心、自以为是、自私自利的人。许多应聘者一开始就迫不及待地将自己的“</a:t>
            </a:r>
            <a:r>
              <a:rPr lang="zh-CN" sz="2800">
                <a:solidFill>
                  <a:srgbClr val="FF3300"/>
                </a:solidFill>
                <a:latin typeface="微软雅黑" pitchFamily="34" charset="-122"/>
                <a:ea typeface="微软雅黑" pitchFamily="34" charset="-122"/>
              </a:rPr>
              <a:t>光辉历史</a:t>
            </a:r>
            <a:r>
              <a:rPr lang="zh-CN" sz="1200">
                <a:latin typeface="微软雅黑" pitchFamily="34" charset="-122"/>
                <a:ea typeface="微软雅黑" pitchFamily="34" charset="-122"/>
                <a:sym typeface="Arial" pitchFamily="34" charset="0"/>
              </a:rPr>
              <a:t>”一一历数，容易给面试官一种自吹自擂、夸夸其谈的感觉。好事应该留在后面说，尽量给人一种诚实谦虚的印象，使面试官对你刮目相看。</a:t>
            </a:r>
          </a:p>
          <a:p>
            <a:endParaRPr lang="zh-CN" altLang="en-US" sz="1200">
              <a:ea typeface="楷体_GB2312" pitchFamily="1" charset="-122"/>
              <a:sym typeface="Arial" pitchFamily="34" charset="0"/>
            </a:endParaRPr>
          </a:p>
          <a:p>
            <a:pPr>
              <a:lnSpc>
                <a:spcPct val="200000"/>
              </a:lnSpc>
            </a:pPr>
            <a:endParaRPr lang="en-US" altLang="zh-CN" sz="1200">
              <a:latin typeface="微软雅黑" pitchFamily="34" charset="-122"/>
              <a:ea typeface="微软雅黑" pitchFamily="34" charset="-122"/>
              <a:sym typeface="Arial" pitchFamily="34" charset="0"/>
            </a:endParaRPr>
          </a:p>
          <a:p>
            <a:pPr>
              <a:lnSpc>
                <a:spcPct val="200000"/>
              </a:lnSpc>
            </a:pPr>
            <a:endParaRPr lang="zh-CN" sz="1200">
              <a:latin typeface="微软雅黑" pitchFamily="34" charset="-122"/>
              <a:ea typeface="微软雅黑" pitchFamily="34" charset="-122"/>
              <a:sym typeface="Arial" pitchFamily="34" charset="0"/>
            </a:endParaRPr>
          </a:p>
          <a:p>
            <a:endParaRPr lang="zh-CN" altLang="en-US"/>
          </a:p>
        </p:txBody>
      </p:sp>
      <p:sp>
        <p:nvSpPr>
          <p:cNvPr id="8196"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8197"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8198"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8199"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8200" name="矩形 6"/>
          <p:cNvSpPr>
            <a:spLocks noChangeArrowheads="1"/>
          </p:cNvSpPr>
          <p:nvPr/>
        </p:nvSpPr>
        <p:spPr bwMode="auto">
          <a:xfrm>
            <a:off x="357188" y="285750"/>
            <a:ext cx="903287" cy="523875"/>
          </a:xfrm>
          <a:prstGeom prst="rect">
            <a:avLst/>
          </a:prstGeom>
          <a:noFill/>
          <a:ln w="9525">
            <a:noFill/>
            <a:miter lim="800000"/>
            <a:headEnd/>
            <a:tailEnd/>
          </a:ln>
        </p:spPr>
        <p:txBody>
          <a:bodyPr wrap="none">
            <a:spAutoFit/>
          </a:bodyPr>
          <a:lstStyle/>
          <a:p>
            <a:r>
              <a:rPr lang="zh-CN" altLang="en-US" sz="2800">
                <a:latin typeface="微软雅黑" pitchFamily="34" charset="-122"/>
                <a:ea typeface="微软雅黑" pitchFamily="34" charset="-122"/>
              </a:rPr>
              <a:t>要点</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921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922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922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9222" name="矩形 6"/>
          <p:cNvSpPr>
            <a:spLocks noChangeArrowheads="1"/>
          </p:cNvSpPr>
          <p:nvPr/>
        </p:nvSpPr>
        <p:spPr bwMode="auto">
          <a:xfrm>
            <a:off x="357188" y="285750"/>
            <a:ext cx="1262062" cy="523875"/>
          </a:xfrm>
          <a:prstGeom prst="rect">
            <a:avLst/>
          </a:prstGeom>
          <a:noFill/>
          <a:ln w="9525">
            <a:noFill/>
            <a:miter lim="800000"/>
            <a:headEnd/>
            <a:tailEnd/>
          </a:ln>
        </p:spPr>
        <p:txBody>
          <a:bodyPr wrap="none">
            <a:spAutoFit/>
          </a:bodyPr>
          <a:lstStyle/>
          <a:p>
            <a:r>
              <a:rPr lang="zh-CN" altLang="en-US" sz="2800">
                <a:latin typeface="微软雅黑" pitchFamily="34" charset="-122"/>
                <a:ea typeface="微软雅黑" pitchFamily="34" charset="-122"/>
              </a:rPr>
              <a:t>结束语</a:t>
            </a:r>
          </a:p>
        </p:txBody>
      </p:sp>
      <p:sp>
        <p:nvSpPr>
          <p:cNvPr id="9223" name="TextBox 10"/>
          <p:cNvSpPr txBox="1">
            <a:spLocks noChangeArrowheads="1"/>
          </p:cNvSpPr>
          <p:nvPr/>
        </p:nvSpPr>
        <p:spPr bwMode="auto">
          <a:xfrm>
            <a:off x="1214438" y="1357313"/>
            <a:ext cx="7215187" cy="738187"/>
          </a:xfrm>
          <a:prstGeom prst="rect">
            <a:avLst/>
          </a:prstGeom>
          <a:noFill/>
          <a:ln w="9525">
            <a:noFill/>
            <a:miter lim="800000"/>
            <a:headEnd/>
            <a:tailEnd/>
          </a:ln>
        </p:spPr>
        <p:txBody>
          <a:bodyPr>
            <a:spAutoFit/>
          </a:bodyPr>
          <a:lstStyle/>
          <a:p>
            <a:r>
              <a:rPr lang="zh-CN" sz="1400">
                <a:latin typeface="微软雅黑" pitchFamily="34" charset="-122"/>
                <a:ea typeface="微软雅黑" pitchFamily="34" charset="-122"/>
                <a:sym typeface="Arial" pitchFamily="34" charset="0"/>
              </a:rPr>
              <a:t>对于你的自我介绍，考官既可能就其中某一点、向你提出问题广也可能过渡一下，继续下面已经安排好的问题。这时考官会说：“我们十分欣赏你的能力</a:t>
            </a:r>
            <a:r>
              <a:rPr lang="zh-CN" altLang="zh-CN" sz="1400">
                <a:latin typeface="微软雅黑" pitchFamily="34" charset="-122"/>
                <a:ea typeface="微软雅黑" pitchFamily="34" charset="-122"/>
                <a:sym typeface="Arial" pitchFamily="34" charset="0"/>
              </a:rPr>
              <a:t>……”</a:t>
            </a:r>
            <a:r>
              <a:rPr lang="zh-CN" sz="1400">
                <a:latin typeface="微软雅黑" pitchFamily="34" charset="-122"/>
                <a:ea typeface="微软雅黑" pitchFamily="34" charset="-122"/>
                <a:sym typeface="Arial" pitchFamily="34" charset="0"/>
              </a:rPr>
              <a:t>或“你的自我介绍很精采</a:t>
            </a:r>
            <a:r>
              <a:rPr lang="zh-CN" altLang="zh-CN" sz="1400">
                <a:latin typeface="微软雅黑" pitchFamily="34" charset="-122"/>
                <a:ea typeface="微软雅黑" pitchFamily="34" charset="-122"/>
                <a:sym typeface="Arial" pitchFamily="34" charset="0"/>
              </a:rPr>
              <a:t>……”</a:t>
            </a:r>
            <a:r>
              <a:rPr lang="zh-CN" sz="1400">
                <a:latin typeface="微软雅黑" pitchFamily="34" charset="-122"/>
                <a:ea typeface="微软雅黑" pitchFamily="34" charset="-122"/>
                <a:sym typeface="Arial" pitchFamily="34" charset="0"/>
              </a:rPr>
              <a:t>等，那么一声“</a:t>
            </a:r>
            <a:r>
              <a:rPr lang="zh-CN" sz="1400">
                <a:solidFill>
                  <a:srgbClr val="FF0000"/>
                </a:solidFill>
                <a:latin typeface="微软雅黑" pitchFamily="34" charset="-122"/>
                <a:ea typeface="微软雅黑" pitchFamily="34" charset="-122"/>
                <a:sym typeface="Arial" pitchFamily="34" charset="0"/>
              </a:rPr>
              <a:t>谢谢</a:t>
            </a:r>
            <a:r>
              <a:rPr lang="zh-CN" sz="1400">
                <a:latin typeface="微软雅黑" pitchFamily="34" charset="-122"/>
                <a:ea typeface="微软雅黑" pitchFamily="34" charset="-122"/>
                <a:sym typeface="Arial" pitchFamily="34" charset="0"/>
              </a:rPr>
              <a:t>“将是你的</a:t>
            </a:r>
            <a:r>
              <a:rPr lang="zh-CN" sz="1400">
                <a:solidFill>
                  <a:srgbClr val="FF0000"/>
                </a:solidFill>
                <a:latin typeface="微软雅黑" pitchFamily="34" charset="-122"/>
                <a:ea typeface="微软雅黑" pitchFamily="34" charset="-122"/>
                <a:sym typeface="Arial" pitchFamily="34" charset="0"/>
              </a:rPr>
              <a:t>结束语</a:t>
            </a:r>
            <a:endParaRPr lang="zh-CN" altLang="en-US" sz="1400">
              <a:solidFill>
                <a:srgbClr val="FF0000"/>
              </a:solidFill>
              <a:latin typeface="微软雅黑" pitchFamily="34" charset="-122"/>
              <a:ea typeface="微软雅黑" pitchFamily="34" charset="-122"/>
            </a:endParaRPr>
          </a:p>
        </p:txBody>
      </p:sp>
      <p:pic>
        <p:nvPicPr>
          <p:cNvPr id="9224" name="图片 11" descr="27_110915165451_1.jpg"/>
          <p:cNvPicPr>
            <a:picLocks noChangeAspect="1"/>
          </p:cNvPicPr>
          <p:nvPr/>
        </p:nvPicPr>
        <p:blipFill>
          <a:blip r:embed="rId2"/>
          <a:srcRect/>
          <a:stretch>
            <a:fillRect/>
          </a:stretch>
        </p:blipFill>
        <p:spPr bwMode="auto">
          <a:xfrm>
            <a:off x="1785938" y="2143125"/>
            <a:ext cx="5703887" cy="4278313"/>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组合 16"/>
          <p:cNvGrpSpPr>
            <a:grpSpLocks/>
          </p:cNvGrpSpPr>
          <p:nvPr/>
        </p:nvGrpSpPr>
        <p:grpSpPr bwMode="auto">
          <a:xfrm>
            <a:off x="1857375" y="1214438"/>
            <a:ext cx="5708650" cy="5214937"/>
            <a:chOff x="1643042" y="1214422"/>
            <a:chExt cx="5709248" cy="5214974"/>
          </a:xfrm>
        </p:grpSpPr>
        <p:sp>
          <p:nvSpPr>
            <p:cNvPr id="11" name="折角形 10"/>
            <p:cNvSpPr/>
            <p:nvPr/>
          </p:nvSpPr>
          <p:spPr>
            <a:xfrm>
              <a:off x="1643042" y="1214422"/>
              <a:ext cx="2708559" cy="2528905"/>
            </a:xfrm>
            <a:prstGeom prst="foldedCorne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折角形 12"/>
            <p:cNvSpPr/>
            <p:nvPr/>
          </p:nvSpPr>
          <p:spPr>
            <a:xfrm flipH="1">
              <a:off x="4643731" y="1214422"/>
              <a:ext cx="2708559" cy="2528905"/>
            </a:xfrm>
            <a:prstGeom prst="foldedCorne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0254" name="组合 15"/>
            <p:cNvGrpSpPr>
              <a:grpSpLocks/>
            </p:cNvGrpSpPr>
            <p:nvPr/>
          </p:nvGrpSpPr>
          <p:grpSpPr bwMode="auto">
            <a:xfrm flipV="1">
              <a:off x="1643042" y="3901134"/>
              <a:ext cx="5709248" cy="2528262"/>
              <a:chOff x="1795442" y="1366822"/>
              <a:chExt cx="5709248" cy="2528262"/>
            </a:xfrm>
          </p:grpSpPr>
          <p:sp>
            <p:nvSpPr>
              <p:cNvPr id="14" name="折角形 13"/>
              <p:cNvSpPr/>
              <p:nvPr/>
            </p:nvSpPr>
            <p:spPr>
              <a:xfrm>
                <a:off x="1795442" y="1366822"/>
                <a:ext cx="2708559" cy="2528905"/>
              </a:xfrm>
              <a:prstGeom prst="foldedCorne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折角形 14"/>
              <p:cNvSpPr/>
              <p:nvPr/>
            </p:nvSpPr>
            <p:spPr>
              <a:xfrm flipH="1">
                <a:off x="4796131" y="1366822"/>
                <a:ext cx="2708559" cy="2528905"/>
              </a:xfrm>
              <a:prstGeom prst="foldedCorne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sp>
        <p:nvSpPr>
          <p:cNvPr id="10243"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0244"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0245"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0246"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0247" name="矩形 6"/>
          <p:cNvSpPr>
            <a:spLocks noChangeArrowheads="1"/>
          </p:cNvSpPr>
          <p:nvPr/>
        </p:nvSpPr>
        <p:spPr bwMode="auto">
          <a:xfrm>
            <a:off x="357188" y="285750"/>
            <a:ext cx="3775075" cy="523875"/>
          </a:xfrm>
          <a:prstGeom prst="rect">
            <a:avLst/>
          </a:prstGeom>
          <a:noFill/>
          <a:ln w="9525">
            <a:noFill/>
            <a:miter lim="800000"/>
            <a:headEnd/>
            <a:tailEnd/>
          </a:ln>
        </p:spPr>
        <p:txBody>
          <a:bodyPr wrap="none">
            <a:spAutoFit/>
          </a:bodyPr>
          <a:lstStyle/>
          <a:p>
            <a:r>
              <a:rPr lang="zh-CN" altLang="en-US" sz="2800">
                <a:latin typeface="微软雅黑" pitchFamily="34" charset="-122"/>
                <a:ea typeface="微软雅黑" pitchFamily="34" charset="-122"/>
              </a:rPr>
              <a:t>面试官喜欢的自我介绍</a:t>
            </a:r>
          </a:p>
        </p:txBody>
      </p:sp>
      <p:sp>
        <p:nvSpPr>
          <p:cNvPr id="12" name="Rectangle 3"/>
          <p:cNvSpPr txBox="1">
            <a:spLocks noChangeArrowheads="1"/>
          </p:cNvSpPr>
          <p:nvPr/>
        </p:nvSpPr>
        <p:spPr bwMode="auto">
          <a:xfrm>
            <a:off x="1928813" y="1571625"/>
            <a:ext cx="2500312" cy="1371600"/>
          </a:xfrm>
          <a:prstGeom prst="rect">
            <a:avLst/>
          </a:prstGeom>
          <a:noFill/>
          <a:ln w="9525">
            <a:noFill/>
            <a:miter lim="800000"/>
            <a:headEnd/>
            <a:tailEnd/>
          </a:ln>
        </p:spPr>
        <p:txBody>
          <a:bodyPr/>
          <a:lstStyle/>
          <a:p>
            <a:pPr eaLnBrk="0" hangingPunct="0">
              <a:spcBef>
                <a:spcPct val="20000"/>
              </a:spcBef>
              <a:defRPr/>
            </a:pPr>
            <a:r>
              <a:rPr lang="zh-CN" sz="1000" dirty="0">
                <a:latin typeface="微软雅黑" pitchFamily="34" charset="-122"/>
                <a:ea typeface="微软雅黑" pitchFamily="34" charset="-122"/>
                <a:sym typeface="Arial" pitchFamily="34" charset="0"/>
              </a:rPr>
              <a:t>在今天的候选人当中，我是唯一的非名牌大学毕业生。实际上，我没有考上名牌大学的原因是偏科，高考时数学没及格，可我的文科成绩，在班里一直是前几名。一路走来，虽然经历了很多艰辛，但有很大的收获，所以无论今天能否通过面试，我都非常感谢你们给了我这次面试的机会。</a:t>
            </a:r>
            <a:endParaRPr lang="en-US" altLang="zh-CN" sz="1000" dirty="0">
              <a:latin typeface="微软雅黑" pitchFamily="34" charset="-122"/>
              <a:ea typeface="微软雅黑" pitchFamily="34" charset="-122"/>
              <a:sym typeface="Arial" pitchFamily="34" charset="0"/>
            </a:endParaRPr>
          </a:p>
          <a:p>
            <a:pPr eaLnBrk="0" hangingPunct="0">
              <a:spcBef>
                <a:spcPct val="20000"/>
              </a:spcBef>
              <a:buFont typeface="Arial" pitchFamily="34" charset="0"/>
              <a:buNone/>
              <a:defRPr/>
            </a:pPr>
            <a:r>
              <a:rPr lang="zh-CN" sz="900" dirty="0">
                <a:solidFill>
                  <a:srgbClr val="FF0000"/>
                </a:solidFill>
                <a:latin typeface="微软雅黑" pitchFamily="34" charset="-122"/>
                <a:ea typeface="微软雅黑" pitchFamily="34" charset="-122"/>
              </a:rPr>
              <a:t>点评：虽然不是出自名牌大学，但实事求是地说了出来，而不是一味寻找借口。人无完人，自暴其短，适当予以补救，转移对方的注意力，幽默地展示自己又不失尊严，乃锦上添花之举。</a:t>
            </a:r>
          </a:p>
          <a:p>
            <a:pPr eaLnBrk="0" hangingPunct="0">
              <a:lnSpc>
                <a:spcPct val="80000"/>
              </a:lnSpc>
              <a:spcBef>
                <a:spcPct val="20000"/>
              </a:spcBef>
              <a:defRPr/>
            </a:pPr>
            <a:endParaRPr lang="zh-CN" sz="2000" b="1" dirty="0">
              <a:solidFill>
                <a:schemeClr val="tx1">
                  <a:tint val="75000"/>
                </a:schemeClr>
              </a:solidFill>
              <a:latin typeface="+mn-lt"/>
              <a:sym typeface="Arial" pitchFamily="34" charset="0"/>
            </a:endParaRPr>
          </a:p>
        </p:txBody>
      </p:sp>
      <p:sp>
        <p:nvSpPr>
          <p:cNvPr id="18" name="Rectangle 3"/>
          <p:cNvSpPr txBox="1">
            <a:spLocks noChangeArrowheads="1"/>
          </p:cNvSpPr>
          <p:nvPr/>
        </p:nvSpPr>
        <p:spPr bwMode="auto">
          <a:xfrm>
            <a:off x="5000625" y="4357688"/>
            <a:ext cx="2500313" cy="2000250"/>
          </a:xfrm>
          <a:prstGeom prst="rect">
            <a:avLst/>
          </a:prstGeom>
          <a:noFill/>
          <a:ln w="9525">
            <a:noFill/>
            <a:miter lim="800000"/>
            <a:headEnd/>
            <a:tailEnd/>
          </a:ln>
        </p:spPr>
        <p:txBody>
          <a:bodyPr/>
          <a:lstStyle/>
          <a:p>
            <a:pPr eaLnBrk="0" hangingPunct="0">
              <a:spcBef>
                <a:spcPct val="20000"/>
              </a:spcBef>
            </a:pPr>
            <a:r>
              <a:rPr lang="zh-CN" altLang="en-US" sz="1000">
                <a:latin typeface="微软雅黑" pitchFamily="34" charset="-122"/>
                <a:ea typeface="微软雅黑" pitchFamily="34" charset="-122"/>
                <a:sym typeface="Arial" pitchFamily="34" charset="0"/>
              </a:rPr>
              <a:t>今天</a:t>
            </a:r>
            <a:r>
              <a:rPr lang="zh-CN" altLang="en-US" sz="1000">
                <a:latin typeface="微软雅黑" pitchFamily="34" charset="-122"/>
                <a:ea typeface="微软雅黑" pitchFamily="34" charset="-122"/>
              </a:rPr>
              <a:t>我来申请这个职位，主要是因为适合我的专业和兴趣，我喜欢做销售，在大学我卖过手机卡，推销过英语课程，觉得推销成功以后很有成就感。还有，我觉得自己具备推销员的素质，前面我说过，我在大学的推销记录一直是不错的。总的来说，我认为自己非常适合这个岗位的要求，希望能给我一个机会。</a:t>
            </a:r>
            <a:endParaRPr lang="en-US" altLang="zh-CN" sz="1000">
              <a:latin typeface="微软雅黑" pitchFamily="34" charset="-122"/>
              <a:ea typeface="微软雅黑" pitchFamily="34" charset="-122"/>
            </a:endParaRPr>
          </a:p>
          <a:p>
            <a:pPr eaLnBrk="0" hangingPunct="0">
              <a:spcBef>
                <a:spcPct val="20000"/>
              </a:spcBef>
            </a:pPr>
            <a:r>
              <a:rPr lang="zh-CN" sz="900">
                <a:solidFill>
                  <a:srgbClr val="FF0000"/>
                </a:solidFill>
                <a:latin typeface="微软雅黑" pitchFamily="34" charset="-122"/>
                <a:ea typeface="微软雅黑" pitchFamily="34" charset="-122"/>
              </a:rPr>
              <a:t>点评：具体陈述申请该职位的原因，而不仅仅是抽象述说。另外，关于来该公司求职的原因以及自己适合该职位的特点，也要点到，但是不宜长篇大论。</a:t>
            </a:r>
            <a:endParaRPr lang="zh-CN" sz="900">
              <a:solidFill>
                <a:srgbClr val="FF0000"/>
              </a:solidFill>
              <a:latin typeface="微软雅黑" pitchFamily="34" charset="-122"/>
              <a:ea typeface="微软雅黑" pitchFamily="34" charset="-122"/>
              <a:sym typeface="Arial" pitchFamily="34" charset="0"/>
            </a:endParaRPr>
          </a:p>
        </p:txBody>
      </p:sp>
      <p:sp>
        <p:nvSpPr>
          <p:cNvPr id="19" name="Rectangle 3"/>
          <p:cNvSpPr txBox="1">
            <a:spLocks noChangeArrowheads="1"/>
          </p:cNvSpPr>
          <p:nvPr/>
        </p:nvSpPr>
        <p:spPr bwMode="auto">
          <a:xfrm>
            <a:off x="1928813" y="4143375"/>
            <a:ext cx="2500312" cy="2000250"/>
          </a:xfrm>
          <a:prstGeom prst="rect">
            <a:avLst/>
          </a:prstGeom>
          <a:noFill/>
          <a:ln w="9525">
            <a:noFill/>
            <a:miter lim="800000"/>
            <a:headEnd/>
            <a:tailEnd/>
          </a:ln>
        </p:spPr>
        <p:txBody>
          <a:bodyPr/>
          <a:lstStyle/>
          <a:p>
            <a:r>
              <a:rPr lang="zh-CN" altLang="en-US" sz="1100">
                <a:latin typeface="微软雅黑" pitchFamily="34" charset="-122"/>
                <a:ea typeface="微软雅黑" pitchFamily="34" charset="-122"/>
                <a:sym typeface="Arial" pitchFamily="34" charset="0"/>
              </a:rPr>
              <a:t>我觉得</a:t>
            </a:r>
            <a:r>
              <a:rPr lang="zh-CN" altLang="en-US" sz="1000">
                <a:latin typeface="微软雅黑" pitchFamily="34" charset="-122"/>
                <a:ea typeface="微软雅黑" pitchFamily="34" charset="-122"/>
                <a:sym typeface="Arial" pitchFamily="34" charset="0"/>
              </a:rPr>
              <a:t>大学生活使我学会了与人沟通，可能您会觉得，十个大学生有九个会强调自己善于与人沟通，不过我依然觉得这是我大学里面最大的收获。您从简历上看得出来，我大学时在学生会工作了两年半，从干事一直到副主席，这使我有机会同年龄和背景完全不同的人进行交流，从学生到老师，从学校的领导到校外公司的高层，每一种沟通的方式和方法都不同，从而锻炼了我的言语表达能力和与人沟通的能力。</a:t>
            </a:r>
            <a:endParaRPr lang="en-US" altLang="zh-CN" sz="1000">
              <a:latin typeface="微软雅黑" pitchFamily="34" charset="-122"/>
              <a:ea typeface="微软雅黑" pitchFamily="34" charset="-122"/>
              <a:sym typeface="Arial" pitchFamily="34" charset="0"/>
            </a:endParaRPr>
          </a:p>
          <a:p>
            <a:r>
              <a:rPr lang="zh-CN" sz="900">
                <a:solidFill>
                  <a:srgbClr val="FF0000"/>
                </a:solidFill>
                <a:latin typeface="微软雅黑" pitchFamily="34" charset="-122"/>
                <a:ea typeface="微软雅黑" pitchFamily="34" charset="-122"/>
              </a:rPr>
              <a:t>点评：这个回答对于介绍大学生活的收获虽然不够全面，但至少具备了两个优点：有说服力、个性化！</a:t>
            </a:r>
          </a:p>
        </p:txBody>
      </p:sp>
      <p:sp>
        <p:nvSpPr>
          <p:cNvPr id="20" name="Rectangle 3"/>
          <p:cNvSpPr txBox="1">
            <a:spLocks noChangeArrowheads="1"/>
          </p:cNvSpPr>
          <p:nvPr/>
        </p:nvSpPr>
        <p:spPr bwMode="auto">
          <a:xfrm>
            <a:off x="5000625" y="1785938"/>
            <a:ext cx="2500313" cy="2000250"/>
          </a:xfrm>
          <a:prstGeom prst="rect">
            <a:avLst/>
          </a:prstGeom>
          <a:noFill/>
          <a:ln w="9525">
            <a:noFill/>
            <a:miter lim="800000"/>
            <a:headEnd/>
            <a:tailEnd/>
          </a:ln>
        </p:spPr>
        <p:txBody>
          <a:bodyPr/>
          <a:lstStyle/>
          <a:p>
            <a:r>
              <a:rPr lang="zh-CN" altLang="en-US" sz="1000">
                <a:latin typeface="微软雅黑" pitchFamily="34" charset="-122"/>
                <a:ea typeface="微软雅黑" pitchFamily="34" charset="-122"/>
                <a:sym typeface="Arial" pitchFamily="34" charset="0"/>
              </a:rPr>
              <a:t>我来自</a:t>
            </a:r>
            <a:r>
              <a:rPr lang="en-US" altLang="zh-CN" sz="1000">
                <a:latin typeface="微软雅黑" pitchFamily="34" charset="-122"/>
                <a:ea typeface="微软雅黑" pitchFamily="34" charset="-122"/>
                <a:sym typeface="Arial" pitchFamily="34" charset="0"/>
              </a:rPr>
              <a:t>xxx</a:t>
            </a:r>
            <a:r>
              <a:rPr lang="zh-CN" altLang="en-US" sz="1000">
                <a:latin typeface="微软雅黑" pitchFamily="34" charset="-122"/>
                <a:ea typeface="微软雅黑" pitchFamily="34" charset="-122"/>
                <a:sym typeface="Arial" pitchFamily="34" charset="0"/>
              </a:rPr>
              <a:t>地区，会讲</a:t>
            </a:r>
            <a:r>
              <a:rPr lang="en-US" altLang="zh-CN" sz="1000">
                <a:latin typeface="微软雅黑" pitchFamily="34" charset="-122"/>
                <a:ea typeface="微软雅黑" pitchFamily="34" charset="-122"/>
                <a:sym typeface="Arial" pitchFamily="34" charset="0"/>
              </a:rPr>
              <a:t>xx</a:t>
            </a:r>
            <a:r>
              <a:rPr lang="zh-CN" altLang="en-US" sz="1000">
                <a:latin typeface="微软雅黑" pitchFamily="34" charset="-122"/>
                <a:ea typeface="微软雅黑" pitchFamily="34" charset="-122"/>
                <a:sym typeface="Arial" pitchFamily="34" charset="0"/>
              </a:rPr>
              <a:t>话，由于妈妈是客家人，我也会讲客家话，希望在工作当中能够用得上。</a:t>
            </a:r>
            <a:endParaRPr lang="en-US" altLang="zh-CN" sz="1000">
              <a:latin typeface="微软雅黑" pitchFamily="34" charset="-122"/>
              <a:ea typeface="微软雅黑" pitchFamily="34" charset="-122"/>
              <a:sym typeface="Arial" pitchFamily="34" charset="0"/>
            </a:endParaRPr>
          </a:p>
          <a:p>
            <a:r>
              <a:rPr lang="zh-CN" sz="900">
                <a:solidFill>
                  <a:srgbClr val="FF0000"/>
                </a:solidFill>
                <a:latin typeface="微软雅黑" pitchFamily="34" charset="-122"/>
                <a:ea typeface="微软雅黑" pitchFamily="34" charset="-122"/>
              </a:rPr>
              <a:t>点评：把自己的家乡告知面试官，也有必要，一方面出于礼貌；另一方面，假设面试官和你是老乡，对求职有好处。</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xEl>
                                              <p:pRg st="1" end="1"/>
                                            </p:txEl>
                                          </p:spTgt>
                                        </p:tgtEl>
                                        <p:attrNameLst>
                                          <p:attrName>style.visibility</p:attrName>
                                        </p:attrNameLst>
                                      </p:cBhvr>
                                      <p:to>
                                        <p:strVal val="visible"/>
                                      </p:to>
                                    </p:set>
                                    <p:anim calcmode="lin" valueType="num">
                                      <p:cBhvr additive="base">
                                        <p:cTn id="13"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8">
                                            <p:txEl>
                                              <p:pRg st="0" end="0"/>
                                            </p:txEl>
                                          </p:spTgt>
                                        </p:tgtEl>
                                        <p:attrNameLst>
                                          <p:attrName>style.visibility</p:attrName>
                                        </p:attrNameLst>
                                      </p:cBhvr>
                                      <p:to>
                                        <p:strVal val="visible"/>
                                      </p:to>
                                    </p:set>
                                    <p:anim calcmode="lin" valueType="num">
                                      <p:cBhvr additive="base">
                                        <p:cTn id="19"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8">
                                            <p:txEl>
                                              <p:pRg st="1" end="1"/>
                                            </p:txEl>
                                          </p:spTgt>
                                        </p:tgtEl>
                                        <p:attrNameLst>
                                          <p:attrName>style.visibility</p:attrName>
                                        </p:attrNameLst>
                                      </p:cBhvr>
                                      <p:to>
                                        <p:strVal val="visible"/>
                                      </p:to>
                                    </p:set>
                                    <p:anim calcmode="lin" valueType="num">
                                      <p:cBhvr additive="base">
                                        <p:cTn id="25" dur="500" fill="hold"/>
                                        <p:tgtEl>
                                          <p:spTgt spid="18">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9">
                                            <p:txEl>
                                              <p:pRg st="0" end="0"/>
                                            </p:txEl>
                                          </p:spTgt>
                                        </p:tgtEl>
                                        <p:attrNameLst>
                                          <p:attrName>style.visibility</p:attrName>
                                        </p:attrNameLst>
                                      </p:cBhvr>
                                      <p:to>
                                        <p:strVal val="visible"/>
                                      </p:to>
                                    </p:set>
                                    <p:anim calcmode="lin" valueType="num">
                                      <p:cBhvr additive="base">
                                        <p:cTn id="31"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9">
                                            <p:txEl>
                                              <p:pRg st="1" end="1"/>
                                            </p:txEl>
                                          </p:spTgt>
                                        </p:tgtEl>
                                        <p:attrNameLst>
                                          <p:attrName>style.visibility</p:attrName>
                                        </p:attrNameLst>
                                      </p:cBhvr>
                                      <p:to>
                                        <p:strVal val="visible"/>
                                      </p:to>
                                    </p:set>
                                    <p:anim calcmode="lin" valueType="num">
                                      <p:cBhvr additive="base">
                                        <p:cTn id="37" dur="500" fill="hold"/>
                                        <p:tgtEl>
                                          <p:spTgt spid="19">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0">
                                            <p:txEl>
                                              <p:pRg st="0" end="0"/>
                                            </p:txEl>
                                          </p:spTgt>
                                        </p:tgtEl>
                                        <p:attrNameLst>
                                          <p:attrName>style.visibility</p:attrName>
                                        </p:attrNameLst>
                                      </p:cBhvr>
                                      <p:to>
                                        <p:strVal val="visible"/>
                                      </p:to>
                                    </p:set>
                                    <p:anim calcmode="lin" valueType="num">
                                      <p:cBhvr additive="base">
                                        <p:cTn id="43"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0">
                                            <p:txEl>
                                              <p:pRg st="1" end="1"/>
                                            </p:txEl>
                                          </p:spTgt>
                                        </p:tgtEl>
                                        <p:attrNameLst>
                                          <p:attrName>style.visibility</p:attrName>
                                        </p:attrNameLst>
                                      </p:cBhvr>
                                      <p:to>
                                        <p:strVal val="visible"/>
                                      </p:to>
                                    </p:set>
                                    <p:anim calcmode="lin" valueType="num">
                                      <p:cBhvr additive="base">
                                        <p:cTn id="49" dur="500" fill="hold"/>
                                        <p:tgtEl>
                                          <p:spTgt spid="20">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0">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autoUpdateAnimBg="0"/>
      <p:bldP spid="18" grpId="0" build="p" autoUpdateAnimBg="0"/>
      <p:bldP spid="19" grpId="0" build="p" autoUpdateAnimBg="0"/>
      <p:bldP spid="20" grpId="0" build="p" autoUpdateAnimBg="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3874</TotalTime>
  <Words>2758</Words>
  <Application>Microsoft Office PowerPoint</Application>
  <PresentationFormat>全屏显示(4:3)</PresentationFormat>
  <Paragraphs>113</Paragraphs>
  <Slides>10</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10</vt:i4>
      </vt:variant>
    </vt:vector>
  </HeadingPairs>
  <TitlesOfParts>
    <vt:vector size="17" baseType="lpstr">
      <vt:lpstr>Arial</vt:lpstr>
      <vt:lpstr>宋体</vt:lpstr>
      <vt:lpstr>Calibri</vt:lpstr>
      <vt:lpstr>微软雅黑</vt:lpstr>
      <vt:lpstr>楷体_GB2312</vt:lpstr>
      <vt:lpstr>Wingdings</vt: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bj</dc:creator>
  <cp:lastModifiedBy>Windows 用户</cp:lastModifiedBy>
  <cp:revision>304</cp:revision>
  <dcterms:created xsi:type="dcterms:W3CDTF">2013-10-30T09:04:50Z</dcterms:created>
  <dcterms:modified xsi:type="dcterms:W3CDTF">2015-06-18T02:44:46Z</dcterms:modified>
</cp:coreProperties>
</file>