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4" r:id="rId4"/>
    <p:sldId id="258" r:id="rId5"/>
    <p:sldId id="265" r:id="rId6"/>
    <p:sldId id="259" r:id="rId7"/>
    <p:sldId id="260" r:id="rId8"/>
    <p:sldId id="266" r:id="rId9"/>
    <p:sldId id="261" r:id="rId10"/>
    <p:sldId id="267" r:id="rId11"/>
    <p:sldId id="262" r:id="rId12"/>
    <p:sldId id="263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95C"/>
    <a:srgbClr val="F2F2F2"/>
    <a:srgbClr val="0386D6"/>
    <a:srgbClr val="8BBF20"/>
    <a:srgbClr val="1A5460"/>
    <a:srgbClr val="1C516E"/>
    <a:srgbClr val="049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888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BC38-A2D0-4243-A6E3-FA0ED8E8903D}" type="datetimeFigureOut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FD1DD-018D-46E9-823A-F348A68F9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513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D1DD-018D-46E9-823A-F348A68F9F5B}" type="slidenum">
              <a:rPr lang="zh-CN" altLang="en-US" smtClean="0"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7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D1DD-018D-46E9-823A-F348A68F9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471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AB2E-78F6-44DB-8D20-2335DA69C4C8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1395C"/>
                </a:solidFill>
                <a:latin typeface="Impact" panose="020B0806030902050204" pitchFamily="34" charset="0"/>
              </a:defRPr>
            </a:lvl1pPr>
          </a:lstStyle>
          <a:p>
            <a:fld id="{1BA2A9FC-7AA8-4CE1-982B-D6C0EE4707B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3718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2860-81E8-4EF7-87AD-2B7032B3F8D1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6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E5D-0AF3-4150-8C59-58205CB235BB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86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CA14-22FB-4B7F-B686-29D713C4D4E9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53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F3EE-DF32-444A-9B6B-93E8D7CFA422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290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99C0-4C69-4A95-8675-B030A4EB39C5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82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012-B301-4F9A-A1FA-FEEA1631D021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372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C2E3-8C40-42B1-A89F-2504FA6C93C2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40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28C9-6CC6-4047-95FD-E328D216A888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37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04EBC-9533-4FD6-98EC-EC5C996F8507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09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2C21C-4BAD-4DC0-ACEF-785DFD6A04C4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60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CEBB2-043B-45DF-9BDE-1FF007CAB189}" type="datetime1">
              <a:rPr lang="zh-CN" altLang="en-US" smtClean="0"/>
              <a:t>2015/5/30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2A9FC-7AA8-4CE1-982B-D6C0EE4707B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396334"/>
            <a:ext cx="121920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323556" y="6424471"/>
            <a:ext cx="3826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139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公司名称</a:t>
            </a:r>
            <a:r>
              <a:rPr lang="en-US" altLang="zh-CN" sz="2000" dirty="0" smtClean="0">
                <a:solidFill>
                  <a:srgbClr val="0139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/LOGO </a:t>
            </a:r>
            <a:endParaRPr lang="zh-CN" altLang="en-US" sz="2000" dirty="0">
              <a:solidFill>
                <a:srgbClr val="0139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6316402"/>
            <a:ext cx="12192000" cy="844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299826"/>
            <a:ext cx="12192000" cy="317394"/>
          </a:xfrm>
          <a:prstGeom prst="rect">
            <a:avLst/>
          </a:prstGeom>
          <a:solidFill>
            <a:srgbClr val="01395C"/>
          </a:solidFill>
          <a:ln>
            <a:solidFill>
              <a:srgbClr val="0139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24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 hidden="1"/>
          <p:cNvSpPr/>
          <p:nvPr/>
        </p:nvSpPr>
        <p:spPr>
          <a:xfrm>
            <a:off x="-10851" y="4083628"/>
            <a:ext cx="12202851" cy="1987781"/>
          </a:xfrm>
          <a:custGeom>
            <a:avLst/>
            <a:gdLst>
              <a:gd name="connsiteX0" fmla="*/ 0 w 12192000"/>
              <a:gd name="connsiteY0" fmla="*/ 0 h 2639291"/>
              <a:gd name="connsiteX1" fmla="*/ 12192000 w 12192000"/>
              <a:gd name="connsiteY1" fmla="*/ 0 h 2639291"/>
              <a:gd name="connsiteX2" fmla="*/ 12192000 w 12192000"/>
              <a:gd name="connsiteY2" fmla="*/ 2639291 h 2639291"/>
              <a:gd name="connsiteX3" fmla="*/ 0 w 12192000"/>
              <a:gd name="connsiteY3" fmla="*/ 2639291 h 2639291"/>
              <a:gd name="connsiteX4" fmla="*/ 0 w 12192000"/>
              <a:gd name="connsiteY4" fmla="*/ 0 h 2639291"/>
              <a:gd name="connsiteX0" fmla="*/ 0 w 12192000"/>
              <a:gd name="connsiteY0" fmla="*/ 0 h 2639291"/>
              <a:gd name="connsiteX1" fmla="*/ 12192000 w 12192000"/>
              <a:gd name="connsiteY1" fmla="*/ 0 h 2639291"/>
              <a:gd name="connsiteX2" fmla="*/ 12192000 w 12192000"/>
              <a:gd name="connsiteY2" fmla="*/ 2639291 h 2639291"/>
              <a:gd name="connsiteX3" fmla="*/ 0 w 12192000"/>
              <a:gd name="connsiteY3" fmla="*/ 2639291 h 2639291"/>
              <a:gd name="connsiteX4" fmla="*/ 0 w 12192000"/>
              <a:gd name="connsiteY4" fmla="*/ 0 h 2639291"/>
              <a:gd name="connsiteX0" fmla="*/ 0 w 12192000"/>
              <a:gd name="connsiteY0" fmla="*/ 0 h 2639291"/>
              <a:gd name="connsiteX1" fmla="*/ 12192000 w 12192000"/>
              <a:gd name="connsiteY1" fmla="*/ 0 h 2639291"/>
              <a:gd name="connsiteX2" fmla="*/ 12192000 w 12192000"/>
              <a:gd name="connsiteY2" fmla="*/ 2639291 h 2639291"/>
              <a:gd name="connsiteX3" fmla="*/ 0 w 12192000"/>
              <a:gd name="connsiteY3" fmla="*/ 2639291 h 2639291"/>
              <a:gd name="connsiteX4" fmla="*/ 0 w 12192000"/>
              <a:gd name="connsiteY4" fmla="*/ 0 h 2639291"/>
              <a:gd name="connsiteX0" fmla="*/ 0 w 12192000"/>
              <a:gd name="connsiteY0" fmla="*/ 0 h 2639291"/>
              <a:gd name="connsiteX1" fmla="*/ 12192000 w 12192000"/>
              <a:gd name="connsiteY1" fmla="*/ 0 h 2639291"/>
              <a:gd name="connsiteX2" fmla="*/ 12192000 w 12192000"/>
              <a:gd name="connsiteY2" fmla="*/ 2639291 h 2639291"/>
              <a:gd name="connsiteX3" fmla="*/ 0 w 12192000"/>
              <a:gd name="connsiteY3" fmla="*/ 2639291 h 2639291"/>
              <a:gd name="connsiteX4" fmla="*/ 0 w 12192000"/>
              <a:gd name="connsiteY4" fmla="*/ 0 h 2639291"/>
              <a:gd name="connsiteX0" fmla="*/ 0 w 12192000"/>
              <a:gd name="connsiteY0" fmla="*/ 0 h 2639291"/>
              <a:gd name="connsiteX1" fmla="*/ 12181609 w 12192000"/>
              <a:gd name="connsiteY1" fmla="*/ 1517073 h 2639291"/>
              <a:gd name="connsiteX2" fmla="*/ 12192000 w 12192000"/>
              <a:gd name="connsiteY2" fmla="*/ 2639291 h 2639291"/>
              <a:gd name="connsiteX3" fmla="*/ 0 w 12192000"/>
              <a:gd name="connsiteY3" fmla="*/ 2639291 h 2639291"/>
              <a:gd name="connsiteX4" fmla="*/ 0 w 12192000"/>
              <a:gd name="connsiteY4" fmla="*/ 0 h 2639291"/>
              <a:gd name="connsiteX0" fmla="*/ 0 w 12202851"/>
              <a:gd name="connsiteY0" fmla="*/ 0 h 2639291"/>
              <a:gd name="connsiteX1" fmla="*/ 12202391 w 12202851"/>
              <a:gd name="connsiteY1" fmla="*/ 1517073 h 2639291"/>
              <a:gd name="connsiteX2" fmla="*/ 12192000 w 12202851"/>
              <a:gd name="connsiteY2" fmla="*/ 2639291 h 2639291"/>
              <a:gd name="connsiteX3" fmla="*/ 0 w 12202851"/>
              <a:gd name="connsiteY3" fmla="*/ 2639291 h 2639291"/>
              <a:gd name="connsiteX4" fmla="*/ 0 w 12202851"/>
              <a:gd name="connsiteY4" fmla="*/ 0 h 2639291"/>
              <a:gd name="connsiteX0" fmla="*/ 0 w 12202851"/>
              <a:gd name="connsiteY0" fmla="*/ 0 h 2639291"/>
              <a:gd name="connsiteX1" fmla="*/ 12202391 w 12202851"/>
              <a:gd name="connsiteY1" fmla="*/ 1361209 h 2639291"/>
              <a:gd name="connsiteX2" fmla="*/ 12192000 w 12202851"/>
              <a:gd name="connsiteY2" fmla="*/ 2639291 h 2639291"/>
              <a:gd name="connsiteX3" fmla="*/ 0 w 12202851"/>
              <a:gd name="connsiteY3" fmla="*/ 2639291 h 2639291"/>
              <a:gd name="connsiteX4" fmla="*/ 0 w 12202851"/>
              <a:gd name="connsiteY4" fmla="*/ 0 h 2639291"/>
              <a:gd name="connsiteX0" fmla="*/ 0 w 12202851"/>
              <a:gd name="connsiteY0" fmla="*/ 0 h 2330681"/>
              <a:gd name="connsiteX1" fmla="*/ 12202391 w 12202851"/>
              <a:gd name="connsiteY1" fmla="*/ 1052599 h 2330681"/>
              <a:gd name="connsiteX2" fmla="*/ 12192000 w 12202851"/>
              <a:gd name="connsiteY2" fmla="*/ 2330681 h 2330681"/>
              <a:gd name="connsiteX3" fmla="*/ 0 w 12202851"/>
              <a:gd name="connsiteY3" fmla="*/ 2330681 h 2330681"/>
              <a:gd name="connsiteX4" fmla="*/ 0 w 12202851"/>
              <a:gd name="connsiteY4" fmla="*/ 0 h 2330681"/>
              <a:gd name="connsiteX0" fmla="*/ 0 w 12202851"/>
              <a:gd name="connsiteY0" fmla="*/ 0 h 2330681"/>
              <a:gd name="connsiteX1" fmla="*/ 12202391 w 12202851"/>
              <a:gd name="connsiteY1" fmla="*/ 1052599 h 2330681"/>
              <a:gd name="connsiteX2" fmla="*/ 12192000 w 12202851"/>
              <a:gd name="connsiteY2" fmla="*/ 2330681 h 2330681"/>
              <a:gd name="connsiteX3" fmla="*/ 0 w 12202851"/>
              <a:gd name="connsiteY3" fmla="*/ 2330681 h 2330681"/>
              <a:gd name="connsiteX4" fmla="*/ 0 w 12202851"/>
              <a:gd name="connsiteY4" fmla="*/ 0 h 2330681"/>
              <a:gd name="connsiteX0" fmla="*/ 0 w 12202851"/>
              <a:gd name="connsiteY0" fmla="*/ 0 h 2330681"/>
              <a:gd name="connsiteX1" fmla="*/ 12202391 w 12202851"/>
              <a:gd name="connsiteY1" fmla="*/ 1029739 h 2330681"/>
              <a:gd name="connsiteX2" fmla="*/ 12192000 w 12202851"/>
              <a:gd name="connsiteY2" fmla="*/ 2330681 h 2330681"/>
              <a:gd name="connsiteX3" fmla="*/ 0 w 12202851"/>
              <a:gd name="connsiteY3" fmla="*/ 2330681 h 2330681"/>
              <a:gd name="connsiteX4" fmla="*/ 0 w 12202851"/>
              <a:gd name="connsiteY4" fmla="*/ 0 h 2330681"/>
              <a:gd name="connsiteX0" fmla="*/ 11430 w 12202851"/>
              <a:gd name="connsiteY0" fmla="*/ 0 h 1987781"/>
              <a:gd name="connsiteX1" fmla="*/ 12202391 w 12202851"/>
              <a:gd name="connsiteY1" fmla="*/ 686839 h 1987781"/>
              <a:gd name="connsiteX2" fmla="*/ 12192000 w 12202851"/>
              <a:gd name="connsiteY2" fmla="*/ 1987781 h 1987781"/>
              <a:gd name="connsiteX3" fmla="*/ 0 w 12202851"/>
              <a:gd name="connsiteY3" fmla="*/ 1987781 h 1987781"/>
              <a:gd name="connsiteX4" fmla="*/ 11430 w 12202851"/>
              <a:gd name="connsiteY4" fmla="*/ 0 h 1987781"/>
              <a:gd name="connsiteX0" fmla="*/ 11430 w 12202851"/>
              <a:gd name="connsiteY0" fmla="*/ 0 h 1987781"/>
              <a:gd name="connsiteX1" fmla="*/ 12202391 w 12202851"/>
              <a:gd name="connsiteY1" fmla="*/ 629689 h 1987781"/>
              <a:gd name="connsiteX2" fmla="*/ 12192000 w 12202851"/>
              <a:gd name="connsiteY2" fmla="*/ 1987781 h 1987781"/>
              <a:gd name="connsiteX3" fmla="*/ 0 w 12202851"/>
              <a:gd name="connsiteY3" fmla="*/ 1987781 h 1987781"/>
              <a:gd name="connsiteX4" fmla="*/ 11430 w 12202851"/>
              <a:gd name="connsiteY4" fmla="*/ 0 h 198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2851" h="1987781">
                <a:moveTo>
                  <a:pt x="11430" y="0"/>
                </a:moveTo>
                <a:cubicBezTo>
                  <a:pt x="3514321" y="1818409"/>
                  <a:pt x="8046951" y="1697875"/>
                  <a:pt x="12202391" y="629689"/>
                </a:cubicBezTo>
                <a:cubicBezTo>
                  <a:pt x="12205855" y="1003762"/>
                  <a:pt x="12188536" y="1613708"/>
                  <a:pt x="12192000" y="1987781"/>
                </a:cubicBezTo>
                <a:lnTo>
                  <a:pt x="0" y="1987781"/>
                </a:lnTo>
                <a:lnTo>
                  <a:pt x="11430" y="0"/>
                </a:lnTo>
                <a:close/>
              </a:path>
            </a:pathLst>
          </a:custGeom>
          <a:solidFill>
            <a:srgbClr val="8BB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0" y="3979718"/>
            <a:ext cx="12202851" cy="2878281"/>
            <a:chOff x="0" y="3979718"/>
            <a:chExt cx="12202851" cy="2878281"/>
          </a:xfrm>
        </p:grpSpPr>
        <p:sp>
          <p:nvSpPr>
            <p:cNvPr id="4" name="矩形 1"/>
            <p:cNvSpPr/>
            <p:nvPr/>
          </p:nvSpPr>
          <p:spPr>
            <a:xfrm>
              <a:off x="0" y="4049338"/>
              <a:ext cx="12202851" cy="233068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517073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36120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330681"/>
                <a:gd name="connsiteX1" fmla="*/ 12202391 w 12202851"/>
                <a:gd name="connsiteY1" fmla="*/ 105259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  <a:gd name="connsiteX0" fmla="*/ 0 w 12202851"/>
                <a:gd name="connsiteY0" fmla="*/ 0 h 2330681"/>
                <a:gd name="connsiteX1" fmla="*/ 12202391 w 12202851"/>
                <a:gd name="connsiteY1" fmla="*/ 105259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  <a:gd name="connsiteX0" fmla="*/ 0 w 12202851"/>
                <a:gd name="connsiteY0" fmla="*/ 0 h 2330681"/>
                <a:gd name="connsiteX1" fmla="*/ 12202391 w 12202851"/>
                <a:gd name="connsiteY1" fmla="*/ 102973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2851" h="2330681">
                  <a:moveTo>
                    <a:pt x="0" y="0"/>
                  </a:moveTo>
                  <a:cubicBezTo>
                    <a:pt x="3502891" y="1818409"/>
                    <a:pt x="8046951" y="2097925"/>
                    <a:pt x="12202391" y="1029739"/>
                  </a:cubicBezTo>
                  <a:cubicBezTo>
                    <a:pt x="12205855" y="1403812"/>
                    <a:pt x="12188536" y="1956608"/>
                    <a:pt x="12192000" y="2330681"/>
                  </a:cubicBezTo>
                  <a:lnTo>
                    <a:pt x="0" y="23306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B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1"/>
            <p:cNvSpPr/>
            <p:nvPr/>
          </p:nvSpPr>
          <p:spPr>
            <a:xfrm>
              <a:off x="0" y="3979718"/>
              <a:ext cx="12202851" cy="263929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517073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36120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40692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2851" h="2639291">
                  <a:moveTo>
                    <a:pt x="0" y="0"/>
                  </a:moveTo>
                  <a:cubicBezTo>
                    <a:pt x="3502891" y="1818409"/>
                    <a:pt x="8024091" y="2726575"/>
                    <a:pt x="12202391" y="1406929"/>
                  </a:cubicBezTo>
                  <a:cubicBezTo>
                    <a:pt x="12205855" y="1781002"/>
                    <a:pt x="12188536" y="2265218"/>
                    <a:pt x="12192000" y="2639291"/>
                  </a:cubicBezTo>
                  <a:lnTo>
                    <a:pt x="0" y="2639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95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0" y="3990108"/>
              <a:ext cx="12192999" cy="286789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999"/>
                <a:gd name="connsiteY0" fmla="*/ 0 h 2639291"/>
                <a:gd name="connsiteX1" fmla="*/ 12192000 w 12192999"/>
                <a:gd name="connsiteY1" fmla="*/ 1506682 h 2639291"/>
                <a:gd name="connsiteX2" fmla="*/ 12192000 w 12192999"/>
                <a:gd name="connsiteY2" fmla="*/ 2639291 h 2639291"/>
                <a:gd name="connsiteX3" fmla="*/ 0 w 12192999"/>
                <a:gd name="connsiteY3" fmla="*/ 2639291 h 2639291"/>
                <a:gd name="connsiteX4" fmla="*/ 0 w 12192999"/>
                <a:gd name="connsiteY4" fmla="*/ 0 h 2639291"/>
                <a:gd name="connsiteX0" fmla="*/ 0 w 12192999"/>
                <a:gd name="connsiteY0" fmla="*/ 0 h 2857500"/>
                <a:gd name="connsiteX1" fmla="*/ 12192000 w 12192999"/>
                <a:gd name="connsiteY1" fmla="*/ 1724891 h 2857500"/>
                <a:gd name="connsiteX2" fmla="*/ 12192000 w 12192999"/>
                <a:gd name="connsiteY2" fmla="*/ 2857500 h 2857500"/>
                <a:gd name="connsiteX3" fmla="*/ 0 w 12192999"/>
                <a:gd name="connsiteY3" fmla="*/ 2857500 h 2857500"/>
                <a:gd name="connsiteX4" fmla="*/ 0 w 12192999"/>
                <a:gd name="connsiteY4" fmla="*/ 0 h 2857500"/>
                <a:gd name="connsiteX0" fmla="*/ 0 w 12192999"/>
                <a:gd name="connsiteY0" fmla="*/ 0 h 2857500"/>
                <a:gd name="connsiteX1" fmla="*/ 12192000 w 12192999"/>
                <a:gd name="connsiteY1" fmla="*/ 1724891 h 2857500"/>
                <a:gd name="connsiteX2" fmla="*/ 12192000 w 12192999"/>
                <a:gd name="connsiteY2" fmla="*/ 2857500 h 2857500"/>
                <a:gd name="connsiteX3" fmla="*/ 0 w 12192999"/>
                <a:gd name="connsiteY3" fmla="*/ 2857500 h 2857500"/>
                <a:gd name="connsiteX4" fmla="*/ 0 w 12192999"/>
                <a:gd name="connsiteY4" fmla="*/ 0 h 2857500"/>
                <a:gd name="connsiteX0" fmla="*/ 0 w 12192999"/>
                <a:gd name="connsiteY0" fmla="*/ 0 h 2867891"/>
                <a:gd name="connsiteX1" fmla="*/ 12192000 w 12192999"/>
                <a:gd name="connsiteY1" fmla="*/ 1735282 h 2867891"/>
                <a:gd name="connsiteX2" fmla="*/ 12192000 w 12192999"/>
                <a:gd name="connsiteY2" fmla="*/ 2867891 h 2867891"/>
                <a:gd name="connsiteX3" fmla="*/ 0 w 12192999"/>
                <a:gd name="connsiteY3" fmla="*/ 2867891 h 2867891"/>
                <a:gd name="connsiteX4" fmla="*/ 0 w 12192999"/>
                <a:gd name="connsiteY4" fmla="*/ 0 h 286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999" h="2867891">
                  <a:moveTo>
                    <a:pt x="0" y="0"/>
                  </a:moveTo>
                  <a:cubicBezTo>
                    <a:pt x="3502891" y="1818409"/>
                    <a:pt x="8013700" y="3054928"/>
                    <a:pt x="12192000" y="1735282"/>
                  </a:cubicBezTo>
                  <a:cubicBezTo>
                    <a:pt x="12195464" y="2109355"/>
                    <a:pt x="12188536" y="2493818"/>
                    <a:pt x="12192000" y="2867891"/>
                  </a:cubicBezTo>
                  <a:lnTo>
                    <a:pt x="0" y="2867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8577331" y="0"/>
            <a:ext cx="2446986" cy="1752388"/>
          </a:xfrm>
          <a:prstGeom prst="rect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757636" y="1058067"/>
            <a:ext cx="2446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pc="2000" dirty="0" smtClean="0">
                <a:solidFill>
                  <a:srgbClr val="F2F2F2"/>
                </a:solidFill>
              </a:rPr>
              <a:t>2015</a:t>
            </a:r>
            <a:endParaRPr lang="zh-CN" altLang="en-US" sz="4800" spc="2000" dirty="0">
              <a:solidFill>
                <a:srgbClr val="F2F2F2"/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752301" y="2023583"/>
            <a:ext cx="10452321" cy="1079802"/>
          </a:xfrm>
        </p:spPr>
        <p:txBody>
          <a:bodyPr/>
          <a:lstStyle/>
          <a:p>
            <a:pPr algn="r"/>
            <a:r>
              <a:rPr lang="zh-CN" altLang="en-US" sz="6600" dirty="0" smtClean="0">
                <a:solidFill>
                  <a:srgbClr val="01395C"/>
                </a:solidFill>
              </a:rPr>
              <a:t>党群工作计划落实情况汇报</a:t>
            </a:r>
            <a:endParaRPr lang="zh-CN" altLang="en-US" sz="6600" dirty="0">
              <a:solidFill>
                <a:srgbClr val="01395C"/>
              </a:solidFill>
            </a:endParaRPr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8339329" y="3100129"/>
            <a:ext cx="2865294" cy="468348"/>
          </a:xfrm>
        </p:spPr>
        <p:txBody>
          <a:bodyPr/>
          <a:lstStyle/>
          <a:p>
            <a:pPr algn="r"/>
            <a:r>
              <a:rPr lang="zh-CN" altLang="en-US" dirty="0" smtClean="0">
                <a:solidFill>
                  <a:srgbClr val="01395C"/>
                </a:solidFill>
                <a:latin typeface="+mj-ea"/>
                <a:ea typeface="+mj-ea"/>
              </a:rPr>
              <a:t>公司名称</a:t>
            </a:r>
            <a:r>
              <a:rPr lang="en-US" altLang="zh-CN" dirty="0" smtClean="0">
                <a:solidFill>
                  <a:srgbClr val="01395C"/>
                </a:solidFill>
                <a:latin typeface="+mj-ea"/>
                <a:ea typeface="+mj-ea"/>
              </a:rPr>
              <a:t>/LOGO </a:t>
            </a:r>
            <a:endParaRPr lang="zh-CN" altLang="en-US" dirty="0">
              <a:solidFill>
                <a:srgbClr val="01395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711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6186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9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17170"/>
            <a:ext cx="12192000" cy="628650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86810" y="2146811"/>
            <a:ext cx="965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01395C"/>
                </a:solidFill>
              </a:rPr>
              <a:t>4</a:t>
            </a:r>
            <a:endParaRPr lang="zh-CN" altLang="en-US" sz="9600" dirty="0">
              <a:solidFill>
                <a:srgbClr val="01395C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939294" y="2314237"/>
            <a:ext cx="0" cy="1262129"/>
          </a:xfrm>
          <a:prstGeom prst="line">
            <a:avLst/>
          </a:prstGeom>
          <a:ln w="31750">
            <a:solidFill>
              <a:srgbClr val="013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029447" y="2529802"/>
            <a:ext cx="4202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01395C"/>
                </a:solidFill>
                <a:latin typeface="+mj-ea"/>
                <a:ea typeface="+mj-ea"/>
              </a:rPr>
              <a:t>企业文化建设</a:t>
            </a:r>
            <a:endParaRPr lang="zh-CN" altLang="en-US" sz="4800" dirty="0">
              <a:solidFill>
                <a:srgbClr val="01395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762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6186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10</a:t>
            </a:fld>
            <a:endParaRPr lang="zh-CN" altLang="en-US" sz="2400" dirty="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08710" y="240030"/>
            <a:ext cx="1624099" cy="468630"/>
            <a:chOff x="1108710" y="240030"/>
            <a:chExt cx="2846070" cy="468630"/>
          </a:xfrm>
        </p:grpSpPr>
        <p:sp>
          <p:nvSpPr>
            <p:cNvPr id="6" name="矩形 5"/>
            <p:cNvSpPr/>
            <p:nvPr/>
          </p:nvSpPr>
          <p:spPr>
            <a:xfrm>
              <a:off x="1108710" y="240030"/>
              <a:ext cx="2788920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65860" y="274320"/>
              <a:ext cx="27889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企业文化建设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91538" y="992330"/>
            <a:ext cx="9207184" cy="2351970"/>
            <a:chOff x="1391538" y="1148195"/>
            <a:chExt cx="9207184" cy="2351970"/>
          </a:xfrm>
        </p:grpSpPr>
        <p:sp>
          <p:nvSpPr>
            <p:cNvPr id="9" name="圆角矩形 8"/>
            <p:cNvSpPr/>
            <p:nvPr/>
          </p:nvSpPr>
          <p:spPr>
            <a:xfrm>
              <a:off x="1922313" y="1693716"/>
              <a:ext cx="8676409" cy="1806449"/>
            </a:xfrm>
            <a:prstGeom prst="roundRect">
              <a:avLst/>
            </a:prstGeom>
            <a:noFill/>
            <a:ln w="28575">
              <a:solidFill>
                <a:srgbClr val="0139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67887" y="1455894"/>
              <a:ext cx="2057681" cy="369332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1395C"/>
                  </a:solidFill>
                </a:rPr>
                <a:t>       标题</a:t>
              </a:r>
              <a:r>
                <a:rPr lang="zh-CN" altLang="en-US" b="1" dirty="0">
                  <a:solidFill>
                    <a:srgbClr val="01395C"/>
                  </a:solidFill>
                </a:rPr>
                <a:t>标题标题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391538" y="1148195"/>
              <a:ext cx="1210542" cy="1210542"/>
              <a:chOff x="1869524" y="1241714"/>
              <a:chExt cx="1210542" cy="1210542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869524" y="1241714"/>
                <a:ext cx="1210542" cy="1210542"/>
              </a:xfrm>
              <a:prstGeom prst="ellipse">
                <a:avLst/>
              </a:prstGeom>
              <a:solidFill>
                <a:srgbClr val="013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231028" y="1326352"/>
                <a:ext cx="69619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6000" dirty="0" smtClean="0">
                    <a:solidFill>
                      <a:srgbClr val="F2F2F2"/>
                    </a:solidFill>
                  </a:rPr>
                  <a:t>1</a:t>
                </a:r>
                <a:endParaRPr lang="zh-CN" altLang="en-US" sz="6000" dirty="0">
                  <a:solidFill>
                    <a:srgbClr val="F2F2F2"/>
                  </a:solidFill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2490797" y="1997189"/>
              <a:ext cx="8107925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 smtClean="0"/>
                <a:t>文本文本文本文本文本文本文本文本文本文本</a:t>
              </a:r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 smtClean="0"/>
                <a:t>文本文本文本文本文本文本文本文本文本文本</a:t>
              </a:r>
              <a:endParaRPr lang="en-US" altLang="zh-CN" sz="1400" dirty="0" smtClean="0"/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 smtClean="0"/>
                <a:t>文本文本文本文本文本文本文本文本文本文本</a:t>
              </a:r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 smtClean="0"/>
                <a:t>文本文本文本文本文本文本文本文本文本文本</a:t>
              </a:r>
              <a:endParaRPr lang="zh-CN" altLang="en-US" sz="14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91538" y="3652404"/>
            <a:ext cx="9207184" cy="2351970"/>
            <a:chOff x="1391538" y="1148195"/>
            <a:chExt cx="9207184" cy="2351970"/>
          </a:xfrm>
        </p:grpSpPr>
        <p:sp>
          <p:nvSpPr>
            <p:cNvPr id="17" name="圆角矩形 16"/>
            <p:cNvSpPr/>
            <p:nvPr/>
          </p:nvSpPr>
          <p:spPr>
            <a:xfrm>
              <a:off x="1922313" y="1693716"/>
              <a:ext cx="8676409" cy="1806449"/>
            </a:xfrm>
            <a:prstGeom prst="roundRect">
              <a:avLst/>
            </a:prstGeom>
            <a:noFill/>
            <a:ln w="28575">
              <a:solidFill>
                <a:srgbClr val="0139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67886" y="1509050"/>
              <a:ext cx="2057681" cy="369332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1395C"/>
                  </a:solidFill>
                  <a:latin typeface="+mn-ea"/>
                </a:rPr>
                <a:t>   标题标题标题</a:t>
              </a:r>
              <a:endParaRPr lang="zh-CN" altLang="en-US" b="1" dirty="0">
                <a:solidFill>
                  <a:srgbClr val="01395C"/>
                </a:solidFill>
                <a:latin typeface="+mn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391538" y="1148195"/>
              <a:ext cx="1210542" cy="1210542"/>
              <a:chOff x="1869524" y="1241714"/>
              <a:chExt cx="1210542" cy="1210542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869524" y="1241714"/>
                <a:ext cx="1210542" cy="1210542"/>
              </a:xfrm>
              <a:prstGeom prst="ellipse">
                <a:avLst/>
              </a:prstGeom>
              <a:solidFill>
                <a:srgbClr val="013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231028" y="1326352"/>
                <a:ext cx="69619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6000" dirty="0">
                    <a:solidFill>
                      <a:srgbClr val="F2F2F2"/>
                    </a:solidFill>
                  </a:rPr>
                  <a:t>2</a:t>
                </a:r>
                <a:endParaRPr lang="zh-CN" altLang="en-US" sz="6000" dirty="0">
                  <a:solidFill>
                    <a:srgbClr val="F2F2F2"/>
                  </a:solidFill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2490797" y="1945234"/>
              <a:ext cx="8107925" cy="1336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/>
                <a:t>文本文本文本文本文本文本文本文本文本文本</a:t>
              </a:r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/>
                <a:t>文本文本文本文本文本文本文本文本文本文本</a:t>
              </a:r>
              <a:endParaRPr lang="en-US" altLang="zh-CN" sz="1400" dirty="0"/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/>
                <a:t>文本文本文本文本文本文本文本文本文本文本</a:t>
              </a:r>
            </a:p>
            <a:p>
              <a:pPr marL="285750" indent="-285750">
                <a:lnSpc>
                  <a:spcPts val="2500"/>
                </a:lnSpc>
                <a:buFont typeface="Wingdings" panose="05000000000000000000" pitchFamily="2" charset="2"/>
                <a:buChar char="l"/>
              </a:pPr>
              <a:r>
                <a:rPr lang="zh-CN" altLang="en-US" sz="1400" dirty="0"/>
                <a:t>文本文本文本文本文本文本文本文本文本文本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90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610600" y="646186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11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8710" y="240030"/>
            <a:ext cx="1624099" cy="468630"/>
            <a:chOff x="1108710" y="240030"/>
            <a:chExt cx="2846070" cy="468630"/>
          </a:xfrm>
        </p:grpSpPr>
        <p:sp>
          <p:nvSpPr>
            <p:cNvPr id="4" name="矩形 3"/>
            <p:cNvSpPr/>
            <p:nvPr/>
          </p:nvSpPr>
          <p:spPr>
            <a:xfrm>
              <a:off x="1108710" y="240030"/>
              <a:ext cx="2788920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65860" y="274320"/>
              <a:ext cx="27889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企业文化建设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1922313" y="1537851"/>
            <a:ext cx="8676409" cy="1806449"/>
          </a:xfrm>
          <a:prstGeom prst="roundRect">
            <a:avLst/>
          </a:prstGeom>
          <a:noFill/>
          <a:ln w="28575">
            <a:solidFill>
              <a:srgbClr val="0139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67887" y="1353185"/>
            <a:ext cx="2167409" cy="369332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1395C"/>
                </a:solidFill>
                <a:latin typeface="+mn-ea"/>
              </a:rPr>
              <a:t> 标题标题标题标题</a:t>
            </a:r>
            <a:endParaRPr lang="zh-CN" altLang="en-US" b="1" dirty="0">
              <a:solidFill>
                <a:srgbClr val="01395C"/>
              </a:solidFill>
              <a:latin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391538" y="992330"/>
            <a:ext cx="1210542" cy="1210542"/>
          </a:xfrm>
          <a:prstGeom prst="ellipse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90697" y="1076968"/>
            <a:ext cx="696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2F2F2"/>
                </a:solidFill>
              </a:rPr>
              <a:t>3</a:t>
            </a:r>
            <a:endParaRPr lang="zh-CN" altLang="en-US" sz="6000" dirty="0">
              <a:solidFill>
                <a:srgbClr val="F2F2F2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90797" y="1789369"/>
            <a:ext cx="8107925" cy="133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  <a:endParaRPr lang="en-US" altLang="zh-CN" sz="1400" dirty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1922313" y="4197925"/>
            <a:ext cx="8676409" cy="1806449"/>
          </a:xfrm>
          <a:prstGeom prst="roundRect">
            <a:avLst/>
          </a:prstGeom>
          <a:noFill/>
          <a:ln w="28575">
            <a:solidFill>
              <a:srgbClr val="0139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867886" y="4013259"/>
            <a:ext cx="2167410" cy="369332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1395C"/>
                </a:solidFill>
                <a:latin typeface="+mn-ea"/>
              </a:rPr>
              <a:t> 标题标题标题标题</a:t>
            </a:r>
            <a:endParaRPr lang="zh-CN" altLang="en-US" b="1" dirty="0">
              <a:solidFill>
                <a:srgbClr val="01395C"/>
              </a:solidFill>
              <a:latin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391538" y="3652404"/>
            <a:ext cx="1210542" cy="1210542"/>
          </a:xfrm>
          <a:prstGeom prst="ellipse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690697" y="3730667"/>
            <a:ext cx="696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F2F2F2"/>
                </a:solidFill>
              </a:rPr>
              <a:t>4</a:t>
            </a:r>
            <a:endParaRPr lang="zh-CN" altLang="en-US" sz="6000" dirty="0">
              <a:solidFill>
                <a:srgbClr val="F2F2F2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90797" y="4449443"/>
            <a:ext cx="8107925" cy="133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  <a:endParaRPr lang="en-US" altLang="zh-CN" sz="1400" dirty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/>
              <a:t>文本文本文本文本文本文本文本文本文本文本</a:t>
            </a:r>
          </a:p>
        </p:txBody>
      </p:sp>
    </p:spTree>
    <p:extLst>
      <p:ext uri="{BB962C8B-B14F-4D97-AF65-F5344CB8AC3E}">
        <p14:creationId xmlns:p14="http://schemas.microsoft.com/office/powerpoint/2010/main" val="29027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247292" y="1139948"/>
            <a:ext cx="9144000" cy="23876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1395C"/>
                </a:solidFill>
              </a:rPr>
              <a:t>感谢聆听</a:t>
            </a:r>
            <a:r>
              <a:rPr lang="en-US" altLang="zh-CN" dirty="0" smtClean="0">
                <a:solidFill>
                  <a:srgbClr val="01395C"/>
                </a:solidFill>
              </a:rPr>
              <a:t/>
            </a:r>
            <a:br>
              <a:rPr lang="en-US" altLang="zh-CN" dirty="0" smtClean="0">
                <a:solidFill>
                  <a:srgbClr val="01395C"/>
                </a:solidFill>
              </a:rPr>
            </a:br>
            <a:r>
              <a:rPr lang="zh-CN" altLang="en-US" dirty="0" smtClean="0">
                <a:solidFill>
                  <a:srgbClr val="01395C"/>
                </a:solidFill>
              </a:rPr>
              <a:t>请批评指正</a:t>
            </a:r>
            <a:endParaRPr lang="zh-CN" altLang="en-US" dirty="0">
              <a:solidFill>
                <a:srgbClr val="01395C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3979718"/>
            <a:ext cx="12202851" cy="2878281"/>
            <a:chOff x="0" y="3979718"/>
            <a:chExt cx="12202851" cy="2878281"/>
          </a:xfrm>
        </p:grpSpPr>
        <p:sp>
          <p:nvSpPr>
            <p:cNvPr id="6" name="矩形 1"/>
            <p:cNvSpPr/>
            <p:nvPr/>
          </p:nvSpPr>
          <p:spPr>
            <a:xfrm>
              <a:off x="0" y="4049338"/>
              <a:ext cx="12202851" cy="233068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517073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36120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330681"/>
                <a:gd name="connsiteX1" fmla="*/ 12202391 w 12202851"/>
                <a:gd name="connsiteY1" fmla="*/ 105259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  <a:gd name="connsiteX0" fmla="*/ 0 w 12202851"/>
                <a:gd name="connsiteY0" fmla="*/ 0 h 2330681"/>
                <a:gd name="connsiteX1" fmla="*/ 12202391 w 12202851"/>
                <a:gd name="connsiteY1" fmla="*/ 105259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  <a:gd name="connsiteX0" fmla="*/ 0 w 12202851"/>
                <a:gd name="connsiteY0" fmla="*/ 0 h 2330681"/>
                <a:gd name="connsiteX1" fmla="*/ 12202391 w 12202851"/>
                <a:gd name="connsiteY1" fmla="*/ 1029739 h 2330681"/>
                <a:gd name="connsiteX2" fmla="*/ 12192000 w 12202851"/>
                <a:gd name="connsiteY2" fmla="*/ 2330681 h 2330681"/>
                <a:gd name="connsiteX3" fmla="*/ 0 w 12202851"/>
                <a:gd name="connsiteY3" fmla="*/ 2330681 h 2330681"/>
                <a:gd name="connsiteX4" fmla="*/ 0 w 12202851"/>
                <a:gd name="connsiteY4" fmla="*/ 0 h 233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2851" h="2330681">
                  <a:moveTo>
                    <a:pt x="0" y="0"/>
                  </a:moveTo>
                  <a:cubicBezTo>
                    <a:pt x="3502891" y="1818409"/>
                    <a:pt x="8046951" y="2097925"/>
                    <a:pt x="12202391" y="1029739"/>
                  </a:cubicBezTo>
                  <a:cubicBezTo>
                    <a:pt x="12205855" y="1403812"/>
                    <a:pt x="12188536" y="1956608"/>
                    <a:pt x="12192000" y="2330681"/>
                  </a:cubicBezTo>
                  <a:lnTo>
                    <a:pt x="0" y="23306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B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1"/>
            <p:cNvSpPr/>
            <p:nvPr/>
          </p:nvSpPr>
          <p:spPr>
            <a:xfrm>
              <a:off x="0" y="3979718"/>
              <a:ext cx="12202851" cy="263929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517073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36120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  <a:gd name="connsiteX0" fmla="*/ 0 w 12202851"/>
                <a:gd name="connsiteY0" fmla="*/ 0 h 2639291"/>
                <a:gd name="connsiteX1" fmla="*/ 12202391 w 12202851"/>
                <a:gd name="connsiteY1" fmla="*/ 1406929 h 2639291"/>
                <a:gd name="connsiteX2" fmla="*/ 12192000 w 12202851"/>
                <a:gd name="connsiteY2" fmla="*/ 2639291 h 2639291"/>
                <a:gd name="connsiteX3" fmla="*/ 0 w 12202851"/>
                <a:gd name="connsiteY3" fmla="*/ 2639291 h 2639291"/>
                <a:gd name="connsiteX4" fmla="*/ 0 w 12202851"/>
                <a:gd name="connsiteY4" fmla="*/ 0 h 2639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2851" h="2639291">
                  <a:moveTo>
                    <a:pt x="0" y="0"/>
                  </a:moveTo>
                  <a:cubicBezTo>
                    <a:pt x="3502891" y="1818409"/>
                    <a:pt x="8024091" y="2726575"/>
                    <a:pt x="12202391" y="1406929"/>
                  </a:cubicBezTo>
                  <a:cubicBezTo>
                    <a:pt x="12205855" y="1781002"/>
                    <a:pt x="12188536" y="2265218"/>
                    <a:pt x="12192000" y="2639291"/>
                  </a:cubicBezTo>
                  <a:lnTo>
                    <a:pt x="0" y="2639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95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1"/>
            <p:cNvSpPr/>
            <p:nvPr/>
          </p:nvSpPr>
          <p:spPr>
            <a:xfrm>
              <a:off x="0" y="3990108"/>
              <a:ext cx="12192999" cy="2867891"/>
            </a:xfrm>
            <a:custGeom>
              <a:avLst/>
              <a:gdLst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92000 w 12192000"/>
                <a:gd name="connsiteY1" fmla="*/ 0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000"/>
                <a:gd name="connsiteY0" fmla="*/ 0 h 2639291"/>
                <a:gd name="connsiteX1" fmla="*/ 12181609 w 12192000"/>
                <a:gd name="connsiteY1" fmla="*/ 1517073 h 2639291"/>
                <a:gd name="connsiteX2" fmla="*/ 12192000 w 12192000"/>
                <a:gd name="connsiteY2" fmla="*/ 2639291 h 2639291"/>
                <a:gd name="connsiteX3" fmla="*/ 0 w 12192000"/>
                <a:gd name="connsiteY3" fmla="*/ 2639291 h 2639291"/>
                <a:gd name="connsiteX4" fmla="*/ 0 w 12192000"/>
                <a:gd name="connsiteY4" fmla="*/ 0 h 2639291"/>
                <a:gd name="connsiteX0" fmla="*/ 0 w 12192999"/>
                <a:gd name="connsiteY0" fmla="*/ 0 h 2639291"/>
                <a:gd name="connsiteX1" fmla="*/ 12192000 w 12192999"/>
                <a:gd name="connsiteY1" fmla="*/ 1506682 h 2639291"/>
                <a:gd name="connsiteX2" fmla="*/ 12192000 w 12192999"/>
                <a:gd name="connsiteY2" fmla="*/ 2639291 h 2639291"/>
                <a:gd name="connsiteX3" fmla="*/ 0 w 12192999"/>
                <a:gd name="connsiteY3" fmla="*/ 2639291 h 2639291"/>
                <a:gd name="connsiteX4" fmla="*/ 0 w 12192999"/>
                <a:gd name="connsiteY4" fmla="*/ 0 h 2639291"/>
                <a:gd name="connsiteX0" fmla="*/ 0 w 12192999"/>
                <a:gd name="connsiteY0" fmla="*/ 0 h 2857500"/>
                <a:gd name="connsiteX1" fmla="*/ 12192000 w 12192999"/>
                <a:gd name="connsiteY1" fmla="*/ 1724891 h 2857500"/>
                <a:gd name="connsiteX2" fmla="*/ 12192000 w 12192999"/>
                <a:gd name="connsiteY2" fmla="*/ 2857500 h 2857500"/>
                <a:gd name="connsiteX3" fmla="*/ 0 w 12192999"/>
                <a:gd name="connsiteY3" fmla="*/ 2857500 h 2857500"/>
                <a:gd name="connsiteX4" fmla="*/ 0 w 12192999"/>
                <a:gd name="connsiteY4" fmla="*/ 0 h 2857500"/>
                <a:gd name="connsiteX0" fmla="*/ 0 w 12192999"/>
                <a:gd name="connsiteY0" fmla="*/ 0 h 2857500"/>
                <a:gd name="connsiteX1" fmla="*/ 12192000 w 12192999"/>
                <a:gd name="connsiteY1" fmla="*/ 1724891 h 2857500"/>
                <a:gd name="connsiteX2" fmla="*/ 12192000 w 12192999"/>
                <a:gd name="connsiteY2" fmla="*/ 2857500 h 2857500"/>
                <a:gd name="connsiteX3" fmla="*/ 0 w 12192999"/>
                <a:gd name="connsiteY3" fmla="*/ 2857500 h 2857500"/>
                <a:gd name="connsiteX4" fmla="*/ 0 w 12192999"/>
                <a:gd name="connsiteY4" fmla="*/ 0 h 2857500"/>
                <a:gd name="connsiteX0" fmla="*/ 0 w 12192999"/>
                <a:gd name="connsiteY0" fmla="*/ 0 h 2867891"/>
                <a:gd name="connsiteX1" fmla="*/ 12192000 w 12192999"/>
                <a:gd name="connsiteY1" fmla="*/ 1735282 h 2867891"/>
                <a:gd name="connsiteX2" fmla="*/ 12192000 w 12192999"/>
                <a:gd name="connsiteY2" fmla="*/ 2867891 h 2867891"/>
                <a:gd name="connsiteX3" fmla="*/ 0 w 12192999"/>
                <a:gd name="connsiteY3" fmla="*/ 2867891 h 2867891"/>
                <a:gd name="connsiteX4" fmla="*/ 0 w 12192999"/>
                <a:gd name="connsiteY4" fmla="*/ 0 h 286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999" h="2867891">
                  <a:moveTo>
                    <a:pt x="0" y="0"/>
                  </a:moveTo>
                  <a:cubicBezTo>
                    <a:pt x="3502891" y="1818409"/>
                    <a:pt x="8013700" y="3054928"/>
                    <a:pt x="12192000" y="1735282"/>
                  </a:cubicBezTo>
                  <a:cubicBezTo>
                    <a:pt x="12195464" y="2109355"/>
                    <a:pt x="12188536" y="2493818"/>
                    <a:pt x="12192000" y="2867891"/>
                  </a:cubicBezTo>
                  <a:lnTo>
                    <a:pt x="0" y="2867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25106" y="3588409"/>
            <a:ext cx="243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zh-CN" altLang="en-US" dirty="0"/>
              <a:t>制作</a:t>
            </a:r>
            <a:r>
              <a:rPr lang="en-US" altLang="zh-CN" dirty="0"/>
              <a:t>%40</a:t>
            </a:r>
            <a:r>
              <a:rPr lang="zh-CN" altLang="en-US" dirty="0"/>
              <a:t>心有锋芒）</a:t>
            </a:r>
          </a:p>
        </p:txBody>
      </p:sp>
    </p:spTree>
    <p:extLst>
      <p:ext uri="{BB962C8B-B14F-4D97-AF65-F5344CB8AC3E}">
        <p14:creationId xmlns:p14="http://schemas.microsoft.com/office/powerpoint/2010/main" val="32865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24444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1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994660" y="1039533"/>
            <a:ext cx="6023610" cy="697230"/>
            <a:chOff x="2994660" y="1005840"/>
            <a:chExt cx="6023610" cy="697230"/>
          </a:xfrm>
        </p:grpSpPr>
        <p:sp>
          <p:nvSpPr>
            <p:cNvPr id="6" name="矩形 5"/>
            <p:cNvSpPr/>
            <p:nvPr/>
          </p:nvSpPr>
          <p:spPr>
            <a:xfrm>
              <a:off x="3440430" y="1028700"/>
              <a:ext cx="5577840" cy="6515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994660" y="1005840"/>
              <a:ext cx="697230" cy="6972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60395" y="1080491"/>
              <a:ext cx="4343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1395C"/>
                  </a:solidFill>
                </a:rPr>
                <a:t>1</a:t>
              </a:r>
              <a:endParaRPr lang="zh-CN" altLang="en-US" sz="3200" dirty="0">
                <a:solidFill>
                  <a:srgbClr val="01395C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271010" y="1111269"/>
              <a:ext cx="41681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395C"/>
                  </a:solidFill>
                  <a:latin typeface="+mj-ea"/>
                  <a:ea typeface="+mj-ea"/>
                </a:rPr>
                <a:t>党风廉政和惩防体系建设</a:t>
              </a:r>
              <a:endParaRPr lang="zh-CN" altLang="en-US" sz="2800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94660" y="2000221"/>
            <a:ext cx="6063615" cy="697230"/>
            <a:chOff x="2994660" y="1920240"/>
            <a:chExt cx="6063615" cy="697230"/>
          </a:xfrm>
        </p:grpSpPr>
        <p:sp>
          <p:nvSpPr>
            <p:cNvPr id="11" name="矩形 10"/>
            <p:cNvSpPr/>
            <p:nvPr/>
          </p:nvSpPr>
          <p:spPr>
            <a:xfrm>
              <a:off x="3440430" y="1943100"/>
              <a:ext cx="5577840" cy="6515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994660" y="1920240"/>
              <a:ext cx="697230" cy="6972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60395" y="1994891"/>
              <a:ext cx="4343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1395C"/>
                  </a:solidFill>
                </a:rPr>
                <a:t>2</a:t>
              </a:r>
              <a:endParaRPr lang="zh-CN" altLang="en-US" sz="3200" dirty="0">
                <a:solidFill>
                  <a:srgbClr val="01395C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789045" y="2062517"/>
              <a:ext cx="5269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395C"/>
                  </a:solidFill>
                  <a:latin typeface="+mj-ea"/>
                  <a:ea typeface="+mj-ea"/>
                </a:rPr>
                <a:t>党员干部队伍和基层党组织建设</a:t>
              </a:r>
              <a:endParaRPr lang="zh-CN" altLang="en-US" sz="2800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973705" y="3008235"/>
            <a:ext cx="6023610" cy="697230"/>
            <a:chOff x="2994660" y="1005840"/>
            <a:chExt cx="6023610" cy="697230"/>
          </a:xfrm>
        </p:grpSpPr>
        <p:sp>
          <p:nvSpPr>
            <p:cNvPr id="28" name="矩形 27"/>
            <p:cNvSpPr/>
            <p:nvPr/>
          </p:nvSpPr>
          <p:spPr>
            <a:xfrm>
              <a:off x="3440430" y="1028700"/>
              <a:ext cx="5577840" cy="6515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94660" y="1005840"/>
              <a:ext cx="697230" cy="6972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160395" y="1080491"/>
              <a:ext cx="4343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1395C"/>
                  </a:solidFill>
                </a:rPr>
                <a:t>3</a:t>
              </a:r>
              <a:endParaRPr lang="zh-CN" altLang="en-US" sz="3200" dirty="0">
                <a:solidFill>
                  <a:srgbClr val="01395C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318760" y="1142046"/>
              <a:ext cx="25222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395C"/>
                  </a:solidFill>
                  <a:latin typeface="+mj-ea"/>
                  <a:ea typeface="+mj-ea"/>
                </a:rPr>
                <a:t>作风建设</a:t>
              </a:r>
              <a:endParaRPr lang="zh-CN" altLang="en-US" sz="2800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94660" y="4061969"/>
            <a:ext cx="6023610" cy="697230"/>
            <a:chOff x="2994660" y="1005840"/>
            <a:chExt cx="6023610" cy="697230"/>
          </a:xfrm>
        </p:grpSpPr>
        <p:sp>
          <p:nvSpPr>
            <p:cNvPr id="33" name="矩形 32"/>
            <p:cNvSpPr/>
            <p:nvPr/>
          </p:nvSpPr>
          <p:spPr>
            <a:xfrm>
              <a:off x="3440430" y="1028700"/>
              <a:ext cx="5577840" cy="6515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994660" y="1005840"/>
              <a:ext cx="697230" cy="6972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160395" y="1080491"/>
              <a:ext cx="4343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1395C"/>
                  </a:solidFill>
                </a:rPr>
                <a:t>4</a:t>
              </a:r>
              <a:endParaRPr lang="zh-CN" altLang="en-US" sz="3200" dirty="0">
                <a:solidFill>
                  <a:srgbClr val="01395C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093970" y="1106717"/>
              <a:ext cx="25222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395C"/>
                  </a:solidFill>
                  <a:latin typeface="+mj-ea"/>
                  <a:ea typeface="+mj-ea"/>
                </a:rPr>
                <a:t>企业文化建设</a:t>
              </a:r>
              <a:endParaRPr lang="zh-CN" altLang="en-US" sz="2800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0" y="217170"/>
            <a:ext cx="12192000" cy="628650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85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2669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2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17170"/>
            <a:ext cx="12192000" cy="628650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27291" y="2058886"/>
            <a:ext cx="965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01395C"/>
                </a:solidFill>
              </a:rPr>
              <a:t>1</a:t>
            </a:r>
            <a:endParaRPr lang="zh-CN" altLang="en-US" sz="9600" dirty="0">
              <a:solidFill>
                <a:srgbClr val="01395C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374265" y="2226312"/>
            <a:ext cx="0" cy="1262129"/>
          </a:xfrm>
          <a:prstGeom prst="line">
            <a:avLst/>
          </a:prstGeom>
          <a:ln w="31750">
            <a:solidFill>
              <a:srgbClr val="013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464417" y="2441877"/>
            <a:ext cx="7109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01395C"/>
                </a:solidFill>
                <a:latin typeface="+mj-ea"/>
                <a:ea typeface="+mj-ea"/>
              </a:rPr>
              <a:t>党风廉政和惩防体系建设</a:t>
            </a:r>
          </a:p>
        </p:txBody>
      </p:sp>
    </p:spTree>
    <p:extLst>
      <p:ext uri="{BB962C8B-B14F-4D97-AF65-F5344CB8AC3E}">
        <p14:creationId xmlns:p14="http://schemas.microsoft.com/office/powerpoint/2010/main" val="108787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442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3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08710" y="240030"/>
            <a:ext cx="2846070" cy="468630"/>
            <a:chOff x="1108710" y="240030"/>
            <a:chExt cx="2846070" cy="468630"/>
          </a:xfrm>
        </p:grpSpPr>
        <p:sp>
          <p:nvSpPr>
            <p:cNvPr id="7" name="矩形 6"/>
            <p:cNvSpPr/>
            <p:nvPr/>
          </p:nvSpPr>
          <p:spPr>
            <a:xfrm>
              <a:off x="1108710" y="240030"/>
              <a:ext cx="2788920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65860" y="274320"/>
              <a:ext cx="27889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>
                  <a:solidFill>
                    <a:srgbClr val="01395C"/>
                  </a:solidFill>
                  <a:latin typeface="+mj-ea"/>
                  <a:ea typeface="+mj-ea"/>
                </a:rPr>
                <a:t>党风廉政和惩防体系</a:t>
              </a:r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028700" y="1508760"/>
            <a:ext cx="2514600" cy="617220"/>
          </a:xfrm>
          <a:prstGeom prst="roundRect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283970" y="163065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标题文本标题文本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876800" y="1508760"/>
            <a:ext cx="2514600" cy="617220"/>
          </a:xfrm>
          <a:prstGeom prst="roundRect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8724900" y="1508760"/>
            <a:ext cx="2514600" cy="617220"/>
          </a:xfrm>
          <a:prstGeom prst="roundRect">
            <a:avLst/>
          </a:prstGeom>
          <a:solidFill>
            <a:srgbClr val="013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132070" y="1632704"/>
            <a:ext cx="208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标题文本标题文本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15984" y="1631680"/>
            <a:ext cx="244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标题文本标题文本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2916" y="2720340"/>
            <a:ext cx="35090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+mn-ea"/>
              </a:rPr>
              <a:t>文本文本文本文本文本</a:t>
            </a:r>
            <a:endParaRPr lang="en-US" altLang="zh-CN" dirty="0" smtClean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+mn-ea"/>
              </a:rPr>
              <a:t>文本文本文本文本文本</a:t>
            </a:r>
            <a:endParaRPr lang="en-US" altLang="zh-CN" dirty="0" smtClean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</a:t>
            </a:r>
            <a:r>
              <a:rPr lang="zh-CN" altLang="en-US" dirty="0" smtClean="0">
                <a:latin typeface="+mn-ea"/>
              </a:rPr>
              <a:t>文本</a:t>
            </a:r>
            <a:endParaRPr lang="en-US" altLang="zh-CN" dirty="0" smtClean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</a:t>
            </a:r>
            <a:r>
              <a:rPr lang="zh-CN" altLang="en-US" dirty="0" smtClean="0">
                <a:latin typeface="+mn-ea"/>
              </a:rPr>
              <a:t>文本</a:t>
            </a:r>
            <a:endParaRPr lang="en-US" altLang="zh-CN" dirty="0" smtClean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+mn-ea"/>
            </a:endParaRPr>
          </a:p>
          <a:p>
            <a:pPr>
              <a:lnSpc>
                <a:spcPts val="3000"/>
              </a:lnSpc>
            </a:pPr>
            <a:endParaRPr lang="en-US" altLang="zh-CN" dirty="0"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68177" y="2720340"/>
            <a:ext cx="34528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</a:t>
            </a:r>
            <a:r>
              <a:rPr lang="zh-CN" altLang="en-US" dirty="0" smtClean="0">
                <a:latin typeface="+mn-ea"/>
              </a:rPr>
              <a:t>文本</a:t>
            </a:r>
            <a:endParaRPr lang="en-US" altLang="zh-CN" dirty="0"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51532" y="2720340"/>
            <a:ext cx="3286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文本文本文本文本文本</a:t>
            </a:r>
            <a:endParaRPr lang="en-US" altLang="zh-CN" dirty="0">
              <a:latin typeface="+mn-ea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+mn-ea"/>
              </a:rPr>
              <a:t>文本文本文本文本</a:t>
            </a:r>
            <a:r>
              <a:rPr lang="zh-CN" altLang="en-US" dirty="0" smtClean="0">
                <a:latin typeface="+mn-ea"/>
              </a:rPr>
              <a:t>文本</a:t>
            </a:r>
            <a:endParaRPr lang="en-US" altLang="zh-CN" dirty="0">
              <a:latin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194810" y="1200150"/>
            <a:ext cx="0" cy="486918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149590" y="1200150"/>
            <a:ext cx="0" cy="486918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91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442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4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17170"/>
            <a:ext cx="12192000" cy="628650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84286" y="2146809"/>
            <a:ext cx="965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01395C"/>
                </a:solidFill>
              </a:rPr>
              <a:t>2</a:t>
            </a:r>
            <a:endParaRPr lang="zh-CN" altLang="en-US" sz="9600" dirty="0">
              <a:solidFill>
                <a:srgbClr val="01395C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19185" y="2314235"/>
            <a:ext cx="0" cy="1262129"/>
          </a:xfrm>
          <a:prstGeom prst="line">
            <a:avLst/>
          </a:prstGeom>
          <a:ln w="31750">
            <a:solidFill>
              <a:srgbClr val="013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409337" y="2529800"/>
            <a:ext cx="8727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01395C"/>
                </a:solidFill>
                <a:latin typeface="+mj-ea"/>
                <a:ea typeface="+mj-ea"/>
              </a:rPr>
              <a:t>党员干部队伍和基层党组织建设</a:t>
            </a:r>
          </a:p>
        </p:txBody>
      </p:sp>
    </p:spTree>
    <p:extLst>
      <p:ext uri="{BB962C8B-B14F-4D97-AF65-F5344CB8AC3E}">
        <p14:creationId xmlns:p14="http://schemas.microsoft.com/office/powerpoint/2010/main" val="16505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442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5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08710" y="240030"/>
            <a:ext cx="3634740" cy="468630"/>
            <a:chOff x="1108710" y="240030"/>
            <a:chExt cx="3634740" cy="468630"/>
          </a:xfrm>
        </p:grpSpPr>
        <p:sp>
          <p:nvSpPr>
            <p:cNvPr id="5" name="矩形 4"/>
            <p:cNvSpPr/>
            <p:nvPr/>
          </p:nvSpPr>
          <p:spPr>
            <a:xfrm>
              <a:off x="1108710" y="240030"/>
              <a:ext cx="3474720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65860" y="274320"/>
              <a:ext cx="357759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党员干部队伍和基层党组织建设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71650" y="1291590"/>
            <a:ext cx="4183380" cy="172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b="1" dirty="0" smtClean="0">
                <a:solidFill>
                  <a:srgbClr val="01395C"/>
                </a:solidFill>
              </a:rPr>
              <a:t>标题</a:t>
            </a:r>
            <a:endParaRPr lang="en-US" altLang="zh-CN" b="1" dirty="0" smtClean="0">
              <a:solidFill>
                <a:srgbClr val="01395C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 smtClean="0"/>
              <a:t>1</a:t>
            </a:r>
            <a:r>
              <a:rPr lang="zh-CN" altLang="en-US" sz="1400" dirty="0" smtClean="0"/>
              <a:t>、文本文本文本</a:t>
            </a:r>
            <a:endParaRPr lang="en-US" altLang="zh-CN" sz="1400" dirty="0" smtClean="0"/>
          </a:p>
          <a:p>
            <a:pPr>
              <a:lnSpc>
                <a:spcPts val="2500"/>
              </a:lnSpc>
            </a:pPr>
            <a:r>
              <a:rPr lang="en-US" altLang="zh-CN" sz="1400" dirty="0" smtClean="0"/>
              <a:t>2</a:t>
            </a:r>
            <a:r>
              <a:rPr lang="zh-CN" altLang="en-US" sz="1400" dirty="0"/>
              <a:t>、文本文本</a:t>
            </a:r>
            <a:r>
              <a:rPr lang="zh-CN" altLang="en-US" sz="1400" dirty="0" smtClean="0"/>
              <a:t>文本</a:t>
            </a:r>
            <a:r>
              <a:rPr lang="zh-CN" altLang="en-US" sz="1400" dirty="0"/>
              <a:t>文本文本</a:t>
            </a:r>
            <a:r>
              <a:rPr lang="zh-CN" altLang="en-US" sz="1400" dirty="0" smtClean="0"/>
              <a:t>文本</a:t>
            </a:r>
            <a:endParaRPr lang="en-US" altLang="zh-CN" sz="1400" dirty="0"/>
          </a:p>
          <a:p>
            <a:pPr>
              <a:lnSpc>
                <a:spcPts val="2500"/>
              </a:lnSpc>
            </a:pPr>
            <a:r>
              <a:rPr lang="en-US" altLang="zh-CN" sz="1400" dirty="0" smtClean="0"/>
              <a:t>3</a:t>
            </a:r>
            <a:r>
              <a:rPr lang="zh-CN" altLang="en-US" sz="1400" dirty="0"/>
              <a:t>、文本文本</a:t>
            </a:r>
            <a:r>
              <a:rPr lang="zh-CN" altLang="en-US" sz="1400" dirty="0" smtClean="0"/>
              <a:t>文本</a:t>
            </a:r>
            <a:r>
              <a:rPr lang="zh-CN" altLang="en-US" sz="1400" dirty="0"/>
              <a:t>文本文本</a:t>
            </a:r>
            <a:r>
              <a:rPr lang="zh-CN" altLang="en-US" sz="1400" dirty="0" smtClean="0"/>
              <a:t>文本文本</a:t>
            </a:r>
            <a:endParaRPr lang="en-US" altLang="zh-CN" sz="1400" dirty="0"/>
          </a:p>
          <a:p>
            <a:pPr>
              <a:lnSpc>
                <a:spcPts val="2500"/>
              </a:lnSpc>
            </a:pPr>
            <a:r>
              <a:rPr lang="en-US" altLang="zh-CN" sz="1400" dirty="0" smtClean="0"/>
              <a:t>4</a:t>
            </a:r>
            <a:r>
              <a:rPr lang="zh-CN" altLang="en-US" sz="1400" dirty="0" smtClean="0"/>
              <a:t>、文本文本文本文本文本</a:t>
            </a:r>
            <a:endParaRPr lang="zh-CN" altLang="en-US" sz="14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1051560" y="1291590"/>
            <a:ext cx="594360" cy="594360"/>
            <a:chOff x="1051560" y="1291590"/>
            <a:chExt cx="594360" cy="594360"/>
          </a:xfrm>
        </p:grpSpPr>
        <p:sp>
          <p:nvSpPr>
            <p:cNvPr id="7" name="椭圆 6"/>
            <p:cNvSpPr/>
            <p:nvPr/>
          </p:nvSpPr>
          <p:spPr>
            <a:xfrm>
              <a:off x="1051560" y="1291590"/>
              <a:ext cx="594360" cy="59436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11580" y="1426964"/>
              <a:ext cx="331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1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771650" y="3944112"/>
            <a:ext cx="3211830" cy="19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Aft>
                <a:spcPts val="600"/>
              </a:spcAft>
              <a:defRPr>
                <a:solidFill>
                  <a:srgbClr val="0386D6"/>
                </a:solidFill>
              </a:defRPr>
            </a:lvl1pPr>
          </a:lstStyle>
          <a:p>
            <a:r>
              <a:rPr lang="zh-CN" altLang="en-US" b="1" dirty="0" smtClean="0">
                <a:solidFill>
                  <a:srgbClr val="01395C"/>
                </a:solidFill>
              </a:rPr>
              <a:t>标题</a:t>
            </a:r>
            <a:endParaRPr lang="en-US" altLang="zh-CN" b="1" dirty="0">
              <a:solidFill>
                <a:srgbClr val="01395C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、文本文本文本文本文本文本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051560" y="3944112"/>
            <a:ext cx="594360" cy="594360"/>
            <a:chOff x="1051560" y="4114800"/>
            <a:chExt cx="594360" cy="594360"/>
          </a:xfrm>
        </p:grpSpPr>
        <p:sp>
          <p:nvSpPr>
            <p:cNvPr id="8" name="椭圆 7"/>
            <p:cNvSpPr/>
            <p:nvPr/>
          </p:nvSpPr>
          <p:spPr>
            <a:xfrm>
              <a:off x="1051560" y="4114800"/>
              <a:ext cx="594360" cy="59436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11580" y="4227314"/>
              <a:ext cx="331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206614" y="3944112"/>
            <a:ext cx="3491865" cy="2003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Aft>
                <a:spcPts val="600"/>
              </a:spcAft>
              <a:defRPr>
                <a:solidFill>
                  <a:srgbClr val="0386D6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zh-CN" altLang="en-US" b="1" dirty="0">
                <a:solidFill>
                  <a:srgbClr val="01395C"/>
                </a:solidFill>
              </a:rPr>
              <a:t>标题</a:t>
            </a:r>
            <a:endParaRPr lang="en-US" altLang="zh-CN" b="1" dirty="0">
              <a:solidFill>
                <a:srgbClr val="01395C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1</a:t>
            </a:r>
            <a:r>
              <a:rPr lang="zh-CN" altLang="en-US" sz="1400" dirty="0">
                <a:solidFill>
                  <a:schemeClr val="tx1"/>
                </a:solidFill>
              </a:rPr>
              <a:t>、文本文本文本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2</a:t>
            </a:r>
            <a:r>
              <a:rPr lang="zh-CN" altLang="en-US" sz="1400" dirty="0">
                <a:solidFill>
                  <a:schemeClr val="tx1"/>
                </a:solidFill>
              </a:rPr>
              <a:t>、文本文本文本文本文本文本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3</a:t>
            </a:r>
            <a:r>
              <a:rPr lang="zh-CN" altLang="en-US" sz="1400" dirty="0">
                <a:solidFill>
                  <a:schemeClr val="tx1"/>
                </a:solidFill>
              </a:rPr>
              <a:t>、文本文本文本文本文本文本文本</a:t>
            </a:r>
            <a:r>
              <a:rPr lang="zh-CN" altLang="en-US" sz="1400" dirty="0" smtClean="0">
                <a:solidFill>
                  <a:schemeClr val="tx1"/>
                </a:solidFill>
              </a:rPr>
              <a:t>文本</a:t>
            </a:r>
            <a:endParaRPr lang="zh-CN" altLang="en-US" sz="1400" dirty="0">
              <a:solidFill>
                <a:schemeClr val="tx1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4</a:t>
            </a:r>
            <a:r>
              <a:rPr lang="zh-CN" altLang="en-US" sz="1400" dirty="0">
                <a:solidFill>
                  <a:schemeClr val="tx1"/>
                </a:solidFill>
              </a:rPr>
              <a:t>、文本文本文本文本文本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486525" y="3944112"/>
            <a:ext cx="594360" cy="594360"/>
            <a:chOff x="6486525" y="4114800"/>
            <a:chExt cx="594360" cy="594360"/>
          </a:xfrm>
        </p:grpSpPr>
        <p:sp>
          <p:nvSpPr>
            <p:cNvPr id="18" name="椭圆 17"/>
            <p:cNvSpPr/>
            <p:nvPr/>
          </p:nvSpPr>
          <p:spPr>
            <a:xfrm>
              <a:off x="6486525" y="4114800"/>
              <a:ext cx="594360" cy="59436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646545" y="4227314"/>
              <a:ext cx="331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4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86525" y="1314450"/>
            <a:ext cx="4859654" cy="1772280"/>
            <a:chOff x="6486525" y="1314450"/>
            <a:chExt cx="4859654" cy="1772280"/>
          </a:xfrm>
        </p:grpSpPr>
        <p:sp>
          <p:nvSpPr>
            <p:cNvPr id="24" name="文本框 23"/>
            <p:cNvSpPr txBox="1"/>
            <p:nvPr/>
          </p:nvSpPr>
          <p:spPr>
            <a:xfrm>
              <a:off x="7206614" y="1314450"/>
              <a:ext cx="4139565" cy="1772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spcAft>
                  <a:spcPts val="600"/>
                </a:spcAft>
                <a:defRPr>
                  <a:solidFill>
                    <a:srgbClr val="0386D6"/>
                  </a:solidFill>
                </a:defRPr>
              </a:lvl1pPr>
            </a:lstStyle>
            <a:p>
              <a:pPr>
                <a:lnSpc>
                  <a:spcPts val="2500"/>
                </a:lnSpc>
              </a:pPr>
              <a:r>
                <a:rPr lang="zh-CN" altLang="en-US" b="1" dirty="0">
                  <a:solidFill>
                    <a:srgbClr val="01395C"/>
                  </a:solidFill>
                </a:rPr>
                <a:t>标题</a:t>
              </a:r>
            </a:p>
            <a:p>
              <a:pPr>
                <a:lnSpc>
                  <a:spcPts val="2500"/>
                </a:lnSpc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/>
                  </a:solidFill>
                </a:rPr>
                <a:t>1</a:t>
              </a:r>
              <a:r>
                <a:rPr lang="zh-CN" altLang="en-US" sz="1400" dirty="0">
                  <a:solidFill>
                    <a:schemeClr val="tx1"/>
                  </a:solidFill>
                </a:rPr>
                <a:t>、文本文本文本</a:t>
              </a:r>
            </a:p>
            <a:p>
              <a:pPr>
                <a:lnSpc>
                  <a:spcPts val="2500"/>
                </a:lnSpc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/>
                  </a:solidFill>
                </a:rPr>
                <a:t>2</a:t>
              </a:r>
              <a:r>
                <a:rPr lang="zh-CN" altLang="en-US" sz="1400" dirty="0">
                  <a:solidFill>
                    <a:schemeClr val="tx1"/>
                  </a:solidFill>
                </a:rPr>
                <a:t>、文本文本文本文本文本文本</a:t>
              </a:r>
            </a:p>
            <a:p>
              <a:pPr>
                <a:lnSpc>
                  <a:spcPts val="2500"/>
                </a:lnSpc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/>
                  </a:solidFill>
                </a:rPr>
                <a:t>3</a:t>
              </a:r>
              <a:r>
                <a:rPr lang="zh-CN" altLang="en-US" sz="1400" dirty="0">
                  <a:solidFill>
                    <a:schemeClr val="tx1"/>
                  </a:solidFill>
                </a:rPr>
                <a:t>、文本文本文本文本文本文本</a:t>
              </a:r>
              <a:r>
                <a:rPr lang="zh-CN" altLang="en-US" sz="1400" dirty="0" smtClean="0">
                  <a:solidFill>
                    <a:schemeClr val="tx1"/>
                  </a:solidFill>
                </a:rPr>
                <a:t>文本</a:t>
              </a:r>
              <a:endParaRPr lang="zh-CN" altLang="en-US" sz="1400" dirty="0">
                <a:solidFill>
                  <a:schemeClr val="tx1"/>
                </a:solidFill>
              </a:endParaRPr>
            </a:p>
            <a:p>
              <a:pPr>
                <a:lnSpc>
                  <a:spcPts val="2500"/>
                </a:lnSpc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/>
                  </a:solidFill>
                </a:rPr>
                <a:t>4</a:t>
              </a:r>
              <a:r>
                <a:rPr lang="zh-CN" altLang="en-US" sz="1400" dirty="0">
                  <a:solidFill>
                    <a:schemeClr val="tx1"/>
                  </a:solidFill>
                </a:rPr>
                <a:t>、文本文本文本文本文本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486525" y="1314450"/>
              <a:ext cx="594360" cy="594360"/>
              <a:chOff x="6486525" y="1314450"/>
              <a:chExt cx="594360" cy="59436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6486525" y="1314450"/>
                <a:ext cx="594360" cy="594360"/>
              </a:xfrm>
              <a:prstGeom prst="ellipse">
                <a:avLst/>
              </a:prstGeom>
              <a:solidFill>
                <a:srgbClr val="013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6646545" y="1426964"/>
                <a:ext cx="331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42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442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6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08710" y="240030"/>
            <a:ext cx="3634740" cy="468630"/>
            <a:chOff x="1108710" y="240030"/>
            <a:chExt cx="3634740" cy="468630"/>
          </a:xfrm>
        </p:grpSpPr>
        <p:sp>
          <p:nvSpPr>
            <p:cNvPr id="6" name="矩形 5"/>
            <p:cNvSpPr/>
            <p:nvPr/>
          </p:nvSpPr>
          <p:spPr>
            <a:xfrm>
              <a:off x="1108710" y="240030"/>
              <a:ext cx="3474720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65860" y="274320"/>
              <a:ext cx="357759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党员干部队伍和基层党组织建设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753362" y="1796294"/>
            <a:ext cx="470916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b="1" dirty="0" smtClean="0">
                <a:solidFill>
                  <a:srgbClr val="01395C"/>
                </a:solidFill>
              </a:rPr>
              <a:t>标题</a:t>
            </a:r>
            <a:endParaRPr lang="en-US" altLang="zh-CN" b="1" dirty="0" smtClean="0">
              <a:solidFill>
                <a:srgbClr val="01395C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、文本文本文本文本文本文本文本</a:t>
            </a:r>
          </a:p>
          <a:p>
            <a:pPr>
              <a:lnSpc>
                <a:spcPts val="25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文本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、文本文本文本文本文本文本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ts val="2500"/>
              </a:lnSpc>
            </a:pP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45464" y="1796294"/>
            <a:ext cx="594360" cy="594360"/>
            <a:chOff x="1051560" y="1291590"/>
            <a:chExt cx="594360" cy="594360"/>
          </a:xfrm>
        </p:grpSpPr>
        <p:sp>
          <p:nvSpPr>
            <p:cNvPr id="11" name="椭圆 10"/>
            <p:cNvSpPr/>
            <p:nvPr/>
          </p:nvSpPr>
          <p:spPr>
            <a:xfrm>
              <a:off x="1051560" y="1291590"/>
              <a:ext cx="594360" cy="59436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11580" y="1426964"/>
              <a:ext cx="331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5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23838" y="1796294"/>
            <a:ext cx="5021580" cy="2049279"/>
            <a:chOff x="1051560" y="1291590"/>
            <a:chExt cx="5021580" cy="2049279"/>
          </a:xfrm>
        </p:grpSpPr>
        <p:sp>
          <p:nvSpPr>
            <p:cNvPr id="14" name="文本框 13"/>
            <p:cNvSpPr txBox="1"/>
            <p:nvPr/>
          </p:nvSpPr>
          <p:spPr>
            <a:xfrm>
              <a:off x="1771650" y="1291590"/>
              <a:ext cx="4301490" cy="2049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b="1" dirty="0" smtClean="0">
                  <a:solidFill>
                    <a:srgbClr val="01395C"/>
                  </a:solidFill>
                </a:rPr>
                <a:t>标题</a:t>
              </a:r>
              <a:endParaRPr lang="en-US" altLang="zh-CN" b="1" dirty="0" smtClean="0">
                <a:solidFill>
                  <a:srgbClr val="01395C"/>
                </a:solidFill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、文本文本文本</a:t>
              </a:r>
            </a:p>
            <a:p>
              <a:pPr>
                <a:lnSpc>
                  <a:spcPts val="2500"/>
                </a:lnSpc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、文本文本文本文本文本文本</a:t>
              </a:r>
            </a:p>
            <a:p>
              <a:pPr>
                <a:lnSpc>
                  <a:spcPts val="2500"/>
                </a:lnSpc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、文本文本文本文本文本文本文本</a:t>
              </a:r>
            </a:p>
            <a:p>
              <a:pPr>
                <a:lnSpc>
                  <a:spcPts val="2500"/>
                </a:lnSpc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、文本文本文本文本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文本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、文本文本文本文本文本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51560" y="1291590"/>
              <a:ext cx="594360" cy="594360"/>
              <a:chOff x="1051560" y="1291590"/>
              <a:chExt cx="594360" cy="59436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051560" y="1291590"/>
                <a:ext cx="594360" cy="594360"/>
              </a:xfrm>
              <a:prstGeom prst="ellipse">
                <a:avLst/>
              </a:prstGeom>
              <a:solidFill>
                <a:srgbClr val="013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183005" y="1426964"/>
                <a:ext cx="331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6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53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442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7</a:t>
            </a:fld>
            <a:endParaRPr lang="zh-CN" altLang="en-US" sz="2400" dirty="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17170"/>
            <a:ext cx="12192000" cy="628650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86810" y="2146811"/>
            <a:ext cx="965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01395C"/>
                </a:solidFill>
              </a:rPr>
              <a:t>3</a:t>
            </a:r>
            <a:endParaRPr lang="zh-CN" altLang="en-US" sz="9600" dirty="0">
              <a:solidFill>
                <a:srgbClr val="01395C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939294" y="2314237"/>
            <a:ext cx="0" cy="1262129"/>
          </a:xfrm>
          <a:prstGeom prst="line">
            <a:avLst/>
          </a:prstGeom>
          <a:ln w="31750">
            <a:solidFill>
              <a:srgbClr val="013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029447" y="2529802"/>
            <a:ext cx="3481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01395C"/>
                </a:solidFill>
                <a:latin typeface="+mj-ea"/>
                <a:ea typeface="+mj-ea"/>
              </a:rPr>
              <a:t>作风建设</a:t>
            </a:r>
            <a:endParaRPr lang="zh-CN" altLang="en-US" sz="4800" dirty="0">
              <a:solidFill>
                <a:srgbClr val="01395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804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47944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1BA2A9FC-7AA8-4CE1-982B-D6C0EE4707B3}" type="slidenum">
              <a:rPr lang="zh-CN" altLang="en-US" sz="2400">
                <a:solidFill>
                  <a:srgbClr val="01395C"/>
                </a:solidFill>
                <a:latin typeface="Impact" panose="020B0806030902050204" pitchFamily="34" charset="0"/>
              </a:rPr>
              <a:pPr/>
              <a:t>8</a:t>
            </a:fld>
            <a:endParaRPr lang="zh-CN" altLang="en-US" sz="2400">
              <a:solidFill>
                <a:srgbClr val="01395C"/>
              </a:solidFill>
              <a:latin typeface="Impact" panose="020B080603090205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08710" y="240030"/>
            <a:ext cx="1668780" cy="468630"/>
            <a:chOff x="1108710" y="240030"/>
            <a:chExt cx="1668780" cy="468630"/>
          </a:xfrm>
        </p:grpSpPr>
        <p:sp>
          <p:nvSpPr>
            <p:cNvPr id="6" name="矩形 5"/>
            <p:cNvSpPr/>
            <p:nvPr/>
          </p:nvSpPr>
          <p:spPr>
            <a:xfrm>
              <a:off x="1108710" y="240030"/>
              <a:ext cx="1467263" cy="4686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10227" y="289679"/>
              <a:ext cx="146726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dirty="0" smtClean="0">
                  <a:solidFill>
                    <a:srgbClr val="01395C"/>
                  </a:solidFill>
                  <a:latin typeface="+mj-ea"/>
                  <a:ea typeface="+mj-ea"/>
                </a:rPr>
                <a:t>作风建设</a:t>
              </a:r>
              <a:endParaRPr lang="zh-CN" altLang="en-US" dirty="0">
                <a:solidFill>
                  <a:srgbClr val="01395C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554480" y="2160955"/>
            <a:ext cx="2480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1395C"/>
                </a:solidFill>
              </a:rPr>
              <a:t>标题标题标题</a:t>
            </a:r>
            <a:endParaRPr lang="zh-CN" altLang="en-US" sz="2000" b="1" dirty="0">
              <a:solidFill>
                <a:srgbClr val="01395C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4390" y="2918490"/>
            <a:ext cx="348615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/>
              <a:t>文本文本文本文本文本</a:t>
            </a:r>
            <a:endParaRPr lang="zh-CN" altLang="en-US" sz="1600" dirty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en-US" altLang="zh-CN" sz="1600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zh-CN" altLang="en-US" sz="16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651510" y="1855559"/>
            <a:ext cx="925830" cy="925830"/>
            <a:chOff x="628650" y="1668780"/>
            <a:chExt cx="925830" cy="925830"/>
          </a:xfrm>
        </p:grpSpPr>
        <p:sp>
          <p:nvSpPr>
            <p:cNvPr id="9" name="椭圆 8"/>
            <p:cNvSpPr/>
            <p:nvPr/>
          </p:nvSpPr>
          <p:spPr>
            <a:xfrm>
              <a:off x="628650" y="1668780"/>
              <a:ext cx="925830" cy="92583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57250" y="1716196"/>
              <a:ext cx="4229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</a:rPr>
                <a:t>1</a:t>
              </a:r>
              <a:endParaRPr lang="zh-CN" altLang="en-US" sz="4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257800" y="2160955"/>
            <a:ext cx="2480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1395C"/>
                </a:solidFill>
              </a:rPr>
              <a:t>标题标题标题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537710" y="2918490"/>
            <a:ext cx="348615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en-US" altLang="zh-CN" sz="1600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en-US" altLang="zh-CN" sz="1600" dirty="0" smtClean="0"/>
          </a:p>
          <a:p>
            <a:pPr>
              <a:lnSpc>
                <a:spcPts val="2500"/>
              </a:lnSpc>
            </a:pPr>
            <a:endParaRPr lang="zh-CN" altLang="en-US" sz="1600" dirty="0"/>
          </a:p>
        </p:txBody>
      </p:sp>
      <p:sp>
        <p:nvSpPr>
          <p:cNvPr id="21" name="文本框 20"/>
          <p:cNvSpPr txBox="1"/>
          <p:nvPr/>
        </p:nvSpPr>
        <p:spPr>
          <a:xfrm>
            <a:off x="9029700" y="2160955"/>
            <a:ext cx="2766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1395C"/>
                </a:solidFill>
              </a:rPr>
              <a:t>标题标题标题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09610" y="2918490"/>
            <a:ext cx="348615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en-US" altLang="zh-CN" sz="1600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文本文本文本文本文本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文本文本文本文本</a:t>
            </a:r>
            <a:r>
              <a:rPr lang="zh-CN" altLang="en-US" sz="1600" dirty="0" smtClean="0"/>
              <a:t>文本</a:t>
            </a:r>
            <a:endParaRPr lang="zh-CN" altLang="en-US" sz="16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343400" y="1855559"/>
            <a:ext cx="925830" cy="925830"/>
            <a:chOff x="628650" y="1668780"/>
            <a:chExt cx="925830" cy="925830"/>
          </a:xfrm>
        </p:grpSpPr>
        <p:sp>
          <p:nvSpPr>
            <p:cNvPr id="27" name="椭圆 26"/>
            <p:cNvSpPr/>
            <p:nvPr/>
          </p:nvSpPr>
          <p:spPr>
            <a:xfrm>
              <a:off x="628650" y="1668780"/>
              <a:ext cx="925830" cy="92583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57250" y="1716196"/>
              <a:ext cx="4229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</a:rPr>
                <a:t>2</a:t>
              </a:r>
              <a:endParaRPr lang="zh-CN" altLang="en-US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147685" y="1855559"/>
            <a:ext cx="925830" cy="925830"/>
            <a:chOff x="628650" y="1668780"/>
            <a:chExt cx="925830" cy="925830"/>
          </a:xfrm>
        </p:grpSpPr>
        <p:sp>
          <p:nvSpPr>
            <p:cNvPr id="30" name="椭圆 29"/>
            <p:cNvSpPr/>
            <p:nvPr/>
          </p:nvSpPr>
          <p:spPr>
            <a:xfrm>
              <a:off x="628650" y="1668780"/>
              <a:ext cx="925830" cy="925830"/>
            </a:xfrm>
            <a:prstGeom prst="ellipse">
              <a:avLst/>
            </a:prstGeom>
            <a:solidFill>
              <a:srgbClr val="013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57250" y="1716196"/>
              <a:ext cx="4229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</a:rPr>
                <a:t>3</a:t>
              </a:r>
              <a:endParaRPr lang="zh-CN" altLang="en-US" sz="4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6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Impact"/>
        <a:ea typeface="方正粗宋简体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637</Words>
  <Application>Microsoft Office PowerPoint</Application>
  <PresentationFormat>自定义</PresentationFormat>
  <Paragraphs>135</Paragraphs>
  <Slides>13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党群工作计划落实情况汇报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 请批评指正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jianfeng lai</dc:creator>
  <cp:lastModifiedBy>YANGS2015</cp:lastModifiedBy>
  <cp:revision>32</cp:revision>
  <dcterms:created xsi:type="dcterms:W3CDTF">2014-04-12T07:42:58Z</dcterms:created>
  <dcterms:modified xsi:type="dcterms:W3CDTF">2015-05-30T13:15:55Z</dcterms:modified>
</cp:coreProperties>
</file>