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hp" ContentType="image/png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349" r:id="rId2"/>
    <p:sldId id="382" r:id="rId3"/>
    <p:sldId id="383" r:id="rId4"/>
    <p:sldId id="386" r:id="rId5"/>
    <p:sldId id="385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</p:sldIdLst>
  <p:sldSz cx="12192000" cy="6858000"/>
  <p:notesSz cx="6858000" cy="9144000"/>
  <p:embeddedFontLst>
    <p:embeddedFont>
      <p:font typeface="华康俪金黑W8(P)" panose="020B0800000000000000" pitchFamily="34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粗宋简体" panose="03000509000000000000" pitchFamily="65" charset="-122"/>
      <p:regular r:id="rId29"/>
    </p:embeddedFont>
    <p:embeddedFont>
      <p:font typeface="华文细黑" panose="02010600040101010101" pitchFamily="2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华康宋体W12(P)" panose="02020C00000000000000" pitchFamily="18" charset="-122"/>
      <p:regular r:id="rId35"/>
    </p:embeddedFont>
    <p:embeddedFont>
      <p:font typeface="黑体" panose="02010609060101010101" pitchFamily="49" charset="-122"/>
      <p:regular r:id="rId36"/>
    </p:embeddedFont>
    <p:embeddedFont>
      <p:font typeface="Calibri Light" panose="020F0302020204030204" pitchFamily="34" charset="0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143" userDrawn="1">
          <p15:clr>
            <a:srgbClr val="A4A3A4"/>
          </p15:clr>
        </p15:guide>
        <p15:guide id="3" pos="753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4656" userDrawn="1">
          <p15:clr>
            <a:srgbClr val="A4A3A4"/>
          </p15:clr>
        </p15:guide>
        <p15:guide id="6" pos="7333" userDrawn="1">
          <p15:clr>
            <a:srgbClr val="A4A3A4"/>
          </p15:clr>
        </p15:guide>
        <p15:guide id="7" orient="horz" pos="3680" userDrawn="1">
          <p15:clr>
            <a:srgbClr val="A4A3A4"/>
          </p15:clr>
        </p15:guide>
        <p15:guide id="8" orient="horz" pos="3407" userDrawn="1">
          <p15:clr>
            <a:srgbClr val="A4A3A4"/>
          </p15:clr>
        </p15:guide>
        <p15:guide id="10" orient="horz" pos="2364" userDrawn="1">
          <p15:clr>
            <a:srgbClr val="A4A3A4"/>
          </p15:clr>
        </p15:guide>
        <p15:guide id="11" orient="horz" pos="2750" userDrawn="1">
          <p15:clr>
            <a:srgbClr val="A4A3A4"/>
          </p15:clr>
        </p15:guide>
        <p15:guide id="12" pos="3940" userDrawn="1">
          <p15:clr>
            <a:srgbClr val="A4A3A4"/>
          </p15:clr>
        </p15:guide>
        <p15:guide id="13" pos="13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0110"/>
    <a:srgbClr val="F0F0F0"/>
    <a:srgbClr val="D8D8D8"/>
    <a:srgbClr val="000000"/>
    <a:srgbClr val="D90716"/>
    <a:srgbClr val="AA0510"/>
    <a:srgbClr val="FFB7BC"/>
    <a:srgbClr val="E23D48"/>
    <a:srgbClr val="FFC000"/>
    <a:srgbClr val="FE5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140" autoAdjust="0"/>
  </p:normalViewPr>
  <p:slideViewPr>
    <p:cSldViewPr snapToGrid="0">
      <p:cViewPr varScale="1">
        <p:scale>
          <a:sx n="85" d="100"/>
          <a:sy n="85" d="100"/>
        </p:scale>
        <p:origin x="298" y="77"/>
      </p:cViewPr>
      <p:guideLst>
        <p:guide orient="horz" pos="4201"/>
        <p:guide pos="143"/>
        <p:guide pos="7537"/>
        <p:guide orient="horz" pos="890"/>
        <p:guide pos="4656"/>
        <p:guide pos="7333"/>
        <p:guide orient="horz" pos="3680"/>
        <p:guide orient="horz" pos="3407"/>
        <p:guide orient="horz" pos="2364"/>
        <p:guide orient="horz" pos="2750"/>
        <p:guide pos="3940"/>
        <p:guide pos="1323"/>
      </p:guideLst>
    </p:cSldViewPr>
  </p:slideViewPr>
  <p:outlineViewPr>
    <p:cViewPr>
      <p:scale>
        <a:sx n="33" d="100"/>
        <a:sy n="33" d="100"/>
      </p:scale>
      <p:origin x="0" y="-50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94"/>
    </p:cViewPr>
  </p:sorterViewPr>
  <p:notesViewPr>
    <p:cSldViewPr snapToGrid="0">
      <p:cViewPr varScale="1">
        <p:scale>
          <a:sx n="54" d="100"/>
          <a:sy n="54" d="100"/>
        </p:scale>
        <p:origin x="289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南非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solidFill>
                <a:srgbClr val="D90110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E2E98A4-1D13-4298-9212-D469903CD415}" type="VALUE">
                      <a:rPr lang="en-US" altLang="zh-CN" sz="2000">
                        <a:solidFill>
                          <a:srgbClr val="D9011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>
                        <a:defRPr sz="2000"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巴西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中国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0.47</c:v>
                </c:pt>
              </c:numCache>
            </c:numRef>
          </c:val>
        </c:ser>
        <c:ser>
          <c:idx val="3"/>
          <c:order val="3"/>
          <c:tx>
            <c:strRef>
              <c:f>Sheet1!$K$1</c:f>
              <c:strCache>
                <c:ptCount val="1"/>
                <c:pt idx="0">
                  <c:v>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0.46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俄罗斯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0.42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法国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0.33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印度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0.33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日本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0.33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日本2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0.28000000000000003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62521456"/>
        <c:axId val="762522016"/>
      </c:barChart>
      <c:catAx>
        <c:axId val="7625214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2522016"/>
        <c:crosses val="autoZero"/>
        <c:auto val="1"/>
        <c:lblAlgn val="ctr"/>
        <c:lblOffset val="100"/>
        <c:noMultiLvlLbl val="0"/>
      </c:catAx>
      <c:valAx>
        <c:axId val="762522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6252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749999999999997E-3"/>
          <c:y val="4.2187497404804541E-2"/>
          <c:w val="0.96562499999999996"/>
          <c:h val="0.948437503171905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0.81</c:v>
                </c:pt>
                <c:pt idx="1">
                  <c:v>0.82</c:v>
                </c:pt>
                <c:pt idx="2">
                  <c:v>0.83</c:v>
                </c:pt>
                <c:pt idx="3">
                  <c:v>0.84</c:v>
                </c:pt>
                <c:pt idx="4">
                  <c:v>0.88</c:v>
                </c:pt>
                <c:pt idx="5">
                  <c:v>0.9</c:v>
                </c:pt>
                <c:pt idx="6">
                  <c:v>0.82</c:v>
                </c:pt>
                <c:pt idx="7">
                  <c:v>0.75</c:v>
                </c:pt>
                <c:pt idx="8">
                  <c:v>0.6</c:v>
                </c:pt>
                <c:pt idx="9">
                  <c:v>0.61</c:v>
                </c:pt>
                <c:pt idx="10">
                  <c:v>0.63</c:v>
                </c:pt>
                <c:pt idx="11">
                  <c:v>0.65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656801472"/>
        <c:axId val="656800352"/>
      </c:lineChart>
      <c:catAx>
        <c:axId val="656801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56800352"/>
        <c:crosses val="autoZero"/>
        <c:auto val="1"/>
        <c:lblAlgn val="ctr"/>
        <c:lblOffset val="100"/>
        <c:noMultiLvlLbl val="0"/>
      </c:catAx>
      <c:valAx>
        <c:axId val="65680035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65680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749999999999999E-2"/>
          <c:y val="3.5156247837337118E-2"/>
          <c:w val="0.96562499999999996"/>
          <c:h val="0.9484375031719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1910年前的欧洲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上层阶级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（</a:t>
                    </a:r>
                    <a:r>
                      <a:rPr lang="en-US" altLang="zh-CN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10%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）占 </a:t>
                    </a:r>
                    <a:fld id="{2710C0EB-05A7-4BDB-BD8F-670655E19B6A}" type="PERCENTAGE">
                      <a:rPr lang="en-US" altLang="zh-CN" baseline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/>
                      <a:t>[百分比]</a:t>
                    </a:fld>
                    <a:endParaRPr lang="zh-CN" altLang="en-US" baseline="0" dirty="0" smtClean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1800" b="1" i="0" u="none" strike="noStrike" kern="1200" spc="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最下层50%</c:v>
                </c:pt>
                <c:pt idx="1">
                  <c:v>中间的40%</c:v>
                </c:pt>
                <c:pt idx="2">
                  <c:v>最最上层的1%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90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749999999999999E-2"/>
          <c:y val="3.5156247837337118E-2"/>
          <c:w val="0.96562499999999996"/>
          <c:h val="0.9484375031719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1910年前的欧洲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20783218503937012"/>
                  <c:y val="-1.4062499134934847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上层阶级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（</a:t>
                    </a:r>
                    <a:r>
                      <a:rPr lang="en-US" altLang="zh-CN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10%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）占 </a:t>
                    </a:r>
                    <a:fld id="{2710C0EB-05A7-4BDB-BD8F-670655E19B6A}" type="PERCENTAGE">
                      <a:rPr lang="en-US" altLang="zh-CN" baseline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/>
                      <a:t>[百分比]</a:t>
                    </a:fld>
                    <a:endParaRPr lang="zh-CN" altLang="en-US" baseline="0" dirty="0" smtClean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1800" b="1" i="0" u="none" strike="noStrike" kern="1200" spc="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最下层50%</c:v>
                </c:pt>
                <c:pt idx="1">
                  <c:v>中间的40%</c:v>
                </c:pt>
                <c:pt idx="2">
                  <c:v>最最上层的1%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35</c:v>
                </c:pt>
                <c:pt idx="2">
                  <c:v>60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749999999999997E-3"/>
          <c:y val="5.156249682809444E-2"/>
          <c:w val="0.96562499999999996"/>
          <c:h val="0.948437503171905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80</c:v>
                </c:pt>
                <c:pt idx="12">
                  <c:v>80</c:v>
                </c:pt>
                <c:pt idx="13">
                  <c:v>80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656794752"/>
        <c:axId val="656799232"/>
      </c:lineChart>
      <c:catAx>
        <c:axId val="656794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56799232"/>
        <c:crosses val="autoZero"/>
        <c:auto val="1"/>
        <c:lblAlgn val="ctr"/>
        <c:lblOffset val="100"/>
        <c:noMultiLvlLbl val="0"/>
      </c:catAx>
      <c:valAx>
        <c:axId val="656799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5679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125E-3"/>
          <c:y val="5.156249682809444E-2"/>
          <c:w val="0.96562499999999996"/>
          <c:h val="0.948437503171905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80</c:v>
                </c:pt>
                <c:pt idx="12">
                  <c:v>80</c:v>
                </c:pt>
                <c:pt idx="13">
                  <c:v>80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767215904"/>
        <c:axId val="767216464"/>
      </c:lineChart>
      <c:catAx>
        <c:axId val="767215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7216464"/>
        <c:crosses val="autoZero"/>
        <c:auto val="1"/>
        <c:lblAlgn val="ctr"/>
        <c:lblOffset val="100"/>
        <c:noMultiLvlLbl val="0"/>
      </c:catAx>
      <c:valAx>
        <c:axId val="767216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6721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00000000000001E-2"/>
          <c:y val="5.156249682809444E-2"/>
          <c:w val="0.96562499999999996"/>
          <c:h val="0.948437503171905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0.41</c:v>
                </c:pt>
                <c:pt idx="1">
                  <c:v>0.42</c:v>
                </c:pt>
                <c:pt idx="2">
                  <c:v>0.44</c:v>
                </c:pt>
                <c:pt idx="3">
                  <c:v>0.45</c:v>
                </c:pt>
                <c:pt idx="4">
                  <c:v>0.36</c:v>
                </c:pt>
                <c:pt idx="5">
                  <c:v>0.34</c:v>
                </c:pt>
                <c:pt idx="6">
                  <c:v>0.35</c:v>
                </c:pt>
                <c:pt idx="7">
                  <c:v>0.33</c:v>
                </c:pt>
                <c:pt idx="8">
                  <c:v>0.38</c:v>
                </c:pt>
                <c:pt idx="9">
                  <c:v>0.43</c:v>
                </c:pt>
                <c:pt idx="10">
                  <c:v>0.47</c:v>
                </c:pt>
                <c:pt idx="11">
                  <c:v>0.48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768490672"/>
        <c:axId val="768491232"/>
      </c:lineChart>
      <c:catAx>
        <c:axId val="7684906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8491232"/>
        <c:crosses val="autoZero"/>
        <c:auto val="1"/>
        <c:lblAlgn val="ctr"/>
        <c:lblOffset val="100"/>
        <c:noMultiLvlLbl val="0"/>
      </c:catAx>
      <c:valAx>
        <c:axId val="76849123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76849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749999999999997E-3"/>
          <c:y val="5.156249682809444E-2"/>
          <c:w val="0.96562499999999996"/>
          <c:h val="0.948437503171905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67</c:v>
                </c:pt>
                <c:pt idx="12">
                  <c:v>60</c:v>
                </c:pt>
                <c:pt idx="13">
                  <c:v>60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768493472"/>
        <c:axId val="768494032"/>
      </c:lineChart>
      <c:catAx>
        <c:axId val="768493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8494032"/>
        <c:crosses val="autoZero"/>
        <c:auto val="1"/>
        <c:lblAlgn val="ctr"/>
        <c:lblOffset val="100"/>
        <c:noMultiLvlLbl val="0"/>
      </c:catAx>
      <c:valAx>
        <c:axId val="768494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684934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152903543307088"/>
          <c:y val="0.16183463571391268"/>
          <c:w val="0.49881692913385828"/>
          <c:h val="0.7482253476731454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0110"/>
            </a:solidFill>
            <a:ln>
              <a:solidFill>
                <a:srgbClr val="D90110"/>
              </a:solidFill>
            </a:ln>
            <a:effectLst/>
          </c:spPr>
          <c:dPt>
            <c:idx val="0"/>
            <c:bubble3D val="0"/>
            <c:explosion val="8"/>
            <c:spPr>
              <a:solidFill>
                <a:srgbClr val="D90110"/>
              </a:solidFill>
              <a:ln>
                <a:solidFill>
                  <a:srgbClr val="D90110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2361342980535163E-2"/>
                  <c:y val="-4.629900079474517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努力</a:t>
                    </a:r>
                    <a:r>
                      <a:rPr lang="en-US" altLang="zh-CN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30%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1800" b="0" i="0" u="none" strike="noStrike" kern="1200" spc="0" baseline="0" dirty="0" smtClean="0">
                      <a:solidFill>
                        <a:srgbClr val="D901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48318048633522E-3"/>
                  <c:y val="-2.0823119893621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天赋</a:t>
                    </a:r>
                    <a:r>
                      <a:rPr lang="en-US" altLang="zh-CN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10</a:t>
                    </a:r>
                    <a:r>
                      <a:rPr lang="en-US" altLang="zh-CN" sz="1800" b="0" i="0" u="none" strike="noStrike" kern="1200" spc="0" baseline="0" dirty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zh-CN" altLang="en-US" sz="1800" b="0" i="0" u="none" strike="noStrike" kern="1200" spc="0" baseline="0">
                      <a:solidFill>
                        <a:srgbClr val="D901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207308495568457"/>
                      <c:h val="0.139128188203526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8.0200038418059783E-2"/>
                  <c:y val="9.8002175067383166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81D2C103-DDB7-449A-A01E-3E2A3EDD4C97}" type="CATEGORYNAME">
                      <a:rPr lang="zh-CN" altLang="en-US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pPr>
                      <a:t>[类别名称]</a:t>
                    </a:fld>
                    <a:fld id="{C3BF10FC-5F7B-4E66-BE01-EAB673ABE0D4}" type="PERCENTAGE">
                      <a:rPr lang="en-US" altLang="zh-CN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zh-CN" altLang="en-US" sz="1800" b="0" i="0" u="none" strike="noStrike" kern="1200" spc="0" baseline="0">
                      <a:solidFill>
                        <a:srgbClr val="D901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08727028395333"/>
                      <c:h val="8.8808146922687195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6.9642813653539748E-2"/>
                  <c:y val="-8.9241942401235997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23749737-9260-491B-97AE-728E7FEA5B41}" type="CATEGORYNAME">
                      <a:rPr lang="zh-CN" altLang="en-US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pPr>
                      <a:t>[类别名称]</a:t>
                    </a:fld>
                    <a:fld id="{DEE5ED2F-0C38-4B21-B06E-55457B47DA5F}" type="PERCENTAGE">
                      <a:rPr lang="en-US" altLang="zh-CN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1800" b="0" i="0" u="none" strike="noStrike" kern="1200" spc="0" baseline="0">
                      <a:solidFill>
                        <a:srgbClr val="D901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82721372779529"/>
                      <c:h val="0.1926733536442684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2.5675102242521199E-2"/>
                  <c:y val="-6.0572090039264111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CC5C7FB6-E11D-45BD-B242-32C6D773CF7B}" type="CATEGORYNAME">
                      <a:rPr lang="zh-CN" altLang="en-US" b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pPr>
                        <a:defRPr sz="1800" b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pPr>
                      <a:t>[类别名称]</a:t>
                    </a:fld>
                    <a:r>
                      <a:rPr lang="en-US" altLang="zh-CN" b="0" baseline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rgbClr val="D901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5B9BD5"/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努力</c:v>
                </c:pt>
                <c:pt idx="1">
                  <c:v>天赋</c:v>
                </c:pt>
                <c:pt idx="2">
                  <c:v>运气</c:v>
                </c:pt>
                <c:pt idx="3">
                  <c:v>家庭</c:v>
                </c:pt>
                <c:pt idx="4">
                  <c:v>社会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1504</c:v>
                </c:pt>
                <c:pt idx="1">
                  <c:v>542</c:v>
                </c:pt>
                <c:pt idx="2">
                  <c:v>698</c:v>
                </c:pt>
                <c:pt idx="3">
                  <c:v>1002</c:v>
                </c:pt>
                <c:pt idx="4">
                  <c:v>1236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0.6462</cdr:y>
    </cdr:from>
    <cdr:to>
      <cdr:x>0.99531</cdr:x>
      <cdr:y>0.6462</cdr:y>
    </cdr:to>
    <cdr:cxnSp macro="">
      <cdr:nvCxnSpPr>
        <cdr:cNvPr id="4" name="直接连接符 3"/>
        <cdr:cNvCxnSpPr/>
      </cdr:nvCxnSpPr>
      <cdr:spPr>
        <a:xfrm xmlns:a="http://schemas.openxmlformats.org/drawingml/2006/main">
          <a:off x="0" y="3501543"/>
          <a:ext cx="808988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D9011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8D5EF-1506-49DE-A1D2-19A24375DE31}" type="datetimeFigureOut">
              <a:rPr lang="zh-CN" altLang="en-US" smtClean="0"/>
              <a:t>2015/3/5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55641-69C3-4CD9-AB8C-C1BCFFA45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18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56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505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AB39-66D7-4FE8-916E-1F6D3A167A85}" type="datetimeFigureOut">
              <a:rPr lang="zh-CN" altLang="en-US" smtClean="0"/>
              <a:t>2015/3/5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CD163-33C9-4458-BC13-8592836D62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50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AB39-66D7-4FE8-916E-1F6D3A167A85}" type="datetimeFigureOut">
              <a:rPr lang="zh-CN" altLang="en-US" smtClean="0"/>
              <a:t>2015/3/5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CD163-33C9-4458-BC13-8592836D62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9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3AB39-66D7-4FE8-916E-1F6D3A167A85}" type="datetimeFigureOut">
              <a:rPr lang="zh-CN" altLang="en-US" smtClean="0"/>
              <a:t>2015/3/5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CD163-33C9-4458-BC13-8592836D62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2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h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013" y="2819094"/>
            <a:ext cx="11737976" cy="1219812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6" y="873125"/>
            <a:ext cx="3456999" cy="4939667"/>
          </a:xfrm>
          <a:prstGeom prst="rect">
            <a:avLst/>
          </a:prstGeom>
          <a:solidFill>
            <a:srgbClr val="D90110"/>
          </a:solidFill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65064" y="3044280"/>
            <a:ext cx="5250287" cy="76944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跨时代的经济学著作</a:t>
            </a:r>
            <a:endParaRPr lang="zh-CN" altLang="en-US" sz="4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3989" y="4175555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43986" y="4615891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Mr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蔬菜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拆书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4018" y="5056227"/>
            <a:ext cx="39413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青春的天涯刀客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9516" y="4175555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8343" y="2098793"/>
            <a:ext cx="469702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较劲</a:t>
            </a:r>
            <a:r>
              <a:rPr lang="zh-CN" altLang="en-US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马克思与亚当</a:t>
            </a:r>
            <a:r>
              <a:rPr lang="en-US" altLang="zh-CN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斯密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937793" y="2391180"/>
            <a:ext cx="889021" cy="889021"/>
            <a:chOff x="7240836" y="4274153"/>
            <a:chExt cx="1111035" cy="1111035"/>
          </a:xfrm>
        </p:grpSpPr>
        <p:sp>
          <p:nvSpPr>
            <p:cNvPr id="11" name="椭圆 10"/>
            <p:cNvSpPr/>
            <p:nvPr/>
          </p:nvSpPr>
          <p:spPr>
            <a:xfrm>
              <a:off x="7240836" y="4274153"/>
              <a:ext cx="1111035" cy="1111035"/>
            </a:xfrm>
            <a:prstGeom prst="ellipse">
              <a:avLst/>
            </a:prstGeom>
            <a:solidFill>
              <a:srgbClr val="D9011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dirty="0">
                <a:latin typeface="华康宋体W12(P)" panose="02020C00000000000000" pitchFamily="18" charset="-122"/>
                <a:ea typeface="华康宋体W12(P)" panose="02020C00000000000000" pitchFamily="18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796341">
              <a:off x="7316164" y="4620203"/>
              <a:ext cx="960378" cy="418934"/>
            </a:xfrm>
            <a:custGeom>
              <a:avLst/>
              <a:gdLst>
                <a:gd name="connsiteX0" fmla="*/ 2596965 w 2973088"/>
                <a:gd name="connsiteY0" fmla="*/ 0 h 1296914"/>
                <a:gd name="connsiteX1" fmla="*/ 2973088 w 2973088"/>
                <a:gd name="connsiteY1" fmla="*/ 456951 h 1296914"/>
                <a:gd name="connsiteX2" fmla="*/ 1717364 w 2973088"/>
                <a:gd name="connsiteY2" fmla="*/ 802632 h 1296914"/>
                <a:gd name="connsiteX3" fmla="*/ 2247255 w 2973088"/>
                <a:gd name="connsiteY3" fmla="*/ 1296914 h 1296914"/>
                <a:gd name="connsiteX4" fmla="*/ 0 w 2973088"/>
                <a:gd name="connsiteY4" fmla="*/ 1296914 h 1296914"/>
                <a:gd name="connsiteX5" fmla="*/ 1269206 w 2973088"/>
                <a:gd name="connsiteY5" fmla="*/ 898626 h 1296914"/>
                <a:gd name="connsiteX6" fmla="*/ 950853 w 2973088"/>
                <a:gd name="connsiteY6" fmla="*/ 511860 h 129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3088" h="1296914">
                  <a:moveTo>
                    <a:pt x="2596965" y="0"/>
                  </a:moveTo>
                  <a:lnTo>
                    <a:pt x="2973088" y="456951"/>
                  </a:lnTo>
                  <a:lnTo>
                    <a:pt x="1717364" y="802632"/>
                  </a:lnTo>
                  <a:lnTo>
                    <a:pt x="2247255" y="1296914"/>
                  </a:lnTo>
                  <a:lnTo>
                    <a:pt x="0" y="1296914"/>
                  </a:lnTo>
                  <a:lnTo>
                    <a:pt x="1269206" y="898626"/>
                  </a:lnTo>
                  <a:lnTo>
                    <a:pt x="950853" y="5118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103408" y="6168917"/>
            <a:ext cx="39413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特别鸣谢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曹将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PPTao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02798" y="5483036"/>
            <a:ext cx="39413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7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1116855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战后发达国家普通群众不是一直情绪稳定吗？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7059" y="2170562"/>
            <a:ext cx="7448742" cy="293735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14065" y="2696929"/>
            <a:ext cx="671732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两次世界大战以来大半个多世纪中，劳动力获利超过资本的“良性资本主义”，实在代表了历史的一个例外。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——托马斯·皮凯蒂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l="30925" t="17844" r="29118" b="51487"/>
          <a:stretch/>
        </p:blipFill>
        <p:spPr>
          <a:xfrm>
            <a:off x="2127059" y="2500984"/>
            <a:ext cx="562707" cy="5908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30925" t="17844" r="29118" b="51487"/>
          <a:stretch/>
        </p:blipFill>
        <p:spPr>
          <a:xfrm flipH="1">
            <a:off x="9013093" y="3340321"/>
            <a:ext cx="562707" cy="5908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127058" y="2623070"/>
            <a:ext cx="63547" cy="274717"/>
          </a:xfrm>
          <a:prstGeom prst="rect">
            <a:avLst/>
          </a:prstGeom>
          <a:solidFill>
            <a:srgbClr val="D90110"/>
          </a:soli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看看藏在历史数据中财富集中秘密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726178" y="1682457"/>
            <a:ext cx="8583047" cy="5418667"/>
            <a:chOff x="389894" y="2244177"/>
            <a:chExt cx="8583047" cy="5418667"/>
          </a:xfrm>
        </p:grpSpPr>
        <p:grpSp>
          <p:nvGrpSpPr>
            <p:cNvPr id="43" name="组合 42"/>
            <p:cNvGrpSpPr/>
            <p:nvPr/>
          </p:nvGrpSpPr>
          <p:grpSpPr>
            <a:xfrm>
              <a:off x="617417" y="2244177"/>
              <a:ext cx="8128000" cy="5418667"/>
              <a:chOff x="2032000" y="1522814"/>
              <a:chExt cx="8128000" cy="5418667"/>
            </a:xfrm>
          </p:grpSpPr>
          <p:graphicFrame>
            <p:nvGraphicFramePr>
              <p:cNvPr id="45" name="图表 44"/>
              <p:cNvGraphicFramePr/>
              <p:nvPr>
                <p:extLst>
                  <p:ext uri="{D42A27DB-BD31-4B8C-83A1-F6EECF244321}">
                    <p14:modId xmlns:p14="http://schemas.microsoft.com/office/powerpoint/2010/main" val="2603696102"/>
                  </p:ext>
                </p:extLst>
              </p:nvPr>
            </p:nvGraphicFramePr>
            <p:xfrm>
              <a:off x="2032000" y="1522814"/>
              <a:ext cx="8128000" cy="54186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6" name="右箭头 39"/>
              <p:cNvSpPr/>
              <p:nvPr/>
            </p:nvSpPr>
            <p:spPr>
              <a:xfrm rot="16955219">
                <a:off x="9338662" y="3871629"/>
                <a:ext cx="599525" cy="143969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795185" y="3420394"/>
                <a:ext cx="934277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1910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右箭头 39"/>
              <p:cNvSpPr/>
              <p:nvPr/>
            </p:nvSpPr>
            <p:spPr>
              <a:xfrm rot="17391546">
                <a:off x="5110354" y="2742150"/>
                <a:ext cx="818486" cy="150641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9015500" y="4316617"/>
                <a:ext cx="974689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2400" dirty="0"/>
                  <a:t>2010</a:t>
                </a:r>
                <a:endParaRPr lang="zh-CN" altLang="en-US" sz="2400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643643" y="2276233"/>
                <a:ext cx="921431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2400" dirty="0"/>
                  <a:t>1960</a:t>
                </a:r>
                <a:endParaRPr lang="zh-CN" altLang="en-US" sz="2400" dirty="0"/>
              </a:p>
            </p:txBody>
          </p:sp>
          <p:sp>
            <p:nvSpPr>
              <p:cNvPr id="51" name="右箭头 39"/>
              <p:cNvSpPr/>
              <p:nvPr/>
            </p:nvSpPr>
            <p:spPr>
              <a:xfrm rot="6843929">
                <a:off x="7576581" y="3078328"/>
                <a:ext cx="818486" cy="150641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389894" y="5865690"/>
              <a:ext cx="85830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1870-2010</a:t>
              </a:r>
              <a:r>
                <a:rPr lang="zh-CN" altLang="en-US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年欧洲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前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10%</a:t>
              </a:r>
              <a:r>
                <a:rPr lang="zh-CN" altLang="en-US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人群的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财富比重</a:t>
              </a:r>
              <a:endParaRPr lang="en-US" altLang="zh-CN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97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曾经财富集中的变化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8450" y="1958000"/>
            <a:ext cx="11306040" cy="4034855"/>
            <a:chOff x="388450" y="1958000"/>
            <a:chExt cx="11306040" cy="4034855"/>
          </a:xfrm>
        </p:grpSpPr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865756591"/>
                </p:ext>
              </p:extLst>
            </p:nvPr>
          </p:nvGraphicFramePr>
          <p:xfrm>
            <a:off x="388450" y="1976424"/>
            <a:ext cx="5148279" cy="34321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val="2241885784"/>
                </p:ext>
              </p:extLst>
            </p:nvPr>
          </p:nvGraphicFramePr>
          <p:xfrm>
            <a:off x="6518571" y="1958000"/>
            <a:ext cx="5175919" cy="34506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8" name="右箭头 27"/>
            <p:cNvSpPr/>
            <p:nvPr/>
          </p:nvSpPr>
          <p:spPr>
            <a:xfrm>
              <a:off x="5557611" y="3207657"/>
              <a:ext cx="1072230" cy="420914"/>
            </a:xfrm>
            <a:prstGeom prst="rightArrow">
              <a:avLst/>
            </a:prstGeom>
            <a:solidFill>
              <a:srgbClr val="D907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90716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8528" y="3021871"/>
              <a:ext cx="151035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占有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的财富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207415" y="3733348"/>
              <a:ext cx="151035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占有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的财富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955371" y="5531190"/>
              <a:ext cx="2014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400" kern="100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基尼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系数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0.85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353703" y="5522436"/>
              <a:ext cx="20363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基尼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系数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0.54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90408" y="5481972"/>
              <a:ext cx="4162150" cy="0"/>
            </a:xfrm>
            <a:prstGeom prst="line">
              <a:avLst/>
            </a:prstGeom>
            <a:ln w="28575">
              <a:solidFill>
                <a:srgbClr val="D90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051260" y="5481972"/>
              <a:ext cx="4162150" cy="0"/>
            </a:xfrm>
            <a:prstGeom prst="line">
              <a:avLst/>
            </a:prstGeom>
            <a:ln w="28575">
              <a:solidFill>
                <a:srgbClr val="D90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2207415" y="1561018"/>
            <a:ext cx="1813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1910</a:t>
            </a:r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年的欧洲</a:t>
            </a:r>
            <a:endParaRPr lang="zh-CN" altLang="en-US" sz="2000" dirty="0"/>
          </a:p>
        </p:txBody>
      </p:sp>
      <p:sp>
        <p:nvSpPr>
          <p:cNvPr id="36" name="矩形 35"/>
          <p:cNvSpPr/>
          <p:nvPr/>
        </p:nvSpPr>
        <p:spPr>
          <a:xfrm>
            <a:off x="8296742" y="1561018"/>
            <a:ext cx="1813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1960</a:t>
            </a:r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年的欧洲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572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为什么欧洲财富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集中变低了？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8335" y="1995062"/>
            <a:ext cx="10191653" cy="367626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63142" y="3258200"/>
            <a:ext cx="331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Search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3564" y="2179338"/>
            <a:ext cx="5508039" cy="3358056"/>
          </a:xfrm>
          <a:prstGeom prst="rect">
            <a:avLst/>
          </a:prstGeom>
          <a:solidFill>
            <a:srgbClr val="F0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0445" y="2635124"/>
            <a:ext cx="5404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财富高度集中会引发最激烈的社会</a:t>
            </a:r>
            <a:r>
              <a:rPr lang="zh-CN" altLang="en-US" sz="2000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矛盾：战争</a:t>
            </a:r>
            <a:r>
              <a:rPr lang="en-US" altLang="zh-CN" sz="2000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000" b="1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40446" y="3491020"/>
            <a:ext cx="54111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世纪，抹掉过去、推动社会重新洗牌、万象更新的是战争，而不是和谐民主或经济的理想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———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0925" t="17844" r="29118" b="51487"/>
          <a:stretch/>
        </p:blipFill>
        <p:spPr>
          <a:xfrm>
            <a:off x="5724693" y="3131258"/>
            <a:ext cx="562707" cy="5908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30925" t="17844" r="29118" b="51487"/>
          <a:stretch/>
        </p:blipFill>
        <p:spPr>
          <a:xfrm flipH="1">
            <a:off x="10485928" y="4458529"/>
            <a:ext cx="562707" cy="59084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3" r="8314" b="4478"/>
          <a:stretch/>
        </p:blipFill>
        <p:spPr>
          <a:xfrm>
            <a:off x="1320800" y="2178517"/>
            <a:ext cx="4305300" cy="335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看看藏在历史数据中财富集中秘密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727101396"/>
              </p:ext>
            </p:extLst>
          </p:nvPr>
        </p:nvGraphicFramePr>
        <p:xfrm>
          <a:off x="2029726" y="156320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右箭头 39"/>
          <p:cNvSpPr/>
          <p:nvPr/>
        </p:nvSpPr>
        <p:spPr>
          <a:xfrm rot="7896082">
            <a:off x="5837898" y="3151015"/>
            <a:ext cx="599525" cy="143969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614201" y="4573008"/>
            <a:ext cx="1112972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大萧条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991647" y="3222999"/>
            <a:ext cx="839752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49228" y="2389212"/>
            <a:ext cx="801310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二战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10774" y="3305415"/>
            <a:ext cx="1442238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资本管制</a:t>
            </a:r>
          </a:p>
        </p:txBody>
      </p:sp>
      <p:sp>
        <p:nvSpPr>
          <p:cNvPr id="25" name="右箭头 39"/>
          <p:cNvSpPr/>
          <p:nvPr/>
        </p:nvSpPr>
        <p:spPr>
          <a:xfrm rot="19408269">
            <a:off x="3790738" y="3109557"/>
            <a:ext cx="818486" cy="150641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39"/>
          <p:cNvSpPr/>
          <p:nvPr/>
        </p:nvSpPr>
        <p:spPr>
          <a:xfrm rot="19752734">
            <a:off x="5412791" y="4204414"/>
            <a:ext cx="800349" cy="14730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39"/>
          <p:cNvSpPr/>
          <p:nvPr/>
        </p:nvSpPr>
        <p:spPr>
          <a:xfrm rot="9013445">
            <a:off x="7128786" y="4034946"/>
            <a:ext cx="899016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4867" y="1589702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2400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“富不过三代”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法国版</a:t>
            </a:r>
            <a:endParaRPr lang="en-US" altLang="zh-CN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战争让法国继承财富占财富总额的比重急剧下降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3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和平时代又是资本玩家的时代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605238633"/>
              </p:ext>
            </p:extLst>
          </p:nvPr>
        </p:nvGraphicFramePr>
        <p:xfrm>
          <a:off x="2021109" y="197380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8331379" y="1973803"/>
            <a:ext cx="2765951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2010</a:t>
            </a:r>
            <a:r>
              <a:rPr lang="zh-CN" altLang="en-US" dirty="0"/>
              <a:t>年后的预测值</a:t>
            </a:r>
          </a:p>
        </p:txBody>
      </p:sp>
      <p:sp>
        <p:nvSpPr>
          <p:cNvPr id="44" name="右箭头 39"/>
          <p:cNvSpPr/>
          <p:nvPr/>
        </p:nvSpPr>
        <p:spPr>
          <a:xfrm rot="4834697">
            <a:off x="9016754" y="2720419"/>
            <a:ext cx="768904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452215" y="1973803"/>
            <a:ext cx="1415924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经济竞争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331379" y="4383150"/>
            <a:ext cx="1787829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经济全球化</a:t>
            </a:r>
            <a:endParaRPr lang="zh-CN" altLang="en-US" dirty="0"/>
          </a:p>
        </p:txBody>
      </p:sp>
      <p:sp>
        <p:nvSpPr>
          <p:cNvPr id="47" name="右箭头 39"/>
          <p:cNvSpPr/>
          <p:nvPr/>
        </p:nvSpPr>
        <p:spPr>
          <a:xfrm rot="18134774">
            <a:off x="8747094" y="3876100"/>
            <a:ext cx="899016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39"/>
          <p:cNvSpPr/>
          <p:nvPr/>
        </p:nvSpPr>
        <p:spPr>
          <a:xfrm rot="2181868">
            <a:off x="7791847" y="2683283"/>
            <a:ext cx="1311535" cy="195314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649243" y="3618071"/>
            <a:ext cx="1008865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一战</a:t>
            </a:r>
          </a:p>
        </p:txBody>
      </p:sp>
      <p:sp>
        <p:nvSpPr>
          <p:cNvPr id="50" name="右箭头 39"/>
          <p:cNvSpPr/>
          <p:nvPr/>
        </p:nvSpPr>
        <p:spPr>
          <a:xfrm rot="19408269">
            <a:off x="3572430" y="3470644"/>
            <a:ext cx="818486" cy="150641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仅用半个世纪，法国继承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财富占财富总额比重又上升到一战前水平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4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再看看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美国财富集中历史数据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世纪由于图中三种原因，资本主义回归，贫富差距再次拉大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81225" y="1589702"/>
            <a:ext cx="8128000" cy="5418667"/>
            <a:chOff x="2181225" y="1235936"/>
            <a:chExt cx="8128000" cy="5418667"/>
          </a:xfrm>
        </p:grpSpPr>
        <p:graphicFrame>
          <p:nvGraphicFramePr>
            <p:cNvPr id="19" name="图表 18"/>
            <p:cNvGraphicFramePr/>
            <p:nvPr>
              <p:extLst>
                <p:ext uri="{D42A27DB-BD31-4B8C-83A1-F6EECF244321}">
                  <p14:modId xmlns:p14="http://schemas.microsoft.com/office/powerpoint/2010/main" val="3834589859"/>
                </p:ext>
              </p:extLst>
            </p:nvPr>
          </p:nvGraphicFramePr>
          <p:xfrm>
            <a:off x="2181225" y="123593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0" name="右箭头 39"/>
            <p:cNvSpPr/>
            <p:nvPr/>
          </p:nvSpPr>
          <p:spPr>
            <a:xfrm rot="20878477">
              <a:off x="7296578" y="2483055"/>
              <a:ext cx="1652514" cy="324268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71628" y="3964889"/>
              <a:ext cx="79571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一战</a:t>
              </a:r>
            </a:p>
          </p:txBody>
        </p:sp>
        <p:sp>
          <p:nvSpPr>
            <p:cNvPr id="22" name="右箭头 39"/>
            <p:cNvSpPr/>
            <p:nvPr/>
          </p:nvSpPr>
          <p:spPr>
            <a:xfrm rot="18256496">
              <a:off x="3418558" y="3397440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98645" y="3964890"/>
              <a:ext cx="233435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超级经理人出现</a:t>
              </a:r>
            </a:p>
          </p:txBody>
        </p:sp>
        <p:sp>
          <p:nvSpPr>
            <p:cNvPr id="24" name="右箭头 39"/>
            <p:cNvSpPr/>
            <p:nvPr/>
          </p:nvSpPr>
          <p:spPr>
            <a:xfrm rot="17927934">
              <a:off x="8883271" y="3282679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78959" y="2700454"/>
              <a:ext cx="1409715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技术进步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78959" y="1785043"/>
              <a:ext cx="2319842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教育培训不平等</a:t>
              </a:r>
            </a:p>
          </p:txBody>
        </p:sp>
        <p:sp>
          <p:nvSpPr>
            <p:cNvPr id="27" name="右箭头 39"/>
            <p:cNvSpPr/>
            <p:nvPr/>
          </p:nvSpPr>
          <p:spPr>
            <a:xfrm rot="478649">
              <a:off x="8544551" y="1998538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54867" y="1589702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1900-2010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年美国</a:t>
            </a:r>
            <a:r>
              <a:rPr lang="zh-CN" altLang="en-US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</a:t>
            </a:r>
            <a:r>
              <a:rPr lang="en-US" altLang="zh-CN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人群收入比重</a:t>
            </a:r>
            <a:endParaRPr lang="en-US" altLang="zh-CN" sz="2400" kern="1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02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美国怎么劳动收入集中度更大？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38335" y="1995062"/>
            <a:ext cx="10191653" cy="367626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563142" y="3258200"/>
            <a:ext cx="331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Search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43564" y="2179338"/>
            <a:ext cx="5508039" cy="3358056"/>
          </a:xfrm>
          <a:prstGeom prst="rect">
            <a:avLst/>
          </a:prstGeom>
          <a:solidFill>
            <a:srgbClr val="F0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34161" y="2915502"/>
            <a:ext cx="49174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超级经理人出现：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管可以自定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薪资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社会默认高岗位高工资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096"/>
          <a:stretch/>
        </p:blipFill>
        <p:spPr>
          <a:xfrm>
            <a:off x="1350371" y="2179338"/>
            <a:ext cx="4308946" cy="335060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472921" y="4011501"/>
            <a:ext cx="3005951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+mj-cs"/>
              </a:rPr>
              <a:t>超级经理人</a:t>
            </a:r>
            <a:endParaRPr lang="zh-CN" altLang="en-US" sz="4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3133" y="4613950"/>
            <a:ext cx="2696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The super manager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83134" y="4679950"/>
            <a:ext cx="2696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2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未来会如何呢？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73201" y="1412875"/>
            <a:ext cx="9194800" cy="4898138"/>
            <a:chOff x="6906843" y="2602000"/>
            <a:chExt cx="3749557" cy="328872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6843" y="2602000"/>
              <a:ext cx="3749557" cy="3288728"/>
            </a:xfrm>
            <a:prstGeom prst="roundRect">
              <a:avLst>
                <a:gd name="adj" fmla="val 3427"/>
              </a:avLst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000656" y="4571374"/>
              <a:ext cx="3597968" cy="11778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/>
                <a:t>国际慈善组织乐施会发布的一份报告称，如果不平等的上升趋势得不到有效遏制，</a:t>
              </a:r>
              <a:r>
                <a:rPr lang="en-US" altLang="zh-CN" sz="2400" dirty="0">
                  <a:solidFill>
                    <a:srgbClr val="D90110"/>
                  </a:solidFill>
                </a:rPr>
                <a:t>2016</a:t>
              </a:r>
              <a:r>
                <a:rPr lang="zh-CN" altLang="en-US" sz="2400" dirty="0">
                  <a:solidFill>
                    <a:srgbClr val="D90110"/>
                  </a:solidFill>
                </a:rPr>
                <a:t>年全球最富有的</a:t>
              </a:r>
              <a:r>
                <a:rPr lang="en-US" altLang="zh-CN" sz="2400" dirty="0">
                  <a:solidFill>
                    <a:srgbClr val="D90110"/>
                  </a:solidFill>
                </a:rPr>
                <a:t>1%</a:t>
              </a:r>
              <a:r>
                <a:rPr lang="zh-CN" altLang="en-US" sz="2400" dirty="0">
                  <a:solidFill>
                    <a:srgbClr val="D90110"/>
                  </a:solidFill>
                </a:rPr>
                <a:t>人口所拥有的财富将超过其余</a:t>
              </a:r>
              <a:r>
                <a:rPr lang="en-US" altLang="zh-CN" sz="2400" dirty="0">
                  <a:solidFill>
                    <a:srgbClr val="D90110"/>
                  </a:solidFill>
                </a:rPr>
                <a:t>99%</a:t>
              </a:r>
              <a:r>
                <a:rPr lang="zh-CN" altLang="en-US" sz="2400" dirty="0">
                  <a:solidFill>
                    <a:srgbClr val="D90110"/>
                  </a:solidFill>
                </a:rPr>
                <a:t>人口的财富总和。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906843" y="4653934"/>
              <a:ext cx="63547" cy="274717"/>
            </a:xfrm>
            <a:prstGeom prst="rect">
              <a:avLst/>
            </a:prstGeom>
            <a:solidFill>
              <a:srgbClr val="D90110"/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60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745" b="27088"/>
          <a:stretch/>
        </p:blipFill>
        <p:spPr>
          <a:xfrm>
            <a:off x="1473200" y="1596789"/>
            <a:ext cx="9194801" cy="26067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37" y="2370563"/>
            <a:ext cx="603556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如果采用了我的办法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…</a:t>
            </a: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图表 51"/>
          <p:cNvGraphicFramePr/>
          <p:nvPr>
            <p:extLst>
              <p:ext uri="{D42A27DB-BD31-4B8C-83A1-F6EECF244321}">
                <p14:modId xmlns:p14="http://schemas.microsoft.com/office/powerpoint/2010/main" val="2395619912"/>
              </p:ext>
            </p:extLst>
          </p:nvPr>
        </p:nvGraphicFramePr>
        <p:xfrm>
          <a:off x="2181225" y="157353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5037275" y="2032381"/>
            <a:ext cx="5009102" cy="3136332"/>
            <a:chOff x="3388834" y="2032381"/>
            <a:chExt cx="5009102" cy="3136332"/>
          </a:xfrm>
        </p:grpSpPr>
        <p:sp>
          <p:nvSpPr>
            <p:cNvPr id="54" name="文本框 53"/>
            <p:cNvSpPr txBox="1"/>
            <p:nvPr/>
          </p:nvSpPr>
          <p:spPr>
            <a:xfrm>
              <a:off x="6054020" y="2032381"/>
              <a:ext cx="2318517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全球累进所得税</a:t>
              </a:r>
            </a:p>
          </p:txBody>
        </p:sp>
        <p:sp>
          <p:nvSpPr>
            <p:cNvPr id="55" name="右箭头 39"/>
            <p:cNvSpPr/>
            <p:nvPr/>
          </p:nvSpPr>
          <p:spPr>
            <a:xfrm rot="5400000">
              <a:off x="6446877" y="2662090"/>
              <a:ext cx="899016" cy="165463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388834" y="2523023"/>
              <a:ext cx="2341502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全球累进资本税</a:t>
              </a:r>
            </a:p>
          </p:txBody>
        </p:sp>
        <p:sp>
          <p:nvSpPr>
            <p:cNvPr id="57" name="右箭头 39"/>
            <p:cNvSpPr/>
            <p:nvPr/>
          </p:nvSpPr>
          <p:spPr>
            <a:xfrm rot="821541">
              <a:off x="5594212" y="3233014"/>
              <a:ext cx="1233465" cy="173004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54020" y="4707048"/>
              <a:ext cx="234391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区域政治一体化</a:t>
              </a:r>
            </a:p>
          </p:txBody>
        </p:sp>
        <p:sp>
          <p:nvSpPr>
            <p:cNvPr id="59" name="右箭头 39"/>
            <p:cNvSpPr/>
            <p:nvPr/>
          </p:nvSpPr>
          <p:spPr>
            <a:xfrm rot="15640748">
              <a:off x="6622027" y="4110286"/>
              <a:ext cx="899016" cy="165463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通过这几个办法，未来贫富差距将下降，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并控制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稳定在一定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范围</a:t>
            </a:r>
            <a:endParaRPr lang="zh-CN" altLang="en-US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这本书是有多火？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94830" y="1419905"/>
            <a:ext cx="6777251" cy="1002135"/>
            <a:chOff x="4694830" y="1376363"/>
            <a:chExt cx="6777251" cy="1002135"/>
          </a:xfrm>
        </p:grpSpPr>
        <p:sp>
          <p:nvSpPr>
            <p:cNvPr id="7" name="矩形 6"/>
            <p:cNvSpPr/>
            <p:nvPr/>
          </p:nvSpPr>
          <p:spPr>
            <a:xfrm>
              <a:off x="4694830" y="1376363"/>
              <a:ext cx="6777251" cy="1002135"/>
            </a:xfrm>
            <a:prstGeom prst="rect">
              <a:avLst/>
            </a:prstGeom>
            <a:solidFill>
              <a:srgbClr val="F0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33359" y="1431701"/>
              <a:ext cx="889021" cy="889021"/>
            </a:xfrm>
            <a:prstGeom prst="ellipse">
              <a:avLst/>
            </a:prstGeom>
            <a:solidFill>
              <a:srgbClr val="D9011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dirty="0">
                <a:latin typeface="华康宋体W12(P)" panose="02020C00000000000000" pitchFamily="18" charset="-122"/>
                <a:ea typeface="华康宋体W12(P)" panose="02020C00000000000000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71387" y="1922691"/>
              <a:ext cx="115346" cy="2071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24629" y="1835913"/>
              <a:ext cx="115346" cy="29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477870" y="1622609"/>
              <a:ext cx="115346" cy="507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1112" y="1800904"/>
              <a:ext cx="115346" cy="328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9024651" y="1612100"/>
              <a:ext cx="1222001" cy="584775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</a:t>
              </a:r>
              <a:r>
                <a:rPr lang="zh-CN" altLang="en-US" sz="3200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.1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6187573" y="1722024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排名：美国亚马逊排行榜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94830" y="2715286"/>
            <a:ext cx="6777251" cy="1002135"/>
            <a:chOff x="4694830" y="2681420"/>
            <a:chExt cx="6777251" cy="1002135"/>
          </a:xfrm>
        </p:grpSpPr>
        <p:grpSp>
          <p:nvGrpSpPr>
            <p:cNvPr id="16" name="组合 15"/>
            <p:cNvGrpSpPr/>
            <p:nvPr/>
          </p:nvGrpSpPr>
          <p:grpSpPr>
            <a:xfrm>
              <a:off x="4694830" y="2681420"/>
              <a:ext cx="6777251" cy="1002135"/>
              <a:chOff x="4694830" y="1376363"/>
              <a:chExt cx="6777251" cy="100213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107294" y="1583525"/>
                <a:ext cx="1354858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150</a:t>
                </a:r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87573" y="1722024"/>
                <a:ext cx="36679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销量：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全球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销售</a:t>
                </a:r>
                <a:r>
                  <a:rPr lang="en-US" altLang="zh-CN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册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033359" y="2743707"/>
              <a:ext cx="889021" cy="889020"/>
              <a:chOff x="7240834" y="1778621"/>
              <a:chExt cx="1111035" cy="111103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7240834" y="1778621"/>
                <a:ext cx="1111035" cy="1111034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 cstate="email">
                <a:lum bright="70000" contrast="-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7040" y="1973621"/>
                <a:ext cx="678622" cy="721035"/>
              </a:xfrm>
              <a:prstGeom prst="rect">
                <a:avLst/>
              </a:prstGeom>
            </p:spPr>
          </p:pic>
        </p:grpSp>
      </p:grpSp>
      <p:grpSp>
        <p:nvGrpSpPr>
          <p:cNvPr id="53" name="组合 52"/>
          <p:cNvGrpSpPr/>
          <p:nvPr/>
        </p:nvGrpSpPr>
        <p:grpSpPr>
          <a:xfrm>
            <a:off x="4694830" y="4010667"/>
            <a:ext cx="6777251" cy="1002135"/>
            <a:chOff x="4694830" y="3986477"/>
            <a:chExt cx="6777251" cy="1002135"/>
          </a:xfrm>
        </p:grpSpPr>
        <p:grpSp>
          <p:nvGrpSpPr>
            <p:cNvPr id="25" name="组合 24"/>
            <p:cNvGrpSpPr/>
            <p:nvPr/>
          </p:nvGrpSpPr>
          <p:grpSpPr>
            <a:xfrm>
              <a:off x="4694830" y="3986477"/>
              <a:ext cx="6777251" cy="1002135"/>
              <a:chOff x="4694830" y="1376363"/>
              <a:chExt cx="6777251" cy="100213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7885381" y="1583525"/>
                <a:ext cx="1415772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</a:t>
                </a:r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重要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187573" y="1722024"/>
                <a:ext cx="43765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火爆：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来                    经济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著作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033357" y="4055312"/>
              <a:ext cx="889021" cy="889021"/>
              <a:chOff x="2273644" y="4378355"/>
              <a:chExt cx="889021" cy="88902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273644" y="4378355"/>
                <a:ext cx="889021" cy="889021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9862" y="4474573"/>
                <a:ext cx="696585" cy="696585"/>
              </a:xfrm>
              <a:prstGeom prst="rect">
                <a:avLst/>
              </a:prstGeom>
            </p:spPr>
          </p:pic>
        </p:grpSp>
      </p:grpSp>
      <p:grpSp>
        <p:nvGrpSpPr>
          <p:cNvPr id="52" name="组合 51"/>
          <p:cNvGrpSpPr/>
          <p:nvPr/>
        </p:nvGrpSpPr>
        <p:grpSpPr>
          <a:xfrm>
            <a:off x="4694830" y="5306048"/>
            <a:ext cx="6777251" cy="1002135"/>
            <a:chOff x="4694830" y="5291534"/>
            <a:chExt cx="6777251" cy="1002135"/>
          </a:xfrm>
        </p:grpSpPr>
        <p:grpSp>
          <p:nvGrpSpPr>
            <p:cNvPr id="34" name="组合 33"/>
            <p:cNvGrpSpPr/>
            <p:nvPr/>
          </p:nvGrpSpPr>
          <p:grpSpPr>
            <a:xfrm>
              <a:off x="4694830" y="5291534"/>
              <a:ext cx="6777251" cy="1002135"/>
              <a:chOff x="4694830" y="1376363"/>
              <a:chExt cx="6777251" cy="100213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89773" y="1583525"/>
                <a:ext cx="1005403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全球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187573" y="1722024"/>
                <a:ext cx="42418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争论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             卷入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探讨财富不公平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033357" y="5357412"/>
              <a:ext cx="889021" cy="889021"/>
              <a:chOff x="2273644" y="5561200"/>
              <a:chExt cx="889021" cy="88902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273644" y="5561200"/>
                <a:ext cx="889021" cy="889021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8052" y="5568559"/>
                <a:ext cx="780204" cy="780204"/>
              </a:xfrm>
              <a:prstGeom prst="rect">
                <a:avLst/>
              </a:prstGeom>
            </p:spPr>
          </p:pic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1425454"/>
            <a:ext cx="3162609" cy="485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6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等等！经济学家有不同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观点：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928" y="1905000"/>
            <a:ext cx="8855596" cy="372654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856740" y="2373991"/>
            <a:ext cx="86647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忽略了每一次遗产的赠与及分散都会起到降低财富分配不均程度的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忽略了资本回报率在现实中相差极大，成功的风险投资获利可以以百倍计，失败的风险投资可能颗粒无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忽略了可操作性，比如征收国际财富税并不具备操作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没有区分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的群体获得的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收益，是否对应着其的贡献。有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的暴政嫌疑。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C00000">
                <a:tint val="45000"/>
                <a:satMod val="400000"/>
              </a:srgbClr>
            </a:duotone>
          </a:blip>
          <a:srcRect l="30925" t="17844" r="29118" b="51487"/>
          <a:stretch/>
        </p:blipFill>
        <p:spPr>
          <a:xfrm>
            <a:off x="1609062" y="2032227"/>
            <a:ext cx="562707" cy="59084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D90110">
                <a:tint val="45000"/>
                <a:satMod val="400000"/>
              </a:srgbClr>
            </a:duotone>
          </a:blip>
          <a:srcRect l="30925" t="17844" r="29118" b="51487"/>
          <a:stretch/>
        </p:blipFill>
        <p:spPr>
          <a:xfrm flipH="1">
            <a:off x="9958817" y="5040700"/>
            <a:ext cx="562707" cy="59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7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属于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1%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比尔盖茨也有不同意见！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505" y="1999229"/>
            <a:ext cx="68708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皮凯蒂的著作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并没有完全准确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的反映出当前社会财富创造和消费的过程，且对收入差距问题的分析也不全然可取。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经济的不稳定、通货膨胀“家族财富”早就已经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不存在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我做慈善也帮助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减小贫富差距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比尔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盖茨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5151" y="1437758"/>
            <a:ext cx="3615641" cy="4893129"/>
          </a:xfrm>
          <a:prstGeom prst="roundRect">
            <a:avLst>
              <a:gd name="adj" fmla="val 3427"/>
            </a:avLst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30925" t="17844" r="29118" b="51487"/>
          <a:stretch/>
        </p:blipFill>
        <p:spPr>
          <a:xfrm>
            <a:off x="520504" y="1531391"/>
            <a:ext cx="562707" cy="5908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30925" t="17844" r="29118" b="51487"/>
          <a:stretch/>
        </p:blipFill>
        <p:spPr>
          <a:xfrm flipH="1">
            <a:off x="6706501" y="5784881"/>
            <a:ext cx="562707" cy="5908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4191" y="1611622"/>
            <a:ext cx="3395084" cy="456086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731556" y="1615992"/>
            <a:ext cx="281258" cy="1263968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比尔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盖茨</a:t>
            </a:r>
          </a:p>
        </p:txBody>
      </p:sp>
    </p:spTree>
    <p:extLst>
      <p:ext uri="{BB962C8B-B14F-4D97-AF65-F5344CB8AC3E}">
        <p14:creationId xmlns:p14="http://schemas.microsoft.com/office/powerpoint/2010/main" val="13009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我们也做了一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个在线调研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让人欣慰的是，选择努力的人是最多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的！</a:t>
            </a:r>
            <a:endParaRPr lang="zh-CN" altLang="en-US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737642780"/>
              </p:ext>
            </p:extLst>
          </p:nvPr>
        </p:nvGraphicFramePr>
        <p:xfrm>
          <a:off x="1086417" y="1004330"/>
          <a:ext cx="6200209" cy="4269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矩形 2"/>
          <p:cNvSpPr/>
          <p:nvPr/>
        </p:nvSpPr>
        <p:spPr>
          <a:xfrm>
            <a:off x="8785225" y="3769774"/>
            <a:ext cx="304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数据来自：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幻方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秋夜青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样本：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4982人</a:t>
            </a:r>
          </a:p>
        </p:txBody>
      </p:sp>
      <p:sp>
        <p:nvSpPr>
          <p:cNvPr id="7" name="矩形 6"/>
          <p:cNvSpPr/>
          <p:nvPr/>
        </p:nvSpPr>
        <p:spPr>
          <a:xfrm>
            <a:off x="8701699" y="3822095"/>
            <a:ext cx="47016" cy="14220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276975" y="2494393"/>
            <a:ext cx="51149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“你</a:t>
            </a:r>
            <a:r>
              <a:rPr lang="zh-CN" altLang="en-US" sz="2400" b="1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认为财富积累最主要靠什么</a:t>
            </a:r>
            <a:r>
              <a:rPr lang="zh-CN" altLang="en-US" sz="2400" b="1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？”</a:t>
            </a:r>
            <a:endParaRPr lang="zh-CN" altLang="en-US" sz="2400" b="1" kern="1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6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2954" y="1284241"/>
            <a:ext cx="11691425" cy="4314563"/>
          </a:xfrm>
          <a:prstGeom prst="rect">
            <a:avLst/>
          </a:prstGeom>
          <a:solidFill>
            <a:srgbClr val="F0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828800" y="1490515"/>
            <a:ext cx="8688994" cy="3919685"/>
            <a:chOff x="1695450" y="1623865"/>
            <a:chExt cx="8688994" cy="3919685"/>
          </a:xfrm>
        </p:grpSpPr>
        <p:sp>
          <p:nvSpPr>
            <p:cNvPr id="26" name="矩形 25"/>
            <p:cNvSpPr/>
            <p:nvPr/>
          </p:nvSpPr>
          <p:spPr>
            <a:xfrm>
              <a:off x="1695450" y="1623865"/>
              <a:ext cx="8688994" cy="923330"/>
            </a:xfrm>
            <a:prstGeom prst="rect">
              <a:avLst/>
            </a:prstGeom>
            <a:solidFill>
              <a:srgbClr val="D90110"/>
            </a:solidFill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其实</a:t>
              </a:r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还有一个拼妈的故事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37401" y="2701772"/>
              <a:ext cx="2947043" cy="284177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01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95450" y="2701771"/>
              <a:ext cx="5532664" cy="2841779"/>
              <a:chOff x="1710501" y="3148816"/>
              <a:chExt cx="5092604" cy="284177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710501" y="3148816"/>
                <a:ext cx="5092604" cy="2841779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710501" y="3321041"/>
                <a:ext cx="5079915" cy="2527566"/>
                <a:chOff x="1710501" y="3080606"/>
                <a:chExt cx="5079915" cy="2527566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1710501" y="3080606"/>
                  <a:ext cx="5079915" cy="17543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搜“中国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的父母最自私</a:t>
                  </a: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？”</a:t>
                  </a:r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你们会看到雾满拦江的一篇文章</a:t>
                  </a:r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他讲了一个“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拼妈</a:t>
                  </a: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”的故事。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1817776" y="4961841"/>
                  <a:ext cx="4927275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如果喜欢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这个PPT，</a:t>
                  </a: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顺便扫码赏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个！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1903384" y="4768994"/>
                  <a:ext cx="473439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4" name="图片 13" descr="C:\Users\Administrator\Desktop\MobileFile\Screenshot_2015-02-27-21-19-01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3" t="20840" r="19413" b="45635"/>
          <a:stretch/>
        </p:blipFill>
        <p:spPr bwMode="auto">
          <a:xfrm>
            <a:off x="7966042" y="2620119"/>
            <a:ext cx="2156460" cy="21101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136372" y="4744682"/>
            <a:ext cx="1760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微信扫一扫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09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705809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皮凯蒂：有才、任性、颜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值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！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505" y="1222829"/>
            <a:ext cx="1119788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岁凭一篇论文获得法国社会科学高等研究院和伦敦政治经济学院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双博士学位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，并成为麻省理工学院经济系助理教授；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岁晋升法国社会科学高等研究院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经济学教授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岁获法国年度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最佳青年经济学家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岁创办巴黎经济学院，担任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第一任院长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岁成为社会党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总统候选人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罗雅尔的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经济政策顾问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岁出版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世纪资本论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，荣获欧洲经济学会</a:t>
            </a:r>
            <a:r>
              <a:rPr lang="en-US" altLang="zh-CN" sz="2000" b="1" dirty="0" err="1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Yrjo-Jahnsson</a:t>
            </a:r>
            <a:r>
              <a:rPr lang="en-US" altLang="zh-CN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，该奖项只颁发给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岁以下、对经济学做出突出贡献的欧洲经济学家。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年，成为年度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最红经济学家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日皮凯蒂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拒绝法国政府授予的最高荣誉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法国荣誉军团勋章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。他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的理由是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政府的角色并非决定谁值得尊敬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他们还不如专注于复兴法国及欧洲的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增长”。</a:t>
            </a:r>
          </a:p>
        </p:txBody>
      </p:sp>
    </p:spTree>
    <p:extLst>
      <p:ext uri="{BB962C8B-B14F-4D97-AF65-F5344CB8AC3E}">
        <p14:creationId xmlns:p14="http://schemas.microsoft.com/office/powerpoint/2010/main" val="262493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皮凯蒂语录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505" y="1478702"/>
            <a:ext cx="687089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“我比马克思多了</a:t>
            </a:r>
            <a:r>
              <a:rPr lang="en-US" altLang="zh-CN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的历史经验，” 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马克思指出，资本主义是自己的掘墓人，但他没有告诉我们废除资本主义后，如何在政治和经济上组织社会，这是他的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历史局限性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我认为，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私有制要有健全的民主机制来支撑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，以减少不公平现象。同时我觉得，一个社会除了私有制之外，还应存在其他形式的所有制，比如公有制、集体所有制、混合所有制等。马克思没有意识到所有制的复杂性。”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775151" y="1437758"/>
            <a:ext cx="3615641" cy="4893129"/>
            <a:chOff x="7720560" y="1638299"/>
            <a:chExt cx="3615641" cy="489312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20560" y="1638299"/>
              <a:ext cx="3615641" cy="4893129"/>
            </a:xfrm>
            <a:prstGeom prst="roundRect">
              <a:avLst>
                <a:gd name="adj" fmla="val 3427"/>
              </a:avLst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49089" y="1750189"/>
              <a:ext cx="3386240" cy="4664899"/>
            </a:xfrm>
            <a:prstGeom prst="rect">
              <a:avLst/>
            </a:prstGeom>
            <a:noFill/>
            <a:ln w="28575">
              <a:noFill/>
            </a:ln>
            <a:effectLst/>
          </p:spPr>
        </p:pic>
      </p:grpSp>
      <p:sp>
        <p:nvSpPr>
          <p:cNvPr id="16" name="矩形 15"/>
          <p:cNvSpPr/>
          <p:nvPr/>
        </p:nvSpPr>
        <p:spPr>
          <a:xfrm>
            <a:off x="10731556" y="1590592"/>
            <a:ext cx="281258" cy="1263968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</a:p>
        </p:txBody>
      </p:sp>
    </p:spTree>
    <p:extLst>
      <p:ext uri="{BB962C8B-B14F-4D97-AF65-F5344CB8AC3E}">
        <p14:creationId xmlns:p14="http://schemas.microsoft.com/office/powerpoint/2010/main" val="742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这本书到底在讨论什么？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06206" y="2767828"/>
            <a:ext cx="11198109" cy="2158153"/>
            <a:chOff x="274970" y="2767828"/>
            <a:chExt cx="11198109" cy="2158153"/>
          </a:xfrm>
        </p:grpSpPr>
        <p:grpSp>
          <p:nvGrpSpPr>
            <p:cNvPr id="12" name="组合 11"/>
            <p:cNvGrpSpPr/>
            <p:nvPr/>
          </p:nvGrpSpPr>
          <p:grpSpPr>
            <a:xfrm>
              <a:off x="5417565" y="2767828"/>
              <a:ext cx="6055514" cy="2158153"/>
              <a:chOff x="4805758" y="2780020"/>
              <a:chExt cx="6055514" cy="215815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805758" y="2780020"/>
                <a:ext cx="6055514" cy="461665"/>
                <a:chOff x="2694158" y="2241857"/>
                <a:chExt cx="6055514" cy="461665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财富是不是越来越集中在少数人手中？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2694158" y="2241857"/>
                  <a:ext cx="110318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STEP 1</a:t>
                  </a:r>
                  <a:endParaRPr lang="zh-CN" altLang="en-US" sz="2400" dirty="0">
                    <a:solidFill>
                      <a:srgbClr val="D90110"/>
                    </a:solidFill>
                    <a:latin typeface="Adobe 黑体 Std R" panose="020B0400000000000000" pitchFamily="34" charset="-122"/>
                    <a:ea typeface="Adobe 黑体 Std R" panose="020B0400000000000000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4805758" y="3345516"/>
                <a:ext cx="6055514" cy="461665"/>
                <a:chOff x="2694158" y="2814881"/>
                <a:chExt cx="6055514" cy="46166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948358" y="2841998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人类社会贫富差距是扩大还是缩小？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2694158" y="2814881"/>
                  <a:ext cx="110318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defRPr>
                  </a:lvl1pPr>
                </a:lstStyle>
                <a:p>
                  <a:r>
                    <a:rPr lang="en-US" altLang="zh-CN" dirty="0"/>
                    <a:t>STEP 2</a:t>
                  </a:r>
                  <a:endParaRPr lang="zh-CN" altLang="en-US" dirty="0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4805758" y="3911012"/>
                <a:ext cx="6055514" cy="461665"/>
                <a:chOff x="2694158" y="2241857"/>
                <a:chExt cx="6055514" cy="46166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决定财富积累和分配的因素有哪些？</a:t>
                  </a: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2694158" y="2241857"/>
                  <a:ext cx="110799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STEP</a:t>
                  </a:r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 </a:t>
                  </a:r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3</a:t>
                  </a:r>
                  <a:endParaRPr lang="zh-CN" altLang="en-US" sz="2400" dirty="0">
                    <a:solidFill>
                      <a:srgbClr val="D90110"/>
                    </a:solidFill>
                    <a:latin typeface="Adobe 黑体 Std R" panose="020B0400000000000000" pitchFamily="34" charset="-122"/>
                    <a:ea typeface="Adobe 黑体 Std R" panose="020B0400000000000000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805758" y="4476508"/>
                <a:ext cx="6055514" cy="461665"/>
                <a:chOff x="2694158" y="2241857"/>
                <a:chExt cx="6055514" cy="461665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真如马克思预言那样出现极端不平等吗？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2694158" y="2241857"/>
                  <a:ext cx="110799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defRPr>
                  </a:lvl1pPr>
                </a:lstStyle>
                <a:p>
                  <a:r>
                    <a:rPr lang="en-US" altLang="zh-CN" dirty="0"/>
                    <a:t>STEP 4</a:t>
                  </a:r>
                  <a:endParaRPr lang="zh-CN" altLang="en-US" dirty="0"/>
                </a:p>
              </p:txBody>
            </p:sp>
          </p:grpSp>
        </p:grpSp>
        <p:sp>
          <p:nvSpPr>
            <p:cNvPr id="13" name="矩形 12"/>
            <p:cNvSpPr/>
            <p:nvPr/>
          </p:nvSpPr>
          <p:spPr>
            <a:xfrm>
              <a:off x="274970" y="2794944"/>
              <a:ext cx="5056604" cy="2065821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21624" y="3048362"/>
              <a:ext cx="450995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人类社会</a:t>
              </a:r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</a:t>
              </a:r>
              <a:endPara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分配</a:t>
              </a:r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公平吗？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8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皮凯蒂书中核心观点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8253" y="1523873"/>
            <a:ext cx="10533066" cy="690531"/>
            <a:chOff x="1296984" y="1757950"/>
            <a:chExt cx="9709346" cy="690531"/>
          </a:xfrm>
        </p:grpSpPr>
        <p:sp>
          <p:nvSpPr>
            <p:cNvPr id="2" name="矩形 1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人生而不</a:t>
              </a:r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平等：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富有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的那批人不是因为劳动创造了财富，只是因为他们本来就富有。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848253" y="2313426"/>
            <a:ext cx="10533066" cy="690531"/>
            <a:chOff x="1296984" y="1757950"/>
            <a:chExt cx="9709346" cy="690531"/>
          </a:xfrm>
        </p:grpSpPr>
        <p:sp>
          <p:nvSpPr>
            <p:cNvPr id="44" name="矩形 43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现象：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数据证明财富不平等在美国和欧洲都呈上升趋势。 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48253" y="3098064"/>
            <a:ext cx="10533066" cy="690531"/>
            <a:chOff x="1296984" y="1757950"/>
            <a:chExt cx="9709346" cy="690531"/>
          </a:xfrm>
        </p:grpSpPr>
        <p:sp>
          <p:nvSpPr>
            <p:cNvPr id="48" name="矩形 47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原因：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我们正在倒退回“承袭制资本主义”的年代。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848253" y="3882702"/>
            <a:ext cx="10533066" cy="690531"/>
            <a:chOff x="1296984" y="1757950"/>
            <a:chExt cx="9709346" cy="690531"/>
          </a:xfrm>
        </p:grpSpPr>
        <p:sp>
          <p:nvSpPr>
            <p:cNvPr id="52" name="矩形 51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问题：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出身要比后天的努力和才能更重要。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48253" y="4667340"/>
            <a:ext cx="10533066" cy="690531"/>
            <a:chOff x="1296984" y="1757950"/>
            <a:chExt cx="9709346" cy="690531"/>
          </a:xfrm>
        </p:grpSpPr>
        <p:sp>
          <p:nvSpPr>
            <p:cNvPr id="56" name="矩形 55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后果：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财富分配不平等必然导致社会危机。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5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848253" y="5451980"/>
            <a:ext cx="10533066" cy="690531"/>
            <a:chOff x="1296984" y="1757950"/>
            <a:chExt cx="9709346" cy="690531"/>
          </a:xfrm>
        </p:grpSpPr>
        <p:sp>
          <p:nvSpPr>
            <p:cNvPr id="60" name="矩形 59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对策：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市场不是万能的，必须通过制度优化财富分配。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6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0164" y="3999182"/>
            <a:ext cx="2222849" cy="248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9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541363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在中国，个人成就总是扯上家庭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背景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65291" y="147983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665291" y="278146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665291" y="408309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665291" y="5382093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126749" y="147983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8126749" y="278146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126749" y="408309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8126749" y="5382093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3702895" y="1412875"/>
            <a:ext cx="8125567" cy="5058720"/>
            <a:chOff x="3790296" y="1463016"/>
            <a:chExt cx="8125567" cy="5058720"/>
          </a:xfrm>
        </p:grpSpPr>
        <p:grpSp>
          <p:nvGrpSpPr>
            <p:cNvPr id="97" name="组合 96"/>
            <p:cNvGrpSpPr/>
            <p:nvPr/>
          </p:nvGrpSpPr>
          <p:grpSpPr>
            <a:xfrm>
              <a:off x="3790297" y="2772352"/>
              <a:ext cx="3654527" cy="1153241"/>
              <a:chOff x="6013175" y="1683453"/>
              <a:chExt cx="3654527" cy="1153241"/>
            </a:xfrm>
          </p:grpSpPr>
          <p:sp>
            <p:nvSpPr>
              <p:cNvPr id="119" name="对角圆角矩形 118"/>
              <p:cNvSpPr/>
              <p:nvPr/>
            </p:nvSpPr>
            <p:spPr>
              <a:xfrm>
                <a:off x="6410243" y="1829008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局长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马化腾</a:t>
                </a: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6013175" y="1683453"/>
                <a:ext cx="844715" cy="105807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98" name="组合 97"/>
            <p:cNvGrpSpPr/>
            <p:nvPr/>
          </p:nvGrpSpPr>
          <p:grpSpPr>
            <a:xfrm>
              <a:off x="3790297" y="1463016"/>
              <a:ext cx="3654528" cy="1168640"/>
              <a:chOff x="6011817" y="1778621"/>
              <a:chExt cx="3654528" cy="1168640"/>
            </a:xfrm>
          </p:grpSpPr>
          <p:sp>
            <p:nvSpPr>
              <p:cNvPr id="117" name="对角圆角矩形 116"/>
              <p:cNvSpPr/>
              <p:nvPr/>
            </p:nvSpPr>
            <p:spPr>
              <a:xfrm>
                <a:off x="6408886" y="1939575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曲艺元老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马云</a:t>
                </a: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6011817" y="1778621"/>
                <a:ext cx="844715" cy="10580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99" name="组合 98"/>
            <p:cNvGrpSpPr/>
            <p:nvPr/>
          </p:nvGrpSpPr>
          <p:grpSpPr>
            <a:xfrm>
              <a:off x="8261336" y="1463016"/>
              <a:ext cx="3654527" cy="1158751"/>
              <a:chOff x="1915178" y="4129299"/>
              <a:chExt cx="3654527" cy="1158751"/>
            </a:xfrm>
          </p:grpSpPr>
          <p:sp>
            <p:nvSpPr>
              <p:cNvPr id="115" name="对角圆角矩形 114"/>
              <p:cNvSpPr/>
              <p:nvPr/>
            </p:nvSpPr>
            <p:spPr>
              <a:xfrm>
                <a:off x="2312246" y="4280364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研究员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柳传志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 flipH="1">
                <a:off x="1915178" y="4129299"/>
                <a:ext cx="844715" cy="105807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0" name="组合 99"/>
            <p:cNvGrpSpPr/>
            <p:nvPr/>
          </p:nvGrpSpPr>
          <p:grpSpPr>
            <a:xfrm>
              <a:off x="3790296" y="4066289"/>
              <a:ext cx="3654528" cy="1155159"/>
              <a:chOff x="6011817" y="3047188"/>
              <a:chExt cx="3654528" cy="1155159"/>
            </a:xfrm>
          </p:grpSpPr>
          <p:sp>
            <p:nvSpPr>
              <p:cNvPr id="113" name="对角圆角矩形 112"/>
              <p:cNvSpPr/>
              <p:nvPr/>
            </p:nvSpPr>
            <p:spPr>
              <a:xfrm>
                <a:off x="6408886" y="3194661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市长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薛蛮子</a:t>
                </a: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011817" y="3047188"/>
                <a:ext cx="844715" cy="105807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1" name="组合 100"/>
            <p:cNvGrpSpPr/>
            <p:nvPr/>
          </p:nvGrpSpPr>
          <p:grpSpPr>
            <a:xfrm>
              <a:off x="8261063" y="5374815"/>
              <a:ext cx="3654527" cy="1134249"/>
              <a:chOff x="6013175" y="5423751"/>
              <a:chExt cx="3654527" cy="1134249"/>
            </a:xfrm>
          </p:grpSpPr>
          <p:sp>
            <p:nvSpPr>
              <p:cNvPr id="111" name="对角圆角矩形 110"/>
              <p:cNvSpPr/>
              <p:nvPr/>
            </p:nvSpPr>
            <p:spPr>
              <a:xfrm>
                <a:off x="6410243" y="5550314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我岳父是</a:t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省长</a:t>
                </a:r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王石</a:t>
                </a:r>
              </a:p>
            </p:txBody>
          </p:sp>
          <p:sp>
            <p:nvSpPr>
              <p:cNvPr id="112" name="矩形 111"/>
              <p:cNvSpPr/>
              <p:nvPr/>
            </p:nvSpPr>
            <p:spPr>
              <a:xfrm flipH="1">
                <a:off x="6013175" y="5423751"/>
                <a:ext cx="844715" cy="105807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2" name="组合 101"/>
            <p:cNvGrpSpPr/>
            <p:nvPr/>
          </p:nvGrpSpPr>
          <p:grpSpPr>
            <a:xfrm>
              <a:off x="8261063" y="4072080"/>
              <a:ext cx="3654528" cy="1141679"/>
              <a:chOff x="6011817" y="4315754"/>
              <a:chExt cx="3654528" cy="1141679"/>
            </a:xfrm>
          </p:grpSpPr>
          <p:sp>
            <p:nvSpPr>
              <p:cNvPr id="109" name="对角圆角矩形 108"/>
              <p:cNvSpPr/>
              <p:nvPr/>
            </p:nvSpPr>
            <p:spPr>
              <a:xfrm>
                <a:off x="6408886" y="4449747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部长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任志强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6011817" y="4315754"/>
                <a:ext cx="844715" cy="105807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3" name="组合 102"/>
            <p:cNvGrpSpPr/>
            <p:nvPr/>
          </p:nvGrpSpPr>
          <p:grpSpPr>
            <a:xfrm>
              <a:off x="3790296" y="5362143"/>
              <a:ext cx="3654527" cy="1159593"/>
              <a:chOff x="6046035" y="2938215"/>
              <a:chExt cx="3654527" cy="1159593"/>
            </a:xfrm>
          </p:grpSpPr>
          <p:sp>
            <p:nvSpPr>
              <p:cNvPr id="107" name="对角圆角矩形 106"/>
              <p:cNvSpPr/>
              <p:nvPr/>
            </p:nvSpPr>
            <p:spPr>
              <a:xfrm>
                <a:off x="6443103" y="3090122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省长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任正非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矩形 107"/>
              <p:cNvSpPr/>
              <p:nvPr/>
            </p:nvSpPr>
            <p:spPr>
              <a:xfrm flipH="1">
                <a:off x="6046035" y="2938215"/>
                <a:ext cx="844715" cy="105807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4" name="组合 103"/>
            <p:cNvGrpSpPr/>
            <p:nvPr/>
          </p:nvGrpSpPr>
          <p:grpSpPr>
            <a:xfrm>
              <a:off x="8261336" y="2782824"/>
              <a:ext cx="3654255" cy="1128199"/>
              <a:chOff x="5974158" y="4295552"/>
              <a:chExt cx="3654255" cy="1128199"/>
            </a:xfrm>
          </p:grpSpPr>
          <p:sp>
            <p:nvSpPr>
              <p:cNvPr id="105" name="对角圆角矩形 104"/>
              <p:cNvSpPr/>
              <p:nvPr/>
            </p:nvSpPr>
            <p:spPr>
              <a:xfrm>
                <a:off x="6194613" y="4416065"/>
                <a:ext cx="3433800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局长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王健林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 flipH="1">
                <a:off x="5974158" y="4295552"/>
                <a:ext cx="844715" cy="105807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40" name="矩形 39"/>
          <p:cNvSpPr/>
          <p:nvPr/>
        </p:nvSpPr>
        <p:spPr>
          <a:xfrm>
            <a:off x="265193" y="1860806"/>
            <a:ext cx="502470" cy="4026370"/>
          </a:xfrm>
          <a:prstGeom prst="rect">
            <a:avLst/>
          </a:prstGeom>
          <a:solidFill>
            <a:srgbClr val="D9011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4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541363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在国外，也有人在抱怨拼爹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57638" y="1611706"/>
            <a:ext cx="7816109" cy="4798062"/>
            <a:chOff x="2154336" y="1778621"/>
            <a:chExt cx="7816109" cy="4798062"/>
          </a:xfrm>
        </p:grpSpPr>
        <p:grpSp>
          <p:nvGrpSpPr>
            <p:cNvPr id="42" name="组合 41"/>
            <p:cNvGrpSpPr/>
            <p:nvPr/>
          </p:nvGrpSpPr>
          <p:grpSpPr>
            <a:xfrm>
              <a:off x="2154336" y="1778621"/>
              <a:ext cx="7771782" cy="1338526"/>
              <a:chOff x="1756962" y="1494987"/>
              <a:chExt cx="7771782" cy="1338526"/>
            </a:xfrm>
          </p:grpSpPr>
          <p:sp>
            <p:nvSpPr>
              <p:cNvPr id="49" name="圆角矩形 48"/>
              <p:cNvSpPr>
                <a:spLocks/>
              </p:cNvSpPr>
              <p:nvPr/>
            </p:nvSpPr>
            <p:spPr>
              <a:xfrm rot="16200000">
                <a:off x="5547230" y="-1148002"/>
                <a:ext cx="1338524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>
                <a:spLocks/>
              </p:cNvSpPr>
              <p:nvPr/>
            </p:nvSpPr>
            <p:spPr>
              <a:xfrm>
                <a:off x="1756962" y="1494987"/>
                <a:ext cx="1356704" cy="133852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43" name="组合 42"/>
            <p:cNvGrpSpPr/>
            <p:nvPr/>
          </p:nvGrpSpPr>
          <p:grpSpPr>
            <a:xfrm>
              <a:off x="2154336" y="5219979"/>
              <a:ext cx="7816109" cy="1356704"/>
              <a:chOff x="1712634" y="5300642"/>
              <a:chExt cx="7816109" cy="1356704"/>
            </a:xfrm>
          </p:grpSpPr>
          <p:sp>
            <p:nvSpPr>
              <p:cNvPr id="47" name="圆角矩形 46"/>
              <p:cNvSpPr>
                <a:spLocks/>
              </p:cNvSpPr>
              <p:nvPr/>
            </p:nvSpPr>
            <p:spPr>
              <a:xfrm rot="16200000">
                <a:off x="5538140" y="2666742"/>
                <a:ext cx="1356702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矩形 47"/>
              <p:cNvSpPr>
                <a:spLocks/>
              </p:cNvSpPr>
              <p:nvPr/>
            </p:nvSpPr>
            <p:spPr>
              <a:xfrm>
                <a:off x="1712634" y="5300642"/>
                <a:ext cx="1356704" cy="135670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44" name="组合 43"/>
            <p:cNvGrpSpPr/>
            <p:nvPr/>
          </p:nvGrpSpPr>
          <p:grpSpPr>
            <a:xfrm>
              <a:off x="2154336" y="3499300"/>
              <a:ext cx="7782918" cy="1356704"/>
              <a:chOff x="1745825" y="3397816"/>
              <a:chExt cx="7782918" cy="1356704"/>
            </a:xfrm>
          </p:grpSpPr>
          <p:sp>
            <p:nvSpPr>
              <p:cNvPr id="45" name="圆角矩形 44"/>
              <p:cNvSpPr>
                <a:spLocks/>
              </p:cNvSpPr>
              <p:nvPr/>
            </p:nvSpPr>
            <p:spPr>
              <a:xfrm rot="16200000">
                <a:off x="5538140" y="763915"/>
                <a:ext cx="1356702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矩形 45"/>
              <p:cNvSpPr>
                <a:spLocks/>
              </p:cNvSpPr>
              <p:nvPr/>
            </p:nvSpPr>
            <p:spPr>
              <a:xfrm>
                <a:off x="1745825" y="3397816"/>
                <a:ext cx="1356704" cy="135670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7" name="矩形 6"/>
          <p:cNvSpPr/>
          <p:nvPr/>
        </p:nvSpPr>
        <p:spPr>
          <a:xfrm>
            <a:off x="5380304" y="1696450"/>
            <a:ext cx="6252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在日本，你知道吗？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细川护熙、桥本龙太郎、小渊惠三、小泉纯一郎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田康夫、麻生太郎、安培都是官二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80304" y="342621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在德国，居然也有人认为收入不平等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人认为收入差距是因为家庭背景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差异；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不过有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人认为是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80304" y="514681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为什么美国会爆发占领华尔街运动？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金融制度偏袒权贵和富人，导致贫富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差距；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少数人主宰一切，多数人被迫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193" y="1860806"/>
            <a:ext cx="502470" cy="4026370"/>
          </a:xfrm>
          <a:prstGeom prst="rect">
            <a:avLst/>
          </a:prstGeom>
          <a:solidFill>
            <a:srgbClr val="D9011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07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一些国家的贫富差距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3537" y="980431"/>
            <a:ext cx="7502286" cy="5001524"/>
            <a:chOff x="2239912" y="934819"/>
            <a:chExt cx="8128000" cy="5418667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878063928"/>
                </p:ext>
              </p:extLst>
            </p:nvPr>
          </p:nvGraphicFramePr>
          <p:xfrm>
            <a:off x="2239912" y="934819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文本框 9"/>
            <p:cNvSpPr txBox="1"/>
            <p:nvPr/>
          </p:nvSpPr>
          <p:spPr>
            <a:xfrm>
              <a:off x="3083959" y="4540624"/>
              <a:ext cx="500169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南非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37478" y="4543612"/>
              <a:ext cx="600203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巴西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46574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193321" y="4543612"/>
              <a:ext cx="600203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美国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34915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德国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92845" y="4543612"/>
              <a:ext cx="533514" cy="11966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俄罗斯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281184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印度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11599" y="4540624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日本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37015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法国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142030" y="3191260"/>
            <a:ext cx="6313714" cy="0"/>
          </a:xfrm>
          <a:prstGeom prst="line">
            <a:avLst/>
          </a:prstGeom>
          <a:ln w="38100">
            <a:solidFill>
              <a:srgbClr val="D9011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02956" y="3019528"/>
            <a:ext cx="650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endParaRPr lang="zh-CN" altLang="en-US" sz="24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663474" y="3191260"/>
            <a:ext cx="535884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678552" y="1881095"/>
            <a:ext cx="4181773" cy="3960905"/>
            <a:chOff x="7774752" y="2549943"/>
            <a:chExt cx="4181773" cy="396090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4752" y="2549943"/>
              <a:ext cx="4107007" cy="3960905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774753" y="2679030"/>
              <a:ext cx="4181772" cy="3831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基尼</a:t>
              </a: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系数：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判断收入分配公平程度的指标。基尼系数越小收入分配越平均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按照国际一般标准0.4以上表示收入差距较大</a:t>
              </a: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悄悄话：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西南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财经大学中国家庭金融调查报告显示，2010年中国家庭基尼系数为0.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61。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9163879" y="6018299"/>
            <a:ext cx="2621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World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Bank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39049" y="6018299"/>
            <a:ext cx="2800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年部分国家基尼系数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2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1.pptx" id="{F8300352-A1A1-4AF8-9F3E-E41105C3D63B}" vid="{5A80A362-E917-4A54-882D-53FFBD69BF08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</Template>
  <TotalTime>3137</TotalTime>
  <Words>1375</Words>
  <Application>Microsoft Office PowerPoint</Application>
  <PresentationFormat>宽屏</PresentationFormat>
  <Paragraphs>199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华康俪金黑W8(P)</vt:lpstr>
      <vt:lpstr>微软雅黑</vt:lpstr>
      <vt:lpstr>方正粗宋简体</vt:lpstr>
      <vt:lpstr>Arial</vt:lpstr>
      <vt:lpstr>华文细黑</vt:lpstr>
      <vt:lpstr>Calibri</vt:lpstr>
      <vt:lpstr>华康宋体W12(P)</vt:lpstr>
      <vt:lpstr>黑体</vt:lpstr>
      <vt:lpstr>Calibri Light</vt:lpstr>
      <vt:lpstr>Times New Roman</vt:lpstr>
      <vt:lpstr>宋体</vt:lpstr>
      <vt:lpstr>Adobe 黑体 Std R</vt:lpstr>
      <vt:lpstr>Wingdings</vt:lpstr>
      <vt:lpstr>Office 主题</vt:lpstr>
      <vt:lpstr>PowerPoint 演示文稿</vt:lpstr>
      <vt:lpstr>这本书是有多火？</vt:lpstr>
      <vt:lpstr>托马斯·皮凯蒂：有才、任性、颜值高！</vt:lpstr>
      <vt:lpstr>托马斯·皮凯蒂语录</vt:lpstr>
      <vt:lpstr>这本书到底在讨论什么？</vt:lpstr>
      <vt:lpstr>托马斯·皮凯蒂书中核心观点</vt:lpstr>
      <vt:lpstr>在中国，个人成就总是扯上家庭背景</vt:lpstr>
      <vt:lpstr>在国外，也有人在抱怨拼爹</vt:lpstr>
      <vt:lpstr>一些国家的贫富差距</vt:lpstr>
      <vt:lpstr>战后发达国家普通群众不是一直情绪稳定吗？</vt:lpstr>
      <vt:lpstr>看看藏在历史数据中财富集中秘密</vt:lpstr>
      <vt:lpstr>曾经财富集中的变化</vt:lpstr>
      <vt:lpstr>为什么欧洲财富集中变低了？</vt:lpstr>
      <vt:lpstr>看看藏在历史数据中财富集中秘密</vt:lpstr>
      <vt:lpstr>和平时代又是资本玩家的时代</vt:lpstr>
      <vt:lpstr>再看看美国财富集中历史数据</vt:lpstr>
      <vt:lpstr>美国怎么劳动收入集中度更大？</vt:lpstr>
      <vt:lpstr>未来会如何呢？</vt:lpstr>
      <vt:lpstr>如果采用了我的办法…</vt:lpstr>
      <vt:lpstr>等等！经济学家有不同观点：</vt:lpstr>
      <vt:lpstr>属于1%的比尔盖茨也有不同意见！</vt:lpstr>
      <vt:lpstr>我们也做了一个在线调研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hwk</dc:creator>
  <cp:lastModifiedBy>Administrator</cp:lastModifiedBy>
  <cp:revision>304</cp:revision>
  <dcterms:created xsi:type="dcterms:W3CDTF">2015-02-24T05:53:33Z</dcterms:created>
  <dcterms:modified xsi:type="dcterms:W3CDTF">2015-03-04T23:47:17Z</dcterms:modified>
</cp:coreProperties>
</file>