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7.jpg" ContentType="image/png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0" d="100"/>
          <a:sy n="40" d="100"/>
        </p:scale>
        <p:origin x="1092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B126E8-4FB5-4A53-BD86-6FB465E13A9E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49ABD362-23A8-495A-BF31-B6308B792315}">
      <dgm:prSet phldrT="[文本]" custT="1"/>
      <dgm:spPr>
        <a:solidFill>
          <a:srgbClr val="00B0F0"/>
        </a:solidFill>
      </dgm:spPr>
      <dgm:t>
        <a:bodyPr/>
        <a:lstStyle/>
        <a:p>
          <a:r>
            <a:rPr lang="zh-CN" altLang="en-US" sz="2400" dirty="0" smtClean="0">
              <a:latin typeface="幼圆" panose="02010509060101010101" pitchFamily="49" charset="-122"/>
              <a:ea typeface="幼圆" panose="02010509060101010101" pitchFamily="49" charset="-122"/>
            </a:rPr>
            <a:t>可以加深对知识的理解，（显性化知识可以加深理解）</a:t>
          </a:r>
          <a:endParaRPr lang="zh-CN" altLang="en-US" sz="2400" dirty="0">
            <a:latin typeface="幼圆" panose="02010509060101010101" pitchFamily="49" charset="-122"/>
            <a:ea typeface="幼圆" panose="02010509060101010101" pitchFamily="49" charset="-122"/>
          </a:endParaRPr>
        </a:p>
      </dgm:t>
    </dgm:pt>
    <dgm:pt modelId="{A213B8C5-D1A7-41D8-B066-EDB74C9AD813}" type="parTrans" cxnId="{727FCA01-201A-4BDE-95BD-C97B49F6A9DD}">
      <dgm:prSet/>
      <dgm:spPr/>
      <dgm:t>
        <a:bodyPr/>
        <a:lstStyle/>
        <a:p>
          <a:endParaRPr lang="zh-CN" altLang="en-US"/>
        </a:p>
      </dgm:t>
    </dgm:pt>
    <dgm:pt modelId="{BFCDB8A4-552B-4037-8988-45ED5AB445DB}" type="sibTrans" cxnId="{727FCA01-201A-4BDE-95BD-C97B49F6A9DD}">
      <dgm:prSet/>
      <dgm:spPr/>
      <dgm:t>
        <a:bodyPr/>
        <a:lstStyle/>
        <a:p>
          <a:endParaRPr lang="zh-CN" altLang="en-US"/>
        </a:p>
      </dgm:t>
    </dgm:pt>
    <dgm:pt modelId="{E8212A64-AD91-486C-988B-893BE3DFDBD7}">
      <dgm:prSet phldrT="[文本]" custT="1"/>
      <dgm:spPr>
        <a:solidFill>
          <a:srgbClr val="00B0F0"/>
        </a:solidFill>
      </dgm:spPr>
      <dgm:t>
        <a:bodyPr/>
        <a:lstStyle/>
        <a:p>
          <a:r>
            <a:rPr lang="zh-CN" altLang="en-US" sz="2400" dirty="0" smtClean="0">
              <a:latin typeface="幼圆" panose="02010509060101010101" pitchFamily="49" charset="-122"/>
              <a:ea typeface="幼圆" panose="02010509060101010101" pitchFamily="49" charset="-122"/>
            </a:rPr>
            <a:t>可以结实志同道和的朋友</a:t>
          </a:r>
          <a:r>
            <a:rPr lang="zh-CN" altLang="en-US" sz="2200" dirty="0" smtClean="0">
              <a:latin typeface="幼圆" panose="02010509060101010101" pitchFamily="49" charset="-122"/>
              <a:ea typeface="幼圆" panose="02010509060101010101" pitchFamily="49" charset="-122"/>
            </a:rPr>
            <a:t>。</a:t>
          </a:r>
          <a:endParaRPr lang="zh-CN" altLang="en-US" sz="2200" dirty="0">
            <a:latin typeface="幼圆" panose="02010509060101010101" pitchFamily="49" charset="-122"/>
            <a:ea typeface="幼圆" panose="02010509060101010101" pitchFamily="49" charset="-122"/>
          </a:endParaRPr>
        </a:p>
      </dgm:t>
    </dgm:pt>
    <dgm:pt modelId="{77A57B1F-62DB-4927-890F-BB1115917DB0}" type="parTrans" cxnId="{94F1FB68-7F66-4E96-B509-799435B12018}">
      <dgm:prSet/>
      <dgm:spPr/>
      <dgm:t>
        <a:bodyPr/>
        <a:lstStyle/>
        <a:p>
          <a:endParaRPr lang="zh-CN" altLang="en-US"/>
        </a:p>
      </dgm:t>
    </dgm:pt>
    <dgm:pt modelId="{475CB8A5-32C6-4738-852A-87AD870F8046}" type="sibTrans" cxnId="{94F1FB68-7F66-4E96-B509-799435B12018}">
      <dgm:prSet/>
      <dgm:spPr/>
      <dgm:t>
        <a:bodyPr/>
        <a:lstStyle/>
        <a:p>
          <a:endParaRPr lang="zh-CN" altLang="en-US"/>
        </a:p>
      </dgm:t>
    </dgm:pt>
    <dgm:pt modelId="{403189EE-D1FC-4091-827A-A27D3B0F41DC}">
      <dgm:prSet phldrT="[文本]" custT="1"/>
      <dgm:spPr>
        <a:solidFill>
          <a:srgbClr val="00B0F0"/>
        </a:solidFill>
      </dgm:spPr>
      <dgm:t>
        <a:bodyPr/>
        <a:lstStyle/>
        <a:p>
          <a:r>
            <a:rPr lang="zh-CN" altLang="en-US" sz="2400" dirty="0" smtClean="0">
              <a:latin typeface="幼圆" panose="02010509060101010101" pitchFamily="49" charset="-122"/>
              <a:ea typeface="幼圆" panose="02010509060101010101" pitchFamily="49" charset="-122"/>
            </a:rPr>
            <a:t>可以带来合作机会（个人品牌越大，得到的资源机会就越多）。</a:t>
          </a:r>
          <a:endParaRPr lang="zh-CN" altLang="en-US" sz="2400" dirty="0">
            <a:latin typeface="幼圆" panose="02010509060101010101" pitchFamily="49" charset="-122"/>
            <a:ea typeface="幼圆" panose="02010509060101010101" pitchFamily="49" charset="-122"/>
          </a:endParaRPr>
        </a:p>
      </dgm:t>
    </dgm:pt>
    <dgm:pt modelId="{D8A67D6B-A392-4C0F-8A11-F83D9B5BB44F}" type="parTrans" cxnId="{D459ABE6-DC54-4CE5-801E-2078F47D29B6}">
      <dgm:prSet/>
      <dgm:spPr/>
      <dgm:t>
        <a:bodyPr/>
        <a:lstStyle/>
        <a:p>
          <a:endParaRPr lang="zh-CN" altLang="en-US"/>
        </a:p>
      </dgm:t>
    </dgm:pt>
    <dgm:pt modelId="{9481A565-CE5E-473C-9729-52C72B7D86E6}" type="sibTrans" cxnId="{D459ABE6-DC54-4CE5-801E-2078F47D29B6}">
      <dgm:prSet/>
      <dgm:spPr/>
      <dgm:t>
        <a:bodyPr/>
        <a:lstStyle/>
        <a:p>
          <a:endParaRPr lang="zh-CN" altLang="en-US"/>
        </a:p>
      </dgm:t>
    </dgm:pt>
    <dgm:pt modelId="{16DF5544-18F9-4BD0-AA69-7365E3DE4283}" type="pres">
      <dgm:prSet presAssocID="{7EB126E8-4FB5-4A53-BD86-6FB465E13A9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E622C14E-819C-49A5-9ABB-8E472C1E5ACA}" type="pres">
      <dgm:prSet presAssocID="{7EB126E8-4FB5-4A53-BD86-6FB465E13A9E}" presName="Name1" presStyleCnt="0"/>
      <dgm:spPr/>
    </dgm:pt>
    <dgm:pt modelId="{4C5DD25C-1B91-4A41-9128-8D7C94B50DA4}" type="pres">
      <dgm:prSet presAssocID="{7EB126E8-4FB5-4A53-BD86-6FB465E13A9E}" presName="cycle" presStyleCnt="0"/>
      <dgm:spPr/>
    </dgm:pt>
    <dgm:pt modelId="{D553B867-D0AE-42F0-93AD-F35C416CBDA4}" type="pres">
      <dgm:prSet presAssocID="{7EB126E8-4FB5-4A53-BD86-6FB465E13A9E}" presName="srcNode" presStyleLbl="node1" presStyleIdx="0" presStyleCnt="3"/>
      <dgm:spPr/>
    </dgm:pt>
    <dgm:pt modelId="{FB41CDB8-7769-4C85-A342-3CCDB3DD0103}" type="pres">
      <dgm:prSet presAssocID="{7EB126E8-4FB5-4A53-BD86-6FB465E13A9E}" presName="conn" presStyleLbl="parChTrans1D2" presStyleIdx="0" presStyleCnt="1"/>
      <dgm:spPr/>
      <dgm:t>
        <a:bodyPr/>
        <a:lstStyle/>
        <a:p>
          <a:endParaRPr lang="zh-CN" altLang="en-US"/>
        </a:p>
      </dgm:t>
    </dgm:pt>
    <dgm:pt modelId="{3FAB2B7A-0CF7-4A2E-B973-3C36F88D9A35}" type="pres">
      <dgm:prSet presAssocID="{7EB126E8-4FB5-4A53-BD86-6FB465E13A9E}" presName="extraNode" presStyleLbl="node1" presStyleIdx="0" presStyleCnt="3"/>
      <dgm:spPr/>
    </dgm:pt>
    <dgm:pt modelId="{4CF4D7BA-E9B5-4EF0-8867-1ECC006A5386}" type="pres">
      <dgm:prSet presAssocID="{7EB126E8-4FB5-4A53-BD86-6FB465E13A9E}" presName="dstNode" presStyleLbl="node1" presStyleIdx="0" presStyleCnt="3"/>
      <dgm:spPr/>
    </dgm:pt>
    <dgm:pt modelId="{7FD829A8-643D-4B7B-A4EB-AF54D1499935}" type="pres">
      <dgm:prSet presAssocID="{49ABD362-23A8-495A-BF31-B6308B792315}" presName="text_1" presStyleLbl="node1" presStyleIdx="0" presStyleCnt="3">
        <dgm:presLayoutVars>
          <dgm:bulletEnabled val="1"/>
        </dgm:presLayoutVars>
      </dgm:prSet>
      <dgm:spPr>
        <a:prstGeom prst="snip2DiagRect">
          <a:avLst/>
        </a:prstGeom>
      </dgm:spPr>
      <dgm:t>
        <a:bodyPr/>
        <a:lstStyle/>
        <a:p>
          <a:endParaRPr lang="zh-CN" altLang="en-US"/>
        </a:p>
      </dgm:t>
    </dgm:pt>
    <dgm:pt modelId="{9E3A40E5-D564-4003-84D1-D476909CE0A4}" type="pres">
      <dgm:prSet presAssocID="{49ABD362-23A8-495A-BF31-B6308B792315}" presName="accent_1" presStyleCnt="0"/>
      <dgm:spPr/>
    </dgm:pt>
    <dgm:pt modelId="{06F7882F-0197-4F6A-9FDE-573C1C09368B}" type="pres">
      <dgm:prSet presAssocID="{49ABD362-23A8-495A-BF31-B6308B792315}" presName="accentRepeatNode" presStyleLbl="solidFgAcc1" presStyleIdx="0" presStyleCnt="3"/>
      <dgm:spPr/>
    </dgm:pt>
    <dgm:pt modelId="{60F60166-7227-48B6-AB90-83D3F7457AB4}" type="pres">
      <dgm:prSet presAssocID="{E8212A64-AD91-486C-988B-893BE3DFDBD7}" presName="text_2" presStyleLbl="node1" presStyleIdx="1" presStyleCnt="3" custLinFactNeighborX="-448" custLinFactNeighborY="4279">
        <dgm:presLayoutVars>
          <dgm:bulletEnabled val="1"/>
        </dgm:presLayoutVars>
      </dgm:prSet>
      <dgm:spPr>
        <a:prstGeom prst="snip2DiagRect">
          <a:avLst/>
        </a:prstGeom>
      </dgm:spPr>
      <dgm:t>
        <a:bodyPr/>
        <a:lstStyle/>
        <a:p>
          <a:endParaRPr lang="zh-CN" altLang="en-US"/>
        </a:p>
      </dgm:t>
    </dgm:pt>
    <dgm:pt modelId="{BABBBFCC-E794-4C72-B3A9-C39B97CD93E1}" type="pres">
      <dgm:prSet presAssocID="{E8212A64-AD91-486C-988B-893BE3DFDBD7}" presName="accent_2" presStyleCnt="0"/>
      <dgm:spPr/>
    </dgm:pt>
    <dgm:pt modelId="{7A482BA5-A125-469D-9D60-928C151783E1}" type="pres">
      <dgm:prSet presAssocID="{E8212A64-AD91-486C-988B-893BE3DFDBD7}" presName="accentRepeatNode" presStyleLbl="solidFgAcc1" presStyleIdx="1" presStyleCnt="3"/>
      <dgm:spPr/>
    </dgm:pt>
    <dgm:pt modelId="{7B708403-3BDD-4A76-B2CB-19D8F5F07830}" type="pres">
      <dgm:prSet presAssocID="{403189EE-D1FC-4091-827A-A27D3B0F41DC}" presName="text_3" presStyleLbl="node1" presStyleIdx="2" presStyleCnt="3">
        <dgm:presLayoutVars>
          <dgm:bulletEnabled val="1"/>
        </dgm:presLayoutVars>
      </dgm:prSet>
      <dgm:spPr>
        <a:prstGeom prst="snip2DiagRect">
          <a:avLst/>
        </a:prstGeom>
      </dgm:spPr>
      <dgm:t>
        <a:bodyPr/>
        <a:lstStyle/>
        <a:p>
          <a:endParaRPr lang="zh-CN" altLang="en-US"/>
        </a:p>
      </dgm:t>
    </dgm:pt>
    <dgm:pt modelId="{3D8E2A24-0D11-4CB1-AFD4-B138B9CCE9BF}" type="pres">
      <dgm:prSet presAssocID="{403189EE-D1FC-4091-827A-A27D3B0F41DC}" presName="accent_3" presStyleCnt="0"/>
      <dgm:spPr/>
    </dgm:pt>
    <dgm:pt modelId="{14A85E27-800B-42EF-8852-5F700CA9F139}" type="pres">
      <dgm:prSet presAssocID="{403189EE-D1FC-4091-827A-A27D3B0F41DC}" presName="accentRepeatNode" presStyleLbl="solidFgAcc1" presStyleIdx="2" presStyleCnt="3"/>
      <dgm:spPr/>
    </dgm:pt>
  </dgm:ptLst>
  <dgm:cxnLst>
    <dgm:cxn modelId="{450BE8E6-EB80-44EB-BDC9-9A5017D07C92}" type="presOf" srcId="{BFCDB8A4-552B-4037-8988-45ED5AB445DB}" destId="{FB41CDB8-7769-4C85-A342-3CCDB3DD0103}" srcOrd="0" destOrd="0" presId="urn:microsoft.com/office/officeart/2008/layout/VerticalCurvedList"/>
    <dgm:cxn modelId="{94F1FB68-7F66-4E96-B509-799435B12018}" srcId="{7EB126E8-4FB5-4A53-BD86-6FB465E13A9E}" destId="{E8212A64-AD91-486C-988B-893BE3DFDBD7}" srcOrd="1" destOrd="0" parTransId="{77A57B1F-62DB-4927-890F-BB1115917DB0}" sibTransId="{475CB8A5-32C6-4738-852A-87AD870F8046}"/>
    <dgm:cxn modelId="{727FCA01-201A-4BDE-95BD-C97B49F6A9DD}" srcId="{7EB126E8-4FB5-4A53-BD86-6FB465E13A9E}" destId="{49ABD362-23A8-495A-BF31-B6308B792315}" srcOrd="0" destOrd="0" parTransId="{A213B8C5-D1A7-41D8-B066-EDB74C9AD813}" sibTransId="{BFCDB8A4-552B-4037-8988-45ED5AB445DB}"/>
    <dgm:cxn modelId="{D459ABE6-DC54-4CE5-801E-2078F47D29B6}" srcId="{7EB126E8-4FB5-4A53-BD86-6FB465E13A9E}" destId="{403189EE-D1FC-4091-827A-A27D3B0F41DC}" srcOrd="2" destOrd="0" parTransId="{D8A67D6B-A392-4C0F-8A11-F83D9B5BB44F}" sibTransId="{9481A565-CE5E-473C-9729-52C72B7D86E6}"/>
    <dgm:cxn modelId="{B3F11EF7-E012-4E31-A171-561D6084C427}" type="presOf" srcId="{403189EE-D1FC-4091-827A-A27D3B0F41DC}" destId="{7B708403-3BDD-4A76-B2CB-19D8F5F07830}" srcOrd="0" destOrd="0" presId="urn:microsoft.com/office/officeart/2008/layout/VerticalCurvedList"/>
    <dgm:cxn modelId="{2CF65C7A-FE39-4BEC-A0A4-C761F6B2014F}" type="presOf" srcId="{7EB126E8-4FB5-4A53-BD86-6FB465E13A9E}" destId="{16DF5544-18F9-4BD0-AA69-7365E3DE4283}" srcOrd="0" destOrd="0" presId="urn:microsoft.com/office/officeart/2008/layout/VerticalCurvedList"/>
    <dgm:cxn modelId="{1A6B624B-0497-47FA-80BB-A3A141297962}" type="presOf" srcId="{E8212A64-AD91-486C-988B-893BE3DFDBD7}" destId="{60F60166-7227-48B6-AB90-83D3F7457AB4}" srcOrd="0" destOrd="0" presId="urn:microsoft.com/office/officeart/2008/layout/VerticalCurvedList"/>
    <dgm:cxn modelId="{9A4A0F2A-9C5D-41A6-A19F-DB9ACC8C43CE}" type="presOf" srcId="{49ABD362-23A8-495A-BF31-B6308B792315}" destId="{7FD829A8-643D-4B7B-A4EB-AF54D1499935}" srcOrd="0" destOrd="0" presId="urn:microsoft.com/office/officeart/2008/layout/VerticalCurvedList"/>
    <dgm:cxn modelId="{1A473DE9-E0D8-4E48-BF65-B1EBA7EC5269}" type="presParOf" srcId="{16DF5544-18F9-4BD0-AA69-7365E3DE4283}" destId="{E622C14E-819C-49A5-9ABB-8E472C1E5ACA}" srcOrd="0" destOrd="0" presId="urn:microsoft.com/office/officeart/2008/layout/VerticalCurvedList"/>
    <dgm:cxn modelId="{231E789E-51A0-4A2F-8E85-199412DC34A4}" type="presParOf" srcId="{E622C14E-819C-49A5-9ABB-8E472C1E5ACA}" destId="{4C5DD25C-1B91-4A41-9128-8D7C94B50DA4}" srcOrd="0" destOrd="0" presId="urn:microsoft.com/office/officeart/2008/layout/VerticalCurvedList"/>
    <dgm:cxn modelId="{5102542B-E38F-4075-8F76-3371D62E07B7}" type="presParOf" srcId="{4C5DD25C-1B91-4A41-9128-8D7C94B50DA4}" destId="{D553B867-D0AE-42F0-93AD-F35C416CBDA4}" srcOrd="0" destOrd="0" presId="urn:microsoft.com/office/officeart/2008/layout/VerticalCurvedList"/>
    <dgm:cxn modelId="{6F63D4FF-1E94-48FF-A6EE-C20352516613}" type="presParOf" srcId="{4C5DD25C-1B91-4A41-9128-8D7C94B50DA4}" destId="{FB41CDB8-7769-4C85-A342-3CCDB3DD0103}" srcOrd="1" destOrd="0" presId="urn:microsoft.com/office/officeart/2008/layout/VerticalCurvedList"/>
    <dgm:cxn modelId="{53724511-3857-420E-B7AF-09EBB26DA0C0}" type="presParOf" srcId="{4C5DD25C-1B91-4A41-9128-8D7C94B50DA4}" destId="{3FAB2B7A-0CF7-4A2E-B973-3C36F88D9A35}" srcOrd="2" destOrd="0" presId="urn:microsoft.com/office/officeart/2008/layout/VerticalCurvedList"/>
    <dgm:cxn modelId="{901CCE78-BB6E-4B1F-BABB-70977B5E7179}" type="presParOf" srcId="{4C5DD25C-1B91-4A41-9128-8D7C94B50DA4}" destId="{4CF4D7BA-E9B5-4EF0-8867-1ECC006A5386}" srcOrd="3" destOrd="0" presId="urn:microsoft.com/office/officeart/2008/layout/VerticalCurvedList"/>
    <dgm:cxn modelId="{6877BFAD-930E-46AC-9E2A-833C1E242132}" type="presParOf" srcId="{E622C14E-819C-49A5-9ABB-8E472C1E5ACA}" destId="{7FD829A8-643D-4B7B-A4EB-AF54D1499935}" srcOrd="1" destOrd="0" presId="urn:microsoft.com/office/officeart/2008/layout/VerticalCurvedList"/>
    <dgm:cxn modelId="{D8BBF8AB-B46F-49A0-9F18-E6A38EA96D7B}" type="presParOf" srcId="{E622C14E-819C-49A5-9ABB-8E472C1E5ACA}" destId="{9E3A40E5-D564-4003-84D1-D476909CE0A4}" srcOrd="2" destOrd="0" presId="urn:microsoft.com/office/officeart/2008/layout/VerticalCurvedList"/>
    <dgm:cxn modelId="{B4EAE810-6BEF-41F3-9943-5DA75B3F9CF0}" type="presParOf" srcId="{9E3A40E5-D564-4003-84D1-D476909CE0A4}" destId="{06F7882F-0197-4F6A-9FDE-573C1C09368B}" srcOrd="0" destOrd="0" presId="urn:microsoft.com/office/officeart/2008/layout/VerticalCurvedList"/>
    <dgm:cxn modelId="{A890C45B-5A3D-4690-9282-6853F576A8A2}" type="presParOf" srcId="{E622C14E-819C-49A5-9ABB-8E472C1E5ACA}" destId="{60F60166-7227-48B6-AB90-83D3F7457AB4}" srcOrd="3" destOrd="0" presId="urn:microsoft.com/office/officeart/2008/layout/VerticalCurvedList"/>
    <dgm:cxn modelId="{BCB610D2-49E1-4D62-A44F-76EC78400E2E}" type="presParOf" srcId="{E622C14E-819C-49A5-9ABB-8E472C1E5ACA}" destId="{BABBBFCC-E794-4C72-B3A9-C39B97CD93E1}" srcOrd="4" destOrd="0" presId="urn:microsoft.com/office/officeart/2008/layout/VerticalCurvedList"/>
    <dgm:cxn modelId="{FB3BDF7C-3E9E-477C-B84C-B6ED56BDD0CC}" type="presParOf" srcId="{BABBBFCC-E794-4C72-B3A9-C39B97CD93E1}" destId="{7A482BA5-A125-469D-9D60-928C151783E1}" srcOrd="0" destOrd="0" presId="urn:microsoft.com/office/officeart/2008/layout/VerticalCurvedList"/>
    <dgm:cxn modelId="{24168391-2302-43B2-9A9B-101A2C7982B7}" type="presParOf" srcId="{E622C14E-819C-49A5-9ABB-8E472C1E5ACA}" destId="{7B708403-3BDD-4A76-B2CB-19D8F5F07830}" srcOrd="5" destOrd="0" presId="urn:microsoft.com/office/officeart/2008/layout/VerticalCurvedList"/>
    <dgm:cxn modelId="{F1066E25-4DCA-4753-AA03-19C4917B5E9F}" type="presParOf" srcId="{E622C14E-819C-49A5-9ABB-8E472C1E5ACA}" destId="{3D8E2A24-0D11-4CB1-AFD4-B138B9CCE9BF}" srcOrd="6" destOrd="0" presId="urn:microsoft.com/office/officeart/2008/layout/VerticalCurvedList"/>
    <dgm:cxn modelId="{E53BC227-5DA0-4DB4-B954-97801DFA4271}" type="presParOf" srcId="{3D8E2A24-0D11-4CB1-AFD4-B138B9CCE9BF}" destId="{14A85E27-800B-42EF-8852-5F700CA9F13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41CDB8-7769-4C85-A342-3CCDB3DD0103}">
      <dsp:nvSpPr>
        <dsp:cNvPr id="0" name=""/>
        <dsp:cNvSpPr/>
      </dsp:nvSpPr>
      <dsp:spPr>
        <a:xfrm>
          <a:off x="-5329831" y="-816283"/>
          <a:ext cx="6347007" cy="6347007"/>
        </a:xfrm>
        <a:prstGeom prst="blockArc">
          <a:avLst>
            <a:gd name="adj1" fmla="val 18900000"/>
            <a:gd name="adj2" fmla="val 2700000"/>
            <a:gd name="adj3" fmla="val 340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D829A8-643D-4B7B-A4EB-AF54D1499935}">
      <dsp:nvSpPr>
        <dsp:cNvPr id="0" name=""/>
        <dsp:cNvSpPr/>
      </dsp:nvSpPr>
      <dsp:spPr>
        <a:xfrm>
          <a:off x="654364" y="471444"/>
          <a:ext cx="6352235" cy="942888"/>
        </a:xfrm>
        <a:prstGeom prst="snip2DiagRect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841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幼圆" panose="02010509060101010101" pitchFamily="49" charset="-122"/>
              <a:ea typeface="幼圆" panose="02010509060101010101" pitchFamily="49" charset="-122"/>
            </a:rPr>
            <a:t>可以加深对知识的理解，（显性化知识可以加深理解）</a:t>
          </a:r>
          <a:endParaRPr lang="zh-CN" altLang="en-US" sz="2400" kern="1200" dirty="0">
            <a:latin typeface="幼圆" panose="02010509060101010101" pitchFamily="49" charset="-122"/>
            <a:ea typeface="幼圆" panose="02010509060101010101" pitchFamily="49" charset="-122"/>
          </a:endParaRPr>
        </a:p>
      </dsp:txBody>
      <dsp:txXfrm>
        <a:off x="732940" y="550020"/>
        <a:ext cx="6195083" cy="785736"/>
      </dsp:txXfrm>
    </dsp:sp>
    <dsp:sp modelId="{06F7882F-0197-4F6A-9FDE-573C1C09368B}">
      <dsp:nvSpPr>
        <dsp:cNvPr id="0" name=""/>
        <dsp:cNvSpPr/>
      </dsp:nvSpPr>
      <dsp:spPr>
        <a:xfrm>
          <a:off x="65059" y="353583"/>
          <a:ext cx="1178610" cy="11786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F60166-7227-48B6-AB90-83D3F7457AB4}">
      <dsp:nvSpPr>
        <dsp:cNvPr id="0" name=""/>
        <dsp:cNvSpPr/>
      </dsp:nvSpPr>
      <dsp:spPr>
        <a:xfrm>
          <a:off x="970181" y="1926122"/>
          <a:ext cx="6009495" cy="942888"/>
        </a:xfrm>
        <a:prstGeom prst="snip2DiagRect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841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幼圆" panose="02010509060101010101" pitchFamily="49" charset="-122"/>
              <a:ea typeface="幼圆" panose="02010509060101010101" pitchFamily="49" charset="-122"/>
            </a:rPr>
            <a:t>可以结实志同道和的朋友</a:t>
          </a:r>
          <a:r>
            <a:rPr lang="zh-CN" altLang="en-US" sz="2200" kern="1200" dirty="0" smtClean="0">
              <a:latin typeface="幼圆" panose="02010509060101010101" pitchFamily="49" charset="-122"/>
              <a:ea typeface="幼圆" panose="02010509060101010101" pitchFamily="49" charset="-122"/>
            </a:rPr>
            <a:t>。</a:t>
          </a:r>
          <a:endParaRPr lang="zh-CN" altLang="en-US" sz="2200" kern="1200" dirty="0">
            <a:latin typeface="幼圆" panose="02010509060101010101" pitchFamily="49" charset="-122"/>
            <a:ea typeface="幼圆" panose="02010509060101010101" pitchFamily="49" charset="-122"/>
          </a:endParaRPr>
        </a:p>
      </dsp:txBody>
      <dsp:txXfrm>
        <a:off x="1048757" y="2004698"/>
        <a:ext cx="5852343" cy="785736"/>
      </dsp:txXfrm>
    </dsp:sp>
    <dsp:sp modelId="{7A482BA5-A125-469D-9D60-928C151783E1}">
      <dsp:nvSpPr>
        <dsp:cNvPr id="0" name=""/>
        <dsp:cNvSpPr/>
      </dsp:nvSpPr>
      <dsp:spPr>
        <a:xfrm>
          <a:off x="407799" y="1767915"/>
          <a:ext cx="1178610" cy="11786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708403-3BDD-4A76-B2CB-19D8F5F07830}">
      <dsp:nvSpPr>
        <dsp:cNvPr id="0" name=""/>
        <dsp:cNvSpPr/>
      </dsp:nvSpPr>
      <dsp:spPr>
        <a:xfrm>
          <a:off x="654364" y="3300108"/>
          <a:ext cx="6352235" cy="942888"/>
        </a:xfrm>
        <a:prstGeom prst="snip2DiagRect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8417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幼圆" panose="02010509060101010101" pitchFamily="49" charset="-122"/>
              <a:ea typeface="幼圆" panose="02010509060101010101" pitchFamily="49" charset="-122"/>
            </a:rPr>
            <a:t>可以带来合作机会（个人品牌越大，得到的资源机会就越多）。</a:t>
          </a:r>
          <a:endParaRPr lang="zh-CN" altLang="en-US" sz="2400" kern="1200" dirty="0">
            <a:latin typeface="幼圆" panose="02010509060101010101" pitchFamily="49" charset="-122"/>
            <a:ea typeface="幼圆" panose="02010509060101010101" pitchFamily="49" charset="-122"/>
          </a:endParaRPr>
        </a:p>
      </dsp:txBody>
      <dsp:txXfrm>
        <a:off x="732940" y="3378684"/>
        <a:ext cx="6195083" cy="785736"/>
      </dsp:txXfrm>
    </dsp:sp>
    <dsp:sp modelId="{14A85E27-800B-42EF-8852-5F700CA9F139}">
      <dsp:nvSpPr>
        <dsp:cNvPr id="0" name=""/>
        <dsp:cNvSpPr/>
      </dsp:nvSpPr>
      <dsp:spPr>
        <a:xfrm>
          <a:off x="65059" y="3182247"/>
          <a:ext cx="1178610" cy="11786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21C8-26A9-49DA-9AF5-233063498726}" type="datetimeFigureOut">
              <a:rPr lang="zh-CN" altLang="en-US" smtClean="0"/>
              <a:t>2014/3/9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D10DC-A5D4-465F-8F12-AEA6093924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9617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21C8-26A9-49DA-9AF5-233063498726}" type="datetimeFigureOut">
              <a:rPr lang="zh-CN" altLang="en-US" smtClean="0"/>
              <a:t>2014/3/9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D10DC-A5D4-465F-8F12-AEA6093924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9699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7626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21C8-26A9-49DA-9AF5-233063498726}" type="datetimeFigureOut">
              <a:rPr lang="zh-CN" altLang="en-US" smtClean="0"/>
              <a:t>2014/3/9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D10DC-A5D4-465F-8F12-AEA6093924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2499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21C8-26A9-49DA-9AF5-233063498726}" type="datetimeFigureOut">
              <a:rPr lang="zh-CN" altLang="en-US" smtClean="0"/>
              <a:t>2014/3/9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D10DC-A5D4-465F-8F12-AEA6093924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614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21C8-26A9-49DA-9AF5-233063498726}" type="datetimeFigureOut">
              <a:rPr lang="zh-CN" altLang="en-US" smtClean="0"/>
              <a:t>2014/3/9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D10DC-A5D4-465F-8F12-AEA6093924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9502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1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1" y="1825625"/>
            <a:ext cx="3867151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21C8-26A9-49DA-9AF5-233063498726}" type="datetimeFigureOut">
              <a:rPr lang="zh-CN" altLang="en-US" smtClean="0"/>
              <a:t>2014/3/9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D10DC-A5D4-465F-8F12-AEA6093924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0653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21C8-26A9-49DA-9AF5-233063498726}" type="datetimeFigureOut">
              <a:rPr lang="zh-CN" altLang="en-US" smtClean="0"/>
              <a:t>2014/3/9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D10DC-A5D4-465F-8F12-AEA6093924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0383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21C8-26A9-49DA-9AF5-233063498726}" type="datetimeFigureOut">
              <a:rPr lang="zh-CN" altLang="en-US" smtClean="0"/>
              <a:t>2014/3/9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D10DC-A5D4-465F-8F12-AEA6093924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052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21C8-26A9-49DA-9AF5-233063498726}" type="datetimeFigureOut">
              <a:rPr lang="zh-CN" altLang="en-US" smtClean="0"/>
              <a:t>2014/3/9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D10DC-A5D4-465F-8F12-AEA6093924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4094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21C8-26A9-49DA-9AF5-233063498726}" type="datetimeFigureOut">
              <a:rPr lang="zh-CN" altLang="en-US" smtClean="0"/>
              <a:t>2014/3/9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D10DC-A5D4-465F-8F12-AEA6093924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9256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121C8-26A9-49DA-9AF5-233063498726}" type="datetimeFigureOut">
              <a:rPr lang="zh-CN" altLang="en-US" smtClean="0"/>
              <a:t>2014/3/9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D10DC-A5D4-465F-8F12-AEA6093924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7214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121C8-26A9-49DA-9AF5-233063498726}" type="datetimeFigureOut">
              <a:rPr lang="zh-CN" altLang="en-US" smtClean="0"/>
              <a:t>2014/3/9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D10DC-A5D4-465F-8F12-AEA6093924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008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208421" y="0"/>
            <a:ext cx="5759116" cy="68580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545305" y="3799564"/>
            <a:ext cx="5967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你的知识需要管理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189621" y="737937"/>
            <a:ext cx="1876926" cy="2691063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411583" y="4828674"/>
            <a:ext cx="4780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——     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读书笔记    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705726" y="5534526"/>
            <a:ext cx="4812632" cy="6256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379491" y="5616514"/>
            <a:ext cx="4106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00B0F0"/>
                </a:solidFill>
              </a:rPr>
              <a:t>By:@</a:t>
            </a:r>
            <a:r>
              <a:rPr lang="zh-CN" altLang="en-US" sz="2400" b="1" dirty="0" smtClean="0">
                <a:solidFill>
                  <a:srgbClr val="00B0F0"/>
                </a:solidFill>
              </a:rPr>
              <a:t>蒙家小青年</a:t>
            </a:r>
            <a:r>
              <a:rPr lang="en-US" altLang="zh-CN" sz="2400" b="1" dirty="0" smtClean="0">
                <a:solidFill>
                  <a:srgbClr val="00B0F0"/>
                </a:solidFill>
              </a:rPr>
              <a:t>-pearl</a:t>
            </a:r>
            <a:endParaRPr lang="zh-CN" altLang="en-US" sz="2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10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剪去对角的矩形 3"/>
          <p:cNvSpPr/>
          <p:nvPr/>
        </p:nvSpPr>
        <p:spPr>
          <a:xfrm>
            <a:off x="1507957" y="0"/>
            <a:ext cx="8509629" cy="6858000"/>
          </a:xfrm>
          <a:prstGeom prst="snip2Diag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2107302" y="0"/>
            <a:ext cx="7830074" cy="6447553"/>
            <a:chOff x="507102" y="72727"/>
            <a:chExt cx="7830074" cy="6447553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2985247" y="927850"/>
              <a:ext cx="1707777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3003177" y="1295402"/>
              <a:ext cx="1707777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1007" t="-33241" r="41007" b="33241"/>
            <a:stretch/>
          </p:blipFill>
          <p:spPr>
            <a:xfrm>
              <a:off x="507102" y="72727"/>
              <a:ext cx="2287646" cy="228764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2" name="文本框 11"/>
            <p:cNvSpPr txBox="1"/>
            <p:nvPr/>
          </p:nvSpPr>
          <p:spPr>
            <a:xfrm>
              <a:off x="3366246" y="927850"/>
              <a:ext cx="19453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书籍</a:t>
              </a:r>
              <a:endParaRPr lang="zh-CN" altLang="en-US" sz="20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3016624" y="2330821"/>
              <a:ext cx="5320552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文本框 14"/>
            <p:cNvSpPr txBox="1"/>
            <p:nvPr/>
          </p:nvSpPr>
          <p:spPr>
            <a:xfrm>
              <a:off x="2882154" y="1344710"/>
              <a:ext cx="505161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书籍是</a:t>
              </a:r>
              <a:r>
                <a:rPr lang="zh-CN" altLang="en-US" sz="2000" dirty="0" smtClean="0">
                  <a:latin typeface="幼圆" panose="02010509060101010101" pitchFamily="49" charset="-122"/>
                  <a:ea typeface="幼圆" panose="02010509060101010101" pitchFamily="49" charset="-122"/>
                </a:rPr>
                <a:t>比较系统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地获取知识的方式，</a:t>
              </a:r>
              <a:endParaRPr lang="en-US" altLang="zh-CN" sz="2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r>
                <a:rPr lang="zh-CN" altLang="en-US" sz="2000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我学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ppt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的过程中系统地看过关于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ppt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理论的书。</a:t>
              </a: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9332" y="2764668"/>
              <a:ext cx="1905708" cy="190570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cxnSp>
          <p:nvCxnSpPr>
            <p:cNvPr id="17" name="直接连接符 16"/>
            <p:cNvCxnSpPr/>
            <p:nvPr/>
          </p:nvCxnSpPr>
          <p:spPr>
            <a:xfrm>
              <a:off x="2922495" y="2855259"/>
              <a:ext cx="1707777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2940425" y="3222811"/>
              <a:ext cx="1707777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文本框 18"/>
            <p:cNvSpPr txBox="1"/>
            <p:nvPr/>
          </p:nvSpPr>
          <p:spPr>
            <a:xfrm>
              <a:off x="3303494" y="2855259"/>
              <a:ext cx="19453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视频</a:t>
              </a: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2900084" y="4580956"/>
              <a:ext cx="5320552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2846296" y="3500723"/>
              <a:ext cx="505161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视频教程也是</a:t>
              </a:r>
              <a:r>
                <a:rPr lang="zh-CN" altLang="en-US" sz="2000" dirty="0" smtClean="0">
                  <a:latin typeface="幼圆" panose="02010509060101010101" pitchFamily="49" charset="-122"/>
                  <a:ea typeface="幼圆" panose="02010509060101010101" pitchFamily="49" charset="-122"/>
                </a:rPr>
                <a:t>比较系统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的学习方式网络上有各种视频教程，公开课等。比较好的的教程网站有：网易云课堂，网易公开课，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MOOC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等</a:t>
              </a:r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9332" y="4810369"/>
              <a:ext cx="1905708" cy="170991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cxnSp>
          <p:nvCxnSpPr>
            <p:cNvPr id="25" name="直接连接符 24"/>
            <p:cNvCxnSpPr/>
            <p:nvPr/>
          </p:nvCxnSpPr>
          <p:spPr>
            <a:xfrm>
              <a:off x="2926978" y="4890244"/>
              <a:ext cx="190051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2944908" y="5257796"/>
              <a:ext cx="188258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26"/>
            <p:cNvSpPr txBox="1"/>
            <p:nvPr/>
          </p:nvSpPr>
          <p:spPr>
            <a:xfrm>
              <a:off x="2846296" y="4875788"/>
              <a:ext cx="27028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微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博，微信，博客</a:t>
              </a: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2850779" y="6454575"/>
              <a:ext cx="5320552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文本框 31"/>
            <p:cNvSpPr txBox="1"/>
            <p:nvPr/>
          </p:nvSpPr>
          <p:spPr>
            <a:xfrm>
              <a:off x="2904567" y="5333998"/>
              <a:ext cx="505161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这些都是</a:t>
              </a:r>
              <a:r>
                <a:rPr lang="zh-CN" altLang="en-US" sz="2000" dirty="0" smtClean="0">
                  <a:latin typeface="幼圆" panose="02010509060101010101" pitchFamily="49" charset="-122"/>
                  <a:ea typeface="幼圆" panose="02010509060101010101" pitchFamily="49" charset="-122"/>
                </a:rPr>
                <a:t>零碎化学习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，我学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ppt</a:t>
              </a:r>
              <a:r>
                <a:rPr lang="zh-CN" altLang="en-US" sz="2000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主要途径就是关注“秋叶”的微博，微信，还有各大神的博客，上面有很多干货。</a:t>
              </a:r>
            </a:p>
          </p:txBody>
        </p:sp>
      </p:grpSp>
      <p:sp>
        <p:nvSpPr>
          <p:cNvPr id="29" name="椭圆 28"/>
          <p:cNvSpPr/>
          <p:nvPr/>
        </p:nvSpPr>
        <p:spPr>
          <a:xfrm>
            <a:off x="9937376" y="-632012"/>
            <a:ext cx="2796989" cy="279698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10636622" y="202653"/>
            <a:ext cx="20305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获取</a:t>
            </a:r>
            <a:endParaRPr lang="en-US" altLang="zh-CN" sz="4000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4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知识</a:t>
            </a:r>
          </a:p>
        </p:txBody>
      </p:sp>
    </p:spTree>
    <p:extLst>
      <p:ext uri="{BB962C8B-B14F-4D97-AF65-F5344CB8AC3E}">
        <p14:creationId xmlns:p14="http://schemas.microsoft.com/office/powerpoint/2010/main" val="82756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2879"/>
            <a:ext cx="12192000" cy="2658724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2" name="椭圆 1"/>
          <p:cNvSpPr/>
          <p:nvPr/>
        </p:nvSpPr>
        <p:spPr>
          <a:xfrm>
            <a:off x="9937376" y="-632012"/>
            <a:ext cx="2796989" cy="279698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36622" y="202653"/>
            <a:ext cx="20305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推荐</a:t>
            </a:r>
            <a:endParaRPr lang="en-US" altLang="zh-CN" sz="4000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4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工具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7540280" y="3983861"/>
            <a:ext cx="8077964" cy="1848925"/>
            <a:chOff x="7399601" y="3744709"/>
            <a:chExt cx="8077964" cy="1848925"/>
          </a:xfrm>
        </p:grpSpPr>
        <p:sp>
          <p:nvSpPr>
            <p:cNvPr id="4" name="文本框 3"/>
            <p:cNvSpPr txBox="1"/>
            <p:nvPr/>
          </p:nvSpPr>
          <p:spPr>
            <a:xfrm>
              <a:off x="9991165" y="3744709"/>
              <a:ext cx="5486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>
                  <a:solidFill>
                    <a:srgbClr val="00B0F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鲜果</a:t>
              </a:r>
              <a:endParaRPr lang="zh-CN" altLang="en-US" sz="3600" dirty="0" smtClean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7399601" y="4529797"/>
              <a:ext cx="395302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鲜果网是一个在线的</a:t>
              </a:r>
              <a:r>
                <a:rPr lang="en-US" altLang="zh-CN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RSS</a:t>
              </a: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阅读器，</a:t>
              </a: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可以将你喜爱或希望随时关注的新闻、博客等进行</a:t>
              </a:r>
              <a:r>
                <a:rPr lang="zh-CN" altLang="en-U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订阅。</a:t>
              </a: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9892488" y="3783592"/>
              <a:ext cx="123506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9890140" y="4442429"/>
              <a:ext cx="123506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524423" y="5593634"/>
              <a:ext cx="3600777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830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9937376" y="-632012"/>
            <a:ext cx="2796989" cy="279698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36622" y="202653"/>
            <a:ext cx="20305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获取</a:t>
            </a:r>
            <a:endParaRPr lang="en-US" altLang="zh-CN" sz="4000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4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知识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807" t="-7661" r="29807" b="7661"/>
          <a:stretch/>
        </p:blipFill>
        <p:spPr>
          <a:xfrm>
            <a:off x="-1600199" y="1425386"/>
            <a:ext cx="6005658" cy="4007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文本框 4"/>
          <p:cNvSpPr txBox="1"/>
          <p:nvPr/>
        </p:nvSpPr>
        <p:spPr>
          <a:xfrm>
            <a:off x="4141694" y="1526092"/>
            <a:ext cx="12640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“</a:t>
            </a:r>
            <a:endParaRPr lang="zh-CN" altLang="en-US" sz="8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071846" y="4770889"/>
            <a:ext cx="12640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”</a:t>
            </a:r>
            <a:endParaRPr lang="zh-CN" altLang="en-US" sz="8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921623" y="2326343"/>
            <a:ext cx="5029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交流：</a:t>
            </a:r>
            <a:endParaRPr lang="en-US" altLang="zh-CN" sz="3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en-US" altLang="zh-CN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   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交流也是获取知识的一种方式，我们除了现实中的交流，我们还可以利用网络进行交流学习。可以去该知识的专业论坛进行交流，我之前就在锐普论坛和</a:t>
            </a:r>
            <a:r>
              <a:rPr lang="en-US" altLang="zh-CN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ppt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爱好者交流，共同进步。推荐一个优质的交流网站，</a:t>
            </a:r>
            <a:r>
              <a:rPr lang="zh-CN" altLang="en-US" sz="2000" b="1" dirty="0" smtClean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“知乎”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，里面有各行各业的朋友在里面分享经验，和交流观点。</a:t>
            </a:r>
            <a:endParaRPr lang="zh-CN" altLang="en-US" b="1" dirty="0" smtClean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84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3" t="-70971" r="-9413" b="70971"/>
          <a:stretch/>
        </p:blipFill>
        <p:spPr>
          <a:xfrm>
            <a:off x="0" y="-4825704"/>
            <a:ext cx="13460507" cy="9422355"/>
          </a:xfrm>
          <a:prstGeom prst="rect">
            <a:avLst/>
          </a:prstGeom>
        </p:spPr>
      </p:pic>
      <p:sp>
        <p:nvSpPr>
          <p:cNvPr id="11" name="椭圆 10"/>
          <p:cNvSpPr/>
          <p:nvPr/>
        </p:nvSpPr>
        <p:spPr>
          <a:xfrm>
            <a:off x="2540000" y="1857829"/>
            <a:ext cx="2728686" cy="273882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4513" y="1857829"/>
            <a:ext cx="3846287" cy="273882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783771" y="2002971"/>
            <a:ext cx="423817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保存</a:t>
            </a:r>
            <a:endParaRPr lang="en-US" altLang="zh-CN" sz="7200" b="1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72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知识</a:t>
            </a:r>
          </a:p>
        </p:txBody>
      </p:sp>
    </p:spTree>
    <p:extLst>
      <p:ext uri="{BB962C8B-B14F-4D97-AF65-F5344CB8AC3E}">
        <p14:creationId xmlns:p14="http://schemas.microsoft.com/office/powerpoint/2010/main" val="160689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 flipH="1">
            <a:off x="7082973" y="0"/>
            <a:ext cx="5109029" cy="6858000"/>
          </a:xfrm>
          <a:custGeom>
            <a:avLst/>
            <a:gdLst>
              <a:gd name="connsiteX0" fmla="*/ 0 w 5109029"/>
              <a:gd name="connsiteY0" fmla="*/ 0 h 6858000"/>
              <a:gd name="connsiteX1" fmla="*/ 2772229 w 5109029"/>
              <a:gd name="connsiteY1" fmla="*/ 0 h 6858000"/>
              <a:gd name="connsiteX2" fmla="*/ 5109029 w 5109029"/>
              <a:gd name="connsiteY2" fmla="*/ 6858000 h 6858000"/>
              <a:gd name="connsiteX3" fmla="*/ 0 w 510902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9029" h="6858000">
                <a:moveTo>
                  <a:pt x="0" y="0"/>
                </a:moveTo>
                <a:lnTo>
                  <a:pt x="2772229" y="0"/>
                </a:lnTo>
                <a:lnTo>
                  <a:pt x="51090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>
            <a:off x="5892802" y="4209143"/>
            <a:ext cx="1175657" cy="2648857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5094514" y="5007429"/>
            <a:ext cx="798288" cy="1850571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9797144" y="972457"/>
            <a:ext cx="25254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恶习</a:t>
            </a:r>
          </a:p>
        </p:txBody>
      </p:sp>
      <p:sp>
        <p:nvSpPr>
          <p:cNvPr id="10" name="椭圆 9"/>
          <p:cNvSpPr/>
          <p:nvPr/>
        </p:nvSpPr>
        <p:spPr>
          <a:xfrm>
            <a:off x="9695543" y="633212"/>
            <a:ext cx="1509486" cy="1509486"/>
          </a:xfrm>
          <a:prstGeom prst="ellipse">
            <a:avLst/>
          </a:prstGeom>
          <a:noFill/>
          <a:ln>
            <a:solidFill>
              <a:schemeClr val="bg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9419767" y="2598058"/>
            <a:ext cx="30915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家藏万</a:t>
            </a:r>
            <a:r>
              <a:rPr lang="en-US" altLang="zh-CN" sz="32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G</a:t>
            </a:r>
            <a:r>
              <a:rPr lang="zh-CN" altLang="en-US" sz="32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书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795653" y="4151086"/>
            <a:ext cx="335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解释：指无限制地从网上下载资料，但几乎没有看过。</a:t>
            </a:r>
            <a:endParaRPr lang="zh-CN" altLang="en-US" sz="20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410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9937376" y="-632012"/>
            <a:ext cx="2796989" cy="279698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36622" y="202653"/>
            <a:ext cx="20305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保存</a:t>
            </a:r>
            <a:endParaRPr lang="en-US" altLang="zh-CN" sz="4000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40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知识</a:t>
            </a:r>
            <a:endParaRPr lang="zh-CN" altLang="en-US" sz="4000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-802106" y="4969357"/>
            <a:ext cx="2796989" cy="279698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65402" y="5777284"/>
            <a:ext cx="20305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原则</a:t>
            </a:r>
            <a:endParaRPr lang="zh-CN" altLang="en-US" sz="4000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32" y="1146541"/>
            <a:ext cx="5715000" cy="3810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582779" y="1671919"/>
            <a:ext cx="7491663" cy="27592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795336" y="1526092"/>
            <a:ext cx="7491663" cy="275924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067932" y="1828800"/>
            <a:ext cx="700651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romanUcPeriod"/>
            </a:pPr>
            <a:r>
              <a:rPr lang="zh-CN" altLang="zh-CN" sz="2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只有</a:t>
            </a:r>
            <a:r>
              <a:rPr lang="zh-CN" altLang="zh-CN" sz="20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符合目前或者将来发展方向我才会去保存。否则再好我也不会保存</a:t>
            </a:r>
            <a:r>
              <a:rPr lang="zh-CN" altLang="zh-CN" sz="2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endParaRPr lang="en-US" altLang="zh-CN" sz="2000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514350" indent="-514350">
              <a:buFont typeface="+mj-lt"/>
              <a:buAutoNum type="romanUcPeriod"/>
            </a:pPr>
            <a:r>
              <a:rPr lang="zh-CN" altLang="zh-CN" sz="2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保存</a:t>
            </a:r>
            <a:r>
              <a:rPr lang="zh-CN" altLang="zh-CN" sz="20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的知识我至少大概浏览过，至少知道它大概讲什么，方便我想使用时想到</a:t>
            </a:r>
            <a:r>
              <a:rPr lang="zh-CN" altLang="zh-CN" sz="2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endParaRPr lang="en-US" altLang="zh-CN" sz="2000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514350" indent="-514350">
              <a:buFont typeface="+mj-lt"/>
              <a:buAutoNum type="romanUcPeriod"/>
            </a:pPr>
            <a:r>
              <a:rPr lang="zh-CN" altLang="zh-CN" sz="2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尽快</a:t>
            </a:r>
            <a:r>
              <a:rPr lang="zh-CN" altLang="zh-CN" sz="20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消化保存的知识（周末我们来对保存的知识进行一个消化吧</a:t>
            </a:r>
            <a:r>
              <a:rPr lang="zh-CN" altLang="zh-CN" sz="2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）</a:t>
            </a:r>
            <a:endParaRPr lang="en-US" altLang="zh-CN" sz="2000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514350" indent="-514350">
              <a:buFont typeface="+mj-lt"/>
              <a:buAutoNum type="romanUcPeriod"/>
            </a:pPr>
            <a:r>
              <a:rPr lang="zh-CN" altLang="zh-CN" sz="2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保存</a:t>
            </a:r>
            <a:r>
              <a:rPr lang="zh-CN" altLang="zh-CN" sz="20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知识文件夹不要超过三层。</a:t>
            </a:r>
          </a:p>
          <a:p>
            <a:endParaRPr lang="zh-CN" altLang="en-US" sz="20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81689" y="766482"/>
            <a:ext cx="12640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 smtClean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“</a:t>
            </a:r>
            <a:endParaRPr lang="zh-CN" altLang="en-US" sz="8000" b="1" dirty="0" smtClean="0">
              <a:solidFill>
                <a:srgbClr val="00B0F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211508" y="4431162"/>
            <a:ext cx="12640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 smtClean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”</a:t>
            </a:r>
            <a:endParaRPr lang="zh-CN" altLang="en-US" sz="8000" b="1" dirty="0" smtClean="0">
              <a:solidFill>
                <a:srgbClr val="00B0F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152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9937376" y="-632012"/>
            <a:ext cx="2796989" cy="279698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36622" y="202653"/>
            <a:ext cx="20305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推荐</a:t>
            </a:r>
            <a:endParaRPr lang="en-US" altLang="zh-CN" sz="4000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4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工具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2310061" y="0"/>
            <a:ext cx="6978316" cy="6858000"/>
            <a:chOff x="1507958" y="0"/>
            <a:chExt cx="6978316" cy="6858000"/>
          </a:xfrm>
        </p:grpSpPr>
        <p:sp>
          <p:nvSpPr>
            <p:cNvPr id="6" name="流程图: 数据 5"/>
            <p:cNvSpPr/>
            <p:nvPr/>
          </p:nvSpPr>
          <p:spPr>
            <a:xfrm>
              <a:off x="1507958" y="0"/>
              <a:ext cx="6978316" cy="6858000"/>
            </a:xfrm>
            <a:prstGeom prst="flowChartInputOutput">
              <a:avLst/>
            </a:prstGeom>
            <a:solidFill>
              <a:srgbClr val="00B0F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374500" y="4136739"/>
              <a:ext cx="548640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为知笔记：</a:t>
              </a:r>
              <a:endParaRPr lang="en-US" altLang="zh-CN" sz="32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r>
                <a:rPr lang="en-US" altLang="zh-CN" sz="3600" dirty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 </a:t>
              </a:r>
              <a:r>
                <a:rPr lang="en-US" altLang="zh-CN" sz="3600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   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看到好的微博，或者好的网页</a:t>
              </a:r>
              <a:endParaRPr lang="en-US" altLang="zh-CN" sz="24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r>
                <a:rPr lang="zh-CN" altLang="en-US" sz="2400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可以直接使用该工具下载保存，</a:t>
              </a:r>
              <a:endParaRPr lang="en-US" altLang="zh-CN" sz="24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r>
                <a:rPr lang="zh-CN" altLang="en-US" sz="2400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还可以导入电脑的文档等，</a:t>
              </a:r>
              <a:endParaRPr lang="en-US" altLang="zh-CN" sz="24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r>
                <a:rPr lang="zh-CN" altLang="en-US" sz="2400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很适合做保存知识的工具</a:t>
              </a:r>
              <a:endParaRPr lang="zh-CN" altLang="en-US" sz="32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4098756" y="367907"/>
            <a:ext cx="3400926" cy="3400926"/>
          </a:xfrm>
          <a:prstGeom prst="ellipse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22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" t="-50302" r="-131" b="50302"/>
          <a:stretch/>
        </p:blipFill>
        <p:spPr>
          <a:xfrm>
            <a:off x="0" y="-2841171"/>
            <a:ext cx="12192000" cy="8128000"/>
          </a:xfrm>
          <a:prstGeom prst="rect">
            <a:avLst/>
          </a:prstGeom>
        </p:spPr>
      </p:pic>
      <p:sp>
        <p:nvSpPr>
          <p:cNvPr id="7" name="直角三角形 6"/>
          <p:cNvSpPr/>
          <p:nvPr/>
        </p:nvSpPr>
        <p:spPr>
          <a:xfrm flipH="1">
            <a:off x="8817429" y="1222829"/>
            <a:ext cx="3374571" cy="4064000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直角三角形 7"/>
          <p:cNvSpPr/>
          <p:nvPr/>
        </p:nvSpPr>
        <p:spPr>
          <a:xfrm rot="10800000" flipH="1">
            <a:off x="0" y="1222829"/>
            <a:ext cx="3374571" cy="4064000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-1" y="1828800"/>
            <a:ext cx="21880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共享</a:t>
            </a:r>
            <a:endParaRPr lang="zh-CN" altLang="en-US" sz="60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439388" y="3352795"/>
            <a:ext cx="21880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知识</a:t>
            </a:r>
            <a:endParaRPr lang="zh-CN" altLang="en-US" sz="60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845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10800000">
            <a:off x="0" y="-12541"/>
            <a:ext cx="4860758" cy="6858000"/>
          </a:xfrm>
          <a:custGeom>
            <a:avLst/>
            <a:gdLst>
              <a:gd name="connsiteX0" fmla="*/ 5515429 w 5515429"/>
              <a:gd name="connsiteY0" fmla="*/ 6858000 h 6858000"/>
              <a:gd name="connsiteX1" fmla="*/ 2146300 w 5515429"/>
              <a:gd name="connsiteY1" fmla="*/ 6858000 h 6858000"/>
              <a:gd name="connsiteX2" fmla="*/ 0 w 5515429"/>
              <a:gd name="connsiteY2" fmla="*/ 0 h 6858000"/>
              <a:gd name="connsiteX3" fmla="*/ 5515429 w 5515429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5429" h="6858000">
                <a:moveTo>
                  <a:pt x="5515429" y="6858000"/>
                </a:moveTo>
                <a:lnTo>
                  <a:pt x="2146300" y="6858000"/>
                </a:lnTo>
                <a:lnTo>
                  <a:pt x="0" y="0"/>
                </a:lnTo>
                <a:lnTo>
                  <a:pt x="5515429" y="0"/>
                </a:lnTo>
                <a:close/>
              </a:path>
            </a:pathLst>
          </a:cu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78100" y="5326743"/>
            <a:ext cx="2611678" cy="787791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757992" y="6399404"/>
            <a:ext cx="3860800" cy="72571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rot="10800000">
            <a:off x="10846191" y="-28583"/>
            <a:ext cx="1345809" cy="2982797"/>
          </a:xfrm>
          <a:prstGeom prst="rtTriangle">
            <a:avLst/>
          </a:prstGeom>
          <a:solidFill>
            <a:srgbClr val="00B0F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44379" y="1299408"/>
            <a:ext cx="30319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问：为什么，我不得志？</a:t>
            </a:r>
            <a:endParaRPr lang="zh-CN" altLang="en-US" sz="32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8232" y="4002507"/>
            <a:ext cx="303195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答：你必须让上司，同事了解你知道这方面的知识，你需要共享</a:t>
            </a:r>
            <a:endParaRPr lang="zh-CN" altLang="en-US" sz="32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818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9937376" y="-632012"/>
            <a:ext cx="2796989" cy="2796989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636622" y="202653"/>
            <a:ext cx="20305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共享</a:t>
            </a:r>
            <a:endParaRPr lang="en-US" altLang="zh-CN" sz="4000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40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知识</a:t>
            </a:r>
            <a:endParaRPr lang="zh-CN" altLang="en-US" sz="4000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aphicFrame>
        <p:nvGraphicFramePr>
          <p:cNvPr id="6" name="图示 5"/>
          <p:cNvGraphicFramePr/>
          <p:nvPr>
            <p:extLst>
              <p:ext uri="{D42A27DB-BD31-4B8C-83A1-F6EECF244321}">
                <p14:modId xmlns:p14="http://schemas.microsoft.com/office/powerpoint/2010/main" val="91129320"/>
              </p:ext>
            </p:extLst>
          </p:nvPr>
        </p:nvGraphicFramePr>
        <p:xfrm>
          <a:off x="2650562" y="1418916"/>
          <a:ext cx="7071659" cy="4714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2823882" y="1990164"/>
            <a:ext cx="1250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理解</a:t>
            </a:r>
            <a:endParaRPr lang="zh-CN" altLang="en-US" sz="3200" dirty="0">
              <a:solidFill>
                <a:srgbClr val="00B0F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151093" y="3460374"/>
            <a:ext cx="1250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交友</a:t>
            </a:r>
            <a:endParaRPr lang="zh-CN" altLang="en-US" sz="3200" dirty="0">
              <a:solidFill>
                <a:srgbClr val="00B0F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846295" y="4849898"/>
            <a:ext cx="1250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资源</a:t>
            </a:r>
            <a:endParaRPr lang="zh-CN" altLang="en-US" sz="3200" dirty="0">
              <a:solidFill>
                <a:srgbClr val="00B0F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直角三角形 9"/>
          <p:cNvSpPr/>
          <p:nvPr/>
        </p:nvSpPr>
        <p:spPr>
          <a:xfrm>
            <a:off x="0" y="5298141"/>
            <a:ext cx="2057400" cy="1559859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0" y="6078070"/>
            <a:ext cx="13178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益处</a:t>
            </a:r>
            <a:endParaRPr lang="zh-CN" altLang="en-US" sz="40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522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5400000">
            <a:off x="96252" y="417094"/>
            <a:ext cx="449179" cy="641684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66481" y="445548"/>
            <a:ext cx="71000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问几个问题</a:t>
            </a:r>
          </a:p>
        </p:txBody>
      </p:sp>
      <p:sp>
        <p:nvSpPr>
          <p:cNvPr id="4" name="矩形 3"/>
          <p:cNvSpPr/>
          <p:nvPr/>
        </p:nvSpPr>
        <p:spPr>
          <a:xfrm>
            <a:off x="6078071" y="0"/>
            <a:ext cx="6113929" cy="68580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6145306" y="808447"/>
            <a:ext cx="309282" cy="443753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6149789" y="3895293"/>
            <a:ext cx="309282" cy="443753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16200000" flipH="1">
            <a:off x="5701553" y="5438716"/>
            <a:ext cx="309282" cy="443753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16200000" flipH="1">
            <a:off x="5701553" y="2351870"/>
            <a:ext cx="309282" cy="443753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6704172" y="794074"/>
            <a:ext cx="522812" cy="522812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756342" y="776539"/>
            <a:ext cx="968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2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615952" y="1573306"/>
            <a:ext cx="3724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最近一个月，你读了几本书</a:t>
            </a:r>
            <a:r>
              <a:rPr lang="en-US" altLang="zh-CN" sz="20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.</a:t>
            </a:r>
            <a:endParaRPr lang="zh-CN" altLang="en-US" sz="2000" b="1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681761" y="3864494"/>
            <a:ext cx="522812" cy="522812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024960" y="5399186"/>
            <a:ext cx="522812" cy="522812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5017473" y="2312340"/>
            <a:ext cx="522812" cy="522812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052780" y="2290078"/>
            <a:ext cx="15396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200" b="1" dirty="0" smtClean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710090" y="3825071"/>
            <a:ext cx="14657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2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050206" y="5371032"/>
            <a:ext cx="110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3200" b="1" dirty="0" smtClean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882583" y="2975875"/>
            <a:ext cx="39668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你是否有自己尊敬的人，而且经常向他学习并能定期交流</a:t>
            </a:r>
            <a:r>
              <a:rPr lang="en-US" altLang="zh-CN" sz="2000" b="1" dirty="0" smtClean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.</a:t>
            </a:r>
            <a:endParaRPr lang="zh-CN" altLang="en-US" sz="2000" b="1" dirty="0" smtClean="0">
              <a:solidFill>
                <a:srgbClr val="00B0F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555452" y="4509950"/>
            <a:ext cx="34357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你参加了几个网络社区，并能经常参加讨论学习</a:t>
            </a:r>
            <a:r>
              <a:rPr lang="en-US" altLang="zh-CN" sz="20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.</a:t>
            </a:r>
            <a:endParaRPr lang="zh-CN" altLang="en-US" sz="2000" b="1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864979" y="5982721"/>
            <a:ext cx="3944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如果你想关注徐静蕾的博客采用什么方式</a:t>
            </a:r>
            <a:r>
              <a:rPr lang="en-US" altLang="zh-CN" sz="2000" b="1" dirty="0" smtClean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.</a:t>
            </a:r>
            <a:endParaRPr lang="zh-CN" altLang="en-US" sz="2000" b="1" dirty="0" smtClean="0">
              <a:solidFill>
                <a:srgbClr val="00B0F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364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845" y="0"/>
            <a:ext cx="9659155" cy="6858000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-3970421" y="-1326579"/>
            <a:ext cx="9046842" cy="904684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92505" y="1179092"/>
            <a:ext cx="58954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共享知识的原则</a:t>
            </a:r>
            <a:endParaRPr lang="zh-CN" altLang="en-US" sz="40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4061" y="3007895"/>
            <a:ext cx="46201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zh-CN" altLang="zh-CN" sz="28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针对性</a:t>
            </a:r>
            <a:r>
              <a:rPr lang="zh-CN" altLang="zh-CN" sz="28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分享，受众不同，方式不同</a:t>
            </a:r>
            <a:r>
              <a:rPr lang="zh-CN" altLang="zh-CN" sz="28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。</a:t>
            </a:r>
            <a:endParaRPr lang="en-US" altLang="zh-CN" sz="2800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marL="571500" indent="-571500">
              <a:buFont typeface="+mj-lt"/>
              <a:buAutoNum type="romanUcPeriod"/>
            </a:pPr>
            <a:r>
              <a:rPr lang="zh-CN" altLang="zh-CN" sz="28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千万</a:t>
            </a:r>
            <a:r>
              <a:rPr lang="zh-CN" altLang="zh-CN" sz="28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不要卖弄。</a:t>
            </a:r>
          </a:p>
          <a:p>
            <a:pPr marL="514350" indent="-514350">
              <a:buFont typeface="+mj-lt"/>
              <a:buAutoNum type="romanUcPeriod"/>
            </a:pPr>
            <a:endParaRPr lang="zh-CN" altLang="en-US" sz="24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6457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剪去对角的矩形 13"/>
          <p:cNvSpPr/>
          <p:nvPr/>
        </p:nvSpPr>
        <p:spPr>
          <a:xfrm>
            <a:off x="2647668" y="1050876"/>
            <a:ext cx="6905767" cy="655093"/>
          </a:xfrm>
          <a:prstGeom prst="snip2Diag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3521125" y="1146410"/>
            <a:ext cx="49131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dirty="0">
                <a:solidFill>
                  <a:schemeClr val="bg1"/>
                </a:solidFill>
              </a:rPr>
              <a:t>微博，贴吧，论坛，（推荐知乎）</a:t>
            </a:r>
            <a:endParaRPr lang="zh-CN" altLang="en-US" sz="24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879681" y="1146410"/>
            <a:ext cx="464024" cy="464024"/>
          </a:xfrm>
          <a:prstGeom prst="ellipse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934272" y="1091818"/>
            <a:ext cx="464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endParaRPr lang="zh-CN" altLang="en-US" sz="28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9" name="剪去对角的矩形 18"/>
          <p:cNvSpPr/>
          <p:nvPr/>
        </p:nvSpPr>
        <p:spPr>
          <a:xfrm>
            <a:off x="2647667" y="2349690"/>
            <a:ext cx="6905767" cy="655093"/>
          </a:xfrm>
          <a:prstGeom prst="snip2Diag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879681" y="2445224"/>
            <a:ext cx="464024" cy="464024"/>
          </a:xfrm>
          <a:prstGeom prst="ellipse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3523397" y="2431573"/>
            <a:ext cx="49131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dirty="0">
                <a:solidFill>
                  <a:schemeClr val="bg1"/>
                </a:solidFill>
              </a:rPr>
              <a:t>其他：演讲，面对面交流</a:t>
            </a:r>
            <a:endParaRPr lang="zh-CN" altLang="en-US" sz="24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2" name="剪去对角的矩形 21"/>
          <p:cNvSpPr/>
          <p:nvPr/>
        </p:nvSpPr>
        <p:spPr>
          <a:xfrm>
            <a:off x="2647667" y="3470996"/>
            <a:ext cx="6905767" cy="2821998"/>
          </a:xfrm>
          <a:prstGeom prst="snip2Diag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2920627" y="2370018"/>
            <a:ext cx="464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endParaRPr lang="zh-CN" altLang="en-US" sz="28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2879681" y="3676892"/>
            <a:ext cx="464024" cy="464024"/>
          </a:xfrm>
          <a:prstGeom prst="ellipse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2920633" y="3637133"/>
            <a:ext cx="464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endParaRPr lang="zh-CN" altLang="en-US" sz="28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343727" y="3676892"/>
            <a:ext cx="406703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dirty="0">
                <a:solidFill>
                  <a:schemeClr val="bg1"/>
                </a:solidFill>
              </a:rPr>
              <a:t>博</a:t>
            </a:r>
            <a:r>
              <a:rPr lang="zh-CN" altLang="zh-CN" sz="2400" dirty="0" smtClean="0">
                <a:solidFill>
                  <a:schemeClr val="bg1"/>
                </a:solidFill>
              </a:rPr>
              <a:t>客</a:t>
            </a:r>
            <a:endParaRPr lang="en-US" altLang="zh-CN" sz="2400" dirty="0" smtClean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romanUcPeriod"/>
            </a:pPr>
            <a:r>
              <a:rPr lang="en-US" altLang="zh-CN" sz="2000" dirty="0" smtClean="0">
                <a:solidFill>
                  <a:schemeClr val="bg1"/>
                </a:solidFill>
              </a:rPr>
              <a:t>1</a:t>
            </a:r>
            <a:r>
              <a:rPr lang="en-US" altLang="zh-CN" sz="2000" dirty="0">
                <a:solidFill>
                  <a:schemeClr val="bg1"/>
                </a:solidFill>
              </a:rPr>
              <a:t>.</a:t>
            </a:r>
            <a:r>
              <a:rPr lang="zh-CN" altLang="zh-CN" sz="2000" dirty="0">
                <a:solidFill>
                  <a:schemeClr val="bg1"/>
                </a:solidFill>
              </a:rPr>
              <a:t>建立在自己行业主流网站上（行业网站的用户更加专业，他们是你分享内容的目标主要对象</a:t>
            </a:r>
            <a:r>
              <a:rPr lang="zh-CN" altLang="zh-CN" sz="2000" dirty="0" smtClean="0">
                <a:solidFill>
                  <a:schemeClr val="bg1"/>
                </a:solidFill>
              </a:rPr>
              <a:t>）</a:t>
            </a:r>
            <a:endParaRPr lang="en-US" altLang="zh-CN" sz="2000" dirty="0" smtClean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romanUcPeriod"/>
            </a:pPr>
            <a:r>
              <a:rPr lang="en-US" altLang="zh-CN" sz="2000" dirty="0" smtClean="0">
                <a:solidFill>
                  <a:schemeClr val="bg1"/>
                </a:solidFill>
              </a:rPr>
              <a:t>2</a:t>
            </a:r>
            <a:r>
              <a:rPr lang="en-US" altLang="zh-CN" sz="2000" dirty="0">
                <a:solidFill>
                  <a:schemeClr val="bg1"/>
                </a:solidFill>
              </a:rPr>
              <a:t>.</a:t>
            </a:r>
            <a:r>
              <a:rPr lang="zh-CN" altLang="zh-CN" sz="2000" dirty="0">
                <a:solidFill>
                  <a:schemeClr val="bg1"/>
                </a:solidFill>
              </a:rPr>
              <a:t>可以建立依托新浪博客等平台（比较大众化） </a:t>
            </a:r>
            <a:endParaRPr lang="en-US" altLang="zh-CN" sz="2000" dirty="0" smtClean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romanUcPeriod"/>
            </a:pPr>
            <a:r>
              <a:rPr lang="en-US" altLang="zh-CN" sz="2000" dirty="0" smtClean="0">
                <a:solidFill>
                  <a:schemeClr val="bg1"/>
                </a:solidFill>
              </a:rPr>
              <a:t>3</a:t>
            </a:r>
            <a:r>
              <a:rPr lang="en-US" altLang="zh-CN" sz="2000" dirty="0">
                <a:solidFill>
                  <a:schemeClr val="bg1"/>
                </a:solidFill>
              </a:rPr>
              <a:t>.</a:t>
            </a:r>
            <a:r>
              <a:rPr lang="zh-CN" altLang="zh-CN" sz="2000" dirty="0">
                <a:solidFill>
                  <a:schemeClr val="bg1"/>
                </a:solidFill>
              </a:rPr>
              <a:t>可以建立自己独立博客网站</a:t>
            </a:r>
            <a:r>
              <a:rPr lang="zh-CN" altLang="zh-CN" sz="2000" dirty="0" smtClean="0">
                <a:solidFill>
                  <a:schemeClr val="bg1"/>
                </a:solidFill>
              </a:rPr>
              <a:t>。</a:t>
            </a:r>
            <a:endParaRPr lang="zh-CN" altLang="en-US" sz="20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916912" y="323111"/>
            <a:ext cx="577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共享知识的途径</a:t>
            </a:r>
            <a:endParaRPr lang="zh-CN" altLang="en-US" sz="4000" b="1" dirty="0">
              <a:solidFill>
                <a:srgbClr val="00B0F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8" name="直角三角形 27"/>
          <p:cNvSpPr/>
          <p:nvPr/>
        </p:nvSpPr>
        <p:spPr>
          <a:xfrm>
            <a:off x="0" y="5745707"/>
            <a:ext cx="1064525" cy="1112293"/>
          </a:xfrm>
          <a:prstGeom prst="rtTriangle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直角三角形 28"/>
          <p:cNvSpPr/>
          <p:nvPr/>
        </p:nvSpPr>
        <p:spPr>
          <a:xfrm rot="10800000">
            <a:off x="11120653" y="-27296"/>
            <a:ext cx="1064525" cy="1112293"/>
          </a:xfrm>
          <a:prstGeom prst="rtTriangle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030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2613"/>
            <a:ext cx="12192000" cy="4145280"/>
          </a:xfrm>
          <a:prstGeom prst="rect">
            <a:avLst/>
          </a:prstGeom>
        </p:spPr>
      </p:pic>
      <p:sp>
        <p:nvSpPr>
          <p:cNvPr id="4" name="直角三角形 3"/>
          <p:cNvSpPr/>
          <p:nvPr/>
        </p:nvSpPr>
        <p:spPr>
          <a:xfrm flipH="1">
            <a:off x="5045242" y="1452613"/>
            <a:ext cx="7146758" cy="4145280"/>
          </a:xfrm>
          <a:prstGeom prst="rt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689431" y="3260554"/>
            <a:ext cx="50051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使用</a:t>
            </a:r>
            <a:endParaRPr lang="en-US" altLang="zh-CN" sz="6000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6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知识</a:t>
            </a:r>
            <a:endParaRPr lang="zh-CN" altLang="en-US" sz="60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144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157" y="0"/>
            <a:ext cx="4576755" cy="687495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234355" y="0"/>
            <a:ext cx="6039852" cy="685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2132855" y="0"/>
            <a:ext cx="6039852" cy="685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232485" y="4404469"/>
            <a:ext cx="6039852" cy="685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754597" y="4525695"/>
            <a:ext cx="765208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百无一用，是书生</a:t>
            </a:r>
            <a:endParaRPr lang="en-US" altLang="zh-CN" sz="4400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44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知识只有使用出来</a:t>
            </a:r>
            <a:endParaRPr lang="en-US" altLang="zh-CN" sz="4400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44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才有价值！</a:t>
            </a:r>
            <a:endParaRPr lang="zh-CN" altLang="en-US" sz="44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9290022" y="898360"/>
            <a:ext cx="3059585" cy="2346158"/>
            <a:chOff x="10011913" y="970549"/>
            <a:chExt cx="3059585" cy="2346158"/>
          </a:xfrm>
        </p:grpSpPr>
        <p:sp>
          <p:nvSpPr>
            <p:cNvPr id="10" name="椭圆 9"/>
            <p:cNvSpPr/>
            <p:nvPr/>
          </p:nvSpPr>
          <p:spPr>
            <a:xfrm>
              <a:off x="10011913" y="970549"/>
              <a:ext cx="2346158" cy="2346158"/>
            </a:xfrm>
            <a:prstGeom prst="ellipse">
              <a:avLst/>
            </a:prstGeom>
            <a:no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0307053" y="1515481"/>
              <a:ext cx="2764445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书生</a:t>
              </a:r>
              <a:endParaRPr lang="zh-CN" altLang="en-US" sz="66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63633" y="898360"/>
            <a:ext cx="3123753" cy="2346158"/>
            <a:chOff x="763633" y="1082842"/>
            <a:chExt cx="3123753" cy="2346158"/>
          </a:xfrm>
        </p:grpSpPr>
        <p:sp>
          <p:nvSpPr>
            <p:cNvPr id="9" name="椭圆 8"/>
            <p:cNvSpPr/>
            <p:nvPr/>
          </p:nvSpPr>
          <p:spPr>
            <a:xfrm>
              <a:off x="763633" y="1082842"/>
              <a:ext cx="2346158" cy="2346158"/>
            </a:xfrm>
            <a:prstGeom prst="ellipse">
              <a:avLst/>
            </a:prstGeom>
            <a:no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122941" y="1667881"/>
              <a:ext cx="2764445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6600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书生</a:t>
              </a:r>
              <a:endParaRPr lang="zh-CN" altLang="en-US" sz="66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57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845" y="0"/>
            <a:ext cx="9659155" cy="685800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-3970421" y="-1326579"/>
            <a:ext cx="9046842" cy="904684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36881" y="745958"/>
            <a:ext cx="464419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如何使用知识：</a:t>
            </a:r>
            <a:endParaRPr lang="en-US" altLang="zh-CN" sz="4000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en-US" altLang="zh-CN" sz="40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把你的知识和某些任务对接，例如我，把我的</a:t>
            </a:r>
            <a:r>
              <a:rPr lang="en-US" altLang="zh-CN" sz="2800" dirty="0" err="1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ppt</a:t>
            </a:r>
            <a:r>
              <a:rPr lang="zh-CN" altLang="en-US" sz="28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知识对接到读书笔记的制作来。</a:t>
            </a:r>
            <a:endParaRPr lang="en-US" altLang="zh-CN" sz="2800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en-US" altLang="zh-CN" sz="28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对接什么任务，需要你去发现，例如找实习，参加比赛，或者其他等。</a:t>
            </a:r>
            <a:endParaRPr lang="zh-CN" altLang="en-US" sz="28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959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227221" y="-1347538"/>
            <a:ext cx="9962148" cy="9962148"/>
          </a:xfrm>
          <a:prstGeom prst="ellipse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117432" y="336884"/>
            <a:ext cx="70745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后记：</a:t>
            </a:r>
            <a:endParaRPr lang="en-US" altLang="zh-CN" sz="6000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zh-CN" altLang="en-US" sz="60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61939" y="1876926"/>
            <a:ext cx="837397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其实这本书，讲的就是一些意识，和推荐你一些工具。说了大家都懂，但大家是否具备这些意识就不一定了。</a:t>
            </a:r>
            <a:endParaRPr lang="en-US" altLang="zh-CN" sz="3200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en-US" altLang="zh-CN" sz="32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32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看完本书后，我确实是按照里面的方法来学</a:t>
            </a:r>
            <a:r>
              <a:rPr lang="en-US" altLang="zh-CN" sz="3200" dirty="0" err="1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ppt</a:t>
            </a:r>
            <a:r>
              <a:rPr lang="zh-CN" altLang="en-US" sz="32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的</a:t>
            </a:r>
            <a:r>
              <a:rPr lang="en-US" altLang="zh-CN" sz="32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,</a:t>
            </a:r>
            <a:r>
              <a:rPr lang="zh-CN" altLang="en-US" sz="32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水平比以前提升了一些。我就是把这本方法论的知识，运用了出来。这就是使用知识。</a:t>
            </a:r>
            <a:endParaRPr lang="en-US" altLang="zh-CN" sz="3200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en-US" altLang="zh-CN" sz="32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32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我希望一年后，自己能来在写一份</a:t>
            </a:r>
            <a:r>
              <a:rPr lang="en-US" altLang="zh-CN" sz="32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PPT,</a:t>
            </a:r>
            <a:r>
              <a:rPr lang="zh-CN" altLang="en-US" sz="32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来讲另一种更有难度的学习。谢谢大家</a:t>
            </a:r>
            <a:endParaRPr lang="zh-CN" altLang="en-US" sz="32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164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08421" y="0"/>
            <a:ext cx="5759116" cy="68580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4451684" y="541418"/>
            <a:ext cx="3031958" cy="3031958"/>
          </a:xfrm>
          <a:prstGeom prst="ellipse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850104" y="5029195"/>
            <a:ext cx="4812632" cy="6256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523869" y="5111183"/>
            <a:ext cx="4106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00B0F0"/>
                </a:solidFill>
              </a:rPr>
              <a:t>By:@</a:t>
            </a:r>
            <a:r>
              <a:rPr lang="zh-CN" altLang="en-US" sz="2400" b="1" dirty="0" smtClean="0">
                <a:solidFill>
                  <a:srgbClr val="00B0F0"/>
                </a:solidFill>
              </a:rPr>
              <a:t>蒙家小青年</a:t>
            </a:r>
            <a:r>
              <a:rPr lang="en-US" altLang="zh-CN" sz="2400" b="1" dirty="0" smtClean="0">
                <a:solidFill>
                  <a:srgbClr val="00B0F0"/>
                </a:solidFill>
              </a:rPr>
              <a:t>-pearl</a:t>
            </a:r>
            <a:endParaRPr lang="zh-CN" altLang="en-US" sz="2400" b="1" dirty="0">
              <a:solidFill>
                <a:srgbClr val="00B0F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74956" y="4111039"/>
            <a:ext cx="4162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用心生活，谢谢大家</a:t>
            </a:r>
            <a:endParaRPr lang="zh-CN" altLang="en-US" sz="32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083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314" y="-28582"/>
            <a:ext cx="9659686" cy="6858000"/>
          </a:xfrm>
          <a:prstGeom prst="rect">
            <a:avLst/>
          </a:prstGeom>
        </p:spPr>
      </p:pic>
      <p:sp>
        <p:nvSpPr>
          <p:cNvPr id="6" name="任意多边形 5"/>
          <p:cNvSpPr/>
          <p:nvPr/>
        </p:nvSpPr>
        <p:spPr>
          <a:xfrm rot="10800000">
            <a:off x="0" y="-28583"/>
            <a:ext cx="5725551" cy="6858000"/>
          </a:xfrm>
          <a:custGeom>
            <a:avLst/>
            <a:gdLst>
              <a:gd name="connsiteX0" fmla="*/ 5515429 w 5515429"/>
              <a:gd name="connsiteY0" fmla="*/ 6858000 h 6858000"/>
              <a:gd name="connsiteX1" fmla="*/ 2146300 w 5515429"/>
              <a:gd name="connsiteY1" fmla="*/ 6858000 h 6858000"/>
              <a:gd name="connsiteX2" fmla="*/ 0 w 5515429"/>
              <a:gd name="connsiteY2" fmla="*/ 0 h 6858000"/>
              <a:gd name="connsiteX3" fmla="*/ 5515429 w 5515429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5429" h="6858000">
                <a:moveTo>
                  <a:pt x="5515429" y="6858000"/>
                </a:moveTo>
                <a:lnTo>
                  <a:pt x="2146300" y="6858000"/>
                </a:lnTo>
                <a:lnTo>
                  <a:pt x="0" y="0"/>
                </a:lnTo>
                <a:lnTo>
                  <a:pt x="5515429" y="0"/>
                </a:lnTo>
                <a:close/>
              </a:path>
            </a:pathLst>
          </a:cu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051865" y="5326743"/>
            <a:ext cx="2611678" cy="787791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 rot="10800000">
            <a:off x="10846191" y="-28583"/>
            <a:ext cx="1345809" cy="2982797"/>
          </a:xfrm>
          <a:prstGeom prst="rtTriangle">
            <a:avLst/>
          </a:prstGeom>
          <a:solidFill>
            <a:srgbClr val="00B0F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>
            <a:endCxn id="3" idx="3"/>
          </p:cNvCxnSpPr>
          <p:nvPr/>
        </p:nvCxnSpPr>
        <p:spPr>
          <a:xfrm>
            <a:off x="10636624" y="-28583"/>
            <a:ext cx="1555376" cy="3429001"/>
          </a:xfrm>
          <a:prstGeom prst="line">
            <a:avLst/>
          </a:prstGeom>
          <a:ln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431757" y="6399404"/>
            <a:ext cx="3860800" cy="72571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96640" y="2954214"/>
            <a:ext cx="380274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如果你对这些问题的答案都是否定的，那这本书也</a:t>
            </a:r>
            <a:r>
              <a:rPr lang="zh-CN" altLang="en-US" sz="3200" b="1" dirty="0" smtClean="0">
                <a:solidFill>
                  <a:srgbClr val="FFC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适合</a:t>
            </a:r>
            <a:r>
              <a:rPr lang="zh-CN" altLang="en-US" sz="32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你。</a:t>
            </a:r>
            <a:endParaRPr lang="en-US" altLang="zh-CN" sz="3200" b="1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endParaRPr lang="en-US" altLang="zh-CN" sz="32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434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582654"/>
            <a:ext cx="12192000" cy="127534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 rot="5400000" flipV="1">
            <a:off x="10326709" y="5646822"/>
            <a:ext cx="1139099" cy="1247348"/>
            <a:chOff x="9939595" y="4780914"/>
            <a:chExt cx="1139099" cy="1247348"/>
          </a:xfrm>
        </p:grpSpPr>
        <p:sp>
          <p:nvSpPr>
            <p:cNvPr id="4" name="文本框 3"/>
            <p:cNvSpPr txBox="1"/>
            <p:nvPr/>
          </p:nvSpPr>
          <p:spPr>
            <a:xfrm>
              <a:off x="10568618" y="4780914"/>
              <a:ext cx="5100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</a:rPr>
                <a:t>←</a:t>
              </a:r>
              <a:endParaRPr lang="zh-CN" alt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9939595" y="510984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b="1" dirty="0" smtClean="0">
                  <a:solidFill>
                    <a:schemeClr val="bg1"/>
                  </a:solidFill>
                </a:rPr>
                <a:t>←</a:t>
              </a:r>
              <a:endParaRPr lang="zh-CN" altLang="en-US" sz="4800" b="1" dirty="0">
                <a:solidFill>
                  <a:schemeClr val="bg1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0624935" y="4850067"/>
              <a:ext cx="370942" cy="370942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9971679" y="5229282"/>
              <a:ext cx="735270" cy="73527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10645575" y="5788979"/>
              <a:ext cx="239283" cy="239283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9962424" y="5007197"/>
              <a:ext cx="239283" cy="239283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2049041" y="2235200"/>
            <a:ext cx="82926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接下来我们来谈这本书的秘密</a:t>
            </a:r>
            <a:endParaRPr lang="en-US" altLang="zh-CN" sz="4800" b="1" dirty="0" smtClean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48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48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zh-CN" altLang="en-US" sz="4800" b="1" dirty="0" smtClean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如何学习</a:t>
            </a:r>
          </a:p>
        </p:txBody>
      </p:sp>
    </p:spTree>
    <p:extLst>
      <p:ext uri="{BB962C8B-B14F-4D97-AF65-F5344CB8AC3E}">
        <p14:creationId xmlns:p14="http://schemas.microsoft.com/office/powerpoint/2010/main" val="159645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72353" y="2184399"/>
            <a:ext cx="10984005" cy="2705848"/>
            <a:chOff x="645459" y="1780988"/>
            <a:chExt cx="10984005" cy="2705848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693" y="1780988"/>
              <a:ext cx="4058771" cy="2705847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645459" y="1780988"/>
              <a:ext cx="6925233" cy="270584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779929" y="2649069"/>
            <a:ext cx="21784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方向</a:t>
            </a:r>
            <a:endParaRPr lang="zh-CN" altLang="en-US" sz="4400" dirty="0" smtClean="0">
              <a:solidFill>
                <a:srgbClr val="00B0F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151529" y="3516084"/>
            <a:ext cx="5257800" cy="0"/>
          </a:xfrm>
          <a:prstGeom prst="line">
            <a:avLst/>
          </a:prstGeom>
          <a:ln w="22225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787185" y="3715869"/>
            <a:ext cx="21784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全貌</a:t>
            </a:r>
            <a:endParaRPr lang="zh-CN" altLang="en-US" sz="4400" dirty="0" smtClean="0">
              <a:solidFill>
                <a:srgbClr val="00B0F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075543" y="2920789"/>
            <a:ext cx="5805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确定学习方向，值不值得学，学习成本如何？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039258" y="3987588"/>
            <a:ext cx="5805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了解领域全貌，学了有什么用，能干嘛？</a:t>
            </a:r>
          </a:p>
        </p:txBody>
      </p:sp>
      <p:sp>
        <p:nvSpPr>
          <p:cNvPr id="12" name="直角三角形 11"/>
          <p:cNvSpPr/>
          <p:nvPr/>
        </p:nvSpPr>
        <p:spPr>
          <a:xfrm rot="10800000">
            <a:off x="10755086" y="-29028"/>
            <a:ext cx="1436914" cy="1611086"/>
          </a:xfrm>
          <a:prstGeom prst="rtTriangle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1480798" y="-58053"/>
            <a:ext cx="1335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endParaRPr lang="zh-CN" altLang="en-US" sz="4800" b="1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1395100" y="52644"/>
            <a:ext cx="667657" cy="667657"/>
          </a:xfrm>
          <a:prstGeom prst="ellipse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8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51542" y="2177146"/>
            <a:ext cx="11045372" cy="2910566"/>
            <a:chOff x="551542" y="1915886"/>
            <a:chExt cx="11045372" cy="2910566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5" t="6830" r="-345" b="-6830"/>
            <a:stretch/>
          </p:blipFill>
          <p:spPr>
            <a:xfrm>
              <a:off x="551542" y="1915886"/>
              <a:ext cx="3991430" cy="2910566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4513944" y="1915886"/>
              <a:ext cx="7082970" cy="271417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直角三角形 4"/>
          <p:cNvSpPr/>
          <p:nvPr/>
        </p:nvSpPr>
        <p:spPr>
          <a:xfrm rot="10800000">
            <a:off x="10755086" y="-29028"/>
            <a:ext cx="1436914" cy="1611086"/>
          </a:xfrm>
          <a:prstGeom prst="rtTriangle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1480798" y="-58053"/>
            <a:ext cx="1335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endParaRPr lang="zh-CN" altLang="en-US" sz="4800" b="1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1395100" y="52644"/>
            <a:ext cx="667657" cy="667657"/>
          </a:xfrm>
          <a:prstGeom prst="ellipse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601028" y="2307772"/>
            <a:ext cx="21784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程度</a:t>
            </a:r>
            <a:endParaRPr lang="zh-CN" altLang="en-US" sz="4400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5794609" y="3530598"/>
            <a:ext cx="5257800" cy="0"/>
          </a:xfrm>
          <a:prstGeom prst="line">
            <a:avLst/>
          </a:prstGeom>
          <a:ln w="22225">
            <a:solidFill>
              <a:schemeClr val="bg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733143" y="3051416"/>
            <a:ext cx="5805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确定你什么时间，学到什么程度，这很重要。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682344" y="3552168"/>
            <a:ext cx="58057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例如我，在这个学期结束前，掌握基本</a:t>
            </a:r>
            <a:r>
              <a:rPr lang="en-US" altLang="zh-CN" sz="20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ppt</a:t>
            </a:r>
            <a:r>
              <a:rPr lang="zh-CN" altLang="en-US" sz="20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文案设计，构建逻辑，排版，配色等基本技能，能在短时间能做出一份过得去的使自己满意的</a:t>
            </a:r>
            <a:r>
              <a:rPr lang="en-US" altLang="zh-CN" sz="20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ppt,</a:t>
            </a:r>
            <a:r>
              <a:rPr lang="zh-CN" altLang="en-US" sz="20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要求不高，能适应今后工作便可。</a:t>
            </a:r>
          </a:p>
        </p:txBody>
      </p:sp>
    </p:spTree>
    <p:extLst>
      <p:ext uri="{BB962C8B-B14F-4D97-AF65-F5344CB8AC3E}">
        <p14:creationId xmlns:p14="http://schemas.microsoft.com/office/powerpoint/2010/main" val="276795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1235446" y="-107011"/>
            <a:ext cx="667657" cy="667657"/>
          </a:xfrm>
          <a:prstGeom prst="ellipse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rot="10800000">
            <a:off x="10747832" y="-36283"/>
            <a:ext cx="1436914" cy="1611086"/>
          </a:xfrm>
          <a:prstGeom prst="rtTriangle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1473544" y="-65308"/>
            <a:ext cx="1335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endParaRPr lang="zh-CN" altLang="en-US" sz="4800" b="1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1387846" y="45389"/>
            <a:ext cx="667657" cy="667657"/>
          </a:xfrm>
          <a:prstGeom prst="ellipse">
            <a:avLst/>
          </a:pr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4426850" y="856265"/>
            <a:ext cx="3826984" cy="4409254"/>
            <a:chOff x="3033485" y="954311"/>
            <a:chExt cx="4697240" cy="5411921"/>
          </a:xfrm>
        </p:grpSpPr>
        <p:sp>
          <p:nvSpPr>
            <p:cNvPr id="24" name="矩形 23"/>
            <p:cNvSpPr/>
            <p:nvPr/>
          </p:nvSpPr>
          <p:spPr>
            <a:xfrm>
              <a:off x="5707922" y="4257571"/>
              <a:ext cx="396751" cy="81628"/>
            </a:xfrm>
            <a:prstGeom prst="rect">
              <a:avLst/>
            </a:prstGeom>
            <a:solidFill>
              <a:srgbClr val="00B0F0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3033485" y="2090056"/>
              <a:ext cx="2960915" cy="296091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602170" y="2462147"/>
              <a:ext cx="2830286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5400" b="1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学习</a:t>
              </a:r>
              <a:endParaRPr lang="en-US" altLang="zh-CN" sz="54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r>
                <a:rPr lang="zh-CN" altLang="en-US" sz="5400" b="1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模式</a:t>
              </a:r>
            </a:p>
          </p:txBody>
        </p:sp>
        <p:grpSp>
          <p:nvGrpSpPr>
            <p:cNvPr id="22" name="组合 21"/>
            <p:cNvGrpSpPr/>
            <p:nvPr/>
          </p:nvGrpSpPr>
          <p:grpSpPr>
            <a:xfrm rot="20677322">
              <a:off x="5085331" y="954311"/>
              <a:ext cx="1553884" cy="1233715"/>
              <a:chOff x="5994400" y="1843314"/>
              <a:chExt cx="1553884" cy="1233715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994400" y="1843314"/>
                <a:ext cx="1233715" cy="1233715"/>
              </a:xfrm>
              <a:prstGeom prst="ellipse">
                <a:avLst/>
              </a:prstGeom>
              <a:solidFill>
                <a:srgbClr val="00B0F0">
                  <a:alpha val="4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6140399" y="1942332"/>
                <a:ext cx="1407885" cy="83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>
                        <a:lumMod val="50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</a:rPr>
                  <a:t>获取</a:t>
                </a:r>
                <a:endParaRPr lang="en-US" altLang="zh-CN" sz="2400" b="1" dirty="0" smtClean="0">
                  <a:solidFill>
                    <a:schemeClr val="bg1">
                      <a:lumMod val="50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  <a:p>
                <a:r>
                  <a:rPr lang="zh-CN" altLang="en-US" sz="2400" b="1" dirty="0" smtClean="0">
                    <a:solidFill>
                      <a:schemeClr val="bg1">
                        <a:lumMod val="50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</a:rPr>
                  <a:t>知识</a:t>
                </a: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 rot="21434694">
              <a:off x="6186762" y="2363990"/>
              <a:ext cx="1543963" cy="1233715"/>
              <a:chOff x="6146800" y="3969657"/>
              <a:chExt cx="1543963" cy="1233715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6146800" y="3969657"/>
                <a:ext cx="1233715" cy="1233715"/>
              </a:xfrm>
              <a:prstGeom prst="ellipse">
                <a:avLst/>
              </a:prstGeom>
              <a:solidFill>
                <a:srgbClr val="00B0F0">
                  <a:alpha val="4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6282876" y="4123373"/>
                <a:ext cx="1407887" cy="83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>
                        <a:lumMod val="50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</a:rPr>
                  <a:t>保存</a:t>
                </a:r>
                <a:endParaRPr lang="en-US" altLang="zh-CN" sz="2400" b="1" dirty="0">
                  <a:solidFill>
                    <a:schemeClr val="bg1">
                      <a:lumMod val="50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  <a:p>
                <a:r>
                  <a:rPr lang="zh-CN" altLang="en-US" sz="2400" b="1" dirty="0" smtClean="0">
                    <a:solidFill>
                      <a:schemeClr val="bg1">
                        <a:lumMod val="50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</a:rPr>
                  <a:t>知识</a:t>
                </a:r>
                <a:endParaRPr lang="en-US" altLang="zh-CN" sz="2400" b="1" dirty="0" smtClean="0">
                  <a:solidFill>
                    <a:schemeClr val="bg1">
                      <a:lumMod val="50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1390590">
              <a:off x="4973762" y="5132517"/>
              <a:ext cx="1560591" cy="1233715"/>
              <a:chOff x="7467598" y="2387600"/>
              <a:chExt cx="1560591" cy="1233715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7467598" y="2387600"/>
                <a:ext cx="1233715" cy="1233715"/>
              </a:xfrm>
              <a:prstGeom prst="ellipse">
                <a:avLst/>
              </a:prstGeom>
              <a:solidFill>
                <a:srgbClr val="00B0F0">
                  <a:alpha val="4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7620304" y="2535737"/>
                <a:ext cx="1407885" cy="83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>
                        <a:lumMod val="50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</a:rPr>
                  <a:t>使用</a:t>
                </a:r>
                <a:endParaRPr lang="en-US" altLang="zh-CN" sz="2400" b="1" dirty="0" smtClean="0">
                  <a:solidFill>
                    <a:schemeClr val="bg1">
                      <a:lumMod val="50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  <a:p>
                <a:r>
                  <a:rPr lang="zh-CN" altLang="en-US" sz="2400" b="1" dirty="0" smtClean="0">
                    <a:solidFill>
                      <a:schemeClr val="bg1">
                        <a:lumMod val="50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</a:rPr>
                  <a:t>知识</a:t>
                </a: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 rot="988079">
              <a:off x="6083770" y="3842517"/>
              <a:ext cx="1549098" cy="1233715"/>
              <a:chOff x="6146800" y="3040742"/>
              <a:chExt cx="1549098" cy="1233715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6146800" y="3040742"/>
                <a:ext cx="1233715" cy="1233715"/>
              </a:xfrm>
              <a:prstGeom prst="ellipse">
                <a:avLst/>
              </a:prstGeom>
              <a:solidFill>
                <a:srgbClr val="00B0F0">
                  <a:alpha val="4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6288011" y="3144642"/>
                <a:ext cx="1407887" cy="83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>
                        <a:lumMod val="50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</a:rPr>
                  <a:t>共享</a:t>
                </a:r>
                <a:endParaRPr lang="en-US" altLang="zh-CN" sz="2400" b="1" dirty="0" smtClean="0">
                  <a:solidFill>
                    <a:schemeClr val="bg1">
                      <a:lumMod val="50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  <a:p>
                <a:r>
                  <a:rPr lang="zh-CN" altLang="en-US" sz="2400" b="1" dirty="0" smtClean="0">
                    <a:solidFill>
                      <a:schemeClr val="bg1">
                        <a:lumMod val="50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</a:rPr>
                  <a:t>知识</a:t>
                </a:r>
              </a:p>
            </p:txBody>
          </p:sp>
        </p:grpSp>
        <p:sp>
          <p:nvSpPr>
            <p:cNvPr id="26" name="矩形 25"/>
            <p:cNvSpPr/>
            <p:nvPr/>
          </p:nvSpPr>
          <p:spPr>
            <a:xfrm>
              <a:off x="5816780" y="3089172"/>
              <a:ext cx="396751" cy="81628"/>
            </a:xfrm>
            <a:prstGeom prst="rect">
              <a:avLst/>
            </a:prstGeom>
            <a:solidFill>
              <a:srgbClr val="00B0F0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 rot="17804409">
              <a:off x="5091066" y="2261858"/>
              <a:ext cx="396751" cy="81628"/>
            </a:xfrm>
            <a:prstGeom prst="rect">
              <a:avLst/>
            </a:prstGeom>
            <a:solidFill>
              <a:srgbClr val="00B0F0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 rot="3794880">
              <a:off x="5033010" y="4932485"/>
              <a:ext cx="396751" cy="81628"/>
            </a:xfrm>
            <a:prstGeom prst="rect">
              <a:avLst/>
            </a:prstGeom>
            <a:solidFill>
              <a:srgbClr val="00B0F0">
                <a:alpha val="4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矩形 31"/>
          <p:cNvSpPr/>
          <p:nvPr/>
        </p:nvSpPr>
        <p:spPr>
          <a:xfrm>
            <a:off x="0" y="5675086"/>
            <a:ext cx="12192000" cy="118291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>
            <a:off x="464457" y="4934857"/>
            <a:ext cx="725715" cy="740229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 rot="5400000" flipV="1">
            <a:off x="10268650" y="5704878"/>
            <a:ext cx="1139099" cy="1247348"/>
            <a:chOff x="9939595" y="4780914"/>
            <a:chExt cx="1139099" cy="1247348"/>
          </a:xfrm>
        </p:grpSpPr>
        <p:sp>
          <p:nvSpPr>
            <p:cNvPr id="36" name="文本框 35"/>
            <p:cNvSpPr txBox="1"/>
            <p:nvPr/>
          </p:nvSpPr>
          <p:spPr>
            <a:xfrm>
              <a:off x="10568618" y="4780914"/>
              <a:ext cx="51007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</a:rPr>
                <a:t>←</a:t>
              </a:r>
              <a:endParaRPr lang="zh-CN" alt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9939595" y="5109844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b="1" dirty="0" smtClean="0">
                  <a:solidFill>
                    <a:schemeClr val="bg1"/>
                  </a:solidFill>
                </a:rPr>
                <a:t>←</a:t>
              </a:r>
              <a:endParaRPr lang="zh-CN" altLang="en-US" sz="4800" b="1" dirty="0">
                <a:solidFill>
                  <a:schemeClr val="bg1"/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0624935" y="4850067"/>
              <a:ext cx="370942" cy="370942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9971679" y="5229282"/>
              <a:ext cx="735270" cy="73527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0645575" y="5788979"/>
              <a:ext cx="239283" cy="239283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9962424" y="5007197"/>
              <a:ext cx="239283" cy="239283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290288" y="5963058"/>
            <a:ext cx="7445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最后确定适合自己的学习模式</a:t>
            </a:r>
          </a:p>
        </p:txBody>
      </p:sp>
    </p:spTree>
    <p:extLst>
      <p:ext uri="{BB962C8B-B14F-4D97-AF65-F5344CB8AC3E}">
        <p14:creationId xmlns:p14="http://schemas.microsoft.com/office/powerpoint/2010/main" val="104095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" t="-36808" r="-244" b="36808"/>
          <a:stretch/>
        </p:blipFill>
        <p:spPr>
          <a:xfrm>
            <a:off x="0" y="-1037497"/>
            <a:ext cx="12216063" cy="6758646"/>
          </a:xfrm>
          <a:prstGeom prst="rect">
            <a:avLst/>
          </a:prstGeom>
        </p:spPr>
      </p:pic>
      <p:sp>
        <p:nvSpPr>
          <p:cNvPr id="4" name="等腰三角形 3"/>
          <p:cNvSpPr/>
          <p:nvPr/>
        </p:nvSpPr>
        <p:spPr>
          <a:xfrm flipV="1">
            <a:off x="6809873" y="1443788"/>
            <a:ext cx="3874169" cy="4277361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10467474" y="2622884"/>
            <a:ext cx="1724526" cy="3098265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7676145" y="2021304"/>
            <a:ext cx="31041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获取</a:t>
            </a:r>
            <a:endParaRPr lang="zh-CN" altLang="en-US" sz="8000" b="1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708105" y="4620121"/>
            <a:ext cx="21656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知识</a:t>
            </a:r>
          </a:p>
        </p:txBody>
      </p:sp>
    </p:spTree>
    <p:extLst>
      <p:ext uri="{BB962C8B-B14F-4D97-AF65-F5344CB8AC3E}">
        <p14:creationId xmlns:p14="http://schemas.microsoft.com/office/powerpoint/2010/main" val="332419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5400000">
            <a:off x="96252" y="417094"/>
            <a:ext cx="449179" cy="641684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41684" y="445548"/>
            <a:ext cx="19090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获取知识</a:t>
            </a:r>
            <a:endParaRPr lang="zh-CN" altLang="en-US" sz="3200" b="1" dirty="0">
              <a:solidFill>
                <a:srgbClr val="00B0F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586432" y="1238626"/>
            <a:ext cx="8542423" cy="1592564"/>
            <a:chOff x="2310056" y="1511584"/>
            <a:chExt cx="8542423" cy="1592564"/>
          </a:xfrm>
        </p:grpSpPr>
        <p:sp>
          <p:nvSpPr>
            <p:cNvPr id="5" name="矩形 4"/>
            <p:cNvSpPr/>
            <p:nvPr/>
          </p:nvSpPr>
          <p:spPr>
            <a:xfrm>
              <a:off x="2310056" y="1511584"/>
              <a:ext cx="7507708" cy="103911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959763" y="1684421"/>
              <a:ext cx="78927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 smtClean="0">
                  <a:solidFill>
                    <a:schemeClr val="bg1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知识分为显性知识和隐性知识</a:t>
              </a:r>
            </a:p>
          </p:txBody>
        </p:sp>
        <p:sp>
          <p:nvSpPr>
            <p:cNvPr id="7" name="等腰三角形 6"/>
            <p:cNvSpPr/>
            <p:nvPr/>
          </p:nvSpPr>
          <p:spPr>
            <a:xfrm flipV="1">
              <a:off x="8855240" y="2478507"/>
              <a:ext cx="553452" cy="625641"/>
            </a:xfrm>
            <a:prstGeom prst="triangl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799347" y="3189986"/>
            <a:ext cx="29356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定义：</a:t>
            </a:r>
          </a:p>
        </p:txBody>
      </p:sp>
      <p:sp>
        <p:nvSpPr>
          <p:cNvPr id="16" name="泪滴形 15"/>
          <p:cNvSpPr/>
          <p:nvPr/>
        </p:nvSpPr>
        <p:spPr>
          <a:xfrm rot="8308485">
            <a:off x="3336193" y="3257049"/>
            <a:ext cx="459974" cy="459974"/>
          </a:xfrm>
          <a:prstGeom prst="teardrop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378006" y="3248166"/>
            <a:ext cx="649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endParaRPr lang="zh-CN" altLang="en-US" sz="2400" b="1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892470" y="3207222"/>
            <a:ext cx="60158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显性知识：能够用用语言，文字，等方式表达清楚的知识。</a:t>
            </a:r>
          </a:p>
        </p:txBody>
      </p:sp>
      <p:sp>
        <p:nvSpPr>
          <p:cNvPr id="19" name="泪滴形 18"/>
          <p:cNvSpPr/>
          <p:nvPr/>
        </p:nvSpPr>
        <p:spPr>
          <a:xfrm rot="8308485">
            <a:off x="3352116" y="4337505"/>
            <a:ext cx="459974" cy="459974"/>
          </a:xfrm>
          <a:prstGeom prst="teardrop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3393929" y="4328622"/>
            <a:ext cx="649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endParaRPr lang="zh-CN" altLang="en-US" sz="2400" b="1" dirty="0" smtClean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972720" y="4383214"/>
            <a:ext cx="57593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隐性知识：虽然知道如何做，却很难告诉别人，或者写得明白，说明白的知识。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799347" y="5511609"/>
            <a:ext cx="29356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总结：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926196" y="5403190"/>
            <a:ext cx="60912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我们获得的都是显性知识，我们的目标就是通过大量的实践和总结，把它转化为隐性知识，转化为我们的能力</a:t>
            </a:r>
          </a:p>
        </p:txBody>
      </p:sp>
    </p:spTree>
    <p:extLst>
      <p:ext uri="{BB962C8B-B14F-4D97-AF65-F5344CB8AC3E}">
        <p14:creationId xmlns:p14="http://schemas.microsoft.com/office/powerpoint/2010/main" val="278262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dirty="0">
            <a:solidFill>
              <a:schemeClr val="bg1"/>
            </a:solidFill>
            <a:latin typeface="幼圆" panose="02010509060101010101" pitchFamily="49" charset="-122"/>
            <a:ea typeface="幼圆" panose="02010509060101010101" pitchFamily="49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893</TotalTime>
  <Words>1021</Words>
  <Application>Microsoft Office PowerPoint</Application>
  <PresentationFormat>宽屏</PresentationFormat>
  <Paragraphs>138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3" baseType="lpstr">
      <vt:lpstr>Calibri</vt:lpstr>
      <vt:lpstr>宋体</vt:lpstr>
      <vt:lpstr>微软雅黑</vt:lpstr>
      <vt:lpstr>幼圆</vt:lpstr>
      <vt:lpstr>Arial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蒙江亮</dc:creator>
  <cp:lastModifiedBy>蒙江亮</cp:lastModifiedBy>
  <cp:revision>88</cp:revision>
  <dcterms:created xsi:type="dcterms:W3CDTF">2014-03-05T05:29:29Z</dcterms:created>
  <dcterms:modified xsi:type="dcterms:W3CDTF">2014-03-09T03:36:54Z</dcterms:modified>
</cp:coreProperties>
</file>