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328" r:id="rId6"/>
    <p:sldId id="297" r:id="rId7"/>
    <p:sldId id="329" r:id="rId8"/>
    <p:sldId id="258" r:id="rId9"/>
    <p:sldId id="331" r:id="rId10"/>
    <p:sldId id="299" r:id="rId11"/>
    <p:sldId id="330" r:id="rId12"/>
    <p:sldId id="304" r:id="rId13"/>
    <p:sldId id="332" r:id="rId14"/>
    <p:sldId id="310" r:id="rId15"/>
    <p:sldId id="311" r:id="rId16"/>
    <p:sldId id="312" r:id="rId17"/>
    <p:sldId id="333" r:id="rId18"/>
    <p:sldId id="314" r:id="rId19"/>
    <p:sldId id="334" r:id="rId20"/>
    <p:sldId id="315" r:id="rId21"/>
    <p:sldId id="335" r:id="rId22"/>
    <p:sldId id="318" r:id="rId23"/>
    <p:sldId id="336" r:id="rId24"/>
    <p:sldId id="320" r:id="rId25"/>
    <p:sldId id="337" r:id="rId26"/>
    <p:sldId id="322" r:id="rId27"/>
    <p:sldId id="338" r:id="rId28"/>
    <p:sldId id="324" r:id="rId29"/>
    <p:sldId id="339" r:id="rId30"/>
    <p:sldId id="326" r:id="rId31"/>
    <p:sldId id="327" r:id="rId32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36"/>
    </p:embeddedFont>
    <p:embeddedFont>
      <p:font typeface="Calibri" panose="020F0502020204030204" charset="0"/>
      <p:regular r:id="rId37"/>
      <p:bold r:id="rId38"/>
      <p:italic r:id="rId39"/>
      <p:boldItalic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3D3A5CEA-4ECA-4F5C-A05F-C4DC5B7B6000}">
          <p14:sldIdLst>
            <p14:sldId id="256"/>
            <p14:sldId id="257"/>
            <p14:sldId id="328"/>
            <p14:sldId id="297"/>
            <p14:sldId id="329"/>
            <p14:sldId id="258"/>
            <p14:sldId id="331"/>
            <p14:sldId id="299"/>
            <p14:sldId id="330"/>
            <p14:sldId id="304"/>
            <p14:sldId id="332"/>
            <p14:sldId id="310"/>
            <p14:sldId id="311"/>
            <p14:sldId id="312"/>
            <p14:sldId id="333"/>
            <p14:sldId id="314"/>
            <p14:sldId id="334"/>
            <p14:sldId id="315"/>
            <p14:sldId id="335"/>
            <p14:sldId id="318"/>
            <p14:sldId id="336"/>
            <p14:sldId id="320"/>
            <p14:sldId id="337"/>
            <p14:sldId id="322"/>
            <p14:sldId id="338"/>
            <p14:sldId id="324"/>
            <p14:sldId id="339"/>
            <p14:sldId id="326"/>
            <p14:sldId id="32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101A"/>
    <a:srgbClr val="FFE307"/>
    <a:srgbClr val="F4C30A"/>
    <a:srgbClr val="FCCE23"/>
    <a:srgbClr val="D20402"/>
    <a:srgbClr val="890101"/>
    <a:srgbClr val="FD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74" autoAdjust="0"/>
    <p:restoredTop sz="94660"/>
  </p:normalViewPr>
  <p:slideViewPr>
    <p:cSldViewPr snapToGrid="0">
      <p:cViewPr>
        <p:scale>
          <a:sx n="120" d="100"/>
          <a:sy n="120" d="100"/>
        </p:scale>
        <p:origin x="1566" y="29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009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font" Target="fonts/font5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4.fntdata"/><Relationship Id="rId38" Type="http://schemas.openxmlformats.org/officeDocument/2006/relationships/font" Target="fonts/font3.fntdata"/><Relationship Id="rId37" Type="http://schemas.openxmlformats.org/officeDocument/2006/relationships/font" Target="fonts/font2.fntdata"/><Relationship Id="rId36" Type="http://schemas.openxmlformats.org/officeDocument/2006/relationships/font" Target="fonts/font1.fntdata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6B229-C3D0-490A-94EF-0BA417CDBA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BADC-223E-4B67-8644-73A37A1C6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0B0C9-2E4F-403F-AFC7-78145EEC2A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BADC-223E-4B67-8644-73A37A1C6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0B0C9-2E4F-403F-AFC7-78145EEC2A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BADC-223E-4B67-8644-73A37A1C6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0B0C9-2E4F-403F-AFC7-78145EEC2A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BADC-223E-4B67-8644-73A37A1C6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0B0C9-2E4F-403F-AFC7-78145EEC2A6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26"/>
          <a:stretch>
            <a:fillRect/>
          </a:stretch>
        </p:blipFill>
        <p:spPr>
          <a:xfrm>
            <a:off x="1" y="0"/>
            <a:ext cx="9226192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9226193" cy="5143500"/>
          </a:xfrm>
          <a:prstGeom prst="rec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BADC-223E-4B67-8644-73A37A1C6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0B0C9-2E4F-403F-AFC7-78145EEC2A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BADC-223E-4B67-8644-73A37A1C6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0B0C9-2E4F-403F-AFC7-78145EEC2A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BADC-223E-4B67-8644-73A37A1C6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0B0C9-2E4F-403F-AFC7-78145EEC2A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BADC-223E-4B67-8644-73A37A1C6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0B0C9-2E4F-403F-AFC7-78145EEC2A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BADC-223E-4B67-8644-73A37A1C6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0B0C9-2E4F-403F-AFC7-78145EEC2A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BADC-223E-4B67-8644-73A37A1C6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0B0C9-2E4F-403F-AFC7-78145EEC2A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BADC-223E-4B67-8644-73A37A1C6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0B0C9-2E4F-403F-AFC7-78145EEC2A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8BADC-223E-4B67-8644-73A37A1C6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0B0C9-2E4F-403F-AFC7-78145EEC2A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microsoft.com/office/2007/relationships/hdphoto" Target="../media/hdphoto1.wdp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.xml"/><Relationship Id="rId11" Type="http://schemas.openxmlformats.org/officeDocument/2006/relationships/image" Target="../media/image7.png"/><Relationship Id="rId10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microsoft.com/office/2007/relationships/hdphoto" Target="../media/hdphoto3.wdp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9" Type="http://schemas.microsoft.com/office/2007/relationships/hdphoto" Target="../media/hdphoto4.wdp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3.wdp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9" Type="http://schemas.microsoft.com/office/2007/relationships/hdphoto" Target="../media/hdphoto4.wdp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3.wdp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5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9" Type="http://schemas.microsoft.com/office/2007/relationships/hdphoto" Target="../media/hdphoto4.wdp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3.wdp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7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6.png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2" Type="http://schemas.openxmlformats.org/officeDocument/2006/relationships/notesSlide" Target="../notesSlides/notesSlide18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4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9" Type="http://schemas.microsoft.com/office/2007/relationships/hdphoto" Target="../media/hdphoto4.wdp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3.wdp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9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3.wdp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0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9" Type="http://schemas.microsoft.com/office/2007/relationships/hdphoto" Target="../media/hdphoto4.wdp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3.wdp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2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9" Type="http://schemas.microsoft.com/office/2007/relationships/hdphoto" Target="../media/hdphoto4.wdp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3.wdp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23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4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9" Type="http://schemas.microsoft.com/office/2007/relationships/hdphoto" Target="../media/hdphoto4.wdp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3.wdp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25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5.png"/><Relationship Id="rId7" Type="http://schemas.openxmlformats.org/officeDocument/2006/relationships/image" Target="../media/image6.png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0" Type="http://schemas.openxmlformats.org/officeDocument/2006/relationships/notesSlide" Target="../notesSlides/notesSlide26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9" Type="http://schemas.microsoft.com/office/2007/relationships/hdphoto" Target="../media/hdphoto4.wdp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3.wdp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27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8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3.xml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microsoft.com/office/2007/relationships/hdphoto" Target="../media/hdphoto1.wdp"/><Relationship Id="rId11" Type="http://schemas.openxmlformats.org/officeDocument/2006/relationships/notesSlide" Target="../notesSlides/notesSlide29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microsoft.com/office/2007/relationships/hdphoto" Target="../media/hdphoto4.wdp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3.wdp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microsoft.com/office/2007/relationships/hdphoto" Target="../media/hdphoto4.wdp"/><Relationship Id="rId4" Type="http://schemas.openxmlformats.org/officeDocument/2006/relationships/image" Target="../media/image10.png"/><Relationship Id="rId3" Type="http://schemas.openxmlformats.org/officeDocument/2006/relationships/image" Target="../media/image2.png"/><Relationship Id="rId2" Type="http://schemas.microsoft.com/office/2007/relationships/hdphoto" Target="../media/hdphoto1.wdp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microsoft.com/office/2007/relationships/hdphoto" Target="../media/hdphoto4.wdp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3.wdp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microsoft.com/office/2007/relationships/hdphoto" Target="../media/hdphoto5.wdp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microsoft.com/office/2007/relationships/hdphoto" Target="../media/hdphoto3.wdp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microsoft.com/office/2007/relationships/hdphoto" Target="../media/hdphoto4.wdp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3.wdp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microsoft.com/office/2007/relationships/hdphoto" Target="../media/hdphoto3.wdp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9" Type="http://schemas.microsoft.com/office/2007/relationships/hdphoto" Target="../media/hdphoto4.wdp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3.wdp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26"/>
          <a:stretch>
            <a:fillRect/>
          </a:stretch>
        </p:blipFill>
        <p:spPr>
          <a:xfrm>
            <a:off x="1" y="0"/>
            <a:ext cx="9226192" cy="51435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280"/>
            <a:ext cx="9283185" cy="437650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912" y="-140184"/>
            <a:ext cx="4737777" cy="322269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6469"/>
            <a:ext cx="3998370" cy="3276901"/>
          </a:xfrm>
          <a:prstGeom prst="rect">
            <a:avLst/>
          </a:prstGeom>
        </p:spPr>
      </p:pic>
      <p:sp>
        <p:nvSpPr>
          <p:cNvPr id="12" name="椭圆 2"/>
          <p:cNvSpPr>
            <a:spLocks noChangeArrowheads="1"/>
          </p:cNvSpPr>
          <p:nvPr/>
        </p:nvSpPr>
        <p:spPr bwMode="auto">
          <a:xfrm>
            <a:off x="-642937" y="3983831"/>
            <a:ext cx="77390" cy="7739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椭圆 18"/>
          <p:cNvSpPr>
            <a:spLocks noChangeArrowheads="1"/>
          </p:cNvSpPr>
          <p:nvPr/>
        </p:nvSpPr>
        <p:spPr bwMode="auto">
          <a:xfrm>
            <a:off x="-835818" y="3983831"/>
            <a:ext cx="77390" cy="7739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椭圆 19"/>
          <p:cNvSpPr>
            <a:spLocks noChangeArrowheads="1"/>
          </p:cNvSpPr>
          <p:nvPr/>
        </p:nvSpPr>
        <p:spPr bwMode="auto">
          <a:xfrm>
            <a:off x="-1020366" y="3983831"/>
            <a:ext cx="77391" cy="7739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椭圆 20"/>
          <p:cNvSpPr>
            <a:spLocks noChangeArrowheads="1"/>
          </p:cNvSpPr>
          <p:nvPr/>
        </p:nvSpPr>
        <p:spPr bwMode="auto">
          <a:xfrm>
            <a:off x="-1213247" y="3983831"/>
            <a:ext cx="76200" cy="7739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椭圆 21"/>
          <p:cNvSpPr>
            <a:spLocks noChangeArrowheads="1"/>
          </p:cNvSpPr>
          <p:nvPr/>
        </p:nvSpPr>
        <p:spPr bwMode="auto">
          <a:xfrm>
            <a:off x="-1429941" y="3986212"/>
            <a:ext cx="77391" cy="762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椭圆 22"/>
          <p:cNvSpPr>
            <a:spLocks noChangeArrowheads="1"/>
          </p:cNvSpPr>
          <p:nvPr/>
        </p:nvSpPr>
        <p:spPr bwMode="auto">
          <a:xfrm>
            <a:off x="-642937" y="3982642"/>
            <a:ext cx="77390" cy="7739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椭圆 23"/>
          <p:cNvSpPr>
            <a:spLocks noChangeArrowheads="1"/>
          </p:cNvSpPr>
          <p:nvPr/>
        </p:nvSpPr>
        <p:spPr bwMode="auto">
          <a:xfrm>
            <a:off x="-835818" y="3982642"/>
            <a:ext cx="77390" cy="7739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椭圆 24"/>
          <p:cNvSpPr>
            <a:spLocks noChangeArrowheads="1"/>
          </p:cNvSpPr>
          <p:nvPr/>
        </p:nvSpPr>
        <p:spPr bwMode="auto">
          <a:xfrm>
            <a:off x="-1020366" y="3982642"/>
            <a:ext cx="77391" cy="7739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椭圆 25"/>
          <p:cNvSpPr>
            <a:spLocks noChangeArrowheads="1"/>
          </p:cNvSpPr>
          <p:nvPr/>
        </p:nvSpPr>
        <p:spPr bwMode="auto">
          <a:xfrm>
            <a:off x="-1213247" y="3982642"/>
            <a:ext cx="76200" cy="7739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椭圆 26"/>
          <p:cNvSpPr>
            <a:spLocks noChangeArrowheads="1"/>
          </p:cNvSpPr>
          <p:nvPr/>
        </p:nvSpPr>
        <p:spPr bwMode="auto">
          <a:xfrm>
            <a:off x="-1429941" y="3983831"/>
            <a:ext cx="77391" cy="7739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22145" y="5447445"/>
            <a:ext cx="1560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7" name="背景三 一首节奏轻快的纯音乐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56991" y="-445086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081" y="2592402"/>
            <a:ext cx="2752266" cy="275226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54736" y="3352146"/>
            <a:ext cx="4246880" cy="132207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77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E307"/>
                </a:solidFill>
                <a:cs typeface="+mn-ea"/>
                <a:sym typeface="+mn-lt"/>
              </a:rPr>
              <a:t>东坡下载元旦活动</a:t>
            </a:r>
            <a:endParaRPr lang="zh-CN" altLang="en-US" sz="4000" b="1" dirty="0">
              <a:solidFill>
                <a:srgbClr val="FFE307"/>
              </a:solidFill>
              <a:cs typeface="+mn-ea"/>
              <a:sym typeface="+mn-lt"/>
            </a:endParaRPr>
          </a:p>
          <a:p>
            <a:pPr algn="ctr"/>
            <a:r>
              <a:rPr lang="en-US" altLang="zh-CN" sz="4000" b="1" dirty="0">
                <a:solidFill>
                  <a:srgbClr val="FFE307"/>
                </a:solidFill>
                <a:cs typeface="+mn-ea"/>
                <a:sym typeface="+mn-lt"/>
              </a:rPr>
              <a:t>www.uzzf.com</a:t>
            </a:r>
            <a:endParaRPr lang="en-US" altLang="zh-CN" sz="4000" b="1" dirty="0">
              <a:solidFill>
                <a:srgbClr val="FFE307"/>
              </a:solidFill>
              <a:cs typeface="+mn-ea"/>
              <a:sym typeface="+mn-lt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20" y="3494788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4000">
        <p14:vortex dir="r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9" showWhenStopped="0">
                <p:cTn id="4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31" name="Picture 4" descr="F:\0PPT素材\图片3331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83185" cy="43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27"/>
            <a:ext cx="3818840" cy="31297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303940" y="2175893"/>
            <a:ext cx="2765532" cy="859004"/>
          </a:xfrm>
          <a:prstGeom prst="rect">
            <a:avLst/>
          </a:prstGeom>
        </p:spPr>
      </p:pic>
      <p:sp>
        <p:nvSpPr>
          <p:cNvPr id="75" name="淘宝店Chenying0907出品 66"/>
          <p:cNvSpPr txBox="1"/>
          <p:nvPr/>
        </p:nvSpPr>
        <p:spPr>
          <a:xfrm>
            <a:off x="2499918" y="1643848"/>
            <a:ext cx="454411" cy="2058799"/>
          </a:xfrm>
          <a:prstGeom prst="rect">
            <a:avLst/>
          </a:prstGeom>
          <a:noFill/>
        </p:spPr>
        <p:txBody>
          <a:bodyPr vert="eaVert" wrap="square" lIns="87848" tIns="43924" rIns="87848" bIns="43924" rtlCol="0">
            <a:spAutoFit/>
          </a:bodyPr>
          <a:lstStyle>
            <a:defPPr>
              <a:defRPr lang="en-US"/>
            </a:defPPr>
            <a:lvl1pPr defTabSz="878205" fontAlgn="auto">
              <a:spcBef>
                <a:spcPts val="0"/>
              </a:spcBef>
              <a:spcAft>
                <a:spcPts val="0"/>
              </a:spcAft>
              <a:defRPr sz="2300" b="1" baseline="0">
                <a:gradFill flip="none" rotWithShape="1">
                  <a:gsLst>
                    <a:gs pos="0">
                      <a:srgbClr val="FFC000"/>
                    </a:gs>
                    <a:gs pos="48000">
                      <a:srgbClr val="FFFF00">
                        <a:lumMod val="51000"/>
                        <a:lumOff val="49000"/>
                      </a:srgbClr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8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经典繁仿圆" pitchFamily="49" charset="-122"/>
              </a:defRPr>
            </a:lvl1pPr>
          </a:lstStyle>
          <a:p>
            <a:pPr lvl="0"/>
            <a:r>
              <a:rPr lang="zh-CN" alt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四、晚会邀请嘉宾</a:t>
            </a:r>
            <a:endParaRPr lang="zh-CN" alt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3586840" y="1222629"/>
            <a:ext cx="4067407" cy="2718191"/>
          </a:xfrm>
          <a:prstGeom prst="round2DiagRect">
            <a:avLst/>
          </a:prstGeom>
          <a:solidFill>
            <a:schemeClr val="bg1">
              <a:alpha val="20000"/>
            </a:schemeClr>
          </a:solidFill>
          <a:ln w="25400" cap="flat" cmpd="sng" algn="ctr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ysClr val="window" lastClr="FFFFFF"/>
                </a:gs>
                <a:gs pos="100000">
                  <a:srgbClr val="FFC000"/>
                </a:gs>
              </a:gsLst>
              <a:lin ang="5400000" scaled="0"/>
            </a:gradFill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endParaRPr lang="zh-CN" altLang="en-US" sz="24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918" y="2661489"/>
            <a:ext cx="2752266" cy="2752266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58" y="3743436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4821056" y="1480674"/>
            <a:ext cx="2509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公司全体职员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30083" y="2359684"/>
            <a:ext cx="16008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各客户代表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01980" y="3238694"/>
            <a:ext cx="16008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下级代理商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13" grpId="0" animBg="1"/>
      <p:bldP spid="2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0"/>
            <a:ext cx="4709333" cy="38595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-46323"/>
            <a:ext cx="9283185" cy="43765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205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8" name="图片 1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142" y="2819173"/>
            <a:ext cx="2752266" cy="2752266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07" y="3590982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467" y="-46323"/>
            <a:ext cx="2096005" cy="2638159"/>
          </a:xfrm>
          <a:prstGeom prst="rect">
            <a:avLst/>
          </a:prstGeom>
        </p:spPr>
      </p:pic>
      <p:grpSp>
        <p:nvGrpSpPr>
          <p:cNvPr id="47" name="淘宝店Chenying0907出品 1"/>
          <p:cNvGrpSpPr/>
          <p:nvPr/>
        </p:nvGrpSpPr>
        <p:grpSpPr>
          <a:xfrm>
            <a:off x="2496160" y="2980660"/>
            <a:ext cx="4913941" cy="519594"/>
            <a:chOff x="2392484" y="1721823"/>
            <a:chExt cx="5474652" cy="387316"/>
          </a:xfrm>
        </p:grpSpPr>
        <p:sp>
          <p:nvSpPr>
            <p:cNvPr id="49" name="淘宝店Chenying0907出品 26"/>
            <p:cNvSpPr txBox="1"/>
            <p:nvPr/>
          </p:nvSpPr>
          <p:spPr>
            <a:xfrm>
              <a:off x="2392484" y="1721823"/>
              <a:ext cx="5474652" cy="380745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24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淘宝店Chenying0907出品 66"/>
            <p:cNvSpPr txBox="1"/>
            <p:nvPr/>
          </p:nvSpPr>
          <p:spPr>
            <a:xfrm>
              <a:off x="3039266" y="1721823"/>
              <a:ext cx="4742788" cy="387316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pPr lvl="0"/>
              <a:r>
                <a:rPr lang="zh-CN" altLang="en-US" sz="2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五</a:t>
              </a:r>
              <a:r>
                <a:rPr lang="zh-CN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、工作人员和项目组</a:t>
              </a:r>
              <a:endPara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677"/>
          <a:stretch>
            <a:fillRect/>
          </a:stretch>
        </p:blipFill>
        <p:spPr>
          <a:xfrm>
            <a:off x="2915873" y="329676"/>
            <a:ext cx="3841112" cy="2701200"/>
          </a:xfrm>
          <a:prstGeom prst="rect">
            <a:avLst/>
          </a:prstGeom>
        </p:spPr>
      </p:pic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83185" cy="437650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31" name="Picture 4" descr="F:\0PPT素材\图片333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27"/>
            <a:ext cx="3818840" cy="31297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333002" y="2218607"/>
            <a:ext cx="2765532" cy="859004"/>
          </a:xfrm>
          <a:prstGeom prst="rect">
            <a:avLst/>
          </a:prstGeom>
        </p:spPr>
      </p:pic>
      <p:sp>
        <p:nvSpPr>
          <p:cNvPr id="75" name="淘宝店Chenying0907出品 66"/>
          <p:cNvSpPr txBox="1"/>
          <p:nvPr/>
        </p:nvSpPr>
        <p:spPr>
          <a:xfrm>
            <a:off x="2528567" y="1584778"/>
            <a:ext cx="423633" cy="2153421"/>
          </a:xfrm>
          <a:prstGeom prst="rect">
            <a:avLst/>
          </a:prstGeom>
          <a:noFill/>
        </p:spPr>
        <p:txBody>
          <a:bodyPr vert="eaVert" wrap="square" lIns="87848" tIns="43924" rIns="87848" bIns="43924" rtlCol="0">
            <a:spAutoFit/>
          </a:bodyPr>
          <a:lstStyle>
            <a:defPPr>
              <a:defRPr lang="en-US"/>
            </a:defPPr>
            <a:lvl1pPr defTabSz="878205" fontAlgn="auto">
              <a:spcBef>
                <a:spcPts val="0"/>
              </a:spcBef>
              <a:spcAft>
                <a:spcPts val="0"/>
              </a:spcAft>
              <a:defRPr sz="2300" b="1" baseline="0">
                <a:gradFill flip="none" rotWithShape="1">
                  <a:gsLst>
                    <a:gs pos="0">
                      <a:srgbClr val="FFC000"/>
                    </a:gs>
                    <a:gs pos="48000">
                      <a:srgbClr val="FFFF00">
                        <a:lumMod val="51000"/>
                        <a:lumOff val="49000"/>
                      </a:srgbClr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8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经典繁仿圆" pitchFamily="49" charset="-122"/>
              </a:defRPr>
            </a:lvl1pPr>
          </a:lstStyle>
          <a:p>
            <a:pPr lvl="0"/>
            <a:r>
              <a:rPr lang="zh-CN" alt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五、工作人员和项目组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918" y="2661489"/>
            <a:ext cx="2752266" cy="2752266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76" y="3924886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3994413" y="1262466"/>
            <a:ext cx="25099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工作人员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41036" y="1912979"/>
            <a:ext cx="16008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项目组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439773" y="1686609"/>
            <a:ext cx="2724721" cy="0"/>
          </a:xfrm>
          <a:prstGeom prst="line">
            <a:avLst/>
          </a:prstGeom>
          <a:ln w="1270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439773" y="2300996"/>
            <a:ext cx="2724721" cy="0"/>
          </a:xfrm>
          <a:prstGeom prst="line">
            <a:avLst/>
          </a:prstGeom>
          <a:ln w="1270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3476650" y="2319700"/>
            <a:ext cx="556790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AutoNum type="arabicPeriod"/>
            </a:pPr>
            <a: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  <a:t>第一项目组：节目组 </a:t>
            </a:r>
            <a:b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</a:br>
            <a: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  <a:t>      组长：</a:t>
            </a:r>
            <a:r>
              <a:rPr lang="zh-CN" altLang="en-US" sz="1200" kern="100" dirty="0">
                <a:cs typeface="+mn-ea"/>
                <a:sym typeface="+mn-lt"/>
              </a:rPr>
              <a:t> </a:t>
            </a:r>
            <a:b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</a:br>
            <a: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  <a:t>      组员：</a:t>
            </a:r>
            <a:endParaRPr lang="zh-CN" altLang="en-US" sz="1200" kern="100" dirty="0">
              <a:cs typeface="+mn-ea"/>
              <a:sym typeface="+mn-lt"/>
            </a:endParaRPr>
          </a:p>
          <a:p>
            <a:pPr marR="0" lv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  <a:t>   </a:t>
            </a:r>
            <a:r>
              <a:rPr lang="zh-CN" altLang="en-US" sz="1200" b="1" kern="100" dirty="0" smtClean="0">
                <a:solidFill>
                  <a:srgbClr val="000000"/>
                </a:solidFill>
                <a:cs typeface="+mn-ea"/>
                <a:sym typeface="+mn-lt"/>
              </a:rPr>
              <a:t>任务</a:t>
            </a:r>
            <a: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  <a:t>：</a:t>
            </a:r>
            <a:r>
              <a:rPr lang="en-US" altLang="zh-CN" sz="1200" b="1" kern="100" dirty="0">
                <a:solidFill>
                  <a:srgbClr val="000000"/>
                </a:solidFill>
                <a:cs typeface="+mn-ea"/>
                <a:sym typeface="+mn-lt"/>
              </a:rPr>
              <a:t>a</a:t>
            </a:r>
            <a: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  <a:t>、完成节目收集、筛选及后期的排练、彩排工作 </a:t>
            </a:r>
            <a:b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</a:br>
            <a: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  <a:t>        </a:t>
            </a:r>
            <a:r>
              <a:rPr lang="zh-CN" altLang="en-US" sz="1200" b="1" kern="100" dirty="0" smtClean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200" b="1" kern="100" dirty="0">
                <a:solidFill>
                  <a:srgbClr val="000000"/>
                </a:solidFill>
                <a:cs typeface="+mn-ea"/>
                <a:sym typeface="+mn-lt"/>
              </a:rPr>
              <a:t>b</a:t>
            </a:r>
            <a: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  <a:t>、主持人的选择、形象设计及台词审核； </a:t>
            </a:r>
            <a:b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</a:br>
            <a: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  <a:t>         </a:t>
            </a:r>
            <a:r>
              <a:rPr lang="en-US" altLang="zh-CN" sz="1200" b="1" kern="100" dirty="0" smtClean="0">
                <a:solidFill>
                  <a:srgbClr val="000000"/>
                </a:solidFill>
                <a:cs typeface="+mn-ea"/>
                <a:sym typeface="+mn-lt"/>
              </a:rPr>
              <a:t>c</a:t>
            </a:r>
            <a: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  <a:t>、负责节目的编排及晚会全流程的衔接 </a:t>
            </a:r>
            <a:b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</a:br>
            <a:endParaRPr lang="zh-CN" altLang="en-US" sz="1200" kern="100" dirty="0">
              <a:effectLst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320845" y="1226367"/>
            <a:ext cx="357955" cy="482665"/>
            <a:chOff x="1424406" y="1605301"/>
            <a:chExt cx="1496195" cy="1977915"/>
          </a:xfrm>
        </p:grpSpPr>
        <p:sp>
          <p:nvSpPr>
            <p:cNvPr id="20" name="流程图: 手动操作 19"/>
            <p:cNvSpPr/>
            <p:nvPr/>
          </p:nvSpPr>
          <p:spPr>
            <a:xfrm rot="16200000" flipV="1">
              <a:off x="625796" y="2403911"/>
              <a:ext cx="1973943" cy="376723"/>
            </a:xfrm>
            <a:prstGeom prst="flowChartManualOperation">
              <a:avLst/>
            </a:prstGeom>
            <a:solidFill>
              <a:srgbClr val="D2040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  <p:sp>
          <p:nvSpPr>
            <p:cNvPr id="23" name="流程图: 手动操作 22"/>
            <p:cNvSpPr/>
            <p:nvPr/>
          </p:nvSpPr>
          <p:spPr>
            <a:xfrm rot="16200000">
              <a:off x="1373586" y="2036202"/>
              <a:ext cx="1973945" cy="1120084"/>
            </a:xfrm>
            <a:prstGeom prst="flowChartManualOperation">
              <a:avLst/>
            </a:prstGeom>
            <a:solidFill>
              <a:srgbClr val="D20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>
                  <a:rot lat="0" lon="0" rev="0"/>
                </a:camera>
                <a:lightRig rig="threePt" dir="t"/>
              </a:scene3d>
            </a:bodyPr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  <p:sp>
          <p:nvSpPr>
            <p:cNvPr id="24" name="TextBox 37"/>
            <p:cNvSpPr txBox="1"/>
            <p:nvPr/>
          </p:nvSpPr>
          <p:spPr>
            <a:xfrm>
              <a:off x="1593547" y="1832731"/>
              <a:ext cx="1247599" cy="13873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353149" y="1810229"/>
            <a:ext cx="357955" cy="482665"/>
            <a:chOff x="1424406" y="1605301"/>
            <a:chExt cx="1496195" cy="1977915"/>
          </a:xfrm>
        </p:grpSpPr>
        <p:sp>
          <p:nvSpPr>
            <p:cNvPr id="34" name="流程图: 手动操作 33"/>
            <p:cNvSpPr/>
            <p:nvPr/>
          </p:nvSpPr>
          <p:spPr>
            <a:xfrm rot="16200000" flipV="1">
              <a:off x="625796" y="2403911"/>
              <a:ext cx="1973943" cy="376723"/>
            </a:xfrm>
            <a:prstGeom prst="flowChartManualOperation">
              <a:avLst/>
            </a:prstGeom>
            <a:solidFill>
              <a:srgbClr val="D2040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  <p:sp>
          <p:nvSpPr>
            <p:cNvPr id="35" name="流程图: 手动操作 34"/>
            <p:cNvSpPr/>
            <p:nvPr/>
          </p:nvSpPr>
          <p:spPr>
            <a:xfrm rot="16200000">
              <a:off x="1373586" y="2036202"/>
              <a:ext cx="1973945" cy="1120084"/>
            </a:xfrm>
            <a:prstGeom prst="flowChartManualOperation">
              <a:avLst/>
            </a:prstGeom>
            <a:solidFill>
              <a:srgbClr val="D20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>
                  <a:rot lat="0" lon="0" rev="0"/>
                </a:camera>
                <a:lightRig rig="threePt" dir="t"/>
              </a:scene3d>
            </a:bodyPr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  <p:sp>
          <p:nvSpPr>
            <p:cNvPr id="36" name="TextBox 37"/>
            <p:cNvSpPr txBox="1"/>
            <p:nvPr/>
          </p:nvSpPr>
          <p:spPr>
            <a:xfrm>
              <a:off x="1593547" y="1832731"/>
              <a:ext cx="1247599" cy="13873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右箭头 36"/>
          <p:cNvSpPr/>
          <p:nvPr/>
        </p:nvSpPr>
        <p:spPr>
          <a:xfrm>
            <a:off x="3296794" y="3217869"/>
            <a:ext cx="280323" cy="246745"/>
          </a:xfrm>
          <a:prstGeom prst="rightArrow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2" grpId="0"/>
      <p:bldP spid="19" grpId="0"/>
      <p:bldP spid="3" grpId="0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83185" cy="437650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31" name="Picture 4" descr="F:\0PPT素材\图片333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27"/>
            <a:ext cx="3818840" cy="31297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333002" y="2218607"/>
            <a:ext cx="2765532" cy="859004"/>
          </a:xfrm>
          <a:prstGeom prst="rect">
            <a:avLst/>
          </a:prstGeom>
        </p:spPr>
      </p:pic>
      <p:sp>
        <p:nvSpPr>
          <p:cNvPr id="75" name="淘宝店Chenying0907出品 66"/>
          <p:cNvSpPr txBox="1"/>
          <p:nvPr/>
        </p:nvSpPr>
        <p:spPr>
          <a:xfrm>
            <a:off x="2501531" y="1661387"/>
            <a:ext cx="423633" cy="2153421"/>
          </a:xfrm>
          <a:prstGeom prst="rect">
            <a:avLst/>
          </a:prstGeom>
          <a:noFill/>
        </p:spPr>
        <p:txBody>
          <a:bodyPr vert="eaVert" wrap="square" lIns="87848" tIns="43924" rIns="87848" bIns="43924" rtlCol="0">
            <a:spAutoFit/>
          </a:bodyPr>
          <a:lstStyle>
            <a:defPPr>
              <a:defRPr lang="en-US"/>
            </a:defPPr>
            <a:lvl1pPr defTabSz="878205" fontAlgn="auto">
              <a:spcBef>
                <a:spcPts val="0"/>
              </a:spcBef>
              <a:spcAft>
                <a:spcPts val="0"/>
              </a:spcAft>
              <a:defRPr sz="2300" b="1" baseline="0">
                <a:gradFill flip="none" rotWithShape="1">
                  <a:gsLst>
                    <a:gs pos="0">
                      <a:srgbClr val="FFC000"/>
                    </a:gs>
                    <a:gs pos="48000">
                      <a:srgbClr val="FFFF00">
                        <a:lumMod val="51000"/>
                        <a:lumOff val="49000"/>
                      </a:srgbClr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8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经典繁仿圆" pitchFamily="49" charset="-122"/>
              </a:defRPr>
            </a:lvl1pPr>
          </a:lstStyle>
          <a:p>
            <a:pPr lvl="0"/>
            <a:r>
              <a:rPr lang="zh-CN" alt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五、工作人员和项目组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918" y="2661489"/>
            <a:ext cx="2752266" cy="2752266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76" y="3924886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9" name="矩形 18"/>
          <p:cNvSpPr/>
          <p:nvPr/>
        </p:nvSpPr>
        <p:spPr>
          <a:xfrm>
            <a:off x="3859307" y="1195420"/>
            <a:ext cx="160083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项目组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378195" y="1595281"/>
            <a:ext cx="2724721" cy="0"/>
          </a:xfrm>
          <a:prstGeom prst="line">
            <a:avLst/>
          </a:prstGeom>
          <a:ln w="1270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3243663" y="1594517"/>
            <a:ext cx="590033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1200" b="1" kern="100" dirty="0" smtClean="0">
                <a:solidFill>
                  <a:srgbClr val="000000"/>
                </a:solidFill>
                <a:cs typeface="+mn-ea"/>
                <a:sym typeface="+mn-lt"/>
              </a:rPr>
              <a:t>3  </a:t>
            </a:r>
            <a:r>
              <a:rPr lang="zh-CN" altLang="en-US" sz="1200" b="1" kern="100" dirty="0" smtClean="0">
                <a:solidFill>
                  <a:srgbClr val="000000"/>
                </a:solidFill>
                <a:cs typeface="+mn-ea"/>
                <a:sym typeface="+mn-lt"/>
              </a:rPr>
              <a:t>第二</a:t>
            </a:r>
            <a: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  <a:t>项目组：宣传组 </a:t>
            </a:r>
            <a:b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</a:br>
            <a: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  <a:t>     组长：</a:t>
            </a:r>
            <a:endParaRPr lang="zh-CN" altLang="en-US" sz="1200" kern="100" dirty="0">
              <a:cs typeface="+mn-ea"/>
              <a:sym typeface="+mn-lt"/>
            </a:endParaRPr>
          </a:p>
          <a:p>
            <a: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  <a:t>     组员：</a:t>
            </a:r>
            <a:r>
              <a:rPr lang="zh-CN" altLang="en-US" sz="1200" kern="100" dirty="0">
                <a:cs typeface="+mn-ea"/>
                <a:sym typeface="+mn-lt"/>
              </a:rPr>
              <a:t> </a:t>
            </a:r>
            <a:endParaRPr lang="zh-CN" altLang="en-US" sz="1200" kern="100" dirty="0">
              <a:cs typeface="+mn-ea"/>
              <a:sym typeface="+mn-lt"/>
            </a:endParaRPr>
          </a:p>
          <a:p>
            <a:r>
              <a:rPr lang="zh-CN" altLang="en-US" sz="1200" b="1" kern="100" dirty="0" smtClean="0">
                <a:solidFill>
                  <a:srgbClr val="000000"/>
                </a:solidFill>
                <a:cs typeface="+mn-ea"/>
                <a:sym typeface="+mn-lt"/>
              </a:rPr>
              <a:t>     </a:t>
            </a:r>
            <a:r>
              <a:rPr lang="zh-CN" altLang="en-US" sz="1200" kern="100" dirty="0">
                <a:solidFill>
                  <a:srgbClr val="000000"/>
                </a:solidFill>
                <a:cs typeface="+mn-ea"/>
                <a:sym typeface="+mn-lt"/>
              </a:rPr>
              <a:t>任务：</a:t>
            </a:r>
            <a:r>
              <a:rPr lang="en-US" altLang="zh-CN" sz="1200" kern="100" dirty="0">
                <a:solidFill>
                  <a:srgbClr val="000000"/>
                </a:solidFill>
                <a:cs typeface="+mn-ea"/>
                <a:sym typeface="+mn-lt"/>
              </a:rPr>
              <a:t>a</a:t>
            </a:r>
            <a:r>
              <a:rPr lang="zh-CN" altLang="en-US" sz="1200" kern="100" dirty="0">
                <a:solidFill>
                  <a:srgbClr val="000000"/>
                </a:solidFill>
                <a:cs typeface="+mn-ea"/>
                <a:sym typeface="+mn-lt"/>
              </a:rPr>
              <a:t>、海报宣传：</a:t>
            </a:r>
            <a:endParaRPr lang="zh-CN" altLang="en-US" sz="1200" kern="100" dirty="0">
              <a:cs typeface="+mn-ea"/>
              <a:sym typeface="+mn-lt"/>
            </a:endParaRPr>
          </a:p>
          <a:p>
            <a:r>
              <a:rPr lang="zh-CN" altLang="en-US" sz="1200" kern="100" dirty="0">
                <a:solidFill>
                  <a:srgbClr val="000000"/>
                </a:solidFill>
                <a:cs typeface="+mn-ea"/>
                <a:sym typeface="+mn-lt"/>
              </a:rPr>
              <a:t>           </a:t>
            </a:r>
            <a:r>
              <a:rPr lang="en-US" altLang="zh-CN" sz="1200" kern="100" dirty="0">
                <a:solidFill>
                  <a:srgbClr val="000000"/>
                </a:solidFill>
                <a:cs typeface="+mn-ea"/>
                <a:sym typeface="+mn-lt"/>
              </a:rPr>
              <a:t>b</a:t>
            </a:r>
            <a:r>
              <a:rPr lang="zh-CN" altLang="en-US" sz="1200" kern="100" dirty="0">
                <a:solidFill>
                  <a:srgbClr val="000000"/>
                </a:solidFill>
                <a:cs typeface="+mn-ea"/>
                <a:sym typeface="+mn-lt"/>
              </a:rPr>
              <a:t>、网络宣传：</a:t>
            </a:r>
            <a:endParaRPr lang="zh-CN" altLang="en-US" sz="1200" kern="100" dirty="0">
              <a:cs typeface="+mn-ea"/>
              <a:sym typeface="+mn-lt"/>
            </a:endParaRPr>
          </a:p>
          <a:p>
            <a:r>
              <a:rPr lang="zh-CN" altLang="en-US" sz="1200" kern="100" dirty="0">
                <a:solidFill>
                  <a:srgbClr val="000000"/>
                </a:solidFill>
                <a:cs typeface="+mn-ea"/>
                <a:sym typeface="+mn-lt"/>
              </a:rPr>
              <a:t>           </a:t>
            </a:r>
            <a:r>
              <a:rPr lang="en-US" altLang="zh-CN" sz="1200" kern="100" dirty="0">
                <a:solidFill>
                  <a:srgbClr val="000000"/>
                </a:solidFill>
                <a:cs typeface="+mn-ea"/>
                <a:sym typeface="+mn-lt"/>
              </a:rPr>
              <a:t>c</a:t>
            </a:r>
            <a:r>
              <a:rPr lang="zh-CN" altLang="en-US" sz="1200" kern="100" dirty="0">
                <a:solidFill>
                  <a:srgbClr val="000000"/>
                </a:solidFill>
                <a:cs typeface="+mn-ea"/>
                <a:sym typeface="+mn-lt"/>
              </a:rPr>
              <a:t>、现场摄影、摄像并完成照片、录像的后期制</a:t>
            </a:r>
            <a:endParaRPr lang="zh-CN" altLang="en-US" sz="1200" kern="100" dirty="0">
              <a:cs typeface="+mn-ea"/>
              <a:sym typeface="+mn-lt"/>
            </a:endParaRPr>
          </a:p>
          <a:p>
            <a:r>
              <a:rPr lang="zh-CN" altLang="en-US" sz="1200" b="1" kern="100" dirty="0">
                <a:cs typeface="+mn-ea"/>
                <a:sym typeface="+mn-lt"/>
              </a:rPr>
              <a:t> </a:t>
            </a:r>
            <a:endParaRPr lang="zh-CN" altLang="en-US" sz="1200" kern="100" dirty="0">
              <a:cs typeface="+mn-ea"/>
              <a:sym typeface="+mn-lt"/>
            </a:endParaRPr>
          </a:p>
          <a:p>
            <a:r>
              <a:rPr lang="en-US" altLang="zh-CN" sz="1200" b="1" kern="100" dirty="0" smtClean="0">
                <a:cs typeface="+mn-ea"/>
                <a:sym typeface="+mn-lt"/>
              </a:rPr>
              <a:t> 4  </a:t>
            </a:r>
            <a:r>
              <a:rPr lang="zh-CN" altLang="en-US" sz="1200" b="1" kern="100" dirty="0" smtClean="0">
                <a:cs typeface="+mn-ea"/>
                <a:sym typeface="+mn-lt"/>
              </a:rPr>
              <a:t>第三</a:t>
            </a:r>
            <a:r>
              <a:rPr lang="zh-CN" altLang="en-US" sz="1200" b="1" kern="100" dirty="0">
                <a:cs typeface="+mn-ea"/>
                <a:sym typeface="+mn-lt"/>
              </a:rPr>
              <a:t>项目组：舞台设计组、设备组</a:t>
            </a:r>
            <a:endParaRPr lang="zh-CN" altLang="en-US" sz="1200" kern="100" dirty="0">
              <a:cs typeface="+mn-ea"/>
              <a:sym typeface="+mn-lt"/>
            </a:endParaRPr>
          </a:p>
          <a:p>
            <a:r>
              <a:rPr lang="zh-CN" altLang="en-US" sz="1200" b="1" kern="100" dirty="0">
                <a:cs typeface="+mn-ea"/>
                <a:sym typeface="+mn-lt"/>
              </a:rPr>
              <a:t>  </a:t>
            </a:r>
            <a:r>
              <a:rPr lang="zh-CN" altLang="en-US" sz="1200" b="1" kern="100" dirty="0" smtClean="0">
                <a:cs typeface="+mn-ea"/>
                <a:sym typeface="+mn-lt"/>
              </a:rPr>
              <a:t>  组长</a:t>
            </a:r>
            <a:r>
              <a:rPr lang="en-US" altLang="zh-CN" sz="1200" b="1" kern="100" dirty="0">
                <a:cs typeface="+mn-ea"/>
                <a:sym typeface="+mn-lt"/>
              </a:rPr>
              <a:t>:</a:t>
            </a:r>
            <a:endParaRPr lang="zh-CN" altLang="en-US" sz="1200" kern="100" dirty="0">
              <a:cs typeface="+mn-ea"/>
              <a:sym typeface="+mn-lt"/>
            </a:endParaRPr>
          </a:p>
          <a:p>
            <a:pPr indent="66675"/>
            <a:r>
              <a:rPr lang="zh-CN" altLang="en-US" sz="1200" b="1" kern="100" dirty="0">
                <a:cs typeface="+mn-ea"/>
                <a:sym typeface="+mn-lt"/>
              </a:rPr>
              <a:t>  </a:t>
            </a:r>
            <a:r>
              <a:rPr lang="zh-CN" altLang="en-US" sz="1200" b="1" kern="100" dirty="0" smtClean="0">
                <a:cs typeface="+mn-ea"/>
                <a:sym typeface="+mn-lt"/>
              </a:rPr>
              <a:t> 组员</a:t>
            </a:r>
            <a:r>
              <a:rPr lang="zh-CN" altLang="en-US" sz="1200" b="1" kern="100" dirty="0">
                <a:cs typeface="+mn-ea"/>
                <a:sym typeface="+mn-lt"/>
              </a:rPr>
              <a:t>：</a:t>
            </a:r>
            <a:endParaRPr lang="zh-CN" altLang="en-US" sz="1200" kern="100" dirty="0">
              <a:cs typeface="+mn-ea"/>
              <a:sym typeface="+mn-lt"/>
            </a:endParaRPr>
          </a:p>
          <a:p>
            <a:r>
              <a:rPr lang="zh-CN" altLang="en-US" sz="1200" b="1" kern="100" dirty="0">
                <a:cs typeface="+mn-ea"/>
                <a:sym typeface="+mn-lt"/>
              </a:rPr>
              <a:t> </a:t>
            </a:r>
            <a:r>
              <a:rPr lang="zh-CN" altLang="en-US" sz="1200" b="1" kern="100" dirty="0" smtClean="0">
                <a:cs typeface="+mn-ea"/>
                <a:sym typeface="+mn-lt"/>
              </a:rPr>
              <a:t>   </a:t>
            </a:r>
            <a:r>
              <a:rPr lang="zh-CN" altLang="en-US" sz="1200" kern="100" dirty="0" smtClean="0">
                <a:cs typeface="+mn-ea"/>
                <a:sym typeface="+mn-lt"/>
              </a:rPr>
              <a:t>任务：</a:t>
            </a:r>
            <a:r>
              <a:rPr lang="en-US" altLang="zh-CN" sz="1200" kern="100" dirty="0" smtClean="0">
                <a:cs typeface="+mn-ea"/>
                <a:sym typeface="+mn-lt"/>
              </a:rPr>
              <a:t>a</a:t>
            </a:r>
            <a:r>
              <a:rPr lang="zh-CN" altLang="en-US" sz="1200" kern="100" dirty="0">
                <a:cs typeface="+mn-ea"/>
                <a:sym typeface="+mn-lt"/>
              </a:rPr>
              <a:t>、晚会期间舞台灯光设备、音箱设备和礼花的安装。</a:t>
            </a:r>
            <a:endParaRPr lang="zh-CN" altLang="en-US" sz="1200" kern="100" dirty="0">
              <a:cs typeface="+mn-ea"/>
              <a:sym typeface="+mn-lt"/>
            </a:endParaRPr>
          </a:p>
          <a:p>
            <a:pPr indent="333375"/>
            <a:r>
              <a:rPr lang="zh-CN" altLang="en-US" sz="1200" kern="100" dirty="0">
                <a:cs typeface="+mn-ea"/>
                <a:sym typeface="+mn-lt"/>
              </a:rPr>
              <a:t>       </a:t>
            </a:r>
            <a:r>
              <a:rPr lang="en-US" altLang="zh-CN" sz="1200" kern="100" dirty="0">
                <a:cs typeface="+mn-ea"/>
                <a:sym typeface="+mn-lt"/>
              </a:rPr>
              <a:t>b</a:t>
            </a:r>
            <a:r>
              <a:rPr lang="zh-CN" altLang="en-US" sz="1200" kern="100" dirty="0">
                <a:cs typeface="+mn-ea"/>
                <a:sym typeface="+mn-lt"/>
              </a:rPr>
              <a:t>、进行现场音箱的调控</a:t>
            </a:r>
            <a:endParaRPr lang="zh-CN" altLang="en-US" sz="1200" kern="100" dirty="0">
              <a:cs typeface="+mn-ea"/>
              <a:sym typeface="+mn-lt"/>
            </a:endParaRPr>
          </a:p>
          <a:p>
            <a:pPr indent="333375"/>
            <a:r>
              <a:rPr lang="zh-CN" altLang="en-US" sz="1200" kern="100" dirty="0">
                <a:cs typeface="+mn-ea"/>
                <a:sym typeface="+mn-lt"/>
              </a:rPr>
              <a:t>       </a:t>
            </a:r>
            <a:r>
              <a:rPr lang="en-US" altLang="zh-CN" sz="1200" kern="100" dirty="0">
                <a:cs typeface="+mn-ea"/>
                <a:sym typeface="+mn-lt"/>
              </a:rPr>
              <a:t>c</a:t>
            </a:r>
            <a:r>
              <a:rPr lang="zh-CN" altLang="en-US" sz="1200" kern="100" dirty="0">
                <a:cs typeface="+mn-ea"/>
                <a:sym typeface="+mn-lt"/>
              </a:rPr>
              <a:t>、节目音乐的准备</a:t>
            </a:r>
            <a:endParaRPr lang="zh-CN" altLang="en-US" sz="1200" kern="100" dirty="0">
              <a:cs typeface="+mn-ea"/>
              <a:sym typeface="+mn-lt"/>
            </a:endParaRPr>
          </a:p>
          <a:p>
            <a:pPr indent="333375"/>
            <a:r>
              <a:rPr lang="zh-CN" altLang="en-US" sz="1200" kern="100" dirty="0">
                <a:cs typeface="+mn-ea"/>
                <a:sym typeface="+mn-lt"/>
              </a:rPr>
              <a:t>       </a:t>
            </a:r>
            <a:r>
              <a:rPr lang="en-US" altLang="zh-CN" sz="1200" kern="100" dirty="0">
                <a:cs typeface="+mn-ea"/>
                <a:sym typeface="+mn-lt"/>
              </a:rPr>
              <a:t>d</a:t>
            </a:r>
            <a:r>
              <a:rPr lang="zh-CN" altLang="en-US" sz="1200" kern="100" dirty="0">
                <a:cs typeface="+mn-ea"/>
                <a:sym typeface="+mn-lt"/>
              </a:rPr>
              <a:t>、设计舞台并完成舞台的现场布置</a:t>
            </a:r>
            <a:endParaRPr lang="zh-CN" altLang="en-US" sz="1200" kern="100" dirty="0">
              <a:cs typeface="+mn-ea"/>
              <a:sym typeface="+mn-lt"/>
            </a:endParaRPr>
          </a:p>
          <a:p>
            <a:r>
              <a:rPr lang="zh-CN" altLang="en-US" sz="1200" kern="100" dirty="0">
                <a:cs typeface="+mn-ea"/>
                <a:sym typeface="+mn-lt"/>
              </a:rPr>
              <a:t> </a:t>
            </a:r>
            <a:endParaRPr lang="zh-CN" altLang="en-US" sz="1200" kern="100" dirty="0">
              <a:effectLst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290140" y="1112615"/>
            <a:ext cx="357955" cy="482665"/>
            <a:chOff x="1424406" y="1605301"/>
            <a:chExt cx="1496195" cy="1977915"/>
          </a:xfrm>
        </p:grpSpPr>
        <p:sp>
          <p:nvSpPr>
            <p:cNvPr id="22" name="流程图: 手动操作 21"/>
            <p:cNvSpPr/>
            <p:nvPr/>
          </p:nvSpPr>
          <p:spPr>
            <a:xfrm rot="16200000" flipV="1">
              <a:off x="625796" y="2403911"/>
              <a:ext cx="1973943" cy="376723"/>
            </a:xfrm>
            <a:prstGeom prst="flowChartManualOperation">
              <a:avLst/>
            </a:prstGeom>
            <a:solidFill>
              <a:srgbClr val="D2040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  <p:sp>
          <p:nvSpPr>
            <p:cNvPr id="23" name="流程图: 手动操作 22"/>
            <p:cNvSpPr/>
            <p:nvPr/>
          </p:nvSpPr>
          <p:spPr>
            <a:xfrm rot="16200000">
              <a:off x="1373586" y="2036202"/>
              <a:ext cx="1973945" cy="1120084"/>
            </a:xfrm>
            <a:prstGeom prst="flowChartManualOperation">
              <a:avLst/>
            </a:prstGeom>
            <a:solidFill>
              <a:srgbClr val="D20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>
                  <a:rot lat="0" lon="0" rev="0"/>
                </a:camera>
                <a:lightRig rig="threePt" dir="t"/>
              </a:scene3d>
            </a:bodyPr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  <p:sp>
          <p:nvSpPr>
            <p:cNvPr id="24" name="TextBox 37"/>
            <p:cNvSpPr txBox="1"/>
            <p:nvPr/>
          </p:nvSpPr>
          <p:spPr>
            <a:xfrm>
              <a:off x="1593547" y="1832731"/>
              <a:ext cx="1247599" cy="13873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右箭头 24"/>
          <p:cNvSpPr/>
          <p:nvPr/>
        </p:nvSpPr>
        <p:spPr>
          <a:xfrm>
            <a:off x="3190444" y="3399490"/>
            <a:ext cx="280323" cy="246745"/>
          </a:xfrm>
          <a:prstGeom prst="rightArrow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  <a:sym typeface="+mn-lt"/>
            </a:endParaRPr>
          </a:p>
        </p:txBody>
      </p:sp>
      <p:sp>
        <p:nvSpPr>
          <p:cNvPr id="26" name="右箭头 25"/>
          <p:cNvSpPr/>
          <p:nvPr/>
        </p:nvSpPr>
        <p:spPr>
          <a:xfrm>
            <a:off x="3201732" y="2188250"/>
            <a:ext cx="280323" cy="246745"/>
          </a:xfrm>
          <a:prstGeom prst="rightArrow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19" grpId="0"/>
      <p:bldP spid="5" grpId="0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83185" cy="437650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31" name="Picture 4" descr="F:\0PPT素材\图片333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27"/>
            <a:ext cx="3818840" cy="31297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333002" y="2218607"/>
            <a:ext cx="2765532" cy="859004"/>
          </a:xfrm>
          <a:prstGeom prst="rect">
            <a:avLst/>
          </a:prstGeom>
        </p:spPr>
      </p:pic>
      <p:sp>
        <p:nvSpPr>
          <p:cNvPr id="75" name="淘宝店Chenying0907出品 66"/>
          <p:cNvSpPr txBox="1"/>
          <p:nvPr/>
        </p:nvSpPr>
        <p:spPr>
          <a:xfrm>
            <a:off x="2501531" y="1661387"/>
            <a:ext cx="423633" cy="2153421"/>
          </a:xfrm>
          <a:prstGeom prst="rect">
            <a:avLst/>
          </a:prstGeom>
          <a:noFill/>
        </p:spPr>
        <p:txBody>
          <a:bodyPr vert="eaVert" wrap="square" lIns="87848" tIns="43924" rIns="87848" bIns="43924" rtlCol="0">
            <a:spAutoFit/>
          </a:bodyPr>
          <a:lstStyle>
            <a:defPPr>
              <a:defRPr lang="en-US"/>
            </a:defPPr>
            <a:lvl1pPr defTabSz="878205" fontAlgn="auto">
              <a:spcBef>
                <a:spcPts val="0"/>
              </a:spcBef>
              <a:spcAft>
                <a:spcPts val="0"/>
              </a:spcAft>
              <a:defRPr sz="2300" b="1" baseline="0">
                <a:gradFill flip="none" rotWithShape="1">
                  <a:gsLst>
                    <a:gs pos="0">
                      <a:srgbClr val="FFC000"/>
                    </a:gs>
                    <a:gs pos="48000">
                      <a:srgbClr val="FFFF00">
                        <a:lumMod val="51000"/>
                        <a:lumOff val="49000"/>
                      </a:srgbClr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8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经典繁仿圆" pitchFamily="49" charset="-122"/>
              </a:defRPr>
            </a:lvl1pPr>
          </a:lstStyle>
          <a:p>
            <a:pPr lvl="0"/>
            <a:r>
              <a:rPr lang="zh-CN" alt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五、工作人员和项目组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918" y="2661489"/>
            <a:ext cx="2752266" cy="2752266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76" y="3924886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9" name="矩形 18"/>
          <p:cNvSpPr/>
          <p:nvPr/>
        </p:nvSpPr>
        <p:spPr>
          <a:xfrm>
            <a:off x="3841174" y="1227654"/>
            <a:ext cx="16008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项目组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378195" y="1595281"/>
            <a:ext cx="2724721" cy="0"/>
          </a:xfrm>
          <a:prstGeom prst="line">
            <a:avLst/>
          </a:prstGeom>
          <a:ln w="1270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3290139" y="1700475"/>
            <a:ext cx="57980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kern="100" dirty="0">
                <a:cs typeface="+mn-ea"/>
                <a:sym typeface="+mn-lt"/>
              </a:rPr>
              <a:t>（</a:t>
            </a:r>
            <a:r>
              <a:rPr lang="en-US" altLang="zh-CN" sz="1200" b="1" kern="100" dirty="0">
                <a:cs typeface="+mn-ea"/>
                <a:sym typeface="+mn-lt"/>
              </a:rPr>
              <a:t>5</a:t>
            </a:r>
            <a:r>
              <a:rPr lang="zh-CN" altLang="en-US" sz="1200" b="1" kern="100" dirty="0">
                <a:cs typeface="+mn-ea"/>
                <a:sym typeface="+mn-lt"/>
              </a:rPr>
              <a:t>）</a:t>
            </a:r>
            <a:r>
              <a:rPr lang="zh-CN" altLang="en-US" sz="1200" b="1" kern="100" dirty="0" smtClean="0">
                <a:cs typeface="+mn-ea"/>
                <a:sym typeface="+mn-lt"/>
              </a:rPr>
              <a:t>第四项目</a:t>
            </a:r>
            <a:r>
              <a:rPr lang="zh-CN" altLang="en-US" sz="1200" b="1" kern="100" dirty="0">
                <a:cs typeface="+mn-ea"/>
                <a:sym typeface="+mn-lt"/>
              </a:rPr>
              <a:t>组：道具组</a:t>
            </a:r>
            <a:endParaRPr lang="zh-CN" altLang="en-US" sz="1200" kern="100" dirty="0">
              <a:cs typeface="+mn-ea"/>
              <a:sym typeface="+mn-lt"/>
            </a:endParaRPr>
          </a:p>
          <a:p>
            <a:pPr marL="400050" indent="-400050"/>
            <a:r>
              <a:rPr lang="zh-CN" altLang="en-US" sz="1200" b="1" kern="100" dirty="0">
                <a:cs typeface="+mn-ea"/>
                <a:sym typeface="+mn-lt"/>
              </a:rPr>
              <a:t>       组长：                                       </a:t>
            </a:r>
            <a:endParaRPr lang="zh-CN" altLang="en-US" sz="1200" kern="100" dirty="0">
              <a:cs typeface="+mn-ea"/>
              <a:sym typeface="+mn-lt"/>
            </a:endParaRPr>
          </a:p>
          <a:p>
            <a:r>
              <a:rPr lang="zh-CN" altLang="en-US" sz="1200" b="1" kern="100" dirty="0">
                <a:cs typeface="+mn-ea"/>
                <a:sym typeface="+mn-lt"/>
              </a:rPr>
              <a:t>       组员：</a:t>
            </a:r>
            <a:r>
              <a:rPr lang="zh-CN" altLang="en-US" sz="1200" kern="100" dirty="0">
                <a:cs typeface="+mn-ea"/>
                <a:sym typeface="+mn-lt"/>
              </a:rPr>
              <a:t>  </a:t>
            </a:r>
            <a:endParaRPr lang="en-US" altLang="zh-CN" sz="1200" kern="100" dirty="0" smtClean="0">
              <a:cs typeface="+mn-ea"/>
              <a:sym typeface="+mn-lt"/>
            </a:endParaRPr>
          </a:p>
          <a:p>
            <a:r>
              <a:rPr lang="en-US" altLang="zh-CN" sz="1200" kern="100" dirty="0">
                <a:cs typeface="+mn-ea"/>
                <a:sym typeface="+mn-lt"/>
              </a:rPr>
              <a:t> </a:t>
            </a:r>
            <a:r>
              <a:rPr lang="en-US" altLang="zh-CN" sz="1200" kern="100" dirty="0" smtClean="0">
                <a:cs typeface="+mn-ea"/>
                <a:sym typeface="+mn-lt"/>
              </a:rPr>
              <a:t>      </a:t>
            </a:r>
            <a:r>
              <a:rPr lang="zh-CN" altLang="en-US" sz="1200" kern="100" dirty="0" smtClean="0">
                <a:cs typeface="+mn-ea"/>
                <a:sym typeface="+mn-lt"/>
              </a:rPr>
              <a:t>任务： </a:t>
            </a:r>
            <a:r>
              <a:rPr lang="en-US" altLang="zh-CN" sz="1200" kern="100" dirty="0" smtClean="0">
                <a:cs typeface="+mn-ea"/>
                <a:sym typeface="+mn-lt"/>
              </a:rPr>
              <a:t>a</a:t>
            </a:r>
            <a:r>
              <a:rPr lang="zh-CN" altLang="en-US" sz="1200" kern="100" dirty="0" smtClean="0">
                <a:cs typeface="+mn-ea"/>
                <a:sym typeface="+mn-lt"/>
              </a:rPr>
              <a:t>、</a:t>
            </a:r>
            <a:r>
              <a:rPr lang="zh-CN" altLang="en-US" sz="1200" kern="100" dirty="0">
                <a:solidFill>
                  <a:srgbClr val="000000"/>
                </a:solidFill>
                <a:cs typeface="+mn-ea"/>
                <a:sym typeface="+mn-lt"/>
              </a:rPr>
              <a:t>准备好晚会所需的一切服装道具；</a:t>
            </a:r>
            <a:endParaRPr lang="zh-CN" altLang="en-US" sz="1200" kern="100" dirty="0">
              <a:cs typeface="+mn-ea"/>
              <a:sym typeface="+mn-lt"/>
            </a:endParaRPr>
          </a:p>
          <a:p>
            <a:pPr marL="303530" indent="66675"/>
            <a:r>
              <a:rPr lang="zh-CN" altLang="en-US" sz="1200" kern="100" dirty="0">
                <a:cs typeface="+mn-ea"/>
                <a:sym typeface="+mn-lt"/>
              </a:rPr>
              <a:t>        </a:t>
            </a:r>
            <a:r>
              <a:rPr lang="zh-CN" altLang="en-US" sz="1200" kern="100" dirty="0" smtClean="0">
                <a:cs typeface="+mn-ea"/>
                <a:sym typeface="+mn-lt"/>
              </a:rPr>
              <a:t>  </a:t>
            </a:r>
            <a:r>
              <a:rPr lang="en-US" altLang="zh-CN" sz="1200" kern="100" dirty="0" smtClean="0">
                <a:cs typeface="+mn-ea"/>
                <a:sym typeface="+mn-lt"/>
              </a:rPr>
              <a:t>b</a:t>
            </a:r>
            <a:r>
              <a:rPr lang="zh-CN" altLang="en-US" sz="1200" kern="100" dirty="0">
                <a:cs typeface="+mn-ea"/>
                <a:sym typeface="+mn-lt"/>
              </a:rPr>
              <a:t>、负责晚会布置物品和其他所需物品的购买。</a:t>
            </a:r>
            <a:endParaRPr lang="zh-CN" altLang="en-US" sz="1200" kern="100" dirty="0">
              <a:cs typeface="+mn-ea"/>
              <a:sym typeface="+mn-lt"/>
            </a:endParaRPr>
          </a:p>
          <a:p>
            <a:r>
              <a:rPr lang="zh-CN" altLang="en-US" sz="1200" b="1" kern="100" dirty="0">
                <a:cs typeface="+mn-ea"/>
                <a:sym typeface="+mn-lt"/>
              </a:rPr>
              <a:t> </a:t>
            </a:r>
            <a:endParaRPr lang="zh-CN" altLang="en-US" sz="1200" kern="100" dirty="0">
              <a:cs typeface="+mn-ea"/>
              <a:sym typeface="+mn-lt"/>
            </a:endParaRPr>
          </a:p>
          <a:p>
            <a:r>
              <a:rPr lang="zh-CN" altLang="en-US" sz="1200" b="1" kern="100" dirty="0">
                <a:cs typeface="+mn-ea"/>
                <a:sym typeface="+mn-lt"/>
              </a:rPr>
              <a:t>（</a:t>
            </a:r>
            <a:r>
              <a:rPr lang="en-US" altLang="zh-CN" sz="1200" b="1" kern="100" dirty="0">
                <a:cs typeface="+mn-ea"/>
                <a:sym typeface="+mn-lt"/>
              </a:rPr>
              <a:t>6</a:t>
            </a:r>
            <a:r>
              <a:rPr lang="zh-CN" altLang="en-US" sz="1200" b="1" kern="100" dirty="0">
                <a:cs typeface="+mn-ea"/>
                <a:sym typeface="+mn-lt"/>
              </a:rPr>
              <a:t>）</a:t>
            </a:r>
            <a:r>
              <a:rPr lang="zh-CN" altLang="en-US" sz="1200" b="1" kern="100" dirty="0" smtClean="0">
                <a:cs typeface="+mn-ea"/>
                <a:sym typeface="+mn-lt"/>
              </a:rPr>
              <a:t>第五项目</a:t>
            </a:r>
            <a:r>
              <a:rPr lang="zh-CN" altLang="en-US" sz="1200" b="1" kern="100" dirty="0">
                <a:cs typeface="+mn-ea"/>
                <a:sym typeface="+mn-lt"/>
              </a:rPr>
              <a:t>组：安保组</a:t>
            </a:r>
            <a:endParaRPr lang="zh-CN" altLang="en-US" sz="1200" kern="100" dirty="0">
              <a:cs typeface="+mn-ea"/>
              <a:sym typeface="+mn-lt"/>
            </a:endParaRPr>
          </a:p>
          <a:p>
            <a:r>
              <a:rPr lang="zh-CN" altLang="en-US" sz="1200" b="1" kern="100" dirty="0">
                <a:cs typeface="+mn-ea"/>
                <a:sym typeface="+mn-lt"/>
              </a:rPr>
              <a:t>      组长</a:t>
            </a:r>
            <a:endParaRPr lang="zh-CN" altLang="en-US" sz="1200" kern="100" dirty="0">
              <a:cs typeface="+mn-ea"/>
              <a:sym typeface="+mn-lt"/>
            </a:endParaRPr>
          </a:p>
          <a:p>
            <a:r>
              <a:rPr lang="zh-CN" altLang="en-US" sz="1200" b="1" kern="100" dirty="0">
                <a:cs typeface="+mn-ea"/>
                <a:sym typeface="+mn-lt"/>
              </a:rPr>
              <a:t>      组员：</a:t>
            </a:r>
            <a:endParaRPr lang="zh-CN" altLang="en-US" sz="1200" kern="100" dirty="0">
              <a:cs typeface="+mn-ea"/>
              <a:sym typeface="+mn-lt"/>
            </a:endParaRPr>
          </a:p>
          <a:p>
            <a:r>
              <a:rPr lang="zh-CN" altLang="en-US" sz="1200" kern="100" dirty="0" smtClean="0">
                <a:cs typeface="+mn-ea"/>
                <a:sym typeface="+mn-lt"/>
              </a:rPr>
              <a:t>      </a:t>
            </a:r>
            <a:r>
              <a:rPr lang="zh-CN" altLang="en-US" sz="1100" kern="100" dirty="0" smtClean="0">
                <a:cs typeface="+mn-ea"/>
                <a:sym typeface="+mn-lt"/>
              </a:rPr>
              <a:t>任务</a:t>
            </a:r>
            <a:r>
              <a:rPr lang="zh-CN" altLang="en-US" sz="1100" kern="100" dirty="0">
                <a:cs typeface="+mn-ea"/>
                <a:sym typeface="+mn-lt"/>
              </a:rPr>
              <a:t>：晚会期间，负责会场纪律维持、会场后勤保障 ，以及处理紧急情况。</a:t>
            </a:r>
            <a:endParaRPr lang="zh-CN" altLang="en-US" sz="1100" kern="100" dirty="0">
              <a:effectLst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290140" y="1112616"/>
            <a:ext cx="357955" cy="482665"/>
            <a:chOff x="1424406" y="1605301"/>
            <a:chExt cx="1496195" cy="1977915"/>
          </a:xfrm>
        </p:grpSpPr>
        <p:sp>
          <p:nvSpPr>
            <p:cNvPr id="17" name="流程图: 手动操作 16"/>
            <p:cNvSpPr/>
            <p:nvPr/>
          </p:nvSpPr>
          <p:spPr>
            <a:xfrm rot="16200000" flipV="1">
              <a:off x="625796" y="2403911"/>
              <a:ext cx="1973943" cy="376723"/>
            </a:xfrm>
            <a:prstGeom prst="flowChartManualOperation">
              <a:avLst/>
            </a:prstGeom>
            <a:solidFill>
              <a:srgbClr val="D2040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  <p:sp>
          <p:nvSpPr>
            <p:cNvPr id="20" name="流程图: 手动操作 19"/>
            <p:cNvSpPr/>
            <p:nvPr/>
          </p:nvSpPr>
          <p:spPr>
            <a:xfrm rot="16200000">
              <a:off x="1373586" y="2036202"/>
              <a:ext cx="1973945" cy="1120084"/>
            </a:xfrm>
            <a:prstGeom prst="flowChartManualOperation">
              <a:avLst/>
            </a:prstGeom>
            <a:solidFill>
              <a:srgbClr val="D20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>
                  <a:rot lat="0" lon="0" rev="0"/>
                </a:camera>
                <a:lightRig rig="threePt" dir="t"/>
              </a:scene3d>
            </a:bodyPr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  <p:sp>
          <p:nvSpPr>
            <p:cNvPr id="22" name="TextBox 37"/>
            <p:cNvSpPr txBox="1"/>
            <p:nvPr/>
          </p:nvSpPr>
          <p:spPr>
            <a:xfrm>
              <a:off x="1593547" y="1832731"/>
              <a:ext cx="1247599" cy="13873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右箭头 22"/>
          <p:cNvSpPr/>
          <p:nvPr/>
        </p:nvSpPr>
        <p:spPr>
          <a:xfrm>
            <a:off x="3355175" y="2297561"/>
            <a:ext cx="280323" cy="246745"/>
          </a:xfrm>
          <a:prstGeom prst="rightArrow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  <a:sym typeface="+mn-lt"/>
            </a:endParaRPr>
          </a:p>
        </p:txBody>
      </p:sp>
      <p:sp>
        <p:nvSpPr>
          <p:cNvPr id="24" name="右箭头 23"/>
          <p:cNvSpPr/>
          <p:nvPr/>
        </p:nvSpPr>
        <p:spPr>
          <a:xfrm>
            <a:off x="3341894" y="3355790"/>
            <a:ext cx="280323" cy="246745"/>
          </a:xfrm>
          <a:prstGeom prst="rightArrow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19" grpId="0"/>
      <p:bldP spid="2" grpId="0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0"/>
            <a:ext cx="4709333" cy="38595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-46323"/>
            <a:ext cx="9283185" cy="43765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205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8" name="图片 1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142" y="2819173"/>
            <a:ext cx="2752266" cy="2752266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07" y="3590982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467" y="-46323"/>
            <a:ext cx="2096005" cy="2638159"/>
          </a:xfrm>
          <a:prstGeom prst="rect">
            <a:avLst/>
          </a:prstGeom>
        </p:spPr>
      </p:pic>
      <p:grpSp>
        <p:nvGrpSpPr>
          <p:cNvPr id="47" name="淘宝店Chenying0907出品 1"/>
          <p:cNvGrpSpPr/>
          <p:nvPr/>
        </p:nvGrpSpPr>
        <p:grpSpPr>
          <a:xfrm>
            <a:off x="2496160" y="2980658"/>
            <a:ext cx="5503179" cy="531175"/>
            <a:chOff x="2392484" y="1721823"/>
            <a:chExt cx="6131126" cy="395949"/>
          </a:xfrm>
        </p:grpSpPr>
        <p:sp>
          <p:nvSpPr>
            <p:cNvPr id="49" name="淘宝店Chenying0907出品 26"/>
            <p:cNvSpPr txBox="1"/>
            <p:nvPr/>
          </p:nvSpPr>
          <p:spPr>
            <a:xfrm>
              <a:off x="2392484" y="1721823"/>
              <a:ext cx="5474652" cy="380745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24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淘宝店Chenying0907出品 66"/>
            <p:cNvSpPr txBox="1"/>
            <p:nvPr/>
          </p:nvSpPr>
          <p:spPr>
            <a:xfrm>
              <a:off x="3780822" y="1730456"/>
              <a:ext cx="4742788" cy="387316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pPr lvl="0"/>
              <a:r>
                <a:rPr lang="zh-CN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六、晚会形式</a:t>
              </a:r>
              <a:endPara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677"/>
          <a:stretch>
            <a:fillRect/>
          </a:stretch>
        </p:blipFill>
        <p:spPr>
          <a:xfrm>
            <a:off x="2915873" y="329676"/>
            <a:ext cx="3841112" cy="2701200"/>
          </a:xfrm>
          <a:prstGeom prst="rect">
            <a:avLst/>
          </a:prstGeom>
        </p:spPr>
      </p:pic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83185" cy="437650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31" name="Picture 4" descr="F:\0PPT素材\图片333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27"/>
            <a:ext cx="3818840" cy="31297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3507933" y="1011488"/>
            <a:ext cx="2765532" cy="859004"/>
          </a:xfrm>
          <a:prstGeom prst="rect">
            <a:avLst/>
          </a:prstGeom>
        </p:spPr>
      </p:pic>
      <p:sp>
        <p:nvSpPr>
          <p:cNvPr id="75" name="淘宝店Chenying0907出品 66"/>
          <p:cNvSpPr txBox="1"/>
          <p:nvPr/>
        </p:nvSpPr>
        <p:spPr>
          <a:xfrm>
            <a:off x="4097791" y="1221029"/>
            <a:ext cx="1896722" cy="334927"/>
          </a:xfrm>
          <a:prstGeom prst="rect">
            <a:avLst/>
          </a:prstGeom>
          <a:noFill/>
        </p:spPr>
        <p:txBody>
          <a:bodyPr vert="horz" wrap="square" lIns="87848" tIns="43924" rIns="87848" bIns="43924" rtlCol="0">
            <a:spAutoFit/>
          </a:bodyPr>
          <a:lstStyle>
            <a:defPPr>
              <a:defRPr lang="en-US"/>
            </a:defPPr>
            <a:lvl1pPr defTabSz="878205" fontAlgn="auto">
              <a:spcBef>
                <a:spcPts val="0"/>
              </a:spcBef>
              <a:spcAft>
                <a:spcPts val="0"/>
              </a:spcAft>
              <a:defRPr sz="2300" b="1" baseline="0">
                <a:gradFill flip="none" rotWithShape="1">
                  <a:gsLst>
                    <a:gs pos="0">
                      <a:srgbClr val="FFC000"/>
                    </a:gs>
                    <a:gs pos="48000">
                      <a:srgbClr val="FFFF00">
                        <a:lumMod val="51000"/>
                        <a:lumOff val="49000"/>
                      </a:srgbClr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8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经典繁仿圆" pitchFamily="49" charset="-122"/>
              </a:defRPr>
            </a:lvl1pPr>
          </a:lstStyle>
          <a:p>
            <a:pPr lvl="0"/>
            <a:r>
              <a:rPr lang="zh-CN" alt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六、晚会形式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76" y="3924886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2389353" y="2767692"/>
            <a:ext cx="59707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>
              <a:spcBef>
                <a:spcPts val="1500"/>
              </a:spcBef>
              <a:spcAft>
                <a:spcPts val="1500"/>
              </a:spcAft>
            </a:pPr>
            <a:r>
              <a:rPr lang="zh-CN" altLang="en-US" sz="1200" b="1" kern="0" dirty="0" smtClean="0">
                <a:cs typeface="+mn-ea"/>
                <a:sym typeface="+mn-lt"/>
              </a:rPr>
              <a:t>节目来源：各组织及各社团派选。</a:t>
            </a:r>
            <a:endParaRPr lang="zh-CN" altLang="en-US" sz="1200" kern="100" dirty="0" smtClean="0">
              <a:cs typeface="+mn-ea"/>
              <a:sym typeface="+mn-lt"/>
            </a:endParaRPr>
          </a:p>
        </p:txBody>
      </p:sp>
      <p:sp>
        <p:nvSpPr>
          <p:cNvPr id="28" name="TextBox 211"/>
          <p:cNvSpPr txBox="1"/>
          <p:nvPr/>
        </p:nvSpPr>
        <p:spPr>
          <a:xfrm>
            <a:off x="1949109" y="2095006"/>
            <a:ext cx="412292" cy="338554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TextBox 213"/>
          <p:cNvSpPr txBox="1"/>
          <p:nvPr/>
        </p:nvSpPr>
        <p:spPr>
          <a:xfrm>
            <a:off x="1949109" y="2756554"/>
            <a:ext cx="412292" cy="338554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TextBox 215"/>
          <p:cNvSpPr txBox="1"/>
          <p:nvPr/>
        </p:nvSpPr>
        <p:spPr>
          <a:xfrm>
            <a:off x="1944346" y="3356791"/>
            <a:ext cx="412292" cy="338554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939583" y="3739053"/>
            <a:ext cx="4544147" cy="0"/>
          </a:xfrm>
          <a:prstGeom prst="line">
            <a:avLst/>
          </a:prstGeom>
          <a:ln w="1270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944346" y="3137706"/>
            <a:ext cx="5535531" cy="0"/>
          </a:xfrm>
          <a:prstGeom prst="line">
            <a:avLst/>
          </a:prstGeom>
          <a:ln w="1270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949109" y="2527581"/>
            <a:ext cx="6271069" cy="0"/>
          </a:xfrm>
          <a:prstGeom prst="line">
            <a:avLst/>
          </a:prstGeom>
          <a:ln w="1270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207890" y="1945569"/>
            <a:ext cx="633369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1" kern="0" dirty="0" smtClean="0">
                <a:cs typeface="+mn-ea"/>
                <a:sym typeface="+mn-lt"/>
              </a:rPr>
              <a:t>    形式</a:t>
            </a:r>
            <a:r>
              <a:rPr lang="zh-CN" altLang="en-US" sz="1100" b="1" kern="0" dirty="0">
                <a:cs typeface="+mn-ea"/>
                <a:sym typeface="+mn-lt"/>
              </a:rPr>
              <a:t>不限，可单人或团组表演均可，节目类型包括</a:t>
            </a:r>
            <a:r>
              <a:rPr lang="zh-CN" altLang="en-US" sz="1100" b="1" kern="0" dirty="0" smtClean="0">
                <a:cs typeface="+mn-ea"/>
                <a:sym typeface="+mn-lt"/>
              </a:rPr>
              <a:t>大合唱、独唱</a:t>
            </a:r>
            <a:r>
              <a:rPr lang="zh-CN" altLang="en-US" sz="1100" b="1" kern="0" dirty="0">
                <a:cs typeface="+mn-ea"/>
                <a:sym typeface="+mn-lt"/>
              </a:rPr>
              <a:t>、独舞、民族舞蹈</a:t>
            </a:r>
            <a:r>
              <a:rPr lang="en-US" altLang="zh-CN" sz="1100" b="1" kern="0" dirty="0">
                <a:cs typeface="+mn-ea"/>
                <a:sym typeface="+mn-lt"/>
              </a:rPr>
              <a:t>/</a:t>
            </a:r>
            <a:r>
              <a:rPr lang="zh-CN" altLang="en-US" sz="1100" b="1" kern="0" dirty="0" smtClean="0">
                <a:cs typeface="+mn-ea"/>
                <a:sym typeface="+mn-lt"/>
              </a:rPr>
              <a:t>现 </a:t>
            </a:r>
            <a:endParaRPr lang="en-US" altLang="zh-CN" sz="1100" b="1" kern="0" dirty="0" smtClean="0">
              <a:cs typeface="+mn-ea"/>
              <a:sym typeface="+mn-lt"/>
            </a:endParaRPr>
          </a:p>
          <a:p>
            <a:r>
              <a:rPr lang="en-US" altLang="zh-CN" sz="1100" b="1" kern="0" dirty="0">
                <a:cs typeface="+mn-ea"/>
                <a:sym typeface="+mn-lt"/>
              </a:rPr>
              <a:t> </a:t>
            </a:r>
            <a:r>
              <a:rPr lang="en-US" altLang="zh-CN" sz="1100" b="1" kern="0" dirty="0" smtClean="0">
                <a:cs typeface="+mn-ea"/>
                <a:sym typeface="+mn-lt"/>
              </a:rPr>
              <a:t>   </a:t>
            </a:r>
            <a:r>
              <a:rPr lang="zh-CN" altLang="en-US" sz="1100" b="1" kern="0" dirty="0" smtClean="0">
                <a:cs typeface="+mn-ea"/>
                <a:sym typeface="+mn-lt"/>
              </a:rPr>
              <a:t>代</a:t>
            </a:r>
            <a:r>
              <a:rPr lang="zh-CN" altLang="en-US" sz="1100" b="1" kern="0" dirty="0">
                <a:cs typeface="+mn-ea"/>
                <a:sym typeface="+mn-lt"/>
              </a:rPr>
              <a:t>舞蹈</a:t>
            </a:r>
            <a:r>
              <a:rPr lang="en-US" altLang="zh-CN" sz="1100" b="1" kern="0" dirty="0">
                <a:cs typeface="+mn-ea"/>
                <a:sym typeface="+mn-lt"/>
              </a:rPr>
              <a:t>(</a:t>
            </a:r>
            <a:r>
              <a:rPr lang="zh-CN" altLang="en-US" sz="1100" b="1" kern="0" dirty="0">
                <a:cs typeface="+mn-ea"/>
                <a:sym typeface="+mn-lt"/>
              </a:rPr>
              <a:t>组合式</a:t>
            </a:r>
            <a:r>
              <a:rPr lang="en-US" altLang="zh-CN" sz="1100" b="1" kern="0" dirty="0">
                <a:cs typeface="+mn-ea"/>
                <a:sym typeface="+mn-lt"/>
              </a:rPr>
              <a:t>)</a:t>
            </a:r>
            <a:r>
              <a:rPr lang="zh-CN" altLang="en-US" sz="1100" b="1" kern="0" dirty="0">
                <a:cs typeface="+mn-ea"/>
                <a:sym typeface="+mn-lt"/>
              </a:rPr>
              <a:t>、相声、</a:t>
            </a:r>
            <a:r>
              <a:rPr lang="zh-CN" altLang="en-US" sz="1100" b="1" kern="0" dirty="0" smtClean="0">
                <a:cs typeface="+mn-ea"/>
                <a:sym typeface="+mn-lt"/>
              </a:rPr>
              <a:t>小品、杂技</a:t>
            </a:r>
            <a:r>
              <a:rPr lang="zh-CN" altLang="en-US" sz="1100" b="1" kern="0" dirty="0">
                <a:cs typeface="+mn-ea"/>
                <a:sym typeface="+mn-lt"/>
              </a:rPr>
              <a:t>、演奏、朗诵等</a:t>
            </a:r>
            <a:r>
              <a:rPr lang="en-US" altLang="zh-CN" sz="1100" b="1" kern="0" dirty="0">
                <a:cs typeface="+mn-ea"/>
                <a:sym typeface="+mn-lt"/>
              </a:rPr>
              <a:t>;</a:t>
            </a:r>
            <a:r>
              <a:rPr lang="zh-CN" altLang="en-US" sz="1100" b="1" kern="0" dirty="0">
                <a:cs typeface="+mn-ea"/>
                <a:sym typeface="+mn-lt"/>
              </a:rPr>
              <a:t>节目题材力求体现新颖、活泼</a:t>
            </a:r>
            <a:r>
              <a:rPr lang="zh-CN" altLang="en-US" sz="1100" b="1" kern="0" dirty="0" smtClean="0">
                <a:cs typeface="+mn-ea"/>
                <a:sym typeface="+mn-lt"/>
              </a:rPr>
              <a:t>、</a:t>
            </a:r>
            <a:endParaRPr lang="en-US" altLang="zh-CN" sz="1100" b="1" kern="0" dirty="0" smtClean="0">
              <a:cs typeface="+mn-ea"/>
              <a:sym typeface="+mn-lt"/>
            </a:endParaRPr>
          </a:p>
          <a:p>
            <a:r>
              <a:rPr lang="en-US" altLang="zh-CN" sz="1100" b="1" kern="0" dirty="0">
                <a:cs typeface="+mn-ea"/>
                <a:sym typeface="+mn-lt"/>
              </a:rPr>
              <a:t> </a:t>
            </a:r>
            <a:r>
              <a:rPr lang="en-US" altLang="zh-CN" sz="1100" b="1" kern="0" dirty="0" smtClean="0">
                <a:cs typeface="+mn-ea"/>
                <a:sym typeface="+mn-lt"/>
              </a:rPr>
              <a:t>   </a:t>
            </a:r>
            <a:r>
              <a:rPr lang="zh-CN" altLang="en-US" sz="1100" b="1" kern="0" dirty="0" smtClean="0">
                <a:cs typeface="+mn-ea"/>
                <a:sym typeface="+mn-lt"/>
              </a:rPr>
              <a:t>生动、感人</a:t>
            </a:r>
            <a:r>
              <a:rPr lang="zh-CN" altLang="en-US" sz="1100" b="1" kern="0" dirty="0">
                <a:cs typeface="+mn-ea"/>
                <a:sym typeface="+mn-lt"/>
              </a:rPr>
              <a:t>、搞笑、优美、意义深刻、发人深思等不同风格。</a:t>
            </a:r>
            <a:endParaRPr lang="zh-CN" altLang="en-US" sz="1100" kern="100" dirty="0">
              <a:cs typeface="+mn-ea"/>
              <a:sym typeface="+mn-lt"/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918" y="2661489"/>
            <a:ext cx="2752266" cy="275226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435886" y="3375332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 algn="just">
              <a:spcBef>
                <a:spcPts val="1500"/>
              </a:spcBef>
              <a:spcAft>
                <a:spcPts val="1500"/>
              </a:spcAft>
            </a:pPr>
            <a:r>
              <a:rPr lang="zh-CN" altLang="en-US" sz="1200" b="1" kern="0" dirty="0">
                <a:cs typeface="+mn-ea"/>
                <a:sym typeface="+mn-lt"/>
              </a:rPr>
              <a:t>活动章程</a:t>
            </a:r>
            <a:endParaRPr lang="zh-CN" altLang="en-US" sz="12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3" grpId="0"/>
      <p:bldP spid="28" grpId="0" animBg="1"/>
      <p:bldP spid="30" grpId="0" animBg="1"/>
      <p:bldP spid="32" grpId="0" animBg="1"/>
      <p:bldP spid="5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0"/>
            <a:ext cx="4709333" cy="38595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-46323"/>
            <a:ext cx="9283185" cy="43765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205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8" name="图片 1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142" y="2819173"/>
            <a:ext cx="2752266" cy="2752266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07" y="3590982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467" y="-46323"/>
            <a:ext cx="2096005" cy="2638159"/>
          </a:xfrm>
          <a:prstGeom prst="rect">
            <a:avLst/>
          </a:prstGeom>
        </p:spPr>
      </p:pic>
      <p:grpSp>
        <p:nvGrpSpPr>
          <p:cNvPr id="47" name="淘宝店Chenying0907出品 1"/>
          <p:cNvGrpSpPr/>
          <p:nvPr/>
        </p:nvGrpSpPr>
        <p:grpSpPr>
          <a:xfrm>
            <a:off x="2496160" y="2962721"/>
            <a:ext cx="5129046" cy="528716"/>
            <a:chOff x="2392484" y="1708452"/>
            <a:chExt cx="5714302" cy="394116"/>
          </a:xfrm>
        </p:grpSpPr>
        <p:sp>
          <p:nvSpPr>
            <p:cNvPr id="49" name="淘宝店Chenying0907出品 26"/>
            <p:cNvSpPr txBox="1"/>
            <p:nvPr/>
          </p:nvSpPr>
          <p:spPr>
            <a:xfrm>
              <a:off x="2392484" y="1721823"/>
              <a:ext cx="5474652" cy="380745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24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淘宝店Chenying0907出品 66"/>
            <p:cNvSpPr txBox="1"/>
            <p:nvPr/>
          </p:nvSpPr>
          <p:spPr>
            <a:xfrm>
              <a:off x="3363998" y="1708452"/>
              <a:ext cx="4742788" cy="387316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pPr lvl="0"/>
              <a:r>
                <a:rPr lang="zh-CN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七、活动流程概括</a:t>
              </a:r>
              <a:endPara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677"/>
          <a:stretch>
            <a:fillRect/>
          </a:stretch>
        </p:blipFill>
        <p:spPr>
          <a:xfrm>
            <a:off x="2915873" y="329676"/>
            <a:ext cx="3841112" cy="2701200"/>
          </a:xfrm>
          <a:prstGeom prst="rect">
            <a:avLst/>
          </a:prstGeom>
        </p:spPr>
      </p:pic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83185" cy="437650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31" name="Picture 4" descr="F:\0PPT素材\图片333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27"/>
            <a:ext cx="3818840" cy="31297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3507933" y="1011488"/>
            <a:ext cx="2765532" cy="859004"/>
          </a:xfrm>
          <a:prstGeom prst="rect">
            <a:avLst/>
          </a:prstGeom>
        </p:spPr>
      </p:pic>
      <p:sp>
        <p:nvSpPr>
          <p:cNvPr id="75" name="淘宝店Chenying0907出品 66"/>
          <p:cNvSpPr txBox="1"/>
          <p:nvPr/>
        </p:nvSpPr>
        <p:spPr>
          <a:xfrm>
            <a:off x="3942338" y="1232703"/>
            <a:ext cx="1896722" cy="334927"/>
          </a:xfrm>
          <a:prstGeom prst="rect">
            <a:avLst/>
          </a:prstGeom>
          <a:noFill/>
        </p:spPr>
        <p:txBody>
          <a:bodyPr vert="horz" wrap="square" lIns="87848" tIns="43924" rIns="87848" bIns="43924" rtlCol="0">
            <a:spAutoFit/>
          </a:bodyPr>
          <a:lstStyle>
            <a:defPPr>
              <a:defRPr lang="en-US"/>
            </a:defPPr>
            <a:lvl1pPr defTabSz="878205" fontAlgn="auto">
              <a:spcBef>
                <a:spcPts val="0"/>
              </a:spcBef>
              <a:spcAft>
                <a:spcPts val="0"/>
              </a:spcAft>
              <a:defRPr sz="2300" b="1" baseline="0">
                <a:gradFill flip="none" rotWithShape="1">
                  <a:gsLst>
                    <a:gs pos="0">
                      <a:srgbClr val="FFC000"/>
                    </a:gs>
                    <a:gs pos="48000">
                      <a:srgbClr val="FFFF00">
                        <a:lumMod val="51000"/>
                        <a:lumOff val="49000"/>
                      </a:srgbClr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8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经典繁仿圆" pitchFamily="49" charset="-122"/>
              </a:defRPr>
            </a:lvl1pPr>
          </a:lstStyle>
          <a:p>
            <a:pPr lvl="0"/>
            <a:r>
              <a:rPr lang="zh-CN" alt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七、活动流程概括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76" y="3924886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918" y="2661489"/>
            <a:ext cx="2752266" cy="2752266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2717114" y="1925441"/>
            <a:ext cx="2434547" cy="46626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185951" y="1985079"/>
            <a:ext cx="979896" cy="340942"/>
            <a:chOff x="5292315" y="1344983"/>
            <a:chExt cx="979896" cy="340942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5292315" y="1344983"/>
              <a:ext cx="422685" cy="0"/>
            </a:xfrm>
            <a:prstGeom prst="line">
              <a:avLst/>
            </a:prstGeom>
            <a:ln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5713001" y="1344983"/>
              <a:ext cx="559210" cy="340942"/>
            </a:xfrm>
            <a:prstGeom prst="line">
              <a:avLst/>
            </a:prstGeom>
            <a:ln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 flipH="1">
            <a:off x="3468288" y="2867882"/>
            <a:ext cx="979896" cy="340942"/>
            <a:chOff x="5292315" y="1344983"/>
            <a:chExt cx="979896" cy="340942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5292315" y="1344983"/>
              <a:ext cx="422685" cy="0"/>
            </a:xfrm>
            <a:prstGeom prst="line">
              <a:avLst/>
            </a:prstGeom>
            <a:ln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5713001" y="1344983"/>
              <a:ext cx="559210" cy="340942"/>
            </a:xfrm>
            <a:prstGeom prst="line">
              <a:avLst/>
            </a:prstGeom>
            <a:ln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5171519" y="3565537"/>
            <a:ext cx="979896" cy="340942"/>
            <a:chOff x="5292315" y="1344983"/>
            <a:chExt cx="979896" cy="340942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5292315" y="1344983"/>
              <a:ext cx="422685" cy="0"/>
            </a:xfrm>
            <a:prstGeom prst="line">
              <a:avLst/>
            </a:prstGeom>
            <a:ln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5713001" y="1344983"/>
              <a:ext cx="559210" cy="340942"/>
            </a:xfrm>
            <a:prstGeom prst="line">
              <a:avLst/>
            </a:prstGeom>
            <a:ln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2887358" y="2097847"/>
            <a:ext cx="2031325" cy="256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200"/>
              </a:lnSpc>
              <a:spcBef>
                <a:spcPts val="1500"/>
              </a:spcBef>
              <a:spcAft>
                <a:spcPts val="1500"/>
              </a:spcAft>
            </a:pPr>
            <a:r>
              <a:rPr lang="zh-CN" altLang="en-US" sz="1600" b="1" kern="100" dirty="0">
                <a:cs typeface="+mn-ea"/>
                <a:sym typeface="+mn-lt"/>
              </a:rPr>
              <a:t>活动前期准备工作：</a:t>
            </a:r>
            <a:endParaRPr lang="zh-CN" altLang="en-US" sz="1600" kern="100" dirty="0">
              <a:effectLst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444484" y="2799730"/>
            <a:ext cx="2434547" cy="46626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717114" y="3540908"/>
            <a:ext cx="2434547" cy="46626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25076" y="2930539"/>
            <a:ext cx="2031325" cy="256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600" b="1" kern="100" dirty="0" smtClean="0">
                <a:cs typeface="+mn-ea"/>
                <a:sym typeface="+mn-lt"/>
              </a:rPr>
              <a:t>晚会协调及进展期：</a:t>
            </a:r>
            <a:endParaRPr lang="zh-CN" altLang="en-US" sz="1600" kern="100" dirty="0">
              <a:effectLst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23947" y="3681346"/>
            <a:ext cx="1826141" cy="256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200"/>
              </a:lnSpc>
              <a:spcBef>
                <a:spcPts val="1500"/>
              </a:spcBef>
              <a:spcAft>
                <a:spcPts val="1500"/>
              </a:spcAft>
            </a:pPr>
            <a:r>
              <a:rPr lang="zh-CN" altLang="en-US" sz="1600" b="1" kern="100" dirty="0">
                <a:cs typeface="+mn-ea"/>
                <a:sym typeface="+mn-lt"/>
              </a:rPr>
              <a:t>晚会的后期准备：</a:t>
            </a:r>
            <a:endParaRPr lang="zh-CN" altLang="en-US" sz="1600" kern="100" dirty="0">
              <a:effectLst/>
              <a:cs typeface="+mn-ea"/>
              <a:sym typeface="+mn-lt"/>
            </a:endParaRPr>
          </a:p>
        </p:txBody>
      </p:sp>
      <p:pic>
        <p:nvPicPr>
          <p:cNvPr id="57" name="Picture 2" descr="F:\PPT素材\81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356" y="2574202"/>
            <a:ext cx="712674" cy="712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3" descr="F:\PPT素材\468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005" y="1883865"/>
            <a:ext cx="712674" cy="712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4" descr="F:\PPT素材\560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80" y="3443384"/>
            <a:ext cx="712674" cy="712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圆角矩形 59"/>
          <p:cNvSpPr/>
          <p:nvPr/>
        </p:nvSpPr>
        <p:spPr>
          <a:xfrm rot="21128822">
            <a:off x="2326004" y="1769361"/>
            <a:ext cx="1108999" cy="257213"/>
          </a:xfrm>
          <a:prstGeom prst="round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 rot="21119867">
            <a:off x="2614491" y="1764030"/>
            <a:ext cx="44114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小冯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圆角矩形 66"/>
          <p:cNvSpPr/>
          <p:nvPr/>
        </p:nvSpPr>
        <p:spPr>
          <a:xfrm rot="21128822">
            <a:off x="4237530" y="2653039"/>
            <a:ext cx="1108999" cy="257213"/>
          </a:xfrm>
          <a:prstGeom prst="round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 rot="21119867">
            <a:off x="4536637" y="2664699"/>
            <a:ext cx="44114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美丽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9" name="圆角矩形 68"/>
          <p:cNvSpPr/>
          <p:nvPr/>
        </p:nvSpPr>
        <p:spPr>
          <a:xfrm rot="21128822">
            <a:off x="2347073" y="3421601"/>
            <a:ext cx="1108999" cy="257213"/>
          </a:xfrm>
          <a:prstGeom prst="round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 rot="21119867">
            <a:off x="2634233" y="3413334"/>
            <a:ext cx="44114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老马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0"/>
                            </p:stCondLst>
                            <p:childTnLst>
                              <p:par>
                                <p:cTn id="10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21" grpId="0" animBg="1"/>
      <p:bldP spid="2" grpId="0"/>
      <p:bldP spid="49" grpId="0" animBg="1"/>
      <p:bldP spid="50" grpId="0" animBg="1"/>
      <p:bldP spid="7" grpId="0"/>
      <p:bldP spid="8" grpId="0"/>
      <p:bldP spid="60" grpId="0" animBg="1"/>
      <p:bldP spid="64" grpId="0"/>
      <p:bldP spid="67" grpId="0" animBg="1"/>
      <p:bldP spid="68" grpId="0"/>
      <p:bldP spid="69" grpId="0" animBg="1"/>
      <p:bldP spid="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0"/>
            <a:ext cx="4709333" cy="38595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-46323"/>
            <a:ext cx="9283185" cy="43765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205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8" name="图片 1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142" y="2819173"/>
            <a:ext cx="2752266" cy="2752266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07" y="3590982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467" y="-46323"/>
            <a:ext cx="2096005" cy="2638159"/>
          </a:xfrm>
          <a:prstGeom prst="rect">
            <a:avLst/>
          </a:prstGeom>
        </p:spPr>
      </p:pic>
      <p:grpSp>
        <p:nvGrpSpPr>
          <p:cNvPr id="47" name="淘宝店Chenying0907出品 1"/>
          <p:cNvGrpSpPr/>
          <p:nvPr/>
        </p:nvGrpSpPr>
        <p:grpSpPr>
          <a:xfrm>
            <a:off x="2496160" y="2980660"/>
            <a:ext cx="5490055" cy="523581"/>
            <a:chOff x="2392484" y="1721823"/>
            <a:chExt cx="6116504" cy="390288"/>
          </a:xfrm>
        </p:grpSpPr>
        <p:sp>
          <p:nvSpPr>
            <p:cNvPr id="49" name="淘宝店Chenying0907出品 26"/>
            <p:cNvSpPr txBox="1"/>
            <p:nvPr/>
          </p:nvSpPr>
          <p:spPr>
            <a:xfrm>
              <a:off x="2392484" y="1721823"/>
              <a:ext cx="5474652" cy="380745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24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淘宝店Chenying0907出品 66"/>
            <p:cNvSpPr txBox="1"/>
            <p:nvPr/>
          </p:nvSpPr>
          <p:spPr>
            <a:xfrm>
              <a:off x="3766200" y="1724795"/>
              <a:ext cx="4742788" cy="387316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pPr lvl="0"/>
              <a:r>
                <a:rPr lang="zh-CN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八、晚会流程</a:t>
              </a:r>
              <a:endPara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677"/>
          <a:stretch>
            <a:fillRect/>
          </a:stretch>
        </p:blipFill>
        <p:spPr>
          <a:xfrm>
            <a:off x="2915873" y="329676"/>
            <a:ext cx="3841112" cy="2701200"/>
          </a:xfrm>
          <a:prstGeom prst="rect">
            <a:avLst/>
          </a:prstGeom>
        </p:spPr>
      </p:pic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0"/>
            <a:ext cx="4709333" cy="38595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-46323"/>
            <a:ext cx="9283185" cy="43765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205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6" name="淘宝店Chenying0907出品 1"/>
          <p:cNvGrpSpPr/>
          <p:nvPr/>
        </p:nvGrpSpPr>
        <p:grpSpPr>
          <a:xfrm>
            <a:off x="3132680" y="1079537"/>
            <a:ext cx="2168786" cy="273372"/>
            <a:chOff x="2392484" y="1721482"/>
            <a:chExt cx="4188755" cy="194800"/>
          </a:xfrm>
        </p:grpSpPr>
        <p:sp>
          <p:nvSpPr>
            <p:cNvPr id="146" name="淘宝店Chenying0907出品 26"/>
            <p:cNvSpPr txBox="1"/>
            <p:nvPr/>
          </p:nvSpPr>
          <p:spPr>
            <a:xfrm>
              <a:off x="2392484" y="1721823"/>
              <a:ext cx="4188755" cy="194118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10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7" name="淘宝店Chenying0907出品 66"/>
            <p:cNvSpPr txBox="1"/>
            <p:nvPr/>
          </p:nvSpPr>
          <p:spPr>
            <a:xfrm>
              <a:off x="3337550" y="1721482"/>
              <a:ext cx="2819399" cy="194800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pPr lvl="0"/>
              <a:r>
                <a:rPr lang="zh-CN" altLang="en-US" sz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一、晚会</a:t>
              </a:r>
              <a:r>
                <a:rPr lang="zh-CN" altLang="en-US" sz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背景</a:t>
              </a:r>
              <a:endParaRPr lang="zh-CN" alt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7" name="淘宝店Chenying0907出品 2"/>
          <p:cNvGrpSpPr/>
          <p:nvPr/>
        </p:nvGrpSpPr>
        <p:grpSpPr>
          <a:xfrm>
            <a:off x="3123945" y="1572210"/>
            <a:ext cx="2168786" cy="278503"/>
            <a:chOff x="2392484" y="2394411"/>
            <a:chExt cx="4188755" cy="198455"/>
          </a:xfrm>
        </p:grpSpPr>
        <p:sp>
          <p:nvSpPr>
            <p:cNvPr id="144" name="淘宝店Chenying0907出品 27"/>
            <p:cNvSpPr txBox="1"/>
            <p:nvPr/>
          </p:nvSpPr>
          <p:spPr>
            <a:xfrm>
              <a:off x="2392484" y="2394411"/>
              <a:ext cx="4188755" cy="194117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10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5" name="淘宝店Chenying0907出品 69"/>
            <p:cNvSpPr txBox="1"/>
            <p:nvPr/>
          </p:nvSpPr>
          <p:spPr>
            <a:xfrm>
              <a:off x="3308740" y="2398067"/>
              <a:ext cx="3200399" cy="194799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r>
                <a:rPr lang="zh-CN" altLang="en-US" sz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二、晚会目的</a:t>
              </a:r>
              <a:endParaRPr lang="zh-CN" alt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8" name="淘宝店Chenying0907出品 4"/>
          <p:cNvGrpSpPr/>
          <p:nvPr/>
        </p:nvGrpSpPr>
        <p:grpSpPr>
          <a:xfrm>
            <a:off x="3132680" y="2552085"/>
            <a:ext cx="2168786" cy="282332"/>
            <a:chOff x="2392484" y="3739588"/>
            <a:chExt cx="4188755" cy="201185"/>
          </a:xfrm>
        </p:grpSpPr>
        <p:sp>
          <p:nvSpPr>
            <p:cNvPr id="142" name="淘宝店Chenying0907出品 29"/>
            <p:cNvSpPr txBox="1"/>
            <p:nvPr/>
          </p:nvSpPr>
          <p:spPr>
            <a:xfrm>
              <a:off x="2392484" y="3739588"/>
              <a:ext cx="4188755" cy="194118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10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3" name="淘宝店Chenying0907出品 75"/>
            <p:cNvSpPr txBox="1"/>
            <p:nvPr/>
          </p:nvSpPr>
          <p:spPr>
            <a:xfrm>
              <a:off x="3115783" y="3745973"/>
              <a:ext cx="3200399" cy="194800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r>
                <a:rPr lang="zh-CN" altLang="en-US" sz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四、晚会邀请嘉宾</a:t>
              </a:r>
              <a:endParaRPr lang="zh-CN" alt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9" name="淘宝店Chenying0907出品 3"/>
          <p:cNvGrpSpPr/>
          <p:nvPr/>
        </p:nvGrpSpPr>
        <p:grpSpPr>
          <a:xfrm>
            <a:off x="3132680" y="2068207"/>
            <a:ext cx="2168786" cy="294621"/>
            <a:chOff x="2392484" y="3066999"/>
            <a:chExt cx="4188755" cy="209942"/>
          </a:xfrm>
        </p:grpSpPr>
        <p:sp>
          <p:nvSpPr>
            <p:cNvPr id="140" name="淘宝店Chenying0907出品 28"/>
            <p:cNvSpPr txBox="1"/>
            <p:nvPr/>
          </p:nvSpPr>
          <p:spPr>
            <a:xfrm>
              <a:off x="2392484" y="3066999"/>
              <a:ext cx="4188755" cy="194118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10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1" name="淘宝店Chenying0907出品 72"/>
            <p:cNvSpPr txBox="1"/>
            <p:nvPr/>
          </p:nvSpPr>
          <p:spPr>
            <a:xfrm>
              <a:off x="3262205" y="3082141"/>
              <a:ext cx="3200399" cy="194800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r>
                <a:rPr lang="zh-CN" altLang="en-US" sz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三、晚会主题</a:t>
              </a:r>
              <a:endParaRPr lang="zh-CN" alt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48" name="图片 1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142" y="2819173"/>
            <a:ext cx="2752266" cy="2752266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07" y="3590982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150" name="淘宝店Chenying0907出品 4"/>
          <p:cNvGrpSpPr/>
          <p:nvPr/>
        </p:nvGrpSpPr>
        <p:grpSpPr>
          <a:xfrm>
            <a:off x="3132680" y="3053181"/>
            <a:ext cx="2168786" cy="282244"/>
            <a:chOff x="2392484" y="3739588"/>
            <a:chExt cx="4188755" cy="201122"/>
          </a:xfrm>
        </p:grpSpPr>
        <p:sp>
          <p:nvSpPr>
            <p:cNvPr id="151" name="淘宝店Chenying0907出品 29"/>
            <p:cNvSpPr txBox="1"/>
            <p:nvPr/>
          </p:nvSpPr>
          <p:spPr>
            <a:xfrm>
              <a:off x="2392484" y="3739588"/>
              <a:ext cx="4188755" cy="194118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10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2" name="淘宝店Chenying0907出品 75"/>
            <p:cNvSpPr txBox="1"/>
            <p:nvPr/>
          </p:nvSpPr>
          <p:spPr>
            <a:xfrm>
              <a:off x="2851415" y="3745910"/>
              <a:ext cx="3667975" cy="194800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r>
                <a:rPr lang="zh-CN" altLang="en-US" sz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五、工作人员和项目组</a:t>
              </a:r>
              <a:endParaRPr lang="zh-CN" alt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467" y="-46323"/>
            <a:ext cx="2096005" cy="2638159"/>
          </a:xfrm>
          <a:prstGeom prst="rect">
            <a:avLst/>
          </a:prstGeom>
        </p:spPr>
      </p:pic>
      <p:grpSp>
        <p:nvGrpSpPr>
          <p:cNvPr id="153" name="淘宝店Chenying0907出品 4"/>
          <p:cNvGrpSpPr/>
          <p:nvPr/>
        </p:nvGrpSpPr>
        <p:grpSpPr>
          <a:xfrm>
            <a:off x="3123945" y="3554285"/>
            <a:ext cx="2177521" cy="273485"/>
            <a:chOff x="2392484" y="3738826"/>
            <a:chExt cx="4205625" cy="194880"/>
          </a:xfrm>
        </p:grpSpPr>
        <p:sp>
          <p:nvSpPr>
            <p:cNvPr id="154" name="淘宝店Chenying0907出品 29"/>
            <p:cNvSpPr txBox="1"/>
            <p:nvPr/>
          </p:nvSpPr>
          <p:spPr>
            <a:xfrm>
              <a:off x="2392484" y="3739588"/>
              <a:ext cx="4188755" cy="194118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10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5" name="淘宝店Chenying0907出品 75"/>
            <p:cNvSpPr txBox="1"/>
            <p:nvPr/>
          </p:nvSpPr>
          <p:spPr>
            <a:xfrm>
              <a:off x="2930134" y="3738826"/>
              <a:ext cx="3667975" cy="194800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r>
                <a:rPr lang="zh-CN" altLang="en-US" sz="1200" dirty="0" smtClean="0">
                  <a:effectLst/>
                  <a:latin typeface="+mn-lt"/>
                  <a:ea typeface="+mn-ea"/>
                  <a:cs typeface="+mn-ea"/>
                  <a:sym typeface="+mn-lt"/>
                </a:rPr>
                <a:t>六</a:t>
              </a:r>
              <a:r>
                <a:rPr lang="zh-CN" altLang="en-US" sz="1200" dirty="0">
                  <a:effectLst/>
                  <a:latin typeface="+mn-lt"/>
                  <a:ea typeface="+mn-ea"/>
                  <a:cs typeface="+mn-ea"/>
                  <a:sym typeface="+mn-lt"/>
                </a:rPr>
                <a:t>、晚会内容及形式</a:t>
              </a:r>
              <a:endParaRPr lang="zh-CN" altLang="en-US" sz="1200" dirty="0"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6" name="淘宝店Chenying0907出品 1"/>
          <p:cNvGrpSpPr/>
          <p:nvPr/>
        </p:nvGrpSpPr>
        <p:grpSpPr>
          <a:xfrm>
            <a:off x="5486040" y="1080359"/>
            <a:ext cx="2168786" cy="288773"/>
            <a:chOff x="2392484" y="1721823"/>
            <a:chExt cx="4188755" cy="205775"/>
          </a:xfrm>
        </p:grpSpPr>
        <p:sp>
          <p:nvSpPr>
            <p:cNvPr id="157" name="淘宝店Chenying0907出品 26"/>
            <p:cNvSpPr txBox="1"/>
            <p:nvPr/>
          </p:nvSpPr>
          <p:spPr>
            <a:xfrm>
              <a:off x="2392484" y="1721823"/>
              <a:ext cx="4188755" cy="194118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10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8" name="淘宝店Chenying0907出品 66"/>
            <p:cNvSpPr txBox="1"/>
            <p:nvPr/>
          </p:nvSpPr>
          <p:spPr>
            <a:xfrm>
              <a:off x="3058736" y="1732798"/>
              <a:ext cx="2819399" cy="194800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r>
                <a:rPr lang="zh-CN" altLang="en-US" sz="1200" dirty="0">
                  <a:effectLst/>
                  <a:latin typeface="+mn-lt"/>
                  <a:ea typeface="+mn-ea"/>
                  <a:cs typeface="+mn-ea"/>
                  <a:sym typeface="+mn-lt"/>
                </a:rPr>
                <a:t>七、活动流程慨况</a:t>
              </a:r>
              <a:endParaRPr lang="zh-CN" altLang="en-US" sz="1200" dirty="0"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9" name="淘宝店Chenying0907出品 2"/>
          <p:cNvGrpSpPr/>
          <p:nvPr/>
        </p:nvGrpSpPr>
        <p:grpSpPr>
          <a:xfrm>
            <a:off x="5477305" y="1572547"/>
            <a:ext cx="2168786" cy="278161"/>
            <a:chOff x="2392484" y="2394411"/>
            <a:chExt cx="4188755" cy="198212"/>
          </a:xfrm>
        </p:grpSpPr>
        <p:sp>
          <p:nvSpPr>
            <p:cNvPr id="160" name="淘宝店Chenying0907出品 27"/>
            <p:cNvSpPr txBox="1"/>
            <p:nvPr/>
          </p:nvSpPr>
          <p:spPr>
            <a:xfrm>
              <a:off x="2392484" y="2394411"/>
              <a:ext cx="4188755" cy="194117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10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" name="淘宝店Chenying0907出品 69"/>
            <p:cNvSpPr txBox="1"/>
            <p:nvPr/>
          </p:nvSpPr>
          <p:spPr>
            <a:xfrm>
              <a:off x="3114956" y="2397824"/>
              <a:ext cx="3200399" cy="194799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r>
                <a:rPr lang="zh-CN" altLang="en-US" sz="1200" dirty="0">
                  <a:effectLst/>
                  <a:latin typeface="+mn-lt"/>
                  <a:ea typeface="+mn-ea"/>
                  <a:cs typeface="+mn-ea"/>
                  <a:sym typeface="+mn-lt"/>
                </a:rPr>
                <a:t>八、晚会</a:t>
              </a:r>
              <a:r>
                <a:rPr lang="zh-CN" altLang="en-US" sz="1200" dirty="0" smtClean="0">
                  <a:effectLst/>
                  <a:latin typeface="+mn-lt"/>
                  <a:ea typeface="+mn-ea"/>
                  <a:cs typeface="+mn-ea"/>
                  <a:sym typeface="+mn-lt"/>
                </a:rPr>
                <a:t>流程</a:t>
              </a:r>
              <a:endParaRPr lang="zh-CN" altLang="en-US" sz="1200" dirty="0"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2" name="淘宝店Chenying0907出品 4"/>
          <p:cNvGrpSpPr/>
          <p:nvPr/>
        </p:nvGrpSpPr>
        <p:grpSpPr>
          <a:xfrm>
            <a:off x="5486040" y="2552433"/>
            <a:ext cx="2247699" cy="273613"/>
            <a:chOff x="2392484" y="3739588"/>
            <a:chExt cx="4341166" cy="194972"/>
          </a:xfrm>
        </p:grpSpPr>
        <p:sp>
          <p:nvSpPr>
            <p:cNvPr id="163" name="淘宝店Chenying0907出品 29"/>
            <p:cNvSpPr txBox="1"/>
            <p:nvPr/>
          </p:nvSpPr>
          <p:spPr>
            <a:xfrm>
              <a:off x="2392484" y="3739588"/>
              <a:ext cx="4188754" cy="194118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10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" name="淘宝店Chenying0907出品 75"/>
            <p:cNvSpPr txBox="1"/>
            <p:nvPr/>
          </p:nvSpPr>
          <p:spPr>
            <a:xfrm>
              <a:off x="2675451" y="3739760"/>
              <a:ext cx="4058199" cy="194800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r>
                <a:rPr lang="zh-CN" altLang="en-US" sz="1200" dirty="0">
                  <a:effectLst/>
                  <a:latin typeface="+mn-lt"/>
                  <a:ea typeface="+mn-ea"/>
                  <a:cs typeface="+mn-ea"/>
                  <a:sym typeface="+mn-lt"/>
                </a:rPr>
                <a:t>十、晚会所需物品、设备</a:t>
              </a:r>
              <a:endParaRPr lang="zh-CN" altLang="en-US" sz="1200" dirty="0"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5" name="淘宝店Chenying0907出品 3"/>
          <p:cNvGrpSpPr/>
          <p:nvPr/>
        </p:nvGrpSpPr>
        <p:grpSpPr>
          <a:xfrm>
            <a:off x="5486040" y="2068579"/>
            <a:ext cx="2168786" cy="294255"/>
            <a:chOff x="2392484" y="3066999"/>
            <a:chExt cx="4188755" cy="209680"/>
          </a:xfrm>
        </p:grpSpPr>
        <p:sp>
          <p:nvSpPr>
            <p:cNvPr id="166" name="淘宝店Chenying0907出品 28"/>
            <p:cNvSpPr txBox="1"/>
            <p:nvPr/>
          </p:nvSpPr>
          <p:spPr>
            <a:xfrm>
              <a:off x="2392484" y="3066999"/>
              <a:ext cx="4188755" cy="194118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10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7" name="淘宝店Chenying0907出品 72"/>
            <p:cNvSpPr txBox="1"/>
            <p:nvPr/>
          </p:nvSpPr>
          <p:spPr>
            <a:xfrm>
              <a:off x="3011198" y="3081879"/>
              <a:ext cx="3200399" cy="194800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r>
                <a:rPr lang="zh-CN" altLang="en-US" sz="1200" dirty="0">
                  <a:effectLst/>
                  <a:latin typeface="+mn-lt"/>
                  <a:ea typeface="+mn-ea"/>
                  <a:cs typeface="+mn-ea"/>
                  <a:sym typeface="+mn-lt"/>
                </a:rPr>
                <a:t>九、晚会后期安排</a:t>
              </a:r>
              <a:endParaRPr lang="zh-CN" altLang="en-US" sz="1200" dirty="0"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8" name="淘宝店Chenying0907出品 4"/>
          <p:cNvGrpSpPr/>
          <p:nvPr/>
        </p:nvGrpSpPr>
        <p:grpSpPr>
          <a:xfrm>
            <a:off x="5486040" y="3053543"/>
            <a:ext cx="2168786" cy="280207"/>
            <a:chOff x="2392484" y="3739588"/>
            <a:chExt cx="4188755" cy="199670"/>
          </a:xfrm>
        </p:grpSpPr>
        <p:sp>
          <p:nvSpPr>
            <p:cNvPr id="169" name="淘宝店Chenying0907出品 29"/>
            <p:cNvSpPr txBox="1"/>
            <p:nvPr/>
          </p:nvSpPr>
          <p:spPr>
            <a:xfrm>
              <a:off x="2392484" y="3739588"/>
              <a:ext cx="4188755" cy="194118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10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0" name="淘宝店Chenying0907出品 75"/>
            <p:cNvSpPr txBox="1"/>
            <p:nvPr/>
          </p:nvSpPr>
          <p:spPr>
            <a:xfrm>
              <a:off x="2864296" y="3744458"/>
              <a:ext cx="3667975" cy="194800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r>
                <a:rPr lang="zh-CN" altLang="en-US" sz="1200" dirty="0">
                  <a:effectLst/>
                  <a:latin typeface="+mn-lt"/>
                  <a:ea typeface="+mn-ea"/>
                  <a:cs typeface="+mn-ea"/>
                  <a:sym typeface="+mn-lt"/>
                </a:rPr>
                <a:t>十一、晚会奖项设置</a:t>
              </a:r>
              <a:endParaRPr lang="zh-CN" altLang="en-US" sz="1200" dirty="0"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1" name="淘宝店Chenying0907出品 4"/>
          <p:cNvGrpSpPr/>
          <p:nvPr/>
        </p:nvGrpSpPr>
        <p:grpSpPr>
          <a:xfrm>
            <a:off x="5477305" y="3555691"/>
            <a:ext cx="2273215" cy="295211"/>
            <a:chOff x="2392484" y="3739588"/>
            <a:chExt cx="4390447" cy="210362"/>
          </a:xfrm>
        </p:grpSpPr>
        <p:sp>
          <p:nvSpPr>
            <p:cNvPr id="172" name="淘宝店Chenying0907出品 29"/>
            <p:cNvSpPr txBox="1"/>
            <p:nvPr/>
          </p:nvSpPr>
          <p:spPr>
            <a:xfrm>
              <a:off x="2392484" y="3739588"/>
              <a:ext cx="4188755" cy="194118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10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3" name="淘宝店Chenying0907出品 75"/>
            <p:cNvSpPr txBox="1"/>
            <p:nvPr/>
          </p:nvSpPr>
          <p:spPr>
            <a:xfrm>
              <a:off x="3114956" y="3755150"/>
              <a:ext cx="3667975" cy="194800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r>
                <a:rPr lang="zh-CN" altLang="en-US" sz="1200" dirty="0">
                  <a:effectLst/>
                  <a:latin typeface="+mn-lt"/>
                  <a:ea typeface="+mn-ea"/>
                  <a:cs typeface="+mn-ea"/>
                  <a:sym typeface="+mn-lt"/>
                </a:rPr>
                <a:t>十二、资金预算  </a:t>
              </a:r>
              <a:endParaRPr lang="zh-CN" altLang="en-US" sz="1200" dirty="0"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83185" cy="437650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31" name="Picture 4" descr="F:\0PPT素材\图片333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27"/>
            <a:ext cx="3818840" cy="31297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3507933" y="1011488"/>
            <a:ext cx="2765532" cy="859004"/>
          </a:xfrm>
          <a:prstGeom prst="rect">
            <a:avLst/>
          </a:prstGeom>
        </p:spPr>
      </p:pic>
      <p:sp>
        <p:nvSpPr>
          <p:cNvPr id="75" name="淘宝店Chenying0907出品 66"/>
          <p:cNvSpPr txBox="1"/>
          <p:nvPr/>
        </p:nvSpPr>
        <p:spPr>
          <a:xfrm>
            <a:off x="4162671" y="1273525"/>
            <a:ext cx="1896722" cy="334927"/>
          </a:xfrm>
          <a:prstGeom prst="rect">
            <a:avLst/>
          </a:prstGeom>
          <a:noFill/>
        </p:spPr>
        <p:txBody>
          <a:bodyPr vert="horz" wrap="square" lIns="87848" tIns="43924" rIns="87848" bIns="43924" rtlCol="0">
            <a:spAutoFit/>
          </a:bodyPr>
          <a:lstStyle>
            <a:defPPr>
              <a:defRPr lang="en-US"/>
            </a:defPPr>
            <a:lvl1pPr defTabSz="878205" fontAlgn="auto">
              <a:spcBef>
                <a:spcPts val="0"/>
              </a:spcBef>
              <a:spcAft>
                <a:spcPts val="0"/>
              </a:spcAft>
              <a:defRPr sz="2300" b="1" baseline="0">
                <a:gradFill flip="none" rotWithShape="1">
                  <a:gsLst>
                    <a:gs pos="0">
                      <a:srgbClr val="FFC000"/>
                    </a:gs>
                    <a:gs pos="48000">
                      <a:srgbClr val="FFFF00">
                        <a:lumMod val="51000"/>
                        <a:lumOff val="49000"/>
                      </a:srgbClr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8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经典繁仿圆" pitchFamily="49" charset="-122"/>
              </a:defRPr>
            </a:lvl1pPr>
          </a:lstStyle>
          <a:p>
            <a:pPr lvl="0"/>
            <a:r>
              <a:rPr lang="zh-CN" alt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八、晚会流程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76" y="3924886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918" y="2661489"/>
            <a:ext cx="2752266" cy="27522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64483" y="1879722"/>
            <a:ext cx="556333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  <a:t>主持人出场，介绍举行此次晚会的目的、主题</a:t>
            </a:r>
            <a:r>
              <a:rPr lang="zh-CN" altLang="en-US" sz="1200" b="1" kern="100" dirty="0" smtClean="0">
                <a:solidFill>
                  <a:srgbClr val="000000"/>
                </a:solidFill>
                <a:cs typeface="+mn-ea"/>
                <a:sym typeface="+mn-lt"/>
              </a:rPr>
              <a:t>。</a:t>
            </a:r>
            <a:endParaRPr lang="zh-CN" altLang="en-US" sz="1200" kern="100" dirty="0">
              <a:cs typeface="+mn-ea"/>
              <a:sym typeface="+mn-lt"/>
            </a:endParaRPr>
          </a:p>
          <a:p>
            <a:pPr marL="342900" marR="0" lvl="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  <a:t>主持人介绍第一个节目（报幕），</a:t>
            </a:r>
            <a:r>
              <a:rPr lang="zh-CN" altLang="en-US" sz="1200" b="1" kern="100" dirty="0" smtClean="0">
                <a:solidFill>
                  <a:srgbClr val="000000"/>
                </a:solidFill>
                <a:cs typeface="+mn-ea"/>
                <a:sym typeface="+mn-lt"/>
              </a:rPr>
              <a:t>节目上台</a:t>
            </a:r>
            <a:r>
              <a:rPr lang="zh-CN" altLang="en-US" sz="1200" b="1" kern="100" dirty="0">
                <a:solidFill>
                  <a:srgbClr val="000000"/>
                </a:solidFill>
                <a:cs typeface="+mn-ea"/>
                <a:sym typeface="+mn-lt"/>
              </a:rPr>
              <a:t>表演。</a:t>
            </a:r>
            <a:endParaRPr lang="zh-CN" altLang="en-US" sz="1200" kern="100" dirty="0">
              <a:cs typeface="+mn-ea"/>
              <a:sym typeface="+mn-lt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200" b="1" kern="100" dirty="0" smtClean="0">
                <a:cs typeface="+mn-ea"/>
                <a:sym typeface="+mn-lt"/>
              </a:rPr>
              <a:t>主持人</a:t>
            </a:r>
            <a:r>
              <a:rPr lang="zh-CN" altLang="en-US" sz="1200" b="1" kern="100" dirty="0">
                <a:cs typeface="+mn-ea"/>
                <a:sym typeface="+mn-lt"/>
              </a:rPr>
              <a:t>宣布晚会的结束，并宣读获得本次元旦晚会奖项的演员名单，由礼仪小姐上台为演员颁发荣誉证书和奖品</a:t>
            </a:r>
            <a:endParaRPr lang="zh-CN" altLang="en-US" sz="1200" kern="100" dirty="0">
              <a:cs typeface="+mn-ea"/>
              <a:sym typeface="+mn-lt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200" b="1" kern="100" dirty="0" smtClean="0">
                <a:cs typeface="+mn-ea"/>
                <a:sym typeface="+mn-lt"/>
              </a:rPr>
              <a:t>所有</a:t>
            </a:r>
            <a:r>
              <a:rPr lang="zh-CN" altLang="en-US" sz="1200" b="1" kern="100" dirty="0">
                <a:cs typeface="+mn-ea"/>
                <a:sym typeface="+mn-lt"/>
              </a:rPr>
              <a:t>演员上台，主持人宣布晚会的结束，并欢送嘉宾，感谢观众的到来（估计时间为</a:t>
            </a:r>
            <a:r>
              <a:rPr lang="en-US" altLang="zh-CN" sz="1200" b="1" kern="100" dirty="0">
                <a:cs typeface="+mn-ea"/>
                <a:sym typeface="+mn-lt"/>
              </a:rPr>
              <a:t>9</a:t>
            </a:r>
            <a:r>
              <a:rPr lang="zh-CN" altLang="en-US" sz="1200" b="1" kern="100" dirty="0">
                <a:cs typeface="+mn-ea"/>
                <a:sym typeface="+mn-lt"/>
              </a:rPr>
              <a:t>点到</a:t>
            </a:r>
            <a:r>
              <a:rPr lang="en-US" altLang="zh-CN" sz="1200" b="1" kern="100" dirty="0">
                <a:cs typeface="+mn-ea"/>
                <a:sym typeface="+mn-lt"/>
              </a:rPr>
              <a:t>9</a:t>
            </a:r>
            <a:r>
              <a:rPr lang="zh-CN" altLang="en-US" sz="1200" b="1" kern="100" dirty="0">
                <a:cs typeface="+mn-ea"/>
                <a:sym typeface="+mn-lt"/>
              </a:rPr>
              <a:t>点</a:t>
            </a:r>
            <a:r>
              <a:rPr lang="en-US" altLang="zh-CN" sz="1200" b="1" kern="100" dirty="0">
                <a:cs typeface="+mn-ea"/>
                <a:sym typeface="+mn-lt"/>
              </a:rPr>
              <a:t>30</a:t>
            </a:r>
            <a:r>
              <a:rPr lang="zh-CN" altLang="en-US" sz="1200" b="1" kern="100" dirty="0">
                <a:cs typeface="+mn-ea"/>
                <a:sym typeface="+mn-lt"/>
              </a:rPr>
              <a:t>分）。</a:t>
            </a:r>
            <a:endParaRPr lang="zh-CN" altLang="en-US" sz="1200" kern="100" dirty="0">
              <a:effectLst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13881" y="2058887"/>
            <a:ext cx="396199" cy="212310"/>
            <a:chOff x="1448129" y="2190865"/>
            <a:chExt cx="396199" cy="212310"/>
          </a:xfrm>
        </p:grpSpPr>
        <p:sp>
          <p:nvSpPr>
            <p:cNvPr id="36" name="燕尾形 35"/>
            <p:cNvSpPr/>
            <p:nvPr/>
          </p:nvSpPr>
          <p:spPr>
            <a:xfrm>
              <a:off x="1448129" y="2191432"/>
              <a:ext cx="211743" cy="211743"/>
            </a:xfrm>
            <a:prstGeom prst="chevron">
              <a:avLst/>
            </a:prstGeom>
            <a:solidFill>
              <a:srgbClr val="D20402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cs typeface="+mn-ea"/>
                <a:sym typeface="+mn-lt"/>
              </a:endParaRPr>
            </a:p>
          </p:txBody>
        </p:sp>
        <p:sp>
          <p:nvSpPr>
            <p:cNvPr id="42" name="燕尾形 41"/>
            <p:cNvSpPr/>
            <p:nvPr/>
          </p:nvSpPr>
          <p:spPr>
            <a:xfrm>
              <a:off x="1632585" y="2190865"/>
              <a:ext cx="211743" cy="211743"/>
            </a:xfrm>
            <a:prstGeom prst="chevron">
              <a:avLst/>
            </a:prstGeom>
            <a:solidFill>
              <a:srgbClr val="D20402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827607" y="2414958"/>
            <a:ext cx="396199" cy="212310"/>
            <a:chOff x="1448129" y="2190865"/>
            <a:chExt cx="396199" cy="212310"/>
          </a:xfrm>
        </p:grpSpPr>
        <p:sp>
          <p:nvSpPr>
            <p:cNvPr id="51" name="燕尾形 50"/>
            <p:cNvSpPr/>
            <p:nvPr/>
          </p:nvSpPr>
          <p:spPr>
            <a:xfrm>
              <a:off x="1448129" y="2191432"/>
              <a:ext cx="211743" cy="211743"/>
            </a:xfrm>
            <a:prstGeom prst="chevron">
              <a:avLst/>
            </a:prstGeom>
            <a:solidFill>
              <a:srgbClr val="D20402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cs typeface="+mn-ea"/>
                <a:sym typeface="+mn-lt"/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>
              <a:off x="1632585" y="2190865"/>
              <a:ext cx="211743" cy="211743"/>
            </a:xfrm>
            <a:prstGeom prst="chevron">
              <a:avLst/>
            </a:prstGeom>
            <a:solidFill>
              <a:srgbClr val="D20402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827524" y="2767331"/>
            <a:ext cx="396199" cy="212310"/>
            <a:chOff x="1448129" y="2190865"/>
            <a:chExt cx="396199" cy="212310"/>
          </a:xfrm>
        </p:grpSpPr>
        <p:sp>
          <p:nvSpPr>
            <p:cNvPr id="54" name="燕尾形 53"/>
            <p:cNvSpPr/>
            <p:nvPr/>
          </p:nvSpPr>
          <p:spPr>
            <a:xfrm>
              <a:off x="1448129" y="2191432"/>
              <a:ext cx="211743" cy="211743"/>
            </a:xfrm>
            <a:prstGeom prst="chevron">
              <a:avLst/>
            </a:prstGeom>
            <a:solidFill>
              <a:srgbClr val="D20402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cs typeface="+mn-ea"/>
                <a:sym typeface="+mn-lt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1632585" y="2190865"/>
              <a:ext cx="211743" cy="211743"/>
            </a:xfrm>
            <a:prstGeom prst="chevron">
              <a:avLst/>
            </a:prstGeom>
            <a:solidFill>
              <a:srgbClr val="D20402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827524" y="3462533"/>
            <a:ext cx="396199" cy="212310"/>
            <a:chOff x="1448129" y="2190865"/>
            <a:chExt cx="396199" cy="212310"/>
          </a:xfrm>
        </p:grpSpPr>
        <p:sp>
          <p:nvSpPr>
            <p:cNvPr id="57" name="燕尾形 56"/>
            <p:cNvSpPr/>
            <p:nvPr/>
          </p:nvSpPr>
          <p:spPr>
            <a:xfrm>
              <a:off x="1448129" y="2191432"/>
              <a:ext cx="211743" cy="211743"/>
            </a:xfrm>
            <a:prstGeom prst="chevron">
              <a:avLst/>
            </a:prstGeom>
            <a:solidFill>
              <a:srgbClr val="D20402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cs typeface="+mn-ea"/>
                <a:sym typeface="+mn-lt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1632585" y="2190865"/>
              <a:ext cx="211743" cy="211743"/>
            </a:xfrm>
            <a:prstGeom prst="chevron">
              <a:avLst/>
            </a:prstGeom>
            <a:solidFill>
              <a:srgbClr val="D20402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0"/>
            <a:ext cx="4709333" cy="38595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-46323"/>
            <a:ext cx="9283185" cy="43765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205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8" name="图片 1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142" y="2819173"/>
            <a:ext cx="2752266" cy="2752266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07" y="3590982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467" y="-46323"/>
            <a:ext cx="2096005" cy="2638159"/>
          </a:xfrm>
          <a:prstGeom prst="rect">
            <a:avLst/>
          </a:prstGeom>
        </p:spPr>
      </p:pic>
      <p:grpSp>
        <p:nvGrpSpPr>
          <p:cNvPr id="47" name="淘宝店Chenying0907出品 1"/>
          <p:cNvGrpSpPr/>
          <p:nvPr/>
        </p:nvGrpSpPr>
        <p:grpSpPr>
          <a:xfrm>
            <a:off x="2496160" y="2980660"/>
            <a:ext cx="5176622" cy="519594"/>
            <a:chOff x="2392484" y="1721823"/>
            <a:chExt cx="5767306" cy="387316"/>
          </a:xfrm>
        </p:grpSpPr>
        <p:sp>
          <p:nvSpPr>
            <p:cNvPr id="49" name="淘宝店Chenying0907出品 26"/>
            <p:cNvSpPr txBox="1"/>
            <p:nvPr/>
          </p:nvSpPr>
          <p:spPr>
            <a:xfrm>
              <a:off x="2392484" y="1721823"/>
              <a:ext cx="5474652" cy="380745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24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淘宝店Chenying0907出品 66"/>
            <p:cNvSpPr txBox="1"/>
            <p:nvPr/>
          </p:nvSpPr>
          <p:spPr>
            <a:xfrm>
              <a:off x="3417002" y="1721823"/>
              <a:ext cx="4742788" cy="387316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r>
                <a:rPr lang="zh-CN" altLang="en-US" sz="2800" dirty="0">
                  <a:effectLst/>
                  <a:latin typeface="+mn-lt"/>
                  <a:ea typeface="+mn-ea"/>
                  <a:cs typeface="+mn-ea"/>
                  <a:sym typeface="+mn-lt"/>
                </a:rPr>
                <a:t>九、晚会后期安排</a:t>
              </a:r>
              <a:endParaRPr lang="zh-CN" altLang="en-US" sz="2800" dirty="0"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677"/>
          <a:stretch>
            <a:fillRect/>
          </a:stretch>
        </p:blipFill>
        <p:spPr>
          <a:xfrm>
            <a:off x="2915873" y="329676"/>
            <a:ext cx="3841112" cy="2701200"/>
          </a:xfrm>
          <a:prstGeom prst="rect">
            <a:avLst/>
          </a:prstGeom>
        </p:spPr>
      </p:pic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83185" cy="437650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31" name="Picture 4" descr="F:\0PPT素材\图片333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27"/>
            <a:ext cx="3818840" cy="31297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3507933" y="1011488"/>
            <a:ext cx="2765532" cy="859004"/>
          </a:xfrm>
          <a:prstGeom prst="rect">
            <a:avLst/>
          </a:prstGeom>
        </p:spPr>
      </p:pic>
      <p:sp>
        <p:nvSpPr>
          <p:cNvPr id="75" name="淘宝店Chenying0907出品 66"/>
          <p:cNvSpPr txBox="1"/>
          <p:nvPr/>
        </p:nvSpPr>
        <p:spPr>
          <a:xfrm>
            <a:off x="3942338" y="1273525"/>
            <a:ext cx="1896722" cy="334927"/>
          </a:xfrm>
          <a:prstGeom prst="rect">
            <a:avLst/>
          </a:prstGeom>
          <a:noFill/>
        </p:spPr>
        <p:txBody>
          <a:bodyPr vert="horz" wrap="square" lIns="87848" tIns="43924" rIns="87848" bIns="43924" rtlCol="0">
            <a:spAutoFit/>
          </a:bodyPr>
          <a:lstStyle>
            <a:defPPr>
              <a:defRPr lang="en-US"/>
            </a:defPPr>
            <a:lvl1pPr defTabSz="878205" fontAlgn="auto">
              <a:spcBef>
                <a:spcPts val="0"/>
              </a:spcBef>
              <a:spcAft>
                <a:spcPts val="0"/>
              </a:spcAft>
              <a:defRPr sz="2300" b="1" baseline="0">
                <a:gradFill flip="none" rotWithShape="1">
                  <a:gsLst>
                    <a:gs pos="0">
                      <a:srgbClr val="FFC000"/>
                    </a:gs>
                    <a:gs pos="48000">
                      <a:srgbClr val="FFFF00">
                        <a:lumMod val="51000"/>
                        <a:lumOff val="49000"/>
                      </a:srgbClr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8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经典繁仿圆" pitchFamily="49" charset="-122"/>
              </a:defRPr>
            </a:lvl1pPr>
          </a:lstStyle>
          <a:p>
            <a:r>
              <a:rPr lang="zh-CN" altLang="en-US" sz="1600" dirty="0">
                <a:effectLst/>
                <a:latin typeface="+mn-lt"/>
                <a:ea typeface="+mn-ea"/>
                <a:cs typeface="+mn-ea"/>
                <a:sym typeface="+mn-lt"/>
              </a:rPr>
              <a:t>九、晚会后期安排</a:t>
            </a:r>
            <a:endParaRPr lang="zh-CN" altLang="en-US" sz="1600" dirty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76" y="3924886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918" y="2661489"/>
            <a:ext cx="2752266" cy="275226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911095" y="1815236"/>
            <a:ext cx="5855929" cy="1912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400" b="1" kern="100" dirty="0" smtClean="0">
                <a:solidFill>
                  <a:srgbClr val="000000"/>
                </a:solidFill>
                <a:cs typeface="+mn-ea"/>
                <a:sym typeface="+mn-lt"/>
              </a:rPr>
              <a:t>调查</a:t>
            </a:r>
            <a:r>
              <a:rPr lang="zh-CN" altLang="en-US" sz="1400" b="1" kern="100" dirty="0">
                <a:solidFill>
                  <a:srgbClr val="000000"/>
                </a:solidFill>
                <a:cs typeface="+mn-ea"/>
                <a:sym typeface="+mn-lt"/>
              </a:rPr>
              <a:t>评估：调查问卷，评估节目，将结果传达各部门。</a:t>
            </a:r>
            <a:br>
              <a:rPr lang="zh-CN" altLang="en-US" sz="1400" b="1" kern="100" dirty="0">
                <a:solidFill>
                  <a:srgbClr val="000000"/>
                </a:solidFill>
                <a:cs typeface="+mn-ea"/>
                <a:sym typeface="+mn-lt"/>
              </a:rPr>
            </a:br>
            <a:r>
              <a:rPr lang="zh-CN" altLang="en-US" sz="1400" b="1" kern="100" dirty="0" smtClean="0">
                <a:solidFill>
                  <a:srgbClr val="000000"/>
                </a:solidFill>
                <a:cs typeface="+mn-ea"/>
                <a:sym typeface="+mn-lt"/>
              </a:rPr>
              <a:t>书面</a:t>
            </a:r>
            <a:r>
              <a:rPr lang="zh-CN" altLang="en-US" sz="1400" b="1" kern="100" dirty="0">
                <a:solidFill>
                  <a:srgbClr val="000000"/>
                </a:solidFill>
                <a:cs typeface="+mn-ea"/>
                <a:sym typeface="+mn-lt"/>
              </a:rPr>
              <a:t>总结：各部均以书面形式做出总结并上交致主席团。 </a:t>
            </a:r>
            <a:br>
              <a:rPr lang="zh-CN" altLang="en-US" sz="1400" b="1" kern="100" dirty="0">
                <a:solidFill>
                  <a:srgbClr val="000000"/>
                </a:solidFill>
                <a:cs typeface="+mn-ea"/>
                <a:sym typeface="+mn-lt"/>
              </a:rPr>
            </a:br>
            <a:r>
              <a:rPr lang="zh-CN" altLang="en-US" sz="1400" b="1" kern="100" dirty="0" smtClean="0">
                <a:solidFill>
                  <a:srgbClr val="000000"/>
                </a:solidFill>
                <a:cs typeface="+mn-ea"/>
                <a:sym typeface="+mn-lt"/>
              </a:rPr>
              <a:t>晚会</a:t>
            </a:r>
            <a:r>
              <a:rPr lang="zh-CN" altLang="en-US" sz="1400" b="1" kern="100" dirty="0">
                <a:solidFill>
                  <a:srgbClr val="000000"/>
                </a:solidFill>
                <a:cs typeface="+mn-ea"/>
                <a:sym typeface="+mn-lt"/>
              </a:rPr>
              <a:t>录像、照片的制作及网络宣传：由宣传组负责。  </a:t>
            </a:r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79653" y="1719704"/>
            <a:ext cx="1312119" cy="2171055"/>
            <a:chOff x="1140251" y="1382338"/>
            <a:chExt cx="1859584" cy="3076902"/>
          </a:xfrm>
        </p:grpSpPr>
        <p:sp>
          <p:nvSpPr>
            <p:cNvPr id="25" name="环形箭头 24"/>
            <p:cNvSpPr/>
            <p:nvPr/>
          </p:nvSpPr>
          <p:spPr>
            <a:xfrm rot="5821583">
              <a:off x="1576916" y="1382338"/>
              <a:ext cx="1422919" cy="1422919"/>
            </a:xfrm>
            <a:prstGeom prst="circularArrow">
              <a:avLst>
                <a:gd name="adj1" fmla="val 12210"/>
                <a:gd name="adj2" fmla="val 962415"/>
                <a:gd name="adj3" fmla="val 20476901"/>
                <a:gd name="adj4" fmla="val 4790682"/>
                <a:gd name="adj5" fmla="val 10014"/>
              </a:avLst>
            </a:prstGeom>
            <a:solidFill>
              <a:srgbClr val="D20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" name="环形箭头 25"/>
            <p:cNvSpPr/>
            <p:nvPr/>
          </p:nvSpPr>
          <p:spPr>
            <a:xfrm rot="15407819" flipH="1">
              <a:off x="1140251" y="2226475"/>
              <a:ext cx="1422920" cy="1422920"/>
            </a:xfrm>
            <a:prstGeom prst="circularArrow">
              <a:avLst>
                <a:gd name="adj1" fmla="val 12210"/>
                <a:gd name="adj2" fmla="val 962415"/>
                <a:gd name="adj3" fmla="val 20476901"/>
                <a:gd name="adj4" fmla="val 7214319"/>
                <a:gd name="adj5" fmla="val 10014"/>
              </a:avLst>
            </a:prstGeom>
            <a:solidFill>
              <a:srgbClr val="D20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同心圆 4"/>
            <p:cNvSpPr/>
            <p:nvPr/>
          </p:nvSpPr>
          <p:spPr>
            <a:xfrm>
              <a:off x="1659808" y="3148968"/>
              <a:ext cx="1279169" cy="1310272"/>
            </a:xfrm>
            <a:custGeom>
              <a:avLst/>
              <a:gdLst/>
              <a:ahLst/>
              <a:cxnLst/>
              <a:rect l="l" t="t" r="r" b="b"/>
              <a:pathLst>
                <a:path w="1505802" h="1542416">
                  <a:moveTo>
                    <a:pt x="752901" y="0"/>
                  </a:moveTo>
                  <a:cubicBezTo>
                    <a:pt x="1168717" y="0"/>
                    <a:pt x="1505802" y="345282"/>
                    <a:pt x="1505802" y="771208"/>
                  </a:cubicBezTo>
                  <a:cubicBezTo>
                    <a:pt x="1505802" y="1197134"/>
                    <a:pt x="1168717" y="1542416"/>
                    <a:pt x="752901" y="1542416"/>
                  </a:cubicBezTo>
                  <a:cubicBezTo>
                    <a:pt x="337085" y="1542416"/>
                    <a:pt x="0" y="1197134"/>
                    <a:pt x="0" y="771208"/>
                  </a:cubicBezTo>
                  <a:lnTo>
                    <a:pt x="939" y="752159"/>
                  </a:lnTo>
                  <a:lnTo>
                    <a:pt x="192314" y="752159"/>
                  </a:lnTo>
                  <a:lnTo>
                    <a:pt x="190454" y="771208"/>
                  </a:lnTo>
                  <a:cubicBezTo>
                    <a:pt x="190454" y="1091950"/>
                    <a:pt x="442270" y="1351962"/>
                    <a:pt x="752901" y="1351962"/>
                  </a:cubicBezTo>
                  <a:cubicBezTo>
                    <a:pt x="1063532" y="1351962"/>
                    <a:pt x="1315348" y="1091950"/>
                    <a:pt x="1315348" y="771208"/>
                  </a:cubicBezTo>
                  <a:cubicBezTo>
                    <a:pt x="1315348" y="450466"/>
                    <a:pt x="1063532" y="190454"/>
                    <a:pt x="752901" y="190454"/>
                  </a:cubicBezTo>
                  <a:cubicBezTo>
                    <a:pt x="618068" y="190454"/>
                    <a:pt x="494315" y="239443"/>
                    <a:pt x="399119" y="323129"/>
                  </a:cubicBezTo>
                  <a:lnTo>
                    <a:pt x="237651" y="211403"/>
                  </a:lnTo>
                  <a:cubicBezTo>
                    <a:pt x="371203" y="79840"/>
                    <a:pt x="552949" y="0"/>
                    <a:pt x="752901" y="0"/>
                  </a:cubicBezTo>
                  <a:close/>
                </a:path>
              </a:pathLst>
            </a:custGeom>
            <a:solidFill>
              <a:srgbClr val="D20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207"/>
            <p:cNvSpPr txBox="1"/>
            <p:nvPr/>
          </p:nvSpPr>
          <p:spPr>
            <a:xfrm>
              <a:off x="1993677" y="1763619"/>
              <a:ext cx="625209" cy="5234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D20402"/>
                  </a:solidFill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rgbClr val="D20402"/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208"/>
            <p:cNvSpPr txBox="1"/>
            <p:nvPr/>
          </p:nvSpPr>
          <p:spPr>
            <a:xfrm>
              <a:off x="1517235" y="2683968"/>
              <a:ext cx="625209" cy="5234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D20402"/>
                  </a:solidFill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rgbClr val="D20402"/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209"/>
            <p:cNvSpPr txBox="1"/>
            <p:nvPr/>
          </p:nvSpPr>
          <p:spPr>
            <a:xfrm>
              <a:off x="1970058" y="3523450"/>
              <a:ext cx="625209" cy="5234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D20402"/>
                  </a:solidFill>
                  <a:cs typeface="+mn-ea"/>
                  <a:sym typeface="+mn-lt"/>
                </a:rPr>
                <a:t>03</a:t>
              </a:r>
              <a:endParaRPr lang="zh-CN" altLang="en-US" b="1" dirty="0">
                <a:solidFill>
                  <a:srgbClr val="D20402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0"/>
            <a:ext cx="4709333" cy="38595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-46323"/>
            <a:ext cx="9283185" cy="43765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205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8" name="图片 1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142" y="2819173"/>
            <a:ext cx="2752266" cy="2752266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07" y="3590982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467" y="-46323"/>
            <a:ext cx="2096005" cy="2638159"/>
          </a:xfrm>
          <a:prstGeom prst="rect">
            <a:avLst/>
          </a:prstGeom>
        </p:spPr>
      </p:pic>
      <p:grpSp>
        <p:nvGrpSpPr>
          <p:cNvPr id="47" name="淘宝店Chenying0907出品 1"/>
          <p:cNvGrpSpPr/>
          <p:nvPr/>
        </p:nvGrpSpPr>
        <p:grpSpPr>
          <a:xfrm>
            <a:off x="2496160" y="2971845"/>
            <a:ext cx="4913941" cy="519594"/>
            <a:chOff x="2392484" y="1715252"/>
            <a:chExt cx="5474652" cy="387316"/>
          </a:xfrm>
        </p:grpSpPr>
        <p:sp>
          <p:nvSpPr>
            <p:cNvPr id="49" name="淘宝店Chenying0907出品 26"/>
            <p:cNvSpPr txBox="1"/>
            <p:nvPr/>
          </p:nvSpPr>
          <p:spPr>
            <a:xfrm>
              <a:off x="2392484" y="1721823"/>
              <a:ext cx="5474652" cy="380745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24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淘宝店Chenying0907出品 66"/>
            <p:cNvSpPr txBox="1"/>
            <p:nvPr/>
          </p:nvSpPr>
          <p:spPr>
            <a:xfrm>
              <a:off x="2864311" y="1715252"/>
              <a:ext cx="4742789" cy="387316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r>
                <a:rPr lang="zh-CN" altLang="en-US" sz="2800" dirty="0">
                  <a:effectLst/>
                  <a:latin typeface="+mn-lt"/>
                  <a:ea typeface="+mn-ea"/>
                  <a:cs typeface="+mn-ea"/>
                  <a:sym typeface="+mn-lt"/>
                </a:rPr>
                <a:t>十、晚会所需物品、设备</a:t>
              </a:r>
              <a:endParaRPr lang="zh-CN" altLang="en-US" sz="2800" dirty="0"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677"/>
          <a:stretch>
            <a:fillRect/>
          </a:stretch>
        </p:blipFill>
        <p:spPr>
          <a:xfrm>
            <a:off x="2915873" y="329676"/>
            <a:ext cx="3841112" cy="2701200"/>
          </a:xfrm>
          <a:prstGeom prst="rect">
            <a:avLst/>
          </a:prstGeom>
        </p:spPr>
      </p:pic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83185" cy="437650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31" name="Picture 4" descr="F:\0PPT素材\图片333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27"/>
            <a:ext cx="3818840" cy="31297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3507933" y="1011488"/>
            <a:ext cx="2765532" cy="859004"/>
          </a:xfrm>
          <a:prstGeom prst="rect">
            <a:avLst/>
          </a:prstGeom>
        </p:spPr>
      </p:pic>
      <p:sp>
        <p:nvSpPr>
          <p:cNvPr id="75" name="淘宝店Chenying0907出品 66"/>
          <p:cNvSpPr txBox="1"/>
          <p:nvPr/>
        </p:nvSpPr>
        <p:spPr>
          <a:xfrm>
            <a:off x="3818840" y="1282428"/>
            <a:ext cx="2331127" cy="304149"/>
          </a:xfrm>
          <a:prstGeom prst="rect">
            <a:avLst/>
          </a:prstGeom>
          <a:noFill/>
        </p:spPr>
        <p:txBody>
          <a:bodyPr vert="horz" wrap="square" lIns="87848" tIns="43924" rIns="87848" bIns="43924" rtlCol="0">
            <a:spAutoFit/>
          </a:bodyPr>
          <a:lstStyle>
            <a:defPPr>
              <a:defRPr lang="en-US"/>
            </a:defPPr>
            <a:lvl1pPr defTabSz="878205" fontAlgn="auto">
              <a:spcBef>
                <a:spcPts val="0"/>
              </a:spcBef>
              <a:spcAft>
                <a:spcPts val="0"/>
              </a:spcAft>
              <a:defRPr sz="2300" b="1" baseline="0">
                <a:gradFill flip="none" rotWithShape="1">
                  <a:gsLst>
                    <a:gs pos="0">
                      <a:srgbClr val="FFC000"/>
                    </a:gs>
                    <a:gs pos="48000">
                      <a:srgbClr val="FFFF00">
                        <a:lumMod val="51000"/>
                        <a:lumOff val="49000"/>
                      </a:srgbClr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8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经典繁仿圆" pitchFamily="49" charset="-122"/>
              </a:defRPr>
            </a:lvl1pPr>
          </a:lstStyle>
          <a:p>
            <a:r>
              <a:rPr lang="zh-CN" altLang="en-US" sz="1400" dirty="0">
                <a:effectLst/>
                <a:latin typeface="+mn-lt"/>
                <a:ea typeface="+mn-ea"/>
                <a:cs typeface="+mn-ea"/>
                <a:sym typeface="+mn-lt"/>
              </a:rPr>
              <a:t>十、晚会所需物品、设备</a:t>
            </a:r>
            <a:endParaRPr lang="zh-CN" altLang="en-US" sz="1400" dirty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76" y="3924886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918" y="2661489"/>
            <a:ext cx="2752266" cy="27522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8469" y="2069807"/>
            <a:ext cx="7144459" cy="149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200000"/>
              </a:lnSpc>
            </a:pPr>
            <a:r>
              <a:rPr lang="zh-CN" altLang="en-US" sz="1600" b="1" kern="100" dirty="0" smtClean="0">
                <a:cs typeface="+mn-ea"/>
                <a:sym typeface="+mn-lt"/>
              </a:rPr>
              <a:t>排</a:t>
            </a:r>
            <a:r>
              <a:rPr lang="zh-CN" altLang="en-US" sz="1600" b="1" kern="100" dirty="0">
                <a:cs typeface="+mn-ea"/>
                <a:sym typeface="+mn-lt"/>
              </a:rPr>
              <a:t>插；舞台背景布；拉布线；嘉宾座；饮用水；</a:t>
            </a:r>
            <a:r>
              <a:rPr lang="zh-CN" altLang="en-US" sz="1600" b="1" kern="100" dirty="0" smtClean="0">
                <a:cs typeface="+mn-ea"/>
                <a:sym typeface="+mn-lt"/>
              </a:rPr>
              <a:t>邀请函；</a:t>
            </a:r>
            <a:endParaRPr lang="en-US" altLang="zh-CN" sz="1600" b="1" kern="100" dirty="0" smtClean="0">
              <a:cs typeface="+mn-ea"/>
              <a:sym typeface="+mn-lt"/>
            </a:endParaRPr>
          </a:p>
          <a:p>
            <a:pPr indent="266700" algn="just">
              <a:lnSpc>
                <a:spcPct val="200000"/>
              </a:lnSpc>
            </a:pPr>
            <a:r>
              <a:rPr lang="zh-CN" altLang="en-US" sz="1600" b="1" kern="100" dirty="0" smtClean="0">
                <a:cs typeface="+mn-ea"/>
                <a:sym typeface="+mn-lt"/>
              </a:rPr>
              <a:t>气球</a:t>
            </a:r>
            <a:r>
              <a:rPr lang="zh-CN" altLang="en-US" sz="1600" b="1" kern="100" dirty="0">
                <a:cs typeface="+mn-ea"/>
                <a:sym typeface="+mn-lt"/>
              </a:rPr>
              <a:t>；彩带；卡纸；油性笔；剪刀；透明胶；</a:t>
            </a:r>
            <a:r>
              <a:rPr lang="zh-CN" altLang="en-US" sz="1600" b="1" kern="100" dirty="0" smtClean="0">
                <a:cs typeface="+mn-ea"/>
                <a:sym typeface="+mn-lt"/>
              </a:rPr>
              <a:t>双面胶；</a:t>
            </a:r>
            <a:r>
              <a:rPr lang="zh-CN" altLang="en-US" sz="1600" b="1" kern="100" dirty="0">
                <a:cs typeface="+mn-ea"/>
                <a:sym typeface="+mn-lt"/>
              </a:rPr>
              <a:t>红地毯；音响；</a:t>
            </a:r>
            <a:r>
              <a:rPr lang="zh-CN" altLang="en-US" sz="1600" b="1" kern="100" dirty="0" smtClean="0">
                <a:cs typeface="+mn-ea"/>
                <a:sym typeface="+mn-lt"/>
              </a:rPr>
              <a:t>麦</a:t>
            </a:r>
            <a:endParaRPr lang="en-US" altLang="zh-CN" sz="1600" b="1" kern="100" dirty="0" smtClean="0">
              <a:cs typeface="+mn-ea"/>
              <a:sym typeface="+mn-lt"/>
            </a:endParaRPr>
          </a:p>
          <a:p>
            <a:pPr indent="266700" algn="just">
              <a:lnSpc>
                <a:spcPct val="200000"/>
              </a:lnSpc>
            </a:pPr>
            <a:r>
              <a:rPr lang="zh-CN" altLang="en-US" sz="1600" b="1" kern="100" dirty="0" smtClean="0">
                <a:cs typeface="+mn-ea"/>
                <a:sym typeface="+mn-lt"/>
              </a:rPr>
              <a:t>克</a:t>
            </a:r>
            <a:r>
              <a:rPr lang="zh-CN" altLang="en-US" sz="1600" b="1" kern="100" dirty="0">
                <a:cs typeface="+mn-ea"/>
                <a:sym typeface="+mn-lt"/>
              </a:rPr>
              <a:t>风；话筒架；相机；</a:t>
            </a:r>
            <a:r>
              <a:rPr lang="zh-CN" altLang="en-US" sz="1600" b="1" kern="100" dirty="0" smtClean="0">
                <a:cs typeface="+mn-ea"/>
                <a:sym typeface="+mn-lt"/>
              </a:rPr>
              <a:t>签到台</a:t>
            </a:r>
            <a:r>
              <a:rPr lang="zh-CN" altLang="en-US" sz="1600" b="1" kern="100" dirty="0">
                <a:cs typeface="+mn-ea"/>
                <a:sym typeface="+mn-lt"/>
              </a:rPr>
              <a:t>；签到用纸；桌子；凳子；礼仪小姐旗袍。</a:t>
            </a:r>
            <a:endParaRPr lang="zh-CN" altLang="en-US" sz="1600" kern="100" dirty="0">
              <a:effectLst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0"/>
            <a:ext cx="4709333" cy="38595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-46323"/>
            <a:ext cx="9283185" cy="43765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205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8" name="图片 1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142" y="2819173"/>
            <a:ext cx="2752266" cy="2752266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07" y="3590982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467" y="-46323"/>
            <a:ext cx="2096005" cy="2638159"/>
          </a:xfrm>
          <a:prstGeom prst="rect">
            <a:avLst/>
          </a:prstGeom>
        </p:spPr>
      </p:pic>
      <p:grpSp>
        <p:nvGrpSpPr>
          <p:cNvPr id="47" name="淘宝店Chenying0907出品 1"/>
          <p:cNvGrpSpPr/>
          <p:nvPr/>
        </p:nvGrpSpPr>
        <p:grpSpPr>
          <a:xfrm>
            <a:off x="2496160" y="2971845"/>
            <a:ext cx="4913941" cy="519594"/>
            <a:chOff x="2392484" y="1715252"/>
            <a:chExt cx="5474652" cy="387316"/>
          </a:xfrm>
        </p:grpSpPr>
        <p:sp>
          <p:nvSpPr>
            <p:cNvPr id="49" name="淘宝店Chenying0907出品 26"/>
            <p:cNvSpPr txBox="1"/>
            <p:nvPr/>
          </p:nvSpPr>
          <p:spPr>
            <a:xfrm>
              <a:off x="2392484" y="1721823"/>
              <a:ext cx="5474652" cy="380745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24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淘宝店Chenying0907出品 66"/>
            <p:cNvSpPr txBox="1"/>
            <p:nvPr/>
          </p:nvSpPr>
          <p:spPr>
            <a:xfrm>
              <a:off x="3124347" y="1715252"/>
              <a:ext cx="4742789" cy="387316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r>
                <a:rPr lang="zh-CN" altLang="en-US" sz="2800" dirty="0">
                  <a:effectLst/>
                  <a:latin typeface="+mn-lt"/>
                  <a:ea typeface="+mn-ea"/>
                  <a:cs typeface="+mn-ea"/>
                  <a:sym typeface="+mn-lt"/>
                </a:rPr>
                <a:t>十一、晚会奖项设置</a:t>
              </a:r>
              <a:endParaRPr lang="zh-CN" altLang="en-US" sz="2800" dirty="0"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677"/>
          <a:stretch>
            <a:fillRect/>
          </a:stretch>
        </p:blipFill>
        <p:spPr>
          <a:xfrm>
            <a:off x="2915873" y="329676"/>
            <a:ext cx="3841112" cy="2701200"/>
          </a:xfrm>
          <a:prstGeom prst="rect">
            <a:avLst/>
          </a:prstGeom>
        </p:spPr>
      </p:pic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83185" cy="437650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31" name="Picture 4" descr="F:\0PPT素材\图片333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27"/>
            <a:ext cx="3818840" cy="31297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3507933" y="1011488"/>
            <a:ext cx="2765532" cy="859004"/>
          </a:xfrm>
          <a:prstGeom prst="rect">
            <a:avLst/>
          </a:prstGeom>
        </p:spPr>
      </p:pic>
      <p:sp>
        <p:nvSpPr>
          <p:cNvPr id="75" name="淘宝店Chenying0907出品 66"/>
          <p:cNvSpPr txBox="1"/>
          <p:nvPr/>
        </p:nvSpPr>
        <p:spPr>
          <a:xfrm>
            <a:off x="4009315" y="1270933"/>
            <a:ext cx="2331127" cy="304149"/>
          </a:xfrm>
          <a:prstGeom prst="rect">
            <a:avLst/>
          </a:prstGeom>
          <a:noFill/>
        </p:spPr>
        <p:txBody>
          <a:bodyPr vert="horz" wrap="square" lIns="87848" tIns="43924" rIns="87848" bIns="43924" rtlCol="0">
            <a:spAutoFit/>
          </a:bodyPr>
          <a:lstStyle>
            <a:defPPr>
              <a:defRPr lang="en-US"/>
            </a:defPPr>
            <a:lvl1pPr defTabSz="878205" fontAlgn="auto">
              <a:spcBef>
                <a:spcPts val="0"/>
              </a:spcBef>
              <a:spcAft>
                <a:spcPts val="0"/>
              </a:spcAft>
              <a:defRPr sz="2300" b="1" baseline="0">
                <a:gradFill flip="none" rotWithShape="1">
                  <a:gsLst>
                    <a:gs pos="0">
                      <a:srgbClr val="FFC000"/>
                    </a:gs>
                    <a:gs pos="48000">
                      <a:srgbClr val="FFFF00">
                        <a:lumMod val="51000"/>
                        <a:lumOff val="49000"/>
                      </a:srgbClr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8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经典繁仿圆" pitchFamily="49" charset="-122"/>
              </a:defRPr>
            </a:lvl1pPr>
          </a:lstStyle>
          <a:p>
            <a:r>
              <a:rPr lang="zh-CN" altLang="en-US" sz="1400" dirty="0">
                <a:effectLst/>
                <a:latin typeface="+mn-lt"/>
                <a:ea typeface="+mn-ea"/>
                <a:cs typeface="+mn-ea"/>
                <a:sym typeface="+mn-lt"/>
              </a:rPr>
              <a:t>十一、晚会奖项设置</a:t>
            </a:r>
            <a:endParaRPr lang="zh-CN" altLang="en-US" sz="1400" dirty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76" y="3924886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918" y="2661489"/>
            <a:ext cx="2752266" cy="2752266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5514" y="2068445"/>
            <a:ext cx="2582057" cy="227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687572" y="1806384"/>
            <a:ext cx="279803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200000"/>
              </a:lnSpc>
            </a:pPr>
            <a:r>
              <a:rPr lang="en-US" altLang="zh-CN" sz="1400" b="1" kern="100" dirty="0">
                <a:cs typeface="+mn-ea"/>
                <a:sym typeface="+mn-lt"/>
              </a:rPr>
              <a:t>1·</a:t>
            </a:r>
            <a:r>
              <a:rPr lang="zh-CN" altLang="en-US" sz="1400" b="1" kern="100" dirty="0">
                <a:cs typeface="+mn-ea"/>
                <a:sym typeface="+mn-lt"/>
              </a:rPr>
              <a:t>一等奖   一名   </a:t>
            </a:r>
            <a:endParaRPr lang="zh-CN" altLang="en-US" sz="1400" kern="100" dirty="0">
              <a:cs typeface="+mn-ea"/>
              <a:sym typeface="+mn-lt"/>
            </a:endParaRPr>
          </a:p>
          <a:p>
            <a:pPr indent="266700" algn="just">
              <a:lnSpc>
                <a:spcPct val="200000"/>
              </a:lnSpc>
            </a:pPr>
            <a:r>
              <a:rPr lang="en-US" altLang="zh-CN" sz="1400" b="1" kern="100" dirty="0">
                <a:cs typeface="+mn-ea"/>
                <a:sym typeface="+mn-lt"/>
              </a:rPr>
              <a:t>2·</a:t>
            </a:r>
            <a:r>
              <a:rPr lang="zh-CN" altLang="en-US" sz="1400" b="1" kern="100" dirty="0">
                <a:cs typeface="+mn-ea"/>
                <a:sym typeface="+mn-lt"/>
              </a:rPr>
              <a:t>二等奖   两名 </a:t>
            </a:r>
            <a:endParaRPr lang="zh-CN" altLang="en-US" sz="1400" kern="100" dirty="0">
              <a:cs typeface="+mn-ea"/>
              <a:sym typeface="+mn-lt"/>
            </a:endParaRPr>
          </a:p>
          <a:p>
            <a:pPr indent="266700" algn="just">
              <a:lnSpc>
                <a:spcPct val="200000"/>
              </a:lnSpc>
            </a:pPr>
            <a:r>
              <a:rPr lang="en-US" altLang="zh-CN" sz="1400" b="1" kern="100" dirty="0">
                <a:cs typeface="+mn-ea"/>
                <a:sym typeface="+mn-lt"/>
              </a:rPr>
              <a:t>3·</a:t>
            </a:r>
            <a:r>
              <a:rPr lang="zh-CN" altLang="en-US" sz="1400" b="1" kern="100" dirty="0">
                <a:cs typeface="+mn-ea"/>
                <a:sym typeface="+mn-lt"/>
              </a:rPr>
              <a:t>三等奖   三名</a:t>
            </a:r>
            <a:endParaRPr lang="zh-CN" altLang="en-US" sz="1400" kern="100" dirty="0">
              <a:cs typeface="+mn-ea"/>
              <a:sym typeface="+mn-lt"/>
            </a:endParaRPr>
          </a:p>
          <a:p>
            <a:pPr indent="266700" algn="just">
              <a:lnSpc>
                <a:spcPct val="200000"/>
              </a:lnSpc>
            </a:pPr>
            <a:r>
              <a:rPr lang="en-US" altLang="zh-CN" sz="1400" b="1" kern="100" dirty="0">
                <a:cs typeface="+mn-ea"/>
                <a:sym typeface="+mn-lt"/>
              </a:rPr>
              <a:t>4·</a:t>
            </a:r>
            <a:r>
              <a:rPr lang="zh-CN" altLang="en-US" sz="1400" b="1" kern="100" dirty="0">
                <a:cs typeface="+mn-ea"/>
                <a:sym typeface="+mn-lt"/>
              </a:rPr>
              <a:t>优秀奖   六名</a:t>
            </a:r>
            <a:endParaRPr lang="zh-CN" altLang="en-US" sz="1400" kern="100" dirty="0">
              <a:cs typeface="+mn-ea"/>
              <a:sym typeface="+mn-lt"/>
            </a:endParaRPr>
          </a:p>
          <a:p>
            <a:pPr indent="266700" algn="just">
              <a:lnSpc>
                <a:spcPct val="200000"/>
              </a:lnSpc>
            </a:pPr>
            <a:r>
              <a:rPr lang="zh-CN" altLang="en-US" sz="1400" b="1" kern="100" dirty="0">
                <a:cs typeface="+mn-ea"/>
                <a:sym typeface="+mn-lt"/>
              </a:rPr>
              <a:t>（以上奖项均颁发荣誉证书）</a:t>
            </a:r>
            <a:endParaRPr lang="zh-CN" altLang="en-US" sz="1400" kern="100" dirty="0">
              <a:effectLst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0"/>
            <a:ext cx="4709333" cy="38595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-46323"/>
            <a:ext cx="9283185" cy="43765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205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8" name="图片 1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142" y="2819173"/>
            <a:ext cx="2752266" cy="2752266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07" y="3590982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467" y="-46323"/>
            <a:ext cx="2096005" cy="2638159"/>
          </a:xfrm>
          <a:prstGeom prst="rect">
            <a:avLst/>
          </a:prstGeom>
        </p:spPr>
      </p:pic>
      <p:grpSp>
        <p:nvGrpSpPr>
          <p:cNvPr id="47" name="淘宝店Chenying0907出品 1"/>
          <p:cNvGrpSpPr/>
          <p:nvPr/>
        </p:nvGrpSpPr>
        <p:grpSpPr>
          <a:xfrm>
            <a:off x="2496160" y="2980660"/>
            <a:ext cx="5339725" cy="519594"/>
            <a:chOff x="2392484" y="1721823"/>
            <a:chExt cx="5949021" cy="387316"/>
          </a:xfrm>
        </p:grpSpPr>
        <p:sp>
          <p:nvSpPr>
            <p:cNvPr id="49" name="淘宝店Chenying0907出品 26"/>
            <p:cNvSpPr txBox="1"/>
            <p:nvPr/>
          </p:nvSpPr>
          <p:spPr>
            <a:xfrm>
              <a:off x="2392484" y="1721823"/>
              <a:ext cx="5474652" cy="380745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24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淘宝店Chenying0907出品 66"/>
            <p:cNvSpPr txBox="1"/>
            <p:nvPr/>
          </p:nvSpPr>
          <p:spPr>
            <a:xfrm>
              <a:off x="3598716" y="1721823"/>
              <a:ext cx="4742789" cy="387316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r>
                <a:rPr lang="zh-CN" altLang="en-US" sz="2800" dirty="0">
                  <a:effectLst/>
                  <a:latin typeface="+mn-lt"/>
                  <a:ea typeface="+mn-ea"/>
                  <a:cs typeface="+mn-ea"/>
                  <a:sym typeface="+mn-lt"/>
                </a:rPr>
                <a:t>十二、资金预算  </a:t>
              </a:r>
              <a:endParaRPr lang="zh-CN" altLang="en-US" sz="2800" dirty="0"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677"/>
          <a:stretch>
            <a:fillRect/>
          </a:stretch>
        </p:blipFill>
        <p:spPr>
          <a:xfrm>
            <a:off x="2915873" y="329676"/>
            <a:ext cx="3841112" cy="2701200"/>
          </a:xfrm>
          <a:prstGeom prst="rect">
            <a:avLst/>
          </a:prstGeom>
        </p:spPr>
      </p:pic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83185" cy="437650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31" name="Picture 4" descr="F:\0PPT素材\图片333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27"/>
            <a:ext cx="3818840" cy="31297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351970" y="2285361"/>
            <a:ext cx="2567167" cy="711882"/>
          </a:xfrm>
          <a:prstGeom prst="rect">
            <a:avLst/>
          </a:prstGeom>
        </p:spPr>
      </p:pic>
      <p:sp>
        <p:nvSpPr>
          <p:cNvPr id="75" name="淘宝店Chenying0907出品 66"/>
          <p:cNvSpPr txBox="1"/>
          <p:nvPr/>
        </p:nvSpPr>
        <p:spPr>
          <a:xfrm>
            <a:off x="2439125" y="1872525"/>
            <a:ext cx="392855" cy="2010037"/>
          </a:xfrm>
          <a:prstGeom prst="rect">
            <a:avLst/>
          </a:prstGeom>
          <a:noFill/>
        </p:spPr>
        <p:txBody>
          <a:bodyPr vert="eaVert" wrap="square" lIns="87848" tIns="43924" rIns="87848" bIns="43924" rtlCol="0">
            <a:spAutoFit/>
          </a:bodyPr>
          <a:lstStyle>
            <a:defPPr>
              <a:defRPr lang="en-US"/>
            </a:defPPr>
            <a:lvl1pPr defTabSz="878205" fontAlgn="auto">
              <a:spcBef>
                <a:spcPts val="0"/>
              </a:spcBef>
              <a:spcAft>
                <a:spcPts val="0"/>
              </a:spcAft>
              <a:defRPr sz="2300" b="1" baseline="0">
                <a:gradFill flip="none" rotWithShape="1">
                  <a:gsLst>
                    <a:gs pos="0">
                      <a:srgbClr val="FFC000"/>
                    </a:gs>
                    <a:gs pos="48000">
                      <a:srgbClr val="FFFF00">
                        <a:lumMod val="51000"/>
                        <a:lumOff val="49000"/>
                      </a:srgbClr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8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经典繁仿圆" pitchFamily="49" charset="-122"/>
              </a:defRPr>
            </a:lvl1pPr>
          </a:lstStyle>
          <a:p>
            <a:r>
              <a:rPr lang="zh-CN" altLang="en-US" sz="1400" dirty="0">
                <a:effectLst/>
                <a:latin typeface="+mn-lt"/>
                <a:ea typeface="+mn-ea"/>
                <a:cs typeface="+mn-ea"/>
                <a:sym typeface="+mn-lt"/>
              </a:rPr>
              <a:t>十二、资金预算  </a:t>
            </a:r>
            <a:endParaRPr lang="zh-CN" altLang="en-US" sz="1400" dirty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25" y="3760421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5912" y="2739040"/>
            <a:ext cx="2752266" cy="2752266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128195" y="940408"/>
          <a:ext cx="4549095" cy="31926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1357"/>
                <a:gridCol w="1186512"/>
                <a:gridCol w="428596"/>
                <a:gridCol w="428596"/>
                <a:gridCol w="467559"/>
                <a:gridCol w="1486475"/>
              </a:tblGrid>
              <a:tr h="22780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序号</a:t>
                      </a:r>
                      <a:endParaRPr lang="zh-CN" altLang="en-US" sz="900" kern="100" dirty="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项目</a:t>
                      </a:r>
                      <a:endParaRPr lang="zh-CN" altLang="en-US" sz="900" kern="100" dirty="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单价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数量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费用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备注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</a:tr>
              <a:tr h="22780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舞台背景布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600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600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灯布只能喷绘一面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</a:tr>
              <a:tr h="22780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2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气球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20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15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300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七彩气球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</a:tr>
              <a:tr h="22780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3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宣传海报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50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8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400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预算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</a:tr>
              <a:tr h="22780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4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彩带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 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 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150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 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</a:tr>
              <a:tr h="22780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5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舞台灯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2500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2500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（租赁）预算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</a:tr>
              <a:tr h="22780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6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荧光棒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1.5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100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150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（其余）各班自愿购买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</a:tr>
              <a:tr h="22780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6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邀请函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5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50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250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多的可供其他活动用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</a:tr>
              <a:tr h="22780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7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饮用水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 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 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200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 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</a:tr>
              <a:tr h="216266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8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其他物品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 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 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200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双面胶、透明胶等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</a:tr>
              <a:tr h="226803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9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奖品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 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 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700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 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</a:tr>
              <a:tr h="240351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10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互动环节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 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 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400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 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</a:tr>
              <a:tr h="229313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11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喷雾机 泡泡机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 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 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2000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预算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</a:tr>
              <a:tr h="22780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总计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 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 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 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7900</a:t>
                      </a:r>
                      <a:endParaRPr lang="zh-CN" altLang="en-US" sz="9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900" kern="100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弹性预算：</a:t>
                      </a:r>
                      <a:r>
                        <a:rPr lang="en-US" altLang="zh-CN" sz="900" kern="100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9000</a:t>
                      </a:r>
                      <a:endParaRPr lang="zh-CN" altLang="en-US" sz="900" kern="100" dirty="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7644" marR="57644" marT="38430" marB="38430" anchor="ctr">
                    <a:noFill/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335051" y="906139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 sz="160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26"/>
          <a:stretch>
            <a:fillRect/>
          </a:stretch>
        </p:blipFill>
        <p:spPr>
          <a:xfrm>
            <a:off x="1" y="0"/>
            <a:ext cx="9226192" cy="51435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280"/>
            <a:ext cx="9283185" cy="437650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912" y="-140184"/>
            <a:ext cx="4737777" cy="322269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6469"/>
            <a:ext cx="3998370" cy="3276901"/>
          </a:xfrm>
          <a:prstGeom prst="rect">
            <a:avLst/>
          </a:prstGeom>
        </p:spPr>
      </p:pic>
      <p:sp>
        <p:nvSpPr>
          <p:cNvPr id="12" name="椭圆 2"/>
          <p:cNvSpPr>
            <a:spLocks noChangeArrowheads="1"/>
          </p:cNvSpPr>
          <p:nvPr/>
        </p:nvSpPr>
        <p:spPr bwMode="auto">
          <a:xfrm>
            <a:off x="-642937" y="3983831"/>
            <a:ext cx="77390" cy="7739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椭圆 18"/>
          <p:cNvSpPr>
            <a:spLocks noChangeArrowheads="1"/>
          </p:cNvSpPr>
          <p:nvPr/>
        </p:nvSpPr>
        <p:spPr bwMode="auto">
          <a:xfrm>
            <a:off x="-835818" y="3983831"/>
            <a:ext cx="77390" cy="7739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椭圆 19"/>
          <p:cNvSpPr>
            <a:spLocks noChangeArrowheads="1"/>
          </p:cNvSpPr>
          <p:nvPr/>
        </p:nvSpPr>
        <p:spPr bwMode="auto">
          <a:xfrm>
            <a:off x="-1020366" y="3983831"/>
            <a:ext cx="77391" cy="7739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椭圆 20"/>
          <p:cNvSpPr>
            <a:spLocks noChangeArrowheads="1"/>
          </p:cNvSpPr>
          <p:nvPr/>
        </p:nvSpPr>
        <p:spPr bwMode="auto">
          <a:xfrm>
            <a:off x="-1213247" y="3983831"/>
            <a:ext cx="76200" cy="7739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椭圆 21"/>
          <p:cNvSpPr>
            <a:spLocks noChangeArrowheads="1"/>
          </p:cNvSpPr>
          <p:nvPr/>
        </p:nvSpPr>
        <p:spPr bwMode="auto">
          <a:xfrm>
            <a:off x="-1429941" y="3986212"/>
            <a:ext cx="77391" cy="762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椭圆 22"/>
          <p:cNvSpPr>
            <a:spLocks noChangeArrowheads="1"/>
          </p:cNvSpPr>
          <p:nvPr/>
        </p:nvSpPr>
        <p:spPr bwMode="auto">
          <a:xfrm>
            <a:off x="-642937" y="3982642"/>
            <a:ext cx="77390" cy="7739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椭圆 23"/>
          <p:cNvSpPr>
            <a:spLocks noChangeArrowheads="1"/>
          </p:cNvSpPr>
          <p:nvPr/>
        </p:nvSpPr>
        <p:spPr bwMode="auto">
          <a:xfrm>
            <a:off x="-835818" y="3982642"/>
            <a:ext cx="77390" cy="7739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椭圆 24"/>
          <p:cNvSpPr>
            <a:spLocks noChangeArrowheads="1"/>
          </p:cNvSpPr>
          <p:nvPr/>
        </p:nvSpPr>
        <p:spPr bwMode="auto">
          <a:xfrm>
            <a:off x="-1020366" y="3982642"/>
            <a:ext cx="77391" cy="7739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椭圆 25"/>
          <p:cNvSpPr>
            <a:spLocks noChangeArrowheads="1"/>
          </p:cNvSpPr>
          <p:nvPr/>
        </p:nvSpPr>
        <p:spPr bwMode="auto">
          <a:xfrm>
            <a:off x="-1213247" y="3982642"/>
            <a:ext cx="76200" cy="7739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椭圆 26"/>
          <p:cNvSpPr>
            <a:spLocks noChangeArrowheads="1"/>
          </p:cNvSpPr>
          <p:nvPr/>
        </p:nvSpPr>
        <p:spPr bwMode="auto">
          <a:xfrm>
            <a:off x="-1429941" y="3983831"/>
            <a:ext cx="77391" cy="7739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22145" y="5447445"/>
            <a:ext cx="1560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081" y="2592402"/>
            <a:ext cx="2752266" cy="275226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39283" y="3352146"/>
            <a:ext cx="5795176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77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E307"/>
                </a:solidFill>
                <a:cs typeface="+mn-ea"/>
                <a:sym typeface="+mn-lt"/>
              </a:rPr>
              <a:t>元旦节活动策划</a:t>
            </a:r>
            <a:r>
              <a:rPr lang="en-US" altLang="zh-CN" sz="4000" b="1" dirty="0" smtClean="0">
                <a:solidFill>
                  <a:srgbClr val="FFE307"/>
                </a:solidFill>
                <a:cs typeface="+mn-ea"/>
                <a:sym typeface="+mn-lt"/>
              </a:rPr>
              <a:t>PPT</a:t>
            </a:r>
            <a:r>
              <a:rPr lang="zh-CN" altLang="en-US" sz="4000" b="1" dirty="0" smtClean="0">
                <a:solidFill>
                  <a:srgbClr val="FFE307"/>
                </a:solidFill>
                <a:cs typeface="+mn-ea"/>
                <a:sym typeface="+mn-lt"/>
              </a:rPr>
              <a:t>模板</a:t>
            </a:r>
            <a:endParaRPr lang="zh-CN" altLang="en-US" sz="4000" b="1" dirty="0">
              <a:solidFill>
                <a:srgbClr val="FFE307"/>
              </a:solidFill>
              <a:cs typeface="+mn-ea"/>
              <a:sym typeface="+mn-lt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20" y="3494788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4000">
        <p14:vortex dir="r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0"/>
            <a:ext cx="4709333" cy="38595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-46323"/>
            <a:ext cx="9283185" cy="43765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205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8" name="图片 1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142" y="2819173"/>
            <a:ext cx="2752266" cy="2752266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07" y="3590982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467" y="-46323"/>
            <a:ext cx="2096005" cy="2638159"/>
          </a:xfrm>
          <a:prstGeom prst="rect">
            <a:avLst/>
          </a:prstGeom>
        </p:spPr>
      </p:pic>
      <p:grpSp>
        <p:nvGrpSpPr>
          <p:cNvPr id="47" name="淘宝店Chenying0907出品 1"/>
          <p:cNvGrpSpPr/>
          <p:nvPr/>
        </p:nvGrpSpPr>
        <p:grpSpPr>
          <a:xfrm>
            <a:off x="2496160" y="2980660"/>
            <a:ext cx="5245191" cy="519594"/>
            <a:chOff x="2392484" y="1721823"/>
            <a:chExt cx="5843700" cy="387316"/>
          </a:xfrm>
        </p:grpSpPr>
        <p:sp>
          <p:nvSpPr>
            <p:cNvPr id="49" name="淘宝店Chenying0907出品 26"/>
            <p:cNvSpPr txBox="1"/>
            <p:nvPr/>
          </p:nvSpPr>
          <p:spPr>
            <a:xfrm>
              <a:off x="2392484" y="1721823"/>
              <a:ext cx="5474652" cy="380745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24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淘宝店Chenying0907出品 66"/>
            <p:cNvSpPr txBox="1"/>
            <p:nvPr/>
          </p:nvSpPr>
          <p:spPr>
            <a:xfrm>
              <a:off x="3493397" y="1721823"/>
              <a:ext cx="4742787" cy="387316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pPr lvl="0"/>
              <a:r>
                <a:rPr lang="zh-CN" altLang="en-US" sz="2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一、晚会</a:t>
              </a:r>
              <a:r>
                <a:rPr lang="zh-CN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背景</a:t>
              </a:r>
              <a:endPara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73" y="329676"/>
            <a:ext cx="3841112" cy="3841112"/>
          </a:xfrm>
          <a:prstGeom prst="rect">
            <a:avLst/>
          </a:prstGeom>
        </p:spPr>
      </p:pic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26"/>
          <a:stretch>
            <a:fillRect/>
          </a:stretch>
        </p:blipFill>
        <p:spPr>
          <a:xfrm>
            <a:off x="1" y="0"/>
            <a:ext cx="9226192" cy="5143500"/>
          </a:xfrm>
          <a:prstGeom prst="rect">
            <a:avLst/>
          </a:prstGeom>
        </p:spPr>
      </p:pic>
      <p:sp>
        <p:nvSpPr>
          <p:cNvPr id="12" name="椭圆 2"/>
          <p:cNvSpPr>
            <a:spLocks noChangeArrowheads="1"/>
          </p:cNvSpPr>
          <p:nvPr/>
        </p:nvSpPr>
        <p:spPr bwMode="auto">
          <a:xfrm>
            <a:off x="-642937" y="3983831"/>
            <a:ext cx="77390" cy="7739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椭圆 18"/>
          <p:cNvSpPr>
            <a:spLocks noChangeArrowheads="1"/>
          </p:cNvSpPr>
          <p:nvPr/>
        </p:nvSpPr>
        <p:spPr bwMode="auto">
          <a:xfrm>
            <a:off x="-835818" y="3983831"/>
            <a:ext cx="77390" cy="7739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椭圆 19"/>
          <p:cNvSpPr>
            <a:spLocks noChangeArrowheads="1"/>
          </p:cNvSpPr>
          <p:nvPr/>
        </p:nvSpPr>
        <p:spPr bwMode="auto">
          <a:xfrm>
            <a:off x="-1020366" y="3983831"/>
            <a:ext cx="77391" cy="7739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椭圆 20"/>
          <p:cNvSpPr>
            <a:spLocks noChangeArrowheads="1"/>
          </p:cNvSpPr>
          <p:nvPr/>
        </p:nvSpPr>
        <p:spPr bwMode="auto">
          <a:xfrm>
            <a:off x="-1213247" y="3983831"/>
            <a:ext cx="76200" cy="7739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椭圆 21"/>
          <p:cNvSpPr>
            <a:spLocks noChangeArrowheads="1"/>
          </p:cNvSpPr>
          <p:nvPr/>
        </p:nvSpPr>
        <p:spPr bwMode="auto">
          <a:xfrm>
            <a:off x="-1429941" y="3986212"/>
            <a:ext cx="77391" cy="762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椭圆 22"/>
          <p:cNvSpPr>
            <a:spLocks noChangeArrowheads="1"/>
          </p:cNvSpPr>
          <p:nvPr/>
        </p:nvSpPr>
        <p:spPr bwMode="auto">
          <a:xfrm>
            <a:off x="-642937" y="3982642"/>
            <a:ext cx="77390" cy="7739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椭圆 23"/>
          <p:cNvSpPr>
            <a:spLocks noChangeArrowheads="1"/>
          </p:cNvSpPr>
          <p:nvPr/>
        </p:nvSpPr>
        <p:spPr bwMode="auto">
          <a:xfrm>
            <a:off x="-835818" y="3982642"/>
            <a:ext cx="77390" cy="7739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椭圆 24"/>
          <p:cNvSpPr>
            <a:spLocks noChangeArrowheads="1"/>
          </p:cNvSpPr>
          <p:nvPr/>
        </p:nvSpPr>
        <p:spPr bwMode="auto">
          <a:xfrm>
            <a:off x="-1020366" y="3982642"/>
            <a:ext cx="77391" cy="7739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椭圆 25"/>
          <p:cNvSpPr>
            <a:spLocks noChangeArrowheads="1"/>
          </p:cNvSpPr>
          <p:nvPr/>
        </p:nvSpPr>
        <p:spPr bwMode="auto">
          <a:xfrm>
            <a:off x="-1213247" y="3982642"/>
            <a:ext cx="76200" cy="7739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椭圆 26"/>
          <p:cNvSpPr>
            <a:spLocks noChangeArrowheads="1"/>
          </p:cNvSpPr>
          <p:nvPr/>
        </p:nvSpPr>
        <p:spPr bwMode="auto">
          <a:xfrm>
            <a:off x="-1429941" y="3983831"/>
            <a:ext cx="77391" cy="7739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63470"/>
            <a:ext cx="9283185" cy="43765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322145" y="5447445"/>
            <a:ext cx="1560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469" y="-420929"/>
            <a:ext cx="3395088" cy="33950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081" y="2592402"/>
            <a:ext cx="2752266" cy="2752266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67" y="3789759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1595063" y="1945604"/>
            <a:ext cx="6036067" cy="2692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300000"/>
              </a:lnSpc>
            </a:pPr>
            <a:r>
              <a:rPr lang="zh-CN" altLang="en-US" sz="2000" kern="0" dirty="0">
                <a:solidFill>
                  <a:srgbClr val="FCCE23"/>
                </a:solidFill>
                <a:cs typeface="+mn-ea"/>
                <a:sym typeface="+mn-lt"/>
              </a:rPr>
              <a:t> 告别</a:t>
            </a:r>
            <a:r>
              <a:rPr lang="en-US" altLang="zh-CN" sz="2000" kern="0" dirty="0" smtClean="0">
                <a:solidFill>
                  <a:srgbClr val="FCCE23"/>
                </a:solidFill>
                <a:cs typeface="+mn-ea"/>
                <a:sym typeface="+mn-lt"/>
              </a:rPr>
              <a:t>2017</a:t>
            </a:r>
            <a:r>
              <a:rPr lang="zh-CN" altLang="en-US" sz="2000" kern="0" dirty="0" smtClean="0">
                <a:solidFill>
                  <a:srgbClr val="FCCE23"/>
                </a:solidFill>
                <a:cs typeface="+mn-ea"/>
                <a:sym typeface="+mn-lt"/>
              </a:rPr>
              <a:t>年</a:t>
            </a:r>
            <a:r>
              <a:rPr lang="zh-CN" altLang="en-US" sz="2000" kern="0" dirty="0">
                <a:solidFill>
                  <a:srgbClr val="FCCE23"/>
                </a:solidFill>
                <a:cs typeface="+mn-ea"/>
                <a:sym typeface="+mn-lt"/>
              </a:rPr>
              <a:t>我们即将迎来崭新的</a:t>
            </a:r>
            <a:r>
              <a:rPr lang="en-US" altLang="zh-CN" sz="2000" kern="0" dirty="0" smtClean="0">
                <a:solidFill>
                  <a:srgbClr val="FCCE23"/>
                </a:solidFill>
                <a:cs typeface="+mn-ea"/>
                <a:sym typeface="+mn-lt"/>
              </a:rPr>
              <a:t>2018</a:t>
            </a:r>
            <a:r>
              <a:rPr lang="zh-CN" altLang="en-US" sz="2000" kern="0" dirty="0" smtClean="0">
                <a:solidFill>
                  <a:srgbClr val="FCCE23"/>
                </a:solidFill>
                <a:cs typeface="+mn-ea"/>
                <a:sym typeface="+mn-lt"/>
              </a:rPr>
              <a:t>年</a:t>
            </a:r>
            <a:r>
              <a:rPr lang="zh-CN" altLang="en-US" sz="2000" kern="0" dirty="0">
                <a:solidFill>
                  <a:srgbClr val="FCCE23"/>
                </a:solidFill>
                <a:cs typeface="+mn-ea"/>
                <a:sym typeface="+mn-lt"/>
              </a:rPr>
              <a:t>，我们将点燃我们的梦想、舞动我们的青春，迈向</a:t>
            </a:r>
            <a:r>
              <a:rPr lang="en-US" altLang="zh-CN" sz="2000" kern="0" dirty="0" smtClean="0">
                <a:solidFill>
                  <a:srgbClr val="FCCE23"/>
                </a:solidFill>
                <a:cs typeface="+mn-ea"/>
                <a:sym typeface="+mn-lt"/>
              </a:rPr>
              <a:t>2018</a:t>
            </a:r>
            <a:r>
              <a:rPr lang="zh-CN" altLang="en-US" sz="2000" kern="0" dirty="0" smtClean="0">
                <a:solidFill>
                  <a:srgbClr val="FCCE23"/>
                </a:solidFill>
                <a:cs typeface="+mn-ea"/>
                <a:sym typeface="+mn-lt"/>
              </a:rPr>
              <a:t>年</a:t>
            </a:r>
            <a:r>
              <a:rPr lang="zh-CN" altLang="en-US" sz="2000" kern="0" dirty="0">
                <a:solidFill>
                  <a:srgbClr val="FCCE23"/>
                </a:solidFill>
                <a:cs typeface="+mn-ea"/>
                <a:sym typeface="+mn-lt"/>
              </a:rPr>
              <a:t>的门槛，</a:t>
            </a:r>
            <a:r>
              <a:rPr lang="zh-CN" altLang="en-US" sz="2000" kern="100" dirty="0">
                <a:solidFill>
                  <a:srgbClr val="FCCE23"/>
                </a:solidFill>
                <a:cs typeface="+mn-ea"/>
                <a:sym typeface="+mn-lt"/>
              </a:rPr>
              <a:t>开始踏上新的旅程。</a:t>
            </a:r>
            <a:endParaRPr lang="zh-CN" altLang="en-US" sz="2000" dirty="0">
              <a:solidFill>
                <a:srgbClr val="FCCE23"/>
              </a:solidFill>
              <a:cs typeface="+mn-ea"/>
              <a:sym typeface="+mn-lt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4000">
        <p14:vortex dir="r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0"/>
            <a:ext cx="4709333" cy="38595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-46323"/>
            <a:ext cx="9283185" cy="43765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205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8" name="图片 1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142" y="2819173"/>
            <a:ext cx="2752266" cy="2752266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07" y="3590982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467" y="-46323"/>
            <a:ext cx="2096005" cy="2638159"/>
          </a:xfrm>
          <a:prstGeom prst="rect">
            <a:avLst/>
          </a:prstGeom>
        </p:spPr>
      </p:pic>
      <p:grpSp>
        <p:nvGrpSpPr>
          <p:cNvPr id="47" name="淘宝店Chenying0907出品 1"/>
          <p:cNvGrpSpPr/>
          <p:nvPr/>
        </p:nvGrpSpPr>
        <p:grpSpPr>
          <a:xfrm>
            <a:off x="2496160" y="2980660"/>
            <a:ext cx="5372084" cy="519594"/>
            <a:chOff x="2392484" y="1721823"/>
            <a:chExt cx="5985072" cy="387316"/>
          </a:xfrm>
        </p:grpSpPr>
        <p:sp>
          <p:nvSpPr>
            <p:cNvPr id="49" name="淘宝店Chenying0907出品 26"/>
            <p:cNvSpPr txBox="1"/>
            <p:nvPr/>
          </p:nvSpPr>
          <p:spPr>
            <a:xfrm>
              <a:off x="2392484" y="1721823"/>
              <a:ext cx="5474652" cy="380745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24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淘宝店Chenying0907出品 66"/>
            <p:cNvSpPr txBox="1"/>
            <p:nvPr/>
          </p:nvSpPr>
          <p:spPr>
            <a:xfrm>
              <a:off x="3634769" y="1721823"/>
              <a:ext cx="4742787" cy="387316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pPr lvl="0"/>
              <a:r>
                <a:rPr lang="zh-CN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二、晚会目的</a:t>
              </a:r>
              <a:endPara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677"/>
          <a:stretch>
            <a:fillRect/>
          </a:stretch>
        </p:blipFill>
        <p:spPr>
          <a:xfrm>
            <a:off x="2915873" y="329676"/>
            <a:ext cx="3841112" cy="2701200"/>
          </a:xfrm>
          <a:prstGeom prst="rect">
            <a:avLst/>
          </a:prstGeom>
        </p:spPr>
      </p:pic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31" name="Picture 4" descr="F:\0PPT素材\图片3331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83185" cy="43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27"/>
            <a:ext cx="3818840" cy="31297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2151" y="1372306"/>
            <a:ext cx="667899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 </a:t>
            </a:r>
            <a:endParaRPr lang="zh-CN" altLang="en-US" sz="11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对</a:t>
            </a:r>
            <a:r>
              <a:rPr lang="en-US" altLang="zh-CN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2014</a:t>
            </a:r>
            <a:r>
              <a:rPr lang="zh-CN" altLang="en-US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</a:t>
            </a: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公司发展成绩总结，以及</a:t>
            </a:r>
            <a:r>
              <a:rPr lang="zh-CN" altLang="en-US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制定</a:t>
            </a:r>
            <a:r>
              <a:rPr lang="en-US" altLang="zh-CN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2015</a:t>
            </a:r>
            <a:r>
              <a:rPr lang="zh-CN" altLang="en-US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</a:t>
            </a: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公司总体规划，包括新年度 </a:t>
            </a:r>
            <a:r>
              <a:rPr lang="zh-CN" altLang="en-US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计划</a:t>
            </a: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、方向、目标等</a:t>
            </a:r>
            <a:r>
              <a:rPr lang="zh-CN" altLang="en-US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 </a:t>
            </a:r>
            <a:endParaRPr lang="en-US" altLang="zh-CN" sz="11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加强</a:t>
            </a: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员工之间的交流，增强团队协助的意识，提升公司的综合竞争能力。</a:t>
            </a:r>
            <a:endParaRPr lang="zh-CN" altLang="en-US" sz="11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 </a:t>
            </a:r>
            <a:r>
              <a:rPr lang="zh-CN" altLang="en-US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表彰</a:t>
            </a: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优秀，通过奖励方式，调动员工积极性，鼓励大家在新的一年，工作都 </a:t>
            </a:r>
            <a:endParaRPr lang="zh-CN" altLang="en-US" sz="11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有出色的表现。</a:t>
            </a:r>
            <a:endParaRPr lang="zh-CN" altLang="en-US" sz="11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  </a:t>
            </a:r>
            <a:r>
              <a:rPr lang="zh-CN" altLang="en-US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丰富</a:t>
            </a: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员工生活，答谢全体员工一年以来付出的辛勤努力。</a:t>
            </a:r>
            <a:endParaRPr lang="zh-CN" altLang="en-US" sz="11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  </a:t>
            </a:r>
            <a:r>
              <a:rPr lang="zh-CN" altLang="en-US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让</a:t>
            </a: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员工充分的展现自我，在年会的过程中认知自我及对企业大家庭的</a:t>
            </a:r>
            <a:r>
              <a:rPr lang="zh-CN" altLang="en-US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认同感</a:t>
            </a: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1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  </a:t>
            </a:r>
            <a:r>
              <a:rPr lang="zh-CN" altLang="en-US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加强</a:t>
            </a: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领导与员工之间的互动，让我们在同一舞台共同交流、联欢。</a:t>
            </a:r>
            <a:endParaRPr lang="zh-CN" altLang="en-US" sz="11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  </a:t>
            </a:r>
            <a:endParaRPr lang="zh-CN" altLang="en-US" sz="11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8840" y="696952"/>
            <a:ext cx="2768671" cy="859004"/>
          </a:xfrm>
          <a:prstGeom prst="rect">
            <a:avLst/>
          </a:prstGeom>
        </p:spPr>
      </p:pic>
      <p:sp>
        <p:nvSpPr>
          <p:cNvPr id="75" name="淘宝店Chenying0907出品 66"/>
          <p:cNvSpPr txBox="1"/>
          <p:nvPr/>
        </p:nvSpPr>
        <p:spPr>
          <a:xfrm>
            <a:off x="4607989" y="928213"/>
            <a:ext cx="1645168" cy="396481"/>
          </a:xfrm>
          <a:prstGeom prst="rect">
            <a:avLst/>
          </a:prstGeom>
          <a:noFill/>
        </p:spPr>
        <p:txBody>
          <a:bodyPr wrap="square" lIns="87848" tIns="43924" rIns="87848" bIns="43924" rtlCol="0">
            <a:spAutoFit/>
          </a:bodyPr>
          <a:lstStyle>
            <a:defPPr>
              <a:defRPr lang="en-US"/>
            </a:defPPr>
            <a:lvl1pPr defTabSz="878205" fontAlgn="auto">
              <a:spcBef>
                <a:spcPts val="0"/>
              </a:spcBef>
              <a:spcAft>
                <a:spcPts val="0"/>
              </a:spcAft>
              <a:defRPr sz="2300" b="1" baseline="0">
                <a:gradFill flip="none" rotWithShape="1">
                  <a:gsLst>
                    <a:gs pos="0">
                      <a:srgbClr val="FFC000"/>
                    </a:gs>
                    <a:gs pos="48000">
                      <a:srgbClr val="FFFF00">
                        <a:lumMod val="51000"/>
                        <a:lumOff val="49000"/>
                      </a:srgbClr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8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经典繁仿圆" pitchFamily="49" charset="-122"/>
              </a:defRPr>
            </a:lvl1pPr>
          </a:lstStyle>
          <a:p>
            <a:pPr lvl="0"/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晚会目的</a:t>
            </a:r>
            <a:endParaRPr lang="zh-CN" alt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918" y="2661489"/>
            <a:ext cx="2752266" cy="2752266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58" y="3743436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0"/>
            <a:ext cx="4709333" cy="38595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-46323"/>
            <a:ext cx="9283185" cy="43765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205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8" name="图片 1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142" y="2819173"/>
            <a:ext cx="2752266" cy="2752266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07" y="3590982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467" y="-46323"/>
            <a:ext cx="2096005" cy="2638159"/>
          </a:xfrm>
          <a:prstGeom prst="rect">
            <a:avLst/>
          </a:prstGeom>
        </p:spPr>
      </p:pic>
      <p:grpSp>
        <p:nvGrpSpPr>
          <p:cNvPr id="47" name="淘宝店Chenying0907出品 1"/>
          <p:cNvGrpSpPr/>
          <p:nvPr/>
        </p:nvGrpSpPr>
        <p:grpSpPr>
          <a:xfrm>
            <a:off x="2496160" y="2980660"/>
            <a:ext cx="5372084" cy="519594"/>
            <a:chOff x="2392484" y="1721823"/>
            <a:chExt cx="5985072" cy="387316"/>
          </a:xfrm>
        </p:grpSpPr>
        <p:sp>
          <p:nvSpPr>
            <p:cNvPr id="49" name="淘宝店Chenying0907出品 26"/>
            <p:cNvSpPr txBox="1"/>
            <p:nvPr/>
          </p:nvSpPr>
          <p:spPr>
            <a:xfrm>
              <a:off x="2392484" y="1721823"/>
              <a:ext cx="5474652" cy="380745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24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淘宝店Chenying0907出品 66"/>
            <p:cNvSpPr txBox="1"/>
            <p:nvPr/>
          </p:nvSpPr>
          <p:spPr>
            <a:xfrm>
              <a:off x="3634769" y="1721823"/>
              <a:ext cx="4742787" cy="387316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pPr lvl="0"/>
              <a:r>
                <a:rPr lang="zh-CN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三、晚会主题</a:t>
              </a:r>
              <a:endPara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677"/>
          <a:stretch>
            <a:fillRect/>
          </a:stretch>
        </p:blipFill>
        <p:spPr>
          <a:xfrm>
            <a:off x="2915873" y="329676"/>
            <a:ext cx="3841112" cy="2701200"/>
          </a:xfrm>
          <a:prstGeom prst="rect">
            <a:avLst/>
          </a:prstGeom>
        </p:spPr>
      </p:pic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31" name="Picture 4" descr="F:\0PPT素材\图片3331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83185" cy="43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27"/>
            <a:ext cx="3818840" cy="31297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452915" y="2324867"/>
            <a:ext cx="2467581" cy="859004"/>
          </a:xfrm>
          <a:prstGeom prst="rect">
            <a:avLst/>
          </a:prstGeom>
        </p:spPr>
      </p:pic>
      <p:sp>
        <p:nvSpPr>
          <p:cNvPr id="75" name="淘宝店Chenying0907出品 66"/>
          <p:cNvSpPr txBox="1"/>
          <p:nvPr/>
        </p:nvSpPr>
        <p:spPr>
          <a:xfrm>
            <a:off x="2478902" y="1882021"/>
            <a:ext cx="485188" cy="2058799"/>
          </a:xfrm>
          <a:prstGeom prst="rect">
            <a:avLst/>
          </a:prstGeom>
          <a:noFill/>
        </p:spPr>
        <p:txBody>
          <a:bodyPr vert="eaVert" wrap="square" lIns="87848" tIns="43924" rIns="87848" bIns="43924" rtlCol="0">
            <a:spAutoFit/>
          </a:bodyPr>
          <a:lstStyle>
            <a:defPPr>
              <a:defRPr lang="en-US"/>
            </a:defPPr>
            <a:lvl1pPr defTabSz="878205" fontAlgn="auto">
              <a:spcBef>
                <a:spcPts val="0"/>
              </a:spcBef>
              <a:spcAft>
                <a:spcPts val="0"/>
              </a:spcAft>
              <a:defRPr sz="2300" b="1" baseline="0">
                <a:gradFill flip="none" rotWithShape="1">
                  <a:gsLst>
                    <a:gs pos="0">
                      <a:srgbClr val="FFC000"/>
                    </a:gs>
                    <a:gs pos="48000">
                      <a:srgbClr val="FFFF00">
                        <a:lumMod val="51000"/>
                        <a:lumOff val="49000"/>
                      </a:srgbClr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8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经典繁仿圆" pitchFamily="49" charset="-122"/>
              </a:defRPr>
            </a:lvl1pPr>
          </a:lstStyle>
          <a:p>
            <a:pPr lvl="0"/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三、晚会主题</a:t>
            </a:r>
            <a:endParaRPr lang="zh-CN" alt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3586840" y="1458908"/>
            <a:ext cx="3646709" cy="391098"/>
          </a:xfrm>
          <a:prstGeom prst="round2DiagRect">
            <a:avLst/>
          </a:prstGeom>
          <a:solidFill>
            <a:schemeClr val="bg1">
              <a:alpha val="20000"/>
            </a:schemeClr>
          </a:solidFill>
          <a:ln w="25400" cap="flat" cmpd="sng" algn="ctr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ysClr val="window" lastClr="FFFFFF"/>
                </a:gs>
                <a:gs pos="100000">
                  <a:srgbClr val="FFC000"/>
                </a:gs>
              </a:gsLst>
              <a:lin ang="5400000" scaled="0"/>
            </a:gradFill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endParaRPr lang="zh-CN" altLang="en-US" sz="24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对角圆角矩形 13"/>
          <p:cNvSpPr/>
          <p:nvPr/>
        </p:nvSpPr>
        <p:spPr>
          <a:xfrm>
            <a:off x="3586840" y="2111818"/>
            <a:ext cx="3646709" cy="391098"/>
          </a:xfrm>
          <a:prstGeom prst="round2DiagRect">
            <a:avLst/>
          </a:prstGeom>
          <a:solidFill>
            <a:schemeClr val="bg1">
              <a:alpha val="20000"/>
            </a:schemeClr>
          </a:solidFill>
          <a:ln w="25400" cap="flat" cmpd="sng" algn="ctr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ysClr val="window" lastClr="FFFFFF"/>
                </a:gs>
                <a:gs pos="100000">
                  <a:srgbClr val="FFC000"/>
                </a:gs>
              </a:gsLst>
              <a:lin ang="5400000" scaled="0"/>
            </a:gradFill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endParaRPr lang="zh-CN" altLang="en-US" sz="24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3586841" y="2696466"/>
            <a:ext cx="3646709" cy="391098"/>
          </a:xfrm>
          <a:prstGeom prst="round2DiagRect">
            <a:avLst/>
          </a:prstGeom>
          <a:solidFill>
            <a:schemeClr val="bg1">
              <a:alpha val="20000"/>
            </a:schemeClr>
          </a:solidFill>
          <a:ln w="25400" cap="flat" cmpd="sng" algn="ctr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ysClr val="window" lastClr="FFFFFF"/>
                </a:gs>
                <a:gs pos="100000">
                  <a:srgbClr val="FFC000"/>
                </a:gs>
              </a:gsLst>
              <a:lin ang="5400000" scaled="0"/>
            </a:gradFill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endParaRPr lang="zh-CN" altLang="en-US" sz="24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3586840" y="3317361"/>
            <a:ext cx="3646709" cy="391098"/>
          </a:xfrm>
          <a:prstGeom prst="round2DiagRect">
            <a:avLst/>
          </a:prstGeom>
          <a:solidFill>
            <a:schemeClr val="bg1">
              <a:alpha val="20000"/>
            </a:schemeClr>
          </a:solidFill>
          <a:ln w="25400" cap="flat" cmpd="sng" algn="ctr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ysClr val="window" lastClr="FFFFFF"/>
                </a:gs>
                <a:gs pos="100000">
                  <a:srgbClr val="FFC000"/>
                </a:gs>
              </a:gsLst>
              <a:lin ang="5400000" scaled="0"/>
            </a:gradFill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endParaRPr lang="zh-CN" altLang="en-US" sz="24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918" y="2661489"/>
            <a:ext cx="2752266" cy="2752266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58" y="3743436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4284555" y="1458908"/>
            <a:ext cx="25099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、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公司元旦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聚餐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4555" y="2146699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、公司领导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致词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25092" y="272269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 </a:t>
            </a: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3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、游戏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娱乐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9466" y="3317361"/>
            <a:ext cx="9140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4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、抽奖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13" grpId="0" animBg="1"/>
      <p:bldP spid="14" grpId="0" animBg="1"/>
      <p:bldP spid="15" grpId="0" animBg="1"/>
      <p:bldP spid="16" grpId="0" animBg="1"/>
      <p:bldP spid="2" grpId="0"/>
      <p:bldP spid="3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0"/>
            <a:ext cx="4709333" cy="38595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41" y="-46323"/>
            <a:ext cx="9283185" cy="43765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10800000">
            <a:off x="0" y="4284456"/>
            <a:ext cx="9144000" cy="859044"/>
            <a:chOff x="0" y="1146629"/>
            <a:chExt cx="9144000" cy="859044"/>
          </a:xfrm>
        </p:grpSpPr>
        <p:pic>
          <p:nvPicPr>
            <p:cNvPr id="205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4" descr="F:\0PPT素材\图片333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8" name="图片 1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142" y="2819173"/>
            <a:ext cx="2752266" cy="2752266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07" y="3590982"/>
            <a:ext cx="1362459" cy="11734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467" y="-46323"/>
            <a:ext cx="2096005" cy="2638159"/>
          </a:xfrm>
          <a:prstGeom prst="rect">
            <a:avLst/>
          </a:prstGeom>
        </p:spPr>
      </p:pic>
      <p:grpSp>
        <p:nvGrpSpPr>
          <p:cNvPr id="47" name="淘宝店Chenying0907出品 1"/>
          <p:cNvGrpSpPr/>
          <p:nvPr/>
        </p:nvGrpSpPr>
        <p:grpSpPr>
          <a:xfrm>
            <a:off x="2496160" y="2980660"/>
            <a:ext cx="5176621" cy="519594"/>
            <a:chOff x="2392484" y="1721823"/>
            <a:chExt cx="5767305" cy="387316"/>
          </a:xfrm>
        </p:grpSpPr>
        <p:sp>
          <p:nvSpPr>
            <p:cNvPr id="49" name="淘宝店Chenying0907出品 26"/>
            <p:cNvSpPr txBox="1"/>
            <p:nvPr/>
          </p:nvSpPr>
          <p:spPr>
            <a:xfrm>
              <a:off x="2392484" y="1721823"/>
              <a:ext cx="5474652" cy="380745"/>
            </a:xfrm>
            <a:prstGeom prst="round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>
                    <a:lumMod val="98000"/>
                  </a:srgb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>
              <a:outerShdw blurRad="215900" algn="ctr" rotWithShape="0">
                <a:prstClr val="black">
                  <a:alpha val="27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74320" indent="-274320" algn="l" defTabSz="878205" fontAlgn="auto">
                <a:spcBef>
                  <a:spcPts val="0"/>
                </a:spcBef>
                <a:spcAft>
                  <a:spcPts val="1155"/>
                </a:spcAft>
                <a:buFont typeface="Wingdings" panose="05000000000000000000" pitchFamily="2" charset="2"/>
                <a:buChar char="n"/>
                <a:defRPr/>
              </a:pPr>
              <a:endParaRPr lang="en-US" altLang="zh-CN" sz="2400" kern="0" baseline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淘宝店Chenying0907出品 66"/>
            <p:cNvSpPr txBox="1"/>
            <p:nvPr/>
          </p:nvSpPr>
          <p:spPr>
            <a:xfrm>
              <a:off x="3417002" y="1721823"/>
              <a:ext cx="4742787" cy="387316"/>
            </a:xfrm>
            <a:prstGeom prst="rect">
              <a:avLst/>
            </a:prstGeom>
            <a:noFill/>
          </p:spPr>
          <p:txBody>
            <a:bodyPr wrap="square" lIns="87848" tIns="43924" rIns="87848" bIns="43924" rtlCol="0">
              <a:spAutoFit/>
            </a:bodyPr>
            <a:lstStyle>
              <a:defPPr>
                <a:defRPr lang="en-US"/>
              </a:defPPr>
              <a:lvl1pPr defTabSz="878205" fontAlgn="auto">
                <a:spcBef>
                  <a:spcPts val="0"/>
                </a:spcBef>
                <a:spcAft>
                  <a:spcPts val="0"/>
                </a:spcAft>
                <a:defRPr sz="2300" b="1" baseline="0">
                  <a:gradFill flip="none" rotWithShape="1">
                    <a:gsLst>
                      <a:gs pos="0">
                        <a:srgbClr val="FFC000"/>
                      </a:gs>
                      <a:gs pos="48000">
                        <a:srgbClr val="FFFF00">
                          <a:lumMod val="51000"/>
                          <a:lumOff val="49000"/>
                        </a:srgbClr>
                      </a:gs>
                      <a:gs pos="100000">
                        <a:srgbClr val="FFFF00"/>
                      </a:gs>
                    </a:gsLst>
                    <a:lin ang="135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8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经典繁仿圆" pitchFamily="49" charset="-122"/>
                </a:defRPr>
              </a:lvl1pPr>
            </a:lstStyle>
            <a:p>
              <a:pPr lvl="0"/>
              <a:r>
                <a:rPr lang="zh-CN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四、晚会邀请嘉宾</a:t>
              </a:r>
              <a:endPara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677"/>
          <a:stretch>
            <a:fillRect/>
          </a:stretch>
        </p:blipFill>
        <p:spPr>
          <a:xfrm>
            <a:off x="2915873" y="329676"/>
            <a:ext cx="3841112" cy="2701200"/>
          </a:xfrm>
          <a:prstGeom prst="rect">
            <a:avLst/>
          </a:prstGeom>
        </p:spPr>
      </p:pic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TIMING" val="|1.3|0.9|0.8|1|0.8"/>
</p:tagLst>
</file>

<file path=ppt/tags/tag2.xml><?xml version="1.0" encoding="utf-8"?>
<p:tagLst xmlns:p="http://schemas.openxmlformats.org/presentationml/2006/main">
  <p:tag name="TIMING" val="|1.3|0.9|0.8|1|0.8"/>
</p:tagLst>
</file>

<file path=ppt/tags/tag3.xml><?xml version="1.0" encoding="utf-8"?>
<p:tagLst xmlns:p="http://schemas.openxmlformats.org/presentationml/2006/main">
  <p:tag name="TIMING" val="|1.3|0.9|0.8|1|0.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2018</Words>
  <Application>WPS 演示</Application>
  <PresentationFormat>全屏显示(16:9)</PresentationFormat>
  <Paragraphs>376</Paragraphs>
  <Slides>29</Slides>
  <Notes>29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经典繁仿圆</vt:lpstr>
      <vt:lpstr>Arial Unicode MS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www.microsoft.com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1111111111</dc:title>
  <dc:creator>User</dc:creator>
  <cp:lastModifiedBy>乖乖羊</cp:lastModifiedBy>
  <cp:revision>53</cp:revision>
  <dcterms:created xsi:type="dcterms:W3CDTF">2015-01-15T11:23:00Z</dcterms:created>
  <dcterms:modified xsi:type="dcterms:W3CDTF">2017-12-27T01:39:55Z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