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75" r:id="rId1"/>
    <p:sldMasterId id="2147484190" r:id="rId2"/>
  </p:sldMasterIdLst>
  <p:notesMasterIdLst>
    <p:notesMasterId r:id="rId33"/>
  </p:notesMasterIdLst>
  <p:handoutMasterIdLst>
    <p:handoutMasterId r:id="rId34"/>
  </p:handoutMasterIdLst>
  <p:sldIdLst>
    <p:sldId id="399" r:id="rId3"/>
    <p:sldId id="491" r:id="rId4"/>
    <p:sldId id="492" r:id="rId5"/>
    <p:sldId id="493" r:id="rId6"/>
    <p:sldId id="425" r:id="rId7"/>
    <p:sldId id="495" r:id="rId8"/>
    <p:sldId id="496" r:id="rId9"/>
    <p:sldId id="497" r:id="rId10"/>
    <p:sldId id="498" r:id="rId11"/>
    <p:sldId id="500" r:id="rId12"/>
    <p:sldId id="516" r:id="rId13"/>
    <p:sldId id="501" r:id="rId14"/>
    <p:sldId id="502" r:id="rId15"/>
    <p:sldId id="503" r:id="rId16"/>
    <p:sldId id="504" r:id="rId17"/>
    <p:sldId id="505" r:id="rId18"/>
    <p:sldId id="506" r:id="rId19"/>
    <p:sldId id="507" r:id="rId20"/>
    <p:sldId id="508" r:id="rId21"/>
    <p:sldId id="509" r:id="rId22"/>
    <p:sldId id="510" r:id="rId23"/>
    <p:sldId id="511" r:id="rId24"/>
    <p:sldId id="448" r:id="rId25"/>
    <p:sldId id="512" r:id="rId26"/>
    <p:sldId id="513" r:id="rId27"/>
    <p:sldId id="517" r:id="rId28"/>
    <p:sldId id="515" r:id="rId29"/>
    <p:sldId id="514" r:id="rId30"/>
    <p:sldId id="455" r:id="rId31"/>
    <p:sldId id="519" r:id="rId32"/>
  </p:sldIdLst>
  <p:sldSz cx="9144000" cy="5143500" type="screen16x9"/>
  <p:notesSz cx="6858000" cy="9144000"/>
  <p:custDataLst>
    <p:tags r:id="rId35"/>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550">
          <p15:clr>
            <a:srgbClr val="A4A3A4"/>
          </p15:clr>
        </p15:guide>
        <p15:guide id="2" pos="274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5" autoAdjust="0"/>
    <p:restoredTop sz="95825" autoAdjust="0"/>
  </p:normalViewPr>
  <p:slideViewPr>
    <p:cSldViewPr snapToGrid="0">
      <p:cViewPr varScale="1">
        <p:scale>
          <a:sx n="114" d="100"/>
          <a:sy n="114" d="100"/>
        </p:scale>
        <p:origin x="-534" y="-102"/>
      </p:cViewPr>
      <p:guideLst>
        <p:guide orient="horz" pos="1550"/>
        <p:guide pos="2745"/>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AEE0A743-E53E-4E4A-B00C-DE21BC8E150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a:extLst>
              <a:ext uri="{FF2B5EF4-FFF2-40B4-BE49-F238E27FC236}">
                <a16:creationId xmlns:a16="http://schemas.microsoft.com/office/drawing/2014/main" xmlns="" id="{571A9796-199D-4DCD-B9DE-BF0B1A36FC7F}"/>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a:extLst>
              <a:ext uri="{FF2B5EF4-FFF2-40B4-BE49-F238E27FC236}">
                <a16:creationId xmlns:a16="http://schemas.microsoft.com/office/drawing/2014/main" xmlns="" id="{14EF69F9-3542-4C07-B9AB-2934AFF8C16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a:extLst>
              <a:ext uri="{FF2B5EF4-FFF2-40B4-BE49-F238E27FC236}">
                <a16:creationId xmlns:a16="http://schemas.microsoft.com/office/drawing/2014/main" xmlns="" id="{B66D45F6-3F01-4538-BF97-C12774BCE328}"/>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57B70BDD-1876-4382-9967-A5DD8723C9B0}" type="slidenum">
              <a:rPr lang="zh-CN" altLang="en-US"/>
              <a:pPr/>
              <a:t>‹#›</a:t>
            </a:fld>
            <a:endParaRPr lang="zh-CN" altLang="en-US"/>
          </a:p>
        </p:txBody>
      </p:sp>
    </p:spTree>
    <p:extLst>
      <p:ext uri="{BB962C8B-B14F-4D97-AF65-F5344CB8AC3E}">
        <p14:creationId xmlns:p14="http://schemas.microsoft.com/office/powerpoint/2010/main" val="2769833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D0CF215D-1005-45FC-B41A-72A10C1E35E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3" name="日期占位符 2">
            <a:extLst>
              <a:ext uri="{FF2B5EF4-FFF2-40B4-BE49-F238E27FC236}">
                <a16:creationId xmlns:a16="http://schemas.microsoft.com/office/drawing/2014/main" xmlns="" id="{295146B8-B523-406D-AFA8-0CBB598C3ED5}"/>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41988" name="备注占位符 4">
            <a:extLst>
              <a:ext uri="{FF2B5EF4-FFF2-40B4-BE49-F238E27FC236}">
                <a16:creationId xmlns:a16="http://schemas.microsoft.com/office/drawing/2014/main" xmlns="" id="{B24A47C8-7239-480B-BB7B-16EE9D2978AB}"/>
              </a:ext>
            </a:extLst>
          </p:cNvPr>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A9D1856F-1491-414B-B4B9-A1B3762C091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黑体" panose="02010600030101010101" pitchFamily="2" charset="-122"/>
              </a:defRPr>
            </a:lvl1pPr>
          </a:lstStyle>
          <a:p>
            <a:pPr>
              <a:defRPr/>
            </a:pPr>
            <a:endParaRPr lang="zh-CN" altLang="en-US"/>
          </a:p>
        </p:txBody>
      </p:sp>
      <p:sp>
        <p:nvSpPr>
          <p:cNvPr id="7" name="灯片编号占位符 6">
            <a:extLst>
              <a:ext uri="{FF2B5EF4-FFF2-40B4-BE49-F238E27FC236}">
                <a16:creationId xmlns:a16="http://schemas.microsoft.com/office/drawing/2014/main" xmlns="" id="{42460D12-88B3-40B1-9624-6A84F4DDAB0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ea typeface="黑体" panose="02010600030101010101" pitchFamily="2" charset="-122"/>
              </a:defRPr>
            </a:lvl1pPr>
          </a:lstStyle>
          <a:p>
            <a:fld id="{480BD4EB-E427-4088-9096-F1B95D0C571E}" type="slidenum">
              <a:rPr lang="en-US" altLang="en-US"/>
              <a:pPr/>
              <a:t>‹#›</a:t>
            </a:fld>
            <a:endParaRPr lang="en-US" altLang="en-US"/>
          </a:p>
        </p:txBody>
      </p:sp>
      <p:pic>
        <p:nvPicPr>
          <p:cNvPr id="33799" name="Picture 2">
            <a:extLst>
              <a:ext uri="{FF2B5EF4-FFF2-40B4-BE49-F238E27FC236}">
                <a16:creationId xmlns:a16="http://schemas.microsoft.com/office/drawing/2014/main" xmlns="" id="{0C87E373-5B10-4732-AAC6-1CEF293DEB9D}"/>
              </a:ext>
            </a:extLst>
          </p:cNvPr>
          <p:cNvPicPr>
            <a:picLocks noChangeAspect="1" noChangeArrowheads="1"/>
          </p:cNvPicPr>
          <p:nvPr/>
        </p:nvPicPr>
        <p:blipFill>
          <a:blip>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8163" y="581025"/>
            <a:ext cx="17478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TextBox 7">
            <a:extLst>
              <a:ext uri="{FF2B5EF4-FFF2-40B4-BE49-F238E27FC236}">
                <a16:creationId xmlns:a16="http://schemas.microsoft.com/office/drawing/2014/main" xmlns="" id="{560822BA-393B-4AF0-8847-7F35278C7A19}"/>
              </a:ext>
            </a:extLst>
          </p:cNvPr>
          <p:cNvSpPr txBox="1">
            <a:spLocks noChangeArrowheads="1"/>
          </p:cNvSpPr>
          <p:nvPr/>
        </p:nvSpPr>
        <p:spPr bwMode="auto">
          <a:xfrm>
            <a:off x="3756025" y="3690938"/>
            <a:ext cx="2449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lang="zh-CN" altLang="en-US">
                <a:solidFill>
                  <a:srgbClr val="CC00FF"/>
                </a:solidFill>
                <a:latin typeface="方正舒体" panose="02010601030101010101" pitchFamily="2" charset="-122"/>
                <a:ea typeface="方正舒体" panose="02010601030101010101" pitchFamily="2" charset="-122"/>
                <a:sym typeface="+mn-ea"/>
              </a:rPr>
              <a:t>七彩城就梦想</a:t>
            </a:r>
          </a:p>
        </p:txBody>
      </p:sp>
      <p:sp>
        <p:nvSpPr>
          <p:cNvPr id="9" name="幻灯片图像占位符 8">
            <a:extLst>
              <a:ext uri="{FF2B5EF4-FFF2-40B4-BE49-F238E27FC236}">
                <a16:creationId xmlns:a16="http://schemas.microsoft.com/office/drawing/2014/main" xmlns="" id="{397FBD78-B145-45FA-B267-37A0A8D8889F}"/>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Tree>
    <p:extLst>
      <p:ext uri="{BB962C8B-B14F-4D97-AF65-F5344CB8AC3E}">
        <p14:creationId xmlns:p14="http://schemas.microsoft.com/office/powerpoint/2010/main" val="5715180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黑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0BD4EB-E427-4088-9096-F1B95D0C571E}" type="slidenum">
              <a:rPr lang="en-US" altLang="en-US" smtClean="0"/>
              <a:pPr/>
              <a:t>4</a:t>
            </a:fld>
            <a:endParaRPr lang="en-US" altLang="en-US"/>
          </a:p>
        </p:txBody>
      </p:sp>
    </p:spTree>
    <p:extLst>
      <p:ext uri="{BB962C8B-B14F-4D97-AF65-F5344CB8AC3E}">
        <p14:creationId xmlns:p14="http://schemas.microsoft.com/office/powerpoint/2010/main" val="1617868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xmlns="" id="{FA32F880-103A-49A6-9355-72B09A91C05B}"/>
              </a:ext>
            </a:extLst>
          </p:cNvPr>
          <p:cNvSpPr>
            <a:spLocks noGrp="1" noRot="1" noChangeAspect="1" noChangeArrowheads="1" noTextEdit="1"/>
          </p:cNvSpPr>
          <p:nvPr>
            <p:ph type="sldImg" idx="4294967295"/>
          </p:nvPr>
        </p:nvSpPr>
        <p:spPr bwMode="auto">
          <a:xfrm>
            <a:off x="409575" y="754063"/>
            <a:ext cx="5854700" cy="3294062"/>
          </a:xfrm>
          <a:ln>
            <a:solidFill>
              <a:srgbClr val="000000"/>
            </a:solidFill>
            <a:miter lim="800000"/>
            <a:headEnd/>
            <a:tailEnd/>
          </a:ln>
        </p:spPr>
      </p:sp>
      <p:sp>
        <p:nvSpPr>
          <p:cNvPr id="50179" name="Rectangle 3">
            <a:extLst>
              <a:ext uri="{FF2B5EF4-FFF2-40B4-BE49-F238E27FC236}">
                <a16:creationId xmlns:a16="http://schemas.microsoft.com/office/drawing/2014/main" xmlns="" id="{930B6A7E-95DD-4D6B-8825-9DD28776FBC1}"/>
              </a:ext>
            </a:extLst>
          </p:cNvPr>
          <p:cNvSpPr>
            <a:spLocks noGrp="1" noRot="1" noChangeArrowheads="1"/>
          </p:cNvSpPr>
          <p:nvPr>
            <p:ph type="body" idx="4294967295"/>
          </p:nvPr>
        </p:nvSpPr>
        <p:spPr/>
        <p:txBody>
          <a:bodyPr anchor="ctr">
            <a:prstTxWarp prst="textNoShape">
              <a:avLst/>
            </a:prstTxWarp>
          </a:bodyPr>
          <a:lstStyle/>
          <a:p>
            <a:pPr eaLnBrk="1" hangingPunct="1"/>
            <a:r>
              <a:rPr lang="zh-CN" altLang="zh-CN">
                <a:ea typeface="黑体" panose="02010609060101010101" pitchFamily="49" charset="-122"/>
              </a:rPr>
              <a:t>www.czsx.com.cn</a:t>
            </a:r>
          </a:p>
          <a:p>
            <a:pPr eaLnBrk="1" hangingPunct="1"/>
            <a:endParaRPr lang="zh-CN" altLang="zh-CN">
              <a:ea typeface="黑体" panose="02010609060101010101" pitchFamily="49" charset="-122"/>
            </a:endParaRPr>
          </a:p>
        </p:txBody>
      </p:sp>
    </p:spTree>
    <p:extLst>
      <p:ext uri="{BB962C8B-B14F-4D97-AF65-F5344CB8AC3E}">
        <p14:creationId xmlns:p14="http://schemas.microsoft.com/office/powerpoint/2010/main" val="1177197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80BD4EB-E427-4088-9096-F1B95D0C571E}" type="slidenum">
              <a:rPr lang="en-US" altLang="en-US" smtClean="0"/>
              <a:pPr/>
              <a:t>21</a:t>
            </a:fld>
            <a:endParaRPr lang="en-US" altLang="en-US"/>
          </a:p>
        </p:txBody>
      </p:sp>
    </p:spTree>
    <p:extLst>
      <p:ext uri="{BB962C8B-B14F-4D97-AF65-F5344CB8AC3E}">
        <p14:creationId xmlns:p14="http://schemas.microsoft.com/office/powerpoint/2010/main" val="3734806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4946729"/>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780476"/>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654122"/>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9335389"/>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697029"/>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0329560"/>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3296495"/>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1149941"/>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4806795"/>
      </p:ext>
    </p:extLst>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770427"/>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246246"/>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670545"/>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476049"/>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3522373"/>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36356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31426492"/>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539210"/>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429192"/>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BEB3346-80A6-49B7-AE95-AEEC63BE02FD}"/>
              </a:ext>
            </a:extLst>
          </p:cNvPr>
          <p:cNvSpPr/>
          <p:nvPr/>
        </p:nvSpPr>
        <p:spPr>
          <a:xfrm>
            <a:off x="0" y="5092700"/>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p>
        </p:txBody>
      </p:sp>
      <p:grpSp>
        <p:nvGrpSpPr>
          <p:cNvPr id="2052" name="组合 2">
            <a:extLst>
              <a:ext uri="{FF2B5EF4-FFF2-40B4-BE49-F238E27FC236}">
                <a16:creationId xmlns:a16="http://schemas.microsoft.com/office/drawing/2014/main" xmlns="" id="{5A213ABD-7067-49CE-A105-F95D8B5537E6}"/>
              </a:ext>
            </a:extLst>
          </p:cNvPr>
          <p:cNvGrpSpPr>
            <a:grpSpLocks noChangeAspect="1"/>
          </p:cNvGrpSpPr>
          <p:nvPr/>
        </p:nvGrpSpPr>
        <p:grpSpPr bwMode="auto">
          <a:xfrm>
            <a:off x="8462963" y="4668838"/>
            <a:ext cx="539750" cy="509587"/>
            <a:chOff x="8129100" y="4468960"/>
            <a:chExt cx="793376" cy="749228"/>
          </a:xfrm>
        </p:grpSpPr>
        <p:grpSp>
          <p:nvGrpSpPr>
            <p:cNvPr id="2053" name="组合 5">
              <a:extLst>
                <a:ext uri="{FF2B5EF4-FFF2-40B4-BE49-F238E27FC236}">
                  <a16:creationId xmlns:a16="http://schemas.microsoft.com/office/drawing/2014/main" xmlns="" id="{43239C31-A7E6-4955-ABBE-00C9BCD3BFCF}"/>
                </a:ext>
              </a:extLst>
            </p:cNvPr>
            <p:cNvGrpSpPr>
              <a:grpSpLocks/>
            </p:cNvGrpSpPr>
            <p:nvPr userDrawn="1"/>
          </p:nvGrpSpPr>
          <p:grpSpPr bwMode="auto">
            <a:xfrm rot="-2735440">
              <a:off x="8130274" y="4756936"/>
              <a:ext cx="460078" cy="462426"/>
              <a:chOff x="9691036" y="494501"/>
              <a:chExt cx="460078" cy="462426"/>
            </a:xfrm>
          </p:grpSpPr>
          <p:sp>
            <p:nvSpPr>
              <p:cNvPr id="2054" name="Freeform 304">
                <a:extLst>
                  <a:ext uri="{FF2B5EF4-FFF2-40B4-BE49-F238E27FC236}">
                    <a16:creationId xmlns:a16="http://schemas.microsoft.com/office/drawing/2014/main" xmlns="" id="{A8EEA174-E729-4C8A-92AF-375E4860948B}"/>
                  </a:ext>
                </a:extLst>
              </p:cNvPr>
              <p:cNvSpPr>
                <a:spLocks noChangeArrowheads="1"/>
              </p:cNvSpPr>
              <p:nvPr/>
            </p:nvSpPr>
            <p:spPr bwMode="auto">
              <a:xfrm>
                <a:off x="9791971" y="494501"/>
                <a:ext cx="359143" cy="361491"/>
              </a:xfrm>
              <a:custGeom>
                <a:avLst/>
                <a:gdLst>
                  <a:gd name="T0" fmla="*/ 28 w 171"/>
                  <a:gd name="T1" fmla="*/ 65 h 172"/>
                  <a:gd name="T2" fmla="*/ 106 w 171"/>
                  <a:gd name="T3" fmla="*/ 66 h 172"/>
                  <a:gd name="T4" fmla="*/ 107 w 171"/>
                  <a:gd name="T5" fmla="*/ 144 h 172"/>
                  <a:gd name="T6" fmla="*/ 134 w 171"/>
                  <a:gd name="T7" fmla="*/ 172 h 172"/>
                  <a:gd name="T8" fmla="*/ 135 w 171"/>
                  <a:gd name="T9" fmla="*/ 37 h 172"/>
                  <a:gd name="T10" fmla="*/ 0 w 171"/>
                  <a:gd name="T11" fmla="*/ 37 h 172"/>
                  <a:gd name="T12" fmla="*/ 28 w 171"/>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 name="Freeform 305">
                <a:extLst>
                  <a:ext uri="{FF2B5EF4-FFF2-40B4-BE49-F238E27FC236}">
                    <a16:creationId xmlns:a16="http://schemas.microsoft.com/office/drawing/2014/main" xmlns="" id="{93A71361-CCDF-442D-8E75-A1AEC2AB8566}"/>
                  </a:ext>
                </a:extLst>
              </p:cNvPr>
              <p:cNvSpPr>
                <a:spLocks noChangeArrowheads="1"/>
              </p:cNvSpPr>
              <p:nvPr/>
            </p:nvSpPr>
            <p:spPr bwMode="auto">
              <a:xfrm>
                <a:off x="9691036" y="523842"/>
                <a:ext cx="433085" cy="433085"/>
              </a:xfrm>
              <a:custGeom>
                <a:avLst/>
                <a:gdLst>
                  <a:gd name="T0" fmla="*/ 0 w 369"/>
                  <a:gd name="T1" fmla="*/ 63 h 369"/>
                  <a:gd name="T2" fmla="*/ 62 w 369"/>
                  <a:gd name="T3" fmla="*/ 0 h 369"/>
                  <a:gd name="T4" fmla="*/ 369 w 369"/>
                  <a:gd name="T5" fmla="*/ 307 h 369"/>
                  <a:gd name="T6" fmla="*/ 306 w 369"/>
                  <a:gd name="T7" fmla="*/ 369 h 369"/>
                  <a:gd name="T8" fmla="*/ 0 w 369"/>
                  <a:gd name="T9" fmla="*/ 63 h 369"/>
                </a:gdLst>
                <a:ahLst/>
                <a:cxnLst>
                  <a:cxn ang="0">
                    <a:pos x="T0" y="T1"/>
                  </a:cxn>
                  <a:cxn ang="0">
                    <a:pos x="T2" y="T3"/>
                  </a:cxn>
                  <a:cxn ang="0">
                    <a:pos x="T4" y="T5"/>
                  </a:cxn>
                  <a:cxn ang="0">
                    <a:pos x="T6" y="T7"/>
                  </a:cxn>
                  <a:cxn ang="0">
                    <a:pos x="T8" y="T9"/>
                  </a:cxn>
                </a:cxnLst>
                <a:rect l="0" t="0" r="r" b="b"/>
                <a:pathLst>
                  <a:path w="369" h="369">
                    <a:moveTo>
                      <a:pt x="0" y="63"/>
                    </a:moveTo>
                    <a:lnTo>
                      <a:pt x="62" y="0"/>
                    </a:lnTo>
                    <a:lnTo>
                      <a:pt x="369" y="307"/>
                    </a:lnTo>
                    <a:lnTo>
                      <a:pt x="306" y="369"/>
                    </a:lnTo>
                    <a:lnTo>
                      <a:pt x="0" y="63"/>
                    </a:lnTo>
                    <a:close/>
                  </a:path>
                </a:pathLst>
              </a:custGeom>
              <a:solidFill>
                <a:srgbClr val="FFB7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 name="Freeform 306">
                <a:extLst>
                  <a:ext uri="{FF2B5EF4-FFF2-40B4-BE49-F238E27FC236}">
                    <a16:creationId xmlns:a16="http://schemas.microsoft.com/office/drawing/2014/main" xmlns="" id="{BB515EBC-6E1B-4EE9-9F45-29C27E995FB4}"/>
                  </a:ext>
                </a:extLst>
              </p:cNvPr>
              <p:cNvSpPr>
                <a:spLocks noChangeArrowheads="1"/>
              </p:cNvSpPr>
              <p:nvPr/>
            </p:nvSpPr>
            <p:spPr bwMode="auto">
              <a:xfrm>
                <a:off x="10018489" y="900591"/>
                <a:ext cx="29342" cy="29342"/>
              </a:xfrm>
              <a:custGeom>
                <a:avLst/>
                <a:gdLst>
                  <a:gd name="T0" fmla="*/ 0 w 25"/>
                  <a:gd name="T1" fmla="*/ 21 h 25"/>
                  <a:gd name="T2" fmla="*/ 22 w 25"/>
                  <a:gd name="T3" fmla="*/ 0 h 25"/>
                  <a:gd name="T4" fmla="*/ 25 w 25"/>
                  <a:gd name="T5" fmla="*/ 4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2" y="0"/>
                    </a:lnTo>
                    <a:lnTo>
                      <a:pt x="25" y="4"/>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Freeform 307">
                <a:extLst>
                  <a:ext uri="{FF2B5EF4-FFF2-40B4-BE49-F238E27FC236}">
                    <a16:creationId xmlns:a16="http://schemas.microsoft.com/office/drawing/2014/main" xmlns="" id="{9F74F258-3542-435F-B63A-5D0B9E332099}"/>
                  </a:ext>
                </a:extLst>
              </p:cNvPr>
              <p:cNvSpPr>
                <a:spLocks noChangeArrowheads="1"/>
              </p:cNvSpPr>
              <p:nvPr/>
            </p:nvSpPr>
            <p:spPr bwMode="auto">
              <a:xfrm>
                <a:off x="9975064" y="855991"/>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 name="Freeform 308">
                <a:extLst>
                  <a:ext uri="{FF2B5EF4-FFF2-40B4-BE49-F238E27FC236}">
                    <a16:creationId xmlns:a16="http://schemas.microsoft.com/office/drawing/2014/main" xmlns="" id="{9CBA4F9C-B869-4EFF-BA6B-1AB8F7E67C85}"/>
                  </a:ext>
                </a:extLst>
              </p:cNvPr>
              <p:cNvSpPr>
                <a:spLocks noChangeArrowheads="1"/>
              </p:cNvSpPr>
              <p:nvPr/>
            </p:nvSpPr>
            <p:spPr bwMode="auto">
              <a:xfrm>
                <a:off x="9935159" y="816087"/>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 name="Freeform 309">
                <a:extLst>
                  <a:ext uri="{FF2B5EF4-FFF2-40B4-BE49-F238E27FC236}">
                    <a16:creationId xmlns:a16="http://schemas.microsoft.com/office/drawing/2014/main" xmlns="" id="{15791779-09A9-436D-98C2-A105BCFEF9D6}"/>
                  </a:ext>
                </a:extLst>
              </p:cNvPr>
              <p:cNvSpPr>
                <a:spLocks noChangeArrowheads="1"/>
              </p:cNvSpPr>
              <p:nvPr/>
            </p:nvSpPr>
            <p:spPr bwMode="auto">
              <a:xfrm>
                <a:off x="9890560" y="772660"/>
                <a:ext cx="29342" cy="29342"/>
              </a:xfrm>
              <a:custGeom>
                <a:avLst/>
                <a:gdLst>
                  <a:gd name="T0" fmla="*/ 0 w 25"/>
                  <a:gd name="T1" fmla="*/ 21 h 25"/>
                  <a:gd name="T2" fmla="*/ 21 w 25"/>
                  <a:gd name="T3" fmla="*/ 0 h 25"/>
                  <a:gd name="T4" fmla="*/ 25 w 25"/>
                  <a:gd name="T5" fmla="*/ 3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1"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 name="Freeform 310">
                <a:extLst>
                  <a:ext uri="{FF2B5EF4-FFF2-40B4-BE49-F238E27FC236}">
                    <a16:creationId xmlns:a16="http://schemas.microsoft.com/office/drawing/2014/main" xmlns="" id="{CC06C12F-3A04-46FE-BA8E-8E1FC1A76537}"/>
                  </a:ext>
                </a:extLst>
              </p:cNvPr>
              <p:cNvSpPr>
                <a:spLocks noChangeArrowheads="1"/>
              </p:cNvSpPr>
              <p:nvPr/>
            </p:nvSpPr>
            <p:spPr bwMode="auto">
              <a:xfrm>
                <a:off x="9853002" y="733930"/>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Freeform 311">
                <a:extLst>
                  <a:ext uri="{FF2B5EF4-FFF2-40B4-BE49-F238E27FC236}">
                    <a16:creationId xmlns:a16="http://schemas.microsoft.com/office/drawing/2014/main" xmlns="" id="{1EC44F99-4FCC-4F82-9212-88B68ECED3A8}"/>
                  </a:ext>
                </a:extLst>
              </p:cNvPr>
              <p:cNvSpPr>
                <a:spLocks noChangeArrowheads="1"/>
              </p:cNvSpPr>
              <p:nvPr/>
            </p:nvSpPr>
            <p:spPr bwMode="auto">
              <a:xfrm>
                <a:off x="9808403" y="690504"/>
                <a:ext cx="29342" cy="29342"/>
              </a:xfrm>
              <a:custGeom>
                <a:avLst/>
                <a:gdLst>
                  <a:gd name="T0" fmla="*/ 0 w 25"/>
                  <a:gd name="T1" fmla="*/ 21 h 25"/>
                  <a:gd name="T2" fmla="*/ 22 w 25"/>
                  <a:gd name="T3" fmla="*/ 0 h 25"/>
                  <a:gd name="T4" fmla="*/ 25 w 25"/>
                  <a:gd name="T5" fmla="*/ 3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2"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2" name="Freeform 312">
                <a:extLst>
                  <a:ext uri="{FF2B5EF4-FFF2-40B4-BE49-F238E27FC236}">
                    <a16:creationId xmlns:a16="http://schemas.microsoft.com/office/drawing/2014/main" xmlns="" id="{7FEF5D8B-CAFA-4E6C-968B-3A189FEF3EAE}"/>
                  </a:ext>
                </a:extLst>
              </p:cNvPr>
              <p:cNvSpPr>
                <a:spLocks noChangeArrowheads="1"/>
              </p:cNvSpPr>
              <p:nvPr/>
            </p:nvSpPr>
            <p:spPr bwMode="auto">
              <a:xfrm>
                <a:off x="9760282" y="643557"/>
                <a:ext cx="31689" cy="29342"/>
              </a:xfrm>
              <a:custGeom>
                <a:avLst/>
                <a:gdLst>
                  <a:gd name="T0" fmla="*/ 0 w 27"/>
                  <a:gd name="T1" fmla="*/ 22 h 25"/>
                  <a:gd name="T2" fmla="*/ 21 w 27"/>
                  <a:gd name="T3" fmla="*/ 0 h 25"/>
                  <a:gd name="T4" fmla="*/ 27 w 27"/>
                  <a:gd name="T5" fmla="*/ 4 h 25"/>
                  <a:gd name="T6" fmla="*/ 5 w 27"/>
                  <a:gd name="T7" fmla="*/ 25 h 25"/>
                  <a:gd name="T8" fmla="*/ 0 w 27"/>
                  <a:gd name="T9" fmla="*/ 22 h 25"/>
                </a:gdLst>
                <a:ahLst/>
                <a:cxnLst>
                  <a:cxn ang="0">
                    <a:pos x="T0" y="T1"/>
                  </a:cxn>
                  <a:cxn ang="0">
                    <a:pos x="T2" y="T3"/>
                  </a:cxn>
                  <a:cxn ang="0">
                    <a:pos x="T4" y="T5"/>
                  </a:cxn>
                  <a:cxn ang="0">
                    <a:pos x="T6" y="T7"/>
                  </a:cxn>
                  <a:cxn ang="0">
                    <a:pos x="T8" y="T9"/>
                  </a:cxn>
                </a:cxnLst>
                <a:rect l="0" t="0" r="r" b="b"/>
                <a:pathLst>
                  <a:path w="27" h="25">
                    <a:moveTo>
                      <a:pt x="0" y="22"/>
                    </a:moveTo>
                    <a:lnTo>
                      <a:pt x="21" y="0"/>
                    </a:lnTo>
                    <a:lnTo>
                      <a:pt x="27" y="4"/>
                    </a:lnTo>
                    <a:lnTo>
                      <a:pt x="5"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3" name="Freeform 313">
                <a:extLst>
                  <a:ext uri="{FF2B5EF4-FFF2-40B4-BE49-F238E27FC236}">
                    <a16:creationId xmlns:a16="http://schemas.microsoft.com/office/drawing/2014/main" xmlns="" id="{ECF64AA2-6991-43B5-83A8-20CCEEAC5C6A}"/>
                  </a:ext>
                </a:extLst>
              </p:cNvPr>
              <p:cNvSpPr>
                <a:spLocks noChangeArrowheads="1"/>
              </p:cNvSpPr>
              <p:nvPr/>
            </p:nvSpPr>
            <p:spPr bwMode="auto">
              <a:xfrm>
                <a:off x="9718030" y="598957"/>
                <a:ext cx="29342" cy="30515"/>
              </a:xfrm>
              <a:custGeom>
                <a:avLst/>
                <a:gdLst>
                  <a:gd name="T0" fmla="*/ 0 w 25"/>
                  <a:gd name="T1" fmla="*/ 22 h 26"/>
                  <a:gd name="T2" fmla="*/ 21 w 25"/>
                  <a:gd name="T3" fmla="*/ 0 h 26"/>
                  <a:gd name="T4" fmla="*/ 25 w 25"/>
                  <a:gd name="T5" fmla="*/ 4 h 26"/>
                  <a:gd name="T6" fmla="*/ 4 w 25"/>
                  <a:gd name="T7" fmla="*/ 26 h 26"/>
                  <a:gd name="T8" fmla="*/ 0 w 25"/>
                  <a:gd name="T9" fmla="*/ 22 h 26"/>
                </a:gdLst>
                <a:ahLst/>
                <a:cxnLst>
                  <a:cxn ang="0">
                    <a:pos x="T0" y="T1"/>
                  </a:cxn>
                  <a:cxn ang="0">
                    <a:pos x="T2" y="T3"/>
                  </a:cxn>
                  <a:cxn ang="0">
                    <a:pos x="T4" y="T5"/>
                  </a:cxn>
                  <a:cxn ang="0">
                    <a:pos x="T6" y="T7"/>
                  </a:cxn>
                  <a:cxn ang="0">
                    <a:pos x="T8" y="T9"/>
                  </a:cxn>
                </a:cxnLst>
                <a:rect l="0" t="0" r="r" b="b"/>
                <a:pathLst>
                  <a:path w="25" h="26">
                    <a:moveTo>
                      <a:pt x="0" y="22"/>
                    </a:moveTo>
                    <a:lnTo>
                      <a:pt x="21" y="0"/>
                    </a:lnTo>
                    <a:lnTo>
                      <a:pt x="25" y="4"/>
                    </a:lnTo>
                    <a:lnTo>
                      <a:pt x="4" y="26"/>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64" name="组合 16">
              <a:extLst>
                <a:ext uri="{FF2B5EF4-FFF2-40B4-BE49-F238E27FC236}">
                  <a16:creationId xmlns:a16="http://schemas.microsoft.com/office/drawing/2014/main" xmlns="" id="{9CCB3AD6-EFCF-4C12-A5F2-30DC539FF04F}"/>
                </a:ext>
              </a:extLst>
            </p:cNvPr>
            <p:cNvGrpSpPr>
              <a:grpSpLocks/>
            </p:cNvGrpSpPr>
            <p:nvPr userDrawn="1"/>
          </p:nvGrpSpPr>
          <p:grpSpPr bwMode="auto">
            <a:xfrm rot="2109475">
              <a:off x="8808629" y="4468960"/>
              <a:ext cx="113847" cy="630261"/>
              <a:chOff x="10155809" y="569616"/>
              <a:chExt cx="113847" cy="630261"/>
            </a:xfrm>
          </p:grpSpPr>
          <p:sp>
            <p:nvSpPr>
              <p:cNvPr id="19477" name="Rectangle 315">
                <a:extLst>
                  <a:ext uri="{FF2B5EF4-FFF2-40B4-BE49-F238E27FC236}">
                    <a16:creationId xmlns:a16="http://schemas.microsoft.com/office/drawing/2014/main" xmlns="" id="{0012513D-5A7E-422A-A1E1-B51891393AB8}"/>
                  </a:ext>
                </a:extLst>
              </p:cNvPr>
              <p:cNvSpPr>
                <a:spLocks noChangeArrowheads="1"/>
              </p:cNvSpPr>
              <p:nvPr/>
            </p:nvSpPr>
            <p:spPr bwMode="auto">
              <a:xfrm>
                <a:off x="10143678" y="672113"/>
                <a:ext cx="114341"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8" name="Rectangle 316">
                <a:extLst>
                  <a:ext uri="{FF2B5EF4-FFF2-40B4-BE49-F238E27FC236}">
                    <a16:creationId xmlns:a16="http://schemas.microsoft.com/office/drawing/2014/main" xmlns="" id="{0822B148-BAB6-4F41-BE80-5D6C35D184B8}"/>
                  </a:ext>
                </a:extLst>
              </p:cNvPr>
              <p:cNvSpPr>
                <a:spLocks noChangeArrowheads="1"/>
              </p:cNvSpPr>
              <p:nvPr/>
            </p:nvSpPr>
            <p:spPr bwMode="auto">
              <a:xfrm>
                <a:off x="10143678" y="672113"/>
                <a:ext cx="114341"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9" name="Rectangle 317">
                <a:extLst>
                  <a:ext uri="{FF2B5EF4-FFF2-40B4-BE49-F238E27FC236}">
                    <a16:creationId xmlns:a16="http://schemas.microsoft.com/office/drawing/2014/main" xmlns="" id="{E1E706A1-CD09-46B6-862F-AF47AF240EE7}"/>
                  </a:ext>
                </a:extLst>
              </p:cNvPr>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0" name="Rectangle 318">
                <a:extLst>
                  <a:ext uri="{FF2B5EF4-FFF2-40B4-BE49-F238E27FC236}">
                    <a16:creationId xmlns:a16="http://schemas.microsoft.com/office/drawing/2014/main" xmlns="" id="{E2FD6ABB-EC1B-4711-9932-6982C031EFEE}"/>
                  </a:ext>
                </a:extLst>
              </p:cNvPr>
              <p:cNvSpPr>
                <a:spLocks noChangeArrowheads="1"/>
              </p:cNvSpPr>
              <p:nvPr/>
            </p:nvSpPr>
            <p:spPr bwMode="auto">
              <a:xfrm>
                <a:off x="10182354" y="666281"/>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1" name="Rectangle 319">
                <a:extLst>
                  <a:ext uri="{FF2B5EF4-FFF2-40B4-BE49-F238E27FC236}">
                    <a16:creationId xmlns:a16="http://schemas.microsoft.com/office/drawing/2014/main" xmlns="" id="{277BEDA1-B60B-4199-A546-B46803205185}"/>
                  </a:ext>
                </a:extLst>
              </p:cNvPr>
              <p:cNvSpPr>
                <a:spLocks noChangeArrowheads="1"/>
              </p:cNvSpPr>
              <p:nvPr/>
            </p:nvSpPr>
            <p:spPr bwMode="auto">
              <a:xfrm>
                <a:off x="10182354" y="666281"/>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0" name="Freeform 320">
                <a:extLst>
                  <a:ext uri="{FF2B5EF4-FFF2-40B4-BE49-F238E27FC236}">
                    <a16:creationId xmlns:a16="http://schemas.microsoft.com/office/drawing/2014/main" xmlns="" id="{7A4AC005-C45A-445C-8D9A-8BD9020A8977}"/>
                  </a:ext>
                </a:extLst>
              </p:cNvPr>
              <p:cNvSpPr>
                <a:spLocks noChangeArrowheads="1"/>
              </p:cNvSpPr>
              <p:nvPr/>
            </p:nvSpPr>
            <p:spPr bwMode="auto">
              <a:xfrm>
                <a:off x="10195714" y="1170535"/>
                <a:ext cx="34037" cy="29342"/>
              </a:xfrm>
              <a:custGeom>
                <a:avLst/>
                <a:gdLst>
                  <a:gd name="T0" fmla="*/ 0 w 16"/>
                  <a:gd name="T1" fmla="*/ 2 h 14"/>
                  <a:gd name="T2" fmla="*/ 8 w 16"/>
                  <a:gd name="T3" fmla="*/ 14 h 14"/>
                  <a:gd name="T4" fmla="*/ 16 w 16"/>
                  <a:gd name="T5" fmla="*/ 2 h 14"/>
                  <a:gd name="T6" fmla="*/ 8 w 16"/>
                  <a:gd name="T7" fmla="*/ 0 h 14"/>
                  <a:gd name="T8" fmla="*/ 0 w 16"/>
                  <a:gd name="T9" fmla="*/ 2 h 14"/>
                </a:gdLst>
                <a:ahLst/>
                <a:cxnLst>
                  <a:cxn ang="0">
                    <a:pos x="T0" y="T1"/>
                  </a:cxn>
                  <a:cxn ang="0">
                    <a:pos x="T2" y="T3"/>
                  </a:cxn>
                  <a:cxn ang="0">
                    <a:pos x="T4" y="T5"/>
                  </a:cxn>
                  <a:cxn ang="0">
                    <a:pos x="T6" y="T7"/>
                  </a:cxn>
                  <a:cxn ang="0">
                    <a:pos x="T8" y="T9"/>
                  </a:cxn>
                </a:cxnLst>
                <a:rect l="0" t="0" r="r" b="b"/>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83" name="Rectangle 321">
                <a:extLst>
                  <a:ext uri="{FF2B5EF4-FFF2-40B4-BE49-F238E27FC236}">
                    <a16:creationId xmlns:a16="http://schemas.microsoft.com/office/drawing/2014/main" xmlns="" id="{6C99410D-CBC9-452A-A497-FCC4503C625E}"/>
                  </a:ext>
                </a:extLst>
              </p:cNvPr>
              <p:cNvSpPr>
                <a:spLocks noChangeArrowheads="1"/>
              </p:cNvSpPr>
              <p:nvPr/>
            </p:nvSpPr>
            <p:spPr bwMode="auto">
              <a:xfrm>
                <a:off x="10143262" y="630952"/>
                <a:ext cx="116674" cy="3501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4" name="Rectangle 322">
                <a:extLst>
                  <a:ext uri="{FF2B5EF4-FFF2-40B4-BE49-F238E27FC236}">
                    <a16:creationId xmlns:a16="http://schemas.microsoft.com/office/drawing/2014/main" xmlns="" id="{C4585397-0FBE-4ED3-B4DE-38D2F74F18B0}"/>
                  </a:ext>
                </a:extLst>
              </p:cNvPr>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5" name="Rectangle 323">
                <a:extLst>
                  <a:ext uri="{FF2B5EF4-FFF2-40B4-BE49-F238E27FC236}">
                    <a16:creationId xmlns:a16="http://schemas.microsoft.com/office/drawing/2014/main" xmlns="" id="{01A459FB-C6A4-45A6-8DE5-5382257F6DA0}"/>
                  </a:ext>
                </a:extLst>
              </p:cNvPr>
              <p:cNvSpPr>
                <a:spLocks noChangeArrowheads="1"/>
              </p:cNvSpPr>
              <p:nvPr/>
            </p:nvSpPr>
            <p:spPr bwMode="auto">
              <a:xfrm>
                <a:off x="10139930" y="618974"/>
                <a:ext cx="119008" cy="16338"/>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4" name="Freeform 324">
                <a:extLst>
                  <a:ext uri="{FF2B5EF4-FFF2-40B4-BE49-F238E27FC236}">
                    <a16:creationId xmlns:a16="http://schemas.microsoft.com/office/drawing/2014/main" xmlns="" id="{FFF995F2-3A77-42B2-93AC-A5BCD06C0F6F}"/>
                  </a:ext>
                </a:extLst>
              </p:cNvPr>
              <p:cNvSpPr>
                <a:spLocks noChangeArrowheads="1"/>
              </p:cNvSpPr>
              <p:nvPr/>
            </p:nvSpPr>
            <p:spPr bwMode="auto">
              <a:xfrm>
                <a:off x="10155809" y="569616"/>
                <a:ext cx="113846" cy="50468"/>
              </a:xfrm>
              <a:custGeom>
                <a:avLst/>
                <a:gdLst>
                  <a:gd name="T0" fmla="*/ 27 w 54"/>
                  <a:gd name="T1" fmla="*/ 0 h 24"/>
                  <a:gd name="T2" fmla="*/ 0 w 54"/>
                  <a:gd name="T3" fmla="*/ 24 h 24"/>
                  <a:gd name="T4" fmla="*/ 54 w 54"/>
                  <a:gd name="T5" fmla="*/ 24 h 24"/>
                  <a:gd name="T6" fmla="*/ 27 w 54"/>
                  <a:gd name="T7" fmla="*/ 0 h 24"/>
                </a:gdLst>
                <a:ahLst/>
                <a:cxnLst>
                  <a:cxn ang="0">
                    <a:pos x="T0" y="T1"/>
                  </a:cxn>
                  <a:cxn ang="0">
                    <a:pos x="T2" y="T3"/>
                  </a:cxn>
                  <a:cxn ang="0">
                    <a:pos x="T4" y="T5"/>
                  </a:cxn>
                  <a:cxn ang="0">
                    <a:pos x="T6" y="T7"/>
                  </a:cxn>
                </a:cxnLst>
                <a:rect l="0" t="0" r="r" b="b"/>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5" name="Freeform 325">
                <a:extLst>
                  <a:ext uri="{FF2B5EF4-FFF2-40B4-BE49-F238E27FC236}">
                    <a16:creationId xmlns:a16="http://schemas.microsoft.com/office/drawing/2014/main" xmlns="" id="{D9876DBD-D231-4FFD-984A-5891F40907E1}"/>
                  </a:ext>
                </a:extLst>
              </p:cNvPr>
              <p:cNvSpPr>
                <a:spLocks noChangeArrowheads="1"/>
              </p:cNvSpPr>
              <p:nvPr/>
            </p:nvSpPr>
            <p:spPr bwMode="auto">
              <a:xfrm>
                <a:off x="10155809" y="1077815"/>
                <a:ext cx="113846" cy="96241"/>
              </a:xfrm>
              <a:custGeom>
                <a:avLst/>
                <a:gdLst>
                  <a:gd name="T0" fmla="*/ 19 w 54"/>
                  <a:gd name="T1" fmla="*/ 46 h 46"/>
                  <a:gd name="T2" fmla="*/ 27 w 54"/>
                  <a:gd name="T3" fmla="*/ 44 h 46"/>
                  <a:gd name="T4" fmla="*/ 35 w 54"/>
                  <a:gd name="T5" fmla="*/ 46 h 46"/>
                  <a:gd name="T6" fmla="*/ 54 w 54"/>
                  <a:gd name="T7" fmla="*/ 8 h 46"/>
                  <a:gd name="T8" fmla="*/ 45 w 54"/>
                  <a:gd name="T9" fmla="*/ 0 h 46"/>
                  <a:gd name="T10" fmla="*/ 36 w 54"/>
                  <a:gd name="T11" fmla="*/ 8 h 46"/>
                  <a:gd name="T12" fmla="*/ 27 w 54"/>
                  <a:gd name="T13" fmla="*/ 0 h 46"/>
                  <a:gd name="T14" fmla="*/ 18 w 54"/>
                  <a:gd name="T15" fmla="*/ 8 h 46"/>
                  <a:gd name="T16" fmla="*/ 9 w 54"/>
                  <a:gd name="T17" fmla="*/ 0 h 46"/>
                  <a:gd name="T18" fmla="*/ 0 w 54"/>
                  <a:gd name="T19" fmla="*/ 8 h 46"/>
                  <a:gd name="T20" fmla="*/ 19 w 54"/>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076" name="组合 1">
            <a:extLst>
              <a:ext uri="{FF2B5EF4-FFF2-40B4-BE49-F238E27FC236}">
                <a16:creationId xmlns:a16="http://schemas.microsoft.com/office/drawing/2014/main" xmlns="" id="{A36ADACF-D4C7-497D-8BED-ADCBADD3ED88}"/>
              </a:ext>
            </a:extLst>
          </p:cNvPr>
          <p:cNvGrpSpPr>
            <a:grpSpLocks noChangeAspect="1"/>
          </p:cNvGrpSpPr>
          <p:nvPr/>
        </p:nvGrpSpPr>
        <p:grpSpPr bwMode="auto">
          <a:xfrm>
            <a:off x="50800" y="4668838"/>
            <a:ext cx="755650" cy="417512"/>
            <a:chOff x="50446" y="4572401"/>
            <a:chExt cx="938635" cy="517558"/>
          </a:xfrm>
        </p:grpSpPr>
        <p:sp>
          <p:nvSpPr>
            <p:cNvPr id="5" name="Freeform 60">
              <a:extLst>
                <a:ext uri="{FF2B5EF4-FFF2-40B4-BE49-F238E27FC236}">
                  <a16:creationId xmlns:a16="http://schemas.microsoft.com/office/drawing/2014/main" xmlns="" id="{93B1FBF1-8598-4D50-AAAB-DADF0D9F7F02}"/>
                </a:ext>
              </a:extLst>
            </p:cNvPr>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2078" name="组合 28">
              <a:extLst>
                <a:ext uri="{FF2B5EF4-FFF2-40B4-BE49-F238E27FC236}">
                  <a16:creationId xmlns:a16="http://schemas.microsoft.com/office/drawing/2014/main" xmlns="" id="{1D359AF4-297F-4D2E-BBC3-F9E56B2F435C}"/>
                </a:ext>
              </a:extLst>
            </p:cNvPr>
            <p:cNvGrpSpPr>
              <a:grpSpLocks noChangeAspect="1"/>
            </p:cNvGrpSpPr>
            <p:nvPr userDrawn="1"/>
          </p:nvGrpSpPr>
          <p:grpSpPr bwMode="auto">
            <a:xfrm>
              <a:off x="590618" y="4691496"/>
              <a:ext cx="398463" cy="398463"/>
              <a:chOff x="6531804" y="2008188"/>
              <a:chExt cx="962025" cy="962025"/>
            </a:xfrm>
          </p:grpSpPr>
          <p:sp>
            <p:nvSpPr>
              <p:cNvPr id="19464" name="Rectangle 169">
                <a:extLst>
                  <a:ext uri="{FF2B5EF4-FFF2-40B4-BE49-F238E27FC236}">
                    <a16:creationId xmlns:a16="http://schemas.microsoft.com/office/drawing/2014/main" xmlns="" id="{750BCD40-3792-491A-B0E7-DFE5E85A4D07}"/>
                  </a:ext>
                </a:extLst>
              </p:cNvPr>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5" name="Rectangle 170">
                <a:extLst>
                  <a:ext uri="{FF2B5EF4-FFF2-40B4-BE49-F238E27FC236}">
                    <a16:creationId xmlns:a16="http://schemas.microsoft.com/office/drawing/2014/main" xmlns="" id="{F9C606DC-C634-4CE9-BD5E-F6423D40B4CF}"/>
                  </a:ext>
                </a:extLst>
              </p:cNvPr>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6" name="Rectangle 171">
                <a:extLst>
                  <a:ext uri="{FF2B5EF4-FFF2-40B4-BE49-F238E27FC236}">
                    <a16:creationId xmlns:a16="http://schemas.microsoft.com/office/drawing/2014/main" xmlns="" id="{2F315104-F82D-4FC2-8101-74897DC9A7F8}"/>
                  </a:ext>
                </a:extLst>
              </p:cNvPr>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7" name="Rectangle 172">
                <a:extLst>
                  <a:ext uri="{FF2B5EF4-FFF2-40B4-BE49-F238E27FC236}">
                    <a16:creationId xmlns:a16="http://schemas.microsoft.com/office/drawing/2014/main" xmlns="" id="{9622870D-6149-4D9E-8C98-CAEFCD144A95}"/>
                  </a:ext>
                </a:extLst>
              </p:cNvPr>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8" name="Rectangle 173">
                <a:extLst>
                  <a:ext uri="{FF2B5EF4-FFF2-40B4-BE49-F238E27FC236}">
                    <a16:creationId xmlns:a16="http://schemas.microsoft.com/office/drawing/2014/main" xmlns="" id="{68CF545D-B3D8-4650-B992-149C6C25EF7A}"/>
                  </a:ext>
                </a:extLst>
              </p:cNvPr>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9" name="Rectangle 174">
                <a:extLst>
                  <a:ext uri="{FF2B5EF4-FFF2-40B4-BE49-F238E27FC236}">
                    <a16:creationId xmlns:a16="http://schemas.microsoft.com/office/drawing/2014/main" xmlns="" id="{B8906B80-EEFC-46F8-8B49-6F89E4D6C4DD}"/>
                  </a:ext>
                </a:extLst>
              </p:cNvPr>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0" name="Rectangle 175">
                <a:extLst>
                  <a:ext uri="{FF2B5EF4-FFF2-40B4-BE49-F238E27FC236}">
                    <a16:creationId xmlns:a16="http://schemas.microsoft.com/office/drawing/2014/main" xmlns="" id="{4B528BA9-AF26-43BA-A1D1-39E69B82D5FF}"/>
                  </a:ext>
                </a:extLst>
              </p:cNvPr>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1" name="Rectangle 176">
                <a:extLst>
                  <a:ext uri="{FF2B5EF4-FFF2-40B4-BE49-F238E27FC236}">
                    <a16:creationId xmlns:a16="http://schemas.microsoft.com/office/drawing/2014/main" xmlns="" id="{66E2FC31-0C2C-4CFB-9E9D-9FF242305174}"/>
                  </a:ext>
                </a:extLst>
              </p:cNvPr>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2" name="Rectangle 177">
                <a:extLst>
                  <a:ext uri="{FF2B5EF4-FFF2-40B4-BE49-F238E27FC236}">
                    <a16:creationId xmlns:a16="http://schemas.microsoft.com/office/drawing/2014/main" xmlns="" id="{B39D5405-8385-453C-95D5-72F878BC942D}"/>
                  </a:ext>
                </a:extLst>
              </p:cNvPr>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88" name="Freeform 178">
                <a:extLst>
                  <a:ext uri="{FF2B5EF4-FFF2-40B4-BE49-F238E27FC236}">
                    <a16:creationId xmlns:a16="http://schemas.microsoft.com/office/drawing/2014/main" xmlns="" id="{7C783F90-A628-40E7-A840-499FB6D7F2DE}"/>
                  </a:ext>
                </a:extLst>
              </p:cNvPr>
              <p:cNvSpPr>
                <a:spLocks noEditPoints="1" noChangeArrowheads="1"/>
              </p:cNvSpPr>
              <p:nvPr/>
            </p:nvSpPr>
            <p:spPr bwMode="auto">
              <a:xfrm>
                <a:off x="6531804" y="2008188"/>
                <a:ext cx="962025" cy="962025"/>
              </a:xfrm>
              <a:custGeom>
                <a:avLst/>
                <a:gdLst>
                  <a:gd name="T0" fmla="*/ 284 w 606"/>
                  <a:gd name="T1" fmla="*/ 0 h 606"/>
                  <a:gd name="T2" fmla="*/ 265 w 606"/>
                  <a:gd name="T3" fmla="*/ 0 h 606"/>
                  <a:gd name="T4" fmla="*/ 0 w 606"/>
                  <a:gd name="T5" fmla="*/ 455 h 606"/>
                  <a:gd name="T6" fmla="*/ 0 w 606"/>
                  <a:gd name="T7" fmla="*/ 474 h 606"/>
                  <a:gd name="T8" fmla="*/ 265 w 606"/>
                  <a:gd name="T9" fmla="*/ 606 h 606"/>
                  <a:gd name="T10" fmla="*/ 284 w 606"/>
                  <a:gd name="T11" fmla="*/ 606 h 606"/>
                  <a:gd name="T12" fmla="*/ 606 w 606"/>
                  <a:gd name="T13" fmla="*/ 474 h 606"/>
                  <a:gd name="T14" fmla="*/ 606 w 606"/>
                  <a:gd name="T15" fmla="*/ 455 h 606"/>
                  <a:gd name="T16" fmla="*/ 284 w 606"/>
                  <a:gd name="T17" fmla="*/ 0 h 606"/>
                  <a:gd name="T18" fmla="*/ 587 w 606"/>
                  <a:gd name="T19" fmla="*/ 462 h 606"/>
                  <a:gd name="T20" fmla="*/ 279 w 606"/>
                  <a:gd name="T21" fmla="*/ 587 h 606"/>
                  <a:gd name="T22" fmla="*/ 270 w 606"/>
                  <a:gd name="T23" fmla="*/ 587 h 606"/>
                  <a:gd name="T24" fmla="*/ 18 w 606"/>
                  <a:gd name="T25" fmla="*/ 462 h 606"/>
                  <a:gd name="T26" fmla="*/ 18 w 606"/>
                  <a:gd name="T27" fmla="*/ 459 h 606"/>
                  <a:gd name="T28" fmla="*/ 274 w 606"/>
                  <a:gd name="T29" fmla="*/ 21 h 606"/>
                  <a:gd name="T30" fmla="*/ 587 w 606"/>
                  <a:gd name="T31" fmla="*/ 462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Rectangle 179">
                <a:extLst>
                  <a:ext uri="{FF2B5EF4-FFF2-40B4-BE49-F238E27FC236}">
                    <a16:creationId xmlns:a16="http://schemas.microsoft.com/office/drawing/2014/main" xmlns="" id="{4EC81520-FED9-4F56-869F-E0E5606851B4}"/>
                  </a:ext>
                </a:extLst>
              </p:cNvPr>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2090" name="文本框 1">
            <a:extLst>
              <a:ext uri="{FF2B5EF4-FFF2-40B4-BE49-F238E27FC236}">
                <a16:creationId xmlns:a16="http://schemas.microsoft.com/office/drawing/2014/main" xmlns="" id="{3FFC7163-1BD7-42CC-BD16-AE59140D6B8C}"/>
              </a:ext>
            </a:extLst>
          </p:cNvPr>
          <p:cNvSpPr txBox="1">
            <a:spLocks noChangeArrowheads="1"/>
          </p:cNvSpPr>
          <p:nvPr/>
        </p:nvSpPr>
        <p:spPr bwMode="auto">
          <a:xfrm>
            <a:off x="5026807" y="10207"/>
            <a:ext cx="30283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smtClean="0">
                <a:solidFill>
                  <a:srgbClr val="C00000"/>
                </a:solidFill>
                <a:latin typeface="宋体" panose="02010600030101010101" pitchFamily="2" charset="-122"/>
                <a:ea typeface="宋体" panose="02010600030101010101" pitchFamily="2" charset="-122"/>
              </a:rPr>
              <a:t>11.3 </a:t>
            </a:r>
            <a:r>
              <a:rPr lang="zh-CN" altLang="en-US" sz="2000" b="1" dirty="0" smtClean="0">
                <a:solidFill>
                  <a:srgbClr val="C00000"/>
                </a:solidFill>
                <a:latin typeface="宋体" panose="02010600030101010101" pitchFamily="2" charset="-122"/>
                <a:ea typeface="宋体" panose="02010600030101010101" pitchFamily="2" charset="-122"/>
              </a:rPr>
              <a:t>多边形及其内角和</a:t>
            </a:r>
            <a:r>
              <a:rPr lang="en-US" altLang="zh-CN" sz="2000" b="1" dirty="0" smtClean="0">
                <a:solidFill>
                  <a:srgbClr val="C00000"/>
                </a:solidFill>
                <a:latin typeface="宋体" panose="02010600030101010101" pitchFamily="2" charset="-122"/>
                <a:ea typeface="宋体" panose="02010600030101010101" pitchFamily="2" charset="-122"/>
              </a:rPr>
              <a:t>/</a:t>
            </a:r>
            <a:endParaRPr lang="zh-CN" altLang="en-US" sz="2000" b="1" dirty="0">
              <a:solidFill>
                <a:srgbClr val="C00000"/>
              </a:solidFill>
              <a:latin typeface="宋体" panose="02010600030101010101" pitchFamily="2" charset="-122"/>
              <a:ea typeface="宋体" panose="02010600030101010101" pitchFamily="2" charset="-122"/>
            </a:endParaRPr>
          </a:p>
        </p:txBody>
      </p:sp>
      <p:pic>
        <p:nvPicPr>
          <p:cNvPr id="43" name="Picture 2" descr="C:\Users\Administrator\Desktop\初中七彩课堂图标.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4160" r:id="rId1"/>
    <p:sldLayoutId id="2147484159" r:id="rId2"/>
    <p:sldLayoutId id="2147484158" r:id="rId3"/>
    <p:sldLayoutId id="2147484157" r:id="rId4"/>
    <p:sldLayoutId id="2147484156" r:id="rId5"/>
    <p:sldLayoutId id="2147484155" r:id="rId6"/>
    <p:sldLayoutId id="2147484154" r:id="rId7"/>
    <p:sldLayoutId id="2147484185" r:id="rId8"/>
    <p:sldLayoutId id="2147484186" r:id="rId9"/>
    <p:sldLayoutId id="2147484153" r:id="rId10"/>
    <p:sldLayoutId id="2147484152" r:id="rId11"/>
    <p:sldLayoutId id="2147484151" r:id="rId12"/>
    <p:sldLayoutId id="2147484150" r:id="rId13"/>
    <p:sldLayoutId id="2147484187" r:id="rId14"/>
    <p:sldLayoutId id="2147484188" r:id="rId15"/>
    <p:sldLayoutId id="2147484149" r:id="rId16"/>
    <p:sldLayoutId id="2147484189" r:id="rId17"/>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0" y="5094288"/>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solidFill>
                <a:prstClr val="white"/>
              </a:solidFill>
            </a:endParaRPr>
          </a:p>
        </p:txBody>
      </p:sp>
      <p:grpSp>
        <p:nvGrpSpPr>
          <p:cNvPr id="30" name="组合 1"/>
          <p:cNvGrpSpPr>
            <a:grpSpLocks noChangeAspect="1"/>
          </p:cNvGrpSpPr>
          <p:nvPr userDrawn="1"/>
        </p:nvGrpSpPr>
        <p:grpSpPr>
          <a:xfrm>
            <a:off x="50800" y="4670425"/>
            <a:ext cx="755650" cy="417513"/>
            <a:chOff x="50446" y="4572401"/>
            <a:chExt cx="938635" cy="517558"/>
          </a:xfrm>
        </p:grpSpPr>
        <p:sp>
          <p:nvSpPr>
            <p:cNvPr id="31"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32" name="组合 28"/>
            <p:cNvGrpSpPr>
              <a:grpSpLocks noChangeAspect="1"/>
            </p:cNvGrpSpPr>
            <p:nvPr userDrawn="1"/>
          </p:nvGrpSpPr>
          <p:grpSpPr>
            <a:xfrm>
              <a:off x="590618" y="4691496"/>
              <a:ext cx="398463" cy="398463"/>
              <a:chOff x="6531804" y="2008188"/>
              <a:chExt cx="962025" cy="962025"/>
            </a:xfrm>
          </p:grpSpPr>
          <p:sp>
            <p:nvSpPr>
              <p:cNvPr id="33"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4"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5"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0"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1"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2" name="Freeform 178"/>
              <p:cNvSpPr>
                <a:spLocks noEditPoints="1"/>
              </p:cNvSpPr>
              <p:nvPr/>
            </p:nvSpPr>
            <p:spPr>
              <a:xfrm>
                <a:off x="6531804" y="2008188"/>
                <a:ext cx="962025" cy="962025"/>
              </a:xfrm>
              <a:custGeom>
                <a:avLst/>
                <a:gdLst/>
                <a:ahLst/>
                <a:cxnLst>
                  <a:cxn ang="0">
                    <a:pos x="715724375" y="0"/>
                  </a:cxn>
                  <a:cxn ang="0">
                    <a:pos x="667842200" y="0"/>
                  </a:cxn>
                  <a:cxn ang="0">
                    <a:pos x="0" y="1146671888"/>
                  </a:cxn>
                  <a:cxn ang="0">
                    <a:pos x="0" y="1194554063"/>
                  </a:cxn>
                  <a:cxn ang="0">
                    <a:pos x="667842200" y="1527214688"/>
                  </a:cxn>
                  <a:cxn ang="0">
                    <a:pos x="715724375" y="1527214688"/>
                  </a:cxn>
                  <a:cxn ang="0">
                    <a:pos x="1527214688" y="1194554063"/>
                  </a:cxn>
                  <a:cxn ang="0">
                    <a:pos x="1527214688" y="1146671888"/>
                  </a:cxn>
                  <a:cxn ang="0">
                    <a:pos x="715724375" y="0"/>
                  </a:cxn>
                  <a:cxn ang="0">
                    <a:pos x="1479332513" y="1164312188"/>
                  </a:cxn>
                  <a:cxn ang="0">
                    <a:pos x="703124388" y="1479332513"/>
                  </a:cxn>
                  <a:cxn ang="0">
                    <a:pos x="680442188" y="1479332513"/>
                  </a:cxn>
                  <a:cxn ang="0">
                    <a:pos x="45362813" y="1164312188"/>
                  </a:cxn>
                  <a:cxn ang="0">
                    <a:pos x="45362813" y="1156752513"/>
                  </a:cxn>
                  <a:cxn ang="0">
                    <a:pos x="690522813" y="52924075"/>
                  </a:cxn>
                  <a:cxn ang="0">
                    <a:pos x="1479332513" y="1164312188"/>
                  </a:cxn>
                </a:cxnLst>
                <a:rect l="0" t="0" r="0" b="0"/>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w="9525">
                <a:noFill/>
              </a:ln>
            </p:spPr>
            <p:txBody>
              <a:bodyPr/>
              <a:lstStyle/>
              <a:p>
                <a:endParaRPr lang="zh-CN" altLang="en-US">
                  <a:solidFill>
                    <a:prstClr val="black"/>
                  </a:solidFill>
                </a:endParaRPr>
              </a:p>
            </p:txBody>
          </p:sp>
          <p:sp>
            <p:nvSpPr>
              <p:cNvPr id="43"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873528793"/>
      </p:ext>
    </p:extLst>
  </p:cSld>
  <p:clrMap bg1="lt1" tx1="dk1" bg2="lt2" tx2="dk2" accent1="accent1" accent2="accent2" accent3="accent3" accent4="accent4" accent5="accent5" accent6="accent6" hlink="hlink" folHlink="folHlink"/>
  <p:sldLayoutIdLst>
    <p:sldLayoutId id="2147484191" r:id="rId1"/>
  </p:sldLayoutIdLst>
  <p:transition spd="slow">
    <p:random/>
  </p:transition>
  <p:timing>
    <p:tnLst>
      <p:par>
        <p:cTn id="1" dur="indefinite" restart="never" nodeType="tmRoot"/>
      </p:par>
    </p:tnLst>
  </p:timing>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image" Target="../media/image10.jpeg"/><Relationship Id="rId5" Type="http://schemas.openxmlformats.org/officeDocument/2006/relationships/image" Target="../media/image14.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E:/&#22235;&#28165;/&#20843;&#19978;&#25968;&#23398;&#65288;&#20154;&#25945;&#65289;&#22235;&#28165;2014%20&#25945;&#29992;%20&#8730;&#40644;&#26093;&#65288;&#22806;&#65289;/Q20.TIF" TargetMode="External"/><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2.bin"/><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16.wm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18.wmf"/></Relationships>
</file>

<file path=ppt/slides/_rels/slide29.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5" descr="https://ss1.baidu.com/6ONXsjip0QIZ8tyhnq/it/u=3806147764,994740599&amp;fm=173&amp;app=25&amp;f=JPEG?w=600&amp;h=401&amp;s=E27BAF7653B36C37D6EBECC80300F0F3">
            <a:extLst>
              <a:ext uri="{FF2B5EF4-FFF2-40B4-BE49-F238E27FC236}">
                <a16:creationId xmlns:a16="http://schemas.microsoft.com/office/drawing/2014/main" xmlns="" id="{48CDFE79-2D22-487D-8B79-5D620E1EDE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7024"/>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48">
            <a:extLst>
              <a:ext uri="{FF2B5EF4-FFF2-40B4-BE49-F238E27FC236}">
                <a16:creationId xmlns:a16="http://schemas.microsoft.com/office/drawing/2014/main" xmlns="" id="{38621E47-09E0-4772-9147-23E63F1CF285}"/>
              </a:ext>
            </a:extLst>
          </p:cNvPr>
          <p:cNvSpPr txBox="1"/>
          <p:nvPr/>
        </p:nvSpPr>
        <p:spPr>
          <a:xfrm>
            <a:off x="563245" y="1429129"/>
            <a:ext cx="8380730" cy="2285241"/>
          </a:xfrm>
          <a:prstGeom prst="rect">
            <a:avLst/>
          </a:prstGeom>
          <a:noFill/>
          <a:ln w="19050">
            <a:solidFill>
              <a:schemeClr val="tx1"/>
            </a:solidFill>
          </a:ln>
          <a:effectLst>
            <a:softEdge rad="31750"/>
          </a:effectLst>
        </p:spPr>
        <p:txBody>
          <a:bodyPr lIns="68580" tIns="34290" rIns="68580" bIns="34290">
            <a:spAutoFit/>
          </a:bodyPr>
          <a:lstStyle/>
          <a:p>
            <a:pPr algn="ctr" eaLnBrk="0" hangingPunct="0">
              <a:lnSpc>
                <a:spcPct val="150000"/>
              </a:lnSpc>
              <a:buFontTx/>
              <a:buNone/>
              <a:defRPr/>
            </a:pPr>
            <a:r>
              <a:rPr lang="en-US" altLang="zh-CN" sz="4800" b="1" dirty="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11.3 </a:t>
            </a:r>
            <a:r>
              <a:rPr lang="zh-CN" altLang="en-US" sz="4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多</a:t>
            </a:r>
            <a:r>
              <a:rPr lang="zh-CN" altLang="en-US" sz="4800" b="1" dirty="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边形及其内角和</a:t>
            </a:r>
          </a:p>
          <a:p>
            <a:pPr algn="ctr" eaLnBrk="0" hangingPunct="0">
              <a:lnSpc>
                <a:spcPct val="150000"/>
              </a:lnSpc>
              <a:buFontTx/>
              <a:buNone/>
              <a:defRPr/>
            </a:pPr>
            <a:r>
              <a:rPr lang="en-US" altLang="zh-CN" sz="4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11.3.1 </a:t>
            </a:r>
            <a:r>
              <a:rPr lang="zh-CN" altLang="en-US" sz="4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多</a:t>
            </a:r>
            <a:r>
              <a:rPr lang="zh-CN" altLang="en-US" sz="4800" b="1" dirty="0">
                <a:solidFill>
                  <a:srgbClr val="FF0000"/>
                </a:solidFill>
                <a:effectLst>
                  <a:outerShdw blurRad="38100" dist="19050" dir="2700000" algn="tl" rotWithShape="0">
                    <a:schemeClr val="dk1">
                      <a:alpha val="40000"/>
                    </a:schemeClr>
                  </a:outerShdw>
                </a:effectLst>
                <a:latin typeface="宋体" panose="02010600030101010101" pitchFamily="2" charset="-122"/>
                <a:sym typeface="+mn-ea"/>
              </a:rPr>
              <a:t>边形</a:t>
            </a:r>
          </a:p>
        </p:txBody>
      </p:sp>
      <p:sp>
        <p:nvSpPr>
          <p:cNvPr id="14" name="圆角矩形 13"/>
          <p:cNvSpPr/>
          <p:nvPr/>
        </p:nvSpPr>
        <p:spPr>
          <a:xfrm>
            <a:off x="-1" y="-2726"/>
            <a:ext cx="3561908" cy="435611"/>
          </a:xfrm>
          <a:prstGeom prst="roundRect">
            <a:avLst/>
          </a:prstGeom>
          <a:solidFill>
            <a:srgbClr val="0070C0"/>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Times New Roman"/>
              <a:ea typeface="黑体" panose="02010609060101010101" pitchFamily="49" charset="-122"/>
            </a:endParaRPr>
          </a:p>
        </p:txBody>
      </p:sp>
      <p:sp>
        <p:nvSpPr>
          <p:cNvPr id="16" name="文本框 1"/>
          <p:cNvSpPr txBox="1"/>
          <p:nvPr/>
        </p:nvSpPr>
        <p:spPr>
          <a:xfrm>
            <a:off x="158452" y="32775"/>
            <a:ext cx="3338624" cy="400110"/>
          </a:xfrm>
          <a:prstGeom prst="rect">
            <a:avLst/>
          </a:prstGeom>
          <a:noFill/>
          <a:ln w="9525">
            <a:noFill/>
          </a:ln>
        </p:spPr>
        <p:txBody>
          <a:bodyPr wrap="square" anchor="t">
            <a:spAutoFit/>
          </a:bodyPr>
          <a:lstStyle/>
          <a:p>
            <a:pPr eaLnBrk="0" fontAlgn="base" hangingPunct="0">
              <a:spcBef>
                <a:spcPct val="0"/>
              </a:spcBef>
              <a:spcAft>
                <a:spcPct val="0"/>
              </a:spcAft>
              <a:buFont typeface="Arial" panose="020B0604020202020204" pitchFamily="34" charset="0"/>
              <a:buNone/>
            </a:pPr>
            <a:r>
              <a:rPr lang="zh-CN" altLang="en-US" sz="2000" b="1" dirty="0">
                <a:solidFill>
                  <a:prstClr val="white"/>
                </a:solidFill>
                <a:latin typeface="宋体" panose="02010600030101010101" pitchFamily="2" charset="-122"/>
              </a:rPr>
              <a:t>人教</a:t>
            </a:r>
            <a:r>
              <a:rPr lang="zh-CN" altLang="en-US" sz="2000" b="1" dirty="0" smtClean="0">
                <a:solidFill>
                  <a:prstClr val="white"/>
                </a:solidFill>
                <a:latin typeface="宋体" panose="02010600030101010101" pitchFamily="2" charset="-122"/>
              </a:rPr>
              <a:t>版 数学 </a:t>
            </a:r>
            <a:r>
              <a:rPr lang="zh-CN" altLang="en-US" sz="2000" b="1" dirty="0">
                <a:solidFill>
                  <a:prstClr val="white"/>
                </a:solidFill>
                <a:latin typeface="宋体" panose="02010600030101010101" pitchFamily="2" charset="-122"/>
              </a:rPr>
              <a:t>八</a:t>
            </a:r>
            <a:r>
              <a:rPr lang="zh-CN" altLang="en-US" sz="2000" b="1" dirty="0" smtClean="0">
                <a:solidFill>
                  <a:prstClr val="white"/>
                </a:solidFill>
                <a:latin typeface="宋体" panose="02010600030101010101" pitchFamily="2" charset="-122"/>
              </a:rPr>
              <a:t>年级 上册</a:t>
            </a:r>
            <a:endParaRPr lang="zh-CN" altLang="en-US" sz="2000" b="1" dirty="0">
              <a:solidFill>
                <a:prstClr val="white"/>
              </a:solidFill>
              <a:latin typeface="宋体" panose="02010600030101010101" pitchFamily="2" charset="-122"/>
            </a:endParaRPr>
          </a:p>
        </p:txBody>
      </p:sp>
      <p:pic>
        <p:nvPicPr>
          <p:cNvPr id="7"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3">
            <a:extLst>
              <a:ext uri="{FF2B5EF4-FFF2-40B4-BE49-F238E27FC236}">
                <a16:creationId xmlns:a16="http://schemas.microsoft.com/office/drawing/2014/main" xmlns="" id="{D25D6D78-DBB0-4F16-AFC5-FA6AEB518CBA}"/>
              </a:ext>
            </a:extLst>
          </p:cNvPr>
          <p:cNvSpPr txBox="1">
            <a:spLocks noChangeArrowheads="1"/>
          </p:cNvSpPr>
          <p:nvPr/>
        </p:nvSpPr>
        <p:spPr bwMode="auto">
          <a:xfrm>
            <a:off x="965943" y="981892"/>
            <a:ext cx="738896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0000FF"/>
                </a:solidFill>
                <a:latin typeface="Times New Roman" panose="02020603050405020304" pitchFamily="18" charset="0"/>
                <a:ea typeface="黑体" panose="02010609060101010101" pitchFamily="49" charset="-122"/>
              </a:rPr>
              <a:t>例</a:t>
            </a:r>
            <a:r>
              <a:rPr lang="en-US" altLang="zh-CN" sz="2400" b="1" dirty="0">
                <a:solidFill>
                  <a:srgbClr val="0000FF"/>
                </a:solidFill>
                <a:latin typeface="Times New Roman" panose="02020603050405020304" pitchFamily="18" charset="0"/>
                <a:ea typeface="黑体" panose="02010609060101010101" pitchFamily="49" charset="-122"/>
              </a:rPr>
              <a:t>1</a:t>
            </a:r>
            <a:r>
              <a:rPr lang="zh-CN" altLang="en-US" sz="2400" b="1" dirty="0">
                <a:solidFill>
                  <a:srgbClr val="0000FF"/>
                </a:solidFill>
                <a:latin typeface="Times New Roman" panose="02020603050405020304" pitchFamily="18" charset="0"/>
                <a:ea typeface="黑体" panose="02010609060101010101" pitchFamily="49" charset="-122"/>
              </a:rPr>
              <a:t> </a:t>
            </a:r>
            <a:r>
              <a:rPr lang="en-US" altLang="zh-CN" sz="2400" b="1" dirty="0">
                <a:solidFill>
                  <a:srgbClr val="0000FF"/>
                </a:solidFill>
                <a:latin typeface="Times New Roman" panose="02020603050405020304" pitchFamily="18" charset="0"/>
                <a:ea typeface="黑体" panose="02010609060101010101" pitchFamily="49" charset="-122"/>
              </a:rPr>
              <a:t>  </a:t>
            </a:r>
            <a:r>
              <a:rPr lang="zh-CN" altLang="en-US" sz="2400" b="1" dirty="0">
                <a:latin typeface="+mn-lt"/>
                <a:ea typeface="楷体" panose="02010609060101010101" pitchFamily="49" charset="-122"/>
              </a:rPr>
              <a:t>凸六边形纸片剪去一个角</a:t>
            </a:r>
            <a:r>
              <a:rPr lang="zh-CN" altLang="en-US" sz="2400" b="1" dirty="0" smtClean="0">
                <a:latin typeface="+mn-lt"/>
                <a:ea typeface="楷体" panose="02010609060101010101" pitchFamily="49" charset="-122"/>
              </a:rPr>
              <a:t>后，得</a:t>
            </a:r>
            <a:r>
              <a:rPr lang="zh-CN" altLang="en-US" sz="2400" b="1" dirty="0">
                <a:latin typeface="+mn-lt"/>
                <a:ea typeface="楷体" panose="02010609060101010101" pitchFamily="49" charset="-122"/>
              </a:rPr>
              <a:t>到的多边形的边数可能是多少？画出图形说明．</a:t>
            </a:r>
          </a:p>
        </p:txBody>
      </p:sp>
      <p:sp>
        <p:nvSpPr>
          <p:cNvPr id="5" name="文本框 4">
            <a:extLst>
              <a:ext uri="{FF2B5EF4-FFF2-40B4-BE49-F238E27FC236}">
                <a16:creationId xmlns:a16="http://schemas.microsoft.com/office/drawing/2014/main" xmlns="" id="{4411BE1D-EF90-4228-A18E-523C31EC4BBE}"/>
              </a:ext>
            </a:extLst>
          </p:cNvPr>
          <p:cNvSpPr txBox="1">
            <a:spLocks noChangeArrowheads="1"/>
          </p:cNvSpPr>
          <p:nvPr/>
        </p:nvSpPr>
        <p:spPr bwMode="auto">
          <a:xfrm>
            <a:off x="997314" y="2059631"/>
            <a:ext cx="741011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40000"/>
              </a:lnSpc>
            </a:pPr>
            <a:r>
              <a:rPr lang="zh-CN" altLang="en-US" sz="2000" b="1" dirty="0">
                <a:solidFill>
                  <a:srgbClr val="0000FF"/>
                </a:solidFill>
                <a:latin typeface="+mn-lt"/>
                <a:ea typeface="黑体" panose="02010609060101010101" pitchFamily="49" charset="-122"/>
              </a:rPr>
              <a:t>解：</a:t>
            </a:r>
            <a:r>
              <a:rPr lang="zh-CN" altLang="en-US" sz="2000" b="1" dirty="0">
                <a:latin typeface="+mn-lt"/>
                <a:ea typeface="仿宋" panose="02010609060101010101" pitchFamily="49" charset="-122"/>
              </a:rPr>
              <a:t>∵六边形截去一个角的边数</a:t>
            </a:r>
            <a:r>
              <a:rPr lang="zh-CN" altLang="en-US" sz="2000" b="1" dirty="0">
                <a:solidFill>
                  <a:srgbClr val="FF0000"/>
                </a:solidFill>
                <a:latin typeface="+mn-lt"/>
                <a:ea typeface="仿宋" panose="02010609060101010101" pitchFamily="49" charset="-122"/>
              </a:rPr>
              <a:t>有增加1、减少1、不变</a:t>
            </a:r>
            <a:r>
              <a:rPr lang="zh-CN" altLang="en-US" sz="2000" b="1" dirty="0">
                <a:latin typeface="+mn-lt"/>
                <a:ea typeface="仿宋" panose="02010609060101010101" pitchFamily="49" charset="-122"/>
              </a:rPr>
              <a:t>三种情</a:t>
            </a:r>
            <a:r>
              <a:rPr lang="zh-CN" altLang="en-US" sz="2000" b="1" dirty="0" smtClean="0">
                <a:latin typeface="+mn-lt"/>
                <a:ea typeface="仿宋" panose="02010609060101010101" pitchFamily="49" charset="-122"/>
              </a:rPr>
              <a:t>况，</a:t>
            </a:r>
            <a:endParaRPr lang="en-US" altLang="zh-CN" sz="2000" b="1" dirty="0" smtClean="0">
              <a:latin typeface="+mn-lt"/>
              <a:ea typeface="仿宋" panose="02010609060101010101" pitchFamily="49" charset="-122"/>
            </a:endParaRPr>
          </a:p>
          <a:p>
            <a:pPr>
              <a:lnSpc>
                <a:spcPct val="140000"/>
              </a:lnSpc>
            </a:pPr>
            <a:r>
              <a:rPr lang="zh-CN" altLang="en-US" sz="2000" b="1" dirty="0" smtClean="0">
                <a:latin typeface="+mn-lt"/>
                <a:ea typeface="仿宋" panose="02010609060101010101" pitchFamily="49" charset="-122"/>
              </a:rPr>
              <a:t>∴</a:t>
            </a:r>
            <a:r>
              <a:rPr lang="zh-CN" altLang="en-US" sz="2000" b="1" dirty="0">
                <a:latin typeface="+mn-lt"/>
                <a:ea typeface="仿宋" panose="02010609060101010101" pitchFamily="49" charset="-122"/>
              </a:rPr>
              <a:t>新多边形的边数为</a:t>
            </a:r>
            <a:r>
              <a:rPr lang="zh-CN" altLang="en-US" sz="2000" b="1" dirty="0">
                <a:solidFill>
                  <a:srgbClr val="FF0000"/>
                </a:solidFill>
                <a:latin typeface="+mn-lt"/>
                <a:ea typeface="仿宋" panose="02010609060101010101" pitchFamily="49" charset="-122"/>
              </a:rPr>
              <a:t>7、5、6</a:t>
            </a:r>
            <a:r>
              <a:rPr lang="zh-CN" altLang="en-US" sz="2000" b="1" dirty="0">
                <a:latin typeface="+mn-lt"/>
                <a:ea typeface="仿宋" panose="02010609060101010101" pitchFamily="49" charset="-122"/>
              </a:rPr>
              <a:t>三种情</a:t>
            </a:r>
            <a:r>
              <a:rPr lang="zh-CN" altLang="en-US" sz="2000" b="1" dirty="0" smtClean="0">
                <a:latin typeface="+mn-lt"/>
                <a:ea typeface="仿宋" panose="02010609060101010101" pitchFamily="49" charset="-122"/>
              </a:rPr>
              <a:t>况，</a:t>
            </a:r>
            <a:endParaRPr lang="zh-CN" altLang="en-US" sz="2000" b="1" dirty="0">
              <a:latin typeface="+mn-lt"/>
              <a:ea typeface="仿宋" panose="02010609060101010101" pitchFamily="49" charset="-122"/>
            </a:endParaRPr>
          </a:p>
          <a:p>
            <a:pPr>
              <a:lnSpc>
                <a:spcPct val="140000"/>
              </a:lnSpc>
            </a:pPr>
            <a:r>
              <a:rPr lang="zh-CN" altLang="en-US" sz="2000" b="1" dirty="0">
                <a:latin typeface="+mn-lt"/>
                <a:ea typeface="仿宋" panose="02010609060101010101" pitchFamily="49" charset="-122"/>
              </a:rPr>
              <a:t>如图所示</a:t>
            </a:r>
            <a:r>
              <a:rPr lang="en-US" altLang="zh-CN" sz="2000" b="1" dirty="0">
                <a:latin typeface="+mn-lt"/>
                <a:ea typeface="仿宋" panose="02010609060101010101" pitchFamily="49" charset="-122"/>
              </a:rPr>
              <a:t>.</a:t>
            </a:r>
          </a:p>
        </p:txBody>
      </p:sp>
      <p:grpSp>
        <p:nvGrpSpPr>
          <p:cNvPr id="45066" name="组合 6">
            <a:extLst>
              <a:ext uri="{FF2B5EF4-FFF2-40B4-BE49-F238E27FC236}">
                <a16:creationId xmlns:a16="http://schemas.microsoft.com/office/drawing/2014/main" xmlns="" id="{C88A136A-E35A-4C71-833B-60F9AE153A8A}"/>
              </a:ext>
            </a:extLst>
          </p:cNvPr>
          <p:cNvGrpSpPr>
            <a:grpSpLocks/>
          </p:cNvGrpSpPr>
          <p:nvPr/>
        </p:nvGrpSpPr>
        <p:grpSpPr bwMode="auto">
          <a:xfrm>
            <a:off x="457200" y="544513"/>
            <a:ext cx="1858963" cy="492125"/>
            <a:chOff x="427462" y="558483"/>
            <a:chExt cx="1858351" cy="492443"/>
          </a:xfrm>
        </p:grpSpPr>
        <p:grpSp>
          <p:nvGrpSpPr>
            <p:cNvPr id="45067" name="组合 5">
              <a:extLst>
                <a:ext uri="{FF2B5EF4-FFF2-40B4-BE49-F238E27FC236}">
                  <a16:creationId xmlns:a16="http://schemas.microsoft.com/office/drawing/2014/main" xmlns="" id="{CB130239-E8CB-4383-8713-30791B72765E}"/>
                </a:ext>
              </a:extLst>
            </p:cNvPr>
            <p:cNvGrpSpPr>
              <a:grpSpLocks/>
            </p:cNvGrpSpPr>
            <p:nvPr/>
          </p:nvGrpSpPr>
          <p:grpSpPr bwMode="auto">
            <a:xfrm>
              <a:off x="468915" y="591581"/>
              <a:ext cx="1816898" cy="426248"/>
              <a:chOff x="2177651" y="-557614"/>
              <a:chExt cx="1816898" cy="426248"/>
            </a:xfrm>
          </p:grpSpPr>
          <p:sp>
            <p:nvSpPr>
              <p:cNvPr id="4" name="椭圆 3">
                <a:extLst>
                  <a:ext uri="{FF2B5EF4-FFF2-40B4-BE49-F238E27FC236}">
                    <a16:creationId xmlns:a16="http://schemas.microsoft.com/office/drawing/2014/main" xmlns="" id="{454EF979-10CF-4C8D-BF80-677716371807}"/>
                  </a:ext>
                </a:extLst>
              </p:cNvPr>
              <p:cNvSpPr/>
              <p:nvPr/>
            </p:nvSpPr>
            <p:spPr>
              <a:xfrm>
                <a:off x="2177459"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a:extLst>
                  <a:ext uri="{FF2B5EF4-FFF2-40B4-BE49-F238E27FC236}">
                    <a16:creationId xmlns:a16="http://schemas.microsoft.com/office/drawing/2014/main" xmlns="" id="{7506E94F-D4A7-474D-B442-AA5F3A27940F}"/>
                  </a:ext>
                </a:extLst>
              </p:cNvPr>
              <p:cNvSpPr/>
              <p:nvPr/>
            </p:nvSpPr>
            <p:spPr>
              <a:xfrm>
                <a:off x="2507550"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椭圆 26">
                <a:extLst>
                  <a:ext uri="{FF2B5EF4-FFF2-40B4-BE49-F238E27FC236}">
                    <a16:creationId xmlns:a16="http://schemas.microsoft.com/office/drawing/2014/main" xmlns="" id="{2711C809-D8A6-4CF8-9A26-6CF4B18DEAA7}"/>
                  </a:ext>
                </a:extLst>
              </p:cNvPr>
              <p:cNvSpPr/>
              <p:nvPr/>
            </p:nvSpPr>
            <p:spPr>
              <a:xfrm>
                <a:off x="2837642"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椭圆 27">
                <a:extLst>
                  <a:ext uri="{FF2B5EF4-FFF2-40B4-BE49-F238E27FC236}">
                    <a16:creationId xmlns:a16="http://schemas.microsoft.com/office/drawing/2014/main" xmlns="" id="{F60FC8EB-E47E-4879-8142-2D27DD246142}"/>
                  </a:ext>
                </a:extLst>
              </p:cNvPr>
              <p:cNvSpPr/>
              <p:nvPr/>
            </p:nvSpPr>
            <p:spPr>
              <a:xfrm>
                <a:off x="3167733"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椭圆 28">
                <a:extLst>
                  <a:ext uri="{FF2B5EF4-FFF2-40B4-BE49-F238E27FC236}">
                    <a16:creationId xmlns:a16="http://schemas.microsoft.com/office/drawing/2014/main" xmlns="" id="{1ADE447F-A962-4B42-9B88-2F3FB12D16DD}"/>
                  </a:ext>
                </a:extLst>
              </p:cNvPr>
              <p:cNvSpPr/>
              <p:nvPr/>
            </p:nvSpPr>
            <p:spPr>
              <a:xfrm>
                <a:off x="3567652" y="-557354"/>
                <a:ext cx="426897" cy="425725"/>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45073" name="文本框 11">
              <a:extLst>
                <a:ext uri="{FF2B5EF4-FFF2-40B4-BE49-F238E27FC236}">
                  <a16:creationId xmlns:a16="http://schemas.microsoft.com/office/drawing/2014/main" xmlns="" id="{8D057BD9-5C95-4E1E-91F6-C6DBCA6AD574}"/>
                </a:ext>
              </a:extLst>
            </p:cNvPr>
            <p:cNvSpPr txBox="1">
              <a:spLocks noChangeArrowheads="1"/>
            </p:cNvSpPr>
            <p:nvPr/>
          </p:nvSpPr>
          <p:spPr bwMode="auto">
            <a:xfrm>
              <a:off x="427462" y="558483"/>
              <a:ext cx="1829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a:solidFill>
                    <a:schemeClr val="bg1"/>
                  </a:solidFill>
                </a:rPr>
                <a:t>素养考点 </a:t>
              </a:r>
              <a:r>
                <a:rPr lang="en-US" altLang="zh-CN" sz="2600" b="1">
                  <a:solidFill>
                    <a:schemeClr val="bg1"/>
                  </a:solidFill>
                </a:rPr>
                <a:t>1</a:t>
              </a:r>
              <a:endParaRPr lang="zh-CN" altLang="en-US" sz="2600" b="1">
                <a:solidFill>
                  <a:schemeClr val="bg1"/>
                </a:solidFill>
              </a:endParaRPr>
            </a:p>
          </p:txBody>
        </p:sp>
      </p:grpSp>
      <p:sp>
        <p:nvSpPr>
          <p:cNvPr id="45078" name="文本框 7">
            <a:extLst>
              <a:ext uri="{FF2B5EF4-FFF2-40B4-BE49-F238E27FC236}">
                <a16:creationId xmlns:a16="http://schemas.microsoft.com/office/drawing/2014/main" xmlns="" id="{C36249EF-0C89-489B-BBC4-AEA08054F56D}"/>
              </a:ext>
            </a:extLst>
          </p:cNvPr>
          <p:cNvSpPr txBox="1">
            <a:spLocks noChangeArrowheads="1"/>
          </p:cNvSpPr>
          <p:nvPr/>
        </p:nvSpPr>
        <p:spPr bwMode="auto">
          <a:xfrm>
            <a:off x="2336800" y="560387"/>
            <a:ext cx="4548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49" charset="-122"/>
                <a:ea typeface="黑体" panose="02010609060101010101" pitchFamily="49" charset="-122"/>
              </a:rPr>
              <a:t>多边形的截角问题</a:t>
            </a:r>
          </a:p>
        </p:txBody>
      </p:sp>
      <p:grpSp>
        <p:nvGrpSpPr>
          <p:cNvPr id="25"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6991"/>
            <a:ext cx="2006600" cy="477838"/>
            <a:chOff x="123" y="40"/>
            <a:chExt cx="3160" cy="752"/>
          </a:xfrm>
        </p:grpSpPr>
        <p:cxnSp>
          <p:nvCxnSpPr>
            <p:cNvPr id="30"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32"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05674" y="3327180"/>
            <a:ext cx="3240024" cy="1185672"/>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15380"/>
            <a:ext cx="2006600" cy="477838"/>
            <a:chOff x="123" y="40"/>
            <a:chExt cx="3160" cy="752"/>
          </a:xfrm>
        </p:grpSpPr>
        <p:cxnSp>
          <p:nvCxnSpPr>
            <p:cNvPr id="30"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32"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930975" y="1294260"/>
            <a:ext cx="7178983" cy="1200329"/>
          </a:xfrm>
          <a:prstGeom prst="rect">
            <a:avLst/>
          </a:prstGeom>
        </p:spPr>
        <p:txBody>
          <a:bodyPr wrap="square">
            <a:spAutoFit/>
          </a:bodyPr>
          <a:lstStyle/>
          <a:p>
            <a:pPr lvl="0">
              <a:lnSpc>
                <a:spcPct val="150000"/>
              </a:lnSpc>
            </a:pPr>
            <a:r>
              <a:rPr lang="zh-CN" altLang="en-US" sz="2400" b="1" dirty="0" smtClean="0">
                <a:solidFill>
                  <a:prstClr val="black"/>
                </a:solidFill>
                <a:latin typeface="宋体" panose="02010600030101010101" pitchFamily="2" charset="-122"/>
                <a:sym typeface="宋体" panose="02010600030101010101" pitchFamily="2" charset="-122"/>
              </a:rPr>
              <a:t>     一</a:t>
            </a:r>
            <a:r>
              <a:rPr lang="zh-CN" altLang="en-US" sz="2400" b="1" dirty="0">
                <a:solidFill>
                  <a:prstClr val="black"/>
                </a:solidFill>
                <a:latin typeface="宋体" panose="02010600030101010101" pitchFamily="2" charset="-122"/>
                <a:sym typeface="宋体" panose="02010600030101010101" pitchFamily="2" charset="-122"/>
              </a:rPr>
              <a:t>个多边形截去一个角</a:t>
            </a:r>
            <a:r>
              <a:rPr lang="zh-CN" altLang="en-US" sz="2400" b="1" dirty="0" smtClean="0">
                <a:solidFill>
                  <a:prstClr val="black"/>
                </a:solidFill>
                <a:latin typeface="宋体" panose="02010600030101010101" pitchFamily="2" charset="-122"/>
                <a:sym typeface="宋体" panose="02010600030101010101" pitchFamily="2" charset="-122"/>
              </a:rPr>
              <a:t>后，多</a:t>
            </a:r>
            <a:r>
              <a:rPr lang="zh-CN" altLang="en-US" sz="2400" b="1" dirty="0">
                <a:solidFill>
                  <a:prstClr val="black"/>
                </a:solidFill>
                <a:latin typeface="宋体" panose="02010600030101010101" pitchFamily="2" charset="-122"/>
                <a:sym typeface="宋体" panose="02010600030101010101" pitchFamily="2" charset="-122"/>
              </a:rPr>
              <a:t>边形的边数</a:t>
            </a:r>
            <a:r>
              <a:rPr lang="zh-CN" altLang="en-US" sz="2400" b="1" dirty="0">
                <a:solidFill>
                  <a:srgbClr val="FF0000"/>
                </a:solidFill>
                <a:latin typeface="宋体" panose="02010600030101010101" pitchFamily="2" charset="-122"/>
                <a:sym typeface="宋体" panose="02010600030101010101" pitchFamily="2" charset="-122"/>
              </a:rPr>
              <a:t>可能增加了一</a:t>
            </a:r>
            <a:r>
              <a:rPr lang="zh-CN" altLang="en-US" sz="2400" b="1" dirty="0" smtClean="0">
                <a:solidFill>
                  <a:srgbClr val="FF0000"/>
                </a:solidFill>
                <a:latin typeface="宋体" panose="02010600030101010101" pitchFamily="2" charset="-122"/>
                <a:sym typeface="宋体" panose="02010600030101010101" pitchFamily="2" charset="-122"/>
              </a:rPr>
              <a:t>条，也</a:t>
            </a:r>
            <a:r>
              <a:rPr lang="zh-CN" altLang="en-US" sz="2400" b="1" dirty="0">
                <a:solidFill>
                  <a:srgbClr val="FF0000"/>
                </a:solidFill>
                <a:latin typeface="宋体" panose="02010600030101010101" pitchFamily="2" charset="-122"/>
                <a:sym typeface="宋体" panose="02010600030101010101" pitchFamily="2" charset="-122"/>
              </a:rPr>
              <a:t>可能不变或减少了一条</a:t>
            </a:r>
            <a:r>
              <a:rPr lang="en-US" altLang="zh-CN" sz="2400" b="1" dirty="0">
                <a:solidFill>
                  <a:srgbClr val="FF0000"/>
                </a:solidFill>
                <a:latin typeface="宋体" panose="02010600030101010101" pitchFamily="2" charset="-122"/>
                <a:sym typeface="宋体" panose="02010600030101010101" pitchFamily="2" charset="-122"/>
              </a:rPr>
              <a:t>.</a:t>
            </a:r>
          </a:p>
        </p:txBody>
      </p:sp>
      <p:grpSp>
        <p:nvGrpSpPr>
          <p:cNvPr id="33" name="组合 32"/>
          <p:cNvGrpSpPr/>
          <p:nvPr/>
        </p:nvGrpSpPr>
        <p:grpSpPr>
          <a:xfrm>
            <a:off x="552450" y="466724"/>
            <a:ext cx="8286750" cy="4057651"/>
            <a:chOff x="552450" y="466725"/>
            <a:chExt cx="8286750" cy="4057650"/>
          </a:xfrm>
        </p:grpSpPr>
        <p:sp>
          <p:nvSpPr>
            <p:cNvPr id="34" name="剪去同侧角的矩形 3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grpSp>
          <p:nvGrpSpPr>
            <p:cNvPr id="35" name="组合 34"/>
            <p:cNvGrpSpPr/>
            <p:nvPr/>
          </p:nvGrpSpPr>
          <p:grpSpPr>
            <a:xfrm>
              <a:off x="3347864" y="466725"/>
              <a:ext cx="2440363" cy="647699"/>
              <a:chOff x="3131762" y="248416"/>
              <a:chExt cx="2440363" cy="647699"/>
            </a:xfrm>
          </p:grpSpPr>
          <p:sp>
            <p:nvSpPr>
              <p:cNvPr id="36" name="圆角矩形 3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prstClr val="black"/>
                    </a:solidFill>
                    <a:effectLst/>
                    <a:uLnTx/>
                    <a:uFillTx/>
                    <a:latin typeface="黑体" pitchFamily="49" charset="-122"/>
                    <a:ea typeface="黑体" pitchFamily="49" charset="-122"/>
                  </a:rPr>
                  <a:t>  归纳总结</a:t>
                </a:r>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l="23860" t="22977" r="30278" b="33898"/>
              <a:stretch/>
            </p:blipFill>
            <p:spPr>
              <a:xfrm>
                <a:off x="3131762" y="248416"/>
                <a:ext cx="687763" cy="647699"/>
              </a:xfrm>
              <a:prstGeom prst="roundRect">
                <a:avLst/>
              </a:prstGeom>
            </p:spPr>
          </p:pic>
        </p:grpSp>
      </p:grpSp>
      <p:sp>
        <p:nvSpPr>
          <p:cNvPr id="9" name="矩形 8"/>
          <p:cNvSpPr/>
          <p:nvPr/>
        </p:nvSpPr>
        <p:spPr>
          <a:xfrm>
            <a:off x="1510018" y="2425034"/>
            <a:ext cx="7147421" cy="1754326"/>
          </a:xfrm>
          <a:prstGeom prst="rect">
            <a:avLst/>
          </a:prstGeom>
        </p:spPr>
        <p:txBody>
          <a:bodyPr wrap="square">
            <a:spAutoFit/>
          </a:bodyPr>
          <a:lstStyle/>
          <a:p>
            <a:pPr lvl="0">
              <a:lnSpc>
                <a:spcPct val="150000"/>
              </a:lnSpc>
            </a:pPr>
            <a:r>
              <a:rPr lang="zh-CN" altLang="en-US" sz="2400" b="1" noProof="1">
                <a:solidFill>
                  <a:prstClr val="black"/>
                </a:solidFill>
                <a:latin typeface="宋体" panose="02010600030101010101" pitchFamily="2" charset="-122"/>
              </a:rPr>
              <a:t>①从所截角的</a:t>
            </a:r>
            <a:r>
              <a:rPr lang="zh-CN" altLang="en-US" sz="2400" b="1" noProof="1">
                <a:solidFill>
                  <a:srgbClr val="FF0000"/>
                </a:solidFill>
                <a:latin typeface="宋体" panose="02010600030101010101" pitchFamily="2" charset="-122"/>
              </a:rPr>
              <a:t>两边</a:t>
            </a:r>
            <a:r>
              <a:rPr lang="zh-CN" altLang="en-US" sz="2400" b="1" noProof="1" smtClean="0">
                <a:solidFill>
                  <a:srgbClr val="FF0000"/>
                </a:solidFill>
                <a:latin typeface="宋体" panose="02010600030101010101" pitchFamily="2" charset="-122"/>
              </a:rPr>
              <a:t>截</a:t>
            </a:r>
            <a:r>
              <a:rPr lang="zh-CN" altLang="en-US" sz="2400" b="1" noProof="1" smtClean="0">
                <a:solidFill>
                  <a:prstClr val="black"/>
                </a:solidFill>
                <a:latin typeface="宋体" panose="02010600030101010101" pitchFamily="2" charset="-122"/>
              </a:rPr>
              <a:t>，</a:t>
            </a:r>
            <a:r>
              <a:rPr lang="zh-CN" altLang="en-US" sz="2400" b="1" noProof="1" smtClean="0">
                <a:solidFill>
                  <a:srgbClr val="FF0000"/>
                </a:solidFill>
                <a:latin typeface="宋体" panose="02010600030101010101" pitchFamily="2" charset="-122"/>
              </a:rPr>
              <a:t>边</a:t>
            </a:r>
            <a:r>
              <a:rPr lang="zh-CN" altLang="en-US" sz="2400" b="1" noProof="1">
                <a:solidFill>
                  <a:srgbClr val="FF0000"/>
                </a:solidFill>
                <a:latin typeface="宋体" panose="02010600030101010101" pitchFamily="2" charset="-122"/>
              </a:rPr>
              <a:t>数增加</a:t>
            </a:r>
            <a:r>
              <a:rPr lang="en-US" altLang="zh-CN" sz="2400" b="1" noProof="1">
                <a:solidFill>
                  <a:srgbClr val="FF0000"/>
                </a:solidFill>
                <a:latin typeface="宋体" panose="02010600030101010101" pitchFamily="2" charset="-122"/>
              </a:rPr>
              <a:t>1</a:t>
            </a:r>
            <a:r>
              <a:rPr lang="en-US" altLang="zh-CN" sz="2400" b="1" noProof="1">
                <a:solidFill>
                  <a:prstClr val="black"/>
                </a:solidFill>
                <a:latin typeface="宋体" panose="02010600030101010101" pitchFamily="2" charset="-122"/>
              </a:rPr>
              <a:t>.</a:t>
            </a:r>
          </a:p>
          <a:p>
            <a:pPr lvl="0">
              <a:lnSpc>
                <a:spcPct val="150000"/>
              </a:lnSpc>
            </a:pPr>
            <a:r>
              <a:rPr lang="en-US" altLang="zh-CN" sz="2400" b="1" noProof="1">
                <a:solidFill>
                  <a:prstClr val="black"/>
                </a:solidFill>
                <a:latin typeface="宋体" panose="02010600030101010101" pitchFamily="2" charset="-122"/>
              </a:rPr>
              <a:t>②</a:t>
            </a:r>
            <a:r>
              <a:rPr lang="zh-CN" altLang="en-US" sz="2400" b="1" noProof="1">
                <a:solidFill>
                  <a:prstClr val="black"/>
                </a:solidFill>
                <a:latin typeface="宋体" panose="02010600030101010101" pitchFamily="2" charset="-122"/>
              </a:rPr>
              <a:t>从所截角的</a:t>
            </a:r>
            <a:r>
              <a:rPr lang="zh-CN" altLang="en-US" sz="2400" b="1" noProof="1">
                <a:solidFill>
                  <a:srgbClr val="FF0000"/>
                </a:solidFill>
                <a:latin typeface="宋体" panose="02010600030101010101" pitchFamily="2" charset="-122"/>
              </a:rPr>
              <a:t>相邻两角的顶点</a:t>
            </a:r>
            <a:r>
              <a:rPr lang="zh-CN" altLang="en-US" sz="2400" b="1" noProof="1" smtClean="0">
                <a:solidFill>
                  <a:srgbClr val="FF0000"/>
                </a:solidFill>
                <a:latin typeface="宋体" panose="02010600030101010101" pitchFamily="2" charset="-122"/>
              </a:rPr>
              <a:t>截</a:t>
            </a:r>
            <a:r>
              <a:rPr lang="zh-CN" altLang="en-US" sz="2400" b="1" noProof="1" smtClean="0">
                <a:solidFill>
                  <a:prstClr val="black"/>
                </a:solidFill>
                <a:latin typeface="宋体" panose="02010600030101010101" pitchFamily="2" charset="-122"/>
              </a:rPr>
              <a:t>，</a:t>
            </a:r>
            <a:r>
              <a:rPr lang="zh-CN" altLang="en-US" sz="2400" b="1" noProof="1" smtClean="0">
                <a:solidFill>
                  <a:srgbClr val="FF0000"/>
                </a:solidFill>
                <a:latin typeface="宋体" panose="02010600030101010101" pitchFamily="2" charset="-122"/>
              </a:rPr>
              <a:t>边</a:t>
            </a:r>
            <a:r>
              <a:rPr lang="zh-CN" altLang="en-US" sz="2400" b="1" noProof="1">
                <a:solidFill>
                  <a:srgbClr val="FF0000"/>
                </a:solidFill>
                <a:latin typeface="宋体" panose="02010600030101010101" pitchFamily="2" charset="-122"/>
              </a:rPr>
              <a:t>数减少</a:t>
            </a:r>
            <a:r>
              <a:rPr lang="en-US" altLang="zh-CN" sz="2400" b="1" noProof="1">
                <a:solidFill>
                  <a:srgbClr val="FF0000"/>
                </a:solidFill>
                <a:latin typeface="宋体" panose="02010600030101010101" pitchFamily="2" charset="-122"/>
              </a:rPr>
              <a:t>1</a:t>
            </a:r>
            <a:r>
              <a:rPr lang="en-US" altLang="zh-CN" sz="2400" b="1" noProof="1">
                <a:solidFill>
                  <a:prstClr val="black"/>
                </a:solidFill>
                <a:latin typeface="宋体" panose="02010600030101010101" pitchFamily="2" charset="-122"/>
              </a:rPr>
              <a:t>.</a:t>
            </a:r>
          </a:p>
          <a:p>
            <a:pPr lvl="0">
              <a:lnSpc>
                <a:spcPct val="150000"/>
              </a:lnSpc>
            </a:pPr>
            <a:r>
              <a:rPr lang="en-US" altLang="zh-CN" sz="2400" b="1" noProof="1">
                <a:solidFill>
                  <a:prstClr val="black"/>
                </a:solidFill>
                <a:latin typeface="宋体" panose="02010600030101010101" pitchFamily="2" charset="-122"/>
              </a:rPr>
              <a:t>③</a:t>
            </a:r>
            <a:r>
              <a:rPr lang="zh-CN" altLang="en-US" sz="2400" b="1" noProof="1">
                <a:solidFill>
                  <a:prstClr val="black"/>
                </a:solidFill>
                <a:latin typeface="宋体" panose="02010600030101010101" pitchFamily="2" charset="-122"/>
              </a:rPr>
              <a:t>从所截角的</a:t>
            </a:r>
            <a:r>
              <a:rPr lang="zh-CN" altLang="en-US" sz="2400" b="1" noProof="1">
                <a:solidFill>
                  <a:srgbClr val="FF0000"/>
                </a:solidFill>
                <a:latin typeface="宋体" panose="02010600030101010101" pitchFamily="2" charset="-122"/>
              </a:rPr>
              <a:t>一边及相邻角的顶点</a:t>
            </a:r>
            <a:r>
              <a:rPr lang="zh-CN" altLang="en-US" sz="2400" b="1" noProof="1" smtClean="0">
                <a:solidFill>
                  <a:srgbClr val="FF0000"/>
                </a:solidFill>
                <a:latin typeface="宋体" panose="02010600030101010101" pitchFamily="2" charset="-122"/>
              </a:rPr>
              <a:t>截</a:t>
            </a:r>
            <a:r>
              <a:rPr lang="zh-CN" altLang="en-US" sz="2400" b="1" noProof="1" smtClean="0">
                <a:latin typeface="宋体" panose="02010600030101010101" pitchFamily="2" charset="-122"/>
              </a:rPr>
              <a:t>，</a:t>
            </a:r>
            <a:r>
              <a:rPr lang="zh-CN" altLang="en-US" sz="2400" b="1" noProof="1" smtClean="0">
                <a:solidFill>
                  <a:srgbClr val="FF0000"/>
                </a:solidFill>
                <a:latin typeface="宋体" panose="02010600030101010101" pitchFamily="2" charset="-122"/>
              </a:rPr>
              <a:t>边</a:t>
            </a:r>
            <a:r>
              <a:rPr lang="zh-CN" altLang="en-US" sz="2400" b="1" noProof="1">
                <a:solidFill>
                  <a:srgbClr val="FF0000"/>
                </a:solidFill>
                <a:latin typeface="宋体" panose="02010600030101010101" pitchFamily="2" charset="-122"/>
              </a:rPr>
              <a:t>数不变</a:t>
            </a:r>
            <a:r>
              <a:rPr lang="en-US" altLang="zh-CN" sz="2400" b="1" noProof="1">
                <a:solidFill>
                  <a:prstClr val="black"/>
                </a:solidFill>
                <a:latin typeface="宋体" panose="02010600030101010101" pitchFamily="2" charset="-122"/>
              </a:rPr>
              <a:t>.</a:t>
            </a:r>
          </a:p>
        </p:txBody>
      </p:sp>
    </p:spTree>
    <p:extLst>
      <p:ext uri="{BB962C8B-B14F-4D97-AF65-F5344CB8AC3E}">
        <p14:creationId xmlns:p14="http://schemas.microsoft.com/office/powerpoint/2010/main" val="182579047"/>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anim calcmode="lin" valueType="num">
                                      <p:cBhvr>
                                        <p:cTn id="1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1000"/>
                                        <p:tgtEl>
                                          <p:spTgt spid="9">
                                            <p:txEl>
                                              <p:pRg st="1" end="1"/>
                                            </p:txEl>
                                          </p:spTgt>
                                        </p:tgtEl>
                                      </p:cBhvr>
                                    </p:animEffect>
                                    <p:anim calcmode="lin" valueType="num">
                                      <p:cBhvr>
                                        <p:cTn id="2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Effect transition="in" filter="fade">
                                      <p:cBhvr>
                                        <p:cTn id="26" dur="1000"/>
                                        <p:tgtEl>
                                          <p:spTgt spid="9">
                                            <p:txEl>
                                              <p:pRg st="2" end="2"/>
                                            </p:txEl>
                                          </p:spTgt>
                                        </p:tgtEl>
                                      </p:cBhvr>
                                    </p:animEffect>
                                    <p:anim calcmode="lin" valueType="num">
                                      <p:cBhvr>
                                        <p:cTn id="27"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xmlns="" id="{5D144F81-024D-47CB-BB38-E0FFAE17BAC8}"/>
              </a:ext>
            </a:extLst>
          </p:cNvPr>
          <p:cNvSpPr>
            <a:spLocks noChangeArrowheads="1"/>
          </p:cNvSpPr>
          <p:nvPr/>
        </p:nvSpPr>
        <p:spPr bwMode="auto">
          <a:xfrm>
            <a:off x="623888" y="600075"/>
            <a:ext cx="7843837"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indent="720090">
              <a:lnSpc>
                <a:spcPct val="120000"/>
              </a:lnSpc>
              <a:spcBef>
                <a:spcPts val="0"/>
              </a:spcBef>
              <a:spcAft>
                <a:spcPts val="600"/>
              </a:spcAft>
              <a:buFontTx/>
              <a:buNone/>
              <a:defRPr/>
            </a:pPr>
            <a:r>
              <a:rPr lang="en-US" altLang="zh-CN" sz="2800" b="1" dirty="0" smtClean="0">
                <a:solidFill>
                  <a:srgbClr val="0000FF"/>
                </a:solidFill>
                <a:latin typeface="+mn-lt"/>
                <a:ea typeface="楷体" panose="02010609060101010101" pitchFamily="49" charset="-122"/>
                <a:cs typeface="宋体" panose="02010600030101010101" pitchFamily="2" charset="-122"/>
              </a:rPr>
              <a:t>1</a:t>
            </a:r>
            <a:r>
              <a:rPr lang="en-US" altLang="zh-CN" sz="2800" b="1" dirty="0">
                <a:solidFill>
                  <a:srgbClr val="0000FF"/>
                </a:solidFill>
                <a:latin typeface="+mn-lt"/>
                <a:ea typeface="楷体" panose="02010609060101010101" pitchFamily="49" charset="-122"/>
                <a:cs typeface="宋体" panose="02010600030101010101" pitchFamily="2" charset="-122"/>
              </a:rPr>
              <a:t>.</a:t>
            </a:r>
            <a:r>
              <a:rPr lang="en-US" altLang="zh-CN" sz="2800" b="1" dirty="0" smtClean="0">
                <a:solidFill>
                  <a:srgbClr val="0000FF"/>
                </a:solidFill>
                <a:latin typeface="+mn-lt"/>
                <a:ea typeface="楷体" panose="02010609060101010101" pitchFamily="49" charset="-122"/>
                <a:cs typeface="宋体" panose="02010600030101010101" pitchFamily="2" charset="-122"/>
              </a:rPr>
              <a:t> </a:t>
            </a:r>
            <a:r>
              <a:rPr lang="zh-CN" altLang="en-US" sz="2800" b="1" dirty="0" smtClean="0">
                <a:latin typeface="+mn-lt"/>
                <a:ea typeface="楷体" panose="02010609060101010101" pitchFamily="49" charset="-122"/>
                <a:cs typeface="宋体" panose="02010600030101010101" pitchFamily="2" charset="-122"/>
              </a:rPr>
              <a:t>下</a:t>
            </a:r>
            <a:r>
              <a:rPr lang="zh-CN" altLang="en-US" sz="2800" b="1" dirty="0">
                <a:latin typeface="+mn-lt"/>
                <a:ea typeface="楷体" panose="02010609060101010101" pitchFamily="49" charset="-122"/>
                <a:cs typeface="宋体" panose="02010600030101010101" pitchFamily="2" charset="-122"/>
              </a:rPr>
              <a:t>列图形包含了哪些多边形？</a:t>
            </a:r>
          </a:p>
        </p:txBody>
      </p:sp>
      <p:sp>
        <p:nvSpPr>
          <p:cNvPr id="6" name="Rectangle 12">
            <a:extLst>
              <a:ext uri="{FF2B5EF4-FFF2-40B4-BE49-F238E27FC236}">
                <a16:creationId xmlns:a16="http://schemas.microsoft.com/office/drawing/2014/main" xmlns="" id="{AA2231B9-3331-4477-85F5-939D164C645C}"/>
              </a:ext>
            </a:extLst>
          </p:cNvPr>
          <p:cNvSpPr>
            <a:spLocks noChangeArrowheads="1"/>
          </p:cNvSpPr>
          <p:nvPr/>
        </p:nvSpPr>
        <p:spPr bwMode="auto">
          <a:xfrm>
            <a:off x="1514723" y="3500438"/>
            <a:ext cx="15636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FF0000"/>
                </a:solidFill>
                <a:latin typeface="仿宋" pitchFamily="49" charset="-122"/>
                <a:ea typeface="仿宋" pitchFamily="49" charset="-122"/>
              </a:rPr>
              <a:t>六边形</a:t>
            </a:r>
          </a:p>
        </p:txBody>
      </p:sp>
      <p:sp>
        <p:nvSpPr>
          <p:cNvPr id="7" name="Rectangle 12">
            <a:extLst>
              <a:ext uri="{FF2B5EF4-FFF2-40B4-BE49-F238E27FC236}">
                <a16:creationId xmlns:a16="http://schemas.microsoft.com/office/drawing/2014/main" xmlns="" id="{2AEEB277-4B66-4E84-A2DB-4C512BCFE084}"/>
              </a:ext>
            </a:extLst>
          </p:cNvPr>
          <p:cNvSpPr>
            <a:spLocks noChangeArrowheads="1"/>
          </p:cNvSpPr>
          <p:nvPr/>
        </p:nvSpPr>
        <p:spPr bwMode="auto">
          <a:xfrm>
            <a:off x="3744548" y="3486150"/>
            <a:ext cx="1973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FF0000"/>
                </a:solidFill>
                <a:latin typeface="仿宋" pitchFamily="49" charset="-122"/>
                <a:ea typeface="仿宋" pitchFamily="49" charset="-122"/>
              </a:rPr>
              <a:t>四边形</a:t>
            </a:r>
          </a:p>
        </p:txBody>
      </p:sp>
      <p:sp>
        <p:nvSpPr>
          <p:cNvPr id="8" name="Rectangle 12">
            <a:extLst>
              <a:ext uri="{FF2B5EF4-FFF2-40B4-BE49-F238E27FC236}">
                <a16:creationId xmlns:a16="http://schemas.microsoft.com/office/drawing/2014/main" xmlns="" id="{6DCCE4D5-C2AA-45DB-8D32-617230E0C76A}"/>
              </a:ext>
            </a:extLst>
          </p:cNvPr>
          <p:cNvSpPr>
            <a:spLocks noChangeArrowheads="1"/>
          </p:cNvSpPr>
          <p:nvPr/>
        </p:nvSpPr>
        <p:spPr bwMode="auto">
          <a:xfrm>
            <a:off x="5894388" y="3486150"/>
            <a:ext cx="29257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FF0000"/>
                </a:solidFill>
                <a:latin typeface="仿宋" pitchFamily="49" charset="-122"/>
                <a:ea typeface="仿宋" pitchFamily="49" charset="-122"/>
              </a:rPr>
              <a:t>五边形和六边形</a:t>
            </a:r>
          </a:p>
        </p:txBody>
      </p:sp>
      <p:pic>
        <p:nvPicPr>
          <p:cNvPr id="46085" name="Picture 7" descr="E:\R八数上\人八数导学案\AA051.tif">
            <a:extLst>
              <a:ext uri="{FF2B5EF4-FFF2-40B4-BE49-F238E27FC236}">
                <a16:creationId xmlns:a16="http://schemas.microsoft.com/office/drawing/2014/main" xmlns="" id="{F1500F00-8CE1-4889-8EA0-4A8B79247DD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46213" y="1620838"/>
            <a:ext cx="624522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6991"/>
            <a:ext cx="2006600" cy="477203"/>
            <a:chOff x="123" y="40"/>
            <a:chExt cx="3160" cy="751"/>
          </a:xfrm>
        </p:grpSpPr>
        <p:cxnSp>
          <p:nvCxnSpPr>
            <p:cNvPr id="12"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3"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20"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mn-lt"/>
                  <a:cs typeface="Yuanti SC"/>
                </a:rPr>
                <a:t>巩</a:t>
              </a:r>
              <a:r>
                <a:rPr lang="zh-CN" altLang="en-US" sz="2500" b="1" dirty="0" smtClean="0">
                  <a:latin typeface="+mn-lt"/>
                  <a:cs typeface="Yuanti SC"/>
                </a:rPr>
                <a:t>固练习</a:t>
              </a:r>
              <a:endParaRPr lang="zh-CN" altLang="en-US" sz="2500" b="1" dirty="0">
                <a:latin typeface="+mn-lt"/>
                <a:cs typeface="Yuanti SC"/>
              </a:endParaRPr>
            </a:p>
          </p:txBody>
        </p:sp>
        <p:sp>
          <p:nvSpPr>
            <p:cNvPr id="14"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762" y="611091"/>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8996" y="3408348"/>
            <a:ext cx="1718101" cy="572700"/>
          </a:xfrm>
          <a:prstGeom prst="rect">
            <a:avLst/>
          </a:prstGeom>
        </p:spPr>
      </p:pic>
      <p:sp>
        <p:nvSpPr>
          <p:cNvPr id="47107" name="文本框 6151">
            <a:extLst>
              <a:ext uri="{FF2B5EF4-FFF2-40B4-BE49-F238E27FC236}">
                <a16:creationId xmlns:a16="http://schemas.microsoft.com/office/drawing/2014/main" xmlns="" id="{037078A1-27C9-42D8-8F66-9423D2C33BA6}"/>
              </a:ext>
            </a:extLst>
          </p:cNvPr>
          <p:cNvSpPr txBox="1">
            <a:spLocks noChangeArrowheads="1"/>
          </p:cNvSpPr>
          <p:nvPr/>
        </p:nvSpPr>
        <p:spPr bwMode="auto">
          <a:xfrm>
            <a:off x="4213713" y="627957"/>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多边形的对角线</a:t>
            </a:r>
          </a:p>
        </p:txBody>
      </p:sp>
      <p:grpSp>
        <p:nvGrpSpPr>
          <p:cNvPr id="47108" name="组合 12">
            <a:extLst>
              <a:ext uri="{FF2B5EF4-FFF2-40B4-BE49-F238E27FC236}">
                <a16:creationId xmlns:a16="http://schemas.microsoft.com/office/drawing/2014/main" xmlns="" id="{7F638A29-EA4D-4302-B1C2-09A6949DBCD7}"/>
              </a:ext>
            </a:extLst>
          </p:cNvPr>
          <p:cNvGrpSpPr>
            <a:grpSpLocks/>
          </p:cNvGrpSpPr>
          <p:nvPr/>
        </p:nvGrpSpPr>
        <p:grpSpPr bwMode="auto">
          <a:xfrm>
            <a:off x="5981274" y="1468438"/>
            <a:ext cx="2106613" cy="1782762"/>
            <a:chOff x="5364088" y="2420888"/>
            <a:chExt cx="2808314" cy="2376264"/>
          </a:xfrm>
        </p:grpSpPr>
        <p:cxnSp>
          <p:nvCxnSpPr>
            <p:cNvPr id="47109" name="直接连接符 7">
              <a:extLst>
                <a:ext uri="{FF2B5EF4-FFF2-40B4-BE49-F238E27FC236}">
                  <a16:creationId xmlns:a16="http://schemas.microsoft.com/office/drawing/2014/main" xmlns="" id="{A9457644-4D37-4722-A56B-D48275D39A33}"/>
                </a:ext>
              </a:extLst>
            </p:cNvPr>
            <p:cNvCxnSpPr>
              <a:cxnSpLocks noChangeShapeType="1"/>
            </p:cNvCxnSpPr>
            <p:nvPr/>
          </p:nvCxnSpPr>
          <p:spPr bwMode="auto">
            <a:xfrm flipH="1">
              <a:off x="5364088" y="2420888"/>
              <a:ext cx="1368152" cy="7920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47110" name="直接连接符 8">
              <a:extLst>
                <a:ext uri="{FF2B5EF4-FFF2-40B4-BE49-F238E27FC236}">
                  <a16:creationId xmlns:a16="http://schemas.microsoft.com/office/drawing/2014/main" xmlns="" id="{99D7654C-EC89-401F-B810-4D235A082E82}"/>
                </a:ext>
              </a:extLst>
            </p:cNvPr>
            <p:cNvCxnSpPr>
              <a:cxnSpLocks noChangeShapeType="1"/>
            </p:cNvCxnSpPr>
            <p:nvPr/>
          </p:nvCxnSpPr>
          <p:spPr bwMode="auto">
            <a:xfrm>
              <a:off x="5364088" y="3212976"/>
              <a:ext cx="964281" cy="158417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47111" name="直接连接符 9">
              <a:extLst>
                <a:ext uri="{FF2B5EF4-FFF2-40B4-BE49-F238E27FC236}">
                  <a16:creationId xmlns:a16="http://schemas.microsoft.com/office/drawing/2014/main" xmlns="" id="{5F5B7A9E-A547-476F-AF78-DEF4CB815A1A}"/>
                </a:ext>
              </a:extLst>
            </p:cNvPr>
            <p:cNvCxnSpPr>
              <a:cxnSpLocks noChangeShapeType="1"/>
            </p:cNvCxnSpPr>
            <p:nvPr/>
          </p:nvCxnSpPr>
          <p:spPr bwMode="auto">
            <a:xfrm flipV="1">
              <a:off x="6343172" y="4465578"/>
              <a:ext cx="1656184" cy="28803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47112" name="直接连接符 10">
              <a:extLst>
                <a:ext uri="{FF2B5EF4-FFF2-40B4-BE49-F238E27FC236}">
                  <a16:creationId xmlns:a16="http://schemas.microsoft.com/office/drawing/2014/main" xmlns="" id="{735A6241-4986-489B-9996-DE9E8478B959}"/>
                </a:ext>
              </a:extLst>
            </p:cNvPr>
            <p:cNvCxnSpPr>
              <a:cxnSpLocks noChangeShapeType="1"/>
            </p:cNvCxnSpPr>
            <p:nvPr/>
          </p:nvCxnSpPr>
          <p:spPr bwMode="auto">
            <a:xfrm>
              <a:off x="6732240" y="2420888"/>
              <a:ext cx="1440160" cy="93610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47113" name="直接连接符 11">
              <a:extLst>
                <a:ext uri="{FF2B5EF4-FFF2-40B4-BE49-F238E27FC236}">
                  <a16:creationId xmlns:a16="http://schemas.microsoft.com/office/drawing/2014/main" xmlns="" id="{EEE38BF9-D269-4B81-BEED-AAB03DD42579}"/>
                </a:ext>
              </a:extLst>
            </p:cNvPr>
            <p:cNvCxnSpPr>
              <a:cxnSpLocks noChangeShapeType="1"/>
            </p:cNvCxnSpPr>
            <p:nvPr/>
          </p:nvCxnSpPr>
          <p:spPr bwMode="auto">
            <a:xfrm flipH="1">
              <a:off x="7956376" y="3356992"/>
              <a:ext cx="216026" cy="115212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sp>
        <p:nvSpPr>
          <p:cNvPr id="47114" name="TextBox 13">
            <a:extLst>
              <a:ext uri="{FF2B5EF4-FFF2-40B4-BE49-F238E27FC236}">
                <a16:creationId xmlns:a16="http://schemas.microsoft.com/office/drawing/2014/main" xmlns="" id="{E4BAC16D-8F96-4406-9394-A17B7D63C8AF}"/>
              </a:ext>
            </a:extLst>
          </p:cNvPr>
          <p:cNvSpPr txBox="1">
            <a:spLocks noChangeArrowheads="1"/>
          </p:cNvSpPr>
          <p:nvPr/>
        </p:nvSpPr>
        <p:spPr bwMode="auto">
          <a:xfrm>
            <a:off x="6954412" y="1176338"/>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A</a:t>
            </a:r>
            <a:endParaRPr lang="en-US" altLang="zh-CN" b="1" i="1">
              <a:latin typeface="Times New Roman" panose="02020603050405020304" pitchFamily="18" charset="0"/>
              <a:cs typeface="Times New Roman" panose="02020603050405020304" pitchFamily="18" charset="0"/>
            </a:endParaRPr>
          </a:p>
        </p:txBody>
      </p:sp>
      <p:sp>
        <p:nvSpPr>
          <p:cNvPr id="47115" name="TextBox 14">
            <a:extLst>
              <a:ext uri="{FF2B5EF4-FFF2-40B4-BE49-F238E27FC236}">
                <a16:creationId xmlns:a16="http://schemas.microsoft.com/office/drawing/2014/main" xmlns="" id="{61287794-5B84-4DCB-9BE0-F1FE688AA328}"/>
              </a:ext>
            </a:extLst>
          </p:cNvPr>
          <p:cNvSpPr txBox="1">
            <a:spLocks noChangeArrowheads="1"/>
          </p:cNvSpPr>
          <p:nvPr/>
        </p:nvSpPr>
        <p:spPr bwMode="auto">
          <a:xfrm>
            <a:off x="5711399" y="1878013"/>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B</a:t>
            </a:r>
            <a:endParaRPr lang="en-US" altLang="zh-CN" b="1" i="1">
              <a:latin typeface="Times New Roman" panose="02020603050405020304" pitchFamily="18" charset="0"/>
              <a:cs typeface="Times New Roman" panose="02020603050405020304" pitchFamily="18" charset="0"/>
            </a:endParaRPr>
          </a:p>
        </p:txBody>
      </p:sp>
      <p:sp>
        <p:nvSpPr>
          <p:cNvPr id="47116" name="TextBox 15">
            <a:extLst>
              <a:ext uri="{FF2B5EF4-FFF2-40B4-BE49-F238E27FC236}">
                <a16:creationId xmlns:a16="http://schemas.microsoft.com/office/drawing/2014/main" xmlns="" id="{7F6FA527-ABA3-4C5C-88BB-68B0FBAEF919}"/>
              </a:ext>
            </a:extLst>
          </p:cNvPr>
          <p:cNvSpPr txBox="1">
            <a:spLocks noChangeArrowheads="1"/>
          </p:cNvSpPr>
          <p:nvPr/>
        </p:nvSpPr>
        <p:spPr bwMode="auto">
          <a:xfrm>
            <a:off x="6413074" y="3143250"/>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C</a:t>
            </a:r>
            <a:endParaRPr lang="en-US" altLang="zh-CN" b="1" i="1">
              <a:latin typeface="Times New Roman" panose="02020603050405020304" pitchFamily="18" charset="0"/>
              <a:cs typeface="Times New Roman" panose="02020603050405020304" pitchFamily="18" charset="0"/>
            </a:endParaRPr>
          </a:p>
        </p:txBody>
      </p:sp>
      <p:sp>
        <p:nvSpPr>
          <p:cNvPr id="47117" name="TextBox 16">
            <a:extLst>
              <a:ext uri="{FF2B5EF4-FFF2-40B4-BE49-F238E27FC236}">
                <a16:creationId xmlns:a16="http://schemas.microsoft.com/office/drawing/2014/main" xmlns="" id="{B3BACAE0-0435-46FB-B564-86F1E112EEFD}"/>
              </a:ext>
            </a:extLst>
          </p:cNvPr>
          <p:cNvSpPr txBox="1">
            <a:spLocks noChangeArrowheads="1"/>
          </p:cNvSpPr>
          <p:nvPr/>
        </p:nvSpPr>
        <p:spPr bwMode="auto">
          <a:xfrm>
            <a:off x="7979937" y="2981325"/>
            <a:ext cx="3513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D</a:t>
            </a:r>
            <a:endParaRPr lang="en-US" altLang="zh-CN" b="1" i="1">
              <a:latin typeface="Times New Roman" panose="02020603050405020304" pitchFamily="18" charset="0"/>
              <a:cs typeface="Times New Roman" panose="02020603050405020304" pitchFamily="18" charset="0"/>
            </a:endParaRPr>
          </a:p>
        </p:txBody>
      </p:sp>
      <p:sp>
        <p:nvSpPr>
          <p:cNvPr id="47118" name="TextBox 17">
            <a:extLst>
              <a:ext uri="{FF2B5EF4-FFF2-40B4-BE49-F238E27FC236}">
                <a16:creationId xmlns:a16="http://schemas.microsoft.com/office/drawing/2014/main" xmlns="" id="{BED6B3D4-05CF-4F1A-9782-32A926F0EF4A}"/>
              </a:ext>
            </a:extLst>
          </p:cNvPr>
          <p:cNvSpPr txBox="1">
            <a:spLocks noChangeArrowheads="1"/>
          </p:cNvSpPr>
          <p:nvPr/>
        </p:nvSpPr>
        <p:spPr bwMode="auto">
          <a:xfrm>
            <a:off x="8106937" y="1933575"/>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E</a:t>
            </a:r>
            <a:endParaRPr lang="en-US" altLang="zh-CN" b="1" i="1">
              <a:latin typeface="Times New Roman" panose="02020603050405020304" pitchFamily="18" charset="0"/>
              <a:cs typeface="Times New Roman" panose="02020603050405020304" pitchFamily="18" charset="0"/>
            </a:endParaRPr>
          </a:p>
        </p:txBody>
      </p:sp>
      <p:cxnSp>
        <p:nvCxnSpPr>
          <p:cNvPr id="20" name="直接连接符 19">
            <a:extLst>
              <a:ext uri="{FF2B5EF4-FFF2-40B4-BE49-F238E27FC236}">
                <a16:creationId xmlns:a16="http://schemas.microsoft.com/office/drawing/2014/main" xmlns="" id="{BB7E3CFC-49DA-48B6-9334-952B25CC3BB7}"/>
              </a:ext>
            </a:extLst>
          </p:cNvPr>
          <p:cNvCxnSpPr>
            <a:cxnSpLocks noChangeShapeType="1"/>
          </p:cNvCxnSpPr>
          <p:nvPr/>
        </p:nvCxnSpPr>
        <p:spPr bwMode="auto">
          <a:xfrm flipH="1">
            <a:off x="6684537" y="1468438"/>
            <a:ext cx="323850" cy="1782762"/>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8" name="直接连接符 27">
            <a:extLst>
              <a:ext uri="{FF2B5EF4-FFF2-40B4-BE49-F238E27FC236}">
                <a16:creationId xmlns:a16="http://schemas.microsoft.com/office/drawing/2014/main" xmlns="" id="{60B1E0D7-4731-403F-9AFA-1581BE23B357}"/>
              </a:ext>
            </a:extLst>
          </p:cNvPr>
          <p:cNvCxnSpPr>
            <a:cxnSpLocks noChangeShapeType="1"/>
          </p:cNvCxnSpPr>
          <p:nvPr/>
        </p:nvCxnSpPr>
        <p:spPr bwMode="auto">
          <a:xfrm>
            <a:off x="7008387" y="1468438"/>
            <a:ext cx="917575" cy="1566862"/>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sp>
        <p:nvSpPr>
          <p:cNvPr id="2" name="TextBox 31">
            <a:extLst>
              <a:ext uri="{FF2B5EF4-FFF2-40B4-BE49-F238E27FC236}">
                <a16:creationId xmlns:a16="http://schemas.microsoft.com/office/drawing/2014/main" xmlns="" id="{084DDE19-839A-4E76-9E0E-1E77B265E20A}"/>
              </a:ext>
            </a:extLst>
          </p:cNvPr>
          <p:cNvSpPr txBox="1"/>
          <p:nvPr/>
        </p:nvSpPr>
        <p:spPr>
          <a:xfrm>
            <a:off x="738231" y="1240562"/>
            <a:ext cx="4848837" cy="1754326"/>
          </a:xfrm>
          <a:prstGeom prst="rect">
            <a:avLst/>
          </a:prstGeom>
          <a:noFill/>
          <a:ln w="9525">
            <a:noFill/>
            <a:miter/>
          </a:ln>
        </p:spPr>
        <p:txBody>
          <a:bodyPr wrap="square">
            <a:spAutoFit/>
          </a:bodyPr>
          <a:lstStyle/>
          <a:p>
            <a:pPr>
              <a:lnSpc>
                <a:spcPct val="150000"/>
              </a:lnSpc>
              <a:buFont typeface="Wingdings" panose="05000000000000000000" pitchFamily="2" charset="2"/>
              <a:buChar char="u"/>
              <a:defRPr/>
            </a:pPr>
            <a:r>
              <a:rPr lang="zh-CN" altLang="en-US" sz="2400" b="1" noProof="1">
                <a:solidFill>
                  <a:srgbClr val="0000FF"/>
                </a:solidFill>
                <a:latin typeface="黑体" panose="02010600030101010101" pitchFamily="2" charset="-122"/>
                <a:ea typeface="黑体" panose="02010600030101010101" pitchFamily="2" charset="-122"/>
                <a:cs typeface="+mn-ea"/>
              </a:rPr>
              <a:t>定义：</a:t>
            </a:r>
            <a:endParaRPr lang="zh-CN" altLang="en-US" sz="2400" b="1" noProof="1">
              <a:solidFill>
                <a:srgbClr val="0000FF"/>
              </a:solidFill>
              <a:latin typeface="黑体" panose="02010600030101010101" pitchFamily="2" charset="-122"/>
              <a:ea typeface="黑体" panose="02010600030101010101" pitchFamily="2" charset="-122"/>
            </a:endParaRPr>
          </a:p>
          <a:p>
            <a:pPr>
              <a:lnSpc>
                <a:spcPct val="150000"/>
              </a:lnSpc>
              <a:defRPr/>
            </a:pPr>
            <a:r>
              <a:rPr lang="zh-CN" altLang="en-US" sz="2400" b="1" noProof="1">
                <a:latin typeface="宋体" panose="02010600030101010101" pitchFamily="2" charset="-122"/>
                <a:cs typeface="+mn-ea"/>
              </a:rPr>
              <a:t>连接多边形</a:t>
            </a:r>
            <a:r>
              <a:rPr lang="zh-CN" altLang="en-US" sz="2400" b="1" noProof="1">
                <a:solidFill>
                  <a:srgbClr val="FF0000"/>
                </a:solidFill>
                <a:latin typeface="宋体" panose="02010600030101010101" pitchFamily="2" charset="-122"/>
                <a:cs typeface="+mn-ea"/>
              </a:rPr>
              <a:t>不相邻的两个顶点的线</a:t>
            </a:r>
            <a:r>
              <a:rPr lang="zh-CN" altLang="en-US" sz="2400" b="1" noProof="1" smtClean="0">
                <a:solidFill>
                  <a:srgbClr val="FF0000"/>
                </a:solidFill>
                <a:latin typeface="宋体" panose="02010600030101010101" pitchFamily="2" charset="-122"/>
                <a:cs typeface="+mn-ea"/>
              </a:rPr>
              <a:t>段</a:t>
            </a:r>
            <a:r>
              <a:rPr lang="zh-CN" altLang="en-US" sz="2400" b="1" noProof="1" smtClean="0">
                <a:latin typeface="宋体" panose="02010600030101010101" pitchFamily="2" charset="-122"/>
                <a:cs typeface="+mn-ea"/>
              </a:rPr>
              <a:t>，叫</a:t>
            </a:r>
            <a:r>
              <a:rPr lang="zh-CN" altLang="en-US" sz="2400" b="1" noProof="1">
                <a:latin typeface="宋体" panose="02010600030101010101" pitchFamily="2" charset="-122"/>
                <a:cs typeface="+mn-ea"/>
              </a:rPr>
              <a:t>做多边形的</a:t>
            </a:r>
            <a:r>
              <a:rPr lang="zh-CN" altLang="en-US" sz="2400" b="1" noProof="1">
                <a:solidFill>
                  <a:srgbClr val="FF0000"/>
                </a:solidFill>
                <a:latin typeface="宋体" panose="02010600030101010101" pitchFamily="2" charset="-122"/>
                <a:cs typeface="+mn-ea"/>
              </a:rPr>
              <a:t>对角线</a:t>
            </a:r>
            <a:r>
              <a:rPr lang="en-US" altLang="zh-CN" sz="2400" b="1" noProof="1">
                <a:latin typeface="宋体" panose="02010600030101010101" pitchFamily="2" charset="-122"/>
                <a:cs typeface="+mn-ea"/>
              </a:rPr>
              <a:t>.</a:t>
            </a:r>
            <a:endParaRPr lang="en-US" altLang="zh-CN" sz="2400" b="1" noProof="1">
              <a:latin typeface="宋体" panose="02010600030101010101" pitchFamily="2" charset="-122"/>
            </a:endParaRPr>
          </a:p>
        </p:txBody>
      </p:sp>
      <p:sp>
        <p:nvSpPr>
          <p:cNvPr id="3" name="矩形 32">
            <a:extLst>
              <a:ext uri="{FF2B5EF4-FFF2-40B4-BE49-F238E27FC236}">
                <a16:creationId xmlns:a16="http://schemas.microsoft.com/office/drawing/2014/main" xmlns="" id="{A438A06C-8609-4520-9F07-9EC1F1EA9D68}"/>
              </a:ext>
            </a:extLst>
          </p:cNvPr>
          <p:cNvSpPr>
            <a:spLocks noChangeArrowheads="1"/>
          </p:cNvSpPr>
          <p:nvPr/>
        </p:nvSpPr>
        <p:spPr bwMode="auto">
          <a:xfrm>
            <a:off x="1546225" y="3408348"/>
            <a:ext cx="61420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100" b="1" dirty="0">
                <a:latin typeface="黑体" panose="02010609060101010101" pitchFamily="49" charset="-122"/>
                <a:ea typeface="黑体" panose="02010609060101010101" pitchFamily="49" charset="-122"/>
              </a:rPr>
              <a:t>    </a:t>
            </a:r>
            <a:r>
              <a:rPr lang="zh-CN" altLang="en-US" sz="2400" b="1" dirty="0">
                <a:latin typeface="+mn-lt"/>
              </a:rPr>
              <a:t>线段</a:t>
            </a:r>
            <a:r>
              <a:rPr lang="en-US" altLang="zh-CN" sz="2400" b="1" i="1" dirty="0">
                <a:latin typeface="+mn-lt"/>
              </a:rPr>
              <a:t>AC</a:t>
            </a:r>
            <a:r>
              <a:rPr lang="zh-CN" altLang="en-US" sz="2400" b="1" dirty="0">
                <a:latin typeface="+mn-lt"/>
              </a:rPr>
              <a:t>是五边形</a:t>
            </a:r>
            <a:r>
              <a:rPr lang="en-US" altLang="zh-CN" sz="2400" b="1" i="1" dirty="0">
                <a:latin typeface="+mn-lt"/>
              </a:rPr>
              <a:t>ABCDE</a:t>
            </a:r>
            <a:r>
              <a:rPr lang="zh-CN" altLang="en-US" sz="2400" b="1" dirty="0">
                <a:latin typeface="+mn-lt"/>
              </a:rPr>
              <a:t>的一条对角</a:t>
            </a:r>
            <a:r>
              <a:rPr lang="zh-CN" altLang="en-US" sz="2400" b="1" dirty="0" smtClean="0">
                <a:latin typeface="+mn-lt"/>
              </a:rPr>
              <a:t>线，多</a:t>
            </a:r>
            <a:r>
              <a:rPr lang="zh-CN" altLang="en-US" sz="2400" b="1" dirty="0">
                <a:latin typeface="+mn-lt"/>
              </a:rPr>
              <a:t>边形的对角线通常用虚线表示</a:t>
            </a:r>
            <a:r>
              <a:rPr lang="en-US" altLang="zh-CN" sz="2400" b="1" dirty="0">
                <a:latin typeface="+mn-lt"/>
              </a:rPr>
              <a:t>.</a:t>
            </a:r>
          </a:p>
        </p:txBody>
      </p:sp>
      <p:grpSp>
        <p:nvGrpSpPr>
          <p:cNvPr id="47132" name="组合 4">
            <a:extLst>
              <a:ext uri="{FF2B5EF4-FFF2-40B4-BE49-F238E27FC236}">
                <a16:creationId xmlns:a16="http://schemas.microsoft.com/office/drawing/2014/main" xmlns="" id="{84814FED-9C68-4973-98B5-D9D072C7EF5C}"/>
              </a:ext>
            </a:extLst>
          </p:cNvPr>
          <p:cNvGrpSpPr>
            <a:grpSpLocks/>
          </p:cNvGrpSpPr>
          <p:nvPr/>
        </p:nvGrpSpPr>
        <p:grpSpPr bwMode="auto">
          <a:xfrm>
            <a:off x="2391823" y="683251"/>
            <a:ext cx="1685925" cy="410275"/>
            <a:chOff x="3485" y="1168"/>
            <a:chExt cx="2654" cy="647"/>
          </a:xfrm>
        </p:grpSpPr>
        <p:sp>
          <p:nvSpPr>
            <p:cNvPr id="4" name="圆角矩形 3">
              <a:extLst>
                <a:ext uri="{FF2B5EF4-FFF2-40B4-BE49-F238E27FC236}">
                  <a16:creationId xmlns:a16="http://schemas.microsoft.com/office/drawing/2014/main" xmlns="" id="{EE9FE962-1BE5-4A0B-8C01-D37CA260C3C2}"/>
                </a:ext>
              </a:extLst>
            </p:cNvPr>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b="1"/>
            </a:p>
          </p:txBody>
        </p:sp>
        <p:sp>
          <p:nvSpPr>
            <p:cNvPr id="47134" name="矩形 1">
              <a:extLst>
                <a:ext uri="{FF2B5EF4-FFF2-40B4-BE49-F238E27FC236}">
                  <a16:creationId xmlns:a16="http://schemas.microsoft.com/office/drawing/2014/main" xmlns="" id="{40944C5C-FB86-4284-8F40-DDA23D7877D5}"/>
                </a:ext>
              </a:extLst>
            </p:cNvPr>
            <p:cNvSpPr>
              <a:spLocks noChangeArrowheads="1"/>
            </p:cNvSpPr>
            <p:nvPr/>
          </p:nvSpPr>
          <p:spPr bwMode="auto">
            <a:xfrm>
              <a:off x="3759"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b="1" dirty="0">
                  <a:solidFill>
                    <a:schemeClr val="bg1"/>
                  </a:solidFill>
                  <a:latin typeface="Times New Roman" panose="02020603050405020304" pitchFamily="18" charset="0"/>
                  <a:ea typeface="黑体" panose="02010609060101010101" pitchFamily="49" charset="-122"/>
                </a:rPr>
                <a:t>知识点 </a:t>
              </a:r>
              <a:r>
                <a:rPr lang="en-US" altLang="zh-CN" sz="2400" b="1" dirty="0">
                  <a:solidFill>
                    <a:schemeClr val="bg1"/>
                  </a:solidFill>
                  <a:latin typeface="Times New Roman" panose="02020603050405020304" pitchFamily="18" charset="0"/>
                  <a:ea typeface="黑体" panose="02010609060101010101" pitchFamily="49" charset="-122"/>
                </a:rPr>
                <a:t>2</a:t>
              </a:r>
              <a:endParaRPr lang="zh-CN" altLang="en-US" sz="2400" b="1" dirty="0">
                <a:solidFill>
                  <a:schemeClr val="bg1"/>
                </a:solidFill>
                <a:latin typeface="Times New Roman" panose="02020603050405020304" pitchFamily="18" charset="0"/>
                <a:ea typeface="黑体" panose="02010609060101010101" pitchFamily="49" charset="-122"/>
              </a:endParaRPr>
            </a:p>
          </p:txBody>
        </p:sp>
      </p:grpSp>
      <p:grpSp>
        <p:nvGrpSpPr>
          <p:cNvPr id="32"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6991"/>
            <a:ext cx="2006600" cy="477838"/>
            <a:chOff x="123" y="40"/>
            <a:chExt cx="3160" cy="752"/>
          </a:xfrm>
        </p:grpSpPr>
        <p:cxnSp>
          <p:nvCxnSpPr>
            <p:cNvPr id="33"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35"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2"/>
                                        </p:tgtEl>
                                        <p:attrNameLst>
                                          <p:attrName>style.visibility</p:attrName>
                                        </p:attrNameLst>
                                      </p:cBhvr>
                                      <p:to>
                                        <p:strVal val="visible"/>
                                      </p:to>
                                    </p:set>
                                    <p:anim calcmode="discrete" valueType="clr">
                                      <p:cBhvr override="childStyle">
                                        <p:cTn id="1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2"/>
                                        </p:tgtEl>
                                        <p:attrNameLst>
                                          <p:attrName>fillcolor</p:attrName>
                                        </p:attrNameLst>
                                      </p:cBhvr>
                                      <p:tavLst>
                                        <p:tav tm="0">
                                          <p:val>
                                            <p:clrVal>
                                              <a:schemeClr val="accent2"/>
                                            </p:clrVal>
                                          </p:val>
                                        </p:tav>
                                        <p:tav tm="50000">
                                          <p:val>
                                            <p:clrVal>
                                              <a:schemeClr val="hlink"/>
                                            </p:clrVal>
                                          </p:val>
                                        </p:tav>
                                      </p:tavLst>
                                    </p:anim>
                                    <p:set>
                                      <p:cBhvr>
                                        <p:cTn id="19" dur="80"/>
                                        <p:tgtEl>
                                          <p:spTgt spid="2"/>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Line 2">
            <a:extLst>
              <a:ext uri="{FF2B5EF4-FFF2-40B4-BE49-F238E27FC236}">
                <a16:creationId xmlns:a16="http://schemas.microsoft.com/office/drawing/2014/main" xmlns="" id="{4E6889B1-D2C3-4918-A1D6-5F2A6252A871}"/>
              </a:ext>
            </a:extLst>
          </p:cNvPr>
          <p:cNvSpPr>
            <a:spLocks noChangeShapeType="1"/>
          </p:cNvSpPr>
          <p:nvPr/>
        </p:nvSpPr>
        <p:spPr bwMode="auto">
          <a:xfrm>
            <a:off x="3959225" y="1568450"/>
            <a:ext cx="701675" cy="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07" name="Line 3">
            <a:extLst>
              <a:ext uri="{FF2B5EF4-FFF2-40B4-BE49-F238E27FC236}">
                <a16:creationId xmlns:a16="http://schemas.microsoft.com/office/drawing/2014/main" xmlns="" id="{C8215BF0-EBFE-418A-95A4-725DF96DEA96}"/>
              </a:ext>
            </a:extLst>
          </p:cNvPr>
          <p:cNvSpPr>
            <a:spLocks noChangeShapeType="1"/>
          </p:cNvSpPr>
          <p:nvPr/>
        </p:nvSpPr>
        <p:spPr bwMode="auto">
          <a:xfrm>
            <a:off x="2933700" y="1649413"/>
            <a:ext cx="755650" cy="107950"/>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4">
            <a:extLst>
              <a:ext uri="{FF2B5EF4-FFF2-40B4-BE49-F238E27FC236}">
                <a16:creationId xmlns:a16="http://schemas.microsoft.com/office/drawing/2014/main" xmlns="" id="{904D4B16-1185-4E35-8AF1-1E792CF1F823}"/>
              </a:ext>
            </a:extLst>
          </p:cNvPr>
          <p:cNvGrpSpPr>
            <a:grpSpLocks/>
          </p:cNvGrpSpPr>
          <p:nvPr/>
        </p:nvGrpSpPr>
        <p:grpSpPr bwMode="auto">
          <a:xfrm>
            <a:off x="5040312" y="1541463"/>
            <a:ext cx="755650" cy="593725"/>
            <a:chOff x="0" y="0"/>
            <a:chExt cx="635" cy="499"/>
          </a:xfrm>
        </p:grpSpPr>
        <p:sp>
          <p:nvSpPr>
            <p:cNvPr id="48132" name="Line 5">
              <a:extLst>
                <a:ext uri="{FF2B5EF4-FFF2-40B4-BE49-F238E27FC236}">
                  <a16:creationId xmlns:a16="http://schemas.microsoft.com/office/drawing/2014/main" xmlns="" id="{E4F55AD7-3951-4004-9661-A267D0133BD4}"/>
                </a:ext>
              </a:extLst>
            </p:cNvPr>
            <p:cNvSpPr>
              <a:spLocks noChangeShapeType="1"/>
            </p:cNvSpPr>
            <p:nvPr/>
          </p:nvSpPr>
          <p:spPr bwMode="auto">
            <a:xfrm>
              <a:off x="0" y="0"/>
              <a:ext cx="616" cy="0"/>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3" name="Line 6">
              <a:extLst>
                <a:ext uri="{FF2B5EF4-FFF2-40B4-BE49-F238E27FC236}">
                  <a16:creationId xmlns:a16="http://schemas.microsoft.com/office/drawing/2014/main" xmlns="" id="{ADD7CF22-FE0D-4D0C-9D52-B8CE89C6AE8B}"/>
                </a:ext>
              </a:extLst>
            </p:cNvPr>
            <p:cNvSpPr>
              <a:spLocks noChangeShapeType="1"/>
            </p:cNvSpPr>
            <p:nvPr/>
          </p:nvSpPr>
          <p:spPr bwMode="auto">
            <a:xfrm>
              <a:off x="0" y="0"/>
              <a:ext cx="635" cy="318"/>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4" name="Line 7">
              <a:extLst>
                <a:ext uri="{FF2B5EF4-FFF2-40B4-BE49-F238E27FC236}">
                  <a16:creationId xmlns:a16="http://schemas.microsoft.com/office/drawing/2014/main" xmlns="" id="{543A7459-EEE1-4FB6-9406-D6359C5A2F67}"/>
                </a:ext>
              </a:extLst>
            </p:cNvPr>
            <p:cNvSpPr>
              <a:spLocks noChangeShapeType="1"/>
            </p:cNvSpPr>
            <p:nvPr/>
          </p:nvSpPr>
          <p:spPr bwMode="auto">
            <a:xfrm>
              <a:off x="0" y="0"/>
              <a:ext cx="318" cy="499"/>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Group 8">
            <a:extLst>
              <a:ext uri="{FF2B5EF4-FFF2-40B4-BE49-F238E27FC236}">
                <a16:creationId xmlns:a16="http://schemas.microsoft.com/office/drawing/2014/main" xmlns="" id="{F98E146C-4D1B-49B2-931D-CD158D92F9A8}"/>
              </a:ext>
            </a:extLst>
          </p:cNvPr>
          <p:cNvGrpSpPr>
            <a:grpSpLocks/>
          </p:cNvGrpSpPr>
          <p:nvPr/>
        </p:nvGrpSpPr>
        <p:grpSpPr bwMode="auto">
          <a:xfrm>
            <a:off x="6011862" y="1325563"/>
            <a:ext cx="863600" cy="755650"/>
            <a:chOff x="0" y="0"/>
            <a:chExt cx="726" cy="635"/>
          </a:xfrm>
        </p:grpSpPr>
        <p:sp>
          <p:nvSpPr>
            <p:cNvPr id="48136" name="Line 9">
              <a:extLst>
                <a:ext uri="{FF2B5EF4-FFF2-40B4-BE49-F238E27FC236}">
                  <a16:creationId xmlns:a16="http://schemas.microsoft.com/office/drawing/2014/main" xmlns="" id="{E07565F5-D928-4D61-B7D5-FA17446693B3}"/>
                </a:ext>
              </a:extLst>
            </p:cNvPr>
            <p:cNvSpPr>
              <a:spLocks noChangeShapeType="1"/>
            </p:cNvSpPr>
            <p:nvPr/>
          </p:nvSpPr>
          <p:spPr bwMode="auto">
            <a:xfrm>
              <a:off x="181" y="0"/>
              <a:ext cx="499" cy="181"/>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7" name="Line 10">
              <a:extLst>
                <a:ext uri="{FF2B5EF4-FFF2-40B4-BE49-F238E27FC236}">
                  <a16:creationId xmlns:a16="http://schemas.microsoft.com/office/drawing/2014/main" xmlns="" id="{065C9EE0-6DF3-42EA-BF58-E6EE5552D490}"/>
                </a:ext>
              </a:extLst>
            </p:cNvPr>
            <p:cNvSpPr>
              <a:spLocks noChangeShapeType="1"/>
            </p:cNvSpPr>
            <p:nvPr/>
          </p:nvSpPr>
          <p:spPr bwMode="auto">
            <a:xfrm>
              <a:off x="181" y="0"/>
              <a:ext cx="545" cy="408"/>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8" name="Line 11">
              <a:extLst>
                <a:ext uri="{FF2B5EF4-FFF2-40B4-BE49-F238E27FC236}">
                  <a16:creationId xmlns:a16="http://schemas.microsoft.com/office/drawing/2014/main" xmlns="" id="{1CBE143C-3B3C-496D-9797-CD9FD524FE66}"/>
                </a:ext>
              </a:extLst>
            </p:cNvPr>
            <p:cNvSpPr>
              <a:spLocks noChangeShapeType="1"/>
            </p:cNvSpPr>
            <p:nvPr/>
          </p:nvSpPr>
          <p:spPr bwMode="auto">
            <a:xfrm>
              <a:off x="181" y="0"/>
              <a:ext cx="318" cy="589"/>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9" name="Line 12">
              <a:extLst>
                <a:ext uri="{FF2B5EF4-FFF2-40B4-BE49-F238E27FC236}">
                  <a16:creationId xmlns:a16="http://schemas.microsoft.com/office/drawing/2014/main" xmlns="" id="{EDDD5582-3D03-4517-9A0B-CC957AA262C6}"/>
                </a:ext>
              </a:extLst>
            </p:cNvPr>
            <p:cNvSpPr>
              <a:spLocks noChangeShapeType="1"/>
            </p:cNvSpPr>
            <p:nvPr/>
          </p:nvSpPr>
          <p:spPr bwMode="auto">
            <a:xfrm>
              <a:off x="181" y="0"/>
              <a:ext cx="0" cy="63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0" name="Line 13">
              <a:extLst>
                <a:ext uri="{FF2B5EF4-FFF2-40B4-BE49-F238E27FC236}">
                  <a16:creationId xmlns:a16="http://schemas.microsoft.com/office/drawing/2014/main" xmlns="" id="{D969B473-6CFA-4E5A-A45A-02B1929879C5}"/>
                </a:ext>
              </a:extLst>
            </p:cNvPr>
            <p:cNvSpPr>
              <a:spLocks noChangeShapeType="1"/>
            </p:cNvSpPr>
            <p:nvPr/>
          </p:nvSpPr>
          <p:spPr bwMode="auto">
            <a:xfrm flipH="1">
              <a:off x="0" y="0"/>
              <a:ext cx="181" cy="45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8141" name="Group 15">
            <a:extLst>
              <a:ext uri="{FF2B5EF4-FFF2-40B4-BE49-F238E27FC236}">
                <a16:creationId xmlns:a16="http://schemas.microsoft.com/office/drawing/2014/main" xmlns="" id="{C13D3E14-FA28-448E-9B11-5F86305348EB}"/>
              </a:ext>
            </a:extLst>
          </p:cNvPr>
          <p:cNvGrpSpPr>
            <a:grpSpLocks/>
          </p:cNvGrpSpPr>
          <p:nvPr/>
        </p:nvGrpSpPr>
        <p:grpSpPr bwMode="auto">
          <a:xfrm>
            <a:off x="1746250" y="1163638"/>
            <a:ext cx="5848350" cy="1447800"/>
            <a:chOff x="0" y="0"/>
            <a:chExt cx="4913" cy="1216"/>
          </a:xfrm>
        </p:grpSpPr>
        <p:sp>
          <p:nvSpPr>
            <p:cNvPr id="48142" name="Text Box 16">
              <a:extLst>
                <a:ext uri="{FF2B5EF4-FFF2-40B4-BE49-F238E27FC236}">
                  <a16:creationId xmlns:a16="http://schemas.microsoft.com/office/drawing/2014/main" xmlns="" id="{E221D8F5-99B1-4659-8233-FB6AE6F06AB7}"/>
                </a:ext>
              </a:extLst>
            </p:cNvPr>
            <p:cNvSpPr txBox="1">
              <a:spLocks noChangeArrowheads="1"/>
            </p:cNvSpPr>
            <p:nvPr/>
          </p:nvSpPr>
          <p:spPr bwMode="auto">
            <a:xfrm>
              <a:off x="0" y="907"/>
              <a:ext cx="960"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zh-CN">
                  <a:solidFill>
                    <a:srgbClr val="0000FF"/>
                  </a:solidFill>
                  <a:latin typeface="Times New Roman" panose="02020603050405020304" pitchFamily="18" charset="0"/>
                  <a:ea typeface="黑体" panose="02010609060101010101" pitchFamily="49" charset="-122"/>
                </a:rPr>
                <a:t>三角形</a:t>
              </a:r>
            </a:p>
          </p:txBody>
        </p:sp>
        <p:sp>
          <p:nvSpPr>
            <p:cNvPr id="48143" name="Text Box 17">
              <a:extLst>
                <a:ext uri="{FF2B5EF4-FFF2-40B4-BE49-F238E27FC236}">
                  <a16:creationId xmlns:a16="http://schemas.microsoft.com/office/drawing/2014/main" xmlns="" id="{81F1B570-1483-4C78-9890-2C3CA48343F6}"/>
                </a:ext>
              </a:extLst>
            </p:cNvPr>
            <p:cNvSpPr txBox="1">
              <a:spLocks noChangeArrowheads="1"/>
            </p:cNvSpPr>
            <p:nvPr/>
          </p:nvSpPr>
          <p:spPr bwMode="auto">
            <a:xfrm>
              <a:off x="2767" y="907"/>
              <a:ext cx="86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zh-CN">
                  <a:solidFill>
                    <a:srgbClr val="0000FF"/>
                  </a:solidFill>
                  <a:latin typeface="Times New Roman" panose="02020603050405020304" pitchFamily="18" charset="0"/>
                  <a:ea typeface="黑体" panose="02010609060101010101" pitchFamily="49" charset="-122"/>
                </a:rPr>
                <a:t>六边形</a:t>
              </a:r>
            </a:p>
          </p:txBody>
        </p:sp>
        <p:sp>
          <p:nvSpPr>
            <p:cNvPr id="48144" name="Text Box 18">
              <a:extLst>
                <a:ext uri="{FF2B5EF4-FFF2-40B4-BE49-F238E27FC236}">
                  <a16:creationId xmlns:a16="http://schemas.microsoft.com/office/drawing/2014/main" xmlns="" id="{C9CB3FF2-1E65-4CA8-9CBF-10CB4BDCC388}"/>
                </a:ext>
              </a:extLst>
            </p:cNvPr>
            <p:cNvSpPr txBox="1">
              <a:spLocks noChangeArrowheads="1"/>
            </p:cNvSpPr>
            <p:nvPr/>
          </p:nvSpPr>
          <p:spPr bwMode="auto">
            <a:xfrm>
              <a:off x="952" y="907"/>
              <a:ext cx="90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zh-CN">
                  <a:solidFill>
                    <a:srgbClr val="0000FF"/>
                  </a:solidFill>
                  <a:latin typeface="Times New Roman" panose="02020603050405020304" pitchFamily="18" charset="0"/>
                  <a:ea typeface="黑体" panose="02010609060101010101" pitchFamily="49" charset="-122"/>
                </a:rPr>
                <a:t>四边形</a:t>
              </a:r>
            </a:p>
          </p:txBody>
        </p:sp>
        <p:sp>
          <p:nvSpPr>
            <p:cNvPr id="48145" name="Text Box 19">
              <a:extLst>
                <a:ext uri="{FF2B5EF4-FFF2-40B4-BE49-F238E27FC236}">
                  <a16:creationId xmlns:a16="http://schemas.microsoft.com/office/drawing/2014/main" xmlns="" id="{08324DFD-0D2D-4677-B56F-D1F59356A42A}"/>
                </a:ext>
              </a:extLst>
            </p:cNvPr>
            <p:cNvSpPr txBox="1">
              <a:spLocks noChangeArrowheads="1"/>
            </p:cNvSpPr>
            <p:nvPr/>
          </p:nvSpPr>
          <p:spPr bwMode="auto">
            <a:xfrm>
              <a:off x="3810" y="907"/>
              <a:ext cx="86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zh-CN">
                  <a:solidFill>
                    <a:srgbClr val="0000FF"/>
                  </a:solidFill>
                  <a:latin typeface="Times New Roman" panose="02020603050405020304" pitchFamily="18" charset="0"/>
                  <a:ea typeface="黑体" panose="02010609060101010101" pitchFamily="49" charset="-122"/>
                </a:rPr>
                <a:t>八边形</a:t>
              </a:r>
            </a:p>
          </p:txBody>
        </p:sp>
        <p:sp>
          <p:nvSpPr>
            <p:cNvPr id="48146" name="Text Box 20">
              <a:extLst>
                <a:ext uri="{FF2B5EF4-FFF2-40B4-BE49-F238E27FC236}">
                  <a16:creationId xmlns:a16="http://schemas.microsoft.com/office/drawing/2014/main" xmlns="" id="{8B5092F5-D417-439C-9C0E-9BBCF9ECC9A0}"/>
                </a:ext>
              </a:extLst>
            </p:cNvPr>
            <p:cNvSpPr txBox="1">
              <a:spLocks noChangeArrowheads="1"/>
            </p:cNvSpPr>
            <p:nvPr/>
          </p:nvSpPr>
          <p:spPr bwMode="auto">
            <a:xfrm>
              <a:off x="4311" y="227"/>
              <a:ext cx="602"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100">
                  <a:solidFill>
                    <a:srgbClr val="0000FF"/>
                  </a:solidFill>
                  <a:latin typeface="Times New Roman" panose="02020603050405020304" pitchFamily="18" charset="0"/>
                  <a:ea typeface="黑体" panose="02010609060101010101" pitchFamily="49" charset="-122"/>
                </a:rPr>
                <a:t>……</a:t>
              </a:r>
            </a:p>
          </p:txBody>
        </p:sp>
        <p:grpSp>
          <p:nvGrpSpPr>
            <p:cNvPr id="48147" name="Group 21">
              <a:extLst>
                <a:ext uri="{FF2B5EF4-FFF2-40B4-BE49-F238E27FC236}">
                  <a16:creationId xmlns:a16="http://schemas.microsoft.com/office/drawing/2014/main" xmlns="" id="{1C3BA5F2-CB7F-4600-98E5-712E6E150F32}"/>
                </a:ext>
              </a:extLst>
            </p:cNvPr>
            <p:cNvGrpSpPr>
              <a:grpSpLocks/>
            </p:cNvGrpSpPr>
            <p:nvPr/>
          </p:nvGrpSpPr>
          <p:grpSpPr bwMode="auto">
            <a:xfrm>
              <a:off x="45" y="0"/>
              <a:ext cx="4263" cy="817"/>
              <a:chOff x="0" y="0"/>
              <a:chExt cx="4263" cy="817"/>
            </a:xfrm>
          </p:grpSpPr>
          <p:grpSp>
            <p:nvGrpSpPr>
              <p:cNvPr id="48148" name="Group 22">
                <a:extLst>
                  <a:ext uri="{FF2B5EF4-FFF2-40B4-BE49-F238E27FC236}">
                    <a16:creationId xmlns:a16="http://schemas.microsoft.com/office/drawing/2014/main" xmlns="" id="{9B6E3629-2F05-44AB-AF8E-F3A54F90C787}"/>
                  </a:ext>
                </a:extLst>
              </p:cNvPr>
              <p:cNvGrpSpPr>
                <a:grpSpLocks/>
              </p:cNvGrpSpPr>
              <p:nvPr/>
            </p:nvGrpSpPr>
            <p:grpSpPr bwMode="auto">
              <a:xfrm>
                <a:off x="0" y="136"/>
                <a:ext cx="726" cy="650"/>
                <a:chOff x="0" y="0"/>
                <a:chExt cx="912" cy="816"/>
              </a:xfrm>
            </p:grpSpPr>
            <p:sp>
              <p:nvSpPr>
                <p:cNvPr id="48149" name="Line 23">
                  <a:extLst>
                    <a:ext uri="{FF2B5EF4-FFF2-40B4-BE49-F238E27FC236}">
                      <a16:creationId xmlns:a16="http://schemas.microsoft.com/office/drawing/2014/main" xmlns="" id="{7EB7D7CB-B649-4C3F-9CE9-1A162F04CC5C}"/>
                    </a:ext>
                  </a:extLst>
                </p:cNvPr>
                <p:cNvSpPr>
                  <a:spLocks noChangeShapeType="1"/>
                </p:cNvSpPr>
                <p:nvPr/>
              </p:nvSpPr>
              <p:spPr bwMode="auto">
                <a:xfrm flipH="1">
                  <a:off x="0" y="0"/>
                  <a:ext cx="480" cy="816"/>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50" name="Line 24">
                  <a:extLst>
                    <a:ext uri="{FF2B5EF4-FFF2-40B4-BE49-F238E27FC236}">
                      <a16:creationId xmlns:a16="http://schemas.microsoft.com/office/drawing/2014/main" xmlns="" id="{DBB55EAE-B100-4930-B14D-508A5DE5F0FC}"/>
                    </a:ext>
                  </a:extLst>
                </p:cNvPr>
                <p:cNvSpPr>
                  <a:spLocks noChangeShapeType="1"/>
                </p:cNvSpPr>
                <p:nvPr/>
              </p:nvSpPr>
              <p:spPr bwMode="auto">
                <a:xfrm>
                  <a:off x="0" y="816"/>
                  <a:ext cx="912"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51" name="Line 25">
                  <a:extLst>
                    <a:ext uri="{FF2B5EF4-FFF2-40B4-BE49-F238E27FC236}">
                      <a16:creationId xmlns:a16="http://schemas.microsoft.com/office/drawing/2014/main" xmlns="" id="{073D1ED5-83D5-4695-AB75-465C13E35302}"/>
                    </a:ext>
                  </a:extLst>
                </p:cNvPr>
                <p:cNvSpPr>
                  <a:spLocks noChangeShapeType="1"/>
                </p:cNvSpPr>
                <p:nvPr/>
              </p:nvSpPr>
              <p:spPr bwMode="auto">
                <a:xfrm flipH="1" flipV="1">
                  <a:off x="480" y="0"/>
                  <a:ext cx="432" cy="816"/>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8152" name="AutoShape 26">
                <a:extLst>
                  <a:ext uri="{FF2B5EF4-FFF2-40B4-BE49-F238E27FC236}">
                    <a16:creationId xmlns:a16="http://schemas.microsoft.com/office/drawing/2014/main" xmlns="" id="{27D6A1DD-793E-4CD7-8AFE-1B09D948837F}"/>
                  </a:ext>
                </a:extLst>
              </p:cNvPr>
              <p:cNvSpPr>
                <a:spLocks noChangeArrowheads="1"/>
              </p:cNvSpPr>
              <p:nvPr/>
            </p:nvSpPr>
            <p:spPr bwMode="auto">
              <a:xfrm rot="5411121">
                <a:off x="2673" y="143"/>
                <a:ext cx="681" cy="626"/>
              </a:xfrm>
              <a:prstGeom prst="hexagon">
                <a:avLst>
                  <a:gd name="adj" fmla="val 27196"/>
                  <a:gd name="vf" fmla="val 115470"/>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p>
                <a:endParaRPr lang="zh-CN" altLang="en-US" sz="2100">
                  <a:latin typeface="Times New Roman" panose="02020603050405020304" pitchFamily="18" charset="0"/>
                  <a:ea typeface="黑体" panose="02010609060101010101" pitchFamily="49" charset="-122"/>
                </a:endParaRPr>
              </a:p>
            </p:txBody>
          </p:sp>
          <p:grpSp>
            <p:nvGrpSpPr>
              <p:cNvPr id="48153" name="Group 27">
                <a:extLst>
                  <a:ext uri="{FF2B5EF4-FFF2-40B4-BE49-F238E27FC236}">
                    <a16:creationId xmlns:a16="http://schemas.microsoft.com/office/drawing/2014/main" xmlns="" id="{188712D7-DBD4-4748-8801-79058B012208}"/>
                  </a:ext>
                </a:extLst>
              </p:cNvPr>
              <p:cNvGrpSpPr>
                <a:grpSpLocks/>
              </p:cNvGrpSpPr>
              <p:nvPr/>
            </p:nvGrpSpPr>
            <p:grpSpPr bwMode="auto">
              <a:xfrm>
                <a:off x="953" y="0"/>
                <a:ext cx="659" cy="816"/>
                <a:chOff x="0" y="0"/>
                <a:chExt cx="1165" cy="1219"/>
              </a:xfrm>
            </p:grpSpPr>
            <p:sp>
              <p:nvSpPr>
                <p:cNvPr id="48154" name="Line 28">
                  <a:extLst>
                    <a:ext uri="{FF2B5EF4-FFF2-40B4-BE49-F238E27FC236}">
                      <a16:creationId xmlns:a16="http://schemas.microsoft.com/office/drawing/2014/main" xmlns="" id="{28E83585-4C34-4854-9BFD-DB8E21EA1640}"/>
                    </a:ext>
                  </a:extLst>
                </p:cNvPr>
                <p:cNvSpPr>
                  <a:spLocks noChangeShapeType="1"/>
                </p:cNvSpPr>
                <p:nvPr/>
              </p:nvSpPr>
              <p:spPr bwMode="auto">
                <a:xfrm flipH="1">
                  <a:off x="0" y="19"/>
                  <a:ext cx="480" cy="576"/>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55" name="Line 29">
                  <a:extLst>
                    <a:ext uri="{FF2B5EF4-FFF2-40B4-BE49-F238E27FC236}">
                      <a16:creationId xmlns:a16="http://schemas.microsoft.com/office/drawing/2014/main" xmlns="" id="{800F2E40-F83B-45F7-817A-C98159CA5F67}"/>
                    </a:ext>
                  </a:extLst>
                </p:cNvPr>
                <p:cNvSpPr>
                  <a:spLocks noChangeShapeType="1"/>
                </p:cNvSpPr>
                <p:nvPr/>
              </p:nvSpPr>
              <p:spPr bwMode="auto">
                <a:xfrm>
                  <a:off x="0" y="595"/>
                  <a:ext cx="288" cy="624"/>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56" name="未知">
                  <a:extLst>
                    <a:ext uri="{FF2B5EF4-FFF2-40B4-BE49-F238E27FC236}">
                      <a16:creationId xmlns:a16="http://schemas.microsoft.com/office/drawing/2014/main" xmlns="" id="{9A54C1BA-EF8D-4704-A677-C74BADD6506E}"/>
                    </a:ext>
                  </a:extLst>
                </p:cNvPr>
                <p:cNvSpPr>
                  <a:spLocks noChangeArrowheads="1"/>
                </p:cNvSpPr>
                <p:nvPr/>
              </p:nvSpPr>
              <p:spPr bwMode="auto">
                <a:xfrm>
                  <a:off x="283" y="739"/>
                  <a:ext cx="869" cy="460"/>
                </a:xfrm>
                <a:custGeom>
                  <a:avLst/>
                  <a:gdLst>
                    <a:gd name="T0" fmla="*/ 0 w 869"/>
                    <a:gd name="T1" fmla="*/ 460 h 460"/>
                    <a:gd name="T2" fmla="*/ 869 w 869"/>
                    <a:gd name="T3" fmla="*/ 0 h 460"/>
                  </a:gdLst>
                  <a:ahLst/>
                  <a:cxnLst>
                    <a:cxn ang="0">
                      <a:pos x="T0" y="T1"/>
                    </a:cxn>
                    <a:cxn ang="0">
                      <a:pos x="T2" y="T3"/>
                    </a:cxn>
                  </a:cxnLst>
                  <a:rect l="0" t="0" r="r" b="b"/>
                  <a:pathLst>
                    <a:path w="869" h="460">
                      <a:moveTo>
                        <a:pt x="0" y="460"/>
                      </a:moveTo>
                      <a:lnTo>
                        <a:pt x="869" y="0"/>
                      </a:lnTo>
                    </a:path>
                  </a:pathLst>
                </a:cu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157" name="未知">
                  <a:extLst>
                    <a:ext uri="{FF2B5EF4-FFF2-40B4-BE49-F238E27FC236}">
                      <a16:creationId xmlns:a16="http://schemas.microsoft.com/office/drawing/2014/main" xmlns="" id="{DDBBAB31-3185-433E-BE73-847D7F76089D}"/>
                    </a:ext>
                  </a:extLst>
                </p:cNvPr>
                <p:cNvSpPr>
                  <a:spLocks noChangeArrowheads="1"/>
                </p:cNvSpPr>
                <p:nvPr/>
              </p:nvSpPr>
              <p:spPr bwMode="auto">
                <a:xfrm>
                  <a:off x="471" y="0"/>
                  <a:ext cx="694" cy="741"/>
                </a:xfrm>
                <a:custGeom>
                  <a:avLst/>
                  <a:gdLst>
                    <a:gd name="T0" fmla="*/ 694 w 694"/>
                    <a:gd name="T1" fmla="*/ 741 h 741"/>
                    <a:gd name="T2" fmla="*/ 0 w 694"/>
                    <a:gd name="T3" fmla="*/ 0 h 741"/>
                  </a:gdLst>
                  <a:ahLst/>
                  <a:cxnLst>
                    <a:cxn ang="0">
                      <a:pos x="T0" y="T1"/>
                    </a:cxn>
                    <a:cxn ang="0">
                      <a:pos x="T2" y="T3"/>
                    </a:cxn>
                  </a:cxnLst>
                  <a:rect l="0" t="0" r="r" b="b"/>
                  <a:pathLst>
                    <a:path w="694" h="741">
                      <a:moveTo>
                        <a:pt x="694" y="741"/>
                      </a:moveTo>
                      <a:lnTo>
                        <a:pt x="0" y="0"/>
                      </a:lnTo>
                    </a:path>
                  </a:pathLst>
                </a:cu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8158" name="AutoShape 32">
                <a:extLst>
                  <a:ext uri="{FF2B5EF4-FFF2-40B4-BE49-F238E27FC236}">
                    <a16:creationId xmlns:a16="http://schemas.microsoft.com/office/drawing/2014/main" xmlns="" id="{0C4B2983-A19A-4BE2-9D63-99E239A56363}"/>
                  </a:ext>
                </a:extLst>
              </p:cNvPr>
              <p:cNvSpPr>
                <a:spLocks noChangeArrowheads="1"/>
              </p:cNvSpPr>
              <p:nvPr/>
            </p:nvSpPr>
            <p:spPr bwMode="auto">
              <a:xfrm>
                <a:off x="3538" y="136"/>
                <a:ext cx="725" cy="626"/>
              </a:xfrm>
              <a:prstGeom prst="octagon">
                <a:avLst>
                  <a:gd name="adj" fmla="val 29287"/>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p>
                <a:endParaRPr lang="zh-CN" altLang="en-US" sz="2100">
                  <a:latin typeface="Times New Roman" panose="02020603050405020304" pitchFamily="18" charset="0"/>
                  <a:ea typeface="黑体" panose="02010609060101010101" pitchFamily="49" charset="-122"/>
                </a:endParaRPr>
              </a:p>
            </p:txBody>
          </p:sp>
          <p:sp>
            <p:nvSpPr>
              <p:cNvPr id="48159" name="AutoShape 33">
                <a:extLst>
                  <a:ext uri="{FF2B5EF4-FFF2-40B4-BE49-F238E27FC236}">
                    <a16:creationId xmlns:a16="http://schemas.microsoft.com/office/drawing/2014/main" xmlns="" id="{4DC8BFA7-7F02-46E1-A3AA-100E3446EE2D}"/>
                  </a:ext>
                </a:extLst>
              </p:cNvPr>
              <p:cNvSpPr>
                <a:spLocks noChangeArrowheads="1"/>
              </p:cNvSpPr>
              <p:nvPr/>
            </p:nvSpPr>
            <p:spPr bwMode="auto">
              <a:xfrm>
                <a:off x="1815" y="90"/>
                <a:ext cx="604" cy="635"/>
              </a:xfrm>
              <a:prstGeom prst="pentagon">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2100">
                  <a:latin typeface="Times New Roman" panose="02020603050405020304" pitchFamily="18" charset="0"/>
                  <a:ea typeface="黑体" panose="02010609060101010101" pitchFamily="49" charset="-122"/>
                </a:endParaRPr>
              </a:p>
            </p:txBody>
          </p:sp>
        </p:grpSp>
        <p:sp>
          <p:nvSpPr>
            <p:cNvPr id="48160" name="Text Box 34">
              <a:extLst>
                <a:ext uri="{FF2B5EF4-FFF2-40B4-BE49-F238E27FC236}">
                  <a16:creationId xmlns:a16="http://schemas.microsoft.com/office/drawing/2014/main" xmlns="" id="{CB84C6F7-5C7C-4665-9C8C-521104DE882E}"/>
                </a:ext>
              </a:extLst>
            </p:cNvPr>
            <p:cNvSpPr txBox="1">
              <a:spLocks noChangeArrowheads="1"/>
            </p:cNvSpPr>
            <p:nvPr/>
          </p:nvSpPr>
          <p:spPr bwMode="auto">
            <a:xfrm>
              <a:off x="1860" y="907"/>
              <a:ext cx="90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zh-CN">
                  <a:solidFill>
                    <a:srgbClr val="0000FF"/>
                  </a:solidFill>
                  <a:latin typeface="Times New Roman" panose="02020603050405020304" pitchFamily="18" charset="0"/>
                  <a:ea typeface="黑体" panose="02010609060101010101" pitchFamily="49" charset="-122"/>
                </a:rPr>
                <a:t>五边形</a:t>
              </a:r>
            </a:p>
          </p:txBody>
        </p:sp>
      </p:grpSp>
      <p:sp>
        <p:nvSpPr>
          <p:cNvPr id="48161" name="Text Box 35">
            <a:extLst>
              <a:ext uri="{FF2B5EF4-FFF2-40B4-BE49-F238E27FC236}">
                <a16:creationId xmlns:a16="http://schemas.microsoft.com/office/drawing/2014/main" xmlns="" id="{3E60D778-EBED-45A8-98CF-EC587085FEE9}"/>
              </a:ext>
            </a:extLst>
          </p:cNvPr>
          <p:cNvSpPr txBox="1">
            <a:spLocks noChangeArrowheads="1"/>
          </p:cNvSpPr>
          <p:nvPr/>
        </p:nvSpPr>
        <p:spPr bwMode="auto">
          <a:xfrm>
            <a:off x="1206804" y="596735"/>
            <a:ext cx="66817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400" b="1" dirty="0" smtClean="0">
                <a:latin typeface="楷体" panose="02010609060101010101" pitchFamily="49" charset="-122"/>
                <a:ea typeface="楷体" panose="02010609060101010101" pitchFamily="49" charset="-122"/>
              </a:rPr>
              <a:t>请</a:t>
            </a:r>
            <a:r>
              <a:rPr lang="zh-CN" altLang="en-US" sz="2400" b="1" dirty="0">
                <a:latin typeface="楷体" panose="02010609060101010101" pitchFamily="49" charset="-122"/>
                <a:ea typeface="楷体" panose="02010609060101010101" pitchFamily="49" charset="-122"/>
              </a:rPr>
              <a:t>画出下列图形从某一顶点出发的对角线的条数：</a:t>
            </a:r>
          </a:p>
        </p:txBody>
      </p:sp>
      <p:sp>
        <p:nvSpPr>
          <p:cNvPr id="21543" name="Line 39">
            <a:extLst>
              <a:ext uri="{FF2B5EF4-FFF2-40B4-BE49-F238E27FC236}">
                <a16:creationId xmlns:a16="http://schemas.microsoft.com/office/drawing/2014/main" xmlns="" id="{5C732E3E-2D03-4131-9492-DD731A698692}"/>
              </a:ext>
            </a:extLst>
          </p:cNvPr>
          <p:cNvSpPr>
            <a:spLocks noChangeShapeType="1"/>
          </p:cNvSpPr>
          <p:nvPr/>
        </p:nvSpPr>
        <p:spPr bwMode="auto">
          <a:xfrm>
            <a:off x="3981450" y="1563688"/>
            <a:ext cx="593725" cy="485775"/>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 name="表格 10">
            <a:extLst>
              <a:ext uri="{FF2B5EF4-FFF2-40B4-BE49-F238E27FC236}">
                <a16:creationId xmlns:a16="http://schemas.microsoft.com/office/drawing/2014/main" xmlns="" id="{019568B4-292E-4587-9AC1-1E00AD948B40}"/>
              </a:ext>
            </a:extLst>
          </p:cNvPr>
          <p:cNvGraphicFramePr/>
          <p:nvPr>
            <p:extLst>
              <p:ext uri="{D42A27DB-BD31-4B8C-83A1-F6EECF244321}">
                <p14:modId xmlns:p14="http://schemas.microsoft.com/office/powerpoint/2010/main" val="621440014"/>
              </p:ext>
            </p:extLst>
          </p:nvPr>
        </p:nvGraphicFramePr>
        <p:xfrm>
          <a:off x="1191237" y="2787989"/>
          <a:ext cx="7143998" cy="1989146"/>
        </p:xfrm>
        <a:graphic>
          <a:graphicData uri="http://schemas.openxmlformats.org/drawingml/2006/table">
            <a:tbl>
              <a:tblPr firstRow="1" bandRow="1">
                <a:tableStyleId>{5C22544A-7EE6-4342-B048-85BDC9FD1C3A}</a:tableStyleId>
              </a:tblPr>
              <a:tblGrid>
                <a:gridCol w="1778466">
                  <a:extLst>
                    <a:ext uri="{9D8B030D-6E8A-4147-A177-3AD203B41FA5}">
                      <a16:colId xmlns:a16="http://schemas.microsoft.com/office/drawing/2014/main" xmlns="" val="20000"/>
                    </a:ext>
                  </a:extLst>
                </a:gridCol>
                <a:gridCol w="897622">
                  <a:extLst>
                    <a:ext uri="{9D8B030D-6E8A-4147-A177-3AD203B41FA5}">
                      <a16:colId xmlns:a16="http://schemas.microsoft.com/office/drawing/2014/main" xmlns="" val="20001"/>
                    </a:ext>
                  </a:extLst>
                </a:gridCol>
                <a:gridCol w="914400">
                  <a:extLst>
                    <a:ext uri="{9D8B030D-6E8A-4147-A177-3AD203B41FA5}">
                      <a16:colId xmlns:a16="http://schemas.microsoft.com/office/drawing/2014/main" xmlns="" val="20002"/>
                    </a:ext>
                  </a:extLst>
                </a:gridCol>
                <a:gridCol w="847288">
                  <a:extLst>
                    <a:ext uri="{9D8B030D-6E8A-4147-A177-3AD203B41FA5}">
                      <a16:colId xmlns:a16="http://schemas.microsoft.com/office/drawing/2014/main" xmlns="" val="20003"/>
                    </a:ext>
                  </a:extLst>
                </a:gridCol>
                <a:gridCol w="964734">
                  <a:extLst>
                    <a:ext uri="{9D8B030D-6E8A-4147-A177-3AD203B41FA5}">
                      <a16:colId xmlns:a16="http://schemas.microsoft.com/office/drawing/2014/main" xmlns="" val="20004"/>
                    </a:ext>
                  </a:extLst>
                </a:gridCol>
                <a:gridCol w="872455">
                  <a:extLst>
                    <a:ext uri="{9D8B030D-6E8A-4147-A177-3AD203B41FA5}">
                      <a16:colId xmlns:a16="http://schemas.microsoft.com/office/drawing/2014/main" xmlns="" val="20005"/>
                    </a:ext>
                  </a:extLst>
                </a:gridCol>
                <a:gridCol w="869033">
                  <a:extLst>
                    <a:ext uri="{9D8B030D-6E8A-4147-A177-3AD203B41FA5}">
                      <a16:colId xmlns:a16="http://schemas.microsoft.com/office/drawing/2014/main" xmlns="" val="20006"/>
                    </a:ext>
                  </a:extLst>
                </a:gridCol>
              </a:tblGrid>
              <a:tr h="379782">
                <a:tc>
                  <a:txBody>
                    <a:bodyPr/>
                    <a:lstStyle/>
                    <a:p>
                      <a:pPr algn="ctr">
                        <a:buNone/>
                      </a:pPr>
                      <a:r>
                        <a:rPr lang="zh-CN" altLang="en-US" sz="1800" b="0" dirty="0">
                          <a:solidFill>
                            <a:schemeClr val="tx1"/>
                          </a:solidFill>
                          <a:latin typeface="Times New Roman" panose="02020603050405020304" pitchFamily="18" charset="0"/>
                          <a:ea typeface="黑体" panose="02010600030101010101" pitchFamily="2" charset="-122"/>
                        </a:rPr>
                        <a:t>多边形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buNone/>
                      </a:pPr>
                      <a:r>
                        <a:rPr lang="zh-CN" altLang="en-US" sz="1800" b="0" dirty="0">
                          <a:solidFill>
                            <a:schemeClr val="tx1"/>
                          </a:solidFill>
                          <a:latin typeface="Times New Roman" panose="02020603050405020304" pitchFamily="18" charset="0"/>
                          <a:ea typeface="黑体" panose="02010600030101010101" pitchFamily="2" charset="-122"/>
                        </a:rPr>
                        <a:t>三角形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buNone/>
                      </a:pPr>
                      <a:r>
                        <a:rPr lang="zh-CN" altLang="en-US" sz="1800" b="0" dirty="0">
                          <a:solidFill>
                            <a:schemeClr val="tx1"/>
                          </a:solidFill>
                          <a:latin typeface="Times New Roman" panose="02020603050405020304" pitchFamily="18" charset="0"/>
                          <a:ea typeface="黑体" panose="02010600030101010101" pitchFamily="2" charset="-122"/>
                        </a:rPr>
                        <a:t>四边形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buNone/>
                      </a:pPr>
                      <a:r>
                        <a:rPr lang="zh-CN" altLang="en-US" sz="1800" b="0">
                          <a:solidFill>
                            <a:schemeClr val="tx1"/>
                          </a:solidFill>
                          <a:latin typeface="Times New Roman" panose="02020603050405020304" pitchFamily="18" charset="0"/>
                          <a:ea typeface="黑体" panose="02010600030101010101" pitchFamily="2" charset="-122"/>
                        </a:rPr>
                        <a:t>五边形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buNone/>
                      </a:pPr>
                      <a:r>
                        <a:rPr lang="zh-CN" altLang="en-US" sz="1800" b="0">
                          <a:solidFill>
                            <a:schemeClr val="tx1"/>
                          </a:solidFill>
                          <a:latin typeface="Times New Roman" panose="02020603050405020304" pitchFamily="18" charset="0"/>
                          <a:ea typeface="黑体" panose="02010600030101010101" pitchFamily="2" charset="-122"/>
                        </a:rPr>
                        <a:t>六边形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buNone/>
                      </a:pPr>
                      <a:r>
                        <a:rPr lang="zh-CN" altLang="en-US" sz="1800" b="0">
                          <a:solidFill>
                            <a:schemeClr val="tx1"/>
                          </a:solidFill>
                          <a:latin typeface="Times New Roman" panose="02020603050405020304" pitchFamily="18" charset="0"/>
                          <a:ea typeface="黑体" panose="02010600030101010101" pitchFamily="2" charset="-122"/>
                        </a:rPr>
                        <a:t>八边形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buNone/>
                      </a:pPr>
                      <a:r>
                        <a:rPr lang="en-US" altLang="zh-CN" sz="1800" b="0" i="1">
                          <a:solidFill>
                            <a:schemeClr val="tx1"/>
                          </a:solidFill>
                          <a:latin typeface="Times New Roman" panose="02020603050405020304" pitchFamily="18" charset="0"/>
                          <a:ea typeface="黑体" panose="02010600030101010101" pitchFamily="2" charset="-122"/>
                        </a:rPr>
                        <a:t>n</a:t>
                      </a:r>
                      <a:r>
                        <a:rPr lang="zh-CN" altLang="en-US" sz="1800" b="0">
                          <a:solidFill>
                            <a:schemeClr val="tx1"/>
                          </a:solidFill>
                          <a:latin typeface="Times New Roman" panose="02020603050405020304" pitchFamily="18" charset="0"/>
                          <a:ea typeface="黑体" panose="02010600030101010101" pitchFamily="2" charset="-122"/>
                        </a:rPr>
                        <a:t>边形</a:t>
                      </a: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xmlns="" val="10000"/>
                  </a:ext>
                </a:extLst>
              </a:tr>
              <a:tr h="716332">
                <a:tc>
                  <a:txBody>
                    <a:bodyPr/>
                    <a:lstStyle/>
                    <a:p>
                      <a:pPr>
                        <a:lnSpc>
                          <a:spcPct val="110000"/>
                        </a:lnSpc>
                        <a:buNone/>
                      </a:pPr>
                      <a:r>
                        <a:rPr lang="zh-CN" sz="1800" b="0" noProof="0" dirty="0">
                          <a:ln>
                            <a:noFill/>
                          </a:ln>
                          <a:solidFill>
                            <a:schemeClr val="tx1"/>
                          </a:solidFill>
                          <a:effectLst/>
                          <a:uLnTx/>
                          <a:uFillTx/>
                          <a:latin typeface="Times New Roman" panose="02020603050405020304" pitchFamily="18" charset="0"/>
                          <a:ea typeface="黑体" panose="02010600030101010101" pitchFamily="2" charset="-122"/>
                          <a:sym typeface="+mn-ea"/>
                        </a:rPr>
                        <a:t>从同一顶点引出的对角线的条数</a:t>
                      </a:r>
                      <a:endParaRPr lang="zh-CN" altLang="en-US" sz="1800" b="0" noProof="0" dirty="0">
                        <a:ln>
                          <a:noFill/>
                        </a:ln>
                        <a:solidFill>
                          <a:schemeClr val="tx1"/>
                        </a:solidFill>
                        <a:effectLst/>
                        <a:uLnTx/>
                        <a:uFillTx/>
                        <a:latin typeface="Times New Roman" panose="02020603050405020304" pitchFamily="18" charset="0"/>
                        <a:ea typeface="黑体" panose="02010600030101010101" pitchFamily="2" charset="-122"/>
                        <a:sym typeface="+mn-ea"/>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lnSpc>
                          <a:spcPct val="110000"/>
                        </a:lnSpc>
                        <a:buNone/>
                      </a:pPr>
                      <a:endParaRPr lang="en-US" altLang="zh-CN" sz="2100" b="0" dirty="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0000"/>
                        </a:lnSpc>
                        <a:buNone/>
                      </a:pPr>
                      <a:endParaRPr lang="en-US" altLang="zh-CN" sz="2100" b="0" dirty="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0000"/>
                        </a:lnSpc>
                        <a:buNone/>
                      </a:pPr>
                      <a:endParaRPr lang="en-US" altLang="zh-CN" sz="2100" b="0" dirty="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0000"/>
                        </a:lnSpc>
                        <a:buNone/>
                      </a:pPr>
                      <a:endParaRPr lang="en-US" altLang="zh-CN" sz="2100" b="0" dirty="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0000"/>
                        </a:lnSpc>
                        <a:buNone/>
                      </a:pPr>
                      <a:endParaRPr lang="en-US" altLang="zh-CN" sz="2100" b="0" dirty="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0000"/>
                        </a:lnSpc>
                        <a:buNone/>
                      </a:pPr>
                      <a:endParaRPr kumimoji="0" lang="zh-CN" altLang="zh-CN" sz="2100" i="0" u="none" strike="noStrike" kern="1200" cap="none" spc="0" normalizeH="0" baseline="0" noProof="0" dirty="0">
                        <a:ln>
                          <a:noFill/>
                        </a:ln>
                        <a:solidFill>
                          <a:srgbClr val="FF0000"/>
                        </a:solidFill>
                        <a:effectLst/>
                        <a:uLnTx/>
                        <a:uFillTx/>
                        <a:latin typeface="Times New Roman" panose="02020603050405020304" pitchFamily="18" charset="0"/>
                        <a:ea typeface="黑体" panose="02010600030101010101" pitchFamily="2" charset="-122"/>
                        <a:cs typeface="+mn-cs"/>
                        <a:sym typeface="+mn-ea"/>
                      </a:endParaRPr>
                    </a:p>
                    <a:p>
                      <a:pPr algn="ctr">
                        <a:lnSpc>
                          <a:spcPct val="110000"/>
                        </a:lnSpc>
                        <a:buNone/>
                      </a:pPr>
                      <a:endParaRPr lang="zh-CN" altLang="en-US" sz="2100" b="0" noProof="0" dirty="0">
                        <a:ln>
                          <a:noFill/>
                        </a:ln>
                        <a:solidFill>
                          <a:srgbClr val="FF0066"/>
                        </a:solidFill>
                        <a:effectLst/>
                        <a:uLnTx/>
                        <a:uFillTx/>
                        <a:latin typeface="Times New Roman" panose="02020603050405020304" pitchFamily="18" charset="0"/>
                        <a:ea typeface="黑体" panose="02010600030101010101" pitchFamily="2" charset="-122"/>
                        <a:sym typeface="+mn-ea"/>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835775">
                <a:tc>
                  <a:txBody>
                    <a:bodyPr/>
                    <a:lstStyle/>
                    <a:p>
                      <a:pPr>
                        <a:lnSpc>
                          <a:spcPct val="120000"/>
                        </a:lnSpc>
                        <a:buNone/>
                      </a:pPr>
                      <a:r>
                        <a:rPr lang="zh-CN" sz="1800" b="0" noProof="0" dirty="0">
                          <a:ln>
                            <a:noFill/>
                          </a:ln>
                          <a:solidFill>
                            <a:schemeClr val="tx1"/>
                          </a:solidFill>
                          <a:effectLst/>
                          <a:uLnTx/>
                          <a:uFillTx/>
                          <a:latin typeface="Times New Roman" panose="02020603050405020304" pitchFamily="18" charset="0"/>
                          <a:ea typeface="黑体" panose="02010600030101010101" pitchFamily="2" charset="-122"/>
                          <a:sym typeface="+mn-ea"/>
                        </a:rPr>
                        <a:t>分割出的三角形的个数</a:t>
                      </a:r>
                      <a:endParaRPr lang="zh-CN" altLang="en-US" sz="1800" b="0" noProof="0" dirty="0">
                        <a:ln>
                          <a:noFill/>
                        </a:ln>
                        <a:solidFill>
                          <a:schemeClr val="tx1"/>
                        </a:solidFill>
                        <a:effectLst/>
                        <a:uLnTx/>
                        <a:uFillTx/>
                        <a:latin typeface="Times New Roman" panose="02020603050405020304" pitchFamily="18" charset="0"/>
                        <a:ea typeface="黑体" panose="02010600030101010101" pitchFamily="2" charset="-122"/>
                        <a:sym typeface="+mn-ea"/>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pPr algn="ctr">
                        <a:lnSpc>
                          <a:spcPct val="120000"/>
                        </a:lnSpc>
                        <a:buNone/>
                      </a:pPr>
                      <a:endParaRPr lang="en-US" altLang="zh-CN" sz="2100" b="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buNone/>
                      </a:pPr>
                      <a:endParaRPr lang="en-US" altLang="zh-CN" sz="2100" b="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buNone/>
                      </a:pPr>
                      <a:endParaRPr lang="en-US" altLang="zh-CN" sz="2100" b="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buNone/>
                      </a:pPr>
                      <a:endParaRPr lang="en-US" altLang="zh-CN" sz="2100" b="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buNone/>
                      </a:pPr>
                      <a:endParaRPr lang="en-US" altLang="zh-CN" sz="2100" b="0" dirty="0">
                        <a:solidFill>
                          <a:schemeClr val="tx1"/>
                        </a:solidFill>
                        <a:latin typeface="Times New Roman" panose="02020603050405020304" pitchFamily="18" charset="0"/>
                        <a:ea typeface="黑体" panose="02010600030101010101" pitchFamily="2" charset="-122"/>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20000"/>
                        </a:lnSpc>
                        <a:buNone/>
                      </a:pPr>
                      <a:endParaRPr kumimoji="0" lang="zh-CN" altLang="zh-CN" sz="2100" i="0" u="none" strike="noStrike" kern="1200" cap="none" spc="0" normalizeH="0" baseline="0" noProof="0" dirty="0">
                        <a:ln>
                          <a:noFill/>
                        </a:ln>
                        <a:solidFill>
                          <a:srgbClr val="FF0000"/>
                        </a:solidFill>
                        <a:effectLst/>
                        <a:uLnTx/>
                        <a:uFillTx/>
                        <a:latin typeface="Times New Roman" panose="02020603050405020304" pitchFamily="18" charset="0"/>
                        <a:ea typeface="黑体" panose="02010600030101010101" pitchFamily="2" charset="-122"/>
                        <a:cs typeface="+mn-cs"/>
                        <a:sym typeface="+mn-ea"/>
                      </a:endParaRPr>
                    </a:p>
                    <a:p>
                      <a:pPr algn="ctr">
                        <a:lnSpc>
                          <a:spcPct val="120000"/>
                        </a:lnSpc>
                        <a:buNone/>
                      </a:pPr>
                      <a:endParaRPr lang="zh-CN" altLang="en-US" sz="2100" b="0" noProof="0" dirty="0">
                        <a:ln>
                          <a:noFill/>
                        </a:ln>
                        <a:solidFill>
                          <a:srgbClr val="0000FF"/>
                        </a:solidFill>
                        <a:effectLst/>
                        <a:uLnTx/>
                        <a:uFillTx/>
                        <a:latin typeface="Times New Roman" panose="02020603050405020304" pitchFamily="18" charset="0"/>
                        <a:ea typeface="黑体" panose="02010600030101010101" pitchFamily="2" charset="-122"/>
                        <a:sym typeface="+mn-ea"/>
                      </a:endParaRPr>
                    </a:p>
                  </a:txBody>
                  <a:tcPr marL="68577" marR="68577" marT="34295" marB="3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sp>
        <p:nvSpPr>
          <p:cNvPr id="5" name="文本框 4">
            <a:extLst>
              <a:ext uri="{FF2B5EF4-FFF2-40B4-BE49-F238E27FC236}">
                <a16:creationId xmlns:a16="http://schemas.microsoft.com/office/drawing/2014/main" xmlns="" id="{DA068D06-C4A3-447D-B4DD-C26177F77C83}"/>
              </a:ext>
            </a:extLst>
          </p:cNvPr>
          <p:cNvSpPr txBox="1">
            <a:spLocks noChangeArrowheads="1"/>
          </p:cNvSpPr>
          <p:nvPr/>
        </p:nvSpPr>
        <p:spPr bwMode="auto">
          <a:xfrm>
            <a:off x="3255295" y="3333692"/>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rPr>
              <a:t>0</a:t>
            </a:r>
          </a:p>
        </p:txBody>
      </p:sp>
      <p:sp>
        <p:nvSpPr>
          <p:cNvPr id="6" name="文本框 5">
            <a:extLst>
              <a:ext uri="{FF2B5EF4-FFF2-40B4-BE49-F238E27FC236}">
                <a16:creationId xmlns:a16="http://schemas.microsoft.com/office/drawing/2014/main" xmlns="" id="{7811AD08-F3D8-4375-8D6C-88FF2D81A8CD}"/>
              </a:ext>
            </a:extLst>
          </p:cNvPr>
          <p:cNvSpPr txBox="1">
            <a:spLocks noChangeArrowheads="1"/>
          </p:cNvSpPr>
          <p:nvPr/>
        </p:nvSpPr>
        <p:spPr bwMode="auto">
          <a:xfrm>
            <a:off x="4156995" y="3354781"/>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dirty="0">
                <a:latin typeface="Times New Roman" panose="02020603050405020304" pitchFamily="18" charset="0"/>
                <a:ea typeface="黑体" panose="02010609060101010101" pitchFamily="49" charset="-122"/>
                <a:sym typeface="宋体" panose="02010600030101010101" pitchFamily="2" charset="-122"/>
              </a:rPr>
              <a:t>1</a:t>
            </a:r>
          </a:p>
        </p:txBody>
      </p:sp>
      <p:sp>
        <p:nvSpPr>
          <p:cNvPr id="7" name="文本框 6">
            <a:extLst>
              <a:ext uri="{FF2B5EF4-FFF2-40B4-BE49-F238E27FC236}">
                <a16:creationId xmlns:a16="http://schemas.microsoft.com/office/drawing/2014/main" xmlns="" id="{F88EB99C-E212-4C3B-BF8D-5DE8649F9613}"/>
              </a:ext>
            </a:extLst>
          </p:cNvPr>
          <p:cNvSpPr txBox="1">
            <a:spLocks noChangeArrowheads="1"/>
          </p:cNvSpPr>
          <p:nvPr/>
        </p:nvSpPr>
        <p:spPr bwMode="auto">
          <a:xfrm>
            <a:off x="5071395" y="3338003"/>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sym typeface="宋体" panose="02010600030101010101" pitchFamily="2" charset="-122"/>
              </a:rPr>
              <a:t>2</a:t>
            </a:r>
          </a:p>
        </p:txBody>
      </p:sp>
      <p:sp>
        <p:nvSpPr>
          <p:cNvPr id="8" name="文本框 7">
            <a:extLst>
              <a:ext uri="{FF2B5EF4-FFF2-40B4-BE49-F238E27FC236}">
                <a16:creationId xmlns:a16="http://schemas.microsoft.com/office/drawing/2014/main" xmlns="" id="{4BFD9AFF-DCB8-4199-A384-FBE8D6808335}"/>
              </a:ext>
            </a:extLst>
          </p:cNvPr>
          <p:cNvSpPr txBox="1">
            <a:spLocks noChangeArrowheads="1"/>
          </p:cNvSpPr>
          <p:nvPr/>
        </p:nvSpPr>
        <p:spPr bwMode="auto">
          <a:xfrm>
            <a:off x="5920707" y="3333692"/>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dirty="0">
                <a:latin typeface="Times New Roman" panose="02020603050405020304" pitchFamily="18" charset="0"/>
                <a:ea typeface="黑体" panose="02010609060101010101" pitchFamily="49" charset="-122"/>
                <a:sym typeface="宋体" panose="02010600030101010101" pitchFamily="2" charset="-122"/>
              </a:rPr>
              <a:t>3</a:t>
            </a:r>
          </a:p>
        </p:txBody>
      </p:sp>
      <p:sp>
        <p:nvSpPr>
          <p:cNvPr id="9" name="文本框 8">
            <a:extLst>
              <a:ext uri="{FF2B5EF4-FFF2-40B4-BE49-F238E27FC236}">
                <a16:creationId xmlns:a16="http://schemas.microsoft.com/office/drawing/2014/main" xmlns="" id="{BD8B5308-4664-40F1-B933-B12010CA7CD6}"/>
              </a:ext>
            </a:extLst>
          </p:cNvPr>
          <p:cNvSpPr txBox="1">
            <a:spLocks noChangeArrowheads="1"/>
          </p:cNvSpPr>
          <p:nvPr/>
        </p:nvSpPr>
        <p:spPr bwMode="auto">
          <a:xfrm>
            <a:off x="6909102" y="3317147"/>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sym typeface="宋体" panose="02010600030101010101" pitchFamily="2" charset="-122"/>
              </a:rPr>
              <a:t>5</a:t>
            </a:r>
          </a:p>
        </p:txBody>
      </p:sp>
      <p:sp>
        <p:nvSpPr>
          <p:cNvPr id="10" name="文本框 9">
            <a:extLst>
              <a:ext uri="{FF2B5EF4-FFF2-40B4-BE49-F238E27FC236}">
                <a16:creationId xmlns:a16="http://schemas.microsoft.com/office/drawing/2014/main" xmlns="" id="{8347CE30-AA80-4E57-A56C-76B93F5A38F3}"/>
              </a:ext>
            </a:extLst>
          </p:cNvPr>
          <p:cNvSpPr txBox="1">
            <a:spLocks noChangeArrowheads="1"/>
          </p:cNvSpPr>
          <p:nvPr/>
        </p:nvSpPr>
        <p:spPr bwMode="auto">
          <a:xfrm>
            <a:off x="7618971" y="3304214"/>
            <a:ext cx="558165"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i="1" dirty="0">
                <a:solidFill>
                  <a:srgbClr val="FF0000"/>
                </a:solidFill>
                <a:latin typeface="Times New Roman" panose="02020603050405020304" pitchFamily="18" charset="0"/>
                <a:ea typeface="黑体" panose="02010609060101010101" pitchFamily="49" charset="-122"/>
                <a:sym typeface="宋体" panose="02010600030101010101" pitchFamily="2" charset="-122"/>
              </a:rPr>
              <a:t>n</a:t>
            </a:r>
            <a:r>
              <a:rPr lang="en-US" altLang="zh-CN" sz="2100" b="1" dirty="0">
                <a:solidFill>
                  <a:srgbClr val="FF0000"/>
                </a:solidFill>
                <a:latin typeface="Times New Roman" panose="02020603050405020304" pitchFamily="18" charset="0"/>
                <a:ea typeface="黑体" panose="02010609060101010101" pitchFamily="49" charset="-122"/>
                <a:sym typeface="宋体" panose="02010600030101010101" pitchFamily="2" charset="-122"/>
              </a:rPr>
              <a:t>-3</a:t>
            </a:r>
          </a:p>
        </p:txBody>
      </p:sp>
      <p:sp>
        <p:nvSpPr>
          <p:cNvPr id="12" name="文本框 11">
            <a:extLst>
              <a:ext uri="{FF2B5EF4-FFF2-40B4-BE49-F238E27FC236}">
                <a16:creationId xmlns:a16="http://schemas.microsoft.com/office/drawing/2014/main" xmlns="" id="{88399EF0-2E62-425D-BE35-CC59004619E3}"/>
              </a:ext>
            </a:extLst>
          </p:cNvPr>
          <p:cNvSpPr txBox="1">
            <a:spLocks noChangeArrowheads="1"/>
          </p:cNvSpPr>
          <p:nvPr/>
        </p:nvSpPr>
        <p:spPr bwMode="auto">
          <a:xfrm>
            <a:off x="3283870" y="4080312"/>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dirty="0">
                <a:latin typeface="Times New Roman" panose="02020603050405020304" pitchFamily="18" charset="0"/>
                <a:ea typeface="黑体" panose="02010609060101010101" pitchFamily="49" charset="-122"/>
                <a:sym typeface="宋体" panose="02010600030101010101" pitchFamily="2" charset="-122"/>
              </a:rPr>
              <a:t>1</a:t>
            </a:r>
          </a:p>
        </p:txBody>
      </p:sp>
      <p:sp>
        <p:nvSpPr>
          <p:cNvPr id="13" name="文本框 12">
            <a:extLst>
              <a:ext uri="{FF2B5EF4-FFF2-40B4-BE49-F238E27FC236}">
                <a16:creationId xmlns:a16="http://schemas.microsoft.com/office/drawing/2014/main" xmlns="" id="{1A2A60CE-CB53-46E5-AC86-78381445F079}"/>
              </a:ext>
            </a:extLst>
          </p:cNvPr>
          <p:cNvSpPr txBox="1">
            <a:spLocks noChangeArrowheads="1"/>
          </p:cNvSpPr>
          <p:nvPr/>
        </p:nvSpPr>
        <p:spPr bwMode="auto">
          <a:xfrm>
            <a:off x="4198270" y="4080312"/>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sym typeface="宋体" panose="02010600030101010101" pitchFamily="2" charset="-122"/>
              </a:rPr>
              <a:t>2</a:t>
            </a:r>
          </a:p>
        </p:txBody>
      </p:sp>
      <p:sp>
        <p:nvSpPr>
          <p:cNvPr id="14" name="文本框 13">
            <a:extLst>
              <a:ext uri="{FF2B5EF4-FFF2-40B4-BE49-F238E27FC236}">
                <a16:creationId xmlns:a16="http://schemas.microsoft.com/office/drawing/2014/main" xmlns="" id="{E20779FC-5095-48A1-BEFB-9F9E53808E09}"/>
              </a:ext>
            </a:extLst>
          </p:cNvPr>
          <p:cNvSpPr txBox="1">
            <a:spLocks noChangeArrowheads="1"/>
          </p:cNvSpPr>
          <p:nvPr/>
        </p:nvSpPr>
        <p:spPr bwMode="auto">
          <a:xfrm>
            <a:off x="5045995" y="4069200"/>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sym typeface="宋体" panose="02010600030101010101" pitchFamily="2" charset="-122"/>
              </a:rPr>
              <a:t>3</a:t>
            </a:r>
          </a:p>
        </p:txBody>
      </p:sp>
      <p:sp>
        <p:nvSpPr>
          <p:cNvPr id="15" name="文本框 14">
            <a:extLst>
              <a:ext uri="{FF2B5EF4-FFF2-40B4-BE49-F238E27FC236}">
                <a16:creationId xmlns:a16="http://schemas.microsoft.com/office/drawing/2014/main" xmlns="" id="{7928AADC-A53B-4C56-8A60-06104BCF7867}"/>
              </a:ext>
            </a:extLst>
          </p:cNvPr>
          <p:cNvSpPr txBox="1">
            <a:spLocks noChangeArrowheads="1"/>
          </p:cNvSpPr>
          <p:nvPr/>
        </p:nvSpPr>
        <p:spPr bwMode="auto">
          <a:xfrm>
            <a:off x="5949282" y="4086415"/>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sym typeface="宋体" panose="02010600030101010101" pitchFamily="2" charset="-122"/>
              </a:rPr>
              <a:t>4</a:t>
            </a:r>
          </a:p>
        </p:txBody>
      </p:sp>
      <p:sp>
        <p:nvSpPr>
          <p:cNvPr id="16" name="文本框 15">
            <a:extLst>
              <a:ext uri="{FF2B5EF4-FFF2-40B4-BE49-F238E27FC236}">
                <a16:creationId xmlns:a16="http://schemas.microsoft.com/office/drawing/2014/main" xmlns="" id="{0251B405-1FDC-4A51-852D-1F8941F36D40}"/>
              </a:ext>
            </a:extLst>
          </p:cNvPr>
          <p:cNvSpPr txBox="1">
            <a:spLocks noChangeArrowheads="1"/>
          </p:cNvSpPr>
          <p:nvPr/>
        </p:nvSpPr>
        <p:spPr bwMode="auto">
          <a:xfrm>
            <a:off x="6896923" y="4094673"/>
            <a:ext cx="31931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a:latin typeface="Times New Roman" panose="02020603050405020304" pitchFamily="18" charset="0"/>
                <a:ea typeface="黑体" panose="02010609060101010101" pitchFamily="49" charset="-122"/>
                <a:sym typeface="宋体" panose="02010600030101010101" pitchFamily="2" charset="-122"/>
              </a:rPr>
              <a:t>6</a:t>
            </a:r>
          </a:p>
        </p:txBody>
      </p:sp>
      <p:sp>
        <p:nvSpPr>
          <p:cNvPr id="17" name="文本框 16">
            <a:extLst>
              <a:ext uri="{FF2B5EF4-FFF2-40B4-BE49-F238E27FC236}">
                <a16:creationId xmlns:a16="http://schemas.microsoft.com/office/drawing/2014/main" xmlns="" id="{F4A93EC4-98FC-453C-AC8C-43FA60B76A23}"/>
              </a:ext>
            </a:extLst>
          </p:cNvPr>
          <p:cNvSpPr txBox="1">
            <a:spLocks noChangeArrowheads="1"/>
          </p:cNvSpPr>
          <p:nvPr/>
        </p:nvSpPr>
        <p:spPr bwMode="auto">
          <a:xfrm>
            <a:off x="7606271" y="4090056"/>
            <a:ext cx="558166"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10000"/>
              </a:lnSpc>
            </a:pPr>
            <a:r>
              <a:rPr lang="en-US" altLang="zh-CN" sz="2100" b="1" i="1" dirty="0">
                <a:solidFill>
                  <a:srgbClr val="FF0000"/>
                </a:solidFill>
                <a:latin typeface="Times New Roman" panose="02020603050405020304" pitchFamily="18" charset="0"/>
                <a:ea typeface="黑体" panose="02010609060101010101" pitchFamily="49" charset="-122"/>
                <a:sym typeface="宋体" panose="02010600030101010101" pitchFamily="2" charset="-122"/>
              </a:rPr>
              <a:t>n</a:t>
            </a:r>
            <a:r>
              <a:rPr lang="en-US" altLang="zh-CN" sz="2100" b="1" dirty="0">
                <a:solidFill>
                  <a:srgbClr val="FF0000"/>
                </a:solidFill>
                <a:latin typeface="Times New Roman" panose="02020603050405020304" pitchFamily="18" charset="0"/>
                <a:ea typeface="黑体" panose="02010609060101010101" pitchFamily="49" charset="-122"/>
                <a:sym typeface="宋体" panose="02010600030101010101" pitchFamily="2" charset="-122"/>
              </a:rPr>
              <a:t>-2</a:t>
            </a:r>
          </a:p>
        </p:txBody>
      </p:sp>
      <p:grpSp>
        <p:nvGrpSpPr>
          <p:cNvPr id="53"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23769"/>
            <a:ext cx="2006600" cy="477838"/>
            <a:chOff x="123" y="40"/>
            <a:chExt cx="3160" cy="752"/>
          </a:xfrm>
        </p:grpSpPr>
        <p:cxnSp>
          <p:nvCxnSpPr>
            <p:cNvPr id="54"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55"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56"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06"/>
                                        </p:tgtEl>
                                        <p:attrNameLst>
                                          <p:attrName>style.visibility</p:attrName>
                                        </p:attrNameLst>
                                      </p:cBhvr>
                                      <p:to>
                                        <p:strVal val="visible"/>
                                      </p:to>
                                    </p:set>
                                    <p:animEffect transition="in" filter="wipe(left)">
                                      <p:cBhvr>
                                        <p:cTn id="12" dur="500"/>
                                        <p:tgtEl>
                                          <p:spTgt spid="21506"/>
                                        </p:tgtEl>
                                      </p:cBhvr>
                                    </p:animEffect>
                                  </p:childTnLst>
                                </p:cTn>
                              </p:par>
                              <p:par>
                                <p:cTn id="13" presetID="22" presetClass="entr" presetSubtype="8" fill="hold" nodeType="withEffect">
                                  <p:stCondLst>
                                    <p:cond delay="0"/>
                                  </p:stCondLst>
                                  <p:childTnLst>
                                    <p:set>
                                      <p:cBhvr>
                                        <p:cTn id="14" dur="1" fill="hold">
                                          <p:stCondLst>
                                            <p:cond delay="0"/>
                                          </p:stCondLst>
                                        </p:cTn>
                                        <p:tgtEl>
                                          <p:spTgt spid="21543"/>
                                        </p:tgtEl>
                                        <p:attrNameLst>
                                          <p:attrName>style.visibility</p:attrName>
                                        </p:attrNameLst>
                                      </p:cBhvr>
                                      <p:to>
                                        <p:strVal val="visible"/>
                                      </p:to>
                                    </p:set>
                                    <p:animEffect transition="in" filter="wipe(left)">
                                      <p:cBhvr>
                                        <p:cTn id="15" dur="500"/>
                                        <p:tgtEl>
                                          <p:spTgt spid="21543"/>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500"/>
                                        <p:tgtEl>
                                          <p:spTgt spid="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dissolve">
                                      <p:cBhvr>
                                        <p:cTn id="35" dur="500"/>
                                        <p:tgtEl>
                                          <p:spTgt spid="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ssolve">
                                      <p:cBhvr>
                                        <p:cTn id="40" dur="500"/>
                                        <p:tgtEl>
                                          <p:spTgt spid="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dissolve">
                                      <p:cBhvr>
                                        <p:cTn id="45" dur="500"/>
                                        <p:tgtEl>
                                          <p:spTgt spid="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dissolve">
                                      <p:cBhvr>
                                        <p:cTn id="50" dur="500"/>
                                        <p:tgtEl>
                                          <p:spTgt spid="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dissolve">
                                      <p:cBhvr>
                                        <p:cTn id="55" dur="500"/>
                                        <p:tgtEl>
                                          <p:spTgt spid="1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9"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dissolve">
                                      <p:cBhvr>
                                        <p:cTn id="60" dur="500"/>
                                        <p:tgtEl>
                                          <p:spTgt spid="1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dissolve">
                                      <p:cBhvr>
                                        <p:cTn id="65" dur="500"/>
                                        <p:tgtEl>
                                          <p:spTgt spid="13"/>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dissolve">
                                      <p:cBhvr>
                                        <p:cTn id="70" dur="500"/>
                                        <p:tgtEl>
                                          <p:spTgt spid="14"/>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dissolve">
                                      <p:cBhvr>
                                        <p:cTn id="75" dur="500"/>
                                        <p:tgtEl>
                                          <p:spTgt spid="1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9" presetClass="entr" presetSubtype="0"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dissolve">
                                      <p:cBhvr>
                                        <p:cTn id="80" dur="500"/>
                                        <p:tgtEl>
                                          <p:spTgt spid="1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dissolve">
                                      <p:cBhvr>
                                        <p:cTn id="8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a:extLst>
              <a:ext uri="{FF2B5EF4-FFF2-40B4-BE49-F238E27FC236}">
                <a16:creationId xmlns:a16="http://schemas.microsoft.com/office/drawing/2014/main" xmlns="" id="{572094F6-4FA9-491C-9B68-ED7F99225418}"/>
              </a:ext>
            </a:extLst>
          </p:cNvPr>
          <p:cNvSpPr txBox="1"/>
          <p:nvPr/>
        </p:nvSpPr>
        <p:spPr>
          <a:xfrm>
            <a:off x="1212358" y="1502825"/>
            <a:ext cx="7330853" cy="1754326"/>
          </a:xfrm>
          <a:prstGeom prst="rect">
            <a:avLst/>
          </a:prstGeom>
          <a:noFill/>
        </p:spPr>
        <p:txBody>
          <a:bodyPr wrap="none">
            <a:spAutoFit/>
          </a:bodyPr>
          <a:lstStyle/>
          <a:p>
            <a:pPr>
              <a:lnSpc>
                <a:spcPct val="150000"/>
              </a:lnSpc>
              <a:defRPr/>
            </a:pPr>
            <a:r>
              <a:rPr lang="zh-CN" altLang="en-US" sz="2400" b="1" dirty="0" smtClean="0">
                <a:latin typeface="+mn-lt"/>
                <a:sym typeface="Wingdings" panose="05000000000000000000" pitchFamily="2" charset="2"/>
              </a:rPr>
              <a:t>        从</a:t>
            </a:r>
            <a:r>
              <a:rPr lang="en-US" altLang="zh-CN" sz="2400" b="1" i="1" dirty="0">
                <a:latin typeface="+mn-lt"/>
                <a:cs typeface="Times New Roman" panose="02020603050405020304" pitchFamily="18" charset="0"/>
                <a:sym typeface="Wingdings" panose="05000000000000000000" pitchFamily="2" charset="2"/>
              </a:rPr>
              <a:t>n</a:t>
            </a:r>
            <a:r>
              <a:rPr lang="en-US" altLang="zh-CN" sz="2400" b="1" dirty="0">
                <a:latin typeface="+mn-lt"/>
                <a:cs typeface="Times New Roman" panose="02020603050405020304" pitchFamily="18" charset="0"/>
                <a:sym typeface="+mn-ea"/>
              </a:rPr>
              <a:t>(</a:t>
            </a:r>
            <a:r>
              <a:rPr lang="en-US" altLang="zh-CN" sz="2400" b="1" i="1" dirty="0">
                <a:latin typeface="+mn-lt"/>
                <a:cs typeface="Times New Roman" panose="02020603050405020304" pitchFamily="18" charset="0"/>
                <a:sym typeface="+mn-ea"/>
              </a:rPr>
              <a:t>n</a:t>
            </a:r>
            <a:r>
              <a:rPr lang="en-US" altLang="zh-CN" sz="2400" b="1" dirty="0">
                <a:latin typeface="+mn-lt"/>
                <a:cs typeface="Times New Roman" panose="02020603050405020304" pitchFamily="18" charset="0"/>
                <a:sym typeface="+mn-ea"/>
              </a:rPr>
              <a:t>≥3)</a:t>
            </a:r>
            <a:r>
              <a:rPr lang="zh-CN" altLang="en-US" sz="2400" b="1" dirty="0">
                <a:latin typeface="+mn-lt"/>
                <a:sym typeface="Wingdings" panose="05000000000000000000" pitchFamily="2" charset="2"/>
              </a:rPr>
              <a:t>边形的一个顶点可以作出</a:t>
            </a:r>
            <a:r>
              <a:rPr lang="en-US" altLang="zh-CN" sz="2400" b="1" dirty="0">
                <a:solidFill>
                  <a:srgbClr val="FF0000"/>
                </a:solidFill>
                <a:latin typeface="+mn-lt"/>
                <a:cs typeface="Times New Roman" panose="02020603050405020304" pitchFamily="18" charset="0"/>
                <a:sym typeface="+mn-ea"/>
              </a:rPr>
              <a:t>(</a:t>
            </a:r>
            <a:r>
              <a:rPr lang="en-US" altLang="zh-CN" sz="2400" b="1" i="1" dirty="0">
                <a:solidFill>
                  <a:srgbClr val="FF0000"/>
                </a:solidFill>
                <a:latin typeface="+mn-lt"/>
                <a:cs typeface="Times New Roman" panose="02020603050405020304" pitchFamily="18" charset="0"/>
                <a:sym typeface="+mn-ea"/>
              </a:rPr>
              <a:t>n</a:t>
            </a:r>
            <a:r>
              <a:rPr lang="en-US" altLang="zh-CN" sz="2400" b="1" dirty="0">
                <a:solidFill>
                  <a:srgbClr val="FF0000"/>
                </a:solidFill>
                <a:latin typeface="+mn-lt"/>
                <a:cs typeface="Times New Roman" panose="02020603050405020304" pitchFamily="18" charset="0"/>
                <a:sym typeface="+mn-ea"/>
              </a:rPr>
              <a:t>-3)</a:t>
            </a:r>
            <a:r>
              <a:rPr lang="zh-CN" altLang="en-US" sz="2400" b="1" dirty="0">
                <a:latin typeface="+mn-lt"/>
                <a:sym typeface="Wingdings" panose="05000000000000000000" pitchFamily="2" charset="2"/>
              </a:rPr>
              <a:t>条对角线</a:t>
            </a:r>
            <a:r>
              <a:rPr lang="en-US" altLang="zh-CN" sz="2400" b="1" dirty="0">
                <a:latin typeface="+mn-lt"/>
                <a:sym typeface="Wingdings" panose="05000000000000000000" pitchFamily="2" charset="2"/>
              </a:rPr>
              <a:t>.</a:t>
            </a:r>
          </a:p>
          <a:p>
            <a:pPr>
              <a:lnSpc>
                <a:spcPct val="150000"/>
              </a:lnSpc>
              <a:defRPr/>
            </a:pPr>
            <a:r>
              <a:rPr lang="zh-CN" altLang="en-US" sz="2400" b="1" dirty="0">
                <a:latin typeface="+mn-lt"/>
                <a:sym typeface="Wingdings" panose="05000000000000000000" pitchFamily="2" charset="2"/>
              </a:rPr>
              <a:t>将多边形分成</a:t>
            </a:r>
            <a:r>
              <a:rPr lang="en-US" altLang="zh-CN" sz="2400" b="1" dirty="0">
                <a:solidFill>
                  <a:srgbClr val="FF0000"/>
                </a:solidFill>
                <a:latin typeface="+mn-lt"/>
                <a:cs typeface="Times New Roman" panose="02020603050405020304" pitchFamily="18" charset="0"/>
                <a:sym typeface="+mn-ea"/>
              </a:rPr>
              <a:t>(</a:t>
            </a:r>
            <a:r>
              <a:rPr lang="en-US" altLang="zh-CN" sz="2400" b="1" i="1" dirty="0">
                <a:solidFill>
                  <a:srgbClr val="FF0000"/>
                </a:solidFill>
                <a:latin typeface="+mn-lt"/>
                <a:cs typeface="Times New Roman" panose="02020603050405020304" pitchFamily="18" charset="0"/>
                <a:sym typeface="+mn-ea"/>
              </a:rPr>
              <a:t>n</a:t>
            </a:r>
            <a:r>
              <a:rPr lang="en-US" altLang="zh-CN" sz="2400" b="1" dirty="0">
                <a:solidFill>
                  <a:srgbClr val="FF0000"/>
                </a:solidFill>
                <a:latin typeface="+mn-lt"/>
                <a:cs typeface="Times New Roman" panose="02020603050405020304" pitchFamily="18" charset="0"/>
                <a:sym typeface="+mn-ea"/>
              </a:rPr>
              <a:t>-2)</a:t>
            </a:r>
            <a:r>
              <a:rPr lang="zh-CN" altLang="en-US" sz="2400" b="1" dirty="0">
                <a:latin typeface="+mn-lt"/>
                <a:cs typeface="Times New Roman" panose="02020603050405020304" pitchFamily="18" charset="0"/>
                <a:sym typeface="+mn-ea"/>
              </a:rPr>
              <a:t>个三角形</a:t>
            </a:r>
            <a:r>
              <a:rPr lang="en-US" altLang="zh-CN" sz="2400" b="1" dirty="0">
                <a:latin typeface="+mn-lt"/>
                <a:cs typeface="Times New Roman" panose="02020603050405020304" pitchFamily="18" charset="0"/>
                <a:sym typeface="+mn-ea"/>
              </a:rPr>
              <a:t>.</a:t>
            </a:r>
          </a:p>
          <a:p>
            <a:pPr>
              <a:lnSpc>
                <a:spcPct val="150000"/>
              </a:lnSpc>
              <a:defRPr/>
            </a:pPr>
            <a:endParaRPr lang="zh-CN" altLang="en-US" sz="2400" b="1" dirty="0">
              <a:latin typeface="+mn-lt"/>
            </a:endParaRPr>
          </a:p>
        </p:txBody>
      </p:sp>
      <p:grpSp>
        <p:nvGrpSpPr>
          <p:cNvPr id="2" name="组合 43">
            <a:extLst>
              <a:ext uri="{FF2B5EF4-FFF2-40B4-BE49-F238E27FC236}">
                <a16:creationId xmlns:a16="http://schemas.microsoft.com/office/drawing/2014/main" xmlns="" id="{BBC5DC26-1F37-4053-B14E-FCC3629DA4C8}"/>
              </a:ext>
            </a:extLst>
          </p:cNvPr>
          <p:cNvGrpSpPr>
            <a:grpSpLocks/>
          </p:cNvGrpSpPr>
          <p:nvPr/>
        </p:nvGrpSpPr>
        <p:grpSpPr bwMode="auto">
          <a:xfrm>
            <a:off x="1753489" y="3021507"/>
            <a:ext cx="5069016" cy="741363"/>
            <a:chOff x="684213" y="5042143"/>
            <a:chExt cx="6757442" cy="989002"/>
          </a:xfrm>
        </p:grpSpPr>
        <p:sp>
          <p:nvSpPr>
            <p:cNvPr id="100" name="Text Box 3">
              <a:extLst>
                <a:ext uri="{FF2B5EF4-FFF2-40B4-BE49-F238E27FC236}">
                  <a16:creationId xmlns:a16="http://schemas.microsoft.com/office/drawing/2014/main" xmlns="" id="{6698F497-FC97-4C8B-905E-724B378957A8}"/>
                </a:ext>
              </a:extLst>
            </p:cNvPr>
            <p:cNvSpPr txBox="1">
              <a:spLocks noChangeArrowheads="1"/>
            </p:cNvSpPr>
            <p:nvPr/>
          </p:nvSpPr>
          <p:spPr bwMode="auto">
            <a:xfrm>
              <a:off x="684213" y="5228707"/>
              <a:ext cx="6757442" cy="615876"/>
            </a:xfrm>
            <a:prstGeom prst="rect">
              <a:avLst/>
            </a:prstGeom>
            <a:noFill/>
            <a:ln w="9525">
              <a:noFill/>
              <a:miter lim="800000"/>
            </a:ln>
            <a:effectLst/>
          </p:spPr>
          <p:txBody>
            <a:bodyPr wrap="none">
              <a:spAutoFit/>
            </a:bodyPr>
            <a:lstStyle/>
            <a:p>
              <a:pPr>
                <a:defRPr/>
              </a:pPr>
              <a:r>
                <a:rPr lang="en-US" altLang="zh-CN" sz="2400" b="1" i="1" dirty="0">
                  <a:solidFill>
                    <a:srgbClr val="FF0000"/>
                  </a:solidFill>
                  <a:latin typeface="+mn-lt"/>
                  <a:cs typeface="Times New Roman" panose="02020603050405020304" pitchFamily="18" charset="0"/>
                </a:rPr>
                <a:t>n</a:t>
              </a:r>
              <a:r>
                <a:rPr lang="en-US" altLang="zh-CN" sz="2400" b="1" dirty="0">
                  <a:solidFill>
                    <a:srgbClr val="FF0000"/>
                  </a:solidFill>
                  <a:latin typeface="+mn-lt"/>
                  <a:cs typeface="Times New Roman" panose="02020603050405020304" pitchFamily="18" charset="0"/>
                  <a:sym typeface="+mn-ea"/>
                </a:rPr>
                <a:t>(</a:t>
              </a:r>
              <a:r>
                <a:rPr lang="en-US" altLang="zh-CN" sz="2400" b="1" i="1" dirty="0">
                  <a:solidFill>
                    <a:srgbClr val="FF0000"/>
                  </a:solidFill>
                  <a:latin typeface="+mn-lt"/>
                  <a:cs typeface="Times New Roman" panose="02020603050405020304" pitchFamily="18" charset="0"/>
                  <a:sym typeface="+mn-ea"/>
                </a:rPr>
                <a:t>n</a:t>
              </a:r>
              <a:r>
                <a:rPr lang="en-US" altLang="zh-CN" sz="2400" b="1" dirty="0">
                  <a:solidFill>
                    <a:srgbClr val="FF0000"/>
                  </a:solidFill>
                  <a:latin typeface="+mn-lt"/>
                  <a:cs typeface="Times New Roman" panose="02020603050405020304" pitchFamily="18" charset="0"/>
                  <a:sym typeface="+mn-ea"/>
                </a:rPr>
                <a:t>≥3)</a:t>
              </a:r>
              <a:r>
                <a:rPr lang="zh-CN" altLang="en-US" sz="2400" b="1" dirty="0">
                  <a:solidFill>
                    <a:srgbClr val="FF0000"/>
                  </a:solidFill>
                  <a:latin typeface="+mn-lt"/>
                  <a:cs typeface="Times New Roman" panose="02020603050405020304" pitchFamily="18" charset="0"/>
                </a:rPr>
                <a:t>边形共有对角</a:t>
              </a:r>
              <a:r>
                <a:rPr lang="zh-CN" altLang="en-US" sz="2400" b="1" dirty="0" smtClean="0">
                  <a:solidFill>
                    <a:srgbClr val="FF0000"/>
                  </a:solidFill>
                  <a:latin typeface="+mn-lt"/>
                  <a:cs typeface="Times New Roman" panose="02020603050405020304" pitchFamily="18" charset="0"/>
                </a:rPr>
                <a:t>线                  </a:t>
              </a:r>
              <a:r>
                <a:rPr lang="zh-CN" altLang="en-US" sz="2400" b="1" dirty="0">
                  <a:solidFill>
                    <a:srgbClr val="FF0000"/>
                  </a:solidFill>
                  <a:latin typeface="+mn-lt"/>
                  <a:cs typeface="Times New Roman" panose="02020603050405020304" pitchFamily="18" charset="0"/>
                </a:rPr>
                <a:t>条</a:t>
              </a:r>
              <a:r>
                <a:rPr lang="en-US" altLang="zh-CN" sz="2400" b="1" dirty="0">
                  <a:solidFill>
                    <a:srgbClr val="FF0000"/>
                  </a:solidFill>
                  <a:latin typeface="+mn-lt"/>
                  <a:cs typeface="Times New Roman" panose="02020603050405020304" pitchFamily="18" charset="0"/>
                </a:rPr>
                <a:t>.</a:t>
              </a:r>
            </a:p>
          </p:txBody>
        </p:sp>
        <p:graphicFrame>
          <p:nvGraphicFramePr>
            <p:cNvPr id="49156" name="Object 3">
              <a:extLst>
                <a:ext uri="{FF2B5EF4-FFF2-40B4-BE49-F238E27FC236}">
                  <a16:creationId xmlns:a16="http://schemas.microsoft.com/office/drawing/2014/main" xmlns="" id="{1837A424-52F9-460C-B8BD-5AC01A02DE2A}"/>
                </a:ext>
              </a:extLst>
            </p:cNvPr>
            <p:cNvGraphicFramePr>
              <a:graphicFrameLocks noChangeAspect="1"/>
            </p:cNvGraphicFramePr>
            <p:nvPr>
              <p:extLst>
                <p:ext uri="{D42A27DB-BD31-4B8C-83A1-F6EECF244321}">
                  <p14:modId xmlns:p14="http://schemas.microsoft.com/office/powerpoint/2010/main" val="787571461"/>
                </p:ext>
              </p:extLst>
            </p:nvPr>
          </p:nvGraphicFramePr>
          <p:xfrm>
            <a:off x="4951036" y="5042143"/>
            <a:ext cx="1480184" cy="989002"/>
          </p:xfrm>
          <a:graphic>
            <a:graphicData uri="http://schemas.openxmlformats.org/presentationml/2006/ole">
              <mc:AlternateContent xmlns:mc="http://schemas.openxmlformats.org/markup-compatibility/2006">
                <mc:Choice xmlns:v="urn:schemas-microsoft-com:vml" Requires="v">
                  <p:oleObj spid="_x0000_s49193" r:id="rId4" imgW="534422" imgH="394412" progId="Equation.DSMT4">
                    <p:embed/>
                  </p:oleObj>
                </mc:Choice>
                <mc:Fallback>
                  <p:oleObj r:id="rId4" imgW="534422" imgH="394412"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1036" y="5042143"/>
                          <a:ext cx="1480184" cy="98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11"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23769"/>
            <a:ext cx="2006600" cy="477838"/>
            <a:chOff x="123" y="40"/>
            <a:chExt cx="3160" cy="752"/>
          </a:xfrm>
        </p:grpSpPr>
        <p:cxnSp>
          <p:nvCxnSpPr>
            <p:cNvPr id="12"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3"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15"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52450" y="466724"/>
            <a:ext cx="8286750" cy="4057651"/>
            <a:chOff x="552450" y="466725"/>
            <a:chExt cx="8286750" cy="4057650"/>
          </a:xfrm>
        </p:grpSpPr>
        <p:sp>
          <p:nvSpPr>
            <p:cNvPr id="18" name="剪去同侧角的矩形 17"/>
            <p:cNvSpPr/>
            <p:nvPr/>
          </p:nvSpPr>
          <p:spPr>
            <a:xfrm>
              <a:off x="552450" y="790575"/>
              <a:ext cx="8286750" cy="3733800"/>
            </a:xfrm>
            <a:prstGeom prst="snip2SameRect">
              <a:avLst/>
            </a:prstGeom>
            <a:grpFill/>
            <a:ln>
              <a:solidFill>
                <a:srgbClr val="00808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347864" y="466725"/>
              <a:ext cx="2440363" cy="647699"/>
              <a:chOff x="3131762" y="248416"/>
              <a:chExt cx="2440363" cy="647699"/>
            </a:xfrm>
          </p:grpSpPr>
          <p:sp>
            <p:nvSpPr>
              <p:cNvPr id="20" name="圆角矩形 19"/>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400" b="1" i="0" u="none" strike="noStrike" kern="0" cap="none" spc="0" normalizeH="0" baseline="0" noProof="0" dirty="0" smtClean="0">
                    <a:ln>
                      <a:noFill/>
                    </a:ln>
                    <a:solidFill>
                      <a:prstClr val="black"/>
                    </a:solidFill>
                    <a:effectLst/>
                    <a:uLnTx/>
                    <a:uFillTx/>
                    <a:latin typeface="黑体" pitchFamily="49" charset="-122"/>
                    <a:ea typeface="黑体" pitchFamily="49" charset="-122"/>
                  </a:rPr>
                  <a:t>  归纳总结</a:t>
                </a: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l="23860" t="22977" r="30278" b="33898"/>
              <a:stretch/>
            </p:blipFill>
            <p:spPr>
              <a:xfrm>
                <a:off x="3131762" y="248416"/>
                <a:ext cx="687763" cy="647699"/>
              </a:xfrm>
              <a:prstGeom prst="roundRect">
                <a:avLst/>
              </a:prstGeom>
            </p:spPr>
          </p:pic>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dissolve">
                                      <p:cBhvr>
                                        <p:cTn id="7" dur="500"/>
                                        <p:tgtEl>
                                          <p:spTgt spid="62"/>
                                        </p:tgtEl>
                                      </p:cBhvr>
                                    </p:animEffect>
                                  </p:childTnLst>
                                </p:cTn>
                              </p:par>
                            </p:childTnLst>
                          </p:cTn>
                        </p:par>
                      </p:childTnLst>
                    </p:cTn>
                  </p:par>
                  <p:par>
                    <p:cTn id="8" fill="hold">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文本框 2">
            <a:extLst>
              <a:ext uri="{FF2B5EF4-FFF2-40B4-BE49-F238E27FC236}">
                <a16:creationId xmlns:a16="http://schemas.microsoft.com/office/drawing/2014/main" xmlns="" id="{940575FE-FFF0-4146-8039-52D3FC587962}"/>
              </a:ext>
            </a:extLst>
          </p:cNvPr>
          <p:cNvSpPr txBox="1">
            <a:spLocks noChangeArrowheads="1"/>
          </p:cNvSpPr>
          <p:nvPr/>
        </p:nvSpPr>
        <p:spPr bwMode="auto">
          <a:xfrm>
            <a:off x="910350" y="1147647"/>
            <a:ext cx="7748704"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400" b="1" dirty="0">
                <a:solidFill>
                  <a:srgbClr val="0000FF"/>
                </a:solidFill>
                <a:latin typeface="+mn-lt"/>
                <a:ea typeface="黑体" panose="02010609060101010101" pitchFamily="49" charset="-122"/>
              </a:rPr>
              <a:t>例</a:t>
            </a:r>
            <a:r>
              <a:rPr lang="en-US" altLang="zh-CN" sz="2400" b="1" dirty="0">
                <a:solidFill>
                  <a:srgbClr val="0000FF"/>
                </a:solidFill>
                <a:latin typeface="+mn-lt"/>
                <a:ea typeface="黑体" panose="02010609060101010101" pitchFamily="49" charset="-122"/>
              </a:rPr>
              <a:t>2  </a:t>
            </a:r>
            <a:r>
              <a:rPr lang="zh-CN" altLang="en-US" sz="2400" b="1" dirty="0">
                <a:latin typeface="+mn-lt"/>
                <a:ea typeface="楷体" panose="02010609060101010101" pitchFamily="49" charset="-122"/>
              </a:rPr>
              <a:t>过多边形的一个顶点的所有对角线的条数与这些对角线分该多边形所得三角形的个数的和为</a:t>
            </a:r>
            <a:r>
              <a:rPr lang="zh-CN" altLang="en-US" sz="2400" b="1" dirty="0" smtClean="0">
                <a:latin typeface="+mn-lt"/>
                <a:ea typeface="楷体" panose="02010609060101010101" pitchFamily="49" charset="-122"/>
              </a:rPr>
              <a:t>21，求</a:t>
            </a:r>
            <a:r>
              <a:rPr lang="zh-CN" altLang="en-US" sz="2400" b="1" dirty="0">
                <a:latin typeface="+mn-lt"/>
                <a:ea typeface="楷体" panose="02010609060101010101" pitchFamily="49" charset="-122"/>
              </a:rPr>
              <a:t>这个多边形的边数．</a:t>
            </a:r>
          </a:p>
        </p:txBody>
      </p:sp>
      <p:sp>
        <p:nvSpPr>
          <p:cNvPr id="4" name="文本框 3">
            <a:extLst>
              <a:ext uri="{FF2B5EF4-FFF2-40B4-BE49-F238E27FC236}">
                <a16:creationId xmlns:a16="http://schemas.microsoft.com/office/drawing/2014/main" xmlns="" id="{006AB195-C37F-44F2-94B9-BD7BC479BEC2}"/>
              </a:ext>
            </a:extLst>
          </p:cNvPr>
          <p:cNvSpPr txBox="1">
            <a:spLocks noChangeArrowheads="1"/>
          </p:cNvSpPr>
          <p:nvPr/>
        </p:nvSpPr>
        <p:spPr bwMode="auto">
          <a:xfrm>
            <a:off x="1073550" y="2676747"/>
            <a:ext cx="7226238" cy="2441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400" b="1" dirty="0">
                <a:solidFill>
                  <a:srgbClr val="0000FF"/>
                </a:solidFill>
                <a:latin typeface="+mn-lt"/>
                <a:ea typeface="黑体" panose="02010609060101010101" pitchFamily="49" charset="-122"/>
              </a:rPr>
              <a:t>解：</a:t>
            </a:r>
            <a:r>
              <a:rPr lang="zh-CN" altLang="en-US" sz="2400" b="1" dirty="0">
                <a:latin typeface="+mn-lt"/>
                <a:ea typeface="仿宋" panose="02010609060101010101" pitchFamily="49" charset="-122"/>
              </a:rPr>
              <a:t>设这个多边形为</a:t>
            </a:r>
            <a:r>
              <a:rPr lang="zh-CN" altLang="en-US" sz="2400" b="1" i="1" dirty="0">
                <a:latin typeface="+mn-lt"/>
                <a:ea typeface="仿宋" panose="02010609060101010101" pitchFamily="49" charset="-122"/>
              </a:rPr>
              <a:t>n</a:t>
            </a:r>
            <a:r>
              <a:rPr lang="zh-CN" altLang="en-US" sz="2400" b="1" dirty="0">
                <a:latin typeface="+mn-lt"/>
                <a:ea typeface="仿宋" panose="02010609060101010101" pitchFamily="49" charset="-122"/>
              </a:rPr>
              <a:t>边</a:t>
            </a:r>
            <a:r>
              <a:rPr lang="zh-CN" altLang="en-US" sz="2400" b="1" dirty="0" smtClean="0">
                <a:latin typeface="+mn-lt"/>
                <a:ea typeface="仿宋" panose="02010609060101010101" pitchFamily="49" charset="-122"/>
              </a:rPr>
              <a:t>形，则</a:t>
            </a:r>
            <a:r>
              <a:rPr lang="zh-CN" altLang="en-US" sz="2400" b="1" dirty="0">
                <a:latin typeface="+mn-lt"/>
                <a:ea typeface="仿宋" panose="02010609060101010101" pitchFamily="49" charset="-122"/>
              </a:rPr>
              <a:t>有</a:t>
            </a:r>
            <a:r>
              <a:rPr lang="en-US" altLang="zh-CN" sz="2400" b="1" dirty="0">
                <a:latin typeface="+mn-lt"/>
                <a:ea typeface="仿宋" panose="02010609060101010101" pitchFamily="49" charset="-122"/>
              </a:rPr>
              <a:t>(</a:t>
            </a:r>
            <a:r>
              <a:rPr lang="zh-CN" altLang="en-US" sz="2400" b="1" i="1" dirty="0">
                <a:latin typeface="+mn-lt"/>
                <a:ea typeface="仿宋" panose="02010609060101010101" pitchFamily="49" charset="-122"/>
              </a:rPr>
              <a:t>n</a:t>
            </a:r>
            <a:r>
              <a:rPr lang="zh-CN" altLang="en-US" sz="2400" b="1" dirty="0">
                <a:latin typeface="+mn-lt"/>
                <a:ea typeface="仿宋" panose="02010609060101010101" pitchFamily="49" charset="-122"/>
              </a:rPr>
              <a:t>-3</a:t>
            </a:r>
            <a:r>
              <a:rPr lang="en-US" altLang="zh-CN" sz="2400" b="1" dirty="0">
                <a:latin typeface="+mn-lt"/>
                <a:ea typeface="仿宋" panose="02010609060101010101" pitchFamily="49" charset="-122"/>
              </a:rPr>
              <a:t>)</a:t>
            </a:r>
            <a:r>
              <a:rPr lang="zh-CN" altLang="en-US" sz="2400" b="1" dirty="0">
                <a:latin typeface="+mn-lt"/>
                <a:ea typeface="仿宋" panose="02010609060101010101" pitchFamily="49" charset="-122"/>
              </a:rPr>
              <a:t>条对角</a:t>
            </a:r>
            <a:r>
              <a:rPr lang="zh-CN" altLang="en-US" sz="2400" b="1" dirty="0" smtClean="0">
                <a:latin typeface="+mn-lt"/>
                <a:ea typeface="仿宋" panose="02010609060101010101" pitchFamily="49" charset="-122"/>
              </a:rPr>
              <a:t>线，所</a:t>
            </a:r>
            <a:r>
              <a:rPr lang="zh-CN" altLang="en-US" sz="2400" b="1" dirty="0">
                <a:latin typeface="+mn-lt"/>
                <a:ea typeface="仿宋" panose="02010609060101010101" pitchFamily="49" charset="-122"/>
              </a:rPr>
              <a:t>分得的三角形个数为</a:t>
            </a:r>
            <a:r>
              <a:rPr lang="zh-CN" altLang="en-US" sz="2400" b="1" i="1" dirty="0" smtClean="0">
                <a:latin typeface="+mn-lt"/>
                <a:ea typeface="仿宋" panose="02010609060101010101" pitchFamily="49" charset="-122"/>
              </a:rPr>
              <a:t>n</a:t>
            </a:r>
            <a:r>
              <a:rPr lang="zh-CN" altLang="en-US" sz="2400" b="1" dirty="0" smtClean="0">
                <a:latin typeface="+mn-lt"/>
                <a:ea typeface="仿宋" panose="02010609060101010101" pitchFamily="49" charset="-122"/>
              </a:rPr>
              <a:t>-2，</a:t>
            </a:r>
            <a:endParaRPr lang="zh-CN" altLang="en-US" sz="2400" b="1" dirty="0">
              <a:latin typeface="+mn-lt"/>
              <a:ea typeface="仿宋" panose="02010609060101010101" pitchFamily="49" charset="-122"/>
            </a:endParaRPr>
          </a:p>
          <a:p>
            <a:pPr>
              <a:lnSpc>
                <a:spcPct val="130000"/>
              </a:lnSpc>
            </a:pPr>
            <a:r>
              <a:rPr lang="zh-CN" altLang="en-US" sz="2400" b="1" dirty="0" smtClean="0">
                <a:latin typeface="+mn-lt"/>
                <a:ea typeface="仿宋" panose="02010609060101010101" pitchFamily="49" charset="-122"/>
              </a:rPr>
              <a:t>        ∴</a:t>
            </a:r>
            <a:r>
              <a:rPr lang="zh-CN" altLang="en-US" sz="2400" b="1" i="1" dirty="0" smtClean="0">
                <a:solidFill>
                  <a:srgbClr val="FF0000"/>
                </a:solidFill>
                <a:latin typeface="+mn-lt"/>
                <a:ea typeface="仿宋" panose="02010609060101010101" pitchFamily="49" charset="-122"/>
              </a:rPr>
              <a:t>n</a:t>
            </a:r>
            <a:r>
              <a:rPr lang="zh-CN" altLang="en-US" sz="2400" b="1" dirty="0" smtClean="0">
                <a:solidFill>
                  <a:srgbClr val="FF0000"/>
                </a:solidFill>
                <a:latin typeface="+mn-lt"/>
                <a:ea typeface="仿宋" panose="02010609060101010101" pitchFamily="49" charset="-122"/>
              </a:rPr>
              <a:t>-3+</a:t>
            </a:r>
            <a:r>
              <a:rPr lang="zh-CN" altLang="en-US" sz="2400" b="1" i="1" dirty="0" smtClean="0">
                <a:solidFill>
                  <a:srgbClr val="FF0000"/>
                </a:solidFill>
                <a:latin typeface="+mn-lt"/>
                <a:ea typeface="仿宋" panose="02010609060101010101" pitchFamily="49" charset="-122"/>
              </a:rPr>
              <a:t>n</a:t>
            </a:r>
            <a:r>
              <a:rPr lang="zh-CN" altLang="en-US" sz="2400" b="1" dirty="0" smtClean="0">
                <a:solidFill>
                  <a:srgbClr val="FF0000"/>
                </a:solidFill>
                <a:latin typeface="+mn-lt"/>
                <a:ea typeface="仿宋" panose="02010609060101010101" pitchFamily="49" charset="-122"/>
              </a:rPr>
              <a:t>-2=21</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a:p>
            <a:pPr>
              <a:lnSpc>
                <a:spcPct val="130000"/>
              </a:lnSpc>
            </a:pPr>
            <a:r>
              <a:rPr lang="zh-CN" altLang="en-US" sz="2400" b="1" dirty="0" smtClean="0">
                <a:latin typeface="+mn-lt"/>
                <a:ea typeface="仿宋" panose="02010609060101010101" pitchFamily="49" charset="-122"/>
              </a:rPr>
              <a:t>         解</a:t>
            </a:r>
            <a:r>
              <a:rPr lang="zh-CN" altLang="en-US" sz="2400" b="1" dirty="0">
                <a:latin typeface="+mn-lt"/>
                <a:ea typeface="仿宋" panose="02010609060101010101" pitchFamily="49" charset="-122"/>
              </a:rPr>
              <a:t>得</a:t>
            </a:r>
            <a:r>
              <a:rPr lang="zh-CN" altLang="en-US" sz="2400" b="1" i="1" dirty="0">
                <a:solidFill>
                  <a:srgbClr val="FF0000"/>
                </a:solidFill>
                <a:latin typeface="+mn-lt"/>
                <a:ea typeface="仿宋" panose="02010609060101010101" pitchFamily="49" charset="-122"/>
              </a:rPr>
              <a:t>n</a:t>
            </a:r>
            <a:r>
              <a:rPr lang="zh-CN" altLang="en-US" sz="2400" b="1" dirty="0">
                <a:solidFill>
                  <a:srgbClr val="FF0000"/>
                </a:solidFill>
                <a:latin typeface="+mn-lt"/>
                <a:ea typeface="仿宋" panose="02010609060101010101" pitchFamily="49" charset="-122"/>
              </a:rPr>
              <a:t>=13</a:t>
            </a:r>
            <a:r>
              <a:rPr lang="zh-CN" altLang="en-US" sz="2400" b="1" dirty="0">
                <a:latin typeface="+mn-lt"/>
                <a:ea typeface="仿宋" panose="02010609060101010101" pitchFamily="49" charset="-122"/>
              </a:rPr>
              <a:t>．</a:t>
            </a:r>
          </a:p>
          <a:p>
            <a:pPr>
              <a:lnSpc>
                <a:spcPct val="130000"/>
              </a:lnSpc>
            </a:pPr>
            <a:r>
              <a:rPr lang="zh-CN" altLang="en-US" sz="2400" b="1" dirty="0">
                <a:solidFill>
                  <a:srgbClr val="0000FF"/>
                </a:solidFill>
                <a:latin typeface="+mn-lt"/>
                <a:ea typeface="黑体" panose="02010609060101010101" pitchFamily="49" charset="-122"/>
              </a:rPr>
              <a:t>答：</a:t>
            </a:r>
            <a:r>
              <a:rPr lang="zh-CN" altLang="en-US" sz="2400" b="1" dirty="0">
                <a:latin typeface="+mn-lt"/>
                <a:ea typeface="仿宋" panose="02010609060101010101" pitchFamily="49" charset="-122"/>
              </a:rPr>
              <a:t>该多边形的边数有13条．</a:t>
            </a:r>
          </a:p>
        </p:txBody>
      </p:sp>
      <p:grpSp>
        <p:nvGrpSpPr>
          <p:cNvPr id="51207" name="组合 6">
            <a:extLst>
              <a:ext uri="{FF2B5EF4-FFF2-40B4-BE49-F238E27FC236}">
                <a16:creationId xmlns:a16="http://schemas.microsoft.com/office/drawing/2014/main" xmlns="" id="{89B22BCC-889E-4CF1-A945-1BBD728F69E1}"/>
              </a:ext>
            </a:extLst>
          </p:cNvPr>
          <p:cNvGrpSpPr>
            <a:grpSpLocks/>
          </p:cNvGrpSpPr>
          <p:nvPr/>
        </p:nvGrpSpPr>
        <p:grpSpPr bwMode="auto">
          <a:xfrm>
            <a:off x="457200" y="544513"/>
            <a:ext cx="1858963" cy="492125"/>
            <a:chOff x="427462" y="558483"/>
            <a:chExt cx="1858351" cy="492443"/>
          </a:xfrm>
        </p:grpSpPr>
        <p:grpSp>
          <p:nvGrpSpPr>
            <p:cNvPr id="51208" name="组合 5">
              <a:extLst>
                <a:ext uri="{FF2B5EF4-FFF2-40B4-BE49-F238E27FC236}">
                  <a16:creationId xmlns:a16="http://schemas.microsoft.com/office/drawing/2014/main" xmlns="" id="{92B8FE7E-E697-4455-B28A-3266B6F20824}"/>
                </a:ext>
              </a:extLst>
            </p:cNvPr>
            <p:cNvGrpSpPr>
              <a:grpSpLocks/>
            </p:cNvGrpSpPr>
            <p:nvPr/>
          </p:nvGrpSpPr>
          <p:grpSpPr bwMode="auto">
            <a:xfrm>
              <a:off x="468915" y="591581"/>
              <a:ext cx="1816898" cy="426248"/>
              <a:chOff x="2177651" y="-557614"/>
              <a:chExt cx="1816898" cy="426248"/>
            </a:xfrm>
          </p:grpSpPr>
          <p:sp>
            <p:nvSpPr>
              <p:cNvPr id="2" name="椭圆 1">
                <a:extLst>
                  <a:ext uri="{FF2B5EF4-FFF2-40B4-BE49-F238E27FC236}">
                    <a16:creationId xmlns:a16="http://schemas.microsoft.com/office/drawing/2014/main" xmlns="" id="{3EAC999B-8040-42A4-90E9-0CD8D68DB836}"/>
                  </a:ext>
                </a:extLst>
              </p:cNvPr>
              <p:cNvSpPr/>
              <p:nvPr/>
            </p:nvSpPr>
            <p:spPr>
              <a:xfrm>
                <a:off x="2177459"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a:extLst>
                  <a:ext uri="{FF2B5EF4-FFF2-40B4-BE49-F238E27FC236}">
                    <a16:creationId xmlns:a16="http://schemas.microsoft.com/office/drawing/2014/main" xmlns="" id="{1BD39F5A-2DF3-4380-BD31-370AB59264B5}"/>
                  </a:ext>
                </a:extLst>
              </p:cNvPr>
              <p:cNvSpPr/>
              <p:nvPr/>
            </p:nvSpPr>
            <p:spPr>
              <a:xfrm>
                <a:off x="2507550"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椭圆 26">
                <a:extLst>
                  <a:ext uri="{FF2B5EF4-FFF2-40B4-BE49-F238E27FC236}">
                    <a16:creationId xmlns:a16="http://schemas.microsoft.com/office/drawing/2014/main" xmlns="" id="{E2BBAC33-313A-4E1B-A383-C3B648D9069E}"/>
                  </a:ext>
                </a:extLst>
              </p:cNvPr>
              <p:cNvSpPr/>
              <p:nvPr/>
            </p:nvSpPr>
            <p:spPr>
              <a:xfrm>
                <a:off x="2837642"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椭圆 27">
                <a:extLst>
                  <a:ext uri="{FF2B5EF4-FFF2-40B4-BE49-F238E27FC236}">
                    <a16:creationId xmlns:a16="http://schemas.microsoft.com/office/drawing/2014/main" xmlns="" id="{69B04207-5B28-44E2-9941-920037D05C34}"/>
                  </a:ext>
                </a:extLst>
              </p:cNvPr>
              <p:cNvSpPr/>
              <p:nvPr/>
            </p:nvSpPr>
            <p:spPr>
              <a:xfrm>
                <a:off x="3167733"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椭圆 28">
                <a:extLst>
                  <a:ext uri="{FF2B5EF4-FFF2-40B4-BE49-F238E27FC236}">
                    <a16:creationId xmlns:a16="http://schemas.microsoft.com/office/drawing/2014/main" xmlns="" id="{E961B4BD-E493-4702-BF8D-202C427C7998}"/>
                  </a:ext>
                </a:extLst>
              </p:cNvPr>
              <p:cNvSpPr/>
              <p:nvPr/>
            </p:nvSpPr>
            <p:spPr>
              <a:xfrm>
                <a:off x="3567652" y="-557354"/>
                <a:ext cx="426897" cy="425725"/>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51214" name="文本框 11">
              <a:extLst>
                <a:ext uri="{FF2B5EF4-FFF2-40B4-BE49-F238E27FC236}">
                  <a16:creationId xmlns:a16="http://schemas.microsoft.com/office/drawing/2014/main" xmlns="" id="{63DC7673-CF96-4B16-9D50-C74F0395CB92}"/>
                </a:ext>
              </a:extLst>
            </p:cNvPr>
            <p:cNvSpPr txBox="1">
              <a:spLocks noChangeArrowheads="1"/>
            </p:cNvSpPr>
            <p:nvPr/>
          </p:nvSpPr>
          <p:spPr bwMode="auto">
            <a:xfrm>
              <a:off x="427462" y="558483"/>
              <a:ext cx="1829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latin typeface="+mn-lt"/>
                </a:rPr>
                <a:t>素养考点 </a:t>
              </a:r>
              <a:r>
                <a:rPr lang="en-US" altLang="zh-CN" sz="2600" b="1" dirty="0" smtClean="0">
                  <a:solidFill>
                    <a:schemeClr val="bg1"/>
                  </a:solidFill>
                  <a:latin typeface="+mn-lt"/>
                </a:rPr>
                <a:t>2</a:t>
              </a:r>
              <a:endParaRPr lang="zh-CN" altLang="en-US" sz="2600" b="1" dirty="0">
                <a:solidFill>
                  <a:schemeClr val="bg1"/>
                </a:solidFill>
                <a:latin typeface="+mn-lt"/>
              </a:endParaRPr>
            </a:p>
          </p:txBody>
        </p:sp>
      </p:grpSp>
      <p:sp>
        <p:nvSpPr>
          <p:cNvPr id="51215" name="文本框 5">
            <a:extLst>
              <a:ext uri="{FF2B5EF4-FFF2-40B4-BE49-F238E27FC236}">
                <a16:creationId xmlns:a16="http://schemas.microsoft.com/office/drawing/2014/main" xmlns="" id="{36C04AB1-F21C-4AA9-8061-22E10F699DCA}"/>
              </a:ext>
            </a:extLst>
          </p:cNvPr>
          <p:cNvSpPr txBox="1">
            <a:spLocks noChangeArrowheads="1"/>
          </p:cNvSpPr>
          <p:nvPr/>
        </p:nvSpPr>
        <p:spPr bwMode="auto">
          <a:xfrm>
            <a:off x="2457449" y="560387"/>
            <a:ext cx="5210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mn-lt"/>
                <a:ea typeface="黑体" panose="02010609060101010101" pitchFamily="49" charset="-122"/>
              </a:rPr>
              <a:t>利用多边形的对角线相关公式求边数</a:t>
            </a:r>
          </a:p>
        </p:txBody>
      </p:sp>
      <p:grpSp>
        <p:nvGrpSpPr>
          <p:cNvPr id="17"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23769"/>
            <a:ext cx="2006600" cy="477838"/>
            <a:chOff x="123" y="40"/>
            <a:chExt cx="3160" cy="752"/>
          </a:xfrm>
        </p:grpSpPr>
        <p:cxnSp>
          <p:nvCxnSpPr>
            <p:cNvPr id="18"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9"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mn-lt"/>
                  <a:cs typeface="Yuanti SC"/>
                </a:rPr>
                <a:t>探究新知</a:t>
              </a:r>
            </a:p>
          </p:txBody>
        </p:sp>
        <p:sp>
          <p:nvSpPr>
            <p:cNvPr id="20"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heckerboard(across)">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heckerboard(across)">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89C8A7A3-F483-4FA0-BA70-04C12081F8E8}"/>
              </a:ext>
            </a:extLst>
          </p:cNvPr>
          <p:cNvSpPr txBox="1"/>
          <p:nvPr/>
        </p:nvSpPr>
        <p:spPr>
          <a:xfrm>
            <a:off x="1553648" y="866862"/>
            <a:ext cx="6764993" cy="523220"/>
          </a:xfrm>
          <a:prstGeom prst="rect">
            <a:avLst/>
          </a:prstGeom>
          <a:noFill/>
        </p:spPr>
        <p:txBody>
          <a:bodyPr wrap="none">
            <a:spAutoFit/>
          </a:bodyPr>
          <a:lstStyle/>
          <a:p>
            <a:pPr>
              <a:defRPr/>
            </a:pPr>
            <a:r>
              <a:rPr lang="en-US" altLang="zh-CN" sz="2800" b="1" dirty="0">
                <a:solidFill>
                  <a:srgbClr val="0000FF"/>
                </a:solidFill>
                <a:latin typeface="+mn-lt"/>
                <a:ea typeface="楷体" panose="02010609060101010101" pitchFamily="49" charset="-122"/>
              </a:rPr>
              <a:t>2</a:t>
            </a:r>
            <a:r>
              <a:rPr lang="en-US" altLang="zh-CN" sz="2800" b="1" dirty="0" smtClean="0">
                <a:solidFill>
                  <a:srgbClr val="0000FF"/>
                </a:solidFill>
                <a:latin typeface="+mn-lt"/>
                <a:ea typeface="楷体" panose="02010609060101010101" pitchFamily="49" charset="-122"/>
              </a:rPr>
              <a:t>. </a:t>
            </a:r>
            <a:r>
              <a:rPr lang="zh-CN" altLang="en-US" sz="2800" b="1" dirty="0" smtClean="0">
                <a:latin typeface="+mn-lt"/>
                <a:ea typeface="楷体" panose="02010609060101010101" pitchFamily="49" charset="-122"/>
              </a:rPr>
              <a:t>画</a:t>
            </a:r>
            <a:r>
              <a:rPr lang="zh-CN" altLang="en-US" sz="2800" b="1" dirty="0">
                <a:latin typeface="+mn-lt"/>
                <a:ea typeface="楷体" panose="02010609060101010101" pitchFamily="49" charset="-122"/>
              </a:rPr>
              <a:t>一画：画出下列多边形的全部对角线</a:t>
            </a:r>
            <a:r>
              <a:rPr lang="en-US" altLang="zh-CN" sz="2800" b="1" dirty="0">
                <a:latin typeface="+mn-lt"/>
                <a:ea typeface="楷体" panose="02010609060101010101" pitchFamily="49" charset="-122"/>
              </a:rPr>
              <a:t>.</a:t>
            </a:r>
          </a:p>
        </p:txBody>
      </p:sp>
      <p:grpSp>
        <p:nvGrpSpPr>
          <p:cNvPr id="52226" name="组合 24">
            <a:extLst>
              <a:ext uri="{FF2B5EF4-FFF2-40B4-BE49-F238E27FC236}">
                <a16:creationId xmlns:a16="http://schemas.microsoft.com/office/drawing/2014/main" xmlns="" id="{85F63B37-3C5B-41CC-806C-41254B1A2B8A}"/>
              </a:ext>
            </a:extLst>
          </p:cNvPr>
          <p:cNvGrpSpPr>
            <a:grpSpLocks/>
          </p:cNvGrpSpPr>
          <p:nvPr/>
        </p:nvGrpSpPr>
        <p:grpSpPr bwMode="auto">
          <a:xfrm>
            <a:off x="1817688" y="2082800"/>
            <a:ext cx="1673225" cy="1025525"/>
            <a:chOff x="539552" y="1628800"/>
            <a:chExt cx="2232250" cy="1368152"/>
          </a:xfrm>
        </p:grpSpPr>
        <p:cxnSp>
          <p:nvCxnSpPr>
            <p:cNvPr id="52227" name="直接连接符 3">
              <a:extLst>
                <a:ext uri="{FF2B5EF4-FFF2-40B4-BE49-F238E27FC236}">
                  <a16:creationId xmlns:a16="http://schemas.microsoft.com/office/drawing/2014/main" xmlns="" id="{9B8F4C94-9FAF-437E-B4E8-39A8D0909D98}"/>
                </a:ext>
              </a:extLst>
            </p:cNvPr>
            <p:cNvCxnSpPr>
              <a:cxnSpLocks noChangeShapeType="1"/>
            </p:cNvCxnSpPr>
            <p:nvPr/>
          </p:nvCxnSpPr>
          <p:spPr bwMode="auto">
            <a:xfrm flipV="1">
              <a:off x="899592" y="1628800"/>
              <a:ext cx="1440160" cy="36004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28" name="直接连接符 5">
              <a:extLst>
                <a:ext uri="{FF2B5EF4-FFF2-40B4-BE49-F238E27FC236}">
                  <a16:creationId xmlns:a16="http://schemas.microsoft.com/office/drawing/2014/main" xmlns="" id="{8E8C9A0D-85A5-4033-99A0-A6349F045248}"/>
                </a:ext>
              </a:extLst>
            </p:cNvPr>
            <p:cNvCxnSpPr>
              <a:cxnSpLocks noChangeShapeType="1"/>
            </p:cNvCxnSpPr>
            <p:nvPr/>
          </p:nvCxnSpPr>
          <p:spPr bwMode="auto">
            <a:xfrm flipH="1">
              <a:off x="539552" y="1988840"/>
              <a:ext cx="360040" cy="10081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29" name="直接连接符 7">
              <a:extLst>
                <a:ext uri="{FF2B5EF4-FFF2-40B4-BE49-F238E27FC236}">
                  <a16:creationId xmlns:a16="http://schemas.microsoft.com/office/drawing/2014/main" xmlns="" id="{3B54BDFB-BA70-4051-B24E-5A99E92547EF}"/>
                </a:ext>
              </a:extLst>
            </p:cNvPr>
            <p:cNvCxnSpPr>
              <a:cxnSpLocks noChangeShapeType="1"/>
            </p:cNvCxnSpPr>
            <p:nvPr/>
          </p:nvCxnSpPr>
          <p:spPr bwMode="auto">
            <a:xfrm flipV="1">
              <a:off x="539552" y="2924944"/>
              <a:ext cx="2232248" cy="7200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30" name="直接连接符 9">
              <a:extLst>
                <a:ext uri="{FF2B5EF4-FFF2-40B4-BE49-F238E27FC236}">
                  <a16:creationId xmlns:a16="http://schemas.microsoft.com/office/drawing/2014/main" xmlns="" id="{EA96F9CE-8014-432D-B0A4-A7AAA3BCECE5}"/>
                </a:ext>
              </a:extLst>
            </p:cNvPr>
            <p:cNvCxnSpPr>
              <a:cxnSpLocks noChangeShapeType="1"/>
            </p:cNvCxnSpPr>
            <p:nvPr/>
          </p:nvCxnSpPr>
          <p:spPr bwMode="auto">
            <a:xfrm flipH="1" flipV="1">
              <a:off x="2339752" y="1628800"/>
              <a:ext cx="432050" cy="129614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grpSp>
        <p:nvGrpSpPr>
          <p:cNvPr id="52231" name="组合 42">
            <a:extLst>
              <a:ext uri="{FF2B5EF4-FFF2-40B4-BE49-F238E27FC236}">
                <a16:creationId xmlns:a16="http://schemas.microsoft.com/office/drawing/2014/main" xmlns="" id="{57C2BB41-8509-4409-A416-537C14653B2D}"/>
              </a:ext>
            </a:extLst>
          </p:cNvPr>
          <p:cNvGrpSpPr>
            <a:grpSpLocks/>
          </p:cNvGrpSpPr>
          <p:nvPr/>
        </p:nvGrpSpPr>
        <p:grpSpPr bwMode="auto">
          <a:xfrm>
            <a:off x="3760788" y="2135188"/>
            <a:ext cx="1350962" cy="919162"/>
            <a:chOff x="3131840" y="1700808"/>
            <a:chExt cx="1800200" cy="1224136"/>
          </a:xfrm>
        </p:grpSpPr>
        <p:grpSp>
          <p:nvGrpSpPr>
            <p:cNvPr id="52232" name="组合 25">
              <a:extLst>
                <a:ext uri="{FF2B5EF4-FFF2-40B4-BE49-F238E27FC236}">
                  <a16:creationId xmlns:a16="http://schemas.microsoft.com/office/drawing/2014/main" xmlns="" id="{FC184354-95E4-40C3-BD8C-A4026AF912AC}"/>
                </a:ext>
              </a:extLst>
            </p:cNvPr>
            <p:cNvGrpSpPr>
              <a:grpSpLocks/>
            </p:cNvGrpSpPr>
            <p:nvPr/>
          </p:nvGrpSpPr>
          <p:grpSpPr bwMode="auto">
            <a:xfrm>
              <a:off x="3131840" y="1700808"/>
              <a:ext cx="1800200" cy="1224136"/>
              <a:chOff x="395538" y="1772816"/>
              <a:chExt cx="1800200" cy="1224136"/>
            </a:xfrm>
          </p:grpSpPr>
          <p:cxnSp>
            <p:nvCxnSpPr>
              <p:cNvPr id="52233" name="直接连接符 26">
                <a:extLst>
                  <a:ext uri="{FF2B5EF4-FFF2-40B4-BE49-F238E27FC236}">
                    <a16:creationId xmlns:a16="http://schemas.microsoft.com/office/drawing/2014/main" xmlns="" id="{ACAF7E42-BA26-4A3B-B810-B7DF3571B288}"/>
                  </a:ext>
                </a:extLst>
              </p:cNvPr>
              <p:cNvCxnSpPr>
                <a:cxnSpLocks noChangeShapeType="1"/>
              </p:cNvCxnSpPr>
              <p:nvPr/>
            </p:nvCxnSpPr>
            <p:spPr bwMode="auto">
              <a:xfrm flipV="1">
                <a:off x="395538" y="1772816"/>
                <a:ext cx="792090" cy="43204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34" name="直接连接符 27">
                <a:extLst>
                  <a:ext uri="{FF2B5EF4-FFF2-40B4-BE49-F238E27FC236}">
                    <a16:creationId xmlns:a16="http://schemas.microsoft.com/office/drawing/2014/main" xmlns="" id="{56B9758B-97EE-4893-A21A-3C1D8E549026}"/>
                  </a:ext>
                </a:extLst>
              </p:cNvPr>
              <p:cNvCxnSpPr>
                <a:cxnSpLocks noChangeShapeType="1"/>
              </p:cNvCxnSpPr>
              <p:nvPr/>
            </p:nvCxnSpPr>
            <p:spPr bwMode="auto">
              <a:xfrm>
                <a:off x="395538" y="2204864"/>
                <a:ext cx="144014" cy="7920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35" name="直接连接符 28">
                <a:extLst>
                  <a:ext uri="{FF2B5EF4-FFF2-40B4-BE49-F238E27FC236}">
                    <a16:creationId xmlns:a16="http://schemas.microsoft.com/office/drawing/2014/main" xmlns="" id="{B526CDB6-9EC7-448A-8CE9-5EC065DCA8EB}"/>
                  </a:ext>
                </a:extLst>
              </p:cNvPr>
              <p:cNvCxnSpPr>
                <a:cxnSpLocks noChangeShapeType="1"/>
              </p:cNvCxnSpPr>
              <p:nvPr/>
            </p:nvCxnSpPr>
            <p:spPr bwMode="auto">
              <a:xfrm>
                <a:off x="539552" y="2996952"/>
                <a:ext cx="158417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36" name="直接连接符 29">
                <a:extLst>
                  <a:ext uri="{FF2B5EF4-FFF2-40B4-BE49-F238E27FC236}">
                    <a16:creationId xmlns:a16="http://schemas.microsoft.com/office/drawing/2014/main" xmlns="" id="{160E9ED7-6C9E-4671-9B1B-C253B05611E8}"/>
                  </a:ext>
                </a:extLst>
              </p:cNvPr>
              <p:cNvCxnSpPr>
                <a:cxnSpLocks noChangeShapeType="1"/>
              </p:cNvCxnSpPr>
              <p:nvPr/>
            </p:nvCxnSpPr>
            <p:spPr bwMode="auto">
              <a:xfrm flipV="1">
                <a:off x="2123730" y="2132856"/>
                <a:ext cx="72008" cy="86409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cxnSp>
          <p:nvCxnSpPr>
            <p:cNvPr id="52237" name="直接连接符 39">
              <a:extLst>
                <a:ext uri="{FF2B5EF4-FFF2-40B4-BE49-F238E27FC236}">
                  <a16:creationId xmlns:a16="http://schemas.microsoft.com/office/drawing/2014/main" xmlns="" id="{BAB87043-568C-4812-9775-1E4A7D327774}"/>
                </a:ext>
              </a:extLst>
            </p:cNvPr>
            <p:cNvCxnSpPr>
              <a:cxnSpLocks noChangeShapeType="1"/>
            </p:cNvCxnSpPr>
            <p:nvPr/>
          </p:nvCxnSpPr>
          <p:spPr bwMode="auto">
            <a:xfrm>
              <a:off x="3923928" y="1700808"/>
              <a:ext cx="1008112" cy="36004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grpSp>
        <p:nvGrpSpPr>
          <p:cNvPr id="52238" name="组合 60">
            <a:extLst>
              <a:ext uri="{FF2B5EF4-FFF2-40B4-BE49-F238E27FC236}">
                <a16:creationId xmlns:a16="http://schemas.microsoft.com/office/drawing/2014/main" xmlns="" id="{EAA222AA-93FE-44A0-9110-F22CE733BE20}"/>
              </a:ext>
            </a:extLst>
          </p:cNvPr>
          <p:cNvGrpSpPr>
            <a:grpSpLocks/>
          </p:cNvGrpSpPr>
          <p:nvPr/>
        </p:nvGrpSpPr>
        <p:grpSpPr bwMode="auto">
          <a:xfrm>
            <a:off x="5759450" y="2082800"/>
            <a:ext cx="1620838" cy="971550"/>
            <a:chOff x="5796136" y="1628800"/>
            <a:chExt cx="2160240" cy="1296144"/>
          </a:xfrm>
        </p:grpSpPr>
        <p:grpSp>
          <p:nvGrpSpPr>
            <p:cNvPr id="52239" name="组合 43">
              <a:extLst>
                <a:ext uri="{FF2B5EF4-FFF2-40B4-BE49-F238E27FC236}">
                  <a16:creationId xmlns:a16="http://schemas.microsoft.com/office/drawing/2014/main" xmlns="" id="{D70C37A0-572D-4757-88E3-C292696A165A}"/>
                </a:ext>
              </a:extLst>
            </p:cNvPr>
            <p:cNvGrpSpPr>
              <a:grpSpLocks/>
            </p:cNvGrpSpPr>
            <p:nvPr/>
          </p:nvGrpSpPr>
          <p:grpSpPr bwMode="auto">
            <a:xfrm>
              <a:off x="5796136" y="1628800"/>
              <a:ext cx="2160240" cy="1296144"/>
              <a:chOff x="3131840" y="1628800"/>
              <a:chExt cx="2160240" cy="1296144"/>
            </a:xfrm>
          </p:grpSpPr>
          <p:grpSp>
            <p:nvGrpSpPr>
              <p:cNvPr id="52240" name="组合 25">
                <a:extLst>
                  <a:ext uri="{FF2B5EF4-FFF2-40B4-BE49-F238E27FC236}">
                    <a16:creationId xmlns:a16="http://schemas.microsoft.com/office/drawing/2014/main" xmlns="" id="{803AF85D-136F-4C8F-841E-D3F425595A30}"/>
                  </a:ext>
                </a:extLst>
              </p:cNvPr>
              <p:cNvGrpSpPr>
                <a:grpSpLocks/>
              </p:cNvGrpSpPr>
              <p:nvPr/>
            </p:nvGrpSpPr>
            <p:grpSpPr bwMode="auto">
              <a:xfrm>
                <a:off x="3131840" y="1628800"/>
                <a:ext cx="2160240" cy="1296144"/>
                <a:chOff x="395538" y="1700808"/>
                <a:chExt cx="2160240" cy="1296144"/>
              </a:xfrm>
            </p:grpSpPr>
            <p:cxnSp>
              <p:nvCxnSpPr>
                <p:cNvPr id="52241" name="直接连接符 46">
                  <a:extLst>
                    <a:ext uri="{FF2B5EF4-FFF2-40B4-BE49-F238E27FC236}">
                      <a16:creationId xmlns:a16="http://schemas.microsoft.com/office/drawing/2014/main" xmlns="" id="{D3A526F7-6CBD-4257-84D2-198D62534B74}"/>
                    </a:ext>
                  </a:extLst>
                </p:cNvPr>
                <p:cNvCxnSpPr>
                  <a:cxnSpLocks noChangeShapeType="1"/>
                </p:cNvCxnSpPr>
                <p:nvPr/>
              </p:nvCxnSpPr>
              <p:spPr bwMode="auto">
                <a:xfrm flipV="1">
                  <a:off x="395538" y="1700808"/>
                  <a:ext cx="504056" cy="50405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42" name="直接连接符 47">
                  <a:extLst>
                    <a:ext uri="{FF2B5EF4-FFF2-40B4-BE49-F238E27FC236}">
                      <a16:creationId xmlns:a16="http://schemas.microsoft.com/office/drawing/2014/main" xmlns="" id="{037CC41E-111C-4BFD-9D27-DD01992724D2}"/>
                    </a:ext>
                  </a:extLst>
                </p:cNvPr>
                <p:cNvCxnSpPr>
                  <a:cxnSpLocks noChangeShapeType="1"/>
                </p:cNvCxnSpPr>
                <p:nvPr/>
              </p:nvCxnSpPr>
              <p:spPr bwMode="auto">
                <a:xfrm>
                  <a:off x="395538" y="2204864"/>
                  <a:ext cx="432048" cy="7920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43" name="直接连接符 48">
                  <a:extLst>
                    <a:ext uri="{FF2B5EF4-FFF2-40B4-BE49-F238E27FC236}">
                      <a16:creationId xmlns:a16="http://schemas.microsoft.com/office/drawing/2014/main" xmlns="" id="{C27C1F30-9885-4276-94C2-48D7C2C90D04}"/>
                    </a:ext>
                  </a:extLst>
                </p:cNvPr>
                <p:cNvCxnSpPr>
                  <a:cxnSpLocks noChangeShapeType="1"/>
                </p:cNvCxnSpPr>
                <p:nvPr/>
              </p:nvCxnSpPr>
              <p:spPr bwMode="auto">
                <a:xfrm>
                  <a:off x="827584" y="2996952"/>
                  <a:ext cx="1368154"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52244" name="直接连接符 49">
                  <a:extLst>
                    <a:ext uri="{FF2B5EF4-FFF2-40B4-BE49-F238E27FC236}">
                      <a16:creationId xmlns:a16="http://schemas.microsoft.com/office/drawing/2014/main" xmlns="" id="{364A1ED3-DDD6-4C34-9F21-DA91836A8E9B}"/>
                    </a:ext>
                  </a:extLst>
                </p:cNvPr>
                <p:cNvCxnSpPr>
                  <a:cxnSpLocks noChangeShapeType="1"/>
                </p:cNvCxnSpPr>
                <p:nvPr/>
              </p:nvCxnSpPr>
              <p:spPr bwMode="auto">
                <a:xfrm flipV="1">
                  <a:off x="2195738" y="2204864"/>
                  <a:ext cx="360040" cy="79208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cxnSp>
            <p:nvCxnSpPr>
              <p:cNvPr id="52245" name="直接连接符 45">
                <a:extLst>
                  <a:ext uri="{FF2B5EF4-FFF2-40B4-BE49-F238E27FC236}">
                    <a16:creationId xmlns:a16="http://schemas.microsoft.com/office/drawing/2014/main" xmlns="" id="{472AF0DB-4B1B-4EEE-B155-404E9F627984}"/>
                  </a:ext>
                </a:extLst>
              </p:cNvPr>
              <p:cNvCxnSpPr>
                <a:cxnSpLocks noChangeShapeType="1"/>
              </p:cNvCxnSpPr>
              <p:nvPr/>
            </p:nvCxnSpPr>
            <p:spPr bwMode="auto">
              <a:xfrm>
                <a:off x="3635896" y="1628800"/>
                <a:ext cx="115212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cxnSp>
          <p:nvCxnSpPr>
            <p:cNvPr id="52246" name="直接连接符 58">
              <a:extLst>
                <a:ext uri="{FF2B5EF4-FFF2-40B4-BE49-F238E27FC236}">
                  <a16:creationId xmlns:a16="http://schemas.microsoft.com/office/drawing/2014/main" xmlns="" id="{45F0D9CF-C90E-437B-BA54-A9A90CF83AA3}"/>
                </a:ext>
              </a:extLst>
            </p:cNvPr>
            <p:cNvCxnSpPr>
              <a:cxnSpLocks noChangeShapeType="1"/>
            </p:cNvCxnSpPr>
            <p:nvPr/>
          </p:nvCxnSpPr>
          <p:spPr bwMode="auto">
            <a:xfrm>
              <a:off x="7452320" y="1628800"/>
              <a:ext cx="504056" cy="50405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grpSp>
      <p:cxnSp>
        <p:nvCxnSpPr>
          <p:cNvPr id="2056" name="直接连接符 64">
            <a:extLst>
              <a:ext uri="{FF2B5EF4-FFF2-40B4-BE49-F238E27FC236}">
                <a16:creationId xmlns:a16="http://schemas.microsoft.com/office/drawing/2014/main" xmlns="" id="{838ED7FE-DEA1-4B10-9D78-1A411950DEBD}"/>
              </a:ext>
            </a:extLst>
          </p:cNvPr>
          <p:cNvCxnSpPr>
            <a:cxnSpLocks noChangeShapeType="1"/>
          </p:cNvCxnSpPr>
          <p:nvPr/>
        </p:nvCxnSpPr>
        <p:spPr bwMode="auto">
          <a:xfrm>
            <a:off x="2087563" y="2352675"/>
            <a:ext cx="1403350" cy="701675"/>
          </a:xfrm>
          <a:prstGeom prst="line">
            <a:avLst/>
          </a:prstGeom>
          <a:noFill/>
          <a:ln w="28575">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57" name="直接连接符 66">
            <a:extLst>
              <a:ext uri="{FF2B5EF4-FFF2-40B4-BE49-F238E27FC236}">
                <a16:creationId xmlns:a16="http://schemas.microsoft.com/office/drawing/2014/main" xmlns="" id="{30E497E5-D168-450A-BBE4-A316EC2CC354}"/>
              </a:ext>
            </a:extLst>
          </p:cNvPr>
          <p:cNvCxnSpPr>
            <a:cxnSpLocks noChangeShapeType="1"/>
          </p:cNvCxnSpPr>
          <p:nvPr/>
        </p:nvCxnSpPr>
        <p:spPr bwMode="auto">
          <a:xfrm flipV="1">
            <a:off x="1817688" y="2082800"/>
            <a:ext cx="1349375" cy="102552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58" name="直接连接符 68">
            <a:extLst>
              <a:ext uri="{FF2B5EF4-FFF2-40B4-BE49-F238E27FC236}">
                <a16:creationId xmlns:a16="http://schemas.microsoft.com/office/drawing/2014/main" xmlns="" id="{0CEB2F5C-0A19-4813-BB24-6075F5149583}"/>
              </a:ext>
            </a:extLst>
          </p:cNvPr>
          <p:cNvCxnSpPr>
            <a:cxnSpLocks noChangeShapeType="1"/>
          </p:cNvCxnSpPr>
          <p:nvPr/>
        </p:nvCxnSpPr>
        <p:spPr bwMode="auto">
          <a:xfrm flipH="1">
            <a:off x="3868738" y="2135188"/>
            <a:ext cx="485775" cy="919162"/>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59" name="直接连接符 70">
            <a:extLst>
              <a:ext uri="{FF2B5EF4-FFF2-40B4-BE49-F238E27FC236}">
                <a16:creationId xmlns:a16="http://schemas.microsoft.com/office/drawing/2014/main" xmlns="" id="{301070FA-93F1-4099-8238-9A44784E2CF8}"/>
              </a:ext>
            </a:extLst>
          </p:cNvPr>
          <p:cNvCxnSpPr>
            <a:cxnSpLocks noChangeShapeType="1"/>
          </p:cNvCxnSpPr>
          <p:nvPr/>
        </p:nvCxnSpPr>
        <p:spPr bwMode="auto">
          <a:xfrm>
            <a:off x="4354513" y="2135188"/>
            <a:ext cx="701675" cy="919162"/>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0" name="直接连接符 73">
            <a:extLst>
              <a:ext uri="{FF2B5EF4-FFF2-40B4-BE49-F238E27FC236}">
                <a16:creationId xmlns:a16="http://schemas.microsoft.com/office/drawing/2014/main" xmlns="" id="{AE13E044-5220-46DA-AF06-72825C7E6744}"/>
              </a:ext>
            </a:extLst>
          </p:cNvPr>
          <p:cNvCxnSpPr>
            <a:cxnSpLocks noChangeShapeType="1"/>
          </p:cNvCxnSpPr>
          <p:nvPr/>
        </p:nvCxnSpPr>
        <p:spPr bwMode="auto">
          <a:xfrm flipV="1">
            <a:off x="3868738" y="2406650"/>
            <a:ext cx="1243012" cy="647700"/>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1" name="直接连接符 75">
            <a:extLst>
              <a:ext uri="{FF2B5EF4-FFF2-40B4-BE49-F238E27FC236}">
                <a16:creationId xmlns:a16="http://schemas.microsoft.com/office/drawing/2014/main" xmlns="" id="{9C03E371-4B76-412B-BA6A-7B3C2CC40760}"/>
              </a:ext>
            </a:extLst>
          </p:cNvPr>
          <p:cNvCxnSpPr>
            <a:cxnSpLocks noChangeShapeType="1"/>
          </p:cNvCxnSpPr>
          <p:nvPr/>
        </p:nvCxnSpPr>
        <p:spPr bwMode="auto">
          <a:xfrm flipH="1">
            <a:off x="3760788" y="2406650"/>
            <a:ext cx="1350962" cy="5397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2" name="直接连接符 77">
            <a:extLst>
              <a:ext uri="{FF2B5EF4-FFF2-40B4-BE49-F238E27FC236}">
                <a16:creationId xmlns:a16="http://schemas.microsoft.com/office/drawing/2014/main" xmlns="" id="{1F3A44F7-D31A-404F-82A8-AAB91ED3175E}"/>
              </a:ext>
            </a:extLst>
          </p:cNvPr>
          <p:cNvCxnSpPr>
            <a:cxnSpLocks noChangeShapeType="1"/>
          </p:cNvCxnSpPr>
          <p:nvPr/>
        </p:nvCxnSpPr>
        <p:spPr bwMode="auto">
          <a:xfrm>
            <a:off x="3760788" y="2460625"/>
            <a:ext cx="1295400" cy="59372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3" name="直接连接符 80">
            <a:extLst>
              <a:ext uri="{FF2B5EF4-FFF2-40B4-BE49-F238E27FC236}">
                <a16:creationId xmlns:a16="http://schemas.microsoft.com/office/drawing/2014/main" xmlns="" id="{3E8324A3-5A9F-44D5-89BE-7FBFE1D2BFC2}"/>
              </a:ext>
            </a:extLst>
          </p:cNvPr>
          <p:cNvCxnSpPr>
            <a:cxnSpLocks noChangeShapeType="1"/>
          </p:cNvCxnSpPr>
          <p:nvPr/>
        </p:nvCxnSpPr>
        <p:spPr bwMode="auto">
          <a:xfrm flipH="1">
            <a:off x="6083300" y="2082800"/>
            <a:ext cx="53975" cy="91757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4" name="直接连接符 82">
            <a:extLst>
              <a:ext uri="{FF2B5EF4-FFF2-40B4-BE49-F238E27FC236}">
                <a16:creationId xmlns:a16="http://schemas.microsoft.com/office/drawing/2014/main" xmlns="" id="{B1F5BC3E-6E43-4A5B-AFB8-E5C7F1CA5EC8}"/>
              </a:ext>
            </a:extLst>
          </p:cNvPr>
          <p:cNvCxnSpPr>
            <a:cxnSpLocks noChangeShapeType="1"/>
          </p:cNvCxnSpPr>
          <p:nvPr/>
        </p:nvCxnSpPr>
        <p:spPr bwMode="auto">
          <a:xfrm>
            <a:off x="7000875" y="2082800"/>
            <a:ext cx="107950" cy="971550"/>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5" name="直接连接符 84">
            <a:extLst>
              <a:ext uri="{FF2B5EF4-FFF2-40B4-BE49-F238E27FC236}">
                <a16:creationId xmlns:a16="http://schemas.microsoft.com/office/drawing/2014/main" xmlns="" id="{4234DCEA-6739-43D5-B0AB-AC72722FBC6F}"/>
              </a:ext>
            </a:extLst>
          </p:cNvPr>
          <p:cNvCxnSpPr>
            <a:cxnSpLocks noChangeShapeType="1"/>
          </p:cNvCxnSpPr>
          <p:nvPr/>
        </p:nvCxnSpPr>
        <p:spPr bwMode="auto">
          <a:xfrm>
            <a:off x="5759450" y="2460625"/>
            <a:ext cx="1620838" cy="0"/>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6" name="直接连接符 86">
            <a:extLst>
              <a:ext uri="{FF2B5EF4-FFF2-40B4-BE49-F238E27FC236}">
                <a16:creationId xmlns:a16="http://schemas.microsoft.com/office/drawing/2014/main" xmlns="" id="{BA16E42F-E329-40A3-A215-B0108BB888ED}"/>
              </a:ext>
            </a:extLst>
          </p:cNvPr>
          <p:cNvCxnSpPr>
            <a:cxnSpLocks noChangeShapeType="1"/>
          </p:cNvCxnSpPr>
          <p:nvPr/>
        </p:nvCxnSpPr>
        <p:spPr bwMode="auto">
          <a:xfrm flipH="1">
            <a:off x="6083300" y="2460625"/>
            <a:ext cx="1296988" cy="59372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7" name="直接连接符 88">
            <a:extLst>
              <a:ext uri="{FF2B5EF4-FFF2-40B4-BE49-F238E27FC236}">
                <a16:creationId xmlns:a16="http://schemas.microsoft.com/office/drawing/2014/main" xmlns="" id="{4CEAFDDE-5FB1-470B-AC37-998BA6F2BACA}"/>
              </a:ext>
            </a:extLst>
          </p:cNvPr>
          <p:cNvCxnSpPr>
            <a:cxnSpLocks noChangeShapeType="1"/>
          </p:cNvCxnSpPr>
          <p:nvPr/>
        </p:nvCxnSpPr>
        <p:spPr bwMode="auto">
          <a:xfrm>
            <a:off x="5759450" y="2460625"/>
            <a:ext cx="1349375" cy="59372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8" name="直接连接符 90">
            <a:extLst>
              <a:ext uri="{FF2B5EF4-FFF2-40B4-BE49-F238E27FC236}">
                <a16:creationId xmlns:a16="http://schemas.microsoft.com/office/drawing/2014/main" xmlns="" id="{0B1284EB-4186-4C84-B459-13ED18609BF8}"/>
              </a:ext>
            </a:extLst>
          </p:cNvPr>
          <p:cNvCxnSpPr>
            <a:cxnSpLocks noChangeShapeType="1"/>
          </p:cNvCxnSpPr>
          <p:nvPr/>
        </p:nvCxnSpPr>
        <p:spPr bwMode="auto">
          <a:xfrm>
            <a:off x="6137275" y="2082800"/>
            <a:ext cx="971550" cy="971550"/>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69" name="直接连接符 92">
            <a:extLst>
              <a:ext uri="{FF2B5EF4-FFF2-40B4-BE49-F238E27FC236}">
                <a16:creationId xmlns:a16="http://schemas.microsoft.com/office/drawing/2014/main" xmlns="" id="{0C197702-D0F6-40F9-92AF-CD6E82F4D865}"/>
              </a:ext>
            </a:extLst>
          </p:cNvPr>
          <p:cNvCxnSpPr>
            <a:cxnSpLocks noChangeShapeType="1"/>
          </p:cNvCxnSpPr>
          <p:nvPr/>
        </p:nvCxnSpPr>
        <p:spPr bwMode="auto">
          <a:xfrm flipV="1">
            <a:off x="6083300" y="2082800"/>
            <a:ext cx="917575" cy="971550"/>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70" name="直接连接符 94">
            <a:extLst>
              <a:ext uri="{FF2B5EF4-FFF2-40B4-BE49-F238E27FC236}">
                <a16:creationId xmlns:a16="http://schemas.microsoft.com/office/drawing/2014/main" xmlns="" id="{FFB3A125-B9B6-4ADB-A28D-D2CF6CDB1EEF}"/>
              </a:ext>
            </a:extLst>
          </p:cNvPr>
          <p:cNvCxnSpPr>
            <a:cxnSpLocks noChangeShapeType="1"/>
          </p:cNvCxnSpPr>
          <p:nvPr/>
        </p:nvCxnSpPr>
        <p:spPr bwMode="auto">
          <a:xfrm>
            <a:off x="6137275" y="2082800"/>
            <a:ext cx="1243013" cy="37782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2071" name="直接连接符 96">
            <a:extLst>
              <a:ext uri="{FF2B5EF4-FFF2-40B4-BE49-F238E27FC236}">
                <a16:creationId xmlns:a16="http://schemas.microsoft.com/office/drawing/2014/main" xmlns="" id="{02EC76D4-E5B1-4FEF-BAD5-044DC861DF28}"/>
              </a:ext>
            </a:extLst>
          </p:cNvPr>
          <p:cNvCxnSpPr>
            <a:cxnSpLocks noChangeShapeType="1"/>
          </p:cNvCxnSpPr>
          <p:nvPr/>
        </p:nvCxnSpPr>
        <p:spPr bwMode="auto">
          <a:xfrm flipV="1">
            <a:off x="5759450" y="2082800"/>
            <a:ext cx="1241425" cy="377825"/>
          </a:xfrm>
          <a:prstGeom prst="line">
            <a:avLst/>
          </a:prstGeom>
          <a:noFill/>
          <a:ln w="25400">
            <a:solidFill>
              <a:srgbClr val="FF0000"/>
            </a:solidFill>
            <a:prstDash val="sysDash"/>
            <a:round/>
            <a:headEnd/>
            <a:tailEnd/>
          </a:ln>
          <a:extLst>
            <a:ext uri="{909E8E84-426E-40DD-AFC4-6F175D3DCCD1}">
              <a14:hiddenFill xmlns:a14="http://schemas.microsoft.com/office/drawing/2010/main">
                <a:noFill/>
              </a14:hiddenFill>
            </a:ext>
          </a:extLst>
        </p:spPr>
      </p:cxnSp>
      <p:grpSp>
        <p:nvGrpSpPr>
          <p:cNvPr id="44" name="组合 5">
            <a:extLst>
              <a:ext uri="{FF2B5EF4-FFF2-40B4-BE49-F238E27FC236}">
                <a16:creationId xmlns:a16="http://schemas.microsoft.com/office/drawing/2014/main" xmlns="" id="{72F66787-C5C4-4345-B940-2627882ABCBD}"/>
              </a:ext>
            </a:extLst>
          </p:cNvPr>
          <p:cNvGrpSpPr>
            <a:grpSpLocks/>
          </p:cNvGrpSpPr>
          <p:nvPr/>
        </p:nvGrpSpPr>
        <p:grpSpPr bwMode="auto">
          <a:xfrm>
            <a:off x="10020" y="-18014"/>
            <a:ext cx="1869440" cy="477838"/>
            <a:chOff x="248" y="32"/>
            <a:chExt cx="2944" cy="752"/>
          </a:xfrm>
        </p:grpSpPr>
        <p:sp>
          <p:nvSpPr>
            <p:cNvPr id="45" name="文本框 15">
              <a:extLst>
                <a:ext uri="{FF2B5EF4-FFF2-40B4-BE49-F238E27FC236}">
                  <a16:creationId xmlns:a16="http://schemas.microsoft.com/office/drawing/2014/main" xmlns="" id="{B8A06DEF-32DD-4A7D-923B-F64D9442E5BD}"/>
                </a:ext>
              </a:extLst>
            </p:cNvPr>
            <p:cNvSpPr txBox="1">
              <a:spLocks noChangeArrowheads="1"/>
            </p:cNvSpPr>
            <p:nvPr/>
          </p:nvSpPr>
          <p:spPr bwMode="auto">
            <a:xfrm>
              <a:off x="882" y="32"/>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巩固练习</a:t>
              </a:r>
            </a:p>
          </p:txBody>
        </p:sp>
        <p:grpSp>
          <p:nvGrpSpPr>
            <p:cNvPr id="46" name="组合 2">
              <a:extLst>
                <a:ext uri="{FF2B5EF4-FFF2-40B4-BE49-F238E27FC236}">
                  <a16:creationId xmlns:a16="http://schemas.microsoft.com/office/drawing/2014/main" xmlns="" id="{44794F5B-B0C2-4FD9-9D5F-0D7CD02698CF}"/>
                </a:ext>
              </a:extLst>
            </p:cNvPr>
            <p:cNvGrpSpPr>
              <a:grpSpLocks/>
            </p:cNvGrpSpPr>
            <p:nvPr/>
          </p:nvGrpSpPr>
          <p:grpSpPr bwMode="auto">
            <a:xfrm>
              <a:off x="248" y="196"/>
              <a:ext cx="2944" cy="588"/>
              <a:chOff x="248" y="196"/>
              <a:chExt cx="2944" cy="588"/>
            </a:xfrm>
          </p:grpSpPr>
          <p:cxnSp>
            <p:nvCxnSpPr>
              <p:cNvPr id="47" name="直线连接符 14">
                <a:extLst>
                  <a:ext uri="{FF2B5EF4-FFF2-40B4-BE49-F238E27FC236}">
                    <a16:creationId xmlns:a16="http://schemas.microsoft.com/office/drawing/2014/main" xmlns="" id="{E619921C-3531-4A05-9D41-DD7279FE95E2}"/>
                  </a:ext>
                </a:extLst>
              </p:cNvPr>
              <p:cNvCxnSpPr/>
              <p:nvPr/>
            </p:nvCxnSpPr>
            <p:spPr>
              <a:xfrm>
                <a:off x="248" y="777"/>
                <a:ext cx="2944" cy="7"/>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8" name="Freeform 74">
                <a:extLst>
                  <a:ext uri="{FF2B5EF4-FFF2-40B4-BE49-F238E27FC236}">
                    <a16:creationId xmlns:a16="http://schemas.microsoft.com/office/drawing/2014/main" xmlns="" id="{7F66DA19-D205-447F-B807-FA3F27E7F1D6}"/>
                  </a:ext>
                </a:extLst>
              </p:cNvPr>
              <p:cNvSpPr>
                <a:spLocks noChangeAspect="1" noEditPoints="1"/>
              </p:cNvSpPr>
              <p:nvPr/>
            </p:nvSpPr>
            <p:spPr bwMode="auto">
              <a:xfrm>
                <a:off x="326" y="196"/>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4102" y="866862"/>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057"/>
                                        </p:tgtEl>
                                        <p:attrNameLst>
                                          <p:attrName>style.visibility</p:attrName>
                                        </p:attrNameLst>
                                      </p:cBhvr>
                                      <p:to>
                                        <p:strVal val="visible"/>
                                      </p:to>
                                    </p:set>
                                    <p:animEffect transition="in" filter="randombar(horizontal)">
                                      <p:cBhvr>
                                        <p:cTn id="7" dur="500"/>
                                        <p:tgtEl>
                                          <p:spTgt spid="20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056"/>
                                        </p:tgtEl>
                                        <p:attrNameLst>
                                          <p:attrName>style.visibility</p:attrName>
                                        </p:attrNameLst>
                                      </p:cBhvr>
                                      <p:to>
                                        <p:strVal val="visible"/>
                                      </p:to>
                                    </p:set>
                                    <p:animEffect transition="in" filter="randombar(horizontal)">
                                      <p:cBhvr>
                                        <p:cTn id="12" dur="500"/>
                                        <p:tgtEl>
                                          <p:spTgt spid="20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058"/>
                                        </p:tgtEl>
                                        <p:attrNameLst>
                                          <p:attrName>style.visibility</p:attrName>
                                        </p:attrNameLst>
                                      </p:cBhvr>
                                      <p:to>
                                        <p:strVal val="visible"/>
                                      </p:to>
                                    </p:set>
                                    <p:animEffect transition="in" filter="randombar(horizontal)">
                                      <p:cBhvr>
                                        <p:cTn id="17" dur="500"/>
                                        <p:tgtEl>
                                          <p:spTgt spid="20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2059"/>
                                        </p:tgtEl>
                                        <p:attrNameLst>
                                          <p:attrName>style.visibility</p:attrName>
                                        </p:attrNameLst>
                                      </p:cBhvr>
                                      <p:to>
                                        <p:strVal val="visible"/>
                                      </p:to>
                                    </p:set>
                                    <p:animEffect transition="in" filter="randombar(horizontal)">
                                      <p:cBhvr>
                                        <p:cTn id="22" dur="500"/>
                                        <p:tgtEl>
                                          <p:spTgt spid="205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2061"/>
                                        </p:tgtEl>
                                        <p:attrNameLst>
                                          <p:attrName>style.visibility</p:attrName>
                                        </p:attrNameLst>
                                      </p:cBhvr>
                                      <p:to>
                                        <p:strVal val="visible"/>
                                      </p:to>
                                    </p:set>
                                    <p:animEffect transition="in" filter="randombar(horizontal)">
                                      <p:cBhvr>
                                        <p:cTn id="27" dur="500"/>
                                        <p:tgtEl>
                                          <p:spTgt spid="20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nodeType="clickEffect">
                                  <p:stCondLst>
                                    <p:cond delay="0"/>
                                  </p:stCondLst>
                                  <p:childTnLst>
                                    <p:set>
                                      <p:cBhvr>
                                        <p:cTn id="31" dur="1" fill="hold">
                                          <p:stCondLst>
                                            <p:cond delay="0"/>
                                          </p:stCondLst>
                                        </p:cTn>
                                        <p:tgtEl>
                                          <p:spTgt spid="2062"/>
                                        </p:tgtEl>
                                        <p:attrNameLst>
                                          <p:attrName>style.visibility</p:attrName>
                                        </p:attrNameLst>
                                      </p:cBhvr>
                                      <p:to>
                                        <p:strVal val="visible"/>
                                      </p:to>
                                    </p:set>
                                    <p:animEffect transition="in" filter="randombar(horizontal)">
                                      <p:cBhvr>
                                        <p:cTn id="32" dur="500"/>
                                        <p:tgtEl>
                                          <p:spTgt spid="206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nodeType="clickEffect">
                                  <p:stCondLst>
                                    <p:cond delay="0"/>
                                  </p:stCondLst>
                                  <p:childTnLst>
                                    <p:set>
                                      <p:cBhvr>
                                        <p:cTn id="36" dur="1" fill="hold">
                                          <p:stCondLst>
                                            <p:cond delay="0"/>
                                          </p:stCondLst>
                                        </p:cTn>
                                        <p:tgtEl>
                                          <p:spTgt spid="2060"/>
                                        </p:tgtEl>
                                        <p:attrNameLst>
                                          <p:attrName>style.visibility</p:attrName>
                                        </p:attrNameLst>
                                      </p:cBhvr>
                                      <p:to>
                                        <p:strVal val="visible"/>
                                      </p:to>
                                    </p:set>
                                    <p:animEffect transition="in" filter="randombar(horizontal)">
                                      <p:cBhvr>
                                        <p:cTn id="37" dur="500"/>
                                        <p:tgtEl>
                                          <p:spTgt spid="20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nodeType="clickEffect">
                                  <p:stCondLst>
                                    <p:cond delay="0"/>
                                  </p:stCondLst>
                                  <p:childTnLst>
                                    <p:set>
                                      <p:cBhvr>
                                        <p:cTn id="41" dur="1" fill="hold">
                                          <p:stCondLst>
                                            <p:cond delay="0"/>
                                          </p:stCondLst>
                                        </p:cTn>
                                        <p:tgtEl>
                                          <p:spTgt spid="2071"/>
                                        </p:tgtEl>
                                        <p:attrNameLst>
                                          <p:attrName>style.visibility</p:attrName>
                                        </p:attrNameLst>
                                      </p:cBhvr>
                                      <p:to>
                                        <p:strVal val="visible"/>
                                      </p:to>
                                    </p:set>
                                    <p:animEffect transition="in" filter="randombar(horizontal)">
                                      <p:cBhvr>
                                        <p:cTn id="42" dur="500"/>
                                        <p:tgtEl>
                                          <p:spTgt spid="207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nodeType="clickEffect">
                                  <p:stCondLst>
                                    <p:cond delay="0"/>
                                  </p:stCondLst>
                                  <p:childTnLst>
                                    <p:set>
                                      <p:cBhvr>
                                        <p:cTn id="46" dur="1" fill="hold">
                                          <p:stCondLst>
                                            <p:cond delay="0"/>
                                          </p:stCondLst>
                                        </p:cTn>
                                        <p:tgtEl>
                                          <p:spTgt spid="2065"/>
                                        </p:tgtEl>
                                        <p:attrNameLst>
                                          <p:attrName>style.visibility</p:attrName>
                                        </p:attrNameLst>
                                      </p:cBhvr>
                                      <p:to>
                                        <p:strVal val="visible"/>
                                      </p:to>
                                    </p:set>
                                    <p:animEffect transition="in" filter="randombar(horizontal)">
                                      <p:cBhvr>
                                        <p:cTn id="47" dur="500"/>
                                        <p:tgtEl>
                                          <p:spTgt spid="206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nodeType="clickEffect">
                                  <p:stCondLst>
                                    <p:cond delay="0"/>
                                  </p:stCondLst>
                                  <p:childTnLst>
                                    <p:set>
                                      <p:cBhvr>
                                        <p:cTn id="51" dur="1" fill="hold">
                                          <p:stCondLst>
                                            <p:cond delay="0"/>
                                          </p:stCondLst>
                                        </p:cTn>
                                        <p:tgtEl>
                                          <p:spTgt spid="2067"/>
                                        </p:tgtEl>
                                        <p:attrNameLst>
                                          <p:attrName>style.visibility</p:attrName>
                                        </p:attrNameLst>
                                      </p:cBhvr>
                                      <p:to>
                                        <p:strVal val="visible"/>
                                      </p:to>
                                    </p:set>
                                    <p:animEffect transition="in" filter="randombar(horizontal)">
                                      <p:cBhvr>
                                        <p:cTn id="52" dur="500"/>
                                        <p:tgtEl>
                                          <p:spTgt spid="206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4" presetClass="entr" presetSubtype="10" fill="hold" nodeType="clickEffect">
                                  <p:stCondLst>
                                    <p:cond delay="0"/>
                                  </p:stCondLst>
                                  <p:childTnLst>
                                    <p:set>
                                      <p:cBhvr>
                                        <p:cTn id="56" dur="1" fill="hold">
                                          <p:stCondLst>
                                            <p:cond delay="0"/>
                                          </p:stCondLst>
                                        </p:cTn>
                                        <p:tgtEl>
                                          <p:spTgt spid="2063"/>
                                        </p:tgtEl>
                                        <p:attrNameLst>
                                          <p:attrName>style.visibility</p:attrName>
                                        </p:attrNameLst>
                                      </p:cBhvr>
                                      <p:to>
                                        <p:strVal val="visible"/>
                                      </p:to>
                                    </p:set>
                                    <p:animEffect transition="in" filter="randombar(horizontal)">
                                      <p:cBhvr>
                                        <p:cTn id="57" dur="500"/>
                                        <p:tgtEl>
                                          <p:spTgt spid="206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4" presetClass="entr" presetSubtype="10" fill="hold" nodeType="clickEffect">
                                  <p:stCondLst>
                                    <p:cond delay="0"/>
                                  </p:stCondLst>
                                  <p:childTnLst>
                                    <p:set>
                                      <p:cBhvr>
                                        <p:cTn id="61" dur="1" fill="hold">
                                          <p:stCondLst>
                                            <p:cond delay="0"/>
                                          </p:stCondLst>
                                        </p:cTn>
                                        <p:tgtEl>
                                          <p:spTgt spid="2069"/>
                                        </p:tgtEl>
                                        <p:attrNameLst>
                                          <p:attrName>style.visibility</p:attrName>
                                        </p:attrNameLst>
                                      </p:cBhvr>
                                      <p:to>
                                        <p:strVal val="visible"/>
                                      </p:to>
                                    </p:set>
                                    <p:animEffect transition="in" filter="randombar(horizontal)">
                                      <p:cBhvr>
                                        <p:cTn id="62" dur="500"/>
                                        <p:tgtEl>
                                          <p:spTgt spid="206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4" presetClass="entr" presetSubtype="10" fill="hold" nodeType="clickEffect">
                                  <p:stCondLst>
                                    <p:cond delay="0"/>
                                  </p:stCondLst>
                                  <p:childTnLst>
                                    <p:set>
                                      <p:cBhvr>
                                        <p:cTn id="66" dur="1" fill="hold">
                                          <p:stCondLst>
                                            <p:cond delay="0"/>
                                          </p:stCondLst>
                                        </p:cTn>
                                        <p:tgtEl>
                                          <p:spTgt spid="2066"/>
                                        </p:tgtEl>
                                        <p:attrNameLst>
                                          <p:attrName>style.visibility</p:attrName>
                                        </p:attrNameLst>
                                      </p:cBhvr>
                                      <p:to>
                                        <p:strVal val="visible"/>
                                      </p:to>
                                    </p:set>
                                    <p:animEffect transition="in" filter="randombar(horizontal)">
                                      <p:cBhvr>
                                        <p:cTn id="67" dur="500"/>
                                        <p:tgtEl>
                                          <p:spTgt spid="206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4" presetClass="entr" presetSubtype="10" fill="hold" nodeType="clickEffect">
                                  <p:stCondLst>
                                    <p:cond delay="0"/>
                                  </p:stCondLst>
                                  <p:childTnLst>
                                    <p:set>
                                      <p:cBhvr>
                                        <p:cTn id="71" dur="1" fill="hold">
                                          <p:stCondLst>
                                            <p:cond delay="0"/>
                                          </p:stCondLst>
                                        </p:cTn>
                                        <p:tgtEl>
                                          <p:spTgt spid="2068"/>
                                        </p:tgtEl>
                                        <p:attrNameLst>
                                          <p:attrName>style.visibility</p:attrName>
                                        </p:attrNameLst>
                                      </p:cBhvr>
                                      <p:to>
                                        <p:strVal val="visible"/>
                                      </p:to>
                                    </p:set>
                                    <p:animEffect transition="in" filter="randombar(horizontal)">
                                      <p:cBhvr>
                                        <p:cTn id="72" dur="500"/>
                                        <p:tgtEl>
                                          <p:spTgt spid="206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4" presetClass="entr" presetSubtype="10" fill="hold" nodeType="clickEffect">
                                  <p:stCondLst>
                                    <p:cond delay="0"/>
                                  </p:stCondLst>
                                  <p:childTnLst>
                                    <p:set>
                                      <p:cBhvr>
                                        <p:cTn id="76" dur="1" fill="hold">
                                          <p:stCondLst>
                                            <p:cond delay="0"/>
                                          </p:stCondLst>
                                        </p:cTn>
                                        <p:tgtEl>
                                          <p:spTgt spid="2064"/>
                                        </p:tgtEl>
                                        <p:attrNameLst>
                                          <p:attrName>style.visibility</p:attrName>
                                        </p:attrNameLst>
                                      </p:cBhvr>
                                      <p:to>
                                        <p:strVal val="visible"/>
                                      </p:to>
                                    </p:set>
                                    <p:animEffect transition="in" filter="randombar(horizontal)">
                                      <p:cBhvr>
                                        <p:cTn id="77" dur="500"/>
                                        <p:tgtEl>
                                          <p:spTgt spid="206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4" presetClass="entr" presetSubtype="10" fill="hold" nodeType="clickEffect">
                                  <p:stCondLst>
                                    <p:cond delay="0"/>
                                  </p:stCondLst>
                                  <p:childTnLst>
                                    <p:set>
                                      <p:cBhvr>
                                        <p:cTn id="81" dur="1" fill="hold">
                                          <p:stCondLst>
                                            <p:cond delay="0"/>
                                          </p:stCondLst>
                                        </p:cTn>
                                        <p:tgtEl>
                                          <p:spTgt spid="2070"/>
                                        </p:tgtEl>
                                        <p:attrNameLst>
                                          <p:attrName>style.visibility</p:attrName>
                                        </p:attrNameLst>
                                      </p:cBhvr>
                                      <p:to>
                                        <p:strVal val="visible"/>
                                      </p:to>
                                    </p:set>
                                    <p:animEffect transition="in" filter="randombar(horizontal)">
                                      <p:cBhvr>
                                        <p:cTn id="82" dur="500"/>
                                        <p:tgtEl>
                                          <p:spTgt spid="2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1" name="Rectangle 5">
            <a:extLst>
              <a:ext uri="{FF2B5EF4-FFF2-40B4-BE49-F238E27FC236}">
                <a16:creationId xmlns:a16="http://schemas.microsoft.com/office/drawing/2014/main" xmlns="" id="{604C57CF-9001-4656-AC27-14DC49C20AFA}"/>
              </a:ext>
            </a:extLst>
          </p:cNvPr>
          <p:cNvSpPr>
            <a:spLocks noChangeArrowheads="1"/>
          </p:cNvSpPr>
          <p:nvPr/>
        </p:nvSpPr>
        <p:spPr bwMode="auto">
          <a:xfrm>
            <a:off x="1436691" y="658467"/>
            <a:ext cx="7237526"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30000"/>
              </a:lnSpc>
            </a:pPr>
            <a:r>
              <a:rPr lang="en-US" altLang="zh-CN" sz="2400" b="1" dirty="0">
                <a:solidFill>
                  <a:srgbClr val="0000FF"/>
                </a:solidFill>
                <a:latin typeface="+mn-lt"/>
                <a:ea typeface="楷体" panose="02010609060101010101" pitchFamily="49" charset="-122"/>
              </a:rPr>
              <a:t>3</a:t>
            </a:r>
            <a:r>
              <a:rPr lang="en-US" altLang="zh-CN" sz="2400" b="1" dirty="0" smtClean="0">
                <a:solidFill>
                  <a:srgbClr val="0000FF"/>
                </a:solidFill>
                <a:latin typeface="+mn-lt"/>
                <a:ea typeface="楷体" panose="02010609060101010101" pitchFamily="49" charset="-122"/>
              </a:rPr>
              <a:t>.   </a:t>
            </a:r>
            <a:r>
              <a:rPr lang="zh-CN" altLang="en-US" sz="2400" b="1" dirty="0" smtClean="0">
                <a:latin typeface="+mn-lt"/>
                <a:ea typeface="楷体" panose="02010609060101010101" pitchFamily="49" charset="-122"/>
              </a:rPr>
              <a:t>观</a:t>
            </a:r>
            <a:r>
              <a:rPr lang="zh-CN" altLang="en-US" sz="2400" b="1" dirty="0">
                <a:latin typeface="+mn-lt"/>
                <a:ea typeface="楷体" panose="02010609060101010101" pitchFamily="49" charset="-122"/>
              </a:rPr>
              <a:t>察下列图</a:t>
            </a:r>
            <a:r>
              <a:rPr lang="zh-CN" altLang="en-US" sz="2400" b="1" dirty="0" smtClean="0">
                <a:latin typeface="+mn-lt"/>
                <a:ea typeface="楷体" panose="02010609060101010101" pitchFamily="49" charset="-122"/>
              </a:rPr>
              <a:t>形，并</a:t>
            </a:r>
            <a:r>
              <a:rPr lang="zh-CN" altLang="en-US" sz="2400" b="1" dirty="0">
                <a:latin typeface="+mn-lt"/>
                <a:ea typeface="楷体" panose="02010609060101010101" pitchFamily="49" charset="-122"/>
              </a:rPr>
              <a:t>阅读图形下面的相关文</a:t>
            </a:r>
            <a:r>
              <a:rPr lang="zh-CN" altLang="en-US" sz="2400" b="1" dirty="0" smtClean="0">
                <a:latin typeface="+mn-lt"/>
                <a:ea typeface="楷体" panose="02010609060101010101" pitchFamily="49" charset="-122"/>
              </a:rPr>
              <a:t>字，解</a:t>
            </a:r>
            <a:r>
              <a:rPr lang="zh-CN" altLang="en-US" sz="2400" b="1" dirty="0">
                <a:latin typeface="+mn-lt"/>
                <a:ea typeface="楷体" panose="02010609060101010101" pitchFamily="49" charset="-122"/>
              </a:rPr>
              <a:t>答下列问题：</a:t>
            </a:r>
          </a:p>
        </p:txBody>
      </p:sp>
      <p:pic>
        <p:nvPicPr>
          <p:cNvPr id="162822" name="Picture 6" descr="E:\四清\八上数学（人教）四清2014 教用 √黄旭（外）\Q20.TIF">
            <a:extLst>
              <a:ext uri="{FF2B5EF4-FFF2-40B4-BE49-F238E27FC236}">
                <a16:creationId xmlns:a16="http://schemas.microsoft.com/office/drawing/2014/main" xmlns="" id="{1937BDB9-FE60-4865-A14A-E296E2E53B18}"/>
              </a:ext>
            </a:extLst>
          </p:cNvPr>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36549" y="1770353"/>
            <a:ext cx="6440009" cy="168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3" name="Rectangle 7">
            <a:extLst>
              <a:ext uri="{FF2B5EF4-FFF2-40B4-BE49-F238E27FC236}">
                <a16:creationId xmlns:a16="http://schemas.microsoft.com/office/drawing/2014/main" xmlns="" id="{9DCB2A08-4A4B-4B4A-8546-4C6155C6C656}"/>
              </a:ext>
            </a:extLst>
          </p:cNvPr>
          <p:cNvSpPr>
            <a:spLocks noChangeArrowheads="1"/>
          </p:cNvSpPr>
          <p:nvPr/>
        </p:nvSpPr>
        <p:spPr bwMode="auto">
          <a:xfrm>
            <a:off x="1639887" y="3738617"/>
            <a:ext cx="49968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zh-CN" altLang="en-US" sz="2400" b="1" dirty="0">
                <a:latin typeface="+mn-lt"/>
                <a:ea typeface="楷体" panose="02010609060101010101" pitchFamily="49" charset="-122"/>
              </a:rPr>
              <a:t>十边形有多少条对角线？</a:t>
            </a:r>
            <a:r>
              <a:rPr lang="en-US" altLang="zh-CN" sz="2400" b="1" i="1" dirty="0">
                <a:latin typeface="+mn-lt"/>
                <a:ea typeface="楷体" panose="02010609060101010101" pitchFamily="49" charset="-122"/>
              </a:rPr>
              <a:t>n</a:t>
            </a:r>
            <a:r>
              <a:rPr lang="zh-CN" altLang="en-US" sz="2400" b="1" dirty="0">
                <a:latin typeface="+mn-lt"/>
                <a:ea typeface="楷体" panose="02010609060101010101" pitchFamily="49" charset="-122"/>
              </a:rPr>
              <a:t>边形呢？</a:t>
            </a:r>
          </a:p>
        </p:txBody>
      </p:sp>
      <p:grpSp>
        <p:nvGrpSpPr>
          <p:cNvPr id="9" name="组合 5">
            <a:extLst>
              <a:ext uri="{FF2B5EF4-FFF2-40B4-BE49-F238E27FC236}">
                <a16:creationId xmlns:a16="http://schemas.microsoft.com/office/drawing/2014/main" xmlns="" id="{72F66787-C5C4-4345-B940-2627882ABCBD}"/>
              </a:ext>
            </a:extLst>
          </p:cNvPr>
          <p:cNvGrpSpPr>
            <a:grpSpLocks/>
          </p:cNvGrpSpPr>
          <p:nvPr/>
        </p:nvGrpSpPr>
        <p:grpSpPr bwMode="auto">
          <a:xfrm>
            <a:off x="10020" y="-34792"/>
            <a:ext cx="1869440" cy="477838"/>
            <a:chOff x="248" y="32"/>
            <a:chExt cx="2944" cy="752"/>
          </a:xfrm>
        </p:grpSpPr>
        <p:sp>
          <p:nvSpPr>
            <p:cNvPr id="10" name="文本框 15">
              <a:extLst>
                <a:ext uri="{FF2B5EF4-FFF2-40B4-BE49-F238E27FC236}">
                  <a16:creationId xmlns:a16="http://schemas.microsoft.com/office/drawing/2014/main" xmlns="" id="{B8A06DEF-32DD-4A7D-923B-F64D9442E5BD}"/>
                </a:ext>
              </a:extLst>
            </p:cNvPr>
            <p:cNvSpPr txBox="1">
              <a:spLocks noChangeArrowheads="1"/>
            </p:cNvSpPr>
            <p:nvPr/>
          </p:nvSpPr>
          <p:spPr bwMode="auto">
            <a:xfrm>
              <a:off x="882" y="32"/>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巩固练习</a:t>
              </a:r>
            </a:p>
          </p:txBody>
        </p:sp>
        <p:grpSp>
          <p:nvGrpSpPr>
            <p:cNvPr id="11" name="组合 2">
              <a:extLst>
                <a:ext uri="{FF2B5EF4-FFF2-40B4-BE49-F238E27FC236}">
                  <a16:creationId xmlns:a16="http://schemas.microsoft.com/office/drawing/2014/main" xmlns="" id="{44794F5B-B0C2-4FD9-9D5F-0D7CD02698CF}"/>
                </a:ext>
              </a:extLst>
            </p:cNvPr>
            <p:cNvGrpSpPr>
              <a:grpSpLocks/>
            </p:cNvGrpSpPr>
            <p:nvPr/>
          </p:nvGrpSpPr>
          <p:grpSpPr bwMode="auto">
            <a:xfrm>
              <a:off x="248" y="196"/>
              <a:ext cx="2944" cy="588"/>
              <a:chOff x="248" y="196"/>
              <a:chExt cx="2944" cy="588"/>
            </a:xfrm>
          </p:grpSpPr>
          <p:cxnSp>
            <p:nvCxnSpPr>
              <p:cNvPr id="12" name="直线连接符 14">
                <a:extLst>
                  <a:ext uri="{FF2B5EF4-FFF2-40B4-BE49-F238E27FC236}">
                    <a16:creationId xmlns:a16="http://schemas.microsoft.com/office/drawing/2014/main" xmlns="" id="{E619921C-3531-4A05-9D41-DD7279FE95E2}"/>
                  </a:ext>
                </a:extLst>
              </p:cNvPr>
              <p:cNvCxnSpPr/>
              <p:nvPr/>
            </p:nvCxnSpPr>
            <p:spPr>
              <a:xfrm>
                <a:off x="248" y="777"/>
                <a:ext cx="2944" cy="7"/>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3" name="Freeform 74">
                <a:extLst>
                  <a:ext uri="{FF2B5EF4-FFF2-40B4-BE49-F238E27FC236}">
                    <a16:creationId xmlns:a16="http://schemas.microsoft.com/office/drawing/2014/main" xmlns="" id="{7F66DA19-D205-447F-B807-FA3F27E7F1D6}"/>
                  </a:ext>
                </a:extLst>
              </p:cNvPr>
              <p:cNvSpPr>
                <a:spLocks noChangeAspect="1" noEditPoints="1"/>
              </p:cNvSpPr>
              <p:nvPr/>
            </p:nvSpPr>
            <p:spPr bwMode="auto">
              <a:xfrm>
                <a:off x="326" y="196"/>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600" y="658467"/>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2823"/>
                                        </p:tgtEl>
                                        <p:attrNameLst>
                                          <p:attrName>style.visibility</p:attrName>
                                        </p:attrNameLst>
                                      </p:cBhvr>
                                      <p:to>
                                        <p:strVal val="visible"/>
                                      </p:to>
                                    </p:set>
                                    <p:anim calcmode="lin" valueType="num">
                                      <p:cBhvr>
                                        <p:cTn id="7" dur="500" fill="hold"/>
                                        <p:tgtEl>
                                          <p:spTgt spid="162823"/>
                                        </p:tgtEl>
                                        <p:attrNameLst>
                                          <p:attrName>ppt_x</p:attrName>
                                        </p:attrNameLst>
                                      </p:cBhvr>
                                      <p:tavLst>
                                        <p:tav tm="0">
                                          <p:val>
                                            <p:strVal val="#ppt_x"/>
                                          </p:val>
                                        </p:tav>
                                        <p:tav tm="100000">
                                          <p:val>
                                            <p:strVal val="#ppt_x"/>
                                          </p:val>
                                        </p:tav>
                                      </p:tavLst>
                                    </p:anim>
                                    <p:anim calcmode="lin" valueType="num">
                                      <p:cBhvr>
                                        <p:cTn id="8" dur="500" fill="hold"/>
                                        <p:tgtEl>
                                          <p:spTgt spid="1628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2822"/>
                                        </p:tgtEl>
                                        <p:attrNameLst>
                                          <p:attrName>style.visibility</p:attrName>
                                        </p:attrNameLst>
                                      </p:cBhvr>
                                      <p:to>
                                        <p:strVal val="visible"/>
                                      </p:to>
                                    </p:set>
                                    <p:anim calcmode="lin" valueType="num">
                                      <p:cBhvr>
                                        <p:cTn id="11" dur="500" fill="hold"/>
                                        <p:tgtEl>
                                          <p:spTgt spid="162822"/>
                                        </p:tgtEl>
                                        <p:attrNameLst>
                                          <p:attrName>ppt_x</p:attrName>
                                        </p:attrNameLst>
                                      </p:cBhvr>
                                      <p:tavLst>
                                        <p:tav tm="0">
                                          <p:val>
                                            <p:strVal val="#ppt_x"/>
                                          </p:val>
                                        </p:tav>
                                        <p:tav tm="100000">
                                          <p:val>
                                            <p:strVal val="#ppt_x"/>
                                          </p:val>
                                        </p:tav>
                                      </p:tavLst>
                                    </p:anim>
                                    <p:anim calcmode="lin" valueType="num">
                                      <p:cBhvr>
                                        <p:cTn id="12" dur="500" fill="hold"/>
                                        <p:tgtEl>
                                          <p:spTgt spid="1628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a:extLst>
              <a:ext uri="{FF2B5EF4-FFF2-40B4-BE49-F238E27FC236}">
                <a16:creationId xmlns:a16="http://schemas.microsoft.com/office/drawing/2014/main" xmlns="" id="{C1DC2157-A794-4E18-8244-70C35E672840}"/>
              </a:ext>
            </a:extLst>
          </p:cNvPr>
          <p:cNvGrpSpPr>
            <a:grpSpLocks/>
          </p:cNvGrpSpPr>
          <p:nvPr/>
        </p:nvGrpSpPr>
        <p:grpSpPr bwMode="auto">
          <a:xfrm>
            <a:off x="855517" y="590965"/>
            <a:ext cx="7366621" cy="3785985"/>
            <a:chOff x="40" y="980"/>
            <a:chExt cx="6188" cy="3181"/>
          </a:xfrm>
        </p:grpSpPr>
        <p:sp>
          <p:nvSpPr>
            <p:cNvPr id="54274" name="Rectangle 5">
              <a:extLst>
                <a:ext uri="{FF2B5EF4-FFF2-40B4-BE49-F238E27FC236}">
                  <a16:creationId xmlns:a16="http://schemas.microsoft.com/office/drawing/2014/main" xmlns="" id="{49560ED6-A001-4C17-BC46-9DB767F7BECB}"/>
                </a:ext>
              </a:extLst>
            </p:cNvPr>
            <p:cNvSpPr>
              <a:spLocks noChangeArrowheads="1"/>
            </p:cNvSpPr>
            <p:nvPr/>
          </p:nvSpPr>
          <p:spPr bwMode="auto">
            <a:xfrm>
              <a:off x="40" y="980"/>
              <a:ext cx="6188" cy="3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00000"/>
                </a:lnSpc>
              </a:pPr>
              <a:r>
                <a:rPr lang="zh-CN" altLang="en-US" sz="2400" b="1" dirty="0">
                  <a:solidFill>
                    <a:srgbClr val="0000FF"/>
                  </a:solidFill>
                  <a:latin typeface="+mn-lt"/>
                  <a:ea typeface="黑体" panose="02010609060101010101" pitchFamily="49" charset="-122"/>
                </a:rPr>
                <a:t>解：</a:t>
              </a:r>
              <a:r>
                <a:rPr lang="zh-CN" altLang="en-US" sz="2400" b="1" dirty="0">
                  <a:latin typeface="+mn-lt"/>
                  <a:ea typeface="仿宋" panose="02010609060101010101" pitchFamily="49" charset="-122"/>
                </a:rPr>
                <a:t>∵四边形的对角线条数为</a:t>
              </a:r>
              <a:r>
                <a:rPr lang="en-US" altLang="zh-CN" sz="2400" b="1" dirty="0">
                  <a:solidFill>
                    <a:srgbClr val="FF0000"/>
                  </a:solidFill>
                  <a:latin typeface="+mn-lt"/>
                  <a:ea typeface="仿宋" panose="02010609060101010101" pitchFamily="49" charset="-122"/>
                </a:rPr>
                <a:t>4×(4</a:t>
              </a:r>
              <a:r>
                <a:rPr lang="zh-CN" altLang="en-US" sz="2400" b="1" dirty="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   </a:t>
              </a:r>
              <a:r>
                <a:rPr lang="zh-CN" altLang="en-US" sz="2400" b="1" dirty="0">
                  <a:solidFill>
                    <a:srgbClr val="FF0000"/>
                  </a:solidFill>
                  <a:latin typeface="+mn-lt"/>
                  <a:ea typeface="仿宋" panose="02010609060101010101" pitchFamily="49" charset="-122"/>
                </a:rPr>
                <a:t>＝</a:t>
              </a:r>
              <a:r>
                <a:rPr lang="en-US" altLang="zh-CN" sz="2400" b="1" dirty="0" smtClean="0">
                  <a:solidFill>
                    <a:srgbClr val="FF0000"/>
                  </a:solidFill>
                  <a:latin typeface="+mn-lt"/>
                  <a:ea typeface="仿宋" panose="02010609060101010101" pitchFamily="49" charset="-122"/>
                </a:rPr>
                <a:t>2</a:t>
              </a:r>
              <a:r>
                <a:rPr lang="en-US" altLang="zh-CN" sz="2400" b="1" dirty="0" smtClean="0">
                  <a:latin typeface="+mn-lt"/>
                  <a:ea typeface="仿宋" panose="02010609060101010101" pitchFamily="49" charset="-122"/>
                </a:rPr>
                <a:t>.</a:t>
              </a:r>
              <a:endParaRPr lang="en-US" altLang="zh-CN" sz="2400" b="1" dirty="0">
                <a:latin typeface="+mn-lt"/>
                <a:ea typeface="仿宋" panose="02010609060101010101" pitchFamily="49" charset="-122"/>
              </a:endParaRPr>
            </a:p>
            <a:p>
              <a:pPr eaLnBrk="0" hangingPunct="0">
                <a:lnSpc>
                  <a:spcPct val="200000"/>
                </a:lnSpc>
              </a:pPr>
              <a:r>
                <a:rPr lang="zh-CN" altLang="en-US" sz="2400" b="1" dirty="0">
                  <a:latin typeface="+mn-lt"/>
                  <a:ea typeface="仿宋" panose="02010609060101010101" pitchFamily="49" charset="-122"/>
                </a:rPr>
                <a:t>五边形的对角线条数为</a:t>
              </a:r>
              <a:r>
                <a:rPr lang="en-US" altLang="zh-CN" sz="2400" b="1" dirty="0">
                  <a:solidFill>
                    <a:srgbClr val="FF0000"/>
                  </a:solidFill>
                  <a:latin typeface="+mn-lt"/>
                  <a:ea typeface="仿宋" panose="02010609060101010101" pitchFamily="49" charset="-122"/>
                </a:rPr>
                <a:t>5×(5</a:t>
              </a:r>
              <a:r>
                <a:rPr lang="zh-CN" altLang="en-US" sz="2400" b="1" dirty="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   </a:t>
              </a:r>
              <a:r>
                <a:rPr lang="zh-CN" altLang="en-US" sz="2400" b="1" dirty="0">
                  <a:solidFill>
                    <a:srgbClr val="FF0000"/>
                  </a:solidFill>
                  <a:latin typeface="+mn-lt"/>
                  <a:ea typeface="仿宋" panose="02010609060101010101" pitchFamily="49" charset="-122"/>
                </a:rPr>
                <a:t>＝</a:t>
              </a:r>
              <a:r>
                <a:rPr lang="en-US" altLang="zh-CN" sz="2400" b="1" dirty="0" smtClean="0">
                  <a:solidFill>
                    <a:srgbClr val="FF0000"/>
                  </a:solidFill>
                  <a:latin typeface="+mn-lt"/>
                  <a:ea typeface="仿宋" panose="02010609060101010101" pitchFamily="49" charset="-122"/>
                </a:rPr>
                <a:t>5</a:t>
              </a:r>
              <a:r>
                <a:rPr lang="en-US" altLang="zh-CN" sz="2400" b="1" dirty="0">
                  <a:latin typeface="+mn-lt"/>
                  <a:ea typeface="仿宋" panose="02010609060101010101" pitchFamily="49" charset="-122"/>
                </a:rPr>
                <a:t>.</a:t>
              </a:r>
            </a:p>
            <a:p>
              <a:pPr eaLnBrk="0" hangingPunct="0">
                <a:lnSpc>
                  <a:spcPct val="200000"/>
                </a:lnSpc>
              </a:pPr>
              <a:r>
                <a:rPr lang="zh-CN" altLang="en-US" sz="2400" b="1" dirty="0">
                  <a:latin typeface="+mn-lt"/>
                  <a:ea typeface="仿宋" panose="02010609060101010101" pitchFamily="49" charset="-122"/>
                </a:rPr>
                <a:t>六边形的对角线条数为</a:t>
              </a:r>
              <a:r>
                <a:rPr lang="en-US" altLang="zh-CN" sz="2400" b="1" dirty="0">
                  <a:solidFill>
                    <a:srgbClr val="FF0000"/>
                  </a:solidFill>
                  <a:latin typeface="+mn-lt"/>
                  <a:ea typeface="仿宋" panose="02010609060101010101" pitchFamily="49" charset="-122"/>
                </a:rPr>
                <a:t>6×(6</a:t>
              </a:r>
              <a:r>
                <a:rPr lang="zh-CN" altLang="en-US" sz="2400" b="1" dirty="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   </a:t>
              </a:r>
              <a:r>
                <a:rPr lang="zh-CN" altLang="en-US" sz="2400" b="1" dirty="0">
                  <a:solidFill>
                    <a:srgbClr val="FF0000"/>
                  </a:solidFill>
                  <a:latin typeface="+mn-lt"/>
                  <a:ea typeface="仿宋" panose="02010609060101010101" pitchFamily="49" charset="-122"/>
                </a:rPr>
                <a:t>＝</a:t>
              </a:r>
              <a:r>
                <a:rPr lang="en-US" altLang="zh-CN" sz="2400" b="1" dirty="0" smtClean="0">
                  <a:solidFill>
                    <a:srgbClr val="FF0000"/>
                  </a:solidFill>
                  <a:latin typeface="+mn-lt"/>
                  <a:ea typeface="仿宋" panose="02010609060101010101" pitchFamily="49" charset="-122"/>
                </a:rPr>
                <a:t>9</a:t>
              </a:r>
              <a:r>
                <a:rPr lang="en-US" altLang="zh-CN" sz="2400" b="1" dirty="0">
                  <a:latin typeface="+mn-lt"/>
                  <a:ea typeface="仿宋" panose="02010609060101010101" pitchFamily="49" charset="-122"/>
                </a:rPr>
                <a:t>.</a:t>
              </a:r>
            </a:p>
            <a:p>
              <a:pPr eaLnBrk="0" hangingPunct="0">
                <a:lnSpc>
                  <a:spcPct val="200000"/>
                </a:lnSpc>
              </a:pPr>
              <a:r>
                <a:rPr lang="en-US" altLang="zh-CN" sz="2400" b="1" dirty="0">
                  <a:latin typeface="+mn-lt"/>
                  <a:ea typeface="仿宋" panose="02010609060101010101" pitchFamily="49" charset="-122"/>
                </a:rPr>
                <a:t>∴</a:t>
              </a:r>
              <a:r>
                <a:rPr lang="zh-CN" altLang="en-US" sz="2400" b="1" dirty="0">
                  <a:latin typeface="+mn-lt"/>
                  <a:ea typeface="仿宋" panose="02010609060101010101" pitchFamily="49" charset="-122"/>
                </a:rPr>
                <a:t>十边形的对角线条数为</a:t>
              </a:r>
              <a:r>
                <a:rPr lang="en-US" altLang="zh-CN" sz="2400" b="1" dirty="0">
                  <a:solidFill>
                    <a:srgbClr val="FF0000"/>
                  </a:solidFill>
                  <a:latin typeface="+mn-lt"/>
                  <a:ea typeface="仿宋" panose="02010609060101010101" pitchFamily="49" charset="-122"/>
                </a:rPr>
                <a:t>10×(10</a:t>
              </a:r>
              <a:r>
                <a:rPr lang="zh-CN" altLang="en-US" sz="2400" b="1" dirty="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   </a:t>
              </a:r>
              <a:r>
                <a:rPr lang="zh-CN" altLang="en-US" sz="2400" b="1" dirty="0">
                  <a:solidFill>
                    <a:srgbClr val="FF0000"/>
                  </a:solidFill>
                  <a:latin typeface="+mn-lt"/>
                  <a:ea typeface="仿宋" panose="02010609060101010101" pitchFamily="49" charset="-122"/>
                </a:rPr>
                <a:t>＝</a:t>
              </a:r>
              <a:r>
                <a:rPr lang="en-US" altLang="zh-CN" sz="2400" b="1" dirty="0" smtClean="0">
                  <a:solidFill>
                    <a:srgbClr val="FF0000"/>
                  </a:solidFill>
                  <a:latin typeface="+mn-lt"/>
                  <a:ea typeface="仿宋" panose="02010609060101010101" pitchFamily="49" charset="-122"/>
                </a:rPr>
                <a:t>35</a:t>
              </a:r>
              <a:r>
                <a:rPr lang="en-US" altLang="zh-CN" sz="2400" b="1" dirty="0">
                  <a:latin typeface="+mn-lt"/>
                  <a:ea typeface="仿宋" panose="02010609060101010101" pitchFamily="49" charset="-122"/>
                </a:rPr>
                <a:t>.</a:t>
              </a:r>
            </a:p>
            <a:p>
              <a:pPr eaLnBrk="0" hangingPunct="0">
                <a:lnSpc>
                  <a:spcPct val="200000"/>
                </a:lnSpc>
              </a:pPr>
              <a:r>
                <a:rPr lang="en-US" altLang="zh-CN" sz="2400" b="1" i="1" dirty="0">
                  <a:latin typeface="+mn-lt"/>
                  <a:ea typeface="仿宋" panose="02010609060101010101" pitchFamily="49" charset="-122"/>
                </a:rPr>
                <a:t>n</a:t>
              </a:r>
              <a:r>
                <a:rPr lang="zh-CN" altLang="en-US" sz="2400" b="1" dirty="0">
                  <a:latin typeface="+mn-lt"/>
                  <a:ea typeface="仿宋" panose="02010609060101010101" pitchFamily="49" charset="-122"/>
                </a:rPr>
                <a:t>边形的对角线条数</a:t>
              </a:r>
              <a:r>
                <a:rPr lang="zh-CN" altLang="en-US" sz="2400" b="1" dirty="0" smtClean="0">
                  <a:latin typeface="+mn-lt"/>
                  <a:ea typeface="仿宋" panose="02010609060101010101" pitchFamily="49" charset="-122"/>
                </a:rPr>
                <a:t>为   </a:t>
              </a:r>
              <a:r>
                <a:rPr lang="en-US" altLang="zh-CN" sz="2400" b="1" i="1" dirty="0">
                  <a:solidFill>
                    <a:srgbClr val="FF0000"/>
                  </a:solidFill>
                  <a:latin typeface="+mn-lt"/>
                  <a:ea typeface="仿宋" panose="02010609060101010101" pitchFamily="49" charset="-122"/>
                </a:rPr>
                <a:t>n</a:t>
              </a:r>
              <a:r>
                <a:rPr lang="en-US" altLang="zh-CN" sz="2400" b="1" dirty="0">
                  <a:solidFill>
                    <a:srgbClr val="FF0000"/>
                  </a:solidFill>
                  <a:latin typeface="+mn-lt"/>
                  <a:ea typeface="仿宋" panose="02010609060101010101" pitchFamily="49" charset="-122"/>
                </a:rPr>
                <a:t>(</a:t>
              </a:r>
              <a:r>
                <a:rPr lang="en-US" altLang="zh-CN" sz="2400" b="1" i="1" dirty="0">
                  <a:solidFill>
                    <a:srgbClr val="FF0000"/>
                  </a:solidFill>
                  <a:latin typeface="+mn-lt"/>
                  <a:ea typeface="仿宋" panose="02010609060101010101" pitchFamily="49" charset="-122"/>
                </a:rPr>
                <a:t>n</a:t>
              </a:r>
              <a:r>
                <a:rPr lang="zh-CN" altLang="en-US" sz="2400" b="1" dirty="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 </a:t>
              </a:r>
              <a:r>
                <a:rPr lang="en-US" altLang="zh-CN" sz="2400" b="1" dirty="0">
                  <a:latin typeface="+mn-lt"/>
                  <a:ea typeface="仿宋" panose="02010609060101010101" pitchFamily="49" charset="-122"/>
                </a:rPr>
                <a:t>.</a:t>
              </a:r>
            </a:p>
          </p:txBody>
        </p:sp>
        <p:graphicFrame>
          <p:nvGraphicFramePr>
            <p:cNvPr id="54275" name="Object 7">
              <a:extLst>
                <a:ext uri="{FF2B5EF4-FFF2-40B4-BE49-F238E27FC236}">
                  <a16:creationId xmlns:a16="http://schemas.microsoft.com/office/drawing/2014/main" xmlns="" id="{E2F06A82-22CC-4473-A0DC-BFA522FDC95A}"/>
                </a:ext>
              </a:extLst>
            </p:cNvPr>
            <p:cNvGraphicFramePr>
              <a:graphicFrameLocks/>
            </p:cNvGraphicFramePr>
            <p:nvPr>
              <p:extLst>
                <p:ext uri="{D42A27DB-BD31-4B8C-83A1-F6EECF244321}">
                  <p14:modId xmlns:p14="http://schemas.microsoft.com/office/powerpoint/2010/main" val="1208735633"/>
                </p:ext>
              </p:extLst>
            </p:nvPr>
          </p:nvGraphicFramePr>
          <p:xfrm>
            <a:off x="4980" y="1108"/>
            <a:ext cx="224" cy="578"/>
          </p:xfrm>
          <a:graphic>
            <a:graphicData uri="http://schemas.openxmlformats.org/presentationml/2006/ole">
              <mc:AlternateContent xmlns:mc="http://schemas.openxmlformats.org/markup-compatibility/2006">
                <mc:Choice xmlns:v="urn:schemas-microsoft-com:vml" Requires="v">
                  <p:oleObj spid="_x0000_s54444" name="Equation" r:id="rId3" imgW="152268" imgH="393359" progId="Equation.DSMT4">
                    <p:embed/>
                  </p:oleObj>
                </mc:Choice>
                <mc:Fallback>
                  <p:oleObj name="Equation" r:id="rId3" imgW="152268" imgH="393359" progId="Equation.DSMT4">
                    <p:embed/>
                    <p:pic>
                      <p:nvPicPr>
                        <p:cNvPr id="0"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0" y="1108"/>
                          <a:ext cx="224"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276" name="Object 14">
              <a:extLst>
                <a:ext uri="{FF2B5EF4-FFF2-40B4-BE49-F238E27FC236}">
                  <a16:creationId xmlns:a16="http://schemas.microsoft.com/office/drawing/2014/main" xmlns="" id="{D918966B-0D2A-40C1-8C35-66C09A094F5F}"/>
                </a:ext>
              </a:extLst>
            </p:cNvPr>
            <p:cNvGraphicFramePr>
              <a:graphicFrameLocks/>
            </p:cNvGraphicFramePr>
            <p:nvPr>
              <p:extLst>
                <p:ext uri="{D42A27DB-BD31-4B8C-83A1-F6EECF244321}">
                  <p14:modId xmlns:p14="http://schemas.microsoft.com/office/powerpoint/2010/main" val="1065255018"/>
                </p:ext>
              </p:extLst>
            </p:nvPr>
          </p:nvGraphicFramePr>
          <p:xfrm>
            <a:off x="4216" y="1716"/>
            <a:ext cx="224" cy="578"/>
          </p:xfrm>
          <a:graphic>
            <a:graphicData uri="http://schemas.openxmlformats.org/presentationml/2006/ole">
              <mc:AlternateContent xmlns:mc="http://schemas.openxmlformats.org/markup-compatibility/2006">
                <mc:Choice xmlns:v="urn:schemas-microsoft-com:vml" Requires="v">
                  <p:oleObj spid="_x0000_s54445" r:id="rId5" imgW="152268" imgH="393359" progId="Equation.DSMT4">
                    <p:embed/>
                  </p:oleObj>
                </mc:Choice>
                <mc:Fallback>
                  <p:oleObj r:id="rId5" imgW="152268" imgH="393359" progId="Equation.DSMT4">
                    <p:embed/>
                    <p:pic>
                      <p:nvPicPr>
                        <p:cNvPr id="0" name="Object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6" y="1716"/>
                          <a:ext cx="224"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277" name="Object 15">
              <a:extLst>
                <a:ext uri="{FF2B5EF4-FFF2-40B4-BE49-F238E27FC236}">
                  <a16:creationId xmlns:a16="http://schemas.microsoft.com/office/drawing/2014/main" xmlns="" id="{FA01B9B6-69FF-4B79-8A7D-A208616EBC16}"/>
                </a:ext>
              </a:extLst>
            </p:cNvPr>
            <p:cNvGraphicFramePr>
              <a:graphicFrameLocks/>
            </p:cNvGraphicFramePr>
            <p:nvPr>
              <p:extLst>
                <p:ext uri="{D42A27DB-BD31-4B8C-83A1-F6EECF244321}">
                  <p14:modId xmlns:p14="http://schemas.microsoft.com/office/powerpoint/2010/main" val="2400762953"/>
                </p:ext>
              </p:extLst>
            </p:nvPr>
          </p:nvGraphicFramePr>
          <p:xfrm>
            <a:off x="4195" y="2351"/>
            <a:ext cx="224" cy="578"/>
          </p:xfrm>
          <a:graphic>
            <a:graphicData uri="http://schemas.openxmlformats.org/presentationml/2006/ole">
              <mc:AlternateContent xmlns:mc="http://schemas.openxmlformats.org/markup-compatibility/2006">
                <mc:Choice xmlns:v="urn:schemas-microsoft-com:vml" Requires="v">
                  <p:oleObj spid="_x0000_s54446" r:id="rId6" imgW="152268" imgH="393359" progId="Equation.DSMT4">
                    <p:embed/>
                  </p:oleObj>
                </mc:Choice>
                <mc:Fallback>
                  <p:oleObj r:id="rId6" imgW="152268" imgH="393359" progId="Equation.DSMT4">
                    <p:embed/>
                    <p:pic>
                      <p:nvPicPr>
                        <p:cNvPr id="0" name="Object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5" y="2351"/>
                          <a:ext cx="224"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278" name="Object 17">
              <a:extLst>
                <a:ext uri="{FF2B5EF4-FFF2-40B4-BE49-F238E27FC236}">
                  <a16:creationId xmlns:a16="http://schemas.microsoft.com/office/drawing/2014/main" xmlns="" id="{A24AEDA6-473B-48CD-9BC3-8D18AE586784}"/>
                </a:ext>
              </a:extLst>
            </p:cNvPr>
            <p:cNvGraphicFramePr>
              <a:graphicFrameLocks/>
            </p:cNvGraphicFramePr>
            <p:nvPr>
              <p:extLst>
                <p:ext uri="{D42A27DB-BD31-4B8C-83A1-F6EECF244321}">
                  <p14:modId xmlns:p14="http://schemas.microsoft.com/office/powerpoint/2010/main" val="3205050578"/>
                </p:ext>
              </p:extLst>
            </p:nvPr>
          </p:nvGraphicFramePr>
          <p:xfrm>
            <a:off x="4729" y="2963"/>
            <a:ext cx="224" cy="578"/>
          </p:xfrm>
          <a:graphic>
            <a:graphicData uri="http://schemas.openxmlformats.org/presentationml/2006/ole">
              <mc:AlternateContent xmlns:mc="http://schemas.openxmlformats.org/markup-compatibility/2006">
                <mc:Choice xmlns:v="urn:schemas-microsoft-com:vml" Requires="v">
                  <p:oleObj spid="_x0000_s54447" r:id="rId7" imgW="152268" imgH="393359" progId="Equation.DSMT4">
                    <p:embed/>
                  </p:oleObj>
                </mc:Choice>
                <mc:Fallback>
                  <p:oleObj r:id="rId7" imgW="152268" imgH="393359" progId="Equation.DSMT4">
                    <p:embed/>
                    <p:pic>
                      <p:nvPicPr>
                        <p:cNvPr id="0" name="Object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9" y="2963"/>
                          <a:ext cx="224"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279" name="Object 18">
              <a:extLst>
                <a:ext uri="{FF2B5EF4-FFF2-40B4-BE49-F238E27FC236}">
                  <a16:creationId xmlns:a16="http://schemas.microsoft.com/office/drawing/2014/main" xmlns="" id="{E8474616-D9F6-4E93-98A5-E3006EC2C64F}"/>
                </a:ext>
              </a:extLst>
            </p:cNvPr>
            <p:cNvGraphicFramePr>
              <a:graphicFrameLocks/>
            </p:cNvGraphicFramePr>
            <p:nvPr>
              <p:extLst>
                <p:ext uri="{D42A27DB-BD31-4B8C-83A1-F6EECF244321}">
                  <p14:modId xmlns:p14="http://schemas.microsoft.com/office/powerpoint/2010/main" val="1255988129"/>
                </p:ext>
              </p:extLst>
            </p:nvPr>
          </p:nvGraphicFramePr>
          <p:xfrm>
            <a:off x="2804" y="3583"/>
            <a:ext cx="224" cy="578"/>
          </p:xfrm>
          <a:graphic>
            <a:graphicData uri="http://schemas.openxmlformats.org/presentationml/2006/ole">
              <mc:AlternateContent xmlns:mc="http://schemas.openxmlformats.org/markup-compatibility/2006">
                <mc:Choice xmlns:v="urn:schemas-microsoft-com:vml" Requires="v">
                  <p:oleObj spid="_x0000_s54448" r:id="rId8" imgW="152268" imgH="393359" progId="Equation.DSMT4">
                    <p:embed/>
                  </p:oleObj>
                </mc:Choice>
                <mc:Fallback>
                  <p:oleObj r:id="rId8" imgW="152268" imgH="393359" progId="Equation.DSMT4">
                    <p:embed/>
                    <p:pic>
                      <p:nvPicPr>
                        <p:cNvPr id="0" name="Object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4" y="3583"/>
                          <a:ext cx="224" cy="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13" name="组合 5">
            <a:extLst>
              <a:ext uri="{FF2B5EF4-FFF2-40B4-BE49-F238E27FC236}">
                <a16:creationId xmlns:a16="http://schemas.microsoft.com/office/drawing/2014/main" xmlns="" id="{72F66787-C5C4-4345-B940-2627882ABCBD}"/>
              </a:ext>
            </a:extLst>
          </p:cNvPr>
          <p:cNvGrpSpPr>
            <a:grpSpLocks/>
          </p:cNvGrpSpPr>
          <p:nvPr/>
        </p:nvGrpSpPr>
        <p:grpSpPr bwMode="auto">
          <a:xfrm>
            <a:off x="-7564" y="-34883"/>
            <a:ext cx="1869440" cy="477838"/>
            <a:chOff x="248" y="74"/>
            <a:chExt cx="2944" cy="752"/>
          </a:xfrm>
        </p:grpSpPr>
        <p:sp>
          <p:nvSpPr>
            <p:cNvPr id="14" name="文本框 15">
              <a:extLst>
                <a:ext uri="{FF2B5EF4-FFF2-40B4-BE49-F238E27FC236}">
                  <a16:creationId xmlns:a16="http://schemas.microsoft.com/office/drawing/2014/main" xmlns="" id="{B8A06DEF-32DD-4A7D-923B-F64D9442E5BD}"/>
                </a:ext>
              </a:extLst>
            </p:cNvPr>
            <p:cNvSpPr txBox="1">
              <a:spLocks noChangeArrowheads="1"/>
            </p:cNvSpPr>
            <p:nvPr/>
          </p:nvSpPr>
          <p:spPr bwMode="auto">
            <a:xfrm>
              <a:off x="882" y="74"/>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mn-lt"/>
                  <a:cs typeface="Yuanti SC"/>
                </a:rPr>
                <a:t>巩固练习</a:t>
              </a:r>
            </a:p>
          </p:txBody>
        </p:sp>
        <p:grpSp>
          <p:nvGrpSpPr>
            <p:cNvPr id="15" name="组合 2">
              <a:extLst>
                <a:ext uri="{FF2B5EF4-FFF2-40B4-BE49-F238E27FC236}">
                  <a16:creationId xmlns:a16="http://schemas.microsoft.com/office/drawing/2014/main" xmlns="" id="{44794F5B-B0C2-4FD9-9D5F-0D7CD02698CF}"/>
                </a:ext>
              </a:extLst>
            </p:cNvPr>
            <p:cNvGrpSpPr>
              <a:grpSpLocks/>
            </p:cNvGrpSpPr>
            <p:nvPr/>
          </p:nvGrpSpPr>
          <p:grpSpPr bwMode="auto">
            <a:xfrm>
              <a:off x="248" y="196"/>
              <a:ext cx="2944" cy="588"/>
              <a:chOff x="248" y="196"/>
              <a:chExt cx="2944" cy="588"/>
            </a:xfrm>
          </p:grpSpPr>
          <p:cxnSp>
            <p:nvCxnSpPr>
              <p:cNvPr id="16" name="直线连接符 14">
                <a:extLst>
                  <a:ext uri="{FF2B5EF4-FFF2-40B4-BE49-F238E27FC236}">
                    <a16:creationId xmlns:a16="http://schemas.microsoft.com/office/drawing/2014/main" xmlns="" id="{E619921C-3531-4A05-9D41-DD7279FE95E2}"/>
                  </a:ext>
                </a:extLst>
              </p:cNvPr>
              <p:cNvCxnSpPr/>
              <p:nvPr/>
            </p:nvCxnSpPr>
            <p:spPr>
              <a:xfrm>
                <a:off x="248" y="777"/>
                <a:ext cx="2944" cy="7"/>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Freeform 74">
                <a:extLst>
                  <a:ext uri="{FF2B5EF4-FFF2-40B4-BE49-F238E27FC236}">
                    <a16:creationId xmlns:a16="http://schemas.microsoft.com/office/drawing/2014/main" xmlns="" id="{7F66DA19-D205-447F-B807-FA3F27E7F1D6}"/>
                  </a:ext>
                </a:extLst>
              </p:cNvPr>
              <p:cNvSpPr>
                <a:spLocks noChangeAspect="1" noEditPoints="1"/>
              </p:cNvSpPr>
              <p:nvPr/>
            </p:nvSpPr>
            <p:spPr bwMode="auto">
              <a:xfrm>
                <a:off x="326" y="196"/>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2b708836be8c498cee765d1b14f5a30ded8ca7321b85-AnLazp_fw658">
            <a:extLst>
              <a:ext uri="{FF2B5EF4-FFF2-40B4-BE49-F238E27FC236}">
                <a16:creationId xmlns:a16="http://schemas.microsoft.com/office/drawing/2014/main" xmlns="" id="{8F8B40A3-5477-4D0A-9733-DA33F6CC90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6598" y="1941513"/>
            <a:ext cx="3319462"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descr="20090429j16">
            <a:extLst>
              <a:ext uri="{FF2B5EF4-FFF2-40B4-BE49-F238E27FC236}">
                <a16:creationId xmlns:a16="http://schemas.microsoft.com/office/drawing/2014/main" xmlns="" id="{9F8FAE49-84B4-43DA-A665-2EB2D536CB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9598"/>
          <a:stretch>
            <a:fillRect/>
          </a:stretch>
        </p:blipFill>
        <p:spPr bwMode="auto">
          <a:xfrm>
            <a:off x="4654783" y="1844675"/>
            <a:ext cx="3205163"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六边形 5">
            <a:extLst>
              <a:ext uri="{FF2B5EF4-FFF2-40B4-BE49-F238E27FC236}">
                <a16:creationId xmlns:a16="http://schemas.microsoft.com/office/drawing/2014/main" xmlns="" id="{A78C60C2-F064-4E1A-8023-ED44E5BD765D}"/>
              </a:ext>
            </a:extLst>
          </p:cNvPr>
          <p:cNvSpPr>
            <a:spLocks noChangeArrowheads="1"/>
          </p:cNvSpPr>
          <p:nvPr/>
        </p:nvSpPr>
        <p:spPr bwMode="auto">
          <a:xfrm>
            <a:off x="3860596" y="2706688"/>
            <a:ext cx="554038" cy="593725"/>
          </a:xfrm>
          <a:prstGeom prst="hexagon">
            <a:avLst>
              <a:gd name="adj" fmla="val 25000"/>
              <a:gd name="vf" fmla="val 115470"/>
            </a:avLst>
          </a:prstGeom>
          <a:noFill/>
          <a:ln w="317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7" name="菱形 6">
            <a:extLst>
              <a:ext uri="{FF2B5EF4-FFF2-40B4-BE49-F238E27FC236}">
                <a16:creationId xmlns:a16="http://schemas.microsoft.com/office/drawing/2014/main" xmlns="" id="{D50AEC0C-1307-4E49-B93F-8EBA12D28467}"/>
              </a:ext>
            </a:extLst>
          </p:cNvPr>
          <p:cNvSpPr>
            <a:spLocks noChangeArrowheads="1"/>
          </p:cNvSpPr>
          <p:nvPr/>
        </p:nvSpPr>
        <p:spPr bwMode="auto">
          <a:xfrm>
            <a:off x="5792788" y="2290763"/>
            <a:ext cx="1136650" cy="1244600"/>
          </a:xfrm>
          <a:prstGeom prst="diamond">
            <a:avLst/>
          </a:prstGeom>
          <a:noFill/>
          <a:ln w="317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8" name="矩形 7">
            <a:extLst>
              <a:ext uri="{FF2B5EF4-FFF2-40B4-BE49-F238E27FC236}">
                <a16:creationId xmlns:a16="http://schemas.microsoft.com/office/drawing/2014/main" xmlns="" id="{92E146C1-C799-4EF7-9441-F6AC2C73B76B}"/>
              </a:ext>
            </a:extLst>
          </p:cNvPr>
          <p:cNvSpPr>
            <a:spLocks noChangeArrowheads="1"/>
          </p:cNvSpPr>
          <p:nvPr/>
        </p:nvSpPr>
        <p:spPr bwMode="auto">
          <a:xfrm rot="2700000">
            <a:off x="4960937" y="2516188"/>
            <a:ext cx="703263" cy="369888"/>
          </a:xfrm>
          <a:prstGeom prst="rect">
            <a:avLst/>
          </a:prstGeom>
          <a:noFill/>
          <a:ln w="31750">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sp>
        <p:nvSpPr>
          <p:cNvPr id="9" name="文本框 8">
            <a:extLst>
              <a:ext uri="{FF2B5EF4-FFF2-40B4-BE49-F238E27FC236}">
                <a16:creationId xmlns:a16="http://schemas.microsoft.com/office/drawing/2014/main" xmlns="" id="{56E978B5-F3DD-40E2-AD12-462ACA97E01C}"/>
              </a:ext>
            </a:extLst>
          </p:cNvPr>
          <p:cNvSpPr txBox="1">
            <a:spLocks noChangeArrowheads="1"/>
          </p:cNvSpPr>
          <p:nvPr/>
        </p:nvSpPr>
        <p:spPr bwMode="auto">
          <a:xfrm>
            <a:off x="822121" y="746088"/>
            <a:ext cx="7784983"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b="1" dirty="0" smtClean="0">
                <a:latin typeface="楷体" panose="02010609060101010101" pitchFamily="49" charset="-122"/>
                <a:ea typeface="楷体" panose="02010609060101010101" pitchFamily="49" charset="-122"/>
              </a:rPr>
              <a:t>    在</a:t>
            </a:r>
            <a:r>
              <a:rPr lang="zh-CN" altLang="en-US" sz="2400" b="1" dirty="0">
                <a:latin typeface="楷体" panose="02010609060101010101" pitchFamily="49" charset="-122"/>
                <a:ea typeface="楷体" panose="02010609060101010101" pitchFamily="49" charset="-122"/>
              </a:rPr>
              <a:t>实际生活当</a:t>
            </a:r>
            <a:r>
              <a:rPr lang="zh-CN" altLang="en-US" sz="2400" b="1" dirty="0" smtClean="0">
                <a:latin typeface="楷体" panose="02010609060101010101" pitchFamily="49" charset="-122"/>
                <a:ea typeface="楷体" panose="02010609060101010101" pitchFamily="49" charset="-122"/>
              </a:rPr>
              <a:t>中，除</a:t>
            </a:r>
            <a:r>
              <a:rPr lang="zh-CN" altLang="en-US" sz="2400" b="1" dirty="0">
                <a:latin typeface="楷体" panose="02010609060101010101" pitchFamily="49" charset="-122"/>
                <a:ea typeface="楷体" panose="02010609060101010101" pitchFamily="49" charset="-122"/>
              </a:rPr>
              <a:t>了三角</a:t>
            </a:r>
            <a:r>
              <a:rPr lang="zh-CN" altLang="en-US" sz="2400" b="1" dirty="0" smtClean="0">
                <a:latin typeface="楷体" panose="02010609060101010101" pitchFamily="49" charset="-122"/>
                <a:ea typeface="楷体" panose="02010609060101010101" pitchFamily="49" charset="-122"/>
              </a:rPr>
              <a:t>形，还</a:t>
            </a:r>
            <a:r>
              <a:rPr lang="zh-CN" altLang="en-US" sz="2400" b="1" dirty="0">
                <a:latin typeface="楷体" panose="02010609060101010101" pitchFamily="49" charset="-122"/>
                <a:ea typeface="楷体" panose="02010609060101010101" pitchFamily="49" charset="-122"/>
              </a:rPr>
              <a:t>有许多由线段围成的图形</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观察图</a:t>
            </a:r>
            <a:r>
              <a:rPr lang="zh-CN" altLang="en-US" sz="2400" b="1" dirty="0" smtClean="0">
                <a:latin typeface="楷体" panose="02010609060101010101" pitchFamily="49" charset="-122"/>
                <a:ea typeface="楷体" panose="02010609060101010101" pitchFamily="49" charset="-122"/>
              </a:rPr>
              <a:t>片，你</a:t>
            </a:r>
            <a:r>
              <a:rPr lang="zh-CN" altLang="en-US" sz="2400" b="1" dirty="0">
                <a:latin typeface="楷体" panose="02010609060101010101" pitchFamily="49" charset="-122"/>
                <a:ea typeface="楷体" panose="02010609060101010101" pitchFamily="49" charset="-122"/>
              </a:rPr>
              <a:t>能找到由一些线段围成的图形吗？ </a:t>
            </a:r>
          </a:p>
        </p:txBody>
      </p:sp>
      <p:grpSp>
        <p:nvGrpSpPr>
          <p:cNvPr id="35848" name="组合 1">
            <a:extLst>
              <a:ext uri="{FF2B5EF4-FFF2-40B4-BE49-F238E27FC236}">
                <a16:creationId xmlns:a16="http://schemas.microsoft.com/office/drawing/2014/main" xmlns="" id="{B2AFC102-A4F4-477D-8D2E-C8C1C12BD162}"/>
              </a:ext>
            </a:extLst>
          </p:cNvPr>
          <p:cNvGrpSpPr>
            <a:grpSpLocks/>
          </p:cNvGrpSpPr>
          <p:nvPr/>
        </p:nvGrpSpPr>
        <p:grpSpPr bwMode="auto">
          <a:xfrm>
            <a:off x="7777" y="-30366"/>
            <a:ext cx="2006600" cy="493712"/>
            <a:chOff x="100" y="40"/>
            <a:chExt cx="3160" cy="778"/>
          </a:xfrm>
        </p:grpSpPr>
        <p:cxnSp>
          <p:nvCxnSpPr>
            <p:cNvPr id="11" name="直线连接符 10">
              <a:extLst>
                <a:ext uri="{FF2B5EF4-FFF2-40B4-BE49-F238E27FC236}">
                  <a16:creationId xmlns:a16="http://schemas.microsoft.com/office/drawing/2014/main" xmlns="" id="{137A53B7-FEA3-4AFE-8F63-408926993921}"/>
                </a:ext>
              </a:extLst>
            </p:cNvPr>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5850" name="文本框 18">
              <a:extLst>
                <a:ext uri="{FF2B5EF4-FFF2-40B4-BE49-F238E27FC236}">
                  <a16:creationId xmlns:a16="http://schemas.microsoft.com/office/drawing/2014/main" xmlns="" id="{9DDB1FE6-7221-4588-AC47-C1297A694088}"/>
                </a:ext>
              </a:extLst>
            </p:cNvPr>
            <p:cNvSpPr txBox="1">
              <a:spLocks noChangeArrowheads="1"/>
            </p:cNvSpPr>
            <p:nvPr/>
          </p:nvSpPr>
          <p:spPr bwMode="auto">
            <a:xfrm>
              <a:off x="870" y="4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a:latin typeface="宋体" panose="02010600030101010101" pitchFamily="2" charset="-122"/>
                  <a:cs typeface="Yuanti SC"/>
                </a:rPr>
                <a:t>导入新知</a:t>
              </a:r>
            </a:p>
          </p:txBody>
        </p:sp>
        <p:sp>
          <p:nvSpPr>
            <p:cNvPr id="18" name="Freeform 74">
              <a:extLst>
                <a:ext uri="{FF2B5EF4-FFF2-40B4-BE49-F238E27FC236}">
                  <a16:creationId xmlns:a16="http://schemas.microsoft.com/office/drawing/2014/main" xmlns="" id="{7C8A4A30-B692-4059-8D22-5D0530423ED6}"/>
                </a:ext>
              </a:extLst>
            </p:cNvPr>
            <p:cNvSpPr>
              <a:spLocks noChangeAspect="1" noEditPoints="1"/>
            </p:cNvSpPr>
            <p:nvPr/>
          </p:nvSpPr>
          <p:spPr bwMode="auto">
            <a:xfrm>
              <a:off x="248" y="158"/>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grpId="1"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heckerboard(across)">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animBg="1"/>
      <p:bldP spid="8" grpId="1"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文本框 6151">
            <a:extLst>
              <a:ext uri="{FF2B5EF4-FFF2-40B4-BE49-F238E27FC236}">
                <a16:creationId xmlns:a16="http://schemas.microsoft.com/office/drawing/2014/main" xmlns="" id="{CDE81F3F-2083-4FD4-8F24-4EACAF09E584}"/>
              </a:ext>
            </a:extLst>
          </p:cNvPr>
          <p:cNvSpPr txBox="1">
            <a:spLocks noChangeArrowheads="1"/>
          </p:cNvSpPr>
          <p:nvPr/>
        </p:nvSpPr>
        <p:spPr bwMode="auto">
          <a:xfrm>
            <a:off x="4376180" y="664897"/>
            <a:ext cx="2350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正多边形的概念</a:t>
            </a:r>
          </a:p>
        </p:txBody>
      </p:sp>
      <p:sp>
        <p:nvSpPr>
          <p:cNvPr id="8" name="TextBox 7">
            <a:extLst>
              <a:ext uri="{FF2B5EF4-FFF2-40B4-BE49-F238E27FC236}">
                <a16:creationId xmlns:a16="http://schemas.microsoft.com/office/drawing/2014/main" xmlns="" id="{6678CC49-B011-4E71-A1D7-855DED0AEBF1}"/>
              </a:ext>
            </a:extLst>
          </p:cNvPr>
          <p:cNvSpPr txBox="1"/>
          <p:nvPr/>
        </p:nvSpPr>
        <p:spPr>
          <a:xfrm>
            <a:off x="1007888" y="1013415"/>
            <a:ext cx="8231741" cy="1200329"/>
          </a:xfrm>
          <a:prstGeom prst="rect">
            <a:avLst/>
          </a:prstGeom>
          <a:noFill/>
          <a:ln w="9525">
            <a:noFill/>
            <a:miter/>
          </a:ln>
        </p:spPr>
        <p:txBody>
          <a:bodyPr wrap="none">
            <a:spAutoFit/>
          </a:bodyPr>
          <a:lstStyle/>
          <a:p>
            <a:pPr>
              <a:lnSpc>
                <a:spcPct val="150000"/>
              </a:lnSpc>
              <a:buFont typeface="Wingdings" panose="05000000000000000000" pitchFamily="2" charset="2"/>
              <a:buChar char="u"/>
              <a:defRPr/>
            </a:pPr>
            <a:r>
              <a:rPr lang="zh-CN" altLang="en-US" sz="2400" b="1" noProof="1">
                <a:solidFill>
                  <a:srgbClr val="0000FF"/>
                </a:solidFill>
                <a:latin typeface="黑体" panose="02010600030101010101" pitchFamily="2" charset="-122"/>
                <a:ea typeface="黑体" panose="02010600030101010101" pitchFamily="2" charset="-122"/>
                <a:cs typeface="+mn-ea"/>
              </a:rPr>
              <a:t>定</a:t>
            </a:r>
            <a:r>
              <a:rPr lang="zh-CN" altLang="en-US" sz="2400" b="1" noProof="1" smtClean="0">
                <a:solidFill>
                  <a:srgbClr val="0000FF"/>
                </a:solidFill>
                <a:latin typeface="黑体" panose="02010600030101010101" pitchFamily="2" charset="-122"/>
                <a:ea typeface="黑体" panose="02010600030101010101" pitchFamily="2" charset="-122"/>
                <a:cs typeface="+mn-ea"/>
              </a:rPr>
              <a:t>义</a:t>
            </a:r>
            <a:endParaRPr lang="en-US" altLang="zh-CN" sz="2400" b="1" noProof="1">
              <a:solidFill>
                <a:srgbClr val="0000FF"/>
              </a:solidFill>
              <a:latin typeface="黑体" panose="02010600030101010101" pitchFamily="2" charset="-122"/>
              <a:ea typeface="黑体" panose="02010600030101010101" pitchFamily="2" charset="-122"/>
            </a:endParaRPr>
          </a:p>
          <a:p>
            <a:pPr>
              <a:lnSpc>
                <a:spcPct val="150000"/>
              </a:lnSpc>
              <a:defRPr/>
            </a:pPr>
            <a:r>
              <a:rPr lang="zh-CN" altLang="en-US" sz="2400" b="1" noProof="1" smtClean="0">
                <a:latin typeface="宋体" panose="02010600030101010101" pitchFamily="2" charset="-122"/>
                <a:cs typeface="+mn-ea"/>
              </a:rPr>
              <a:t>  像</a:t>
            </a:r>
            <a:r>
              <a:rPr lang="zh-CN" altLang="en-US" sz="2400" b="1" noProof="1">
                <a:latin typeface="宋体" panose="02010600030101010101" pitchFamily="2" charset="-122"/>
                <a:cs typeface="+mn-ea"/>
              </a:rPr>
              <a:t>正方形这</a:t>
            </a:r>
            <a:r>
              <a:rPr lang="zh-CN" altLang="en-US" sz="2400" b="1" noProof="1" smtClean="0">
                <a:latin typeface="宋体" panose="02010600030101010101" pitchFamily="2" charset="-122"/>
                <a:cs typeface="+mn-ea"/>
              </a:rPr>
              <a:t>样，</a:t>
            </a:r>
            <a:r>
              <a:rPr lang="zh-CN" altLang="en-US" sz="2400" b="1" noProof="1" smtClean="0">
                <a:solidFill>
                  <a:srgbClr val="FF0000"/>
                </a:solidFill>
                <a:latin typeface="宋体" panose="02010600030101010101" pitchFamily="2" charset="-122"/>
                <a:cs typeface="+mn-ea"/>
              </a:rPr>
              <a:t>各</a:t>
            </a:r>
            <a:r>
              <a:rPr lang="zh-CN" altLang="en-US" sz="2400" b="1" noProof="1">
                <a:solidFill>
                  <a:srgbClr val="FF0000"/>
                </a:solidFill>
                <a:latin typeface="宋体" panose="02010600030101010101" pitchFamily="2" charset="-122"/>
                <a:cs typeface="+mn-ea"/>
              </a:rPr>
              <a:t>个角都相</a:t>
            </a:r>
            <a:r>
              <a:rPr lang="zh-CN" altLang="en-US" sz="2400" b="1" noProof="1" smtClean="0">
                <a:solidFill>
                  <a:srgbClr val="FF0000"/>
                </a:solidFill>
                <a:latin typeface="宋体" panose="02010600030101010101" pitchFamily="2" charset="-122"/>
                <a:cs typeface="+mn-ea"/>
              </a:rPr>
              <a:t>等</a:t>
            </a:r>
            <a:r>
              <a:rPr lang="zh-CN" altLang="en-US" sz="2400" b="1" noProof="1" smtClean="0">
                <a:latin typeface="宋体" panose="02010600030101010101" pitchFamily="2" charset="-122"/>
                <a:cs typeface="+mn-ea"/>
              </a:rPr>
              <a:t>，</a:t>
            </a:r>
            <a:r>
              <a:rPr lang="zh-CN" altLang="en-US" sz="2400" b="1" noProof="1" smtClean="0">
                <a:solidFill>
                  <a:srgbClr val="FF0000"/>
                </a:solidFill>
                <a:latin typeface="宋体" panose="02010600030101010101" pitchFamily="2" charset="-122"/>
                <a:cs typeface="+mn-ea"/>
              </a:rPr>
              <a:t>各</a:t>
            </a:r>
            <a:r>
              <a:rPr lang="zh-CN" altLang="en-US" sz="2400" b="1" noProof="1">
                <a:solidFill>
                  <a:srgbClr val="FF0000"/>
                </a:solidFill>
                <a:latin typeface="宋体" panose="02010600030101010101" pitchFamily="2" charset="-122"/>
                <a:cs typeface="+mn-ea"/>
              </a:rPr>
              <a:t>条边都相等</a:t>
            </a:r>
            <a:r>
              <a:rPr lang="zh-CN" altLang="en-US" sz="2400" b="1" noProof="1">
                <a:latin typeface="宋体" panose="02010600030101010101" pitchFamily="2" charset="-122"/>
                <a:cs typeface="+mn-ea"/>
              </a:rPr>
              <a:t>的多边形</a:t>
            </a:r>
            <a:r>
              <a:rPr lang="en-US" altLang="zh-CN" sz="2400" b="1" noProof="1">
                <a:latin typeface="宋体" panose="02010600030101010101" pitchFamily="2" charset="-122"/>
                <a:cs typeface="+mn-ea"/>
              </a:rPr>
              <a:t>.</a:t>
            </a:r>
            <a:endParaRPr lang="en-US" altLang="zh-CN" sz="2400" b="1" noProof="1">
              <a:latin typeface="宋体" panose="02010600030101010101" pitchFamily="2" charset="-122"/>
            </a:endParaRPr>
          </a:p>
        </p:txBody>
      </p:sp>
      <p:grpSp>
        <p:nvGrpSpPr>
          <p:cNvPr id="3" name="组合 16">
            <a:extLst>
              <a:ext uri="{FF2B5EF4-FFF2-40B4-BE49-F238E27FC236}">
                <a16:creationId xmlns:a16="http://schemas.microsoft.com/office/drawing/2014/main" xmlns="" id="{13781FA0-3FB1-4F86-967E-DD2C0A389EBB}"/>
              </a:ext>
            </a:extLst>
          </p:cNvPr>
          <p:cNvGrpSpPr>
            <a:grpSpLocks/>
          </p:cNvGrpSpPr>
          <p:nvPr/>
        </p:nvGrpSpPr>
        <p:grpSpPr bwMode="auto">
          <a:xfrm>
            <a:off x="1601788" y="2566682"/>
            <a:ext cx="1376342" cy="1604714"/>
            <a:chOff x="611560" y="2996952"/>
            <a:chExt cx="1834537" cy="2137668"/>
          </a:xfrm>
        </p:grpSpPr>
        <p:sp>
          <p:nvSpPr>
            <p:cNvPr id="9" name="等腰三角形 8">
              <a:extLst>
                <a:ext uri="{FF2B5EF4-FFF2-40B4-BE49-F238E27FC236}">
                  <a16:creationId xmlns:a16="http://schemas.microsoft.com/office/drawing/2014/main" xmlns="" id="{7E7A2053-9154-473D-974C-7096AAC036F6}"/>
                </a:ext>
              </a:extLst>
            </p:cNvPr>
            <p:cNvSpPr/>
            <p:nvPr/>
          </p:nvSpPr>
          <p:spPr bwMode="auto">
            <a:xfrm>
              <a:off x="611560" y="2996952"/>
              <a:ext cx="1669517" cy="1438021"/>
            </a:xfrm>
            <a:prstGeom prst="triangle">
              <a:avLst/>
            </a:prstGeom>
            <a:noFill/>
            <a:ln w="25400" cap="flat" cmpd="sng" algn="ctr">
              <a:solidFill>
                <a:schemeClr val="accent6">
                  <a:lumMod val="50000"/>
                </a:schemeClr>
              </a:solidFill>
              <a:prstDash val="solid"/>
              <a:round/>
              <a:headEnd type="none" w="med" len="med"/>
              <a:tailEnd type="none" w="med" len="med"/>
            </a:ln>
          </p:spPr>
          <p:txBody>
            <a:bodyPr/>
            <a:lstStyle/>
            <a:p>
              <a:pPr>
                <a:defRPr/>
              </a:pPr>
              <a:endParaRPr lang="zh-CN" altLang="en-US" sz="2100" b="1"/>
            </a:p>
          </p:txBody>
        </p:sp>
        <p:sp>
          <p:nvSpPr>
            <p:cNvPr id="55303" name="TextBox 12">
              <a:extLst>
                <a:ext uri="{FF2B5EF4-FFF2-40B4-BE49-F238E27FC236}">
                  <a16:creationId xmlns:a16="http://schemas.microsoft.com/office/drawing/2014/main" xmlns="" id="{3507611D-7D2D-490E-B805-1365E107C65B}"/>
                </a:ext>
              </a:extLst>
            </p:cNvPr>
            <p:cNvSpPr txBox="1">
              <a:spLocks noChangeArrowheads="1"/>
            </p:cNvSpPr>
            <p:nvPr/>
          </p:nvSpPr>
          <p:spPr bwMode="auto">
            <a:xfrm>
              <a:off x="755575" y="4581128"/>
              <a:ext cx="1690522" cy="55349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a:latin typeface="黑体" panose="02010609060101010101" pitchFamily="49" charset="-122"/>
                  <a:ea typeface="黑体" panose="02010609060101010101" pitchFamily="49" charset="-122"/>
                </a:rPr>
                <a:t>正三角形</a:t>
              </a:r>
            </a:p>
          </p:txBody>
        </p:sp>
      </p:grpSp>
      <p:grpSp>
        <p:nvGrpSpPr>
          <p:cNvPr id="4" name="组合 17">
            <a:extLst>
              <a:ext uri="{FF2B5EF4-FFF2-40B4-BE49-F238E27FC236}">
                <a16:creationId xmlns:a16="http://schemas.microsoft.com/office/drawing/2014/main" xmlns="" id="{8BD8EDA8-CF9D-4E42-A677-8AC6DB224F7C}"/>
              </a:ext>
            </a:extLst>
          </p:cNvPr>
          <p:cNvGrpSpPr>
            <a:grpSpLocks/>
          </p:cNvGrpSpPr>
          <p:nvPr/>
        </p:nvGrpSpPr>
        <p:grpSpPr bwMode="auto">
          <a:xfrm>
            <a:off x="3221039" y="2566682"/>
            <a:ext cx="1084572" cy="1635093"/>
            <a:chOff x="2771800" y="2996952"/>
            <a:chExt cx="1444802" cy="2180714"/>
          </a:xfrm>
        </p:grpSpPr>
        <p:sp>
          <p:nvSpPr>
            <p:cNvPr id="10" name="矩形 9">
              <a:extLst>
                <a:ext uri="{FF2B5EF4-FFF2-40B4-BE49-F238E27FC236}">
                  <a16:creationId xmlns:a16="http://schemas.microsoft.com/office/drawing/2014/main" xmlns="" id="{7004892A-481A-4F6F-8EE0-2E3119CC946A}"/>
                </a:ext>
              </a:extLst>
            </p:cNvPr>
            <p:cNvSpPr/>
            <p:nvPr/>
          </p:nvSpPr>
          <p:spPr bwMode="auto">
            <a:xfrm>
              <a:off x="2771800" y="2996952"/>
              <a:ext cx="1440160" cy="1439723"/>
            </a:xfrm>
            <a:prstGeom prst="rect">
              <a:avLst/>
            </a:prstGeom>
            <a:noFill/>
            <a:ln w="25400" cap="flat" cmpd="sng" algn="ctr">
              <a:solidFill>
                <a:schemeClr val="accent6">
                  <a:lumMod val="50000"/>
                </a:schemeClr>
              </a:solidFill>
              <a:prstDash val="solid"/>
              <a:round/>
              <a:headEnd type="none" w="med" len="med"/>
              <a:tailEnd type="none" w="med" len="med"/>
            </a:ln>
          </p:spPr>
          <p:txBody>
            <a:bodyPr/>
            <a:lstStyle/>
            <a:p>
              <a:pPr>
                <a:defRPr/>
              </a:pPr>
              <a:endParaRPr lang="zh-CN" altLang="en-US" sz="2100" b="1"/>
            </a:p>
          </p:txBody>
        </p:sp>
        <p:sp>
          <p:nvSpPr>
            <p:cNvPr id="55306" name="TextBox 13">
              <a:extLst>
                <a:ext uri="{FF2B5EF4-FFF2-40B4-BE49-F238E27FC236}">
                  <a16:creationId xmlns:a16="http://schemas.microsoft.com/office/drawing/2014/main" xmlns="" id="{C2BC57C9-F02C-4DE9-B1D8-F661D6051591}"/>
                </a:ext>
              </a:extLst>
            </p:cNvPr>
            <p:cNvSpPr txBox="1">
              <a:spLocks noChangeArrowheads="1"/>
            </p:cNvSpPr>
            <p:nvPr/>
          </p:nvSpPr>
          <p:spPr bwMode="auto">
            <a:xfrm>
              <a:off x="2887940" y="4623519"/>
              <a:ext cx="1328662" cy="55414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a:latin typeface="黑体" panose="02010609060101010101" pitchFamily="49" charset="-122"/>
                  <a:ea typeface="黑体" panose="02010609060101010101" pitchFamily="49" charset="-122"/>
                </a:rPr>
                <a:t>正方形</a:t>
              </a:r>
            </a:p>
          </p:txBody>
        </p:sp>
      </p:grpSp>
      <p:grpSp>
        <p:nvGrpSpPr>
          <p:cNvPr id="5" name="组合 18">
            <a:extLst>
              <a:ext uri="{FF2B5EF4-FFF2-40B4-BE49-F238E27FC236}">
                <a16:creationId xmlns:a16="http://schemas.microsoft.com/office/drawing/2014/main" xmlns="" id="{7CD2545A-C175-4D1C-83AF-C39350CF6E8C}"/>
              </a:ext>
            </a:extLst>
          </p:cNvPr>
          <p:cNvGrpSpPr>
            <a:grpSpLocks/>
          </p:cNvGrpSpPr>
          <p:nvPr/>
        </p:nvGrpSpPr>
        <p:grpSpPr bwMode="auto">
          <a:xfrm>
            <a:off x="4678364" y="2349195"/>
            <a:ext cx="1435167" cy="1874492"/>
            <a:chOff x="4734018" y="2708920"/>
            <a:chExt cx="1912836" cy="2497897"/>
          </a:xfrm>
        </p:grpSpPr>
        <p:sp>
          <p:nvSpPr>
            <p:cNvPr id="11" name="正五边形 10">
              <a:extLst>
                <a:ext uri="{FF2B5EF4-FFF2-40B4-BE49-F238E27FC236}">
                  <a16:creationId xmlns:a16="http://schemas.microsoft.com/office/drawing/2014/main" xmlns="" id="{8EA7041D-FD1E-4ECA-A883-69CDC118B431}"/>
                </a:ext>
              </a:extLst>
            </p:cNvPr>
            <p:cNvSpPr/>
            <p:nvPr/>
          </p:nvSpPr>
          <p:spPr bwMode="auto">
            <a:xfrm>
              <a:off x="4734018" y="2708920"/>
              <a:ext cx="1709624" cy="1656404"/>
            </a:xfrm>
            <a:prstGeom prst="pentagon">
              <a:avLst/>
            </a:prstGeom>
            <a:noFill/>
            <a:ln w="25400" cap="flat" cmpd="sng" algn="ctr">
              <a:solidFill>
                <a:schemeClr val="accent6">
                  <a:lumMod val="50000"/>
                </a:schemeClr>
              </a:solidFill>
              <a:prstDash val="solid"/>
              <a:round/>
              <a:headEnd type="none" w="med" len="med"/>
              <a:tailEnd type="none" w="med" len="med"/>
            </a:ln>
          </p:spPr>
          <p:txBody>
            <a:bodyPr/>
            <a:lstStyle/>
            <a:p>
              <a:pPr>
                <a:defRPr/>
              </a:pPr>
              <a:endParaRPr lang="zh-CN" altLang="en-US" sz="2100" b="1"/>
            </a:p>
          </p:txBody>
        </p:sp>
        <p:sp>
          <p:nvSpPr>
            <p:cNvPr id="55309" name="TextBox 14">
              <a:extLst>
                <a:ext uri="{FF2B5EF4-FFF2-40B4-BE49-F238E27FC236}">
                  <a16:creationId xmlns:a16="http://schemas.microsoft.com/office/drawing/2014/main" xmlns="" id="{7117763F-0E18-4563-B705-EEE5DB4DE9BA}"/>
                </a:ext>
              </a:extLst>
            </p:cNvPr>
            <p:cNvSpPr txBox="1">
              <a:spLocks noChangeArrowheads="1"/>
            </p:cNvSpPr>
            <p:nvPr/>
          </p:nvSpPr>
          <p:spPr bwMode="auto">
            <a:xfrm>
              <a:off x="4956428" y="4653136"/>
              <a:ext cx="1690426" cy="5536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a:latin typeface="黑体" panose="02010609060101010101" pitchFamily="49" charset="-122"/>
                  <a:ea typeface="黑体" panose="02010609060101010101" pitchFamily="49" charset="-122"/>
                </a:rPr>
                <a:t>正五边形</a:t>
              </a:r>
            </a:p>
          </p:txBody>
        </p:sp>
      </p:grpSp>
      <p:grpSp>
        <p:nvGrpSpPr>
          <p:cNvPr id="6" name="组合 19">
            <a:extLst>
              <a:ext uri="{FF2B5EF4-FFF2-40B4-BE49-F238E27FC236}">
                <a16:creationId xmlns:a16="http://schemas.microsoft.com/office/drawing/2014/main" xmlns="" id="{7EA0DD4F-1C0B-48F5-BCDA-33D0B3F29F8F}"/>
              </a:ext>
            </a:extLst>
          </p:cNvPr>
          <p:cNvGrpSpPr>
            <a:grpSpLocks/>
          </p:cNvGrpSpPr>
          <p:nvPr/>
        </p:nvGrpSpPr>
        <p:grpSpPr bwMode="auto">
          <a:xfrm>
            <a:off x="6354762" y="2458732"/>
            <a:ext cx="1448703" cy="1743130"/>
            <a:chOff x="6948264" y="2852936"/>
            <a:chExt cx="1930553" cy="2324708"/>
          </a:xfrm>
        </p:grpSpPr>
        <p:sp>
          <p:nvSpPr>
            <p:cNvPr id="12" name="六边形 11">
              <a:extLst>
                <a:ext uri="{FF2B5EF4-FFF2-40B4-BE49-F238E27FC236}">
                  <a16:creationId xmlns:a16="http://schemas.microsoft.com/office/drawing/2014/main" xmlns="" id="{609887E2-D5A7-47BB-93FB-6425EBC4C34F}"/>
                </a:ext>
              </a:extLst>
            </p:cNvPr>
            <p:cNvSpPr/>
            <p:nvPr/>
          </p:nvSpPr>
          <p:spPr bwMode="auto">
            <a:xfrm>
              <a:off x="6948264" y="2852936"/>
              <a:ext cx="1753761" cy="1511648"/>
            </a:xfrm>
            <a:prstGeom prst="hexagon">
              <a:avLst/>
            </a:prstGeom>
            <a:noFill/>
            <a:ln w="25400" cap="flat" cmpd="sng" algn="ctr">
              <a:solidFill>
                <a:schemeClr val="accent6">
                  <a:lumMod val="50000"/>
                </a:schemeClr>
              </a:solidFill>
              <a:prstDash val="solid"/>
              <a:round/>
              <a:headEnd type="none" w="med" len="med"/>
              <a:tailEnd type="none" w="med" len="med"/>
            </a:ln>
          </p:spPr>
          <p:txBody>
            <a:bodyPr/>
            <a:lstStyle/>
            <a:p>
              <a:pPr>
                <a:defRPr/>
              </a:pPr>
              <a:endParaRPr lang="zh-CN" altLang="en-US" sz="2100" b="1"/>
            </a:p>
          </p:txBody>
        </p:sp>
        <p:sp>
          <p:nvSpPr>
            <p:cNvPr id="55312" name="TextBox 15">
              <a:extLst>
                <a:ext uri="{FF2B5EF4-FFF2-40B4-BE49-F238E27FC236}">
                  <a16:creationId xmlns:a16="http://schemas.microsoft.com/office/drawing/2014/main" xmlns="" id="{B5BB4105-1898-4C27-BE7F-037B5318A955}"/>
                </a:ext>
              </a:extLst>
            </p:cNvPr>
            <p:cNvSpPr txBox="1">
              <a:spLocks noChangeArrowheads="1"/>
            </p:cNvSpPr>
            <p:nvPr/>
          </p:nvSpPr>
          <p:spPr bwMode="auto">
            <a:xfrm>
              <a:off x="7188676" y="4623519"/>
              <a:ext cx="1690141" cy="554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dirty="0">
                  <a:latin typeface="黑体" panose="02010609060101010101" pitchFamily="49" charset="-122"/>
                  <a:ea typeface="黑体" panose="02010609060101010101" pitchFamily="49" charset="-122"/>
                </a:rPr>
                <a:t>正六边形</a:t>
              </a:r>
            </a:p>
          </p:txBody>
        </p:sp>
      </p:grpSp>
      <p:grpSp>
        <p:nvGrpSpPr>
          <p:cNvPr id="55317" name="组合 4">
            <a:extLst>
              <a:ext uri="{FF2B5EF4-FFF2-40B4-BE49-F238E27FC236}">
                <a16:creationId xmlns:a16="http://schemas.microsoft.com/office/drawing/2014/main" xmlns="" id="{147DFF81-4D4F-4F70-8987-32F8DA7162B8}"/>
              </a:ext>
            </a:extLst>
          </p:cNvPr>
          <p:cNvGrpSpPr>
            <a:grpSpLocks/>
          </p:cNvGrpSpPr>
          <p:nvPr/>
        </p:nvGrpSpPr>
        <p:grpSpPr bwMode="auto">
          <a:xfrm>
            <a:off x="2334467" y="716235"/>
            <a:ext cx="1685925" cy="409707"/>
            <a:chOff x="3485" y="1168"/>
            <a:chExt cx="2655" cy="647"/>
          </a:xfrm>
        </p:grpSpPr>
        <p:sp>
          <p:nvSpPr>
            <p:cNvPr id="18" name="圆角矩形 17">
              <a:extLst>
                <a:ext uri="{FF2B5EF4-FFF2-40B4-BE49-F238E27FC236}">
                  <a16:creationId xmlns:a16="http://schemas.microsoft.com/office/drawing/2014/main" xmlns="" id="{2A8A5BEE-E2AF-42F5-B8BE-8B0B6A6224AE}"/>
                </a:ext>
              </a:extLst>
            </p:cNvPr>
            <p:cNvSpPr/>
            <p:nvPr/>
          </p:nvSpPr>
          <p:spPr>
            <a:xfrm>
              <a:off x="3485" y="1168"/>
              <a:ext cx="2655" cy="624"/>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b="1"/>
            </a:p>
          </p:txBody>
        </p:sp>
        <p:sp>
          <p:nvSpPr>
            <p:cNvPr id="55319" name="矩形 1">
              <a:extLst>
                <a:ext uri="{FF2B5EF4-FFF2-40B4-BE49-F238E27FC236}">
                  <a16:creationId xmlns:a16="http://schemas.microsoft.com/office/drawing/2014/main" xmlns="" id="{48422616-9022-4A2A-B3DC-6AE33C9F9C13}"/>
                </a:ext>
              </a:extLst>
            </p:cNvPr>
            <p:cNvSpPr>
              <a:spLocks noChangeArrowheads="1"/>
            </p:cNvSpPr>
            <p:nvPr/>
          </p:nvSpPr>
          <p:spPr bwMode="auto">
            <a:xfrm>
              <a:off x="3758"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b="1" dirty="0">
                  <a:solidFill>
                    <a:schemeClr val="bg1"/>
                  </a:solidFill>
                  <a:latin typeface="Times New Roman" panose="02020603050405020304" pitchFamily="18" charset="0"/>
                  <a:ea typeface="黑体" panose="02010609060101010101" pitchFamily="49" charset="-122"/>
                </a:rPr>
                <a:t>知识点 </a:t>
              </a:r>
              <a:r>
                <a:rPr lang="en-US" altLang="zh-CN" sz="2400" b="1" dirty="0">
                  <a:solidFill>
                    <a:schemeClr val="bg1"/>
                  </a:solidFill>
                  <a:latin typeface="Times New Roman" panose="02020603050405020304" pitchFamily="18" charset="0"/>
                  <a:ea typeface="黑体" panose="02010609060101010101" pitchFamily="49" charset="-122"/>
                </a:rPr>
                <a:t>3</a:t>
              </a:r>
              <a:endParaRPr lang="zh-CN" altLang="en-US" sz="2400" b="1" dirty="0">
                <a:solidFill>
                  <a:schemeClr val="bg1"/>
                </a:solidFill>
                <a:latin typeface="Times New Roman" panose="02020603050405020304" pitchFamily="18" charset="0"/>
                <a:ea typeface="黑体" panose="02010609060101010101" pitchFamily="49" charset="-122"/>
              </a:endParaRPr>
            </a:p>
          </p:txBody>
        </p:sp>
      </p:grpSp>
      <p:grpSp>
        <p:nvGrpSpPr>
          <p:cNvPr id="25" name="组合 2">
            <a:extLst>
              <a:ext uri="{FF2B5EF4-FFF2-40B4-BE49-F238E27FC236}">
                <a16:creationId xmlns:a16="http://schemas.microsoft.com/office/drawing/2014/main" xmlns="" id="{4C7FD02F-4EE5-410A-B99D-8516DE4B176E}"/>
              </a:ext>
            </a:extLst>
          </p:cNvPr>
          <p:cNvGrpSpPr>
            <a:grpSpLocks/>
          </p:cNvGrpSpPr>
          <p:nvPr/>
        </p:nvGrpSpPr>
        <p:grpSpPr bwMode="auto">
          <a:xfrm>
            <a:off x="-12190" y="-40547"/>
            <a:ext cx="2006600" cy="477838"/>
            <a:chOff x="123" y="40"/>
            <a:chExt cx="3160" cy="752"/>
          </a:xfrm>
        </p:grpSpPr>
        <p:cxnSp>
          <p:nvCxnSpPr>
            <p:cNvPr id="26"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7"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28"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3D730A5A-5DDD-43BB-8CB8-82FD1869F53E}"/>
              </a:ext>
            </a:extLst>
          </p:cNvPr>
          <p:cNvSpPr txBox="1"/>
          <p:nvPr/>
        </p:nvSpPr>
        <p:spPr>
          <a:xfrm>
            <a:off x="1625524" y="606615"/>
            <a:ext cx="7057081" cy="498598"/>
          </a:xfrm>
          <a:prstGeom prst="rect">
            <a:avLst/>
          </a:prstGeom>
          <a:noFill/>
        </p:spPr>
        <p:txBody>
          <a:bodyPr wrap="square">
            <a:spAutoFit/>
          </a:bodyPr>
          <a:lstStyle/>
          <a:p>
            <a:pPr>
              <a:lnSpc>
                <a:spcPct val="110000"/>
              </a:lnSpc>
              <a:defRPr/>
            </a:pPr>
            <a:r>
              <a:rPr lang="zh-CN" altLang="en-US" sz="2400" b="1" dirty="0" smtClean="0">
                <a:latin typeface="+mn-lt"/>
                <a:ea typeface="楷体" panose="02010609060101010101" pitchFamily="49" charset="-122"/>
              </a:rPr>
              <a:t>下</a:t>
            </a:r>
            <a:r>
              <a:rPr lang="zh-CN" altLang="en-US" sz="2400" b="1" dirty="0">
                <a:latin typeface="+mn-lt"/>
                <a:ea typeface="楷体" panose="02010609060101010101" pitchFamily="49" charset="-122"/>
              </a:rPr>
              <a:t>列多边形是正多边形吗？如不</a:t>
            </a:r>
            <a:r>
              <a:rPr lang="zh-CN" altLang="en-US" sz="2400" b="1" dirty="0" smtClean="0">
                <a:latin typeface="+mn-lt"/>
                <a:ea typeface="楷体" panose="02010609060101010101" pitchFamily="49" charset="-122"/>
              </a:rPr>
              <a:t>是，请</a:t>
            </a:r>
            <a:r>
              <a:rPr lang="zh-CN" altLang="en-US" sz="2400" b="1" dirty="0">
                <a:latin typeface="+mn-lt"/>
                <a:ea typeface="楷体" panose="02010609060101010101" pitchFamily="49" charset="-122"/>
              </a:rPr>
              <a:t>说明为什么？</a:t>
            </a:r>
          </a:p>
        </p:txBody>
      </p:sp>
      <p:grpSp>
        <p:nvGrpSpPr>
          <p:cNvPr id="56322" name="组合 6">
            <a:extLst>
              <a:ext uri="{FF2B5EF4-FFF2-40B4-BE49-F238E27FC236}">
                <a16:creationId xmlns:a16="http://schemas.microsoft.com/office/drawing/2014/main" xmlns="" id="{0121F7C1-22D5-4F47-95E3-14F772E4B1C7}"/>
              </a:ext>
            </a:extLst>
          </p:cNvPr>
          <p:cNvGrpSpPr>
            <a:grpSpLocks/>
          </p:cNvGrpSpPr>
          <p:nvPr/>
        </p:nvGrpSpPr>
        <p:grpSpPr bwMode="auto">
          <a:xfrm>
            <a:off x="1789113" y="1101725"/>
            <a:ext cx="5341937" cy="1741488"/>
            <a:chOff x="827584" y="1556792"/>
            <a:chExt cx="7120446" cy="2322518"/>
          </a:xfrm>
        </p:grpSpPr>
        <p:sp>
          <p:nvSpPr>
            <p:cNvPr id="3" name="流程图: 决策 2">
              <a:extLst>
                <a:ext uri="{FF2B5EF4-FFF2-40B4-BE49-F238E27FC236}">
                  <a16:creationId xmlns:a16="http://schemas.microsoft.com/office/drawing/2014/main" xmlns="" id="{EFB9201E-5A87-40B8-9175-84DDC92CB71E}"/>
                </a:ext>
              </a:extLst>
            </p:cNvPr>
            <p:cNvSpPr/>
            <p:nvPr/>
          </p:nvSpPr>
          <p:spPr bwMode="auto">
            <a:xfrm>
              <a:off x="827584" y="1556792"/>
              <a:ext cx="2579442" cy="1727597"/>
            </a:xfrm>
            <a:prstGeom prst="flowChartDecision">
              <a:avLst/>
            </a:prstGeom>
            <a:noFill/>
            <a:ln w="25400" cap="flat" cmpd="sng" algn="ctr">
              <a:solidFill>
                <a:schemeClr val="accent6">
                  <a:lumMod val="50000"/>
                </a:schemeClr>
              </a:solidFill>
              <a:prstDash val="solid"/>
              <a:round/>
              <a:headEnd type="none" w="med" len="med"/>
              <a:tailEnd type="none" w="med" len="med"/>
            </a:ln>
          </p:spPr>
          <p:txBody>
            <a:bodyPr/>
            <a:lstStyle/>
            <a:p>
              <a:pPr>
                <a:defRPr/>
              </a:pPr>
              <a:endParaRPr lang="zh-CN" altLang="en-US" sz="2100"/>
            </a:p>
          </p:txBody>
        </p:sp>
        <p:sp>
          <p:nvSpPr>
            <p:cNvPr id="56324" name="TextBox 3">
              <a:extLst>
                <a:ext uri="{FF2B5EF4-FFF2-40B4-BE49-F238E27FC236}">
                  <a16:creationId xmlns:a16="http://schemas.microsoft.com/office/drawing/2014/main" xmlns="" id="{2385BE3D-23D4-4EB1-8481-BD11A084453A}"/>
                </a:ext>
              </a:extLst>
            </p:cNvPr>
            <p:cNvSpPr txBox="1">
              <a:spLocks noChangeArrowheads="1"/>
            </p:cNvSpPr>
            <p:nvPr/>
          </p:nvSpPr>
          <p:spPr bwMode="auto">
            <a:xfrm>
              <a:off x="899592" y="3327375"/>
              <a:ext cx="3087998" cy="55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a:latin typeface="黑体" panose="02010609060101010101" pitchFamily="49" charset="-122"/>
                  <a:ea typeface="黑体" panose="02010609060101010101" pitchFamily="49" charset="-122"/>
                </a:rPr>
                <a:t>（四条边都相等）</a:t>
              </a:r>
            </a:p>
          </p:txBody>
        </p:sp>
        <p:sp>
          <p:nvSpPr>
            <p:cNvPr id="5" name="矩形 4">
              <a:extLst>
                <a:ext uri="{FF2B5EF4-FFF2-40B4-BE49-F238E27FC236}">
                  <a16:creationId xmlns:a16="http://schemas.microsoft.com/office/drawing/2014/main" xmlns="" id="{A993B296-0F87-4455-BD8C-B9056DA48403}"/>
                </a:ext>
              </a:extLst>
            </p:cNvPr>
            <p:cNvSpPr/>
            <p:nvPr/>
          </p:nvSpPr>
          <p:spPr bwMode="auto">
            <a:xfrm>
              <a:off x="5076576" y="1628775"/>
              <a:ext cx="2232413" cy="1295698"/>
            </a:xfrm>
            <a:prstGeom prst="rect">
              <a:avLst/>
            </a:prstGeom>
            <a:noFill/>
            <a:ln w="25400" cap="flat" cmpd="sng" algn="ctr">
              <a:solidFill>
                <a:schemeClr val="accent6">
                  <a:lumMod val="50000"/>
                </a:schemeClr>
              </a:solidFill>
              <a:prstDash val="solid"/>
              <a:round/>
              <a:headEnd type="none" w="med" len="med"/>
              <a:tailEnd type="none" w="med" len="med"/>
            </a:ln>
          </p:spPr>
          <p:txBody>
            <a:bodyPr/>
            <a:lstStyle/>
            <a:p>
              <a:pPr>
                <a:defRPr/>
              </a:pPr>
              <a:endParaRPr lang="zh-CN" altLang="en-US" sz="2100"/>
            </a:p>
          </p:txBody>
        </p:sp>
        <p:sp>
          <p:nvSpPr>
            <p:cNvPr id="56326" name="TextBox 5">
              <a:extLst>
                <a:ext uri="{FF2B5EF4-FFF2-40B4-BE49-F238E27FC236}">
                  <a16:creationId xmlns:a16="http://schemas.microsoft.com/office/drawing/2014/main" xmlns="" id="{75495847-4285-4664-8C88-3DE6381AE10D}"/>
                </a:ext>
              </a:extLst>
            </p:cNvPr>
            <p:cNvSpPr txBox="1">
              <a:spLocks noChangeArrowheads="1"/>
            </p:cNvSpPr>
            <p:nvPr/>
          </p:nvSpPr>
          <p:spPr bwMode="auto">
            <a:xfrm>
              <a:off x="4860032" y="3327375"/>
              <a:ext cx="3087998" cy="55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a:latin typeface="黑体" panose="02010609060101010101" pitchFamily="49" charset="-122"/>
                  <a:ea typeface="黑体" panose="02010609060101010101" pitchFamily="49" charset="-122"/>
                </a:rPr>
                <a:t>（四个角都相等）</a:t>
              </a:r>
            </a:p>
          </p:txBody>
        </p:sp>
      </p:grpSp>
      <p:sp>
        <p:nvSpPr>
          <p:cNvPr id="8" name="TextBox 7">
            <a:extLst>
              <a:ext uri="{FF2B5EF4-FFF2-40B4-BE49-F238E27FC236}">
                <a16:creationId xmlns:a16="http://schemas.microsoft.com/office/drawing/2014/main" xmlns="" id="{D243EE1E-5B67-445F-9168-F42AC6E5630F}"/>
              </a:ext>
            </a:extLst>
          </p:cNvPr>
          <p:cNvSpPr txBox="1">
            <a:spLocks noChangeArrowheads="1"/>
          </p:cNvSpPr>
          <p:nvPr/>
        </p:nvSpPr>
        <p:spPr bwMode="auto">
          <a:xfrm>
            <a:off x="819150" y="2686596"/>
            <a:ext cx="7578230"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0000FF"/>
                </a:solidFill>
                <a:latin typeface="黑体" panose="02010609060101010101" pitchFamily="49" charset="-122"/>
                <a:ea typeface="黑体" panose="02010609060101010101" pitchFamily="49" charset="-122"/>
              </a:rPr>
              <a:t>答</a:t>
            </a:r>
            <a:r>
              <a:rPr lang="zh-CN" altLang="en-US" sz="2400" dirty="0">
                <a:solidFill>
                  <a:srgbClr val="0000FF"/>
                </a:solidFill>
                <a:latin typeface="黑体" panose="02010609060101010101" pitchFamily="49" charset="-122"/>
                <a:ea typeface="黑体" panose="02010609060101010101" pitchFamily="49" charset="-122"/>
              </a:rPr>
              <a:t>：</a:t>
            </a:r>
            <a:r>
              <a:rPr lang="zh-CN" altLang="en-US" sz="2400" b="1" dirty="0">
                <a:latin typeface="仿宋" panose="02010609060101010101" pitchFamily="49" charset="-122"/>
                <a:ea typeface="仿宋" panose="02010609060101010101" pitchFamily="49" charset="-122"/>
              </a:rPr>
              <a:t>都不</a:t>
            </a:r>
            <a:r>
              <a:rPr lang="zh-CN" altLang="en-US" sz="2400" b="1" dirty="0" smtClean="0">
                <a:latin typeface="仿宋" panose="02010609060101010101" pitchFamily="49" charset="-122"/>
                <a:ea typeface="仿宋" panose="02010609060101010101" pitchFamily="49" charset="-122"/>
              </a:rPr>
              <a:t>是，第</a:t>
            </a:r>
            <a:r>
              <a:rPr lang="zh-CN" altLang="en-US" sz="2400" b="1" dirty="0">
                <a:latin typeface="仿宋" panose="02010609060101010101" pitchFamily="49" charset="-122"/>
                <a:ea typeface="仿宋" panose="02010609060101010101" pitchFamily="49" charset="-122"/>
              </a:rPr>
              <a:t>一个图形不符合四个角都相等；第二个图形不符合各边都相等</a:t>
            </a:r>
            <a:r>
              <a:rPr lang="en-US" altLang="zh-CN" sz="2400" b="1" dirty="0">
                <a:latin typeface="仿宋" panose="02010609060101010101" pitchFamily="49" charset="-122"/>
                <a:ea typeface="仿宋" panose="02010609060101010101" pitchFamily="49" charset="-122"/>
              </a:rPr>
              <a:t>.</a:t>
            </a:r>
          </a:p>
        </p:txBody>
      </p:sp>
      <p:grpSp>
        <p:nvGrpSpPr>
          <p:cNvPr id="6" name="组合 14">
            <a:extLst>
              <a:ext uri="{FF2B5EF4-FFF2-40B4-BE49-F238E27FC236}">
                <a16:creationId xmlns:a16="http://schemas.microsoft.com/office/drawing/2014/main" xmlns="" id="{84B28E7F-97B0-4189-92F7-044CC3CFC636}"/>
              </a:ext>
            </a:extLst>
          </p:cNvPr>
          <p:cNvGrpSpPr>
            <a:grpSpLocks/>
          </p:cNvGrpSpPr>
          <p:nvPr/>
        </p:nvGrpSpPr>
        <p:grpSpPr bwMode="auto">
          <a:xfrm>
            <a:off x="778794" y="3877788"/>
            <a:ext cx="8029645" cy="1113766"/>
            <a:chOff x="-484883" y="5005794"/>
            <a:chExt cx="10703988" cy="1484625"/>
          </a:xfrm>
        </p:grpSpPr>
        <p:sp>
          <p:nvSpPr>
            <p:cNvPr id="56329" name="TextBox 8">
              <a:extLst>
                <a:ext uri="{FF2B5EF4-FFF2-40B4-BE49-F238E27FC236}">
                  <a16:creationId xmlns:a16="http://schemas.microsoft.com/office/drawing/2014/main" xmlns="" id="{ECFB7FBD-2053-490E-85E0-1058BC72AD71}"/>
                </a:ext>
              </a:extLst>
            </p:cNvPr>
            <p:cNvSpPr txBox="1">
              <a:spLocks noChangeArrowheads="1"/>
            </p:cNvSpPr>
            <p:nvPr/>
          </p:nvSpPr>
          <p:spPr bwMode="auto">
            <a:xfrm>
              <a:off x="-484883" y="5005794"/>
              <a:ext cx="10703988" cy="148462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50000"/>
                </a:lnSpc>
              </a:pPr>
              <a:r>
                <a:rPr lang="zh-CN" altLang="en-US" sz="2100" dirty="0">
                  <a:solidFill>
                    <a:srgbClr val="FF0000"/>
                  </a:solidFill>
                  <a:latin typeface="黑体" panose="02010609060101010101" pitchFamily="49" charset="-122"/>
                  <a:ea typeface="黑体" panose="02010609060101010101" pitchFamily="49" charset="-122"/>
                </a:rPr>
                <a:t>     </a:t>
              </a:r>
              <a:r>
                <a:rPr lang="zh-CN" altLang="en-US" sz="2400" b="1" dirty="0">
                  <a:latin typeface="宋体" pitchFamily="2" charset="-122"/>
                </a:rPr>
                <a:t>判断一个多边形是不是正多边</a:t>
              </a:r>
              <a:r>
                <a:rPr lang="zh-CN" altLang="en-US" sz="2400" b="1" dirty="0" smtClean="0">
                  <a:latin typeface="宋体" pitchFamily="2" charset="-122"/>
                </a:rPr>
                <a:t>形，</a:t>
              </a:r>
              <a:r>
                <a:rPr lang="zh-CN" altLang="en-US" sz="2400" b="1" dirty="0" smtClean="0">
                  <a:solidFill>
                    <a:srgbClr val="FF0000"/>
                  </a:solidFill>
                  <a:latin typeface="宋体" pitchFamily="2" charset="-122"/>
                </a:rPr>
                <a:t>各</a:t>
              </a:r>
              <a:r>
                <a:rPr lang="zh-CN" altLang="en-US" sz="2400" b="1" dirty="0">
                  <a:solidFill>
                    <a:srgbClr val="FF0000"/>
                  </a:solidFill>
                  <a:latin typeface="宋体" pitchFamily="2" charset="-122"/>
                </a:rPr>
                <a:t>边都相</a:t>
              </a:r>
              <a:r>
                <a:rPr lang="zh-CN" altLang="en-US" sz="2400" b="1" dirty="0" smtClean="0">
                  <a:solidFill>
                    <a:srgbClr val="FF0000"/>
                  </a:solidFill>
                  <a:latin typeface="宋体" pitchFamily="2" charset="-122"/>
                </a:rPr>
                <a:t>等</a:t>
              </a:r>
              <a:r>
                <a:rPr lang="zh-CN" altLang="en-US" sz="2400" b="1" dirty="0" smtClean="0">
                  <a:latin typeface="宋体" pitchFamily="2" charset="-122"/>
                </a:rPr>
                <a:t>，</a:t>
              </a:r>
              <a:r>
                <a:rPr lang="zh-CN" altLang="en-US" sz="2400" b="1" dirty="0" smtClean="0">
                  <a:solidFill>
                    <a:srgbClr val="FF0000"/>
                  </a:solidFill>
                  <a:latin typeface="宋体" pitchFamily="2" charset="-122"/>
                </a:rPr>
                <a:t>各</a:t>
              </a:r>
              <a:r>
                <a:rPr lang="zh-CN" altLang="en-US" sz="2400" b="1" dirty="0">
                  <a:solidFill>
                    <a:srgbClr val="FF0000"/>
                  </a:solidFill>
                  <a:latin typeface="宋体" pitchFamily="2" charset="-122"/>
                </a:rPr>
                <a:t>角都相</a:t>
              </a:r>
              <a:r>
                <a:rPr lang="zh-CN" altLang="en-US" sz="2400" b="1" dirty="0" smtClean="0">
                  <a:solidFill>
                    <a:srgbClr val="FF0000"/>
                  </a:solidFill>
                  <a:latin typeface="宋体" pitchFamily="2" charset="-122"/>
                </a:rPr>
                <a:t>等</a:t>
              </a:r>
              <a:r>
                <a:rPr lang="zh-CN" altLang="en-US" sz="2400" b="1" dirty="0" smtClean="0">
                  <a:latin typeface="宋体" pitchFamily="2" charset="-122"/>
                </a:rPr>
                <a:t>，</a:t>
              </a:r>
              <a:r>
                <a:rPr lang="zh-CN" altLang="en-US" sz="2400" b="1" dirty="0" smtClean="0">
                  <a:solidFill>
                    <a:srgbClr val="0000FF"/>
                  </a:solidFill>
                  <a:latin typeface="宋体" pitchFamily="2" charset="-122"/>
                </a:rPr>
                <a:t>两</a:t>
              </a:r>
              <a:r>
                <a:rPr lang="zh-CN" altLang="en-US" sz="2400" b="1" dirty="0">
                  <a:solidFill>
                    <a:srgbClr val="0000FF"/>
                  </a:solidFill>
                  <a:latin typeface="宋体" pitchFamily="2" charset="-122"/>
                </a:rPr>
                <a:t>个条件必须同时具备</a:t>
              </a:r>
              <a:r>
                <a:rPr lang="en-US" altLang="zh-CN" sz="2400" b="1" dirty="0">
                  <a:latin typeface="宋体" pitchFamily="2" charset="-122"/>
                </a:rPr>
                <a:t>.</a:t>
              </a:r>
            </a:p>
          </p:txBody>
        </p:sp>
        <p:grpSp>
          <p:nvGrpSpPr>
            <p:cNvPr id="56330" name="组合 38">
              <a:extLst>
                <a:ext uri="{FF2B5EF4-FFF2-40B4-BE49-F238E27FC236}">
                  <a16:creationId xmlns:a16="http://schemas.microsoft.com/office/drawing/2014/main" xmlns="" id="{139A27B2-8753-4148-8CB2-30506FB1DE10}"/>
                </a:ext>
              </a:extLst>
            </p:cNvPr>
            <p:cNvGrpSpPr>
              <a:grpSpLocks/>
            </p:cNvGrpSpPr>
            <p:nvPr/>
          </p:nvGrpSpPr>
          <p:grpSpPr bwMode="auto">
            <a:xfrm>
              <a:off x="-431086" y="5195888"/>
              <a:ext cx="853374" cy="649287"/>
              <a:chOff x="-390036" y="5269517"/>
              <a:chExt cx="852309" cy="648072"/>
            </a:xfrm>
          </p:grpSpPr>
          <p:grpSp>
            <p:nvGrpSpPr>
              <p:cNvPr id="56331" name="组合 35">
                <a:extLst>
                  <a:ext uri="{FF2B5EF4-FFF2-40B4-BE49-F238E27FC236}">
                    <a16:creationId xmlns:a16="http://schemas.microsoft.com/office/drawing/2014/main" xmlns="" id="{9E450522-DB25-4275-9E90-7CB244C6A12C}"/>
                  </a:ext>
                </a:extLst>
              </p:cNvPr>
              <p:cNvGrpSpPr>
                <a:grpSpLocks/>
              </p:cNvGrpSpPr>
              <p:nvPr/>
            </p:nvGrpSpPr>
            <p:grpSpPr bwMode="auto">
              <a:xfrm>
                <a:off x="-267516" y="5269517"/>
                <a:ext cx="648072" cy="648072"/>
                <a:chOff x="-411532" y="5287101"/>
                <a:chExt cx="648072" cy="648072"/>
              </a:xfrm>
            </p:grpSpPr>
            <p:sp>
              <p:nvSpPr>
                <p:cNvPr id="56332" name="椭圆 33">
                  <a:extLst>
                    <a:ext uri="{FF2B5EF4-FFF2-40B4-BE49-F238E27FC236}">
                      <a16:creationId xmlns:a16="http://schemas.microsoft.com/office/drawing/2014/main" xmlns="" id="{8D46A798-9CBF-45DF-BB5C-45A658911E37}"/>
                    </a:ext>
                  </a:extLst>
                </p:cNvPr>
                <p:cNvSpPr>
                  <a:spLocks noChangeArrowheads="1"/>
                </p:cNvSpPr>
                <p:nvPr/>
              </p:nvSpPr>
              <p:spPr bwMode="auto">
                <a:xfrm>
                  <a:off x="-411532" y="5287101"/>
                  <a:ext cx="648072" cy="648072"/>
                </a:xfrm>
                <a:prstGeom prst="ellipse">
                  <a:avLst/>
                </a:prstGeom>
                <a:solidFill>
                  <a:srgbClr val="EB2A0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p>
              </p:txBody>
            </p:sp>
            <p:sp>
              <p:nvSpPr>
                <p:cNvPr id="56333" name="椭圆 34">
                  <a:extLst>
                    <a:ext uri="{FF2B5EF4-FFF2-40B4-BE49-F238E27FC236}">
                      <a16:creationId xmlns:a16="http://schemas.microsoft.com/office/drawing/2014/main" xmlns="" id="{6869D0EC-BE77-4A27-ACC0-6ABEFAF19530}"/>
                    </a:ext>
                  </a:extLst>
                </p:cNvPr>
                <p:cNvSpPr>
                  <a:spLocks noChangeArrowheads="1"/>
                </p:cNvSpPr>
                <p:nvPr/>
              </p:nvSpPr>
              <p:spPr bwMode="auto">
                <a:xfrm>
                  <a:off x="-274959" y="5287101"/>
                  <a:ext cx="504056" cy="504056"/>
                </a:xfrm>
                <a:prstGeom prst="ellipse">
                  <a:avLst/>
                </a:prstGeom>
                <a:solidFill>
                  <a:srgbClr val="FFCC00">
                    <a:alpha val="6274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p>
              </p:txBody>
            </p:sp>
          </p:grpSp>
          <p:sp>
            <p:nvSpPr>
              <p:cNvPr id="56334" name="TextBox 37">
                <a:extLst>
                  <a:ext uri="{FF2B5EF4-FFF2-40B4-BE49-F238E27FC236}">
                    <a16:creationId xmlns:a16="http://schemas.microsoft.com/office/drawing/2014/main" xmlns="" id="{CF126C3C-C00D-40FD-BD50-C6AC125827D2}"/>
                  </a:ext>
                </a:extLst>
              </p:cNvPr>
              <p:cNvSpPr txBox="1">
                <a:spLocks noChangeArrowheads="1"/>
              </p:cNvSpPr>
              <p:nvPr/>
            </p:nvSpPr>
            <p:spPr bwMode="auto">
              <a:xfrm>
                <a:off x="-390036" y="5316452"/>
                <a:ext cx="852309" cy="49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2060"/>
                    </a:solidFill>
                    <a:latin typeface="微软雅黑" panose="020B0503020204020204" pitchFamily="34" charset="-122"/>
                    <a:ea typeface="微软雅黑" panose="020B0503020204020204" pitchFamily="34" charset="-122"/>
                  </a:rPr>
                  <a:t>注意</a:t>
                </a:r>
              </a:p>
            </p:txBody>
          </p:sp>
        </p:grpSp>
      </p:grpSp>
      <p:grpSp>
        <p:nvGrpSpPr>
          <p:cNvPr id="20"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9787"/>
            <a:ext cx="2006600" cy="477838"/>
            <a:chOff x="123" y="40"/>
            <a:chExt cx="3160" cy="752"/>
          </a:xfrm>
        </p:grpSpPr>
        <p:cxnSp>
          <p:nvCxnSpPr>
            <p:cNvPr id="21"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23"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169084" y="613003"/>
            <a:ext cx="1757157" cy="488722"/>
            <a:chOff x="1745942" y="3955571"/>
            <a:chExt cx="1757157" cy="488722"/>
          </a:xfrm>
        </p:grpSpPr>
        <p:grpSp>
          <p:nvGrpSpPr>
            <p:cNvPr id="25" name="组合 24"/>
            <p:cNvGrpSpPr/>
            <p:nvPr/>
          </p:nvGrpSpPr>
          <p:grpSpPr>
            <a:xfrm>
              <a:off x="1923628" y="3955571"/>
              <a:ext cx="1579471" cy="461665"/>
              <a:chOff x="835069" y="767230"/>
              <a:chExt cx="1579471" cy="461665"/>
            </a:xfrm>
          </p:grpSpPr>
          <p:sp>
            <p:nvSpPr>
              <p:cNvPr id="27" name="流程图: 库存数据 26"/>
              <p:cNvSpPr/>
              <p:nvPr/>
            </p:nvSpPr>
            <p:spPr>
              <a:xfrm rot="10800000">
                <a:off x="835069" y="816408"/>
                <a:ext cx="1334716" cy="387320"/>
              </a:xfrm>
              <a:prstGeom prst="flowChartOnlineStorage">
                <a:avLst/>
              </a:prstGeom>
              <a:solidFill>
                <a:srgbClr val="996600"/>
              </a:solidFill>
              <a:ln w="25400" cap="flat" cmpd="sng" algn="ctr">
                <a:noFill/>
                <a:prstDash val="solid"/>
              </a:ln>
              <a:effectLst/>
            </p:spPr>
            <p:txBody>
              <a:bodyPr rtlCol="0" anchor="ctr"/>
              <a:lstStyle/>
              <a:p>
                <a:pPr algn="ctr">
                  <a:defRPr/>
                </a:pPr>
                <a:endParaRPr lang="zh-CN" altLang="en-US" kern="0" dirty="0" smtClean="0">
                  <a:solidFill>
                    <a:prstClr val="white"/>
                  </a:solidFill>
                  <a:latin typeface="Times New Roman"/>
                  <a:ea typeface="微软雅黑"/>
                </a:endParaRPr>
              </a:p>
            </p:txBody>
          </p:sp>
          <p:sp>
            <p:nvSpPr>
              <p:cNvPr id="28" name="TextBox 27"/>
              <p:cNvSpPr txBox="1"/>
              <p:nvPr/>
            </p:nvSpPr>
            <p:spPr>
              <a:xfrm>
                <a:off x="985586" y="767230"/>
                <a:ext cx="1428954" cy="461665"/>
              </a:xfrm>
              <a:prstGeom prst="rect">
                <a:avLst/>
              </a:prstGeom>
              <a:noFill/>
            </p:spPr>
            <p:txBody>
              <a:bodyPr wrap="square" rtlCol="0">
                <a:spAutoFit/>
              </a:bodyPr>
              <a:lstStyle/>
              <a:p>
                <a:pPr>
                  <a:defRPr/>
                </a:pPr>
                <a:r>
                  <a:rPr lang="zh-CN" altLang="en-US" sz="2400" b="1" kern="0" dirty="0" smtClean="0">
                    <a:solidFill>
                      <a:prstClr val="white"/>
                    </a:solidFill>
                    <a:latin typeface="黑体" panose="02010609060101010101" pitchFamily="49" charset="-122"/>
                    <a:ea typeface="黑体" panose="02010609060101010101" pitchFamily="49" charset="-122"/>
                  </a:rPr>
                  <a:t>想一想</a:t>
                </a:r>
              </a:p>
            </p:txBody>
          </p:sp>
        </p:grpSp>
        <p:pic>
          <p:nvPicPr>
            <p:cNvPr id="2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02" t="8041" r="13842" b="5246"/>
            <a:stretch/>
          </p:blipFill>
          <p:spPr bwMode="auto">
            <a:xfrm>
              <a:off x="1745942" y="4008572"/>
              <a:ext cx="395789" cy="43572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5">
            <a:extLst>
              <a:ext uri="{FF2B5EF4-FFF2-40B4-BE49-F238E27FC236}">
                <a16:creationId xmlns:a16="http://schemas.microsoft.com/office/drawing/2014/main" xmlns="" id="{EDF7B738-7A3C-4DEB-9423-36CA02B01F4B}"/>
              </a:ext>
            </a:extLst>
          </p:cNvPr>
          <p:cNvSpPr>
            <a:spLocks noChangeArrowheads="1"/>
          </p:cNvSpPr>
          <p:nvPr/>
        </p:nvSpPr>
        <p:spPr bwMode="auto">
          <a:xfrm>
            <a:off x="936351" y="663157"/>
            <a:ext cx="8019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80000"/>
              </a:lnSpc>
            </a:pPr>
            <a:r>
              <a:rPr lang="en-US" altLang="zh-CN" sz="2400" b="1" dirty="0">
                <a:solidFill>
                  <a:srgbClr val="0000FF"/>
                </a:solidFill>
                <a:latin typeface="+mn-lt"/>
                <a:ea typeface="楷体" panose="02010609060101010101" pitchFamily="49" charset="-122"/>
              </a:rPr>
              <a:t>4.</a:t>
            </a:r>
            <a:r>
              <a:rPr lang="zh-CN" altLang="en-US" sz="2400" b="1" dirty="0">
                <a:latin typeface="+mn-lt"/>
                <a:ea typeface="楷体" panose="02010609060101010101" pitchFamily="49" charset="-122"/>
              </a:rPr>
              <a:t>下列属于正多边形的特征的有</a:t>
            </a:r>
            <a:r>
              <a:rPr lang="en-US" altLang="zh-CN" sz="2400" b="1" dirty="0">
                <a:latin typeface="楷体" pitchFamily="49" charset="-122"/>
                <a:ea typeface="楷体" pitchFamily="49" charset="-122"/>
              </a:rPr>
              <a:t>(</a:t>
            </a:r>
            <a:r>
              <a:rPr lang="zh-CN" altLang="en-US" sz="2400" b="1" dirty="0">
                <a:latin typeface="楷体" pitchFamily="49" charset="-122"/>
                <a:ea typeface="楷体" pitchFamily="49" charset="-122"/>
              </a:rPr>
              <a:t>　　</a:t>
            </a:r>
            <a:r>
              <a:rPr lang="en-US" altLang="zh-CN" sz="2400" b="1" dirty="0">
                <a:latin typeface="楷体" pitchFamily="49" charset="-122"/>
                <a:ea typeface="楷体" pitchFamily="49" charset="-122"/>
              </a:rPr>
              <a:t>)</a:t>
            </a:r>
          </a:p>
          <a:p>
            <a:pPr eaLnBrk="0" hangingPunct="0">
              <a:lnSpc>
                <a:spcPct val="180000"/>
              </a:lnSpc>
            </a:pPr>
            <a:r>
              <a:rPr lang="en-US" altLang="zh-CN" sz="2400" b="1" dirty="0">
                <a:latin typeface="+mn-lt"/>
                <a:ea typeface="楷体" panose="02010609060101010101" pitchFamily="49" charset="-122"/>
              </a:rPr>
              <a:t>①</a:t>
            </a:r>
            <a:r>
              <a:rPr lang="zh-CN" altLang="en-US" sz="2400" b="1" dirty="0">
                <a:latin typeface="+mn-lt"/>
                <a:ea typeface="楷体" panose="02010609060101010101" pitchFamily="49" charset="-122"/>
              </a:rPr>
              <a:t>各边相等；②各个内角相等；③各个外角相等；④各条对角线都相等；⑤从一个顶点引出的对角线将</a:t>
            </a:r>
            <a:r>
              <a:rPr lang="en-US" altLang="zh-CN" sz="2400" b="1" i="1" dirty="0">
                <a:latin typeface="+mn-lt"/>
                <a:ea typeface="楷体" panose="02010609060101010101" pitchFamily="49" charset="-122"/>
              </a:rPr>
              <a:t>n</a:t>
            </a:r>
            <a:r>
              <a:rPr lang="zh-CN" altLang="en-US" sz="2400" b="1" dirty="0">
                <a:latin typeface="+mn-lt"/>
                <a:ea typeface="楷体" panose="02010609060101010101" pitchFamily="49" charset="-122"/>
              </a:rPr>
              <a:t>边形分成面积相等的</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n</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2)</a:t>
            </a:r>
            <a:r>
              <a:rPr lang="zh-CN" altLang="en-US" sz="2400" b="1" dirty="0">
                <a:latin typeface="+mn-lt"/>
                <a:ea typeface="楷体" panose="02010609060101010101" pitchFamily="49" charset="-122"/>
              </a:rPr>
              <a:t>个三角形．</a:t>
            </a:r>
          </a:p>
          <a:p>
            <a:pPr eaLnBrk="0" hangingPunct="0">
              <a:lnSpc>
                <a:spcPct val="180000"/>
              </a:lnSpc>
            </a:pPr>
            <a:r>
              <a:rPr lang="en-US" altLang="zh-CN" sz="2400" b="1" dirty="0">
                <a:latin typeface="+mn-lt"/>
                <a:ea typeface="楷体" panose="02010609060101010101" pitchFamily="49" charset="-122"/>
              </a:rPr>
              <a:t>A</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2</a:t>
            </a:r>
            <a:r>
              <a:rPr lang="zh-CN" altLang="en-US" sz="2400" b="1" dirty="0" smtClean="0">
                <a:latin typeface="+mn-lt"/>
                <a:ea typeface="楷体" panose="02010609060101010101" pitchFamily="49" charset="-122"/>
              </a:rPr>
              <a:t>个             </a:t>
            </a:r>
            <a:r>
              <a:rPr lang="en-US" altLang="zh-CN" sz="2400" b="1" dirty="0">
                <a:latin typeface="+mn-lt"/>
                <a:ea typeface="楷体" panose="02010609060101010101" pitchFamily="49" charset="-122"/>
              </a:rPr>
              <a:t>B</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3</a:t>
            </a:r>
            <a:r>
              <a:rPr lang="zh-CN" altLang="en-US" sz="2400" b="1" dirty="0" smtClean="0">
                <a:latin typeface="+mn-lt"/>
                <a:ea typeface="楷体" panose="02010609060101010101" pitchFamily="49" charset="-122"/>
              </a:rPr>
              <a:t>个             </a:t>
            </a:r>
            <a:r>
              <a:rPr lang="en-US" altLang="zh-CN" sz="2400" b="1" dirty="0">
                <a:latin typeface="+mn-lt"/>
                <a:ea typeface="楷体" panose="02010609060101010101" pitchFamily="49" charset="-122"/>
              </a:rPr>
              <a:t>C</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4</a:t>
            </a:r>
            <a:r>
              <a:rPr lang="zh-CN" altLang="en-US" sz="2400" b="1" dirty="0">
                <a:latin typeface="+mn-lt"/>
                <a:ea typeface="楷体" panose="02010609060101010101" pitchFamily="49" charset="-122"/>
              </a:rPr>
              <a:t>个 </a:t>
            </a:r>
            <a:r>
              <a:rPr lang="zh-CN" altLang="en-US" sz="2400" b="1" dirty="0" smtClean="0">
                <a:latin typeface="+mn-lt"/>
                <a:ea typeface="楷体" panose="02010609060101010101" pitchFamily="49" charset="-122"/>
              </a:rPr>
              <a:t>              </a:t>
            </a:r>
            <a:r>
              <a:rPr lang="en-US" altLang="zh-CN" sz="2400" b="1" dirty="0">
                <a:latin typeface="+mn-lt"/>
                <a:ea typeface="楷体" panose="02010609060101010101" pitchFamily="49" charset="-122"/>
              </a:rPr>
              <a:t>D</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5</a:t>
            </a:r>
            <a:r>
              <a:rPr lang="zh-CN" altLang="en-US" sz="2400" b="1" dirty="0">
                <a:latin typeface="+mn-lt"/>
                <a:ea typeface="楷体" panose="02010609060101010101" pitchFamily="49" charset="-122"/>
              </a:rPr>
              <a:t>个</a:t>
            </a:r>
          </a:p>
        </p:txBody>
      </p:sp>
      <p:sp>
        <p:nvSpPr>
          <p:cNvPr id="2" name="文本框 1">
            <a:extLst>
              <a:ext uri="{FF2B5EF4-FFF2-40B4-BE49-F238E27FC236}">
                <a16:creationId xmlns:a16="http://schemas.microsoft.com/office/drawing/2014/main" xmlns="" id="{4F99F6D4-711B-4A05-A2FC-DA408793594C}"/>
              </a:ext>
            </a:extLst>
          </p:cNvPr>
          <p:cNvSpPr txBox="1">
            <a:spLocks noChangeArrowheads="1"/>
          </p:cNvSpPr>
          <p:nvPr/>
        </p:nvSpPr>
        <p:spPr bwMode="auto">
          <a:xfrm>
            <a:off x="5771654" y="888622"/>
            <a:ext cx="400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B</a:t>
            </a:r>
            <a:endParaRPr lang="zh-CN" altLang="en-US" sz="2400" b="1" dirty="0"/>
          </a:p>
        </p:txBody>
      </p:sp>
      <p:grpSp>
        <p:nvGrpSpPr>
          <p:cNvPr id="10" name="组合 5">
            <a:extLst>
              <a:ext uri="{FF2B5EF4-FFF2-40B4-BE49-F238E27FC236}">
                <a16:creationId xmlns:a16="http://schemas.microsoft.com/office/drawing/2014/main" xmlns="" id="{72F66787-C5C4-4345-B940-2627882ABCBD}"/>
              </a:ext>
            </a:extLst>
          </p:cNvPr>
          <p:cNvGrpSpPr>
            <a:grpSpLocks/>
          </p:cNvGrpSpPr>
          <p:nvPr/>
        </p:nvGrpSpPr>
        <p:grpSpPr bwMode="auto">
          <a:xfrm>
            <a:off x="-6758" y="-59959"/>
            <a:ext cx="1869440" cy="477838"/>
            <a:chOff x="248" y="32"/>
            <a:chExt cx="2944" cy="752"/>
          </a:xfrm>
        </p:grpSpPr>
        <p:sp>
          <p:nvSpPr>
            <p:cNvPr id="11" name="文本框 15">
              <a:extLst>
                <a:ext uri="{FF2B5EF4-FFF2-40B4-BE49-F238E27FC236}">
                  <a16:creationId xmlns:a16="http://schemas.microsoft.com/office/drawing/2014/main" xmlns="" id="{B8A06DEF-32DD-4A7D-923B-F64D9442E5BD}"/>
                </a:ext>
              </a:extLst>
            </p:cNvPr>
            <p:cNvSpPr txBox="1">
              <a:spLocks noChangeArrowheads="1"/>
            </p:cNvSpPr>
            <p:nvPr/>
          </p:nvSpPr>
          <p:spPr bwMode="auto">
            <a:xfrm>
              <a:off x="882" y="32"/>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巩固练习</a:t>
              </a:r>
            </a:p>
          </p:txBody>
        </p:sp>
        <p:grpSp>
          <p:nvGrpSpPr>
            <p:cNvPr id="13" name="组合 2">
              <a:extLst>
                <a:ext uri="{FF2B5EF4-FFF2-40B4-BE49-F238E27FC236}">
                  <a16:creationId xmlns:a16="http://schemas.microsoft.com/office/drawing/2014/main" xmlns="" id="{44794F5B-B0C2-4FD9-9D5F-0D7CD02698CF}"/>
                </a:ext>
              </a:extLst>
            </p:cNvPr>
            <p:cNvGrpSpPr>
              <a:grpSpLocks/>
            </p:cNvGrpSpPr>
            <p:nvPr/>
          </p:nvGrpSpPr>
          <p:grpSpPr bwMode="auto">
            <a:xfrm>
              <a:off x="248" y="196"/>
              <a:ext cx="2944" cy="588"/>
              <a:chOff x="248" y="196"/>
              <a:chExt cx="2944" cy="588"/>
            </a:xfrm>
          </p:grpSpPr>
          <p:cxnSp>
            <p:nvCxnSpPr>
              <p:cNvPr id="14" name="直线连接符 14">
                <a:extLst>
                  <a:ext uri="{FF2B5EF4-FFF2-40B4-BE49-F238E27FC236}">
                    <a16:creationId xmlns:a16="http://schemas.microsoft.com/office/drawing/2014/main" xmlns="" id="{E619921C-3531-4A05-9D41-DD7279FE95E2}"/>
                  </a:ext>
                </a:extLst>
              </p:cNvPr>
              <p:cNvCxnSpPr/>
              <p:nvPr/>
            </p:nvCxnSpPr>
            <p:spPr>
              <a:xfrm>
                <a:off x="248" y="777"/>
                <a:ext cx="2944" cy="7"/>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5" name="Freeform 74">
                <a:extLst>
                  <a:ext uri="{FF2B5EF4-FFF2-40B4-BE49-F238E27FC236}">
                    <a16:creationId xmlns:a16="http://schemas.microsoft.com/office/drawing/2014/main" xmlns="" id="{7F66DA19-D205-447F-B807-FA3F27E7F1D6}"/>
                  </a:ext>
                </a:extLst>
              </p:cNvPr>
              <p:cNvSpPr>
                <a:spLocks noChangeAspect="1" noEditPoints="1"/>
              </p:cNvSpPr>
              <p:nvPr/>
            </p:nvSpPr>
            <p:spPr bwMode="auto">
              <a:xfrm>
                <a:off x="326" y="196"/>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4" y="820263"/>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Box 2">
            <a:extLst>
              <a:ext uri="{FF2B5EF4-FFF2-40B4-BE49-F238E27FC236}">
                <a16:creationId xmlns:a16="http://schemas.microsoft.com/office/drawing/2014/main" xmlns="" id="{9D9C89CE-8B98-407E-B056-63B868BF0757}"/>
              </a:ext>
            </a:extLst>
          </p:cNvPr>
          <p:cNvSpPr txBox="1">
            <a:spLocks noChangeArrowheads="1"/>
          </p:cNvSpPr>
          <p:nvPr/>
        </p:nvSpPr>
        <p:spPr bwMode="auto">
          <a:xfrm>
            <a:off x="301625" y="1023938"/>
            <a:ext cx="8515204"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lnSpc>
                <a:spcPct val="130000"/>
              </a:lnSpc>
            </a:pP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通过</a:t>
            </a:r>
            <a:r>
              <a:rPr lang="zh-CN" altLang="zh-CN" sz="2400" b="1" dirty="0">
                <a:latin typeface="+mn-lt"/>
                <a:ea typeface="楷体" panose="02010609060101010101" pitchFamily="49" charset="-122"/>
              </a:rPr>
              <a:t>画出多边形的对角</a:t>
            </a:r>
            <a:r>
              <a:rPr lang="zh-CN" altLang="zh-CN" sz="2400" b="1" dirty="0" smtClean="0">
                <a:latin typeface="+mn-lt"/>
                <a:ea typeface="楷体" panose="02010609060101010101" pitchFamily="49" charset="-122"/>
              </a:rPr>
              <a:t>线</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可</a:t>
            </a:r>
            <a:r>
              <a:rPr lang="zh-CN" altLang="zh-CN" sz="2400" b="1" dirty="0">
                <a:latin typeface="+mn-lt"/>
                <a:ea typeface="楷体" panose="02010609060101010101" pitchFamily="49" charset="-122"/>
              </a:rPr>
              <a:t>以把多边形内角和问题转化为三角形内角和问题．如果从某个多边形的一个顶点出发的对角线共有2</a:t>
            </a:r>
            <a:r>
              <a:rPr lang="zh-CN" altLang="zh-CN" sz="2400" b="1" dirty="0" smtClean="0">
                <a:latin typeface="+mn-lt"/>
                <a:ea typeface="楷体" panose="02010609060101010101" pitchFamily="49" charset="-122"/>
              </a:rPr>
              <a:t>条</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那</a:t>
            </a:r>
            <a:r>
              <a:rPr lang="zh-CN" altLang="zh-CN" sz="2400" b="1" dirty="0">
                <a:latin typeface="+mn-lt"/>
                <a:ea typeface="楷体" panose="02010609060101010101" pitchFamily="49" charset="-122"/>
              </a:rPr>
              <a:t>么该多边形的内角和是　</a:t>
            </a:r>
            <a:r>
              <a:rPr lang="en-US" altLang="zh-CN" sz="2400" b="1" dirty="0">
                <a:latin typeface="+mn-lt"/>
                <a:ea typeface="楷体" panose="02010609060101010101" pitchFamily="49" charset="-122"/>
              </a:rPr>
              <a:t>_________</a:t>
            </a:r>
            <a:r>
              <a:rPr lang="zh-CN" altLang="zh-CN" sz="2400" b="1" dirty="0">
                <a:latin typeface="+mn-lt"/>
                <a:ea typeface="楷体" panose="02010609060101010101" pitchFamily="49" charset="-122"/>
              </a:rPr>
              <a:t>度．</a:t>
            </a:r>
          </a:p>
        </p:txBody>
      </p:sp>
      <p:grpSp>
        <p:nvGrpSpPr>
          <p:cNvPr id="58370" name="组合 3">
            <a:extLst>
              <a:ext uri="{FF2B5EF4-FFF2-40B4-BE49-F238E27FC236}">
                <a16:creationId xmlns:a16="http://schemas.microsoft.com/office/drawing/2014/main" xmlns="" id="{EC28FB3B-74D9-41BB-AC4F-DEFA9854839D}"/>
              </a:ext>
            </a:extLst>
          </p:cNvPr>
          <p:cNvGrpSpPr>
            <a:grpSpLocks/>
          </p:cNvGrpSpPr>
          <p:nvPr/>
        </p:nvGrpSpPr>
        <p:grpSpPr bwMode="auto">
          <a:xfrm>
            <a:off x="3473450" y="547688"/>
            <a:ext cx="1879600" cy="476250"/>
            <a:chOff x="497257" y="753279"/>
            <a:chExt cx="1881032" cy="477054"/>
          </a:xfrm>
        </p:grpSpPr>
        <p:grpSp>
          <p:nvGrpSpPr>
            <p:cNvPr id="58371" name="组合 2">
              <a:extLst>
                <a:ext uri="{FF2B5EF4-FFF2-40B4-BE49-F238E27FC236}">
                  <a16:creationId xmlns:a16="http://schemas.microsoft.com/office/drawing/2014/main" xmlns="" id="{5592A885-1866-4EF9-9D0D-00F3C50C9446}"/>
                </a:ext>
              </a:extLst>
            </p:cNvPr>
            <p:cNvGrpSpPr>
              <a:grpSpLocks/>
            </p:cNvGrpSpPr>
            <p:nvPr/>
          </p:nvGrpSpPr>
          <p:grpSpPr bwMode="auto">
            <a:xfrm>
              <a:off x="552450" y="789083"/>
              <a:ext cx="1787356" cy="419195"/>
              <a:chOff x="3014293" y="-540899"/>
              <a:chExt cx="1787356" cy="419195"/>
            </a:xfrm>
          </p:grpSpPr>
          <p:sp>
            <p:nvSpPr>
              <p:cNvPr id="19" name="缺角矩形 18">
                <a:extLst>
                  <a:ext uri="{FF2B5EF4-FFF2-40B4-BE49-F238E27FC236}">
                    <a16:creationId xmlns:a16="http://schemas.microsoft.com/office/drawing/2014/main" xmlns="" id="{C08E262A-0716-4533-B149-10DAA7C0058B}"/>
                  </a:ext>
                </a:extLst>
              </p:cNvPr>
              <p:cNvSpPr/>
              <p:nvPr/>
            </p:nvSpPr>
            <p:spPr>
              <a:xfrm>
                <a:off x="3470665" y="-540130"/>
                <a:ext cx="419419" cy="418217"/>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缺角矩形 19">
                <a:extLst>
                  <a:ext uri="{FF2B5EF4-FFF2-40B4-BE49-F238E27FC236}">
                    <a16:creationId xmlns:a16="http://schemas.microsoft.com/office/drawing/2014/main" xmlns="" id="{D737B070-FA67-40F7-AAEA-CBC2857FA82C}"/>
                  </a:ext>
                </a:extLst>
              </p:cNvPr>
              <p:cNvSpPr/>
              <p:nvPr/>
            </p:nvSpPr>
            <p:spPr>
              <a:xfrm>
                <a:off x="3926625" y="-540130"/>
                <a:ext cx="419419" cy="418217"/>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缺角矩形 20">
                <a:extLst>
                  <a:ext uri="{FF2B5EF4-FFF2-40B4-BE49-F238E27FC236}">
                    <a16:creationId xmlns:a16="http://schemas.microsoft.com/office/drawing/2014/main" xmlns="" id="{8F7748A4-1BDD-4E66-9BEE-96E5868893DC}"/>
                  </a:ext>
                </a:extLst>
              </p:cNvPr>
              <p:cNvSpPr/>
              <p:nvPr/>
            </p:nvSpPr>
            <p:spPr>
              <a:xfrm>
                <a:off x="4382584" y="-540130"/>
                <a:ext cx="419419" cy="418217"/>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 name="缺角矩形 1">
                <a:extLst>
                  <a:ext uri="{FF2B5EF4-FFF2-40B4-BE49-F238E27FC236}">
                    <a16:creationId xmlns:a16="http://schemas.microsoft.com/office/drawing/2014/main" xmlns="" id="{4583AA16-090E-453A-B372-EDCA11292D6A}"/>
                  </a:ext>
                </a:extLst>
              </p:cNvPr>
              <p:cNvSpPr/>
              <p:nvPr/>
            </p:nvSpPr>
            <p:spPr>
              <a:xfrm>
                <a:off x="3014705" y="-540130"/>
                <a:ext cx="419419" cy="418217"/>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58376" name="矩形 1">
              <a:extLst>
                <a:ext uri="{FF2B5EF4-FFF2-40B4-BE49-F238E27FC236}">
                  <a16:creationId xmlns:a16="http://schemas.microsoft.com/office/drawing/2014/main" xmlns="" id="{235E431A-EDFF-430E-B4C2-34957C6A063F}"/>
                </a:ext>
              </a:extLst>
            </p:cNvPr>
            <p:cNvSpPr>
              <a:spLocks noChangeArrowheads="1"/>
            </p:cNvSpPr>
            <p:nvPr/>
          </p:nvSpPr>
          <p:spPr bwMode="auto">
            <a:xfrm>
              <a:off x="497257" y="753279"/>
              <a:ext cx="188103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latin typeface="+mn-lt"/>
                </a:rPr>
                <a:t>连接中考</a:t>
              </a:r>
            </a:p>
          </p:txBody>
        </p:sp>
      </p:grpSp>
      <p:grpSp>
        <p:nvGrpSpPr>
          <p:cNvPr id="58377" name="组合 5">
            <a:extLst>
              <a:ext uri="{FF2B5EF4-FFF2-40B4-BE49-F238E27FC236}">
                <a16:creationId xmlns:a16="http://schemas.microsoft.com/office/drawing/2014/main" xmlns="" id="{72F66787-C5C4-4345-B940-2627882ABCBD}"/>
              </a:ext>
            </a:extLst>
          </p:cNvPr>
          <p:cNvGrpSpPr>
            <a:grpSpLocks/>
          </p:cNvGrpSpPr>
          <p:nvPr/>
        </p:nvGrpSpPr>
        <p:grpSpPr bwMode="auto">
          <a:xfrm>
            <a:off x="1631" y="-55197"/>
            <a:ext cx="1869440" cy="477838"/>
            <a:chOff x="248" y="32"/>
            <a:chExt cx="2944" cy="752"/>
          </a:xfrm>
        </p:grpSpPr>
        <p:sp>
          <p:nvSpPr>
            <p:cNvPr id="58378" name="文本框 15">
              <a:extLst>
                <a:ext uri="{FF2B5EF4-FFF2-40B4-BE49-F238E27FC236}">
                  <a16:creationId xmlns:a16="http://schemas.microsoft.com/office/drawing/2014/main" xmlns="" id="{B8A06DEF-32DD-4A7D-923B-F64D9442E5BD}"/>
                </a:ext>
              </a:extLst>
            </p:cNvPr>
            <p:cNvSpPr txBox="1">
              <a:spLocks noChangeArrowheads="1"/>
            </p:cNvSpPr>
            <p:nvPr/>
          </p:nvSpPr>
          <p:spPr bwMode="auto">
            <a:xfrm>
              <a:off x="882" y="32"/>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mn-lt"/>
                  <a:cs typeface="Yuanti SC"/>
                </a:rPr>
                <a:t>巩固练习</a:t>
              </a:r>
            </a:p>
          </p:txBody>
        </p:sp>
        <p:grpSp>
          <p:nvGrpSpPr>
            <p:cNvPr id="58379" name="组合 2">
              <a:extLst>
                <a:ext uri="{FF2B5EF4-FFF2-40B4-BE49-F238E27FC236}">
                  <a16:creationId xmlns:a16="http://schemas.microsoft.com/office/drawing/2014/main" xmlns="" id="{44794F5B-B0C2-4FD9-9D5F-0D7CD02698CF}"/>
                </a:ext>
              </a:extLst>
            </p:cNvPr>
            <p:cNvGrpSpPr>
              <a:grpSpLocks/>
            </p:cNvGrpSpPr>
            <p:nvPr/>
          </p:nvGrpSpPr>
          <p:grpSpPr bwMode="auto">
            <a:xfrm>
              <a:off x="248" y="196"/>
              <a:ext cx="2944" cy="588"/>
              <a:chOff x="248" y="196"/>
              <a:chExt cx="2944" cy="588"/>
            </a:xfrm>
          </p:grpSpPr>
          <p:cxnSp>
            <p:nvCxnSpPr>
              <p:cNvPr id="15" name="直线连接符 14">
                <a:extLst>
                  <a:ext uri="{FF2B5EF4-FFF2-40B4-BE49-F238E27FC236}">
                    <a16:creationId xmlns:a16="http://schemas.microsoft.com/office/drawing/2014/main" xmlns="" id="{E619921C-3531-4A05-9D41-DD7279FE95E2}"/>
                  </a:ext>
                </a:extLst>
              </p:cNvPr>
              <p:cNvCxnSpPr/>
              <p:nvPr/>
            </p:nvCxnSpPr>
            <p:spPr>
              <a:xfrm>
                <a:off x="248" y="777"/>
                <a:ext cx="2944" cy="7"/>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Freeform 74">
                <a:extLst>
                  <a:ext uri="{FF2B5EF4-FFF2-40B4-BE49-F238E27FC236}">
                    <a16:creationId xmlns:a16="http://schemas.microsoft.com/office/drawing/2014/main" xmlns="" id="{7F66DA19-D205-447F-B807-FA3F27E7F1D6}"/>
                  </a:ext>
                </a:extLst>
              </p:cNvPr>
              <p:cNvSpPr>
                <a:spLocks noChangeAspect="1" noEditPoints="1"/>
              </p:cNvSpPr>
              <p:nvPr/>
            </p:nvSpPr>
            <p:spPr bwMode="auto">
              <a:xfrm>
                <a:off x="326" y="196"/>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
        <p:nvSpPr>
          <p:cNvPr id="5" name="云形标注 4">
            <a:extLst>
              <a:ext uri="{FF2B5EF4-FFF2-40B4-BE49-F238E27FC236}">
                <a16:creationId xmlns:a16="http://schemas.microsoft.com/office/drawing/2014/main" xmlns="" id="{CAA54870-EEC4-4E19-8E34-F4AA1EA4DC03}"/>
              </a:ext>
            </a:extLst>
          </p:cNvPr>
          <p:cNvSpPr/>
          <p:nvPr/>
        </p:nvSpPr>
        <p:spPr>
          <a:xfrm>
            <a:off x="5556250" y="2730500"/>
            <a:ext cx="2028825" cy="1354138"/>
          </a:xfrm>
          <a:prstGeom prst="cloud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8383" name="文本框 6">
            <a:extLst>
              <a:ext uri="{FF2B5EF4-FFF2-40B4-BE49-F238E27FC236}">
                <a16:creationId xmlns:a16="http://schemas.microsoft.com/office/drawing/2014/main" xmlns="" id="{183A276B-1258-426E-8AFD-B1BDCC28788E}"/>
              </a:ext>
            </a:extLst>
          </p:cNvPr>
          <p:cNvSpPr txBox="1">
            <a:spLocks noChangeArrowheads="1"/>
          </p:cNvSpPr>
          <p:nvPr/>
        </p:nvSpPr>
        <p:spPr bwMode="auto">
          <a:xfrm>
            <a:off x="923131" y="3018740"/>
            <a:ext cx="7453313"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400" b="1" dirty="0">
                <a:solidFill>
                  <a:srgbClr val="0000FF"/>
                </a:solidFill>
                <a:latin typeface="+mn-lt"/>
                <a:ea typeface="黑体" panose="02010609060101010101" pitchFamily="49" charset="-122"/>
              </a:rPr>
              <a:t>解析</a:t>
            </a:r>
            <a:r>
              <a:rPr lang="zh-CN" altLang="en-US" sz="2400" dirty="0">
                <a:solidFill>
                  <a:srgbClr val="0000FF"/>
                </a:solidFill>
                <a:latin typeface="+mn-lt"/>
                <a:ea typeface="黑体" panose="02010609060101010101" pitchFamily="49" charset="-122"/>
              </a:rPr>
              <a:t>：</a:t>
            </a:r>
            <a:r>
              <a:rPr lang="zh-CN" altLang="en-US" sz="2400" b="1" dirty="0">
                <a:latin typeface="+mn-lt"/>
                <a:ea typeface="仿宋" panose="02010609060101010101" pitchFamily="49" charset="-122"/>
              </a:rPr>
              <a:t>从某个多边形的一个顶点出发的对角线共有</a:t>
            </a:r>
            <a:r>
              <a:rPr lang="zh-CN" altLang="en-US" sz="2400" b="1" dirty="0">
                <a:solidFill>
                  <a:srgbClr val="FF0000"/>
                </a:solidFill>
                <a:latin typeface="+mn-lt"/>
                <a:ea typeface="仿宋" panose="02010609060101010101" pitchFamily="49" charset="-122"/>
              </a:rPr>
              <a:t>2</a:t>
            </a:r>
            <a:r>
              <a:rPr lang="zh-CN" altLang="en-US" sz="2400" b="1" dirty="0" smtClean="0">
                <a:latin typeface="+mn-lt"/>
                <a:ea typeface="仿宋" panose="02010609060101010101" pitchFamily="49" charset="-122"/>
              </a:rPr>
              <a:t>条，则</a:t>
            </a:r>
            <a:r>
              <a:rPr lang="zh-CN" altLang="en-US" sz="2400" b="1" dirty="0">
                <a:latin typeface="+mn-lt"/>
                <a:ea typeface="仿宋" panose="02010609060101010101" pitchFamily="49" charset="-122"/>
              </a:rPr>
              <a:t>将多边形分割为</a:t>
            </a:r>
            <a:r>
              <a:rPr lang="zh-CN" altLang="en-US" sz="2400" b="1" dirty="0">
                <a:solidFill>
                  <a:srgbClr val="FF0000"/>
                </a:solidFill>
                <a:latin typeface="+mn-lt"/>
                <a:ea typeface="仿宋" panose="02010609060101010101" pitchFamily="49" charset="-122"/>
              </a:rPr>
              <a:t>3</a:t>
            </a:r>
            <a:r>
              <a:rPr lang="zh-CN" altLang="en-US" sz="2400" b="1" dirty="0">
                <a:latin typeface="+mn-lt"/>
                <a:ea typeface="仿宋" panose="02010609060101010101" pitchFamily="49" charset="-122"/>
              </a:rPr>
              <a:t>个三角形．</a:t>
            </a:r>
          </a:p>
          <a:p>
            <a:pPr>
              <a:lnSpc>
                <a:spcPct val="120000"/>
              </a:lnSpc>
            </a:pPr>
            <a:r>
              <a:rPr lang="zh-CN" altLang="en-US" sz="2400" b="1" dirty="0">
                <a:latin typeface="+mn-lt"/>
                <a:ea typeface="仿宋" panose="02010609060101010101" pitchFamily="49" charset="-122"/>
              </a:rPr>
              <a:t>所以该多边形的内角和是</a:t>
            </a:r>
            <a:r>
              <a:rPr lang="zh-CN" altLang="en-US" sz="2400" b="1" dirty="0">
                <a:solidFill>
                  <a:srgbClr val="FF0000"/>
                </a:solidFill>
                <a:latin typeface="+mn-lt"/>
                <a:ea typeface="仿宋" panose="02010609060101010101" pitchFamily="49" charset="-122"/>
              </a:rPr>
              <a:t>3×180°=540</a:t>
            </a:r>
            <a:r>
              <a:rPr lang="zh-CN" altLang="en-US" sz="2400" b="1" dirty="0" smtClean="0">
                <a:solidFill>
                  <a:srgbClr val="FF0000"/>
                </a:solidFill>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p:txBody>
      </p:sp>
      <p:sp>
        <p:nvSpPr>
          <p:cNvPr id="3" name="文本框 2">
            <a:extLst>
              <a:ext uri="{FF2B5EF4-FFF2-40B4-BE49-F238E27FC236}">
                <a16:creationId xmlns:a16="http://schemas.microsoft.com/office/drawing/2014/main" xmlns="" id="{FF1A2593-8725-4D4D-84DA-E572A0B33E6F}"/>
              </a:ext>
            </a:extLst>
          </p:cNvPr>
          <p:cNvSpPr txBox="1">
            <a:spLocks noChangeArrowheads="1"/>
          </p:cNvSpPr>
          <p:nvPr/>
        </p:nvSpPr>
        <p:spPr bwMode="auto">
          <a:xfrm>
            <a:off x="6393102" y="2030091"/>
            <a:ext cx="13604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400" b="1" dirty="0">
                <a:solidFill>
                  <a:srgbClr val="FF0000"/>
                </a:solidFill>
                <a:latin typeface="+mn-lt"/>
              </a:rPr>
              <a:t>540</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8383"/>
                                        </p:tgtEl>
                                        <p:attrNameLst>
                                          <p:attrName>style.visibility</p:attrName>
                                        </p:attrNameLst>
                                      </p:cBhvr>
                                      <p:to>
                                        <p:strVal val="visible"/>
                                      </p:to>
                                    </p:set>
                                    <p:animEffect transition="in" filter="wheel(1)">
                                      <p:cBhvr>
                                        <p:cTn id="7" dur="500"/>
                                        <p:tgtEl>
                                          <p:spTgt spid="5838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83"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Box 2">
            <a:extLst>
              <a:ext uri="{FF2B5EF4-FFF2-40B4-BE49-F238E27FC236}">
                <a16:creationId xmlns:a16="http://schemas.microsoft.com/office/drawing/2014/main" xmlns="" id="{28A003BC-9A56-4B1A-B281-4EAC4E248E7E}"/>
              </a:ext>
            </a:extLst>
          </p:cNvPr>
          <p:cNvSpPr txBox="1">
            <a:spLocks noChangeArrowheads="1"/>
          </p:cNvSpPr>
          <p:nvPr/>
        </p:nvSpPr>
        <p:spPr bwMode="auto">
          <a:xfrm>
            <a:off x="1105211" y="1054303"/>
            <a:ext cx="61366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mn-lt"/>
                <a:ea typeface="楷体" panose="02010609060101010101" pitchFamily="49" charset="-122"/>
              </a:rPr>
              <a:t>1.</a:t>
            </a:r>
            <a:r>
              <a:rPr lang="zh-CN" altLang="en-US" sz="2400" b="1" dirty="0">
                <a:latin typeface="+mn-lt"/>
                <a:ea typeface="楷体" panose="02010609060101010101" pitchFamily="49" charset="-122"/>
              </a:rPr>
              <a:t>下列多边形</a:t>
            </a:r>
            <a:r>
              <a:rPr lang="zh-CN" altLang="en-US" sz="2400" b="1" dirty="0" smtClean="0">
                <a:latin typeface="+mn-lt"/>
                <a:ea typeface="楷体" panose="02010609060101010101" pitchFamily="49" charset="-122"/>
              </a:rPr>
              <a:t>中，不</a:t>
            </a:r>
            <a:r>
              <a:rPr lang="zh-CN" altLang="en-US" sz="2400" b="1" dirty="0">
                <a:latin typeface="+mn-lt"/>
                <a:ea typeface="楷体" panose="02010609060101010101" pitchFamily="49" charset="-122"/>
              </a:rPr>
              <a:t>是凸多边形的是（     </a:t>
            </a:r>
            <a:r>
              <a:rPr lang="zh-CN" altLang="en-US" sz="2400" b="1" dirty="0" smtClean="0">
                <a:latin typeface="+mn-lt"/>
                <a:ea typeface="楷体" panose="02010609060101010101" pitchFamily="49" charset="-122"/>
              </a:rPr>
              <a:t> ）</a:t>
            </a:r>
            <a:endParaRPr lang="zh-CN" altLang="en-US" sz="2400" b="1" dirty="0">
              <a:latin typeface="+mn-lt"/>
              <a:ea typeface="楷体" panose="02010609060101010101" pitchFamily="49" charset="-122"/>
            </a:endParaRPr>
          </a:p>
        </p:txBody>
      </p:sp>
      <p:grpSp>
        <p:nvGrpSpPr>
          <p:cNvPr id="59394" name="组合 12">
            <a:extLst>
              <a:ext uri="{FF2B5EF4-FFF2-40B4-BE49-F238E27FC236}">
                <a16:creationId xmlns:a16="http://schemas.microsoft.com/office/drawing/2014/main" xmlns="" id="{1ACAF482-67D7-4CE3-8512-77300FECFF3F}"/>
              </a:ext>
            </a:extLst>
          </p:cNvPr>
          <p:cNvGrpSpPr>
            <a:grpSpLocks/>
          </p:cNvGrpSpPr>
          <p:nvPr/>
        </p:nvGrpSpPr>
        <p:grpSpPr bwMode="auto">
          <a:xfrm>
            <a:off x="1576909" y="1589051"/>
            <a:ext cx="5780088" cy="1268413"/>
            <a:chOff x="783771" y="1640114"/>
            <a:chExt cx="7707086" cy="1692756"/>
          </a:xfrm>
        </p:grpSpPr>
        <p:sp>
          <p:nvSpPr>
            <p:cNvPr id="12296" name="任意多边形 3">
              <a:extLst>
                <a:ext uri="{FF2B5EF4-FFF2-40B4-BE49-F238E27FC236}">
                  <a16:creationId xmlns:a16="http://schemas.microsoft.com/office/drawing/2014/main" xmlns="" id="{C70C70FC-D254-4822-B86E-23043B028263}"/>
                </a:ext>
              </a:extLst>
            </p:cNvPr>
            <p:cNvSpPr/>
            <p:nvPr/>
          </p:nvSpPr>
          <p:spPr>
            <a:xfrm>
              <a:off x="783771" y="1699435"/>
              <a:ext cx="1828872" cy="942774"/>
            </a:xfrm>
            <a:custGeom>
              <a:avLst/>
              <a:gdLst>
                <a:gd name="txL" fmla="*/ 0 w 1828800"/>
                <a:gd name="txT" fmla="*/ 0 h 943429"/>
                <a:gd name="txR" fmla="*/ 1828800 w 1828800"/>
                <a:gd name="txB" fmla="*/ 943429 h 943429"/>
              </a:gdLst>
              <a:ahLst/>
              <a:cxnLst>
                <a:cxn ang="0">
                  <a:pos x="667658" y="0"/>
                </a:cxn>
                <a:cxn ang="0">
                  <a:pos x="0" y="580572"/>
                </a:cxn>
                <a:cxn ang="0">
                  <a:pos x="1146629" y="943429"/>
                </a:cxn>
                <a:cxn ang="0">
                  <a:pos x="1828800" y="130629"/>
                </a:cxn>
                <a:cxn ang="0">
                  <a:pos x="667658" y="0"/>
                </a:cxn>
              </a:cxnLst>
              <a:rect l="txL" t="txT" r="txR" b="txB"/>
              <a:pathLst>
                <a:path w="1828800" h="943429">
                  <a:moveTo>
                    <a:pt x="667658" y="0"/>
                  </a:moveTo>
                  <a:lnTo>
                    <a:pt x="0" y="580572"/>
                  </a:lnTo>
                  <a:lnTo>
                    <a:pt x="1146629" y="943429"/>
                  </a:lnTo>
                  <a:lnTo>
                    <a:pt x="1828800" y="130629"/>
                  </a:lnTo>
                  <a:lnTo>
                    <a:pt x="667658" y="0"/>
                  </a:lnTo>
                  <a:close/>
                </a:path>
              </a:pathLst>
            </a:custGeom>
            <a:noFill/>
            <a:ln w="25400" cap="flat" cmpd="sng">
              <a:solidFill>
                <a:schemeClr val="accent4">
                  <a:alpha val="100000"/>
                </a:schemeClr>
              </a:solidFill>
              <a:prstDash val="solid"/>
              <a:round/>
              <a:headEnd type="none" w="med" len="med"/>
              <a:tailEnd type="none" w="med" len="med"/>
            </a:ln>
          </p:spPr>
          <p:txBody>
            <a:bodyPr/>
            <a:lstStyle/>
            <a:p>
              <a:pPr>
                <a:defRPr/>
              </a:pPr>
              <a:endParaRPr lang="zh-CN" altLang="en-US" sz="2100" noProof="1"/>
            </a:p>
          </p:txBody>
        </p:sp>
        <p:sp>
          <p:nvSpPr>
            <p:cNvPr id="12297" name="任意多边形 4">
              <a:extLst>
                <a:ext uri="{FF2B5EF4-FFF2-40B4-BE49-F238E27FC236}">
                  <a16:creationId xmlns:a16="http://schemas.microsoft.com/office/drawing/2014/main" xmlns="" id="{85BB9AC2-1FF2-4A94-8055-78E2B0E3437B}"/>
                </a:ext>
              </a:extLst>
            </p:cNvPr>
            <p:cNvSpPr/>
            <p:nvPr/>
          </p:nvSpPr>
          <p:spPr>
            <a:xfrm>
              <a:off x="2913221" y="1773586"/>
              <a:ext cx="1801355" cy="942773"/>
            </a:xfrm>
            <a:custGeom>
              <a:avLst/>
              <a:gdLst>
                <a:gd name="txL" fmla="*/ 0 w 1799772"/>
                <a:gd name="txT" fmla="*/ 0 h 943428"/>
                <a:gd name="txR" fmla="*/ 1799772 w 1799772"/>
                <a:gd name="txB" fmla="*/ 943428 h 943428"/>
              </a:gdLst>
              <a:ahLst/>
              <a:cxnLst>
                <a:cxn ang="0">
                  <a:pos x="769258" y="0"/>
                </a:cxn>
                <a:cxn ang="0">
                  <a:pos x="0" y="754742"/>
                </a:cxn>
                <a:cxn ang="0">
                  <a:pos x="1190172" y="943428"/>
                </a:cxn>
                <a:cxn ang="0">
                  <a:pos x="1117600" y="449942"/>
                </a:cxn>
                <a:cxn ang="0">
                  <a:pos x="1799772" y="232228"/>
                </a:cxn>
                <a:cxn ang="0">
                  <a:pos x="769258" y="0"/>
                </a:cxn>
              </a:cxnLst>
              <a:rect l="txL" t="txT" r="txR" b="txB"/>
              <a:pathLst>
                <a:path w="1799772" h="943428">
                  <a:moveTo>
                    <a:pt x="769258" y="0"/>
                  </a:moveTo>
                  <a:lnTo>
                    <a:pt x="0" y="754742"/>
                  </a:lnTo>
                  <a:lnTo>
                    <a:pt x="1190172" y="943428"/>
                  </a:lnTo>
                  <a:lnTo>
                    <a:pt x="1117600" y="449942"/>
                  </a:lnTo>
                  <a:lnTo>
                    <a:pt x="1799772" y="232228"/>
                  </a:lnTo>
                  <a:lnTo>
                    <a:pt x="769258" y="0"/>
                  </a:lnTo>
                  <a:close/>
                </a:path>
              </a:pathLst>
            </a:custGeom>
            <a:noFill/>
            <a:ln w="25400" cap="flat" cmpd="sng">
              <a:solidFill>
                <a:schemeClr val="accent4">
                  <a:alpha val="100000"/>
                </a:schemeClr>
              </a:solidFill>
              <a:prstDash val="solid"/>
              <a:round/>
              <a:headEnd type="none" w="med" len="med"/>
              <a:tailEnd type="none" w="med" len="med"/>
            </a:ln>
          </p:spPr>
          <p:txBody>
            <a:bodyPr/>
            <a:lstStyle/>
            <a:p>
              <a:pPr>
                <a:defRPr/>
              </a:pPr>
              <a:endParaRPr lang="zh-CN" altLang="en-US" sz="2100" noProof="1"/>
            </a:p>
          </p:txBody>
        </p:sp>
        <p:sp>
          <p:nvSpPr>
            <p:cNvPr id="12298" name="任意多边形 5">
              <a:extLst>
                <a:ext uri="{FF2B5EF4-FFF2-40B4-BE49-F238E27FC236}">
                  <a16:creationId xmlns:a16="http://schemas.microsoft.com/office/drawing/2014/main" xmlns="" id="{D2D2A4FE-0613-476D-A930-313995EF5868}"/>
                </a:ext>
              </a:extLst>
            </p:cNvPr>
            <p:cNvSpPr/>
            <p:nvPr/>
          </p:nvSpPr>
          <p:spPr>
            <a:xfrm>
              <a:off x="5212011" y="1640114"/>
              <a:ext cx="1333552" cy="1044467"/>
            </a:xfrm>
            <a:custGeom>
              <a:avLst/>
              <a:gdLst>
                <a:gd name="txL" fmla="*/ 0 w 1335314"/>
                <a:gd name="txT" fmla="*/ 0 h 1045029"/>
                <a:gd name="txR" fmla="*/ 1335314 w 1335314"/>
                <a:gd name="txB" fmla="*/ 1045029 h 1045029"/>
              </a:gdLst>
              <a:ahLst/>
              <a:cxnLst>
                <a:cxn ang="0">
                  <a:pos x="624114" y="0"/>
                </a:cxn>
                <a:cxn ang="0">
                  <a:pos x="0" y="522515"/>
                </a:cxn>
                <a:cxn ang="0">
                  <a:pos x="304800" y="1045029"/>
                </a:cxn>
                <a:cxn ang="0">
                  <a:pos x="1030514" y="1045029"/>
                </a:cxn>
                <a:cxn ang="0">
                  <a:pos x="1335314" y="522515"/>
                </a:cxn>
                <a:cxn ang="0">
                  <a:pos x="624114" y="0"/>
                </a:cxn>
              </a:cxnLst>
              <a:rect l="txL" t="txT" r="txR" b="txB"/>
              <a:pathLst>
                <a:path w="1335314" h="1045029">
                  <a:moveTo>
                    <a:pt x="624114" y="0"/>
                  </a:moveTo>
                  <a:lnTo>
                    <a:pt x="0" y="522515"/>
                  </a:lnTo>
                  <a:lnTo>
                    <a:pt x="304800" y="1045029"/>
                  </a:lnTo>
                  <a:lnTo>
                    <a:pt x="1030514" y="1045029"/>
                  </a:lnTo>
                  <a:lnTo>
                    <a:pt x="1335314" y="522515"/>
                  </a:lnTo>
                  <a:lnTo>
                    <a:pt x="624114" y="0"/>
                  </a:lnTo>
                  <a:close/>
                </a:path>
              </a:pathLst>
            </a:custGeom>
            <a:noFill/>
            <a:ln w="25400" cap="flat" cmpd="sng">
              <a:solidFill>
                <a:schemeClr val="accent4">
                  <a:alpha val="100000"/>
                </a:schemeClr>
              </a:solidFill>
              <a:prstDash val="solid"/>
              <a:round/>
              <a:headEnd type="none" w="med" len="med"/>
              <a:tailEnd type="none" w="med" len="med"/>
            </a:ln>
          </p:spPr>
          <p:txBody>
            <a:bodyPr/>
            <a:lstStyle/>
            <a:p>
              <a:pPr>
                <a:defRPr/>
              </a:pPr>
              <a:endParaRPr lang="zh-CN" altLang="en-US" sz="2100" noProof="1"/>
            </a:p>
          </p:txBody>
        </p:sp>
        <p:sp>
          <p:nvSpPr>
            <p:cNvPr id="12299" name="任意多边形 7">
              <a:extLst>
                <a:ext uri="{FF2B5EF4-FFF2-40B4-BE49-F238E27FC236}">
                  <a16:creationId xmlns:a16="http://schemas.microsoft.com/office/drawing/2014/main" xmlns="" id="{38E66394-9FFE-452C-9AB4-A9CB10867EF9}"/>
                </a:ext>
              </a:extLst>
            </p:cNvPr>
            <p:cNvSpPr/>
            <p:nvPr/>
          </p:nvSpPr>
          <p:spPr>
            <a:xfrm>
              <a:off x="6981614" y="1654945"/>
              <a:ext cx="1509243" cy="957604"/>
            </a:xfrm>
            <a:custGeom>
              <a:avLst/>
              <a:gdLst>
                <a:gd name="txL" fmla="*/ 0 w 1509486"/>
                <a:gd name="txT" fmla="*/ 0 h 957942"/>
                <a:gd name="txR" fmla="*/ 1509486 w 1509486"/>
                <a:gd name="txB" fmla="*/ 957942 h 957942"/>
              </a:gdLst>
              <a:ahLst/>
              <a:cxnLst>
                <a:cxn ang="0">
                  <a:pos x="478972" y="0"/>
                </a:cxn>
                <a:cxn ang="0">
                  <a:pos x="0" y="449942"/>
                </a:cxn>
                <a:cxn ang="0">
                  <a:pos x="478972" y="957942"/>
                </a:cxn>
                <a:cxn ang="0">
                  <a:pos x="1335315" y="957942"/>
                </a:cxn>
                <a:cxn ang="0">
                  <a:pos x="1509486" y="449942"/>
                </a:cxn>
                <a:cxn ang="0">
                  <a:pos x="1204686" y="145142"/>
                </a:cxn>
                <a:cxn ang="0">
                  <a:pos x="478972" y="0"/>
                </a:cxn>
              </a:cxnLst>
              <a:rect l="txL" t="txT" r="txR" b="txB"/>
              <a:pathLst>
                <a:path w="1509486" h="957942">
                  <a:moveTo>
                    <a:pt x="478972" y="0"/>
                  </a:moveTo>
                  <a:lnTo>
                    <a:pt x="0" y="449942"/>
                  </a:lnTo>
                  <a:lnTo>
                    <a:pt x="478972" y="957942"/>
                  </a:lnTo>
                  <a:lnTo>
                    <a:pt x="1335315" y="957942"/>
                  </a:lnTo>
                  <a:lnTo>
                    <a:pt x="1509486" y="449942"/>
                  </a:lnTo>
                  <a:lnTo>
                    <a:pt x="1204686" y="145142"/>
                  </a:lnTo>
                  <a:lnTo>
                    <a:pt x="478972" y="0"/>
                  </a:lnTo>
                  <a:close/>
                </a:path>
              </a:pathLst>
            </a:custGeom>
            <a:noFill/>
            <a:ln w="25400" cap="flat" cmpd="sng">
              <a:solidFill>
                <a:schemeClr val="accent4">
                  <a:alpha val="100000"/>
                </a:schemeClr>
              </a:solidFill>
              <a:prstDash val="solid"/>
              <a:round/>
              <a:headEnd type="none" w="med" len="med"/>
              <a:tailEnd type="none" w="med" len="med"/>
            </a:ln>
          </p:spPr>
          <p:txBody>
            <a:bodyPr/>
            <a:lstStyle/>
            <a:p>
              <a:pPr>
                <a:defRPr/>
              </a:pPr>
              <a:endParaRPr lang="zh-CN" altLang="en-US" sz="2100" noProof="1"/>
            </a:p>
          </p:txBody>
        </p:sp>
        <p:sp>
          <p:nvSpPr>
            <p:cNvPr id="59399" name="TextBox 8">
              <a:extLst>
                <a:ext uri="{FF2B5EF4-FFF2-40B4-BE49-F238E27FC236}">
                  <a16:creationId xmlns:a16="http://schemas.microsoft.com/office/drawing/2014/main" xmlns="" id="{8E8AA152-7E32-4262-A135-52913FEAA848}"/>
                </a:ext>
              </a:extLst>
            </p:cNvPr>
            <p:cNvSpPr txBox="1">
              <a:spLocks noChangeArrowheads="1"/>
            </p:cNvSpPr>
            <p:nvPr/>
          </p:nvSpPr>
          <p:spPr bwMode="auto">
            <a:xfrm>
              <a:off x="1403648" y="2780928"/>
              <a:ext cx="500365" cy="55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a:latin typeface="Times New Roman" panose="02020603050405020304" pitchFamily="18" charset="0"/>
                </a:rPr>
                <a:t>A</a:t>
              </a:r>
              <a:endParaRPr lang="en-US" altLang="zh-CN" sz="2100" b="1">
                <a:latin typeface="Times New Roman" panose="02020603050405020304" pitchFamily="18" charset="0"/>
                <a:cs typeface="Times New Roman" panose="02020603050405020304" pitchFamily="18" charset="0"/>
              </a:endParaRPr>
            </a:p>
          </p:txBody>
        </p:sp>
        <p:sp>
          <p:nvSpPr>
            <p:cNvPr id="59400" name="TextBox 9">
              <a:extLst>
                <a:ext uri="{FF2B5EF4-FFF2-40B4-BE49-F238E27FC236}">
                  <a16:creationId xmlns:a16="http://schemas.microsoft.com/office/drawing/2014/main" xmlns="" id="{0A901B4B-A83D-4DA0-B00A-76A23D0A42A6}"/>
                </a:ext>
              </a:extLst>
            </p:cNvPr>
            <p:cNvSpPr txBox="1">
              <a:spLocks noChangeArrowheads="1"/>
            </p:cNvSpPr>
            <p:nvPr/>
          </p:nvSpPr>
          <p:spPr bwMode="auto">
            <a:xfrm>
              <a:off x="3444436" y="2780928"/>
              <a:ext cx="480893" cy="55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a:latin typeface="Times New Roman" panose="02020603050405020304" pitchFamily="18" charset="0"/>
                </a:rPr>
                <a:t>B</a:t>
              </a:r>
              <a:endParaRPr lang="en-US" altLang="zh-CN" sz="2100" b="1">
                <a:latin typeface="Times New Roman" panose="02020603050405020304" pitchFamily="18" charset="0"/>
                <a:cs typeface="Times New Roman" panose="02020603050405020304" pitchFamily="18" charset="0"/>
              </a:endParaRPr>
            </a:p>
          </p:txBody>
        </p:sp>
        <p:sp>
          <p:nvSpPr>
            <p:cNvPr id="59401" name="TextBox 10">
              <a:extLst>
                <a:ext uri="{FF2B5EF4-FFF2-40B4-BE49-F238E27FC236}">
                  <a16:creationId xmlns:a16="http://schemas.microsoft.com/office/drawing/2014/main" xmlns="" id="{3CB52DD5-6B41-49AF-8784-A4C0A1D99F3D}"/>
                </a:ext>
              </a:extLst>
            </p:cNvPr>
            <p:cNvSpPr txBox="1">
              <a:spLocks noChangeArrowheads="1"/>
            </p:cNvSpPr>
            <p:nvPr/>
          </p:nvSpPr>
          <p:spPr bwMode="auto">
            <a:xfrm>
              <a:off x="5676684" y="2780928"/>
              <a:ext cx="500365" cy="55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a:latin typeface="Times New Roman" panose="02020603050405020304" pitchFamily="18" charset="0"/>
                </a:rPr>
                <a:t>C</a:t>
              </a:r>
              <a:endParaRPr lang="en-US" altLang="zh-CN" sz="2100" b="1">
                <a:latin typeface="Times New Roman" panose="02020603050405020304" pitchFamily="18" charset="0"/>
                <a:cs typeface="Times New Roman" panose="02020603050405020304" pitchFamily="18" charset="0"/>
              </a:endParaRPr>
            </a:p>
          </p:txBody>
        </p:sp>
        <p:sp>
          <p:nvSpPr>
            <p:cNvPr id="59402" name="TextBox 11">
              <a:extLst>
                <a:ext uri="{FF2B5EF4-FFF2-40B4-BE49-F238E27FC236}">
                  <a16:creationId xmlns:a16="http://schemas.microsoft.com/office/drawing/2014/main" xmlns="" id="{2D5C1541-D9C0-4272-A351-A876093F4DA5}"/>
                </a:ext>
              </a:extLst>
            </p:cNvPr>
            <p:cNvSpPr txBox="1">
              <a:spLocks noChangeArrowheads="1"/>
            </p:cNvSpPr>
            <p:nvPr/>
          </p:nvSpPr>
          <p:spPr bwMode="auto">
            <a:xfrm>
              <a:off x="7668344" y="2751311"/>
              <a:ext cx="500365" cy="55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a:latin typeface="Times New Roman" panose="02020603050405020304" pitchFamily="18" charset="0"/>
                </a:rPr>
                <a:t>D</a:t>
              </a:r>
              <a:endParaRPr lang="en-US" altLang="zh-CN" sz="2100" b="1">
                <a:latin typeface="Times New Roman" panose="02020603050405020304" pitchFamily="18" charset="0"/>
                <a:cs typeface="Times New Roman" panose="02020603050405020304" pitchFamily="18" charset="0"/>
              </a:endParaRPr>
            </a:p>
          </p:txBody>
        </p:sp>
      </p:grpSp>
      <p:sp>
        <p:nvSpPr>
          <p:cNvPr id="14" name="TextBox 13">
            <a:extLst>
              <a:ext uri="{FF2B5EF4-FFF2-40B4-BE49-F238E27FC236}">
                <a16:creationId xmlns:a16="http://schemas.microsoft.com/office/drawing/2014/main" xmlns="" id="{FC801242-8D8B-4950-B25A-281F5E8BF535}"/>
              </a:ext>
            </a:extLst>
          </p:cNvPr>
          <p:cNvSpPr txBox="1">
            <a:spLocks noChangeArrowheads="1"/>
          </p:cNvSpPr>
          <p:nvPr/>
        </p:nvSpPr>
        <p:spPr bwMode="auto">
          <a:xfrm>
            <a:off x="6379251" y="1075740"/>
            <a:ext cx="360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B</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grpSp>
        <p:nvGrpSpPr>
          <p:cNvPr id="59411" name="组合 1">
            <a:extLst>
              <a:ext uri="{FF2B5EF4-FFF2-40B4-BE49-F238E27FC236}">
                <a16:creationId xmlns:a16="http://schemas.microsoft.com/office/drawing/2014/main" xmlns="" id="{983F7873-5163-4739-B222-E8CE260C3170}"/>
              </a:ext>
            </a:extLst>
          </p:cNvPr>
          <p:cNvGrpSpPr>
            <a:grpSpLocks/>
          </p:cNvGrpSpPr>
          <p:nvPr/>
        </p:nvGrpSpPr>
        <p:grpSpPr bwMode="auto">
          <a:xfrm>
            <a:off x="3339576" y="468939"/>
            <a:ext cx="2478723" cy="494331"/>
            <a:chOff x="5083" y="1100"/>
            <a:chExt cx="3905" cy="778"/>
          </a:xfrm>
        </p:grpSpPr>
        <p:grpSp>
          <p:nvGrpSpPr>
            <p:cNvPr id="59412" name="组合 1">
              <a:extLst>
                <a:ext uri="{FF2B5EF4-FFF2-40B4-BE49-F238E27FC236}">
                  <a16:creationId xmlns:a16="http://schemas.microsoft.com/office/drawing/2014/main" xmlns="" id="{EFD61910-25CA-4D18-B7D4-A07AEAAF982F}"/>
                </a:ext>
              </a:extLst>
            </p:cNvPr>
            <p:cNvGrpSpPr>
              <a:grpSpLocks noChangeAspect="1"/>
            </p:cNvGrpSpPr>
            <p:nvPr/>
          </p:nvGrpSpPr>
          <p:grpSpPr bwMode="auto">
            <a:xfrm>
              <a:off x="5138" y="1168"/>
              <a:ext cx="3797" cy="710"/>
              <a:chOff x="3564387" y="597378"/>
              <a:chExt cx="2247990" cy="419195"/>
            </a:xfrm>
          </p:grpSpPr>
          <p:sp>
            <p:nvSpPr>
              <p:cNvPr id="26" name="缺角矩形 25">
                <a:extLst>
                  <a:ext uri="{FF2B5EF4-FFF2-40B4-BE49-F238E27FC236}">
                    <a16:creationId xmlns:a16="http://schemas.microsoft.com/office/drawing/2014/main" xmlns="" id="{685E94F7-1B5E-4CDB-8400-FC81C450E7AD}"/>
                  </a:ext>
                </a:extLst>
              </p:cNvPr>
              <p:cNvSpPr/>
              <p:nvPr/>
            </p:nvSpPr>
            <p:spPr>
              <a:xfrm rot="3000000">
                <a:off x="4021975" y="597013"/>
                <a:ext cx="418939" cy="419031"/>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a:extLst>
                  <a:ext uri="{FF2B5EF4-FFF2-40B4-BE49-F238E27FC236}">
                    <a16:creationId xmlns:a16="http://schemas.microsoft.com/office/drawing/2014/main" xmlns="" id="{225FE36A-52F7-4EC2-9FC0-0408A4C15D3C}"/>
                  </a:ext>
                </a:extLst>
              </p:cNvPr>
              <p:cNvSpPr/>
              <p:nvPr/>
            </p:nvSpPr>
            <p:spPr>
              <a:xfrm rot="3000000">
                <a:off x="4478764" y="597753"/>
                <a:ext cx="418939" cy="417551"/>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8" name="缺角矩形 27">
                <a:extLst>
                  <a:ext uri="{FF2B5EF4-FFF2-40B4-BE49-F238E27FC236}">
                    <a16:creationId xmlns:a16="http://schemas.microsoft.com/office/drawing/2014/main" xmlns="" id="{8524EB71-1786-4FAC-9C40-F84786CA87BF}"/>
                  </a:ext>
                </a:extLst>
              </p:cNvPr>
              <p:cNvSpPr/>
              <p:nvPr/>
            </p:nvSpPr>
            <p:spPr>
              <a:xfrm rot="3000000">
                <a:off x="4935554" y="597012"/>
                <a:ext cx="418939" cy="419032"/>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9" name="缺角矩形 28">
                <a:extLst>
                  <a:ext uri="{FF2B5EF4-FFF2-40B4-BE49-F238E27FC236}">
                    <a16:creationId xmlns:a16="http://schemas.microsoft.com/office/drawing/2014/main" xmlns="" id="{6332B80A-4CE2-4BD7-B32F-601E07064094}"/>
                  </a:ext>
                </a:extLst>
              </p:cNvPr>
              <p:cNvSpPr/>
              <p:nvPr/>
            </p:nvSpPr>
            <p:spPr>
              <a:xfrm rot="3000000">
                <a:off x="3564446" y="597012"/>
                <a:ext cx="418939" cy="419032"/>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0" name="缺角矩形 29">
                <a:extLst>
                  <a:ext uri="{FF2B5EF4-FFF2-40B4-BE49-F238E27FC236}">
                    <a16:creationId xmlns:a16="http://schemas.microsoft.com/office/drawing/2014/main" xmlns="" id="{6CB48D7E-B33B-4EBE-9F4C-CEC3AF462CDD}"/>
                  </a:ext>
                </a:extLst>
              </p:cNvPr>
              <p:cNvSpPr/>
              <p:nvPr/>
            </p:nvSpPr>
            <p:spPr>
              <a:xfrm rot="3000000">
                <a:off x="5393083" y="597013"/>
                <a:ext cx="418939" cy="419031"/>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59418" name="TextBox 15">
              <a:extLst>
                <a:ext uri="{FF2B5EF4-FFF2-40B4-BE49-F238E27FC236}">
                  <a16:creationId xmlns:a16="http://schemas.microsoft.com/office/drawing/2014/main" xmlns="" id="{FA75B537-2EB1-48A5-9417-5689539D438A}"/>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grpSp>
        <p:nvGrpSpPr>
          <p:cNvPr id="31" name="组合 1">
            <a:extLst>
              <a:ext uri="{FF2B5EF4-FFF2-40B4-BE49-F238E27FC236}">
                <a16:creationId xmlns:a16="http://schemas.microsoft.com/office/drawing/2014/main" xmlns="" id="{38C74060-C841-4A01-987E-E6095C934F6B}"/>
              </a:ext>
            </a:extLst>
          </p:cNvPr>
          <p:cNvGrpSpPr>
            <a:grpSpLocks/>
          </p:cNvGrpSpPr>
          <p:nvPr/>
        </p:nvGrpSpPr>
        <p:grpSpPr bwMode="auto">
          <a:xfrm>
            <a:off x="8171" y="-8564"/>
            <a:ext cx="2006600" cy="477838"/>
            <a:chOff x="53" y="110"/>
            <a:chExt cx="3160" cy="753"/>
          </a:xfrm>
        </p:grpSpPr>
        <p:cxnSp>
          <p:nvCxnSpPr>
            <p:cNvPr id="32" name="直线连接符 17">
              <a:extLst>
                <a:ext uri="{FF2B5EF4-FFF2-40B4-BE49-F238E27FC236}">
                  <a16:creationId xmlns:a16="http://schemas.microsoft.com/office/drawing/2014/main" xmlns="" id="{A55E15C1-97E7-4202-8D4D-5568E83EE745}"/>
                </a:ext>
              </a:extLst>
            </p:cNvPr>
            <p:cNvCxnSpPr/>
            <p:nvPr/>
          </p:nvCxnSpPr>
          <p:spPr>
            <a:xfrm>
              <a:off x="53" y="863"/>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3" name="文本框 18">
              <a:extLst>
                <a:ext uri="{FF2B5EF4-FFF2-40B4-BE49-F238E27FC236}">
                  <a16:creationId xmlns:a16="http://schemas.microsoft.com/office/drawing/2014/main" xmlns="" id="{88E9E150-55F0-4FD3-9B20-CBDC1C891F58}"/>
                </a:ext>
              </a:extLst>
            </p:cNvPr>
            <p:cNvSpPr txBox="1">
              <a:spLocks noChangeArrowheads="1"/>
            </p:cNvSpPr>
            <p:nvPr/>
          </p:nvSpPr>
          <p:spPr bwMode="auto">
            <a:xfrm>
              <a:off x="903"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sp>
          <p:nvSpPr>
            <p:cNvPr id="34" name="Freeform 74">
              <a:extLst>
                <a:ext uri="{FF2B5EF4-FFF2-40B4-BE49-F238E27FC236}">
                  <a16:creationId xmlns:a16="http://schemas.microsoft.com/office/drawing/2014/main" xmlns="" id="{6AA31F5E-5FD0-4ACC-95D6-87F221AC6CF2}"/>
                </a:ext>
              </a:extLst>
            </p:cNvPr>
            <p:cNvSpPr>
              <a:spLocks noChangeAspect="1" noEditPoints="1"/>
            </p:cNvSpPr>
            <p:nvPr/>
          </p:nvSpPr>
          <p:spPr bwMode="auto">
            <a:xfrm>
              <a:off x="248" y="235"/>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35" name="TextBox 1">
            <a:extLst>
              <a:ext uri="{FF2B5EF4-FFF2-40B4-BE49-F238E27FC236}">
                <a16:creationId xmlns:a16="http://schemas.microsoft.com/office/drawing/2014/main" xmlns="" id="{219852B5-DB2B-48AD-8364-277B22AA3DF5}"/>
              </a:ext>
            </a:extLst>
          </p:cNvPr>
          <p:cNvSpPr txBox="1">
            <a:spLocks noChangeArrowheads="1"/>
          </p:cNvSpPr>
          <p:nvPr/>
        </p:nvSpPr>
        <p:spPr bwMode="auto">
          <a:xfrm>
            <a:off x="1209809" y="3019764"/>
            <a:ext cx="642143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400" b="1" dirty="0" smtClean="0">
                <a:solidFill>
                  <a:srgbClr val="FF0000"/>
                </a:solidFill>
                <a:latin typeface="+mn-lt"/>
                <a:ea typeface="楷体" panose="02010609060101010101" pitchFamily="49" charset="-122"/>
              </a:rPr>
              <a:t>2. </a:t>
            </a:r>
            <a:r>
              <a:rPr lang="zh-CN" altLang="en-US" sz="2400" b="1" dirty="0" smtClean="0">
                <a:latin typeface="+mn-lt"/>
                <a:ea typeface="楷体" panose="02010609060101010101" pitchFamily="49" charset="-122"/>
              </a:rPr>
              <a:t>九</a:t>
            </a:r>
            <a:r>
              <a:rPr lang="zh-CN" altLang="en-US" sz="2400" b="1" dirty="0">
                <a:latin typeface="+mn-lt"/>
                <a:ea typeface="楷体" panose="02010609060101010101" pitchFamily="49" charset="-122"/>
              </a:rPr>
              <a:t>边形的对角线有（     </a:t>
            </a:r>
            <a:r>
              <a:rPr lang="zh-CN" altLang="en-US" sz="2400" b="1" dirty="0" smtClean="0">
                <a:latin typeface="+mn-lt"/>
                <a:ea typeface="楷体" panose="02010609060101010101" pitchFamily="49" charset="-122"/>
              </a:rPr>
              <a:t> ）</a:t>
            </a:r>
            <a:endParaRPr lang="en-US" altLang="zh-CN" sz="2400" b="1" dirty="0">
              <a:latin typeface="+mn-lt"/>
              <a:ea typeface="楷体" panose="02010609060101010101" pitchFamily="49" charset="-122"/>
            </a:endParaRPr>
          </a:p>
          <a:p>
            <a:pPr>
              <a:lnSpc>
                <a:spcPct val="150000"/>
              </a:lnSpc>
            </a:pPr>
            <a:r>
              <a:rPr lang="en-US" altLang="zh-CN" sz="2400" b="1" dirty="0" smtClean="0">
                <a:latin typeface="+mn-lt"/>
                <a:ea typeface="楷体" panose="02010609060101010101" pitchFamily="49" charset="-122"/>
              </a:rPr>
              <a:t>     A. 25</a:t>
            </a:r>
            <a:r>
              <a:rPr lang="zh-CN" altLang="en-US" sz="2400" b="1" dirty="0">
                <a:latin typeface="+mn-lt"/>
                <a:ea typeface="楷体" panose="02010609060101010101" pitchFamily="49" charset="-122"/>
              </a:rPr>
              <a:t>条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B. 31</a:t>
            </a:r>
            <a:r>
              <a:rPr lang="zh-CN" altLang="en-US" sz="2400" b="1" dirty="0">
                <a:latin typeface="+mn-lt"/>
                <a:ea typeface="楷体" panose="02010609060101010101" pitchFamily="49" charset="-122"/>
              </a:rPr>
              <a:t>条 </a:t>
            </a:r>
            <a:endParaRPr lang="en-US" altLang="zh-CN" sz="2400" b="1" dirty="0" smtClean="0">
              <a:latin typeface="+mn-lt"/>
              <a:ea typeface="楷体" panose="02010609060101010101" pitchFamily="49" charset="-122"/>
            </a:endParaRPr>
          </a:p>
          <a:p>
            <a:pPr>
              <a:lnSpc>
                <a:spcPct val="150000"/>
              </a:lnSpc>
            </a:pP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C. 27</a:t>
            </a:r>
            <a:r>
              <a:rPr lang="zh-CN" altLang="en-US" sz="2400" b="1" dirty="0">
                <a:latin typeface="+mn-lt"/>
                <a:ea typeface="楷体" panose="02010609060101010101" pitchFamily="49" charset="-122"/>
              </a:rPr>
              <a:t>条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D. 30</a:t>
            </a:r>
            <a:r>
              <a:rPr lang="zh-CN" altLang="en-US" sz="2400" b="1" dirty="0" smtClean="0">
                <a:latin typeface="+mn-lt"/>
                <a:ea typeface="楷体" panose="02010609060101010101" pitchFamily="49" charset="-122"/>
              </a:rPr>
              <a:t>条</a:t>
            </a:r>
            <a:endParaRPr lang="zh-CN" altLang="en-US" sz="2400" b="1" dirty="0">
              <a:latin typeface="+mn-lt"/>
              <a:ea typeface="楷体" panose="02010609060101010101" pitchFamily="49" charset="-122"/>
            </a:endParaRPr>
          </a:p>
        </p:txBody>
      </p:sp>
      <p:sp>
        <p:nvSpPr>
          <p:cNvPr id="36" name="TextBox 35">
            <a:extLst>
              <a:ext uri="{FF2B5EF4-FFF2-40B4-BE49-F238E27FC236}">
                <a16:creationId xmlns:a16="http://schemas.microsoft.com/office/drawing/2014/main" xmlns="" id="{D3EAF48B-1599-4DE2-991D-102D518FC453}"/>
              </a:ext>
            </a:extLst>
          </p:cNvPr>
          <p:cNvSpPr txBox="1">
            <a:spLocks noChangeArrowheads="1"/>
          </p:cNvSpPr>
          <p:nvPr/>
        </p:nvSpPr>
        <p:spPr bwMode="auto">
          <a:xfrm>
            <a:off x="4376448" y="3139405"/>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Times New Roman" panose="02020603050405020304" pitchFamily="18" charset="0"/>
              </a:rPr>
              <a:t>C</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
            <a:extLst>
              <a:ext uri="{FF2B5EF4-FFF2-40B4-BE49-F238E27FC236}">
                <a16:creationId xmlns:a16="http://schemas.microsoft.com/office/drawing/2014/main" xmlns="" id="{38C74060-C841-4A01-987E-E6095C934F6B}"/>
              </a:ext>
            </a:extLst>
          </p:cNvPr>
          <p:cNvGrpSpPr>
            <a:grpSpLocks/>
          </p:cNvGrpSpPr>
          <p:nvPr/>
        </p:nvGrpSpPr>
        <p:grpSpPr bwMode="auto">
          <a:xfrm>
            <a:off x="8171" y="-8564"/>
            <a:ext cx="2006600" cy="477838"/>
            <a:chOff x="53" y="110"/>
            <a:chExt cx="3160" cy="753"/>
          </a:xfrm>
        </p:grpSpPr>
        <p:cxnSp>
          <p:nvCxnSpPr>
            <p:cNvPr id="22" name="直线连接符 17">
              <a:extLst>
                <a:ext uri="{FF2B5EF4-FFF2-40B4-BE49-F238E27FC236}">
                  <a16:creationId xmlns:a16="http://schemas.microsoft.com/office/drawing/2014/main" xmlns="" id="{A55E15C1-97E7-4202-8D4D-5568E83EE745}"/>
                </a:ext>
              </a:extLst>
            </p:cNvPr>
            <p:cNvCxnSpPr/>
            <p:nvPr/>
          </p:nvCxnSpPr>
          <p:spPr>
            <a:xfrm>
              <a:off x="53" y="863"/>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8" name="文本框 18">
              <a:extLst>
                <a:ext uri="{FF2B5EF4-FFF2-40B4-BE49-F238E27FC236}">
                  <a16:creationId xmlns:a16="http://schemas.microsoft.com/office/drawing/2014/main" xmlns="" id="{88E9E150-55F0-4FD3-9B20-CBDC1C891F58}"/>
                </a:ext>
              </a:extLst>
            </p:cNvPr>
            <p:cNvSpPr txBox="1">
              <a:spLocks noChangeArrowheads="1"/>
            </p:cNvSpPr>
            <p:nvPr/>
          </p:nvSpPr>
          <p:spPr bwMode="auto">
            <a:xfrm>
              <a:off x="903"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sp>
          <p:nvSpPr>
            <p:cNvPr id="29" name="Freeform 74">
              <a:extLst>
                <a:ext uri="{FF2B5EF4-FFF2-40B4-BE49-F238E27FC236}">
                  <a16:creationId xmlns:a16="http://schemas.microsoft.com/office/drawing/2014/main" xmlns="" id="{6AA31F5E-5FD0-4ACC-95D6-87F221AC6CF2}"/>
                </a:ext>
              </a:extLst>
            </p:cNvPr>
            <p:cNvSpPr>
              <a:spLocks noChangeAspect="1" noEditPoints="1"/>
            </p:cNvSpPr>
            <p:nvPr/>
          </p:nvSpPr>
          <p:spPr bwMode="auto">
            <a:xfrm>
              <a:off x="248" y="235"/>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30" name="组合 1">
            <a:extLst>
              <a:ext uri="{FF2B5EF4-FFF2-40B4-BE49-F238E27FC236}">
                <a16:creationId xmlns:a16="http://schemas.microsoft.com/office/drawing/2014/main" xmlns="" id="{983F7873-5163-4739-B222-E8CE260C3170}"/>
              </a:ext>
            </a:extLst>
          </p:cNvPr>
          <p:cNvGrpSpPr>
            <a:grpSpLocks/>
          </p:cNvGrpSpPr>
          <p:nvPr/>
        </p:nvGrpSpPr>
        <p:grpSpPr bwMode="auto">
          <a:xfrm>
            <a:off x="3297631" y="603163"/>
            <a:ext cx="2478723" cy="494331"/>
            <a:chOff x="5083" y="1100"/>
            <a:chExt cx="3905" cy="778"/>
          </a:xfrm>
        </p:grpSpPr>
        <p:grpSp>
          <p:nvGrpSpPr>
            <p:cNvPr id="31" name="组合 1">
              <a:extLst>
                <a:ext uri="{FF2B5EF4-FFF2-40B4-BE49-F238E27FC236}">
                  <a16:creationId xmlns:a16="http://schemas.microsoft.com/office/drawing/2014/main" xmlns="" id="{EFD61910-25CA-4D18-B7D4-A07AEAAF982F}"/>
                </a:ext>
              </a:extLst>
            </p:cNvPr>
            <p:cNvGrpSpPr>
              <a:grpSpLocks noChangeAspect="1"/>
            </p:cNvGrpSpPr>
            <p:nvPr/>
          </p:nvGrpSpPr>
          <p:grpSpPr bwMode="auto">
            <a:xfrm>
              <a:off x="5138" y="1168"/>
              <a:ext cx="3797" cy="710"/>
              <a:chOff x="3564387" y="597378"/>
              <a:chExt cx="2247990" cy="419195"/>
            </a:xfrm>
          </p:grpSpPr>
          <p:sp>
            <p:nvSpPr>
              <p:cNvPr id="33" name="缺角矩形 32">
                <a:extLst>
                  <a:ext uri="{FF2B5EF4-FFF2-40B4-BE49-F238E27FC236}">
                    <a16:creationId xmlns:a16="http://schemas.microsoft.com/office/drawing/2014/main" xmlns="" id="{685E94F7-1B5E-4CDB-8400-FC81C450E7AD}"/>
                  </a:ext>
                </a:extLst>
              </p:cNvPr>
              <p:cNvSpPr/>
              <p:nvPr/>
            </p:nvSpPr>
            <p:spPr>
              <a:xfrm rot="3000000">
                <a:off x="4021975" y="597013"/>
                <a:ext cx="418939" cy="419031"/>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4" name="缺角矩形 33">
                <a:extLst>
                  <a:ext uri="{FF2B5EF4-FFF2-40B4-BE49-F238E27FC236}">
                    <a16:creationId xmlns:a16="http://schemas.microsoft.com/office/drawing/2014/main" xmlns="" id="{225FE36A-52F7-4EC2-9FC0-0408A4C15D3C}"/>
                  </a:ext>
                </a:extLst>
              </p:cNvPr>
              <p:cNvSpPr/>
              <p:nvPr/>
            </p:nvSpPr>
            <p:spPr>
              <a:xfrm rot="3000000">
                <a:off x="4478764" y="597753"/>
                <a:ext cx="418939" cy="417551"/>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5" name="缺角矩形 34">
                <a:extLst>
                  <a:ext uri="{FF2B5EF4-FFF2-40B4-BE49-F238E27FC236}">
                    <a16:creationId xmlns:a16="http://schemas.microsoft.com/office/drawing/2014/main" xmlns="" id="{8524EB71-1786-4FAC-9C40-F84786CA87BF}"/>
                  </a:ext>
                </a:extLst>
              </p:cNvPr>
              <p:cNvSpPr/>
              <p:nvPr/>
            </p:nvSpPr>
            <p:spPr>
              <a:xfrm rot="3000000">
                <a:off x="4935554" y="597012"/>
                <a:ext cx="418939" cy="419032"/>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6" name="缺角矩形 35">
                <a:extLst>
                  <a:ext uri="{FF2B5EF4-FFF2-40B4-BE49-F238E27FC236}">
                    <a16:creationId xmlns:a16="http://schemas.microsoft.com/office/drawing/2014/main" xmlns="" id="{6332B80A-4CE2-4BD7-B32F-601E07064094}"/>
                  </a:ext>
                </a:extLst>
              </p:cNvPr>
              <p:cNvSpPr/>
              <p:nvPr/>
            </p:nvSpPr>
            <p:spPr>
              <a:xfrm rot="3000000">
                <a:off x="3564446" y="597012"/>
                <a:ext cx="418939" cy="419032"/>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7" name="缺角矩形 36">
                <a:extLst>
                  <a:ext uri="{FF2B5EF4-FFF2-40B4-BE49-F238E27FC236}">
                    <a16:creationId xmlns:a16="http://schemas.microsoft.com/office/drawing/2014/main" xmlns="" id="{6CB48D7E-B33B-4EBE-9F4C-CEC3AF462CDD}"/>
                  </a:ext>
                </a:extLst>
              </p:cNvPr>
              <p:cNvSpPr/>
              <p:nvPr/>
            </p:nvSpPr>
            <p:spPr>
              <a:xfrm rot="3000000">
                <a:off x="5393083" y="597013"/>
                <a:ext cx="418939" cy="419031"/>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32" name="TextBox 15">
              <a:extLst>
                <a:ext uri="{FF2B5EF4-FFF2-40B4-BE49-F238E27FC236}">
                  <a16:creationId xmlns:a16="http://schemas.microsoft.com/office/drawing/2014/main" xmlns="" id="{FA75B537-2EB1-48A5-9417-5689539D438A}"/>
                </a:ext>
              </a:extLst>
            </p:cNvPr>
            <p:cNvSpPr txBox="1">
              <a:spLocks noChangeArrowheads="1"/>
            </p:cNvSpPr>
            <p:nvPr/>
          </p:nvSpPr>
          <p:spPr bwMode="auto">
            <a:xfrm>
              <a:off x="5083" y="1100"/>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基础巩固题</a:t>
              </a:r>
              <a:endParaRPr lang="en-US" altLang="zh-CN" sz="2500" b="1">
                <a:solidFill>
                  <a:schemeClr val="bg1"/>
                </a:solidFill>
              </a:endParaRPr>
            </a:p>
          </p:txBody>
        </p:sp>
      </p:grpSp>
      <p:sp>
        <p:nvSpPr>
          <p:cNvPr id="38" name="TextBox 14">
            <a:extLst>
              <a:ext uri="{FF2B5EF4-FFF2-40B4-BE49-F238E27FC236}">
                <a16:creationId xmlns:a16="http://schemas.microsoft.com/office/drawing/2014/main" xmlns="" id="{65702C05-4C84-4670-86B2-CC138AC755B2}"/>
              </a:ext>
            </a:extLst>
          </p:cNvPr>
          <p:cNvSpPr txBox="1">
            <a:spLocks noChangeArrowheads="1"/>
          </p:cNvSpPr>
          <p:nvPr/>
        </p:nvSpPr>
        <p:spPr bwMode="auto">
          <a:xfrm>
            <a:off x="880612" y="1371392"/>
            <a:ext cx="745989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solidFill>
                  <a:srgbClr val="FF0000"/>
                </a:solidFill>
                <a:latin typeface="+mn-lt"/>
                <a:ea typeface="楷体" panose="02010609060101010101" pitchFamily="49" charset="-122"/>
              </a:rPr>
              <a:t>3. </a:t>
            </a:r>
            <a:r>
              <a:rPr lang="zh-CN" altLang="en-US" sz="2400" b="1" dirty="0" smtClean="0">
                <a:latin typeface="+mn-lt"/>
                <a:ea typeface="楷体" panose="02010609060101010101" pitchFamily="49" charset="-122"/>
              </a:rPr>
              <a:t>把</a:t>
            </a:r>
            <a:r>
              <a:rPr lang="zh-CN" altLang="en-US" sz="2400" b="1" dirty="0">
                <a:latin typeface="+mn-lt"/>
                <a:ea typeface="楷体" panose="02010609060101010101" pitchFamily="49" charset="-122"/>
              </a:rPr>
              <a:t>一张形状是多边形的纸片剪去其中一个</a:t>
            </a:r>
            <a:r>
              <a:rPr lang="zh-CN" altLang="en-US" sz="2400" b="1" dirty="0" smtClean="0">
                <a:latin typeface="+mn-lt"/>
                <a:ea typeface="楷体" panose="02010609060101010101" pitchFamily="49" charset="-122"/>
              </a:rPr>
              <a:t>角，剩</a:t>
            </a:r>
            <a:r>
              <a:rPr lang="zh-CN" altLang="en-US" sz="2400" b="1" dirty="0">
                <a:latin typeface="+mn-lt"/>
                <a:ea typeface="楷体" panose="02010609060101010101" pitchFamily="49" charset="-122"/>
              </a:rPr>
              <a:t>下的部分是一个四边</a:t>
            </a:r>
            <a:r>
              <a:rPr lang="zh-CN" altLang="en-US" sz="2400" b="1" dirty="0" smtClean="0">
                <a:latin typeface="+mn-lt"/>
                <a:ea typeface="楷体" panose="02010609060101010101" pitchFamily="49" charset="-122"/>
              </a:rPr>
              <a:t>形，则</a:t>
            </a:r>
            <a:r>
              <a:rPr lang="zh-CN" altLang="en-US" sz="2400" b="1" dirty="0">
                <a:latin typeface="+mn-lt"/>
                <a:ea typeface="楷体" panose="02010609060101010101" pitchFamily="49" charset="-122"/>
              </a:rPr>
              <a:t>这张纸片原来的形状不可能是（    </a:t>
            </a:r>
            <a:r>
              <a:rPr lang="zh-CN" altLang="en-US" sz="2400" b="1" dirty="0" smtClean="0">
                <a:latin typeface="+mn-lt"/>
                <a:ea typeface="楷体" panose="02010609060101010101" pitchFamily="49" charset="-122"/>
              </a:rPr>
              <a:t>  ）</a:t>
            </a:r>
            <a:endParaRPr lang="en-US" altLang="zh-CN" sz="2400" b="1" dirty="0">
              <a:latin typeface="+mn-lt"/>
              <a:ea typeface="楷体" panose="02010609060101010101" pitchFamily="49" charset="-122"/>
            </a:endParaRPr>
          </a:p>
          <a:p>
            <a:pPr marL="457200" indent="-457200">
              <a:lnSpc>
                <a:spcPct val="150000"/>
              </a:lnSpc>
              <a:buAutoNum type="alphaUcPeriod"/>
            </a:pPr>
            <a:r>
              <a:rPr lang="zh-CN" altLang="en-US" sz="2400" b="1" dirty="0" smtClean="0">
                <a:latin typeface="+mn-lt"/>
                <a:ea typeface="楷体" panose="02010609060101010101" pitchFamily="49" charset="-122"/>
              </a:rPr>
              <a:t>六</a:t>
            </a:r>
            <a:r>
              <a:rPr lang="zh-CN" altLang="en-US" sz="2400" b="1" dirty="0">
                <a:latin typeface="+mn-lt"/>
                <a:ea typeface="楷体" panose="02010609060101010101" pitchFamily="49" charset="-122"/>
              </a:rPr>
              <a:t>边形 </a:t>
            </a:r>
            <a:r>
              <a:rPr lang="zh-CN" altLang="en-US" sz="2400" b="1" dirty="0" smtClean="0">
                <a:latin typeface="+mn-lt"/>
                <a:ea typeface="楷体" panose="02010609060101010101" pitchFamily="49" charset="-122"/>
              </a:rPr>
              <a:t>                                           </a:t>
            </a:r>
            <a:r>
              <a:rPr lang="en-US" altLang="zh-CN" sz="2400" b="1" dirty="0">
                <a:latin typeface="+mn-lt"/>
                <a:ea typeface="楷体" panose="02010609060101010101" pitchFamily="49" charset="-122"/>
              </a:rPr>
              <a:t>B . </a:t>
            </a:r>
            <a:r>
              <a:rPr lang="zh-CN" altLang="en-US" sz="2400" b="1" dirty="0">
                <a:latin typeface="+mn-lt"/>
                <a:ea typeface="楷体" panose="02010609060101010101" pitchFamily="49" charset="-122"/>
              </a:rPr>
              <a:t>五边</a:t>
            </a:r>
            <a:r>
              <a:rPr lang="zh-CN" altLang="en-US" sz="2400" b="1" dirty="0" smtClean="0">
                <a:latin typeface="+mn-lt"/>
                <a:ea typeface="楷体" panose="02010609060101010101" pitchFamily="49" charset="-122"/>
              </a:rPr>
              <a:t>形        </a:t>
            </a:r>
            <a:endParaRPr lang="en-US" altLang="zh-CN" sz="2400" b="1" dirty="0" smtClean="0">
              <a:latin typeface="+mn-lt"/>
              <a:ea typeface="楷体" panose="02010609060101010101" pitchFamily="49" charset="-122"/>
            </a:endParaRPr>
          </a:p>
          <a:p>
            <a:pPr>
              <a:lnSpc>
                <a:spcPct val="150000"/>
              </a:lnSpc>
            </a:pPr>
            <a:r>
              <a:rPr lang="en-US" altLang="zh-CN" sz="2400" b="1" dirty="0" smtClean="0">
                <a:latin typeface="+mn-lt"/>
                <a:ea typeface="楷体" panose="02010609060101010101" pitchFamily="49" charset="-122"/>
              </a:rPr>
              <a:t>C</a:t>
            </a:r>
            <a:r>
              <a:rPr lang="en-US" altLang="zh-CN" sz="2400" b="1" dirty="0">
                <a:latin typeface="+mn-lt"/>
                <a:ea typeface="楷体" panose="02010609060101010101" pitchFamily="49" charset="-122"/>
              </a:rPr>
              <a:t>.</a:t>
            </a:r>
            <a:r>
              <a:rPr lang="zh-CN" altLang="en-US" sz="2400" b="1" dirty="0">
                <a:latin typeface="+mn-lt"/>
                <a:ea typeface="楷体" panose="02010609060101010101" pitchFamily="49" charset="-122"/>
              </a:rPr>
              <a:t>四边形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D</a:t>
            </a:r>
            <a:r>
              <a:rPr lang="en-US" altLang="zh-CN" sz="2400" b="1" dirty="0">
                <a:latin typeface="+mn-lt"/>
                <a:ea typeface="楷体" panose="02010609060101010101" pitchFamily="49" charset="-122"/>
              </a:rPr>
              <a:t>.</a:t>
            </a:r>
            <a:r>
              <a:rPr lang="zh-CN" altLang="en-US" sz="2400" b="1" dirty="0">
                <a:latin typeface="+mn-lt"/>
                <a:ea typeface="楷体" panose="02010609060101010101" pitchFamily="49" charset="-122"/>
              </a:rPr>
              <a:t>三角形</a:t>
            </a:r>
          </a:p>
        </p:txBody>
      </p:sp>
      <p:sp>
        <p:nvSpPr>
          <p:cNvPr id="39" name="TextBox 38">
            <a:extLst>
              <a:ext uri="{FF2B5EF4-FFF2-40B4-BE49-F238E27FC236}">
                <a16:creationId xmlns:a16="http://schemas.microsoft.com/office/drawing/2014/main" xmlns="" id="{798619F7-C975-46A2-B437-3C233C64B83E}"/>
              </a:ext>
            </a:extLst>
          </p:cNvPr>
          <p:cNvSpPr txBox="1">
            <a:spLocks noChangeArrowheads="1"/>
          </p:cNvSpPr>
          <p:nvPr/>
        </p:nvSpPr>
        <p:spPr bwMode="auto">
          <a:xfrm>
            <a:off x="1544428" y="2571720"/>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Times New Roman" panose="02020603050405020304" pitchFamily="18" charset="0"/>
              </a:rPr>
              <a:t>A</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80">
                                          <p:stCondLst>
                                            <p:cond delay="0"/>
                                          </p:stCondLst>
                                        </p:cTn>
                                        <p:tgtEl>
                                          <p:spTgt spid="39"/>
                                        </p:tgtEl>
                                      </p:cBhvr>
                                    </p:animEffect>
                                    <p:anim calcmode="lin" valueType="num">
                                      <p:cBhvr>
                                        <p:cTn id="8"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13" dur="26">
                                          <p:stCondLst>
                                            <p:cond delay="650"/>
                                          </p:stCondLst>
                                        </p:cTn>
                                        <p:tgtEl>
                                          <p:spTgt spid="39"/>
                                        </p:tgtEl>
                                      </p:cBhvr>
                                      <p:to x="100000" y="60000"/>
                                    </p:animScale>
                                    <p:animScale>
                                      <p:cBhvr>
                                        <p:cTn id="14" dur="166" decel="50000">
                                          <p:stCondLst>
                                            <p:cond delay="676"/>
                                          </p:stCondLst>
                                        </p:cTn>
                                        <p:tgtEl>
                                          <p:spTgt spid="39"/>
                                        </p:tgtEl>
                                      </p:cBhvr>
                                      <p:to x="100000" y="100000"/>
                                    </p:animScale>
                                    <p:animScale>
                                      <p:cBhvr>
                                        <p:cTn id="15" dur="26">
                                          <p:stCondLst>
                                            <p:cond delay="1312"/>
                                          </p:stCondLst>
                                        </p:cTn>
                                        <p:tgtEl>
                                          <p:spTgt spid="39"/>
                                        </p:tgtEl>
                                      </p:cBhvr>
                                      <p:to x="100000" y="80000"/>
                                    </p:animScale>
                                    <p:animScale>
                                      <p:cBhvr>
                                        <p:cTn id="16" dur="166" decel="50000">
                                          <p:stCondLst>
                                            <p:cond delay="1338"/>
                                          </p:stCondLst>
                                        </p:cTn>
                                        <p:tgtEl>
                                          <p:spTgt spid="39"/>
                                        </p:tgtEl>
                                      </p:cBhvr>
                                      <p:to x="100000" y="100000"/>
                                    </p:animScale>
                                    <p:animScale>
                                      <p:cBhvr>
                                        <p:cTn id="17" dur="26">
                                          <p:stCondLst>
                                            <p:cond delay="1642"/>
                                          </p:stCondLst>
                                        </p:cTn>
                                        <p:tgtEl>
                                          <p:spTgt spid="39"/>
                                        </p:tgtEl>
                                      </p:cBhvr>
                                      <p:to x="100000" y="90000"/>
                                    </p:animScale>
                                    <p:animScale>
                                      <p:cBhvr>
                                        <p:cTn id="18" dur="166" decel="50000">
                                          <p:stCondLst>
                                            <p:cond delay="1668"/>
                                          </p:stCondLst>
                                        </p:cTn>
                                        <p:tgtEl>
                                          <p:spTgt spid="39"/>
                                        </p:tgtEl>
                                      </p:cBhvr>
                                      <p:to x="100000" y="100000"/>
                                    </p:animScale>
                                    <p:animScale>
                                      <p:cBhvr>
                                        <p:cTn id="19" dur="26">
                                          <p:stCondLst>
                                            <p:cond delay="1808"/>
                                          </p:stCondLst>
                                        </p:cTn>
                                        <p:tgtEl>
                                          <p:spTgt spid="39"/>
                                        </p:tgtEl>
                                      </p:cBhvr>
                                      <p:to x="100000" y="95000"/>
                                    </p:animScale>
                                    <p:animScale>
                                      <p:cBhvr>
                                        <p:cTn id="20" dur="166" decel="50000">
                                          <p:stCondLst>
                                            <p:cond delay="1834"/>
                                          </p:stCondLst>
                                        </p:cTn>
                                        <p:tgtEl>
                                          <p:spTgt spid="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TextBox 3">
            <a:extLst>
              <a:ext uri="{FF2B5EF4-FFF2-40B4-BE49-F238E27FC236}">
                <a16:creationId xmlns:a16="http://schemas.microsoft.com/office/drawing/2014/main" xmlns="" id="{9906D461-802A-4AF4-BEA1-B7FB968E849F}"/>
              </a:ext>
            </a:extLst>
          </p:cNvPr>
          <p:cNvSpPr txBox="1">
            <a:spLocks noChangeArrowheads="1"/>
          </p:cNvSpPr>
          <p:nvPr/>
        </p:nvSpPr>
        <p:spPr bwMode="auto">
          <a:xfrm>
            <a:off x="1069736" y="1287696"/>
            <a:ext cx="71430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solidFill>
                  <a:srgbClr val="FF0000"/>
                </a:solidFill>
                <a:latin typeface="+mn-lt"/>
                <a:ea typeface="楷体" panose="02010609060101010101" pitchFamily="49" charset="-122"/>
              </a:rPr>
              <a:t>1.</a:t>
            </a:r>
            <a:r>
              <a:rPr lang="zh-CN" altLang="en-US" sz="2400" b="1" dirty="0">
                <a:latin typeface="+mn-lt"/>
                <a:ea typeface="楷体" panose="02010609060101010101" pitchFamily="49" charset="-122"/>
              </a:rPr>
              <a:t>若从一个多边形的一个顶点出</a:t>
            </a:r>
            <a:r>
              <a:rPr lang="zh-CN" altLang="en-US" sz="2400" b="1" dirty="0" smtClean="0">
                <a:latin typeface="+mn-lt"/>
                <a:ea typeface="楷体" panose="02010609060101010101" pitchFamily="49" charset="-122"/>
              </a:rPr>
              <a:t>发，最</a:t>
            </a:r>
            <a:r>
              <a:rPr lang="zh-CN" altLang="en-US" sz="2400" b="1" dirty="0">
                <a:latin typeface="+mn-lt"/>
                <a:ea typeface="楷体" panose="02010609060101010101" pitchFamily="49" charset="-122"/>
              </a:rPr>
              <a:t>多可以引</a:t>
            </a:r>
            <a:r>
              <a:rPr lang="en-US" altLang="zh-CN" sz="2400" b="1" dirty="0">
                <a:latin typeface="+mn-lt"/>
                <a:ea typeface="楷体" panose="02010609060101010101" pitchFamily="49" charset="-122"/>
              </a:rPr>
              <a:t>10</a:t>
            </a:r>
            <a:r>
              <a:rPr lang="zh-CN" altLang="en-US" sz="2400" b="1" dirty="0">
                <a:latin typeface="+mn-lt"/>
                <a:ea typeface="楷体" panose="02010609060101010101" pitchFamily="49" charset="-122"/>
              </a:rPr>
              <a:t>条对角</a:t>
            </a:r>
            <a:r>
              <a:rPr lang="zh-CN" altLang="en-US" sz="2400" b="1" dirty="0" smtClean="0">
                <a:latin typeface="+mn-lt"/>
                <a:ea typeface="楷体" panose="02010609060101010101" pitchFamily="49" charset="-122"/>
              </a:rPr>
              <a:t>线，则</a:t>
            </a:r>
            <a:r>
              <a:rPr lang="zh-CN" altLang="en-US" sz="2400" b="1" dirty="0">
                <a:latin typeface="+mn-lt"/>
                <a:ea typeface="楷体" panose="02010609060101010101" pitchFamily="49" charset="-122"/>
              </a:rPr>
              <a:t>这是</a:t>
            </a:r>
            <a:r>
              <a:rPr lang="zh-CN" altLang="en-US" sz="2400" b="1" u="sng" dirty="0">
                <a:latin typeface="+mn-lt"/>
                <a:ea typeface="楷体" panose="02010609060101010101" pitchFamily="49" charset="-122"/>
              </a:rPr>
              <a:t>            </a:t>
            </a:r>
            <a:r>
              <a:rPr lang="zh-CN" altLang="en-US" sz="2400" b="1" dirty="0">
                <a:latin typeface="+mn-lt"/>
                <a:ea typeface="楷体" panose="02010609060101010101" pitchFamily="49" charset="-122"/>
              </a:rPr>
              <a:t>边形</a:t>
            </a:r>
            <a:r>
              <a:rPr lang="en-US" altLang="zh-CN" sz="2400" b="1" dirty="0">
                <a:latin typeface="+mn-lt"/>
                <a:ea typeface="楷体" panose="02010609060101010101" pitchFamily="49" charset="-122"/>
              </a:rPr>
              <a:t>.</a:t>
            </a:r>
          </a:p>
        </p:txBody>
      </p:sp>
      <p:sp>
        <p:nvSpPr>
          <p:cNvPr id="5" name="TextBox 4">
            <a:extLst>
              <a:ext uri="{FF2B5EF4-FFF2-40B4-BE49-F238E27FC236}">
                <a16:creationId xmlns:a16="http://schemas.microsoft.com/office/drawing/2014/main" xmlns="" id="{599C7A04-13EE-4EF7-91CE-E44295A3C733}"/>
              </a:ext>
            </a:extLst>
          </p:cNvPr>
          <p:cNvSpPr txBox="1">
            <a:spLocks noChangeArrowheads="1"/>
          </p:cNvSpPr>
          <p:nvPr/>
        </p:nvSpPr>
        <p:spPr bwMode="auto">
          <a:xfrm>
            <a:off x="3672904" y="1878450"/>
            <a:ext cx="803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FF0000"/>
                </a:solidFill>
                <a:latin typeface="仿宋" pitchFamily="49" charset="-122"/>
                <a:ea typeface="仿宋" pitchFamily="49" charset="-122"/>
              </a:rPr>
              <a:t>十三</a:t>
            </a:r>
          </a:p>
        </p:txBody>
      </p:sp>
      <p:sp>
        <p:nvSpPr>
          <p:cNvPr id="60421" name="TextBox 5">
            <a:extLst>
              <a:ext uri="{FF2B5EF4-FFF2-40B4-BE49-F238E27FC236}">
                <a16:creationId xmlns:a16="http://schemas.microsoft.com/office/drawing/2014/main" xmlns="" id="{45363768-E4DC-46E7-8D1C-0E87CC98AB40}"/>
              </a:ext>
            </a:extLst>
          </p:cNvPr>
          <p:cNvSpPr txBox="1">
            <a:spLocks noChangeArrowheads="1"/>
          </p:cNvSpPr>
          <p:nvPr/>
        </p:nvSpPr>
        <p:spPr bwMode="auto">
          <a:xfrm>
            <a:off x="1069736" y="2752872"/>
            <a:ext cx="71430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solidFill>
                  <a:srgbClr val="FF0000"/>
                </a:solidFill>
                <a:latin typeface="+mn-lt"/>
                <a:ea typeface="楷体" panose="02010609060101010101" pitchFamily="49" charset="-122"/>
              </a:rPr>
              <a:t>2.</a:t>
            </a:r>
            <a:r>
              <a:rPr lang="zh-CN" altLang="en-US" sz="2400" b="1" dirty="0">
                <a:latin typeface="+mn-lt"/>
                <a:ea typeface="楷体" panose="02010609060101010101" pitchFamily="49" charset="-122"/>
              </a:rPr>
              <a:t>过八边形的一个顶点画对角</a:t>
            </a:r>
            <a:r>
              <a:rPr lang="zh-CN" altLang="en-US" sz="2400" b="1" dirty="0" smtClean="0">
                <a:latin typeface="+mn-lt"/>
                <a:ea typeface="楷体" panose="02010609060101010101" pitchFamily="49" charset="-122"/>
              </a:rPr>
              <a:t>线，把</a:t>
            </a:r>
            <a:r>
              <a:rPr lang="zh-CN" altLang="en-US" sz="2400" b="1" dirty="0">
                <a:latin typeface="+mn-lt"/>
                <a:ea typeface="楷体" panose="02010609060101010101" pitchFamily="49" charset="-122"/>
              </a:rPr>
              <a:t>这个八边形分割成</a:t>
            </a:r>
            <a:r>
              <a:rPr lang="zh-CN" altLang="en-US" sz="2400" b="1" u="sng" dirty="0">
                <a:latin typeface="+mn-lt"/>
                <a:ea typeface="楷体" panose="02010609060101010101" pitchFamily="49" charset="-122"/>
              </a:rPr>
              <a:t>          </a:t>
            </a:r>
            <a:r>
              <a:rPr lang="zh-CN" altLang="en-US" sz="2400" b="1" dirty="0">
                <a:latin typeface="+mn-lt"/>
                <a:ea typeface="楷体" panose="02010609060101010101" pitchFamily="49" charset="-122"/>
              </a:rPr>
              <a:t>个三角形</a:t>
            </a:r>
            <a:r>
              <a:rPr lang="en-US" altLang="zh-CN" sz="2400" b="1" dirty="0">
                <a:latin typeface="+mn-lt"/>
                <a:ea typeface="楷体" panose="02010609060101010101" pitchFamily="49" charset="-122"/>
              </a:rPr>
              <a:t>.</a:t>
            </a:r>
          </a:p>
        </p:txBody>
      </p:sp>
      <p:sp>
        <p:nvSpPr>
          <p:cNvPr id="7" name="TextBox 6">
            <a:extLst>
              <a:ext uri="{FF2B5EF4-FFF2-40B4-BE49-F238E27FC236}">
                <a16:creationId xmlns:a16="http://schemas.microsoft.com/office/drawing/2014/main" xmlns="" id="{A740BE5F-C7DF-4761-96BD-4F2CA1C12EAC}"/>
              </a:ext>
            </a:extLst>
          </p:cNvPr>
          <p:cNvSpPr txBox="1">
            <a:spLocks noChangeArrowheads="1"/>
          </p:cNvSpPr>
          <p:nvPr/>
        </p:nvSpPr>
        <p:spPr bwMode="auto">
          <a:xfrm>
            <a:off x="1882775" y="336245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rgbClr val="FF0000"/>
                </a:solidFill>
                <a:latin typeface="仿宋" pitchFamily="49" charset="-122"/>
                <a:ea typeface="仿宋" pitchFamily="49" charset="-122"/>
              </a:rPr>
              <a:t>六</a:t>
            </a:r>
          </a:p>
        </p:txBody>
      </p:sp>
      <p:grpSp>
        <p:nvGrpSpPr>
          <p:cNvPr id="60427" name="组合 6">
            <a:extLst>
              <a:ext uri="{FF2B5EF4-FFF2-40B4-BE49-F238E27FC236}">
                <a16:creationId xmlns:a16="http://schemas.microsoft.com/office/drawing/2014/main" xmlns="" id="{05C9322C-B08E-4828-B664-9594234CC6DA}"/>
              </a:ext>
            </a:extLst>
          </p:cNvPr>
          <p:cNvGrpSpPr>
            <a:grpSpLocks/>
          </p:cNvGrpSpPr>
          <p:nvPr/>
        </p:nvGrpSpPr>
        <p:grpSpPr bwMode="auto">
          <a:xfrm>
            <a:off x="3308272" y="606970"/>
            <a:ext cx="2480310" cy="500049"/>
            <a:chOff x="5060" y="904"/>
            <a:chExt cx="3905" cy="787"/>
          </a:xfrm>
        </p:grpSpPr>
        <p:grpSp>
          <p:nvGrpSpPr>
            <p:cNvPr id="60428" name="组合 21">
              <a:extLst>
                <a:ext uri="{FF2B5EF4-FFF2-40B4-BE49-F238E27FC236}">
                  <a16:creationId xmlns:a16="http://schemas.microsoft.com/office/drawing/2014/main" xmlns="" id="{9D353493-B180-4F33-A162-8BFDE0C2706B}"/>
                </a:ext>
              </a:extLst>
            </p:cNvPr>
            <p:cNvGrpSpPr>
              <a:grpSpLocks noChangeAspect="1"/>
            </p:cNvGrpSpPr>
            <p:nvPr/>
          </p:nvGrpSpPr>
          <p:grpSpPr bwMode="auto">
            <a:xfrm>
              <a:off x="5115" y="984"/>
              <a:ext cx="3797" cy="707"/>
              <a:chOff x="3564387" y="597378"/>
              <a:chExt cx="2247990" cy="419195"/>
            </a:xfrm>
          </p:grpSpPr>
          <p:sp>
            <p:nvSpPr>
              <p:cNvPr id="23" name="缺角矩形 22">
                <a:extLst>
                  <a:ext uri="{FF2B5EF4-FFF2-40B4-BE49-F238E27FC236}">
                    <a16:creationId xmlns:a16="http://schemas.microsoft.com/office/drawing/2014/main" xmlns="" id="{265A2663-E0AD-4F55-B7C8-C6E5ACDEBF55}"/>
                  </a:ext>
                </a:extLst>
              </p:cNvPr>
              <p:cNvSpPr/>
              <p:nvPr/>
            </p:nvSpPr>
            <p:spPr>
              <a:xfrm rot="3000000">
                <a:off x="4021379" y="598179"/>
                <a:ext cx="419236" cy="418763"/>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4" name="缺角矩形 23">
                <a:extLst>
                  <a:ext uri="{FF2B5EF4-FFF2-40B4-BE49-F238E27FC236}">
                    <a16:creationId xmlns:a16="http://schemas.microsoft.com/office/drawing/2014/main" xmlns="" id="{5559ED34-F457-4708-A9A6-2A2224DE1E50}"/>
                  </a:ext>
                </a:extLst>
              </p:cNvPr>
              <p:cNvSpPr/>
              <p:nvPr/>
            </p:nvSpPr>
            <p:spPr>
              <a:xfrm rot="3000000">
                <a:off x="4478616" y="598178"/>
                <a:ext cx="419236" cy="418764"/>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5" name="缺角矩形 24">
                <a:extLst>
                  <a:ext uri="{FF2B5EF4-FFF2-40B4-BE49-F238E27FC236}">
                    <a16:creationId xmlns:a16="http://schemas.microsoft.com/office/drawing/2014/main" xmlns="" id="{2F43E1EF-5DAF-492D-A96B-851860F030CA}"/>
                  </a:ext>
                </a:extLst>
              </p:cNvPr>
              <p:cNvSpPr/>
              <p:nvPr/>
            </p:nvSpPr>
            <p:spPr>
              <a:xfrm rot="3000000">
                <a:off x="4935852" y="598179"/>
                <a:ext cx="419236" cy="418763"/>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6" name="缺角矩形 25">
                <a:extLst>
                  <a:ext uri="{FF2B5EF4-FFF2-40B4-BE49-F238E27FC236}">
                    <a16:creationId xmlns:a16="http://schemas.microsoft.com/office/drawing/2014/main" xmlns="" id="{ABF82DE3-B4AB-4BE2-AFA7-81053669D20C}"/>
                  </a:ext>
                </a:extLst>
              </p:cNvPr>
              <p:cNvSpPr/>
              <p:nvPr/>
            </p:nvSpPr>
            <p:spPr>
              <a:xfrm rot="3000000">
                <a:off x="3564143" y="598178"/>
                <a:ext cx="419236" cy="418764"/>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a:extLst>
                  <a:ext uri="{FF2B5EF4-FFF2-40B4-BE49-F238E27FC236}">
                    <a16:creationId xmlns:a16="http://schemas.microsoft.com/office/drawing/2014/main" xmlns="" id="{EBD483C9-A186-4BD7-B4E7-549E733D20EA}"/>
                  </a:ext>
                </a:extLst>
              </p:cNvPr>
              <p:cNvSpPr/>
              <p:nvPr/>
            </p:nvSpPr>
            <p:spPr>
              <a:xfrm rot="3000000">
                <a:off x="5393089" y="598178"/>
                <a:ext cx="419236" cy="418764"/>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60434" name="TextBox 15">
              <a:extLst>
                <a:ext uri="{FF2B5EF4-FFF2-40B4-BE49-F238E27FC236}">
                  <a16:creationId xmlns:a16="http://schemas.microsoft.com/office/drawing/2014/main" xmlns="" id="{E46F6482-F1F0-416E-AA76-957E1FF6DD15}"/>
                </a:ext>
              </a:extLst>
            </p:cNvPr>
            <p:cNvSpPr txBox="1">
              <a:spLocks noChangeArrowheads="1"/>
            </p:cNvSpPr>
            <p:nvPr/>
          </p:nvSpPr>
          <p:spPr bwMode="auto">
            <a:xfrm>
              <a:off x="5060" y="904"/>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能力提升题</a:t>
              </a:r>
              <a:endParaRPr lang="en-US" altLang="zh-CN" sz="2500" b="1">
                <a:solidFill>
                  <a:schemeClr val="bg1"/>
                </a:solidFill>
              </a:endParaRPr>
            </a:p>
          </p:txBody>
        </p:sp>
      </p:grpSp>
      <p:grpSp>
        <p:nvGrpSpPr>
          <p:cNvPr id="20" name="组合 1">
            <a:extLst>
              <a:ext uri="{FF2B5EF4-FFF2-40B4-BE49-F238E27FC236}">
                <a16:creationId xmlns:a16="http://schemas.microsoft.com/office/drawing/2014/main" xmlns="" id="{38C74060-C841-4A01-987E-E6095C934F6B}"/>
              </a:ext>
            </a:extLst>
          </p:cNvPr>
          <p:cNvGrpSpPr>
            <a:grpSpLocks/>
          </p:cNvGrpSpPr>
          <p:nvPr/>
        </p:nvGrpSpPr>
        <p:grpSpPr bwMode="auto">
          <a:xfrm>
            <a:off x="8171" y="-16953"/>
            <a:ext cx="2006600" cy="477838"/>
            <a:chOff x="53" y="110"/>
            <a:chExt cx="3160" cy="753"/>
          </a:xfrm>
        </p:grpSpPr>
        <p:cxnSp>
          <p:nvCxnSpPr>
            <p:cNvPr id="22" name="直线连接符 17">
              <a:extLst>
                <a:ext uri="{FF2B5EF4-FFF2-40B4-BE49-F238E27FC236}">
                  <a16:creationId xmlns:a16="http://schemas.microsoft.com/office/drawing/2014/main" xmlns="" id="{A55E15C1-97E7-4202-8D4D-5568E83EE745}"/>
                </a:ext>
              </a:extLst>
            </p:cNvPr>
            <p:cNvCxnSpPr/>
            <p:nvPr/>
          </p:nvCxnSpPr>
          <p:spPr>
            <a:xfrm>
              <a:off x="53" y="863"/>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8" name="文本框 18">
              <a:extLst>
                <a:ext uri="{FF2B5EF4-FFF2-40B4-BE49-F238E27FC236}">
                  <a16:creationId xmlns:a16="http://schemas.microsoft.com/office/drawing/2014/main" xmlns="" id="{88E9E150-55F0-4FD3-9B20-CBDC1C891F58}"/>
                </a:ext>
              </a:extLst>
            </p:cNvPr>
            <p:cNvSpPr txBox="1">
              <a:spLocks noChangeArrowheads="1"/>
            </p:cNvSpPr>
            <p:nvPr/>
          </p:nvSpPr>
          <p:spPr bwMode="auto">
            <a:xfrm>
              <a:off x="903"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sp>
          <p:nvSpPr>
            <p:cNvPr id="29" name="Freeform 74">
              <a:extLst>
                <a:ext uri="{FF2B5EF4-FFF2-40B4-BE49-F238E27FC236}">
                  <a16:creationId xmlns:a16="http://schemas.microsoft.com/office/drawing/2014/main" xmlns="" id="{6AA31F5E-5FD0-4ACC-95D6-87F221AC6CF2}"/>
                </a:ext>
              </a:extLst>
            </p:cNvPr>
            <p:cNvSpPr>
              <a:spLocks noChangeAspect="1" noEditPoints="1"/>
            </p:cNvSpPr>
            <p:nvPr/>
          </p:nvSpPr>
          <p:spPr bwMode="auto">
            <a:xfrm>
              <a:off x="248" y="235"/>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968407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3" name="Rectangle 5">
            <a:extLst>
              <a:ext uri="{FF2B5EF4-FFF2-40B4-BE49-F238E27FC236}">
                <a16:creationId xmlns:a16="http://schemas.microsoft.com/office/drawing/2014/main" xmlns="" id="{89A33F7E-AED6-4785-B770-6CE8079E92C2}"/>
              </a:ext>
            </a:extLst>
          </p:cNvPr>
          <p:cNvSpPr>
            <a:spLocks noChangeArrowheads="1"/>
          </p:cNvSpPr>
          <p:nvPr/>
        </p:nvSpPr>
        <p:spPr bwMode="auto">
          <a:xfrm>
            <a:off x="829823" y="1320282"/>
            <a:ext cx="744172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dirty="0" smtClean="0">
                <a:latin typeface="+mn-lt"/>
                <a:ea typeface="楷体" panose="02010609060101010101" pitchFamily="49" charset="-122"/>
              </a:rPr>
              <a:t>    过</a:t>
            </a:r>
            <a:r>
              <a:rPr lang="en-US" altLang="zh-CN" sz="2400" b="1" i="1" dirty="0">
                <a:latin typeface="+mn-lt"/>
                <a:ea typeface="楷体" panose="02010609060101010101" pitchFamily="49" charset="-122"/>
              </a:rPr>
              <a:t>m</a:t>
            </a:r>
            <a:r>
              <a:rPr lang="zh-CN" altLang="en-US" sz="2400" b="1" dirty="0">
                <a:latin typeface="+mn-lt"/>
                <a:ea typeface="楷体" panose="02010609060101010101" pitchFamily="49" charset="-122"/>
              </a:rPr>
              <a:t>边形的一个顶点有</a:t>
            </a:r>
            <a:r>
              <a:rPr lang="en-US" altLang="zh-CN" sz="2400" b="1" dirty="0">
                <a:latin typeface="+mn-lt"/>
                <a:ea typeface="楷体" panose="02010609060101010101" pitchFamily="49" charset="-122"/>
              </a:rPr>
              <a:t>7</a:t>
            </a:r>
            <a:r>
              <a:rPr lang="zh-CN" altLang="en-US" sz="2400" b="1" dirty="0">
                <a:latin typeface="+mn-lt"/>
                <a:ea typeface="楷体" panose="02010609060101010101" pitchFamily="49" charset="-122"/>
              </a:rPr>
              <a:t>条对角</a:t>
            </a:r>
            <a:r>
              <a:rPr lang="zh-CN" altLang="en-US" sz="2400" b="1" dirty="0" smtClean="0">
                <a:latin typeface="+mn-lt"/>
                <a:ea typeface="楷体" panose="02010609060101010101" pitchFamily="49" charset="-122"/>
              </a:rPr>
              <a:t>线，</a:t>
            </a:r>
            <a:r>
              <a:rPr lang="en-US" altLang="zh-CN" sz="2400" b="1" i="1" dirty="0" smtClean="0">
                <a:latin typeface="+mn-lt"/>
                <a:ea typeface="楷体" panose="02010609060101010101" pitchFamily="49" charset="-122"/>
              </a:rPr>
              <a:t>n</a:t>
            </a:r>
            <a:r>
              <a:rPr lang="zh-CN" altLang="en-US" sz="2400" b="1" dirty="0">
                <a:latin typeface="+mn-lt"/>
                <a:ea typeface="楷体" panose="02010609060101010101" pitchFamily="49" charset="-122"/>
              </a:rPr>
              <a:t>边形没有对角</a:t>
            </a:r>
            <a:r>
              <a:rPr lang="zh-CN" altLang="en-US" sz="2400" b="1" dirty="0" smtClean="0">
                <a:latin typeface="+mn-lt"/>
                <a:ea typeface="楷体" panose="02010609060101010101" pitchFamily="49" charset="-122"/>
              </a:rPr>
              <a:t>线，</a:t>
            </a:r>
            <a:r>
              <a:rPr lang="en-US" altLang="zh-CN" sz="2400" b="1" i="1" dirty="0" smtClean="0">
                <a:latin typeface="+mn-lt"/>
                <a:ea typeface="楷体" panose="02010609060101010101" pitchFamily="49" charset="-122"/>
              </a:rPr>
              <a:t>k</a:t>
            </a:r>
            <a:r>
              <a:rPr lang="zh-CN" altLang="en-US" sz="2400" b="1" dirty="0">
                <a:latin typeface="+mn-lt"/>
                <a:ea typeface="楷体" panose="02010609060101010101" pitchFamily="49" charset="-122"/>
              </a:rPr>
              <a:t>边形共有</a:t>
            </a:r>
            <a:r>
              <a:rPr lang="en-US" altLang="zh-CN" sz="2400" b="1" i="1" dirty="0">
                <a:latin typeface="+mn-lt"/>
                <a:ea typeface="楷体" panose="02010609060101010101" pitchFamily="49" charset="-122"/>
              </a:rPr>
              <a:t>k</a:t>
            </a:r>
            <a:r>
              <a:rPr lang="zh-CN" altLang="en-US" sz="2400" b="1" dirty="0">
                <a:latin typeface="+mn-lt"/>
                <a:ea typeface="楷体" panose="02010609060101010101" pitchFamily="49" charset="-122"/>
              </a:rPr>
              <a:t>条对角</a:t>
            </a:r>
            <a:r>
              <a:rPr lang="zh-CN" altLang="en-US" sz="2400" b="1" dirty="0" smtClean="0">
                <a:latin typeface="+mn-lt"/>
                <a:ea typeface="楷体" panose="02010609060101010101" pitchFamily="49" charset="-122"/>
              </a:rPr>
              <a:t>线，则</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m</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k</a:t>
            </a:r>
            <a:r>
              <a:rPr lang="en-US" altLang="zh-CN" sz="2400" b="1" dirty="0">
                <a:latin typeface="+mn-lt"/>
                <a:ea typeface="楷体" panose="02010609060101010101" pitchFamily="49" charset="-122"/>
              </a:rPr>
              <a:t>)</a:t>
            </a:r>
            <a:r>
              <a:rPr lang="en-US" altLang="zh-CN" sz="2400" b="1" i="1" baseline="30000" dirty="0">
                <a:latin typeface="+mn-lt"/>
                <a:ea typeface="楷体" panose="02010609060101010101" pitchFamily="49" charset="-122"/>
              </a:rPr>
              <a:t>n</a:t>
            </a:r>
            <a:r>
              <a:rPr lang="zh-CN" altLang="en-US" sz="2400" b="1" dirty="0">
                <a:latin typeface="+mn-lt"/>
                <a:ea typeface="楷体" panose="02010609060101010101" pitchFamily="49" charset="-122"/>
              </a:rPr>
              <a:t>为多少？</a:t>
            </a:r>
          </a:p>
          <a:p>
            <a:pPr eaLnBrk="0" hangingPunct="0">
              <a:lnSpc>
                <a:spcPct val="150000"/>
              </a:lnSpc>
            </a:pPr>
            <a:endParaRPr lang="en-US" altLang="zh-CN" sz="2400" b="1" dirty="0">
              <a:latin typeface="+mn-lt"/>
              <a:ea typeface="楷体" panose="02010609060101010101" pitchFamily="49" charset="-122"/>
            </a:endParaRPr>
          </a:p>
        </p:txBody>
      </p:sp>
      <p:sp>
        <p:nvSpPr>
          <p:cNvPr id="171014" name="Rectangle 6">
            <a:extLst>
              <a:ext uri="{FF2B5EF4-FFF2-40B4-BE49-F238E27FC236}">
                <a16:creationId xmlns:a16="http://schemas.microsoft.com/office/drawing/2014/main" xmlns="" id="{DD4B1703-88F8-450C-8778-AE6A6650918D}"/>
              </a:ext>
            </a:extLst>
          </p:cNvPr>
          <p:cNvSpPr>
            <a:spLocks noChangeArrowheads="1"/>
          </p:cNvSpPr>
          <p:nvPr/>
        </p:nvSpPr>
        <p:spPr bwMode="auto">
          <a:xfrm>
            <a:off x="1334215" y="2474443"/>
            <a:ext cx="585515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dirty="0">
                <a:solidFill>
                  <a:srgbClr val="0000FF"/>
                </a:solidFill>
                <a:latin typeface="黑体" panose="02010609060101010101" pitchFamily="49" charset="-122"/>
                <a:ea typeface="黑体" panose="02010609060101010101" pitchFamily="49" charset="-122"/>
              </a:rPr>
              <a:t>解：</a:t>
            </a:r>
            <a:r>
              <a:rPr lang="zh-CN" altLang="en-US" sz="2400" b="1" dirty="0">
                <a:latin typeface="Times New Roman" panose="02020603050405020304" pitchFamily="18" charset="0"/>
              </a:rPr>
              <a:t>∵</a:t>
            </a:r>
            <a:r>
              <a:rPr lang="en-US" altLang="zh-CN" sz="2400" b="1" i="1" dirty="0">
                <a:latin typeface="Times New Roman" panose="02020603050405020304" pitchFamily="18" charset="0"/>
              </a:rPr>
              <a:t>m</a:t>
            </a:r>
            <a:r>
              <a:rPr lang="zh-CN" altLang="en-US" sz="2400" b="1" dirty="0">
                <a:latin typeface="Times New Roman" panose="02020603050405020304" pitchFamily="18" charset="0"/>
              </a:rPr>
              <a:t>＝</a:t>
            </a:r>
            <a:r>
              <a:rPr lang="en-US" altLang="zh-CN" sz="2400" b="1" dirty="0" smtClean="0">
                <a:latin typeface="Times New Roman" panose="02020603050405020304" pitchFamily="18" charset="0"/>
              </a:rPr>
              <a:t>10</a:t>
            </a:r>
            <a:r>
              <a:rPr lang="zh-CN" altLang="en-US" sz="2400" b="1" dirty="0" smtClean="0">
                <a:latin typeface="Times New Roman" panose="02020603050405020304" pitchFamily="18" charset="0"/>
              </a:rPr>
              <a:t>，</a:t>
            </a:r>
            <a:r>
              <a:rPr lang="en-US" altLang="zh-CN" sz="2400" b="1" i="1" dirty="0" smtClean="0">
                <a:latin typeface="Times New Roman" panose="02020603050405020304" pitchFamily="18" charset="0"/>
              </a:rPr>
              <a:t>n</a:t>
            </a:r>
            <a:r>
              <a:rPr lang="zh-CN" altLang="en-US" sz="2400" b="1" dirty="0">
                <a:latin typeface="Times New Roman" panose="02020603050405020304" pitchFamily="18" charset="0"/>
              </a:rPr>
              <a:t>＝</a:t>
            </a:r>
            <a:r>
              <a:rPr lang="en-US" altLang="zh-CN" sz="2400" b="1" dirty="0" smtClean="0">
                <a:latin typeface="Times New Roman" panose="02020603050405020304" pitchFamily="18" charset="0"/>
              </a:rPr>
              <a:t>3</a:t>
            </a:r>
            <a:r>
              <a:rPr lang="zh-CN" altLang="en-US" sz="2400" b="1" dirty="0" smtClean="0">
                <a:latin typeface="Times New Roman" panose="02020603050405020304" pitchFamily="18" charset="0"/>
              </a:rPr>
              <a:t>，</a:t>
            </a:r>
            <a:r>
              <a:rPr lang="en-US" altLang="zh-CN" sz="2400" b="1" i="1" dirty="0" smtClean="0">
                <a:latin typeface="Times New Roman" panose="02020603050405020304" pitchFamily="18" charset="0"/>
              </a:rPr>
              <a:t>k</a:t>
            </a:r>
            <a:r>
              <a:rPr lang="zh-CN" altLang="en-US" sz="2400" b="1" dirty="0">
                <a:latin typeface="Times New Roman" panose="02020603050405020304" pitchFamily="18" charset="0"/>
              </a:rPr>
              <a:t>＝</a:t>
            </a:r>
            <a:r>
              <a:rPr lang="en-US" altLang="zh-CN" sz="2400" b="1" dirty="0">
                <a:latin typeface="Times New Roman" panose="02020603050405020304" pitchFamily="18" charset="0"/>
              </a:rPr>
              <a:t>5.</a:t>
            </a:r>
          </a:p>
          <a:p>
            <a:pPr>
              <a:lnSpc>
                <a:spcPct val="150000"/>
              </a:lnSpc>
            </a:pPr>
            <a:r>
              <a:rPr lang="en-US" altLang="zh-CN"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m</a:t>
            </a:r>
            <a:r>
              <a:rPr lang="zh-CN" altLang="en-US"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k</a:t>
            </a:r>
            <a:r>
              <a:rPr lang="en-US" altLang="zh-CN" sz="2400" b="1" dirty="0">
                <a:solidFill>
                  <a:srgbClr val="FF0000"/>
                </a:solidFill>
                <a:latin typeface="Times New Roman" panose="02020603050405020304" pitchFamily="18" charset="0"/>
              </a:rPr>
              <a:t>)</a:t>
            </a:r>
            <a:r>
              <a:rPr lang="en-US" altLang="zh-CN" sz="2400" b="1" i="1" baseline="30000" dirty="0">
                <a:solidFill>
                  <a:srgbClr val="FF0000"/>
                </a:solidFill>
                <a:latin typeface="Times New Roman" panose="02020603050405020304" pitchFamily="18" charset="0"/>
              </a:rPr>
              <a:t>n</a:t>
            </a:r>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(10</a:t>
            </a:r>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5)</a:t>
            </a:r>
            <a:r>
              <a:rPr lang="en-US" altLang="zh-CN" sz="2400" b="1" baseline="30000" dirty="0">
                <a:solidFill>
                  <a:srgbClr val="FF0000"/>
                </a:solidFill>
                <a:latin typeface="Times New Roman" panose="02020603050405020304" pitchFamily="18" charset="0"/>
              </a:rPr>
              <a:t>3</a:t>
            </a:r>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5</a:t>
            </a:r>
            <a:r>
              <a:rPr lang="en-US" altLang="zh-CN" sz="2400" b="1" baseline="30000" dirty="0">
                <a:solidFill>
                  <a:srgbClr val="FF0000"/>
                </a:solidFill>
                <a:latin typeface="Times New Roman" panose="02020603050405020304" pitchFamily="18" charset="0"/>
              </a:rPr>
              <a:t>3</a:t>
            </a:r>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125.</a:t>
            </a:r>
          </a:p>
        </p:txBody>
      </p:sp>
      <p:grpSp>
        <p:nvGrpSpPr>
          <p:cNvPr id="61443" name="组合 1">
            <a:extLst>
              <a:ext uri="{FF2B5EF4-FFF2-40B4-BE49-F238E27FC236}">
                <a16:creationId xmlns:a16="http://schemas.microsoft.com/office/drawing/2014/main" xmlns="" id="{38C74060-C841-4A01-987E-E6095C934F6B}"/>
              </a:ext>
            </a:extLst>
          </p:cNvPr>
          <p:cNvGrpSpPr>
            <a:grpSpLocks/>
          </p:cNvGrpSpPr>
          <p:nvPr/>
        </p:nvGrpSpPr>
        <p:grpSpPr bwMode="auto">
          <a:xfrm>
            <a:off x="8171" y="-8564"/>
            <a:ext cx="2006600" cy="477838"/>
            <a:chOff x="53" y="110"/>
            <a:chExt cx="3160" cy="753"/>
          </a:xfrm>
        </p:grpSpPr>
        <p:cxnSp>
          <p:nvCxnSpPr>
            <p:cNvPr id="18" name="直线连接符 17">
              <a:extLst>
                <a:ext uri="{FF2B5EF4-FFF2-40B4-BE49-F238E27FC236}">
                  <a16:creationId xmlns:a16="http://schemas.microsoft.com/office/drawing/2014/main" xmlns="" id="{A55E15C1-97E7-4202-8D4D-5568E83EE745}"/>
                </a:ext>
              </a:extLst>
            </p:cNvPr>
            <p:cNvCxnSpPr/>
            <p:nvPr/>
          </p:nvCxnSpPr>
          <p:spPr>
            <a:xfrm>
              <a:off x="53" y="863"/>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1445" name="文本框 18">
              <a:extLst>
                <a:ext uri="{FF2B5EF4-FFF2-40B4-BE49-F238E27FC236}">
                  <a16:creationId xmlns:a16="http://schemas.microsoft.com/office/drawing/2014/main" xmlns="" id="{88E9E150-55F0-4FD3-9B20-CBDC1C891F58}"/>
                </a:ext>
              </a:extLst>
            </p:cNvPr>
            <p:cNvSpPr txBox="1">
              <a:spLocks noChangeArrowheads="1"/>
            </p:cNvSpPr>
            <p:nvPr/>
          </p:nvSpPr>
          <p:spPr bwMode="auto">
            <a:xfrm>
              <a:off x="903"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p>
          </p:txBody>
        </p:sp>
        <p:sp>
          <p:nvSpPr>
            <p:cNvPr id="20" name="Freeform 74">
              <a:extLst>
                <a:ext uri="{FF2B5EF4-FFF2-40B4-BE49-F238E27FC236}">
                  <a16:creationId xmlns:a16="http://schemas.microsoft.com/office/drawing/2014/main" xmlns="" id="{6AA31F5E-5FD0-4ACC-95D6-87F221AC6CF2}"/>
                </a:ext>
              </a:extLst>
            </p:cNvPr>
            <p:cNvSpPr>
              <a:spLocks noChangeAspect="1" noEditPoints="1"/>
            </p:cNvSpPr>
            <p:nvPr/>
          </p:nvSpPr>
          <p:spPr bwMode="auto">
            <a:xfrm>
              <a:off x="248" y="235"/>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61447" name="组合 2">
            <a:extLst>
              <a:ext uri="{FF2B5EF4-FFF2-40B4-BE49-F238E27FC236}">
                <a16:creationId xmlns:a16="http://schemas.microsoft.com/office/drawing/2014/main" xmlns="" id="{4CBF89F8-BF45-4E4F-AFE9-5C0BB5D46FAB}"/>
              </a:ext>
            </a:extLst>
          </p:cNvPr>
          <p:cNvGrpSpPr>
            <a:grpSpLocks/>
          </p:cNvGrpSpPr>
          <p:nvPr/>
        </p:nvGrpSpPr>
        <p:grpSpPr bwMode="auto">
          <a:xfrm>
            <a:off x="3310143" y="552872"/>
            <a:ext cx="2478722" cy="500684"/>
            <a:chOff x="5060" y="905"/>
            <a:chExt cx="3905" cy="788"/>
          </a:xfrm>
        </p:grpSpPr>
        <p:grpSp>
          <p:nvGrpSpPr>
            <p:cNvPr id="61448" name="组合 6">
              <a:extLst>
                <a:ext uri="{FF2B5EF4-FFF2-40B4-BE49-F238E27FC236}">
                  <a16:creationId xmlns:a16="http://schemas.microsoft.com/office/drawing/2014/main" xmlns="" id="{5554CCEB-CF02-4F6F-A186-E8F1178ECAF0}"/>
                </a:ext>
              </a:extLst>
            </p:cNvPr>
            <p:cNvGrpSpPr>
              <a:grpSpLocks noChangeAspect="1"/>
            </p:cNvGrpSpPr>
            <p:nvPr/>
          </p:nvGrpSpPr>
          <p:grpSpPr bwMode="auto">
            <a:xfrm>
              <a:off x="5115" y="985"/>
              <a:ext cx="3798" cy="708"/>
              <a:chOff x="3564387" y="597378"/>
              <a:chExt cx="2247990" cy="419195"/>
            </a:xfrm>
          </p:grpSpPr>
          <p:sp>
            <p:nvSpPr>
              <p:cNvPr id="8" name="缺角矩形 7">
                <a:extLst>
                  <a:ext uri="{FF2B5EF4-FFF2-40B4-BE49-F238E27FC236}">
                    <a16:creationId xmlns:a16="http://schemas.microsoft.com/office/drawing/2014/main" xmlns="" id="{7A9459C6-75A9-4F3D-9C9A-C4E9A8CFF4BC}"/>
                  </a:ext>
                </a:extLst>
              </p:cNvPr>
              <p:cNvSpPr/>
              <p:nvPr/>
            </p:nvSpPr>
            <p:spPr>
              <a:xfrm rot="3000000">
                <a:off x="4021947" y="597210"/>
                <a:ext cx="418644" cy="418922"/>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9" name="缺角矩形 8">
                <a:extLst>
                  <a:ext uri="{FF2B5EF4-FFF2-40B4-BE49-F238E27FC236}">
                    <a16:creationId xmlns:a16="http://schemas.microsoft.com/office/drawing/2014/main" xmlns="" id="{EE752590-0CDA-4FE0-B4B6-77D33A2A66A0}"/>
                  </a:ext>
                </a:extLst>
              </p:cNvPr>
              <p:cNvSpPr/>
              <p:nvPr/>
            </p:nvSpPr>
            <p:spPr>
              <a:xfrm rot="3000000">
                <a:off x="4479356" y="597211"/>
                <a:ext cx="418644" cy="418921"/>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10" name="缺角矩形 9">
                <a:extLst>
                  <a:ext uri="{FF2B5EF4-FFF2-40B4-BE49-F238E27FC236}">
                    <a16:creationId xmlns:a16="http://schemas.microsoft.com/office/drawing/2014/main" xmlns="" id="{CC1210AD-2A81-431B-8CAA-0D330FEDFC84}"/>
                  </a:ext>
                </a:extLst>
              </p:cNvPr>
              <p:cNvSpPr/>
              <p:nvPr/>
            </p:nvSpPr>
            <p:spPr>
              <a:xfrm rot="3000000">
                <a:off x="4936766" y="597210"/>
                <a:ext cx="418644" cy="418922"/>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11" name="缺角矩形 10">
                <a:extLst>
                  <a:ext uri="{FF2B5EF4-FFF2-40B4-BE49-F238E27FC236}">
                    <a16:creationId xmlns:a16="http://schemas.microsoft.com/office/drawing/2014/main" xmlns="" id="{FFFD7113-663E-4C9B-87EB-AD05EEF63EF3}"/>
                  </a:ext>
                </a:extLst>
              </p:cNvPr>
              <p:cNvSpPr/>
              <p:nvPr/>
            </p:nvSpPr>
            <p:spPr>
              <a:xfrm rot="3000000">
                <a:off x="3564538" y="597211"/>
                <a:ext cx="418644" cy="418921"/>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12" name="缺角矩形 11">
                <a:extLst>
                  <a:ext uri="{FF2B5EF4-FFF2-40B4-BE49-F238E27FC236}">
                    <a16:creationId xmlns:a16="http://schemas.microsoft.com/office/drawing/2014/main" xmlns="" id="{C1D65D84-6E28-4EC9-A6EF-274C2B3BF393}"/>
                  </a:ext>
                </a:extLst>
              </p:cNvPr>
              <p:cNvSpPr/>
              <p:nvPr/>
            </p:nvSpPr>
            <p:spPr>
              <a:xfrm rot="3000000">
                <a:off x="5394174" y="597211"/>
                <a:ext cx="418644" cy="418921"/>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61454" name="TextBox 15">
              <a:extLst>
                <a:ext uri="{FF2B5EF4-FFF2-40B4-BE49-F238E27FC236}">
                  <a16:creationId xmlns:a16="http://schemas.microsoft.com/office/drawing/2014/main" xmlns="" id="{13791DCC-3342-4E67-8152-0EA7497CD9B9}"/>
                </a:ext>
              </a:extLst>
            </p:cNvPr>
            <p:cNvSpPr txBox="1">
              <a:spLocks noChangeArrowheads="1"/>
            </p:cNvSpPr>
            <p:nvPr/>
          </p:nvSpPr>
          <p:spPr bwMode="auto">
            <a:xfrm>
              <a:off x="5060" y="905"/>
              <a:ext cx="3905" cy="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500" b="1">
                  <a:solidFill>
                    <a:schemeClr val="bg1"/>
                  </a:solidFill>
                </a:rPr>
                <a:t>拓广探索题</a:t>
              </a:r>
              <a:endParaRPr lang="en-US" altLang="zh-CN" sz="2500" b="1">
                <a:solidFill>
                  <a:schemeClr val="bg1"/>
                </a:solidFill>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1014"/>
                                        </p:tgtEl>
                                        <p:attrNameLst>
                                          <p:attrName>style.visibility</p:attrName>
                                        </p:attrNameLst>
                                      </p:cBhvr>
                                      <p:to>
                                        <p:strVal val="visible"/>
                                      </p:to>
                                    </p:set>
                                    <p:animEffect transition="in" filter="fade">
                                      <p:cBhvr>
                                        <p:cTn id="7" dur="1000"/>
                                        <p:tgtEl>
                                          <p:spTgt spid="171014"/>
                                        </p:tgtEl>
                                      </p:cBhvr>
                                    </p:animEffect>
                                    <p:anim calcmode="lin" valueType="num">
                                      <p:cBhvr>
                                        <p:cTn id="8" dur="1000" fill="hold"/>
                                        <p:tgtEl>
                                          <p:spTgt spid="171014"/>
                                        </p:tgtEl>
                                        <p:attrNameLst>
                                          <p:attrName>ppt_x</p:attrName>
                                        </p:attrNameLst>
                                      </p:cBhvr>
                                      <p:tavLst>
                                        <p:tav tm="0">
                                          <p:val>
                                            <p:strVal val="#ppt_x"/>
                                          </p:val>
                                        </p:tav>
                                        <p:tav tm="100000">
                                          <p:val>
                                            <p:strVal val="#ppt_x"/>
                                          </p:val>
                                        </p:tav>
                                      </p:tavLst>
                                    </p:anim>
                                    <p:anim calcmode="lin" valueType="num">
                                      <p:cBhvr>
                                        <p:cTn id="9" dur="1000" fill="hold"/>
                                        <p:tgtEl>
                                          <p:spTgt spid="1710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A3DB3A4C-FE80-4EDD-A8F1-F3A24F346FCD}"/>
              </a:ext>
            </a:extLst>
          </p:cNvPr>
          <p:cNvSpPr txBox="1">
            <a:spLocks noChangeArrowheads="1"/>
          </p:cNvSpPr>
          <p:nvPr/>
        </p:nvSpPr>
        <p:spPr bwMode="auto">
          <a:xfrm>
            <a:off x="51324" y="2437992"/>
            <a:ext cx="1063770" cy="415498"/>
          </a:xfrm>
          <a:prstGeom prst="rect">
            <a:avLst/>
          </a:prstGeom>
          <a:ln>
            <a:headEnd/>
            <a:tailEnd/>
          </a:ln>
          <a:extLst/>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100" dirty="0">
                <a:latin typeface="黑体" panose="02010609060101010101" pitchFamily="49" charset="-122"/>
                <a:ea typeface="黑体" panose="02010609060101010101" pitchFamily="49" charset="-122"/>
              </a:rPr>
              <a:t>多边形</a:t>
            </a:r>
          </a:p>
        </p:txBody>
      </p:sp>
      <p:sp>
        <p:nvSpPr>
          <p:cNvPr id="4" name="TextBox 3">
            <a:extLst>
              <a:ext uri="{FF2B5EF4-FFF2-40B4-BE49-F238E27FC236}">
                <a16:creationId xmlns:a16="http://schemas.microsoft.com/office/drawing/2014/main" xmlns="" id="{19DFF207-9E03-4218-80B4-77B0CFEB692B}"/>
              </a:ext>
            </a:extLst>
          </p:cNvPr>
          <p:cNvSpPr txBox="1">
            <a:spLocks noChangeArrowheads="1"/>
          </p:cNvSpPr>
          <p:nvPr/>
        </p:nvSpPr>
        <p:spPr bwMode="auto">
          <a:xfrm>
            <a:off x="1325563" y="749300"/>
            <a:ext cx="757237" cy="414338"/>
          </a:xfrm>
          <a:prstGeom prst="rect">
            <a:avLst/>
          </a:prstGeom>
          <a:ln>
            <a:headEnd/>
            <a:tailEnd/>
          </a:ln>
          <a:extLst/>
        </p:spPr>
        <p:style>
          <a:lnRef idx="2">
            <a:schemeClr val="accent4"/>
          </a:lnRef>
          <a:fillRef idx="1">
            <a:schemeClr val="lt1"/>
          </a:fillRef>
          <a:effectRef idx="0">
            <a:schemeClr val="accent4"/>
          </a:effectRef>
          <a:fontRef idx="minor">
            <a:schemeClr val="dk1"/>
          </a:fontRef>
        </p:style>
        <p:txBody>
          <a:bodyPr>
            <a:spAutoFit/>
          </a:bodyPr>
          <a:lstStyle/>
          <a:p>
            <a:pPr algn="dist"/>
            <a:r>
              <a:rPr lang="zh-CN" altLang="en-US" sz="2100" dirty="0">
                <a:latin typeface="黑体" panose="02010609060101010101" pitchFamily="49" charset="-122"/>
                <a:ea typeface="黑体" panose="02010609060101010101" pitchFamily="49" charset="-122"/>
              </a:rPr>
              <a:t>定义</a:t>
            </a:r>
          </a:p>
        </p:txBody>
      </p:sp>
      <p:sp>
        <p:nvSpPr>
          <p:cNvPr id="5" name="TextBox 4">
            <a:extLst>
              <a:ext uri="{FF2B5EF4-FFF2-40B4-BE49-F238E27FC236}">
                <a16:creationId xmlns:a16="http://schemas.microsoft.com/office/drawing/2014/main" xmlns="" id="{E66E0070-2747-4137-BA9D-F2A6EC557908}"/>
              </a:ext>
            </a:extLst>
          </p:cNvPr>
          <p:cNvSpPr txBox="1">
            <a:spLocks noChangeArrowheads="1"/>
          </p:cNvSpPr>
          <p:nvPr/>
        </p:nvSpPr>
        <p:spPr bwMode="auto">
          <a:xfrm>
            <a:off x="2706688" y="633415"/>
            <a:ext cx="3303587" cy="553998"/>
          </a:xfrm>
          <a:prstGeom prst="rect">
            <a:avLst/>
          </a:prstGeom>
          <a:noFill/>
          <a:ln w="25400">
            <a:solidFill>
              <a:srgbClr val="404040">
                <a:alpha val="54117"/>
              </a:srgbClr>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a:lnSpc>
                <a:spcPct val="150000"/>
              </a:lnSpc>
            </a:pPr>
            <a:r>
              <a:rPr lang="zh-CN" altLang="en-US" sz="2000" b="1" dirty="0">
                <a:latin typeface="宋体" panose="02010600030101010101" pitchFamily="2" charset="-122"/>
              </a:rPr>
              <a:t>前提条件是在</a:t>
            </a:r>
            <a:r>
              <a:rPr lang="zh-CN" altLang="en-US" sz="2000" b="1" dirty="0">
                <a:solidFill>
                  <a:srgbClr val="FF0000"/>
                </a:solidFill>
                <a:latin typeface="宋体" panose="02010600030101010101" pitchFamily="2" charset="-122"/>
              </a:rPr>
              <a:t>一个平面</a:t>
            </a:r>
            <a:r>
              <a:rPr lang="zh-CN" altLang="en-US" sz="2000" b="1" dirty="0">
                <a:latin typeface="宋体" panose="02010600030101010101" pitchFamily="2" charset="-122"/>
              </a:rPr>
              <a:t>内</a:t>
            </a:r>
          </a:p>
        </p:txBody>
      </p:sp>
      <p:sp>
        <p:nvSpPr>
          <p:cNvPr id="6" name="TextBox 5">
            <a:extLst>
              <a:ext uri="{FF2B5EF4-FFF2-40B4-BE49-F238E27FC236}">
                <a16:creationId xmlns:a16="http://schemas.microsoft.com/office/drawing/2014/main" xmlns="" id="{F3652BF6-22AE-4746-8BC2-464396758544}"/>
              </a:ext>
            </a:extLst>
          </p:cNvPr>
          <p:cNvSpPr txBox="1">
            <a:spLocks noChangeArrowheads="1"/>
          </p:cNvSpPr>
          <p:nvPr/>
        </p:nvSpPr>
        <p:spPr bwMode="auto">
          <a:xfrm>
            <a:off x="1288100" y="2531582"/>
            <a:ext cx="874713" cy="736600"/>
          </a:xfrm>
          <a:prstGeom prst="rect">
            <a:avLst/>
          </a:prstGeom>
          <a:ln>
            <a:headEnd/>
            <a:tailEnd/>
          </a:ln>
          <a:extLst/>
        </p:spPr>
        <p:style>
          <a:lnRef idx="2">
            <a:schemeClr val="accent4"/>
          </a:lnRef>
          <a:fillRef idx="1">
            <a:schemeClr val="lt1"/>
          </a:fillRef>
          <a:effectRef idx="0">
            <a:schemeClr val="accent4"/>
          </a:effectRef>
          <a:fontRef idx="minor">
            <a:schemeClr val="dk1"/>
          </a:fontRef>
        </p:style>
        <p:txBody>
          <a:bodyPr>
            <a:spAutoFit/>
          </a:bodyPr>
          <a:lstStyle/>
          <a:p>
            <a:pPr algn="dist"/>
            <a:r>
              <a:rPr lang="zh-CN" altLang="en-US" sz="2100" dirty="0">
                <a:latin typeface="黑体" panose="02010609060101010101" pitchFamily="49" charset="-122"/>
                <a:ea typeface="黑体" panose="02010609060101010101" pitchFamily="49" charset="-122"/>
              </a:rPr>
              <a:t>对角线</a:t>
            </a:r>
          </a:p>
        </p:txBody>
      </p:sp>
      <p:sp>
        <p:nvSpPr>
          <p:cNvPr id="7" name="TextBox 6">
            <a:extLst>
              <a:ext uri="{FF2B5EF4-FFF2-40B4-BE49-F238E27FC236}">
                <a16:creationId xmlns:a16="http://schemas.microsoft.com/office/drawing/2014/main" xmlns="" id="{7D7A8A86-4108-4012-9D55-5F11092988BE}"/>
              </a:ext>
            </a:extLst>
          </p:cNvPr>
          <p:cNvSpPr txBox="1">
            <a:spLocks noChangeArrowheads="1"/>
          </p:cNvSpPr>
          <p:nvPr/>
        </p:nvSpPr>
        <p:spPr bwMode="auto">
          <a:xfrm>
            <a:off x="3344862" y="2118064"/>
            <a:ext cx="5614580" cy="861774"/>
          </a:xfrm>
          <a:prstGeom prst="rect">
            <a:avLst/>
          </a:prstGeom>
          <a:noFill/>
          <a:ln w="25400">
            <a:solidFill>
              <a:srgbClr val="404040">
                <a:alpha val="54117"/>
              </a:srgbClr>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25000"/>
              </a:lnSpc>
            </a:pPr>
            <a:r>
              <a:rPr lang="zh-CN" altLang="en-US" sz="2000" b="1" dirty="0">
                <a:latin typeface="宋体" panose="02010600030101010101" pitchFamily="2" charset="-122"/>
              </a:rPr>
              <a:t>它是多边形的一条重要线</a:t>
            </a:r>
            <a:r>
              <a:rPr lang="zh-CN" altLang="en-US" sz="2000" b="1" dirty="0" smtClean="0">
                <a:latin typeface="宋体" panose="02010600030101010101" pitchFamily="2" charset="-122"/>
              </a:rPr>
              <a:t>段，在</a:t>
            </a:r>
            <a:r>
              <a:rPr lang="zh-CN" altLang="en-US" sz="2000" b="1" dirty="0">
                <a:latin typeface="宋体" panose="02010600030101010101" pitchFamily="2" charset="-122"/>
              </a:rPr>
              <a:t>今后通常</a:t>
            </a:r>
            <a:r>
              <a:rPr lang="zh-CN" altLang="en-US" sz="2000" b="1" dirty="0">
                <a:solidFill>
                  <a:srgbClr val="FF0000"/>
                </a:solidFill>
                <a:latin typeface="宋体" panose="02010600030101010101" pitchFamily="2" charset="-122"/>
              </a:rPr>
              <a:t>作对角线</a:t>
            </a:r>
            <a:r>
              <a:rPr lang="zh-CN" altLang="en-US" sz="2000" b="1" dirty="0">
                <a:latin typeface="宋体" panose="02010600030101010101" pitchFamily="2" charset="-122"/>
              </a:rPr>
              <a:t>把多边形的问题转化为三角形和四边形的问题</a:t>
            </a:r>
          </a:p>
        </p:txBody>
      </p:sp>
      <p:sp>
        <p:nvSpPr>
          <p:cNvPr id="8" name="TextBox 7">
            <a:extLst>
              <a:ext uri="{FF2B5EF4-FFF2-40B4-BE49-F238E27FC236}">
                <a16:creationId xmlns:a16="http://schemas.microsoft.com/office/drawing/2014/main" xmlns="" id="{CDB3B2B1-6871-427C-BF0B-6372047D39CE}"/>
              </a:ext>
            </a:extLst>
          </p:cNvPr>
          <p:cNvSpPr txBox="1">
            <a:spLocks noChangeArrowheads="1"/>
          </p:cNvSpPr>
          <p:nvPr/>
        </p:nvSpPr>
        <p:spPr bwMode="auto">
          <a:xfrm>
            <a:off x="1279265" y="4225131"/>
            <a:ext cx="809625" cy="738187"/>
          </a:xfrm>
          <a:prstGeom prst="rect">
            <a:avLst/>
          </a:prstGeom>
          <a:ln>
            <a:headEnd/>
            <a:tailEnd/>
          </a:ln>
          <a:extLst/>
        </p:spPr>
        <p:style>
          <a:lnRef idx="2">
            <a:schemeClr val="accent4"/>
          </a:lnRef>
          <a:fillRef idx="1">
            <a:schemeClr val="lt1"/>
          </a:fillRef>
          <a:effectRef idx="0">
            <a:schemeClr val="accent4"/>
          </a:effectRef>
          <a:fontRef idx="minor">
            <a:schemeClr val="dk1"/>
          </a:fontRef>
        </p:style>
        <p:txBody>
          <a:bodyPr>
            <a:spAutoFit/>
          </a:bodyPr>
          <a:lstStyle/>
          <a:p>
            <a:pPr algn="dist"/>
            <a:r>
              <a:rPr lang="zh-CN" altLang="en-US" sz="2100" dirty="0">
                <a:latin typeface="黑体" panose="02010609060101010101" pitchFamily="49" charset="-122"/>
                <a:ea typeface="黑体" panose="02010609060101010101" pitchFamily="49" charset="-122"/>
              </a:rPr>
              <a:t>正多</a:t>
            </a:r>
            <a:endParaRPr lang="en-US" altLang="zh-CN" sz="2100" dirty="0">
              <a:latin typeface="黑体" panose="02010609060101010101" pitchFamily="49" charset="-122"/>
              <a:ea typeface="黑体" panose="02010609060101010101" pitchFamily="49" charset="-122"/>
            </a:endParaRPr>
          </a:p>
          <a:p>
            <a:pPr algn="dist"/>
            <a:r>
              <a:rPr lang="zh-CN" altLang="en-US" sz="2100" dirty="0">
                <a:latin typeface="黑体" panose="02010609060101010101" pitchFamily="49" charset="-122"/>
                <a:ea typeface="黑体" panose="02010609060101010101" pitchFamily="49" charset="-122"/>
              </a:rPr>
              <a:t>边形</a:t>
            </a:r>
          </a:p>
        </p:txBody>
      </p:sp>
      <p:sp>
        <p:nvSpPr>
          <p:cNvPr id="9" name="TextBox 8">
            <a:extLst>
              <a:ext uri="{FF2B5EF4-FFF2-40B4-BE49-F238E27FC236}">
                <a16:creationId xmlns:a16="http://schemas.microsoft.com/office/drawing/2014/main" xmlns="" id="{2BA66273-F96F-455B-A1B6-10EE303A2296}"/>
              </a:ext>
            </a:extLst>
          </p:cNvPr>
          <p:cNvSpPr txBox="1">
            <a:spLocks noChangeArrowheads="1"/>
          </p:cNvSpPr>
          <p:nvPr/>
        </p:nvSpPr>
        <p:spPr bwMode="auto">
          <a:xfrm>
            <a:off x="2539571" y="4473998"/>
            <a:ext cx="2967038" cy="481863"/>
          </a:xfrm>
          <a:prstGeom prst="rect">
            <a:avLst/>
          </a:prstGeom>
          <a:noFill/>
          <a:ln w="25400">
            <a:solidFill>
              <a:srgbClr val="404040">
                <a:alpha val="54117"/>
              </a:srgbClr>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a:lnSpc>
                <a:spcPct val="150000"/>
              </a:lnSpc>
            </a:pPr>
            <a:r>
              <a:rPr lang="zh-CN" altLang="en-US" sz="2000" b="1" dirty="0">
                <a:solidFill>
                  <a:srgbClr val="FF0000"/>
                </a:solidFill>
                <a:latin typeface="宋体" panose="02010600030101010101" pitchFamily="2" charset="-122"/>
              </a:rPr>
              <a:t>定义既是判定也是性质</a:t>
            </a:r>
          </a:p>
        </p:txBody>
      </p:sp>
      <p:sp>
        <p:nvSpPr>
          <p:cNvPr id="10" name="左大括号 9">
            <a:extLst>
              <a:ext uri="{FF2B5EF4-FFF2-40B4-BE49-F238E27FC236}">
                <a16:creationId xmlns:a16="http://schemas.microsoft.com/office/drawing/2014/main" xmlns="" id="{C5D94147-77DC-4E91-8175-59E56FE54CA9}"/>
              </a:ext>
            </a:extLst>
          </p:cNvPr>
          <p:cNvSpPr>
            <a:spLocks/>
          </p:cNvSpPr>
          <p:nvPr/>
        </p:nvSpPr>
        <p:spPr bwMode="auto">
          <a:xfrm>
            <a:off x="1073150" y="928688"/>
            <a:ext cx="161925" cy="3532187"/>
          </a:xfrm>
          <a:prstGeom prst="leftBrace">
            <a:avLst>
              <a:gd name="adj1" fmla="val 6665"/>
              <a:gd name="adj2" fmla="val 50000"/>
            </a:avLst>
          </a:prstGeom>
          <a:noFill/>
          <a:ln w="25400">
            <a:solidFill>
              <a:schemeClr val="tx1">
                <a:alpha val="29018"/>
              </a:schemeClr>
            </a:solidFill>
            <a:round/>
            <a:headEnd/>
            <a:tailEnd/>
          </a:ln>
        </p:spPr>
        <p:txBody>
          <a:bodyPr/>
          <a:lstStyle/>
          <a:p>
            <a:endParaRPr lang="zh-CN" altLang="en-US" sz="2100"/>
          </a:p>
        </p:txBody>
      </p:sp>
      <p:sp>
        <p:nvSpPr>
          <p:cNvPr id="11" name="右箭头 10">
            <a:extLst>
              <a:ext uri="{FF2B5EF4-FFF2-40B4-BE49-F238E27FC236}">
                <a16:creationId xmlns:a16="http://schemas.microsoft.com/office/drawing/2014/main" xmlns="" id="{48514342-48B0-4F70-8169-F7B31E1CE226}"/>
              </a:ext>
            </a:extLst>
          </p:cNvPr>
          <p:cNvSpPr/>
          <p:nvPr/>
        </p:nvSpPr>
        <p:spPr bwMode="auto">
          <a:xfrm>
            <a:off x="2227263" y="749300"/>
            <a:ext cx="325437" cy="271463"/>
          </a:xfrm>
          <a:prstGeom prst="rightArrow">
            <a:avLst/>
          </a:prstGeom>
          <a:solidFill>
            <a:schemeClr val="accent6">
              <a:lumMod val="75000"/>
              <a:alpha val="69000"/>
            </a:schemeClr>
          </a:solidFill>
          <a:ln w="9525" cap="flat" cmpd="sng" algn="ctr">
            <a:noFill/>
            <a:prstDash val="solid"/>
            <a:round/>
            <a:headEnd type="none" w="med" len="med"/>
            <a:tailEnd type="none" w="med" len="med"/>
          </a:ln>
        </p:spPr>
        <p:txBody>
          <a:bodyPr/>
          <a:lstStyle/>
          <a:p>
            <a:pPr>
              <a:defRPr/>
            </a:pPr>
            <a:endParaRPr lang="zh-CN" altLang="en-US" sz="2100"/>
          </a:p>
        </p:txBody>
      </p:sp>
      <p:sp>
        <p:nvSpPr>
          <p:cNvPr id="12" name="右箭头 11">
            <a:extLst>
              <a:ext uri="{FF2B5EF4-FFF2-40B4-BE49-F238E27FC236}">
                <a16:creationId xmlns:a16="http://schemas.microsoft.com/office/drawing/2014/main" xmlns="" id="{830C876B-2656-459B-9132-5A1C039BBFD4}"/>
              </a:ext>
            </a:extLst>
          </p:cNvPr>
          <p:cNvSpPr/>
          <p:nvPr/>
        </p:nvSpPr>
        <p:spPr bwMode="auto">
          <a:xfrm>
            <a:off x="2173601" y="2765658"/>
            <a:ext cx="325438" cy="271463"/>
          </a:xfrm>
          <a:prstGeom prst="rightArrow">
            <a:avLst/>
          </a:prstGeom>
          <a:solidFill>
            <a:schemeClr val="accent6">
              <a:lumMod val="75000"/>
              <a:alpha val="69000"/>
            </a:schemeClr>
          </a:solidFill>
          <a:ln w="9525" cap="flat" cmpd="sng" algn="ctr">
            <a:noFill/>
            <a:prstDash val="solid"/>
            <a:round/>
            <a:headEnd type="none" w="med" len="med"/>
            <a:tailEnd type="none" w="med" len="med"/>
          </a:ln>
        </p:spPr>
        <p:txBody>
          <a:bodyPr/>
          <a:lstStyle/>
          <a:p>
            <a:pPr>
              <a:defRPr/>
            </a:pPr>
            <a:endParaRPr lang="zh-CN" altLang="en-US" sz="2100"/>
          </a:p>
        </p:txBody>
      </p:sp>
      <p:sp>
        <p:nvSpPr>
          <p:cNvPr id="13" name="右箭头 12">
            <a:extLst>
              <a:ext uri="{FF2B5EF4-FFF2-40B4-BE49-F238E27FC236}">
                <a16:creationId xmlns:a16="http://schemas.microsoft.com/office/drawing/2014/main" xmlns="" id="{9C871F22-C3F7-44DC-AC6C-69E9344D1CFF}"/>
              </a:ext>
            </a:extLst>
          </p:cNvPr>
          <p:cNvSpPr/>
          <p:nvPr/>
        </p:nvSpPr>
        <p:spPr bwMode="auto">
          <a:xfrm>
            <a:off x="2149733" y="4513684"/>
            <a:ext cx="325438" cy="269875"/>
          </a:xfrm>
          <a:prstGeom prst="rightArrow">
            <a:avLst/>
          </a:prstGeom>
          <a:solidFill>
            <a:schemeClr val="accent6">
              <a:lumMod val="75000"/>
              <a:alpha val="69000"/>
            </a:schemeClr>
          </a:solidFill>
          <a:ln w="9525" cap="flat" cmpd="sng" algn="ctr">
            <a:noFill/>
            <a:prstDash val="solid"/>
            <a:round/>
            <a:headEnd type="none" w="med" len="med"/>
            <a:tailEnd type="none" w="med" len="med"/>
          </a:ln>
        </p:spPr>
        <p:txBody>
          <a:bodyPr/>
          <a:lstStyle/>
          <a:p>
            <a:pPr>
              <a:defRPr/>
            </a:pPr>
            <a:endParaRPr lang="zh-CN" altLang="en-US" sz="2100"/>
          </a:p>
        </p:txBody>
      </p:sp>
      <p:grpSp>
        <p:nvGrpSpPr>
          <p:cNvPr id="62476" name="组合 1">
            <a:extLst>
              <a:ext uri="{FF2B5EF4-FFF2-40B4-BE49-F238E27FC236}">
                <a16:creationId xmlns:a16="http://schemas.microsoft.com/office/drawing/2014/main" xmlns="" id="{DE51D56F-9AE9-48EC-9F68-42B9492283DE}"/>
              </a:ext>
            </a:extLst>
          </p:cNvPr>
          <p:cNvGrpSpPr>
            <a:grpSpLocks/>
          </p:cNvGrpSpPr>
          <p:nvPr/>
        </p:nvGrpSpPr>
        <p:grpSpPr bwMode="auto">
          <a:xfrm>
            <a:off x="-5729" y="-45266"/>
            <a:ext cx="2006600" cy="477838"/>
            <a:chOff x="227" y="33"/>
            <a:chExt cx="3160" cy="752"/>
          </a:xfrm>
        </p:grpSpPr>
        <p:cxnSp>
          <p:nvCxnSpPr>
            <p:cNvPr id="17" name="直线连接符 16">
              <a:extLst>
                <a:ext uri="{FF2B5EF4-FFF2-40B4-BE49-F238E27FC236}">
                  <a16:creationId xmlns:a16="http://schemas.microsoft.com/office/drawing/2014/main" xmlns="" id="{CF8D2BF8-5F73-4734-BE15-E3F59EDDA32B}"/>
                </a:ext>
              </a:extLst>
            </p:cNvPr>
            <p:cNvCxnSpPr/>
            <p:nvPr/>
          </p:nvCxnSpPr>
          <p:spPr>
            <a:xfrm>
              <a:off x="227"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2478" name="文本框 17">
              <a:extLst>
                <a:ext uri="{FF2B5EF4-FFF2-40B4-BE49-F238E27FC236}">
                  <a16:creationId xmlns:a16="http://schemas.microsoft.com/office/drawing/2014/main" xmlns="" id="{0E058376-BAA5-466E-ABC1-1F91B9BF4316}"/>
                </a:ext>
              </a:extLst>
            </p:cNvPr>
            <p:cNvSpPr txBox="1">
              <a:spLocks noChangeArrowheads="1"/>
            </p:cNvSpPr>
            <p:nvPr/>
          </p:nvSpPr>
          <p:spPr bwMode="auto">
            <a:xfrm>
              <a:off x="1010" y="33"/>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a:latin typeface="宋体" panose="02010600030101010101" pitchFamily="2" charset="-122"/>
                  <a:cs typeface="Yuanti SC"/>
                </a:rPr>
                <a:t>课堂小结</a:t>
              </a:r>
            </a:p>
          </p:txBody>
        </p:sp>
        <p:sp>
          <p:nvSpPr>
            <p:cNvPr id="2" name="Freeform 74">
              <a:extLst>
                <a:ext uri="{FF2B5EF4-FFF2-40B4-BE49-F238E27FC236}">
                  <a16:creationId xmlns:a16="http://schemas.microsoft.com/office/drawing/2014/main" xmlns="" id="{68BE1EE1-F462-4D98-BB66-821A1A54F60E}"/>
                </a:ext>
              </a:extLst>
            </p:cNvPr>
            <p:cNvSpPr>
              <a:spLocks noChangeAspect="1" noEditPoints="1"/>
            </p:cNvSpPr>
            <p:nvPr/>
          </p:nvSpPr>
          <p:spPr bwMode="auto">
            <a:xfrm>
              <a:off x="342" y="158"/>
              <a:ext cx="568" cy="502"/>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
        <p:nvSpPr>
          <p:cNvPr id="14" name="左大括号 13">
            <a:extLst>
              <a:ext uri="{FF2B5EF4-FFF2-40B4-BE49-F238E27FC236}">
                <a16:creationId xmlns:a16="http://schemas.microsoft.com/office/drawing/2014/main" xmlns="" id="{D0BA00DF-65F8-463C-8B5C-15DF179D5706}"/>
              </a:ext>
            </a:extLst>
          </p:cNvPr>
          <p:cNvSpPr/>
          <p:nvPr/>
        </p:nvSpPr>
        <p:spPr>
          <a:xfrm>
            <a:off x="2409825" y="1408113"/>
            <a:ext cx="153988" cy="2573337"/>
          </a:xfrm>
          <a:prstGeom prst="leftBrace">
            <a:avLst/>
          </a:prstGeom>
        </p:spPr>
        <p:style>
          <a:lnRef idx="1">
            <a:schemeClr val="accent1"/>
          </a:lnRef>
          <a:fillRef idx="0">
            <a:schemeClr val="accent1"/>
          </a:fillRef>
          <a:effectRef idx="0">
            <a:schemeClr val="accent1"/>
          </a:effectRef>
          <a:fontRef idx="minor">
            <a:schemeClr val="tx1"/>
          </a:fontRef>
        </p:style>
        <p:txBody>
          <a:bodyPr anchor="ctr">
            <a:scene3d>
              <a:camera prst="orthographicFront"/>
              <a:lightRig rig="threePt" dir="t"/>
            </a:scene3d>
          </a:bodyPr>
          <a:lstStyle/>
          <a:p>
            <a:pPr algn="ctr"/>
            <a:endParaRPr lang="zh-CN" altLang="en-US" b="1" noProof="1">
              <a:ln/>
              <a:solidFill>
                <a:schemeClr val="accent1"/>
              </a:solidFill>
              <a:effectLst>
                <a:outerShdw blurRad="38100" dist="25400" dir="5400000" algn="ctr" rotWithShape="0">
                  <a:srgbClr val="6E747A">
                    <a:alpha val="43000"/>
                  </a:srgbClr>
                </a:outerShdw>
              </a:effectLst>
            </a:endParaRPr>
          </a:p>
        </p:txBody>
      </p:sp>
      <p:sp>
        <p:nvSpPr>
          <p:cNvPr id="16" name="TextBox 3">
            <a:extLst>
              <a:ext uri="{FF2B5EF4-FFF2-40B4-BE49-F238E27FC236}">
                <a16:creationId xmlns:a16="http://schemas.microsoft.com/office/drawing/2014/main" xmlns="" id="{B04A6B78-FB79-4A9B-A810-C9BE3D309228}"/>
              </a:ext>
            </a:extLst>
          </p:cNvPr>
          <p:cNvSpPr txBox="1">
            <a:spLocks noChangeArrowheads="1"/>
          </p:cNvSpPr>
          <p:nvPr/>
        </p:nvSpPr>
        <p:spPr bwMode="auto">
          <a:xfrm>
            <a:off x="2552700" y="1283021"/>
            <a:ext cx="757237" cy="414337"/>
          </a:xfrm>
          <a:prstGeom prst="rect">
            <a:avLst/>
          </a:prstGeom>
          <a:ln>
            <a:headEnd/>
            <a:tailEnd/>
          </a:ln>
          <a:extLst/>
        </p:spPr>
        <p:style>
          <a:lnRef idx="2">
            <a:schemeClr val="accent5"/>
          </a:lnRef>
          <a:fillRef idx="1">
            <a:schemeClr val="lt1"/>
          </a:fillRef>
          <a:effectRef idx="0">
            <a:schemeClr val="accent5"/>
          </a:effectRef>
          <a:fontRef idx="minor">
            <a:schemeClr val="dk1"/>
          </a:fontRef>
        </p:style>
        <p:txBody>
          <a:bodyPr>
            <a:spAutoFit/>
          </a:bodyPr>
          <a:lstStyle/>
          <a:p>
            <a:pPr algn="dist"/>
            <a:r>
              <a:rPr lang="zh-CN" altLang="en-US" sz="2100" dirty="0">
                <a:latin typeface="黑体" panose="02010609060101010101" pitchFamily="49" charset="-122"/>
                <a:ea typeface="黑体" panose="02010609060101010101" pitchFamily="49" charset="-122"/>
              </a:rPr>
              <a:t>定义</a:t>
            </a:r>
          </a:p>
        </p:txBody>
      </p:sp>
      <p:sp>
        <p:nvSpPr>
          <p:cNvPr id="18" name="TextBox 3">
            <a:extLst>
              <a:ext uri="{FF2B5EF4-FFF2-40B4-BE49-F238E27FC236}">
                <a16:creationId xmlns:a16="http://schemas.microsoft.com/office/drawing/2014/main" xmlns="" id="{8FFD6BDB-6C8A-45A9-86D3-3026E5A014A3}"/>
              </a:ext>
            </a:extLst>
          </p:cNvPr>
          <p:cNvSpPr txBox="1">
            <a:spLocks noChangeArrowheads="1"/>
          </p:cNvSpPr>
          <p:nvPr/>
        </p:nvSpPr>
        <p:spPr bwMode="auto">
          <a:xfrm>
            <a:off x="2547035" y="2363788"/>
            <a:ext cx="757237" cy="414337"/>
          </a:xfrm>
          <a:prstGeom prst="rect">
            <a:avLst/>
          </a:prstGeom>
          <a:ln>
            <a:headEnd/>
            <a:tailEnd/>
          </a:ln>
          <a:extLst/>
        </p:spPr>
        <p:style>
          <a:lnRef idx="2">
            <a:schemeClr val="accent5"/>
          </a:lnRef>
          <a:fillRef idx="1">
            <a:schemeClr val="lt1"/>
          </a:fillRef>
          <a:effectRef idx="0">
            <a:schemeClr val="accent5"/>
          </a:effectRef>
          <a:fontRef idx="minor">
            <a:schemeClr val="dk1"/>
          </a:fontRef>
        </p:style>
        <p:txBody>
          <a:bodyPr>
            <a:spAutoFit/>
          </a:bodyPr>
          <a:lstStyle/>
          <a:p>
            <a:pPr algn="dist"/>
            <a:r>
              <a:rPr lang="zh-CN" altLang="en-US" sz="2100" dirty="0">
                <a:latin typeface="黑体" panose="02010609060101010101" pitchFamily="49" charset="-122"/>
                <a:ea typeface="黑体" panose="02010609060101010101" pitchFamily="49" charset="-122"/>
              </a:rPr>
              <a:t>用途</a:t>
            </a:r>
          </a:p>
        </p:txBody>
      </p:sp>
      <p:sp>
        <p:nvSpPr>
          <p:cNvPr id="19" name="TextBox 3">
            <a:extLst>
              <a:ext uri="{FF2B5EF4-FFF2-40B4-BE49-F238E27FC236}">
                <a16:creationId xmlns:a16="http://schemas.microsoft.com/office/drawing/2014/main" xmlns="" id="{DFAF8CAE-965C-4E97-B935-6ABC595B6937}"/>
              </a:ext>
            </a:extLst>
          </p:cNvPr>
          <p:cNvSpPr txBox="1">
            <a:spLocks noChangeArrowheads="1"/>
          </p:cNvSpPr>
          <p:nvPr/>
        </p:nvSpPr>
        <p:spPr bwMode="auto">
          <a:xfrm>
            <a:off x="2563813" y="3774281"/>
            <a:ext cx="757237" cy="414338"/>
          </a:xfrm>
          <a:prstGeom prst="rect">
            <a:avLst/>
          </a:prstGeom>
          <a:ln>
            <a:headEnd/>
            <a:tailEnd/>
          </a:ln>
          <a:extLst/>
        </p:spPr>
        <p:style>
          <a:lnRef idx="2">
            <a:schemeClr val="accent5"/>
          </a:lnRef>
          <a:fillRef idx="1">
            <a:schemeClr val="lt1"/>
          </a:fillRef>
          <a:effectRef idx="0">
            <a:schemeClr val="accent5"/>
          </a:effectRef>
          <a:fontRef idx="minor">
            <a:schemeClr val="dk1"/>
          </a:fontRef>
        </p:style>
        <p:txBody>
          <a:bodyPr>
            <a:spAutoFit/>
          </a:bodyPr>
          <a:lstStyle/>
          <a:p>
            <a:pPr algn="dist"/>
            <a:r>
              <a:rPr lang="zh-CN" altLang="en-US" sz="2100" dirty="0">
                <a:latin typeface="黑体" panose="02010609060101010101" pitchFamily="49" charset="-122"/>
                <a:ea typeface="黑体" panose="02010609060101010101" pitchFamily="49" charset="-122"/>
              </a:rPr>
              <a:t>公式</a:t>
            </a:r>
          </a:p>
        </p:txBody>
      </p:sp>
      <p:sp>
        <p:nvSpPr>
          <p:cNvPr id="20" name="TextBox 4">
            <a:extLst>
              <a:ext uri="{FF2B5EF4-FFF2-40B4-BE49-F238E27FC236}">
                <a16:creationId xmlns:a16="http://schemas.microsoft.com/office/drawing/2014/main" xmlns="" id="{9090748F-CA2F-4E9E-865A-0DEE28E98057}"/>
              </a:ext>
            </a:extLst>
          </p:cNvPr>
          <p:cNvSpPr txBox="1">
            <a:spLocks noChangeArrowheads="1"/>
          </p:cNvSpPr>
          <p:nvPr/>
        </p:nvSpPr>
        <p:spPr bwMode="auto">
          <a:xfrm>
            <a:off x="3480499" y="1182659"/>
            <a:ext cx="5383213" cy="861774"/>
          </a:xfrm>
          <a:prstGeom prst="rect">
            <a:avLst/>
          </a:prstGeom>
          <a:noFill/>
          <a:ln w="25400">
            <a:solidFill>
              <a:srgbClr val="404040">
                <a:alpha val="54117"/>
              </a:srgbClr>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a:lnSpc>
                <a:spcPct val="125000"/>
              </a:lnSpc>
            </a:pPr>
            <a:r>
              <a:rPr lang="zh-CN" altLang="en-US" sz="2000" b="1" dirty="0">
                <a:latin typeface="宋体" panose="02010600030101010101" pitchFamily="2" charset="-122"/>
              </a:rPr>
              <a:t>连接多边形</a:t>
            </a:r>
            <a:r>
              <a:rPr lang="zh-CN" altLang="en-US" sz="2000" b="1" dirty="0">
                <a:solidFill>
                  <a:srgbClr val="FF0000"/>
                </a:solidFill>
                <a:latin typeface="宋体" panose="02010600030101010101" pitchFamily="2" charset="-122"/>
              </a:rPr>
              <a:t>不相邻</a:t>
            </a:r>
            <a:r>
              <a:rPr lang="zh-CN" altLang="en-US" sz="2000" b="1" dirty="0">
                <a:latin typeface="宋体" panose="02010600030101010101" pitchFamily="2" charset="-122"/>
              </a:rPr>
              <a:t>两个顶点的</a:t>
            </a:r>
            <a:r>
              <a:rPr lang="zh-CN" altLang="en-US" sz="2000" b="1" dirty="0">
                <a:solidFill>
                  <a:srgbClr val="FF0000"/>
                </a:solidFill>
                <a:latin typeface="宋体" panose="02010600030101010101" pitchFamily="2" charset="-122"/>
              </a:rPr>
              <a:t>线</a:t>
            </a:r>
            <a:r>
              <a:rPr lang="zh-CN" altLang="en-US" sz="2000" b="1" dirty="0" smtClean="0">
                <a:solidFill>
                  <a:srgbClr val="FF0000"/>
                </a:solidFill>
                <a:latin typeface="宋体" panose="02010600030101010101" pitchFamily="2" charset="-122"/>
              </a:rPr>
              <a:t>段</a:t>
            </a:r>
            <a:r>
              <a:rPr lang="zh-CN" altLang="en-US" sz="2000" b="1" dirty="0" smtClean="0">
                <a:latin typeface="宋体" panose="02010600030101010101" pitchFamily="2" charset="-122"/>
              </a:rPr>
              <a:t>，叫</a:t>
            </a:r>
            <a:r>
              <a:rPr lang="zh-CN" altLang="en-US" sz="2000" b="1" dirty="0">
                <a:latin typeface="宋体" panose="02010600030101010101" pitchFamily="2" charset="-122"/>
              </a:rPr>
              <a:t>做多边形的对角线</a:t>
            </a:r>
          </a:p>
        </p:txBody>
      </p:sp>
      <p:grpSp>
        <p:nvGrpSpPr>
          <p:cNvPr id="23" name="组合 22">
            <a:extLst>
              <a:ext uri="{FF2B5EF4-FFF2-40B4-BE49-F238E27FC236}">
                <a16:creationId xmlns:a16="http://schemas.microsoft.com/office/drawing/2014/main" xmlns="" id="{DF9627B3-5F10-4110-B2C4-72EAFCF34293}"/>
              </a:ext>
            </a:extLst>
          </p:cNvPr>
          <p:cNvGrpSpPr>
            <a:grpSpLocks/>
          </p:cNvGrpSpPr>
          <p:nvPr/>
        </p:nvGrpSpPr>
        <p:grpSpPr bwMode="auto">
          <a:xfrm>
            <a:off x="3463925" y="3355975"/>
            <a:ext cx="5656887" cy="1015365"/>
            <a:chOff x="5454" y="5286"/>
            <a:chExt cx="9067" cy="1599"/>
          </a:xfrm>
        </p:grpSpPr>
        <p:sp>
          <p:nvSpPr>
            <p:cNvPr id="62486" name="TextBox 4">
              <a:extLst>
                <a:ext uri="{FF2B5EF4-FFF2-40B4-BE49-F238E27FC236}">
                  <a16:creationId xmlns:a16="http://schemas.microsoft.com/office/drawing/2014/main" xmlns="" id="{6E2BC6D2-CEE3-41CD-97DB-2811A3D6DAF2}"/>
                </a:ext>
              </a:extLst>
            </p:cNvPr>
            <p:cNvSpPr txBox="1">
              <a:spLocks noChangeArrowheads="1"/>
            </p:cNvSpPr>
            <p:nvPr/>
          </p:nvSpPr>
          <p:spPr bwMode="auto">
            <a:xfrm>
              <a:off x="5454" y="5286"/>
              <a:ext cx="9067" cy="1599"/>
            </a:xfrm>
            <a:prstGeom prst="rect">
              <a:avLst/>
            </a:prstGeom>
            <a:noFill/>
            <a:ln w="25400">
              <a:solidFill>
                <a:srgbClr val="404040">
                  <a:alpha val="54117"/>
                </a:srgbClr>
              </a:solidFill>
              <a:round/>
              <a:headEnd/>
              <a:tailEnd/>
            </a:ln>
            <a:extLst>
              <a:ext uri="{909E8E84-426E-40DD-AFC4-6F175D3DCCD1}">
                <a14:hiddenFill xmlns:a14="http://schemas.microsoft.com/office/drawing/2010/main">
                  <a:solidFill>
                    <a:srgbClr val="FFFFFF"/>
                  </a:solidFill>
                </a14:hiddenFill>
              </a:ext>
            </a:extLst>
          </p:spPr>
          <p:txBody>
            <a:bodyPr>
              <a:spAutoFit/>
            </a:bodyPr>
            <a:lstStyle/>
            <a:p>
              <a:pPr>
                <a:lnSpc>
                  <a:spcPct val="150000"/>
                </a:lnSpc>
              </a:pPr>
              <a:r>
                <a:rPr lang="zh-CN" altLang="en-US" sz="2000" b="1" dirty="0">
                  <a:latin typeface="宋体" panose="02010600030101010101" pitchFamily="2" charset="-122"/>
                </a:rPr>
                <a:t>从一个顶点出发的对角线的总条数</a:t>
              </a:r>
              <a:r>
                <a:rPr lang="zh-CN" altLang="en-US" sz="2000" b="1" dirty="0">
                  <a:latin typeface="+mn-lt"/>
                </a:rPr>
                <a:t>（</a:t>
              </a:r>
              <a:r>
                <a:rPr lang="en-US" altLang="zh-CN" sz="2000" b="1" i="1" dirty="0" smtClean="0">
                  <a:latin typeface="+mn-lt"/>
                </a:rPr>
                <a:t>n</a:t>
              </a:r>
              <a:r>
                <a:rPr lang="en-US" altLang="zh-CN" sz="2000" b="1" dirty="0" smtClean="0">
                  <a:latin typeface="+mn-lt"/>
                </a:rPr>
                <a:t>-3</a:t>
              </a:r>
              <a:r>
                <a:rPr lang="zh-CN" altLang="en-US" sz="2000" b="1" dirty="0" smtClean="0">
                  <a:latin typeface="+mn-lt"/>
                </a:rPr>
                <a:t>）</a:t>
              </a:r>
              <a:r>
                <a:rPr lang="zh-CN" altLang="en-US" sz="2000" b="1" dirty="0" smtClean="0">
                  <a:latin typeface="宋体" panose="02010600030101010101" pitchFamily="2" charset="-122"/>
                </a:rPr>
                <a:t>条，多</a:t>
              </a:r>
              <a:r>
                <a:rPr lang="zh-CN" altLang="en-US" sz="2000" b="1" dirty="0">
                  <a:latin typeface="宋体" panose="02010600030101010101" pitchFamily="2" charset="-122"/>
                </a:rPr>
                <a:t>边形对角线的总条数</a:t>
              </a:r>
            </a:p>
          </p:txBody>
        </p:sp>
        <p:graphicFrame>
          <p:nvGraphicFramePr>
            <p:cNvPr id="62487" name="对象 21">
              <a:hlinkClick r:id="" action="ppaction://ole?verb=1"/>
              <a:extLst>
                <a:ext uri="{FF2B5EF4-FFF2-40B4-BE49-F238E27FC236}">
                  <a16:creationId xmlns:a16="http://schemas.microsoft.com/office/drawing/2014/main" xmlns="" id="{40E2D7B5-6090-451C-A222-697555CA80AA}"/>
                </a:ext>
              </a:extLst>
            </p:cNvPr>
            <p:cNvGraphicFramePr>
              <a:graphicFrameLocks noChangeAspect="1"/>
            </p:cNvGraphicFramePr>
            <p:nvPr>
              <p:extLst>
                <p:ext uri="{D42A27DB-BD31-4B8C-83A1-F6EECF244321}">
                  <p14:modId xmlns:p14="http://schemas.microsoft.com/office/powerpoint/2010/main" val="1915847756"/>
                </p:ext>
              </p:extLst>
            </p:nvPr>
          </p:nvGraphicFramePr>
          <p:xfrm>
            <a:off x="9444" y="6114"/>
            <a:ext cx="863" cy="620"/>
          </p:xfrm>
          <a:graphic>
            <a:graphicData uri="http://schemas.openxmlformats.org/presentationml/2006/ole">
              <mc:AlternateContent xmlns:mc="http://schemas.openxmlformats.org/markup-compatibility/2006">
                <mc:Choice xmlns:v="urn:schemas-microsoft-com:vml" Requires="v">
                  <p:oleObj spid="_x0000_s62519" name="Equation" r:id="rId3" imgW="545760" imgH="393480" progId="Equation.DSMT4">
                    <p:embed/>
                  </p:oleObj>
                </mc:Choice>
                <mc:Fallback>
                  <p:oleObj name="Equation" r:id="rId3" imgW="545760" imgH="393480" progId="Equation.DSMT4">
                    <p:embed/>
                    <p:pic>
                      <p:nvPicPr>
                        <p:cNvPr id="0" name="对象 21"/>
                        <p:cNvPicPr>
                          <a:picLocks noChangeAspect="1" noChangeArrowheads="1"/>
                        </p:cNvPicPr>
                        <p:nvPr/>
                      </p:nvPicPr>
                      <p:blipFill>
                        <a:blip r:embed="rId4"/>
                        <a:srcRect/>
                        <a:stretch>
                          <a:fillRect/>
                        </a:stretch>
                      </p:blipFill>
                      <p:spPr bwMode="auto">
                        <a:xfrm>
                          <a:off x="9444" y="6114"/>
                          <a:ext cx="863" cy="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par>
                          <p:cTn id="23" fill="hold" nodeType="withGroup">
                            <p:stCondLst>
                              <p:cond delay="5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5"/>
                                        </p:tgtEl>
                                        <p:attrNameLst>
                                          <p:attrName>style.visibility</p:attrName>
                                        </p:attrNameLst>
                                      </p:cBhvr>
                                      <p:to>
                                        <p:strVal val="visible"/>
                                      </p:to>
                                    </p:set>
                                    <p:anim calcmode="discrete" valueType="clr">
                                      <p:cBhvr override="childStyle">
                                        <p:cTn id="2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5"/>
                                        </p:tgtEl>
                                        <p:attrNameLst>
                                          <p:attrName>fillcolor</p:attrName>
                                        </p:attrNameLst>
                                      </p:cBhvr>
                                      <p:tavLst>
                                        <p:tav tm="0">
                                          <p:val>
                                            <p:clrVal>
                                              <a:schemeClr val="accent2"/>
                                            </p:clrVal>
                                          </p:val>
                                        </p:tav>
                                        <p:tav tm="50000">
                                          <p:val>
                                            <p:clrVal>
                                              <a:schemeClr val="hlink"/>
                                            </p:clrVal>
                                          </p:val>
                                        </p:tav>
                                      </p:tavLst>
                                    </p:anim>
                                    <p:set>
                                      <p:cBhvr>
                                        <p:cTn id="28" dur="80"/>
                                        <p:tgtEl>
                                          <p:spTgt spid="5"/>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ssolve">
                                      <p:cBhvr>
                                        <p:cTn id="33" dur="500"/>
                                        <p:tgtEl>
                                          <p:spTgt spid="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dissolve">
                                      <p:cBhvr>
                                        <p:cTn id="38" dur="500"/>
                                        <p:tgtEl>
                                          <p:spTgt spid="12"/>
                                        </p:tgtEl>
                                      </p:cBhvr>
                                    </p:animEffect>
                                  </p:childTnLst>
                                </p:cTn>
                              </p:par>
                            </p:childTnLst>
                          </p:cTn>
                        </p:par>
                        <p:par>
                          <p:cTn id="39" fill="hold" nodeType="withGroup">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childTnLst>
                          </p:cTn>
                        </p:par>
                        <p:par>
                          <p:cTn id="44" fill="hold" nodeType="withGroup">
                            <p:stCondLst>
                              <p:cond delay="1000"/>
                            </p:stCondLst>
                            <p:childTnLst>
                              <p:par>
                                <p:cTn id="45" presetID="9"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dissolve">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ssolve">
                                      <p:cBhvr>
                                        <p:cTn id="52" dur="500"/>
                                        <p:tgtEl>
                                          <p:spTgt spid="1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dissolve">
                                      <p:cBhvr>
                                        <p:cTn id="57" dur="500"/>
                                        <p:tgtEl>
                                          <p:spTgt spid="1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7" presetClass="entr" presetSubtype="0" fill="hold" grpId="0" nodeType="clickEffect">
                                  <p:stCondLst>
                                    <p:cond delay="0"/>
                                  </p:stCondLst>
                                  <p:iterate type="lt">
                                    <p:tmPct val="50000"/>
                                  </p:iterate>
                                  <p:childTnLst>
                                    <p:set>
                                      <p:cBhvr>
                                        <p:cTn id="61" dur="1" fill="hold">
                                          <p:stCondLst>
                                            <p:cond delay="0"/>
                                          </p:stCondLst>
                                        </p:cTn>
                                        <p:tgtEl>
                                          <p:spTgt spid="20"/>
                                        </p:tgtEl>
                                        <p:attrNameLst>
                                          <p:attrName>style.visibility</p:attrName>
                                        </p:attrNameLst>
                                      </p:cBhvr>
                                      <p:to>
                                        <p:strVal val="visible"/>
                                      </p:to>
                                    </p:set>
                                    <p:anim calcmode="discrete" valueType="clr">
                                      <p:cBhvr override="childStyle">
                                        <p:cTn id="62" dur="80"/>
                                        <p:tgtEl>
                                          <p:spTgt spid="20"/>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20"/>
                                        </p:tgtEl>
                                        <p:attrNameLst>
                                          <p:attrName>fillcolor</p:attrName>
                                        </p:attrNameLst>
                                      </p:cBhvr>
                                      <p:tavLst>
                                        <p:tav tm="0">
                                          <p:val>
                                            <p:clrVal>
                                              <a:schemeClr val="accent2"/>
                                            </p:clrVal>
                                          </p:val>
                                        </p:tav>
                                        <p:tav tm="50000">
                                          <p:val>
                                            <p:clrVal>
                                              <a:schemeClr val="hlink"/>
                                            </p:clrVal>
                                          </p:val>
                                        </p:tav>
                                      </p:tavLst>
                                    </p:anim>
                                    <p:set>
                                      <p:cBhvr>
                                        <p:cTn id="64" dur="80"/>
                                        <p:tgtEl>
                                          <p:spTgt spid="20"/>
                                        </p:tgtEl>
                                        <p:attrNameLst>
                                          <p:attrName>fill.type</p:attrName>
                                        </p:attrNameLst>
                                      </p:cBhvr>
                                      <p:to>
                                        <p:strVal val="solid"/>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27" presetClass="entr" presetSubtype="0" fill="hold" grpId="0" nodeType="clickEffect">
                                  <p:stCondLst>
                                    <p:cond delay="0"/>
                                  </p:stCondLst>
                                  <p:iterate type="lt">
                                    <p:tmPct val="50000"/>
                                  </p:iterate>
                                  <p:childTnLst>
                                    <p:set>
                                      <p:cBhvr>
                                        <p:cTn id="68" dur="1" fill="hold">
                                          <p:stCondLst>
                                            <p:cond delay="0"/>
                                          </p:stCondLst>
                                        </p:cTn>
                                        <p:tgtEl>
                                          <p:spTgt spid="7"/>
                                        </p:tgtEl>
                                        <p:attrNameLst>
                                          <p:attrName>style.visibility</p:attrName>
                                        </p:attrNameLst>
                                      </p:cBhvr>
                                      <p:to>
                                        <p:strVal val="visible"/>
                                      </p:to>
                                    </p:set>
                                    <p:anim calcmode="discrete" valueType="clr">
                                      <p:cBhvr override="childStyle">
                                        <p:cTn id="6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7"/>
                                        </p:tgtEl>
                                        <p:attrNameLst>
                                          <p:attrName>fillcolor</p:attrName>
                                        </p:attrNameLst>
                                      </p:cBhvr>
                                      <p:tavLst>
                                        <p:tav tm="0">
                                          <p:val>
                                            <p:clrVal>
                                              <a:schemeClr val="accent2"/>
                                            </p:clrVal>
                                          </p:val>
                                        </p:tav>
                                        <p:tav tm="50000">
                                          <p:val>
                                            <p:clrVal>
                                              <a:schemeClr val="hlink"/>
                                            </p:clrVal>
                                          </p:val>
                                        </p:tav>
                                      </p:tavLst>
                                    </p:anim>
                                    <p:set>
                                      <p:cBhvr>
                                        <p:cTn id="71" dur="80"/>
                                        <p:tgtEl>
                                          <p:spTgt spid="7"/>
                                        </p:tgtEl>
                                        <p:attrNameLst>
                                          <p:attrName>fill.type</p:attrName>
                                        </p:attrNameLst>
                                      </p:cBhvr>
                                      <p:to>
                                        <p:strVal val="solid"/>
                                      </p:to>
                                    </p:set>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blinds(horizontal)">
                                      <p:cBhvr>
                                        <p:cTn id="76" dur="500"/>
                                        <p:tgtEl>
                                          <p:spTgt spid="23"/>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dissolve">
                                      <p:cBhvr>
                                        <p:cTn id="81" dur="500"/>
                                        <p:tgtEl>
                                          <p:spTgt spid="8"/>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dissolve">
                                      <p:cBhvr>
                                        <p:cTn id="86" dur="500"/>
                                        <p:tgtEl>
                                          <p:spTgt spid="13"/>
                                        </p:tgtEl>
                                      </p:cBhvr>
                                    </p:animEffect>
                                  </p:childTnLst>
                                </p:cTn>
                              </p:par>
                            </p:childTnLst>
                          </p:cTn>
                        </p:par>
                        <p:par>
                          <p:cTn id="87" fill="hold" nodeType="withGroup">
                            <p:stCondLst>
                              <p:cond delay="500"/>
                            </p:stCondLst>
                            <p:childTnLst>
                              <p:par>
                                <p:cTn id="88" presetID="27" presetClass="entr" presetSubtype="0" fill="hold" grpId="0" nodeType="afterEffect">
                                  <p:stCondLst>
                                    <p:cond delay="0"/>
                                  </p:stCondLst>
                                  <p:iterate type="lt">
                                    <p:tmPct val="50000"/>
                                  </p:iterate>
                                  <p:childTnLst>
                                    <p:set>
                                      <p:cBhvr>
                                        <p:cTn id="89" dur="1" fill="hold">
                                          <p:stCondLst>
                                            <p:cond delay="0"/>
                                          </p:stCondLst>
                                        </p:cTn>
                                        <p:tgtEl>
                                          <p:spTgt spid="9"/>
                                        </p:tgtEl>
                                        <p:attrNameLst>
                                          <p:attrName>style.visibility</p:attrName>
                                        </p:attrNameLst>
                                      </p:cBhvr>
                                      <p:to>
                                        <p:strVal val="visible"/>
                                      </p:to>
                                    </p:set>
                                    <p:anim calcmode="discrete" valueType="clr">
                                      <p:cBhvr override="childStyle">
                                        <p:cTn id="90"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91" dur="80"/>
                                        <p:tgtEl>
                                          <p:spTgt spid="9"/>
                                        </p:tgtEl>
                                        <p:attrNameLst>
                                          <p:attrName>fillcolor</p:attrName>
                                        </p:attrNameLst>
                                      </p:cBhvr>
                                      <p:tavLst>
                                        <p:tav tm="0">
                                          <p:val>
                                            <p:clrVal>
                                              <a:schemeClr val="accent2"/>
                                            </p:clrVal>
                                          </p:val>
                                        </p:tav>
                                        <p:tav tm="50000">
                                          <p:val>
                                            <p:clrVal>
                                              <a:schemeClr val="hlink"/>
                                            </p:clrVal>
                                          </p:val>
                                        </p:tav>
                                      </p:tavLst>
                                    </p:anim>
                                    <p:set>
                                      <p:cBhvr>
                                        <p:cTn id="92"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animBg="1"/>
      <p:bldP spid="16" grpId="0" bldLvl="0" animBg="1"/>
      <p:bldP spid="18" grpId="0" bldLvl="0" animBg="1"/>
      <p:bldP spid="19" grpId="0" bldLvl="0" animBg="1"/>
      <p:bldP spid="2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77" y="-42848"/>
            <a:ext cx="2006600" cy="477838"/>
            <a:chOff x="-9001" y="-93182"/>
            <a:chExt cx="2006600" cy="477838"/>
          </a:xfrm>
        </p:grpSpPr>
        <p:sp>
          <p:nvSpPr>
            <p:cNvPr id="63491" name="文本框 7">
              <a:extLst>
                <a:ext uri="{FF2B5EF4-FFF2-40B4-BE49-F238E27FC236}">
                  <a16:creationId xmlns:a16="http://schemas.microsoft.com/office/drawing/2014/main" xmlns="" id="{577457B4-D90F-448A-A4EF-4C2DC1704C85}"/>
                </a:ext>
              </a:extLst>
            </p:cNvPr>
            <p:cNvSpPr txBox="1">
              <a:spLocks noChangeArrowheads="1"/>
            </p:cNvSpPr>
            <p:nvPr/>
          </p:nvSpPr>
          <p:spPr bwMode="auto">
            <a:xfrm>
              <a:off x="365649" y="-93182"/>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课后作业</a:t>
              </a:r>
            </a:p>
          </p:txBody>
        </p:sp>
        <p:grpSp>
          <p:nvGrpSpPr>
            <p:cNvPr id="63492" name="组合 1">
              <a:extLst>
                <a:ext uri="{FF2B5EF4-FFF2-40B4-BE49-F238E27FC236}">
                  <a16:creationId xmlns:a16="http://schemas.microsoft.com/office/drawing/2014/main" xmlns="" id="{E6DA6D39-404C-414F-9AF1-B59995EB0781}"/>
                </a:ext>
              </a:extLst>
            </p:cNvPr>
            <p:cNvGrpSpPr>
              <a:grpSpLocks/>
            </p:cNvGrpSpPr>
            <p:nvPr/>
          </p:nvGrpSpPr>
          <p:grpSpPr bwMode="auto">
            <a:xfrm>
              <a:off x="-9001" y="-3676"/>
              <a:ext cx="2006600" cy="365471"/>
              <a:chOff x="248" y="137"/>
              <a:chExt cx="3160" cy="576"/>
            </a:xfrm>
          </p:grpSpPr>
          <p:cxnSp>
            <p:nvCxnSpPr>
              <p:cNvPr id="7" name="直线连接符 6">
                <a:extLst>
                  <a:ext uri="{FF2B5EF4-FFF2-40B4-BE49-F238E27FC236}">
                    <a16:creationId xmlns:a16="http://schemas.microsoft.com/office/drawing/2014/main" xmlns="" id="{9861A596-1B24-412F-AD7C-56C6093D0E50}"/>
                  </a:ext>
                </a:extLst>
              </p:cNvPr>
              <p:cNvCxnSpPr/>
              <p:nvPr/>
            </p:nvCxnSpPr>
            <p:spPr>
              <a:xfrm>
                <a:off x="248" y="713"/>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 name="Freeform 74">
                <a:extLst>
                  <a:ext uri="{FF2B5EF4-FFF2-40B4-BE49-F238E27FC236}">
                    <a16:creationId xmlns:a16="http://schemas.microsoft.com/office/drawing/2014/main" xmlns="" id="{21B7035D-A485-49F8-8D0F-12DFBDC605AC}"/>
                  </a:ext>
                </a:extLst>
              </p:cNvPr>
              <p:cNvSpPr>
                <a:spLocks noChangeAspect="1" noEditPoints="1"/>
              </p:cNvSpPr>
              <p:nvPr/>
            </p:nvSpPr>
            <p:spPr bwMode="auto">
              <a:xfrm>
                <a:off x="343" y="137"/>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
        <p:nvSpPr>
          <p:cNvPr id="10" name="等腰三角形 9"/>
          <p:cNvSpPr/>
          <p:nvPr>
            <p:custDataLst>
              <p:tags r:id="rId1"/>
            </p:custDataLst>
          </p:nvPr>
        </p:nvSpPr>
        <p:spPr bwMode="auto">
          <a:xfrm rot="16200000">
            <a:off x="763231" y="995212"/>
            <a:ext cx="3283208" cy="3057488"/>
          </a:xfrm>
          <a:prstGeom prst="triangle">
            <a:avLst/>
          </a:prstGeom>
          <a:solidFill>
            <a:srgbClr val="4276AA">
              <a:lumMod val="20000"/>
              <a:lumOff val="80000"/>
            </a:srgbClr>
          </a:solidFill>
          <a:ln w="9525">
            <a:noFill/>
            <a:round/>
          </a:ln>
        </p:spPr>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椭圆 10"/>
          <p:cNvSpPr/>
          <p:nvPr>
            <p:custDataLst>
              <p:tags r:id="rId2"/>
            </p:custDataLst>
          </p:nvPr>
        </p:nvSpPr>
        <p:spPr bwMode="auto">
          <a:xfrm>
            <a:off x="875968" y="1651854"/>
            <a:ext cx="1744204" cy="1744205"/>
          </a:xfrm>
          <a:prstGeom prst="ellipse">
            <a:avLst/>
          </a:prstGeom>
          <a:solidFill>
            <a:srgbClr val="4276AA"/>
          </a:solidFill>
          <a:ln w="9525">
            <a:noFill/>
            <a:round/>
          </a:ln>
        </p:spPr>
        <p:txBody>
          <a:bodyPr vert="horz" wrap="square" lIns="67500" tIns="67500" rIns="67500" bIns="67500" anchor="ctr" anchorCtr="1" compatLnSpc="1">
            <a:normAutofit/>
          </a:bodyPr>
          <a:lstStyle/>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作业</a:t>
            </a:r>
          </a:p>
          <a:p>
            <a:pPr algn="ctr">
              <a:lnSpc>
                <a:spcPct val="120000"/>
              </a:lnSpc>
            </a:pPr>
            <a:r>
              <a:rPr lang="zh-CN" altLang="zh-CN" sz="2400" b="1" spc="300"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内容</a:t>
            </a:r>
          </a:p>
        </p:txBody>
      </p:sp>
      <p:sp>
        <p:nvSpPr>
          <p:cNvPr id="12" name="圆角矩形 11"/>
          <p:cNvSpPr/>
          <p:nvPr>
            <p:custDataLst>
              <p:tags r:id="rId3"/>
            </p:custDataLst>
          </p:nvPr>
        </p:nvSpPr>
        <p:spPr>
          <a:xfrm>
            <a:off x="3925439" y="1798935"/>
            <a:ext cx="101088" cy="531880"/>
          </a:xfrm>
          <a:prstGeom prst="roundRect">
            <a:avLst/>
          </a:pr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圆角矩形 12"/>
          <p:cNvSpPr/>
          <p:nvPr>
            <p:custDataLst>
              <p:tags r:id="rId4"/>
            </p:custDataLst>
          </p:nvPr>
        </p:nvSpPr>
        <p:spPr>
          <a:xfrm>
            <a:off x="3925439" y="2732921"/>
            <a:ext cx="101088" cy="531880"/>
          </a:xfrm>
          <a:prstGeom prst="roundRect">
            <a:avLst/>
          </a:pr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20000"/>
              </a:lnSpc>
            </a:pPr>
            <a:endParaRPr sz="1350">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2"/>
          <p:cNvSpPr txBox="1"/>
          <p:nvPr>
            <p:custDataLst>
              <p:tags r:id="rId5"/>
            </p:custDataLst>
          </p:nvPr>
        </p:nvSpPr>
        <p:spPr bwMode="auto">
          <a:xfrm>
            <a:off x="4183511" y="1651899"/>
            <a:ext cx="1544955"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178AA1">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教材作业</a:t>
            </a:r>
          </a:p>
        </p:txBody>
      </p:sp>
      <p:sp>
        <p:nvSpPr>
          <p:cNvPr id="15" name="文本框 13"/>
          <p:cNvSpPr txBox="1"/>
          <p:nvPr>
            <p:custDataLst>
              <p:tags r:id="rId6"/>
            </p:custDataLst>
          </p:nvPr>
        </p:nvSpPr>
        <p:spPr bwMode="auto">
          <a:xfrm>
            <a:off x="4183511" y="1989084"/>
            <a:ext cx="5541169"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从课后习题中选取</a:t>
            </a:r>
          </a:p>
        </p:txBody>
      </p:sp>
      <p:sp>
        <p:nvSpPr>
          <p:cNvPr id="16" name="文本框 14"/>
          <p:cNvSpPr txBox="1"/>
          <p:nvPr>
            <p:custDataLst>
              <p:tags r:id="rId7"/>
            </p:custDataLst>
          </p:nvPr>
        </p:nvSpPr>
        <p:spPr bwMode="auto">
          <a:xfrm>
            <a:off x="4183511" y="2585826"/>
            <a:ext cx="1545431" cy="311944"/>
          </a:xfrm>
          <a:prstGeom prst="rect">
            <a:avLst/>
          </a:prstGeom>
          <a:noFill/>
        </p:spPr>
        <p:txBody>
          <a:bodyPr wrap="square" lIns="67500" tIns="67500" rIns="67500" bIns="0" anchor="b" anchorCtr="0">
            <a:noAutofit/>
          </a:bodyPr>
          <a:lstStyle/>
          <a:p>
            <a:pPr algn="l">
              <a:lnSpc>
                <a:spcPct val="120000"/>
              </a:lnSpc>
            </a:pPr>
            <a:r>
              <a:rPr lang="zh-CN" altLang="en-US" sz="2100" b="1" spc="300" dirty="0">
                <a:solidFill>
                  <a:srgbClr val="40A693">
                    <a:lumMod val="100000"/>
                  </a:srgbClr>
                </a:solidFill>
                <a:effectLst/>
                <a:latin typeface="微软雅黑" panose="020B0503020204020204" pitchFamily="34" charset="-122"/>
                <a:ea typeface="微软雅黑" panose="020B0503020204020204" pitchFamily="34" charset="-122"/>
                <a:cs typeface="+mn-ea"/>
                <a:sym typeface="Arial" panose="020B0604020202020204" pitchFamily="34" charset="0"/>
              </a:rPr>
              <a:t>自主安排</a:t>
            </a:r>
          </a:p>
        </p:txBody>
      </p:sp>
      <p:sp>
        <p:nvSpPr>
          <p:cNvPr id="17" name="文本框 15"/>
          <p:cNvSpPr txBox="1"/>
          <p:nvPr>
            <p:custDataLst>
              <p:tags r:id="rId8"/>
            </p:custDataLst>
          </p:nvPr>
        </p:nvSpPr>
        <p:spPr bwMode="auto">
          <a:xfrm>
            <a:off x="4183511" y="2888244"/>
            <a:ext cx="3659505" cy="376714"/>
          </a:xfrm>
          <a:prstGeom prst="rect">
            <a:avLst/>
          </a:prstGeom>
          <a:noFill/>
        </p:spPr>
        <p:txBody>
          <a:bodyPr wrap="square" lIns="67500" tIns="0" rIns="67500" bIns="35100" anchor="ctr" anchorCtr="0">
            <a:noAutofit/>
          </a:bodyPr>
          <a:lstStyle/>
          <a:p>
            <a:pPr algn="l" latinLnBrk="0">
              <a:lnSpc>
                <a:spcPct val="120000"/>
              </a:lnSpc>
            </a:pPr>
            <a:r>
              <a:rPr lang="zh-CN" altLang="en-US" sz="2100" b="1" spc="150" dirty="0">
                <a:solidFill>
                  <a:srgbClr val="000000"/>
                </a:solidFill>
                <a:effectLst/>
                <a:latin typeface="宋体" panose="02010600030101010101" pitchFamily="2" charset="-122"/>
                <a:ea typeface="宋体" panose="02010600030101010101" pitchFamily="2" charset="-122"/>
                <a:sym typeface="Arial" panose="020B0604020202020204" pitchFamily="34" charset="0"/>
              </a:rPr>
              <a:t>配套练习册练习</a:t>
            </a: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4" descr="5A1F554BBB30DBB91D9383E0030F19A5">
            <a:extLst>
              <a:ext uri="{FF2B5EF4-FFF2-40B4-BE49-F238E27FC236}">
                <a16:creationId xmlns:a16="http://schemas.microsoft.com/office/drawing/2014/main" xmlns="" id="{165EB5BC-5DDA-4F4F-943D-04063E3E7C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60" r="26848"/>
          <a:stretch>
            <a:fillRect/>
          </a:stretch>
        </p:blipFill>
        <p:spPr bwMode="auto">
          <a:xfrm>
            <a:off x="1090867" y="1172405"/>
            <a:ext cx="3463416" cy="267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6" name="图片 3" descr="3">
            <a:extLst>
              <a:ext uri="{FF2B5EF4-FFF2-40B4-BE49-F238E27FC236}">
                <a16:creationId xmlns:a16="http://schemas.microsoft.com/office/drawing/2014/main" xmlns="" id="{C03E9788-C44D-4CC5-8ED0-25912E91B02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0689" b="13399"/>
          <a:stretch>
            <a:fillRect/>
          </a:stretch>
        </p:blipFill>
        <p:spPr bwMode="auto">
          <a:xfrm>
            <a:off x="4925153" y="1172405"/>
            <a:ext cx="3195782" cy="267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直接连接符 14">
            <a:extLst>
              <a:ext uri="{FF2B5EF4-FFF2-40B4-BE49-F238E27FC236}">
                <a16:creationId xmlns:a16="http://schemas.microsoft.com/office/drawing/2014/main" xmlns="" id="{74043E21-0EBF-42F8-B299-9F4BCB9D4CB5}"/>
              </a:ext>
            </a:extLst>
          </p:cNvPr>
          <p:cNvSpPr>
            <a:spLocks noChangeShapeType="1"/>
          </p:cNvSpPr>
          <p:nvPr/>
        </p:nvSpPr>
        <p:spPr bwMode="auto">
          <a:xfrm flipH="1" flipV="1">
            <a:off x="2512182" y="1986895"/>
            <a:ext cx="9525" cy="533400"/>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a:extLst>
              <a:ext uri="{FF2B5EF4-FFF2-40B4-BE49-F238E27FC236}">
                <a16:creationId xmlns:a16="http://schemas.microsoft.com/office/drawing/2014/main" xmlns="" id="{859578D1-DB4A-43AB-9BAA-665B1E341F7F}"/>
              </a:ext>
            </a:extLst>
          </p:cNvPr>
          <p:cNvSpPr>
            <a:spLocks noChangeShapeType="1"/>
          </p:cNvSpPr>
          <p:nvPr/>
        </p:nvSpPr>
        <p:spPr bwMode="auto">
          <a:xfrm flipH="1" flipV="1">
            <a:off x="2521707" y="2520295"/>
            <a:ext cx="919163" cy="0"/>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a:extLst>
              <a:ext uri="{FF2B5EF4-FFF2-40B4-BE49-F238E27FC236}">
                <a16:creationId xmlns:a16="http://schemas.microsoft.com/office/drawing/2014/main" xmlns="" id="{436F4481-50C9-428D-9166-4A7F7071BABA}"/>
              </a:ext>
            </a:extLst>
          </p:cNvPr>
          <p:cNvSpPr>
            <a:spLocks noChangeShapeType="1"/>
          </p:cNvSpPr>
          <p:nvPr/>
        </p:nvSpPr>
        <p:spPr bwMode="auto">
          <a:xfrm>
            <a:off x="3409120" y="1999595"/>
            <a:ext cx="17462" cy="534987"/>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直接连接符 8">
            <a:extLst>
              <a:ext uri="{FF2B5EF4-FFF2-40B4-BE49-F238E27FC236}">
                <a16:creationId xmlns:a16="http://schemas.microsoft.com/office/drawing/2014/main" xmlns="" id="{C034B869-2500-4320-B82C-2A287C7063CF}"/>
              </a:ext>
            </a:extLst>
          </p:cNvPr>
          <p:cNvSpPr>
            <a:spLocks noChangeShapeType="1"/>
          </p:cNvSpPr>
          <p:nvPr/>
        </p:nvSpPr>
        <p:spPr bwMode="auto">
          <a:xfrm flipH="1">
            <a:off x="2521707" y="1613832"/>
            <a:ext cx="463550" cy="385763"/>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9">
            <a:extLst>
              <a:ext uri="{FF2B5EF4-FFF2-40B4-BE49-F238E27FC236}">
                <a16:creationId xmlns:a16="http://schemas.microsoft.com/office/drawing/2014/main" xmlns="" id="{55D12EE0-E049-486D-A649-D14A7FC40F4E}"/>
              </a:ext>
            </a:extLst>
          </p:cNvPr>
          <p:cNvSpPr>
            <a:spLocks noChangeShapeType="1"/>
          </p:cNvSpPr>
          <p:nvPr/>
        </p:nvSpPr>
        <p:spPr bwMode="auto">
          <a:xfrm>
            <a:off x="2985257" y="1601132"/>
            <a:ext cx="439738" cy="398463"/>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六边形 10">
            <a:extLst>
              <a:ext uri="{FF2B5EF4-FFF2-40B4-BE49-F238E27FC236}">
                <a16:creationId xmlns:a16="http://schemas.microsoft.com/office/drawing/2014/main" xmlns="" id="{32F1B009-7A98-46D1-B26F-9955124B1065}"/>
              </a:ext>
            </a:extLst>
          </p:cNvPr>
          <p:cNvSpPr>
            <a:spLocks noChangeArrowheads="1"/>
          </p:cNvSpPr>
          <p:nvPr/>
        </p:nvSpPr>
        <p:spPr bwMode="auto">
          <a:xfrm>
            <a:off x="6881019" y="2137300"/>
            <a:ext cx="433387" cy="431800"/>
          </a:xfrm>
          <a:prstGeom prst="hexagon">
            <a:avLst>
              <a:gd name="adj" fmla="val 25092"/>
              <a:gd name="vf" fmla="val 115470"/>
            </a:avLst>
          </a:prstGeom>
          <a:noFill/>
          <a:ln w="31750">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00"/>
          </a:p>
        </p:txBody>
      </p:sp>
      <p:grpSp>
        <p:nvGrpSpPr>
          <p:cNvPr id="14" name="组合 1">
            <a:extLst>
              <a:ext uri="{FF2B5EF4-FFF2-40B4-BE49-F238E27FC236}">
                <a16:creationId xmlns:a16="http://schemas.microsoft.com/office/drawing/2014/main" xmlns="" id="{B2AFC102-A4F4-477D-8D2E-C8C1C12BD162}"/>
              </a:ext>
            </a:extLst>
          </p:cNvPr>
          <p:cNvGrpSpPr>
            <a:grpSpLocks/>
          </p:cNvGrpSpPr>
          <p:nvPr/>
        </p:nvGrpSpPr>
        <p:grpSpPr bwMode="auto">
          <a:xfrm>
            <a:off x="7777" y="-30366"/>
            <a:ext cx="2006600" cy="493712"/>
            <a:chOff x="100" y="40"/>
            <a:chExt cx="3160" cy="778"/>
          </a:xfrm>
        </p:grpSpPr>
        <p:cxnSp>
          <p:nvCxnSpPr>
            <p:cNvPr id="16" name="直线连接符 10">
              <a:extLst>
                <a:ext uri="{FF2B5EF4-FFF2-40B4-BE49-F238E27FC236}">
                  <a16:creationId xmlns:a16="http://schemas.microsoft.com/office/drawing/2014/main" xmlns="" id="{137A53B7-FEA3-4AFE-8F63-408926993921}"/>
                </a:ext>
              </a:extLst>
            </p:cNvPr>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文本框 18">
              <a:extLst>
                <a:ext uri="{FF2B5EF4-FFF2-40B4-BE49-F238E27FC236}">
                  <a16:creationId xmlns:a16="http://schemas.microsoft.com/office/drawing/2014/main" xmlns="" id="{9DDB1FE6-7221-4588-AC47-C1297A694088}"/>
                </a:ext>
              </a:extLst>
            </p:cNvPr>
            <p:cNvSpPr txBox="1">
              <a:spLocks noChangeArrowheads="1"/>
            </p:cNvSpPr>
            <p:nvPr/>
          </p:nvSpPr>
          <p:spPr bwMode="auto">
            <a:xfrm>
              <a:off x="870" y="4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a:latin typeface="宋体" panose="02010600030101010101" pitchFamily="2" charset="-122"/>
                  <a:cs typeface="Yuanti SC"/>
                </a:rPr>
                <a:t>导入新知</a:t>
              </a:r>
            </a:p>
          </p:txBody>
        </p:sp>
        <p:sp>
          <p:nvSpPr>
            <p:cNvPr id="19" name="Freeform 74">
              <a:extLst>
                <a:ext uri="{FF2B5EF4-FFF2-40B4-BE49-F238E27FC236}">
                  <a16:creationId xmlns:a16="http://schemas.microsoft.com/office/drawing/2014/main" xmlns="" id="{7C8A4A30-B692-4059-8D22-5D0530423ED6}"/>
                </a:ext>
              </a:extLst>
            </p:cNvPr>
            <p:cNvSpPr>
              <a:spLocks noChangeAspect="1" noEditPoints="1"/>
            </p:cNvSpPr>
            <p:nvPr/>
          </p:nvSpPr>
          <p:spPr bwMode="auto">
            <a:xfrm>
              <a:off x="248" y="158"/>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par>
                                <p:cTn id="11" presetID="9"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dissolv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0658" name="文本框 3"/>
          <p:cNvSpPr txBox="1"/>
          <p:nvPr/>
        </p:nvSpPr>
        <p:spPr>
          <a:xfrm>
            <a:off x="652522" y="1565537"/>
            <a:ext cx="7834196" cy="1107996"/>
          </a:xfrm>
          <a:prstGeom prst="rect">
            <a:avLst/>
          </a:prstGeom>
          <a:noFill/>
          <a:ln w="9525">
            <a:noFill/>
          </a:ln>
        </p:spPr>
        <p:txBody>
          <a:bodyPr wrap="none">
            <a:spAutoFit/>
          </a:bodyPr>
          <a:lstStyle/>
          <a:p>
            <a:pPr algn="ctr" defTabSz="685800">
              <a:defRPr/>
            </a:pPr>
            <a:r>
              <a:rPr lang="zh-CN" altLang="en-US" sz="6600" b="1" noProof="1">
                <a:solidFill>
                  <a:srgbClr val="FF6600"/>
                </a:solidFill>
                <a:latin typeface="宋体" panose="02010600030101010101" pitchFamily="2" charset="-122"/>
              </a:rPr>
              <a:t>七彩课堂  伴你成长</a:t>
            </a:r>
          </a:p>
        </p:txBody>
      </p:sp>
    </p:spTree>
    <p:extLst>
      <p:ext uri="{BB962C8B-B14F-4D97-AF65-F5344CB8AC3E}">
        <p14:creationId xmlns:p14="http://schemas.microsoft.com/office/powerpoint/2010/main" val="56392546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图片 3" descr="0d8eb1c7e8261e339826d094b35be2ef">
            <a:extLst>
              <a:ext uri="{FF2B5EF4-FFF2-40B4-BE49-F238E27FC236}">
                <a16:creationId xmlns:a16="http://schemas.microsoft.com/office/drawing/2014/main" xmlns="" id="{8D62E8F6-9CF8-42D4-A64A-0A493344BA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175" y="1282700"/>
            <a:ext cx="3811588"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0" name="图片 1" descr="4">
            <a:extLst>
              <a:ext uri="{FF2B5EF4-FFF2-40B4-BE49-F238E27FC236}">
                <a16:creationId xmlns:a16="http://schemas.microsoft.com/office/drawing/2014/main" xmlns="" id="{7B9F41BD-3D9B-4369-AF20-3B84816E55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1738" y="1094394"/>
            <a:ext cx="2701697" cy="278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矩形 7170">
            <a:extLst>
              <a:ext uri="{FF2B5EF4-FFF2-40B4-BE49-F238E27FC236}">
                <a16:creationId xmlns:a16="http://schemas.microsoft.com/office/drawing/2014/main" xmlns="" id="{48F61658-2812-4DFC-90A6-CD678F6A6936}"/>
              </a:ext>
            </a:extLst>
          </p:cNvPr>
          <p:cNvSpPr>
            <a:spLocks noChangeArrowheads="1"/>
          </p:cNvSpPr>
          <p:nvPr/>
        </p:nvSpPr>
        <p:spPr bwMode="auto">
          <a:xfrm>
            <a:off x="1136650" y="3673475"/>
            <a:ext cx="31702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nchor="ctr">
            <a:spAutoFit/>
          </a:bodyPr>
          <a:lstStyle/>
          <a:p>
            <a:r>
              <a:rPr lang="en-US" altLang="zh-CN" sz="2100">
                <a:latin typeface="黑体" panose="02010609060101010101" pitchFamily="49" charset="-122"/>
                <a:ea typeface="黑体" panose="02010609060101010101" pitchFamily="49" charset="-122"/>
              </a:rPr>
              <a:t> </a:t>
            </a:r>
          </a:p>
          <a:p>
            <a:r>
              <a:rPr lang="zh-CN" altLang="en-US" sz="2100">
                <a:latin typeface="黑体" panose="02010609060101010101" pitchFamily="49" charset="-122"/>
                <a:ea typeface="黑体" panose="02010609060101010101" pitchFamily="49" charset="-122"/>
              </a:rPr>
              <a:t>中国某一村远景图</a:t>
            </a:r>
          </a:p>
        </p:txBody>
      </p:sp>
      <p:sp>
        <p:nvSpPr>
          <p:cNvPr id="37892" name="矩形 24584">
            <a:extLst>
              <a:ext uri="{FF2B5EF4-FFF2-40B4-BE49-F238E27FC236}">
                <a16:creationId xmlns:a16="http://schemas.microsoft.com/office/drawing/2014/main" xmlns="" id="{3DA16901-E67B-4FE0-9A2B-A531E727BA64}"/>
              </a:ext>
            </a:extLst>
          </p:cNvPr>
          <p:cNvSpPr>
            <a:spLocks noChangeArrowheads="1"/>
          </p:cNvSpPr>
          <p:nvPr/>
        </p:nvSpPr>
        <p:spPr bwMode="auto">
          <a:xfrm>
            <a:off x="4306888" y="3979863"/>
            <a:ext cx="37322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100" dirty="0" smtClean="0">
                <a:latin typeface="黑体" panose="02010609060101010101" pitchFamily="49" charset="-122"/>
                <a:ea typeface="黑体" panose="02010609060101010101" pitchFamily="49" charset="-122"/>
              </a:rPr>
              <a:t>五</a:t>
            </a:r>
            <a:r>
              <a:rPr lang="zh-CN" altLang="en-US" sz="2100" dirty="0">
                <a:latin typeface="黑体" panose="02010609060101010101" pitchFamily="49" charset="-122"/>
                <a:ea typeface="黑体" panose="02010609060101010101" pitchFamily="49" charset="-122"/>
              </a:rPr>
              <a:t>角大楼</a:t>
            </a:r>
          </a:p>
        </p:txBody>
      </p:sp>
      <p:sp>
        <p:nvSpPr>
          <p:cNvPr id="24579" name="直接连接符 24578">
            <a:extLst>
              <a:ext uri="{FF2B5EF4-FFF2-40B4-BE49-F238E27FC236}">
                <a16:creationId xmlns:a16="http://schemas.microsoft.com/office/drawing/2014/main" xmlns="" id="{1B3720F3-3794-45A6-924E-CF34AB9D354C}"/>
              </a:ext>
            </a:extLst>
          </p:cNvPr>
          <p:cNvSpPr>
            <a:spLocks noChangeShapeType="1"/>
          </p:cNvSpPr>
          <p:nvPr/>
        </p:nvSpPr>
        <p:spPr bwMode="auto">
          <a:xfrm flipH="1">
            <a:off x="4233863" y="2073275"/>
            <a:ext cx="596900" cy="782638"/>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直接连接符 4">
            <a:extLst>
              <a:ext uri="{FF2B5EF4-FFF2-40B4-BE49-F238E27FC236}">
                <a16:creationId xmlns:a16="http://schemas.microsoft.com/office/drawing/2014/main" xmlns="" id="{BC9D5C2A-4EA7-452C-B2AD-FF2101610671}"/>
              </a:ext>
            </a:extLst>
          </p:cNvPr>
          <p:cNvSpPr>
            <a:spLocks noChangeShapeType="1"/>
          </p:cNvSpPr>
          <p:nvPr/>
        </p:nvSpPr>
        <p:spPr bwMode="auto">
          <a:xfrm flipH="1" flipV="1">
            <a:off x="4246563" y="2841625"/>
            <a:ext cx="1905000" cy="458788"/>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5">
            <a:extLst>
              <a:ext uri="{FF2B5EF4-FFF2-40B4-BE49-F238E27FC236}">
                <a16:creationId xmlns:a16="http://schemas.microsoft.com/office/drawing/2014/main" xmlns="" id="{80016710-D7E0-4603-B83D-ED73B067D39D}"/>
              </a:ext>
            </a:extLst>
          </p:cNvPr>
          <p:cNvSpPr>
            <a:spLocks noChangeShapeType="1"/>
          </p:cNvSpPr>
          <p:nvPr/>
        </p:nvSpPr>
        <p:spPr bwMode="auto">
          <a:xfrm flipH="1">
            <a:off x="4818063" y="1960563"/>
            <a:ext cx="1685925" cy="112712"/>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a:extLst>
              <a:ext uri="{FF2B5EF4-FFF2-40B4-BE49-F238E27FC236}">
                <a16:creationId xmlns:a16="http://schemas.microsoft.com/office/drawing/2014/main" xmlns="" id="{0EAB748C-C449-4649-A4B9-03814C65899E}"/>
              </a:ext>
            </a:extLst>
          </p:cNvPr>
          <p:cNvSpPr>
            <a:spLocks noChangeShapeType="1"/>
          </p:cNvSpPr>
          <p:nvPr/>
        </p:nvSpPr>
        <p:spPr bwMode="auto">
          <a:xfrm flipH="1" flipV="1">
            <a:off x="6505575" y="1946275"/>
            <a:ext cx="1011238" cy="585788"/>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a:extLst>
              <a:ext uri="{FF2B5EF4-FFF2-40B4-BE49-F238E27FC236}">
                <a16:creationId xmlns:a16="http://schemas.microsoft.com/office/drawing/2014/main" xmlns="" id="{42A08C6F-F89C-41D9-A281-17936D47B7E4}"/>
              </a:ext>
            </a:extLst>
          </p:cNvPr>
          <p:cNvSpPr>
            <a:spLocks noChangeShapeType="1"/>
          </p:cNvSpPr>
          <p:nvPr/>
        </p:nvSpPr>
        <p:spPr bwMode="auto">
          <a:xfrm flipH="1">
            <a:off x="6151563" y="2532063"/>
            <a:ext cx="1366837" cy="768350"/>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13">
            <a:extLst>
              <a:ext uri="{FF2B5EF4-FFF2-40B4-BE49-F238E27FC236}">
                <a16:creationId xmlns:a16="http://schemas.microsoft.com/office/drawing/2014/main" xmlns="" id="{9EBD97A2-AEB2-437F-A328-DE5D17FDE4AB}"/>
              </a:ext>
            </a:extLst>
          </p:cNvPr>
          <p:cNvSpPr>
            <a:spLocks noChangeShapeType="1"/>
          </p:cNvSpPr>
          <p:nvPr/>
        </p:nvSpPr>
        <p:spPr bwMode="auto">
          <a:xfrm>
            <a:off x="1327150" y="2659063"/>
            <a:ext cx="936625" cy="668337"/>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直接连接符 14">
            <a:extLst>
              <a:ext uri="{FF2B5EF4-FFF2-40B4-BE49-F238E27FC236}">
                <a16:creationId xmlns:a16="http://schemas.microsoft.com/office/drawing/2014/main" xmlns="" id="{CF16ADD2-24CE-489C-BD21-3DA746717D5A}"/>
              </a:ext>
            </a:extLst>
          </p:cNvPr>
          <p:cNvSpPr>
            <a:spLocks noChangeShapeType="1"/>
          </p:cNvSpPr>
          <p:nvPr/>
        </p:nvSpPr>
        <p:spPr bwMode="auto">
          <a:xfrm flipH="1" flipV="1">
            <a:off x="2249488" y="3316288"/>
            <a:ext cx="1336675" cy="0"/>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直接连接符 15">
            <a:extLst>
              <a:ext uri="{FF2B5EF4-FFF2-40B4-BE49-F238E27FC236}">
                <a16:creationId xmlns:a16="http://schemas.microsoft.com/office/drawing/2014/main" xmlns="" id="{C0D8D67C-1748-468D-99E4-C11F84E08177}"/>
              </a:ext>
            </a:extLst>
          </p:cNvPr>
          <p:cNvSpPr>
            <a:spLocks noChangeShapeType="1"/>
          </p:cNvSpPr>
          <p:nvPr/>
        </p:nvSpPr>
        <p:spPr bwMode="auto">
          <a:xfrm rot="780000" flipH="1">
            <a:off x="3660775" y="2670175"/>
            <a:ext cx="180975" cy="685800"/>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16">
            <a:extLst>
              <a:ext uri="{FF2B5EF4-FFF2-40B4-BE49-F238E27FC236}">
                <a16:creationId xmlns:a16="http://schemas.microsoft.com/office/drawing/2014/main" xmlns="" id="{A2AA3FD6-8DE4-4EAE-9220-C0C5AD1B4A1D}"/>
              </a:ext>
            </a:extLst>
          </p:cNvPr>
          <p:cNvSpPr>
            <a:spLocks noChangeShapeType="1"/>
          </p:cNvSpPr>
          <p:nvPr/>
        </p:nvSpPr>
        <p:spPr bwMode="auto">
          <a:xfrm flipH="1" flipV="1">
            <a:off x="1303338" y="1960563"/>
            <a:ext cx="23812" cy="714375"/>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7">
            <a:extLst>
              <a:ext uri="{FF2B5EF4-FFF2-40B4-BE49-F238E27FC236}">
                <a16:creationId xmlns:a16="http://schemas.microsoft.com/office/drawing/2014/main" xmlns="" id="{05FC2DAA-4F50-42EC-B439-7F0EB23BD955}"/>
              </a:ext>
            </a:extLst>
          </p:cNvPr>
          <p:cNvSpPr>
            <a:spLocks noChangeShapeType="1"/>
          </p:cNvSpPr>
          <p:nvPr/>
        </p:nvSpPr>
        <p:spPr bwMode="auto">
          <a:xfrm rot="-5820000" flipH="1" flipV="1">
            <a:off x="1492250" y="1525588"/>
            <a:ext cx="209550" cy="584200"/>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直接连接符 18">
            <a:extLst>
              <a:ext uri="{FF2B5EF4-FFF2-40B4-BE49-F238E27FC236}">
                <a16:creationId xmlns:a16="http://schemas.microsoft.com/office/drawing/2014/main" xmlns="" id="{AE7C30FE-638C-4AE9-B1E4-EFEC0E5D6A6A}"/>
              </a:ext>
            </a:extLst>
          </p:cNvPr>
          <p:cNvSpPr>
            <a:spLocks noChangeShapeType="1"/>
          </p:cNvSpPr>
          <p:nvPr/>
        </p:nvSpPr>
        <p:spPr bwMode="auto">
          <a:xfrm flipH="1" flipV="1">
            <a:off x="1874838" y="1679575"/>
            <a:ext cx="917575" cy="80963"/>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19">
            <a:extLst>
              <a:ext uri="{FF2B5EF4-FFF2-40B4-BE49-F238E27FC236}">
                <a16:creationId xmlns:a16="http://schemas.microsoft.com/office/drawing/2014/main" xmlns="" id="{DEEF3C43-AADF-43B4-9EC4-EAC6C63C5411}"/>
              </a:ext>
            </a:extLst>
          </p:cNvPr>
          <p:cNvSpPr>
            <a:spLocks noChangeShapeType="1"/>
          </p:cNvSpPr>
          <p:nvPr/>
        </p:nvSpPr>
        <p:spPr bwMode="auto">
          <a:xfrm flipH="1" flipV="1">
            <a:off x="2792413" y="1747838"/>
            <a:ext cx="793750" cy="446087"/>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0">
            <a:extLst>
              <a:ext uri="{FF2B5EF4-FFF2-40B4-BE49-F238E27FC236}">
                <a16:creationId xmlns:a16="http://schemas.microsoft.com/office/drawing/2014/main" xmlns="" id="{44F8633E-E6AB-4FC7-A42B-D973881ECC52}"/>
              </a:ext>
            </a:extLst>
          </p:cNvPr>
          <p:cNvSpPr>
            <a:spLocks noChangeShapeType="1"/>
          </p:cNvSpPr>
          <p:nvPr/>
        </p:nvSpPr>
        <p:spPr bwMode="auto">
          <a:xfrm rot="3420000" flipH="1" flipV="1">
            <a:off x="3439319" y="2439194"/>
            <a:ext cx="600075" cy="1587"/>
          </a:xfrm>
          <a:prstGeom prst="line">
            <a:avLst/>
          </a:prstGeom>
          <a:noFill/>
          <a:ln w="762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 name="组合 1">
            <a:extLst>
              <a:ext uri="{FF2B5EF4-FFF2-40B4-BE49-F238E27FC236}">
                <a16:creationId xmlns:a16="http://schemas.microsoft.com/office/drawing/2014/main" xmlns="" id="{B2AFC102-A4F4-477D-8D2E-C8C1C12BD162}"/>
              </a:ext>
            </a:extLst>
          </p:cNvPr>
          <p:cNvGrpSpPr>
            <a:grpSpLocks/>
          </p:cNvGrpSpPr>
          <p:nvPr/>
        </p:nvGrpSpPr>
        <p:grpSpPr bwMode="auto">
          <a:xfrm>
            <a:off x="7777" y="-30366"/>
            <a:ext cx="2006600" cy="493712"/>
            <a:chOff x="100" y="40"/>
            <a:chExt cx="3160" cy="778"/>
          </a:xfrm>
        </p:grpSpPr>
        <p:cxnSp>
          <p:nvCxnSpPr>
            <p:cNvPr id="24" name="直线连接符 10">
              <a:extLst>
                <a:ext uri="{FF2B5EF4-FFF2-40B4-BE49-F238E27FC236}">
                  <a16:creationId xmlns:a16="http://schemas.microsoft.com/office/drawing/2014/main" xmlns="" id="{137A53B7-FEA3-4AFE-8F63-408926993921}"/>
                </a:ext>
              </a:extLst>
            </p:cNvPr>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 name="文本框 18">
              <a:extLst>
                <a:ext uri="{FF2B5EF4-FFF2-40B4-BE49-F238E27FC236}">
                  <a16:creationId xmlns:a16="http://schemas.microsoft.com/office/drawing/2014/main" xmlns="" id="{9DDB1FE6-7221-4588-AC47-C1297A694088}"/>
                </a:ext>
              </a:extLst>
            </p:cNvPr>
            <p:cNvSpPr txBox="1">
              <a:spLocks noChangeArrowheads="1"/>
            </p:cNvSpPr>
            <p:nvPr/>
          </p:nvSpPr>
          <p:spPr bwMode="auto">
            <a:xfrm>
              <a:off x="870" y="4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a:latin typeface="宋体" panose="02010600030101010101" pitchFamily="2" charset="-122"/>
                  <a:cs typeface="Yuanti SC"/>
                </a:rPr>
                <a:t>导入新知</a:t>
              </a:r>
            </a:p>
          </p:txBody>
        </p:sp>
        <p:sp>
          <p:nvSpPr>
            <p:cNvPr id="26" name="Freeform 74">
              <a:extLst>
                <a:ext uri="{FF2B5EF4-FFF2-40B4-BE49-F238E27FC236}">
                  <a16:creationId xmlns:a16="http://schemas.microsoft.com/office/drawing/2014/main" xmlns="" id="{7C8A4A30-B692-4059-8D22-5D0530423ED6}"/>
                </a:ext>
              </a:extLst>
            </p:cNvPr>
            <p:cNvSpPr>
              <a:spLocks noChangeAspect="1" noEditPoints="1"/>
            </p:cNvSpPr>
            <p:nvPr/>
          </p:nvSpPr>
          <p:spPr bwMode="auto">
            <a:xfrm>
              <a:off x="248" y="158"/>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dissolve">
                                      <p:cBhvr>
                                        <p:cTn id="10" dur="500"/>
                                        <p:tgtEl>
                                          <p:spTgt spid="16"/>
                                        </p:tgtEl>
                                      </p:cBhvr>
                                    </p:animEffect>
                                  </p:childTnLst>
                                </p:cTn>
                              </p:par>
                              <p:par>
                                <p:cTn id="11" presetID="9"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dissolve">
                                      <p:cBhvr>
                                        <p:cTn id="13" dur="500"/>
                                        <p:tgtEl>
                                          <p:spTgt spid="21"/>
                                        </p:tgtEl>
                                      </p:cBhvr>
                                    </p:animEffect>
                                  </p:childTnLst>
                                </p:cTn>
                              </p:par>
                              <p:par>
                                <p:cTn id="14" presetID="9"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par>
                                <p:cTn id="17" presetID="9"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par>
                                <p:cTn id="26" presetID="9"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dissolve">
                                      <p:cBhvr>
                                        <p:cTn id="28" dur="500"/>
                                        <p:tgtEl>
                                          <p:spTgt spid="1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par>
                                <p:cTn id="34" presetID="9"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dissolve">
                                      <p:cBhvr>
                                        <p:cTn id="36" dur="500"/>
                                        <p:tgtEl>
                                          <p:spTgt spid="5"/>
                                        </p:tgtEl>
                                      </p:cBhvr>
                                    </p:animEffect>
                                  </p:childTnLst>
                                </p:cTn>
                              </p:par>
                              <p:par>
                                <p:cTn id="37" presetID="9" presetClass="entr" presetSubtype="0" fill="hold" nodeType="withEffect">
                                  <p:stCondLst>
                                    <p:cond delay="0"/>
                                  </p:stCondLst>
                                  <p:childTnLst>
                                    <p:set>
                                      <p:cBhvr>
                                        <p:cTn id="38" dur="1" fill="hold">
                                          <p:stCondLst>
                                            <p:cond delay="0"/>
                                          </p:stCondLst>
                                        </p:cTn>
                                        <p:tgtEl>
                                          <p:spTgt spid="24579"/>
                                        </p:tgtEl>
                                        <p:attrNameLst>
                                          <p:attrName>style.visibility</p:attrName>
                                        </p:attrNameLst>
                                      </p:cBhvr>
                                      <p:to>
                                        <p:strVal val="visible"/>
                                      </p:to>
                                    </p:set>
                                    <p:animEffect transition="in" filter="dissolve">
                                      <p:cBhvr>
                                        <p:cTn id="39" dur="500"/>
                                        <p:tgtEl>
                                          <p:spTgt spid="24579"/>
                                        </p:tgtEl>
                                      </p:cBhvr>
                                    </p:animEffect>
                                  </p:childTnLst>
                                </p:cTn>
                              </p:par>
                              <p:par>
                                <p:cTn id="40" presetID="9"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dissolve">
                                      <p:cBhvr>
                                        <p:cTn id="42" dur="500"/>
                                        <p:tgtEl>
                                          <p:spTgt spid="6"/>
                                        </p:tgtEl>
                                      </p:cBhvr>
                                    </p:animEffect>
                                  </p:childTnLst>
                                </p:cTn>
                              </p:par>
                              <p:par>
                                <p:cTn id="43" presetID="9"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dissolv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矩形 11">
            <a:extLst>
              <a:ext uri="{FF2B5EF4-FFF2-40B4-BE49-F238E27FC236}">
                <a16:creationId xmlns:a16="http://schemas.microsoft.com/office/drawing/2014/main" xmlns="" id="{DB5F5E77-E56C-47E2-8A26-768CED916E77}"/>
              </a:ext>
            </a:extLst>
          </p:cNvPr>
          <p:cNvSpPr>
            <a:spLocks noChangeArrowheads="1"/>
          </p:cNvSpPr>
          <p:nvPr/>
        </p:nvSpPr>
        <p:spPr bwMode="auto">
          <a:xfrm>
            <a:off x="885826" y="3101975"/>
            <a:ext cx="6857214" cy="1303177"/>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50000"/>
              </a:lnSpc>
              <a:spcBef>
                <a:spcPts val="0"/>
              </a:spcBef>
              <a:spcAft>
                <a:spcPts val="0"/>
              </a:spcAft>
              <a:buFontTx/>
              <a:buNone/>
            </a:pPr>
            <a:r>
              <a:rPr lang="en-US" altLang="zh-CN" sz="2800" b="1" dirty="0" smtClean="0">
                <a:solidFill>
                  <a:srgbClr val="FF0000"/>
                </a:solidFill>
                <a:latin typeface="+mn-lt"/>
                <a:ea typeface="楷体" panose="02010609060101010101" pitchFamily="49" charset="-122"/>
                <a:cs typeface="楷体" panose="02010609060101010101" pitchFamily="49" charset="-122"/>
              </a:rPr>
              <a:t>1. </a:t>
            </a:r>
            <a:r>
              <a:rPr lang="zh-CN" altLang="en-US" sz="2800" b="1" dirty="0" smtClean="0">
                <a:latin typeface="+mn-lt"/>
                <a:ea typeface="楷体" panose="02010609060101010101" pitchFamily="49" charset="-122"/>
                <a:cs typeface="楷体" panose="02010609060101010101" pitchFamily="49" charset="-122"/>
              </a:rPr>
              <a:t>理</a:t>
            </a:r>
            <a:r>
              <a:rPr lang="zh-CN" altLang="en-US" sz="2800" b="1" dirty="0">
                <a:latin typeface="+mn-lt"/>
                <a:ea typeface="楷体" panose="02010609060101010101" pitchFamily="49" charset="-122"/>
                <a:cs typeface="楷体" panose="02010609060101010101" pitchFamily="49" charset="-122"/>
              </a:rPr>
              <a:t>解并掌握</a:t>
            </a:r>
            <a:r>
              <a:rPr lang="zh-CN" altLang="en-US" sz="2800" b="1" dirty="0">
                <a:solidFill>
                  <a:srgbClr val="FF0000"/>
                </a:solidFill>
                <a:latin typeface="+mn-lt"/>
                <a:ea typeface="楷体" panose="02010609060101010101" pitchFamily="49" charset="-122"/>
                <a:cs typeface="楷体" panose="02010609060101010101" pitchFamily="49" charset="-122"/>
              </a:rPr>
              <a:t>多边形</a:t>
            </a:r>
            <a:r>
              <a:rPr lang="zh-CN" altLang="en-US" sz="2800" b="1" dirty="0">
                <a:latin typeface="+mn-lt"/>
                <a:ea typeface="楷体" panose="02010609060101010101" pitchFamily="49" charset="-122"/>
                <a:cs typeface="楷体" panose="02010609060101010101" pitchFamily="49" charset="-122"/>
              </a:rPr>
              <a:t>、</a:t>
            </a:r>
            <a:r>
              <a:rPr lang="zh-CN" altLang="en-US" sz="2800" b="1" dirty="0">
                <a:solidFill>
                  <a:srgbClr val="FF0000"/>
                </a:solidFill>
                <a:latin typeface="+mn-lt"/>
                <a:ea typeface="楷体" panose="02010609060101010101" pitchFamily="49" charset="-122"/>
                <a:cs typeface="楷体" panose="02010609060101010101" pitchFamily="49" charset="-122"/>
              </a:rPr>
              <a:t>正多边形</a:t>
            </a:r>
            <a:r>
              <a:rPr lang="zh-CN" altLang="en-US" sz="2800" b="1" dirty="0">
                <a:latin typeface="+mn-lt"/>
                <a:ea typeface="楷体" panose="02010609060101010101" pitchFamily="49" charset="-122"/>
                <a:cs typeface="楷体" panose="02010609060101010101" pitchFamily="49" charset="-122"/>
              </a:rPr>
              <a:t>的概念及相关定</a:t>
            </a:r>
            <a:r>
              <a:rPr lang="zh-CN" altLang="en-US" sz="2800" b="1" dirty="0" smtClean="0">
                <a:latin typeface="+mn-lt"/>
                <a:ea typeface="楷体" panose="02010609060101010101" pitchFamily="49" charset="-122"/>
                <a:cs typeface="楷体" panose="02010609060101010101" pitchFamily="49" charset="-122"/>
              </a:rPr>
              <a:t>义</a:t>
            </a:r>
            <a:r>
              <a:rPr lang="en-US" altLang="zh-CN" sz="2800" b="1" dirty="0" smtClean="0">
                <a:latin typeface="+mn-lt"/>
                <a:ea typeface="楷体" panose="02010609060101010101" pitchFamily="49" charset="-122"/>
                <a:cs typeface="楷体" panose="02010609060101010101" pitchFamily="49" charset="-122"/>
              </a:rPr>
              <a:t>.     </a:t>
            </a:r>
            <a:endParaRPr lang="zh-CN" altLang="en-US" sz="2800" b="1" dirty="0">
              <a:latin typeface="+mn-lt"/>
              <a:ea typeface="楷体" panose="02010609060101010101" pitchFamily="49" charset="-122"/>
              <a:cs typeface="楷体" panose="02010609060101010101" pitchFamily="49" charset="-122"/>
            </a:endParaRPr>
          </a:p>
        </p:txBody>
      </p:sp>
      <p:sp>
        <p:nvSpPr>
          <p:cNvPr id="33797" name="矩形 2">
            <a:extLst>
              <a:ext uri="{FF2B5EF4-FFF2-40B4-BE49-F238E27FC236}">
                <a16:creationId xmlns:a16="http://schemas.microsoft.com/office/drawing/2014/main" xmlns="" id="{0D8FAC60-65CB-481D-9E9A-FF4D0BC31140}"/>
              </a:ext>
            </a:extLst>
          </p:cNvPr>
          <p:cNvSpPr>
            <a:spLocks noChangeArrowheads="1"/>
          </p:cNvSpPr>
          <p:nvPr/>
        </p:nvSpPr>
        <p:spPr bwMode="auto">
          <a:xfrm>
            <a:off x="1359627" y="2127120"/>
            <a:ext cx="6808841" cy="767082"/>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50000"/>
              </a:lnSpc>
              <a:spcBef>
                <a:spcPts val="0"/>
              </a:spcBef>
              <a:spcAft>
                <a:spcPts val="0"/>
              </a:spcAft>
              <a:buFontTx/>
              <a:buNone/>
            </a:pPr>
            <a:r>
              <a:rPr lang="en-US" altLang="zh-CN" sz="2800" b="1" dirty="0" smtClean="0">
                <a:solidFill>
                  <a:srgbClr val="FF0000"/>
                </a:solidFill>
                <a:latin typeface="+mn-lt"/>
                <a:ea typeface="楷体" panose="02010609060101010101" pitchFamily="49" charset="-122"/>
                <a:cs typeface="楷体" panose="02010609060101010101" pitchFamily="49" charset="-122"/>
              </a:rPr>
              <a:t>2. </a:t>
            </a:r>
            <a:r>
              <a:rPr lang="zh-CN" altLang="zh-CN" sz="2800" b="1" dirty="0" smtClean="0">
                <a:latin typeface="+mn-lt"/>
                <a:ea typeface="楷体" panose="02010609060101010101" pitchFamily="49" charset="-122"/>
                <a:cs typeface="楷体" panose="02010609060101010101" pitchFamily="49" charset="-122"/>
              </a:rPr>
              <a:t>了</a:t>
            </a:r>
            <a:r>
              <a:rPr lang="zh-CN" altLang="zh-CN" sz="2800" b="1" dirty="0">
                <a:latin typeface="+mn-lt"/>
                <a:ea typeface="楷体" panose="02010609060101010101" pitchFamily="49" charset="-122"/>
                <a:cs typeface="楷体" panose="02010609060101010101" pitchFamily="49" charset="-122"/>
              </a:rPr>
              <a:t>解</a:t>
            </a:r>
            <a:r>
              <a:rPr lang="zh-CN" altLang="en-US" sz="2800" b="1" dirty="0">
                <a:latin typeface="+mn-lt"/>
                <a:ea typeface="楷体" panose="02010609060101010101" pitchFamily="49" charset="-122"/>
                <a:cs typeface="楷体" panose="02010609060101010101" pitchFamily="49" charset="-122"/>
                <a:sym typeface="微软雅黑" panose="020B0503020204020204" pitchFamily="34" charset="-122"/>
              </a:rPr>
              <a:t>什么是凸多边形和</a:t>
            </a:r>
            <a:r>
              <a:rPr lang="zh-CN" altLang="en-US" sz="2800" b="1" dirty="0">
                <a:solidFill>
                  <a:srgbClr val="FF0000"/>
                </a:solidFill>
                <a:latin typeface="+mn-lt"/>
                <a:ea typeface="楷体" panose="02010609060101010101" pitchFamily="49" charset="-122"/>
                <a:cs typeface="楷体" panose="02010609060101010101" pitchFamily="49" charset="-122"/>
                <a:sym typeface="微软雅黑" panose="020B0503020204020204" pitchFamily="34" charset="-122"/>
              </a:rPr>
              <a:t>正多边形</a:t>
            </a:r>
            <a:r>
              <a:rPr lang="en-US" altLang="zh-CN" sz="2800" b="1" dirty="0">
                <a:latin typeface="+mn-lt"/>
                <a:ea typeface="楷体" panose="02010609060101010101" pitchFamily="49" charset="-122"/>
                <a:cs typeface="楷体" panose="02010609060101010101" pitchFamily="49" charset="-122"/>
                <a:sym typeface="微软雅黑" panose="020B0503020204020204" pitchFamily="34" charset="-122"/>
              </a:rPr>
              <a:t>. </a:t>
            </a:r>
            <a:endParaRPr lang="zh-CN" altLang="zh-CN" sz="2800" b="1" dirty="0">
              <a:latin typeface="+mn-lt"/>
              <a:ea typeface="楷体" panose="02010609060101010101" pitchFamily="49" charset="-122"/>
              <a:cs typeface="楷体" panose="02010609060101010101" pitchFamily="49" charset="-122"/>
            </a:endParaRPr>
          </a:p>
        </p:txBody>
      </p:sp>
      <p:grpSp>
        <p:nvGrpSpPr>
          <p:cNvPr id="3" name="组合 2"/>
          <p:cNvGrpSpPr/>
          <p:nvPr/>
        </p:nvGrpSpPr>
        <p:grpSpPr>
          <a:xfrm>
            <a:off x="1588" y="17011"/>
            <a:ext cx="2017712" cy="477838"/>
            <a:chOff x="1588" y="17011"/>
            <a:chExt cx="2017712" cy="477838"/>
          </a:xfrm>
        </p:grpSpPr>
        <p:cxnSp>
          <p:nvCxnSpPr>
            <p:cNvPr id="15" name="直线连接符 14">
              <a:extLst>
                <a:ext uri="{FF2B5EF4-FFF2-40B4-BE49-F238E27FC236}">
                  <a16:creationId xmlns:a16="http://schemas.microsoft.com/office/drawing/2014/main" xmlns="" id="{DD110FB5-B73C-4920-94C6-5D19C12A88AD}"/>
                </a:ext>
              </a:extLst>
            </p:cNvPr>
            <p:cNvCxnSpPr/>
            <p:nvPr/>
          </p:nvCxnSpPr>
          <p:spPr>
            <a:xfrm>
              <a:off x="1588" y="455161"/>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941" name="文本框 18">
              <a:extLst>
                <a:ext uri="{FF2B5EF4-FFF2-40B4-BE49-F238E27FC236}">
                  <a16:creationId xmlns:a16="http://schemas.microsoft.com/office/drawing/2014/main" xmlns="" id="{E707CE47-FCB3-46ED-9123-EB98811BBCD1}"/>
                </a:ext>
              </a:extLst>
            </p:cNvPr>
            <p:cNvSpPr txBox="1">
              <a:spLocks noChangeArrowheads="1"/>
            </p:cNvSpPr>
            <p:nvPr/>
          </p:nvSpPr>
          <p:spPr bwMode="auto">
            <a:xfrm>
              <a:off x="552450" y="17011"/>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素养目标</a:t>
              </a:r>
            </a:p>
          </p:txBody>
        </p:sp>
        <p:sp>
          <p:nvSpPr>
            <p:cNvPr id="17" name="Freeform 74">
              <a:extLst>
                <a:ext uri="{FF2B5EF4-FFF2-40B4-BE49-F238E27FC236}">
                  <a16:creationId xmlns:a16="http://schemas.microsoft.com/office/drawing/2014/main" xmlns="" id="{E05544E3-C0A3-4CEF-8F9D-025E2F08A280}"/>
                </a:ext>
              </a:extLst>
            </p:cNvPr>
            <p:cNvSpPr>
              <a:spLocks noChangeAspect="1" noEditPoints="1"/>
            </p:cNvSpPr>
            <p:nvPr/>
          </p:nvSpPr>
          <p:spPr bwMode="auto">
            <a:xfrm>
              <a:off x="157163" y="91624"/>
              <a:ext cx="360362" cy="319087"/>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2" name="矩形 2">
            <a:extLst>
              <a:ext uri="{FF2B5EF4-FFF2-40B4-BE49-F238E27FC236}">
                <a16:creationId xmlns:a16="http://schemas.microsoft.com/office/drawing/2014/main" xmlns="" id="{438BE35A-E5BC-4CEA-A88F-A360850D2F05}"/>
              </a:ext>
            </a:extLst>
          </p:cNvPr>
          <p:cNvSpPr>
            <a:spLocks noChangeArrowheads="1"/>
          </p:cNvSpPr>
          <p:nvPr/>
        </p:nvSpPr>
        <p:spPr bwMode="auto">
          <a:xfrm>
            <a:off x="1627463" y="680426"/>
            <a:ext cx="7029975" cy="1303177"/>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50000"/>
              </a:lnSpc>
              <a:spcBef>
                <a:spcPts val="0"/>
              </a:spcBef>
              <a:spcAft>
                <a:spcPts val="0"/>
              </a:spcAft>
              <a:buFontTx/>
              <a:buNone/>
            </a:pPr>
            <a:r>
              <a:rPr lang="en-US" altLang="zh-CN" sz="2800" b="1" dirty="0" smtClean="0">
                <a:solidFill>
                  <a:srgbClr val="FF0000"/>
                </a:solidFill>
                <a:latin typeface="+mn-lt"/>
                <a:ea typeface="楷体" panose="02010609060101010101" pitchFamily="49" charset="-122"/>
                <a:cs typeface="楷体" panose="02010609060101010101" pitchFamily="49" charset="-122"/>
              </a:rPr>
              <a:t>3. </a:t>
            </a:r>
            <a:r>
              <a:rPr lang="zh-CN" altLang="zh-CN" sz="2800" b="1" dirty="0" smtClean="0">
                <a:latin typeface="+mn-lt"/>
                <a:ea typeface="楷体" panose="02010609060101010101" pitchFamily="49" charset="-122"/>
                <a:cs typeface="楷体" panose="02010609060101010101" pitchFamily="49" charset="-122"/>
              </a:rPr>
              <a:t>掌</a:t>
            </a:r>
            <a:r>
              <a:rPr lang="zh-CN" altLang="zh-CN" sz="2800" b="1" dirty="0">
                <a:latin typeface="+mn-lt"/>
                <a:ea typeface="楷体" panose="02010609060101010101" pitchFamily="49" charset="-122"/>
                <a:cs typeface="楷体" panose="02010609060101010101" pitchFamily="49" charset="-122"/>
              </a:rPr>
              <a:t>握</a:t>
            </a:r>
            <a:r>
              <a:rPr lang="zh-CN" altLang="en-US" sz="2800" b="1" dirty="0">
                <a:solidFill>
                  <a:srgbClr val="FF0000"/>
                </a:solidFill>
                <a:latin typeface="+mn-lt"/>
                <a:ea typeface="楷体" panose="02010609060101010101" pitchFamily="49" charset="-122"/>
                <a:cs typeface="楷体" panose="02010609060101010101" pitchFamily="49" charset="-122"/>
                <a:sym typeface="微软雅黑" panose="020B0503020204020204" pitchFamily="34" charset="-122"/>
              </a:rPr>
              <a:t>多边形对角线</a:t>
            </a:r>
            <a:r>
              <a:rPr lang="zh-CN" altLang="en-US" sz="2800" b="1" dirty="0">
                <a:latin typeface="+mn-lt"/>
                <a:ea typeface="楷体" panose="02010609060101010101" pitchFamily="49" charset="-122"/>
                <a:cs typeface="楷体" panose="02010609060101010101" pitchFamily="49" charset="-122"/>
                <a:sym typeface="微软雅黑" panose="020B0503020204020204" pitchFamily="34" charset="-122"/>
              </a:rPr>
              <a:t>的定义及公</a:t>
            </a:r>
            <a:r>
              <a:rPr lang="zh-CN" altLang="en-US" sz="2800" b="1" dirty="0" smtClean="0">
                <a:latin typeface="+mn-lt"/>
                <a:ea typeface="楷体" panose="02010609060101010101" pitchFamily="49" charset="-122"/>
                <a:cs typeface="楷体" panose="02010609060101010101" pitchFamily="49" charset="-122"/>
                <a:sym typeface="微软雅黑" panose="020B0503020204020204" pitchFamily="34" charset="-122"/>
              </a:rPr>
              <a:t>式，并</a:t>
            </a:r>
            <a:r>
              <a:rPr lang="zh-CN" altLang="en-US" sz="2800" b="1" dirty="0">
                <a:latin typeface="+mn-lt"/>
                <a:ea typeface="楷体" panose="02010609060101010101" pitchFamily="49" charset="-122"/>
                <a:cs typeface="楷体" panose="02010609060101010101" pitchFamily="49" charset="-122"/>
                <a:sym typeface="微软雅黑" panose="020B0503020204020204" pitchFamily="34" charset="-122"/>
              </a:rPr>
              <a:t>能运用公式解决相关问题</a:t>
            </a:r>
            <a:r>
              <a:rPr lang="en-US" altLang="zh-CN" sz="2800" b="1" dirty="0">
                <a:latin typeface="+mn-lt"/>
                <a:ea typeface="楷体" panose="02010609060101010101" pitchFamily="49" charset="-122"/>
                <a:cs typeface="楷体" panose="02010609060101010101" pitchFamily="49" charset="-122"/>
                <a:sym typeface="微软雅黑" panose="020B0503020204020204" pitchFamily="34" charset="-122"/>
              </a:rPr>
              <a:t>. </a:t>
            </a:r>
            <a:endParaRPr lang="zh-CN" altLang="zh-CN" sz="2800" b="1" dirty="0">
              <a:latin typeface="+mn-lt"/>
              <a:ea typeface="楷体" panose="02010609060101010101" pitchFamily="49" charset="-122"/>
              <a:cs typeface="楷体" panose="02010609060101010101" pitchFamily="49" charset="-122"/>
            </a:endParaRPr>
          </a:p>
        </p:txBody>
      </p:sp>
      <p:grpSp>
        <p:nvGrpSpPr>
          <p:cNvPr id="12" name="组合 11"/>
          <p:cNvGrpSpPr/>
          <p:nvPr/>
        </p:nvGrpSpPr>
        <p:grpSpPr>
          <a:xfrm>
            <a:off x="666782" y="410711"/>
            <a:ext cx="8102104" cy="4146576"/>
            <a:chOff x="-38068" y="71412"/>
            <a:chExt cx="8102104" cy="4146576"/>
          </a:xfrm>
        </p:grpSpPr>
        <p:grpSp>
          <p:nvGrpSpPr>
            <p:cNvPr id="13" name="组合 14"/>
            <p:cNvGrpSpPr/>
            <p:nvPr/>
          </p:nvGrpSpPr>
          <p:grpSpPr>
            <a:xfrm>
              <a:off x="-38068" y="139973"/>
              <a:ext cx="8101822" cy="4078015"/>
              <a:chOff x="224" y="-908"/>
              <a:chExt cx="14395" cy="8450"/>
            </a:xfrm>
          </p:grpSpPr>
          <p:sp>
            <p:nvSpPr>
              <p:cNvPr id="19" name="直接箭头连接符 18"/>
              <p:cNvSpPr/>
              <p:nvPr/>
            </p:nvSpPr>
            <p:spPr>
              <a:xfrm flipV="1">
                <a:off x="224" y="7447"/>
                <a:ext cx="13041" cy="95"/>
              </a:xfrm>
              <a:prstGeom prst="straightConnector1">
                <a:avLst/>
              </a:prstGeom>
              <a:ln w="508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20" name="肘形连接符 19"/>
              <p:cNvSpPr/>
              <p:nvPr/>
            </p:nvSpPr>
            <p:spPr>
              <a:xfrm rot="5400000" flipH="1" flipV="1">
                <a:off x="11555" y="1531"/>
                <a:ext cx="5504" cy="625"/>
              </a:xfrm>
              <a:prstGeom prst="bentConnector3">
                <a:avLst>
                  <a:gd name="adj1" fmla="val 38443"/>
                </a:avLst>
              </a:prstGeom>
              <a:ln w="57150">
                <a:solidFill>
                  <a:srgbClr val="1F497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sp>
        </p:grpSp>
        <p:cxnSp>
          <p:nvCxnSpPr>
            <p:cNvPr id="14" name="直接连接符 13"/>
            <p:cNvCxnSpPr/>
            <p:nvPr/>
          </p:nvCxnSpPr>
          <p:spPr bwMode="auto">
            <a:xfrm flipV="1">
              <a:off x="7268172" y="2762676"/>
              <a:ext cx="0" cy="1420098"/>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a:off x="7242553" y="2762676"/>
              <a:ext cx="442131" cy="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8064036" y="71412"/>
              <a:ext cx="0" cy="1010137"/>
            </a:xfrm>
            <a:prstGeom prst="straightConnector1">
              <a:avLst/>
            </a:prstGeom>
            <a:ln w="57150">
              <a:solidFill>
                <a:srgbClr val="1F497D"/>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3796"/>
                                        </p:tgtEl>
                                        <p:attrNameLst>
                                          <p:attrName>style.visibility</p:attrName>
                                        </p:attrNameLst>
                                      </p:cBhvr>
                                      <p:to>
                                        <p:strVal val="visible"/>
                                      </p:to>
                                    </p:set>
                                    <p:anim calcmode="lin" valueType="num">
                                      <p:cBhvr>
                                        <p:cTn id="11" dur="500" fill="hold"/>
                                        <p:tgtEl>
                                          <p:spTgt spid="33796"/>
                                        </p:tgtEl>
                                        <p:attrNameLst>
                                          <p:attrName>ppt_x</p:attrName>
                                        </p:attrNameLst>
                                      </p:cBhvr>
                                      <p:tavLst>
                                        <p:tav tm="0">
                                          <p:val>
                                            <p:strVal val="#ppt_x"/>
                                          </p:val>
                                        </p:tav>
                                        <p:tav tm="100000">
                                          <p:val>
                                            <p:strVal val="#ppt_x"/>
                                          </p:val>
                                        </p:tav>
                                      </p:tavLst>
                                    </p:anim>
                                    <p:anim calcmode="lin" valueType="num">
                                      <p:cBhvr>
                                        <p:cTn id="12"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3797"/>
                                        </p:tgtEl>
                                        <p:attrNameLst>
                                          <p:attrName>style.visibility</p:attrName>
                                        </p:attrNameLst>
                                      </p:cBhvr>
                                      <p:to>
                                        <p:strVal val="visible"/>
                                      </p:to>
                                    </p:set>
                                    <p:animEffect transition="in" filter="fade">
                                      <p:cBhvr>
                                        <p:cTn id="17" dur="1000"/>
                                        <p:tgtEl>
                                          <p:spTgt spid="33797"/>
                                        </p:tgtEl>
                                      </p:cBhvr>
                                    </p:animEffect>
                                    <p:anim calcmode="lin" valueType="num">
                                      <p:cBhvr>
                                        <p:cTn id="18" dur="1000" fill="hold"/>
                                        <p:tgtEl>
                                          <p:spTgt spid="33797"/>
                                        </p:tgtEl>
                                        <p:attrNameLst>
                                          <p:attrName>ppt_x</p:attrName>
                                        </p:attrNameLst>
                                      </p:cBhvr>
                                      <p:tavLst>
                                        <p:tav tm="0">
                                          <p:val>
                                            <p:strVal val="#ppt_x"/>
                                          </p:val>
                                        </p:tav>
                                        <p:tav tm="100000">
                                          <p:val>
                                            <p:strVal val="#ppt_x"/>
                                          </p:val>
                                        </p:tav>
                                      </p:tavLst>
                                    </p:anim>
                                    <p:anim calcmode="lin" valueType="num">
                                      <p:cBhvr>
                                        <p:cTn id="19" dur="1000" fill="hold"/>
                                        <p:tgtEl>
                                          <p:spTgt spid="33797"/>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P spid="33797"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文本框 6151">
            <a:extLst>
              <a:ext uri="{FF2B5EF4-FFF2-40B4-BE49-F238E27FC236}">
                <a16:creationId xmlns:a16="http://schemas.microsoft.com/office/drawing/2014/main" xmlns="" id="{AD1772C4-9828-4EB5-9554-9A015961DC56}"/>
              </a:ext>
            </a:extLst>
          </p:cNvPr>
          <p:cNvSpPr txBox="1">
            <a:spLocks noChangeArrowheads="1"/>
          </p:cNvSpPr>
          <p:nvPr/>
        </p:nvSpPr>
        <p:spPr bwMode="auto">
          <a:xfrm>
            <a:off x="3862388" y="502719"/>
            <a:ext cx="3549650" cy="459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latin typeface="黑体" panose="02010609060101010101" pitchFamily="49" charset="-122"/>
                <a:ea typeface="黑体" panose="02010609060101010101" pitchFamily="49" charset="-122"/>
                <a:sym typeface="宋体" panose="02010600030101010101" pitchFamily="2" charset="-122"/>
              </a:rPr>
              <a:t>多边形的定义及相关概念</a:t>
            </a:r>
          </a:p>
        </p:txBody>
      </p:sp>
      <p:sp>
        <p:nvSpPr>
          <p:cNvPr id="25" name="Rectangle 5">
            <a:extLst>
              <a:ext uri="{FF2B5EF4-FFF2-40B4-BE49-F238E27FC236}">
                <a16:creationId xmlns:a16="http://schemas.microsoft.com/office/drawing/2014/main" xmlns="" id="{36E7DDA1-4AC0-4B8B-9B30-F190BD603F73}"/>
              </a:ext>
            </a:extLst>
          </p:cNvPr>
          <p:cNvSpPr>
            <a:spLocks noChangeArrowheads="1"/>
          </p:cNvSpPr>
          <p:nvPr/>
        </p:nvSpPr>
        <p:spPr bwMode="auto">
          <a:xfrm>
            <a:off x="766049" y="2314879"/>
            <a:ext cx="7958501" cy="1052596"/>
          </a:xfrm>
          <a:prstGeom prst="rect">
            <a:avLst/>
          </a:prstGeom>
          <a:noFill/>
          <a:ln w="9525">
            <a:noFill/>
            <a:miter lim="800000"/>
          </a:ln>
          <a:effectLst/>
        </p:spPr>
        <p:txBody>
          <a:bodyPr wrap="square" anchor="ctr">
            <a:spAutoFit/>
          </a:bodyPr>
          <a:lstStyle/>
          <a:p>
            <a:pPr>
              <a:lnSpc>
                <a:spcPct val="130000"/>
              </a:lnSpc>
              <a:buFontTx/>
              <a:buNone/>
              <a:defRPr/>
            </a:pPr>
            <a:r>
              <a:rPr lang="zh-CN" altLang="en-US" sz="2400" b="1" dirty="0" smtClean="0">
                <a:latin typeface="楷体" panose="02010609060101010101" pitchFamily="49" charset="-122"/>
                <a:ea typeface="楷体" panose="02010609060101010101" pitchFamily="49" charset="-122"/>
                <a:cs typeface="宋体" panose="02010600030101010101" pitchFamily="2" charset="-122"/>
              </a:rPr>
              <a:t>       观</a:t>
            </a:r>
            <a:r>
              <a:rPr lang="zh-CN" altLang="en-US" sz="2400" b="1" dirty="0">
                <a:latin typeface="楷体" panose="02010609060101010101" pitchFamily="49" charset="-122"/>
                <a:ea typeface="楷体" panose="02010609060101010101" pitchFamily="49" charset="-122"/>
                <a:cs typeface="宋体" panose="02010600030101010101" pitchFamily="2" charset="-122"/>
              </a:rPr>
              <a:t>察画某多边形的过</a:t>
            </a:r>
            <a:r>
              <a:rPr lang="zh-CN" altLang="en-US" sz="2400" b="1" dirty="0" smtClean="0">
                <a:latin typeface="楷体" panose="02010609060101010101" pitchFamily="49" charset="-122"/>
                <a:ea typeface="楷体" panose="02010609060101010101" pitchFamily="49" charset="-122"/>
                <a:cs typeface="宋体" panose="02010600030101010101" pitchFamily="2" charset="-122"/>
              </a:rPr>
              <a:t>程，类</a:t>
            </a:r>
            <a:r>
              <a:rPr lang="zh-CN" altLang="en-US" sz="2400" b="1" dirty="0">
                <a:latin typeface="楷体" panose="02010609060101010101" pitchFamily="49" charset="-122"/>
                <a:ea typeface="楷体" panose="02010609060101010101" pitchFamily="49" charset="-122"/>
                <a:cs typeface="宋体" panose="02010600030101010101" pitchFamily="2" charset="-122"/>
              </a:rPr>
              <a:t>比三角形的概</a:t>
            </a:r>
            <a:r>
              <a:rPr lang="zh-CN" altLang="en-US" sz="2400" b="1" dirty="0" smtClean="0">
                <a:latin typeface="楷体" panose="02010609060101010101" pitchFamily="49" charset="-122"/>
                <a:ea typeface="楷体" panose="02010609060101010101" pitchFamily="49" charset="-122"/>
                <a:cs typeface="宋体" panose="02010600030101010101" pitchFamily="2" charset="-122"/>
              </a:rPr>
              <a:t>念，你</a:t>
            </a:r>
            <a:r>
              <a:rPr lang="zh-CN" altLang="en-US" sz="2400" b="1" dirty="0">
                <a:latin typeface="楷体" panose="02010609060101010101" pitchFamily="49" charset="-122"/>
                <a:ea typeface="楷体" panose="02010609060101010101" pitchFamily="49" charset="-122"/>
                <a:cs typeface="宋体" panose="02010600030101010101" pitchFamily="2" charset="-122"/>
              </a:rPr>
              <a:t>能说出什么是多边形吗？</a:t>
            </a:r>
            <a:endParaRPr lang="zh-CN" altLang="en-US" sz="2100" b="1" dirty="0">
              <a:latin typeface="楷体" panose="02010609060101010101" pitchFamily="49" charset="-122"/>
              <a:ea typeface="楷体" panose="02010609060101010101" pitchFamily="49" charset="-122"/>
            </a:endParaRPr>
          </a:p>
        </p:txBody>
      </p:sp>
      <p:cxnSp>
        <p:nvCxnSpPr>
          <p:cNvPr id="27" name="直接连接符 26">
            <a:extLst>
              <a:ext uri="{FF2B5EF4-FFF2-40B4-BE49-F238E27FC236}">
                <a16:creationId xmlns:a16="http://schemas.microsoft.com/office/drawing/2014/main" xmlns="" id="{16B8D2F9-E168-4471-A60A-9B157FB1F71A}"/>
              </a:ext>
            </a:extLst>
          </p:cNvPr>
          <p:cNvCxnSpPr>
            <a:cxnSpLocks noChangeShapeType="1"/>
          </p:cNvCxnSpPr>
          <p:nvPr/>
        </p:nvCxnSpPr>
        <p:spPr bwMode="auto">
          <a:xfrm flipH="1">
            <a:off x="5327650" y="2836863"/>
            <a:ext cx="1027113" cy="5953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29" name="直接连接符 28">
            <a:extLst>
              <a:ext uri="{FF2B5EF4-FFF2-40B4-BE49-F238E27FC236}">
                <a16:creationId xmlns:a16="http://schemas.microsoft.com/office/drawing/2014/main" xmlns="" id="{1A628FD1-8383-43BE-BA4C-FFFA7C38213F}"/>
              </a:ext>
            </a:extLst>
          </p:cNvPr>
          <p:cNvCxnSpPr>
            <a:cxnSpLocks noChangeShapeType="1"/>
          </p:cNvCxnSpPr>
          <p:nvPr/>
        </p:nvCxnSpPr>
        <p:spPr bwMode="auto">
          <a:xfrm>
            <a:off x="5327650" y="3430588"/>
            <a:ext cx="757238" cy="11890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33" name="直接连接符 32">
            <a:extLst>
              <a:ext uri="{FF2B5EF4-FFF2-40B4-BE49-F238E27FC236}">
                <a16:creationId xmlns:a16="http://schemas.microsoft.com/office/drawing/2014/main" xmlns="" id="{BA9E6BEF-4B33-42AB-AD0C-57ACA79B4CDC}"/>
              </a:ext>
            </a:extLst>
          </p:cNvPr>
          <p:cNvCxnSpPr>
            <a:cxnSpLocks noChangeShapeType="1"/>
          </p:cNvCxnSpPr>
          <p:nvPr/>
        </p:nvCxnSpPr>
        <p:spPr bwMode="auto">
          <a:xfrm flipV="1">
            <a:off x="6084888" y="4395788"/>
            <a:ext cx="1241425" cy="21748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36" name="直接连接符 35">
            <a:extLst>
              <a:ext uri="{FF2B5EF4-FFF2-40B4-BE49-F238E27FC236}">
                <a16:creationId xmlns:a16="http://schemas.microsoft.com/office/drawing/2014/main" xmlns="" id="{D167EA6D-638B-4AB1-8861-0BCDC412AA8C}"/>
              </a:ext>
            </a:extLst>
          </p:cNvPr>
          <p:cNvCxnSpPr>
            <a:cxnSpLocks noChangeShapeType="1"/>
          </p:cNvCxnSpPr>
          <p:nvPr/>
        </p:nvCxnSpPr>
        <p:spPr bwMode="auto">
          <a:xfrm>
            <a:off x="6354763" y="2836863"/>
            <a:ext cx="1133475" cy="7032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38" name="直接连接符 37">
            <a:extLst>
              <a:ext uri="{FF2B5EF4-FFF2-40B4-BE49-F238E27FC236}">
                <a16:creationId xmlns:a16="http://schemas.microsoft.com/office/drawing/2014/main" xmlns="" id="{0024428D-877F-41F0-9A85-DADAFE99808B}"/>
              </a:ext>
            </a:extLst>
          </p:cNvPr>
          <p:cNvCxnSpPr>
            <a:cxnSpLocks noChangeShapeType="1"/>
          </p:cNvCxnSpPr>
          <p:nvPr/>
        </p:nvCxnSpPr>
        <p:spPr bwMode="auto">
          <a:xfrm flipH="1">
            <a:off x="7335838" y="3540125"/>
            <a:ext cx="152400" cy="8636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sp>
        <p:nvSpPr>
          <p:cNvPr id="6154" name="Rectangle 5">
            <a:extLst>
              <a:ext uri="{FF2B5EF4-FFF2-40B4-BE49-F238E27FC236}">
                <a16:creationId xmlns:a16="http://schemas.microsoft.com/office/drawing/2014/main" xmlns="" id="{6458AC4A-7FD8-477A-A7D7-8A2B5DDCC0E5}"/>
              </a:ext>
            </a:extLst>
          </p:cNvPr>
          <p:cNvSpPr/>
          <p:nvPr/>
        </p:nvSpPr>
        <p:spPr>
          <a:xfrm>
            <a:off x="1729718" y="3514381"/>
            <a:ext cx="3565525" cy="1255728"/>
          </a:xfrm>
          <a:prstGeom prst="rect">
            <a:avLst/>
          </a:prstGeom>
          <a:noFill/>
          <a:ln w="9525">
            <a:noFill/>
            <a:miter/>
          </a:ln>
        </p:spPr>
        <p:txBody>
          <a:bodyPr anchor="ctr">
            <a:spAutoFit/>
          </a:bodyPr>
          <a:lstStyle/>
          <a:p>
            <a:pPr>
              <a:lnSpc>
                <a:spcPct val="120000"/>
              </a:lnSpc>
              <a:defRPr/>
            </a:pPr>
            <a:r>
              <a:rPr lang="zh-CN" altLang="en-US" sz="2100" b="1" noProof="1">
                <a:latin typeface="宋体" panose="02010600030101010101" pitchFamily="2" charset="-122"/>
                <a:cs typeface="+mn-ea"/>
              </a:rPr>
              <a:t>在</a:t>
            </a:r>
            <a:r>
              <a:rPr lang="zh-CN" altLang="en-US" sz="2100" b="1" noProof="1">
                <a:solidFill>
                  <a:srgbClr val="FF0000"/>
                </a:solidFill>
                <a:latin typeface="宋体" panose="02010600030101010101" pitchFamily="2" charset="-122"/>
                <a:cs typeface="+mn-ea"/>
              </a:rPr>
              <a:t>平面</a:t>
            </a:r>
            <a:r>
              <a:rPr lang="zh-CN" altLang="en-US" sz="2100" b="1" noProof="1" smtClean="0">
                <a:latin typeface="宋体" panose="02010600030101010101" pitchFamily="2" charset="-122"/>
                <a:cs typeface="+mn-ea"/>
              </a:rPr>
              <a:t>内，由</a:t>
            </a:r>
            <a:r>
              <a:rPr lang="zh-CN" altLang="en-US" sz="2100" b="1" noProof="1">
                <a:solidFill>
                  <a:srgbClr val="FF0000"/>
                </a:solidFill>
                <a:latin typeface="宋体" panose="02010600030101010101" pitchFamily="2" charset="-122"/>
                <a:cs typeface="+mn-ea"/>
              </a:rPr>
              <a:t>一些线段首尾顺次相接组成的封闭图形</a:t>
            </a:r>
            <a:r>
              <a:rPr lang="zh-CN" altLang="en-US" sz="2100" b="1" noProof="1">
                <a:latin typeface="宋体" panose="02010600030101010101" pitchFamily="2" charset="-122"/>
                <a:cs typeface="+mn-ea"/>
              </a:rPr>
              <a:t>叫做</a:t>
            </a:r>
            <a:r>
              <a:rPr lang="zh-CN" altLang="en-US" sz="2100" b="1" u="wavy" noProof="1">
                <a:solidFill>
                  <a:srgbClr val="FF0000"/>
                </a:solidFill>
                <a:latin typeface="宋体" panose="02010600030101010101" pitchFamily="2" charset="-122"/>
                <a:cs typeface="+mn-ea"/>
              </a:rPr>
              <a:t>多边形</a:t>
            </a:r>
            <a:r>
              <a:rPr lang="en-US" altLang="zh-CN" sz="2100" b="1" noProof="1">
                <a:solidFill>
                  <a:srgbClr val="FF0000"/>
                </a:solidFill>
                <a:latin typeface="宋体" panose="02010600030101010101" pitchFamily="2" charset="-122"/>
                <a:cs typeface="+mn-ea"/>
              </a:rPr>
              <a:t>.</a:t>
            </a:r>
          </a:p>
        </p:txBody>
      </p:sp>
      <p:sp>
        <p:nvSpPr>
          <p:cNvPr id="5123" name="TextBox 10">
            <a:extLst>
              <a:ext uri="{FF2B5EF4-FFF2-40B4-BE49-F238E27FC236}">
                <a16:creationId xmlns:a16="http://schemas.microsoft.com/office/drawing/2014/main" xmlns="" id="{0273DFCD-9538-4FEC-AE81-42D3331127FA}"/>
              </a:ext>
            </a:extLst>
          </p:cNvPr>
          <p:cNvSpPr txBox="1">
            <a:spLocks noChangeArrowheads="1"/>
          </p:cNvSpPr>
          <p:nvPr/>
        </p:nvSpPr>
        <p:spPr bwMode="auto">
          <a:xfrm>
            <a:off x="907220" y="1043212"/>
            <a:ext cx="32832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smtClean="0">
                <a:latin typeface="楷体" panose="02010609060101010101" pitchFamily="49" charset="-122"/>
                <a:ea typeface="楷体" panose="02010609060101010101" pitchFamily="49" charset="-122"/>
              </a:rPr>
              <a:t>      什</a:t>
            </a:r>
            <a:r>
              <a:rPr lang="zh-CN" altLang="en-US" sz="2400" b="1" dirty="0">
                <a:latin typeface="楷体" panose="02010609060101010101" pitchFamily="49" charset="-122"/>
                <a:ea typeface="楷体" panose="02010609060101010101" pitchFamily="49" charset="-122"/>
              </a:rPr>
              <a:t>么是三角形？</a:t>
            </a:r>
          </a:p>
        </p:txBody>
      </p:sp>
      <p:sp>
        <p:nvSpPr>
          <p:cNvPr id="3" name="文本框 2">
            <a:extLst>
              <a:ext uri="{FF2B5EF4-FFF2-40B4-BE49-F238E27FC236}">
                <a16:creationId xmlns:a16="http://schemas.microsoft.com/office/drawing/2014/main" xmlns="" id="{DD204CD5-0545-4F18-8596-5C8FE8E11CB8}"/>
              </a:ext>
            </a:extLst>
          </p:cNvPr>
          <p:cNvSpPr txBox="1">
            <a:spLocks noChangeArrowheads="1"/>
          </p:cNvSpPr>
          <p:nvPr/>
        </p:nvSpPr>
        <p:spPr bwMode="auto">
          <a:xfrm>
            <a:off x="1830663" y="1366838"/>
            <a:ext cx="672610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400" b="1" dirty="0">
                <a:latin typeface="宋体" panose="02010600030101010101" pitchFamily="2" charset="-122"/>
              </a:rPr>
              <a:t>由</a:t>
            </a:r>
            <a:r>
              <a:rPr lang="zh-CN" altLang="en-US" sz="2400" b="1" dirty="0">
                <a:solidFill>
                  <a:srgbClr val="FF0000"/>
                </a:solidFill>
                <a:latin typeface="宋体" panose="02010600030101010101" pitchFamily="2" charset="-122"/>
              </a:rPr>
              <a:t>不在同一条直线上的三条线段首尾顺次相接</a:t>
            </a:r>
            <a:r>
              <a:rPr lang="zh-CN" altLang="en-US" sz="2400" b="1" dirty="0">
                <a:latin typeface="宋体" panose="02010600030101010101" pitchFamily="2" charset="-122"/>
              </a:rPr>
              <a:t>所组成的图形叫做</a:t>
            </a:r>
            <a:r>
              <a:rPr lang="zh-CN" altLang="en-US" sz="2400" b="1" dirty="0">
                <a:solidFill>
                  <a:srgbClr val="FF0000"/>
                </a:solidFill>
                <a:latin typeface="宋体" panose="02010600030101010101" pitchFamily="2" charset="-122"/>
              </a:rPr>
              <a:t>三角形</a:t>
            </a:r>
            <a:r>
              <a:rPr lang="en-US" altLang="zh-CN" sz="2400" b="1" dirty="0">
                <a:solidFill>
                  <a:srgbClr val="FF0000"/>
                </a:solidFill>
                <a:latin typeface="宋体" panose="02010600030101010101" pitchFamily="2" charset="-122"/>
              </a:rPr>
              <a:t>.</a:t>
            </a:r>
          </a:p>
        </p:txBody>
      </p:sp>
      <p:grpSp>
        <p:nvGrpSpPr>
          <p:cNvPr id="40973"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23769"/>
            <a:ext cx="2006600" cy="477838"/>
            <a:chOff x="123" y="40"/>
            <a:chExt cx="3160" cy="752"/>
          </a:xfrm>
        </p:grpSpPr>
        <p:cxnSp>
          <p:nvCxnSpPr>
            <p:cNvPr id="2"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0975"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4"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40977" name="组合 4">
            <a:extLst>
              <a:ext uri="{FF2B5EF4-FFF2-40B4-BE49-F238E27FC236}">
                <a16:creationId xmlns:a16="http://schemas.microsoft.com/office/drawing/2014/main" xmlns="" id="{01E16ADA-5513-499F-AAB7-6D7DFC88D3E3}"/>
              </a:ext>
            </a:extLst>
          </p:cNvPr>
          <p:cNvGrpSpPr>
            <a:grpSpLocks/>
          </p:cNvGrpSpPr>
          <p:nvPr/>
        </p:nvGrpSpPr>
        <p:grpSpPr bwMode="auto">
          <a:xfrm>
            <a:off x="2027292" y="552877"/>
            <a:ext cx="1685925" cy="409790"/>
            <a:chOff x="3528" y="1168"/>
            <a:chExt cx="2654" cy="644"/>
          </a:xfrm>
        </p:grpSpPr>
        <p:sp>
          <p:nvSpPr>
            <p:cNvPr id="6" name="圆角矩形 5">
              <a:extLst>
                <a:ext uri="{FF2B5EF4-FFF2-40B4-BE49-F238E27FC236}">
                  <a16:creationId xmlns:a16="http://schemas.microsoft.com/office/drawing/2014/main" xmlns="" id="{6CBFCBF5-0951-411F-9D5C-BB912D38CDB1}"/>
                </a:ext>
              </a:extLst>
            </p:cNvPr>
            <p:cNvSpPr/>
            <p:nvPr/>
          </p:nvSpPr>
          <p:spPr>
            <a:xfrm>
              <a:off x="3528"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0979" name="矩形 1">
              <a:extLst>
                <a:ext uri="{FF2B5EF4-FFF2-40B4-BE49-F238E27FC236}">
                  <a16:creationId xmlns:a16="http://schemas.microsoft.com/office/drawing/2014/main" xmlns="" id="{107224B7-01DE-4150-8F6C-7F3A5C98BE0C}"/>
                </a:ext>
              </a:extLst>
            </p:cNvPr>
            <p:cNvSpPr>
              <a:spLocks noChangeArrowheads="1"/>
            </p:cNvSpPr>
            <p:nvPr/>
          </p:nvSpPr>
          <p:spPr bwMode="auto">
            <a:xfrm>
              <a:off x="3758" y="1203"/>
              <a:ext cx="2108"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anose="02020603050405020304" pitchFamily="18" charset="0"/>
                  <a:ea typeface="黑体" panose="02010609060101010101" pitchFamily="49" charset="-122"/>
                </a:rPr>
                <a:t>知识点 </a:t>
              </a:r>
              <a:r>
                <a:rPr lang="en-US" altLang="zh-CN" sz="2400" b="1" dirty="0">
                  <a:solidFill>
                    <a:schemeClr val="bg1"/>
                  </a:solidFill>
                  <a:latin typeface="Times New Roman" panose="02020603050405020304" pitchFamily="18" charset="0"/>
                  <a:ea typeface="黑体" panose="02010609060101010101" pitchFamily="49" charset="-122"/>
                </a:rPr>
                <a:t>1</a:t>
              </a:r>
              <a:endParaRPr lang="zh-CN" altLang="en-US" sz="2400" b="1" dirty="0">
                <a:solidFill>
                  <a:schemeClr val="bg1"/>
                </a:solidFill>
                <a:latin typeface="Times New Roman" panose="02020603050405020304" pitchFamily="18" charset="0"/>
                <a:ea typeface="黑体" panose="02010609060101010101" pitchFamily="49" charset="-122"/>
              </a:endParaRPr>
            </a:p>
          </p:txBody>
        </p:sp>
      </p:grpSp>
      <p:sp>
        <p:nvSpPr>
          <p:cNvPr id="23" name="矩形 22"/>
          <p:cNvSpPr/>
          <p:nvPr/>
        </p:nvSpPr>
        <p:spPr>
          <a:xfrm>
            <a:off x="725378" y="1076581"/>
            <a:ext cx="1266693" cy="461665"/>
          </a:xfrm>
          <a:prstGeom prst="rect">
            <a:avLst/>
          </a:prstGeom>
        </p:spPr>
        <p:txBody>
          <a:bodyPr wrap="none">
            <a:spAutoFit/>
          </a:bodyPr>
          <a:lstStyle/>
          <a:p>
            <a:r>
              <a:rPr lang="zh-CN" altLang="en-US" sz="2400" b="1" dirty="0">
                <a:solidFill>
                  <a:srgbClr val="0000FF"/>
                </a:solidFill>
                <a:latin typeface="Times New Roman" pitchFamily="18" charset="0"/>
                <a:ea typeface="黑体" panose="02010609060101010101" pitchFamily="2" charset="-122"/>
                <a:cs typeface="Times New Roman" pitchFamily="18" charset="0"/>
              </a:rPr>
              <a:t>问题1：</a:t>
            </a:r>
            <a:endParaRPr lang="zh-CN" altLang="en-US" dirty="0">
              <a:solidFill>
                <a:prstClr val="black"/>
              </a:solidFill>
              <a:ea typeface="宋体"/>
            </a:endParaRPr>
          </a:p>
        </p:txBody>
      </p:sp>
      <p:sp>
        <p:nvSpPr>
          <p:cNvPr id="28" name="矩形 27"/>
          <p:cNvSpPr/>
          <p:nvPr/>
        </p:nvSpPr>
        <p:spPr>
          <a:xfrm>
            <a:off x="683692" y="2390253"/>
            <a:ext cx="1266693" cy="461665"/>
          </a:xfrm>
          <a:prstGeom prst="rect">
            <a:avLst/>
          </a:prstGeom>
        </p:spPr>
        <p:txBody>
          <a:bodyPr wrap="none">
            <a:spAutoFit/>
          </a:bodyPr>
          <a:lstStyle/>
          <a:p>
            <a:r>
              <a:rPr lang="zh-CN" altLang="en-US" sz="2400" b="1" dirty="0">
                <a:solidFill>
                  <a:srgbClr val="0000FF"/>
                </a:solidFill>
                <a:latin typeface="Times New Roman" pitchFamily="18" charset="0"/>
                <a:ea typeface="黑体" panose="02010609060101010101" pitchFamily="2" charset="-122"/>
                <a:cs typeface="Times New Roman" pitchFamily="18" charset="0"/>
              </a:rPr>
              <a:t>问</a:t>
            </a:r>
            <a:r>
              <a:rPr lang="zh-CN" altLang="en-US" sz="2400" b="1" dirty="0" smtClean="0">
                <a:solidFill>
                  <a:srgbClr val="0000FF"/>
                </a:solidFill>
                <a:latin typeface="Times New Roman" pitchFamily="18" charset="0"/>
                <a:ea typeface="黑体" panose="02010609060101010101" pitchFamily="2" charset="-122"/>
                <a:cs typeface="Times New Roman" pitchFamily="18" charset="0"/>
              </a:rPr>
              <a:t>题</a:t>
            </a:r>
            <a:r>
              <a:rPr lang="en-US" altLang="zh-CN" sz="2400" b="1" dirty="0" smtClean="0">
                <a:solidFill>
                  <a:srgbClr val="0000FF"/>
                </a:solidFill>
                <a:latin typeface="Times New Roman" pitchFamily="18" charset="0"/>
                <a:ea typeface="黑体" panose="02010609060101010101" pitchFamily="2" charset="-122"/>
                <a:cs typeface="Times New Roman" pitchFamily="18" charset="0"/>
              </a:rPr>
              <a:t>2</a:t>
            </a:r>
            <a:r>
              <a:rPr lang="zh-CN" altLang="en-US" sz="2400" b="1" dirty="0" smtClean="0">
                <a:solidFill>
                  <a:srgbClr val="0000FF"/>
                </a:solidFill>
                <a:latin typeface="Times New Roman" pitchFamily="18" charset="0"/>
                <a:ea typeface="黑体" panose="02010609060101010101" pitchFamily="2" charset="-122"/>
                <a:cs typeface="Times New Roman" pitchFamily="18" charset="0"/>
              </a:rPr>
              <a:t>：</a:t>
            </a:r>
            <a:endParaRPr lang="zh-CN" altLang="en-US" dirty="0">
              <a:solidFill>
                <a:prstClr val="black"/>
              </a:solidFill>
              <a:ea typeface="宋体"/>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down)">
                                      <p:cBhvr>
                                        <p:cTn id="32" dur="500"/>
                                        <p:tgtEl>
                                          <p:spTgt spid="3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6154"/>
                                        </p:tgtEl>
                                        <p:attrNameLst>
                                          <p:attrName>style.visibility</p:attrName>
                                        </p:attrNameLst>
                                      </p:cBhvr>
                                      <p:to>
                                        <p:strVal val="visible"/>
                                      </p:to>
                                    </p:set>
                                    <p:anim calcmode="lin" valueType="num">
                                      <p:cBhvr>
                                        <p:cTn id="42" dur="500" fill="hold"/>
                                        <p:tgtEl>
                                          <p:spTgt spid="6154"/>
                                        </p:tgtEl>
                                        <p:attrNameLst>
                                          <p:attrName>ppt_w</p:attrName>
                                        </p:attrNameLst>
                                      </p:cBhvr>
                                      <p:tavLst>
                                        <p:tav tm="0">
                                          <p:val>
                                            <p:fltVal val="0"/>
                                          </p:val>
                                        </p:tav>
                                        <p:tav tm="100000">
                                          <p:val>
                                            <p:strVal val="#ppt_w"/>
                                          </p:val>
                                        </p:tav>
                                      </p:tavLst>
                                    </p:anim>
                                    <p:anim calcmode="lin" valueType="num">
                                      <p:cBhvr>
                                        <p:cTn id="43" dur="500" fill="hold"/>
                                        <p:tgtEl>
                                          <p:spTgt spid="6154"/>
                                        </p:tgtEl>
                                        <p:attrNameLst>
                                          <p:attrName>ppt_h</p:attrName>
                                        </p:attrNameLst>
                                      </p:cBhvr>
                                      <p:tavLst>
                                        <p:tav tm="0">
                                          <p:val>
                                            <p:fltVal val="0"/>
                                          </p:val>
                                        </p:tav>
                                        <p:tav tm="100000">
                                          <p:val>
                                            <p:strVal val="#ppt_h"/>
                                          </p:val>
                                        </p:tav>
                                      </p:tavLst>
                                    </p:anim>
                                    <p:animEffect transition="in" filter="fade">
                                      <p:cBhvr>
                                        <p:cTn id="44" dur="500"/>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5">
            <a:extLst>
              <a:ext uri="{FF2B5EF4-FFF2-40B4-BE49-F238E27FC236}">
                <a16:creationId xmlns:a16="http://schemas.microsoft.com/office/drawing/2014/main" xmlns="" id="{D8B6105D-F54C-42D9-A6F9-DD6E620E3495}"/>
              </a:ext>
            </a:extLst>
          </p:cNvPr>
          <p:cNvSpPr>
            <a:spLocks noChangeArrowheads="1"/>
          </p:cNvSpPr>
          <p:nvPr/>
        </p:nvSpPr>
        <p:spPr bwMode="auto">
          <a:xfrm>
            <a:off x="1120079" y="541346"/>
            <a:ext cx="7187443" cy="1200329"/>
          </a:xfrm>
          <a:prstGeom prst="rect">
            <a:avLst/>
          </a:prstGeom>
          <a:noFill/>
          <a:ln w="9525">
            <a:noFill/>
            <a:miter lim="800000"/>
          </a:ln>
          <a:effectLst/>
        </p:spPr>
        <p:txBody>
          <a:bodyPr wrap="square" anchor="ctr">
            <a:spAutoFit/>
          </a:bodyPr>
          <a:lstStyle/>
          <a:p>
            <a:pPr>
              <a:lnSpc>
                <a:spcPct val="150000"/>
              </a:lnSpc>
              <a:buFontTx/>
              <a:buNone/>
              <a:defRPr/>
            </a:pPr>
            <a:r>
              <a:rPr lang="en-US" altLang="zh-CN" sz="2400" b="1" dirty="0" smtClean="0">
                <a:solidFill>
                  <a:srgbClr val="0000FF"/>
                </a:solidFill>
                <a:latin typeface="黑体" panose="02010609060101010101" pitchFamily="49" charset="-122"/>
                <a:ea typeface="黑体" panose="02010609060101010101" pitchFamily="49" charset="-122"/>
              </a:rPr>
              <a:t>【</a:t>
            </a:r>
            <a:r>
              <a:rPr lang="zh-CN" altLang="en-US" sz="2400" b="1" dirty="0" smtClean="0">
                <a:solidFill>
                  <a:srgbClr val="0000FF"/>
                </a:solidFill>
                <a:latin typeface="黑体" panose="02010609060101010101" pitchFamily="49" charset="-122"/>
                <a:ea typeface="黑体" panose="02010609060101010101" pitchFamily="49" charset="-122"/>
              </a:rPr>
              <a:t>思考</a:t>
            </a:r>
            <a:r>
              <a:rPr lang="en-US" altLang="zh-CN" sz="2400" b="1" dirty="0" smtClean="0">
                <a:solidFill>
                  <a:srgbClr val="0000FF"/>
                </a:solidFill>
                <a:latin typeface="黑体" panose="02010609060101010101" pitchFamily="49" charset="-122"/>
                <a:ea typeface="黑体" panose="02010609060101010101" pitchFamily="49" charset="-122"/>
              </a:rPr>
              <a:t>】</a:t>
            </a:r>
            <a:r>
              <a:rPr lang="zh-CN" altLang="en-US" sz="2400" b="1" dirty="0" smtClean="0">
                <a:solidFill>
                  <a:srgbClr val="0000FF"/>
                </a:solidFill>
                <a:latin typeface="黑体" panose="02010609060101010101" pitchFamily="49" charset="-122"/>
                <a:ea typeface="黑体" panose="02010609060101010101" pitchFamily="49" charset="-122"/>
              </a:rPr>
              <a:t> </a:t>
            </a:r>
            <a:r>
              <a:rPr lang="zh-CN" altLang="en-US" sz="2400" b="1" dirty="0" smtClean="0">
                <a:latin typeface="楷体" panose="02010609060101010101" pitchFamily="49" charset="-122"/>
                <a:ea typeface="楷体" panose="02010609060101010101" pitchFamily="49" charset="-122"/>
                <a:sym typeface="+mn-ea"/>
              </a:rPr>
              <a:t>比</a:t>
            </a:r>
            <a:r>
              <a:rPr lang="zh-CN" altLang="en-US" sz="2400" b="1" dirty="0">
                <a:latin typeface="楷体" panose="02010609060101010101" pitchFamily="49" charset="-122"/>
                <a:ea typeface="楷体" panose="02010609060101010101" pitchFamily="49" charset="-122"/>
                <a:sym typeface="+mn-ea"/>
              </a:rPr>
              <a:t>较</a:t>
            </a:r>
            <a:r>
              <a:rPr lang="zh-CN" altLang="en-US" sz="2400" b="1" dirty="0">
                <a:latin typeface="楷体" panose="02010609060101010101" pitchFamily="49" charset="-122"/>
                <a:ea typeface="楷体" panose="02010609060101010101" pitchFamily="49" charset="-122"/>
              </a:rPr>
              <a:t>多边形的定义与三角形的定</a:t>
            </a:r>
            <a:r>
              <a:rPr lang="zh-CN" altLang="en-US" sz="2400" b="1" dirty="0" smtClean="0">
                <a:latin typeface="楷体" panose="02010609060101010101" pitchFamily="49" charset="-122"/>
                <a:ea typeface="楷体" panose="02010609060101010101" pitchFamily="49" charset="-122"/>
              </a:rPr>
              <a:t>义，为</a:t>
            </a:r>
            <a:r>
              <a:rPr lang="zh-CN" altLang="en-US" sz="2400" b="1" dirty="0">
                <a:latin typeface="楷体" panose="02010609060101010101" pitchFamily="49" charset="-122"/>
                <a:ea typeface="楷体" panose="02010609060101010101" pitchFamily="49" charset="-122"/>
              </a:rPr>
              <a:t>什么要强调“在平面内”呢？怎样命名多边形呢？</a:t>
            </a:r>
          </a:p>
        </p:txBody>
      </p:sp>
      <p:sp>
        <p:nvSpPr>
          <p:cNvPr id="6156" name="Rectangle 5">
            <a:extLst>
              <a:ext uri="{FF2B5EF4-FFF2-40B4-BE49-F238E27FC236}">
                <a16:creationId xmlns:a16="http://schemas.microsoft.com/office/drawing/2014/main" xmlns="" id="{57A0CCB4-286E-4F85-8D3C-68AD7FE74503}"/>
              </a:ext>
            </a:extLst>
          </p:cNvPr>
          <p:cNvSpPr>
            <a:spLocks noChangeArrowheads="1"/>
          </p:cNvSpPr>
          <p:nvPr/>
        </p:nvSpPr>
        <p:spPr bwMode="auto">
          <a:xfrm>
            <a:off x="564657" y="1741675"/>
            <a:ext cx="799586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50000"/>
              </a:lnSpc>
            </a:pPr>
            <a:r>
              <a:rPr lang="zh-CN" altLang="en-US" sz="2400" b="1" dirty="0" smtClean="0">
                <a:solidFill>
                  <a:srgbClr val="FF0000"/>
                </a:solidFill>
                <a:latin typeface="宋体" panose="02010600030101010101" pitchFamily="2" charset="-122"/>
              </a:rPr>
              <a:t>    这</a:t>
            </a:r>
            <a:r>
              <a:rPr lang="zh-CN" altLang="en-US" sz="2400" b="1" dirty="0">
                <a:solidFill>
                  <a:srgbClr val="FF0000"/>
                </a:solidFill>
                <a:latin typeface="宋体" panose="02010600030101010101" pitchFamily="2" charset="-122"/>
              </a:rPr>
              <a:t>是因为三角形中的三个顶点肯定都在同一个平面</a:t>
            </a:r>
            <a:r>
              <a:rPr lang="zh-CN" altLang="en-US" sz="2400" b="1" dirty="0" smtClean="0">
                <a:solidFill>
                  <a:srgbClr val="FF0000"/>
                </a:solidFill>
                <a:latin typeface="宋体" panose="02010600030101010101" pitchFamily="2" charset="-122"/>
              </a:rPr>
              <a:t>内，而</a:t>
            </a:r>
            <a:r>
              <a:rPr lang="zh-CN" altLang="en-US" sz="2400" b="1" dirty="0">
                <a:solidFill>
                  <a:srgbClr val="FF0000"/>
                </a:solidFill>
                <a:latin typeface="宋体" panose="02010600030101010101" pitchFamily="2" charset="-122"/>
              </a:rPr>
              <a:t>四</a:t>
            </a:r>
            <a:r>
              <a:rPr lang="zh-CN" altLang="en-US" sz="2400" b="1" dirty="0" smtClean="0">
                <a:solidFill>
                  <a:srgbClr val="FF0000"/>
                </a:solidFill>
                <a:latin typeface="宋体" panose="02010600030101010101" pitchFamily="2" charset="-122"/>
              </a:rPr>
              <a:t>点，五点，甚</a:t>
            </a:r>
            <a:r>
              <a:rPr lang="zh-CN" altLang="en-US" sz="2400" b="1" dirty="0">
                <a:solidFill>
                  <a:srgbClr val="FF0000"/>
                </a:solidFill>
                <a:latin typeface="宋体" panose="02010600030101010101" pitchFamily="2" charset="-122"/>
              </a:rPr>
              <a:t>至更多的点就有可能不在同一个平面内</a:t>
            </a:r>
            <a:r>
              <a:rPr lang="en-US" altLang="zh-CN" sz="2400" b="1" dirty="0">
                <a:solidFill>
                  <a:srgbClr val="FF0000"/>
                </a:solidFill>
                <a:latin typeface="宋体" panose="02010600030101010101" pitchFamily="2" charset="-122"/>
              </a:rPr>
              <a:t>.</a:t>
            </a:r>
          </a:p>
        </p:txBody>
      </p:sp>
      <p:sp>
        <p:nvSpPr>
          <p:cNvPr id="3" name="文本框 2">
            <a:extLst>
              <a:ext uri="{FF2B5EF4-FFF2-40B4-BE49-F238E27FC236}">
                <a16:creationId xmlns:a16="http://schemas.microsoft.com/office/drawing/2014/main" xmlns="" id="{8CDE93BE-5327-457B-A074-5CA5642D0B6C}"/>
              </a:ext>
            </a:extLst>
          </p:cNvPr>
          <p:cNvSpPr txBox="1">
            <a:spLocks noChangeArrowheads="1"/>
          </p:cNvSpPr>
          <p:nvPr/>
        </p:nvSpPr>
        <p:spPr bwMode="auto">
          <a:xfrm>
            <a:off x="564657" y="2942004"/>
            <a:ext cx="785297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dirty="0" smtClean="0">
                <a:latin typeface="宋体" panose="02010600030101010101" pitchFamily="2" charset="-122"/>
              </a:rPr>
              <a:t> </a:t>
            </a:r>
            <a:r>
              <a:rPr lang="zh-CN" altLang="zh-CN" sz="2400" b="1" dirty="0" smtClean="0">
                <a:latin typeface="宋体" panose="02010600030101010101" pitchFamily="2" charset="-122"/>
              </a:rPr>
              <a:t>多</a:t>
            </a:r>
            <a:r>
              <a:rPr lang="zh-CN" altLang="zh-CN" sz="2400" b="1" dirty="0">
                <a:latin typeface="宋体" panose="02010600030101010101" pitchFamily="2" charset="-122"/>
              </a:rPr>
              <a:t>边形用图形名称以及它的各个顶点的字母表示</a:t>
            </a:r>
            <a:r>
              <a:rPr lang="en-US" altLang="zh-CN" sz="2400" b="1" dirty="0">
                <a:latin typeface="宋体" panose="02010600030101010101" pitchFamily="2" charset="-122"/>
              </a:rPr>
              <a:t>.</a:t>
            </a:r>
            <a:r>
              <a:rPr lang="zh-CN" altLang="zh-CN" sz="2400" b="1" dirty="0">
                <a:latin typeface="宋体" panose="02010600030101010101" pitchFamily="2" charset="-122"/>
              </a:rPr>
              <a:t>字母要按照顶点的顺序书</a:t>
            </a:r>
            <a:r>
              <a:rPr lang="zh-CN" altLang="zh-CN" sz="2400" b="1" dirty="0" smtClean="0">
                <a:latin typeface="宋体" panose="02010600030101010101" pitchFamily="2" charset="-122"/>
              </a:rPr>
              <a:t>写</a:t>
            </a:r>
            <a:r>
              <a:rPr lang="zh-CN" altLang="en-US" sz="2400" b="1" dirty="0" smtClean="0">
                <a:latin typeface="宋体" panose="02010600030101010101" pitchFamily="2" charset="-122"/>
              </a:rPr>
              <a:t>，</a:t>
            </a:r>
            <a:r>
              <a:rPr lang="zh-CN" altLang="zh-CN" sz="2400" b="1" dirty="0" smtClean="0">
                <a:latin typeface="宋体" panose="02010600030101010101" pitchFamily="2" charset="-122"/>
              </a:rPr>
              <a:t>可</a:t>
            </a:r>
            <a:r>
              <a:rPr lang="zh-CN" altLang="zh-CN" sz="2400" b="1" dirty="0">
                <a:latin typeface="宋体" panose="02010600030101010101" pitchFamily="2" charset="-122"/>
              </a:rPr>
              <a:t>以按顺时针或逆时针的顺序</a:t>
            </a:r>
            <a:r>
              <a:rPr lang="en-US" altLang="zh-CN" sz="2400" b="1" dirty="0">
                <a:latin typeface="宋体" panose="02010600030101010101" pitchFamily="2" charset="-122"/>
              </a:rPr>
              <a:t>.</a:t>
            </a:r>
          </a:p>
        </p:txBody>
      </p:sp>
      <p:grpSp>
        <p:nvGrpSpPr>
          <p:cNvPr id="9"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23769"/>
            <a:ext cx="2006600" cy="477838"/>
            <a:chOff x="123" y="40"/>
            <a:chExt cx="3160" cy="752"/>
          </a:xfrm>
        </p:grpSpPr>
        <p:cxnSp>
          <p:nvCxnSpPr>
            <p:cNvPr id="10"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12"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56"/>
                                        </p:tgtEl>
                                        <p:attrNameLst>
                                          <p:attrName>style.visibility</p:attrName>
                                        </p:attrNameLst>
                                      </p:cBhvr>
                                      <p:to>
                                        <p:strVal val="visible"/>
                                      </p:to>
                                    </p:set>
                                    <p:animEffect transition="in" filter="checkerboard(across)">
                                      <p:cBhvr>
                                        <p:cTn id="7" dur="500"/>
                                        <p:tgtEl>
                                          <p:spTgt spid="61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 Box 25">
            <a:extLst>
              <a:ext uri="{FF2B5EF4-FFF2-40B4-BE49-F238E27FC236}">
                <a16:creationId xmlns:a16="http://schemas.microsoft.com/office/drawing/2014/main" xmlns="" id="{5281760B-B9DA-4F06-8B41-807055AD4FC0}"/>
              </a:ext>
            </a:extLst>
          </p:cNvPr>
          <p:cNvSpPr txBox="1">
            <a:spLocks noChangeArrowheads="1"/>
          </p:cNvSpPr>
          <p:nvPr/>
        </p:nvSpPr>
        <p:spPr bwMode="auto">
          <a:xfrm>
            <a:off x="3466124" y="1512837"/>
            <a:ext cx="4140200" cy="368300"/>
          </a:xfrm>
          <a:prstGeom prst="rect">
            <a:avLst/>
          </a:prstGeom>
          <a:noFill/>
          <a:ln w="9525">
            <a:noFill/>
            <a:miter lim="800000"/>
          </a:ln>
          <a:effectLst/>
        </p:spPr>
        <p:txBody>
          <a:bodyPr>
            <a:spAutoFit/>
          </a:bodyPr>
          <a:lstStyle/>
          <a:p>
            <a:pPr>
              <a:defRPr/>
            </a:pPr>
            <a:r>
              <a:rPr lang="zh-CN" altLang="en-US" dirty="0">
                <a:solidFill>
                  <a:srgbClr val="FF0000"/>
                </a:solidFill>
                <a:effectLst>
                  <a:outerShdw blurRad="38100" dist="38100" dir="2700000" algn="tl">
                    <a:srgbClr val="C0C0C0"/>
                  </a:outerShdw>
                </a:effectLst>
                <a:latin typeface="黑体" panose="02010600030101010101" pitchFamily="2" charset="-122"/>
                <a:ea typeface="黑体" panose="02010600030101010101" pitchFamily="2" charset="-122"/>
              </a:rPr>
              <a:t>内角：</a:t>
            </a:r>
            <a:r>
              <a:rPr lang="zh-CN" altLang="en-US" dirty="0">
                <a:latin typeface="黑体" panose="02010600030101010101" pitchFamily="2" charset="-122"/>
                <a:ea typeface="黑体" panose="02010600030101010101" pitchFamily="2" charset="-122"/>
              </a:rPr>
              <a:t>多边形相邻两边组成的</a:t>
            </a:r>
            <a:r>
              <a:rPr lang="zh-CN" altLang="en-US" dirty="0" smtClean="0">
                <a:latin typeface="黑体" panose="02010600030101010101" pitchFamily="2" charset="-122"/>
                <a:ea typeface="黑体" panose="02010600030101010101" pitchFamily="2" charset="-122"/>
              </a:rPr>
              <a:t>角</a:t>
            </a:r>
            <a:r>
              <a:rPr lang="en-US" altLang="zh-CN" dirty="0" smtClean="0">
                <a:latin typeface="黑体" panose="02010600030101010101" pitchFamily="2" charset="-122"/>
                <a:ea typeface="黑体" panose="02010600030101010101" pitchFamily="2" charset="-122"/>
              </a:rPr>
              <a:t>.</a:t>
            </a:r>
            <a:endParaRPr lang="zh-CN" altLang="en-US" dirty="0">
              <a:latin typeface="黑体" panose="02010600030101010101" pitchFamily="2" charset="-122"/>
              <a:ea typeface="黑体" panose="02010600030101010101" pitchFamily="2" charset="-122"/>
            </a:endParaRPr>
          </a:p>
        </p:txBody>
      </p:sp>
      <p:sp>
        <p:nvSpPr>
          <p:cNvPr id="2" name="Line 5">
            <a:extLst>
              <a:ext uri="{FF2B5EF4-FFF2-40B4-BE49-F238E27FC236}">
                <a16:creationId xmlns:a16="http://schemas.microsoft.com/office/drawing/2014/main" xmlns="" id="{D00E72FD-8CB8-4EFA-A81C-4DF748B7DDEF}"/>
              </a:ext>
            </a:extLst>
          </p:cNvPr>
          <p:cNvSpPr>
            <a:spLocks noChangeShapeType="1"/>
          </p:cNvSpPr>
          <p:nvPr/>
        </p:nvSpPr>
        <p:spPr bwMode="auto">
          <a:xfrm flipV="1">
            <a:off x="6726849" y="2119262"/>
            <a:ext cx="182562" cy="601662"/>
          </a:xfrm>
          <a:prstGeom prst="line">
            <a:avLst/>
          </a:prstGeom>
          <a:noFill/>
          <a:ln w="317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Rectangle 1">
            <a:extLst>
              <a:ext uri="{FF2B5EF4-FFF2-40B4-BE49-F238E27FC236}">
                <a16:creationId xmlns:a16="http://schemas.microsoft.com/office/drawing/2014/main" xmlns="" id="{4635846E-8EA9-4DB3-BE10-4869059CC887}"/>
              </a:ext>
            </a:extLst>
          </p:cNvPr>
          <p:cNvSpPr>
            <a:spLocks noChangeArrowheads="1"/>
          </p:cNvSpPr>
          <p:nvPr/>
        </p:nvSpPr>
        <p:spPr bwMode="auto">
          <a:xfrm>
            <a:off x="967494" y="688146"/>
            <a:ext cx="7424912" cy="978729"/>
          </a:xfrm>
          <a:prstGeom prst="rect">
            <a:avLst/>
          </a:prstGeom>
          <a:noFill/>
          <a:ln w="9525">
            <a:noFill/>
            <a:miter lim="800000"/>
          </a:ln>
          <a:effectLst/>
        </p:spPr>
        <p:txBody>
          <a:bodyPr wrap="square" anchor="ctr">
            <a:spAutoFit/>
          </a:bodyPr>
          <a:lstStyle/>
          <a:p>
            <a:pPr>
              <a:lnSpc>
                <a:spcPct val="120000"/>
              </a:lnSpc>
              <a:buFontTx/>
              <a:buNone/>
              <a:defRPr/>
            </a:pPr>
            <a:r>
              <a:rPr lang="zh-CN" altLang="en-US" sz="2400" b="1" dirty="0" smtClean="0">
                <a:latin typeface="楷体" panose="02010609060101010101" pitchFamily="49" charset="-122"/>
                <a:ea typeface="楷体" panose="02010609060101010101" pitchFamily="49" charset="-122"/>
                <a:cs typeface="宋体" panose="02010600030101010101" pitchFamily="2" charset="-122"/>
              </a:rPr>
              <a:t>   根</a:t>
            </a:r>
            <a:r>
              <a:rPr lang="zh-CN" altLang="en-US" sz="2400" b="1" dirty="0">
                <a:latin typeface="楷体" panose="02010609060101010101" pitchFamily="49" charset="-122"/>
                <a:ea typeface="楷体" panose="02010609060101010101" pitchFamily="49" charset="-122"/>
                <a:cs typeface="宋体" panose="02010600030101010101" pitchFamily="2" charset="-122"/>
              </a:rPr>
              <a:t>据图</a:t>
            </a:r>
            <a:r>
              <a:rPr lang="zh-CN" altLang="en-US" sz="2400" b="1" dirty="0" smtClean="0">
                <a:latin typeface="楷体" panose="02010609060101010101" pitchFamily="49" charset="-122"/>
                <a:ea typeface="楷体" panose="02010609060101010101" pitchFamily="49" charset="-122"/>
                <a:cs typeface="宋体" panose="02010600030101010101" pitchFamily="2" charset="-122"/>
              </a:rPr>
              <a:t>示，类</a:t>
            </a:r>
            <a:r>
              <a:rPr lang="zh-CN" altLang="en-US" sz="2400" b="1" dirty="0">
                <a:latin typeface="楷体" panose="02010609060101010101" pitchFamily="49" charset="-122"/>
                <a:ea typeface="楷体" panose="02010609060101010101" pitchFamily="49" charset="-122"/>
                <a:cs typeface="宋体" panose="02010600030101010101" pitchFamily="2" charset="-122"/>
              </a:rPr>
              <a:t>比三角形的有关概</a:t>
            </a:r>
            <a:r>
              <a:rPr lang="zh-CN" altLang="en-US" sz="2400" b="1" dirty="0" smtClean="0">
                <a:latin typeface="楷体" panose="02010609060101010101" pitchFamily="49" charset="-122"/>
                <a:ea typeface="楷体" panose="02010609060101010101" pitchFamily="49" charset="-122"/>
                <a:cs typeface="宋体" panose="02010600030101010101" pitchFamily="2" charset="-122"/>
              </a:rPr>
              <a:t>念，说</a:t>
            </a:r>
            <a:r>
              <a:rPr lang="zh-CN" altLang="en-US" sz="2400" b="1" dirty="0">
                <a:latin typeface="楷体" panose="02010609060101010101" pitchFamily="49" charset="-122"/>
                <a:ea typeface="楷体" panose="02010609060101010101" pitchFamily="49" charset="-122"/>
                <a:cs typeface="宋体" panose="02010600030101010101" pitchFamily="2" charset="-122"/>
              </a:rPr>
              <a:t>明什么是多边形的边、顶点、内角、外角．</a:t>
            </a:r>
            <a:endParaRPr lang="zh-CN" altLang="en-US" sz="2400" b="1" dirty="0">
              <a:latin typeface="楷体" panose="02010609060101010101" pitchFamily="49" charset="-122"/>
              <a:ea typeface="楷体" panose="02010609060101010101" pitchFamily="49" charset="-122"/>
            </a:endParaRPr>
          </a:p>
        </p:txBody>
      </p:sp>
      <p:sp>
        <p:nvSpPr>
          <p:cNvPr id="47" name="Line 2">
            <a:extLst>
              <a:ext uri="{FF2B5EF4-FFF2-40B4-BE49-F238E27FC236}">
                <a16:creationId xmlns:a16="http://schemas.microsoft.com/office/drawing/2014/main" xmlns="" id="{F35B74C9-8368-4786-A56C-D812743A1D19}"/>
              </a:ext>
            </a:extLst>
          </p:cNvPr>
          <p:cNvSpPr>
            <a:spLocks noChangeShapeType="1"/>
          </p:cNvSpPr>
          <p:nvPr/>
        </p:nvSpPr>
        <p:spPr bwMode="auto">
          <a:xfrm flipH="1">
            <a:off x="4309085" y="2119262"/>
            <a:ext cx="701675" cy="658812"/>
          </a:xfrm>
          <a:prstGeom prst="line">
            <a:avLst/>
          </a:prstGeom>
          <a:noFill/>
          <a:ln w="317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Line 3">
            <a:extLst>
              <a:ext uri="{FF2B5EF4-FFF2-40B4-BE49-F238E27FC236}">
                <a16:creationId xmlns:a16="http://schemas.microsoft.com/office/drawing/2014/main" xmlns="" id="{5B70CFBA-E02B-4BA0-BD7A-2ACA50C882AA}"/>
              </a:ext>
            </a:extLst>
          </p:cNvPr>
          <p:cNvSpPr>
            <a:spLocks noChangeShapeType="1"/>
          </p:cNvSpPr>
          <p:nvPr/>
        </p:nvSpPr>
        <p:spPr bwMode="auto">
          <a:xfrm>
            <a:off x="4309086" y="2778074"/>
            <a:ext cx="539750" cy="992188"/>
          </a:xfrm>
          <a:prstGeom prst="line">
            <a:avLst/>
          </a:prstGeom>
          <a:noFill/>
          <a:ln w="317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Line 4">
            <a:extLst>
              <a:ext uri="{FF2B5EF4-FFF2-40B4-BE49-F238E27FC236}">
                <a16:creationId xmlns:a16="http://schemas.microsoft.com/office/drawing/2014/main" xmlns="" id="{37609BC5-288D-4CBA-A646-306D47BAAA49}"/>
              </a:ext>
            </a:extLst>
          </p:cNvPr>
          <p:cNvSpPr>
            <a:spLocks noChangeShapeType="1"/>
          </p:cNvSpPr>
          <p:nvPr/>
        </p:nvSpPr>
        <p:spPr bwMode="auto">
          <a:xfrm flipV="1">
            <a:off x="4848836" y="3749624"/>
            <a:ext cx="1573213" cy="0"/>
          </a:xfrm>
          <a:prstGeom prst="line">
            <a:avLst/>
          </a:prstGeom>
          <a:noFill/>
          <a:ln w="317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Line 5">
            <a:extLst>
              <a:ext uri="{FF2B5EF4-FFF2-40B4-BE49-F238E27FC236}">
                <a16:creationId xmlns:a16="http://schemas.microsoft.com/office/drawing/2014/main" xmlns="" id="{8A00A5F3-5C2D-4B82-B807-6C1CB16B7B5F}"/>
              </a:ext>
            </a:extLst>
          </p:cNvPr>
          <p:cNvSpPr>
            <a:spLocks noChangeShapeType="1"/>
          </p:cNvSpPr>
          <p:nvPr/>
        </p:nvSpPr>
        <p:spPr bwMode="auto">
          <a:xfrm flipV="1">
            <a:off x="6415699" y="2654248"/>
            <a:ext cx="317500" cy="1095375"/>
          </a:xfrm>
          <a:prstGeom prst="line">
            <a:avLst/>
          </a:prstGeom>
          <a:noFill/>
          <a:ln w="317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Line 6">
            <a:extLst>
              <a:ext uri="{FF2B5EF4-FFF2-40B4-BE49-F238E27FC236}">
                <a16:creationId xmlns:a16="http://schemas.microsoft.com/office/drawing/2014/main" xmlns="" id="{67825953-0CD8-4466-9A86-78DF9898F8EA}"/>
              </a:ext>
            </a:extLst>
          </p:cNvPr>
          <p:cNvSpPr>
            <a:spLocks noChangeShapeType="1"/>
          </p:cNvSpPr>
          <p:nvPr/>
        </p:nvSpPr>
        <p:spPr bwMode="auto">
          <a:xfrm flipH="1" flipV="1">
            <a:off x="5010761" y="2117673"/>
            <a:ext cx="1722438" cy="536575"/>
          </a:xfrm>
          <a:prstGeom prst="line">
            <a:avLst/>
          </a:prstGeom>
          <a:noFill/>
          <a:ln w="3175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Line 12">
            <a:extLst>
              <a:ext uri="{FF2B5EF4-FFF2-40B4-BE49-F238E27FC236}">
                <a16:creationId xmlns:a16="http://schemas.microsoft.com/office/drawing/2014/main" xmlns="" id="{D6983596-6214-4E96-A9CB-7265FC187DEA}"/>
              </a:ext>
            </a:extLst>
          </p:cNvPr>
          <p:cNvSpPr>
            <a:spLocks noChangeShapeType="1"/>
          </p:cNvSpPr>
          <p:nvPr/>
        </p:nvSpPr>
        <p:spPr bwMode="auto">
          <a:xfrm>
            <a:off x="3875699" y="2592337"/>
            <a:ext cx="390525" cy="185737"/>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4" name="Text Box 13">
            <a:extLst>
              <a:ext uri="{FF2B5EF4-FFF2-40B4-BE49-F238E27FC236}">
                <a16:creationId xmlns:a16="http://schemas.microsoft.com/office/drawing/2014/main" xmlns="" id="{C048D05A-7791-4522-A454-213099F8A71C}"/>
              </a:ext>
            </a:extLst>
          </p:cNvPr>
          <p:cNvSpPr txBox="1">
            <a:spLocks noChangeArrowheads="1"/>
          </p:cNvSpPr>
          <p:nvPr/>
        </p:nvSpPr>
        <p:spPr bwMode="auto">
          <a:xfrm>
            <a:off x="3520099" y="2290712"/>
            <a:ext cx="800100" cy="368300"/>
          </a:xfrm>
          <a:prstGeom prst="rect">
            <a:avLst/>
          </a:prstGeom>
          <a:noFill/>
          <a:ln w="9525">
            <a:noFill/>
            <a:miter lim="800000"/>
          </a:ln>
          <a:effectLst/>
        </p:spPr>
        <p:txBody>
          <a:bodyPr>
            <a:spAutoFit/>
          </a:bodyPr>
          <a:lstStyle/>
          <a:p>
            <a:pPr>
              <a:defRPr/>
            </a:pPr>
            <a:r>
              <a:rPr lang="zh-CN" altLang="en-US">
                <a:solidFill>
                  <a:srgbClr val="FF0000"/>
                </a:solidFill>
                <a:effectLst>
                  <a:outerShdw blurRad="38100" dist="38100" dir="2700000" algn="tl">
                    <a:srgbClr val="C0C0C0"/>
                  </a:outerShdw>
                </a:effectLst>
                <a:latin typeface="黑体" panose="02010600030101010101" pitchFamily="2" charset="-122"/>
                <a:ea typeface="黑体" panose="02010600030101010101" pitchFamily="2" charset="-122"/>
              </a:rPr>
              <a:t>顶点</a:t>
            </a:r>
          </a:p>
        </p:txBody>
      </p:sp>
      <p:sp>
        <p:nvSpPr>
          <p:cNvPr id="57" name="Freeform 14">
            <a:extLst>
              <a:ext uri="{FF2B5EF4-FFF2-40B4-BE49-F238E27FC236}">
                <a16:creationId xmlns:a16="http://schemas.microsoft.com/office/drawing/2014/main" xmlns="" id="{33179D5D-E50B-4EEE-8FAB-C236A74E27DE}"/>
              </a:ext>
            </a:extLst>
          </p:cNvPr>
          <p:cNvSpPr>
            <a:spLocks noChangeArrowheads="1"/>
          </p:cNvSpPr>
          <p:nvPr/>
        </p:nvSpPr>
        <p:spPr bwMode="auto">
          <a:xfrm>
            <a:off x="4848836" y="2190699"/>
            <a:ext cx="500063" cy="168275"/>
          </a:xfrm>
          <a:custGeom>
            <a:avLst/>
            <a:gdLst>
              <a:gd name="T0" fmla="*/ 411 w 468"/>
              <a:gd name="T1" fmla="*/ 26 h 141"/>
              <a:gd name="T2" fmla="*/ 352 w 468"/>
              <a:gd name="T3" fmla="*/ 73 h 141"/>
              <a:gd name="T4" fmla="*/ 152 w 468"/>
              <a:gd name="T5" fmla="*/ 131 h 141"/>
              <a:gd name="T6" fmla="*/ 0 w 468"/>
              <a:gd name="T7" fmla="*/ 84 h 141"/>
            </a:gdLst>
            <a:ahLst/>
            <a:cxnLst>
              <a:cxn ang="0">
                <a:pos x="T0" y="T1"/>
              </a:cxn>
              <a:cxn ang="0">
                <a:pos x="T2" y="T3"/>
              </a:cxn>
              <a:cxn ang="0">
                <a:pos x="T4" y="T5"/>
              </a:cxn>
              <a:cxn ang="0">
                <a:pos x="T6" y="T7"/>
              </a:cxn>
            </a:cxnLst>
            <a:rect l="0" t="0" r="r" b="b"/>
            <a:pathLst>
              <a:path w="468" h="141">
                <a:moveTo>
                  <a:pt x="411" y="26"/>
                </a:moveTo>
                <a:cubicBezTo>
                  <a:pt x="290" y="64"/>
                  <a:pt x="468" y="0"/>
                  <a:pt x="352" y="73"/>
                </a:cubicBezTo>
                <a:cubicBezTo>
                  <a:pt x="309" y="100"/>
                  <a:pt x="206" y="121"/>
                  <a:pt x="152" y="131"/>
                </a:cubicBezTo>
                <a:cubicBezTo>
                  <a:pt x="146" y="130"/>
                  <a:pt x="0" y="141"/>
                  <a:pt x="0" y="84"/>
                </a:cubicBez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8" name="Line 15">
            <a:extLst>
              <a:ext uri="{FF2B5EF4-FFF2-40B4-BE49-F238E27FC236}">
                <a16:creationId xmlns:a16="http://schemas.microsoft.com/office/drawing/2014/main" xmlns="" id="{2D8FD50B-9751-44FE-8B25-DDE6B353783B}"/>
              </a:ext>
            </a:extLst>
          </p:cNvPr>
          <p:cNvSpPr>
            <a:spLocks noChangeShapeType="1"/>
          </p:cNvSpPr>
          <p:nvPr/>
        </p:nvSpPr>
        <p:spPr bwMode="auto">
          <a:xfrm>
            <a:off x="4266224" y="1879549"/>
            <a:ext cx="744537" cy="427038"/>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9" name="Line 17">
            <a:extLst>
              <a:ext uri="{FF2B5EF4-FFF2-40B4-BE49-F238E27FC236}">
                <a16:creationId xmlns:a16="http://schemas.microsoft.com/office/drawing/2014/main" xmlns="" id="{1AF2F38D-6565-49B6-AA0C-A8A1B02D36E1}"/>
              </a:ext>
            </a:extLst>
          </p:cNvPr>
          <p:cNvSpPr>
            <a:spLocks noChangeShapeType="1"/>
          </p:cNvSpPr>
          <p:nvPr/>
        </p:nvSpPr>
        <p:spPr bwMode="auto">
          <a:xfrm flipV="1">
            <a:off x="3904274" y="3319412"/>
            <a:ext cx="676275" cy="3222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0" name="Text Box 18">
            <a:extLst>
              <a:ext uri="{FF2B5EF4-FFF2-40B4-BE49-F238E27FC236}">
                <a16:creationId xmlns:a16="http://schemas.microsoft.com/office/drawing/2014/main" xmlns="" id="{242F466F-9B8C-4FBB-BDAD-9422C73995CF}"/>
              </a:ext>
            </a:extLst>
          </p:cNvPr>
          <p:cNvSpPr txBox="1">
            <a:spLocks noChangeArrowheads="1"/>
          </p:cNvSpPr>
          <p:nvPr/>
        </p:nvSpPr>
        <p:spPr bwMode="auto">
          <a:xfrm>
            <a:off x="3586774" y="3522612"/>
            <a:ext cx="742950" cy="368300"/>
          </a:xfrm>
          <a:prstGeom prst="rect">
            <a:avLst/>
          </a:prstGeom>
          <a:noFill/>
          <a:ln w="9525">
            <a:noFill/>
            <a:miter lim="800000"/>
          </a:ln>
          <a:effectLst/>
        </p:spPr>
        <p:txBody>
          <a:bodyPr>
            <a:spAutoFit/>
          </a:bodyPr>
          <a:lstStyle/>
          <a:p>
            <a:pPr>
              <a:defRPr/>
            </a:pPr>
            <a:r>
              <a:rPr lang="zh-CN" altLang="en-US">
                <a:solidFill>
                  <a:srgbClr val="FF0000"/>
                </a:solidFill>
                <a:effectLst>
                  <a:outerShdw blurRad="38100" dist="38100" dir="2700000" algn="tl">
                    <a:srgbClr val="C0C0C0"/>
                  </a:outerShdw>
                </a:effectLst>
                <a:latin typeface="黑体" panose="02010600030101010101" pitchFamily="2" charset="-122"/>
                <a:ea typeface="黑体" panose="02010600030101010101" pitchFamily="2" charset="-122"/>
              </a:rPr>
              <a:t>边</a:t>
            </a:r>
          </a:p>
        </p:txBody>
      </p:sp>
      <p:sp>
        <p:nvSpPr>
          <p:cNvPr id="67" name="Oval 27">
            <a:extLst>
              <a:ext uri="{FF2B5EF4-FFF2-40B4-BE49-F238E27FC236}">
                <a16:creationId xmlns:a16="http://schemas.microsoft.com/office/drawing/2014/main" xmlns="" id="{6B51FCCB-2B75-4521-944B-88103B5BE612}"/>
              </a:ext>
            </a:extLst>
          </p:cNvPr>
          <p:cNvSpPr>
            <a:spLocks noChangeArrowheads="1"/>
          </p:cNvSpPr>
          <p:nvPr/>
        </p:nvSpPr>
        <p:spPr bwMode="auto">
          <a:xfrm>
            <a:off x="4956786" y="2035124"/>
            <a:ext cx="114300" cy="114300"/>
          </a:xfrm>
          <a:prstGeom prst="ellipse">
            <a:avLst/>
          </a:prstGeom>
          <a:solidFill>
            <a:schemeClr val="accent1"/>
          </a:solidFill>
          <a:ln w="9525">
            <a:solidFill>
              <a:schemeClr val="tx1"/>
            </a:solidFill>
            <a:round/>
            <a:headEnd/>
            <a:tailE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69" name="Freeform 24">
            <a:extLst>
              <a:ext uri="{FF2B5EF4-FFF2-40B4-BE49-F238E27FC236}">
                <a16:creationId xmlns:a16="http://schemas.microsoft.com/office/drawing/2014/main" xmlns="" id="{BB0326BE-FDA2-4980-B87D-E08BD3BEE5D4}"/>
              </a:ext>
            </a:extLst>
          </p:cNvPr>
          <p:cNvSpPr>
            <a:spLocks noChangeArrowheads="1"/>
          </p:cNvSpPr>
          <p:nvPr/>
        </p:nvSpPr>
        <p:spPr bwMode="auto">
          <a:xfrm rot="-10430659">
            <a:off x="6245836" y="2335162"/>
            <a:ext cx="534988" cy="228600"/>
          </a:xfrm>
          <a:custGeom>
            <a:avLst/>
            <a:gdLst>
              <a:gd name="T0" fmla="*/ 411 w 468"/>
              <a:gd name="T1" fmla="*/ 26 h 141"/>
              <a:gd name="T2" fmla="*/ 352 w 468"/>
              <a:gd name="T3" fmla="*/ 73 h 141"/>
              <a:gd name="T4" fmla="*/ 152 w 468"/>
              <a:gd name="T5" fmla="*/ 131 h 141"/>
              <a:gd name="T6" fmla="*/ 0 w 468"/>
              <a:gd name="T7" fmla="*/ 84 h 141"/>
            </a:gdLst>
            <a:ahLst/>
            <a:cxnLst>
              <a:cxn ang="0">
                <a:pos x="T0" y="T1"/>
              </a:cxn>
              <a:cxn ang="0">
                <a:pos x="T2" y="T3"/>
              </a:cxn>
              <a:cxn ang="0">
                <a:pos x="T4" y="T5"/>
              </a:cxn>
              <a:cxn ang="0">
                <a:pos x="T6" y="T7"/>
              </a:cxn>
            </a:cxnLst>
            <a:rect l="0" t="0" r="r" b="b"/>
            <a:pathLst>
              <a:path w="468" h="141">
                <a:moveTo>
                  <a:pt x="411" y="26"/>
                </a:moveTo>
                <a:cubicBezTo>
                  <a:pt x="290" y="64"/>
                  <a:pt x="468" y="0"/>
                  <a:pt x="352" y="73"/>
                </a:cubicBezTo>
                <a:cubicBezTo>
                  <a:pt x="309" y="100"/>
                  <a:pt x="206" y="121"/>
                  <a:pt x="152" y="131"/>
                </a:cubicBezTo>
                <a:cubicBezTo>
                  <a:pt x="146" y="130"/>
                  <a:pt x="0" y="141"/>
                  <a:pt x="0" y="84"/>
                </a:cubicBez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0" name="Line 20">
            <a:extLst>
              <a:ext uri="{FF2B5EF4-FFF2-40B4-BE49-F238E27FC236}">
                <a16:creationId xmlns:a16="http://schemas.microsoft.com/office/drawing/2014/main" xmlns="" id="{F8C1D006-749F-4092-81D2-D4AC12A50697}"/>
              </a:ext>
            </a:extLst>
          </p:cNvPr>
          <p:cNvSpPr>
            <a:spLocks noChangeShapeType="1"/>
          </p:cNvSpPr>
          <p:nvPr/>
        </p:nvSpPr>
        <p:spPr bwMode="auto">
          <a:xfrm flipH="1" flipV="1">
            <a:off x="6545873" y="2395487"/>
            <a:ext cx="681037" cy="6858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1" name="Text Box 26">
            <a:extLst>
              <a:ext uri="{FF2B5EF4-FFF2-40B4-BE49-F238E27FC236}">
                <a16:creationId xmlns:a16="http://schemas.microsoft.com/office/drawing/2014/main" xmlns="" id="{5925F70D-39F0-43B5-805F-F297C4E02327}"/>
              </a:ext>
            </a:extLst>
          </p:cNvPr>
          <p:cNvSpPr txBox="1">
            <a:spLocks noChangeArrowheads="1"/>
          </p:cNvSpPr>
          <p:nvPr/>
        </p:nvSpPr>
        <p:spPr bwMode="auto">
          <a:xfrm>
            <a:off x="6671286" y="3150079"/>
            <a:ext cx="2242221" cy="923330"/>
          </a:xfrm>
          <a:prstGeom prst="rect">
            <a:avLst/>
          </a:prstGeom>
          <a:noFill/>
          <a:ln w="9525">
            <a:noFill/>
            <a:miter lim="800000"/>
          </a:ln>
          <a:effectLst/>
        </p:spPr>
        <p:txBody>
          <a:bodyPr wrap="square">
            <a:spAutoFit/>
          </a:bodyPr>
          <a:lstStyle/>
          <a:p>
            <a:pPr>
              <a:defRPr/>
            </a:pPr>
            <a:r>
              <a:rPr lang="zh-CN" altLang="en-US" dirty="0">
                <a:solidFill>
                  <a:srgbClr val="FF0000"/>
                </a:solidFill>
                <a:effectLst>
                  <a:outerShdw blurRad="38100" dist="38100" dir="2700000" algn="tl">
                    <a:srgbClr val="C0C0C0"/>
                  </a:outerShdw>
                </a:effectLst>
                <a:latin typeface="黑体" panose="02010600030101010101" pitchFamily="2" charset="-122"/>
                <a:ea typeface="黑体" panose="02010600030101010101" pitchFamily="2" charset="-122"/>
              </a:rPr>
              <a:t>外角：</a:t>
            </a:r>
            <a:r>
              <a:rPr lang="zh-CN" altLang="en-US" dirty="0">
                <a:latin typeface="黑体" panose="02010600030101010101" pitchFamily="2" charset="-122"/>
                <a:ea typeface="黑体" panose="02010600030101010101" pitchFamily="2" charset="-122"/>
              </a:rPr>
              <a:t>多边形的边与它的邻边的延长线组成的角</a:t>
            </a:r>
            <a:r>
              <a:rPr lang="en-US" altLang="zh-CN" dirty="0">
                <a:latin typeface="黑体" panose="02010600030101010101" pitchFamily="2" charset="-122"/>
                <a:ea typeface="黑体" panose="02010600030101010101" pitchFamily="2" charset="-122"/>
              </a:rPr>
              <a:t>.</a:t>
            </a:r>
          </a:p>
        </p:txBody>
      </p:sp>
      <p:sp>
        <p:nvSpPr>
          <p:cNvPr id="72" name="Oval 11">
            <a:extLst>
              <a:ext uri="{FF2B5EF4-FFF2-40B4-BE49-F238E27FC236}">
                <a16:creationId xmlns:a16="http://schemas.microsoft.com/office/drawing/2014/main" xmlns="" id="{4875D272-D43D-40C6-B3C8-60BE46B87333}"/>
              </a:ext>
            </a:extLst>
          </p:cNvPr>
          <p:cNvSpPr>
            <a:spLocks noChangeArrowheads="1"/>
          </p:cNvSpPr>
          <p:nvPr/>
        </p:nvSpPr>
        <p:spPr bwMode="auto">
          <a:xfrm>
            <a:off x="6352199" y="3679774"/>
            <a:ext cx="131762" cy="120650"/>
          </a:xfrm>
          <a:prstGeom prst="ellipse">
            <a:avLst/>
          </a:prstGeom>
          <a:solidFill>
            <a:schemeClr val="accent1"/>
          </a:solidFill>
          <a:ln w="9525">
            <a:solidFill>
              <a:schemeClr val="tx1"/>
            </a:solidFill>
            <a:round/>
            <a:headEnd/>
            <a:tailE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73" name="Oval 10">
            <a:extLst>
              <a:ext uri="{FF2B5EF4-FFF2-40B4-BE49-F238E27FC236}">
                <a16:creationId xmlns:a16="http://schemas.microsoft.com/office/drawing/2014/main" xmlns="" id="{B1136BEC-660A-415E-8303-CA821A447ED4}"/>
              </a:ext>
            </a:extLst>
          </p:cNvPr>
          <p:cNvSpPr>
            <a:spLocks noChangeArrowheads="1"/>
          </p:cNvSpPr>
          <p:nvPr/>
        </p:nvSpPr>
        <p:spPr bwMode="auto">
          <a:xfrm flipH="1">
            <a:off x="4266223" y="2720924"/>
            <a:ext cx="115887" cy="115888"/>
          </a:xfrm>
          <a:prstGeom prst="ellipse">
            <a:avLst/>
          </a:prstGeom>
          <a:solidFill>
            <a:schemeClr val="accent1"/>
          </a:solidFill>
          <a:ln w="9525">
            <a:solidFill>
              <a:schemeClr val="tx1"/>
            </a:solidFill>
            <a:round/>
            <a:headEnd/>
            <a:tailE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74" name="Oval 10">
            <a:extLst>
              <a:ext uri="{FF2B5EF4-FFF2-40B4-BE49-F238E27FC236}">
                <a16:creationId xmlns:a16="http://schemas.microsoft.com/office/drawing/2014/main" xmlns="" id="{A30C4FEB-2D9C-41B4-A1F6-D949A5DBA1E2}"/>
              </a:ext>
            </a:extLst>
          </p:cNvPr>
          <p:cNvSpPr>
            <a:spLocks noChangeArrowheads="1"/>
          </p:cNvSpPr>
          <p:nvPr/>
        </p:nvSpPr>
        <p:spPr bwMode="auto">
          <a:xfrm>
            <a:off x="4783749" y="3681362"/>
            <a:ext cx="136525" cy="144462"/>
          </a:xfrm>
          <a:prstGeom prst="ellipse">
            <a:avLst/>
          </a:prstGeom>
          <a:solidFill>
            <a:schemeClr val="accent1"/>
          </a:solidFill>
          <a:ln w="9525">
            <a:solidFill>
              <a:schemeClr val="tx1"/>
            </a:solidFill>
            <a:round/>
            <a:headEnd/>
            <a:tailE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75" name="Oval 28">
            <a:extLst>
              <a:ext uri="{FF2B5EF4-FFF2-40B4-BE49-F238E27FC236}">
                <a16:creationId xmlns:a16="http://schemas.microsoft.com/office/drawing/2014/main" xmlns="" id="{65ADC22C-A9EC-491D-96CA-C4587ADAA38B}"/>
              </a:ext>
            </a:extLst>
          </p:cNvPr>
          <p:cNvSpPr>
            <a:spLocks noChangeArrowheads="1"/>
          </p:cNvSpPr>
          <p:nvPr/>
        </p:nvSpPr>
        <p:spPr bwMode="auto">
          <a:xfrm>
            <a:off x="6671286" y="2595512"/>
            <a:ext cx="114300" cy="114300"/>
          </a:xfrm>
          <a:prstGeom prst="ellipse">
            <a:avLst/>
          </a:prstGeom>
          <a:solidFill>
            <a:schemeClr val="accent1"/>
          </a:solidFill>
          <a:ln w="9525">
            <a:solidFill>
              <a:schemeClr val="tx1"/>
            </a:solidFill>
            <a:round/>
            <a:headEnd/>
            <a:tailE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7191" name="Rectangle 1">
            <a:extLst>
              <a:ext uri="{FF2B5EF4-FFF2-40B4-BE49-F238E27FC236}">
                <a16:creationId xmlns:a16="http://schemas.microsoft.com/office/drawing/2014/main" xmlns="" id="{08EC2A78-B2C7-4BAA-B40E-5067C70B31A4}"/>
              </a:ext>
            </a:extLst>
          </p:cNvPr>
          <p:cNvSpPr>
            <a:spLocks noChangeArrowheads="1"/>
          </p:cNvSpPr>
          <p:nvPr/>
        </p:nvSpPr>
        <p:spPr bwMode="auto">
          <a:xfrm>
            <a:off x="837470" y="2051844"/>
            <a:ext cx="2152650"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50000"/>
              </a:lnSpc>
            </a:pPr>
            <a:r>
              <a:rPr lang="en-US" altLang="zh-CN" sz="2100" b="1" i="1" dirty="0">
                <a:solidFill>
                  <a:srgbClr val="FF0000"/>
                </a:solidFill>
                <a:latin typeface="Times New Roman" panose="02020603050405020304" pitchFamily="18" charset="0"/>
                <a:ea typeface="黑体" panose="02010609060101010101" pitchFamily="49" charset="-122"/>
              </a:rPr>
              <a:t>n</a:t>
            </a:r>
            <a:r>
              <a:rPr lang="zh-CN" altLang="en-US" sz="2100" dirty="0">
                <a:solidFill>
                  <a:srgbClr val="FF0000"/>
                </a:solidFill>
                <a:latin typeface="黑体" panose="02010609060101010101" pitchFamily="49" charset="-122"/>
                <a:ea typeface="黑体" panose="02010609060101010101" pitchFamily="49" charset="-122"/>
              </a:rPr>
              <a:t>边形有</a:t>
            </a:r>
            <a:r>
              <a:rPr lang="en-US" altLang="zh-CN" sz="2100" b="1" i="1" dirty="0">
                <a:solidFill>
                  <a:srgbClr val="FF0000"/>
                </a:solidFill>
                <a:latin typeface="Times New Roman" panose="02020603050405020304" pitchFamily="18" charset="0"/>
                <a:ea typeface="黑体" panose="02010609060101010101" pitchFamily="49" charset="-122"/>
              </a:rPr>
              <a:t>n</a:t>
            </a:r>
            <a:r>
              <a:rPr lang="zh-CN" altLang="en-US" sz="2100" dirty="0">
                <a:solidFill>
                  <a:srgbClr val="FF0000"/>
                </a:solidFill>
                <a:latin typeface="黑体" panose="02010609060101010101" pitchFamily="49" charset="-122"/>
                <a:ea typeface="黑体" panose="02010609060101010101" pitchFamily="49" charset="-122"/>
              </a:rPr>
              <a:t>个顶</a:t>
            </a:r>
            <a:r>
              <a:rPr lang="zh-CN" altLang="en-US" sz="2100" dirty="0" smtClean="0">
                <a:solidFill>
                  <a:srgbClr val="FF0000"/>
                </a:solidFill>
                <a:latin typeface="黑体" panose="02010609060101010101" pitchFamily="49" charset="-122"/>
                <a:ea typeface="黑体" panose="02010609060101010101" pitchFamily="49" charset="-122"/>
              </a:rPr>
              <a:t>点，</a:t>
            </a:r>
            <a:r>
              <a:rPr lang="en-US" altLang="zh-CN" sz="2100" b="1" i="1" dirty="0" smtClean="0">
                <a:solidFill>
                  <a:srgbClr val="FF0000"/>
                </a:solidFill>
                <a:latin typeface="Times New Roman" panose="02020603050405020304" pitchFamily="18" charset="0"/>
                <a:ea typeface="黑体" panose="02010609060101010101" pitchFamily="49" charset="-122"/>
              </a:rPr>
              <a:t>n</a:t>
            </a:r>
            <a:r>
              <a:rPr lang="zh-CN" altLang="en-US" sz="2100" dirty="0">
                <a:solidFill>
                  <a:srgbClr val="FF0000"/>
                </a:solidFill>
                <a:latin typeface="黑体" panose="02010609060101010101" pitchFamily="49" charset="-122"/>
                <a:ea typeface="黑体" panose="02010609060101010101" pitchFamily="49" charset="-122"/>
              </a:rPr>
              <a:t>条</a:t>
            </a:r>
            <a:r>
              <a:rPr lang="zh-CN" altLang="en-US" sz="2100" dirty="0" smtClean="0">
                <a:solidFill>
                  <a:srgbClr val="FF0000"/>
                </a:solidFill>
                <a:latin typeface="黑体" panose="02010609060101010101" pitchFamily="49" charset="-122"/>
                <a:ea typeface="黑体" panose="02010609060101010101" pitchFamily="49" charset="-122"/>
              </a:rPr>
              <a:t>边，</a:t>
            </a:r>
            <a:r>
              <a:rPr lang="en-US" altLang="zh-CN" sz="2100" b="1" i="1" dirty="0" smtClean="0">
                <a:solidFill>
                  <a:srgbClr val="FF0000"/>
                </a:solidFill>
                <a:latin typeface="Times New Roman" panose="02020603050405020304" pitchFamily="18" charset="0"/>
                <a:ea typeface="黑体" panose="02010609060101010101" pitchFamily="49" charset="-122"/>
              </a:rPr>
              <a:t>n</a:t>
            </a:r>
            <a:r>
              <a:rPr lang="zh-CN" altLang="en-US" sz="2100" dirty="0">
                <a:solidFill>
                  <a:srgbClr val="FF0000"/>
                </a:solidFill>
                <a:latin typeface="黑体" panose="02010609060101010101" pitchFamily="49" charset="-122"/>
                <a:ea typeface="黑体" panose="02010609060101010101" pitchFamily="49" charset="-122"/>
              </a:rPr>
              <a:t>个内</a:t>
            </a:r>
            <a:r>
              <a:rPr lang="zh-CN" altLang="en-US" sz="2100" dirty="0" smtClean="0">
                <a:solidFill>
                  <a:srgbClr val="FF0000"/>
                </a:solidFill>
                <a:latin typeface="黑体" panose="02010609060101010101" pitchFamily="49" charset="-122"/>
                <a:ea typeface="黑体" panose="02010609060101010101" pitchFamily="49" charset="-122"/>
              </a:rPr>
              <a:t>角，</a:t>
            </a:r>
            <a:r>
              <a:rPr lang="en-US" altLang="zh-CN" sz="2100" dirty="0" smtClean="0">
                <a:solidFill>
                  <a:srgbClr val="FF0000"/>
                </a:solidFill>
                <a:latin typeface="Times New Roman" panose="02020603050405020304" pitchFamily="18" charset="0"/>
                <a:ea typeface="黑体" panose="02010609060101010101" pitchFamily="49" charset="-122"/>
              </a:rPr>
              <a:t>2</a:t>
            </a:r>
            <a:r>
              <a:rPr lang="en-US" altLang="zh-CN" sz="2100" i="1" dirty="0" smtClean="0">
                <a:solidFill>
                  <a:srgbClr val="FF0000"/>
                </a:solidFill>
                <a:latin typeface="Times New Roman" panose="02020603050405020304" pitchFamily="18" charset="0"/>
                <a:ea typeface="黑体" panose="02010609060101010101" pitchFamily="49" charset="-122"/>
              </a:rPr>
              <a:t>n</a:t>
            </a:r>
            <a:r>
              <a:rPr lang="zh-CN" altLang="en-US" sz="2100" dirty="0">
                <a:solidFill>
                  <a:srgbClr val="FF0000"/>
                </a:solidFill>
                <a:latin typeface="黑体" panose="02010609060101010101" pitchFamily="49" charset="-122"/>
                <a:ea typeface="黑体" panose="02010609060101010101" pitchFamily="49" charset="-122"/>
              </a:rPr>
              <a:t>个外角．</a:t>
            </a:r>
          </a:p>
        </p:txBody>
      </p:sp>
      <p:sp>
        <p:nvSpPr>
          <p:cNvPr id="7192" name="Rectangle 1">
            <a:extLst>
              <a:ext uri="{FF2B5EF4-FFF2-40B4-BE49-F238E27FC236}">
                <a16:creationId xmlns:a16="http://schemas.microsoft.com/office/drawing/2014/main" xmlns="" id="{1B3A9CC7-EF03-4EB0-A3E3-E8BEAFD6715F}"/>
              </a:ext>
            </a:extLst>
          </p:cNvPr>
          <p:cNvSpPr>
            <a:spLocks noChangeArrowheads="1"/>
          </p:cNvSpPr>
          <p:nvPr/>
        </p:nvSpPr>
        <p:spPr bwMode="auto">
          <a:xfrm>
            <a:off x="708330" y="4111879"/>
            <a:ext cx="8057540" cy="872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30000"/>
              </a:lnSpc>
            </a:pPr>
            <a:r>
              <a:rPr lang="zh-CN" altLang="en-US" sz="2100" b="1" dirty="0">
                <a:latin typeface="宋体" pitchFamily="2" charset="-122"/>
              </a:rPr>
              <a:t>多边形按它的边数可分为：三角</a:t>
            </a:r>
            <a:r>
              <a:rPr lang="zh-CN" altLang="en-US" sz="2100" b="1" dirty="0" smtClean="0">
                <a:latin typeface="宋体" pitchFamily="2" charset="-122"/>
              </a:rPr>
              <a:t>形，四</a:t>
            </a:r>
            <a:r>
              <a:rPr lang="zh-CN" altLang="en-US" sz="2100" b="1" dirty="0">
                <a:latin typeface="宋体" pitchFamily="2" charset="-122"/>
              </a:rPr>
              <a:t>边</a:t>
            </a:r>
            <a:r>
              <a:rPr lang="zh-CN" altLang="en-US" sz="2100" b="1" dirty="0" smtClean="0">
                <a:latin typeface="宋体" pitchFamily="2" charset="-122"/>
              </a:rPr>
              <a:t>形，五</a:t>
            </a:r>
            <a:r>
              <a:rPr lang="zh-CN" altLang="en-US" sz="2100" b="1" dirty="0">
                <a:latin typeface="宋体" pitchFamily="2" charset="-122"/>
              </a:rPr>
              <a:t>边形等等</a:t>
            </a:r>
            <a:r>
              <a:rPr lang="en-US" altLang="zh-CN" sz="2100" b="1" dirty="0">
                <a:latin typeface="宋体" pitchFamily="2" charset="-122"/>
              </a:rPr>
              <a:t>.</a:t>
            </a:r>
            <a:r>
              <a:rPr lang="zh-CN" altLang="en-US" sz="2100" b="1" dirty="0">
                <a:latin typeface="宋体" pitchFamily="2" charset="-122"/>
              </a:rPr>
              <a:t>其中三角形是</a:t>
            </a:r>
            <a:r>
              <a:rPr lang="zh-CN" altLang="en-US" sz="2100" b="1" dirty="0">
                <a:solidFill>
                  <a:srgbClr val="FF0000"/>
                </a:solidFill>
                <a:latin typeface="宋体" pitchFamily="2" charset="-122"/>
              </a:rPr>
              <a:t>最简单</a:t>
            </a:r>
            <a:r>
              <a:rPr lang="zh-CN" altLang="en-US" sz="2100" b="1" dirty="0">
                <a:latin typeface="宋体" pitchFamily="2" charset="-122"/>
              </a:rPr>
              <a:t>的多边形</a:t>
            </a:r>
            <a:r>
              <a:rPr lang="en-US" altLang="zh-CN" sz="2100" b="1" dirty="0">
                <a:latin typeface="宋体" pitchFamily="2" charset="-122"/>
              </a:rPr>
              <a:t>.</a:t>
            </a:r>
          </a:p>
        </p:txBody>
      </p:sp>
      <p:grpSp>
        <p:nvGrpSpPr>
          <p:cNvPr id="30"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23769"/>
            <a:ext cx="2006600" cy="477838"/>
            <a:chOff x="123" y="40"/>
            <a:chExt cx="3160" cy="752"/>
          </a:xfrm>
        </p:grpSpPr>
        <p:cxnSp>
          <p:nvCxnSpPr>
            <p:cNvPr id="31"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33"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414988" y="724309"/>
            <a:ext cx="1266693" cy="461665"/>
          </a:xfrm>
          <a:prstGeom prst="rect">
            <a:avLst/>
          </a:prstGeom>
        </p:spPr>
        <p:txBody>
          <a:bodyPr wrap="none">
            <a:spAutoFit/>
          </a:bodyPr>
          <a:lstStyle/>
          <a:p>
            <a:r>
              <a:rPr lang="zh-CN" altLang="en-US" sz="2400" b="1" dirty="0">
                <a:solidFill>
                  <a:srgbClr val="0000FF"/>
                </a:solidFill>
                <a:latin typeface="Times New Roman" pitchFamily="18" charset="0"/>
                <a:ea typeface="黑体" panose="02010609060101010101" pitchFamily="2" charset="-122"/>
                <a:cs typeface="Times New Roman" pitchFamily="18" charset="0"/>
              </a:rPr>
              <a:t>问</a:t>
            </a:r>
            <a:r>
              <a:rPr lang="zh-CN" altLang="en-US" sz="2400" b="1" dirty="0" smtClean="0">
                <a:solidFill>
                  <a:srgbClr val="0000FF"/>
                </a:solidFill>
                <a:latin typeface="Times New Roman" pitchFamily="18" charset="0"/>
                <a:ea typeface="黑体" panose="02010609060101010101" pitchFamily="2" charset="-122"/>
                <a:cs typeface="Times New Roman" pitchFamily="18" charset="0"/>
              </a:rPr>
              <a:t>题</a:t>
            </a:r>
            <a:r>
              <a:rPr lang="en-US" altLang="zh-CN" sz="2400" b="1" dirty="0">
                <a:solidFill>
                  <a:srgbClr val="0000FF"/>
                </a:solidFill>
                <a:latin typeface="Times New Roman" pitchFamily="18" charset="0"/>
                <a:ea typeface="黑体" panose="02010609060101010101" pitchFamily="2" charset="-122"/>
                <a:cs typeface="Times New Roman" pitchFamily="18" charset="0"/>
              </a:rPr>
              <a:t>3</a:t>
            </a:r>
            <a:r>
              <a:rPr lang="zh-CN" altLang="en-US" sz="2400" b="1" dirty="0" smtClean="0">
                <a:solidFill>
                  <a:srgbClr val="0000FF"/>
                </a:solidFill>
                <a:latin typeface="Times New Roman" pitchFamily="18" charset="0"/>
                <a:ea typeface="黑体" panose="02010609060101010101" pitchFamily="2" charset="-122"/>
                <a:cs typeface="Times New Roman" pitchFamily="18" charset="0"/>
              </a:rPr>
              <a:t>：</a:t>
            </a:r>
            <a:endParaRPr lang="zh-CN" altLang="en-US" dirty="0">
              <a:solidFill>
                <a:prstClr val="black"/>
              </a:solidFill>
              <a:ea typeface="宋体"/>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right)">
                                      <p:cBhvr>
                                        <p:cTn id="27" dur="500"/>
                                        <p:tgtEl>
                                          <p:spTgt spid="51"/>
                                        </p:tgtEl>
                                      </p:cBhvr>
                                    </p:animEffect>
                                  </p:childTnLst>
                                </p:cTn>
                              </p:par>
                            </p:childTnLst>
                          </p:cTn>
                        </p:par>
                        <p:par>
                          <p:cTn id="28" fill="hold" nodeType="afterGroup">
                            <p:stCondLst>
                              <p:cond delay="500"/>
                            </p:stCondLst>
                            <p:childTnLst>
                              <p:par>
                                <p:cTn id="29" presetID="9" presetClass="entr" presetSubtype="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dissolve">
                                      <p:cBhvr>
                                        <p:cTn id="31" dur="500"/>
                                        <p:tgtEl>
                                          <p:spTgt spid="73"/>
                                        </p:tgtEl>
                                      </p:cBhvr>
                                    </p:animEffect>
                                  </p:childTnLst>
                                </p:cTn>
                              </p:par>
                            </p:childTnLst>
                          </p:cTn>
                        </p:par>
                        <p:par>
                          <p:cTn id="32" fill="hold" nodeType="afterGroup">
                            <p:stCondLst>
                              <p:cond delay="1000"/>
                            </p:stCondLst>
                            <p:childTnLst>
                              <p:par>
                                <p:cTn id="33" presetID="9" presetClass="entr" presetSubtype="0"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dissolve">
                                      <p:cBhvr>
                                        <p:cTn id="35" dur="500"/>
                                        <p:tgtEl>
                                          <p:spTgt spid="72"/>
                                        </p:tgtEl>
                                      </p:cBhvr>
                                    </p:animEffect>
                                  </p:childTnLst>
                                </p:cTn>
                              </p:par>
                            </p:childTnLst>
                          </p:cTn>
                        </p:par>
                        <p:par>
                          <p:cTn id="36" fill="hold" nodeType="afterGroup">
                            <p:stCondLst>
                              <p:cond delay="1500"/>
                            </p:stCondLst>
                            <p:childTnLst>
                              <p:par>
                                <p:cTn id="37" presetID="9" presetClass="entr" presetSubtype="0"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dissolve">
                                      <p:cBhvr>
                                        <p:cTn id="39" dur="500"/>
                                        <p:tgtEl>
                                          <p:spTgt spid="75"/>
                                        </p:tgtEl>
                                      </p:cBhvr>
                                    </p:animEffect>
                                  </p:childTnLst>
                                </p:cTn>
                              </p:par>
                            </p:childTnLst>
                          </p:cTn>
                        </p:par>
                        <p:par>
                          <p:cTn id="40" fill="hold" nodeType="afterGroup">
                            <p:stCondLst>
                              <p:cond delay="2000"/>
                            </p:stCondLst>
                            <p:childTnLst>
                              <p:par>
                                <p:cTn id="41" presetID="9" presetClass="entr" presetSubtype="0"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dissolve">
                                      <p:cBhvr>
                                        <p:cTn id="43" dur="500"/>
                                        <p:tgtEl>
                                          <p:spTgt spid="67"/>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74"/>
                                        </p:tgtEl>
                                        <p:attrNameLst>
                                          <p:attrName>style.visibility</p:attrName>
                                        </p:attrNameLst>
                                      </p:cBhvr>
                                      <p:to>
                                        <p:strVal val="visible"/>
                                      </p:to>
                                    </p:set>
                                    <p:animEffect transition="in" filter="dissolve">
                                      <p:cBhvr>
                                        <p:cTn id="46" dur="500"/>
                                        <p:tgtEl>
                                          <p:spTgt spid="7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1" fill="hold" nodeType="click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up)">
                                      <p:cBhvr>
                                        <p:cTn id="51" dur="500"/>
                                        <p:tgtEl>
                                          <p:spTgt spid="5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dissolve">
                                      <p:cBhvr>
                                        <p:cTn id="56" dur="500"/>
                                        <p:tgtEl>
                                          <p:spTgt spid="54"/>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4" fill="hold"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00"/>
                                        <p:tgtEl>
                                          <p:spTgt spid="5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dissolve">
                                      <p:cBhvr>
                                        <p:cTn id="66" dur="500"/>
                                        <p:tgtEl>
                                          <p:spTgt spid="60"/>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9" presetClass="entr" presetSubtype="0" fill="hold" nodeType="click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dissolve">
                                      <p:cBhvr>
                                        <p:cTn id="71" dur="500"/>
                                        <p:tgtEl>
                                          <p:spTgt spid="57"/>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1" fill="hold" nodeType="click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wipe(up)">
                                      <p:cBhvr>
                                        <p:cTn id="76" dur="500"/>
                                        <p:tgtEl>
                                          <p:spTgt spid="58"/>
                                        </p:tgtEl>
                                      </p:cBhvr>
                                    </p:animEffect>
                                  </p:childTnLst>
                                </p:cTn>
                              </p:par>
                            </p:childTnLst>
                          </p:cTn>
                        </p:par>
                        <p:par>
                          <p:cTn id="77" fill="hold" nodeType="afterGroup">
                            <p:stCondLst>
                              <p:cond delay="500"/>
                            </p:stCondLst>
                            <p:childTnLst>
                              <p:par>
                                <p:cTn id="78" presetID="55" presetClass="entr" presetSubtype="0" fill="hold" grpId="0" nodeType="after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p:cTn id="80" dur="1000" fill="hold"/>
                                        <p:tgtEl>
                                          <p:spTgt spid="68"/>
                                        </p:tgtEl>
                                        <p:attrNameLst>
                                          <p:attrName>ppt_w</p:attrName>
                                        </p:attrNameLst>
                                      </p:cBhvr>
                                      <p:tavLst>
                                        <p:tav tm="0">
                                          <p:val>
                                            <p:strVal val="#ppt_w*0.70"/>
                                          </p:val>
                                        </p:tav>
                                        <p:tav tm="100000">
                                          <p:val>
                                            <p:strVal val="#ppt_w"/>
                                          </p:val>
                                        </p:tav>
                                      </p:tavLst>
                                    </p:anim>
                                    <p:anim calcmode="lin" valueType="num">
                                      <p:cBhvr>
                                        <p:cTn id="81" dur="1000" fill="hold"/>
                                        <p:tgtEl>
                                          <p:spTgt spid="68"/>
                                        </p:tgtEl>
                                        <p:attrNameLst>
                                          <p:attrName>ppt_h</p:attrName>
                                        </p:attrNameLst>
                                      </p:cBhvr>
                                      <p:tavLst>
                                        <p:tav tm="0">
                                          <p:val>
                                            <p:strVal val="#ppt_h"/>
                                          </p:val>
                                        </p:tav>
                                        <p:tav tm="100000">
                                          <p:val>
                                            <p:strVal val="#ppt_h"/>
                                          </p:val>
                                        </p:tav>
                                      </p:tavLst>
                                    </p:anim>
                                    <p:animEffect transition="in" filter="fade">
                                      <p:cBhvr>
                                        <p:cTn id="82" dur="1000"/>
                                        <p:tgtEl>
                                          <p:spTgt spid="6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4" fill="hold" nodeType="click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wipe(down)">
                                      <p:cBhvr>
                                        <p:cTn id="87" dur="500"/>
                                        <p:tgtEl>
                                          <p:spTgt spid="2"/>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9" presetClass="entr" presetSubtype="0" fill="hold" nodeType="click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dissolve">
                                      <p:cBhvr>
                                        <p:cTn id="92" dur="500"/>
                                        <p:tgtEl>
                                          <p:spTgt spid="69"/>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4" fill="hold" nodeType="click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down)">
                                      <p:cBhvr>
                                        <p:cTn id="97" dur="500"/>
                                        <p:tgtEl>
                                          <p:spTgt spid="70"/>
                                        </p:tgtEl>
                                      </p:cBhvr>
                                    </p:animEffect>
                                  </p:childTnLst>
                                </p:cTn>
                              </p:par>
                            </p:childTnLst>
                          </p:cTn>
                        </p:par>
                        <p:par>
                          <p:cTn id="98" fill="hold" nodeType="afterGroup">
                            <p:stCondLst>
                              <p:cond delay="500"/>
                            </p:stCondLst>
                            <p:childTnLst>
                              <p:par>
                                <p:cTn id="99" presetID="55" presetClass="entr" presetSubtype="0" fill="hold" grpId="0" nodeType="after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p:cTn id="101" dur="1000" fill="hold"/>
                                        <p:tgtEl>
                                          <p:spTgt spid="71"/>
                                        </p:tgtEl>
                                        <p:attrNameLst>
                                          <p:attrName>ppt_w</p:attrName>
                                        </p:attrNameLst>
                                      </p:cBhvr>
                                      <p:tavLst>
                                        <p:tav tm="0">
                                          <p:val>
                                            <p:strVal val="#ppt_w*0.70"/>
                                          </p:val>
                                        </p:tav>
                                        <p:tav tm="100000">
                                          <p:val>
                                            <p:strVal val="#ppt_w"/>
                                          </p:val>
                                        </p:tav>
                                      </p:tavLst>
                                    </p:anim>
                                    <p:anim calcmode="lin" valueType="num">
                                      <p:cBhvr>
                                        <p:cTn id="102" dur="1000" fill="hold"/>
                                        <p:tgtEl>
                                          <p:spTgt spid="71"/>
                                        </p:tgtEl>
                                        <p:attrNameLst>
                                          <p:attrName>ppt_h</p:attrName>
                                        </p:attrNameLst>
                                      </p:cBhvr>
                                      <p:tavLst>
                                        <p:tav tm="0">
                                          <p:val>
                                            <p:strVal val="#ppt_h"/>
                                          </p:val>
                                        </p:tav>
                                        <p:tav tm="100000">
                                          <p:val>
                                            <p:strVal val="#ppt_h"/>
                                          </p:val>
                                        </p:tav>
                                      </p:tavLst>
                                    </p:anim>
                                    <p:animEffect transition="in" filter="fade">
                                      <p:cBhvr>
                                        <p:cTn id="103" dur="1000"/>
                                        <p:tgtEl>
                                          <p:spTgt spid="71"/>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41" presetClass="entr" presetSubtype="0" fill="hold" grpId="0" nodeType="clickEffect">
                                  <p:stCondLst>
                                    <p:cond delay="0"/>
                                  </p:stCondLst>
                                  <p:iterate type="lt">
                                    <p:tmPct val="10000"/>
                                  </p:iterate>
                                  <p:childTnLst>
                                    <p:set>
                                      <p:cBhvr>
                                        <p:cTn id="107" dur="1" fill="hold">
                                          <p:stCondLst>
                                            <p:cond delay="0"/>
                                          </p:stCondLst>
                                        </p:cTn>
                                        <p:tgtEl>
                                          <p:spTgt spid="7192"/>
                                        </p:tgtEl>
                                        <p:attrNameLst>
                                          <p:attrName>style.visibility</p:attrName>
                                        </p:attrNameLst>
                                      </p:cBhvr>
                                      <p:to>
                                        <p:strVal val="visible"/>
                                      </p:to>
                                    </p:set>
                                    <p:anim calcmode="lin" valueType="num">
                                      <p:cBhvr>
                                        <p:cTn id="108" dur="500" fill="hold"/>
                                        <p:tgtEl>
                                          <p:spTgt spid="7192"/>
                                        </p:tgtEl>
                                        <p:attrNameLst>
                                          <p:attrName>ppt_x</p:attrName>
                                        </p:attrNameLst>
                                      </p:cBhvr>
                                      <p:tavLst>
                                        <p:tav tm="0">
                                          <p:val>
                                            <p:strVal val="#ppt_x"/>
                                          </p:val>
                                        </p:tav>
                                        <p:tav tm="50000">
                                          <p:val>
                                            <p:strVal val="#ppt_x+.1"/>
                                          </p:val>
                                        </p:tav>
                                        <p:tav tm="100000">
                                          <p:val>
                                            <p:strVal val="#ppt_x"/>
                                          </p:val>
                                        </p:tav>
                                      </p:tavLst>
                                    </p:anim>
                                    <p:anim calcmode="lin" valueType="num">
                                      <p:cBhvr>
                                        <p:cTn id="109" dur="500" fill="hold"/>
                                        <p:tgtEl>
                                          <p:spTgt spid="7192"/>
                                        </p:tgtEl>
                                        <p:attrNameLst>
                                          <p:attrName>ppt_y</p:attrName>
                                        </p:attrNameLst>
                                      </p:cBhvr>
                                      <p:tavLst>
                                        <p:tav tm="0">
                                          <p:val>
                                            <p:strVal val="#ppt_y"/>
                                          </p:val>
                                        </p:tav>
                                        <p:tav tm="100000">
                                          <p:val>
                                            <p:strVal val="#ppt_y"/>
                                          </p:val>
                                        </p:tav>
                                      </p:tavLst>
                                    </p:anim>
                                    <p:anim calcmode="lin" valueType="num">
                                      <p:cBhvr>
                                        <p:cTn id="110" dur="500" fill="hold"/>
                                        <p:tgtEl>
                                          <p:spTgt spid="7192"/>
                                        </p:tgtEl>
                                        <p:attrNameLst>
                                          <p:attrName>ppt_h</p:attrName>
                                        </p:attrNameLst>
                                      </p:cBhvr>
                                      <p:tavLst>
                                        <p:tav tm="0">
                                          <p:val>
                                            <p:strVal val="#ppt_h/10"/>
                                          </p:val>
                                        </p:tav>
                                        <p:tav tm="50000">
                                          <p:val>
                                            <p:strVal val="#ppt_h+.01"/>
                                          </p:val>
                                        </p:tav>
                                        <p:tav tm="100000">
                                          <p:val>
                                            <p:strVal val="#ppt_h"/>
                                          </p:val>
                                        </p:tav>
                                      </p:tavLst>
                                    </p:anim>
                                    <p:anim calcmode="lin" valueType="num">
                                      <p:cBhvr>
                                        <p:cTn id="111" dur="500" fill="hold"/>
                                        <p:tgtEl>
                                          <p:spTgt spid="7192"/>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500" tmFilter="0,0; .5, 1; 1, 1"/>
                                        <p:tgtEl>
                                          <p:spTgt spid="7192"/>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7191"/>
                                        </p:tgtEl>
                                        <p:attrNameLst>
                                          <p:attrName>style.visibility</p:attrName>
                                        </p:attrNameLst>
                                      </p:cBhvr>
                                      <p:to>
                                        <p:strVal val="visible"/>
                                      </p:to>
                                    </p:set>
                                    <p:animEffect transition="in" filter="fade">
                                      <p:cBhvr>
                                        <p:cTn id="117" dur="2000"/>
                                        <p:tgtEl>
                                          <p:spTgt spid="7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bldLvl="0" animBg="1"/>
      <p:bldP spid="54" grpId="0" bldLvl="0" animBg="1"/>
      <p:bldP spid="60" grpId="0" bldLvl="0" animBg="1"/>
      <p:bldP spid="67" grpId="0" bldLvl="0" animBg="1"/>
      <p:bldP spid="71" grpId="0" bldLvl="0" animBg="1"/>
      <p:bldP spid="72" grpId="0" bldLvl="0" animBg="1"/>
      <p:bldP spid="73" grpId="0" bldLvl="0" animBg="1"/>
      <p:bldP spid="74" grpId="0" bldLvl="0" animBg="1"/>
      <p:bldP spid="75" grpId="0" bldLvl="0" animBg="1"/>
      <p:bldP spid="7191" grpId="0"/>
      <p:bldP spid="71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3" name="文本占位符 148482">
            <a:extLst>
              <a:ext uri="{FF2B5EF4-FFF2-40B4-BE49-F238E27FC236}">
                <a16:creationId xmlns:a16="http://schemas.microsoft.com/office/drawing/2014/main" xmlns="" id="{00B1F2E8-F00C-43F2-B1E0-5436805034D1}"/>
              </a:ext>
            </a:extLst>
          </p:cNvPr>
          <p:cNvSpPr>
            <a:spLocks noGrp="1"/>
          </p:cNvSpPr>
          <p:nvPr>
            <p:ph idx="4294967295"/>
          </p:nvPr>
        </p:nvSpPr>
        <p:spPr>
          <a:xfrm>
            <a:off x="803465" y="605632"/>
            <a:ext cx="7927596" cy="855662"/>
          </a:xfrm>
          <a:prstGeom prst="rect">
            <a:avLst/>
          </a:prstGeom>
        </p:spPr>
        <p:txBody>
          <a:bodyPr vert="horz" wrap="square" lIns="68580" tIns="34290" rIns="68580" bIns="34290" numCol="1" anchor="t" anchorCtr="0" compatLnSpc="1">
            <a:noAutofit/>
          </a:bodyPr>
          <a:lstStyle/>
          <a:p>
            <a:pPr marL="171450" indent="-171450" eaLnBrk="1" hangingPunct="1">
              <a:lnSpc>
                <a:spcPct val="120000"/>
              </a:lnSpc>
              <a:spcBef>
                <a:spcPts val="750"/>
              </a:spcBef>
              <a:buFontTx/>
              <a:buNone/>
              <a:defRPr/>
            </a:pPr>
            <a:r>
              <a:rPr lang="zh-CN" altLang="en-US" b="1" noProof="1" smtClean="0">
                <a:latin typeface="楷体" panose="02010609060101010101" pitchFamily="49" charset="-122"/>
                <a:ea typeface="楷体" panose="02010609060101010101" pitchFamily="49" charset="-122"/>
              </a:rPr>
              <a:t>     请</a:t>
            </a:r>
            <a:r>
              <a:rPr lang="zh-CN" altLang="en-US" b="1" noProof="1">
                <a:latin typeface="楷体" panose="02010609060101010101" pitchFamily="49" charset="-122"/>
                <a:ea typeface="楷体" panose="02010609060101010101" pitchFamily="49" charset="-122"/>
              </a:rPr>
              <a:t>分别画出下列两个图形各边所在的直</a:t>
            </a:r>
            <a:r>
              <a:rPr lang="zh-CN" altLang="en-US" b="1" noProof="1" smtClean="0">
                <a:latin typeface="楷体" panose="02010609060101010101" pitchFamily="49" charset="-122"/>
                <a:ea typeface="楷体" panose="02010609060101010101" pitchFamily="49" charset="-122"/>
              </a:rPr>
              <a:t>线，你</a:t>
            </a:r>
            <a:r>
              <a:rPr lang="zh-CN" altLang="en-US" b="1" noProof="1">
                <a:latin typeface="楷体" panose="02010609060101010101" pitchFamily="49" charset="-122"/>
                <a:ea typeface="楷体" panose="02010609060101010101" pitchFamily="49" charset="-122"/>
              </a:rPr>
              <a:t>能得到什么结论？</a:t>
            </a:r>
          </a:p>
        </p:txBody>
      </p:sp>
      <p:sp>
        <p:nvSpPr>
          <p:cNvPr id="148485" name="直接连接符 148484">
            <a:extLst>
              <a:ext uri="{FF2B5EF4-FFF2-40B4-BE49-F238E27FC236}">
                <a16:creationId xmlns:a16="http://schemas.microsoft.com/office/drawing/2014/main" xmlns="" id="{4646A8F6-C30C-4D6C-B6EB-C2B7C1249D48}"/>
              </a:ext>
            </a:extLst>
          </p:cNvPr>
          <p:cNvSpPr>
            <a:spLocks noChangeShapeType="1"/>
          </p:cNvSpPr>
          <p:nvPr/>
        </p:nvSpPr>
        <p:spPr bwMode="auto">
          <a:xfrm flipH="1">
            <a:off x="3862388" y="1566863"/>
            <a:ext cx="742950" cy="1143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86" name="直接连接符 148485">
            <a:extLst>
              <a:ext uri="{FF2B5EF4-FFF2-40B4-BE49-F238E27FC236}">
                <a16:creationId xmlns:a16="http://schemas.microsoft.com/office/drawing/2014/main" xmlns="" id="{69C7C441-8A4F-43CA-B230-ED58EE1A96AB}"/>
              </a:ext>
            </a:extLst>
          </p:cNvPr>
          <p:cNvSpPr>
            <a:spLocks noChangeShapeType="1"/>
          </p:cNvSpPr>
          <p:nvPr/>
        </p:nvSpPr>
        <p:spPr bwMode="auto">
          <a:xfrm>
            <a:off x="4605338" y="1566863"/>
            <a:ext cx="1085850" cy="12573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87" name="直接连接符 148486">
            <a:extLst>
              <a:ext uri="{FF2B5EF4-FFF2-40B4-BE49-F238E27FC236}">
                <a16:creationId xmlns:a16="http://schemas.microsoft.com/office/drawing/2014/main" xmlns="" id="{3305EA72-365D-48D1-AB3B-1D8CA41BC4F2}"/>
              </a:ext>
            </a:extLst>
          </p:cNvPr>
          <p:cNvSpPr>
            <a:spLocks noChangeShapeType="1"/>
          </p:cNvSpPr>
          <p:nvPr/>
        </p:nvSpPr>
        <p:spPr bwMode="auto">
          <a:xfrm flipV="1">
            <a:off x="3862388" y="2309813"/>
            <a:ext cx="514350" cy="4000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88" name="直接连接符 148487">
            <a:extLst>
              <a:ext uri="{FF2B5EF4-FFF2-40B4-BE49-F238E27FC236}">
                <a16:creationId xmlns:a16="http://schemas.microsoft.com/office/drawing/2014/main" xmlns="" id="{7B348DC5-032A-4D8E-B6B9-AB1D068CFA06}"/>
              </a:ext>
            </a:extLst>
          </p:cNvPr>
          <p:cNvSpPr>
            <a:spLocks noChangeShapeType="1"/>
          </p:cNvSpPr>
          <p:nvPr/>
        </p:nvSpPr>
        <p:spPr bwMode="auto">
          <a:xfrm>
            <a:off x="4376738" y="2309813"/>
            <a:ext cx="1314450" cy="5143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89" name="直接连接符 148488">
            <a:extLst>
              <a:ext uri="{FF2B5EF4-FFF2-40B4-BE49-F238E27FC236}">
                <a16:creationId xmlns:a16="http://schemas.microsoft.com/office/drawing/2014/main" xmlns="" id="{8787F2C5-787F-4B0A-A3F3-CC8982D268AC}"/>
              </a:ext>
            </a:extLst>
          </p:cNvPr>
          <p:cNvSpPr>
            <a:spLocks noChangeShapeType="1"/>
          </p:cNvSpPr>
          <p:nvPr/>
        </p:nvSpPr>
        <p:spPr bwMode="auto">
          <a:xfrm flipH="1">
            <a:off x="1862138" y="1509713"/>
            <a:ext cx="857250" cy="4000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90" name="直接连接符 148489">
            <a:extLst>
              <a:ext uri="{FF2B5EF4-FFF2-40B4-BE49-F238E27FC236}">
                <a16:creationId xmlns:a16="http://schemas.microsoft.com/office/drawing/2014/main" xmlns="" id="{8ADF1E8E-5FA8-4BF7-9D7B-8972AE0DA7DF}"/>
              </a:ext>
            </a:extLst>
          </p:cNvPr>
          <p:cNvSpPr>
            <a:spLocks noChangeShapeType="1"/>
          </p:cNvSpPr>
          <p:nvPr/>
        </p:nvSpPr>
        <p:spPr bwMode="auto">
          <a:xfrm>
            <a:off x="1862138" y="1909763"/>
            <a:ext cx="0" cy="10858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91" name="直接连接符 148490">
            <a:extLst>
              <a:ext uri="{FF2B5EF4-FFF2-40B4-BE49-F238E27FC236}">
                <a16:creationId xmlns:a16="http://schemas.microsoft.com/office/drawing/2014/main" xmlns="" id="{FCBCACE8-F239-4312-B378-47EACA34E231}"/>
              </a:ext>
            </a:extLst>
          </p:cNvPr>
          <p:cNvSpPr>
            <a:spLocks noChangeShapeType="1"/>
          </p:cNvSpPr>
          <p:nvPr/>
        </p:nvSpPr>
        <p:spPr bwMode="auto">
          <a:xfrm flipV="1">
            <a:off x="1862138" y="2595563"/>
            <a:ext cx="1314450" cy="4000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148492" name="直接连接符 148491">
            <a:extLst>
              <a:ext uri="{FF2B5EF4-FFF2-40B4-BE49-F238E27FC236}">
                <a16:creationId xmlns:a16="http://schemas.microsoft.com/office/drawing/2014/main" xmlns="" id="{D788BD33-32F4-411D-8564-4A311141DF52}"/>
              </a:ext>
            </a:extLst>
          </p:cNvPr>
          <p:cNvSpPr>
            <a:spLocks noChangeShapeType="1"/>
          </p:cNvSpPr>
          <p:nvPr/>
        </p:nvSpPr>
        <p:spPr bwMode="auto">
          <a:xfrm>
            <a:off x="2719388" y="1509713"/>
            <a:ext cx="457200" cy="10858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b="1"/>
          </a:p>
        </p:txBody>
      </p:sp>
      <p:sp>
        <p:nvSpPr>
          <p:cNvPr id="44042" name="文本框 148492">
            <a:extLst>
              <a:ext uri="{FF2B5EF4-FFF2-40B4-BE49-F238E27FC236}">
                <a16:creationId xmlns:a16="http://schemas.microsoft.com/office/drawing/2014/main" xmlns="" id="{B9CAF5D5-28BE-4B67-AC26-5B43AB2B3344}"/>
              </a:ext>
            </a:extLst>
          </p:cNvPr>
          <p:cNvSpPr txBox="1">
            <a:spLocks noChangeArrowheads="1"/>
          </p:cNvSpPr>
          <p:nvPr/>
        </p:nvSpPr>
        <p:spPr bwMode="auto">
          <a:xfrm>
            <a:off x="2192338" y="2873375"/>
            <a:ext cx="1098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100" b="1">
                <a:latin typeface="Times New Roman" panose="02020603050405020304" pitchFamily="18" charset="0"/>
                <a:ea typeface="黑体" panose="02010609060101010101" pitchFamily="49" charset="-122"/>
              </a:rPr>
              <a:t>（</a:t>
            </a:r>
            <a:r>
              <a:rPr lang="en-US" altLang="zh-CN" sz="2100" b="1">
                <a:latin typeface="Times New Roman" panose="02020603050405020304" pitchFamily="18" charset="0"/>
                <a:ea typeface="黑体" panose="02010609060101010101" pitchFamily="49" charset="-122"/>
              </a:rPr>
              <a:t>1</a:t>
            </a:r>
            <a:r>
              <a:rPr lang="zh-CN" altLang="en-US" sz="2100" b="1">
                <a:latin typeface="Times New Roman" panose="02020603050405020304" pitchFamily="18" charset="0"/>
                <a:ea typeface="黑体" panose="02010609060101010101" pitchFamily="49" charset="-122"/>
              </a:rPr>
              <a:t>）</a:t>
            </a:r>
          </a:p>
        </p:txBody>
      </p:sp>
      <p:sp>
        <p:nvSpPr>
          <p:cNvPr id="44043" name="文本框 148493">
            <a:extLst>
              <a:ext uri="{FF2B5EF4-FFF2-40B4-BE49-F238E27FC236}">
                <a16:creationId xmlns:a16="http://schemas.microsoft.com/office/drawing/2014/main" xmlns="" id="{F1B64545-9E3B-4F88-AB8D-AC7DB4059950}"/>
              </a:ext>
            </a:extLst>
          </p:cNvPr>
          <p:cNvSpPr txBox="1">
            <a:spLocks noChangeArrowheads="1"/>
          </p:cNvSpPr>
          <p:nvPr/>
        </p:nvSpPr>
        <p:spPr bwMode="auto">
          <a:xfrm>
            <a:off x="4433888" y="2789238"/>
            <a:ext cx="12001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100" b="1">
                <a:latin typeface="Times New Roman" panose="02020603050405020304" pitchFamily="18" charset="0"/>
                <a:ea typeface="黑体" panose="02010609060101010101" pitchFamily="49" charset="-122"/>
              </a:rPr>
              <a:t>（</a:t>
            </a:r>
            <a:r>
              <a:rPr lang="en-US" altLang="zh-CN" sz="2100" b="1">
                <a:latin typeface="Times New Roman" panose="02020603050405020304" pitchFamily="18" charset="0"/>
                <a:ea typeface="黑体" panose="02010609060101010101" pitchFamily="49" charset="-122"/>
              </a:rPr>
              <a:t>2</a:t>
            </a:r>
            <a:r>
              <a:rPr lang="zh-CN" altLang="en-US" sz="2100" b="1">
                <a:latin typeface="Times New Roman" panose="02020603050405020304" pitchFamily="18" charset="0"/>
                <a:ea typeface="黑体" panose="02010609060101010101" pitchFamily="49" charset="-122"/>
              </a:rPr>
              <a:t>）</a:t>
            </a:r>
          </a:p>
        </p:txBody>
      </p:sp>
      <p:sp>
        <p:nvSpPr>
          <p:cNvPr id="148495" name="矩形 148494">
            <a:extLst>
              <a:ext uri="{FF2B5EF4-FFF2-40B4-BE49-F238E27FC236}">
                <a16:creationId xmlns:a16="http://schemas.microsoft.com/office/drawing/2014/main" xmlns="" id="{040B4208-B4C5-41A1-B6EE-808BE9226041}"/>
              </a:ext>
            </a:extLst>
          </p:cNvPr>
          <p:cNvSpPr>
            <a:spLocks noChangeArrowheads="1"/>
          </p:cNvSpPr>
          <p:nvPr/>
        </p:nvSpPr>
        <p:spPr bwMode="auto">
          <a:xfrm>
            <a:off x="882404" y="3426203"/>
            <a:ext cx="7481420" cy="15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hlink"/>
              </a:buClr>
              <a:buSzPct val="65000"/>
              <a:buFont typeface="Wingdings" panose="05000000000000000000" pitchFamily="2" charset="2"/>
              <a:buNone/>
            </a:pPr>
            <a:r>
              <a:rPr lang="en-US" altLang="zh-CN" sz="2100" b="1" dirty="0">
                <a:latin typeface="宋体" panose="02010600030101010101" pitchFamily="2" charset="-122"/>
              </a:rPr>
              <a:t> </a:t>
            </a:r>
            <a:r>
              <a:rPr lang="en-US" altLang="zh-CN" sz="2100" b="1" dirty="0" smtClean="0">
                <a:latin typeface="宋体" panose="02010600030101010101" pitchFamily="2" charset="-122"/>
              </a:rPr>
              <a:t>    </a:t>
            </a:r>
            <a:r>
              <a:rPr lang="zh-CN" altLang="en-US" sz="2100" b="1" dirty="0">
                <a:latin typeface="宋体" panose="02010600030101010101" pitchFamily="2" charset="-122"/>
              </a:rPr>
              <a:t>如图（</a:t>
            </a:r>
            <a:r>
              <a:rPr lang="en-US" altLang="zh-CN" sz="2100" b="1" dirty="0">
                <a:latin typeface="宋体" panose="02010600030101010101" pitchFamily="2" charset="-122"/>
              </a:rPr>
              <a:t>1</a:t>
            </a:r>
            <a:r>
              <a:rPr lang="zh-CN" altLang="en-US" sz="2100" b="1" dirty="0">
                <a:latin typeface="宋体" panose="02010600030101010101" pitchFamily="2" charset="-122"/>
              </a:rPr>
              <a:t>）这</a:t>
            </a:r>
            <a:r>
              <a:rPr lang="zh-CN" altLang="en-US" sz="2100" b="1" dirty="0" smtClean="0">
                <a:latin typeface="宋体" panose="02010600030101010101" pitchFamily="2" charset="-122"/>
              </a:rPr>
              <a:t>样，画</a:t>
            </a:r>
            <a:r>
              <a:rPr lang="zh-CN" altLang="en-US" sz="2100" b="1" dirty="0">
                <a:latin typeface="宋体" panose="02010600030101010101" pitchFamily="2" charset="-122"/>
              </a:rPr>
              <a:t>出多边形的任何一条边所在的直</a:t>
            </a:r>
            <a:r>
              <a:rPr lang="zh-CN" altLang="en-US" sz="2100" b="1" dirty="0" smtClean="0">
                <a:latin typeface="宋体" panose="02010600030101010101" pitchFamily="2" charset="-122"/>
              </a:rPr>
              <a:t>线，</a:t>
            </a:r>
            <a:endParaRPr lang="zh-CN" altLang="en-US" sz="2100" b="1" dirty="0">
              <a:latin typeface="宋体" panose="02010600030101010101" pitchFamily="2" charset="-122"/>
            </a:endParaRPr>
          </a:p>
          <a:p>
            <a:pPr>
              <a:lnSpc>
                <a:spcPct val="120000"/>
              </a:lnSpc>
              <a:spcBef>
                <a:spcPct val="20000"/>
              </a:spcBef>
              <a:buClr>
                <a:schemeClr val="hlink"/>
              </a:buClr>
              <a:buSzPct val="65000"/>
              <a:buFont typeface="Wingdings" panose="05000000000000000000" pitchFamily="2" charset="2"/>
              <a:buNone/>
            </a:pPr>
            <a:r>
              <a:rPr lang="zh-CN" altLang="en-US" sz="2100" b="1" dirty="0">
                <a:solidFill>
                  <a:srgbClr val="FF0000"/>
                </a:solidFill>
                <a:latin typeface="宋体" panose="02010600030101010101" pitchFamily="2" charset="-122"/>
              </a:rPr>
              <a:t>整个多边形</a:t>
            </a:r>
            <a:r>
              <a:rPr lang="zh-CN" altLang="en-US" sz="2100" b="1" dirty="0">
                <a:latin typeface="宋体" panose="02010600030101010101" pitchFamily="2" charset="-122"/>
              </a:rPr>
              <a:t>都在这条直线的</a:t>
            </a:r>
            <a:r>
              <a:rPr lang="zh-CN" altLang="en-US" sz="2100" b="1" dirty="0">
                <a:solidFill>
                  <a:srgbClr val="FF0000"/>
                </a:solidFill>
                <a:latin typeface="宋体" panose="02010600030101010101" pitchFamily="2" charset="-122"/>
              </a:rPr>
              <a:t>同一</a:t>
            </a:r>
            <a:r>
              <a:rPr lang="zh-CN" altLang="en-US" sz="2100" b="1" dirty="0" smtClean="0">
                <a:solidFill>
                  <a:srgbClr val="FF0000"/>
                </a:solidFill>
                <a:latin typeface="宋体" panose="02010600030101010101" pitchFamily="2" charset="-122"/>
              </a:rPr>
              <a:t>侧</a:t>
            </a:r>
            <a:r>
              <a:rPr lang="zh-CN" altLang="en-US" sz="2100" b="1" dirty="0" smtClean="0">
                <a:latin typeface="宋体" panose="02010600030101010101" pitchFamily="2" charset="-122"/>
              </a:rPr>
              <a:t>，那</a:t>
            </a:r>
            <a:r>
              <a:rPr lang="zh-CN" altLang="en-US" sz="2100" b="1" dirty="0">
                <a:latin typeface="宋体" panose="02010600030101010101" pitchFamily="2" charset="-122"/>
              </a:rPr>
              <a:t>么这个多边形</a:t>
            </a:r>
            <a:r>
              <a:rPr lang="zh-CN" altLang="en-US" sz="2100" b="1" dirty="0" smtClean="0">
                <a:latin typeface="宋体" panose="02010600030101010101" pitchFamily="2" charset="-122"/>
              </a:rPr>
              <a:t>就是</a:t>
            </a:r>
            <a:r>
              <a:rPr lang="zh-CN" altLang="en-US" sz="2100" b="1" dirty="0">
                <a:solidFill>
                  <a:srgbClr val="FF0000"/>
                </a:solidFill>
                <a:latin typeface="宋体" panose="02010600030101010101" pitchFamily="2" charset="-122"/>
              </a:rPr>
              <a:t>凸</a:t>
            </a:r>
            <a:r>
              <a:rPr lang="zh-CN" altLang="en-US" sz="2100" b="1" dirty="0" smtClean="0">
                <a:solidFill>
                  <a:srgbClr val="FF0000"/>
                </a:solidFill>
                <a:latin typeface="宋体" panose="02010600030101010101" pitchFamily="2" charset="-122"/>
              </a:rPr>
              <a:t>多</a:t>
            </a:r>
            <a:endParaRPr lang="en-US" altLang="zh-CN" sz="2100" b="1" dirty="0" smtClean="0">
              <a:solidFill>
                <a:srgbClr val="FF0000"/>
              </a:solidFill>
              <a:latin typeface="宋体" panose="02010600030101010101" pitchFamily="2" charset="-122"/>
            </a:endParaRPr>
          </a:p>
          <a:p>
            <a:pPr>
              <a:lnSpc>
                <a:spcPct val="120000"/>
              </a:lnSpc>
              <a:spcBef>
                <a:spcPct val="20000"/>
              </a:spcBef>
              <a:buClr>
                <a:schemeClr val="hlink"/>
              </a:buClr>
              <a:buSzPct val="65000"/>
              <a:buFont typeface="Wingdings" panose="05000000000000000000" pitchFamily="2" charset="2"/>
              <a:buNone/>
            </a:pPr>
            <a:r>
              <a:rPr lang="zh-CN" altLang="en-US" sz="2100" b="1" dirty="0" smtClean="0">
                <a:solidFill>
                  <a:srgbClr val="FF0000"/>
                </a:solidFill>
                <a:latin typeface="宋体" panose="02010600030101010101" pitchFamily="2" charset="-122"/>
              </a:rPr>
              <a:t>边</a:t>
            </a:r>
            <a:r>
              <a:rPr lang="zh-CN" altLang="en-US" sz="2100" b="1" dirty="0">
                <a:solidFill>
                  <a:srgbClr val="FF0000"/>
                </a:solidFill>
                <a:latin typeface="宋体" panose="02010600030101010101" pitchFamily="2" charset="-122"/>
              </a:rPr>
              <a:t>形</a:t>
            </a:r>
            <a:r>
              <a:rPr lang="en-US" altLang="zh-CN" sz="2100" b="1" dirty="0" smtClean="0">
                <a:latin typeface="宋体" panose="02010600030101010101" pitchFamily="2" charset="-122"/>
              </a:rPr>
              <a:t>.</a:t>
            </a:r>
            <a:endParaRPr lang="en-US" altLang="zh-CN" sz="2100" b="1" dirty="0">
              <a:latin typeface="宋体" panose="02010600030101010101" pitchFamily="2" charset="-122"/>
            </a:endParaRPr>
          </a:p>
        </p:txBody>
      </p:sp>
      <p:sp>
        <p:nvSpPr>
          <p:cNvPr id="44045" name="文本框 148495">
            <a:extLst>
              <a:ext uri="{FF2B5EF4-FFF2-40B4-BE49-F238E27FC236}">
                <a16:creationId xmlns:a16="http://schemas.microsoft.com/office/drawing/2014/main" xmlns="" id="{1527A5FF-1FB0-4CC5-9A54-8B013325537C}"/>
              </a:ext>
            </a:extLst>
          </p:cNvPr>
          <p:cNvSpPr txBox="1">
            <a:spLocks noChangeArrowheads="1"/>
          </p:cNvSpPr>
          <p:nvPr/>
        </p:nvSpPr>
        <p:spPr bwMode="auto">
          <a:xfrm>
            <a:off x="1563688" y="1597025"/>
            <a:ext cx="3642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dirty="0">
                <a:latin typeface="Times New Roman" panose="02020603050405020304" pitchFamily="18" charset="0"/>
                <a:ea typeface="黑体" panose="02010609060101010101" pitchFamily="49" charset="-122"/>
              </a:rPr>
              <a:t>A</a:t>
            </a:r>
          </a:p>
        </p:txBody>
      </p:sp>
      <p:sp>
        <p:nvSpPr>
          <p:cNvPr id="44046" name="文本框 148496">
            <a:extLst>
              <a:ext uri="{FF2B5EF4-FFF2-40B4-BE49-F238E27FC236}">
                <a16:creationId xmlns:a16="http://schemas.microsoft.com/office/drawing/2014/main" xmlns="" id="{F152DE24-DBF7-45E1-B098-58431D85A3F0}"/>
              </a:ext>
            </a:extLst>
          </p:cNvPr>
          <p:cNvSpPr txBox="1">
            <a:spLocks noChangeArrowheads="1"/>
          </p:cNvSpPr>
          <p:nvPr/>
        </p:nvSpPr>
        <p:spPr bwMode="auto">
          <a:xfrm>
            <a:off x="1506538" y="2854325"/>
            <a:ext cx="3642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a:latin typeface="Times New Roman" panose="02020603050405020304" pitchFamily="18" charset="0"/>
                <a:ea typeface="黑体" panose="02010609060101010101" pitchFamily="49" charset="-122"/>
              </a:rPr>
              <a:t>B</a:t>
            </a:r>
          </a:p>
        </p:txBody>
      </p:sp>
      <p:sp>
        <p:nvSpPr>
          <p:cNvPr id="44047" name="文本框 148497">
            <a:extLst>
              <a:ext uri="{FF2B5EF4-FFF2-40B4-BE49-F238E27FC236}">
                <a16:creationId xmlns:a16="http://schemas.microsoft.com/office/drawing/2014/main" xmlns="" id="{7D6BD0D3-CECC-4E1B-87A2-B0F3E9D7FB5D}"/>
              </a:ext>
            </a:extLst>
          </p:cNvPr>
          <p:cNvSpPr txBox="1">
            <a:spLocks noChangeArrowheads="1"/>
          </p:cNvSpPr>
          <p:nvPr/>
        </p:nvSpPr>
        <p:spPr bwMode="auto">
          <a:xfrm>
            <a:off x="3163888" y="2397125"/>
            <a:ext cx="3619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a:latin typeface="Times New Roman" panose="02020603050405020304" pitchFamily="18" charset="0"/>
                <a:ea typeface="黑体" panose="02010609060101010101" pitchFamily="49" charset="-122"/>
              </a:rPr>
              <a:t>C</a:t>
            </a:r>
          </a:p>
        </p:txBody>
      </p:sp>
      <p:sp>
        <p:nvSpPr>
          <p:cNvPr id="44048" name="文本框 148498">
            <a:extLst>
              <a:ext uri="{FF2B5EF4-FFF2-40B4-BE49-F238E27FC236}">
                <a16:creationId xmlns:a16="http://schemas.microsoft.com/office/drawing/2014/main" xmlns="" id="{F8FC363D-A611-4050-836A-E59ED8CE5F7A}"/>
              </a:ext>
            </a:extLst>
          </p:cNvPr>
          <p:cNvSpPr txBox="1">
            <a:spLocks noChangeArrowheads="1"/>
          </p:cNvSpPr>
          <p:nvPr/>
        </p:nvSpPr>
        <p:spPr bwMode="auto">
          <a:xfrm>
            <a:off x="2706688" y="1254125"/>
            <a:ext cx="376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dirty="0">
                <a:latin typeface="Times New Roman" panose="02020603050405020304" pitchFamily="18" charset="0"/>
                <a:ea typeface="黑体" panose="02010609060101010101" pitchFamily="49" charset="-122"/>
              </a:rPr>
              <a:t>D</a:t>
            </a:r>
          </a:p>
        </p:txBody>
      </p:sp>
      <p:sp>
        <p:nvSpPr>
          <p:cNvPr id="44049" name="文本框 148499">
            <a:extLst>
              <a:ext uri="{FF2B5EF4-FFF2-40B4-BE49-F238E27FC236}">
                <a16:creationId xmlns:a16="http://schemas.microsoft.com/office/drawing/2014/main" xmlns="" id="{BEB7C3A2-D343-473B-907A-3B1BDB55D4CF}"/>
              </a:ext>
            </a:extLst>
          </p:cNvPr>
          <p:cNvSpPr txBox="1">
            <a:spLocks noChangeArrowheads="1"/>
          </p:cNvSpPr>
          <p:nvPr/>
        </p:nvSpPr>
        <p:spPr bwMode="auto">
          <a:xfrm>
            <a:off x="4421188" y="1254125"/>
            <a:ext cx="3642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a:latin typeface="Times New Roman" panose="02020603050405020304" pitchFamily="18" charset="0"/>
                <a:ea typeface="黑体" panose="02010609060101010101" pitchFamily="49" charset="-122"/>
              </a:rPr>
              <a:t>E</a:t>
            </a:r>
          </a:p>
        </p:txBody>
      </p:sp>
      <p:sp>
        <p:nvSpPr>
          <p:cNvPr id="44050" name="文本框 148500">
            <a:extLst>
              <a:ext uri="{FF2B5EF4-FFF2-40B4-BE49-F238E27FC236}">
                <a16:creationId xmlns:a16="http://schemas.microsoft.com/office/drawing/2014/main" xmlns="" id="{DAEBB8C9-469C-4BDE-86DB-9C8477F7FCCF}"/>
              </a:ext>
            </a:extLst>
          </p:cNvPr>
          <p:cNvSpPr txBox="1">
            <a:spLocks noChangeArrowheads="1"/>
          </p:cNvSpPr>
          <p:nvPr/>
        </p:nvSpPr>
        <p:spPr bwMode="auto">
          <a:xfrm>
            <a:off x="3690938" y="2709863"/>
            <a:ext cx="3642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a:latin typeface="Times New Roman" panose="02020603050405020304" pitchFamily="18" charset="0"/>
                <a:ea typeface="黑体" panose="02010609060101010101" pitchFamily="49" charset="-122"/>
              </a:rPr>
              <a:t>F</a:t>
            </a:r>
          </a:p>
        </p:txBody>
      </p:sp>
      <p:sp>
        <p:nvSpPr>
          <p:cNvPr id="44051" name="文本框 148502">
            <a:extLst>
              <a:ext uri="{FF2B5EF4-FFF2-40B4-BE49-F238E27FC236}">
                <a16:creationId xmlns:a16="http://schemas.microsoft.com/office/drawing/2014/main" xmlns="" id="{2E9A7EC7-F0D9-4180-B866-F7D89DEB886E}"/>
              </a:ext>
            </a:extLst>
          </p:cNvPr>
          <p:cNvSpPr txBox="1">
            <a:spLocks noChangeArrowheads="1"/>
          </p:cNvSpPr>
          <p:nvPr/>
        </p:nvSpPr>
        <p:spPr bwMode="auto">
          <a:xfrm>
            <a:off x="4262438" y="2366963"/>
            <a:ext cx="37863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a:latin typeface="Times New Roman" panose="02020603050405020304" pitchFamily="18" charset="0"/>
                <a:ea typeface="黑体" panose="02010609060101010101" pitchFamily="49" charset="-122"/>
              </a:rPr>
              <a:t>G</a:t>
            </a:r>
          </a:p>
        </p:txBody>
      </p:sp>
      <p:sp>
        <p:nvSpPr>
          <p:cNvPr id="44052" name="文本框 148503">
            <a:extLst>
              <a:ext uri="{FF2B5EF4-FFF2-40B4-BE49-F238E27FC236}">
                <a16:creationId xmlns:a16="http://schemas.microsoft.com/office/drawing/2014/main" xmlns="" id="{7B8A5CE5-EB8E-4FEA-BC21-0FBFF770C006}"/>
              </a:ext>
            </a:extLst>
          </p:cNvPr>
          <p:cNvSpPr txBox="1">
            <a:spLocks noChangeArrowheads="1"/>
          </p:cNvSpPr>
          <p:nvPr/>
        </p:nvSpPr>
        <p:spPr bwMode="auto">
          <a:xfrm>
            <a:off x="5678488" y="2625725"/>
            <a:ext cx="39466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100" b="1" i="1">
                <a:latin typeface="Times New Roman" panose="02020603050405020304" pitchFamily="18" charset="0"/>
                <a:ea typeface="黑体" panose="02010609060101010101" pitchFamily="49" charset="-122"/>
              </a:rPr>
              <a:t>H</a:t>
            </a:r>
          </a:p>
        </p:txBody>
      </p:sp>
      <p:sp>
        <p:nvSpPr>
          <p:cNvPr id="5" name="椭圆形标注 4">
            <a:extLst>
              <a:ext uri="{FF2B5EF4-FFF2-40B4-BE49-F238E27FC236}">
                <a16:creationId xmlns:a16="http://schemas.microsoft.com/office/drawing/2014/main" xmlns="" id="{5ACC321E-262F-430B-980C-601C8758ADF1}"/>
              </a:ext>
            </a:extLst>
          </p:cNvPr>
          <p:cNvSpPr/>
          <p:nvPr/>
        </p:nvSpPr>
        <p:spPr>
          <a:xfrm>
            <a:off x="5477764" y="1077119"/>
            <a:ext cx="2551112" cy="1665287"/>
          </a:xfrm>
          <a:prstGeom prst="wedgeEllipseCallout">
            <a:avLst>
              <a:gd name="adj1" fmla="val -59165"/>
              <a:gd name="adj2" fmla="val 2780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noProof="1">
                <a:solidFill>
                  <a:schemeClr val="tx1"/>
                </a:solidFill>
                <a:ea typeface="黑体" panose="02010600030101010101" pitchFamily="2" charset="-122"/>
              </a:rPr>
              <a:t>此类</a:t>
            </a:r>
            <a:r>
              <a:rPr lang="zh-CN" altLang="en-US" noProof="1">
                <a:solidFill>
                  <a:schemeClr val="tx1"/>
                </a:solidFill>
                <a:ea typeface="黑体" panose="02010600030101010101" pitchFamily="2" charset="-122"/>
                <a:sym typeface="+mn-ea"/>
              </a:rPr>
              <a:t>多边形被</a:t>
            </a:r>
            <a:r>
              <a:rPr lang="zh-CN" altLang="en-US" noProof="1">
                <a:solidFill>
                  <a:schemeClr val="tx1"/>
                </a:solidFill>
                <a:ea typeface="黑体" panose="02010600030101010101" pitchFamily="2" charset="-122"/>
              </a:rPr>
              <a:t>一条边所在的直线分成了两部</a:t>
            </a:r>
            <a:r>
              <a:rPr lang="zh-CN" altLang="en-US" noProof="1" smtClean="0">
                <a:solidFill>
                  <a:schemeClr val="tx1"/>
                </a:solidFill>
                <a:ea typeface="黑体" panose="02010600030101010101" pitchFamily="2" charset="-122"/>
              </a:rPr>
              <a:t>分，不</a:t>
            </a:r>
            <a:r>
              <a:rPr lang="zh-CN" altLang="en-US" noProof="1">
                <a:solidFill>
                  <a:schemeClr val="tx1"/>
                </a:solidFill>
                <a:ea typeface="黑体" panose="02010600030101010101" pitchFamily="2" charset="-122"/>
              </a:rPr>
              <a:t>在这条直线同侧</a:t>
            </a:r>
            <a:r>
              <a:rPr lang="zh-CN" altLang="en-US" noProof="1">
                <a:solidFill>
                  <a:schemeClr val="tx1"/>
                </a:solidFill>
                <a:ea typeface="黑体" panose="02010600030101010101" pitchFamily="2" charset="-122"/>
                <a:sym typeface="+mn-ea"/>
              </a:rPr>
              <a:t>是凹多边形</a:t>
            </a:r>
            <a:r>
              <a:rPr lang="en-US" altLang="zh-CN" noProof="1">
                <a:solidFill>
                  <a:schemeClr val="tx1"/>
                </a:solidFill>
                <a:ea typeface="黑体" panose="02010600030101010101" pitchFamily="2" charset="-122"/>
              </a:rPr>
              <a:t>.</a:t>
            </a:r>
          </a:p>
        </p:txBody>
      </p:sp>
      <p:grpSp>
        <p:nvGrpSpPr>
          <p:cNvPr id="27" name="组合 2">
            <a:extLst>
              <a:ext uri="{FF2B5EF4-FFF2-40B4-BE49-F238E27FC236}">
                <a16:creationId xmlns:a16="http://schemas.microsoft.com/office/drawing/2014/main" xmlns="" id="{4C7FD02F-4EE5-410A-B99D-8516DE4B176E}"/>
              </a:ext>
            </a:extLst>
          </p:cNvPr>
          <p:cNvGrpSpPr>
            <a:grpSpLocks/>
          </p:cNvGrpSpPr>
          <p:nvPr/>
        </p:nvGrpSpPr>
        <p:grpSpPr bwMode="auto">
          <a:xfrm>
            <a:off x="4588" y="-15380"/>
            <a:ext cx="2006600" cy="477838"/>
            <a:chOff x="123" y="40"/>
            <a:chExt cx="3160" cy="752"/>
          </a:xfrm>
        </p:grpSpPr>
        <p:cxnSp>
          <p:nvCxnSpPr>
            <p:cNvPr id="28" name="直线连接符 23">
              <a:extLst>
                <a:ext uri="{FF2B5EF4-FFF2-40B4-BE49-F238E27FC236}">
                  <a16:creationId xmlns:a16="http://schemas.microsoft.com/office/drawing/2014/main" xmlns="" id="{10A5075A-33E1-4C3D-A4C9-AFF6066A0557}"/>
                </a:ext>
              </a:extLst>
            </p:cNvPr>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9" name="文本框 18">
              <a:extLst>
                <a:ext uri="{FF2B5EF4-FFF2-40B4-BE49-F238E27FC236}">
                  <a16:creationId xmlns:a16="http://schemas.microsoft.com/office/drawing/2014/main" xmlns="" id="{8AB3B4D0-510A-49C5-88E5-45B2E9B896F6}"/>
                </a:ext>
              </a:extLst>
            </p:cNvPr>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探究新知</a:t>
              </a:r>
            </a:p>
          </p:txBody>
        </p:sp>
        <p:sp>
          <p:nvSpPr>
            <p:cNvPr id="30" name="Freeform 74">
              <a:extLst>
                <a:ext uri="{FF2B5EF4-FFF2-40B4-BE49-F238E27FC236}">
                  <a16:creationId xmlns:a16="http://schemas.microsoft.com/office/drawing/2014/main" xmlns="" id="{14303336-8147-49CC-8D26-6AEA7239A4BE}"/>
                </a:ext>
              </a:extLst>
            </p:cNvPr>
            <p:cNvSpPr>
              <a:spLocks noChangeAspect="1" noEditPoints="1"/>
            </p:cNvSpPr>
            <p:nvPr/>
          </p:nvSpPr>
          <p:spPr bwMode="auto">
            <a:xfrm>
              <a:off x="248" y="157"/>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33" name="矩形 32"/>
          <p:cNvSpPr/>
          <p:nvPr/>
        </p:nvSpPr>
        <p:spPr>
          <a:xfrm>
            <a:off x="555495" y="615454"/>
            <a:ext cx="1266693" cy="461665"/>
          </a:xfrm>
          <a:prstGeom prst="rect">
            <a:avLst/>
          </a:prstGeom>
        </p:spPr>
        <p:txBody>
          <a:bodyPr wrap="none">
            <a:spAutoFit/>
          </a:bodyPr>
          <a:lstStyle/>
          <a:p>
            <a:r>
              <a:rPr lang="zh-CN" altLang="en-US" sz="2400" b="1" dirty="0">
                <a:solidFill>
                  <a:srgbClr val="0000FF"/>
                </a:solidFill>
                <a:latin typeface="Times New Roman" pitchFamily="18" charset="0"/>
                <a:ea typeface="黑体" panose="02010609060101010101" pitchFamily="2" charset="-122"/>
                <a:cs typeface="Times New Roman" pitchFamily="18" charset="0"/>
              </a:rPr>
              <a:t>问</a:t>
            </a:r>
            <a:r>
              <a:rPr lang="zh-CN" altLang="en-US" sz="2400" b="1" dirty="0" smtClean="0">
                <a:solidFill>
                  <a:srgbClr val="0000FF"/>
                </a:solidFill>
                <a:latin typeface="Times New Roman" pitchFamily="18" charset="0"/>
                <a:ea typeface="黑体" panose="02010609060101010101" pitchFamily="2" charset="-122"/>
                <a:cs typeface="Times New Roman" pitchFamily="18" charset="0"/>
              </a:rPr>
              <a:t>题</a:t>
            </a:r>
            <a:r>
              <a:rPr lang="en-US" altLang="zh-CN" sz="2400" b="1" dirty="0" smtClean="0">
                <a:solidFill>
                  <a:srgbClr val="0000FF"/>
                </a:solidFill>
                <a:latin typeface="Times New Roman" pitchFamily="18" charset="0"/>
                <a:ea typeface="黑体" panose="02010609060101010101" pitchFamily="2" charset="-122"/>
                <a:cs typeface="Times New Roman" pitchFamily="18" charset="0"/>
              </a:rPr>
              <a:t>4</a:t>
            </a:r>
            <a:r>
              <a:rPr lang="zh-CN" altLang="en-US" sz="2400" b="1" dirty="0" smtClean="0">
                <a:solidFill>
                  <a:srgbClr val="0000FF"/>
                </a:solidFill>
                <a:latin typeface="Times New Roman" pitchFamily="18" charset="0"/>
                <a:ea typeface="黑体" panose="02010609060101010101" pitchFamily="2" charset="-122"/>
                <a:cs typeface="Times New Roman" pitchFamily="18" charset="0"/>
              </a:rPr>
              <a:t>：</a:t>
            </a:r>
            <a:endParaRPr lang="zh-CN" altLang="en-US" dirty="0">
              <a:solidFill>
                <a:prstClr val="black"/>
              </a:solidFill>
              <a:ea typeface="宋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repeatCount="indefinite" fill="hold" grpId="0" nodeType="clickEffect">
                                  <p:stCondLst>
                                    <p:cond delay="0"/>
                                  </p:stCondLst>
                                  <p:endCondLst>
                                    <p:cond evt="onNext" delay="0">
                                      <p:tgtEl>
                                        <p:sldTgt/>
                                      </p:tgtEl>
                                    </p:cond>
                                  </p:endCondLst>
                                  <p:childTnLst>
                                    <p:animScale>
                                      <p:cBhvr>
                                        <p:cTn id="6" dur="2000" fill="hold"/>
                                        <p:tgtEl>
                                          <p:spTgt spid="148490"/>
                                        </p:tgtEl>
                                      </p:cBhvr>
                                      <p:by x="150000" y="150000"/>
                                    </p:animScale>
                                  </p:childTnLst>
                                </p:cTn>
                              </p:par>
                              <p:par>
                                <p:cTn id="7" presetID="7" presetClass="emph" presetSubtype="2" fill="hold" nodeType="withEffect">
                                  <p:stCondLst>
                                    <p:cond delay="0"/>
                                  </p:stCondLst>
                                  <p:childTnLst>
                                    <p:animClr clrSpc="rgb" dir="cw">
                                      <p:cBhvr>
                                        <p:cTn id="8" dur="2000" fill="hold"/>
                                        <p:tgtEl>
                                          <p:spTgt spid="148489"/>
                                        </p:tgtEl>
                                        <p:attrNameLst>
                                          <p:attrName>stroke.color</p:attrName>
                                        </p:attrNameLst>
                                      </p:cBhvr>
                                      <p:to>
                                        <a:srgbClr val="FF0000"/>
                                      </p:to>
                                    </p:animClr>
                                    <p:set>
                                      <p:cBhvr>
                                        <p:cTn id="9" dur="2000" fill="hold"/>
                                        <p:tgtEl>
                                          <p:spTgt spid="148489"/>
                                        </p:tgtEl>
                                        <p:attrNameLst>
                                          <p:attrName>stroke.on</p:attrName>
                                        </p:attrNameLst>
                                      </p:cBhvr>
                                      <p:to>
                                        <p:strVal val="true"/>
                                      </p:to>
                                    </p:set>
                                  </p:childTnLst>
                                </p:cTn>
                              </p:par>
                              <p:par>
                                <p:cTn id="10" presetID="7" presetClass="emph" presetSubtype="2" fill="hold" nodeType="withEffect">
                                  <p:stCondLst>
                                    <p:cond delay="0"/>
                                  </p:stCondLst>
                                  <p:childTnLst>
                                    <p:animClr clrSpc="rgb" dir="cw">
                                      <p:cBhvr>
                                        <p:cTn id="11" dur="2000" fill="hold"/>
                                        <p:tgtEl>
                                          <p:spTgt spid="148492"/>
                                        </p:tgtEl>
                                        <p:attrNameLst>
                                          <p:attrName>stroke.color</p:attrName>
                                        </p:attrNameLst>
                                      </p:cBhvr>
                                      <p:to>
                                        <a:srgbClr val="FF0000"/>
                                      </p:to>
                                    </p:animClr>
                                    <p:set>
                                      <p:cBhvr>
                                        <p:cTn id="12" dur="2000" fill="hold"/>
                                        <p:tgtEl>
                                          <p:spTgt spid="148492"/>
                                        </p:tgtEl>
                                        <p:attrNameLst>
                                          <p:attrName>stroke.on</p:attrName>
                                        </p:attrNameLst>
                                      </p:cBhvr>
                                      <p:to>
                                        <p:strVal val="true"/>
                                      </p:to>
                                    </p:set>
                                  </p:childTnLst>
                                </p:cTn>
                              </p:par>
                              <p:par>
                                <p:cTn id="13" presetID="7" presetClass="emph" presetSubtype="2" fill="hold" nodeType="withEffect">
                                  <p:stCondLst>
                                    <p:cond delay="0"/>
                                  </p:stCondLst>
                                  <p:childTnLst>
                                    <p:animClr clrSpc="rgb" dir="cw">
                                      <p:cBhvr>
                                        <p:cTn id="14" dur="2000" fill="hold"/>
                                        <p:tgtEl>
                                          <p:spTgt spid="148491"/>
                                        </p:tgtEl>
                                        <p:attrNameLst>
                                          <p:attrName>stroke.color</p:attrName>
                                        </p:attrNameLst>
                                      </p:cBhvr>
                                      <p:to>
                                        <a:srgbClr val="FF0000"/>
                                      </p:to>
                                    </p:animClr>
                                    <p:set>
                                      <p:cBhvr>
                                        <p:cTn id="15" dur="2000" fill="hold"/>
                                        <p:tgtEl>
                                          <p:spTgt spid="148491"/>
                                        </p:tgtEl>
                                        <p:attrNameLst>
                                          <p:attrName>stroke.on</p:attrName>
                                        </p:attrNameLst>
                                      </p:cBhvr>
                                      <p:to>
                                        <p:strVal val="tru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6" presetClass="emph" presetSubtype="0" repeatCount="indefinite" fill="hold" grpId="0" nodeType="clickEffect">
                                  <p:stCondLst>
                                    <p:cond delay="0"/>
                                  </p:stCondLst>
                                  <p:endCondLst>
                                    <p:cond evt="onNext" delay="0">
                                      <p:tgtEl>
                                        <p:sldTgt/>
                                      </p:tgtEl>
                                    </p:cond>
                                  </p:endCondLst>
                                  <p:childTnLst>
                                    <p:animScale>
                                      <p:cBhvr>
                                        <p:cTn id="19" dur="2000" fill="hold"/>
                                        <p:tgtEl>
                                          <p:spTgt spid="148488"/>
                                        </p:tgtEl>
                                      </p:cBhvr>
                                      <p:by x="150000" y="150000"/>
                                    </p:animScale>
                                  </p:childTnLst>
                                </p:cTn>
                              </p:par>
                              <p:par>
                                <p:cTn id="20" presetID="7" presetClass="emph" presetSubtype="2" fill="hold" nodeType="withEffect">
                                  <p:stCondLst>
                                    <p:cond delay="0"/>
                                  </p:stCondLst>
                                  <p:childTnLst>
                                    <p:animClr clrSpc="rgb" dir="cw">
                                      <p:cBhvr>
                                        <p:cTn id="21" dur="2000" fill="hold"/>
                                        <p:tgtEl>
                                          <p:spTgt spid="148487"/>
                                        </p:tgtEl>
                                        <p:attrNameLst>
                                          <p:attrName>stroke.color</p:attrName>
                                        </p:attrNameLst>
                                      </p:cBhvr>
                                      <p:to>
                                        <a:srgbClr val="FF0000"/>
                                      </p:to>
                                    </p:animClr>
                                    <p:set>
                                      <p:cBhvr>
                                        <p:cTn id="22" dur="2000" fill="hold"/>
                                        <p:tgtEl>
                                          <p:spTgt spid="148487"/>
                                        </p:tgtEl>
                                        <p:attrNameLst>
                                          <p:attrName>stroke.on</p:attrName>
                                        </p:attrNameLst>
                                      </p:cBhvr>
                                      <p:to>
                                        <p:strVal val="true"/>
                                      </p:to>
                                    </p:set>
                                  </p:childTnLst>
                                </p:cTn>
                              </p:par>
                              <p:par>
                                <p:cTn id="23" presetID="7" presetClass="emph" presetSubtype="2" fill="hold" nodeType="withEffect">
                                  <p:stCondLst>
                                    <p:cond delay="0"/>
                                  </p:stCondLst>
                                  <p:childTnLst>
                                    <p:animClr clrSpc="rgb" dir="cw">
                                      <p:cBhvr>
                                        <p:cTn id="24" dur="2000" fill="hold"/>
                                        <p:tgtEl>
                                          <p:spTgt spid="148485"/>
                                        </p:tgtEl>
                                        <p:attrNameLst>
                                          <p:attrName>stroke.color</p:attrName>
                                        </p:attrNameLst>
                                      </p:cBhvr>
                                      <p:to>
                                        <a:srgbClr val="FF0000"/>
                                      </p:to>
                                    </p:animClr>
                                    <p:set>
                                      <p:cBhvr>
                                        <p:cTn id="25" dur="2000" fill="hold"/>
                                        <p:tgtEl>
                                          <p:spTgt spid="148485"/>
                                        </p:tgtEl>
                                        <p:attrNameLst>
                                          <p:attrName>stroke.on</p:attrName>
                                        </p:attrNameLst>
                                      </p:cBhvr>
                                      <p:to>
                                        <p:strVal val="true"/>
                                      </p:to>
                                    </p:set>
                                  </p:childTnLst>
                                </p:cTn>
                              </p:par>
                              <p:par>
                                <p:cTn id="26" presetID="7" presetClass="emph" presetSubtype="2" fill="hold" nodeType="withEffect">
                                  <p:stCondLst>
                                    <p:cond delay="0"/>
                                  </p:stCondLst>
                                  <p:childTnLst>
                                    <p:animClr clrSpc="rgb" dir="cw">
                                      <p:cBhvr>
                                        <p:cTn id="27" dur="2000" fill="hold"/>
                                        <p:tgtEl>
                                          <p:spTgt spid="148486"/>
                                        </p:tgtEl>
                                        <p:attrNameLst>
                                          <p:attrName>stroke.color</p:attrName>
                                        </p:attrNameLst>
                                      </p:cBhvr>
                                      <p:to>
                                        <a:srgbClr val="FF0000"/>
                                      </p:to>
                                    </p:animClr>
                                    <p:set>
                                      <p:cBhvr>
                                        <p:cTn id="28" dur="2000" fill="hold"/>
                                        <p:tgtEl>
                                          <p:spTgt spid="148486"/>
                                        </p:tgtEl>
                                        <p:attrNameLst>
                                          <p:attrName>stroke.on</p:attrName>
                                        </p:attrNameLst>
                                      </p:cBhvr>
                                      <p:to>
                                        <p:strVal val="tru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50" presetClass="entr" presetSubtype="0" decel="100000" fill="hold" grpId="0" nodeType="clickEffect">
                                  <p:stCondLst>
                                    <p:cond delay="0"/>
                                  </p:stCondLst>
                                  <p:childTnLst>
                                    <p:set>
                                      <p:cBhvr>
                                        <p:cTn id="32" dur="1" fill="hold">
                                          <p:stCondLst>
                                            <p:cond delay="0"/>
                                          </p:stCondLst>
                                        </p:cTn>
                                        <p:tgtEl>
                                          <p:spTgt spid="148495">
                                            <p:txEl>
                                              <p:pRg st="0" end="0"/>
                                            </p:txEl>
                                          </p:spTgt>
                                        </p:tgtEl>
                                        <p:attrNameLst>
                                          <p:attrName>style.visibility</p:attrName>
                                        </p:attrNameLst>
                                      </p:cBhvr>
                                      <p:to>
                                        <p:strVal val="visible"/>
                                      </p:to>
                                    </p:set>
                                    <p:anim calcmode="lin" valueType="num">
                                      <p:cBhvr>
                                        <p:cTn id="33" dur="1000" fill="hold"/>
                                        <p:tgtEl>
                                          <p:spTgt spid="148495">
                                            <p:txEl>
                                              <p:pRg st="0" end="0"/>
                                            </p:txEl>
                                          </p:spTgt>
                                        </p:tgtEl>
                                        <p:attrNameLst>
                                          <p:attrName>ppt_w</p:attrName>
                                        </p:attrNameLst>
                                      </p:cBhvr>
                                      <p:tavLst>
                                        <p:tav tm="0">
                                          <p:val>
                                            <p:strVal val="#ppt_w+.3"/>
                                          </p:val>
                                        </p:tav>
                                        <p:tav tm="100000">
                                          <p:val>
                                            <p:strVal val="#ppt_w"/>
                                          </p:val>
                                        </p:tav>
                                      </p:tavLst>
                                    </p:anim>
                                    <p:anim calcmode="lin" valueType="num">
                                      <p:cBhvr>
                                        <p:cTn id="34" dur="1000" fill="hold"/>
                                        <p:tgtEl>
                                          <p:spTgt spid="148495">
                                            <p:txEl>
                                              <p:pRg st="0" end="0"/>
                                            </p:txEl>
                                          </p:spTgt>
                                        </p:tgtEl>
                                        <p:attrNameLst>
                                          <p:attrName>ppt_h</p:attrName>
                                        </p:attrNameLst>
                                      </p:cBhvr>
                                      <p:tavLst>
                                        <p:tav tm="0">
                                          <p:val>
                                            <p:strVal val="#ppt_h"/>
                                          </p:val>
                                        </p:tav>
                                        <p:tav tm="100000">
                                          <p:val>
                                            <p:strVal val="#ppt_h"/>
                                          </p:val>
                                        </p:tav>
                                      </p:tavLst>
                                    </p:anim>
                                    <p:animEffect transition="in" filter="fade">
                                      <p:cBhvr>
                                        <p:cTn id="35" dur="1000"/>
                                        <p:tgtEl>
                                          <p:spTgt spid="148495">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50" presetClass="entr" presetSubtype="0" decel="100000" fill="hold" grpId="0" nodeType="clickEffect">
                                  <p:stCondLst>
                                    <p:cond delay="0"/>
                                  </p:stCondLst>
                                  <p:childTnLst>
                                    <p:set>
                                      <p:cBhvr>
                                        <p:cTn id="39" dur="1" fill="hold">
                                          <p:stCondLst>
                                            <p:cond delay="0"/>
                                          </p:stCondLst>
                                        </p:cTn>
                                        <p:tgtEl>
                                          <p:spTgt spid="148495">
                                            <p:txEl>
                                              <p:pRg st="1" end="1"/>
                                            </p:txEl>
                                          </p:spTgt>
                                        </p:tgtEl>
                                        <p:attrNameLst>
                                          <p:attrName>style.visibility</p:attrName>
                                        </p:attrNameLst>
                                      </p:cBhvr>
                                      <p:to>
                                        <p:strVal val="visible"/>
                                      </p:to>
                                    </p:set>
                                    <p:anim calcmode="lin" valueType="num">
                                      <p:cBhvr>
                                        <p:cTn id="40" dur="1000" fill="hold"/>
                                        <p:tgtEl>
                                          <p:spTgt spid="148495">
                                            <p:txEl>
                                              <p:pRg st="1" end="1"/>
                                            </p:txEl>
                                          </p:spTgt>
                                        </p:tgtEl>
                                        <p:attrNameLst>
                                          <p:attrName>ppt_w</p:attrName>
                                        </p:attrNameLst>
                                      </p:cBhvr>
                                      <p:tavLst>
                                        <p:tav tm="0">
                                          <p:val>
                                            <p:strVal val="#ppt_w+.3"/>
                                          </p:val>
                                        </p:tav>
                                        <p:tav tm="100000">
                                          <p:val>
                                            <p:strVal val="#ppt_w"/>
                                          </p:val>
                                        </p:tav>
                                      </p:tavLst>
                                    </p:anim>
                                    <p:anim calcmode="lin" valueType="num">
                                      <p:cBhvr>
                                        <p:cTn id="41" dur="1000" fill="hold"/>
                                        <p:tgtEl>
                                          <p:spTgt spid="148495">
                                            <p:txEl>
                                              <p:pRg st="1" end="1"/>
                                            </p:txEl>
                                          </p:spTgt>
                                        </p:tgtEl>
                                        <p:attrNameLst>
                                          <p:attrName>ppt_h</p:attrName>
                                        </p:attrNameLst>
                                      </p:cBhvr>
                                      <p:tavLst>
                                        <p:tav tm="0">
                                          <p:val>
                                            <p:strVal val="#ppt_h"/>
                                          </p:val>
                                        </p:tav>
                                        <p:tav tm="100000">
                                          <p:val>
                                            <p:strVal val="#ppt_h"/>
                                          </p:val>
                                        </p:tav>
                                      </p:tavLst>
                                    </p:anim>
                                    <p:animEffect transition="in" filter="fade">
                                      <p:cBhvr>
                                        <p:cTn id="42" dur="1000"/>
                                        <p:tgtEl>
                                          <p:spTgt spid="148495">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0" presetClass="entr" presetSubtype="0" decel="100000" fill="hold" grpId="0" nodeType="clickEffect">
                                  <p:stCondLst>
                                    <p:cond delay="0"/>
                                  </p:stCondLst>
                                  <p:childTnLst>
                                    <p:set>
                                      <p:cBhvr>
                                        <p:cTn id="46" dur="1" fill="hold">
                                          <p:stCondLst>
                                            <p:cond delay="0"/>
                                          </p:stCondLst>
                                        </p:cTn>
                                        <p:tgtEl>
                                          <p:spTgt spid="148495">
                                            <p:txEl>
                                              <p:pRg st="2" end="2"/>
                                            </p:txEl>
                                          </p:spTgt>
                                        </p:tgtEl>
                                        <p:attrNameLst>
                                          <p:attrName>style.visibility</p:attrName>
                                        </p:attrNameLst>
                                      </p:cBhvr>
                                      <p:to>
                                        <p:strVal val="visible"/>
                                      </p:to>
                                    </p:set>
                                    <p:anim calcmode="lin" valueType="num">
                                      <p:cBhvr>
                                        <p:cTn id="47" dur="1000" fill="hold"/>
                                        <p:tgtEl>
                                          <p:spTgt spid="148495">
                                            <p:txEl>
                                              <p:pRg st="2" end="2"/>
                                            </p:txEl>
                                          </p:spTgt>
                                        </p:tgtEl>
                                        <p:attrNameLst>
                                          <p:attrName>ppt_w</p:attrName>
                                        </p:attrNameLst>
                                      </p:cBhvr>
                                      <p:tavLst>
                                        <p:tav tm="0">
                                          <p:val>
                                            <p:strVal val="#ppt_w+.3"/>
                                          </p:val>
                                        </p:tav>
                                        <p:tav tm="100000">
                                          <p:val>
                                            <p:strVal val="#ppt_w"/>
                                          </p:val>
                                        </p:tav>
                                      </p:tavLst>
                                    </p:anim>
                                    <p:anim calcmode="lin" valueType="num">
                                      <p:cBhvr>
                                        <p:cTn id="48" dur="1000" fill="hold"/>
                                        <p:tgtEl>
                                          <p:spTgt spid="148495">
                                            <p:txEl>
                                              <p:pRg st="2" end="2"/>
                                            </p:txEl>
                                          </p:spTgt>
                                        </p:tgtEl>
                                        <p:attrNameLst>
                                          <p:attrName>ppt_h</p:attrName>
                                        </p:attrNameLst>
                                      </p:cBhvr>
                                      <p:tavLst>
                                        <p:tav tm="0">
                                          <p:val>
                                            <p:strVal val="#ppt_h"/>
                                          </p:val>
                                        </p:tav>
                                        <p:tav tm="100000">
                                          <p:val>
                                            <p:strVal val="#ppt_h"/>
                                          </p:val>
                                        </p:tav>
                                      </p:tavLst>
                                    </p:anim>
                                    <p:animEffect transition="in" filter="fade">
                                      <p:cBhvr>
                                        <p:cTn id="49" dur="1000"/>
                                        <p:tgtEl>
                                          <p:spTgt spid="148495">
                                            <p:txEl>
                                              <p:pRg st="2" end="2"/>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diamond(in)">
                                      <p:cBhvr>
                                        <p:cTn id="5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8" grpId="0" bldLvl="0" animBg="1"/>
      <p:bldP spid="148490" grpId="0" bldLvl="0" animBg="1"/>
      <p:bldP spid="148495" grpId="0" build="p"/>
      <p:bldP spid="5"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7fec398a-daa0-47fb-819d-acdeb13a2ce2}"/>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i"/>
  <p:tag name="KSO_WM_UNIT_INDEX" val="1_1_1"/>
  <p:tag name="KSO_WM_UNIT_ID" val="diagram20187637_2*n_h_i*1_1_1"/>
  <p:tag name="KSO_WM_TEMPLATE_CATEGORY" val="diagram"/>
  <p:tag name="KSO_WM_TEMPLATE_INDEX" val="2018763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54"/>
  <p:tag name="KSO_WM_UNIT_HIGHLIGHT" val="0"/>
  <p:tag name="KSO_WM_UNIT_COMPATIBLE" val="0"/>
  <p:tag name="KSO_WM_DIAGRAM_GROUP_CODE" val="n1-1"/>
  <p:tag name="KSO_WM_UNIT_TYPE" val="n_h_a"/>
  <p:tag name="KSO_WM_UNIT_INDEX" val="1_1_1"/>
  <p:tag name="KSO_WM_UNIT_ID" val="diagram20187637_2*n_h_a*1_1_1"/>
  <p:tag name="KSO_WM_TEMPLATE_CATEGORY" val="diagram"/>
  <p:tag name="KSO_WM_TEMPLATE_INDEX" val="20187637"/>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637_2*n_h_h_i*1_2_1_1"/>
  <p:tag name="KSO_WM_TEMPLATE_CATEGORY" val="diagram"/>
  <p:tag name="KSO_WM_TEMPLATE_INDEX" val="2018763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637_2*n_h_h_i*1_2_2_1"/>
  <p:tag name="KSO_WM_TEMPLATE_CATEGORY" val="diagram"/>
  <p:tag name="KSO_WM_TEMPLATE_INDEX" val="2018763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1_1"/>
  <p:tag name="KSO_WM_UNIT_ID" val="diagram20187637_2*n_h_h_a*1_2_1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6"/>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1_1"/>
  <p:tag name="KSO_WM_UNIT_ID" val="diagram20187637_2*n_h_h_f*1_2_1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ISCONTENTSTITLE" val="0"/>
  <p:tag name="KSO_WM_UNIT_VALUE" val="16"/>
  <p:tag name="KSO_WM_UNIT_HIGHLIGHT" val="0"/>
  <p:tag name="KSO_WM_UNIT_COMPATIBLE" val="0"/>
  <p:tag name="KSO_WM_DIAGRAM_GROUP_CODE" val="n1-1"/>
  <p:tag name="KSO_WM_UNIT_TYPE" val="n_h_h_a"/>
  <p:tag name="KSO_WM_UNIT_INDEX" val="1_2_2_1"/>
  <p:tag name="KSO_WM_UNIT_ID" val="diagram20187637_2*n_h_h_a*1_2_2_1"/>
  <p:tag name="KSO_WM_TEMPLATE_CATEGORY" val="diagram"/>
  <p:tag name="KSO_WM_TEMPLATE_INDEX" val="20187637"/>
  <p:tag name="KSO_WM_UNIT_LAYERLEVEL" val="1_1_1_1"/>
  <p:tag name="KSO_WM_TAG_VERSION" val="1.0"/>
  <p:tag name="KSO_WM_BEAUTIFY_FLAG" val="#wm#"/>
  <p:tag name="KSO_WM_UNIT_PRESET_TEXT" val="添加标题"/>
  <p:tag name="KSO_WM_UNIT_TEXT_FILL_FORE_SCHEMECOLOR_INDEX" val="7"/>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VALUE" val="38"/>
  <p:tag name="KSO_WM_UNIT_HIGHLIGHT" val="0"/>
  <p:tag name="KSO_WM_UNIT_COMPATIBLE" val="0"/>
  <p:tag name="KSO_WM_DIAGRAM_GROUP_CODE" val="n1-1"/>
  <p:tag name="KSO_WM_UNIT_TYPE" val="n_h_h_f"/>
  <p:tag name="KSO_WM_UNIT_INDEX" val="1_2_2_1"/>
  <p:tag name="KSO_WM_UNIT_ID" val="diagram20187637_2*n_h_h_f*1_2_2_1"/>
  <p:tag name="KSO_WM_TEMPLATE_CATEGORY" val="diagram"/>
  <p:tag name="KSO_WM_TEMPLATE_INDEX" val="20187637"/>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200</TotalTime>
  <Pages>0</Pages>
  <Words>1611</Words>
  <Characters>0</Characters>
  <Application>Microsoft Office PowerPoint</Application>
  <DocSecurity>0</DocSecurity>
  <PresentationFormat>全屏显示(16:9)</PresentationFormat>
  <Lines>0</Lines>
  <Paragraphs>217</Paragraphs>
  <Slides>30</Slides>
  <Notes>3</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30</vt:i4>
      </vt:variant>
    </vt:vector>
  </HeadingPairs>
  <TitlesOfParts>
    <vt:vector size="34" baseType="lpstr">
      <vt:lpstr>《七彩课堂》课件模板（新）</vt:lpstr>
      <vt:lpstr>1_《七彩课堂》课件模板（新）</vt:lpstr>
      <vt:lpstr>MathType 6.0 Equation</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dc:description/>
  <cp:lastModifiedBy>Administrator</cp:lastModifiedBy>
  <cp:revision>1130</cp:revision>
  <dcterms:created xsi:type="dcterms:W3CDTF">2016-01-14T07:05:12Z</dcterms:created>
  <dcterms:modified xsi:type="dcterms:W3CDTF">2020-04-27T08:08:53Z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