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289" r:id="rId2"/>
    <p:sldMasterId id="2147484308" r:id="rId3"/>
  </p:sldMasterIdLst>
  <p:notesMasterIdLst>
    <p:notesMasterId r:id="rId72"/>
  </p:notesMasterIdLst>
  <p:handoutMasterIdLst>
    <p:handoutMasterId r:id="rId73"/>
  </p:handoutMasterIdLst>
  <p:sldIdLst>
    <p:sldId id="399" r:id="rId4"/>
    <p:sldId id="611" r:id="rId5"/>
    <p:sldId id="540" r:id="rId6"/>
    <p:sldId id="604" r:id="rId7"/>
    <p:sldId id="541" r:id="rId8"/>
    <p:sldId id="542" r:id="rId9"/>
    <p:sldId id="543" r:id="rId10"/>
    <p:sldId id="544" r:id="rId11"/>
    <p:sldId id="545" r:id="rId12"/>
    <p:sldId id="546" r:id="rId13"/>
    <p:sldId id="547" r:id="rId14"/>
    <p:sldId id="548" r:id="rId15"/>
    <p:sldId id="549" r:id="rId16"/>
    <p:sldId id="550" r:id="rId17"/>
    <p:sldId id="551" r:id="rId18"/>
    <p:sldId id="552" r:id="rId19"/>
    <p:sldId id="553" r:id="rId20"/>
    <p:sldId id="554" r:id="rId21"/>
    <p:sldId id="555" r:id="rId22"/>
    <p:sldId id="556" r:id="rId23"/>
    <p:sldId id="557" r:id="rId24"/>
    <p:sldId id="558" r:id="rId25"/>
    <p:sldId id="559" r:id="rId26"/>
    <p:sldId id="560" r:id="rId27"/>
    <p:sldId id="561" r:id="rId28"/>
    <p:sldId id="562" r:id="rId29"/>
    <p:sldId id="448" r:id="rId30"/>
    <p:sldId id="563" r:id="rId31"/>
    <p:sldId id="564" r:id="rId32"/>
    <p:sldId id="565" r:id="rId33"/>
    <p:sldId id="566" r:id="rId34"/>
    <p:sldId id="567" r:id="rId35"/>
    <p:sldId id="568" r:id="rId36"/>
    <p:sldId id="569" r:id="rId37"/>
    <p:sldId id="570" r:id="rId38"/>
    <p:sldId id="605" r:id="rId39"/>
    <p:sldId id="572" r:id="rId40"/>
    <p:sldId id="606" r:id="rId41"/>
    <p:sldId id="574" r:id="rId42"/>
    <p:sldId id="575" r:id="rId43"/>
    <p:sldId id="576" r:id="rId44"/>
    <p:sldId id="577" r:id="rId45"/>
    <p:sldId id="607" r:id="rId46"/>
    <p:sldId id="578" r:id="rId47"/>
    <p:sldId id="608" r:id="rId48"/>
    <p:sldId id="609" r:id="rId49"/>
    <p:sldId id="581" r:id="rId50"/>
    <p:sldId id="582" r:id="rId51"/>
    <p:sldId id="583" r:id="rId52"/>
    <p:sldId id="584" r:id="rId53"/>
    <p:sldId id="585" r:id="rId54"/>
    <p:sldId id="586" r:id="rId55"/>
    <p:sldId id="587" r:id="rId56"/>
    <p:sldId id="588" r:id="rId57"/>
    <p:sldId id="589" r:id="rId58"/>
    <p:sldId id="590" r:id="rId59"/>
    <p:sldId id="591" r:id="rId60"/>
    <p:sldId id="592" r:id="rId61"/>
    <p:sldId id="594" r:id="rId62"/>
    <p:sldId id="595" r:id="rId63"/>
    <p:sldId id="596" r:id="rId64"/>
    <p:sldId id="597" r:id="rId65"/>
    <p:sldId id="598" r:id="rId66"/>
    <p:sldId id="599" r:id="rId67"/>
    <p:sldId id="600" r:id="rId68"/>
    <p:sldId id="601" r:id="rId69"/>
    <p:sldId id="602" r:id="rId70"/>
    <p:sldId id="610" r:id="rId71"/>
  </p:sldIdLst>
  <p:sldSz cx="9144000" cy="5143500" type="screen16x9"/>
  <p:notesSz cx="6858000" cy="9144000"/>
  <p:custDataLst>
    <p:tags r:id="rId7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90">
          <p15:clr>
            <a:srgbClr val="A4A3A4"/>
          </p15:clr>
        </p15:guide>
        <p15:guide id="2" pos="28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61" autoAdjust="0"/>
    <p:restoredTop sz="95846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490"/>
        <p:guide pos="2834"/>
      </p:guideLst>
    </p:cSldViewPr>
  </p:slideViewPr>
  <p:outlineViewPr>
    <p:cViewPr>
      <p:scale>
        <a:sx n="33" d="100"/>
        <a:sy n="33" d="100"/>
      </p:scale>
      <p:origin x="0" y="76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362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viewProps" Target="view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67B8BC18-6CEB-4FFE-9485-39BC7147061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15C4340-A815-433E-932D-767FDA78BE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0567155-22DA-407B-B86F-250063D60E0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6743062-76D7-4E26-B1A3-678F31B68FD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6E33252B-F7D7-43C5-B96F-C52E20C68D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538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F03ACDFC-9C4F-44BF-9790-5F4CCE209F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C5704AA-E800-40F6-A7C7-02D0CC98A2D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:a16="http://schemas.microsoft.com/office/drawing/2014/main" xmlns="" id="{E3145C2B-E150-4999-8783-05830A952A41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B28CDC6-C34A-482F-B530-BEFFEF65BA6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6F01C09-1750-4053-9D27-6DD0BD4702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DBD55287-C1DC-42D0-91C7-2DEE40C95E37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46087" name="Picture 2">
            <a:extLst>
              <a:ext uri="{FF2B5EF4-FFF2-40B4-BE49-F238E27FC236}">
                <a16:creationId xmlns:a16="http://schemas.microsoft.com/office/drawing/2014/main" xmlns="" id="{E265925B-2E87-4184-B7E2-1230A01A1682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:a16="http://schemas.microsoft.com/office/drawing/2014/main" xmlns="" id="{80E07968-961C-41DF-8E93-38C137E414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:a16="http://schemas.microsoft.com/office/drawing/2014/main" xmlns="" id="{D33377E3-2C7B-4782-A4D6-962D1F9311B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5479649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>
            <a:extLst>
              <a:ext uri="{FF2B5EF4-FFF2-40B4-BE49-F238E27FC236}">
                <a16:creationId xmlns:a16="http://schemas.microsoft.com/office/drawing/2014/main" xmlns="" id="{53FFC023-FEBE-4B32-B73D-895F6F230EA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文本占位符 2">
            <a:extLst>
              <a:ext uri="{FF2B5EF4-FFF2-40B4-BE49-F238E27FC236}">
                <a16:creationId xmlns:a16="http://schemas.microsoft.com/office/drawing/2014/main" xmlns="" id="{7BB3AF9D-DA24-4957-925C-BD5EB6582CC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06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>
            <a:extLst>
              <a:ext uri="{FF2B5EF4-FFF2-40B4-BE49-F238E27FC236}">
                <a16:creationId xmlns:a16="http://schemas.microsoft.com/office/drawing/2014/main" xmlns="" id="{D6AFE406-8073-4C46-8347-BB2B2A74CFD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文本占位符 2">
            <a:extLst>
              <a:ext uri="{FF2B5EF4-FFF2-40B4-BE49-F238E27FC236}">
                <a16:creationId xmlns:a16="http://schemas.microsoft.com/office/drawing/2014/main" xmlns="" id="{4F553352-1AE9-47B1-8C93-A088D3E4D31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2412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D55287-C1DC-42D0-91C7-2DEE40C95E37}" type="slidenum">
              <a:rPr lang="en-US" altLang="en-US" smtClean="0"/>
              <a:pPr/>
              <a:t>44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344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785420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367211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7581437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341449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057176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107700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7177251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569380"/>
      </p:ext>
    </p:extLst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647289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420383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1882709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4439472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829268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973307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8713950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2627733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009669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5400293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9852438"/>
      </p:ext>
    </p:extLst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955114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373860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9632470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860475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5595128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3720850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671009"/>
      </p:ext>
    </p:extLst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017271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9981189"/>
      </p:ext>
    </p:extLst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393353"/>
      </p:ext>
    </p:extLst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758141"/>
      </p:ext>
    </p:extLst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649356"/>
      </p:ext>
    </p:extLst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DEE0747-7B17-42DE-9F3F-8D05145A3801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2">
            <a:extLst>
              <a:ext uri="{FF2B5EF4-FFF2-40B4-BE49-F238E27FC236}">
                <a16:creationId xmlns:a16="http://schemas.microsoft.com/office/drawing/2014/main" xmlns="" id="{903A5FDD-11AF-4E66-94B7-FD962E1FF59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13" name="组合 5">
              <a:extLst>
                <a:ext uri="{FF2B5EF4-FFF2-40B4-BE49-F238E27FC236}">
                  <a16:creationId xmlns:a16="http://schemas.microsoft.com/office/drawing/2014/main" xmlns="" id="{858BB717-D7C5-439E-8E37-399590F4998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6" name="Freeform 304">
                <a:extLst>
                  <a:ext uri="{FF2B5EF4-FFF2-40B4-BE49-F238E27FC236}">
                    <a16:creationId xmlns:a16="http://schemas.microsoft.com/office/drawing/2014/main" xmlns="" id="{FEFD7F5C-D34A-4F69-9584-C355C57FA3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305">
                <a:extLst>
                  <a:ext uri="{FF2B5EF4-FFF2-40B4-BE49-F238E27FC236}">
                    <a16:creationId xmlns:a16="http://schemas.microsoft.com/office/drawing/2014/main" xmlns="" id="{9881D638-6E87-41DD-A2AD-E9AFE3E6A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06">
                <a:extLst>
                  <a:ext uri="{FF2B5EF4-FFF2-40B4-BE49-F238E27FC236}">
                    <a16:creationId xmlns:a16="http://schemas.microsoft.com/office/drawing/2014/main" xmlns="" id="{72ABA2BE-E9ED-4701-B660-FA939BB386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307">
                <a:extLst>
                  <a:ext uri="{FF2B5EF4-FFF2-40B4-BE49-F238E27FC236}">
                    <a16:creationId xmlns:a16="http://schemas.microsoft.com/office/drawing/2014/main" xmlns="" id="{94E08A5A-D90A-45B2-863E-BCD531689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308">
                <a:extLst>
                  <a:ext uri="{FF2B5EF4-FFF2-40B4-BE49-F238E27FC236}">
                    <a16:creationId xmlns:a16="http://schemas.microsoft.com/office/drawing/2014/main" xmlns="" id="{FAE251CC-D98A-48F4-A95F-329D3387B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09">
                <a:extLst>
                  <a:ext uri="{FF2B5EF4-FFF2-40B4-BE49-F238E27FC236}">
                    <a16:creationId xmlns:a16="http://schemas.microsoft.com/office/drawing/2014/main" xmlns="" id="{0240D100-56F7-4221-8CDA-1667DF2B5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10">
                <a:extLst>
                  <a:ext uri="{FF2B5EF4-FFF2-40B4-BE49-F238E27FC236}">
                    <a16:creationId xmlns:a16="http://schemas.microsoft.com/office/drawing/2014/main" xmlns="" id="{1B99F61F-2B02-4ADD-9D52-25CB595033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11">
                <a:extLst>
                  <a:ext uri="{FF2B5EF4-FFF2-40B4-BE49-F238E27FC236}">
                    <a16:creationId xmlns:a16="http://schemas.microsoft.com/office/drawing/2014/main" xmlns="" id="{C0F7BF6C-2714-48E8-8788-4C967AA6AD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12">
                <a:extLst>
                  <a:ext uri="{FF2B5EF4-FFF2-40B4-BE49-F238E27FC236}">
                    <a16:creationId xmlns:a16="http://schemas.microsoft.com/office/drawing/2014/main" xmlns="" id="{8AEED334-F78D-4586-B35B-305B7D84A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13">
                <a:extLst>
                  <a:ext uri="{FF2B5EF4-FFF2-40B4-BE49-F238E27FC236}">
                    <a16:creationId xmlns:a16="http://schemas.microsoft.com/office/drawing/2014/main" xmlns="" id="{6BD26018-D8EE-4B98-82EB-89BD59787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组合 16">
              <a:extLst>
                <a:ext uri="{FF2B5EF4-FFF2-40B4-BE49-F238E27FC236}">
                  <a16:creationId xmlns:a16="http://schemas.microsoft.com/office/drawing/2014/main" xmlns="" id="{4B122017-8270-4C7B-827E-143B87E2A48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5" name="Rectangle 315">
                <a:extLst>
                  <a:ext uri="{FF2B5EF4-FFF2-40B4-BE49-F238E27FC236}">
                    <a16:creationId xmlns:a16="http://schemas.microsoft.com/office/drawing/2014/main" xmlns="" id="{AC4BD090-778E-4BC0-BCA5-8F1CF9E31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316">
                <a:extLst>
                  <a:ext uri="{FF2B5EF4-FFF2-40B4-BE49-F238E27FC236}">
                    <a16:creationId xmlns:a16="http://schemas.microsoft.com/office/drawing/2014/main" xmlns="" id="{F4712A02-CEBB-4D4A-BF71-E5B152730E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317">
                <a:extLst>
                  <a:ext uri="{FF2B5EF4-FFF2-40B4-BE49-F238E27FC236}">
                    <a16:creationId xmlns:a16="http://schemas.microsoft.com/office/drawing/2014/main" xmlns="" id="{B64CAFFD-B81F-4C66-AEE1-3280F8FDB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318">
                <a:extLst>
                  <a:ext uri="{FF2B5EF4-FFF2-40B4-BE49-F238E27FC236}">
                    <a16:creationId xmlns:a16="http://schemas.microsoft.com/office/drawing/2014/main" xmlns="" id="{2F026A45-223D-4083-9F29-8E689C4F6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319">
                <a:extLst>
                  <a:ext uri="{FF2B5EF4-FFF2-40B4-BE49-F238E27FC236}">
                    <a16:creationId xmlns:a16="http://schemas.microsoft.com/office/drawing/2014/main" xmlns="" id="{5EFA756D-B829-4B07-B234-2C44AF523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320">
                <a:extLst>
                  <a:ext uri="{FF2B5EF4-FFF2-40B4-BE49-F238E27FC236}">
                    <a16:creationId xmlns:a16="http://schemas.microsoft.com/office/drawing/2014/main" xmlns="" id="{A5BAF5D3-0E1D-43BC-BFC2-FB8BE9591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Rectangle 321">
                <a:extLst>
                  <a:ext uri="{FF2B5EF4-FFF2-40B4-BE49-F238E27FC236}">
                    <a16:creationId xmlns:a16="http://schemas.microsoft.com/office/drawing/2014/main" xmlns="" id="{9F2EEF01-8409-45E9-A484-C0D022A34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322">
                <a:extLst>
                  <a:ext uri="{FF2B5EF4-FFF2-40B4-BE49-F238E27FC236}">
                    <a16:creationId xmlns:a16="http://schemas.microsoft.com/office/drawing/2014/main" xmlns="" id="{53FF9BA4-49B5-4592-AC39-B498BB094D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323">
                <a:extLst>
                  <a:ext uri="{FF2B5EF4-FFF2-40B4-BE49-F238E27FC236}">
                    <a16:creationId xmlns:a16="http://schemas.microsoft.com/office/drawing/2014/main" xmlns="" id="{7CCAB349-1EBF-4849-82CE-A1735525A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324">
                <a:extLst>
                  <a:ext uri="{FF2B5EF4-FFF2-40B4-BE49-F238E27FC236}">
                    <a16:creationId xmlns:a16="http://schemas.microsoft.com/office/drawing/2014/main" xmlns="" id="{7DCF1CE4-2B17-4758-8A39-E5F81F8EC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325">
                <a:extLst>
                  <a:ext uri="{FF2B5EF4-FFF2-40B4-BE49-F238E27FC236}">
                    <a16:creationId xmlns:a16="http://schemas.microsoft.com/office/drawing/2014/main" xmlns="" id="{853A2F1C-C0C4-4029-8C30-4A3B70BE9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1">
            <a:extLst>
              <a:ext uri="{FF2B5EF4-FFF2-40B4-BE49-F238E27FC236}">
                <a16:creationId xmlns:a16="http://schemas.microsoft.com/office/drawing/2014/main" xmlns="" id="{F7530B53-88AA-4402-A87D-37D10BD0434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37" name="Freeform 60">
              <a:extLst>
                <a:ext uri="{FF2B5EF4-FFF2-40B4-BE49-F238E27FC236}">
                  <a16:creationId xmlns:a16="http://schemas.microsoft.com/office/drawing/2014/main" xmlns="" id="{8E9BF330-CA2B-4602-A352-06580834E49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28">
              <a:extLst>
                <a:ext uri="{FF2B5EF4-FFF2-40B4-BE49-F238E27FC236}">
                  <a16:creationId xmlns:a16="http://schemas.microsoft.com/office/drawing/2014/main" xmlns="" id="{5F14B986-C616-439A-9A0A-EB3C630FE756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9" name="Rectangle 169">
                <a:extLst>
                  <a:ext uri="{FF2B5EF4-FFF2-40B4-BE49-F238E27FC236}">
                    <a16:creationId xmlns:a16="http://schemas.microsoft.com/office/drawing/2014/main" xmlns="" id="{235CC67B-3DF1-4561-B6F3-87AC10394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0">
                <a:extLst>
                  <a:ext uri="{FF2B5EF4-FFF2-40B4-BE49-F238E27FC236}">
                    <a16:creationId xmlns:a16="http://schemas.microsoft.com/office/drawing/2014/main" xmlns="" id="{CDF761E4-CADD-43BC-8001-9A5513C2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1">
                <a:extLst>
                  <a:ext uri="{FF2B5EF4-FFF2-40B4-BE49-F238E27FC236}">
                    <a16:creationId xmlns:a16="http://schemas.microsoft.com/office/drawing/2014/main" xmlns="" id="{32B30A05-BDBF-4967-BA5E-87EB0F335F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172">
                <a:extLst>
                  <a:ext uri="{FF2B5EF4-FFF2-40B4-BE49-F238E27FC236}">
                    <a16:creationId xmlns:a16="http://schemas.microsoft.com/office/drawing/2014/main" xmlns="" id="{287D24D7-DB42-4CB6-8158-56515C5EC2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173">
                <a:extLst>
                  <a:ext uri="{FF2B5EF4-FFF2-40B4-BE49-F238E27FC236}">
                    <a16:creationId xmlns:a16="http://schemas.microsoft.com/office/drawing/2014/main" xmlns="" id="{8C1B6352-6DF0-44FB-B7D9-E931615A3D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174">
                <a:extLst>
                  <a:ext uri="{FF2B5EF4-FFF2-40B4-BE49-F238E27FC236}">
                    <a16:creationId xmlns:a16="http://schemas.microsoft.com/office/drawing/2014/main" xmlns="" id="{56850DCD-5148-4471-8A27-D596D9E47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175">
                <a:extLst>
                  <a:ext uri="{FF2B5EF4-FFF2-40B4-BE49-F238E27FC236}">
                    <a16:creationId xmlns:a16="http://schemas.microsoft.com/office/drawing/2014/main" xmlns="" id="{E05093E1-D506-4096-AD3A-BCFD3D447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176">
                <a:extLst>
                  <a:ext uri="{FF2B5EF4-FFF2-40B4-BE49-F238E27FC236}">
                    <a16:creationId xmlns:a16="http://schemas.microsoft.com/office/drawing/2014/main" xmlns="" id="{76408C8A-DC67-430C-A617-88C01CD75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177">
                <a:extLst>
                  <a:ext uri="{FF2B5EF4-FFF2-40B4-BE49-F238E27FC236}">
                    <a16:creationId xmlns:a16="http://schemas.microsoft.com/office/drawing/2014/main" xmlns="" id="{760EC544-38F9-4F9A-A0EF-AD9D1B000B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178">
                <a:extLst>
                  <a:ext uri="{FF2B5EF4-FFF2-40B4-BE49-F238E27FC236}">
                    <a16:creationId xmlns:a16="http://schemas.microsoft.com/office/drawing/2014/main" xmlns="" id="{839C7A91-B6EF-486C-B843-14880B1BC29D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179">
                <a:extLst>
                  <a:ext uri="{FF2B5EF4-FFF2-40B4-BE49-F238E27FC236}">
                    <a16:creationId xmlns:a16="http://schemas.microsoft.com/office/drawing/2014/main" xmlns="" id="{A441CB2E-C4BF-424A-9CC9-C5E6CB197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 userDrawn="1"/>
        </p:nvGrpSpPr>
        <p:grpSpPr>
          <a:xfrm>
            <a:off x="6016431" y="-23934"/>
            <a:ext cx="3062531" cy="400110"/>
            <a:chOff x="6016431" y="-23934"/>
            <a:chExt cx="3062531" cy="400110"/>
          </a:xfrm>
        </p:grpSpPr>
        <p:sp>
          <p:nvSpPr>
            <p:cNvPr id="51" name="文本框 1">
              <a:extLst>
                <a:ext uri="{FF2B5EF4-FFF2-40B4-BE49-F238E27FC236}">
                  <a16:creationId xmlns="" xmlns:a16="http://schemas.microsoft.com/office/drawing/2014/main" id="{E511BBA5-7A09-465E-9CA0-381B63BA94B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016431" y="-23934"/>
              <a:ext cx="22541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07474">
                      <a:lumMod val="50000"/>
                    </a:srgbClr>
                  </a:solidFill>
                  <a:latin typeface="宋体" panose="02010600030101010101" pitchFamily="2" charset="-122"/>
                </a:rPr>
                <a:t>13.3 </a:t>
              </a:r>
              <a:r>
                <a:rPr lang="zh-CN" altLang="en-US" sz="2000" b="1" dirty="0" smtClean="0">
                  <a:solidFill>
                    <a:srgbClr val="F07474">
                      <a:lumMod val="50000"/>
                    </a:srgbClr>
                  </a:solidFill>
                  <a:latin typeface="宋体" panose="02010600030101010101" pitchFamily="2" charset="-122"/>
                </a:rPr>
                <a:t>等腰三角形</a:t>
              </a:r>
              <a:r>
                <a:rPr lang="en-US" altLang="zh-CN" sz="2000" b="1" dirty="0" smtClean="0">
                  <a:solidFill>
                    <a:srgbClr val="F07474">
                      <a:lumMod val="50000"/>
                    </a:srgbClr>
                  </a:solidFill>
                  <a:latin typeface="宋体" panose="02010600030101010101" pitchFamily="2" charset="-122"/>
                </a:rPr>
                <a:t>/</a:t>
              </a:r>
              <a:endPara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52" name="图片 3">
              <a:extLst>
                <a:ext uri="{FF2B5EF4-FFF2-40B4-BE49-F238E27FC236}">
                  <a16:creationId xmlns="" xmlns:a16="http://schemas.microsoft.com/office/drawing/2014/main" id="{1C445303-4B17-4978-9D55-8B32923F300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2974" y="8720"/>
              <a:ext cx="915988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52058063"/>
      </p:ext>
    </p:extLst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10779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187581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985000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6707399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680227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782048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086974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C78AC52-1315-4725-A496-6CF85DD1787B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:a16="http://schemas.microsoft.com/office/drawing/2014/main" xmlns="" id="{80DD63F9-D032-4C3D-9BB5-AF03D8DF014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:a16="http://schemas.microsoft.com/office/drawing/2014/main" xmlns="" id="{BA8914A0-E30B-40C7-8569-116EBFB4D6C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:a16="http://schemas.microsoft.com/office/drawing/2014/main" xmlns="" id="{25D8A5D6-B88C-458B-B855-46D9EF8E3A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:a16="http://schemas.microsoft.com/office/drawing/2014/main" xmlns="" id="{CFAC694D-60DD-4400-9B88-DED2F945E1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:a16="http://schemas.microsoft.com/office/drawing/2014/main" xmlns="" id="{9443F338-B63B-40F7-A105-63768BBE08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:a16="http://schemas.microsoft.com/office/drawing/2014/main" xmlns="" id="{61592AD9-CDCD-440A-AB7D-9E34BEA4E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:a16="http://schemas.microsoft.com/office/drawing/2014/main" xmlns="" id="{93DAF995-C7B0-4A9D-886F-66F25D1573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:a16="http://schemas.microsoft.com/office/drawing/2014/main" xmlns="" id="{9A872506-D5CF-4EE0-A38E-7856F0BB4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:a16="http://schemas.microsoft.com/office/drawing/2014/main" xmlns="" id="{A7B2D82D-2B64-4082-BCC4-93AC1726EA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:a16="http://schemas.microsoft.com/office/drawing/2014/main" xmlns="" id="{A5C214C2-C8C2-4C70-9F18-3F9F63C6CF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:a16="http://schemas.microsoft.com/office/drawing/2014/main" xmlns="" id="{3037EDEE-61E0-4A37-A30B-99F2447ADF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:a16="http://schemas.microsoft.com/office/drawing/2014/main" xmlns="" id="{D25D328D-6558-46B9-958D-CA34CC01DC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:a16="http://schemas.microsoft.com/office/drawing/2014/main" xmlns="" id="{51ECD80C-846F-454C-B9EE-779EF6EEC061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:a16="http://schemas.microsoft.com/office/drawing/2014/main" xmlns="" id="{421E8BC9-03CB-485E-A8BB-529F8B5651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:a16="http://schemas.microsoft.com/office/drawing/2014/main" xmlns="" id="{B4DAA381-D87C-4134-B04F-6158000045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:a16="http://schemas.microsoft.com/office/drawing/2014/main" xmlns="" id="{07CBE1FE-4EA6-40D7-8AD0-76C86140F1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:a16="http://schemas.microsoft.com/office/drawing/2014/main" xmlns="" id="{CA01E874-105A-450E-8ACA-02E741F2E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:a16="http://schemas.microsoft.com/office/drawing/2014/main" xmlns="" id="{F9809E19-2885-4AEF-8E15-DF38E3583C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:a16="http://schemas.microsoft.com/office/drawing/2014/main" xmlns="" id="{FCD848BF-5001-4956-BA2B-0634233B3C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:a16="http://schemas.microsoft.com/office/drawing/2014/main" xmlns="" id="{DC2CF764-7A4D-4C13-B858-1EFFD336E3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:a16="http://schemas.microsoft.com/office/drawing/2014/main" xmlns="" id="{31871AB0-72CD-47B6-A283-89865F531F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:a16="http://schemas.microsoft.com/office/drawing/2014/main" xmlns="" id="{8DAF2D9C-9832-41B9-9DC8-7579159E66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:a16="http://schemas.microsoft.com/office/drawing/2014/main" xmlns="" id="{3091F0C5-B0CB-4FDA-A9D0-C6AE7E3948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:a16="http://schemas.microsoft.com/office/drawing/2014/main" xmlns="" id="{9CFAFDB6-0C10-47B5-8524-093F328B9E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:a16="http://schemas.microsoft.com/office/drawing/2014/main" xmlns="" id="{5306605F-77A8-47C8-86BA-811D7537CFB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:a16="http://schemas.microsoft.com/office/drawing/2014/main" xmlns="" id="{D5700448-CB66-4207-BD01-310B32531F9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:a16="http://schemas.microsoft.com/office/drawing/2014/main" xmlns="" id="{088AD70E-563D-4EDC-BE2D-84293B7903E7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:a16="http://schemas.microsoft.com/office/drawing/2014/main" xmlns="" id="{5080B29C-081C-4B24-90EE-3A48931ABA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:a16="http://schemas.microsoft.com/office/drawing/2014/main" xmlns="" id="{4C69CE44-3141-4754-B4CE-58A7F4C24D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:a16="http://schemas.microsoft.com/office/drawing/2014/main" xmlns="" id="{FABDBE37-AE89-422B-984A-503E263456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:a16="http://schemas.microsoft.com/office/drawing/2014/main" xmlns="" id="{61F34021-C131-4993-B32C-4EEDA4AB81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:a16="http://schemas.microsoft.com/office/drawing/2014/main" xmlns="" id="{214F617E-5030-47D2-BD71-A7734B10B9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:a16="http://schemas.microsoft.com/office/drawing/2014/main" xmlns="" id="{0B77A3DA-CDE0-4B11-B7CC-8088DFAA16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:a16="http://schemas.microsoft.com/office/drawing/2014/main" xmlns="" id="{F1D9FCBE-3D8F-48F3-92F8-9115088FF8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:a16="http://schemas.microsoft.com/office/drawing/2014/main" xmlns="" id="{E6945925-59BA-4797-A9B7-AA9EF3A81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:a16="http://schemas.microsoft.com/office/drawing/2014/main" xmlns="" id="{0188ADA6-3513-496F-A460-42C5C86CB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:a16="http://schemas.microsoft.com/office/drawing/2014/main" xmlns="" id="{A1DBFCF4-6881-452E-96DD-1ECA9CBF4ABB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:a16="http://schemas.microsoft.com/office/drawing/2014/main" xmlns="" id="{392A28FB-6FD9-43CB-9321-CF8B6CB0F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52805" y="-23934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等腰三角形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3" r:id="rId1"/>
    <p:sldLayoutId id="2147484242" r:id="rId2"/>
    <p:sldLayoutId id="2147484241" r:id="rId3"/>
    <p:sldLayoutId id="2147484240" r:id="rId4"/>
    <p:sldLayoutId id="2147484239" r:id="rId5"/>
    <p:sldLayoutId id="2147484238" r:id="rId6"/>
    <p:sldLayoutId id="2147484237" r:id="rId7"/>
    <p:sldLayoutId id="2147484280" r:id="rId8"/>
    <p:sldLayoutId id="2147484281" r:id="rId9"/>
    <p:sldLayoutId id="2147484236" r:id="rId10"/>
    <p:sldLayoutId id="2147484234" r:id="rId11"/>
    <p:sldLayoutId id="2147484233" r:id="rId12"/>
    <p:sldLayoutId id="2147484282" r:id="rId13"/>
    <p:sldLayoutId id="2147484283" r:id="rId14"/>
    <p:sldLayoutId id="2147484232" r:id="rId15"/>
    <p:sldLayoutId id="2147484284" r:id="rId16"/>
    <p:sldLayoutId id="2147484285" r:id="rId17"/>
    <p:sldLayoutId id="2147484286" r:id="rId18"/>
    <p:sldLayoutId id="2147484287" r:id="rId19"/>
    <p:sldLayoutId id="2147484288" r:id="rId2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DEE0747-7B17-42DE-9F3F-8D05145A3801}"/>
              </a:ext>
            </a:extLst>
          </p:cNvPr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2052" name="组合 2">
            <a:extLst>
              <a:ext uri="{FF2B5EF4-FFF2-40B4-BE49-F238E27FC236}">
                <a16:creationId xmlns:a16="http://schemas.microsoft.com/office/drawing/2014/main" xmlns="" id="{903A5FDD-11AF-4E66-94B7-FD962E1FF59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:a16="http://schemas.microsoft.com/office/drawing/2014/main" xmlns="" id="{858BB717-D7C5-439E-8E37-399590F4998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:a16="http://schemas.microsoft.com/office/drawing/2014/main" xmlns="" id="{FEFD7F5C-D34A-4F69-9584-C355C57FA3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:a16="http://schemas.microsoft.com/office/drawing/2014/main" xmlns="" id="{9881D638-6E87-41DD-A2AD-E9AFE3E6A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:a16="http://schemas.microsoft.com/office/drawing/2014/main" xmlns="" id="{72ABA2BE-E9ED-4701-B660-FA939BB386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:a16="http://schemas.microsoft.com/office/drawing/2014/main" xmlns="" id="{94E08A5A-D90A-45B2-863E-BCD531689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:a16="http://schemas.microsoft.com/office/drawing/2014/main" xmlns="" id="{FAE251CC-D98A-48F4-A95F-329D3387B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:a16="http://schemas.microsoft.com/office/drawing/2014/main" xmlns="" id="{0240D100-56F7-4221-8CDA-1667DF2B5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:a16="http://schemas.microsoft.com/office/drawing/2014/main" xmlns="" id="{1B99F61F-2B02-4ADD-9D52-25CB595033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:a16="http://schemas.microsoft.com/office/drawing/2014/main" xmlns="" id="{C0F7BF6C-2714-48E8-8788-4C967AA6AD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:a16="http://schemas.microsoft.com/office/drawing/2014/main" xmlns="" id="{8AEED334-F78D-4586-B35B-305B7D84A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:a16="http://schemas.microsoft.com/office/drawing/2014/main" xmlns="" id="{6BD26018-D8EE-4B98-82EB-89BD59787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:a16="http://schemas.microsoft.com/office/drawing/2014/main" xmlns="" id="{4B122017-8270-4C7B-827E-143B87E2A48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:a16="http://schemas.microsoft.com/office/drawing/2014/main" xmlns="" id="{AC4BD090-778E-4BC0-BCA5-8F1CF9E31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:a16="http://schemas.microsoft.com/office/drawing/2014/main" xmlns="" id="{F4712A02-CEBB-4D4A-BF71-E5B152730E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:a16="http://schemas.microsoft.com/office/drawing/2014/main" xmlns="" id="{B64CAFFD-B81F-4C66-AEE1-3280F8FDB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:a16="http://schemas.microsoft.com/office/drawing/2014/main" xmlns="" id="{2F026A45-223D-4083-9F29-8E689C4F6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:a16="http://schemas.microsoft.com/office/drawing/2014/main" xmlns="" id="{5EFA756D-B829-4B07-B234-2C44AF523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:a16="http://schemas.microsoft.com/office/drawing/2014/main" xmlns="" id="{A5BAF5D3-0E1D-43BC-BFC2-FB8BE9591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:a16="http://schemas.microsoft.com/office/drawing/2014/main" xmlns="" id="{9F2EEF01-8409-45E9-A484-C0D022A34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:a16="http://schemas.microsoft.com/office/drawing/2014/main" xmlns="" id="{53FF9BA4-49B5-4592-AC39-B498BB094D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:a16="http://schemas.microsoft.com/office/drawing/2014/main" xmlns="" id="{7CCAB349-1EBF-4849-82CE-A1735525A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:a16="http://schemas.microsoft.com/office/drawing/2014/main" xmlns="" id="{7DCF1CE4-2B17-4758-8A39-E5F81F8EC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:a16="http://schemas.microsoft.com/office/drawing/2014/main" xmlns="" id="{853A2F1C-C0C4-4029-8C30-4A3B70BE9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:a16="http://schemas.microsoft.com/office/drawing/2014/main" xmlns="" id="{F7530B53-88AA-4402-A87D-37D10BD0434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:a16="http://schemas.microsoft.com/office/drawing/2014/main" xmlns="" id="{8E9BF330-CA2B-4602-A352-06580834E49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:a16="http://schemas.microsoft.com/office/drawing/2014/main" xmlns="" id="{5F14B986-C616-439A-9A0A-EB3C630FE756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:a16="http://schemas.microsoft.com/office/drawing/2014/main" xmlns="" id="{235CC67B-3DF1-4561-B6F3-87AC10394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:a16="http://schemas.microsoft.com/office/drawing/2014/main" xmlns="" id="{CDF761E4-CADD-43BC-8001-9A5513C2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:a16="http://schemas.microsoft.com/office/drawing/2014/main" xmlns="" id="{32B30A05-BDBF-4967-BA5E-87EB0F335F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:a16="http://schemas.microsoft.com/office/drawing/2014/main" xmlns="" id="{287D24D7-DB42-4CB6-8158-56515C5EC2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:a16="http://schemas.microsoft.com/office/drawing/2014/main" xmlns="" id="{8C1B6352-6DF0-44FB-B7D9-E931615A3D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:a16="http://schemas.microsoft.com/office/drawing/2014/main" xmlns="" id="{56850DCD-5148-4471-8A27-D596D9E47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:a16="http://schemas.microsoft.com/office/drawing/2014/main" xmlns="" id="{E05093E1-D506-4096-AD3A-BCFD3D447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:a16="http://schemas.microsoft.com/office/drawing/2014/main" xmlns="" id="{76408C8A-DC67-430C-A617-88C01CD75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:a16="http://schemas.microsoft.com/office/drawing/2014/main" xmlns="" id="{760EC544-38F9-4F9A-A0EF-AD9D1B000B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:a16="http://schemas.microsoft.com/office/drawing/2014/main" xmlns="" id="{839C7A91-B6EF-486C-B843-14880B1BC29D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:a16="http://schemas.microsoft.com/office/drawing/2014/main" xmlns="" id="{A441CB2E-C4BF-424A-9CC9-C5E6CB197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7" name="文本框 1">
            <a:extLst>
              <a:ext uri="{FF2B5EF4-FFF2-40B4-BE49-F238E27FC236}">
                <a16:creationId xmlns="" xmlns:a16="http://schemas.microsoft.com/office/drawing/2014/main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52805" y="-23934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等腰三角形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499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  <p:sldLayoutId id="2147484301" r:id="rId12"/>
    <p:sldLayoutId id="2147484302" r:id="rId13"/>
    <p:sldLayoutId id="2147484303" r:id="rId14"/>
    <p:sldLayoutId id="2147484304" r:id="rId15"/>
    <p:sldLayoutId id="2147484305" r:id="rId16"/>
    <p:sldLayoutId id="2147484306" r:id="rId17"/>
    <p:sldLayoutId id="2147484307" r:id="rId1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823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6" Type="http://schemas.openxmlformats.org/officeDocument/2006/relationships/slide" Target="slide36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37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8.wmf"/><Relationship Id="rId4" Type="http://schemas.openxmlformats.org/officeDocument/2006/relationships/oleObject" Target="../embeddings/oleObject5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9.wmf"/><Relationship Id="rId4" Type="http://schemas.openxmlformats.org/officeDocument/2006/relationships/oleObject" Target="../embeddings/oleObject6.bin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4.png"/><Relationship Id="rId4" Type="http://schemas.openxmlformats.org/officeDocument/2006/relationships/image" Target="../media/image41.w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9.bin"/><Relationship Id="rId4" Type="http://schemas.openxmlformats.org/officeDocument/2006/relationships/image" Target="../media/image44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46.jpeg"/><Relationship Id="rId4" Type="http://schemas.openxmlformats.org/officeDocument/2006/relationships/image" Target="../media/image45.w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image" Target="../media/image47.wm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48.png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21.bin"/><Relationship Id="rId5" Type="http://schemas.openxmlformats.org/officeDocument/2006/relationships/image" Target="../media/image44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5.bin"/><Relationship Id="rId9" Type="http://schemas.openxmlformats.org/officeDocument/2006/relationships/oleObject" Target="../embeddings/oleObject19.bin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../../Administrator.USER-20150529WK/Desktop/&#20843;&#19978;&#25968;&#23398;&#65288;&#20154;&#25945;&#65289;&#21407;&#21019;&#25945;&#24072;&#29992;&#20070;2016&#37036;&#29756;&#8730;/245.TIF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../../Administrator.USER-20150529WK/Desktop/&#20843;&#19978;&#25968;&#23398;&#65288;&#20154;&#25945;&#65289;&#21407;&#21019;&#25945;&#24072;&#29992;&#20070;2016&#37036;&#29756;&#8730;/253.TIF" TargetMode="External"/><Relationship Id="rId4" Type="http://schemas.openxmlformats.org/officeDocument/2006/relationships/image" Target="../media/image51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44.wmf"/><Relationship Id="rId4" Type="http://schemas.openxmlformats.org/officeDocument/2006/relationships/oleObject" Target="../embeddings/oleObject22.bin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:a16="http://schemas.microsoft.com/office/drawing/2014/main" xmlns="" id="{B31EB522-D1BE-4576-AF00-F6020EFDB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48">
            <a:extLst>
              <a:ext uri="{FF2B5EF4-FFF2-40B4-BE49-F238E27FC236}">
                <a16:creationId xmlns:a16="http://schemas.microsoft.com/office/drawing/2014/main" xmlns="" id="{C2FE3BED-14CC-411F-B0EA-DBA6ADBB5DBD}"/>
              </a:ext>
            </a:extLst>
          </p:cNvPr>
          <p:cNvSpPr txBox="1"/>
          <p:nvPr/>
        </p:nvSpPr>
        <p:spPr>
          <a:xfrm>
            <a:off x="480060" y="1422400"/>
            <a:ext cx="8380730" cy="210057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13.3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等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腰三角形</a:t>
            </a:r>
            <a:endParaRPr lang="en-US" altLang="zh-CN" sz="4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itchFamily="2" charset="-122"/>
              <a:sym typeface="+mn-ea"/>
            </a:endParaRP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13.3.2 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等边三角形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itchFamily="2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" y="-2726"/>
            <a:ext cx="3561908" cy="435611"/>
            <a:chOff x="-1" y="-2726"/>
            <a:chExt cx="3561908" cy="435611"/>
          </a:xfrm>
        </p:grpSpPr>
        <p:sp>
          <p:nvSpPr>
            <p:cNvPr id="17" name="圆角矩形 16"/>
            <p:cNvSpPr/>
            <p:nvPr/>
          </p:nvSpPr>
          <p:spPr>
            <a:xfrm>
              <a:off x="-1" y="-2726"/>
              <a:ext cx="3561908" cy="435611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 panose="02010609060101010101" pitchFamily="49" charset="-122"/>
              </a:endParaRPr>
            </a:p>
          </p:txBody>
        </p:sp>
        <p:sp>
          <p:nvSpPr>
            <p:cNvPr id="18" name="文本框 1"/>
            <p:cNvSpPr txBox="1"/>
            <p:nvPr/>
          </p:nvSpPr>
          <p:spPr>
            <a:xfrm>
              <a:off x="158452" y="32775"/>
              <a:ext cx="33386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人教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版 数学 </a:t>
              </a: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八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年级 上册</a:t>
              </a:r>
              <a:endPara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504113" y="4080193"/>
            <a:ext cx="1639887" cy="417513"/>
            <a:chOff x="149639" y="497986"/>
            <a:chExt cx="1639993" cy="41687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" name="文本框 11"/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4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11"/>
          <p:cNvGrpSpPr>
            <a:grpSpLocks/>
          </p:cNvGrpSpPr>
          <p:nvPr/>
        </p:nvGrpSpPr>
        <p:grpSpPr bwMode="auto">
          <a:xfrm>
            <a:off x="7513638" y="4607243"/>
            <a:ext cx="1630362" cy="400050"/>
            <a:chOff x="321077" y="536227"/>
            <a:chExt cx="1629583" cy="400110"/>
          </a:xfrm>
        </p:grpSpPr>
        <p:pic>
          <p:nvPicPr>
            <p:cNvPr id="24" name="图片 2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6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5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81" name="直接连接符 21">
            <a:extLst>
              <a:ext uri="{FF2B5EF4-FFF2-40B4-BE49-F238E27FC236}">
                <a16:creationId xmlns:a16="http://schemas.microsoft.com/office/drawing/2014/main" xmlns="" id="{F25A70B8-2F61-481A-9C99-D320974915AD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1996282" y="2580481"/>
            <a:ext cx="1949450" cy="1746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2" name="直接连接符 22">
            <a:extLst>
              <a:ext uri="{FF2B5EF4-FFF2-40B4-BE49-F238E27FC236}">
                <a16:creationId xmlns:a16="http://schemas.microsoft.com/office/drawing/2014/main" xmlns="" id="{CFD708BD-9539-4156-BED2-436D3E2C55C9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5445919" y="2488407"/>
            <a:ext cx="1982787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3" name="直接连接符 23">
            <a:extLst>
              <a:ext uri="{FF2B5EF4-FFF2-40B4-BE49-F238E27FC236}">
                <a16:creationId xmlns:a16="http://schemas.microsoft.com/office/drawing/2014/main" xmlns="" id="{F44978ED-AD57-488B-8E4D-307E91B8FE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21313" y="2100263"/>
            <a:ext cx="2136775" cy="127635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4" name="直接连接符 24">
            <a:extLst>
              <a:ext uri="{FF2B5EF4-FFF2-40B4-BE49-F238E27FC236}">
                <a16:creationId xmlns:a16="http://schemas.microsoft.com/office/drawing/2014/main" xmlns="" id="{623B758C-CF2D-4464-A683-24545B729AC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414963" y="2198688"/>
            <a:ext cx="1951037" cy="1125537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5301" name="组合 31">
            <a:extLst>
              <a:ext uri="{FF2B5EF4-FFF2-40B4-BE49-F238E27FC236}">
                <a16:creationId xmlns:a16="http://schemas.microsoft.com/office/drawing/2014/main" xmlns="" id="{392624E9-3A2E-478F-8CBC-1637AE2C36C5}"/>
              </a:ext>
            </a:extLst>
          </p:cNvPr>
          <p:cNvGrpSpPr>
            <a:grpSpLocks/>
          </p:cNvGrpSpPr>
          <p:nvPr/>
        </p:nvGrpSpPr>
        <p:grpSpPr bwMode="auto">
          <a:xfrm>
            <a:off x="1963738" y="1676400"/>
            <a:ext cx="1987550" cy="1804988"/>
            <a:chOff x="2609368" y="4365104"/>
            <a:chExt cx="2650406" cy="2406298"/>
          </a:xfrm>
        </p:grpSpPr>
        <p:sp>
          <p:nvSpPr>
            <p:cNvPr id="20" name="AutoShape 9">
              <a:extLst>
                <a:ext uri="{FF2B5EF4-FFF2-40B4-BE49-F238E27FC236}">
                  <a16:creationId xmlns:a16="http://schemas.microsoft.com/office/drawing/2014/main" xmlns="" id="{CF0D9732-9D8F-48EA-B997-5077DDA45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3420" y="4583089"/>
              <a:ext cx="1591937" cy="1940698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accent6">
                  <a:lumMod val="50000"/>
                </a:schemeClr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i="1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55303" name="TextBox 25">
              <a:extLst>
                <a:ext uri="{FF2B5EF4-FFF2-40B4-BE49-F238E27FC236}">
                  <a16:creationId xmlns:a16="http://schemas.microsoft.com/office/drawing/2014/main" xmlns="" id="{F76ED152-A829-4EB3-90F1-B31F647CCB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5936" y="4365104"/>
              <a:ext cx="447186" cy="491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4" name="TextBox 26">
              <a:extLst>
                <a:ext uri="{FF2B5EF4-FFF2-40B4-BE49-F238E27FC236}">
                  <a16:creationId xmlns:a16="http://schemas.microsoft.com/office/drawing/2014/main" xmlns="" id="{FBA5B2FD-ACEE-4163-B8FF-63C1D7FFD4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9368" y="6280265"/>
              <a:ext cx="447186" cy="491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5" name="TextBox 27">
              <a:extLst>
                <a:ext uri="{FF2B5EF4-FFF2-40B4-BE49-F238E27FC236}">
                  <a16:creationId xmlns:a16="http://schemas.microsoft.com/office/drawing/2014/main" xmlns="" id="{CB2AFF59-4CDB-44DB-8A42-1F5CD472FD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2588" y="6207695"/>
              <a:ext cx="447186" cy="491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306" name="组合 32">
            <a:extLst>
              <a:ext uri="{FF2B5EF4-FFF2-40B4-BE49-F238E27FC236}">
                <a16:creationId xmlns:a16="http://schemas.microsoft.com/office/drawing/2014/main" xmlns="" id="{028175E7-8CCB-4C36-B5DC-0E9A0E0ABBC3}"/>
              </a:ext>
            </a:extLst>
          </p:cNvPr>
          <p:cNvGrpSpPr>
            <a:grpSpLocks/>
          </p:cNvGrpSpPr>
          <p:nvPr/>
        </p:nvGrpSpPr>
        <p:grpSpPr bwMode="auto">
          <a:xfrm>
            <a:off x="5254625" y="1447800"/>
            <a:ext cx="2405063" cy="1879600"/>
            <a:chOff x="5508104" y="4149080"/>
            <a:chExt cx="3208090" cy="2507566"/>
          </a:xfrm>
        </p:grpSpPr>
        <p:sp>
          <p:nvSpPr>
            <p:cNvPr id="21" name="AutoShape 12">
              <a:extLst>
                <a:ext uri="{FF2B5EF4-FFF2-40B4-BE49-F238E27FC236}">
                  <a16:creationId xmlns:a16="http://schemas.microsoft.com/office/drawing/2014/main" xmlns="" id="{9856514A-B22C-4372-A001-12579CF69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7967" y="4367222"/>
              <a:ext cx="2303895" cy="2158116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accent6">
                  <a:lumMod val="50000"/>
                </a:schemeClr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endParaRPr lang="zh-CN" altLang="zh-CN" i="1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55308" name="TextBox 28">
              <a:extLst>
                <a:ext uri="{FF2B5EF4-FFF2-40B4-BE49-F238E27FC236}">
                  <a16:creationId xmlns:a16="http://schemas.microsoft.com/office/drawing/2014/main" xmlns="" id="{E48F30C5-CA74-42E6-A21E-8FC9A262FA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16844" y="4149080"/>
              <a:ext cx="447222" cy="491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9" name="TextBox 29">
              <a:extLst>
                <a:ext uri="{FF2B5EF4-FFF2-40B4-BE49-F238E27FC236}">
                  <a16:creationId xmlns:a16="http://schemas.microsoft.com/office/drawing/2014/main" xmlns="" id="{32527566-1888-47CE-804C-44722E3BA1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8104" y="6093296"/>
              <a:ext cx="447222" cy="491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10" name="TextBox 30">
              <a:extLst>
                <a:ext uri="{FF2B5EF4-FFF2-40B4-BE49-F238E27FC236}">
                  <a16:creationId xmlns:a16="http://schemas.microsoft.com/office/drawing/2014/main" xmlns="" id="{81039BF9-F73E-4829-A4E1-3989363E5D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68972" y="6165304"/>
              <a:ext cx="447222" cy="491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59426" name="Rectangle 2">
            <a:extLst>
              <a:ext uri="{FF2B5EF4-FFF2-40B4-BE49-F238E27FC236}">
                <a16:creationId xmlns:a16="http://schemas.microsoft.com/office/drawing/2014/main" xmlns="" id="{7E940BBE-54B6-44BB-8869-F6F17921D380}"/>
              </a:ext>
            </a:extLst>
          </p:cNvPr>
          <p:cNvSpPr>
            <a:spLocks noGrp="1" noChangeArrowheads="1"/>
          </p:cNvSpPr>
          <p:nvPr/>
        </p:nvSpPr>
        <p:spPr>
          <a:xfrm>
            <a:off x="1666875" y="571500"/>
            <a:ext cx="7248525" cy="999216"/>
          </a:xfrm>
          <a:prstGeom prst="rect">
            <a:avLst/>
          </a:prstGeom>
          <a:noFill/>
          <a:ln w="9525">
            <a:noFill/>
          </a:ln>
        </p:spPr>
        <p:txBody>
          <a:bodyPr wrap="square" lIns="38576" tIns="19288" rIns="38576" bIns="19288">
            <a:spAutoFit/>
          </a:bodyPr>
          <a:lstStyle>
            <a:lvl1pPr marL="193675" indent="-193675" algn="l" defTabSz="51435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514350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10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51435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10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514350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90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51435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kern="0" dirty="0" smtClean="0">
                <a:latin typeface="楷体" pitchFamily="49" charset="-122"/>
                <a:ea typeface="楷体" pitchFamily="49" charset="-122"/>
              </a:rPr>
              <a:t>等边三角形</a:t>
            </a:r>
            <a:r>
              <a:rPr lang="zh-CN" altLang="en-US" sz="2400" b="1" kern="0" dirty="0">
                <a:latin typeface="楷体" pitchFamily="49" charset="-122"/>
                <a:ea typeface="楷体" pitchFamily="49" charset="-122"/>
              </a:rPr>
              <a:t>有“三线合一”的性质吗</a:t>
            </a:r>
            <a:r>
              <a:rPr lang="en-US" altLang="zh-CN" sz="2400" b="1" kern="0" dirty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2400" b="1" kern="0" dirty="0">
                <a:latin typeface="楷体" pitchFamily="49" charset="-122"/>
                <a:ea typeface="楷体" pitchFamily="49" charset="-122"/>
              </a:rPr>
              <a:t>等边三角形有几条对称轴？</a:t>
            </a:r>
          </a:p>
        </p:txBody>
      </p:sp>
      <p:sp>
        <p:nvSpPr>
          <p:cNvPr id="359428" name="Rectangle 4">
            <a:extLst>
              <a:ext uri="{FF2B5EF4-FFF2-40B4-BE49-F238E27FC236}">
                <a16:creationId xmlns:a16="http://schemas.microsoft.com/office/drawing/2014/main" xmlns="" id="{E3E77BE6-23DA-446A-A7AD-DFB140B95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355" y="4114800"/>
            <a:ext cx="8567738" cy="4590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8576" tIns="19288" rIns="38576" bIns="19288">
            <a:spAutoFit/>
          </a:bodyPr>
          <a:lstStyle/>
          <a:p>
            <a:pPr defTabSz="514350">
              <a:lnSpc>
                <a:spcPct val="130000"/>
              </a:lnSpc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</a:rPr>
              <a:t>结论</a:t>
            </a:r>
            <a:r>
              <a:rPr lang="en-US" altLang="zh-CN" sz="2100" b="1" dirty="0">
                <a:solidFill>
                  <a:srgbClr val="0000FF"/>
                </a:solidFill>
                <a:latin typeface="宋体" pitchFamily="2" charset="-122"/>
              </a:rPr>
              <a:t>:</a:t>
            </a:r>
            <a:r>
              <a:rPr lang="zh-CN" altLang="en-US" sz="2100" b="1" dirty="0">
                <a:latin typeface="宋体" pitchFamily="2" charset="-122"/>
              </a:rPr>
              <a:t>等边三角形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每条边上的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itchFamily="2" charset="-122"/>
              </a:rPr>
              <a:t>中线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、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itchFamily="2" charset="-122"/>
              </a:rPr>
              <a:t>高和所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对角的平分线</a:t>
            </a:r>
            <a:r>
              <a:rPr lang="zh-CN" altLang="en-US" sz="2100" b="1" dirty="0">
                <a:latin typeface="宋体" pitchFamily="2" charset="-122"/>
              </a:rPr>
              <a:t>都“三线合一”</a:t>
            </a:r>
            <a:r>
              <a:rPr lang="en-US" altLang="zh-CN" sz="2100" b="1" dirty="0">
                <a:latin typeface="宋体" pitchFamily="2" charset="-122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CF0B727-94C6-4B62-BE62-FD34D214E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875" y="1770063"/>
            <a:ext cx="1743075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顶角的平分线、底边的高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底边的中线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三线合一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CD20034-CA2A-45A6-ACCA-BE1A6CBCC5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288" y="3641725"/>
            <a:ext cx="1325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一条对称轴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2AD7056-7036-4AA7-8B45-52ACE3F90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1838" y="3609975"/>
            <a:ext cx="1325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三条对称轴</a:t>
            </a:r>
          </a:p>
        </p:txBody>
      </p:sp>
      <p:grpSp>
        <p:nvGrpSpPr>
          <p:cNvPr id="25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6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495971" y="603551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9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28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255">
            <a:extLst>
              <a:ext uri="{FF2B5EF4-FFF2-40B4-BE49-F238E27FC236}">
                <a16:creationId xmlns:a16="http://schemas.microsoft.com/office/drawing/2014/main" xmlns="" id="{28CF2B97-67FC-4647-A60E-EBD712B0BE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752676"/>
              </p:ext>
            </p:extLst>
          </p:nvPr>
        </p:nvGraphicFramePr>
        <p:xfrm>
          <a:off x="870139" y="1142297"/>
          <a:ext cx="7654735" cy="3482983"/>
        </p:xfrm>
        <a:graphic>
          <a:graphicData uri="http://schemas.openxmlformats.org/drawingml/2006/table">
            <a:tbl>
              <a:tblPr/>
              <a:tblGrid>
                <a:gridCol w="7994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703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849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58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图形</a:t>
                      </a: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  <a:cs typeface="Times New Roman" panose="02020603050405020304" pitchFamily="18" charset="0"/>
                        </a:rPr>
                        <a:t>等腰三角形</a:t>
                      </a:r>
                    </a:p>
                  </a:txBody>
                  <a:tcPr marL="67500" marR="67500" marT="35108" marB="351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黑体" panose="02010600030101010101" pitchFamily="2" charset="-122"/>
                        <a:ea typeface="黑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5709">
                <a:tc rowSpan="4">
                  <a:txBody>
                    <a:bodyPr/>
                    <a:lstStyle/>
                    <a:p>
                      <a:pPr marL="0" marR="0" lvl="0" indent="7493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7200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性      质</a:t>
                      </a:r>
                    </a:p>
                  </a:txBody>
                  <a:tcPr marL="67500" marR="67500" marT="35108" marB="35108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57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125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</a:t>
                      </a: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87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67500" marR="67500" marT="35108" marB="351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9" name="Rectangle 29">
            <a:extLst>
              <a:ext uri="{FF2B5EF4-FFF2-40B4-BE49-F238E27FC236}">
                <a16:creationId xmlns:a16="http://schemas.microsoft.com/office/drawing/2014/main" xmlns="" id="{D514FD13-B27F-4040-939C-0C2469EDA6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6013" y="3203575"/>
            <a:ext cx="37036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</a:rPr>
              <a:t>每条边上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的中线、高和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</a:rPr>
              <a:t>这条边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所对的角的平分线互相重合</a:t>
            </a:r>
          </a:p>
        </p:txBody>
      </p:sp>
      <p:sp>
        <p:nvSpPr>
          <p:cNvPr id="10" name="Rectangle 30">
            <a:extLst>
              <a:ext uri="{FF2B5EF4-FFF2-40B4-BE49-F238E27FC236}">
                <a16:creationId xmlns:a16="http://schemas.microsoft.com/office/drawing/2014/main" xmlns="" id="{E24BB2D0-7ECA-4D0E-B4FE-315FB7D30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1274" y="2586098"/>
            <a:ext cx="22589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三个角都相等，</a:t>
            </a:r>
          </a:p>
        </p:txBody>
      </p:sp>
      <p:sp>
        <p:nvSpPr>
          <p:cNvPr id="12" name="Rectangle 34">
            <a:extLst>
              <a:ext uri="{FF2B5EF4-FFF2-40B4-BE49-F238E27FC236}">
                <a16:creationId xmlns:a16="http://schemas.microsoft.com/office/drawing/2014/main" xmlns="" id="{FA6643C4-124C-4B6C-8B4C-333D57D31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8825" y="4102100"/>
            <a:ext cx="168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对称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sym typeface="Arial" panose="020B0604020202020204" pitchFamily="34" charset="0"/>
              </a:rPr>
              <a:t>轴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宋体" pitchFamily="2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条）</a:t>
            </a:r>
          </a:p>
        </p:txBody>
      </p:sp>
      <p:sp>
        <p:nvSpPr>
          <p:cNvPr id="57372" name="Rectangle 36">
            <a:extLst>
              <a:ext uri="{FF2B5EF4-FFF2-40B4-BE49-F238E27FC236}">
                <a16:creationId xmlns:a16="http://schemas.microsoft.com/office/drawing/2014/main" xmlns="" id="{3681CBA4-38ED-4D40-B8EA-7166AF6E4A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7050" y="1294607"/>
            <a:ext cx="1776413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/>
          <a:p>
            <a:pPr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等边三角形</a:t>
            </a:r>
          </a:p>
        </p:txBody>
      </p:sp>
      <p:sp>
        <p:nvSpPr>
          <p:cNvPr id="14" name="Rectangle 41">
            <a:extLst>
              <a:ext uri="{FF2B5EF4-FFF2-40B4-BE49-F238E27FC236}">
                <a16:creationId xmlns:a16="http://schemas.microsoft.com/office/drawing/2014/main" xmlns="" id="{458B3AA0-C6DB-49ED-AA4D-2B2A29E67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2350" y="4079875"/>
            <a:ext cx="18510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</a:rPr>
              <a:t>对称</a:t>
            </a:r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  <a:sym typeface="Arial" panose="020B0604020202020204" pitchFamily="34" charset="0"/>
              </a:rPr>
              <a:t>轴</a:t>
            </a:r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宋体" pitchFamily="2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</a:rPr>
              <a:t>条）</a:t>
            </a:r>
          </a:p>
        </p:txBody>
      </p:sp>
      <p:sp>
        <p:nvSpPr>
          <p:cNvPr id="15" name="Rectangle 42">
            <a:extLst>
              <a:ext uri="{FF2B5EF4-FFF2-40B4-BE49-F238E27FC236}">
                <a16:creationId xmlns:a16="http://schemas.microsoft.com/office/drawing/2014/main" xmlns="" id="{66379758-F88D-492B-B5B0-858A2AB380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4562" y="2570163"/>
            <a:ext cx="20526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</a:rPr>
              <a:t>两个底角相等</a:t>
            </a:r>
          </a:p>
        </p:txBody>
      </p:sp>
      <p:sp>
        <p:nvSpPr>
          <p:cNvPr id="16" name="Rectangle 43">
            <a:extLst>
              <a:ext uri="{FF2B5EF4-FFF2-40B4-BE49-F238E27FC236}">
                <a16:creationId xmlns:a16="http://schemas.microsoft.com/office/drawing/2014/main" xmlns="" id="{3A5E79D6-192F-416F-B9FE-EE870423F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3100" y="3222625"/>
            <a:ext cx="28622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</a:rPr>
              <a:t>底边上的中线、高和顶角的平分线互相重合</a:t>
            </a:r>
          </a:p>
        </p:txBody>
      </p:sp>
      <p:sp>
        <p:nvSpPr>
          <p:cNvPr id="17" name="Rectangle 231">
            <a:extLst>
              <a:ext uri="{FF2B5EF4-FFF2-40B4-BE49-F238E27FC236}">
                <a16:creationId xmlns:a16="http://schemas.microsoft.com/office/drawing/2014/main" xmlns="" id="{D9054A6D-ABF4-416C-A8A8-B5AC55440D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6562" y="2581336"/>
            <a:ext cx="16049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且都是</a:t>
            </a:r>
            <a:r>
              <a:rPr lang="en-US" altLang="zh-CN" sz="2000" b="1" dirty="0">
                <a:solidFill>
                  <a:srgbClr val="FF0000"/>
                </a:solidFill>
                <a:latin typeface="宋体" pitchFamily="2" charset="-122"/>
              </a:rPr>
              <a:t>60º</a:t>
            </a:r>
          </a:p>
        </p:txBody>
      </p:sp>
      <p:sp>
        <p:nvSpPr>
          <p:cNvPr id="18" name="Rectangle 242">
            <a:extLst>
              <a:ext uri="{FF2B5EF4-FFF2-40B4-BE49-F238E27FC236}">
                <a16:creationId xmlns:a16="http://schemas.microsoft.com/office/drawing/2014/main" xmlns="" id="{B79EC473-90BB-4717-AC4D-2318F537D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663" y="1912938"/>
            <a:ext cx="20526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</a:rPr>
              <a:t>两条边相等</a:t>
            </a:r>
          </a:p>
        </p:txBody>
      </p:sp>
      <p:sp>
        <p:nvSpPr>
          <p:cNvPr id="19" name="Rectangle 243">
            <a:extLst>
              <a:ext uri="{FF2B5EF4-FFF2-40B4-BE49-F238E27FC236}">
                <a16:creationId xmlns:a16="http://schemas.microsoft.com/office/drawing/2014/main" xmlns="" id="{EE82CA75-9A12-4440-AC3E-DEDD8BCAE4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7363" y="1884363"/>
            <a:ext cx="19478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三条边都相等</a:t>
            </a:r>
          </a:p>
        </p:txBody>
      </p: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1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39927" y="390551"/>
            <a:ext cx="2440363" cy="647699"/>
            <a:chOff x="3131762" y="248416"/>
            <a:chExt cx="2440363" cy="647699"/>
          </a:xfrm>
        </p:grpSpPr>
        <p:sp>
          <p:nvSpPr>
            <p:cNvPr id="26" name="圆角矩形 25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  归纳总结</a:t>
              </a: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/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99">
            <a:extLst>
              <a:ext uri="{FF2B5EF4-FFF2-40B4-BE49-F238E27FC236}">
                <a16:creationId xmlns:a16="http://schemas.microsoft.com/office/drawing/2014/main" xmlns="" id="{8D81CEF0-01D0-4C54-A37F-0D0E468E7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829" y="1063625"/>
            <a:ext cx="856424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1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是等边三角形，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上一点，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延长线上一点，连接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，若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40°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，求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CED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的度数．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70A5E9E-AE0D-4979-AE43-19EAC3306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513" y="2522538"/>
            <a:ext cx="6186487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en-US" altLang="zh-CN" sz="2000" b="1" dirty="0">
                <a:latin typeface="+mn-lt"/>
              </a:rPr>
              <a:t>∵△</a:t>
            </a:r>
            <a:r>
              <a:rPr lang="en-US" altLang="zh-CN" sz="2000" b="1" i="1" dirty="0">
                <a:latin typeface="+mn-lt"/>
              </a:rPr>
              <a:t>ABC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60°.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latin typeface="+mn-lt"/>
              </a:rPr>
              <a:t>∵∠</a:t>
            </a:r>
            <a:r>
              <a:rPr lang="en-US" altLang="zh-CN" sz="2000" b="1" i="1" dirty="0">
                <a:latin typeface="+mn-lt"/>
              </a:rPr>
              <a:t>ABE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40°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EBC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60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°–  40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20°.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BE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i="1" dirty="0">
                <a:latin typeface="+mn-lt"/>
              </a:rPr>
              <a:t>DE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EBC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20°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CED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ACB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40°.</a:t>
            </a:r>
          </a:p>
        </p:txBody>
      </p:sp>
      <p:sp>
        <p:nvSpPr>
          <p:cNvPr id="58384" name="文本框 14">
            <a:extLst>
              <a:ext uri="{FF2B5EF4-FFF2-40B4-BE49-F238E27FC236}">
                <a16:creationId xmlns:a16="http://schemas.microsoft.com/office/drawing/2014/main" xmlns="" id="{F5D12693-5143-4AA5-9139-3F5C81CBF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4275" y="559600"/>
            <a:ext cx="5207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边三角形的性质应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9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6"/>
          <p:cNvGrpSpPr>
            <a:grpSpLocks/>
          </p:cNvGrpSpPr>
          <p:nvPr/>
        </p:nvGrpSpPr>
        <p:grpSpPr bwMode="auto">
          <a:xfrm>
            <a:off x="474104" y="561660"/>
            <a:ext cx="2274656" cy="492440"/>
            <a:chOff x="402069" y="545931"/>
            <a:chExt cx="2273908" cy="492762"/>
          </a:xfrm>
        </p:grpSpPr>
        <p:grpSp>
          <p:nvGrpSpPr>
            <p:cNvPr id="22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3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382" y="2394857"/>
            <a:ext cx="2492777" cy="200133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9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01943" y="1427278"/>
            <a:ext cx="73056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宋体" pitchFamily="2" charset="-122"/>
              </a:rPr>
              <a:t>    解决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与等边三角形有关的计算问题，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itchFamily="2" charset="-122"/>
              </a:rPr>
              <a:t>关键是注意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每个内角都是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60°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这一隐含条件，一般需结合</a:t>
            </a:r>
            <a:r>
              <a:rPr lang="en-US" altLang="zh-CN" sz="2400" b="1" dirty="0">
                <a:solidFill>
                  <a:prstClr val="black"/>
                </a:solidFill>
                <a:latin typeface="宋体" pitchFamily="2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等边对等角</a:t>
            </a:r>
            <a:r>
              <a:rPr lang="en-US" altLang="zh-CN" sz="2400" b="1" dirty="0">
                <a:solidFill>
                  <a:prstClr val="black"/>
                </a:solidFill>
                <a:latin typeface="宋体" pitchFamily="2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、三角形的内角和与外角的性质解答</a:t>
            </a:r>
            <a:r>
              <a:rPr lang="en-US" altLang="zh-CN" sz="2400" b="1" dirty="0">
                <a:solidFill>
                  <a:prstClr val="black"/>
                </a:solidFill>
                <a:latin typeface="宋体" pitchFamily="2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宋体" pitchFamily="2" charset="-122"/>
            </a:endParaRPr>
          </a:p>
        </p:txBody>
      </p:sp>
      <p:pic>
        <p:nvPicPr>
          <p:cNvPr id="17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9" name="矩形 18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22" name="图片 21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101">
            <a:extLst>
              <a:ext uri="{FF2B5EF4-FFF2-40B4-BE49-F238E27FC236}">
                <a16:creationId xmlns:a16="http://schemas.microsoft.com/office/drawing/2014/main" xmlns="" id="{C6F7E119-FFF2-4DBF-B79D-812FA1971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771" y="476071"/>
            <a:ext cx="844422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是等边三角形，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平分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，延长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，使得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CE=CD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．求证：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BD=DE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4904B27-D59E-4922-8FBD-894B7F2FF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266" y="1588541"/>
            <a:ext cx="5878830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r>
              <a:rPr lang="zh-CN" altLang="en-US" sz="2000" b="1" dirty="0">
                <a:latin typeface="+mn-lt"/>
              </a:rPr>
              <a:t>∵△</a:t>
            </a:r>
            <a:r>
              <a:rPr lang="zh-CN" altLang="en-US" sz="2000" b="1" i="1" dirty="0">
                <a:latin typeface="+mn-lt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是等边三角形，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是角平分线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ACB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=60°，∠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DBC=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30°．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又</a:t>
            </a:r>
            <a:r>
              <a:rPr lang="zh-CN" altLang="en-US" sz="2000" b="1" dirty="0">
                <a:latin typeface="+mn-lt"/>
              </a:rPr>
              <a:t>∵</a:t>
            </a:r>
            <a:r>
              <a:rPr lang="zh-CN" altLang="en-US" sz="2000" b="1" i="1" dirty="0">
                <a:latin typeface="+mn-lt"/>
              </a:rPr>
              <a:t>CE</a:t>
            </a:r>
            <a:r>
              <a:rPr lang="zh-CN" altLang="en-US" sz="2000" b="1" dirty="0">
                <a:latin typeface="+mn-lt"/>
              </a:rPr>
              <a:t>=</a:t>
            </a:r>
            <a:r>
              <a:rPr lang="zh-CN" altLang="en-US" sz="2000" b="1" i="1" dirty="0">
                <a:latin typeface="+mn-lt"/>
              </a:rPr>
              <a:t>CD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CDE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CED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又</a:t>
            </a:r>
            <a:r>
              <a:rPr lang="zh-CN" altLang="en-US" sz="2000" b="1" dirty="0">
                <a:latin typeface="+mn-lt"/>
              </a:rPr>
              <a:t>∵∠</a:t>
            </a:r>
            <a:r>
              <a:rPr lang="zh-CN" altLang="en-US" sz="2000" b="1" i="1" dirty="0">
                <a:latin typeface="+mn-lt"/>
              </a:rPr>
              <a:t>BCD</a:t>
            </a:r>
            <a:r>
              <a:rPr lang="zh-CN" altLang="en-US" sz="2000" b="1" dirty="0">
                <a:latin typeface="+mn-lt"/>
              </a:rPr>
              <a:t>=∠</a:t>
            </a:r>
            <a:r>
              <a:rPr lang="zh-CN" altLang="en-US" sz="2000" b="1" i="1" dirty="0">
                <a:latin typeface="+mn-lt"/>
              </a:rPr>
              <a:t>CDE</a:t>
            </a:r>
            <a:r>
              <a:rPr lang="zh-CN" altLang="en-US" sz="2000" b="1" dirty="0">
                <a:latin typeface="+mn-lt"/>
              </a:rPr>
              <a:t>+∠</a:t>
            </a:r>
            <a:r>
              <a:rPr lang="zh-CN" altLang="en-US" sz="2000" b="1" i="1" dirty="0">
                <a:latin typeface="+mn-lt"/>
              </a:rPr>
              <a:t>CED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CDE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CED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=30°．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DEC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（等角对等边）．</a:t>
            </a:r>
          </a:p>
        </p:txBody>
      </p:sp>
      <p:grpSp>
        <p:nvGrpSpPr>
          <p:cNvPr id="9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87" y="50085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683" y="2275114"/>
            <a:ext cx="2453560" cy="1968681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99">
            <a:extLst>
              <a:ext uri="{FF2B5EF4-FFF2-40B4-BE49-F238E27FC236}">
                <a16:creationId xmlns:a16="http://schemas.microsoft.com/office/drawing/2014/main" xmlns="" id="{5657BD36-0098-4B9A-8A90-BAA8E9C587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54" y="495300"/>
            <a:ext cx="811015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2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为等边三角形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边上任意一点，点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边上任意一点，且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相交于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BQM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等于多少度？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FD99072-C2F3-4968-A288-89FD49B7A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" y="2189627"/>
            <a:ext cx="7982585" cy="251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latin typeface="+mn-lt"/>
              </a:rPr>
              <a:t>∵△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为等边三角形</a:t>
            </a:r>
            <a:r>
              <a:rPr lang="zh-CN" altLang="en-US" sz="2100" b="1" dirty="0">
                <a:latin typeface="+mn-lt"/>
              </a:rPr>
              <a:t>，</a:t>
            </a:r>
          </a:p>
          <a:p>
            <a:pPr>
              <a:lnSpc>
                <a:spcPct val="125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60°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BM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i="1" dirty="0">
                <a:latin typeface="+mn-lt"/>
              </a:rPr>
              <a:t>CN</a:t>
            </a:r>
            <a:r>
              <a:rPr lang="zh-CN" altLang="en-US" sz="2100" b="1" dirty="0">
                <a:latin typeface="+mn-lt"/>
              </a:rPr>
              <a:t>，</a:t>
            </a:r>
          </a:p>
          <a:p>
            <a:pPr>
              <a:lnSpc>
                <a:spcPct val="125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AMB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BNC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(SAS)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5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BAM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CBN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5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BQM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ABQ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BAM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ABQ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CBN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60°.</a:t>
            </a:r>
          </a:p>
        </p:txBody>
      </p:sp>
      <p:grpSp>
        <p:nvGrpSpPr>
          <p:cNvPr id="9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868" y="2023001"/>
            <a:ext cx="2112264" cy="1620012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9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7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9" name="矩形 18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22" name="图片 21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" name="矩形 2"/>
          <p:cNvSpPr/>
          <p:nvPr/>
        </p:nvSpPr>
        <p:spPr>
          <a:xfrm>
            <a:off x="990601" y="1188739"/>
            <a:ext cx="75247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269999"/>
                </a:solidFill>
                <a:latin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269999"/>
                </a:solidFill>
                <a:latin typeface="宋体" pitchFamily="2" charset="-122"/>
              </a:rPr>
              <a:t>   </a:t>
            </a:r>
            <a:r>
              <a:rPr lang="zh-CN" altLang="en-US" sz="2400" b="1" dirty="0" smtClean="0">
                <a:latin typeface="宋体" pitchFamily="2" charset="-122"/>
              </a:rPr>
              <a:t>此</a:t>
            </a:r>
            <a:r>
              <a:rPr lang="zh-CN" altLang="en-US" sz="2400" b="1" dirty="0">
                <a:latin typeface="宋体" pitchFamily="2" charset="-122"/>
              </a:rPr>
              <a:t>题属于等边三角形与全等三角形的综合运用，</a:t>
            </a:r>
            <a:r>
              <a:rPr lang="zh-CN" altLang="en-US" sz="2400" b="1" dirty="0" smtClean="0">
                <a:latin typeface="宋体" pitchFamily="2" charset="-122"/>
              </a:rPr>
              <a:t>一般先利用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等边三角形的性质</a:t>
            </a:r>
            <a:r>
              <a:rPr lang="zh-CN" altLang="en-US" sz="2400" b="1" dirty="0">
                <a:latin typeface="宋体" pitchFamily="2" charset="-122"/>
              </a:rPr>
              <a:t>判定三角形全等，而后利用全等及等边三角形的性质，求角度或证明边相等</a:t>
            </a:r>
            <a:r>
              <a:rPr lang="en-US" altLang="zh-CN" sz="2400" b="1" dirty="0">
                <a:latin typeface="宋体" pitchFamily="2" charset="-122"/>
              </a:rPr>
              <a:t>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3">
            <a:extLst>
              <a:ext uri="{FF2B5EF4-FFF2-40B4-BE49-F238E27FC236}">
                <a16:creationId xmlns:a16="http://schemas.microsoft.com/office/drawing/2014/main" xmlns="" id="{488335DA-1BC4-4C94-BCBB-0FB6E39A0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363" y="477838"/>
            <a:ext cx="8031161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如图，已知△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为等边三角形，点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分别在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边上，且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相交于点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（1）求证：△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≌△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；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（2）求∠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BFD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的度数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．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grpSp>
        <p:nvGrpSpPr>
          <p:cNvPr id="8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9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1363" y="2260163"/>
            <a:ext cx="676703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2000" b="1" dirty="0">
                <a:latin typeface="+mn-lt"/>
              </a:rPr>
              <a:t>（1）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000" b="1" dirty="0">
                <a:latin typeface="+mn-lt"/>
              </a:rPr>
              <a:t>∵△</a:t>
            </a:r>
            <a:r>
              <a:rPr lang="zh-CN" altLang="en-US" sz="2000" b="1" i="1" dirty="0">
                <a:latin typeface="+mn-lt"/>
              </a:rPr>
              <a:t>ABC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为等边三角形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=60°，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AB=CA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BAE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=60°，</a:t>
            </a: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sz="2000" b="1" dirty="0">
                <a:latin typeface="+mn-lt"/>
              </a:rPr>
              <a:t>△</a:t>
            </a:r>
            <a:r>
              <a:rPr lang="zh-CN" altLang="en-US" sz="2000" b="1" i="1" dirty="0">
                <a:latin typeface="+mn-lt"/>
              </a:rPr>
              <a:t>ABE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en-US" sz="2000" b="1" dirty="0">
                <a:latin typeface="+mn-lt"/>
              </a:rPr>
              <a:t>△</a:t>
            </a:r>
            <a:r>
              <a:rPr lang="zh-CN" altLang="en-US" sz="2000" b="1" i="1" dirty="0">
                <a:latin typeface="+mn-lt"/>
              </a:rPr>
              <a:t>CAD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000" b="1" dirty="0" smtClean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（SAS）．</a:t>
            </a: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latin typeface="+mn-lt"/>
              </a:rPr>
              <a:t>（2）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000" b="1" dirty="0">
                <a:latin typeface="+mn-lt"/>
              </a:rPr>
              <a:t>∵∠</a:t>
            </a:r>
            <a:r>
              <a:rPr lang="zh-CN" altLang="en-US" sz="2000" b="1" i="1" dirty="0">
                <a:latin typeface="+mn-lt"/>
              </a:rPr>
              <a:t>BFD</a:t>
            </a:r>
            <a:r>
              <a:rPr lang="zh-CN" altLang="en-US" sz="2000" b="1" dirty="0">
                <a:latin typeface="+mn-lt"/>
              </a:rPr>
              <a:t>=∠</a:t>
            </a:r>
            <a:r>
              <a:rPr lang="zh-CN" altLang="en-US" sz="2000" b="1" i="1" dirty="0">
                <a:latin typeface="+mn-lt"/>
              </a:rPr>
              <a:t>ABE</a:t>
            </a:r>
            <a:r>
              <a:rPr lang="zh-CN" altLang="en-US" sz="2000" b="1" dirty="0">
                <a:latin typeface="+mn-lt"/>
              </a:rPr>
              <a:t>+∠</a:t>
            </a:r>
            <a:r>
              <a:rPr lang="zh-CN" altLang="en-US" sz="2000" b="1" i="1" dirty="0">
                <a:latin typeface="+mn-lt"/>
              </a:rPr>
              <a:t>BAD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000" b="1" dirty="0">
                <a:latin typeface="+mn-lt"/>
              </a:rPr>
              <a:t>∵△</a:t>
            </a:r>
            <a:r>
              <a:rPr lang="zh-CN" altLang="en-US" sz="2000" b="1" i="1" dirty="0">
                <a:latin typeface="+mn-lt"/>
              </a:rPr>
              <a:t>ABE</a:t>
            </a:r>
            <a:r>
              <a:rPr lang="zh-CN" altLang="en-US" sz="2000" b="1" dirty="0">
                <a:latin typeface="+mn-lt"/>
              </a:rPr>
              <a:t>≌△</a:t>
            </a:r>
            <a:r>
              <a:rPr lang="zh-CN" altLang="en-US" sz="2000" b="1" i="1" dirty="0">
                <a:latin typeface="+mn-lt"/>
              </a:rPr>
              <a:t>CAD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BFD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=60°．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87" y="50085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846" y="1608562"/>
            <a:ext cx="2159508" cy="191109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文本框 6151">
            <a:extLst>
              <a:ext uri="{FF2B5EF4-FFF2-40B4-BE49-F238E27FC236}">
                <a16:creationId xmlns:a16="http://schemas.microsoft.com/office/drawing/2014/main" xmlns="" id="{2A4D6BF1-289F-49F0-BD04-AD9B7299C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7663" y="614790"/>
            <a:ext cx="2632075" cy="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等边三角形的判定</a:t>
            </a:r>
          </a:p>
        </p:txBody>
      </p:sp>
      <p:graphicFrame>
        <p:nvGraphicFramePr>
          <p:cNvPr id="9" name="Group 255">
            <a:extLst>
              <a:ext uri="{FF2B5EF4-FFF2-40B4-BE49-F238E27FC236}">
                <a16:creationId xmlns:a16="http://schemas.microsoft.com/office/drawing/2014/main" xmlns="" id="{1F301DEF-C822-477F-A5F5-4FB114FD1A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17588"/>
              </p:ext>
            </p:extLst>
          </p:nvPr>
        </p:nvGraphicFramePr>
        <p:xfrm>
          <a:off x="756919" y="1247775"/>
          <a:ext cx="7472681" cy="2181225"/>
        </p:xfrm>
        <a:graphic>
          <a:graphicData uri="http://schemas.openxmlformats.org/drawingml/2006/table">
            <a:tbl>
              <a:tblPr/>
              <a:tblGrid>
                <a:gridCol w="7804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3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616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133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图形</a:t>
                      </a: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  <a:cs typeface="Times New Roman" panose="02020603050405020304" pitchFamily="18" charset="0"/>
                        </a:rPr>
                        <a:t>等腰三角形</a:t>
                      </a:r>
                    </a:p>
                  </a:txBody>
                  <a:tcPr marL="67500" marR="67500" marT="35095" marB="350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2" charset="-122"/>
                        <a:ea typeface="黑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1580">
                <a:tc rowSpan="2">
                  <a:txBody>
                    <a:bodyPr/>
                    <a:lstStyle/>
                    <a:p>
                      <a:pPr marL="457200" marR="0" lvl="1" indent="749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判  定</a:t>
                      </a:r>
                    </a:p>
                  </a:txBody>
                  <a:tcPr marL="67500" marR="67500" marT="35095" marB="35095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631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</a:t>
                      </a: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Rectangle 30">
            <a:extLst>
              <a:ext uri="{FF2B5EF4-FFF2-40B4-BE49-F238E27FC236}">
                <a16:creationId xmlns:a16="http://schemas.microsoft.com/office/drawing/2014/main" xmlns="" id="{BB749380-B774-4DDF-B421-3BC9EF3E9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1912" y="2540000"/>
            <a:ext cx="2897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</a:rPr>
              <a:t>    三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个角都相等的三角形是等边三角形</a:t>
            </a:r>
          </a:p>
        </p:txBody>
      </p:sp>
      <p:sp>
        <p:nvSpPr>
          <p:cNvPr id="64535" name="Rectangle 31">
            <a:extLst>
              <a:ext uri="{FF2B5EF4-FFF2-40B4-BE49-F238E27FC236}">
                <a16:creationId xmlns:a16="http://schemas.microsoft.com/office/drawing/2014/main" xmlns="" id="{27AC426C-9DA8-44A3-AE08-12EF5E733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8413" y="2465388"/>
            <a:ext cx="19478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zh-CN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36" name="Rectangle 36">
            <a:extLst>
              <a:ext uri="{FF2B5EF4-FFF2-40B4-BE49-F238E27FC236}">
                <a16:creationId xmlns:a16="http://schemas.microsoft.com/office/drawing/2014/main" xmlns="" id="{CAE2AEAC-5934-4E48-BA0E-79950002B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1532" y="1257300"/>
            <a:ext cx="1776412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/>
          <a:p>
            <a:pPr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等边三角形</a:t>
            </a:r>
          </a:p>
        </p:txBody>
      </p:sp>
      <p:sp>
        <p:nvSpPr>
          <p:cNvPr id="16" name="Rectangle 42">
            <a:extLst>
              <a:ext uri="{FF2B5EF4-FFF2-40B4-BE49-F238E27FC236}">
                <a16:creationId xmlns:a16="http://schemas.microsoft.com/office/drawing/2014/main" xmlns="" id="{2AAD4AFD-1D30-4B52-8AFA-51166849C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0796" y="2520868"/>
            <a:ext cx="2862262" cy="78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从角看：</a:t>
            </a:r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</a:rPr>
              <a:t>两个角相等的三角形是等腰三角形</a:t>
            </a:r>
          </a:p>
        </p:txBody>
      </p:sp>
      <p:sp>
        <p:nvSpPr>
          <p:cNvPr id="19" name="Rectangle 242">
            <a:extLst>
              <a:ext uri="{FF2B5EF4-FFF2-40B4-BE49-F238E27FC236}">
                <a16:creationId xmlns:a16="http://schemas.microsoft.com/office/drawing/2014/main" xmlns="" id="{AF046C42-C1E5-451E-A5BF-F98EC9B81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9113" y="1624013"/>
            <a:ext cx="29448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从边看：</a:t>
            </a:r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</a:rPr>
              <a:t>两条边相等的三角形是等腰三角形</a:t>
            </a:r>
          </a:p>
        </p:txBody>
      </p:sp>
      <p:sp>
        <p:nvSpPr>
          <p:cNvPr id="20" name="Rectangle 243">
            <a:extLst>
              <a:ext uri="{FF2B5EF4-FFF2-40B4-BE49-F238E27FC236}">
                <a16:creationId xmlns:a16="http://schemas.microsoft.com/office/drawing/2014/main" xmlns="" id="{13446677-DD55-4B9A-96F0-E31098EAC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3338" y="1636878"/>
            <a:ext cx="29257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</a:rPr>
              <a:t>    三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条边都相等的三角形是等边三角形</a:t>
            </a:r>
          </a:p>
        </p:txBody>
      </p:sp>
      <p:sp>
        <p:nvSpPr>
          <p:cNvPr id="22" name="Rectangle 14">
            <a:extLst>
              <a:ext uri="{FF2B5EF4-FFF2-40B4-BE49-F238E27FC236}">
                <a16:creationId xmlns:a16="http://schemas.microsoft.com/office/drawing/2014/main" xmlns="" id="{ECC3FCE4-7333-4AA9-B2D4-55F4603B0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3963" y="3736975"/>
            <a:ext cx="661511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小明认为还有第三种方法</a:t>
            </a:r>
            <a:r>
              <a:rPr lang="zh-CN" altLang="en-US">
                <a:ea typeface="黑体" panose="02010609060101010101" pitchFamily="49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两条边相等且有一个角是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en-US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°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的三角形也是等边三角形</a:t>
            </a:r>
            <a:r>
              <a:rPr lang="zh-CN" altLang="en-US">
                <a:ea typeface="黑体" panose="02010609060101010101" pitchFamily="49" charset="-122"/>
              </a:rPr>
              <a:t>”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，你同意吗？</a:t>
            </a:r>
          </a:p>
        </p:txBody>
      </p:sp>
      <p:sp>
        <p:nvSpPr>
          <p:cNvPr id="23" name="Rectangle 14">
            <a:extLst>
              <a:ext uri="{FF2B5EF4-FFF2-40B4-BE49-F238E27FC236}">
                <a16:creationId xmlns:a16="http://schemas.microsoft.com/office/drawing/2014/main" xmlns="" id="{D45AB7E2-4030-471B-B34F-DF301360EF4C}"/>
              </a:ext>
            </a:extLst>
          </p:cNvPr>
          <p:cNvSpPr/>
          <p:nvPr/>
        </p:nvSpPr>
        <p:spPr>
          <a:xfrm>
            <a:off x="742950" y="3668713"/>
            <a:ext cx="7553325" cy="10618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宋体" pitchFamily="2" charset="-122"/>
                <a:cs typeface="+mn-ea"/>
              </a:rPr>
              <a:t>等边三角形的判定方法：</a:t>
            </a:r>
            <a:endParaRPr lang="zh-CN" altLang="en-US" sz="2100" b="1" noProof="1">
              <a:solidFill>
                <a:srgbClr val="0000FF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noProof="1">
                <a:latin typeface="宋体" pitchFamily="2" charset="-122"/>
                <a:cs typeface="+mn-ea"/>
              </a:rPr>
              <a:t>      有一个角是</a:t>
            </a:r>
            <a:r>
              <a:rPr lang="en-US" altLang="zh-CN" sz="2100" b="1" noProof="1">
                <a:solidFill>
                  <a:srgbClr val="FF0000"/>
                </a:solidFill>
                <a:latin typeface="宋体" pitchFamily="2" charset="-122"/>
                <a:cs typeface="+mn-ea"/>
              </a:rPr>
              <a:t>60°</a:t>
            </a:r>
            <a:r>
              <a:rPr lang="zh-CN" altLang="en-US" sz="2100" b="1" noProof="1">
                <a:latin typeface="宋体" pitchFamily="2" charset="-122"/>
                <a:cs typeface="+mn-ea"/>
              </a:rPr>
              <a:t>的</a:t>
            </a:r>
            <a:r>
              <a:rPr lang="zh-CN" altLang="en-US" sz="2100" b="1" noProof="1">
                <a:solidFill>
                  <a:srgbClr val="FF0000"/>
                </a:solidFill>
                <a:latin typeface="宋体" pitchFamily="2" charset="-122"/>
                <a:cs typeface="+mn-ea"/>
              </a:rPr>
              <a:t>等腰三角形</a:t>
            </a:r>
            <a:r>
              <a:rPr lang="zh-CN" altLang="en-US" sz="2100" b="1" noProof="1">
                <a:latin typeface="宋体" pitchFamily="2" charset="-122"/>
                <a:cs typeface="+mn-ea"/>
              </a:rPr>
              <a:t>是等边三角形</a:t>
            </a:r>
            <a:r>
              <a:rPr lang="en-US" altLang="zh-CN" sz="2100" b="1" noProof="1">
                <a:latin typeface="宋体" pitchFamily="2" charset="-122"/>
                <a:cs typeface="+mn-ea"/>
              </a:rPr>
              <a:t>.</a:t>
            </a:r>
            <a:endParaRPr lang="en-US" altLang="zh-CN" sz="2100" b="1" noProof="1">
              <a:latin typeface="宋体" pitchFamily="2" charset="-122"/>
            </a:endParaRPr>
          </a:p>
        </p:txBody>
      </p:sp>
      <p:grpSp>
        <p:nvGrpSpPr>
          <p:cNvPr id="24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5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4">
            <a:extLst>
              <a:ext uri="{FF2B5EF4-FFF2-40B4-BE49-F238E27FC236}">
                <a16:creationId xmlns="" xmlns:a16="http://schemas.microsoft.com/office/drawing/2014/main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2238316" y="644398"/>
            <a:ext cx="1739920" cy="409791"/>
            <a:chOff x="3485" y="1168"/>
            <a:chExt cx="2739" cy="644"/>
          </a:xfrm>
        </p:grpSpPr>
        <p:sp>
          <p:nvSpPr>
            <p:cNvPr id="29" name="圆角矩形 28">
              <a:extLst>
                <a:ext uri="{FF2B5EF4-FFF2-40B4-BE49-F238E27FC236}">
                  <a16:creationId xmlns="" xmlns:a16="http://schemas.microsoft.com/office/drawing/2014/main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30" name="矩形 1">
              <a:extLst>
                <a:ext uri="{FF2B5EF4-FFF2-40B4-BE49-F238E27FC236}">
                  <a16:creationId xmlns="" xmlns:a16="http://schemas.microsoft.com/office/drawing/2014/main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9" grpId="0"/>
      <p:bldP spid="20" grpId="0"/>
      <p:bldP spid="22" grpId="0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1CBF0C32-2A9E-41A1-9F62-BBF0C97DF0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3318" y="704205"/>
            <a:ext cx="6551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3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根据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条件判断下列三角形是否为等边三角形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2" name="组合 25">
            <a:extLst>
              <a:ext uri="{FF2B5EF4-FFF2-40B4-BE49-F238E27FC236}">
                <a16:creationId xmlns:a16="http://schemas.microsoft.com/office/drawing/2014/main" xmlns="" id="{D3977151-D39F-4555-9CB6-D9E6E554AED7}"/>
              </a:ext>
            </a:extLst>
          </p:cNvPr>
          <p:cNvGrpSpPr>
            <a:grpSpLocks/>
          </p:cNvGrpSpPr>
          <p:nvPr/>
        </p:nvGrpSpPr>
        <p:grpSpPr bwMode="auto">
          <a:xfrm>
            <a:off x="1476375" y="1543050"/>
            <a:ext cx="1038225" cy="1558237"/>
            <a:chOff x="1447800" y="2057400"/>
            <a:chExt cx="1384300" cy="2078735"/>
          </a:xfrm>
        </p:grpSpPr>
        <p:sp>
          <p:nvSpPr>
            <p:cNvPr id="65539" name="TextBox 12">
              <a:extLst>
                <a:ext uri="{FF2B5EF4-FFF2-40B4-BE49-F238E27FC236}">
                  <a16:creationId xmlns:a16="http://schemas.microsoft.com/office/drawing/2014/main" xmlns="" id="{B0A2F738-D263-43D4-9A4E-AE445A439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6900" y="3581848"/>
              <a:ext cx="888192" cy="554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1</a:t>
              </a:r>
              <a:r>
                <a:rPr lang="zh-CN" altLang="en-US" sz="2100" b="1" dirty="0"/>
                <a:t>）</a:t>
              </a:r>
            </a:p>
          </p:txBody>
        </p:sp>
        <p:pic>
          <p:nvPicPr>
            <p:cNvPr id="65540" name="Picture 3">
              <a:extLst>
                <a:ext uri="{FF2B5EF4-FFF2-40B4-BE49-F238E27FC236}">
                  <a16:creationId xmlns:a16="http://schemas.microsoft.com/office/drawing/2014/main" xmlns="" id="{53E4ADDD-206C-472F-A622-802A262467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057400"/>
              <a:ext cx="1384300" cy="1524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9">
            <a:extLst>
              <a:ext uri="{FF2B5EF4-FFF2-40B4-BE49-F238E27FC236}">
                <a16:creationId xmlns:a16="http://schemas.microsoft.com/office/drawing/2014/main" xmlns="" id="{AD073E3F-74B8-4F5E-BE06-DB1A1AC5C72B}"/>
              </a:ext>
            </a:extLst>
          </p:cNvPr>
          <p:cNvGrpSpPr>
            <a:grpSpLocks/>
          </p:cNvGrpSpPr>
          <p:nvPr/>
        </p:nvGrpSpPr>
        <p:grpSpPr bwMode="auto">
          <a:xfrm>
            <a:off x="3648075" y="1485900"/>
            <a:ext cx="1085850" cy="1615384"/>
            <a:chOff x="3810000" y="1981200"/>
            <a:chExt cx="1447800" cy="2154318"/>
          </a:xfrm>
        </p:grpSpPr>
        <p:pic>
          <p:nvPicPr>
            <p:cNvPr id="65542" name="Picture 4">
              <a:extLst>
                <a:ext uri="{FF2B5EF4-FFF2-40B4-BE49-F238E27FC236}">
                  <a16:creationId xmlns:a16="http://schemas.microsoft.com/office/drawing/2014/main" xmlns="" id="{DBF9B95B-684F-45E5-9069-B11BF8D7A9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0" y="1981200"/>
              <a:ext cx="1447800" cy="1618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3" name="TextBox 16">
              <a:extLst>
                <a:ext uri="{FF2B5EF4-FFF2-40B4-BE49-F238E27FC236}">
                  <a16:creationId xmlns:a16="http://schemas.microsoft.com/office/drawing/2014/main" xmlns="" id="{8A116CE0-CD95-43E4-A10F-37031DE9F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7944" y="3581399"/>
              <a:ext cx="850809" cy="554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2</a:t>
              </a:r>
              <a:r>
                <a:rPr lang="zh-CN" altLang="en-US" sz="2100" b="1" dirty="0"/>
                <a:t>）</a:t>
              </a:r>
            </a:p>
          </p:txBody>
        </p:sp>
      </p:grpSp>
      <p:grpSp>
        <p:nvGrpSpPr>
          <p:cNvPr id="4" name="组合 30">
            <a:extLst>
              <a:ext uri="{FF2B5EF4-FFF2-40B4-BE49-F238E27FC236}">
                <a16:creationId xmlns:a16="http://schemas.microsoft.com/office/drawing/2014/main" xmlns="" id="{159B79E0-D3C4-4B0D-9037-C7CB120A54C5}"/>
              </a:ext>
            </a:extLst>
          </p:cNvPr>
          <p:cNvGrpSpPr>
            <a:grpSpLocks/>
          </p:cNvGrpSpPr>
          <p:nvPr/>
        </p:nvGrpSpPr>
        <p:grpSpPr bwMode="auto">
          <a:xfrm>
            <a:off x="5445390" y="3159355"/>
            <a:ext cx="1149350" cy="1551525"/>
            <a:chOff x="6358770" y="2068204"/>
            <a:chExt cx="1532063" cy="2066642"/>
          </a:xfrm>
        </p:grpSpPr>
        <p:pic>
          <p:nvPicPr>
            <p:cNvPr id="65545" name="Picture 5">
              <a:extLst>
                <a:ext uri="{FF2B5EF4-FFF2-40B4-BE49-F238E27FC236}">
                  <a16:creationId xmlns:a16="http://schemas.microsoft.com/office/drawing/2014/main" xmlns="" id="{A33D7DD1-8AC1-4C84-BDF8-52778BD739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8770" y="2068204"/>
              <a:ext cx="1532063" cy="152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6" name="TextBox 18">
              <a:extLst>
                <a:ext uri="{FF2B5EF4-FFF2-40B4-BE49-F238E27FC236}">
                  <a16:creationId xmlns:a16="http://schemas.microsoft.com/office/drawing/2014/main" xmlns="" id="{54662507-E492-4345-A9EC-97DC804C1C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3198" y="3581400"/>
              <a:ext cx="864048" cy="55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6</a:t>
              </a:r>
              <a:r>
                <a:rPr lang="zh-CN" altLang="en-US" sz="2100" b="1" dirty="0"/>
                <a:t>）</a:t>
              </a:r>
            </a:p>
          </p:txBody>
        </p:sp>
      </p:grpSp>
      <p:grpSp>
        <p:nvGrpSpPr>
          <p:cNvPr id="6" name="组合 31">
            <a:extLst>
              <a:ext uri="{FF2B5EF4-FFF2-40B4-BE49-F238E27FC236}">
                <a16:creationId xmlns:a16="http://schemas.microsoft.com/office/drawing/2014/main" xmlns="" id="{E3A72DC5-7173-4A68-86ED-91AD9F35A7E9}"/>
              </a:ext>
            </a:extLst>
          </p:cNvPr>
          <p:cNvGrpSpPr>
            <a:grpSpLocks/>
          </p:cNvGrpSpPr>
          <p:nvPr/>
        </p:nvGrpSpPr>
        <p:grpSpPr bwMode="auto">
          <a:xfrm>
            <a:off x="3648075" y="3143246"/>
            <a:ext cx="1028700" cy="1566501"/>
            <a:chOff x="1447800" y="4114800"/>
            <a:chExt cx="1371600" cy="2087875"/>
          </a:xfrm>
        </p:grpSpPr>
        <p:pic>
          <p:nvPicPr>
            <p:cNvPr id="65548" name="Picture 6">
              <a:extLst>
                <a:ext uri="{FF2B5EF4-FFF2-40B4-BE49-F238E27FC236}">
                  <a16:creationId xmlns:a16="http://schemas.microsoft.com/office/drawing/2014/main" xmlns="" id="{586841EC-4A9F-4FEB-AB50-D778B4BA25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4114800"/>
              <a:ext cx="1371600" cy="1402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9" name="TextBox 20">
              <a:extLst>
                <a:ext uri="{FF2B5EF4-FFF2-40B4-BE49-F238E27FC236}">
                  <a16:creationId xmlns:a16="http://schemas.microsoft.com/office/drawing/2014/main" xmlns="" id="{189948C5-4E59-4041-999F-517FEBC028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1517" y="5648888"/>
              <a:ext cx="927008" cy="553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5</a:t>
              </a:r>
              <a:r>
                <a:rPr lang="zh-CN" altLang="en-US" sz="2100" b="1" dirty="0"/>
                <a:t>）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53367DC0-DD81-4725-AF2F-3D2892A91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2275" y="1771650"/>
            <a:ext cx="4555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</a:t>
            </a:r>
            <a:endParaRPr lang="en-US" altLang="zh-CN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074E3855-BCC9-4193-9524-7293F8CCD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3925" y="1943100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0B517AE8-549B-4BA9-84A8-19B0C6AD2A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2725" y="3494088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59AE3B66-CA8E-479D-8490-455A6EB69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2725" y="1943100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1F49EFFB-BD5F-471C-8E0E-5468C72BBE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3925" y="3429000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</a:p>
        </p:txBody>
      </p:sp>
      <p:grpSp>
        <p:nvGrpSpPr>
          <p:cNvPr id="7" name="组合 29">
            <a:extLst>
              <a:ext uri="{FF2B5EF4-FFF2-40B4-BE49-F238E27FC236}">
                <a16:creationId xmlns:a16="http://schemas.microsoft.com/office/drawing/2014/main" xmlns="" id="{E8A10DC6-157E-45D0-90CD-9737A8035476}"/>
              </a:ext>
            </a:extLst>
          </p:cNvPr>
          <p:cNvGrpSpPr>
            <a:grpSpLocks/>
          </p:cNvGrpSpPr>
          <p:nvPr/>
        </p:nvGrpSpPr>
        <p:grpSpPr bwMode="auto">
          <a:xfrm>
            <a:off x="1351570" y="3094267"/>
            <a:ext cx="1257300" cy="1624818"/>
            <a:chOff x="1295400" y="4038600"/>
            <a:chExt cx="1676400" cy="2165653"/>
          </a:xfrm>
        </p:grpSpPr>
        <p:sp>
          <p:nvSpPr>
            <p:cNvPr id="65556" name="TextBox 22">
              <a:extLst>
                <a:ext uri="{FF2B5EF4-FFF2-40B4-BE49-F238E27FC236}">
                  <a16:creationId xmlns:a16="http://schemas.microsoft.com/office/drawing/2014/main" xmlns="" id="{33E38DFB-A274-4541-8CD9-B80F7EC546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4193" y="5650453"/>
              <a:ext cx="902229" cy="553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4</a:t>
              </a:r>
              <a:r>
                <a:rPr lang="zh-CN" altLang="en-US" sz="2100" b="1" dirty="0"/>
                <a:t>）</a:t>
              </a:r>
            </a:p>
          </p:txBody>
        </p:sp>
        <p:pic>
          <p:nvPicPr>
            <p:cNvPr id="65557" name="Picture 24">
              <a:extLst>
                <a:ext uri="{FF2B5EF4-FFF2-40B4-BE49-F238E27FC236}">
                  <a16:creationId xmlns:a16="http://schemas.microsoft.com/office/drawing/2014/main" xmlns="" id="{731DABA3-2D74-45E5-9106-0E5D36704A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400" y="4038600"/>
              <a:ext cx="1676400" cy="1569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28">
            <a:extLst>
              <a:ext uri="{FF2B5EF4-FFF2-40B4-BE49-F238E27FC236}">
                <a16:creationId xmlns:a16="http://schemas.microsoft.com/office/drawing/2014/main" xmlns="" id="{1716F9BD-CE0A-424A-A97D-109C606B2E93}"/>
              </a:ext>
            </a:extLst>
          </p:cNvPr>
          <p:cNvGrpSpPr>
            <a:grpSpLocks/>
          </p:cNvGrpSpPr>
          <p:nvPr/>
        </p:nvGrpSpPr>
        <p:grpSpPr bwMode="auto">
          <a:xfrm>
            <a:off x="5483878" y="1543050"/>
            <a:ext cx="1085850" cy="1615379"/>
            <a:chOff x="6096000" y="1981200"/>
            <a:chExt cx="1447800" cy="2154812"/>
          </a:xfrm>
        </p:grpSpPr>
        <p:pic>
          <p:nvPicPr>
            <p:cNvPr id="65559" name="Picture 7">
              <a:extLst>
                <a:ext uri="{FF2B5EF4-FFF2-40B4-BE49-F238E27FC236}">
                  <a16:creationId xmlns:a16="http://schemas.microsoft.com/office/drawing/2014/main" xmlns="" id="{05738F24-5FB2-48A1-951D-065A918D73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1981200"/>
              <a:ext cx="1447800" cy="1495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60" name="TextBox 12">
              <a:extLst>
                <a:ext uri="{FF2B5EF4-FFF2-40B4-BE49-F238E27FC236}">
                  <a16:creationId xmlns:a16="http://schemas.microsoft.com/office/drawing/2014/main" xmlns="" id="{EBB1F144-DEC9-409F-9BF0-EDD7E00340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4509" y="3581764"/>
              <a:ext cx="940667" cy="55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3</a:t>
              </a:r>
              <a:r>
                <a:rPr lang="zh-CN" altLang="en-US" sz="2100" b="1" dirty="0"/>
                <a:t>）</a:t>
              </a: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3B26715-1D45-4B92-9FE0-E8CC8D7F4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9425" y="2971800"/>
            <a:ext cx="5143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不一定</a:t>
            </a:r>
            <a:endParaRPr lang="en-US" altLang="zh-CN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</a:p>
        </p:txBody>
      </p:sp>
      <p:grpSp>
        <p:nvGrpSpPr>
          <p:cNvPr id="31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32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38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8" y="18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87" y="643732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4" grpId="0"/>
      <p:bldP spid="35" grpId="0"/>
      <p:bldP spid="36" grpId="0"/>
      <p:bldP spid="3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第一课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等边三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角形的性</a:t>
            </a: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质和判定</a:t>
            </a:r>
            <a:endParaRPr lang="zh-CN" altLang="en-US" sz="4000" b="1" dirty="0"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869469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xmlns="" id="{3C9158D1-126C-4AA0-BD11-A96DBEBE4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066" y="934113"/>
            <a:ext cx="8362950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图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在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等边三角形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中，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DE</a:t>
            </a:r>
            <a:r>
              <a:rPr lang="en-US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求证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：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ADE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是等边三角形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66562" name="Group 26">
            <a:extLst>
              <a:ext uri="{FF2B5EF4-FFF2-40B4-BE49-F238E27FC236}">
                <a16:creationId xmlns:a16="http://schemas.microsoft.com/office/drawing/2014/main" xmlns="" id="{29C5EFC6-4F4F-441C-86B3-36D4505AD37C}"/>
              </a:ext>
            </a:extLst>
          </p:cNvPr>
          <p:cNvGrpSpPr>
            <a:grpSpLocks/>
          </p:cNvGrpSpPr>
          <p:nvPr/>
        </p:nvGrpSpPr>
        <p:grpSpPr bwMode="auto">
          <a:xfrm>
            <a:off x="5632450" y="2076450"/>
            <a:ext cx="2106613" cy="1670050"/>
            <a:chOff x="3243" y="1525"/>
            <a:chExt cx="1769" cy="1402"/>
          </a:xfrm>
        </p:grpSpPr>
        <p:sp>
          <p:nvSpPr>
            <p:cNvPr id="66563" name="Text Box 5">
              <a:extLst>
                <a:ext uri="{FF2B5EF4-FFF2-40B4-BE49-F238E27FC236}">
                  <a16:creationId xmlns:a16="http://schemas.microsoft.com/office/drawing/2014/main" xmlns="" id="{482649B8-2B27-43F9-BEEC-75E5DA99EE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2" y="1525"/>
              <a:ext cx="2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66564" name="Text Box 6">
              <a:extLst>
                <a:ext uri="{FF2B5EF4-FFF2-40B4-BE49-F238E27FC236}">
                  <a16:creationId xmlns:a16="http://schemas.microsoft.com/office/drawing/2014/main" xmlns="" id="{254316EF-D30D-4F6B-8BF5-C6CB1343FA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7" y="2618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66565" name="Text Box 7">
              <a:extLst>
                <a:ext uri="{FF2B5EF4-FFF2-40B4-BE49-F238E27FC236}">
                  <a16:creationId xmlns:a16="http://schemas.microsoft.com/office/drawing/2014/main" xmlns="" id="{8CA807C4-B2C3-4530-9989-90A0E42433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3" y="2618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66566" name="AutoShape 8">
              <a:extLst>
                <a:ext uri="{FF2B5EF4-FFF2-40B4-BE49-F238E27FC236}">
                  <a16:creationId xmlns:a16="http://schemas.microsoft.com/office/drawing/2014/main" xmlns="" id="{8B70BC09-9CA4-4DF0-98AD-246EE00987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9" y="1785"/>
              <a:ext cx="1238" cy="946"/>
            </a:xfrm>
            <a:prstGeom prst="triangle">
              <a:avLst>
                <a:gd name="adj" fmla="val 50000"/>
              </a:avLst>
            </a:prstGeom>
            <a:noFill/>
            <a:ln w="25400" cap="sq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 b="1" i="1"/>
            </a:p>
          </p:txBody>
        </p:sp>
        <p:sp>
          <p:nvSpPr>
            <p:cNvPr id="66567" name="Line 9">
              <a:extLst>
                <a:ext uri="{FF2B5EF4-FFF2-40B4-BE49-F238E27FC236}">
                  <a16:creationId xmlns:a16="http://schemas.microsoft.com/office/drawing/2014/main" xmlns="" id="{E0BAFF5A-F0D2-476A-A10F-FD891FFDBA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1" y="2462"/>
              <a:ext cx="88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68" name="Text Box 10">
              <a:extLst>
                <a:ext uri="{FF2B5EF4-FFF2-40B4-BE49-F238E27FC236}">
                  <a16:creationId xmlns:a16="http://schemas.microsoft.com/office/drawing/2014/main" xmlns="" id="{9E6D21A0-934A-48F4-9D58-538CF2DDBF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0" y="2264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66569" name="Text Box 11">
              <a:extLst>
                <a:ext uri="{FF2B5EF4-FFF2-40B4-BE49-F238E27FC236}">
                  <a16:creationId xmlns:a16="http://schemas.microsoft.com/office/drawing/2014/main" xmlns="" id="{748D6980-4462-4F48-BCD2-71865438DB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3" y="2251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E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1ACC20D-0A92-429C-A499-BEFBB7D1E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878" y="2011575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7DAEE6B5-F72B-4E0C-89C4-0E51EDBD7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553" y="2011575"/>
            <a:ext cx="3251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∵ △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100" b="1" dirty="0">
                <a:latin typeface="+mn-lt"/>
              </a:rPr>
              <a:t>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650299F-71E0-4463-85A0-F44F22F538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734" y="2417393"/>
            <a:ext cx="238398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7AA0C39-D315-443B-8218-974DC6D3F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734" y="2785693"/>
            <a:ext cx="147348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∵ </a:t>
            </a:r>
            <a:r>
              <a:rPr lang="en-US" altLang="zh-CN" sz="2100" b="1" i="1" dirty="0">
                <a:latin typeface="+mn-lt"/>
              </a:rPr>
              <a:t>DE//BC</a:t>
            </a:r>
            <a:r>
              <a:rPr lang="en-US" altLang="zh-CN" sz="2100" b="1" dirty="0">
                <a:latin typeface="+mn-lt"/>
              </a:rPr>
              <a:t>,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4EDE6057-F95A-46F4-8ACE-969B2360F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734" y="3119068"/>
            <a:ext cx="385233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EE86339-1801-4206-9BC9-9C730554A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559" y="3474668"/>
            <a:ext cx="32273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AED.</a:t>
            </a:r>
            <a:endParaRPr lang="zh-CN" altLang="en-US" sz="21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DB38DB3-E747-45DE-9B78-BB51C9EBB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034" y="3836618"/>
            <a:ext cx="31321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66590" name="文本框 4">
            <a:extLst>
              <a:ext uri="{FF2B5EF4-FFF2-40B4-BE49-F238E27FC236}">
                <a16:creationId xmlns:a16="http://schemas.microsoft.com/office/drawing/2014/main" xmlns="" id="{87165628-4250-40A8-A9B4-1D1717E40E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00" y="580710"/>
            <a:ext cx="5110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边三角形的判定的应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3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5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6"/>
          <p:cNvGrpSpPr>
            <a:grpSpLocks/>
          </p:cNvGrpSpPr>
          <p:nvPr/>
        </p:nvGrpSpPr>
        <p:grpSpPr bwMode="auto">
          <a:xfrm>
            <a:off x="590781" y="534830"/>
            <a:ext cx="2274656" cy="492440"/>
            <a:chOff x="402069" y="545931"/>
            <a:chExt cx="2273908" cy="492762"/>
          </a:xfrm>
        </p:grpSpPr>
        <p:grpSp>
          <p:nvGrpSpPr>
            <p:cNvPr id="50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1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2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07438" y="3228665"/>
            <a:ext cx="2726523" cy="1452806"/>
            <a:chOff x="4337908" y="2173044"/>
            <a:chExt cx="2726523" cy="1452806"/>
          </a:xfrm>
        </p:grpSpPr>
        <p:sp>
          <p:nvSpPr>
            <p:cNvPr id="3" name="云形标注 2"/>
            <p:cNvSpPr/>
            <p:nvPr/>
          </p:nvSpPr>
          <p:spPr>
            <a:xfrm>
              <a:off x="4337908" y="2173044"/>
              <a:ext cx="2675050" cy="1452806"/>
            </a:xfrm>
            <a:prstGeom prst="cloudCallout">
              <a:avLst>
                <a:gd name="adj1" fmla="val -71409"/>
                <a:gd name="adj2" fmla="val 4259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053214B0-F7F0-428D-A303-A7734FE3CD47}"/>
                </a:ext>
              </a:extLst>
            </p:cNvPr>
            <p:cNvSpPr txBox="1"/>
            <p:nvPr/>
          </p:nvSpPr>
          <p:spPr>
            <a:xfrm>
              <a:off x="4842358" y="2400963"/>
              <a:ext cx="222207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本题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还有其他证法吗？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7">
            <a:extLst>
              <a:ext uri="{FF2B5EF4-FFF2-40B4-BE49-F238E27FC236}">
                <a16:creationId xmlns:a16="http://schemas.microsoft.com/office/drawing/2014/main" xmlns="" id="{F99543B1-0BD6-4638-9C28-969F133EF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131" y="1462437"/>
            <a:ext cx="5354638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证明：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zh-CN" altLang="en-US" sz="2100" b="1" dirty="0">
                <a:latin typeface="+mn-lt"/>
              </a:rPr>
              <a:t>　</a:t>
            </a:r>
            <a:r>
              <a:rPr lang="en-US" altLang="zh-CN" sz="2100" b="1" dirty="0">
                <a:latin typeface="+mn-lt"/>
              </a:rPr>
              <a:t>△</a:t>
            </a:r>
            <a:r>
              <a:rPr lang="en-US" altLang="zh-CN" sz="2100" b="1" i="1" dirty="0">
                <a:latin typeface="+mn-lt"/>
              </a:rPr>
              <a:t>ABC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100" b="1" dirty="0">
                <a:latin typeface="+mn-lt"/>
              </a:rPr>
              <a:t>，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=60°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zh-CN" altLang="en-US" sz="2100" b="1" dirty="0">
                <a:latin typeface="+mn-lt"/>
              </a:rPr>
              <a:t>　</a:t>
            </a:r>
            <a:r>
              <a:rPr lang="en-US" altLang="zh-CN" sz="2100" b="1" i="1" dirty="0">
                <a:latin typeface="+mn-lt"/>
              </a:rPr>
              <a:t>DE∥BC</a:t>
            </a:r>
            <a:r>
              <a:rPr lang="zh-CN" altLang="en-US" sz="2100" b="1" dirty="0">
                <a:latin typeface="+mn-lt"/>
              </a:rPr>
              <a:t>，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            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ACB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  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  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67586" name="Rectangle 25">
            <a:extLst>
              <a:ext uri="{FF2B5EF4-FFF2-40B4-BE49-F238E27FC236}">
                <a16:creationId xmlns:a16="http://schemas.microsoft.com/office/drawing/2014/main" xmlns="" id="{0DA33177-BE8C-4098-8B44-B5773EF58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679" y="605993"/>
            <a:ext cx="851291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        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若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的延长线上，且 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DE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∥BC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，结论还成立吗？ </a:t>
            </a:r>
          </a:p>
        </p:txBody>
      </p:sp>
      <p:grpSp>
        <p:nvGrpSpPr>
          <p:cNvPr id="67587" name="组合 25605">
            <a:extLst>
              <a:ext uri="{FF2B5EF4-FFF2-40B4-BE49-F238E27FC236}">
                <a16:creationId xmlns:a16="http://schemas.microsoft.com/office/drawing/2014/main" xmlns="" id="{F316C6C9-B717-4A5D-9136-45387F004DF4}"/>
              </a:ext>
            </a:extLst>
          </p:cNvPr>
          <p:cNvGrpSpPr>
            <a:grpSpLocks/>
          </p:cNvGrpSpPr>
          <p:nvPr/>
        </p:nvGrpSpPr>
        <p:grpSpPr bwMode="auto">
          <a:xfrm>
            <a:off x="5487988" y="1893888"/>
            <a:ext cx="2753124" cy="2414587"/>
            <a:chOff x="3359" y="1821"/>
            <a:chExt cx="2312" cy="2028"/>
          </a:xfrm>
        </p:grpSpPr>
        <p:sp>
          <p:nvSpPr>
            <p:cNvPr id="67588" name="等腰三角形 25606">
              <a:extLst>
                <a:ext uri="{FF2B5EF4-FFF2-40B4-BE49-F238E27FC236}">
                  <a16:creationId xmlns:a16="http://schemas.microsoft.com/office/drawing/2014/main" xmlns="" id="{7EF07C76-B976-471D-9725-43815FAC6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9" y="2129"/>
              <a:ext cx="1778" cy="1539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7589" name="直接连接符 25607">
              <a:extLst>
                <a:ext uri="{FF2B5EF4-FFF2-40B4-BE49-F238E27FC236}">
                  <a16:creationId xmlns:a16="http://schemas.microsoft.com/office/drawing/2014/main" xmlns="" id="{58ACCFF7-F568-43F7-A773-1B3464378B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5" y="3145"/>
              <a:ext cx="1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7590" name="矩形 25608">
              <a:extLst>
                <a:ext uri="{FF2B5EF4-FFF2-40B4-BE49-F238E27FC236}">
                  <a16:creationId xmlns:a16="http://schemas.microsoft.com/office/drawing/2014/main" xmlns="" id="{F7CFEC97-FC86-4D9A-81A1-BFE39E166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6" y="1821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67591" name="矩形 25609">
              <a:extLst>
                <a:ext uri="{FF2B5EF4-FFF2-40B4-BE49-F238E27FC236}">
                  <a16:creationId xmlns:a16="http://schemas.microsoft.com/office/drawing/2014/main" xmlns="" id="{767953EF-DCBD-4492-B285-4F76489040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9" y="3501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</a:p>
          </p:txBody>
        </p:sp>
        <p:sp>
          <p:nvSpPr>
            <p:cNvPr id="67592" name="矩形 25610">
              <a:extLst>
                <a:ext uri="{FF2B5EF4-FFF2-40B4-BE49-F238E27FC236}">
                  <a16:creationId xmlns:a16="http://schemas.microsoft.com/office/drawing/2014/main" xmlns="" id="{EEB1604E-A4AF-4278-9B89-FA5A19383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5" y="3493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</a:p>
          </p:txBody>
        </p:sp>
        <p:sp>
          <p:nvSpPr>
            <p:cNvPr id="67593" name="矩形 25611">
              <a:extLst>
                <a:ext uri="{FF2B5EF4-FFF2-40B4-BE49-F238E27FC236}">
                  <a16:creationId xmlns:a16="http://schemas.microsoft.com/office/drawing/2014/main" xmlns="" id="{C658F778-6D8C-4792-9807-DB5D36BD8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9" y="2981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67594" name="矩形 25612">
              <a:extLst>
                <a:ext uri="{FF2B5EF4-FFF2-40B4-BE49-F238E27FC236}">
                  <a16:creationId xmlns:a16="http://schemas.microsoft.com/office/drawing/2014/main" xmlns="" id="{AA8B42BE-D889-40C6-8F26-01CB2C3F3B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8" y="2966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</p:grpSp>
      <p:grpSp>
        <p:nvGrpSpPr>
          <p:cNvPr id="16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7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"/>
          <p:cNvGrpSpPr>
            <a:grpSpLocks/>
          </p:cNvGrpSpPr>
          <p:nvPr/>
        </p:nvGrpSpPr>
        <p:grpSpPr bwMode="auto">
          <a:xfrm>
            <a:off x="265113" y="537485"/>
            <a:ext cx="1743075" cy="566502"/>
            <a:chOff x="3333750" y="598488"/>
            <a:chExt cx="1743075" cy="566502"/>
          </a:xfrm>
        </p:grpSpPr>
        <p:sp>
          <p:nvSpPr>
            <p:cNvPr id="29" name="圆角矩形 28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0" name="圆角矩形 29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1" name="圆角矩形 30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2" name="圆角矩形 31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楷体" pitchFamily="49" charset="-122"/>
                  <a:ea typeface="楷体" pitchFamily="49" charset="-122"/>
                </a:rPr>
                <a:t>变式训练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5">
            <a:extLst>
              <a:ext uri="{FF2B5EF4-FFF2-40B4-BE49-F238E27FC236}">
                <a16:creationId xmlns:a16="http://schemas.microsoft.com/office/drawing/2014/main" xmlns="" id="{1A02D01A-EF88-4632-84D6-E8A230CCF4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488" y="621611"/>
            <a:ext cx="7743825" cy="10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  <a:spcBef>
                <a:spcPts val="0"/>
              </a:spcBef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若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的反向延长线上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，且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DE∥BC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，结论依然成立吗？ </a:t>
            </a:r>
          </a:p>
        </p:txBody>
      </p:sp>
      <p:sp>
        <p:nvSpPr>
          <p:cNvPr id="7" name="Text Box 27">
            <a:extLst>
              <a:ext uri="{FF2B5EF4-FFF2-40B4-BE49-F238E27FC236}">
                <a16:creationId xmlns:a16="http://schemas.microsoft.com/office/drawing/2014/main" xmlns="" id="{8B5162AF-32C6-4B56-A972-11E324D6C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488" y="1816352"/>
            <a:ext cx="4756042" cy="2709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  <a:r>
              <a:rPr lang="en-US" altLang="zh-CN" sz="2400" b="1" dirty="0">
                <a:latin typeface="+mn-lt"/>
              </a:rPr>
              <a:t>∵</a:t>
            </a:r>
            <a:r>
              <a:rPr lang="zh-CN" altLang="en-US" sz="2400" b="1" dirty="0">
                <a:latin typeface="+mn-lt"/>
              </a:rPr>
              <a:t>　</a:t>
            </a:r>
            <a:r>
              <a:rPr lang="en-US" altLang="zh-CN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ABC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是等边三角形，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BAC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=60°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+mn-lt"/>
              </a:rPr>
              <a:t>∵</a:t>
            </a:r>
            <a:r>
              <a:rPr lang="zh-CN" altLang="en-US" sz="2400" b="1" dirty="0">
                <a:latin typeface="+mn-lt"/>
              </a:rPr>
              <a:t>　</a:t>
            </a:r>
            <a:r>
              <a:rPr lang="en-US" altLang="zh-CN" sz="2400" b="1" i="1" dirty="0">
                <a:latin typeface="+mn-lt"/>
              </a:rPr>
              <a:t>DE∥BC</a:t>
            </a:r>
            <a:r>
              <a:rPr lang="zh-CN" altLang="en-US" sz="2400" b="1" dirty="0">
                <a:latin typeface="+mn-lt"/>
              </a:rPr>
              <a:t>，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EAD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ADE 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</a:p>
        </p:txBody>
      </p:sp>
      <p:grpSp>
        <p:nvGrpSpPr>
          <p:cNvPr id="68611" name="组合 26629">
            <a:extLst>
              <a:ext uri="{FF2B5EF4-FFF2-40B4-BE49-F238E27FC236}">
                <a16:creationId xmlns:a16="http://schemas.microsoft.com/office/drawing/2014/main" xmlns="" id="{B743AAC4-8164-4562-9E3C-86AC11BD9536}"/>
              </a:ext>
            </a:extLst>
          </p:cNvPr>
          <p:cNvGrpSpPr>
            <a:grpSpLocks/>
          </p:cNvGrpSpPr>
          <p:nvPr/>
        </p:nvGrpSpPr>
        <p:grpSpPr bwMode="auto">
          <a:xfrm>
            <a:off x="5746750" y="1789113"/>
            <a:ext cx="2333625" cy="2663428"/>
            <a:chOff x="3663" y="1714"/>
            <a:chExt cx="1960" cy="2237"/>
          </a:xfrm>
        </p:grpSpPr>
        <p:sp>
          <p:nvSpPr>
            <p:cNvPr id="68612" name="等腰三角形 26630">
              <a:extLst>
                <a:ext uri="{FF2B5EF4-FFF2-40B4-BE49-F238E27FC236}">
                  <a16:creationId xmlns:a16="http://schemas.microsoft.com/office/drawing/2014/main" xmlns="" id="{772396BB-47F2-4387-B93F-0C9CE49C3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5" y="2598"/>
              <a:ext cx="1362" cy="1179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8613" name="直接连接符 26631">
              <a:extLst>
                <a:ext uri="{FF2B5EF4-FFF2-40B4-BE49-F238E27FC236}">
                  <a16:creationId xmlns:a16="http://schemas.microsoft.com/office/drawing/2014/main" xmlns="" id="{25B3A4BC-D564-4974-9249-A9A808DA12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1" y="2041"/>
              <a:ext cx="6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8614" name="矩形 26632">
              <a:extLst>
                <a:ext uri="{FF2B5EF4-FFF2-40B4-BE49-F238E27FC236}">
                  <a16:creationId xmlns:a16="http://schemas.microsoft.com/office/drawing/2014/main" xmlns="" id="{8B0C7974-E2F9-4BAF-B093-027CAC816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2" y="2426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68615" name="矩形 26633">
              <a:extLst>
                <a:ext uri="{FF2B5EF4-FFF2-40B4-BE49-F238E27FC236}">
                  <a16:creationId xmlns:a16="http://schemas.microsoft.com/office/drawing/2014/main" xmlns="" id="{DDD3A3CF-A219-4F03-9BD1-FD904EB46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9" y="1714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</a:p>
          </p:txBody>
        </p:sp>
        <p:sp>
          <p:nvSpPr>
            <p:cNvPr id="68616" name="矩形 26634">
              <a:extLst>
                <a:ext uri="{FF2B5EF4-FFF2-40B4-BE49-F238E27FC236}">
                  <a16:creationId xmlns:a16="http://schemas.microsoft.com/office/drawing/2014/main" xmlns="" id="{C6854A01-B7AF-4054-AD5F-715CA77860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1" y="1714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</a:p>
          </p:txBody>
        </p:sp>
        <p:sp>
          <p:nvSpPr>
            <p:cNvPr id="68617" name="矩形 26635">
              <a:extLst>
                <a:ext uri="{FF2B5EF4-FFF2-40B4-BE49-F238E27FC236}">
                  <a16:creationId xmlns:a16="http://schemas.microsoft.com/office/drawing/2014/main" xmlns="" id="{2EE74811-044E-4FA7-BB1B-30354CAF7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3" y="3602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68618" name="矩形 26636">
              <a:extLst>
                <a:ext uri="{FF2B5EF4-FFF2-40B4-BE49-F238E27FC236}">
                  <a16:creationId xmlns:a16="http://schemas.microsoft.com/office/drawing/2014/main" xmlns="" id="{624EE63B-6E26-4223-8BA8-B6C02E77DE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0" y="3595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68619" name="直接连接符 26637">
              <a:extLst>
                <a:ext uri="{FF2B5EF4-FFF2-40B4-BE49-F238E27FC236}">
                  <a16:creationId xmlns:a16="http://schemas.microsoft.com/office/drawing/2014/main" xmlns="" id="{383E8876-408D-4807-8AE5-B15DF80564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36" y="2032"/>
              <a:ext cx="100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8620" name="直接连接符 26638">
              <a:extLst>
                <a:ext uri="{FF2B5EF4-FFF2-40B4-BE49-F238E27FC236}">
                  <a16:creationId xmlns:a16="http://schemas.microsoft.com/office/drawing/2014/main" xmlns="" id="{D3E9EE99-A85B-41D4-AB0F-8D3BF84695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288" y="2040"/>
              <a:ext cx="1000" cy="17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18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9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2"/>
          <p:cNvGrpSpPr>
            <a:grpSpLocks/>
          </p:cNvGrpSpPr>
          <p:nvPr/>
        </p:nvGrpSpPr>
        <p:grpSpPr bwMode="auto">
          <a:xfrm>
            <a:off x="265113" y="537485"/>
            <a:ext cx="1743075" cy="566502"/>
            <a:chOff x="3333750" y="598488"/>
            <a:chExt cx="1743075" cy="566502"/>
          </a:xfrm>
        </p:grpSpPr>
        <p:sp>
          <p:nvSpPr>
            <p:cNvPr id="24" name="圆角矩形 2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5" name="圆角矩形 2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6" name="圆角矩形 2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7" name="圆角矩形 2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楷体" pitchFamily="49" charset="-122"/>
                  <a:ea typeface="楷体" pitchFamily="49" charset="-122"/>
                </a:rPr>
                <a:t>变式训练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>
            <a:extLst>
              <a:ext uri="{FF2B5EF4-FFF2-40B4-BE49-F238E27FC236}">
                <a16:creationId xmlns:a16="http://schemas.microsoft.com/office/drawing/2014/main" xmlns="" id="{E43500BD-5DC1-4C6B-8022-AEFA8262C793}"/>
              </a:ext>
            </a:extLst>
          </p:cNvPr>
          <p:cNvSpPr/>
          <p:nvPr/>
        </p:nvSpPr>
        <p:spPr>
          <a:xfrm>
            <a:off x="1000476" y="549275"/>
            <a:ext cx="737870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noProof="1" smtClean="0">
                <a:latin typeface="+mn-lt"/>
                <a:ea typeface="楷体" pitchFamily="49" charset="-122"/>
              </a:rPr>
              <a:t>            上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题中</a:t>
            </a:r>
            <a:r>
              <a:rPr lang="en-US" altLang="zh-CN" sz="2400" b="1" noProof="1">
                <a:latin typeface="+mn-lt"/>
                <a:ea typeface="楷体" pitchFamily="49" charset="-122"/>
              </a:rPr>
              <a:t>,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若将条件</a:t>
            </a:r>
            <a:r>
              <a:rPr lang="en-US" altLang="zh-CN" sz="2400" b="1" i="1" noProof="1">
                <a:solidFill>
                  <a:srgbClr val="000099"/>
                </a:solidFill>
                <a:latin typeface="+mn-lt"/>
                <a:ea typeface="楷体" pitchFamily="49" charset="-122"/>
              </a:rPr>
              <a:t>DE</a:t>
            </a:r>
            <a:r>
              <a:rPr lang="en-US" altLang="en-US" sz="2400" b="1" i="1" noProof="1">
                <a:solidFill>
                  <a:srgbClr val="000099"/>
                </a:solidFill>
                <a:latin typeface="+mn-lt"/>
                <a:ea typeface="楷体" pitchFamily="49" charset="-122"/>
              </a:rPr>
              <a:t>∥</a:t>
            </a:r>
            <a:r>
              <a:rPr lang="en-US" altLang="zh-CN" sz="2400" b="1" i="1" noProof="1">
                <a:solidFill>
                  <a:srgbClr val="000099"/>
                </a:solidFill>
                <a:latin typeface="+mn-lt"/>
                <a:ea typeface="楷体" pitchFamily="49" charset="-122"/>
              </a:rPr>
              <a:t>BC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改为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ea typeface="楷体" pitchFamily="49" charset="-122"/>
              </a:rPr>
              <a:t>AD=AE</a:t>
            </a:r>
            <a:r>
              <a:rPr lang="en-US" altLang="zh-CN" sz="2400" b="1" noProof="1">
                <a:latin typeface="+mn-lt"/>
                <a:ea typeface="楷体" pitchFamily="49" charset="-122"/>
              </a:rPr>
              <a:t>, △</a:t>
            </a:r>
            <a:r>
              <a:rPr lang="en-US" altLang="zh-CN" sz="2400" b="1" i="1" noProof="1">
                <a:latin typeface="+mn-lt"/>
                <a:ea typeface="楷体" pitchFamily="49" charset="-122"/>
              </a:rPr>
              <a:t>ADE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还是等边三角形吗</a:t>
            </a:r>
            <a:r>
              <a:rPr lang="en-US" altLang="zh-CN" sz="2400" b="1" noProof="1">
                <a:latin typeface="+mn-lt"/>
                <a:ea typeface="楷体" pitchFamily="49" charset="-122"/>
              </a:rPr>
              <a:t>?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试说明理由</a:t>
            </a:r>
            <a:r>
              <a:rPr lang="en-US" altLang="zh-CN" sz="2400" b="1" noProof="1"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3" name="Group 26">
            <a:extLst>
              <a:ext uri="{FF2B5EF4-FFF2-40B4-BE49-F238E27FC236}">
                <a16:creationId xmlns:a16="http://schemas.microsoft.com/office/drawing/2014/main" xmlns="" id="{8ED21E3B-004D-45C1-99D9-289E1476078B}"/>
              </a:ext>
            </a:extLst>
          </p:cNvPr>
          <p:cNvGrpSpPr>
            <a:grpSpLocks/>
          </p:cNvGrpSpPr>
          <p:nvPr/>
        </p:nvGrpSpPr>
        <p:grpSpPr bwMode="auto">
          <a:xfrm>
            <a:off x="5734877" y="2319289"/>
            <a:ext cx="2106613" cy="1716087"/>
            <a:chOff x="3243" y="1525"/>
            <a:chExt cx="1769" cy="1441"/>
          </a:xfrm>
        </p:grpSpPr>
        <p:sp>
          <p:nvSpPr>
            <p:cNvPr id="69635" name="Text Box 5">
              <a:extLst>
                <a:ext uri="{FF2B5EF4-FFF2-40B4-BE49-F238E27FC236}">
                  <a16:creationId xmlns:a16="http://schemas.microsoft.com/office/drawing/2014/main" xmlns="" id="{B70D691F-4A22-499C-A63D-1FBB314557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2" y="1525"/>
              <a:ext cx="23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69636" name="Text Box 6">
              <a:extLst>
                <a:ext uri="{FF2B5EF4-FFF2-40B4-BE49-F238E27FC236}">
                  <a16:creationId xmlns:a16="http://schemas.microsoft.com/office/drawing/2014/main" xmlns="" id="{022C91C0-6179-42E0-94B6-532C7F9911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7" y="2618"/>
              <a:ext cx="29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69637" name="Text Box 7">
              <a:extLst>
                <a:ext uri="{FF2B5EF4-FFF2-40B4-BE49-F238E27FC236}">
                  <a16:creationId xmlns:a16="http://schemas.microsoft.com/office/drawing/2014/main" xmlns="" id="{D899B708-A02C-4FC1-9053-DE066A3E68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3" y="2618"/>
              <a:ext cx="29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69638" name="AutoShape 8">
              <a:extLst>
                <a:ext uri="{FF2B5EF4-FFF2-40B4-BE49-F238E27FC236}">
                  <a16:creationId xmlns:a16="http://schemas.microsoft.com/office/drawing/2014/main" xmlns="" id="{B1A2B5C4-0C09-4E77-A4EF-325772BDF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9" y="1785"/>
              <a:ext cx="1238" cy="946"/>
            </a:xfrm>
            <a:prstGeom prst="triangle">
              <a:avLst>
                <a:gd name="adj" fmla="val 50000"/>
              </a:avLst>
            </a:prstGeom>
            <a:noFill/>
            <a:ln w="25400" cap="sq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/>
            </a:p>
          </p:txBody>
        </p:sp>
        <p:sp>
          <p:nvSpPr>
            <p:cNvPr id="69639" name="Line 9">
              <a:extLst>
                <a:ext uri="{FF2B5EF4-FFF2-40B4-BE49-F238E27FC236}">
                  <a16:creationId xmlns:a16="http://schemas.microsoft.com/office/drawing/2014/main" xmlns="" id="{4CDBFA08-A432-449D-9FF5-D1D4408C56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1" y="2462"/>
              <a:ext cx="88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9640" name="Text Box 10">
              <a:extLst>
                <a:ext uri="{FF2B5EF4-FFF2-40B4-BE49-F238E27FC236}">
                  <a16:creationId xmlns:a16="http://schemas.microsoft.com/office/drawing/2014/main" xmlns="" id="{32087BAD-B7C3-43E4-8373-DA6C7AAADD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0" y="2264"/>
              <a:ext cx="29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69641" name="Text Box 11">
              <a:extLst>
                <a:ext uri="{FF2B5EF4-FFF2-40B4-BE49-F238E27FC236}">
                  <a16:creationId xmlns:a16="http://schemas.microsoft.com/office/drawing/2014/main" xmlns="" id="{236019DB-44C0-4A0E-8543-63388A623D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3" y="2251"/>
              <a:ext cx="29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E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9BF425E-3E8A-4AAC-B540-98237E86A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347" y="1810013"/>
            <a:ext cx="1112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0840C82-BFC5-4485-967F-AEC11F2D4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2920" y="1838008"/>
            <a:ext cx="36615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</a:rPr>
              <a:t>∵ 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400" b="1" dirty="0">
                <a:latin typeface="+mn-lt"/>
              </a:rPr>
              <a:t>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A325D63-DD02-4206-977F-96F1478E0D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1179" y="2243403"/>
            <a:ext cx="2694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6EC3AE6-D1F2-4038-9CDD-44FAB547A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1179" y="2737115"/>
            <a:ext cx="1661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</a:rPr>
              <a:t>∵ 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AD=AE</a:t>
            </a:r>
            <a:r>
              <a:rPr lang="en-US" altLang="zh-CN" sz="2400" b="1" dirty="0">
                <a:latin typeface="+mn-lt"/>
              </a:rPr>
              <a:t>,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8F33D6F-954E-4D91-98B9-2B40F730F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6891" y="3218128"/>
            <a:ext cx="4296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,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∠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AED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9BD484A-8DC8-4F12-B83E-B875AFAE1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1816" y="3670565"/>
            <a:ext cx="36279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∠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AED.</a:t>
            </a:r>
            <a:endParaRPr lang="zh-CN" altLang="en-US" sz="24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4654A8C-2E40-4714-B0AC-07E9745B55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404" y="4127765"/>
            <a:ext cx="34467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 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grpSp>
        <p:nvGrpSpPr>
          <p:cNvPr id="22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3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2"/>
          <p:cNvGrpSpPr>
            <a:grpSpLocks/>
          </p:cNvGrpSpPr>
          <p:nvPr/>
        </p:nvGrpSpPr>
        <p:grpSpPr bwMode="auto">
          <a:xfrm>
            <a:off x="265113" y="537485"/>
            <a:ext cx="1743075" cy="566502"/>
            <a:chOff x="3333750" y="598488"/>
            <a:chExt cx="1743075" cy="566502"/>
          </a:xfrm>
        </p:grpSpPr>
        <p:sp>
          <p:nvSpPr>
            <p:cNvPr id="34" name="圆角矩形 33">
              <a:extLst>
                <a:ext uri="{FF2B5EF4-FFF2-40B4-BE49-F238E27FC236}"/>
              </a:extLst>
            </p:cNvPr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5" name="圆角矩形 34">
              <a:extLst>
                <a:ext uri="{FF2B5EF4-FFF2-40B4-BE49-F238E27FC236}"/>
              </a:extLst>
            </p:cNvPr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6" name="圆角矩形 35">
              <a:extLst>
                <a:ext uri="{FF2B5EF4-FFF2-40B4-BE49-F238E27FC236}"/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7" name="圆角矩形 36">
              <a:extLst>
                <a:ext uri="{FF2B5EF4-FFF2-40B4-BE49-F238E27FC236}"/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楷体" pitchFamily="49" charset="-122"/>
                  <a:ea typeface="楷体" pitchFamily="49" charset="-122"/>
                </a:rPr>
                <a:t>变式训练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文本框 99">
            <a:extLst>
              <a:ext uri="{FF2B5EF4-FFF2-40B4-BE49-F238E27FC236}">
                <a16:creationId xmlns:a16="http://schemas.microsoft.com/office/drawing/2014/main" xmlns="" id="{B3D90E9D-5A6D-4C9D-B214-02C47F88D1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594" y="501650"/>
            <a:ext cx="841565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4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等边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内，点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外，且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，问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APQ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是什么形状的三角形？试证明你的结论．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5B213666-FBAC-4700-974A-E975A36E1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30" y="1862985"/>
            <a:ext cx="585279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APQ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为等边三角形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证明如下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sz="2000" b="1" dirty="0">
                <a:latin typeface="+mn-lt"/>
              </a:rPr>
              <a:t>∵△</a:t>
            </a:r>
            <a:r>
              <a:rPr lang="en-US" altLang="zh-CN" sz="2000" b="1" i="1" dirty="0">
                <a:latin typeface="+mn-lt"/>
              </a:rPr>
              <a:t>ABC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为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等边三角形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dirty="0" smtClean="0">
                <a:latin typeface="+mn-lt"/>
              </a:rPr>
              <a:t>∴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i="1" dirty="0">
                <a:latin typeface="+mn-lt"/>
              </a:rPr>
              <a:t>AC</a:t>
            </a:r>
            <a:r>
              <a:rPr lang="en-US" altLang="zh-CN" sz="2000" b="1" dirty="0"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BP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i="1" dirty="0">
                <a:latin typeface="+mn-lt"/>
              </a:rPr>
              <a:t>CQ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dirty="0">
                <a:latin typeface="+mn-lt"/>
              </a:rPr>
              <a:t>∠ABP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∠ACQ</a:t>
            </a:r>
            <a:r>
              <a:rPr lang="zh-CN" altLang="en-US" sz="2000" b="1" dirty="0">
                <a:latin typeface="+mn-lt"/>
              </a:rPr>
              <a:t>，  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ABP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ACQ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(SAS)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AQ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BAP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CAQ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</a:rPr>
              <a:t>∵∠</a:t>
            </a:r>
            <a:r>
              <a:rPr lang="en-US" altLang="zh-CN" sz="2000" b="1" i="1" dirty="0">
                <a:latin typeface="+mn-lt"/>
              </a:rPr>
              <a:t>BAC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BAP</a:t>
            </a:r>
            <a:r>
              <a:rPr lang="zh-CN" altLang="en-US" sz="2000" b="1" dirty="0">
                <a:latin typeface="+mn-lt"/>
              </a:rPr>
              <a:t>＋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PAC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60°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PAQ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CAQ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60°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APQ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</a:p>
        </p:txBody>
      </p:sp>
      <p:grpSp>
        <p:nvGrpSpPr>
          <p:cNvPr id="13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4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874" y="2303719"/>
            <a:ext cx="2159508" cy="194157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8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7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9" name="矩形 18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22" name="图片 21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" name="矩形 3"/>
          <p:cNvSpPr/>
          <p:nvPr/>
        </p:nvSpPr>
        <p:spPr>
          <a:xfrm>
            <a:off x="921919" y="1190468"/>
            <a:ext cx="7467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itchFamily="2" charset="-122"/>
              </a:rPr>
              <a:t>判定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一个三角形是等边三角形有以下方法：一是证明三角形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三条边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相等；二是证明三角形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三个内角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相等；三是先证明三角形是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等腰三角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形，再证明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有一个内角等于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60°.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">
            <a:extLst>
              <a:ext uri="{FF2B5EF4-FFF2-40B4-BE49-F238E27FC236}">
                <a16:creationId xmlns:a16="http://schemas.microsoft.com/office/drawing/2014/main" xmlns="" id="{C58D4BD9-09E9-4D48-942E-0802E30BA9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911" y="1922129"/>
            <a:ext cx="798893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为等边三角形，且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CF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=60°，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ADF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≌△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≌△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CFE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（SAS），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DEF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是等边三角形．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3E3791C-80FF-46C0-B179-E2F74A43AC8F}"/>
              </a:ext>
            </a:extLst>
          </p:cNvPr>
          <p:cNvSpPr txBox="1"/>
          <p:nvPr/>
        </p:nvSpPr>
        <p:spPr>
          <a:xfrm>
            <a:off x="996633" y="575798"/>
            <a:ext cx="7623492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2400" b="1" noProof="1" smtClean="0">
                <a:solidFill>
                  <a:srgbClr val="0000FF"/>
                </a:solidFill>
                <a:latin typeface="+mn-lt"/>
                <a:ea typeface="楷体" pitchFamily="49" charset="-122"/>
                <a:cs typeface="+mn-ea"/>
              </a:rPr>
              <a:t>4. </a:t>
            </a:r>
            <a:r>
              <a:rPr lang="zh-CN" altLang="en-US" sz="2400" b="1" noProof="1">
                <a:latin typeface="+mn-lt"/>
                <a:ea typeface="楷体" pitchFamily="49" charset="-122"/>
                <a:cs typeface="+mn-ea"/>
              </a:rPr>
              <a:t>如图，等边△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+mn-ea"/>
              </a:rPr>
              <a:t>ABC</a:t>
            </a:r>
            <a:r>
              <a:rPr lang="zh-CN" altLang="en-US" sz="2400" b="1" noProof="1">
                <a:latin typeface="+mn-lt"/>
                <a:ea typeface="楷体" pitchFamily="49" charset="-122"/>
                <a:cs typeface="+mn-ea"/>
              </a:rPr>
              <a:t>中，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+mn-ea"/>
              </a:rPr>
              <a:t>D</a:t>
            </a:r>
            <a:r>
              <a:rPr lang="zh-CN" altLang="en-US" sz="2400" b="1" noProof="1">
                <a:latin typeface="+mn-lt"/>
                <a:ea typeface="楷体" pitchFamily="49" charset="-122"/>
                <a:cs typeface="+mn-ea"/>
              </a:rPr>
              <a:t>、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+mn-ea"/>
              </a:rPr>
              <a:t>E</a:t>
            </a:r>
            <a:r>
              <a:rPr lang="zh-CN" altLang="en-US" sz="2400" b="1" noProof="1">
                <a:latin typeface="+mn-lt"/>
                <a:ea typeface="楷体" pitchFamily="49" charset="-122"/>
                <a:cs typeface="+mn-ea"/>
              </a:rPr>
              <a:t>、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+mn-ea"/>
              </a:rPr>
              <a:t>F</a:t>
            </a:r>
            <a:r>
              <a:rPr lang="zh-CN" altLang="en-US" sz="2400" b="1" noProof="1">
                <a:latin typeface="+mn-lt"/>
                <a:ea typeface="楷体" pitchFamily="49" charset="-122"/>
                <a:cs typeface="+mn-ea"/>
              </a:rPr>
              <a:t>分别是各边上的一点，且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+mn-ea"/>
              </a:rPr>
              <a:t>AD</a:t>
            </a:r>
            <a:r>
              <a:rPr lang="zh-CN" altLang="en-US" sz="2400" b="1" noProof="1">
                <a:latin typeface="+mn-lt"/>
                <a:ea typeface="楷体" pitchFamily="49" charset="-122"/>
                <a:cs typeface="+mn-ea"/>
              </a:rPr>
              <a:t>=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+mn-ea"/>
              </a:rPr>
              <a:t>BE</a:t>
            </a:r>
            <a:r>
              <a:rPr lang="zh-CN" altLang="en-US" sz="2400" b="1" noProof="1">
                <a:latin typeface="+mn-lt"/>
                <a:ea typeface="楷体" pitchFamily="49" charset="-122"/>
                <a:cs typeface="+mn-ea"/>
              </a:rPr>
              <a:t>=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+mn-ea"/>
              </a:rPr>
              <a:t>CF</a:t>
            </a:r>
            <a:r>
              <a:rPr lang="zh-CN" altLang="en-US" sz="2400" b="1" noProof="1" smtClean="0">
                <a:latin typeface="+mn-lt"/>
                <a:ea typeface="楷体" pitchFamily="49" charset="-122"/>
                <a:cs typeface="+mn-ea"/>
              </a:rPr>
              <a:t>．求证</a:t>
            </a:r>
            <a:r>
              <a:rPr lang="zh-CN" altLang="en-US" sz="2400" b="1" noProof="1">
                <a:latin typeface="+mn-lt"/>
                <a:ea typeface="楷体" pitchFamily="49" charset="-122"/>
                <a:cs typeface="+mn-ea"/>
              </a:rPr>
              <a:t>：△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+mn-ea"/>
              </a:rPr>
              <a:t>DEF</a:t>
            </a:r>
            <a:r>
              <a:rPr lang="zh-CN" altLang="en-US" sz="2400" b="1" noProof="1">
                <a:latin typeface="+mn-lt"/>
                <a:ea typeface="楷体" pitchFamily="49" charset="-122"/>
                <a:cs typeface="+mn-ea"/>
              </a:rPr>
              <a:t>是等边三角形．</a:t>
            </a:r>
            <a:endParaRPr lang="zh-CN" altLang="en-US" sz="2400" b="1" noProof="1">
              <a:latin typeface="+mn-lt"/>
              <a:ea typeface="楷体" pitchFamily="49" charset="-122"/>
            </a:endParaRPr>
          </a:p>
        </p:txBody>
      </p:sp>
      <p:grpSp>
        <p:nvGrpSpPr>
          <p:cNvPr id="9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2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0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87" y="643732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264" y="2398045"/>
            <a:ext cx="2023861" cy="177067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29" name="组合 3">
            <a:extLst>
              <a:ext uri="{FF2B5EF4-FFF2-40B4-BE49-F238E27FC236}">
                <a16:creationId xmlns:a16="http://schemas.microsoft.com/office/drawing/2014/main" xmlns="" id="{92CAA0C1-40FC-4DC0-AABD-DFA2DB8866CE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73730" name="组合 2">
              <a:extLst>
                <a:ext uri="{FF2B5EF4-FFF2-40B4-BE49-F238E27FC236}">
                  <a16:creationId xmlns:a16="http://schemas.microsoft.com/office/drawing/2014/main" xmlns="" id="{1D1436D0-700A-4D0C-AC47-3F1CA512FD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C13D4636-34EB-46A7-9534-F14159174977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CE7A3268-80B1-444B-ADFA-F89B12B87B9C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9A027653-D348-4CDE-A9FE-3E09B1503E05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6215610D-A4C8-4EFE-92F5-525582F7DFB6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3735" name="矩形 1">
              <a:extLst>
                <a:ext uri="{FF2B5EF4-FFF2-40B4-BE49-F238E27FC236}">
                  <a16:creationId xmlns:a16="http://schemas.microsoft.com/office/drawing/2014/main" xmlns="" id="{757303CA-A420-4D08-BE1C-3D3DB6DCC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742" name="文本框 6">
                <a:extLst>
                  <a:ext uri="{FF2B5EF4-FFF2-40B4-BE49-F238E27FC236}">
                    <a16:creationId xmlns:a16="http://schemas.microsoft.com/office/drawing/2014/main" xmlns="" id="{31AFBAD4-04F2-48A7-82F4-79FCDEE30F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0436" y="2172058"/>
                <a:ext cx="5221921" cy="25519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解析：</a:t>
                </a:r>
                <a:r>
                  <a:rPr lang="zh-CN" altLang="en-US" sz="2400" b="1" dirty="0">
                    <a:latin typeface="+mn-lt"/>
                  </a:rPr>
                  <a:t>∵△</a:t>
                </a:r>
                <a:r>
                  <a:rPr lang="zh-CN" altLang="en-US" sz="2400" b="1" i="1" dirty="0">
                    <a:latin typeface="+mn-lt"/>
                  </a:rPr>
                  <a:t>ABC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是等边三角形</a:t>
                </a:r>
                <a:r>
                  <a:rPr lang="zh-CN" altLang="en-US" sz="2400" b="1" dirty="0">
                    <a:latin typeface="+mn-lt"/>
                  </a:rPr>
                  <a:t>，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∴∠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</a:rPr>
                  <a:t>BAC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=60°，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</a:rPr>
                  <a:t>AB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</a:rPr>
                  <a:t>AC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．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又点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D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是边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BC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的中点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，</a:t>
                </a:r>
                <a:endParaRPr lang="en-US" altLang="zh-CN" sz="2400" b="1" dirty="0" smtClean="0"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∴∠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</a:rPr>
                  <a:t>BAD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∠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</a:rPr>
                  <a:t>BAC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=30°．</a:t>
                </a:r>
              </a:p>
            </p:txBody>
          </p:sp>
        </mc:Choice>
        <mc:Fallback xmlns="">
          <p:sp>
            <p:nvSpPr>
              <p:cNvPr id="73742" name="文本框 6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31AFBAD4-04F2-48A7-82F4-79FCDEE30F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0436" y="2172058"/>
                <a:ext cx="5221921" cy="2551981"/>
              </a:xfrm>
              <a:prstGeom prst="rect">
                <a:avLst/>
              </a:prstGeom>
              <a:blipFill rotWithShape="0">
                <a:blip r:embed="rId2"/>
                <a:stretch>
                  <a:fillRect l="-175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745" name="TextBox 2">
            <a:extLst>
              <a:ext uri="{FF2B5EF4-FFF2-40B4-BE49-F238E27FC236}">
                <a16:creationId xmlns:a16="http://schemas.microsoft.com/office/drawing/2014/main" xmlns="" id="{3E2457B8-C1D8-4AAA-BED1-8A7412D16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403" y="981075"/>
            <a:ext cx="84518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图，在等边三角形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中，点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是边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的中点，则∠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BAD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=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______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　．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6268969-81DD-401E-842B-85C19D0DD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3408" y="1702891"/>
            <a:ext cx="10906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30°</a:t>
            </a:r>
          </a:p>
        </p:txBody>
      </p:sp>
      <p:grpSp>
        <p:nvGrpSpPr>
          <p:cNvPr id="22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3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6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44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Group 26">
            <a:extLst>
              <a:ext uri="{FF2B5EF4-FFF2-40B4-BE49-F238E27FC236}">
                <a16:creationId xmlns:a16="http://schemas.microsoft.com/office/drawing/2014/main" xmlns="" id="{29C5EFC6-4F4F-441C-86B3-36D4505AD37C}"/>
              </a:ext>
            </a:extLst>
          </p:cNvPr>
          <p:cNvGrpSpPr>
            <a:grpSpLocks/>
          </p:cNvGrpSpPr>
          <p:nvPr/>
        </p:nvGrpSpPr>
        <p:grpSpPr bwMode="auto">
          <a:xfrm>
            <a:off x="5625548" y="2017643"/>
            <a:ext cx="2539993" cy="2246307"/>
            <a:chOff x="3243" y="1525"/>
            <a:chExt cx="1769" cy="1475"/>
          </a:xfrm>
        </p:grpSpPr>
        <p:sp>
          <p:nvSpPr>
            <p:cNvPr id="18" name="Text Box 5">
              <a:extLst>
                <a:ext uri="{FF2B5EF4-FFF2-40B4-BE49-F238E27FC236}">
                  <a16:creationId xmlns:a16="http://schemas.microsoft.com/office/drawing/2014/main" xmlns="" id="{482649B8-2B27-43F9-BEEC-75E5DA99EE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2" y="1525"/>
              <a:ext cx="236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6" name="Text Box 6">
              <a:extLst>
                <a:ext uri="{FF2B5EF4-FFF2-40B4-BE49-F238E27FC236}">
                  <a16:creationId xmlns:a16="http://schemas.microsoft.com/office/drawing/2014/main" xmlns="" id="{254316EF-D30D-4F6B-8BF5-C6CB1343FA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7" y="2618"/>
              <a:ext cx="295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7" name="Text Box 7">
              <a:extLst>
                <a:ext uri="{FF2B5EF4-FFF2-40B4-BE49-F238E27FC236}">
                  <a16:creationId xmlns:a16="http://schemas.microsoft.com/office/drawing/2014/main" xmlns="" id="{8CA807C4-B2C3-4530-9989-90A0E42433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3" y="2618"/>
              <a:ext cx="295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8" name="AutoShape 8">
              <a:extLst>
                <a:ext uri="{FF2B5EF4-FFF2-40B4-BE49-F238E27FC236}">
                  <a16:creationId xmlns:a16="http://schemas.microsoft.com/office/drawing/2014/main" xmlns="" id="{8B70BC09-9CA4-4DF0-98AD-246EE00987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9" y="1785"/>
              <a:ext cx="1238" cy="946"/>
            </a:xfrm>
            <a:prstGeom prst="triangle">
              <a:avLst>
                <a:gd name="adj" fmla="val 50000"/>
              </a:avLst>
            </a:prstGeom>
            <a:noFill/>
            <a:ln w="25400" cap="sq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/>
            </a:p>
          </p:txBody>
        </p:sp>
        <p:sp>
          <p:nvSpPr>
            <p:cNvPr id="29" name="Line 9">
              <a:extLst>
                <a:ext uri="{FF2B5EF4-FFF2-40B4-BE49-F238E27FC236}">
                  <a16:creationId xmlns:a16="http://schemas.microsoft.com/office/drawing/2014/main" xmlns="" id="{E0BAFF5A-F0D2-476A-A10F-FD891FFDBA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1" y="1790"/>
              <a:ext cx="0" cy="9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/>
            </a:p>
          </p:txBody>
        </p:sp>
        <p:sp>
          <p:nvSpPr>
            <p:cNvPr id="30" name="Text Box 10">
              <a:extLst>
                <a:ext uri="{FF2B5EF4-FFF2-40B4-BE49-F238E27FC236}">
                  <a16:creationId xmlns:a16="http://schemas.microsoft.com/office/drawing/2014/main" xmlns="" id="{9E6D21A0-934A-48F4-9D58-538CF2DDBF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0" y="2727"/>
              <a:ext cx="295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3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2" grpId="0" build="p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2">
            <a:extLst>
              <a:ext uri="{FF2B5EF4-FFF2-40B4-BE49-F238E27FC236}">
                <a16:creationId xmlns:a16="http://schemas.microsoft.com/office/drawing/2014/main" xmlns="" id="{CCA61F95-2545-4FA3-AC96-7CB8B7FEA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9375" y="1965325"/>
            <a:ext cx="47434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100">
              <a:latin typeface="Times New Roman" panose="02020603050405020304" pitchFamily="18" charset="0"/>
            </a:endParaRPr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xmlns="" id="{A4556E7A-1D3D-464F-BB39-0EBAEBC5A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2203450"/>
            <a:ext cx="8639175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如图，等边三角形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的三条角平分线交于点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O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DE∥BC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，则这个图形中的等腰三角形共有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（        ）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74756" name="Text Box 6">
            <a:extLst>
              <a:ext uri="{FF2B5EF4-FFF2-40B4-BE49-F238E27FC236}">
                <a16:creationId xmlns:a16="http://schemas.microsoft.com/office/drawing/2014/main" xmlns="" id="{8C545807-4D9A-40BB-A5E4-1B0D66157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125" y="3431513"/>
            <a:ext cx="5318125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+mn-lt"/>
                <a:ea typeface="楷体" pitchFamily="49" charset="-122"/>
              </a:rPr>
              <a:t>A.   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B.   5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    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+mn-lt"/>
                <a:ea typeface="楷体" pitchFamily="49" charset="-122"/>
              </a:rPr>
              <a:t>C.   6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   7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</a:t>
            </a: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xmlns="" id="{DD59611D-9F01-44E1-BD8B-8158073558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9937" y="2849652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4758" name="Group 28">
            <a:extLst>
              <a:ext uri="{FF2B5EF4-FFF2-40B4-BE49-F238E27FC236}">
                <a16:creationId xmlns:a16="http://schemas.microsoft.com/office/drawing/2014/main" xmlns="" id="{F934E971-345E-4785-AA85-7D7436236205}"/>
              </a:ext>
            </a:extLst>
          </p:cNvPr>
          <p:cNvGrpSpPr>
            <a:grpSpLocks/>
          </p:cNvGrpSpPr>
          <p:nvPr/>
        </p:nvGrpSpPr>
        <p:grpSpPr bwMode="auto">
          <a:xfrm>
            <a:off x="6159289" y="3064303"/>
            <a:ext cx="2141537" cy="1889867"/>
            <a:chOff x="3288" y="2099"/>
            <a:chExt cx="1799" cy="1588"/>
          </a:xfrm>
        </p:grpSpPr>
        <p:grpSp>
          <p:nvGrpSpPr>
            <p:cNvPr id="74759" name="Group 27">
              <a:extLst>
                <a:ext uri="{FF2B5EF4-FFF2-40B4-BE49-F238E27FC236}">
                  <a16:creationId xmlns:a16="http://schemas.microsoft.com/office/drawing/2014/main" xmlns="" id="{AD5D9DA7-E3D2-439D-8867-ADDE62380F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60" y="2387"/>
              <a:ext cx="1225" cy="1135"/>
              <a:chOff x="1292" y="2931"/>
              <a:chExt cx="1089" cy="953"/>
            </a:xfrm>
          </p:grpSpPr>
          <p:sp>
            <p:nvSpPr>
              <p:cNvPr id="74760" name="AutoShape 22">
                <a:extLst>
                  <a:ext uri="{FF2B5EF4-FFF2-40B4-BE49-F238E27FC236}">
                    <a16:creationId xmlns:a16="http://schemas.microsoft.com/office/drawing/2014/main" xmlns="" id="{71507416-01C6-45F9-AF61-69D01A694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" y="2931"/>
                <a:ext cx="1089" cy="942"/>
              </a:xfrm>
              <a:prstGeom prst="triangle">
                <a:avLst>
                  <a:gd name="adj" fmla="val 50000"/>
                </a:avLst>
              </a:prstGeom>
              <a:noFill/>
              <a:ln w="254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1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61" name="Line 23">
                <a:extLst>
                  <a:ext uri="{FF2B5EF4-FFF2-40B4-BE49-F238E27FC236}">
                    <a16:creationId xmlns:a16="http://schemas.microsoft.com/office/drawing/2014/main" xmlns="" id="{1C1BD4D9-E368-4469-9A3B-9C427DC0F0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7" y="2931"/>
                <a:ext cx="0" cy="63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2" name="Line 24">
                <a:extLst>
                  <a:ext uri="{FF2B5EF4-FFF2-40B4-BE49-F238E27FC236}">
                    <a16:creationId xmlns:a16="http://schemas.microsoft.com/office/drawing/2014/main" xmlns="" id="{964DA61E-B605-4E61-A8C6-D89988C35D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2" y="3566"/>
                <a:ext cx="545" cy="318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3" name="Line 25">
                <a:extLst>
                  <a:ext uri="{FF2B5EF4-FFF2-40B4-BE49-F238E27FC236}">
                    <a16:creationId xmlns:a16="http://schemas.microsoft.com/office/drawing/2014/main" xmlns="" id="{1BD9D212-431B-4F7E-BB0E-CA0882FA11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7" y="3566"/>
                <a:ext cx="544" cy="318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4" name="Line 26">
                <a:extLst>
                  <a:ext uri="{FF2B5EF4-FFF2-40B4-BE49-F238E27FC236}">
                    <a16:creationId xmlns:a16="http://schemas.microsoft.com/office/drawing/2014/main" xmlns="" id="{C18866E4-BA81-4107-BE19-05AE83459F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4" y="3566"/>
                <a:ext cx="726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sp>
          <p:nvSpPr>
            <p:cNvPr id="74765" name="Text Box 9">
              <a:extLst>
                <a:ext uri="{FF2B5EF4-FFF2-40B4-BE49-F238E27FC236}">
                  <a16:creationId xmlns:a16="http://schemas.microsoft.com/office/drawing/2014/main" xmlns="" id="{B2A622DA-AAAC-464A-89E3-012FEF5D7D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9" y="2099"/>
              <a:ext cx="242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4766" name="Text Box 10">
              <a:extLst>
                <a:ext uri="{FF2B5EF4-FFF2-40B4-BE49-F238E27FC236}">
                  <a16:creationId xmlns:a16="http://schemas.microsoft.com/office/drawing/2014/main" xmlns="" id="{71BFEF3B-D257-4361-BBE6-27F4C6B132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85" y="3339"/>
              <a:ext cx="302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4767" name="Text Box 11">
              <a:extLst>
                <a:ext uri="{FF2B5EF4-FFF2-40B4-BE49-F238E27FC236}">
                  <a16:creationId xmlns:a16="http://schemas.microsoft.com/office/drawing/2014/main" xmlns="" id="{35157F83-F279-466A-99FC-5D1904283A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88" y="3339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4768" name="Text Box 14">
              <a:extLst>
                <a:ext uri="{FF2B5EF4-FFF2-40B4-BE49-F238E27FC236}">
                  <a16:creationId xmlns:a16="http://schemas.microsoft.com/office/drawing/2014/main" xmlns="" id="{68F09BC8-7FD9-4E2B-BD6F-DB6C088D44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15" y="2931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4769" name="Text Box 15">
              <a:extLst>
                <a:ext uri="{FF2B5EF4-FFF2-40B4-BE49-F238E27FC236}">
                  <a16:creationId xmlns:a16="http://schemas.microsoft.com/office/drawing/2014/main" xmlns="" id="{F07FE3F0-B96E-4A5A-AA87-E193323D2E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4" y="2976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74770" name="Text Box 20">
              <a:extLst>
                <a:ext uri="{FF2B5EF4-FFF2-40B4-BE49-F238E27FC236}">
                  <a16:creationId xmlns:a16="http://schemas.microsoft.com/office/drawing/2014/main" xmlns="" id="{2564B84A-D6FA-44EE-9841-60324977D1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9" y="3113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O</a:t>
              </a:r>
            </a:p>
          </p:txBody>
        </p:sp>
      </p:grpSp>
      <p:sp>
        <p:nvSpPr>
          <p:cNvPr id="74771" name="文本框 1">
            <a:extLst>
              <a:ext uri="{FF2B5EF4-FFF2-40B4-BE49-F238E27FC236}">
                <a16:creationId xmlns:a16="http://schemas.microsoft.com/office/drawing/2014/main" xmlns="" id="{0BC34132-0783-4CDE-8EAA-9DEAADE16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556" y="950913"/>
            <a:ext cx="738632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等边三角形的两条高线相交成钝角的度数是（　　）</a:t>
            </a:r>
          </a:p>
          <a:p>
            <a:pPr>
              <a:lnSpc>
                <a:spcPct val="16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A．105°         B．120°        C．135°       D．150° </a:t>
            </a:r>
          </a:p>
        </p:txBody>
      </p:sp>
      <p:sp>
        <p:nvSpPr>
          <p:cNvPr id="3" name="Text Box 7">
            <a:extLst>
              <a:ext uri="{FF2B5EF4-FFF2-40B4-BE49-F238E27FC236}">
                <a16:creationId xmlns:a16="http://schemas.microsoft.com/office/drawing/2014/main" xmlns="" id="{4F9DB1E9-414F-4F06-BF7C-75B4092D2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4538" y="1076325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4778" name="组合 7">
            <a:extLst>
              <a:ext uri="{FF2B5EF4-FFF2-40B4-BE49-F238E27FC236}">
                <a16:creationId xmlns:a16="http://schemas.microsoft.com/office/drawing/2014/main" xmlns="" id="{43FB3060-A71F-41E4-B7D3-B201156C70AC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68313"/>
            <a:ext cx="2480310" cy="492828"/>
            <a:chOff x="5083" y="1100"/>
            <a:chExt cx="3905" cy="778"/>
          </a:xfrm>
        </p:grpSpPr>
        <p:grpSp>
          <p:nvGrpSpPr>
            <p:cNvPr id="74779" name="组合 1">
              <a:extLst>
                <a:ext uri="{FF2B5EF4-FFF2-40B4-BE49-F238E27FC236}">
                  <a16:creationId xmlns:a16="http://schemas.microsoft.com/office/drawing/2014/main" xmlns="" id="{0682F5EC-072A-47C8-A252-87BD0E08F9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A063CE52-DC7B-4AFD-B906-69F0592955AA}"/>
                  </a:ext>
                </a:extLst>
              </p:cNvPr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457F3D23-41D5-4CC1-B79F-10E11D17E795}"/>
                  </a:ext>
                </a:extLst>
              </p:cNvPr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704B0C97-0B8F-4720-9CED-246498EDD065}"/>
                  </a:ext>
                </a:extLst>
              </p:cNvPr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DA1E1FB1-5E24-4FF7-8561-711C9BF75E00}"/>
                  </a:ext>
                </a:extLst>
              </p:cNvPr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9A112F04-221A-4D51-BB72-803C3A86B1E0}"/>
                  </a:ext>
                </a:extLst>
              </p:cNvPr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4785" name="TextBox 15">
              <a:extLst>
                <a:ext uri="{FF2B5EF4-FFF2-40B4-BE49-F238E27FC236}">
                  <a16:creationId xmlns:a16="http://schemas.microsoft.com/office/drawing/2014/main" xmlns="" id="{52201E20-C06A-4697-A727-921857F3A3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40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41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4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">
            <a:extLst>
              <a:ext uri="{FF2B5EF4-FFF2-40B4-BE49-F238E27FC236}">
                <a16:creationId xmlns:a16="http://schemas.microsoft.com/office/drawing/2014/main" xmlns="" id="{478A2BFB-C52B-4C5D-A3D7-8FDA409E4E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0" y="996249"/>
            <a:ext cx="8611870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在等边△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平分∠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，则∠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CDF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的度数是（　　）</a:t>
            </a:r>
          </a:p>
          <a:p>
            <a:pPr>
              <a:lnSpc>
                <a:spcPct val="16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A．10°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B．15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°            C．20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° 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D．25° </a:t>
            </a:r>
          </a:p>
        </p:txBody>
      </p:sp>
      <p:sp>
        <p:nvSpPr>
          <p:cNvPr id="10" name="Text Box 60">
            <a:extLst>
              <a:ext uri="{FF2B5EF4-FFF2-40B4-BE49-F238E27FC236}">
                <a16:creationId xmlns:a16="http://schemas.microsoft.com/office/drawing/2014/main" xmlns="" id="{756541AC-090F-44B6-9D23-17AF381DC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4" y="2765425"/>
            <a:ext cx="53816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如图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,△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和△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ADE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都是等边三角形，已知△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的周长为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18cm,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EC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 =2cm,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则△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ADE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的周长是</a:t>
            </a:r>
            <a:r>
              <a:rPr lang="zh-CN" altLang="en-US" sz="2400" b="1" u="sng" dirty="0">
                <a:solidFill>
                  <a:srgbClr val="000000"/>
                </a:solidFill>
                <a:latin typeface="+mn-lt"/>
                <a:ea typeface="楷体" pitchFamily="49" charset="-122"/>
              </a:rPr>
              <a:t> 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cm.</a:t>
            </a:r>
          </a:p>
        </p:txBody>
      </p:sp>
      <p:grpSp>
        <p:nvGrpSpPr>
          <p:cNvPr id="3" name="Group 52">
            <a:extLst>
              <a:ext uri="{FF2B5EF4-FFF2-40B4-BE49-F238E27FC236}">
                <a16:creationId xmlns:a16="http://schemas.microsoft.com/office/drawing/2014/main" xmlns="" id="{E304AD91-FDC2-419F-A096-23886662966C}"/>
              </a:ext>
            </a:extLst>
          </p:cNvPr>
          <p:cNvGrpSpPr>
            <a:grpSpLocks/>
          </p:cNvGrpSpPr>
          <p:nvPr/>
        </p:nvGrpSpPr>
        <p:grpSpPr bwMode="auto">
          <a:xfrm>
            <a:off x="5275787" y="3008685"/>
            <a:ext cx="2106613" cy="1670050"/>
            <a:chOff x="3243" y="1525"/>
            <a:chExt cx="1769" cy="1402"/>
          </a:xfrm>
        </p:grpSpPr>
        <p:sp>
          <p:nvSpPr>
            <p:cNvPr id="75781" name="Text Box 53">
              <a:extLst>
                <a:ext uri="{FF2B5EF4-FFF2-40B4-BE49-F238E27FC236}">
                  <a16:creationId xmlns:a16="http://schemas.microsoft.com/office/drawing/2014/main" xmlns="" id="{8D654DD7-1A79-457A-9452-93A0D59A29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2" y="1525"/>
              <a:ext cx="2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75782" name="Text Box 54">
              <a:extLst>
                <a:ext uri="{FF2B5EF4-FFF2-40B4-BE49-F238E27FC236}">
                  <a16:creationId xmlns:a16="http://schemas.microsoft.com/office/drawing/2014/main" xmlns="" id="{3A60422F-E86F-4E34-B993-88BF633DE7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7" y="2618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75783" name="Text Box 55">
              <a:extLst>
                <a:ext uri="{FF2B5EF4-FFF2-40B4-BE49-F238E27FC236}">
                  <a16:creationId xmlns:a16="http://schemas.microsoft.com/office/drawing/2014/main" xmlns="" id="{C74D639D-7C1B-45D2-B0CA-1DC5A337CC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3" y="2618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75784" name="AutoShape 56">
              <a:extLst>
                <a:ext uri="{FF2B5EF4-FFF2-40B4-BE49-F238E27FC236}">
                  <a16:creationId xmlns:a16="http://schemas.microsoft.com/office/drawing/2014/main" xmlns="" id="{D79C32B2-9414-4C8F-B272-E78787846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9" y="1785"/>
              <a:ext cx="1238" cy="946"/>
            </a:xfrm>
            <a:prstGeom prst="triangle">
              <a:avLst>
                <a:gd name="adj" fmla="val 50000"/>
              </a:avLst>
            </a:prstGeom>
            <a:noFill/>
            <a:ln w="31750" cap="sq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5785" name="Line 57">
              <a:extLst>
                <a:ext uri="{FF2B5EF4-FFF2-40B4-BE49-F238E27FC236}">
                  <a16:creationId xmlns:a16="http://schemas.microsoft.com/office/drawing/2014/main" xmlns="" id="{FB773D8C-3C85-41B1-B295-0D4EFEAF8D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1" y="2462"/>
              <a:ext cx="884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86" name="Text Box 58">
              <a:extLst>
                <a:ext uri="{FF2B5EF4-FFF2-40B4-BE49-F238E27FC236}">
                  <a16:creationId xmlns:a16="http://schemas.microsoft.com/office/drawing/2014/main" xmlns="" id="{C8057AB5-F74A-4B34-B6B7-53F43AE985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0" y="2264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</a:p>
          </p:txBody>
        </p:sp>
        <p:sp>
          <p:nvSpPr>
            <p:cNvPr id="75787" name="Text Box 59">
              <a:extLst>
                <a:ext uri="{FF2B5EF4-FFF2-40B4-BE49-F238E27FC236}">
                  <a16:creationId xmlns:a16="http://schemas.microsoft.com/office/drawing/2014/main" xmlns="" id="{785B3503-38CA-4E43-9742-F28834679F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3" y="2251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</a:p>
          </p:txBody>
        </p:sp>
      </p:grpSp>
      <p:sp>
        <p:nvSpPr>
          <p:cNvPr id="5" name="TextBox 10">
            <a:extLst>
              <a:ext uri="{FF2B5EF4-FFF2-40B4-BE49-F238E27FC236}">
                <a16:creationId xmlns:a16="http://schemas.microsoft.com/office/drawing/2014/main" xmlns="" id="{4AAD6167-5566-459A-8FE7-DD148F010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1588" y="3941874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xmlns="" id="{81490510-24BC-46CC-9028-E3B23E7DD3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9080" y="1697979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4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2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0" name="组合 7">
            <a:extLst>
              <a:ext uri="{FF2B5EF4-FFF2-40B4-BE49-F238E27FC236}">
                <a16:creationId xmlns:a16="http://schemas.microsoft.com/office/drawing/2014/main" xmlns="" id="{43FB3060-A71F-41E4-B7D3-B201156C70AC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68313"/>
            <a:ext cx="2480310" cy="492828"/>
            <a:chOff x="5083" y="1100"/>
            <a:chExt cx="3905" cy="778"/>
          </a:xfrm>
        </p:grpSpPr>
        <p:grpSp>
          <p:nvGrpSpPr>
            <p:cNvPr id="22" name="组合 1">
              <a:extLst>
                <a:ext uri="{FF2B5EF4-FFF2-40B4-BE49-F238E27FC236}">
                  <a16:creationId xmlns:a16="http://schemas.microsoft.com/office/drawing/2014/main" xmlns="" id="{0682F5EC-072A-47C8-A252-87BD0E08F9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A063CE52-DC7B-4AFD-B906-69F0592955AA}"/>
                  </a:ext>
                </a:extLst>
              </p:cNvPr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457F3D23-41D5-4CC1-B79F-10E11D17E795}"/>
                  </a:ext>
                </a:extLst>
              </p:cNvPr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704B0C97-0B8F-4720-9CED-246498EDD065}"/>
                  </a:ext>
                </a:extLst>
              </p:cNvPr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DA1E1FB1-5E24-4FF7-8561-711C9BF75E00}"/>
                  </a:ext>
                </a:extLst>
              </p:cNvPr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xmlns="" id="{9A112F04-221A-4D51-BB72-803C3A86B1E0}"/>
                  </a:ext>
                </a:extLst>
              </p:cNvPr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27" name="TextBox 15">
              <a:extLst>
                <a:ext uri="{FF2B5EF4-FFF2-40B4-BE49-F238E27FC236}">
                  <a16:creationId xmlns:a16="http://schemas.microsoft.com/office/drawing/2014/main" xmlns="" id="{52201E20-C06A-4697-A727-921857F3A3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86" y="1601781"/>
            <a:ext cx="1632204" cy="179984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内容占位符 2">
            <a:extLst>
              <a:ext uri="{FF2B5EF4-FFF2-40B4-BE49-F238E27FC236}">
                <a16:creationId xmlns:a16="http://schemas.microsoft.com/office/drawing/2014/main" xmlns="" id="{F3DE1158-6633-48A6-B958-751623BBF2EB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530224" y="744538"/>
            <a:ext cx="7985125" cy="108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+mn-lt"/>
                <a:ea typeface="楷体" pitchFamily="49" charset="-122"/>
              </a:rPr>
              <a:t>　　下列图片中有你熟悉的数学图形吗？你能说出</a:t>
            </a:r>
            <a:r>
              <a:rPr lang="zh-CN" altLang="en-US" sz="2800" b="1" dirty="0" smtClean="0">
                <a:latin typeface="+mn-lt"/>
                <a:ea typeface="楷体" pitchFamily="49" charset="-122"/>
              </a:rPr>
              <a:t>此图形</a:t>
            </a:r>
            <a:r>
              <a:rPr lang="zh-CN" altLang="en-US" sz="2800" b="1" dirty="0">
                <a:latin typeface="+mn-lt"/>
                <a:ea typeface="楷体" pitchFamily="49" charset="-122"/>
              </a:rPr>
              <a:t>的名称吗？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+mn-lt"/>
                <a:ea typeface="楷体" pitchFamily="49" charset="-122"/>
              </a:rPr>
              <a:t> </a:t>
            </a:r>
          </a:p>
        </p:txBody>
      </p:sp>
      <p:pic>
        <p:nvPicPr>
          <p:cNvPr id="48132" name="图片 4101">
            <a:extLst>
              <a:ext uri="{FF2B5EF4-FFF2-40B4-BE49-F238E27FC236}">
                <a16:creationId xmlns:a16="http://schemas.microsoft.com/office/drawing/2014/main" xmlns="" id="{03EF1608-2EC8-4907-ADEC-FB3CB8A3C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163" y="2012949"/>
            <a:ext cx="4202112" cy="215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1">
            <a:extLst>
              <a:ext uri="{FF2B5EF4-FFF2-40B4-BE49-F238E27FC236}">
                <a16:creationId xmlns:a16="http://schemas.microsoft.com/office/drawing/2014/main" xmlns="" id="{E035845A-8A35-4C9E-B169-F45AECE66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40" y="855040"/>
            <a:ext cx="8696960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5.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如图，在△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ACB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=90°，∠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=30°，以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为边在△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外作等边△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的中点，连接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并延长交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．求证：△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AEF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≌△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BEC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C74D13D-9C0F-4673-BBCB-3EFD8A88F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539" y="2337209"/>
            <a:ext cx="6268720" cy="2773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r>
              <a:rPr lang="zh-CN" altLang="en-US" sz="2000" b="1" dirty="0">
                <a:latin typeface="+mn-lt"/>
              </a:rPr>
              <a:t>∵△</a:t>
            </a:r>
            <a:r>
              <a:rPr lang="zh-CN" altLang="en-US" sz="2000" b="1" i="1" dirty="0">
                <a:latin typeface="+mn-lt"/>
              </a:rPr>
              <a:t>ABD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DAB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=60°，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∵∠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CAB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=30°，∠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ACB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=90°，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EBC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=180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90°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30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°=60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°，∴∠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</a:rPr>
              <a:t>FAE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</a:rPr>
              <a:t>EBC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．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 smtClean="0">
                <a:latin typeface="+mn-lt"/>
              </a:rPr>
              <a:t>∵</a:t>
            </a:r>
            <a:r>
              <a:rPr lang="zh-CN" altLang="en-US" sz="2000" b="1" i="1" dirty="0">
                <a:latin typeface="+mn-lt"/>
              </a:rPr>
              <a:t>E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为</a:t>
            </a:r>
            <a:r>
              <a:rPr lang="zh-CN" altLang="en-US" sz="2000" b="1" i="1" dirty="0">
                <a:latin typeface="+mn-lt"/>
              </a:rPr>
              <a:t>AB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的中点</a:t>
            </a:r>
            <a:r>
              <a:rPr lang="zh-CN" altLang="en-US" sz="2000" b="1" dirty="0" smtClean="0">
                <a:latin typeface="+mn-lt"/>
              </a:rPr>
              <a:t>，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</a:rPr>
              <a:t>AE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．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en-US" altLang="zh-CN" sz="2000" b="1" dirty="0">
                <a:latin typeface="+mn-lt"/>
              </a:rPr>
              <a:t>∵</a:t>
            </a:r>
            <a:r>
              <a:rPr lang="zh-CN" altLang="en-US" sz="2000" b="1" dirty="0">
                <a:latin typeface="+mn-lt"/>
              </a:rPr>
              <a:t> ∠</a:t>
            </a:r>
            <a:r>
              <a:rPr lang="en-US" altLang="zh-CN" sz="2000" b="1" i="1" dirty="0">
                <a:latin typeface="+mn-lt"/>
              </a:rPr>
              <a:t>AE</a:t>
            </a:r>
            <a:r>
              <a:rPr lang="zh-CN" altLang="en-US" sz="2000" b="1" i="1" dirty="0">
                <a:latin typeface="+mn-lt"/>
              </a:rPr>
              <a:t>F</a:t>
            </a:r>
            <a:r>
              <a:rPr lang="zh-CN" altLang="en-US" sz="2000" b="1" dirty="0">
                <a:latin typeface="+mn-lt"/>
              </a:rPr>
              <a:t>＝∠</a:t>
            </a:r>
            <a:r>
              <a:rPr lang="zh-CN" altLang="en-US" sz="2000" b="1" i="1" dirty="0">
                <a:latin typeface="+mn-lt"/>
              </a:rPr>
              <a:t>BEC</a:t>
            </a:r>
            <a:r>
              <a:rPr lang="zh-CN" altLang="en-US" sz="2000" b="1" dirty="0">
                <a:latin typeface="+mn-lt"/>
              </a:rPr>
              <a:t>，   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BEC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（ASA）．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562" y="2108622"/>
            <a:ext cx="2276856" cy="2447544"/>
          </a:xfrm>
          <a:prstGeom prst="rect">
            <a:avLst/>
          </a:prstGeom>
        </p:spPr>
      </p:pic>
      <p:grpSp>
        <p:nvGrpSpPr>
          <p:cNvPr id="15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16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7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1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0" name="组合 7">
            <a:extLst>
              <a:ext uri="{FF2B5EF4-FFF2-40B4-BE49-F238E27FC236}">
                <a16:creationId xmlns:a16="http://schemas.microsoft.com/office/drawing/2014/main" xmlns="" id="{43FB3060-A71F-41E4-B7D3-B201156C70AC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15561"/>
            <a:ext cx="2480310" cy="492828"/>
            <a:chOff x="5083" y="1100"/>
            <a:chExt cx="3905" cy="778"/>
          </a:xfrm>
        </p:grpSpPr>
        <p:grpSp>
          <p:nvGrpSpPr>
            <p:cNvPr id="21" name="组合 1">
              <a:extLst>
                <a:ext uri="{FF2B5EF4-FFF2-40B4-BE49-F238E27FC236}">
                  <a16:creationId xmlns:a16="http://schemas.microsoft.com/office/drawing/2014/main" xmlns="" id="{0682F5EC-072A-47C8-A252-87BD0E08F9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A063CE52-DC7B-4AFD-B906-69F0592955AA}"/>
                  </a:ext>
                </a:extLst>
              </p:cNvPr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457F3D23-41D5-4CC1-B79F-10E11D17E795}"/>
                  </a:ext>
                </a:extLst>
              </p:cNvPr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704B0C97-0B8F-4720-9CED-246498EDD065}"/>
                  </a:ext>
                </a:extLst>
              </p:cNvPr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DA1E1FB1-5E24-4FF7-8561-711C9BF75E00}"/>
                  </a:ext>
                </a:extLst>
              </p:cNvPr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9A112F04-221A-4D51-BB72-803C3A86B1E0}"/>
                  </a:ext>
                </a:extLst>
              </p:cNvPr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22" name="TextBox 15">
              <a:extLst>
                <a:ext uri="{FF2B5EF4-FFF2-40B4-BE49-F238E27FC236}">
                  <a16:creationId xmlns:a16="http://schemas.microsoft.com/office/drawing/2014/main" xmlns="" id="{52201E20-C06A-4697-A727-921857F3A3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2">
            <a:extLst>
              <a:ext uri="{FF2B5EF4-FFF2-40B4-BE49-F238E27FC236}">
                <a16:creationId xmlns:a16="http://schemas.microsoft.com/office/drawing/2014/main" xmlns="" id="{FB85D054-496C-4767-A42F-CC81CBF3F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905" y="914400"/>
            <a:ext cx="885952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 smtClean="0">
                <a:latin typeface="+mn-lt"/>
                <a:ea typeface="楷体" pitchFamily="49" charset="-122"/>
              </a:rPr>
              <a:t>       如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图，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100" b="1" i="1" dirty="0">
                <a:latin typeface="+mn-lt"/>
                <a:ea typeface="楷体" pitchFamily="49" charset="-122"/>
              </a:rPr>
              <a:t>、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O</a:t>
            </a:r>
            <a:r>
              <a:rPr lang="zh-CN" altLang="en-US" sz="2100" b="1" i="1" dirty="0">
                <a:latin typeface="+mn-lt"/>
                <a:ea typeface="楷体" pitchFamily="49" charset="-122"/>
              </a:rPr>
              <a:t>、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三点共线，△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OAB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和△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OCD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是两个全等的等边三角形，求∠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AEB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的大小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. </a:t>
            </a:r>
          </a:p>
        </p:txBody>
      </p:sp>
      <p:sp>
        <p:nvSpPr>
          <p:cNvPr id="77845" name="TextBox 22">
            <a:extLst>
              <a:ext uri="{FF2B5EF4-FFF2-40B4-BE49-F238E27FC236}">
                <a16:creationId xmlns:a16="http://schemas.microsoft.com/office/drawing/2014/main" xmlns="" id="{0EFCB3EE-61DE-4588-AA0A-F14F4C2CE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263" y="1795949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09D52423-F2C3-4F03-931F-D8666702B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462" y="1724511"/>
            <a:ext cx="527843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∵△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OAB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和△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是两个全等的等边三角形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92DB23C-3E31-493E-B059-C8FF1798B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013" y="2157959"/>
            <a:ext cx="50988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AO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BO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,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CO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DO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, 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AOB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COD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=60°.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501151A6-FBFA-4C23-B4BB-9F97AD72F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538" y="2548188"/>
            <a:ext cx="27543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 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三点共线，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8AE39D0-8837-415A-928C-5359A51AA4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7" y="2952187"/>
            <a:ext cx="35440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DOB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COA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=120°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BB6464CB-C516-4BBE-9613-A9498B697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62" y="3322656"/>
            <a:ext cx="382063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 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COA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 ≌△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DOB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(SAS).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D06DFEF7-A99F-4C13-9EBC-4959BB732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62" y="3645386"/>
            <a:ext cx="2754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DBO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CAO.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14BD09C-6F08-4101-A461-5878BEB8F5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498" y="4046984"/>
            <a:ext cx="2754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设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与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相交于点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F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,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D9C232C-2318-4AC7-9D34-7D67430C7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031" y="4459774"/>
            <a:ext cx="2754313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lt"/>
              </a:rPr>
              <a:t>∵</a:t>
            </a:r>
            <a:r>
              <a:rPr lang="en-US" altLang="zh-CN" sz="2000" b="1" dirty="0">
                <a:latin typeface="+mn-lt"/>
              </a:rPr>
              <a:t> ∠</a:t>
            </a:r>
            <a:r>
              <a:rPr lang="en-US" altLang="zh-CN" sz="2000" b="1" i="1" dirty="0">
                <a:latin typeface="+mn-lt"/>
              </a:rPr>
              <a:t>EFB</a:t>
            </a:r>
            <a:r>
              <a:rPr lang="en-US" altLang="zh-CN" sz="2000" b="1" dirty="0">
                <a:latin typeface="+mn-lt"/>
              </a:rPr>
              <a:t>=∠</a:t>
            </a:r>
            <a:r>
              <a:rPr lang="en-US" altLang="zh-CN" sz="2000" b="1" i="1" dirty="0">
                <a:latin typeface="+mn-lt"/>
              </a:rPr>
              <a:t>AFO</a:t>
            </a:r>
            <a:r>
              <a:rPr lang="zh-CN" altLang="en-US" sz="2000" b="1" dirty="0">
                <a:latin typeface="+mn-lt"/>
              </a:rPr>
              <a:t>，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68D63DE1-D6D6-4F0E-9A67-9259E8F8D5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5918" y="4450249"/>
            <a:ext cx="3302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AEB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AOB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=60°.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77826" name="Group 27">
            <a:extLst>
              <a:ext uri="{FF2B5EF4-FFF2-40B4-BE49-F238E27FC236}">
                <a16:creationId xmlns:a16="http://schemas.microsoft.com/office/drawing/2014/main" xmlns="" id="{AA63B4ED-63D2-4877-92CD-3E75542377BF}"/>
              </a:ext>
            </a:extLst>
          </p:cNvPr>
          <p:cNvGrpSpPr>
            <a:grpSpLocks/>
          </p:cNvGrpSpPr>
          <p:nvPr/>
        </p:nvGrpSpPr>
        <p:grpSpPr bwMode="auto">
          <a:xfrm>
            <a:off x="5668331" y="2256598"/>
            <a:ext cx="2892425" cy="1782763"/>
            <a:chOff x="2426" y="1797"/>
            <a:chExt cx="2747" cy="1707"/>
          </a:xfrm>
        </p:grpSpPr>
        <p:grpSp>
          <p:nvGrpSpPr>
            <p:cNvPr id="77827" name="Group 21">
              <a:extLst>
                <a:ext uri="{FF2B5EF4-FFF2-40B4-BE49-F238E27FC236}">
                  <a16:creationId xmlns:a16="http://schemas.microsoft.com/office/drawing/2014/main" xmlns="" id="{DF36476F-9806-4C84-BE3C-DF5099085A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26" y="1797"/>
              <a:ext cx="2747" cy="1707"/>
              <a:chOff x="703" y="1706"/>
              <a:chExt cx="2747" cy="1707"/>
            </a:xfrm>
          </p:grpSpPr>
          <p:grpSp>
            <p:nvGrpSpPr>
              <p:cNvPr id="77828" name="Group 4">
                <a:extLst>
                  <a:ext uri="{FF2B5EF4-FFF2-40B4-BE49-F238E27FC236}">
                    <a16:creationId xmlns:a16="http://schemas.microsoft.com/office/drawing/2014/main" xmlns="" id="{71255841-ACAC-4361-BCD3-B85EE3ED325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30" y="1706"/>
                <a:ext cx="2260" cy="1696"/>
                <a:chOff x="3152" y="890"/>
                <a:chExt cx="2260" cy="1696"/>
              </a:xfrm>
            </p:grpSpPr>
            <p:grpSp>
              <p:nvGrpSpPr>
                <p:cNvPr id="77829" name="Group 5">
                  <a:extLst>
                    <a:ext uri="{FF2B5EF4-FFF2-40B4-BE49-F238E27FC236}">
                      <a16:creationId xmlns:a16="http://schemas.microsoft.com/office/drawing/2014/main" xmlns="" id="{0C304618-6FB5-4EAB-947C-94072DDC90B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52" y="1165"/>
                  <a:ext cx="1130" cy="1151"/>
                  <a:chOff x="1046" y="7492"/>
                  <a:chExt cx="1260" cy="1262"/>
                </a:xfrm>
              </p:grpSpPr>
              <p:sp>
                <p:nvSpPr>
                  <p:cNvPr id="77830" name="Line 6">
                    <a:extLst>
                      <a:ext uri="{FF2B5EF4-FFF2-40B4-BE49-F238E27FC236}">
                        <a16:creationId xmlns:a16="http://schemas.microsoft.com/office/drawing/2014/main" xmlns="" id="{559BA2EE-5D4B-4DDB-8AD8-2B53F94C546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046" y="8672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31" name="Line 7">
                    <a:extLst>
                      <a:ext uri="{FF2B5EF4-FFF2-40B4-BE49-F238E27FC236}">
                        <a16:creationId xmlns:a16="http://schemas.microsoft.com/office/drawing/2014/main" xmlns="" id="{0760EDD1-7724-4D5E-B336-A1BC35F3C97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3600000">
                    <a:off x="1355" y="8122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32" name="Line 8">
                    <a:extLst>
                      <a:ext uri="{FF2B5EF4-FFF2-40B4-BE49-F238E27FC236}">
                        <a16:creationId xmlns:a16="http://schemas.microsoft.com/office/drawing/2014/main" xmlns="" id="{7CB598A2-1DEE-4823-BFB4-4FAACFE4AB2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7200000">
                    <a:off x="727" y="8124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7833" name="Group 9">
                  <a:extLst>
                    <a:ext uri="{FF2B5EF4-FFF2-40B4-BE49-F238E27FC236}">
                      <a16:creationId xmlns:a16="http://schemas.microsoft.com/office/drawing/2014/main" xmlns="" id="{A74FC4E5-9FA0-4E9C-951C-3BC6BA167E9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282" y="1169"/>
                  <a:ext cx="1130" cy="1151"/>
                  <a:chOff x="1046" y="7492"/>
                  <a:chExt cx="1260" cy="1262"/>
                </a:xfrm>
              </p:grpSpPr>
              <p:sp>
                <p:nvSpPr>
                  <p:cNvPr id="77834" name="Line 10">
                    <a:extLst>
                      <a:ext uri="{FF2B5EF4-FFF2-40B4-BE49-F238E27FC236}">
                        <a16:creationId xmlns:a16="http://schemas.microsoft.com/office/drawing/2014/main" xmlns="" id="{E1C6989D-B726-4E3B-A035-8FFC463213D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046" y="8672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35" name="Line 11">
                    <a:extLst>
                      <a:ext uri="{FF2B5EF4-FFF2-40B4-BE49-F238E27FC236}">
                        <a16:creationId xmlns:a16="http://schemas.microsoft.com/office/drawing/2014/main" xmlns="" id="{556FF419-CAA8-4FD8-88A0-1BA9683050C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3600000">
                    <a:off x="1355" y="8122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36" name="Line 12">
                    <a:extLst>
                      <a:ext uri="{FF2B5EF4-FFF2-40B4-BE49-F238E27FC236}">
                        <a16:creationId xmlns:a16="http://schemas.microsoft.com/office/drawing/2014/main" xmlns="" id="{B5B2D484-CB46-4A8D-9385-B90F7332060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7200000">
                    <a:off x="727" y="8124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7837" name="Line 13">
                  <a:extLst>
                    <a:ext uri="{FF2B5EF4-FFF2-40B4-BE49-F238E27FC236}">
                      <a16:creationId xmlns:a16="http://schemas.microsoft.com/office/drawing/2014/main" xmlns="" id="{B9C32D1E-5B0D-4219-8088-2725E88B2F4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2" y="1257"/>
                  <a:ext cx="1667" cy="97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838" name="Line 14">
                  <a:extLst>
                    <a:ext uri="{FF2B5EF4-FFF2-40B4-BE49-F238E27FC236}">
                      <a16:creationId xmlns:a16="http://schemas.microsoft.com/office/drawing/2014/main" xmlns="" id="{F1842DEA-3CDE-4594-8DEF-A51C28FB030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3600000" flipV="1">
                  <a:off x="3690" y="1247"/>
                  <a:ext cx="1696" cy="96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7839" name="Text Box 15">
                <a:extLst>
                  <a:ext uri="{FF2B5EF4-FFF2-40B4-BE49-F238E27FC236}">
                    <a16:creationId xmlns:a16="http://schemas.microsoft.com/office/drawing/2014/main" xmlns="" id="{44F046DF-F2D9-40AF-A42D-2FB3B1D434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6" y="1888"/>
                <a:ext cx="421" cy="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  <a:endPara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7840" name="Text Box 16">
                <a:extLst>
                  <a:ext uri="{FF2B5EF4-FFF2-40B4-BE49-F238E27FC236}">
                    <a16:creationId xmlns:a16="http://schemas.microsoft.com/office/drawing/2014/main" xmlns="" id="{76A8208E-5DF1-4495-92C8-18308DFB9E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53" y="1888"/>
                <a:ext cx="353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  <a:endPara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7841" name="Text Box 17">
                <a:extLst>
                  <a:ext uri="{FF2B5EF4-FFF2-40B4-BE49-F238E27FC236}">
                    <a16:creationId xmlns:a16="http://schemas.microsoft.com/office/drawing/2014/main" xmlns="" id="{C8F1F7B0-D62E-495F-AFF5-9536141801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37" y="3022"/>
                <a:ext cx="385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O</a:t>
                </a:r>
                <a:endPara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7842" name="Text Box 19">
                <a:extLst>
                  <a:ext uri="{FF2B5EF4-FFF2-40B4-BE49-F238E27FC236}">
                    <a16:creationId xmlns:a16="http://schemas.microsoft.com/office/drawing/2014/main" xmlns="" id="{31CB4235-2C04-4CB2-93D6-84C8B539BF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3" y="2976"/>
                <a:ext cx="408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D</a:t>
                </a:r>
                <a:endPara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7843" name="Text Box 20">
                <a:extLst>
                  <a:ext uri="{FF2B5EF4-FFF2-40B4-BE49-F238E27FC236}">
                    <a16:creationId xmlns:a16="http://schemas.microsoft.com/office/drawing/2014/main" xmlns="" id="{A7F2922D-411C-4B2A-A6B9-2082FC5E6C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1" y="2976"/>
                <a:ext cx="389" cy="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  <a:endPara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7844" name="Text Box 23">
              <a:extLst>
                <a:ext uri="{FF2B5EF4-FFF2-40B4-BE49-F238E27FC236}">
                  <a16:creationId xmlns:a16="http://schemas.microsoft.com/office/drawing/2014/main" xmlns="" id="{38B1B31A-A439-40C3-AD45-D795CAD40B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1" y="2115"/>
              <a:ext cx="408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endPara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4" name="Text Box 16">
            <a:extLst>
              <a:ext uri="{FF2B5EF4-FFF2-40B4-BE49-F238E27FC236}">
                <a16:creationId xmlns:a16="http://schemas.microsoft.com/office/drawing/2014/main" xmlns="" id="{5156AA5B-4282-4FCC-965A-84ACB954F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9981" y="2956686"/>
            <a:ext cx="371475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7861" name="组合 6">
            <a:extLst>
              <a:ext uri="{FF2B5EF4-FFF2-40B4-BE49-F238E27FC236}">
                <a16:creationId xmlns:a16="http://schemas.microsoft.com/office/drawing/2014/main" xmlns="" id="{102AFBB3-7A2C-4BBE-86E7-1B3A2B865E1F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04444"/>
            <a:ext cx="2479675" cy="522288"/>
            <a:chOff x="5060" y="905"/>
            <a:chExt cx="3904" cy="822"/>
          </a:xfrm>
        </p:grpSpPr>
        <p:grpSp>
          <p:nvGrpSpPr>
            <p:cNvPr id="77862" name="组合 21">
              <a:extLst>
                <a:ext uri="{FF2B5EF4-FFF2-40B4-BE49-F238E27FC236}">
                  <a16:creationId xmlns:a16="http://schemas.microsoft.com/office/drawing/2014/main" xmlns="" id="{B73A321B-7580-42E5-91CA-80CC6E626BE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C45EDFDF-FD6A-4B22-A312-9274DC415E20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740E0CBB-9D6F-4A13-AE48-593B417ECAC1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" name="缺角矩形 2">
                <a:extLst>
                  <a:ext uri="{FF2B5EF4-FFF2-40B4-BE49-F238E27FC236}">
                    <a16:creationId xmlns:a16="http://schemas.microsoft.com/office/drawing/2014/main" xmlns="" id="{8E0D13DF-7A0D-4AE4-8D0B-6F69563196BE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缺角矩形 3">
                <a:extLst>
                  <a:ext uri="{FF2B5EF4-FFF2-40B4-BE49-F238E27FC236}">
                    <a16:creationId xmlns:a16="http://schemas.microsoft.com/office/drawing/2014/main" xmlns="" id="{FF8AA48A-4260-4DA1-98BE-9248B70D0185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缺角矩形 4">
                <a:extLst>
                  <a:ext uri="{FF2B5EF4-FFF2-40B4-BE49-F238E27FC236}">
                    <a16:creationId xmlns:a16="http://schemas.microsoft.com/office/drawing/2014/main" xmlns="" id="{A94F4D6F-47F2-457B-9ACB-9342B6BE6009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7868" name="TextBox 15">
              <a:extLst>
                <a:ext uri="{FF2B5EF4-FFF2-40B4-BE49-F238E27FC236}">
                  <a16:creationId xmlns:a16="http://schemas.microsoft.com/office/drawing/2014/main" xmlns="" id="{D9321D3F-D840-44C9-A58C-33D605C440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52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53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5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5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文本框 100">
            <a:extLst>
              <a:ext uri="{FF2B5EF4-FFF2-40B4-BE49-F238E27FC236}">
                <a16:creationId xmlns:a16="http://schemas.microsoft.com/office/drawing/2014/main" xmlns="" id="{428DC91B-9076-4EE7-9937-92C0E192C8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0" y="889000"/>
            <a:ext cx="860234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图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①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、图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②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为线段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上一点，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CBN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都是等边三角形．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①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，线段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与线段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是否相等？请说明理由；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②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交于点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交于点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，探究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CEF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的形状，并证明你的结论．</a:t>
            </a:r>
          </a:p>
        </p:txBody>
      </p:sp>
      <p:grpSp>
        <p:nvGrpSpPr>
          <p:cNvPr id="78850" name="组合 6">
            <a:extLst>
              <a:ext uri="{FF2B5EF4-FFF2-40B4-BE49-F238E27FC236}">
                <a16:creationId xmlns:a16="http://schemas.microsoft.com/office/drawing/2014/main" xmlns="" id="{BED411D7-A9C6-4EC3-A738-02BB84A7CD67}"/>
              </a:ext>
            </a:extLst>
          </p:cNvPr>
          <p:cNvGrpSpPr>
            <a:grpSpLocks/>
          </p:cNvGrpSpPr>
          <p:nvPr/>
        </p:nvGrpSpPr>
        <p:grpSpPr bwMode="auto">
          <a:xfrm>
            <a:off x="3275975" y="4541849"/>
            <a:ext cx="2953400" cy="445489"/>
            <a:chOff x="3706" y="9075"/>
            <a:chExt cx="6200" cy="935"/>
          </a:xfrm>
        </p:grpSpPr>
        <p:sp>
          <p:nvSpPr>
            <p:cNvPr id="78852" name="文本框 4">
              <a:extLst>
                <a:ext uri="{FF2B5EF4-FFF2-40B4-BE49-F238E27FC236}">
                  <a16:creationId xmlns:a16="http://schemas.microsoft.com/office/drawing/2014/main" xmlns="" id="{C91B43E7-D30A-47F4-AA42-A16A7E3ED2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6" y="9075"/>
              <a:ext cx="1504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图</a:t>
              </a:r>
              <a:r>
                <a:rPr lang="en-US" altLang="zh-CN" sz="21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①</a:t>
              </a:r>
              <a:endPara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8853" name="文本框 5">
              <a:extLst>
                <a:ext uri="{FF2B5EF4-FFF2-40B4-BE49-F238E27FC236}">
                  <a16:creationId xmlns:a16="http://schemas.microsoft.com/office/drawing/2014/main" xmlns="" id="{04798D21-F95F-45B1-A157-682B2425B7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02" y="9141"/>
              <a:ext cx="1504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dirty="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图</a:t>
              </a:r>
              <a:r>
                <a:rPr lang="en-US" altLang="zh-CN" sz="2100" dirty="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②</a:t>
              </a:r>
            </a:p>
          </p:txBody>
        </p:sp>
      </p:grpSp>
      <p:grpSp>
        <p:nvGrpSpPr>
          <p:cNvPr id="78854" name="组合 2">
            <a:extLst>
              <a:ext uri="{FF2B5EF4-FFF2-40B4-BE49-F238E27FC236}">
                <a16:creationId xmlns:a16="http://schemas.microsoft.com/office/drawing/2014/main" xmlns="" id="{9BD4295F-4D4A-4E82-BF74-D0F3F2F2681D}"/>
              </a:ext>
            </a:extLst>
          </p:cNvPr>
          <p:cNvGrpSpPr>
            <a:grpSpLocks/>
          </p:cNvGrpSpPr>
          <p:nvPr/>
        </p:nvGrpSpPr>
        <p:grpSpPr bwMode="auto">
          <a:xfrm>
            <a:off x="3332956" y="414824"/>
            <a:ext cx="2478088" cy="522287"/>
            <a:chOff x="5060" y="905"/>
            <a:chExt cx="3904" cy="822"/>
          </a:xfrm>
        </p:grpSpPr>
        <p:grpSp>
          <p:nvGrpSpPr>
            <p:cNvPr id="78855" name="组合 6">
              <a:extLst>
                <a:ext uri="{FF2B5EF4-FFF2-40B4-BE49-F238E27FC236}">
                  <a16:creationId xmlns:a16="http://schemas.microsoft.com/office/drawing/2014/main" xmlns="" id="{1947E81A-AE68-41AA-8629-94FBF485A26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xmlns="" id="{EE401B4C-9ACF-4A5D-BE2E-89E628829845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0471F5A4-FBD5-444E-8522-2B739CD056EC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C8FFE21B-A1C6-440F-ADC1-BBDEC7AA0E94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FD54311C-F29D-43E7-9087-2CA75BA3EE91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93530E5A-BB04-4B4D-BC2F-D239332087FE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8861" name="TextBox 15">
              <a:extLst>
                <a:ext uri="{FF2B5EF4-FFF2-40B4-BE49-F238E27FC236}">
                  <a16:creationId xmlns:a16="http://schemas.microsoft.com/office/drawing/2014/main" xmlns="" id="{1095A1FE-CB6C-40B2-AA94-4902A0E762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12"/>
          <a:stretch/>
        </p:blipFill>
        <p:spPr>
          <a:xfrm>
            <a:off x="2682176" y="3197324"/>
            <a:ext cx="3959352" cy="1287578"/>
          </a:xfrm>
          <a:prstGeom prst="rect">
            <a:avLst/>
          </a:prstGeom>
        </p:spPr>
      </p:pic>
      <p:grpSp>
        <p:nvGrpSpPr>
          <p:cNvPr id="20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7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2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01">
            <a:extLst>
              <a:ext uri="{FF2B5EF4-FFF2-40B4-BE49-F238E27FC236}">
                <a16:creationId xmlns:a16="http://schemas.microsoft.com/office/drawing/2014/main" xmlns="" id="{E0EE3C49-CFD6-40B2-A26E-C4953E4239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980" y="849050"/>
            <a:ext cx="8208963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400" b="1" dirty="0">
                <a:latin typeface="+mn-lt"/>
              </a:rPr>
              <a:t>(1)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理由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sz="2400" b="1" dirty="0">
                <a:latin typeface="+mn-lt"/>
              </a:rPr>
              <a:t>∵△</a:t>
            </a:r>
            <a:r>
              <a:rPr lang="en-US" altLang="zh-CN" sz="2400" b="1" i="1" dirty="0">
                <a:latin typeface="+mn-lt"/>
              </a:rPr>
              <a:t>ACM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与</a:t>
            </a:r>
            <a:r>
              <a:rPr lang="en-US" altLang="zh-CN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CBN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都是等边三角形</a:t>
            </a:r>
            <a:r>
              <a:rPr lang="zh-CN" altLang="en-US" sz="2400" b="1" dirty="0">
                <a:latin typeface="+mn-lt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    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MC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CB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       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ACM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60°.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   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MCB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   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MCB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(SAS)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  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79876" name="文本框 4">
            <a:extLst>
              <a:ext uri="{FF2B5EF4-FFF2-40B4-BE49-F238E27FC236}">
                <a16:creationId xmlns:a16="http://schemas.microsoft.com/office/drawing/2014/main" xmlns="" id="{D26AEF24-BAA4-4DE1-9073-98A9DE135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3338" y="3527836"/>
            <a:ext cx="910930" cy="414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图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①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42" b="26212"/>
          <a:stretch/>
        </p:blipFill>
        <p:spPr>
          <a:xfrm>
            <a:off x="5601529" y="1959429"/>
            <a:ext cx="2264107" cy="1447715"/>
          </a:xfrm>
          <a:prstGeom prst="rect">
            <a:avLst/>
          </a:prstGeom>
        </p:spPr>
      </p:pic>
      <p:grpSp>
        <p:nvGrpSpPr>
          <p:cNvPr id="10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17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8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1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1" name="组合 2">
            <a:extLst>
              <a:ext uri="{FF2B5EF4-FFF2-40B4-BE49-F238E27FC236}">
                <a16:creationId xmlns:a16="http://schemas.microsoft.com/office/drawing/2014/main" xmlns="" id="{9BD4295F-4D4A-4E82-BF74-D0F3F2F2681D}"/>
              </a:ext>
            </a:extLst>
          </p:cNvPr>
          <p:cNvGrpSpPr>
            <a:grpSpLocks/>
          </p:cNvGrpSpPr>
          <p:nvPr/>
        </p:nvGrpSpPr>
        <p:grpSpPr bwMode="auto">
          <a:xfrm>
            <a:off x="3332956" y="414824"/>
            <a:ext cx="2478088" cy="522287"/>
            <a:chOff x="5060" y="905"/>
            <a:chExt cx="3904" cy="822"/>
          </a:xfrm>
        </p:grpSpPr>
        <p:grpSp>
          <p:nvGrpSpPr>
            <p:cNvPr id="22" name="组合 6">
              <a:extLst>
                <a:ext uri="{FF2B5EF4-FFF2-40B4-BE49-F238E27FC236}">
                  <a16:creationId xmlns:a16="http://schemas.microsoft.com/office/drawing/2014/main" xmlns="" id="{1947E81A-AE68-41AA-8629-94FBF485A26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EE401B4C-9ACF-4A5D-BE2E-89E628829845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0471F5A4-FBD5-444E-8522-2B739CD056EC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C8FFE21B-A1C6-440F-ADC1-BBDEC7AA0E94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FD54311C-F29D-43E7-9087-2CA75BA3EE91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93530E5A-BB04-4B4D-BC2F-D239332087FE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23" name="TextBox 15">
              <a:extLst>
                <a:ext uri="{FF2B5EF4-FFF2-40B4-BE49-F238E27FC236}">
                  <a16:creationId xmlns:a16="http://schemas.microsoft.com/office/drawing/2014/main" xmlns="" id="{1095A1FE-CB6C-40B2-AA94-4902A0E762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>
            <a:extLst>
              <a:ext uri="{FF2B5EF4-FFF2-40B4-BE49-F238E27FC236}">
                <a16:creationId xmlns:a16="http://schemas.microsoft.com/office/drawing/2014/main" xmlns="" id="{EABCCB5B-BE4A-4E3F-B4C3-442973E4B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090" y="947124"/>
            <a:ext cx="7099935" cy="408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(2)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CEF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是等边三角形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．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证明：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∵∠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ACE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FCM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=60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°，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        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ECF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            ∵△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ACN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≌△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MCB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        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CAE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CMB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            ∵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AC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MC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        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ACE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MCF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(ASA)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        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CF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        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CEF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是等边三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角形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． </a:t>
            </a:r>
            <a:endParaRPr lang="zh-CN" altLang="en-US" sz="2400" b="1" dirty="0">
              <a:solidFill>
                <a:srgbClr val="FF0000"/>
              </a:solidFill>
              <a:latin typeface="+mn-lt"/>
              <a:sym typeface="宋体" panose="02010600030101010101" pitchFamily="2" charset="-122"/>
            </a:endParaRPr>
          </a:p>
        </p:txBody>
      </p:sp>
      <p:sp>
        <p:nvSpPr>
          <p:cNvPr id="80900" name="文本框 5">
            <a:extLst>
              <a:ext uri="{FF2B5EF4-FFF2-40B4-BE49-F238E27FC236}">
                <a16:creationId xmlns:a16="http://schemas.microsoft.com/office/drawing/2014/main" xmlns="" id="{442F533F-6EA6-4425-918F-CB1FD2956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2921" y="2616950"/>
            <a:ext cx="1146199" cy="50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图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②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5" b="26212"/>
          <a:stretch/>
        </p:blipFill>
        <p:spPr>
          <a:xfrm>
            <a:off x="5878287" y="1024191"/>
            <a:ext cx="2438854" cy="1592759"/>
          </a:xfrm>
          <a:prstGeom prst="rect">
            <a:avLst/>
          </a:prstGeom>
        </p:spPr>
      </p:pic>
      <p:grpSp>
        <p:nvGrpSpPr>
          <p:cNvPr id="10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17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8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1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1" name="组合 2">
            <a:extLst>
              <a:ext uri="{FF2B5EF4-FFF2-40B4-BE49-F238E27FC236}">
                <a16:creationId xmlns:a16="http://schemas.microsoft.com/office/drawing/2014/main" xmlns="" id="{9BD4295F-4D4A-4E82-BF74-D0F3F2F2681D}"/>
              </a:ext>
            </a:extLst>
          </p:cNvPr>
          <p:cNvGrpSpPr>
            <a:grpSpLocks/>
          </p:cNvGrpSpPr>
          <p:nvPr/>
        </p:nvGrpSpPr>
        <p:grpSpPr bwMode="auto">
          <a:xfrm>
            <a:off x="3332956" y="414824"/>
            <a:ext cx="2478088" cy="522287"/>
            <a:chOff x="5060" y="905"/>
            <a:chExt cx="3904" cy="822"/>
          </a:xfrm>
        </p:grpSpPr>
        <p:grpSp>
          <p:nvGrpSpPr>
            <p:cNvPr id="22" name="组合 6">
              <a:extLst>
                <a:ext uri="{FF2B5EF4-FFF2-40B4-BE49-F238E27FC236}">
                  <a16:creationId xmlns:a16="http://schemas.microsoft.com/office/drawing/2014/main" xmlns="" id="{1947E81A-AE68-41AA-8629-94FBF485A26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EE401B4C-9ACF-4A5D-BE2E-89E628829845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0471F5A4-FBD5-444E-8522-2B739CD056EC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C8FFE21B-A1C6-440F-ADC1-BBDEC7AA0E94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FD54311C-F29D-43E7-9087-2CA75BA3EE91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93530E5A-BB04-4B4D-BC2F-D239332087FE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23" name="TextBox 15">
              <a:extLst>
                <a:ext uri="{FF2B5EF4-FFF2-40B4-BE49-F238E27FC236}">
                  <a16:creationId xmlns:a16="http://schemas.microsoft.com/office/drawing/2014/main" xmlns="" id="{1095A1FE-CB6C-40B2-AA94-4902A0E762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Box 2">
            <a:extLst>
              <a:ext uri="{FF2B5EF4-FFF2-40B4-BE49-F238E27FC236}">
                <a16:creationId xmlns:a16="http://schemas.microsoft.com/office/drawing/2014/main" xmlns="" id="{0923C88B-1705-441C-A7DB-C745ECF3BF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130" y="2101850"/>
            <a:ext cx="1834833" cy="830997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等边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三角形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1C1C3CD-4829-4DD7-B06E-FD8FD90A3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25" y="931863"/>
            <a:ext cx="755650" cy="400110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</a:p>
        </p:txBody>
      </p:sp>
      <p:sp>
        <p:nvSpPr>
          <p:cNvPr id="15365" name="左大括号 9">
            <a:extLst>
              <a:ext uri="{FF2B5EF4-FFF2-40B4-BE49-F238E27FC236}">
                <a16:creationId xmlns:a16="http://schemas.microsoft.com/office/drawing/2014/main" xmlns="" id="{AAC75290-35DB-4A77-8CBB-B7093B931070}"/>
              </a:ext>
            </a:extLst>
          </p:cNvPr>
          <p:cNvSpPr/>
          <p:nvPr/>
        </p:nvSpPr>
        <p:spPr bwMode="auto">
          <a:xfrm>
            <a:off x="1963738" y="1201738"/>
            <a:ext cx="107950" cy="2647950"/>
          </a:xfrm>
          <a:prstGeom prst="leftBrace">
            <a:avLst>
              <a:gd name="adj1" fmla="val 8327"/>
              <a:gd name="adj2" fmla="val 50000"/>
            </a:avLst>
          </a:prstGeom>
          <a:noFill/>
          <a:ln w="25400" algn="ctr">
            <a:solidFill>
              <a:schemeClr val="tx1">
                <a:lumMod val="85000"/>
                <a:lumOff val="15000"/>
                <a:alpha val="62000"/>
              </a:schemeClr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98063C17-2BA3-483F-BC72-73DCEF29C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0188" y="808038"/>
            <a:ext cx="914400" cy="507831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腰</a:t>
            </a:r>
          </a:p>
        </p:txBody>
      </p:sp>
      <p:grpSp>
        <p:nvGrpSpPr>
          <p:cNvPr id="2" name="组合 12">
            <a:extLst>
              <a:ext uri="{FF2B5EF4-FFF2-40B4-BE49-F238E27FC236}">
                <a16:creationId xmlns:a16="http://schemas.microsoft.com/office/drawing/2014/main" xmlns="" id="{53C30978-A3D9-4C00-B444-B5AE483884E1}"/>
              </a:ext>
            </a:extLst>
          </p:cNvPr>
          <p:cNvGrpSpPr>
            <a:grpSpLocks/>
          </p:cNvGrpSpPr>
          <p:nvPr/>
        </p:nvGrpSpPr>
        <p:grpSpPr bwMode="auto">
          <a:xfrm>
            <a:off x="3070225" y="661988"/>
            <a:ext cx="973138" cy="593725"/>
            <a:chOff x="3203848" y="908720"/>
            <a:chExt cx="1296144" cy="792088"/>
          </a:xfrm>
        </p:grpSpPr>
        <p:sp>
          <p:nvSpPr>
            <p:cNvPr id="9" name="右箭头 8">
              <a:extLst>
                <a:ext uri="{FF2B5EF4-FFF2-40B4-BE49-F238E27FC236}">
                  <a16:creationId xmlns:a16="http://schemas.microsoft.com/office/drawing/2014/main" xmlns="" id="{4019F323-9CD1-4ADC-8884-BA8C792E5A0D}"/>
                </a:ext>
              </a:extLst>
            </p:cNvPr>
            <p:cNvSpPr/>
            <p:nvPr/>
          </p:nvSpPr>
          <p:spPr bwMode="auto">
            <a:xfrm>
              <a:off x="3203848" y="1340768"/>
              <a:ext cx="1296144" cy="36004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/>
            </a:p>
          </p:txBody>
        </p:sp>
        <p:sp>
          <p:nvSpPr>
            <p:cNvPr id="81927" name="TextBox 10">
              <a:extLst>
                <a:ext uri="{FF2B5EF4-FFF2-40B4-BE49-F238E27FC236}">
                  <a16:creationId xmlns:a16="http://schemas.microsoft.com/office/drawing/2014/main" xmlns="" id="{B1C0D94F-E3BB-437A-97D1-1182EA2C71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856" y="908720"/>
              <a:ext cx="1174719" cy="49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特殊性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F750B31-E134-4B6B-8FCF-10E1E346D8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525" y="1990725"/>
            <a:ext cx="755650" cy="400110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</a:p>
        </p:txBody>
      </p:sp>
      <p:grpSp>
        <p:nvGrpSpPr>
          <p:cNvPr id="3" name="组合 13">
            <a:extLst>
              <a:ext uri="{FF2B5EF4-FFF2-40B4-BE49-F238E27FC236}">
                <a16:creationId xmlns:a16="http://schemas.microsoft.com/office/drawing/2014/main" xmlns="" id="{3F8B4D74-35D5-4559-B49F-9F1A5A2B9FE9}"/>
              </a:ext>
            </a:extLst>
          </p:cNvPr>
          <p:cNvGrpSpPr>
            <a:grpSpLocks/>
          </p:cNvGrpSpPr>
          <p:nvPr/>
        </p:nvGrpSpPr>
        <p:grpSpPr bwMode="auto">
          <a:xfrm>
            <a:off x="3070225" y="1687513"/>
            <a:ext cx="973138" cy="595312"/>
            <a:chOff x="3203848" y="908720"/>
            <a:chExt cx="1296144" cy="792088"/>
          </a:xfrm>
        </p:grpSpPr>
        <p:sp>
          <p:nvSpPr>
            <p:cNvPr id="15" name="右箭头 14">
              <a:extLst>
                <a:ext uri="{FF2B5EF4-FFF2-40B4-BE49-F238E27FC236}">
                  <a16:creationId xmlns:a16="http://schemas.microsoft.com/office/drawing/2014/main" xmlns="" id="{A0EC44E1-5CEF-4B90-A25E-97CA29473A3C}"/>
                </a:ext>
              </a:extLst>
            </p:cNvPr>
            <p:cNvSpPr/>
            <p:nvPr/>
          </p:nvSpPr>
          <p:spPr bwMode="auto">
            <a:xfrm>
              <a:off x="3203848" y="1339616"/>
              <a:ext cx="1296144" cy="361192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/>
            </a:p>
          </p:txBody>
        </p:sp>
        <p:sp>
          <p:nvSpPr>
            <p:cNvPr id="81931" name="TextBox 15">
              <a:extLst>
                <a:ext uri="{FF2B5EF4-FFF2-40B4-BE49-F238E27FC236}">
                  <a16:creationId xmlns:a16="http://schemas.microsoft.com/office/drawing/2014/main" xmlns="" id="{08B95E65-DF95-440F-915E-1C9141AD62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856" y="908720"/>
              <a:ext cx="1174719" cy="491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特殊性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8B32192-229A-4851-8889-E064B6877B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9738" y="1328738"/>
            <a:ext cx="755650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边</a:t>
            </a:r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xmlns="" id="{AADB8CAD-84AB-47EF-8635-5C3516B2FD1E}"/>
              </a:ext>
            </a:extLst>
          </p:cNvPr>
          <p:cNvSpPr/>
          <p:nvPr/>
        </p:nvSpPr>
        <p:spPr bwMode="auto">
          <a:xfrm>
            <a:off x="5068888" y="1417638"/>
            <a:ext cx="377825" cy="27146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3101BEE-1243-4236-BB99-AFFEC8229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1013" y="1201738"/>
            <a:ext cx="1350962" cy="506412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三边相等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B88C27D4-FDC6-4FD4-87AF-61492BCF3E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9263" y="1824038"/>
            <a:ext cx="755650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角</a:t>
            </a:r>
          </a:p>
        </p:txBody>
      </p:sp>
      <p:sp>
        <p:nvSpPr>
          <p:cNvPr id="23" name="右箭头 22">
            <a:extLst>
              <a:ext uri="{FF2B5EF4-FFF2-40B4-BE49-F238E27FC236}">
                <a16:creationId xmlns:a16="http://schemas.microsoft.com/office/drawing/2014/main" xmlns="" id="{D637D18C-1266-4CBA-BA9B-91EA462612CA}"/>
              </a:ext>
            </a:extLst>
          </p:cNvPr>
          <p:cNvSpPr/>
          <p:nvPr/>
        </p:nvSpPr>
        <p:spPr bwMode="auto">
          <a:xfrm>
            <a:off x="5068888" y="1958975"/>
            <a:ext cx="377825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5F74E0B-47E8-4D93-9BCF-CD0D61746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1013" y="1789113"/>
            <a:ext cx="2160587" cy="506412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三个角都等于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 °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C5D2F79F-3244-4651-94F4-AA17793EA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2113" y="2363788"/>
            <a:ext cx="1216025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轴对称性</a:t>
            </a:r>
          </a:p>
        </p:txBody>
      </p:sp>
      <p:sp>
        <p:nvSpPr>
          <p:cNvPr id="26" name="右箭头 25">
            <a:extLst>
              <a:ext uri="{FF2B5EF4-FFF2-40B4-BE49-F238E27FC236}">
                <a16:creationId xmlns:a16="http://schemas.microsoft.com/office/drawing/2014/main" xmlns="" id="{48C6AAB7-F90F-49EA-A8B4-A00281B593B7}"/>
              </a:ext>
            </a:extLst>
          </p:cNvPr>
          <p:cNvSpPr/>
          <p:nvPr/>
        </p:nvSpPr>
        <p:spPr bwMode="auto">
          <a:xfrm>
            <a:off x="5421313" y="2498725"/>
            <a:ext cx="377825" cy="2714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E340D722-A325-4BE0-A4B1-0945A6E09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9138" y="2363788"/>
            <a:ext cx="2857500" cy="922337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轴对称图形，每条边上都具有“三线合一”性质</a:t>
            </a:r>
          </a:p>
        </p:txBody>
      </p:sp>
      <p:sp>
        <p:nvSpPr>
          <p:cNvPr id="29" name="左大括号 28">
            <a:extLst>
              <a:ext uri="{FF2B5EF4-FFF2-40B4-BE49-F238E27FC236}">
                <a16:creationId xmlns:a16="http://schemas.microsoft.com/office/drawing/2014/main" xmlns="" id="{06531E75-1CE1-47A7-B972-02AC7EDDD519}"/>
              </a:ext>
            </a:extLst>
          </p:cNvPr>
          <p:cNvSpPr/>
          <p:nvPr/>
        </p:nvSpPr>
        <p:spPr bwMode="auto">
          <a:xfrm>
            <a:off x="4070350" y="1525588"/>
            <a:ext cx="107950" cy="1189037"/>
          </a:xfrm>
          <a:prstGeom prst="lef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F1A7B4C-A626-4C68-B97B-DAFE3F66A5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7413" y="3646488"/>
            <a:ext cx="755650" cy="400110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判定</a:t>
            </a:r>
          </a:p>
        </p:txBody>
      </p:sp>
      <p:grpSp>
        <p:nvGrpSpPr>
          <p:cNvPr id="5" name="组合 31">
            <a:extLst>
              <a:ext uri="{FF2B5EF4-FFF2-40B4-BE49-F238E27FC236}">
                <a16:creationId xmlns:a16="http://schemas.microsoft.com/office/drawing/2014/main" xmlns="" id="{8A2065EA-7F60-4C88-9A2E-496E960F4D99}"/>
              </a:ext>
            </a:extLst>
          </p:cNvPr>
          <p:cNvGrpSpPr>
            <a:grpSpLocks/>
          </p:cNvGrpSpPr>
          <p:nvPr/>
        </p:nvGrpSpPr>
        <p:grpSpPr bwMode="auto">
          <a:xfrm>
            <a:off x="3044825" y="3417888"/>
            <a:ext cx="971550" cy="593725"/>
            <a:chOff x="3203848" y="908720"/>
            <a:chExt cx="1296144" cy="792088"/>
          </a:xfrm>
        </p:grpSpPr>
        <p:sp>
          <p:nvSpPr>
            <p:cNvPr id="33" name="右箭头 32">
              <a:extLst>
                <a:ext uri="{FF2B5EF4-FFF2-40B4-BE49-F238E27FC236}">
                  <a16:creationId xmlns:a16="http://schemas.microsoft.com/office/drawing/2014/main" xmlns="" id="{23216112-D3A2-4F04-A3BC-558C8BF2B49B}"/>
                </a:ext>
              </a:extLst>
            </p:cNvPr>
            <p:cNvSpPr/>
            <p:nvPr/>
          </p:nvSpPr>
          <p:spPr bwMode="auto">
            <a:xfrm>
              <a:off x="3203848" y="1340768"/>
              <a:ext cx="1296144" cy="36004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/>
            </a:p>
          </p:txBody>
        </p:sp>
        <p:sp>
          <p:nvSpPr>
            <p:cNvPr id="81945" name="TextBox 33">
              <a:extLst>
                <a:ext uri="{FF2B5EF4-FFF2-40B4-BE49-F238E27FC236}">
                  <a16:creationId xmlns:a16="http://schemas.microsoft.com/office/drawing/2014/main" xmlns="" id="{B53F1D1F-4CF0-4177-958A-530F862AB6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856" y="908720"/>
              <a:ext cx="1176639" cy="49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特殊性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EE78E33F-FA02-4577-9802-325178272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2997200"/>
            <a:ext cx="1512888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三边都相等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0C4DBB06-9AAC-4648-BE4C-EC6370BF0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0525" y="3497263"/>
            <a:ext cx="1512888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三角都相等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A1EE16F0-81B4-423C-A51E-F75518EC8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9100" y="4011613"/>
            <a:ext cx="3736975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有一个角是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°的等腰三角形 </a:t>
            </a:r>
          </a:p>
        </p:txBody>
      </p:sp>
      <p:sp>
        <p:nvSpPr>
          <p:cNvPr id="38" name="左大括号 37">
            <a:extLst>
              <a:ext uri="{FF2B5EF4-FFF2-40B4-BE49-F238E27FC236}">
                <a16:creationId xmlns:a16="http://schemas.microsoft.com/office/drawing/2014/main" xmlns="" id="{6E08561C-9530-4588-A1BB-CB50B2130B03}"/>
              </a:ext>
            </a:extLst>
          </p:cNvPr>
          <p:cNvSpPr/>
          <p:nvPr/>
        </p:nvSpPr>
        <p:spPr bwMode="auto">
          <a:xfrm>
            <a:off x="4124325" y="3255963"/>
            <a:ext cx="107950" cy="1187450"/>
          </a:xfrm>
          <a:prstGeom prst="lef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grpSp>
        <p:nvGrpSpPr>
          <p:cNvPr id="39" name="组合 1"/>
          <p:cNvGrpSpPr>
            <a:grpSpLocks/>
          </p:cNvGrpSpPr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40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4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365" grpId="0" bldLvl="0" animBg="1"/>
      <p:bldP spid="27" grpId="0" bldLvl="0" animBg="1"/>
      <p:bldP spid="12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8" grpId="0" bldLvl="0" animBg="1"/>
      <p:bldP spid="29" grpId="0" bldLvl="0" animBg="1"/>
      <p:bldP spid="31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直角三角形的性质</a:t>
            </a: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42959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矩形 7">
            <a:extLst>
              <a:ext uri="{FF2B5EF4-FFF2-40B4-BE49-F238E27FC236}">
                <a16:creationId xmlns:a16="http://schemas.microsoft.com/office/drawing/2014/main" xmlns="" id="{E0886A31-0ABA-427F-8D25-CFC56630BA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2669" y="2466975"/>
            <a:ext cx="6561138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这个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特殊的直角三角形相比一般的直角三角形有什么不同之处，它有什么特殊性质？</a:t>
            </a:r>
          </a:p>
        </p:txBody>
      </p:sp>
      <p:sp>
        <p:nvSpPr>
          <p:cNvPr id="58372" name="内容占位符 2">
            <a:extLst>
              <a:ext uri="{FF2B5EF4-FFF2-40B4-BE49-F238E27FC236}">
                <a16:creationId xmlns:a16="http://schemas.microsoft.com/office/drawing/2014/main" xmlns="" id="{E4FACAAA-0894-4ED6-894A-C7F68D96F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081" y="1264369"/>
            <a:ext cx="6794073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等边三角形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是轴对称图形，若沿着其中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一条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对称轴折叠，能产生什么特殊图形？</a:t>
            </a:r>
          </a:p>
        </p:txBody>
      </p:sp>
      <p:grpSp>
        <p:nvGrpSpPr>
          <p:cNvPr id="12" name="组合 1"/>
          <p:cNvGrpSpPr>
            <a:grpSpLocks/>
          </p:cNvGrpSpPr>
          <p:nvPr/>
        </p:nvGrpSpPr>
        <p:grpSpPr bwMode="auto">
          <a:xfrm>
            <a:off x="-12608" y="-68233"/>
            <a:ext cx="2006600" cy="493712"/>
            <a:chOff x="100" y="40"/>
            <a:chExt cx="3160" cy="778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导入新知</a:t>
              </a: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855380" y="742694"/>
            <a:ext cx="1428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702" y="3009819"/>
            <a:ext cx="1213728" cy="196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6722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7204" y="-18560"/>
            <a:ext cx="2017712" cy="477838"/>
            <a:chOff x="1588" y="25400"/>
            <a:chExt cx="2017712" cy="477838"/>
          </a:xfrm>
        </p:grpSpPr>
        <p:cxnSp>
          <p:nvCxnSpPr>
            <p:cNvPr id="3" name="直线连接符 14">
              <a:extLst>
                <a:ext uri="{FF2B5EF4-FFF2-40B4-BE49-F238E27FC236}">
                  <a16:creationId xmlns:a16="http://schemas.microsoft.com/office/drawing/2014/main" xmlns="" id="{52F6E86E-6460-440B-BE24-161FF7ECC980}"/>
                </a:ext>
              </a:extLst>
            </p:cNvPr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>
              <a:extLst>
                <a:ext uri="{FF2B5EF4-FFF2-40B4-BE49-F238E27FC236}">
                  <a16:creationId xmlns:a16="http://schemas.microsoft.com/office/drawing/2014/main" xmlns="" id="{3A3DC8A8-FF66-4525-881B-BC7A8DF4CA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2540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5" name="Freeform 74">
              <a:extLst>
                <a:ext uri="{FF2B5EF4-FFF2-40B4-BE49-F238E27FC236}">
                  <a16:creationId xmlns:a16="http://schemas.microsoft.com/office/drawing/2014/main" xmlns="" id="{92FE9318-1BDF-424F-9231-7E3C1A1D8DF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10001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11">
            <a:extLst>
              <a:ext uri="{FF2B5EF4-FFF2-40B4-BE49-F238E27FC236}">
                <a16:creationId xmlns="" xmlns:a16="http://schemas.microsoft.com/office/drawing/2014/main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307" y="3283163"/>
            <a:ext cx="7205662" cy="8883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探索含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30°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角的直角三角形的性质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198" y="1241425"/>
            <a:ext cx="7055836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会运用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含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30°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角的直角三角形的性质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进行有关的证明和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计算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6782" y="990355"/>
            <a:ext cx="7672671" cy="3516812"/>
            <a:chOff x="-38068" y="780805"/>
            <a:chExt cx="7672671" cy="3516812"/>
          </a:xfrm>
        </p:grpSpPr>
        <p:grpSp>
          <p:nvGrpSpPr>
            <p:cNvPr id="9" name="组合 14"/>
            <p:cNvGrpSpPr/>
            <p:nvPr/>
          </p:nvGrpSpPr>
          <p:grpSpPr>
            <a:xfrm>
              <a:off x="-38068" y="1641351"/>
              <a:ext cx="7672389" cy="2656266"/>
              <a:chOff x="224" y="2203"/>
              <a:chExt cx="13632" cy="5504"/>
            </a:xfrm>
          </p:grpSpPr>
          <p:sp>
            <p:nvSpPr>
              <p:cNvPr id="13" name="直接箭头连接符 12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4" name="肘形连接符 13"/>
              <p:cNvSpPr/>
              <p:nvPr/>
            </p:nvSpPr>
            <p:spPr>
              <a:xfrm rot="5400000" flipH="1" flipV="1">
                <a:off x="10792" y="4642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2" name="直接箭头连接符 11"/>
            <p:cNvCxnSpPr/>
            <p:nvPr/>
          </p:nvCxnSpPr>
          <p:spPr>
            <a:xfrm flipV="1">
              <a:off x="7634603" y="780805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0055923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xmlns="" id="{FEBF9B13-8F06-4431-8E28-DA03FD1C5A46}"/>
              </a:ext>
            </a:extLst>
          </p:cNvPr>
          <p:cNvSpPr txBox="1"/>
          <p:nvPr/>
        </p:nvSpPr>
        <p:spPr>
          <a:xfrm>
            <a:off x="769619" y="1054904"/>
            <a:ext cx="8288655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图，将两个相同的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含</a:t>
            </a:r>
            <a:r>
              <a:rPr lang="en-US" altLang="zh-CN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30°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角的三角尺摆放在一起，你能借助这个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图形找到</a:t>
            </a:r>
            <a:r>
              <a:rPr lang="en-US" altLang="zh-CN" sz="2400" b="1" dirty="0" err="1">
                <a:latin typeface="+mn-lt"/>
                <a:ea typeface="楷体" pitchFamily="49" charset="-122"/>
                <a:cs typeface="Times New Roman" panose="02020603050405020304" pitchFamily="18" charset="0"/>
              </a:rPr>
              <a:t>Rt△</a:t>
            </a:r>
            <a:r>
              <a:rPr lang="en-US" altLang="zh-CN" sz="2400" b="1" i="1" dirty="0" err="1">
                <a:latin typeface="+mn-lt"/>
                <a:ea typeface="楷体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的直角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边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与斜边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之间的数量关系吗？</a:t>
            </a:r>
          </a:p>
        </p:txBody>
      </p:sp>
      <p:grpSp>
        <p:nvGrpSpPr>
          <p:cNvPr id="2" name="组合 10">
            <a:extLst>
              <a:ext uri="{FF2B5EF4-FFF2-40B4-BE49-F238E27FC236}">
                <a16:creationId xmlns:a16="http://schemas.microsoft.com/office/drawing/2014/main" xmlns="" id="{E0ED48BF-F851-4239-BF82-F54995445C8F}"/>
              </a:ext>
            </a:extLst>
          </p:cNvPr>
          <p:cNvGrpSpPr>
            <a:grpSpLocks/>
          </p:cNvGrpSpPr>
          <p:nvPr/>
        </p:nvGrpSpPr>
        <p:grpSpPr bwMode="auto">
          <a:xfrm>
            <a:off x="2673350" y="2300288"/>
            <a:ext cx="1314450" cy="2209800"/>
            <a:chOff x="6012160" y="1973943"/>
            <a:chExt cx="1752983" cy="2946400"/>
          </a:xfrm>
        </p:grpSpPr>
        <p:pic>
          <p:nvPicPr>
            <p:cNvPr id="60419" name="Picture 5">
              <a:extLst>
                <a:ext uri="{FF2B5EF4-FFF2-40B4-BE49-F238E27FC236}">
                  <a16:creationId xmlns:a16="http://schemas.microsoft.com/office/drawing/2014/main" xmlns="" id="{67489633-43E7-40B2-A7A4-76C1ADBB9A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1988840"/>
              <a:ext cx="1733550" cy="2924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420" name="任意多边形 8">
              <a:extLst>
                <a:ext uri="{FF2B5EF4-FFF2-40B4-BE49-F238E27FC236}">
                  <a16:creationId xmlns:a16="http://schemas.microsoft.com/office/drawing/2014/main" xmlns="" id="{516726F2-BDE0-4AB8-BCCF-97D8FF42D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457" y="1973943"/>
              <a:ext cx="1712686" cy="2946400"/>
            </a:xfrm>
            <a:custGeom>
              <a:avLst/>
              <a:gdLst>
                <a:gd name="T0" fmla="*/ 1698172 w 1712686"/>
                <a:gd name="T1" fmla="*/ 0 h 2946400"/>
                <a:gd name="T2" fmla="*/ 0 w 1712686"/>
                <a:gd name="T3" fmla="*/ 2946400 h 2946400"/>
                <a:gd name="T4" fmla="*/ 1712686 w 1712686"/>
                <a:gd name="T5" fmla="*/ 2946400 h 2946400"/>
                <a:gd name="T6" fmla="*/ 1698172 w 1712686"/>
                <a:gd name="T7" fmla="*/ 0 h 2946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2686" h="2946400">
                  <a:moveTo>
                    <a:pt x="1698172" y="0"/>
                  </a:moveTo>
                  <a:lnTo>
                    <a:pt x="0" y="2946400"/>
                  </a:lnTo>
                  <a:lnTo>
                    <a:pt x="1712686" y="2946400"/>
                  </a:lnTo>
                  <a:lnTo>
                    <a:pt x="1698172" y="0"/>
                  </a:lnTo>
                  <a:close/>
                </a:path>
              </a:pathLst>
            </a:custGeom>
            <a:noFill/>
            <a:ln w="2540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1" name="任意多边形 9">
              <a:extLst>
                <a:ext uri="{FF2B5EF4-FFF2-40B4-BE49-F238E27FC236}">
                  <a16:creationId xmlns:a16="http://schemas.microsoft.com/office/drawing/2014/main" xmlns="" id="{44FAE59B-7877-4994-A61A-5EC55D971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0457" y="3091543"/>
              <a:ext cx="885372" cy="1509486"/>
            </a:xfrm>
            <a:custGeom>
              <a:avLst/>
              <a:gdLst>
                <a:gd name="T0" fmla="*/ 856343 w 885372"/>
                <a:gd name="T1" fmla="*/ 0 h 1509486"/>
                <a:gd name="T2" fmla="*/ 0 w 885372"/>
                <a:gd name="T3" fmla="*/ 1509486 h 1509486"/>
                <a:gd name="T4" fmla="*/ 885372 w 885372"/>
                <a:gd name="T5" fmla="*/ 1494971 h 1509486"/>
                <a:gd name="T6" fmla="*/ 856343 w 885372"/>
                <a:gd name="T7" fmla="*/ 0 h 1509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5372" h="1509486">
                  <a:moveTo>
                    <a:pt x="856343" y="0"/>
                  </a:moveTo>
                  <a:lnTo>
                    <a:pt x="0" y="1509486"/>
                  </a:lnTo>
                  <a:lnTo>
                    <a:pt x="885372" y="1494971"/>
                  </a:lnTo>
                  <a:lnTo>
                    <a:pt x="856343" y="0"/>
                  </a:lnTo>
                  <a:close/>
                </a:path>
              </a:pathLst>
            </a:custGeom>
            <a:noFill/>
            <a:ln w="2540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422" name="组合 16">
            <a:extLst>
              <a:ext uri="{FF2B5EF4-FFF2-40B4-BE49-F238E27FC236}">
                <a16:creationId xmlns:a16="http://schemas.microsoft.com/office/drawing/2014/main" xmlns="" id="{F0BA6513-6AF6-4680-B1BF-6380741AE8C7}"/>
              </a:ext>
            </a:extLst>
          </p:cNvPr>
          <p:cNvGrpSpPr>
            <a:grpSpLocks/>
          </p:cNvGrpSpPr>
          <p:nvPr/>
        </p:nvGrpSpPr>
        <p:grpSpPr bwMode="auto">
          <a:xfrm>
            <a:off x="5213350" y="2289175"/>
            <a:ext cx="1306513" cy="2232025"/>
            <a:chOff x="1756229" y="2249714"/>
            <a:chExt cx="1741714" cy="2975429"/>
          </a:xfrm>
        </p:grpSpPr>
        <p:pic>
          <p:nvPicPr>
            <p:cNvPr id="60423" name="Picture 6">
              <a:extLst>
                <a:ext uri="{FF2B5EF4-FFF2-40B4-BE49-F238E27FC236}">
                  <a16:creationId xmlns:a16="http://schemas.microsoft.com/office/drawing/2014/main" xmlns="" id="{52F8780E-C764-4EF7-9DF8-1CD2F2DEA4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2276872"/>
              <a:ext cx="1733550" cy="291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424" name="任意多边形 13">
              <a:extLst>
                <a:ext uri="{FF2B5EF4-FFF2-40B4-BE49-F238E27FC236}">
                  <a16:creationId xmlns:a16="http://schemas.microsoft.com/office/drawing/2014/main" xmlns="" id="{8DA47C3B-541E-453E-82B2-C869190F9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214" y="3399972"/>
              <a:ext cx="885371" cy="1480457"/>
            </a:xfrm>
            <a:custGeom>
              <a:avLst/>
              <a:gdLst>
                <a:gd name="T0" fmla="*/ 0 w 885371"/>
                <a:gd name="T1" fmla="*/ 0 h 1480457"/>
                <a:gd name="T2" fmla="*/ 29028 w 885371"/>
                <a:gd name="T3" fmla="*/ 1480457 h 1480457"/>
                <a:gd name="T4" fmla="*/ 885371 w 885371"/>
                <a:gd name="T5" fmla="*/ 1465943 h 1480457"/>
                <a:gd name="T6" fmla="*/ 0 w 885371"/>
                <a:gd name="T7" fmla="*/ 0 h 1480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5371" h="1480457">
                  <a:moveTo>
                    <a:pt x="0" y="0"/>
                  </a:moveTo>
                  <a:lnTo>
                    <a:pt x="29028" y="1480457"/>
                  </a:lnTo>
                  <a:lnTo>
                    <a:pt x="885371" y="14659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5" name="任意多边形 15">
              <a:extLst>
                <a:ext uri="{FF2B5EF4-FFF2-40B4-BE49-F238E27FC236}">
                  <a16:creationId xmlns:a16="http://schemas.microsoft.com/office/drawing/2014/main" xmlns="" id="{A679E804-F6A7-456B-8338-D5BAA008D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229" y="2249714"/>
              <a:ext cx="1741714" cy="2975429"/>
            </a:xfrm>
            <a:custGeom>
              <a:avLst/>
              <a:gdLst>
                <a:gd name="T0" fmla="*/ 0 w 1741714"/>
                <a:gd name="T1" fmla="*/ 0 h 2975429"/>
                <a:gd name="T2" fmla="*/ 29028 w 1741714"/>
                <a:gd name="T3" fmla="*/ 2975429 h 2975429"/>
                <a:gd name="T4" fmla="*/ 1741714 w 1741714"/>
                <a:gd name="T5" fmla="*/ 2960915 h 2975429"/>
                <a:gd name="T6" fmla="*/ 0 w 1741714"/>
                <a:gd name="T7" fmla="*/ 0 h 2975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1714" h="2975429">
                  <a:moveTo>
                    <a:pt x="0" y="0"/>
                  </a:moveTo>
                  <a:lnTo>
                    <a:pt x="29028" y="2975429"/>
                  </a:lnTo>
                  <a:lnTo>
                    <a:pt x="1741714" y="29609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rgbClr val="CC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0426" name="圆角矩形 18">
            <a:extLst>
              <a:ext uri="{FF2B5EF4-FFF2-40B4-BE49-F238E27FC236}">
                <a16:creationId xmlns:a16="http://schemas.microsoft.com/office/drawing/2014/main" xmlns="" id="{A4C573EA-CC2A-4757-8D9A-1575D82B7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7288" y="4611688"/>
            <a:ext cx="757237" cy="3794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分离</a:t>
            </a:r>
          </a:p>
        </p:txBody>
      </p:sp>
      <p:sp>
        <p:nvSpPr>
          <p:cNvPr id="60427" name="圆角矩形 19">
            <a:extLst>
              <a:ext uri="{FF2B5EF4-FFF2-40B4-BE49-F238E27FC236}">
                <a16:creationId xmlns:a16="http://schemas.microsoft.com/office/drawing/2014/main" xmlns="" id="{1D40AD98-D692-4D74-B746-AA9A22B0B0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8500" y="4611688"/>
            <a:ext cx="757238" cy="3794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拼接</a:t>
            </a:r>
          </a:p>
        </p:txBody>
      </p:sp>
      <p:sp>
        <p:nvSpPr>
          <p:cNvPr id="60428" name="文本框 1">
            <a:extLst>
              <a:ext uri="{FF2B5EF4-FFF2-40B4-BE49-F238E27FC236}">
                <a16:creationId xmlns:a16="http://schemas.microsoft.com/office/drawing/2014/main" xmlns="" id="{BD506357-82D4-4FA2-8554-8C36F1540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0813" y="2078038"/>
            <a:ext cx="3603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</a:p>
        </p:txBody>
      </p:sp>
      <p:sp>
        <p:nvSpPr>
          <p:cNvPr id="60429" name="文本框 4">
            <a:extLst>
              <a:ext uri="{FF2B5EF4-FFF2-40B4-BE49-F238E27FC236}">
                <a16:creationId xmlns:a16="http://schemas.microsoft.com/office/drawing/2014/main" xmlns="" id="{51C82399-9E6D-47C9-9F2F-AF8B36FA30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7800" y="4262438"/>
            <a:ext cx="3603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</a:p>
        </p:txBody>
      </p:sp>
      <p:sp>
        <p:nvSpPr>
          <p:cNvPr id="60430" name="文本框 6">
            <a:extLst>
              <a:ext uri="{FF2B5EF4-FFF2-40B4-BE49-F238E27FC236}">
                <a16:creationId xmlns:a16="http://schemas.microsoft.com/office/drawing/2014/main" xmlns="" id="{2718BBD2-0E8C-4F5D-8A2F-CDDC5D425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3150" y="4333875"/>
            <a:ext cx="3603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60438" name="文本框 6151">
            <a:extLst>
              <a:ext uri="{FF2B5EF4-FFF2-40B4-BE49-F238E27FC236}">
                <a16:creationId xmlns:a16="http://schemas.microsoft.com/office/drawing/2014/main" xmlns="" id="{940F4FC5-3BC4-4B65-B88B-FD9006F68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838" y="507438"/>
            <a:ext cx="41624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含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°角的直角三角形的性质</a:t>
            </a:r>
          </a:p>
        </p:txBody>
      </p:sp>
      <p:grpSp>
        <p:nvGrpSpPr>
          <p:cNvPr id="25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21735" y="-60325"/>
            <a:ext cx="2006600" cy="478473"/>
            <a:chOff x="248" y="40"/>
            <a:chExt cx="3160" cy="753"/>
          </a:xfrm>
        </p:grpSpPr>
        <p:cxnSp>
          <p:nvCxnSpPr>
            <p:cNvPr id="26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49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4"/>
          <p:cNvGrpSpPr>
            <a:grpSpLocks/>
          </p:cNvGrpSpPr>
          <p:nvPr/>
        </p:nvGrpSpPr>
        <p:grpSpPr bwMode="auto">
          <a:xfrm>
            <a:off x="1494988" y="561539"/>
            <a:ext cx="1685925" cy="409790"/>
            <a:chOff x="3485" y="1168"/>
            <a:chExt cx="2654" cy="644"/>
          </a:xfrm>
        </p:grpSpPr>
        <p:sp>
          <p:nvSpPr>
            <p:cNvPr id="31" name="圆角矩形 30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3755" y="1203"/>
              <a:ext cx="2115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Times New Roman"/>
                <a:ea typeface="黑体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66580" y="1066358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04526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399 0.000000 L -0.001879 -0.002685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04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2.96296E-6 L 0.13437 -0.00185 " pathEditMode="fixed" rAng="0" ptsTypes="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51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3" name="直线连接符 14">
              <a:extLst>
                <a:ext uri="{FF2B5EF4-FFF2-40B4-BE49-F238E27FC236}">
                  <a16:creationId xmlns="" xmlns:a16="http://schemas.microsoft.com/office/drawing/2014/main" id="{797A2E85-763C-4538-82CC-C85E9F2E552E}"/>
                </a:ext>
              </a:extLst>
            </p:cNvPr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>
              <a:extLst>
                <a:ext uri="{FF2B5EF4-FFF2-40B4-BE49-F238E27FC236}">
                  <a16:creationId xmlns="" xmlns:a16="http://schemas.microsoft.com/office/drawing/2014/main" id="{D72F3D9E-C7DB-42FF-97D4-023A9E1153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</a:p>
          </p:txBody>
        </p:sp>
        <p:sp>
          <p:nvSpPr>
            <p:cNvPr id="5" name="Freeform 74">
              <a:extLst>
                <a:ext uri="{FF2B5EF4-FFF2-40B4-BE49-F238E27FC236}">
                  <a16:creationId xmlns="" xmlns:a16="http://schemas.microsoft.com/office/drawing/2014/main" id="{4AF2A977-E134-4FD8-B846-9D714D2196E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11">
            <a:extLst>
              <a:ext uri="{FF2B5EF4-FFF2-40B4-BE49-F238E27FC236}">
                <a16:creationId xmlns="" xmlns:a16="http://schemas.microsoft.com/office/drawing/2014/main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028" y="3324225"/>
            <a:ext cx="7205662" cy="11239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等边三角形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的定义，等边三角形与等腰三角形的关系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0177" y="2040755"/>
            <a:ext cx="6838948" cy="10915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探索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等边三角形的性质和判定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6782" y="485287"/>
            <a:ext cx="8102104" cy="4021880"/>
            <a:chOff x="-38068" y="275737"/>
            <a:chExt cx="8102104" cy="4021880"/>
          </a:xfrm>
        </p:grpSpPr>
        <p:grpSp>
          <p:nvGrpSpPr>
            <p:cNvPr id="9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13" name="直接箭头连接符 12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4" name="肘形连接符 13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0" name="直接连接符 9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1152" y="639352"/>
            <a:ext cx="6838948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能运用等边三角形的性质和判定进行计算和证明．</a:t>
            </a:r>
          </a:p>
        </p:txBody>
      </p:sp>
    </p:spTree>
    <p:extLst>
      <p:ext uri="{BB962C8B-B14F-4D97-AF65-F5344CB8AC3E}">
        <p14:creationId xmlns:p14="http://schemas.microsoft.com/office/powerpoint/2010/main" val="213958276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角三角形 19">
            <a:extLst>
              <a:ext uri="{FF2B5EF4-FFF2-40B4-BE49-F238E27FC236}">
                <a16:creationId xmlns:a16="http://schemas.microsoft.com/office/drawing/2014/main" xmlns="" id="{0543AE0E-B23E-4D9E-B6C7-7397F8F3337D}"/>
              </a:ext>
            </a:extLst>
          </p:cNvPr>
          <p:cNvSpPr/>
          <p:nvPr/>
        </p:nvSpPr>
        <p:spPr bwMode="auto">
          <a:xfrm>
            <a:off x="3908425" y="2133600"/>
            <a:ext cx="1243013" cy="2051050"/>
          </a:xfrm>
          <a:prstGeom prst="rtTriangl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46F2FBF-2F57-4763-9980-DBF9340210F3}"/>
              </a:ext>
            </a:extLst>
          </p:cNvPr>
          <p:cNvSpPr txBox="1"/>
          <p:nvPr/>
        </p:nvSpPr>
        <p:spPr>
          <a:xfrm>
            <a:off x="1436915" y="567283"/>
            <a:ext cx="74499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将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一张等边三角形纸片，沿一边上的高对折，如图所示，你有什么发现？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024FC727-D1E5-4FBD-8848-D6A2E5655DC1}"/>
              </a:ext>
            </a:extLst>
          </p:cNvPr>
          <p:cNvSpPr/>
          <p:nvPr/>
        </p:nvSpPr>
        <p:spPr bwMode="auto">
          <a:xfrm>
            <a:off x="2732088" y="2112963"/>
            <a:ext cx="2376487" cy="2047875"/>
          </a:xfrm>
          <a:prstGeom prst="triangle">
            <a:avLst/>
          </a:prstGeom>
          <a:solidFill>
            <a:schemeClr val="accent6">
              <a:lumMod val="75000"/>
              <a:alpha val="2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xmlns="" id="{3ED856D1-20A2-41BB-9DDA-CB79A4C910E8}"/>
              </a:ext>
            </a:extLst>
          </p:cNvPr>
          <p:cNvSpPr/>
          <p:nvPr/>
        </p:nvSpPr>
        <p:spPr bwMode="auto">
          <a:xfrm>
            <a:off x="5448300" y="1951038"/>
            <a:ext cx="0" cy="2052637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7" name="任意多边形 6">
            <a:extLst>
              <a:ext uri="{FF2B5EF4-FFF2-40B4-BE49-F238E27FC236}">
                <a16:creationId xmlns:a16="http://schemas.microsoft.com/office/drawing/2014/main" xmlns="" id="{F9EC867E-6156-4B87-B72E-FE21A08272FC}"/>
              </a:ext>
            </a:extLst>
          </p:cNvPr>
          <p:cNvSpPr/>
          <p:nvPr/>
        </p:nvSpPr>
        <p:spPr bwMode="auto">
          <a:xfrm>
            <a:off x="2752725" y="2135188"/>
            <a:ext cx="1185863" cy="2068512"/>
          </a:xfrm>
          <a:custGeom>
            <a:avLst/>
            <a:gdLst>
              <a:gd name="connsiteX0" fmla="*/ 1567543 w 1582057"/>
              <a:gd name="connsiteY0" fmla="*/ 0 h 2757715"/>
              <a:gd name="connsiteX1" fmla="*/ 0 w 1582057"/>
              <a:gd name="connsiteY1" fmla="*/ 2757715 h 2757715"/>
              <a:gd name="connsiteX2" fmla="*/ 1582057 w 1582057"/>
              <a:gd name="connsiteY2" fmla="*/ 2743200 h 2757715"/>
              <a:gd name="connsiteX3" fmla="*/ 1567543 w 1582057"/>
              <a:gd name="connsiteY3" fmla="*/ 0 h 275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2057" h="2757715">
                <a:moveTo>
                  <a:pt x="1567543" y="0"/>
                </a:moveTo>
                <a:lnTo>
                  <a:pt x="0" y="2757715"/>
                </a:lnTo>
                <a:lnTo>
                  <a:pt x="1582057" y="2743200"/>
                </a:lnTo>
                <a:lnTo>
                  <a:pt x="1567543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xmlns="" id="{1EA3B45C-1985-4607-86FB-E48D4BE12F4D}"/>
              </a:ext>
            </a:extLst>
          </p:cNvPr>
          <p:cNvSpPr/>
          <p:nvPr/>
        </p:nvSpPr>
        <p:spPr bwMode="auto">
          <a:xfrm>
            <a:off x="3906838" y="2144713"/>
            <a:ext cx="82550" cy="205422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xmlns="" id="{121DA00E-8563-46A5-AE93-514D7A049026}"/>
              </a:ext>
            </a:extLst>
          </p:cNvPr>
          <p:cNvSpPr/>
          <p:nvPr/>
        </p:nvSpPr>
        <p:spPr bwMode="auto">
          <a:xfrm>
            <a:off x="3906838" y="2135188"/>
            <a:ext cx="136525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xmlns="" id="{3192D52D-B232-4128-96EC-81D299CB93E3}"/>
              </a:ext>
            </a:extLst>
          </p:cNvPr>
          <p:cNvSpPr/>
          <p:nvPr/>
        </p:nvSpPr>
        <p:spPr bwMode="auto">
          <a:xfrm>
            <a:off x="3892550" y="2124075"/>
            <a:ext cx="188913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1" name="直角三角形 10">
            <a:extLst>
              <a:ext uri="{FF2B5EF4-FFF2-40B4-BE49-F238E27FC236}">
                <a16:creationId xmlns:a16="http://schemas.microsoft.com/office/drawing/2014/main" xmlns="" id="{B5B20564-5FEA-409A-B6F8-354579154778}"/>
              </a:ext>
            </a:extLst>
          </p:cNvPr>
          <p:cNvSpPr/>
          <p:nvPr/>
        </p:nvSpPr>
        <p:spPr bwMode="auto">
          <a:xfrm>
            <a:off x="3908425" y="2135188"/>
            <a:ext cx="215900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2" name="直角三角形 11">
            <a:extLst>
              <a:ext uri="{FF2B5EF4-FFF2-40B4-BE49-F238E27FC236}">
                <a16:creationId xmlns:a16="http://schemas.microsoft.com/office/drawing/2014/main" xmlns="" id="{070897EB-33DD-441A-822C-78F2D0714F7D}"/>
              </a:ext>
            </a:extLst>
          </p:cNvPr>
          <p:cNvSpPr/>
          <p:nvPr/>
        </p:nvSpPr>
        <p:spPr bwMode="auto">
          <a:xfrm>
            <a:off x="3908425" y="2133600"/>
            <a:ext cx="269875" cy="2052638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xmlns="" id="{C2128D5B-0057-40F4-9621-22DC9143691D}"/>
              </a:ext>
            </a:extLst>
          </p:cNvPr>
          <p:cNvSpPr/>
          <p:nvPr/>
        </p:nvSpPr>
        <p:spPr bwMode="auto">
          <a:xfrm>
            <a:off x="3908425" y="2133600"/>
            <a:ext cx="404813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xmlns="" id="{578B18CB-2D7F-4C63-9F71-5557764AD026}"/>
              </a:ext>
            </a:extLst>
          </p:cNvPr>
          <p:cNvSpPr/>
          <p:nvPr/>
        </p:nvSpPr>
        <p:spPr bwMode="auto">
          <a:xfrm>
            <a:off x="3908425" y="2133600"/>
            <a:ext cx="539750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5" name="直角三角形 14">
            <a:extLst>
              <a:ext uri="{FF2B5EF4-FFF2-40B4-BE49-F238E27FC236}">
                <a16:creationId xmlns:a16="http://schemas.microsoft.com/office/drawing/2014/main" xmlns="" id="{A43DE7A4-86DC-4F71-B7B6-87CCB2607519}"/>
              </a:ext>
            </a:extLst>
          </p:cNvPr>
          <p:cNvSpPr/>
          <p:nvPr/>
        </p:nvSpPr>
        <p:spPr bwMode="auto">
          <a:xfrm>
            <a:off x="3908425" y="2133600"/>
            <a:ext cx="674688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6" name="直角三角形 15">
            <a:extLst>
              <a:ext uri="{FF2B5EF4-FFF2-40B4-BE49-F238E27FC236}">
                <a16:creationId xmlns:a16="http://schemas.microsoft.com/office/drawing/2014/main" xmlns="" id="{4F4BCF5B-70F5-4500-A1E6-858AE58403C2}"/>
              </a:ext>
            </a:extLst>
          </p:cNvPr>
          <p:cNvSpPr/>
          <p:nvPr/>
        </p:nvSpPr>
        <p:spPr bwMode="auto">
          <a:xfrm>
            <a:off x="3908425" y="2133600"/>
            <a:ext cx="809625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xmlns="" id="{DC0EA99D-83D8-4B71-B554-8CD4C99D4704}"/>
              </a:ext>
            </a:extLst>
          </p:cNvPr>
          <p:cNvSpPr/>
          <p:nvPr/>
        </p:nvSpPr>
        <p:spPr bwMode="auto">
          <a:xfrm>
            <a:off x="3908425" y="2133600"/>
            <a:ext cx="944563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xmlns="" id="{1B4146CC-8E28-40F2-8425-18BF830707B3}"/>
              </a:ext>
            </a:extLst>
          </p:cNvPr>
          <p:cNvSpPr/>
          <p:nvPr/>
        </p:nvSpPr>
        <p:spPr bwMode="auto">
          <a:xfrm>
            <a:off x="3919538" y="2133600"/>
            <a:ext cx="1106487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9" name="直角三角形 18">
            <a:extLst>
              <a:ext uri="{FF2B5EF4-FFF2-40B4-BE49-F238E27FC236}">
                <a16:creationId xmlns:a16="http://schemas.microsoft.com/office/drawing/2014/main" xmlns="" id="{3EAA10C4-8633-4617-82FD-A11EA7128886}"/>
              </a:ext>
            </a:extLst>
          </p:cNvPr>
          <p:cNvSpPr/>
          <p:nvPr/>
        </p:nvSpPr>
        <p:spPr bwMode="auto">
          <a:xfrm>
            <a:off x="3906838" y="2124075"/>
            <a:ext cx="1244600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0" name="任意多边形 29">
            <a:extLst>
              <a:ext uri="{FF2B5EF4-FFF2-40B4-BE49-F238E27FC236}">
                <a16:creationId xmlns:a16="http://schemas.microsoft.com/office/drawing/2014/main" xmlns="" id="{91874EB5-3D25-4F04-ABAB-3D19EEB68BD8}"/>
              </a:ext>
            </a:extLst>
          </p:cNvPr>
          <p:cNvSpPr/>
          <p:nvPr/>
        </p:nvSpPr>
        <p:spPr bwMode="auto">
          <a:xfrm>
            <a:off x="5448300" y="1951038"/>
            <a:ext cx="0" cy="2066925"/>
          </a:xfrm>
          <a:custGeom>
            <a:avLst/>
            <a:gdLst>
              <a:gd name="connsiteX0" fmla="*/ 1567543 w 1582057"/>
              <a:gd name="connsiteY0" fmla="*/ 0 h 2757715"/>
              <a:gd name="connsiteX1" fmla="*/ 0 w 1582057"/>
              <a:gd name="connsiteY1" fmla="*/ 2757715 h 2757715"/>
              <a:gd name="connsiteX2" fmla="*/ 1582057 w 1582057"/>
              <a:gd name="connsiteY2" fmla="*/ 2743200 h 2757715"/>
              <a:gd name="connsiteX3" fmla="*/ 1567543 w 1582057"/>
              <a:gd name="connsiteY3" fmla="*/ 0 h 275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2057" h="2757715">
                <a:moveTo>
                  <a:pt x="1567543" y="0"/>
                </a:moveTo>
                <a:lnTo>
                  <a:pt x="0" y="2757715"/>
                </a:lnTo>
                <a:lnTo>
                  <a:pt x="1582057" y="2743200"/>
                </a:lnTo>
                <a:lnTo>
                  <a:pt x="1567543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grpSp>
        <p:nvGrpSpPr>
          <p:cNvPr id="25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26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430531" y="64383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74892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2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3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4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5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6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7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8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9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1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511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12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2B34F41-1B2A-48E0-A76A-B5A17ECB4757}"/>
              </a:ext>
            </a:extLst>
          </p:cNvPr>
          <p:cNvSpPr txBox="1"/>
          <p:nvPr/>
        </p:nvSpPr>
        <p:spPr>
          <a:xfrm>
            <a:off x="593826" y="2886236"/>
            <a:ext cx="894578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宋体" pitchFamily="2" charset="-122"/>
                <a:cs typeface="+mn-ea"/>
              </a:rPr>
              <a:t>性质：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C7EB9DB-031B-476A-B118-6DEF0CB56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891" y="3347901"/>
            <a:ext cx="536044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    </a:t>
            </a:r>
            <a:r>
              <a:rPr lang="zh-CN" altLang="en-US" sz="2400" b="1" dirty="0">
                <a:latin typeface="宋体" pitchFamily="2" charset="-122"/>
              </a:rPr>
              <a:t>在直角三角形中，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如果一个锐角等于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30°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，那么它所对的直角边等于斜边的一半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.</a:t>
            </a:r>
          </a:p>
        </p:txBody>
      </p:sp>
      <p:grpSp>
        <p:nvGrpSpPr>
          <p:cNvPr id="3" name="组合 28">
            <a:extLst>
              <a:ext uri="{FF2B5EF4-FFF2-40B4-BE49-F238E27FC236}">
                <a16:creationId xmlns:a16="http://schemas.microsoft.com/office/drawing/2014/main" xmlns="" id="{F63CDA57-376F-43B4-B1E7-A616EEA79DAB}"/>
              </a:ext>
            </a:extLst>
          </p:cNvPr>
          <p:cNvGrpSpPr>
            <a:grpSpLocks/>
          </p:cNvGrpSpPr>
          <p:nvPr/>
        </p:nvGrpSpPr>
        <p:grpSpPr bwMode="auto">
          <a:xfrm>
            <a:off x="6008688" y="1081611"/>
            <a:ext cx="3135312" cy="2884487"/>
            <a:chOff x="3074908" y="1052736"/>
            <a:chExt cx="4178751" cy="3845835"/>
          </a:xfrm>
        </p:grpSpPr>
        <p:grpSp>
          <p:nvGrpSpPr>
            <p:cNvPr id="62468" name="组合 22">
              <a:extLst>
                <a:ext uri="{FF2B5EF4-FFF2-40B4-BE49-F238E27FC236}">
                  <a16:creationId xmlns:a16="http://schemas.microsoft.com/office/drawing/2014/main" xmlns="" id="{D172BC25-1F57-4477-B5A1-38520426E3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1880" y="1484784"/>
              <a:ext cx="3471504" cy="2975429"/>
              <a:chOff x="1691680" y="1168286"/>
              <a:chExt cx="3471504" cy="2975429"/>
            </a:xfrm>
          </p:grpSpPr>
          <p:grpSp>
            <p:nvGrpSpPr>
              <p:cNvPr id="62469" name="组合 14">
                <a:extLst>
                  <a:ext uri="{FF2B5EF4-FFF2-40B4-BE49-F238E27FC236}">
                    <a16:creationId xmlns:a16="http://schemas.microsoft.com/office/drawing/2014/main" xmlns="" id="{C4265C0D-F80F-4887-83F0-CCF983AC423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91680" y="1196752"/>
                <a:ext cx="1752983" cy="2946400"/>
                <a:chOff x="6012160" y="1973943"/>
                <a:chExt cx="1752983" cy="2946400"/>
              </a:xfrm>
            </p:grpSpPr>
            <p:pic>
              <p:nvPicPr>
                <p:cNvPr id="62470" name="Picture 5">
                  <a:extLst>
                    <a:ext uri="{FF2B5EF4-FFF2-40B4-BE49-F238E27FC236}">
                      <a16:creationId xmlns:a16="http://schemas.microsoft.com/office/drawing/2014/main" xmlns="" id="{459421CE-F707-4EDE-A0D5-A0776FED934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12160" y="1988840"/>
                  <a:ext cx="1733550" cy="29241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2471" name="任意多边形 16">
                  <a:extLst>
                    <a:ext uri="{FF2B5EF4-FFF2-40B4-BE49-F238E27FC236}">
                      <a16:creationId xmlns:a16="http://schemas.microsoft.com/office/drawing/2014/main" xmlns="" id="{5E683B35-5633-4CA4-A737-BACAB19265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52457" y="1973943"/>
                  <a:ext cx="1712686" cy="2946400"/>
                </a:xfrm>
                <a:custGeom>
                  <a:avLst/>
                  <a:gdLst>
                    <a:gd name="T0" fmla="*/ 1698172 w 1712686"/>
                    <a:gd name="T1" fmla="*/ 0 h 2946400"/>
                    <a:gd name="T2" fmla="*/ 0 w 1712686"/>
                    <a:gd name="T3" fmla="*/ 2946400 h 2946400"/>
                    <a:gd name="T4" fmla="*/ 1712686 w 1712686"/>
                    <a:gd name="T5" fmla="*/ 2946400 h 2946400"/>
                    <a:gd name="T6" fmla="*/ 1698172 w 1712686"/>
                    <a:gd name="T7" fmla="*/ 0 h 2946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12686" h="2946400">
                      <a:moveTo>
                        <a:pt x="1698172" y="0"/>
                      </a:moveTo>
                      <a:lnTo>
                        <a:pt x="0" y="2946400"/>
                      </a:lnTo>
                      <a:lnTo>
                        <a:pt x="1712686" y="2946400"/>
                      </a:lnTo>
                      <a:lnTo>
                        <a:pt x="1698172" y="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CC006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72" name="任意多边形 17">
                  <a:extLst>
                    <a:ext uri="{FF2B5EF4-FFF2-40B4-BE49-F238E27FC236}">
                      <a16:creationId xmlns:a16="http://schemas.microsoft.com/office/drawing/2014/main" xmlns="" id="{51684437-44A4-43F2-BBF1-371C6EC7C7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60457" y="3091543"/>
                  <a:ext cx="885372" cy="1509486"/>
                </a:xfrm>
                <a:custGeom>
                  <a:avLst/>
                  <a:gdLst>
                    <a:gd name="T0" fmla="*/ 856343 w 885372"/>
                    <a:gd name="T1" fmla="*/ 0 h 1509486"/>
                    <a:gd name="T2" fmla="*/ 0 w 885372"/>
                    <a:gd name="T3" fmla="*/ 1509486 h 1509486"/>
                    <a:gd name="T4" fmla="*/ 885372 w 885372"/>
                    <a:gd name="T5" fmla="*/ 1494971 h 1509486"/>
                    <a:gd name="T6" fmla="*/ 856343 w 885372"/>
                    <a:gd name="T7" fmla="*/ 0 h 1509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85372" h="1509486">
                      <a:moveTo>
                        <a:pt x="856343" y="0"/>
                      </a:moveTo>
                      <a:lnTo>
                        <a:pt x="0" y="1509486"/>
                      </a:lnTo>
                      <a:lnTo>
                        <a:pt x="885372" y="1494971"/>
                      </a:lnTo>
                      <a:lnTo>
                        <a:pt x="856343" y="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CC006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473" name="组合 18">
                <a:extLst>
                  <a:ext uri="{FF2B5EF4-FFF2-40B4-BE49-F238E27FC236}">
                    <a16:creationId xmlns:a16="http://schemas.microsoft.com/office/drawing/2014/main" xmlns="" id="{1CDC8C35-6722-484A-8C3D-61CD2FA1E5E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19872" y="1168286"/>
                <a:ext cx="1743312" cy="2975429"/>
                <a:chOff x="1756229" y="2249714"/>
                <a:chExt cx="1743312" cy="2975429"/>
              </a:xfrm>
            </p:grpSpPr>
            <p:pic>
              <p:nvPicPr>
                <p:cNvPr id="62474" name="Picture 6">
                  <a:extLst>
                    <a:ext uri="{FF2B5EF4-FFF2-40B4-BE49-F238E27FC236}">
                      <a16:creationId xmlns:a16="http://schemas.microsoft.com/office/drawing/2014/main" xmlns="" id="{8F7D1111-BA57-44A8-874E-5D298E60E75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65991" y="2276872"/>
                  <a:ext cx="1733550" cy="29146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2475" name="任意多边形 20">
                  <a:extLst>
                    <a:ext uri="{FF2B5EF4-FFF2-40B4-BE49-F238E27FC236}">
                      <a16:creationId xmlns:a16="http://schemas.microsoft.com/office/drawing/2014/main" xmlns="" id="{D2135ECF-F79A-470E-A207-E3002C202D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9214" y="3399972"/>
                  <a:ext cx="885371" cy="1480457"/>
                </a:xfrm>
                <a:custGeom>
                  <a:avLst/>
                  <a:gdLst>
                    <a:gd name="T0" fmla="*/ 0 w 885371"/>
                    <a:gd name="T1" fmla="*/ 0 h 1480457"/>
                    <a:gd name="T2" fmla="*/ 29028 w 885371"/>
                    <a:gd name="T3" fmla="*/ 1480457 h 1480457"/>
                    <a:gd name="T4" fmla="*/ 885371 w 885371"/>
                    <a:gd name="T5" fmla="*/ 1465943 h 1480457"/>
                    <a:gd name="T6" fmla="*/ 0 w 885371"/>
                    <a:gd name="T7" fmla="*/ 0 h 14804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85371" h="1480457">
                      <a:moveTo>
                        <a:pt x="0" y="0"/>
                      </a:moveTo>
                      <a:lnTo>
                        <a:pt x="29028" y="1480457"/>
                      </a:lnTo>
                      <a:lnTo>
                        <a:pt x="885371" y="14659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CC006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76" name="任意多边形 21">
                  <a:extLst>
                    <a:ext uri="{FF2B5EF4-FFF2-40B4-BE49-F238E27FC236}">
                      <a16:creationId xmlns:a16="http://schemas.microsoft.com/office/drawing/2014/main" xmlns="" id="{CB8C6D69-3265-4919-9F60-1EB5301843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56229" y="2249714"/>
                  <a:ext cx="1741714" cy="2975429"/>
                </a:xfrm>
                <a:custGeom>
                  <a:avLst/>
                  <a:gdLst>
                    <a:gd name="T0" fmla="*/ 0 w 1741714"/>
                    <a:gd name="T1" fmla="*/ 0 h 2975429"/>
                    <a:gd name="T2" fmla="*/ 29028 w 1741714"/>
                    <a:gd name="T3" fmla="*/ 2975429 h 2975429"/>
                    <a:gd name="T4" fmla="*/ 1741714 w 1741714"/>
                    <a:gd name="T5" fmla="*/ 2960915 h 2975429"/>
                    <a:gd name="T6" fmla="*/ 0 w 1741714"/>
                    <a:gd name="T7" fmla="*/ 0 h 2975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41714" h="2975429">
                      <a:moveTo>
                        <a:pt x="0" y="0"/>
                      </a:moveTo>
                      <a:lnTo>
                        <a:pt x="29028" y="2975429"/>
                      </a:lnTo>
                      <a:lnTo>
                        <a:pt x="1741714" y="29609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CC006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2477" name="TextBox 24">
              <a:extLst>
                <a:ext uri="{FF2B5EF4-FFF2-40B4-BE49-F238E27FC236}">
                  <a16:creationId xmlns:a16="http://schemas.microsoft.com/office/drawing/2014/main" xmlns="" id="{C2871DCC-F366-4B3B-B866-E8B7D67F01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04048" y="1052736"/>
              <a:ext cx="446994" cy="491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78" name="TextBox 25">
              <a:extLst>
                <a:ext uri="{FF2B5EF4-FFF2-40B4-BE49-F238E27FC236}">
                  <a16:creationId xmlns:a16="http://schemas.microsoft.com/office/drawing/2014/main" xmlns="" id="{142588B9-2AD2-4708-9E4F-13F2EB7B80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4908" y="4350001"/>
              <a:ext cx="446994" cy="491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79" name="TextBox 26">
              <a:extLst>
                <a:ext uri="{FF2B5EF4-FFF2-40B4-BE49-F238E27FC236}">
                  <a16:creationId xmlns:a16="http://schemas.microsoft.com/office/drawing/2014/main" xmlns="" id="{EB383428-873A-4B69-AB11-37B69B4AA6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8562" y="4407495"/>
              <a:ext cx="446994" cy="491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80" name="TextBox 27">
              <a:extLst>
                <a:ext uri="{FF2B5EF4-FFF2-40B4-BE49-F238E27FC236}">
                  <a16:creationId xmlns:a16="http://schemas.microsoft.com/office/drawing/2014/main" xmlns="" id="{50989AE3-48C8-4653-9A1D-1852B20756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9734" y="4393570"/>
              <a:ext cx="463925" cy="491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BA878E5E-F871-4DA6-AE0F-31613ED92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467" y="651621"/>
            <a:ext cx="74478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楷体" pitchFamily="49" charset="-122"/>
              </a:rPr>
              <a:t>如图，显然，△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成轴对称图形，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065CEF8-0114-4A03-B123-407892CCB2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942" y="1147417"/>
            <a:ext cx="52693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楷体" pitchFamily="49" charset="-122"/>
              </a:rPr>
              <a:t>因此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AB=AD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 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BAD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=2×30°=60°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62162608-7DB7-49AB-ABE1-777682FD3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942" y="1669660"/>
            <a:ext cx="42979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楷体" pitchFamily="49" charset="-122"/>
              </a:rPr>
              <a:t>从而△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是一个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等边三角形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462CB84-FF81-4DD2-AB10-66515A0E5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345" y="2219539"/>
            <a:ext cx="20281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楷体" pitchFamily="49" charset="-122"/>
              </a:rPr>
              <a:t>再由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BD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grpSp>
        <p:nvGrpSpPr>
          <p:cNvPr id="7" name="组合 34">
            <a:extLst>
              <a:ext uri="{FF2B5EF4-FFF2-40B4-BE49-F238E27FC236}">
                <a16:creationId xmlns:a16="http://schemas.microsoft.com/office/drawing/2014/main" xmlns="" id="{030EE888-3AF3-499F-8305-8FCBC64DC390}"/>
              </a:ext>
            </a:extLst>
          </p:cNvPr>
          <p:cNvGrpSpPr>
            <a:grpSpLocks/>
          </p:cNvGrpSpPr>
          <p:nvPr/>
        </p:nvGrpSpPr>
        <p:grpSpPr bwMode="auto">
          <a:xfrm>
            <a:off x="2481510" y="2133517"/>
            <a:ext cx="2863284" cy="547687"/>
            <a:chOff x="611560" y="3175819"/>
            <a:chExt cx="3817190" cy="728345"/>
          </a:xfrm>
        </p:grpSpPr>
        <p:sp>
          <p:nvSpPr>
            <p:cNvPr id="62486" name="矩形 33">
              <a:extLst>
                <a:ext uri="{FF2B5EF4-FFF2-40B4-BE49-F238E27FC236}">
                  <a16:creationId xmlns:a16="http://schemas.microsoft.com/office/drawing/2014/main" xmlns="" id="{17451124-2377-4B4B-A241-684FA7880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560" y="3255366"/>
              <a:ext cx="3817190" cy="613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楷体" pitchFamily="49" charset="-122"/>
                </a:rPr>
                <a:t>可得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楷体" pitchFamily="49" charset="-122"/>
                </a:rPr>
                <a:t>BC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itchFamily="49" charset="-122"/>
                </a:rPr>
                <a:t>=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楷体" pitchFamily="49" charset="-122"/>
                </a:rPr>
                <a:t>CD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itchFamily="49" charset="-122"/>
                </a:rPr>
                <a:t>=    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  <a:ea typeface="楷体" pitchFamily="49" charset="-122"/>
                </a:rPr>
                <a:t>AB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itchFamily="49" charset="-122"/>
                </a:rPr>
                <a:t>.</a:t>
              </a:r>
            </a:p>
          </p:txBody>
        </p:sp>
        <p:graphicFrame>
          <p:nvGraphicFramePr>
            <p:cNvPr id="62487" name="Object 3">
              <a:extLst>
                <a:ext uri="{FF2B5EF4-FFF2-40B4-BE49-F238E27FC236}">
                  <a16:creationId xmlns:a16="http://schemas.microsoft.com/office/drawing/2014/main" xmlns="" id="{000DBC69-8392-4717-B4D7-ADF5EA15623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26959053"/>
                </p:ext>
              </p:extLst>
            </p:nvPr>
          </p:nvGraphicFramePr>
          <p:xfrm>
            <a:off x="3197598" y="3175819"/>
            <a:ext cx="264393" cy="7283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94" name="Equation" r:id="rId5" imgW="152280" imgH="393480" progId="Equation.DSMT4">
                    <p:embed/>
                  </p:oleObj>
                </mc:Choice>
                <mc:Fallback>
                  <p:oleObj name="Equation" r:id="rId5" imgW="152280" imgH="393480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7598" y="3175819"/>
                          <a:ext cx="264393" cy="72834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3335" y="-60325"/>
            <a:ext cx="2006600" cy="478473"/>
            <a:chOff x="192" y="40"/>
            <a:chExt cx="3160" cy="753"/>
          </a:xfrm>
        </p:grpSpPr>
        <p:cxnSp>
          <p:nvCxnSpPr>
            <p:cNvPr id="35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192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7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33584" y="2592990"/>
            <a:ext cx="2654837" cy="1858458"/>
            <a:chOff x="4078091" y="2070747"/>
            <a:chExt cx="2654837" cy="1858458"/>
          </a:xfrm>
        </p:grpSpPr>
        <p:sp>
          <p:nvSpPr>
            <p:cNvPr id="4" name="椭圆形标注 3"/>
            <p:cNvSpPr/>
            <p:nvPr/>
          </p:nvSpPr>
          <p:spPr>
            <a:xfrm>
              <a:off x="4078091" y="2070747"/>
              <a:ext cx="2654837" cy="1858458"/>
            </a:xfrm>
            <a:prstGeom prst="wedgeEllipseCallou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4081396" y="2296641"/>
              <a:ext cx="243055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你还能用其他方法证明吗？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601020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31" grpId="0"/>
      <p:bldP spid="32" grpId="0"/>
      <p:bldP spid="3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ED4D0EC8-BE98-4251-91B1-8400DD20E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539875"/>
            <a:ext cx="5724525" cy="2878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到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，使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=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中，∵　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=90°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=30°,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　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．∴△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是等边三角形．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又∵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, 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63491" name="Group 22">
            <a:extLst>
              <a:ext uri="{FF2B5EF4-FFF2-40B4-BE49-F238E27FC236}">
                <a16:creationId xmlns:a16="http://schemas.microsoft.com/office/drawing/2014/main" xmlns="" id="{D91A5B4A-751B-4248-B04B-C143331B67EC}"/>
              </a:ext>
            </a:extLst>
          </p:cNvPr>
          <p:cNvGrpSpPr>
            <a:grpSpLocks/>
          </p:cNvGrpSpPr>
          <p:nvPr/>
        </p:nvGrpSpPr>
        <p:grpSpPr bwMode="auto">
          <a:xfrm>
            <a:off x="1643857" y="465951"/>
            <a:ext cx="6669087" cy="1081087"/>
            <a:chOff x="142" y="1026"/>
            <a:chExt cx="5602" cy="908"/>
          </a:xfrm>
        </p:grpSpPr>
        <p:sp>
          <p:nvSpPr>
            <p:cNvPr id="63492" name="Rectangle 21">
              <a:extLst>
                <a:ext uri="{FF2B5EF4-FFF2-40B4-BE49-F238E27FC236}">
                  <a16:creationId xmlns:a16="http://schemas.microsoft.com/office/drawing/2014/main" xmlns="" id="{763D8219-B147-4E84-ABFE-507C41049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" y="1026"/>
              <a:ext cx="5602" cy="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20000"/>
                </a:spcBef>
              </a:pPr>
              <a:r>
                <a:rPr lang="zh-CN" altLang="en-US" sz="2100" b="1" dirty="0">
                  <a:latin typeface="+mn-lt"/>
                  <a:ea typeface="楷体" pitchFamily="49" charset="-122"/>
                </a:rPr>
                <a:t>已知：如图，在</a:t>
              </a:r>
              <a:r>
                <a:rPr lang="en-US" altLang="zh-CN" sz="2100" b="1" dirty="0" err="1">
                  <a:latin typeface="+mn-lt"/>
                  <a:ea typeface="楷体" pitchFamily="49" charset="-122"/>
                </a:rPr>
                <a:t>Rt△</a:t>
              </a:r>
              <a:r>
                <a:rPr lang="en-US" altLang="zh-CN" sz="2100" b="1" i="1" dirty="0" err="1">
                  <a:latin typeface="+mn-lt"/>
                  <a:ea typeface="楷体" pitchFamily="49" charset="-122"/>
                </a:rPr>
                <a:t>ABC</a:t>
              </a:r>
              <a:r>
                <a:rPr lang="en-US" altLang="zh-CN" sz="2100" b="1" i="1" dirty="0">
                  <a:latin typeface="+mn-lt"/>
                  <a:ea typeface="楷体" pitchFamily="49" charset="-122"/>
                </a:rPr>
                <a:t> </a:t>
              </a:r>
              <a:r>
                <a:rPr lang="zh-CN" altLang="en-US" sz="2100" b="1" dirty="0">
                  <a:latin typeface="+mn-lt"/>
                  <a:ea typeface="楷体" pitchFamily="49" charset="-122"/>
                </a:rPr>
                <a:t>中，∠</a:t>
              </a:r>
              <a:r>
                <a:rPr lang="en-US" altLang="zh-CN" sz="2100" b="1" i="1" dirty="0">
                  <a:latin typeface="+mn-lt"/>
                  <a:ea typeface="楷体" pitchFamily="49" charset="-122"/>
                </a:rPr>
                <a:t>C</a:t>
              </a:r>
              <a:r>
                <a:rPr lang="en-US" altLang="zh-CN" sz="2100" b="1" dirty="0">
                  <a:latin typeface="+mn-lt"/>
                  <a:ea typeface="楷体" pitchFamily="49" charset="-122"/>
                </a:rPr>
                <a:t> =90°</a:t>
              </a:r>
              <a:r>
                <a:rPr lang="zh-CN" altLang="en-US" sz="2100" b="1" dirty="0">
                  <a:latin typeface="+mn-lt"/>
                  <a:ea typeface="楷体" pitchFamily="49" charset="-122"/>
                </a:rPr>
                <a:t>，∠</a:t>
              </a:r>
              <a:r>
                <a:rPr lang="en-US" altLang="zh-CN" sz="2100" b="1" i="1" dirty="0">
                  <a:latin typeface="+mn-lt"/>
                  <a:ea typeface="楷体" pitchFamily="49" charset="-122"/>
                </a:rPr>
                <a:t>A</a:t>
              </a:r>
              <a:r>
                <a:rPr lang="en-US" altLang="zh-CN" sz="2100" b="1" dirty="0">
                  <a:latin typeface="+mn-lt"/>
                  <a:ea typeface="楷体" pitchFamily="49" charset="-122"/>
                </a:rPr>
                <a:t> =30°. </a:t>
              </a:r>
            </a:p>
            <a:p>
              <a:pPr>
                <a:lnSpc>
                  <a:spcPct val="130000"/>
                </a:lnSpc>
                <a:spcBef>
                  <a:spcPct val="20000"/>
                </a:spcBef>
              </a:pPr>
              <a:r>
                <a:rPr lang="zh-CN" altLang="en-US" sz="2100" b="1" dirty="0">
                  <a:latin typeface="+mn-lt"/>
                  <a:ea typeface="楷体" pitchFamily="49" charset="-122"/>
                </a:rPr>
                <a:t>求证：</a:t>
              </a:r>
              <a:r>
                <a:rPr lang="en-US" altLang="zh-CN" sz="2100" b="1" i="1" dirty="0">
                  <a:latin typeface="+mn-lt"/>
                  <a:ea typeface="楷体" pitchFamily="49" charset="-122"/>
                </a:rPr>
                <a:t>BC </a:t>
              </a:r>
              <a:r>
                <a:rPr lang="en-US" altLang="zh-CN" sz="2100" b="1" dirty="0">
                  <a:latin typeface="+mn-lt"/>
                  <a:ea typeface="楷体" pitchFamily="49" charset="-122"/>
                </a:rPr>
                <a:t>=     </a:t>
              </a:r>
              <a:r>
                <a:rPr lang="en-US" altLang="zh-CN" sz="2100" b="1" i="1" dirty="0">
                  <a:latin typeface="+mn-lt"/>
                  <a:ea typeface="楷体" pitchFamily="49" charset="-122"/>
                </a:rPr>
                <a:t>AB</a:t>
              </a:r>
              <a:r>
                <a:rPr lang="zh-CN" altLang="en-US" sz="2100" b="1" dirty="0">
                  <a:latin typeface="+mn-lt"/>
                  <a:ea typeface="楷体" pitchFamily="49" charset="-122"/>
                </a:rPr>
                <a:t>．</a:t>
              </a:r>
            </a:p>
          </p:txBody>
        </p:sp>
        <p:graphicFrame>
          <p:nvGraphicFramePr>
            <p:cNvPr id="63493" name="Object 25">
              <a:extLst>
                <a:ext uri="{FF2B5EF4-FFF2-40B4-BE49-F238E27FC236}">
                  <a16:creationId xmlns:a16="http://schemas.microsoft.com/office/drawing/2014/main" xmlns="" id="{0AAFF55E-AEF5-4303-972A-ABA87C6311C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393" y="1394"/>
            <a:ext cx="225" cy="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616" r:id="rId4" imgW="152599" imgH="394213" progId="Equation.DSMT4">
                    <p:embed/>
                  </p:oleObj>
                </mc:Choice>
                <mc:Fallback>
                  <p:oleObj r:id="rId4" imgW="152599" imgH="394213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93" y="1394"/>
                          <a:ext cx="225" cy="5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3494" name="Group 41">
            <a:extLst>
              <a:ext uri="{FF2B5EF4-FFF2-40B4-BE49-F238E27FC236}">
                <a16:creationId xmlns:a16="http://schemas.microsoft.com/office/drawing/2014/main" xmlns="" id="{D48DA02D-A21D-4F12-B2FE-BA1E8DD98800}"/>
              </a:ext>
            </a:extLst>
          </p:cNvPr>
          <p:cNvGrpSpPr>
            <a:grpSpLocks/>
          </p:cNvGrpSpPr>
          <p:nvPr/>
        </p:nvGrpSpPr>
        <p:grpSpPr bwMode="auto">
          <a:xfrm>
            <a:off x="4575175" y="2085975"/>
            <a:ext cx="1960563" cy="2792413"/>
            <a:chOff x="3496" y="1354"/>
            <a:chExt cx="1647" cy="2346"/>
          </a:xfrm>
        </p:grpSpPr>
        <p:sp>
          <p:nvSpPr>
            <p:cNvPr id="17" name="直角三角形 16">
              <a:extLst>
                <a:ext uri="{FF2B5EF4-FFF2-40B4-BE49-F238E27FC236}">
                  <a16:creationId xmlns:a16="http://schemas.microsoft.com/office/drawing/2014/main" xmlns="" id="{3A350452-7670-48EF-BBC5-392C1F44143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61" y="1714"/>
              <a:ext cx="1048" cy="1845"/>
            </a:xfrm>
            <a:prstGeom prst="rtTriangle">
              <a:avLst/>
            </a:prstGeom>
            <a:noFill/>
            <a:ln w="2540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3496" name="TextBox 14">
              <a:extLst>
                <a:ext uri="{FF2B5EF4-FFF2-40B4-BE49-F238E27FC236}">
                  <a16:creationId xmlns:a16="http://schemas.microsoft.com/office/drawing/2014/main" xmlns="" id="{E73625C7-7DC7-4DCC-A91A-3A24333B75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2" y="1354"/>
              <a:ext cx="25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497" name="TextBox 15">
              <a:extLst>
                <a:ext uri="{FF2B5EF4-FFF2-40B4-BE49-F238E27FC236}">
                  <a16:creationId xmlns:a16="http://schemas.microsoft.com/office/drawing/2014/main" xmlns="" id="{AEBF6C50-30C4-42BF-89D9-A3DA9B1502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6" y="3391"/>
              <a:ext cx="2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498" name="TextBox 16">
              <a:extLst>
                <a:ext uri="{FF2B5EF4-FFF2-40B4-BE49-F238E27FC236}">
                  <a16:creationId xmlns:a16="http://schemas.microsoft.com/office/drawing/2014/main" xmlns="" id="{6B27A9A7-84C5-4103-BF8C-A9195F2B3A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2" y="3374"/>
              <a:ext cx="31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C532A6E5-A7EB-4DE7-BD84-47D2AAEB9A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4" y="3451"/>
              <a:ext cx="96" cy="108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1">
            <a:extLst>
              <a:ext uri="{FF2B5EF4-FFF2-40B4-BE49-F238E27FC236}">
                <a16:creationId xmlns:a16="http://schemas.microsoft.com/office/drawing/2014/main" xmlns="" id="{BE051EC1-ED76-4603-9E09-2FD6814BA18B}"/>
              </a:ext>
            </a:extLst>
          </p:cNvPr>
          <p:cNvGrpSpPr>
            <a:grpSpLocks/>
          </p:cNvGrpSpPr>
          <p:nvPr/>
        </p:nvGrpSpPr>
        <p:grpSpPr bwMode="auto">
          <a:xfrm>
            <a:off x="6156325" y="2514600"/>
            <a:ext cx="1751013" cy="2365375"/>
            <a:chOff x="10488" y="5255"/>
            <a:chExt cx="3675" cy="4990"/>
          </a:xfrm>
        </p:grpSpPr>
        <p:sp>
          <p:nvSpPr>
            <p:cNvPr id="63501" name="AutoShape 40">
              <a:extLst>
                <a:ext uri="{FF2B5EF4-FFF2-40B4-BE49-F238E27FC236}">
                  <a16:creationId xmlns:a16="http://schemas.microsoft.com/office/drawing/2014/main" xmlns="" id="{69C3DFA6-6531-4940-82AB-4D6620589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88" y="5255"/>
              <a:ext cx="2900" cy="4640"/>
            </a:xfrm>
            <a:prstGeom prst="rtTriangle">
              <a:avLst/>
            </a:prstGeom>
            <a:noFill/>
            <a:ln w="25400">
              <a:solidFill>
                <a:schemeClr val="hlink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502" name="Rectangle 47">
              <a:extLst>
                <a:ext uri="{FF2B5EF4-FFF2-40B4-BE49-F238E27FC236}">
                  <a16:creationId xmlns:a16="http://schemas.microsoft.com/office/drawing/2014/main" xmlns="" id="{A9AE715F-0241-4AA7-B769-9F79427210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00" y="9468"/>
              <a:ext cx="763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b="1">
                  <a:latin typeface="Times New Roman" panose="02020603050405020304" pitchFamily="18" charset="0"/>
                </a:rPr>
                <a:t> 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23">
            <a:extLst>
              <a:ext uri="{FF2B5EF4-FFF2-40B4-BE49-F238E27FC236}">
                <a16:creationId xmlns:a16="http://schemas.microsoft.com/office/drawing/2014/main" xmlns="" id="{D6A67E39-C67D-44AE-BC78-30364A39753F}"/>
              </a:ext>
            </a:extLst>
          </p:cNvPr>
          <p:cNvGrpSpPr>
            <a:grpSpLocks/>
          </p:cNvGrpSpPr>
          <p:nvPr/>
        </p:nvGrpSpPr>
        <p:grpSpPr bwMode="auto">
          <a:xfrm>
            <a:off x="6408795" y="963632"/>
            <a:ext cx="2401829" cy="1931968"/>
            <a:chOff x="6300192" y="1844824"/>
            <a:chExt cx="2843808" cy="2088232"/>
          </a:xfrm>
        </p:grpSpPr>
        <p:sp>
          <p:nvSpPr>
            <p:cNvPr id="63505" name="爆炸形 2 22">
              <a:extLst>
                <a:ext uri="{FF2B5EF4-FFF2-40B4-BE49-F238E27FC236}">
                  <a16:creationId xmlns:a16="http://schemas.microsoft.com/office/drawing/2014/main" xmlns="" id="{B935C84A-518E-4502-91FE-BF26D9BD99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0192" y="1844824"/>
              <a:ext cx="2843808" cy="2088232"/>
            </a:xfrm>
            <a:prstGeom prst="irregularSeal2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3504" name="Text Box 32">
              <a:extLst>
                <a:ext uri="{FF2B5EF4-FFF2-40B4-BE49-F238E27FC236}">
                  <a16:creationId xmlns:a16="http://schemas.microsoft.com/office/drawing/2014/main" xmlns="" id="{236AA42E-48E5-40EF-B64D-31D8ABF4F1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2816" y="2348879"/>
              <a:ext cx="1656183" cy="1019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latin typeface="宋体" pitchFamily="2" charset="-122"/>
                </a:rPr>
                <a:t>证明方法：</a:t>
              </a:r>
              <a:r>
                <a:rPr lang="zh-CN" altLang="en-US" sz="2000" b="1" dirty="0">
                  <a:solidFill>
                    <a:srgbClr val="FF0000"/>
                  </a:solidFill>
                  <a:latin typeface="宋体" pitchFamily="2" charset="-122"/>
                </a:rPr>
                <a:t>倍长法</a:t>
              </a:r>
            </a:p>
          </p:txBody>
        </p:sp>
      </p:grpSp>
      <p:grpSp>
        <p:nvGrpSpPr>
          <p:cNvPr id="7" name="组合 26">
            <a:extLst>
              <a:ext uri="{FF2B5EF4-FFF2-40B4-BE49-F238E27FC236}">
                <a16:creationId xmlns:a16="http://schemas.microsoft.com/office/drawing/2014/main" xmlns="" id="{389FA9F4-D310-46FE-887A-C1FC2786E9E9}"/>
              </a:ext>
            </a:extLst>
          </p:cNvPr>
          <p:cNvGrpSpPr>
            <a:grpSpLocks/>
          </p:cNvGrpSpPr>
          <p:nvPr/>
        </p:nvGrpSpPr>
        <p:grpSpPr bwMode="auto">
          <a:xfrm>
            <a:off x="681474" y="3829050"/>
            <a:ext cx="2534284" cy="641350"/>
            <a:chOff x="395536" y="5846781"/>
            <a:chExt cx="3379538" cy="855980"/>
          </a:xfrm>
        </p:grpSpPr>
        <p:sp>
          <p:nvSpPr>
            <p:cNvPr id="63507" name="Rectangle 14">
              <a:extLst>
                <a:ext uri="{FF2B5EF4-FFF2-40B4-BE49-F238E27FC236}">
                  <a16:creationId xmlns:a16="http://schemas.microsoft.com/office/drawing/2014/main" xmlns="" id="{9D06B37C-70E2-42B4-BF4B-F5C199932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36" y="5949280"/>
              <a:ext cx="3379538" cy="683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en-US" sz="2100" b="1" dirty="0" smtClean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BC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 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=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  AB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．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+mn-lt"/>
                </a:rPr>
                <a:t>　　</a:t>
              </a:r>
              <a:endParaRPr lang="zh-CN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3508" name="Object 10">
              <a:extLst>
                <a:ext uri="{FF2B5EF4-FFF2-40B4-BE49-F238E27FC236}">
                  <a16:creationId xmlns:a16="http://schemas.microsoft.com/office/drawing/2014/main" xmlns="" id="{A682C844-89F9-40D7-A54A-9291CD8411B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66326866"/>
                </p:ext>
              </p:extLst>
            </p:nvPr>
          </p:nvGraphicFramePr>
          <p:xfrm>
            <a:off x="1705384" y="5846781"/>
            <a:ext cx="356891" cy="8559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617" r:id="rId6" imgW="152280" imgH="393480" progId="Equation.DSMT4">
                    <p:embed/>
                  </p:oleObj>
                </mc:Choice>
                <mc:Fallback>
                  <p:oleObj r:id="rId6" imgW="15228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05384" y="5846781"/>
                          <a:ext cx="356891" cy="8559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26">
            <a:extLst>
              <a:ext uri="{FF2B5EF4-FFF2-40B4-BE49-F238E27FC236}">
                <a16:creationId xmlns:a16="http://schemas.microsoft.com/office/drawing/2014/main" xmlns="" id="{D3818C98-F862-4EE1-B2F2-49384A53C730}"/>
              </a:ext>
            </a:extLst>
          </p:cNvPr>
          <p:cNvGrpSpPr>
            <a:grpSpLocks/>
          </p:cNvGrpSpPr>
          <p:nvPr/>
        </p:nvGrpSpPr>
        <p:grpSpPr bwMode="auto">
          <a:xfrm>
            <a:off x="675164" y="3202327"/>
            <a:ext cx="2436812" cy="642937"/>
            <a:chOff x="395536" y="5796366"/>
            <a:chExt cx="3312686" cy="855980"/>
          </a:xfrm>
        </p:grpSpPr>
        <p:sp>
          <p:nvSpPr>
            <p:cNvPr id="63510" name="Rectangle 14">
              <a:extLst>
                <a:ext uri="{FF2B5EF4-FFF2-40B4-BE49-F238E27FC236}">
                  <a16:creationId xmlns:a16="http://schemas.microsoft.com/office/drawing/2014/main" xmlns="" id="{D680634B-D791-4B8B-8EE4-1B0C76FA3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36" y="5948718"/>
              <a:ext cx="3312686" cy="552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100" b="1" dirty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BC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 =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  <a:sym typeface="微软雅黑" panose="020B0503020204020204" pitchFamily="34" charset="-122"/>
                </a:rPr>
                <a:t>BD</a:t>
              </a:r>
              <a:r>
                <a:rPr lang="en-US" altLang="en-US" sz="2100" b="1" dirty="0">
                  <a:solidFill>
                    <a:srgbClr val="FF0000"/>
                  </a:solidFill>
                  <a:latin typeface="+mn-lt"/>
                </a:rPr>
                <a:t>．</a:t>
              </a:r>
              <a:r>
                <a:rPr lang="en-US" altLang="en-US" sz="2100" b="1" i="1" dirty="0">
                  <a:solidFill>
                    <a:srgbClr val="FF0000"/>
                  </a:solidFill>
                  <a:latin typeface="+mn-lt"/>
                </a:rPr>
                <a:t>　　</a:t>
              </a:r>
              <a:endParaRPr lang="en-US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3511" name="Object 10">
              <a:extLst>
                <a:ext uri="{FF2B5EF4-FFF2-40B4-BE49-F238E27FC236}">
                  <a16:creationId xmlns:a16="http://schemas.microsoft.com/office/drawing/2014/main" xmlns="" id="{7F5C61A0-97E9-4439-8565-BC06C6512AA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812974" y="5796366"/>
            <a:ext cx="356927" cy="8559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618" r:id="rId8" imgW="152280" imgH="393480" progId="Equation.DSMT4">
                    <p:embed/>
                  </p:oleObj>
                </mc:Choice>
                <mc:Fallback>
                  <p:oleObj r:id="rId8" imgW="15228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12974" y="5796366"/>
                          <a:ext cx="356927" cy="8559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31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2763" y="468868"/>
            <a:ext cx="1236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方法一：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213886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4445" y="-42533"/>
            <a:ext cx="2006600" cy="478473"/>
            <a:chOff x="206" y="68"/>
            <a:chExt cx="3160" cy="753"/>
          </a:xfrm>
        </p:grpSpPr>
        <p:cxnSp>
          <p:nvCxnSpPr>
            <p:cNvPr id="3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06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5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7163" y="525459"/>
            <a:ext cx="8593137" cy="4208463"/>
            <a:chOff x="-3593057" y="1567519"/>
            <a:chExt cx="8776917" cy="5124845"/>
          </a:xfrm>
        </p:grpSpPr>
        <p:pic>
          <p:nvPicPr>
            <p:cNvPr id="7" name="一个圆顶角并剪去另一个顶角的矩形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593057" y="1567519"/>
              <a:ext cx="8776917" cy="51248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矩形 7"/>
            <p:cNvSpPr/>
            <p:nvPr/>
          </p:nvSpPr>
          <p:spPr>
            <a:xfrm>
              <a:off x="-2747301" y="1767880"/>
              <a:ext cx="2702169" cy="6440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" name="组 1"/>
          <p:cNvGrpSpPr/>
          <p:nvPr/>
        </p:nvGrpSpPr>
        <p:grpSpPr>
          <a:xfrm>
            <a:off x="1211265" y="525459"/>
            <a:ext cx="3184525" cy="617537"/>
            <a:chOff x="7647436" y="3815009"/>
            <a:chExt cx="3452021" cy="601051"/>
          </a:xfrm>
        </p:grpSpPr>
        <p:sp>
          <p:nvSpPr>
            <p:cNvPr id="10" name="文本框 30"/>
            <p:cNvSpPr txBox="1"/>
            <p:nvPr/>
          </p:nvSpPr>
          <p:spPr>
            <a:xfrm>
              <a:off x="8483529" y="3925465"/>
              <a:ext cx="2615928" cy="449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 eaLnBrk="0" hangingPunct="0"/>
              <a:r>
                <a:rPr lang="zh-CN" altLang="en-US" sz="2400" b="1" dirty="0">
                  <a:solidFill>
                    <a:srgbClr val="1D41D5"/>
                  </a:solidFill>
                  <a:latin typeface="+mn-lt"/>
                  <a:ea typeface="黑体" panose="02010609060101010101" pitchFamily="49" charset="-122"/>
                </a:rPr>
                <a:t> 方法点拨</a:t>
              </a:r>
            </a:p>
          </p:txBody>
        </p:sp>
        <p:pic>
          <p:nvPicPr>
            <p:cNvPr id="11" name="图片 10" descr="book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矩形 12"/>
          <p:cNvSpPr/>
          <p:nvPr/>
        </p:nvSpPr>
        <p:spPr>
          <a:xfrm>
            <a:off x="1371600" y="2239060"/>
            <a:ext cx="65151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noProof="1" smtClean="0">
                <a:solidFill>
                  <a:prstClr val="black"/>
                </a:solidFill>
                <a:latin typeface="+mn-lt"/>
              </a:rPr>
              <a:t>       </a:t>
            </a:r>
            <a:r>
              <a:rPr lang="zh-CN" altLang="en-US" sz="2800" b="1" noProof="1" smtClean="0">
                <a:solidFill>
                  <a:srgbClr val="FF0000"/>
                </a:solidFill>
                <a:latin typeface="+mn-lt"/>
              </a:rPr>
              <a:t> 倍</a:t>
            </a:r>
            <a:r>
              <a:rPr lang="zh-CN" altLang="en-US" sz="2800" b="1" noProof="1">
                <a:solidFill>
                  <a:srgbClr val="FF0000"/>
                </a:solidFill>
                <a:latin typeface="+mn-lt"/>
              </a:rPr>
              <a:t>长法</a:t>
            </a:r>
            <a:r>
              <a:rPr lang="zh-CN" altLang="en-US" sz="2800" b="1" noProof="1">
                <a:solidFill>
                  <a:prstClr val="black"/>
                </a:solidFill>
                <a:latin typeface="+mn-lt"/>
              </a:rPr>
              <a:t>就是延长得到的线段是原线段的正整数倍，即</a:t>
            </a:r>
            <a:r>
              <a:rPr lang="en-US" altLang="zh-CN" sz="2800" b="1" noProof="1">
                <a:solidFill>
                  <a:prstClr val="black"/>
                </a:solidFill>
                <a:latin typeface="+mn-lt"/>
              </a:rPr>
              <a:t>1</a:t>
            </a:r>
            <a:r>
              <a:rPr lang="zh-CN" altLang="en-US" sz="2800" b="1" noProof="1" smtClean="0">
                <a:solidFill>
                  <a:prstClr val="black"/>
                </a:solidFill>
                <a:latin typeface="+mn-lt"/>
              </a:rPr>
              <a:t>倍</a:t>
            </a:r>
            <a:r>
              <a:rPr lang="zh-CN" altLang="en-US" sz="2800" b="1" noProof="1">
                <a:solidFill>
                  <a:prstClr val="black"/>
                </a:solidFill>
                <a:latin typeface="+mn-lt"/>
              </a:rPr>
              <a:t>、</a:t>
            </a:r>
            <a:r>
              <a:rPr lang="en-US" altLang="zh-CN" sz="2800" b="1" noProof="1" smtClean="0">
                <a:solidFill>
                  <a:prstClr val="black"/>
                </a:solidFill>
                <a:latin typeface="+mn-lt"/>
              </a:rPr>
              <a:t>2</a:t>
            </a:r>
            <a:r>
              <a:rPr lang="zh-CN" altLang="en-US" sz="2800" b="1" noProof="1">
                <a:solidFill>
                  <a:prstClr val="black"/>
                </a:solidFill>
                <a:latin typeface="+mn-lt"/>
              </a:rPr>
              <a:t>倍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</a:p>
        </p:txBody>
      </p:sp>
      <p:sp>
        <p:nvSpPr>
          <p:cNvPr id="14" name="矩形 13"/>
          <p:cNvSpPr/>
          <p:nvPr/>
        </p:nvSpPr>
        <p:spPr>
          <a:xfrm>
            <a:off x="4072004" y="1243654"/>
            <a:ext cx="126669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+mn-lt"/>
              </a:rPr>
              <a:t>倍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</a:rPr>
              <a:t>长法</a:t>
            </a:r>
          </a:p>
        </p:txBody>
      </p:sp>
    </p:spTree>
    <p:extLst>
      <p:ext uri="{BB962C8B-B14F-4D97-AF65-F5344CB8AC3E}">
        <p14:creationId xmlns:p14="http://schemas.microsoft.com/office/powerpoint/2010/main" val="188102074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>
            <a:extLst>
              <a:ext uri="{FF2B5EF4-FFF2-40B4-BE49-F238E27FC236}">
                <a16:creationId xmlns:a16="http://schemas.microsoft.com/office/drawing/2014/main" xmlns="" id="{BA0B1C5A-0BC9-428D-B391-0A0C6A313F77}"/>
              </a:ext>
            </a:extLst>
          </p:cNvPr>
          <p:cNvGrpSpPr>
            <a:grpSpLocks/>
          </p:cNvGrpSpPr>
          <p:nvPr/>
        </p:nvGrpSpPr>
        <p:grpSpPr bwMode="auto">
          <a:xfrm>
            <a:off x="6332538" y="2982913"/>
            <a:ext cx="925512" cy="1362075"/>
            <a:chOff x="6919094" y="2436342"/>
            <a:chExt cx="1235074" cy="1817687"/>
          </a:xfrm>
        </p:grpSpPr>
        <p:sp>
          <p:nvSpPr>
            <p:cNvPr id="65538" name="TextBox 17">
              <a:extLst>
                <a:ext uri="{FF2B5EF4-FFF2-40B4-BE49-F238E27FC236}">
                  <a16:creationId xmlns:a16="http://schemas.microsoft.com/office/drawing/2014/main" xmlns="" id="{60BD4214-5252-4B97-A549-3C5DD5AD57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19094" y="2436342"/>
              <a:ext cx="455612" cy="49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</a:p>
          </p:txBody>
        </p:sp>
        <p:sp>
          <p:nvSpPr>
            <p:cNvPr id="65539" name="Line 66">
              <a:extLst>
                <a:ext uri="{FF2B5EF4-FFF2-40B4-BE49-F238E27FC236}">
                  <a16:creationId xmlns:a16="http://schemas.microsoft.com/office/drawing/2014/main" xmlns="" id="{98E48144-9F98-47BB-9C0D-9845ADBF0C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298506" y="2780829"/>
              <a:ext cx="855662" cy="14732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5540" name="Group 67">
            <a:extLst>
              <a:ext uri="{FF2B5EF4-FFF2-40B4-BE49-F238E27FC236}">
                <a16:creationId xmlns:a16="http://schemas.microsoft.com/office/drawing/2014/main" xmlns="" id="{42F101B6-0E93-494A-8F51-0431C7795FF2}"/>
              </a:ext>
            </a:extLst>
          </p:cNvPr>
          <p:cNvGrpSpPr>
            <a:grpSpLocks/>
          </p:cNvGrpSpPr>
          <p:nvPr/>
        </p:nvGrpSpPr>
        <p:grpSpPr bwMode="auto">
          <a:xfrm>
            <a:off x="5688013" y="1690688"/>
            <a:ext cx="1962150" cy="2794000"/>
            <a:chOff x="3496" y="1354"/>
            <a:chExt cx="1647" cy="2346"/>
          </a:xfrm>
        </p:grpSpPr>
        <p:sp>
          <p:nvSpPr>
            <p:cNvPr id="7" name="直角三角形 6">
              <a:extLst>
                <a:ext uri="{FF2B5EF4-FFF2-40B4-BE49-F238E27FC236}">
                  <a16:creationId xmlns:a16="http://schemas.microsoft.com/office/drawing/2014/main" xmlns="" id="{91778EBC-4EC9-402D-BB57-E0C9EB5DDC7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61" y="1722"/>
              <a:ext cx="1049" cy="1843"/>
            </a:xfrm>
            <a:prstGeom prst="rtTriangle">
              <a:avLst/>
            </a:prstGeom>
            <a:noFill/>
            <a:ln w="2540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1" i="1" dirty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5542" name="TextBox 14">
              <a:extLst>
                <a:ext uri="{FF2B5EF4-FFF2-40B4-BE49-F238E27FC236}">
                  <a16:creationId xmlns:a16="http://schemas.microsoft.com/office/drawing/2014/main" xmlns="" id="{49F980E0-FC82-44EB-8824-CA60913DF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2" y="1354"/>
              <a:ext cx="25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65543" name="TextBox 15">
              <a:extLst>
                <a:ext uri="{FF2B5EF4-FFF2-40B4-BE49-F238E27FC236}">
                  <a16:creationId xmlns:a16="http://schemas.microsoft.com/office/drawing/2014/main" xmlns="" id="{15D70137-1D47-4B72-88B7-29646B6FD6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6" y="3391"/>
              <a:ext cx="2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65544" name="TextBox 16">
              <a:extLst>
                <a:ext uri="{FF2B5EF4-FFF2-40B4-BE49-F238E27FC236}">
                  <a16:creationId xmlns:a16="http://schemas.microsoft.com/office/drawing/2014/main" xmlns="" id="{E4C45255-26F9-419C-AC59-CEC31F7239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2" y="3374"/>
              <a:ext cx="31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65545" name="矩形 10">
              <a:extLst>
                <a:ext uri="{FF2B5EF4-FFF2-40B4-BE49-F238E27FC236}">
                  <a16:creationId xmlns:a16="http://schemas.microsoft.com/office/drawing/2014/main" xmlns="" id="{3E48FEE4-21E0-40EB-AF15-575C367CC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3" y="3450"/>
              <a:ext cx="97" cy="10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 b="1" i="1">
                <a:solidFill>
                  <a:srgbClr val="FFFFD9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2">
            <a:extLst>
              <a:ext uri="{FF2B5EF4-FFF2-40B4-BE49-F238E27FC236}">
                <a16:creationId xmlns:a16="http://schemas.microsoft.com/office/drawing/2014/main" xmlns="" id="{387FA12F-FC1E-48C5-8889-D0C8E6332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926" y="968633"/>
            <a:ext cx="6375400" cy="367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上截取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，连接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EC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 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 60°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=BC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∴ △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是等边三角形，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   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BEC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 60°，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+mn-lt"/>
              </a:rPr>
              <a:t>      ∵ ∠</a:t>
            </a:r>
            <a:r>
              <a:rPr lang="zh-CN" altLang="en-US" sz="2100" b="1" i="1" dirty="0">
                <a:latin typeface="+mn-lt"/>
              </a:rPr>
              <a:t>A</a:t>
            </a:r>
            <a:r>
              <a:rPr lang="zh-CN" altLang="en-US" sz="2100" b="1" dirty="0">
                <a:latin typeface="+mn-lt"/>
              </a:rPr>
              <a:t>= 30°， 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  ∴ 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ECA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BEC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=60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30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° = 30°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  ∴ 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EC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，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 AE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      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∴ 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=2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50000"/>
              </a:lnSpc>
            </a:pP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4" name="组合 13">
            <a:extLst>
              <a:ext uri="{FF2B5EF4-FFF2-40B4-BE49-F238E27FC236}">
                <a16:creationId xmlns:a16="http://schemas.microsoft.com/office/drawing/2014/main" xmlns="" id="{CC4404C9-49A5-4EE7-87AC-83E1A2B08663}"/>
              </a:ext>
            </a:extLst>
          </p:cNvPr>
          <p:cNvGrpSpPr>
            <a:grpSpLocks/>
          </p:cNvGrpSpPr>
          <p:nvPr/>
        </p:nvGrpSpPr>
        <p:grpSpPr bwMode="auto">
          <a:xfrm>
            <a:off x="721360" y="3958365"/>
            <a:ext cx="2815194" cy="642938"/>
            <a:chOff x="395536" y="5781334"/>
            <a:chExt cx="3753882" cy="857250"/>
          </a:xfrm>
        </p:grpSpPr>
        <p:sp>
          <p:nvSpPr>
            <p:cNvPr id="65548" name="Rectangle 14">
              <a:extLst>
                <a:ext uri="{FF2B5EF4-FFF2-40B4-BE49-F238E27FC236}">
                  <a16:creationId xmlns:a16="http://schemas.microsoft.com/office/drawing/2014/main" xmlns="" id="{E38DD9D3-3C4F-40DB-9BD9-366A2179D8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36" y="5949281"/>
              <a:ext cx="3753882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100" b="1" dirty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　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BC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 =  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AB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．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+mn-lt"/>
                </a:rPr>
                <a:t>　　</a:t>
              </a:r>
              <a:endParaRPr lang="zh-CN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5549" name="Object 1">
              <a:extLst>
                <a:ext uri="{FF2B5EF4-FFF2-40B4-BE49-F238E27FC236}">
                  <a16:creationId xmlns:a16="http://schemas.microsoft.com/office/drawing/2014/main" xmlns="" id="{61BBF2B5-3105-45C9-94CD-81E2C30E4A8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042497" y="5781334"/>
            <a:ext cx="357188" cy="85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541" r:id="rId4" imgW="152532" imgH="394042" progId="Equation.DSMT4">
                    <p:embed/>
                  </p:oleObj>
                </mc:Choice>
                <mc:Fallback>
                  <p:oleObj r:id="rId4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42497" y="5781334"/>
                          <a:ext cx="357188" cy="857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16">
            <a:extLst>
              <a:ext uri="{FF2B5EF4-FFF2-40B4-BE49-F238E27FC236}">
                <a16:creationId xmlns:a16="http://schemas.microsoft.com/office/drawing/2014/main" xmlns="" id="{251D75F0-8285-498C-9975-B4FBA09032FA}"/>
              </a:ext>
            </a:extLst>
          </p:cNvPr>
          <p:cNvGrpSpPr>
            <a:grpSpLocks/>
          </p:cNvGrpSpPr>
          <p:nvPr/>
        </p:nvGrpSpPr>
        <p:grpSpPr bwMode="auto">
          <a:xfrm>
            <a:off x="5305426" y="459343"/>
            <a:ext cx="2401888" cy="1833007"/>
            <a:chOff x="6300192" y="1844824"/>
            <a:chExt cx="2843808" cy="2088232"/>
          </a:xfrm>
        </p:grpSpPr>
        <p:sp>
          <p:nvSpPr>
            <p:cNvPr id="65552" name="爆炸形 2 18">
              <a:extLst>
                <a:ext uri="{FF2B5EF4-FFF2-40B4-BE49-F238E27FC236}">
                  <a16:creationId xmlns:a16="http://schemas.microsoft.com/office/drawing/2014/main" xmlns="" id="{69954DF2-EBFB-4909-B5A1-B51B24729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0192" y="1844824"/>
              <a:ext cx="2843808" cy="2088232"/>
            </a:xfrm>
            <a:prstGeom prst="irregularSeal2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000" b="1">
                <a:latin typeface="宋体" pitchFamily="2" charset="-122"/>
              </a:endParaRPr>
            </a:p>
          </p:txBody>
        </p:sp>
        <p:sp>
          <p:nvSpPr>
            <p:cNvPr id="65551" name="Text Box 32">
              <a:extLst>
                <a:ext uri="{FF2B5EF4-FFF2-40B4-BE49-F238E27FC236}">
                  <a16:creationId xmlns:a16="http://schemas.microsoft.com/office/drawing/2014/main" xmlns="" id="{FF394BA0-E492-4391-9F98-882D503F3E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44680" y="2421516"/>
              <a:ext cx="1656185" cy="1074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latin typeface="宋体" pitchFamily="2" charset="-122"/>
                </a:rPr>
                <a:t>证明方法：</a:t>
              </a:r>
              <a:r>
                <a:rPr lang="zh-CN" altLang="en-US" sz="2000" b="1" dirty="0">
                  <a:solidFill>
                    <a:srgbClr val="FF0000"/>
                  </a:solidFill>
                  <a:latin typeface="宋体" pitchFamily="2" charset="-122"/>
                </a:rPr>
                <a:t>截半法</a:t>
              </a:r>
            </a:p>
          </p:txBody>
        </p:sp>
      </p:grpSp>
      <p:grpSp>
        <p:nvGrpSpPr>
          <p:cNvPr id="23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3563" y="-66679"/>
            <a:ext cx="2006600" cy="478473"/>
            <a:chOff x="248" y="30"/>
            <a:chExt cx="3160" cy="753"/>
          </a:xfrm>
        </p:grpSpPr>
        <p:cxnSp>
          <p:nvCxnSpPr>
            <p:cNvPr id="25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8" y="3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12763" y="468868"/>
            <a:ext cx="1236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方法二：</a:t>
            </a:r>
          </a:p>
        </p:txBody>
      </p:sp>
    </p:spTree>
    <p:extLst>
      <p:ext uri="{BB962C8B-B14F-4D97-AF65-F5344CB8AC3E}">
        <p14:creationId xmlns:p14="http://schemas.microsoft.com/office/powerpoint/2010/main" val="352099454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4445" y="-60325"/>
            <a:ext cx="2006600" cy="478473"/>
            <a:chOff x="206" y="40"/>
            <a:chExt cx="3160" cy="753"/>
          </a:xfrm>
        </p:grpSpPr>
        <p:cxnSp>
          <p:nvCxnSpPr>
            <p:cNvPr id="3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06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5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0190" y="547573"/>
            <a:ext cx="8593137" cy="4390255"/>
            <a:chOff x="-3593057" y="1476557"/>
            <a:chExt cx="8776917" cy="4370284"/>
          </a:xfrm>
        </p:grpSpPr>
        <p:pic>
          <p:nvPicPr>
            <p:cNvPr id="7" name="一个圆顶角并剪去另一个顶角的矩形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593057" y="1476557"/>
              <a:ext cx="8776917" cy="43702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矩形 7"/>
            <p:cNvSpPr/>
            <p:nvPr/>
          </p:nvSpPr>
          <p:spPr>
            <a:xfrm>
              <a:off x="-2747301" y="1767880"/>
              <a:ext cx="2702169" cy="6440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组 1"/>
          <p:cNvGrpSpPr/>
          <p:nvPr/>
        </p:nvGrpSpPr>
        <p:grpSpPr>
          <a:xfrm>
            <a:off x="1211265" y="525459"/>
            <a:ext cx="3184525" cy="617537"/>
            <a:chOff x="7647436" y="3815009"/>
            <a:chExt cx="3452021" cy="601051"/>
          </a:xfrm>
        </p:grpSpPr>
        <p:sp>
          <p:nvSpPr>
            <p:cNvPr id="10" name="文本框 30"/>
            <p:cNvSpPr txBox="1"/>
            <p:nvPr/>
          </p:nvSpPr>
          <p:spPr>
            <a:xfrm>
              <a:off x="8483529" y="3925465"/>
              <a:ext cx="2615928" cy="449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 eaLnBrk="0" hangingPunct="0"/>
              <a:r>
                <a:rPr lang="zh-CN" altLang="en-US" sz="2400" b="1" dirty="0">
                  <a:solidFill>
                    <a:srgbClr val="1D41D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方法点拨</a:t>
              </a:r>
            </a:p>
          </p:txBody>
        </p:sp>
        <p:pic>
          <p:nvPicPr>
            <p:cNvPr id="11" name="图片 10" descr="book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矩形 12"/>
          <p:cNvSpPr/>
          <p:nvPr/>
        </p:nvSpPr>
        <p:spPr>
          <a:xfrm>
            <a:off x="1211265" y="2050204"/>
            <a:ext cx="6812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noProof="1" smtClean="0">
                <a:solidFill>
                  <a:prstClr val="black"/>
                </a:solidFill>
                <a:latin typeface="宋体" pitchFamily="2" charset="-122"/>
              </a:rPr>
              <a:t>    在</a:t>
            </a:r>
            <a:r>
              <a:rPr lang="zh-CN" altLang="en-US" sz="2800" b="1" noProof="1">
                <a:solidFill>
                  <a:prstClr val="black"/>
                </a:solidFill>
                <a:latin typeface="宋体" pitchFamily="2" charset="-122"/>
              </a:rPr>
              <a:t>证明中，在较长的线段上截取一条线段等于较短的线段就是</a:t>
            </a:r>
            <a:r>
              <a:rPr lang="zh-CN" altLang="en-US" sz="2800" b="1" noProof="1">
                <a:solidFill>
                  <a:srgbClr val="FF0000"/>
                </a:solidFill>
                <a:latin typeface="宋体" pitchFamily="2" charset="-122"/>
              </a:rPr>
              <a:t>截半</a:t>
            </a:r>
            <a:r>
              <a:rPr lang="zh-CN" altLang="en-US" sz="2800" b="1" noProof="1" smtClean="0">
                <a:solidFill>
                  <a:srgbClr val="FF0000"/>
                </a:solidFill>
                <a:latin typeface="宋体" pitchFamily="2" charset="-122"/>
              </a:rPr>
              <a:t>法</a:t>
            </a:r>
            <a:r>
              <a:rPr lang="en-US" altLang="zh-CN" sz="2800" b="1" noProof="1" smtClean="0">
                <a:solidFill>
                  <a:prstClr val="black"/>
                </a:solidFill>
                <a:latin typeface="宋体" pitchFamily="2" charset="-122"/>
              </a:rPr>
              <a:t>.</a:t>
            </a:r>
            <a:endParaRPr lang="zh-CN" altLang="en-US" sz="2800" b="1" noProof="1">
              <a:solidFill>
                <a:prstClr val="black"/>
              </a:solidFill>
              <a:latin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3414" y="1383269"/>
            <a:ext cx="1266692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</a:rPr>
              <a:t>截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半法</a:t>
            </a:r>
          </a:p>
        </p:txBody>
      </p:sp>
    </p:spTree>
    <p:extLst>
      <p:ext uri="{BB962C8B-B14F-4D97-AF65-F5344CB8AC3E}">
        <p14:creationId xmlns:p14="http://schemas.microsoft.com/office/powerpoint/2010/main" val="382491747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12">
            <a:extLst>
              <a:ext uri="{FF2B5EF4-FFF2-40B4-BE49-F238E27FC236}">
                <a16:creationId xmlns:a16="http://schemas.microsoft.com/office/drawing/2014/main" xmlns="" id="{0FF46630-EF46-4B9F-9D99-49FE496ED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306" y="1222551"/>
            <a:ext cx="3732063" cy="46436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含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30°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角的直角三角形的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性质： </a:t>
            </a:r>
            <a:endParaRPr lang="zh-CN" altLang="en-US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B9A494D-512A-494C-8F0F-0BCBBBB62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3710" y="1707156"/>
            <a:ext cx="7571581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宋体" pitchFamily="2" charset="-122"/>
              </a:rPr>
              <a:t> </a:t>
            </a:r>
            <a:r>
              <a:rPr lang="zh-CN" altLang="en-US" sz="2100" b="1" dirty="0" smtClean="0">
                <a:latin typeface="宋体" pitchFamily="2" charset="-122"/>
              </a:rPr>
              <a:t>   在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直角三角形</a:t>
            </a:r>
            <a:r>
              <a:rPr lang="zh-CN" altLang="en-US" sz="2100" b="1" dirty="0">
                <a:latin typeface="宋体" pitchFamily="2" charset="-122"/>
              </a:rPr>
              <a:t>中，如果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一个锐角等于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30°</a:t>
            </a:r>
            <a:r>
              <a:rPr lang="zh-CN" altLang="en-US" sz="2100" b="1" dirty="0">
                <a:latin typeface="宋体" pitchFamily="2" charset="-122"/>
              </a:rPr>
              <a:t>，那么它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所对的直角边等于斜边的一半</a:t>
            </a:r>
            <a:r>
              <a:rPr lang="en-US" altLang="zh-CN" sz="2100" b="1" dirty="0" smtClean="0">
                <a:latin typeface="宋体" pitchFamily="2" charset="-122"/>
              </a:rPr>
              <a:t>.</a:t>
            </a:r>
            <a:endParaRPr lang="en-US" altLang="zh-CN" sz="2100" b="1" dirty="0">
              <a:latin typeface="宋体" pitchFamily="2" charset="-122"/>
            </a:endParaRP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xmlns="" id="{8EDB751F-23A0-4F9C-851C-C09699200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7941" y="3456553"/>
            <a:ext cx="578016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/>
              </a:rPr>
              <a:t>∵　在</a:t>
            </a:r>
            <a:r>
              <a:rPr lang="en-US" altLang="zh-CN" sz="2000" b="1" dirty="0" err="1">
                <a:latin typeface="Times New Roman"/>
              </a:rPr>
              <a:t>Rt△</a:t>
            </a:r>
            <a:r>
              <a:rPr lang="en-US" altLang="zh-CN" sz="2000" b="1" i="1" dirty="0" err="1">
                <a:latin typeface="Times New Roman"/>
              </a:rPr>
              <a:t>ABC</a:t>
            </a:r>
            <a:r>
              <a:rPr lang="en-US" altLang="zh-CN" sz="2000" b="1" dirty="0">
                <a:latin typeface="Times New Roman"/>
              </a:rPr>
              <a:t> </a:t>
            </a:r>
            <a:r>
              <a:rPr lang="zh-CN" altLang="en-US" sz="2000" b="1" dirty="0">
                <a:latin typeface="Times New Roman"/>
              </a:rPr>
              <a:t>中</a:t>
            </a:r>
            <a:r>
              <a:rPr lang="zh-CN" altLang="en-US" sz="2000" b="1" dirty="0" smtClean="0">
                <a:latin typeface="Times New Roman"/>
              </a:rPr>
              <a:t>，∠</a:t>
            </a:r>
            <a:r>
              <a:rPr lang="en-US" altLang="zh-CN" sz="2000" b="1" i="1" dirty="0">
                <a:latin typeface="Times New Roman"/>
              </a:rPr>
              <a:t>C</a:t>
            </a:r>
            <a:r>
              <a:rPr lang="en-US" altLang="zh-CN" sz="2000" b="1" dirty="0">
                <a:latin typeface="Times New Roman"/>
              </a:rPr>
              <a:t> =90°</a:t>
            </a:r>
            <a:r>
              <a:rPr lang="zh-CN" altLang="en-US" sz="2000" b="1" dirty="0">
                <a:latin typeface="Times New Roman"/>
              </a:rPr>
              <a:t>，∠</a:t>
            </a:r>
            <a:r>
              <a:rPr lang="en-US" altLang="zh-CN" sz="2000" b="1" i="1" dirty="0">
                <a:latin typeface="Times New Roman"/>
              </a:rPr>
              <a:t>A</a:t>
            </a:r>
            <a:r>
              <a:rPr lang="en-US" altLang="zh-CN" sz="2000" b="1" dirty="0">
                <a:latin typeface="Times New Roman"/>
              </a:rPr>
              <a:t> =30°</a:t>
            </a:r>
            <a:r>
              <a:rPr lang="zh-CN" altLang="en-US" sz="2000" b="1" dirty="0">
                <a:latin typeface="Times New Roman"/>
              </a:rPr>
              <a:t>，</a:t>
            </a:r>
            <a:endParaRPr lang="en-US" altLang="zh-CN" sz="2000" b="1" dirty="0">
              <a:latin typeface="Times New Roman"/>
            </a:endParaRPr>
          </a:p>
        </p:txBody>
      </p:sp>
      <p:grpSp>
        <p:nvGrpSpPr>
          <p:cNvPr id="33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3759" y="-60325"/>
            <a:ext cx="2006600" cy="478473"/>
            <a:chOff x="122" y="40"/>
            <a:chExt cx="3160" cy="753"/>
          </a:xfrm>
        </p:grpSpPr>
        <p:cxnSp>
          <p:nvCxnSpPr>
            <p:cNvPr id="34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122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</a:p>
          </p:txBody>
        </p:sp>
        <p:sp>
          <p:nvSpPr>
            <p:cNvPr id="36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4866" y="422858"/>
            <a:ext cx="8286750" cy="4321318"/>
            <a:chOff x="552450" y="466725"/>
            <a:chExt cx="8286750" cy="4057650"/>
          </a:xfrm>
        </p:grpSpPr>
        <p:sp>
          <p:nvSpPr>
            <p:cNvPr id="40" name="剪去同侧角的矩形 39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44" name="矩形 112">
            <a:extLst>
              <a:ext uri="{FF2B5EF4-FFF2-40B4-BE49-F238E27FC236}">
                <a16:creationId xmlns:a16="http://schemas.microsoft.com/office/drawing/2014/main" xmlns="" id="{0FF46630-EF46-4B9F-9D99-49FE496ED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3035" y="2900978"/>
            <a:ext cx="1250156" cy="37793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应用格式：</a:t>
            </a:r>
            <a:endParaRPr lang="zh-CN" altLang="en-US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1" name="组合 21">
            <a:extLst>
              <a:ext uri="{FF2B5EF4-FFF2-40B4-BE49-F238E27FC236}">
                <a16:creationId xmlns:a16="http://schemas.microsoft.com/office/drawing/2014/main" xmlns="" id="{717098FE-5E6F-48C0-AB24-E79326F17E10}"/>
              </a:ext>
            </a:extLst>
          </p:cNvPr>
          <p:cNvGrpSpPr>
            <a:grpSpLocks/>
          </p:cNvGrpSpPr>
          <p:nvPr/>
        </p:nvGrpSpPr>
        <p:grpSpPr bwMode="auto">
          <a:xfrm>
            <a:off x="1095254" y="4093300"/>
            <a:ext cx="2782887" cy="642938"/>
            <a:chOff x="755576" y="5272633"/>
            <a:chExt cx="3708818" cy="857250"/>
          </a:xfrm>
        </p:grpSpPr>
        <p:sp>
          <p:nvSpPr>
            <p:cNvPr id="32" name="Rectangle 14">
              <a:extLst>
                <a:ext uri="{FF2B5EF4-FFF2-40B4-BE49-F238E27FC236}">
                  <a16:creationId xmlns:a16="http://schemas.microsoft.com/office/drawing/2014/main" xmlns="" id="{A905C148-938F-404B-8727-9A2C88D85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576" y="5440834"/>
              <a:ext cx="3708818" cy="552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∴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　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BC</a:t>
              </a: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=  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AB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．</a:t>
              </a:r>
              <a:r>
                <a:rPr lang="zh-CN" altLang="en-US" sz="2100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　　</a:t>
              </a:r>
              <a:endParaRPr lang="zh-CN" altLang="en-US" sz="21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5" name="Object 25">
              <a:extLst>
                <a:ext uri="{FF2B5EF4-FFF2-40B4-BE49-F238E27FC236}">
                  <a16:creationId xmlns:a16="http://schemas.microsoft.com/office/drawing/2014/main" xmlns="" id="{DAB113CC-FA61-4481-BBC0-4B265363E38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402509" y="5272633"/>
            <a:ext cx="357188" cy="85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58" r:id="rId4" imgW="152532" imgH="394042" progId="Equation.DSMT4">
                    <p:embed/>
                  </p:oleObj>
                </mc:Choice>
                <mc:Fallback>
                  <p:oleObj r:id="rId4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2509" y="5272633"/>
                          <a:ext cx="357188" cy="857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6" name="Group 33">
            <a:extLst>
              <a:ext uri="{FF2B5EF4-FFF2-40B4-BE49-F238E27FC236}">
                <a16:creationId xmlns:a16="http://schemas.microsoft.com/office/drawing/2014/main" xmlns="" id="{459BF9D9-A2C1-4CBF-8455-B7614B4678EE}"/>
              </a:ext>
            </a:extLst>
          </p:cNvPr>
          <p:cNvGrpSpPr>
            <a:grpSpLocks/>
          </p:cNvGrpSpPr>
          <p:nvPr/>
        </p:nvGrpSpPr>
        <p:grpSpPr bwMode="auto">
          <a:xfrm>
            <a:off x="6259862" y="2059713"/>
            <a:ext cx="1960563" cy="2663825"/>
            <a:chOff x="3496" y="1464"/>
            <a:chExt cx="1647" cy="2236"/>
          </a:xfrm>
        </p:grpSpPr>
        <p:sp>
          <p:nvSpPr>
            <p:cNvPr id="47" name="直角三角形 46">
              <a:extLst>
                <a:ext uri="{FF2B5EF4-FFF2-40B4-BE49-F238E27FC236}">
                  <a16:creationId xmlns:a16="http://schemas.microsoft.com/office/drawing/2014/main" xmlns="" id="{1A0A009D-B0B3-4D39-ADD4-FD80AE99B3C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61" y="1715"/>
              <a:ext cx="1048" cy="1843"/>
            </a:xfrm>
            <a:prstGeom prst="rtTriangle">
              <a:avLst/>
            </a:prstGeom>
            <a:noFill/>
            <a:ln w="2540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1" i="1" dirty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14">
              <a:extLst>
                <a:ext uri="{FF2B5EF4-FFF2-40B4-BE49-F238E27FC236}">
                  <a16:creationId xmlns:a16="http://schemas.microsoft.com/office/drawing/2014/main" xmlns="" id="{179FA728-9586-4B0A-A6FA-8341913BD9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2" y="1464"/>
              <a:ext cx="25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TextBox 15">
              <a:extLst>
                <a:ext uri="{FF2B5EF4-FFF2-40B4-BE49-F238E27FC236}">
                  <a16:creationId xmlns:a16="http://schemas.microsoft.com/office/drawing/2014/main" xmlns="" id="{4E7C5830-4EC7-41B3-8473-20F59068C7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6" y="3391"/>
              <a:ext cx="2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TextBox 16">
              <a:extLst>
                <a:ext uri="{FF2B5EF4-FFF2-40B4-BE49-F238E27FC236}">
                  <a16:creationId xmlns:a16="http://schemas.microsoft.com/office/drawing/2014/main" xmlns="" id="{8CFE9A09-00E6-40A8-BBBA-393125A66C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32" y="3374"/>
              <a:ext cx="31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228B849D-9CE7-4000-B749-118941C6C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4" y="3449"/>
              <a:ext cx="96" cy="108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1" i="1" dirty="0"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810039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/>
      <p:bldP spid="20" grpId="0"/>
      <p:bldP spid="27" grpId="0" build="p"/>
      <p:bldP spid="44" grpId="0" bldLvl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99">
            <a:extLst>
              <a:ext uri="{FF2B5EF4-FFF2-40B4-BE49-F238E27FC236}">
                <a16:creationId xmlns:a16="http://schemas.microsoft.com/office/drawing/2014/main" xmlns="" id="{4EAB87F5-F163-4B0C-A781-238181BCCD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190" y="1073150"/>
            <a:ext cx="8379460" cy="13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1  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如图，在</a:t>
            </a:r>
            <a:r>
              <a:rPr lang="en-US" altLang="zh-CN" sz="2100" b="1" dirty="0" err="1">
                <a:latin typeface="+mn-lt"/>
                <a:ea typeface="楷体" pitchFamily="49" charset="-122"/>
              </a:rPr>
              <a:t>Rt△</a:t>
            </a:r>
            <a:r>
              <a:rPr lang="en-US" altLang="zh-CN" sz="2100" b="1" i="1" dirty="0" err="1">
                <a:latin typeface="+mn-lt"/>
                <a:ea typeface="楷体" pitchFamily="49" charset="-122"/>
              </a:rPr>
              <a:t>ABC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中，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ACB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90°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30°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CD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是斜边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上的高，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3cm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，则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的长度是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楷体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3cm           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6cm     C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9cm          D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12cm</a:t>
            </a:r>
            <a:endParaRPr lang="zh-CN" altLang="en-US" sz="2100" b="1" dirty="0">
              <a:latin typeface="+mn-lt"/>
              <a:ea typeface="楷体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B58B4C8-7738-4177-BE1F-7098DF60CC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26" y="3865334"/>
            <a:ext cx="8613299" cy="830997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r>
              <a:rPr lang="zh-CN" altLang="en-US" sz="2000" b="1" dirty="0">
                <a:latin typeface="宋体" pitchFamily="2" charset="-122"/>
              </a:rPr>
              <a:t>运用含</a:t>
            </a:r>
            <a:r>
              <a:rPr lang="en-US" altLang="zh-CN" sz="2000" b="1" dirty="0">
                <a:latin typeface="宋体" pitchFamily="2" charset="-122"/>
              </a:rPr>
              <a:t>30°</a:t>
            </a:r>
            <a:r>
              <a:rPr lang="zh-CN" altLang="en-US" sz="2000" b="1" dirty="0">
                <a:latin typeface="宋体" pitchFamily="2" charset="-122"/>
              </a:rPr>
              <a:t>角的直角三角形的性质求线段长时，要分清线段所在的直角三角形．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3CC2BBD-F0C3-4897-B12B-73C898FA1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913" y="1542320"/>
            <a:ext cx="4429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D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D370C34-3B8B-44EB-B6FD-1F5640A8C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175" y="2567909"/>
            <a:ext cx="837723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latin typeface="+mn-lt"/>
              </a:rPr>
              <a:t>Rt△</a:t>
            </a:r>
            <a:r>
              <a:rPr lang="en-US" altLang="zh-CN" sz="2000" b="1" i="1" dirty="0" err="1">
                <a:latin typeface="+mn-lt"/>
              </a:rPr>
              <a:t>ABC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CD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是斜边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上的高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ADC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90°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30°.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latin typeface="+mn-lt"/>
              </a:rPr>
              <a:t>Rt△</a:t>
            </a:r>
            <a:r>
              <a:rPr lang="en-US" altLang="zh-CN" sz="2000" b="1" i="1" dirty="0" err="1">
                <a:latin typeface="+mn-lt"/>
              </a:rPr>
              <a:t>ACD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i="1" dirty="0">
                <a:latin typeface="+mn-lt"/>
              </a:rPr>
              <a:t>AC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2</a:t>
            </a:r>
            <a:r>
              <a:rPr lang="en-US" altLang="zh-CN" sz="2000" b="1" i="1" dirty="0">
                <a:latin typeface="+mn-lt"/>
              </a:rPr>
              <a:t>AD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6cm</a:t>
            </a:r>
            <a:r>
              <a:rPr lang="zh-CN" altLang="en-US" sz="2000" b="1" dirty="0" smtClean="0">
                <a:latin typeface="+mn-lt"/>
              </a:rPr>
              <a:t>，</a:t>
            </a:r>
            <a:endParaRPr lang="en-US" altLang="zh-CN" sz="2000" b="1" dirty="0" smtClean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latin typeface="+mn-lt"/>
              </a:rPr>
              <a:t>Rt△</a:t>
            </a:r>
            <a:r>
              <a:rPr lang="en-US" altLang="zh-CN" sz="2000" b="1" i="1" dirty="0" err="1">
                <a:latin typeface="+mn-lt"/>
              </a:rPr>
              <a:t>ABC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2</a:t>
            </a:r>
            <a:r>
              <a:rPr lang="en-US" altLang="zh-CN" sz="2000" b="1" i="1" dirty="0">
                <a:latin typeface="+mn-lt"/>
              </a:rPr>
              <a:t>AC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12cm.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的长度是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12cm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9650" name="文本框 1">
            <a:extLst>
              <a:ext uri="{FF2B5EF4-FFF2-40B4-BE49-F238E27FC236}">
                <a16:creationId xmlns:a16="http://schemas.microsoft.com/office/drawing/2014/main" xmlns="" id="{ED84ECA5-E1E2-499B-AB9E-52777E508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2825" y="552450"/>
            <a:ext cx="6584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利用含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°角的直角三角形的性质求线段的值</a:t>
            </a:r>
          </a:p>
        </p:txBody>
      </p:sp>
      <p:grpSp>
        <p:nvGrpSpPr>
          <p:cNvPr id="20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7592" y="-60325"/>
            <a:ext cx="2006600" cy="478473"/>
            <a:chOff x="248" y="40"/>
            <a:chExt cx="3160" cy="753"/>
          </a:xfrm>
        </p:grpSpPr>
        <p:cxnSp>
          <p:nvCxnSpPr>
            <p:cNvPr id="27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6"/>
          <p:cNvGrpSpPr>
            <a:grpSpLocks/>
          </p:cNvGrpSpPr>
          <p:nvPr/>
        </p:nvGrpSpPr>
        <p:grpSpPr bwMode="auto">
          <a:xfrm>
            <a:off x="366871" y="545055"/>
            <a:ext cx="2274656" cy="492440"/>
            <a:chOff x="402069" y="545931"/>
            <a:chExt cx="2273908" cy="492762"/>
          </a:xfrm>
        </p:grpSpPr>
        <p:grpSp>
          <p:nvGrpSpPr>
            <p:cNvPr id="22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3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  <p:grpSp>
        <p:nvGrpSpPr>
          <p:cNvPr id="30" name="Group 13">
            <a:extLst>
              <a:ext uri="{FF2B5EF4-FFF2-40B4-BE49-F238E27FC236}">
                <a16:creationId xmlns:a16="http://schemas.microsoft.com/office/drawing/2014/main" xmlns="" id="{57CE7A30-4F7D-48E1-8288-A36E4BCC8D2C}"/>
              </a:ext>
            </a:extLst>
          </p:cNvPr>
          <p:cNvGrpSpPr>
            <a:grpSpLocks/>
          </p:cNvGrpSpPr>
          <p:nvPr/>
        </p:nvGrpSpPr>
        <p:grpSpPr bwMode="auto">
          <a:xfrm>
            <a:off x="6602781" y="1455802"/>
            <a:ext cx="2401888" cy="1428750"/>
            <a:chOff x="4522" y="2542"/>
            <a:chExt cx="1513" cy="900"/>
          </a:xfrm>
        </p:grpSpPr>
        <p:sp>
          <p:nvSpPr>
            <p:cNvPr id="31" name="TextBox 14">
              <a:extLst>
                <a:ext uri="{FF2B5EF4-FFF2-40B4-BE49-F238E27FC236}">
                  <a16:creationId xmlns:a16="http://schemas.microsoft.com/office/drawing/2014/main" xmlns="" id="{05BBF115-C15E-40BD-A25E-11B1727557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1460745">
              <a:off x="4522" y="3123"/>
              <a:ext cx="25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A </a:t>
              </a:r>
              <a:endParaRPr lang="zh-CN" altLang="en-US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xmlns="" id="{6CCAA1ED-9F39-4A40-A547-CA6248CE87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3" y="3145"/>
              <a:ext cx="31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B  </a:t>
              </a:r>
              <a:endParaRPr lang="zh-CN" altLang="en-US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33" name="TextBox 16">
              <a:extLst>
                <a:ext uri="{FF2B5EF4-FFF2-40B4-BE49-F238E27FC236}">
                  <a16:creationId xmlns:a16="http://schemas.microsoft.com/office/drawing/2014/main" xmlns="" id="{FA9032E9-D5AD-42F4-BBD5-00390F8AFD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1" y="2542"/>
              <a:ext cx="31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C </a:t>
              </a:r>
              <a:endParaRPr lang="zh-CN" altLang="en-US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34" name="直角三角形 7">
              <a:extLst>
                <a:ext uri="{FF2B5EF4-FFF2-40B4-BE49-F238E27FC236}">
                  <a16:creationId xmlns:a16="http://schemas.microsoft.com/office/drawing/2014/main" xmlns="" id="{88A67383-5BAF-4703-AD2E-9B5D225DD52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2578636" flipH="1">
              <a:off x="4797" y="2921"/>
              <a:ext cx="906" cy="521"/>
            </a:xfrm>
            <a:prstGeom prst="rtTriangle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5" name="矩形 8">
              <a:extLst>
                <a:ext uri="{FF2B5EF4-FFF2-40B4-BE49-F238E27FC236}">
                  <a16:creationId xmlns:a16="http://schemas.microsoft.com/office/drawing/2014/main" xmlns="" id="{B583A4A5-2F0F-4E96-983E-A8C6F818AE0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475039">
              <a:off x="4967" y="2749"/>
              <a:ext cx="64" cy="8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6" name="Line 19">
              <a:extLst>
                <a:ext uri="{FF2B5EF4-FFF2-40B4-BE49-F238E27FC236}">
                  <a16:creationId xmlns:a16="http://schemas.microsoft.com/office/drawing/2014/main" xmlns="" id="{B10FB315-6333-459E-B4B7-D72EB9F5BE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2" y="2739"/>
              <a:ext cx="0" cy="4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TextBox 15">
              <a:extLst>
                <a:ext uri="{FF2B5EF4-FFF2-40B4-BE49-F238E27FC236}">
                  <a16:creationId xmlns:a16="http://schemas.microsoft.com/office/drawing/2014/main" xmlns="" id="{12271B5B-D4FE-4DA7-B47F-851B201401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0" y="3141"/>
              <a:ext cx="31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D  </a:t>
              </a:r>
              <a:endParaRPr lang="zh-CN" altLang="en-US" b="1" i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348906" y="2365825"/>
            <a:ext cx="94097" cy="101453"/>
          </a:xfrm>
          <a:prstGeom prst="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19490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4996" y="613689"/>
            <a:ext cx="8415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.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中，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=30°,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DA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于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BD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=9.6cm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，则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AD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=             .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grpSp>
        <p:nvGrpSpPr>
          <p:cNvPr id="70676" name="组合 75796">
            <a:extLst>
              <a:ext uri="{FF2B5EF4-FFF2-40B4-BE49-F238E27FC236}">
                <a16:creationId xmlns:a16="http://schemas.microsoft.com/office/drawing/2014/main" xmlns="" id="{8E1D0436-1F7D-4FFB-91D0-848BD05FD09F}"/>
              </a:ext>
            </a:extLst>
          </p:cNvPr>
          <p:cNvGrpSpPr>
            <a:grpSpLocks/>
          </p:cNvGrpSpPr>
          <p:nvPr/>
        </p:nvGrpSpPr>
        <p:grpSpPr bwMode="auto">
          <a:xfrm>
            <a:off x="5192591" y="3640689"/>
            <a:ext cx="3143250" cy="1179513"/>
            <a:chOff x="3024" y="3312"/>
            <a:chExt cx="2640" cy="990"/>
          </a:xfrm>
        </p:grpSpPr>
        <p:grpSp>
          <p:nvGrpSpPr>
            <p:cNvPr id="70677" name="组合 75797">
              <a:extLst>
                <a:ext uri="{FF2B5EF4-FFF2-40B4-BE49-F238E27FC236}">
                  <a16:creationId xmlns:a16="http://schemas.microsoft.com/office/drawing/2014/main" xmlns="" id="{4F1570D6-BBDD-4DE0-9B47-3B5D3169D1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3504"/>
              <a:ext cx="2016" cy="624"/>
              <a:chOff x="3360" y="3504"/>
              <a:chExt cx="2016" cy="624"/>
            </a:xfrm>
          </p:grpSpPr>
          <p:sp>
            <p:nvSpPr>
              <p:cNvPr id="70678" name="直接连接符 75798">
                <a:extLst>
                  <a:ext uri="{FF2B5EF4-FFF2-40B4-BE49-F238E27FC236}">
                    <a16:creationId xmlns:a16="http://schemas.microsoft.com/office/drawing/2014/main" xmlns="" id="{B149CFAB-4429-4EDF-9A4B-52F9CC8135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0" y="4128"/>
                <a:ext cx="20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0679" name="直接连接符 75799">
                <a:extLst>
                  <a:ext uri="{FF2B5EF4-FFF2-40B4-BE49-F238E27FC236}">
                    <a16:creationId xmlns:a16="http://schemas.microsoft.com/office/drawing/2014/main" xmlns="" id="{FB3893E7-F639-4B7E-844D-34F3913BAE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0" y="3504"/>
                <a:ext cx="0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0680" name="直接连接符 75800">
                <a:extLst>
                  <a:ext uri="{FF2B5EF4-FFF2-40B4-BE49-F238E27FC236}">
                    <a16:creationId xmlns:a16="http://schemas.microsoft.com/office/drawing/2014/main" xmlns="" id="{7950819A-7586-46C4-99E1-1889C0D270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0" y="3504"/>
                <a:ext cx="960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0681" name="直接连接符 75801">
                <a:extLst>
                  <a:ext uri="{FF2B5EF4-FFF2-40B4-BE49-F238E27FC236}">
                    <a16:creationId xmlns:a16="http://schemas.microsoft.com/office/drawing/2014/main" xmlns="" id="{3C216F51-A9F4-4179-88BF-445EB381D5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0" y="3504"/>
                <a:ext cx="2016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</p:grpSp>
        <p:sp>
          <p:nvSpPr>
            <p:cNvPr id="70682" name="文本框 75802">
              <a:extLst>
                <a:ext uri="{FF2B5EF4-FFF2-40B4-BE49-F238E27FC236}">
                  <a16:creationId xmlns:a16="http://schemas.microsoft.com/office/drawing/2014/main" xmlns="" id="{F0CC39CE-C433-4F02-8C20-094CB6EC0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2" y="3312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 smtClean="0">
                  <a:latin typeface="+mn-lt"/>
                  <a:ea typeface="MingLiU" panose="02020509000000000000" pitchFamily="49" charset="-120"/>
                </a:rPr>
                <a:t>B</a:t>
              </a:r>
              <a:endParaRPr lang="zh-CN" altLang="en-US" b="1" i="1" dirty="0">
                <a:latin typeface="+mn-lt"/>
                <a:ea typeface="MingLiU" panose="02020509000000000000" pitchFamily="49" charset="-120"/>
              </a:endParaRPr>
            </a:p>
          </p:txBody>
        </p:sp>
        <p:sp>
          <p:nvSpPr>
            <p:cNvPr id="70683" name="文本框 75803">
              <a:extLst>
                <a:ext uri="{FF2B5EF4-FFF2-40B4-BE49-F238E27FC236}">
                  <a16:creationId xmlns:a16="http://schemas.microsoft.com/office/drawing/2014/main" xmlns="" id="{6DC52096-17EA-44B7-9A33-C841A258A4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3984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 smtClean="0">
                  <a:latin typeface="+mn-lt"/>
                  <a:ea typeface="MingLiU" panose="02020509000000000000" pitchFamily="49" charset="-120"/>
                </a:rPr>
                <a:t>C</a:t>
              </a:r>
              <a:endParaRPr lang="zh-CN" altLang="en-US" b="1" i="1" dirty="0">
                <a:latin typeface="+mn-lt"/>
                <a:ea typeface="MingLiU" panose="02020509000000000000" pitchFamily="49" charset="-120"/>
              </a:endParaRPr>
            </a:p>
          </p:txBody>
        </p:sp>
        <p:sp>
          <p:nvSpPr>
            <p:cNvPr id="70685" name="文本框 75805">
              <a:extLst>
                <a:ext uri="{FF2B5EF4-FFF2-40B4-BE49-F238E27FC236}">
                  <a16:creationId xmlns:a16="http://schemas.microsoft.com/office/drawing/2014/main" xmlns="" id="{33DAEBBD-118A-481F-A55B-21E0B2EDF1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28" y="3993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 smtClean="0">
                  <a:latin typeface="+mn-lt"/>
                  <a:ea typeface="MingLiU" panose="02020509000000000000" pitchFamily="49" charset="-120"/>
                </a:rPr>
                <a:t>D</a:t>
              </a:r>
              <a:endParaRPr lang="zh-CN" altLang="en-US" b="1" i="1" dirty="0">
                <a:latin typeface="+mn-lt"/>
                <a:ea typeface="MingLiU" panose="02020509000000000000" pitchFamily="49" charset="-120"/>
              </a:endParaRPr>
            </a:p>
          </p:txBody>
        </p:sp>
      </p:grpSp>
      <p:sp>
        <p:nvSpPr>
          <p:cNvPr id="75807" name="文本框 75806">
            <a:extLst>
              <a:ext uri="{FF2B5EF4-FFF2-40B4-BE49-F238E27FC236}">
                <a16:creationId xmlns:a16="http://schemas.microsoft.com/office/drawing/2014/main" xmlns="" id="{56C657B1-3BF6-4D0D-9037-3095845314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8324" y="1213853"/>
            <a:ext cx="1133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+mn-lt"/>
                <a:ea typeface="楷体" pitchFamily="49" charset="-122"/>
              </a:rPr>
              <a:t>4.8cm</a:t>
            </a:r>
          </a:p>
        </p:txBody>
      </p:sp>
      <p:graphicFrame>
        <p:nvGraphicFramePr>
          <p:cNvPr id="70688" name="内容占位符 75808">
            <a:extLst>
              <a:ext uri="{FF2B5EF4-FFF2-40B4-BE49-F238E27FC236}">
                <a16:creationId xmlns:a16="http://schemas.microsoft.com/office/drawing/2014/main" xmlns="" id="{D0BE3F25-E68F-438C-B3AC-86329F92C645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04642085"/>
              </p:ext>
            </p:extLst>
          </p:nvPr>
        </p:nvGraphicFramePr>
        <p:xfrm>
          <a:off x="3612352" y="3128666"/>
          <a:ext cx="259051" cy="613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1" name="Equation" r:id="rId3" imgW="152280" imgH="393480" progId="Equation.DSMT4">
                  <p:embed/>
                </p:oleObj>
              </mc:Choice>
              <mc:Fallback>
                <p:oleObj name="Equation" r:id="rId3" imgW="152280" imgH="39348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2352" y="3128666"/>
                        <a:ext cx="259051" cy="6137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4137999" y="1214550"/>
            <a:ext cx="2105025" cy="1131850"/>
            <a:chOff x="3952875" y="1109681"/>
            <a:chExt cx="2105025" cy="1131850"/>
          </a:xfrm>
        </p:grpSpPr>
        <p:grpSp>
          <p:nvGrpSpPr>
            <p:cNvPr id="70663" name="组合 75783">
              <a:extLst>
                <a:ext uri="{FF2B5EF4-FFF2-40B4-BE49-F238E27FC236}">
                  <a16:creationId xmlns:a16="http://schemas.microsoft.com/office/drawing/2014/main" xmlns="" id="{C3DAC289-D73D-4D26-84EE-EFF8EBE14B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52875" y="1416138"/>
              <a:ext cx="2105025" cy="825393"/>
              <a:chOff x="1880" y="1824"/>
              <a:chExt cx="1768" cy="693"/>
            </a:xfrm>
          </p:grpSpPr>
          <p:grpSp>
            <p:nvGrpSpPr>
              <p:cNvPr id="70664" name="组合 75784">
                <a:extLst>
                  <a:ext uri="{FF2B5EF4-FFF2-40B4-BE49-F238E27FC236}">
                    <a16:creationId xmlns:a16="http://schemas.microsoft.com/office/drawing/2014/main" xmlns="" id="{A540A557-D801-4B96-B8D8-9F5D933C9A5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64" y="1824"/>
                <a:ext cx="1296" cy="384"/>
                <a:chOff x="2112" y="1824"/>
                <a:chExt cx="1296" cy="384"/>
              </a:xfrm>
            </p:grpSpPr>
            <p:grpSp>
              <p:nvGrpSpPr>
                <p:cNvPr id="70665" name="组合 75785">
                  <a:extLst>
                    <a:ext uri="{FF2B5EF4-FFF2-40B4-BE49-F238E27FC236}">
                      <a16:creationId xmlns:a16="http://schemas.microsoft.com/office/drawing/2014/main" xmlns="" id="{9F3B4DD1-AB49-4B21-8779-9A9159265C7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112" y="1824"/>
                  <a:ext cx="1296" cy="384"/>
                  <a:chOff x="2112" y="1824"/>
                  <a:chExt cx="1296" cy="384"/>
                </a:xfrm>
              </p:grpSpPr>
              <p:sp>
                <p:nvSpPr>
                  <p:cNvPr id="70666" name="直接连接符 75786">
                    <a:extLst>
                      <a:ext uri="{FF2B5EF4-FFF2-40B4-BE49-F238E27FC236}">
                        <a16:creationId xmlns:a16="http://schemas.microsoft.com/office/drawing/2014/main" xmlns="" id="{9B481440-735E-4980-8133-C9C66691741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208"/>
                    <a:ext cx="129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  <a:ea typeface="Batang" panose="02030600000101010101" pitchFamily="18" charset="-127"/>
                    </a:endParaRPr>
                  </a:p>
                </p:txBody>
              </p:sp>
              <p:sp>
                <p:nvSpPr>
                  <p:cNvPr id="70667" name="直接连接符 75787">
                    <a:extLst>
                      <a:ext uri="{FF2B5EF4-FFF2-40B4-BE49-F238E27FC236}">
                        <a16:creationId xmlns:a16="http://schemas.microsoft.com/office/drawing/2014/main" xmlns="" id="{C35A59C7-EC55-4C9F-A989-0A114CA9384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12" y="1824"/>
                    <a:ext cx="624" cy="38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  <a:ea typeface="Batang" panose="02030600000101010101" pitchFamily="18" charset="-127"/>
                    </a:endParaRPr>
                  </a:p>
                </p:txBody>
              </p:sp>
              <p:sp>
                <p:nvSpPr>
                  <p:cNvPr id="70668" name="直接连接符 75788">
                    <a:extLst>
                      <a:ext uri="{FF2B5EF4-FFF2-40B4-BE49-F238E27FC236}">
                        <a16:creationId xmlns:a16="http://schemas.microsoft.com/office/drawing/2014/main" xmlns="" id="{AA10CAA1-F22A-4D57-BA02-4AA2FA8F954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36" y="1824"/>
                    <a:ext cx="203" cy="38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  <a:ea typeface="Batang" panose="02030600000101010101" pitchFamily="18" charset="-127"/>
                    </a:endParaRPr>
                  </a:p>
                </p:txBody>
              </p:sp>
              <p:sp>
                <p:nvSpPr>
                  <p:cNvPr id="70669" name="直接连接符 75789">
                    <a:extLst>
                      <a:ext uri="{FF2B5EF4-FFF2-40B4-BE49-F238E27FC236}">
                        <a16:creationId xmlns:a16="http://schemas.microsoft.com/office/drawing/2014/main" xmlns="" id="{2617C0DC-FCE1-4052-ABCF-EB3714C42C8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36" y="1824"/>
                    <a:ext cx="672" cy="38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  <a:ea typeface="Batang" panose="02030600000101010101" pitchFamily="18" charset="-127"/>
                    </a:endParaRPr>
                  </a:p>
                </p:txBody>
              </p:sp>
            </p:grpSp>
            <p:sp>
              <p:nvSpPr>
                <p:cNvPr id="70670" name="直接连接符 75790">
                  <a:extLst>
                    <a:ext uri="{FF2B5EF4-FFF2-40B4-BE49-F238E27FC236}">
                      <a16:creationId xmlns:a16="http://schemas.microsoft.com/office/drawing/2014/main" xmlns="" id="{A0163472-4449-4084-B20D-DE9F0C901D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88" y="1872"/>
                  <a:ext cx="24" cy="4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  <a:ea typeface="Batang" panose="02030600000101010101" pitchFamily="18" charset="-127"/>
                  </a:endParaRPr>
                </a:p>
              </p:txBody>
            </p:sp>
            <p:sp>
              <p:nvSpPr>
                <p:cNvPr id="70671" name="直接连接符 75791">
                  <a:extLst>
                    <a:ext uri="{FF2B5EF4-FFF2-40B4-BE49-F238E27FC236}">
                      <a16:creationId xmlns:a16="http://schemas.microsoft.com/office/drawing/2014/main" xmlns="" id="{24205B66-9504-4BAD-9AA7-1854B81AC6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712" y="1896"/>
                  <a:ext cx="59" cy="2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  <a:ea typeface="Batang" panose="02030600000101010101" pitchFamily="18" charset="-127"/>
                  </a:endParaRPr>
                </a:p>
              </p:txBody>
            </p:sp>
          </p:grpSp>
          <p:sp>
            <p:nvSpPr>
              <p:cNvPr id="70673" name="文本框 75793">
                <a:extLst>
                  <a:ext uri="{FF2B5EF4-FFF2-40B4-BE49-F238E27FC236}">
                    <a16:creationId xmlns:a16="http://schemas.microsoft.com/office/drawing/2014/main" xmlns="" id="{8BCFCA70-EF54-455E-8CF1-DFF957A337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80" y="2169"/>
                <a:ext cx="33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 smtClean="0">
                    <a:latin typeface="+mn-lt"/>
                    <a:ea typeface="Batang" panose="02030600000101010101" pitchFamily="18" charset="-127"/>
                  </a:rPr>
                  <a:t>B</a:t>
                </a:r>
                <a:endParaRPr lang="zh-CN" altLang="en-US" b="1" i="1" dirty="0">
                  <a:latin typeface="+mn-lt"/>
                  <a:ea typeface="Batang" panose="02030600000101010101" pitchFamily="18" charset="-127"/>
                </a:endParaRPr>
              </a:p>
            </p:txBody>
          </p:sp>
          <p:sp>
            <p:nvSpPr>
              <p:cNvPr id="70674" name="文本框 75794">
                <a:extLst>
                  <a:ext uri="{FF2B5EF4-FFF2-40B4-BE49-F238E27FC236}">
                    <a16:creationId xmlns:a16="http://schemas.microsoft.com/office/drawing/2014/main" xmlns="" id="{C151714B-0D23-47CF-9270-7C0A986A00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12" y="2169"/>
                <a:ext cx="33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latin typeface="+mn-lt"/>
                    <a:ea typeface="Batang" panose="02030600000101010101" pitchFamily="18" charset="-127"/>
                  </a:rPr>
                  <a:t>C</a:t>
                </a:r>
                <a:endParaRPr lang="zh-CN" altLang="en-US" b="1" i="1" dirty="0">
                  <a:latin typeface="+mn-lt"/>
                  <a:ea typeface="Batang" panose="02030600000101010101" pitchFamily="18" charset="-127"/>
                </a:endParaRPr>
              </a:p>
            </p:txBody>
          </p:sp>
          <p:sp>
            <p:nvSpPr>
              <p:cNvPr id="70675" name="文本框 75795">
                <a:extLst>
                  <a:ext uri="{FF2B5EF4-FFF2-40B4-BE49-F238E27FC236}">
                    <a16:creationId xmlns:a16="http://schemas.microsoft.com/office/drawing/2014/main" xmlns="" id="{BA8CE2FE-FDBB-401A-9227-EA81AF94A4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68" y="2208"/>
                <a:ext cx="33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latin typeface="+mn-lt"/>
                    <a:ea typeface="Batang" panose="02030600000101010101" pitchFamily="18" charset="-127"/>
                  </a:rPr>
                  <a:t>D</a:t>
                </a:r>
                <a:endParaRPr lang="zh-CN" altLang="en-US" b="1" i="1" dirty="0">
                  <a:latin typeface="+mn-lt"/>
                  <a:ea typeface="Batang" panose="02030600000101010101" pitchFamily="18" charset="-127"/>
                </a:endParaRPr>
              </a:p>
            </p:txBody>
          </p:sp>
        </p:grpSp>
        <p:sp>
          <p:nvSpPr>
            <p:cNvPr id="70693" name="文本框 1">
              <a:extLst>
                <a:ext uri="{FF2B5EF4-FFF2-40B4-BE49-F238E27FC236}">
                  <a16:creationId xmlns:a16="http://schemas.microsoft.com/office/drawing/2014/main" xmlns="" id="{F872C0B8-2C9A-45F3-8CD5-2EA42A6936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9749" y="1109681"/>
              <a:ext cx="36382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latin typeface="+mn-lt"/>
                  <a:ea typeface="Batang" panose="02030600000101010101" pitchFamily="18" charset="-127"/>
                </a:rPr>
                <a:t>A</a:t>
              </a:r>
            </a:p>
          </p:txBody>
        </p:sp>
      </p:grpSp>
      <p:sp>
        <p:nvSpPr>
          <p:cNvPr id="39" name="文本框 1">
            <a:extLst>
              <a:ext uri="{FF2B5EF4-FFF2-40B4-BE49-F238E27FC236}">
                <a16:creationId xmlns:a16="http://schemas.microsoft.com/office/drawing/2014/main" xmlns="" id="{D81EB0B1-8E0D-4EEB-8BF2-EA34FF479D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5608" y="4533531"/>
            <a:ext cx="787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latin typeface="+mn-lt"/>
              </a:rPr>
              <a:t>A</a:t>
            </a:r>
          </a:p>
        </p:txBody>
      </p:sp>
      <p:grpSp>
        <p:nvGrpSpPr>
          <p:cNvPr id="40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41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43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44" name="直接连接符 75779">
            <a:extLst>
              <a:ext uri="{FF2B5EF4-FFF2-40B4-BE49-F238E27FC236}">
                <a16:creationId xmlns:a16="http://schemas.microsoft.com/office/drawing/2014/main" xmlns="" id="{AE3AC74D-1E97-4CFC-9906-60A70373DF4D}"/>
              </a:ext>
            </a:extLst>
          </p:cNvPr>
          <p:cNvSpPr>
            <a:spLocks noChangeShapeType="1"/>
          </p:cNvSpPr>
          <p:nvPr/>
        </p:nvSpPr>
        <p:spPr bwMode="auto">
          <a:xfrm>
            <a:off x="1840631" y="1696680"/>
            <a:ext cx="85725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+mn-lt"/>
              <a:ea typeface="楷体" pitchFamily="49" charset="-122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94" y="5921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2766" y="2317209"/>
            <a:ext cx="80923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如图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=90°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CA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的延长线上的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一点，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BDC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=15°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，且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AD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，则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=          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AD.</a:t>
            </a:r>
            <a:endParaRPr lang="zh-CN" altLang="en-US" sz="2400" b="1" i="1" dirty="0">
              <a:latin typeface="+mn-lt"/>
              <a:ea typeface="楷体" pitchFamily="49" charset="-122"/>
            </a:endParaRPr>
          </a:p>
        </p:txBody>
      </p:sp>
      <p:sp>
        <p:nvSpPr>
          <p:cNvPr id="47" name="直接连接符 75779">
            <a:extLst>
              <a:ext uri="{FF2B5EF4-FFF2-40B4-BE49-F238E27FC236}">
                <a16:creationId xmlns:a16="http://schemas.microsoft.com/office/drawing/2014/main" xmlns="" id="{AE3AC74D-1E97-4CFC-9906-60A70373DF4D}"/>
              </a:ext>
            </a:extLst>
          </p:cNvPr>
          <p:cNvSpPr>
            <a:spLocks noChangeShapeType="1"/>
          </p:cNvSpPr>
          <p:nvPr/>
        </p:nvSpPr>
        <p:spPr bwMode="auto">
          <a:xfrm>
            <a:off x="3425391" y="3742455"/>
            <a:ext cx="63297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+mn-lt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2793000"/>
      </p:ext>
    </p:ext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0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463" y="1441668"/>
            <a:ext cx="1583436" cy="1261872"/>
          </a:xfrm>
          <a:prstGeom prst="rect">
            <a:avLst/>
          </a:prstGeom>
        </p:spPr>
      </p:pic>
      <p:sp>
        <p:nvSpPr>
          <p:cNvPr id="71681" name="文本框 99">
            <a:extLst>
              <a:ext uri="{FF2B5EF4-FFF2-40B4-BE49-F238E27FC236}">
                <a16:creationId xmlns:a16="http://schemas.microsoft.com/office/drawing/2014/main" xmlns="" id="{74E9F4FC-F8EB-481B-9079-36A2D6E1F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573" y="531858"/>
            <a:ext cx="8192627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2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AOP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BOP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15°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PC∥OA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交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OA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，则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              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  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  C.1.5       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1E1722C-43EA-467E-9D69-754DE6AC8A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573" y="2048351"/>
            <a:ext cx="7821152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如图，过点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于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PC∥OA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CPO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CPO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AOB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°.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又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1.5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∵∠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PD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⊥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OA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1.5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71685" name="组合 4">
            <a:extLst>
              <a:ext uri="{FF2B5EF4-FFF2-40B4-BE49-F238E27FC236}">
                <a16:creationId xmlns:a16="http://schemas.microsoft.com/office/drawing/2014/main" xmlns="" id="{F4A1CF76-7E03-461D-9021-F74748FC3B1B}"/>
              </a:ext>
            </a:extLst>
          </p:cNvPr>
          <p:cNvGrpSpPr>
            <a:grpSpLocks/>
          </p:cNvGrpSpPr>
          <p:nvPr/>
        </p:nvGrpSpPr>
        <p:grpSpPr bwMode="auto">
          <a:xfrm>
            <a:off x="7603933" y="1735699"/>
            <a:ext cx="190459" cy="359312"/>
            <a:chOff x="8901" y="2552"/>
            <a:chExt cx="300" cy="566"/>
          </a:xfrm>
        </p:grpSpPr>
        <p:cxnSp>
          <p:nvCxnSpPr>
            <p:cNvPr id="71686" name="直接连接符 3">
              <a:extLst>
                <a:ext uri="{FF2B5EF4-FFF2-40B4-BE49-F238E27FC236}">
                  <a16:creationId xmlns:a16="http://schemas.microsoft.com/office/drawing/2014/main" xmlns="" id="{31514D72-D35B-4928-B55F-35C367F59F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8900" y="2604"/>
              <a:ext cx="300" cy="51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71687" name="组合 7">
              <a:extLst>
                <a:ext uri="{FF2B5EF4-FFF2-40B4-BE49-F238E27FC236}">
                  <a16:creationId xmlns:a16="http://schemas.microsoft.com/office/drawing/2014/main" xmlns="" id="{6F35B2DB-D6DF-47B5-9F1E-C075431084A3}"/>
                </a:ext>
              </a:extLst>
            </p:cNvPr>
            <p:cNvGrpSpPr>
              <a:grpSpLocks/>
            </p:cNvGrpSpPr>
            <p:nvPr/>
          </p:nvGrpSpPr>
          <p:grpSpPr bwMode="auto">
            <a:xfrm rot="3240000">
              <a:off x="8933" y="2555"/>
              <a:ext cx="183" cy="172"/>
              <a:chOff x="11283" y="5400"/>
              <a:chExt cx="453" cy="566"/>
            </a:xfrm>
          </p:grpSpPr>
          <p:cxnSp>
            <p:nvCxnSpPr>
              <p:cNvPr id="71688" name="直接连接符 5">
                <a:extLst>
                  <a:ext uri="{FF2B5EF4-FFF2-40B4-BE49-F238E27FC236}">
                    <a16:creationId xmlns:a16="http://schemas.microsoft.com/office/drawing/2014/main" xmlns="" id="{4B8052FD-F4DE-413A-99F8-C4793039DDF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 flipV="1">
                <a:off x="11283" y="5400"/>
                <a:ext cx="453" cy="2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1689" name="直接连接符 6">
                <a:extLst>
                  <a:ext uri="{FF2B5EF4-FFF2-40B4-BE49-F238E27FC236}">
                    <a16:creationId xmlns:a16="http://schemas.microsoft.com/office/drawing/2014/main" xmlns="" id="{5815D7A7-0AE7-4CD2-9A19-0436470586F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11736" y="5400"/>
                <a:ext cx="0" cy="567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71690" name="文本框 8">
            <a:extLst>
              <a:ext uri="{FF2B5EF4-FFF2-40B4-BE49-F238E27FC236}">
                <a16:creationId xmlns:a16="http://schemas.microsoft.com/office/drawing/2014/main" xmlns="" id="{740887C8-CDB7-448D-9D3B-ED8BDEC8A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8242" y="1500813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BEEC530-238F-4F6E-9773-B333F2975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9763" y="1100138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grpSp>
        <p:nvGrpSpPr>
          <p:cNvPr id="21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3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00714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1690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>
            <a:extLst>
              <a:ext uri="{FF2B5EF4-FFF2-40B4-BE49-F238E27FC236}">
                <a16:creationId xmlns:a16="http://schemas.microsoft.com/office/drawing/2014/main" xmlns="" id="{7BDCAD06-3998-496B-94B8-F15BB1C94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2590800"/>
            <a:ext cx="18288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xmlns="" id="{AECF0148-B510-42EB-ACB7-75BAA6497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647950"/>
            <a:ext cx="2000250" cy="203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Rectangle 5">
            <a:extLst>
              <a:ext uri="{FF2B5EF4-FFF2-40B4-BE49-F238E27FC236}">
                <a16:creationId xmlns:a16="http://schemas.microsoft.com/office/drawing/2014/main" xmlns="" id="{A1A982DB-6072-43F8-9F70-3D7E58BBA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959" y="934696"/>
            <a:ext cx="811259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小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明想制作一个三角形的相框，他有四根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木条，长度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分别为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10cm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10cm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10cm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6cm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你能帮他设计出几种形状的三角形？</a:t>
            </a:r>
          </a:p>
        </p:txBody>
      </p:sp>
      <p:sp>
        <p:nvSpPr>
          <p:cNvPr id="50188" name="文本框 6151">
            <a:extLst>
              <a:ext uri="{FF2B5EF4-FFF2-40B4-BE49-F238E27FC236}">
                <a16:creationId xmlns:a16="http://schemas.microsoft.com/office/drawing/2014/main" xmlns="" id="{EE9B5802-D19D-402F-96A5-B82FF0857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9248" y="507869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等边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三角形的性质</a:t>
            </a:r>
          </a:p>
        </p:txBody>
      </p:sp>
      <p:grpSp>
        <p:nvGrpSpPr>
          <p:cNvPr id="14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5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4">
            <a:extLst>
              <a:ext uri="{FF2B5EF4-FFF2-40B4-BE49-F238E27FC236}">
                <a16:creationId xmlns="" xmlns:a16="http://schemas.microsoft.com/office/drawing/2014/main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2311331" y="539534"/>
            <a:ext cx="1739920" cy="409791"/>
            <a:chOff x="3485" y="1168"/>
            <a:chExt cx="2739" cy="644"/>
          </a:xfrm>
        </p:grpSpPr>
        <p:sp>
          <p:nvSpPr>
            <p:cNvPr id="19" name="圆角矩形 18">
              <a:extLst>
                <a:ext uri="{FF2B5EF4-FFF2-40B4-BE49-F238E27FC236}">
                  <a16:creationId xmlns="" xmlns:a16="http://schemas.microsoft.com/office/drawing/2014/main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20" name="矩形 1">
              <a:extLst>
                <a:ext uri="{FF2B5EF4-FFF2-40B4-BE49-F238E27FC236}">
                  <a16:creationId xmlns="" xmlns:a16="http://schemas.microsoft.com/office/drawing/2014/main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9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9758"/>
            <a:ext cx="8134350" cy="4102242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2" name="矩形 1"/>
          <p:cNvSpPr/>
          <p:nvPr/>
        </p:nvSpPr>
        <p:spPr>
          <a:xfrm>
            <a:off x="1288069" y="1475021"/>
            <a:ext cx="6619875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8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+mn-lt"/>
              </a:rPr>
              <a:t>         含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30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</a:rPr>
              <a:t>°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角的直角三角形与角平分线、垂直平分线的综合运用时，关键是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寻找或作辅助线构造含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30°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角的直角三角形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．</a:t>
            </a:r>
          </a:p>
        </p:txBody>
      </p:sp>
    </p:spTree>
    <p:extLst>
      <p:ext uri="{BB962C8B-B14F-4D97-AF65-F5344CB8AC3E}">
        <p14:creationId xmlns:p14="http://schemas.microsoft.com/office/powerpoint/2010/main" val="179441570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90111F-9C64-4DEF-8C75-287618D79A7B}"/>
              </a:ext>
            </a:extLst>
          </p:cNvPr>
          <p:cNvSpPr txBox="1"/>
          <p:nvPr/>
        </p:nvSpPr>
        <p:spPr bwMode="auto">
          <a:xfrm>
            <a:off x="747713" y="730250"/>
            <a:ext cx="8215312" cy="11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3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如图，在△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ABC 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中，∠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ACB 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=90°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CD 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是高，∠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 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=30°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AB 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=4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．则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BD 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=</a:t>
            </a:r>
            <a:r>
              <a:rPr lang="en-US" altLang="zh-CN" sz="2400" b="1" u="sng" dirty="0">
                <a:latin typeface="+mn-lt"/>
                <a:ea typeface="楷体" pitchFamily="49" charset="-122"/>
                <a:cs typeface="宋体" panose="02010600030101010101" pitchFamily="2" charset="-122"/>
              </a:rPr>
              <a:t>        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889FD85-0C30-4199-BFC2-A9C4846257BA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046412" y="1347391"/>
            <a:ext cx="1057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grpSp>
        <p:nvGrpSpPr>
          <p:cNvPr id="73731" name="Group 13">
            <a:extLst>
              <a:ext uri="{FF2B5EF4-FFF2-40B4-BE49-F238E27FC236}">
                <a16:creationId xmlns:a16="http://schemas.microsoft.com/office/drawing/2014/main" xmlns="" id="{57CE7A30-4F7D-48E1-8288-A36E4BCC8D2C}"/>
              </a:ext>
            </a:extLst>
          </p:cNvPr>
          <p:cNvGrpSpPr>
            <a:grpSpLocks/>
          </p:cNvGrpSpPr>
          <p:nvPr/>
        </p:nvGrpSpPr>
        <p:grpSpPr bwMode="auto">
          <a:xfrm>
            <a:off x="5265738" y="1471613"/>
            <a:ext cx="3724275" cy="3127375"/>
            <a:chOff x="3065" y="2562"/>
            <a:chExt cx="2346" cy="1970"/>
          </a:xfrm>
        </p:grpSpPr>
        <p:sp>
          <p:nvSpPr>
            <p:cNvPr id="73732" name="TextBox 14">
              <a:extLst>
                <a:ext uri="{FF2B5EF4-FFF2-40B4-BE49-F238E27FC236}">
                  <a16:creationId xmlns:a16="http://schemas.microsoft.com/office/drawing/2014/main" xmlns="" id="{05BBF115-C15E-40BD-A25E-11B1727557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139255">
              <a:off x="3065" y="3865"/>
              <a:ext cx="25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pitchFamily="18" charset="0"/>
                </a:rPr>
                <a:t>A </a:t>
              </a:r>
              <a:endParaRPr lang="zh-CN" altLang="en-US" sz="2400" b="1" i="1">
                <a:latin typeface="Times New Roman" panose="02020603050405020304" pitchFamily="18" charset="0"/>
              </a:endParaRPr>
            </a:p>
          </p:txBody>
        </p:sp>
        <p:sp>
          <p:nvSpPr>
            <p:cNvPr id="73733" name="TextBox 15">
              <a:extLst>
                <a:ext uri="{FF2B5EF4-FFF2-40B4-BE49-F238E27FC236}">
                  <a16:creationId xmlns:a16="http://schemas.microsoft.com/office/drawing/2014/main" xmlns="" id="{6CCAA1ED-9F39-4A40-A547-CA6248CE87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9" y="3305"/>
              <a:ext cx="31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pitchFamily="18" charset="0"/>
                </a:rPr>
                <a:t>B  </a:t>
              </a:r>
              <a:endParaRPr lang="zh-CN" altLang="en-US" sz="2400" b="1" i="1">
                <a:latin typeface="Times New Roman" panose="02020603050405020304" pitchFamily="18" charset="0"/>
              </a:endParaRPr>
            </a:p>
          </p:txBody>
        </p:sp>
        <p:sp>
          <p:nvSpPr>
            <p:cNvPr id="73734" name="TextBox 16">
              <a:extLst>
                <a:ext uri="{FF2B5EF4-FFF2-40B4-BE49-F238E27FC236}">
                  <a16:creationId xmlns:a16="http://schemas.microsoft.com/office/drawing/2014/main" xmlns="" id="{FA9032E9-D5AD-42F4-BBD5-00390F8AFD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6" y="2562"/>
              <a:ext cx="31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pitchFamily="18" charset="0"/>
                </a:rPr>
                <a:t>C </a:t>
              </a:r>
              <a:endParaRPr lang="zh-CN" altLang="en-US" sz="2400" b="1" i="1">
                <a:latin typeface="Times New Roman" panose="02020603050405020304" pitchFamily="18" charset="0"/>
              </a:endParaRPr>
            </a:p>
          </p:txBody>
        </p:sp>
        <p:sp>
          <p:nvSpPr>
            <p:cNvPr id="73735" name="直角三角形 7">
              <a:extLst>
                <a:ext uri="{FF2B5EF4-FFF2-40B4-BE49-F238E27FC236}">
                  <a16:creationId xmlns:a16="http://schemas.microsoft.com/office/drawing/2014/main" xmlns="" id="{88A67383-5BAF-4703-AD2E-9B5D225DD52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475039" flipH="1">
              <a:off x="3773" y="2944"/>
              <a:ext cx="903" cy="1588"/>
            </a:xfrm>
            <a:prstGeom prst="rtTriangle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3736" name="矩形 8">
              <a:extLst>
                <a:ext uri="{FF2B5EF4-FFF2-40B4-BE49-F238E27FC236}">
                  <a16:creationId xmlns:a16="http://schemas.microsoft.com/office/drawing/2014/main" xmlns="" id="{B583A4A5-2F0F-4E96-983E-A8C6F818AE0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8124961">
              <a:off x="4422" y="2874"/>
              <a:ext cx="84" cy="93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3737" name="Line 19">
              <a:extLst>
                <a:ext uri="{FF2B5EF4-FFF2-40B4-BE49-F238E27FC236}">
                  <a16:creationId xmlns:a16="http://schemas.microsoft.com/office/drawing/2014/main" xmlns="" id="{B10FB315-6333-459E-B4B7-D72EB9F5BE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6" y="2864"/>
              <a:ext cx="232" cy="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38" name="TextBox 15">
              <a:extLst>
                <a:ext uri="{FF2B5EF4-FFF2-40B4-BE49-F238E27FC236}">
                  <a16:creationId xmlns:a16="http://schemas.microsoft.com/office/drawing/2014/main" xmlns="" id="{12271B5B-D4FE-4DA7-B47F-851B201401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7" y="3569"/>
              <a:ext cx="31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pitchFamily="18" charset="0"/>
                </a:rPr>
                <a:t>D  </a:t>
              </a:r>
              <a:endParaRPr lang="zh-CN" altLang="en-US" sz="2400" b="1" i="1">
                <a:latin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744" name="文本框 3">
                <a:extLst>
                  <a:ext uri="{FF2B5EF4-FFF2-40B4-BE49-F238E27FC236}">
                    <a16:creationId xmlns:a16="http://schemas.microsoft.com/office/drawing/2014/main" xmlns="" id="{9D488F0C-C93D-4F1B-B712-0029C4F588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6889" y="1933633"/>
                <a:ext cx="5292725" cy="2969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解析：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在△</a:t>
                </a:r>
                <a:r>
                  <a:rPr lang="en-US" altLang="zh-CN" sz="2400" b="1" i="1" dirty="0">
                    <a:latin typeface="+mn-lt"/>
                    <a:ea typeface="仿宋" panose="02010609060101010101" pitchFamily="49" charset="-122"/>
                  </a:rPr>
                  <a:t>ABC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中</a:t>
                </a:r>
                <a:r>
                  <a:rPr lang="zh-CN" altLang="en-US" sz="2400" b="1" dirty="0" smtClean="0">
                    <a:latin typeface="+mn-lt"/>
                  </a:rPr>
                  <a:t>，</a:t>
                </a:r>
                <a:endParaRPr lang="en-US" altLang="zh-CN" sz="2400" b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+mn-lt"/>
                  </a:rPr>
                  <a:t>           ∵∠</a:t>
                </a:r>
                <a:r>
                  <a:rPr lang="en-US" altLang="zh-CN" sz="2400" b="1" i="1" dirty="0">
                    <a:latin typeface="+mn-lt"/>
                  </a:rPr>
                  <a:t>ACB</a:t>
                </a:r>
                <a:r>
                  <a:rPr lang="en-US" altLang="zh-CN" sz="2400" b="1" dirty="0">
                    <a:latin typeface="+mn-lt"/>
                  </a:rPr>
                  <a:t>=90</a:t>
                </a:r>
                <a:r>
                  <a:rPr lang="zh-CN" altLang="en-US" sz="2400" b="1" dirty="0">
                    <a:latin typeface="+mn-lt"/>
                  </a:rPr>
                  <a:t>°，∠</a:t>
                </a:r>
                <a:r>
                  <a:rPr lang="en-US" altLang="zh-CN" sz="2400" b="1" i="1" dirty="0">
                    <a:latin typeface="+mn-lt"/>
                  </a:rPr>
                  <a:t>A</a:t>
                </a:r>
                <a:r>
                  <a:rPr lang="en-US" altLang="zh-CN" sz="2400" b="1" dirty="0">
                    <a:latin typeface="+mn-lt"/>
                  </a:rPr>
                  <a:t>=30</a:t>
                </a:r>
                <a:r>
                  <a:rPr lang="zh-CN" altLang="en-US" sz="2400" b="1" dirty="0" smtClean="0">
                    <a:latin typeface="+mn-lt"/>
                  </a:rPr>
                  <a:t>°，       </a:t>
                </a:r>
                <a:endParaRPr lang="en-US" altLang="zh-CN" sz="2400" b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         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∴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BC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  <m:r>
                      <a:rPr lang="en-US" altLang="zh-CN" sz="2400" b="1" i="1" dirty="0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2400" b="1" i="1" dirty="0" smtClean="0">
                    <a:solidFill>
                      <a:srgbClr val="FF0000"/>
                    </a:solidFill>
                    <a:latin typeface="+mn-lt"/>
                  </a:rPr>
                  <a:t>AB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=4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=2.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同理可得</a:t>
                </a:r>
                <a:r>
                  <a:rPr lang="zh-CN" altLang="en-US" sz="2400" b="1" dirty="0">
                    <a:latin typeface="+mn-lt"/>
                  </a:rPr>
                  <a:t>：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BD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BC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=2×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 =1</a:t>
                </a:r>
              </a:p>
            </p:txBody>
          </p:sp>
        </mc:Choice>
        <mc:Fallback xmlns="">
          <p:sp>
            <p:nvSpPr>
              <p:cNvPr id="73744" name="文本框 3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9D488F0C-C93D-4F1B-B712-0029C4F588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6889" y="1933633"/>
                <a:ext cx="5292725" cy="2969531"/>
              </a:xfrm>
              <a:prstGeom prst="rect">
                <a:avLst/>
              </a:prstGeom>
              <a:blipFill rotWithShape="0">
                <a:blip r:embed="rId2"/>
                <a:stretch>
                  <a:fillRect l="-184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3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76319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584429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3744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9">
            <a:extLst>
              <a:ext uri="{FF2B5EF4-FFF2-40B4-BE49-F238E27FC236}">
                <a16:creationId xmlns:a16="http://schemas.microsoft.com/office/drawing/2014/main" xmlns="" id="{D9385356-0B2D-4AB0-B17F-8A9B2AA8C7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75" y="692150"/>
            <a:ext cx="77438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269999"/>
                </a:solidFill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 4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已知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: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等腰三角形的底角为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15 °,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腰长为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20.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求腰上的高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 </a:t>
            </a:r>
          </a:p>
        </p:txBody>
      </p:sp>
      <p:sp>
        <p:nvSpPr>
          <p:cNvPr id="22544" name="Rectangle 26">
            <a:extLst>
              <a:ext uri="{FF2B5EF4-FFF2-40B4-BE49-F238E27FC236}">
                <a16:creationId xmlns:a16="http://schemas.microsoft.com/office/drawing/2014/main" xmlns="" id="{3495BB07-598E-43BA-B87A-6499DC8B5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414" y="1814026"/>
            <a:ext cx="575131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6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过</a:t>
            </a:r>
            <a:r>
              <a:rPr lang="en-US" altLang="zh-CN" sz="2100" b="1" i="1" dirty="0">
                <a:latin typeface="+mn-lt"/>
              </a:rPr>
              <a:t>C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作</a:t>
            </a:r>
            <a:r>
              <a:rPr lang="en-US" altLang="zh-CN" sz="2100" b="1" i="1" dirty="0">
                <a:latin typeface="+mn-lt"/>
              </a:rPr>
              <a:t>CD</a:t>
            </a:r>
            <a:r>
              <a:rPr lang="en-US" altLang="zh-CN" sz="2100" b="1" dirty="0">
                <a:latin typeface="+mn-lt"/>
              </a:rPr>
              <a:t>⊥</a:t>
            </a:r>
            <a:r>
              <a:rPr lang="en-US" altLang="zh-CN" sz="2100" b="1" i="1" dirty="0">
                <a:latin typeface="+mn-lt"/>
              </a:rPr>
              <a:t>BA</a:t>
            </a:r>
            <a:r>
              <a:rPr lang="en-US" altLang="zh-CN" sz="2100" b="1" dirty="0">
                <a:latin typeface="+mn-lt"/>
              </a:rPr>
              <a:t>,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交</a:t>
            </a:r>
            <a:r>
              <a:rPr lang="en-US" altLang="zh-CN" sz="2100" b="1" i="1" dirty="0">
                <a:latin typeface="+mn-lt"/>
              </a:rPr>
              <a:t>BA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的延长线于点</a:t>
            </a:r>
            <a:r>
              <a:rPr lang="en-US" altLang="zh-CN" sz="2100" b="1" i="1" dirty="0">
                <a:latin typeface="+mn-lt"/>
              </a:rPr>
              <a:t>D.</a:t>
            </a:r>
          </a:p>
        </p:txBody>
      </p:sp>
      <p:sp>
        <p:nvSpPr>
          <p:cNvPr id="22546" name="Rectangle 10">
            <a:extLst>
              <a:ext uri="{FF2B5EF4-FFF2-40B4-BE49-F238E27FC236}">
                <a16:creationId xmlns:a16="http://schemas.microsoft.com/office/drawing/2014/main" xmlns="" id="{A2867DDF-F243-4F7C-A2C9-49D7B36C2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714" y="2340837"/>
            <a:ext cx="6159818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60000"/>
              </a:lnSpc>
            </a:pPr>
            <a:r>
              <a:rPr lang="zh-CN" altLang="en-US" sz="2100" b="1" dirty="0">
                <a:latin typeface="+mn-lt"/>
              </a:rPr>
              <a:t>∵∠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dirty="0">
                <a:latin typeface="+mn-lt"/>
              </a:rPr>
              <a:t>=∠</a:t>
            </a:r>
            <a:r>
              <a:rPr lang="en-US" altLang="zh-CN" sz="2100" b="1" i="1" dirty="0">
                <a:latin typeface="+mn-lt"/>
              </a:rPr>
              <a:t>ACB</a:t>
            </a:r>
            <a:r>
              <a:rPr lang="en-US" altLang="zh-CN" sz="2100" b="1" dirty="0">
                <a:latin typeface="+mn-lt"/>
              </a:rPr>
              <a:t>=15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°</a:t>
            </a:r>
            <a:r>
              <a:rPr lang="en-US" altLang="zh-CN" sz="21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已知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),</a:t>
            </a:r>
          </a:p>
          <a:p>
            <a:pPr eaLnBrk="0" hangingPunct="0">
              <a:lnSpc>
                <a:spcPct val="16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 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 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 15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+15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=30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°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，</a:t>
            </a:r>
            <a:endParaRPr lang="en-US" altLang="zh-CN" sz="21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4754" name="Text Box 11">
            <a:extLst>
              <a:ext uri="{FF2B5EF4-FFF2-40B4-BE49-F238E27FC236}">
                <a16:creationId xmlns:a16="http://schemas.microsoft.com/office/drawing/2014/main" xmlns="" id="{CDA2EEAB-EF7A-4585-BDB1-9B7E385AA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2390" y="1681413"/>
            <a:ext cx="238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55" name="Text Box 12">
            <a:extLst>
              <a:ext uri="{FF2B5EF4-FFF2-40B4-BE49-F238E27FC236}">
                <a16:creationId xmlns:a16="http://schemas.microsoft.com/office/drawing/2014/main" xmlns="" id="{7AB87E42-FD1E-4507-8658-ED0613ADF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8290" y="2310063"/>
            <a:ext cx="196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56" name="Text Box 13">
            <a:extLst>
              <a:ext uri="{FF2B5EF4-FFF2-40B4-BE49-F238E27FC236}">
                <a16:creationId xmlns:a16="http://schemas.microsoft.com/office/drawing/2014/main" xmlns="" id="{3F8DA805-80AA-4B21-8E9F-D58C46032A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6490" y="2252913"/>
            <a:ext cx="196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xmlns="" id="{71A13191-4F4D-48FD-8309-C1CEE398E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9690" y="1405188"/>
            <a:ext cx="196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 i="1" dirty="0">
                <a:latin typeface="Times New Roman" panose="02020603050405020304" pitchFamily="18" charset="0"/>
              </a:rPr>
              <a:t>D</a:t>
            </a:r>
            <a:endParaRPr lang="en-US" altLang="zh-CN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58" name="Text Box 15">
            <a:extLst>
              <a:ext uri="{FF2B5EF4-FFF2-40B4-BE49-F238E27FC236}">
                <a16:creationId xmlns:a16="http://schemas.microsoft.com/office/drawing/2014/main" xmlns="" id="{17BF2922-3717-4605-8F8B-7D6D416CB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0540" y="2129088"/>
            <a:ext cx="679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latin typeface="Times New Roman" panose="02020603050405020304" pitchFamily="18" charset="0"/>
              </a:rPr>
              <a:t>15</a:t>
            </a:r>
            <a:r>
              <a:rPr lang="en-US" altLang="zh-CN" b="1" baseline="30000">
                <a:latin typeface="Times New Roman" panose="02020603050405020304" pitchFamily="18" charset="0"/>
              </a:rPr>
              <a:t> °</a:t>
            </a:r>
            <a:endParaRPr lang="en-US" altLang="zh-CN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Line 16">
            <a:extLst>
              <a:ext uri="{FF2B5EF4-FFF2-40B4-BE49-F238E27FC236}">
                <a16:creationId xmlns:a16="http://schemas.microsoft.com/office/drawing/2014/main" xmlns="" id="{E8F6AC17-B980-4361-B96E-7674AA5937C5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9540" y="1681413"/>
            <a:ext cx="158750" cy="685800"/>
          </a:xfrm>
          <a:prstGeom prst="line">
            <a:avLst/>
          </a:prstGeom>
          <a:noFill/>
          <a:ln w="28575">
            <a:solidFill>
              <a:srgbClr val="800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4760" name="Group 17">
            <a:extLst>
              <a:ext uri="{FF2B5EF4-FFF2-40B4-BE49-F238E27FC236}">
                <a16:creationId xmlns:a16="http://schemas.microsoft.com/office/drawing/2014/main" xmlns="" id="{67C5F2AD-461D-45D8-9C06-F8A39DFF9542}"/>
              </a:ext>
            </a:extLst>
          </p:cNvPr>
          <p:cNvGrpSpPr>
            <a:grpSpLocks/>
          </p:cNvGrpSpPr>
          <p:nvPr/>
        </p:nvGrpSpPr>
        <p:grpSpPr bwMode="auto">
          <a:xfrm>
            <a:off x="5605090" y="1981451"/>
            <a:ext cx="2752725" cy="400050"/>
            <a:chOff x="0" y="0"/>
            <a:chExt cx="2313" cy="336"/>
          </a:xfrm>
        </p:grpSpPr>
        <p:sp>
          <p:nvSpPr>
            <p:cNvPr id="74761" name="Line 18">
              <a:extLst>
                <a:ext uri="{FF2B5EF4-FFF2-40B4-BE49-F238E27FC236}">
                  <a16:creationId xmlns:a16="http://schemas.microsoft.com/office/drawing/2014/main" xmlns="" id="{D3266789-4DC3-4696-AA8D-2A337772B5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" y="336"/>
              <a:ext cx="2247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2" name="Line 19">
              <a:extLst>
                <a:ext uri="{FF2B5EF4-FFF2-40B4-BE49-F238E27FC236}">
                  <a16:creationId xmlns:a16="http://schemas.microsoft.com/office/drawing/2014/main" xmlns="" id="{C6D241F9-48B7-416B-BBDA-4C79DDAE23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0"/>
              <a:ext cx="1212" cy="336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3" name="Line 20">
              <a:extLst>
                <a:ext uri="{FF2B5EF4-FFF2-40B4-BE49-F238E27FC236}">
                  <a16:creationId xmlns:a16="http://schemas.microsoft.com/office/drawing/2014/main" xmlns="" id="{D3B3A728-C62D-4967-943B-10F9097F1A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2" y="0"/>
              <a:ext cx="1101" cy="336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4764" name="Text Box 21">
            <a:extLst>
              <a:ext uri="{FF2B5EF4-FFF2-40B4-BE49-F238E27FC236}">
                <a16:creationId xmlns:a16="http://schemas.microsoft.com/office/drawing/2014/main" xmlns="" id="{2AFEC0BE-5911-4587-A40F-4DA9973E0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7515" y="2116388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latin typeface="Times New Roman" panose="02020603050405020304" pitchFamily="18" charset="0"/>
              </a:rPr>
              <a:t>15</a:t>
            </a:r>
            <a:r>
              <a:rPr lang="en-US" altLang="zh-CN" b="1" baseline="30000">
                <a:latin typeface="Times New Roman" panose="02020603050405020304" pitchFamily="18" charset="0"/>
              </a:rPr>
              <a:t> °</a:t>
            </a:r>
            <a:endParaRPr lang="en-US" altLang="zh-CN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Line 22">
            <a:extLst>
              <a:ext uri="{FF2B5EF4-FFF2-40B4-BE49-F238E27FC236}">
                <a16:creationId xmlns:a16="http://schemas.microsoft.com/office/drawing/2014/main" xmlns="" id="{01E5432F-8003-470B-A1B7-FDF65FA2A71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46540" y="1690938"/>
            <a:ext cx="1143000" cy="285750"/>
          </a:xfrm>
          <a:prstGeom prst="line">
            <a:avLst/>
          </a:prstGeom>
          <a:noFill/>
          <a:ln w="28575">
            <a:solidFill>
              <a:srgbClr val="800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766" name="Text Box 23">
            <a:extLst>
              <a:ext uri="{FF2B5EF4-FFF2-40B4-BE49-F238E27FC236}">
                <a16:creationId xmlns:a16="http://schemas.microsoft.com/office/drawing/2014/main" xmlns="" id="{8C82EC75-CCB9-4FCC-B195-270BC6C7FE34}"/>
              </a:ext>
            </a:extLst>
          </p:cNvPr>
          <p:cNvSpPr txBox="1">
            <a:spLocks noChangeArrowheads="1"/>
          </p:cNvSpPr>
          <p:nvPr/>
        </p:nvSpPr>
        <p:spPr bwMode="auto">
          <a:xfrm rot="20671721">
            <a:off x="6224215" y="1844926"/>
            <a:ext cx="515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latin typeface="Times New Roman" panose="02020603050405020304" pitchFamily="18" charset="0"/>
              </a:rPr>
              <a:t>20</a:t>
            </a:r>
            <a:endParaRPr lang="en-US" altLang="zh-CN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69" name="文本框 1">
            <a:extLst>
              <a:ext uri="{FF2B5EF4-FFF2-40B4-BE49-F238E27FC236}">
                <a16:creationId xmlns:a16="http://schemas.microsoft.com/office/drawing/2014/main" xmlns="" id="{7EF2B9CC-9881-459F-B3BB-454FCACA7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0702" y="2170363"/>
            <a:ext cx="46037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"/>
              <a:t>)</a:t>
            </a:r>
          </a:p>
        </p:txBody>
      </p:sp>
      <p:sp>
        <p:nvSpPr>
          <p:cNvPr id="74770" name="文本框 3">
            <a:extLst>
              <a:ext uri="{FF2B5EF4-FFF2-40B4-BE49-F238E27FC236}">
                <a16:creationId xmlns:a16="http://schemas.microsoft.com/office/drawing/2014/main" xmlns="" id="{99C2AE78-B43E-4C22-BF12-2C606F4DD1FE}"/>
              </a:ext>
            </a:extLst>
          </p:cNvPr>
          <p:cNvSpPr txBox="1">
            <a:spLocks noChangeArrowheads="1"/>
          </p:cNvSpPr>
          <p:nvPr/>
        </p:nvSpPr>
        <p:spPr bwMode="auto">
          <a:xfrm rot="10380000">
            <a:off x="7425952" y="2197351"/>
            <a:ext cx="46037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"/>
              <a:t>)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3882881-36C4-4C8A-8AA7-E2A89560F456}"/>
              </a:ext>
            </a:extLst>
          </p:cNvPr>
          <p:cNvGrpSpPr>
            <a:grpSpLocks/>
          </p:cNvGrpSpPr>
          <p:nvPr/>
        </p:nvGrpSpPr>
        <p:grpSpPr bwMode="auto">
          <a:xfrm>
            <a:off x="695880" y="3487298"/>
            <a:ext cx="4334072" cy="783317"/>
            <a:chOff x="3223" y="9773"/>
            <a:chExt cx="9096" cy="1244"/>
          </a:xfrm>
        </p:grpSpPr>
        <p:graphicFrame>
          <p:nvGraphicFramePr>
            <p:cNvPr id="74772" name="Object 1">
              <a:extLst>
                <a:ext uri="{FF2B5EF4-FFF2-40B4-BE49-F238E27FC236}">
                  <a16:creationId xmlns:a16="http://schemas.microsoft.com/office/drawing/2014/main" xmlns="" id="{55A52D9F-88F5-4C54-911E-E53A59AC6BC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28321246"/>
                </p:ext>
              </p:extLst>
            </p:nvPr>
          </p:nvGraphicFramePr>
          <p:xfrm>
            <a:off x="5166" y="9799"/>
            <a:ext cx="507" cy="12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686" r:id="rId3" imgW="152532" imgH="394042" progId="Equation.DSMT4">
                    <p:embed/>
                  </p:oleObj>
                </mc:Choice>
                <mc:Fallback>
                  <p:oleObj r:id="rId3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66" y="9799"/>
                          <a:ext cx="507" cy="12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773" name="Object 2">
              <a:extLst>
                <a:ext uri="{FF2B5EF4-FFF2-40B4-BE49-F238E27FC236}">
                  <a16:creationId xmlns:a16="http://schemas.microsoft.com/office/drawing/2014/main" xmlns="" id="{BB2C179D-5E31-4EAB-81C9-211C3DECF0C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15384097"/>
                </p:ext>
              </p:extLst>
            </p:nvPr>
          </p:nvGraphicFramePr>
          <p:xfrm>
            <a:off x="6855" y="9773"/>
            <a:ext cx="515" cy="12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687" r:id="rId5" imgW="152532" imgH="394042" progId="Equation.DSMT4">
                    <p:embed/>
                  </p:oleObj>
                </mc:Choice>
                <mc:Fallback>
                  <p:oleObj r:id="rId5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55" y="9773"/>
                          <a:ext cx="515" cy="12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774" name="文本框 1">
              <a:extLst>
                <a:ext uri="{FF2B5EF4-FFF2-40B4-BE49-F238E27FC236}">
                  <a16:creationId xmlns:a16="http://schemas.microsoft.com/office/drawing/2014/main" xmlns="" id="{07483EA8-BD2C-4C89-B651-D4124F4897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3" y="9855"/>
              <a:ext cx="9096" cy="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60000"/>
                </a:lnSpc>
              </a:pP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CD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=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 AC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=    ×20=10.</a:t>
              </a:r>
              <a:endParaRPr lang="en-US" altLang="zh-CN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31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69" y="71596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51123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4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99">
            <a:extLst>
              <a:ext uri="{FF2B5EF4-FFF2-40B4-BE49-F238E27FC236}">
                <a16:creationId xmlns:a16="http://schemas.microsoft.com/office/drawing/2014/main" xmlns="" id="{D2806F87-97C0-4913-837F-B61353C37B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075" y="407988"/>
            <a:ext cx="8664575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3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如图，在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90°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的平分线，过点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作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恰好是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的平分线．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有怎样的数量关系？请说明理由．</a:t>
            </a:r>
          </a:p>
        </p:txBody>
      </p:sp>
      <p:grpSp>
        <p:nvGrpSpPr>
          <p:cNvPr id="2" name="组合 5">
            <a:extLst>
              <a:ext uri="{FF2B5EF4-FFF2-40B4-BE49-F238E27FC236}">
                <a16:creationId xmlns:a16="http://schemas.microsoft.com/office/drawing/2014/main" xmlns="" id="{429C4B30-9316-4E65-987F-F40761A8114F}"/>
              </a:ext>
            </a:extLst>
          </p:cNvPr>
          <p:cNvGrpSpPr>
            <a:grpSpLocks/>
          </p:cNvGrpSpPr>
          <p:nvPr/>
        </p:nvGrpSpPr>
        <p:grpSpPr bwMode="auto">
          <a:xfrm>
            <a:off x="412750" y="2003399"/>
            <a:ext cx="1977271" cy="660400"/>
            <a:chOff x="1028" y="3953"/>
            <a:chExt cx="4151" cy="1388"/>
          </a:xfrm>
        </p:grpSpPr>
        <p:sp>
          <p:nvSpPr>
            <p:cNvPr id="75780" name="文本框 3">
              <a:extLst>
                <a:ext uri="{FF2B5EF4-FFF2-40B4-BE49-F238E27FC236}">
                  <a16:creationId xmlns:a16="http://schemas.microsoft.com/office/drawing/2014/main" xmlns="" id="{A1A7D99E-FB25-4FFF-90A2-621A89C228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8" y="4211"/>
              <a:ext cx="1518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解：</a:t>
              </a:r>
            </a:p>
          </p:txBody>
        </p:sp>
        <p:graphicFrame>
          <p:nvGraphicFramePr>
            <p:cNvPr id="75781" name="对象 4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15C4B251-74BA-4DCC-BAE4-53DC02E1316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18583964"/>
                </p:ext>
              </p:extLst>
            </p:nvPr>
          </p:nvGraphicFramePr>
          <p:xfrm>
            <a:off x="2494" y="3953"/>
            <a:ext cx="2685" cy="1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659" r:id="rId3" imgW="761760" imgH="393480" progId="Equation.DSMT4">
                    <p:embed/>
                  </p:oleObj>
                </mc:Choice>
                <mc:Fallback>
                  <p:oleObj r:id="rId3" imgW="76176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4" y="3953"/>
                          <a:ext cx="2685" cy="1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4BD6AFC-D244-401F-A98A-F1379651AA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075" y="2558745"/>
            <a:ext cx="4798108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理由如下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</a:rPr>
              <a:t>：</a:t>
            </a:r>
            <a:endParaRPr lang="en-US" altLang="zh-CN" sz="2100" b="1" dirty="0" smtClean="0">
              <a:solidFill>
                <a:srgbClr val="0000FF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 smtClean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DE</a:t>
            </a:r>
            <a:r>
              <a:rPr lang="en-US" altLang="zh-CN" sz="2100" b="1" dirty="0">
                <a:latin typeface="+mn-lt"/>
              </a:rPr>
              <a:t>⊥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dirty="0" smtClean="0">
                <a:latin typeface="+mn-lt"/>
              </a:rPr>
              <a:t>∴∠</a:t>
            </a:r>
            <a:r>
              <a:rPr lang="en-US" altLang="zh-CN" sz="2100" b="1" i="1" dirty="0">
                <a:latin typeface="+mn-lt"/>
              </a:rPr>
              <a:t>AED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BED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dirty="0">
                <a:latin typeface="+mn-lt"/>
              </a:rPr>
              <a:t>90°.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9285EF3-DBF2-4FB0-BF4E-23192CB008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230" y="3363913"/>
            <a:ext cx="579882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DE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ADB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的平分线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6802614-E656-4FE7-A5C1-D9534FAE1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" y="3878263"/>
            <a:ext cx="519244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DE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i="1" dirty="0">
                <a:latin typeface="+mn-lt"/>
              </a:rPr>
              <a:t>DE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BED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(ASA)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</a:p>
        </p:txBody>
      </p:sp>
      <p:grpSp>
        <p:nvGrpSpPr>
          <p:cNvPr id="14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3335" y="-60325"/>
            <a:ext cx="2006600" cy="478473"/>
            <a:chOff x="192" y="40"/>
            <a:chExt cx="3160" cy="753"/>
          </a:xfrm>
        </p:grpSpPr>
        <p:cxnSp>
          <p:nvCxnSpPr>
            <p:cNvPr id="15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192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492" y="1946078"/>
            <a:ext cx="2793248" cy="169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0801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E771F5F-B70D-4576-BE9B-6C6B1B832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414" y="3317276"/>
            <a:ext cx="52482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100" b="1" dirty="0" err="1">
                <a:latin typeface="+mn-lt"/>
              </a:rPr>
              <a:t>Rt△</a:t>
            </a:r>
            <a:r>
              <a:rPr lang="en-US" altLang="zh-CN" sz="2100" b="1" i="1" dirty="0" err="1">
                <a:latin typeface="+mn-lt"/>
              </a:rPr>
              <a:t>ACD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en-US" altLang="zh-CN" sz="2100" b="1" dirty="0">
                <a:latin typeface="+mn-lt"/>
              </a:rPr>
              <a:t>∵∠</a:t>
            </a:r>
            <a:r>
              <a:rPr lang="en-US" altLang="zh-CN" sz="2100" b="1" i="1" dirty="0">
                <a:latin typeface="+mn-lt"/>
              </a:rPr>
              <a:t>CAD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dirty="0">
                <a:latin typeface="+mn-lt"/>
              </a:rPr>
              <a:t>30°</a:t>
            </a:r>
            <a:r>
              <a:rPr lang="zh-CN" altLang="en-US" sz="2100" b="1" dirty="0">
                <a:latin typeface="+mn-lt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CAA6377-ED4C-4C74-81A8-262246447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700" y="768742"/>
            <a:ext cx="335700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DAE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4" name="组合 5">
            <a:extLst>
              <a:ext uri="{FF2B5EF4-FFF2-40B4-BE49-F238E27FC236}">
                <a16:creationId xmlns:a16="http://schemas.microsoft.com/office/drawing/2014/main" xmlns="" id="{2DA33799-8A81-4543-8F13-9DF227E8D2D8}"/>
              </a:ext>
            </a:extLst>
          </p:cNvPr>
          <p:cNvGrpSpPr>
            <a:grpSpLocks/>
          </p:cNvGrpSpPr>
          <p:nvPr/>
        </p:nvGrpSpPr>
        <p:grpSpPr bwMode="auto">
          <a:xfrm>
            <a:off x="1150620" y="1113670"/>
            <a:ext cx="3994979" cy="769937"/>
            <a:chOff x="1071" y="1721"/>
            <a:chExt cx="8386" cy="1617"/>
          </a:xfrm>
        </p:grpSpPr>
        <p:sp>
          <p:nvSpPr>
            <p:cNvPr id="76804" name="文本框 3">
              <a:extLst>
                <a:ext uri="{FF2B5EF4-FFF2-40B4-BE49-F238E27FC236}">
                  <a16:creationId xmlns:a16="http://schemas.microsoft.com/office/drawing/2014/main" xmlns="" id="{302B2B59-8929-4FF8-AE3A-D2088C803D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" y="2084"/>
              <a:ext cx="8386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∵∠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BAD</a:t>
              </a:r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＝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∠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CAD</a:t>
              </a:r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＝    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∠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BAC</a:t>
              </a:r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，</a:t>
              </a:r>
            </a:p>
          </p:txBody>
        </p:sp>
        <p:graphicFrame>
          <p:nvGraphicFramePr>
            <p:cNvPr id="76805" name="对象 4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17136B0C-BA99-4C8D-9D99-343346C4D7C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6967036"/>
                </p:ext>
              </p:extLst>
            </p:nvPr>
          </p:nvGraphicFramePr>
          <p:xfrm>
            <a:off x="6392" y="1721"/>
            <a:ext cx="626" cy="16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838" r:id="rId3" imgW="152280" imgH="393480" progId="Equation.DSMT4">
                    <p:embed/>
                  </p:oleObj>
                </mc:Choice>
                <mc:Fallback>
                  <p:oleObj r:id="rId3" imgW="15228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92" y="1721"/>
                          <a:ext cx="626" cy="16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7D532C0-2497-4C24-B997-28B6E7283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700" y="1853602"/>
            <a:ext cx="316304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4FDFCB0-AC43-42DF-87E3-1164F8BEE2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1892" y="2307626"/>
            <a:ext cx="417774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∵∠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BAD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CAD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90°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78DD3A1-BE16-4783-AE36-04606B4C9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8079" y="2817214"/>
            <a:ext cx="39741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30°.</a:t>
            </a:r>
          </a:p>
        </p:txBody>
      </p:sp>
      <p:grpSp>
        <p:nvGrpSpPr>
          <p:cNvPr id="5" name="组合 15">
            <a:extLst>
              <a:ext uri="{FF2B5EF4-FFF2-40B4-BE49-F238E27FC236}">
                <a16:creationId xmlns:a16="http://schemas.microsoft.com/office/drawing/2014/main" xmlns="" id="{BD4E80A0-EEFE-4D03-8F07-60E36D7486F7}"/>
              </a:ext>
            </a:extLst>
          </p:cNvPr>
          <p:cNvGrpSpPr>
            <a:grpSpLocks/>
          </p:cNvGrpSpPr>
          <p:nvPr/>
        </p:nvGrpSpPr>
        <p:grpSpPr bwMode="auto">
          <a:xfrm>
            <a:off x="830263" y="3665147"/>
            <a:ext cx="4754900" cy="801687"/>
            <a:chOff x="1071" y="7329"/>
            <a:chExt cx="9982" cy="1685"/>
          </a:xfrm>
        </p:grpSpPr>
        <p:sp>
          <p:nvSpPr>
            <p:cNvPr id="76810" name="文本框 9">
              <a:extLst>
                <a:ext uri="{FF2B5EF4-FFF2-40B4-BE49-F238E27FC236}">
                  <a16:creationId xmlns:a16="http://schemas.microsoft.com/office/drawing/2014/main" xmlns="" id="{BEECC9C7-2AF3-45F6-9741-3E1A08D5B4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1" y="7797"/>
              <a:ext cx="9982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CD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＝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AD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＝ 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BD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，</a:t>
              </a:r>
              <a:r>
                <a:rPr lang="zh-CN" altLang="en-US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即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CD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＝ 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DB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.</a:t>
              </a:r>
            </a:p>
          </p:txBody>
        </p:sp>
        <p:graphicFrame>
          <p:nvGraphicFramePr>
            <p:cNvPr id="76811" name="对象 10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E1B439EE-D6BB-44AC-8D2D-6DB74758A39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87901114"/>
                </p:ext>
              </p:extLst>
            </p:nvPr>
          </p:nvGraphicFramePr>
          <p:xfrm>
            <a:off x="3635" y="7397"/>
            <a:ext cx="626" cy="16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839" r:id="rId5" imgW="152280" imgH="393480" progId="Equation.DSMT4">
                    <p:embed/>
                  </p:oleObj>
                </mc:Choice>
                <mc:Fallback>
                  <p:oleObj r:id="rId5" imgW="15228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35" y="7397"/>
                          <a:ext cx="626" cy="16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6812" name="对象 11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81E4AD0C-64EA-4C50-9FD5-F8EE63EBD8C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479041"/>
                </p:ext>
              </p:extLst>
            </p:nvPr>
          </p:nvGraphicFramePr>
          <p:xfrm>
            <a:off x="5397" y="7329"/>
            <a:ext cx="626" cy="16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840" r:id="rId6" imgW="152280" imgH="393480" progId="Equation.DSMT4">
                    <p:embed/>
                  </p:oleObj>
                </mc:Choice>
                <mc:Fallback>
                  <p:oleObj r:id="rId6" imgW="15228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97" y="7329"/>
                          <a:ext cx="626" cy="16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6813" name="对象 13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84B6E8DF-726A-4DC2-A802-B892EEDC96B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22306755"/>
                </p:ext>
              </p:extLst>
            </p:nvPr>
          </p:nvGraphicFramePr>
          <p:xfrm>
            <a:off x="9173" y="7329"/>
            <a:ext cx="626" cy="16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841" r:id="rId7" imgW="152280" imgH="393480" progId="Equation.DSMT4">
                    <p:embed/>
                  </p:oleObj>
                </mc:Choice>
                <mc:Fallback>
                  <p:oleObj r:id="rId7" imgW="15228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73" y="7329"/>
                          <a:ext cx="626" cy="16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2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25" y="1327665"/>
            <a:ext cx="2793248" cy="169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06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7" grpId="0"/>
      <p:bldP spid="8" grpId="0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9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9758"/>
            <a:ext cx="8134350" cy="4102242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2" name="矩形 1"/>
          <p:cNvSpPr/>
          <p:nvPr/>
        </p:nvSpPr>
        <p:spPr>
          <a:xfrm>
            <a:off x="1228725" y="1506535"/>
            <a:ext cx="6953250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6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+mn-lt"/>
              </a:rPr>
              <a:t>         含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</a:rPr>
              <a:t>30°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角的直角三角形的性质是表示线段倍分关系的一个重要的依据，如果问题中出现探究线段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倍分关系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的结论时，要联想此性质．</a:t>
            </a:r>
          </a:p>
        </p:txBody>
      </p:sp>
    </p:spTree>
    <p:extLst>
      <p:ext uri="{BB962C8B-B14F-4D97-AF65-F5344CB8AC3E}">
        <p14:creationId xmlns:p14="http://schemas.microsoft.com/office/powerpoint/2010/main" val="121911105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>
            <a:extLst>
              <a:ext uri="{FF2B5EF4-FFF2-40B4-BE49-F238E27FC236}">
                <a16:creationId xmlns:a16="http://schemas.microsoft.com/office/drawing/2014/main" xmlns="" id="{D1AE6E52-0593-4F76-84B1-27AA06B1D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738" y="582613"/>
            <a:ext cx="76358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5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Rt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ABC 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中，∠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C 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=90°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B 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=2∠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B 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和∠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 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各是多少度？边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AB 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与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BC 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之间有什么关系？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　　　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F3BF1E4-DB1C-4278-9DA0-C88915727774}"/>
              </a:ext>
            </a:extLst>
          </p:cNvPr>
          <p:cNvSpPr/>
          <p:nvPr/>
        </p:nvSpPr>
        <p:spPr>
          <a:xfrm>
            <a:off x="844232" y="2076451"/>
            <a:ext cx="68675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宋体" panose="02010600030101010101" pitchFamily="2" charset="-122"/>
              </a:rPr>
              <a:t>证明：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∵∠</a:t>
            </a:r>
            <a:r>
              <a:rPr lang="en-US" altLang="zh-CN" sz="2400" b="1" i="1" dirty="0">
                <a:latin typeface="+mn-lt"/>
                <a:cs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cs typeface="宋体" panose="02010600030101010101" pitchFamily="2" charset="-122"/>
              </a:rPr>
              <a:t>+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cs typeface="宋体" panose="02010600030101010101" pitchFamily="2" charset="-122"/>
              </a:rPr>
              <a:t>A </a:t>
            </a:r>
            <a:r>
              <a:rPr lang="en-US" altLang="zh-CN" sz="2400" b="1" dirty="0">
                <a:latin typeface="+mn-lt"/>
                <a:cs typeface="宋体" panose="02010600030101010101" pitchFamily="2" charset="-122"/>
              </a:rPr>
              <a:t>=180</a:t>
            </a:r>
            <a:r>
              <a:rPr lang="zh-CN" altLang="zh-CN" sz="2400" b="1" dirty="0" smtClean="0">
                <a:latin typeface="+mn-lt"/>
                <a:cs typeface="宋体" panose="02010600030101010101" pitchFamily="2" charset="-122"/>
              </a:rPr>
              <a:t>°</a:t>
            </a:r>
            <a:r>
              <a:rPr lang="en-US" altLang="zh-CN" sz="2400" b="1" kern="0" noProof="1" smtClean="0">
                <a:latin typeface="+mn-lt"/>
                <a:cs typeface="Arial" panose="020B0604020202020204" pitchFamily="34" charset="0"/>
              </a:rPr>
              <a:t>–</a:t>
            </a:r>
            <a:r>
              <a:rPr lang="en-US" altLang="zh-CN" sz="2400" b="1" dirty="0" smtClean="0">
                <a:latin typeface="+mn-lt"/>
                <a:cs typeface="宋体" panose="02010600030101010101" pitchFamily="2" charset="-122"/>
              </a:rPr>
              <a:t> </a:t>
            </a:r>
            <a:r>
              <a:rPr lang="zh-CN" altLang="zh-CN" sz="2400" b="1" dirty="0" smtClean="0">
                <a:latin typeface="+mn-lt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cs typeface="宋体" panose="02010600030101010101" pitchFamily="2" charset="-122"/>
              </a:rPr>
              <a:t>C</a:t>
            </a:r>
            <a:r>
              <a:rPr lang="en-US" altLang="zh-CN" sz="2400" b="1" dirty="0">
                <a:latin typeface="+mn-lt"/>
                <a:cs typeface="宋体" panose="02010600030101010101" pitchFamily="2" charset="-122"/>
              </a:rPr>
              <a:t>=90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°，</a:t>
            </a:r>
            <a:endParaRPr lang="en-US" altLang="zh-CN" sz="2400" b="1" dirty="0">
              <a:latin typeface="+mn-lt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cs typeface="宋体" panose="02010600030101010101" pitchFamily="2" charset="-122"/>
              </a:rPr>
              <a:t>                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cs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cs typeface="宋体" panose="02010600030101010101" pitchFamily="2" charset="-122"/>
              </a:rPr>
              <a:t>=2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，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            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=60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°，∠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=30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            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AB=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69" y="64928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45079"/>
            <a:ext cx="2006600" cy="477838"/>
            <a:chOff x="248" y="54"/>
            <a:chExt cx="3160" cy="752"/>
          </a:xfrm>
        </p:grpSpPr>
        <p:cxnSp>
          <p:nvCxnSpPr>
            <p:cNvPr id="15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54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88" y="171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18032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xmlns="" id="{71CED41D-804F-41CC-B8F7-96536F41E8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7" y="1002985"/>
            <a:ext cx="8306586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　如图是屋架设计图的一部分，点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是斜梁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AB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的中点，立柱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DE</a:t>
            </a:r>
            <a:r>
              <a:rPr lang="en-US" altLang="zh-CN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垂直于横梁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 =7.4 cm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 =30°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立柱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DE</a:t>
            </a:r>
            <a:r>
              <a:rPr lang="en-US" altLang="zh-CN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有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多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长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？</a:t>
            </a:r>
            <a:endParaRPr lang="en-US" altLang="zh-CN" sz="2400" b="1" dirty="0">
              <a:latin typeface="+mn-lt"/>
              <a:ea typeface="楷体" pitchFamily="49" charset="-122"/>
            </a:endParaRPr>
          </a:p>
        </p:txBody>
      </p:sp>
      <p:grpSp>
        <p:nvGrpSpPr>
          <p:cNvPr id="79875" name="Group 23">
            <a:extLst>
              <a:ext uri="{FF2B5EF4-FFF2-40B4-BE49-F238E27FC236}">
                <a16:creationId xmlns:a16="http://schemas.microsoft.com/office/drawing/2014/main" xmlns="" id="{C5A23B8B-3818-457F-AF2B-EB7270E4C166}"/>
              </a:ext>
            </a:extLst>
          </p:cNvPr>
          <p:cNvGrpSpPr>
            <a:grpSpLocks/>
          </p:cNvGrpSpPr>
          <p:nvPr/>
        </p:nvGrpSpPr>
        <p:grpSpPr bwMode="auto">
          <a:xfrm>
            <a:off x="5314156" y="2373620"/>
            <a:ext cx="3551237" cy="1635125"/>
            <a:chOff x="2778" y="2477"/>
            <a:chExt cx="2982" cy="1373"/>
          </a:xfrm>
        </p:grpSpPr>
        <p:pic>
          <p:nvPicPr>
            <p:cNvPr id="79876" name="Picture 24">
              <a:extLst>
                <a:ext uri="{FF2B5EF4-FFF2-40B4-BE49-F238E27FC236}">
                  <a16:creationId xmlns:a16="http://schemas.microsoft.com/office/drawing/2014/main" xmlns="" id="{402AD286-D9A2-4945-B866-20A13740FB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1" y="2576"/>
              <a:ext cx="2909" cy="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877" name="Rectangle 25">
              <a:extLst>
                <a:ext uri="{FF2B5EF4-FFF2-40B4-BE49-F238E27FC236}">
                  <a16:creationId xmlns:a16="http://schemas.microsoft.com/office/drawing/2014/main" xmlns="" id="{569FB222-CD5D-457A-8DEB-9FACC14E9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8" y="354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  <p:sp>
          <p:nvSpPr>
            <p:cNvPr id="79878" name="Rectangle 26">
              <a:extLst>
                <a:ext uri="{FF2B5EF4-FFF2-40B4-BE49-F238E27FC236}">
                  <a16:creationId xmlns:a16="http://schemas.microsoft.com/office/drawing/2014/main" xmlns="" id="{C239CD33-D6A1-4035-A9A4-41C5435988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8" y="2477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  <p:sp>
          <p:nvSpPr>
            <p:cNvPr id="79879" name="Rectangle 27">
              <a:extLst>
                <a:ext uri="{FF2B5EF4-FFF2-40B4-BE49-F238E27FC236}">
                  <a16:creationId xmlns:a16="http://schemas.microsoft.com/office/drawing/2014/main" xmlns="" id="{6FA3ACDF-A2E6-4BAE-A761-F1B7F9241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8" y="354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79880" name="Rectangle 28">
              <a:extLst>
                <a:ext uri="{FF2B5EF4-FFF2-40B4-BE49-F238E27FC236}">
                  <a16:creationId xmlns:a16="http://schemas.microsoft.com/office/drawing/2014/main" xmlns="" id="{04445C9B-2DEC-4759-B6BE-4EB36B9C3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6" y="2877"/>
              <a:ext cx="29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  <p:sp>
          <p:nvSpPr>
            <p:cNvPr id="79881" name="Rectangle 29">
              <a:extLst>
                <a:ext uri="{FF2B5EF4-FFF2-40B4-BE49-F238E27FC236}">
                  <a16:creationId xmlns:a16="http://schemas.microsoft.com/office/drawing/2014/main" xmlns="" id="{1D31ACE3-DDB3-492F-AED6-40B31E475A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8" y="354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E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79894" name="文本框 1">
            <a:extLst>
              <a:ext uri="{FF2B5EF4-FFF2-40B4-BE49-F238E27FC236}">
                <a16:creationId xmlns:a16="http://schemas.microsoft.com/office/drawing/2014/main" xmlns="" id="{057C3EE6-675D-446A-A4CE-B84776DE7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0" y="561660"/>
            <a:ext cx="5116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利用直角三角形的性质解决实际问题</a:t>
            </a:r>
          </a:p>
        </p:txBody>
      </p:sp>
      <p:grpSp>
        <p:nvGrpSpPr>
          <p:cNvPr id="27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28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49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6"/>
          <p:cNvGrpSpPr>
            <a:grpSpLocks/>
          </p:cNvGrpSpPr>
          <p:nvPr/>
        </p:nvGrpSpPr>
        <p:grpSpPr bwMode="auto">
          <a:xfrm>
            <a:off x="492131" y="561660"/>
            <a:ext cx="2274656" cy="492440"/>
            <a:chOff x="402069" y="545931"/>
            <a:chExt cx="2273908" cy="492762"/>
          </a:xfrm>
        </p:grpSpPr>
        <p:grpSp>
          <p:nvGrpSpPr>
            <p:cNvPr id="45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6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2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7683" y="2538967"/>
            <a:ext cx="3857623" cy="2203572"/>
            <a:chOff x="447683" y="2538967"/>
            <a:chExt cx="3857623" cy="2203572"/>
          </a:xfrm>
        </p:grpSpPr>
        <p:sp>
          <p:nvSpPr>
            <p:cNvPr id="31" name="云形标注 33"/>
            <p:cNvSpPr/>
            <p:nvPr/>
          </p:nvSpPr>
          <p:spPr>
            <a:xfrm>
              <a:off x="447683" y="2538967"/>
              <a:ext cx="3790209" cy="2203572"/>
            </a:xfrm>
            <a:prstGeom prst="cloudCallout">
              <a:avLst>
                <a:gd name="adj1" fmla="val 78078"/>
                <a:gd name="adj2" fmla="val -374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 Box 6">
              <a:extLst>
                <a:ext uri="{FF2B5EF4-FFF2-40B4-BE49-F238E27FC236}">
                  <a16:creationId xmlns:a16="http://schemas.microsoft.com/office/drawing/2014/main" xmlns="" id="{DA07A728-D14C-4514-B9FC-55D0A13BC3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620" y="2792778"/>
              <a:ext cx="3674686" cy="16158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latin typeface="+mn-lt"/>
                </a:rPr>
                <a:t> </a:t>
              </a:r>
              <a:r>
                <a:rPr lang="zh-CN" altLang="en-US" sz="2100" b="1" dirty="0" smtClean="0">
                  <a:latin typeface="+mn-lt"/>
                  <a:ea typeface="楷体" panose="02010609060101010101" pitchFamily="49" charset="-122"/>
                </a:rPr>
                <a:t>图</a:t>
              </a:r>
              <a:r>
                <a:rPr lang="zh-CN" altLang="en-US" sz="2100" b="1" dirty="0">
                  <a:latin typeface="+mn-lt"/>
                  <a:ea typeface="楷体" panose="02010609060101010101" pitchFamily="49" charset="-122"/>
                </a:rPr>
                <a:t>中</a:t>
              </a:r>
              <a:r>
                <a:rPr lang="en-US" altLang="zh-CN" sz="2100" b="1" i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BC</a:t>
              </a:r>
              <a:r>
                <a:rPr lang="zh-CN" altLang="en-US" sz="21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sz="2100" b="1" i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DE </a:t>
              </a:r>
              <a:r>
                <a:rPr lang="zh-CN" altLang="en-US" sz="2100" b="1" dirty="0">
                  <a:latin typeface="+mn-lt"/>
                  <a:ea typeface="楷体" panose="02010609060101010101" pitchFamily="49" charset="-122"/>
                </a:rPr>
                <a:t>分别是哪个直角三角形的直角边？它们所对的锐角分别是多少度？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05533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Group 23">
            <a:extLst>
              <a:ext uri="{FF2B5EF4-FFF2-40B4-BE49-F238E27FC236}">
                <a16:creationId xmlns:a16="http://schemas.microsoft.com/office/drawing/2014/main" xmlns="" id="{345F2773-00F1-4F78-8850-8D7255C253F4}"/>
              </a:ext>
            </a:extLst>
          </p:cNvPr>
          <p:cNvGrpSpPr>
            <a:grpSpLocks/>
          </p:cNvGrpSpPr>
          <p:nvPr/>
        </p:nvGrpSpPr>
        <p:grpSpPr bwMode="auto">
          <a:xfrm>
            <a:off x="5539008" y="1480830"/>
            <a:ext cx="3549650" cy="1635125"/>
            <a:chOff x="2778" y="2477"/>
            <a:chExt cx="2982" cy="1373"/>
          </a:xfrm>
        </p:grpSpPr>
        <p:pic>
          <p:nvPicPr>
            <p:cNvPr id="80898" name="Picture 24">
              <a:extLst>
                <a:ext uri="{FF2B5EF4-FFF2-40B4-BE49-F238E27FC236}">
                  <a16:creationId xmlns:a16="http://schemas.microsoft.com/office/drawing/2014/main" xmlns="" id="{51A5FFEB-489D-45CA-B8E0-00BD40769F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1" y="2576"/>
              <a:ext cx="2909" cy="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899" name="Rectangle 25">
              <a:extLst>
                <a:ext uri="{FF2B5EF4-FFF2-40B4-BE49-F238E27FC236}">
                  <a16:creationId xmlns:a16="http://schemas.microsoft.com/office/drawing/2014/main" xmlns="" id="{BE568C3D-4B14-4C2A-A9E1-D91D11940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8" y="354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  <p:sp>
          <p:nvSpPr>
            <p:cNvPr id="80900" name="Rectangle 26">
              <a:extLst>
                <a:ext uri="{FF2B5EF4-FFF2-40B4-BE49-F238E27FC236}">
                  <a16:creationId xmlns:a16="http://schemas.microsoft.com/office/drawing/2014/main" xmlns="" id="{E6E3E91B-4F3D-43BB-8ABF-52832A988B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8" y="2477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  <p:sp>
          <p:nvSpPr>
            <p:cNvPr id="80901" name="Rectangle 27">
              <a:extLst>
                <a:ext uri="{FF2B5EF4-FFF2-40B4-BE49-F238E27FC236}">
                  <a16:creationId xmlns:a16="http://schemas.microsoft.com/office/drawing/2014/main" xmlns="" id="{5952327C-FEA6-47BF-AED8-7B82560EAE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8" y="354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0902" name="Rectangle 28">
              <a:extLst>
                <a:ext uri="{FF2B5EF4-FFF2-40B4-BE49-F238E27FC236}">
                  <a16:creationId xmlns:a16="http://schemas.microsoft.com/office/drawing/2014/main" xmlns="" id="{0517BCA3-593A-4FEB-BC11-A0DDE4010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6" y="2877"/>
              <a:ext cx="29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0903" name="Rectangle 29">
              <a:extLst>
                <a:ext uri="{FF2B5EF4-FFF2-40B4-BE49-F238E27FC236}">
                  <a16:creationId xmlns:a16="http://schemas.microsoft.com/office/drawing/2014/main" xmlns="" id="{F117E713-42B2-4242-BED8-E59FC65DF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8" y="352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E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92995F2-9CCC-464B-BCA4-1AFCB8590F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220" y="625475"/>
            <a:ext cx="5388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解：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DE</a:t>
            </a:r>
            <a:r>
              <a:rPr lang="en-US" altLang="zh-CN" sz="2400" b="1" dirty="0">
                <a:latin typeface="+mn-lt"/>
              </a:rPr>
              <a:t>⊥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en-US" altLang="zh-CN" sz="2400" b="1" dirty="0">
                <a:latin typeface="+mn-lt"/>
              </a:rPr>
              <a:t>,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en-US" altLang="zh-CN" sz="2400" b="1" dirty="0">
                <a:latin typeface="+mn-lt"/>
              </a:rPr>
              <a:t> ⊥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en-US" altLang="zh-CN" sz="2400" b="1" dirty="0">
                <a:latin typeface="+mn-lt"/>
              </a:rPr>
              <a:t>, ∠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en-US" altLang="zh-CN" sz="2400" b="1" dirty="0">
                <a:latin typeface="+mn-lt"/>
              </a:rPr>
              <a:t>=30 °</a:t>
            </a:r>
            <a:r>
              <a:rPr lang="zh-CN" altLang="en-US" sz="2400" b="1" dirty="0">
                <a:latin typeface="+mn-lt"/>
              </a:rPr>
              <a:t>，</a:t>
            </a:r>
          </a:p>
        </p:txBody>
      </p:sp>
      <p:grpSp>
        <p:nvGrpSpPr>
          <p:cNvPr id="3" name="组合 22">
            <a:extLst>
              <a:ext uri="{FF2B5EF4-FFF2-40B4-BE49-F238E27FC236}">
                <a16:creationId xmlns:a16="http://schemas.microsoft.com/office/drawing/2014/main" xmlns="" id="{F9D7F99D-BEB6-46AF-A343-BE6DEE8F30AF}"/>
              </a:ext>
            </a:extLst>
          </p:cNvPr>
          <p:cNvGrpSpPr>
            <a:grpSpLocks/>
          </p:cNvGrpSpPr>
          <p:nvPr/>
        </p:nvGrpSpPr>
        <p:grpSpPr bwMode="auto">
          <a:xfrm>
            <a:off x="1074420" y="1130212"/>
            <a:ext cx="4213013" cy="657323"/>
            <a:chOff x="1280029" y="3803140"/>
            <a:chExt cx="5617453" cy="876364"/>
          </a:xfrm>
        </p:grpSpPr>
        <p:sp>
          <p:nvSpPr>
            <p:cNvPr id="80906" name="TextBox 11">
              <a:extLst>
                <a:ext uri="{FF2B5EF4-FFF2-40B4-BE49-F238E27FC236}">
                  <a16:creationId xmlns:a16="http://schemas.microsoft.com/office/drawing/2014/main" xmlns="" id="{E9A6BAEF-2E7D-486F-874F-3C891E68DF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0029" y="3931904"/>
              <a:ext cx="5617453" cy="61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BC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=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AB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, 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DE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= 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AD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.</a:t>
              </a:r>
              <a:endParaRPr lang="zh-CN" altLang="en-US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0907" name="Object 25">
              <a:extLst>
                <a:ext uri="{FF2B5EF4-FFF2-40B4-BE49-F238E27FC236}">
                  <a16:creationId xmlns:a16="http://schemas.microsoft.com/office/drawing/2014/main" xmlns="" id="{BA06DD6B-4C58-4B5D-8FFC-7AABCD7A05F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0537267"/>
                </p:ext>
              </p:extLst>
            </p:nvPr>
          </p:nvGraphicFramePr>
          <p:xfrm>
            <a:off x="2736312" y="3803140"/>
            <a:ext cx="357188" cy="85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001" r:id="rId4" imgW="152532" imgH="394042" progId="Equation.DSMT4">
                    <p:embed/>
                  </p:oleObj>
                </mc:Choice>
                <mc:Fallback>
                  <p:oleObj r:id="rId4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6312" y="3803140"/>
                          <a:ext cx="357188" cy="857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908" name="Object 3">
              <a:extLst>
                <a:ext uri="{FF2B5EF4-FFF2-40B4-BE49-F238E27FC236}">
                  <a16:creationId xmlns:a16="http://schemas.microsoft.com/office/drawing/2014/main" xmlns="" id="{658E57BD-79A6-4DDB-A6D1-91CC9455AB4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17053537"/>
                </p:ext>
              </p:extLst>
            </p:nvPr>
          </p:nvGraphicFramePr>
          <p:xfrm>
            <a:off x="5510355" y="3822255"/>
            <a:ext cx="357188" cy="857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002" r:id="rId6" imgW="152532" imgH="394042" progId="Equation.DSMT4">
                    <p:embed/>
                  </p:oleObj>
                </mc:Choice>
                <mc:Fallback>
                  <p:oleObj r:id="rId6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10355" y="3822255"/>
                          <a:ext cx="357188" cy="8572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23">
            <a:extLst>
              <a:ext uri="{FF2B5EF4-FFF2-40B4-BE49-F238E27FC236}">
                <a16:creationId xmlns:a16="http://schemas.microsoft.com/office/drawing/2014/main" xmlns="" id="{5ED1D1A8-30AE-4148-90EE-544DDDEAE8FA}"/>
              </a:ext>
            </a:extLst>
          </p:cNvPr>
          <p:cNvGrpSpPr>
            <a:grpSpLocks/>
          </p:cNvGrpSpPr>
          <p:nvPr/>
        </p:nvGrpSpPr>
        <p:grpSpPr bwMode="auto">
          <a:xfrm>
            <a:off x="1025525" y="1839298"/>
            <a:ext cx="4302781" cy="652464"/>
            <a:chOff x="1331640" y="4483908"/>
            <a:chExt cx="5736882" cy="871203"/>
          </a:xfrm>
        </p:grpSpPr>
        <p:sp>
          <p:nvSpPr>
            <p:cNvPr id="80910" name="TextBox 12">
              <a:extLst>
                <a:ext uri="{FF2B5EF4-FFF2-40B4-BE49-F238E27FC236}">
                  <a16:creationId xmlns:a16="http://schemas.microsoft.com/office/drawing/2014/main" xmlns="" id="{C7E74AC3-E87C-4025-891C-4DEBE43DF5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1640" y="4623518"/>
              <a:ext cx="5736882" cy="616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∴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BC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AB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     ×7.4=3.7(m).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0911" name="Object 4">
              <a:extLst>
                <a:ext uri="{FF2B5EF4-FFF2-40B4-BE49-F238E27FC236}">
                  <a16:creationId xmlns:a16="http://schemas.microsoft.com/office/drawing/2014/main" xmlns="" id="{5B9FC753-D42C-4539-85AF-3962CFDAEC6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90596296"/>
                </p:ext>
              </p:extLst>
            </p:nvPr>
          </p:nvGraphicFramePr>
          <p:xfrm>
            <a:off x="2782902" y="4497861"/>
            <a:ext cx="357187" cy="85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003" r:id="rId7" imgW="152532" imgH="394042" progId="Equation.DSMT4">
                    <p:embed/>
                  </p:oleObj>
                </mc:Choice>
                <mc:Fallback>
                  <p:oleObj r:id="rId7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2902" y="4497861"/>
                          <a:ext cx="357187" cy="857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912" name="Object 5">
              <a:extLst>
                <a:ext uri="{FF2B5EF4-FFF2-40B4-BE49-F238E27FC236}">
                  <a16:creationId xmlns:a16="http://schemas.microsoft.com/office/drawing/2014/main" xmlns="" id="{EB76C8E5-E616-4D11-9A26-9F3AAFF0172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41590131"/>
                </p:ext>
              </p:extLst>
            </p:nvPr>
          </p:nvGraphicFramePr>
          <p:xfrm>
            <a:off x="4143751" y="4483908"/>
            <a:ext cx="357187" cy="857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004" r:id="rId8" imgW="152532" imgH="394042" progId="Equation.DSMT4">
                    <p:embed/>
                  </p:oleObj>
                </mc:Choice>
                <mc:Fallback>
                  <p:oleObj r:id="rId8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43751" y="4483908"/>
                          <a:ext cx="357187" cy="8572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24">
            <a:extLst>
              <a:ext uri="{FF2B5EF4-FFF2-40B4-BE49-F238E27FC236}">
                <a16:creationId xmlns:a16="http://schemas.microsoft.com/office/drawing/2014/main" xmlns="" id="{AEA63BDD-E2D3-4697-9847-73275AC685E1}"/>
              </a:ext>
            </a:extLst>
          </p:cNvPr>
          <p:cNvGrpSpPr>
            <a:grpSpLocks/>
          </p:cNvGrpSpPr>
          <p:nvPr/>
        </p:nvGrpSpPr>
        <p:grpSpPr bwMode="auto">
          <a:xfrm>
            <a:off x="1277144" y="2491265"/>
            <a:ext cx="1968809" cy="642938"/>
            <a:chOff x="1331640" y="5195854"/>
            <a:chExt cx="2625863" cy="857250"/>
          </a:xfrm>
        </p:grpSpPr>
        <p:sp>
          <p:nvSpPr>
            <p:cNvPr id="80914" name="TextBox 13">
              <a:extLst>
                <a:ext uri="{FF2B5EF4-FFF2-40B4-BE49-F238E27FC236}">
                  <a16:creationId xmlns:a16="http://schemas.microsoft.com/office/drawing/2014/main" xmlns="" id="{66241EF6-C555-4F45-9F26-85D862E4A3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1640" y="5343599"/>
              <a:ext cx="2625863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又</a:t>
              </a:r>
              <a:r>
                <a:rPr lang="en-US" altLang="zh-CN" sz="2400" b="1" i="1" dirty="0">
                  <a:latin typeface="+mn-lt"/>
                </a:rPr>
                <a:t>AD</a:t>
              </a:r>
              <a:r>
                <a:rPr lang="en-US" altLang="zh-CN" sz="2400" b="1" dirty="0">
                  <a:latin typeface="+mn-lt"/>
                </a:rPr>
                <a:t>=     </a:t>
              </a:r>
              <a:r>
                <a:rPr lang="en-US" altLang="zh-CN" sz="2400" b="1" i="1" dirty="0">
                  <a:latin typeface="+mn-lt"/>
                </a:rPr>
                <a:t>AB</a:t>
              </a:r>
              <a:r>
                <a:rPr lang="en-US" altLang="zh-CN" sz="2400" b="1" dirty="0">
                  <a:latin typeface="+mn-lt"/>
                </a:rPr>
                <a:t>,</a:t>
              </a:r>
              <a:endParaRPr lang="en-US" altLang="zh-CN" sz="2400" b="1" dirty="0">
                <a:latin typeface="+mn-lt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0915" name="Object 6">
              <a:extLst>
                <a:ext uri="{FF2B5EF4-FFF2-40B4-BE49-F238E27FC236}">
                  <a16:creationId xmlns:a16="http://schemas.microsoft.com/office/drawing/2014/main" xmlns="" id="{46CE2DCC-B5E3-458B-BD5A-C9780804025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71630304"/>
                </p:ext>
              </p:extLst>
            </p:nvPr>
          </p:nvGraphicFramePr>
          <p:xfrm>
            <a:off x="2767334" y="5195854"/>
            <a:ext cx="357188" cy="85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005" r:id="rId9" imgW="152532" imgH="394042" progId="Equation.DSMT4">
                    <p:embed/>
                  </p:oleObj>
                </mc:Choice>
                <mc:Fallback>
                  <p:oleObj r:id="rId9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7334" y="5195854"/>
                          <a:ext cx="357188" cy="857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25">
            <a:extLst>
              <a:ext uri="{FF2B5EF4-FFF2-40B4-BE49-F238E27FC236}">
                <a16:creationId xmlns:a16="http://schemas.microsoft.com/office/drawing/2014/main" xmlns="" id="{8B114E8B-FD3A-45E6-93D6-CEE6B57BDB59}"/>
              </a:ext>
            </a:extLst>
          </p:cNvPr>
          <p:cNvGrpSpPr>
            <a:grpSpLocks/>
          </p:cNvGrpSpPr>
          <p:nvPr/>
        </p:nvGrpSpPr>
        <p:grpSpPr bwMode="auto">
          <a:xfrm>
            <a:off x="986173" y="3161567"/>
            <a:ext cx="4645824" cy="652457"/>
            <a:chOff x="1293687" y="6006398"/>
            <a:chExt cx="6194237" cy="870515"/>
          </a:xfrm>
        </p:grpSpPr>
        <p:sp>
          <p:nvSpPr>
            <p:cNvPr id="80917" name="TextBox 14">
              <a:extLst>
                <a:ext uri="{FF2B5EF4-FFF2-40B4-BE49-F238E27FC236}">
                  <a16:creationId xmlns:a16="http://schemas.microsoft.com/office/drawing/2014/main" xmlns="" id="{91227490-CDAF-455F-A457-F6E10B4BF0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3687" y="6135687"/>
              <a:ext cx="6194237" cy="615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∴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DE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AD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     ×3.7=1.85  (m).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0918" name="Object 7">
              <a:extLst>
                <a:ext uri="{FF2B5EF4-FFF2-40B4-BE49-F238E27FC236}">
                  <a16:creationId xmlns:a16="http://schemas.microsoft.com/office/drawing/2014/main" xmlns="" id="{A0DFBF0E-C49D-48C6-B560-7D174769767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63900932"/>
                </p:ext>
              </p:extLst>
            </p:nvPr>
          </p:nvGraphicFramePr>
          <p:xfrm>
            <a:off x="2774391" y="6006398"/>
            <a:ext cx="357187" cy="857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006" r:id="rId10" imgW="152532" imgH="394042" progId="Equation.DSMT4">
                    <p:embed/>
                  </p:oleObj>
                </mc:Choice>
                <mc:Fallback>
                  <p:oleObj r:id="rId10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4391" y="6006398"/>
                          <a:ext cx="357187" cy="8572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919" name="Object 8">
              <a:extLst>
                <a:ext uri="{FF2B5EF4-FFF2-40B4-BE49-F238E27FC236}">
                  <a16:creationId xmlns:a16="http://schemas.microsoft.com/office/drawing/2014/main" xmlns="" id="{F28875A7-1345-4D5A-83B2-F502F3FBDD0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41205736"/>
                </p:ext>
              </p:extLst>
            </p:nvPr>
          </p:nvGraphicFramePr>
          <p:xfrm>
            <a:off x="4125391" y="6019667"/>
            <a:ext cx="357187" cy="8572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007" r:id="rId11" imgW="152532" imgH="394042" progId="Equation.DSMT4">
                    <p:embed/>
                  </p:oleObj>
                </mc:Choice>
                <mc:Fallback>
                  <p:oleObj r:id="rId11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25391" y="6019667"/>
                          <a:ext cx="357187" cy="8572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C91EA120-D206-4EEE-BA1A-F77B3DD48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738" y="3798242"/>
            <a:ext cx="59218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立柱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的长是</a:t>
            </a:r>
            <a:r>
              <a:rPr lang="en-US" altLang="zh-CN" sz="2400" b="1" dirty="0">
                <a:latin typeface="+mn-lt"/>
              </a:rPr>
              <a:t>3.7m</a:t>
            </a:r>
            <a:r>
              <a:rPr lang="zh-CN" altLang="en-US" sz="2400" b="1" dirty="0">
                <a:latin typeface="+mn-lt"/>
              </a:rPr>
              <a:t>，</a:t>
            </a:r>
            <a:r>
              <a:rPr lang="en-US" altLang="zh-CN" sz="2400" b="1" i="1" dirty="0">
                <a:latin typeface="+mn-lt"/>
              </a:rPr>
              <a:t>DE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的长是</a:t>
            </a:r>
            <a:r>
              <a:rPr lang="en-US" altLang="zh-CN" sz="2400" b="1" dirty="0">
                <a:latin typeface="+mn-lt"/>
              </a:rPr>
              <a:t>1.85m.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30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31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6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378761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5" name="组合 3">
            <a:extLst>
              <a:ext uri="{FF2B5EF4-FFF2-40B4-BE49-F238E27FC236}">
                <a16:creationId xmlns:a16="http://schemas.microsoft.com/office/drawing/2014/main" xmlns="" id="{B1FFD9ED-7951-41F5-BC65-6C65F09E8271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547688"/>
            <a:ext cx="1879600" cy="476250"/>
            <a:chOff x="497257" y="753279"/>
            <a:chExt cx="1881032" cy="477054"/>
          </a:xfrm>
        </p:grpSpPr>
        <p:grpSp>
          <p:nvGrpSpPr>
            <p:cNvPr id="82946" name="组合 2">
              <a:extLst>
                <a:ext uri="{FF2B5EF4-FFF2-40B4-BE49-F238E27FC236}">
                  <a16:creationId xmlns:a16="http://schemas.microsoft.com/office/drawing/2014/main" xmlns="" id="{C04B24AA-9294-4E5F-AFD5-82F5FE022E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BBA94B9D-7EBE-42BF-AD66-A34A8A32C98F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14C756FB-A137-428C-BB30-837CE96B0623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2D3F00B5-2C4A-4E3F-B4F0-299A32112448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B742E71F-0F27-43CE-B1CA-2C2D74001213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2951" name="矩形 1">
              <a:extLst>
                <a:ext uri="{FF2B5EF4-FFF2-40B4-BE49-F238E27FC236}">
                  <a16:creationId xmlns:a16="http://schemas.microsoft.com/office/drawing/2014/main" xmlns="" id="{C183DD1E-F470-4CEE-BB86-9277D2129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sp>
        <p:nvSpPr>
          <p:cNvPr id="82958" name="TextBox 2">
            <a:extLst>
              <a:ext uri="{FF2B5EF4-FFF2-40B4-BE49-F238E27FC236}">
                <a16:creationId xmlns:a16="http://schemas.microsoft.com/office/drawing/2014/main" xmlns="" id="{90E9B8CD-F440-4EB4-B040-419B0532B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813" y="896303"/>
            <a:ext cx="8714027" cy="1200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图，∠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AOE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BOE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=15°，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EF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∥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OB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EC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⊥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OB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，若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EC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=1，则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OF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</a:t>
            </a:r>
            <a:r>
              <a:rPr lang="zh-CN" altLang="zh-CN" sz="2400" b="1" u="sng" dirty="0">
                <a:latin typeface="+mn-lt"/>
                <a:ea typeface="楷体" pitchFamily="49" charset="-122"/>
              </a:rPr>
              <a:t>　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．</a:t>
            </a:r>
            <a:endParaRPr lang="zh-CN" altLang="zh-CN" sz="2400" b="1" dirty="0">
              <a:latin typeface="+mn-lt"/>
              <a:ea typeface="楷体" pitchFamily="49" charset="-122"/>
            </a:endParaRPr>
          </a:p>
        </p:txBody>
      </p:sp>
      <p:sp>
        <p:nvSpPr>
          <p:cNvPr id="82961" name="文本框 6">
            <a:extLst>
              <a:ext uri="{FF2B5EF4-FFF2-40B4-BE49-F238E27FC236}">
                <a16:creationId xmlns:a16="http://schemas.microsoft.com/office/drawing/2014/main" xmlns="" id="{F8EBABF7-C307-44E1-AAC7-A8BEE8AEE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341" y="2210897"/>
            <a:ext cx="7453958" cy="2769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作</a:t>
            </a:r>
            <a:r>
              <a:rPr lang="zh-CN" altLang="en-US" sz="2100" b="1" i="1" dirty="0">
                <a:latin typeface="+mn-lt"/>
              </a:rPr>
              <a:t>EH</a:t>
            </a:r>
            <a:r>
              <a:rPr lang="zh-CN" altLang="en-US" sz="2100" b="1" dirty="0">
                <a:latin typeface="+mn-lt"/>
              </a:rPr>
              <a:t>⊥</a:t>
            </a:r>
            <a:r>
              <a:rPr lang="zh-CN" altLang="en-US" sz="2100" b="1" i="1" dirty="0">
                <a:latin typeface="+mn-lt"/>
              </a:rPr>
              <a:t>OA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sz="2100" b="1" i="1" dirty="0">
                <a:latin typeface="+mn-lt"/>
              </a:rPr>
              <a:t>H</a:t>
            </a:r>
            <a:r>
              <a:rPr lang="zh-CN" altLang="en-US" sz="2100" b="1" dirty="0"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+mn-lt"/>
              </a:rPr>
              <a:t>∵∠</a:t>
            </a:r>
            <a:r>
              <a:rPr lang="zh-CN" altLang="en-US" sz="2100" b="1" i="1" dirty="0">
                <a:latin typeface="+mn-lt"/>
              </a:rPr>
              <a:t>AOE</a:t>
            </a:r>
            <a:r>
              <a:rPr lang="zh-CN" altLang="en-US" sz="2100" b="1" dirty="0">
                <a:latin typeface="+mn-lt"/>
              </a:rPr>
              <a:t>=∠</a:t>
            </a:r>
            <a:r>
              <a:rPr lang="zh-CN" altLang="en-US" sz="2100" b="1" i="1" dirty="0">
                <a:latin typeface="+mn-lt"/>
              </a:rPr>
              <a:t>BOE</a:t>
            </a:r>
            <a:r>
              <a:rPr lang="zh-CN" altLang="en-US" sz="2100" b="1" dirty="0">
                <a:latin typeface="+mn-lt"/>
              </a:rPr>
              <a:t>=15°，</a:t>
            </a:r>
            <a:r>
              <a:rPr lang="zh-CN" altLang="en-US" sz="2100" b="1" i="1" dirty="0">
                <a:latin typeface="+mn-lt"/>
              </a:rPr>
              <a:t>EC</a:t>
            </a:r>
            <a:r>
              <a:rPr lang="zh-CN" altLang="en-US" sz="2100" b="1" dirty="0">
                <a:latin typeface="+mn-lt"/>
              </a:rPr>
              <a:t>⊥</a:t>
            </a:r>
            <a:r>
              <a:rPr lang="zh-CN" altLang="en-US" sz="2100" b="1" i="1" dirty="0">
                <a:latin typeface="+mn-lt"/>
              </a:rPr>
              <a:t>OB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zh-CN" altLang="en-US" sz="2100" b="1" i="1" dirty="0">
                <a:latin typeface="+mn-lt"/>
              </a:rPr>
              <a:t>EH</a:t>
            </a:r>
            <a:r>
              <a:rPr lang="zh-CN" altLang="en-US" sz="2100" b="1" dirty="0">
                <a:latin typeface="+mn-lt"/>
              </a:rPr>
              <a:t>⊥</a:t>
            </a:r>
            <a:r>
              <a:rPr lang="zh-CN" altLang="en-US" sz="2100" b="1" i="1" dirty="0">
                <a:latin typeface="+mn-lt"/>
              </a:rPr>
              <a:t>OA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EH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=1，∠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AOB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=30°，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+mn-lt"/>
              </a:rPr>
              <a:t>∵</a:t>
            </a:r>
            <a:r>
              <a:rPr lang="zh-CN" altLang="en-US" sz="2100" b="1" i="1" dirty="0">
                <a:latin typeface="+mn-lt"/>
              </a:rPr>
              <a:t>EF</a:t>
            </a:r>
            <a:r>
              <a:rPr lang="zh-CN" altLang="en-US" sz="2100" b="1" dirty="0">
                <a:latin typeface="+mn-lt"/>
              </a:rPr>
              <a:t>∥</a:t>
            </a:r>
            <a:r>
              <a:rPr lang="zh-CN" altLang="en-US" sz="2100" b="1" i="1" dirty="0">
                <a:latin typeface="+mn-lt"/>
              </a:rPr>
              <a:t>OB</a:t>
            </a:r>
            <a:r>
              <a:rPr lang="zh-CN" altLang="en-US" sz="2100" b="1" dirty="0"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EFH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AOB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=30°，∠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FEO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BOE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EF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=2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EH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=2，∠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FEO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FOE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OF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EF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=2．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8684A24-16B7-4E9A-A5EF-A9683B6AC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6339" y="1569558"/>
            <a:ext cx="438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  <a:ea typeface="+mj-ea"/>
              </a:rPr>
              <a:t>2</a:t>
            </a:r>
            <a:endParaRPr lang="zh-CN" altLang="en-US" sz="2400" b="1" dirty="0">
              <a:latin typeface="+mn-lt"/>
              <a:ea typeface="+mj-ea"/>
            </a:endParaRPr>
          </a:p>
        </p:txBody>
      </p:sp>
      <p:grpSp>
        <p:nvGrpSpPr>
          <p:cNvPr id="22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45079"/>
            <a:ext cx="2006600" cy="477838"/>
            <a:chOff x="248" y="54"/>
            <a:chExt cx="3160" cy="752"/>
          </a:xfrm>
        </p:grpSpPr>
        <p:cxnSp>
          <p:nvCxnSpPr>
            <p:cNvPr id="23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54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88" y="171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673" y="1491687"/>
            <a:ext cx="1836420" cy="128016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8033657" y="2131767"/>
            <a:ext cx="0" cy="295747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843818" y="2427514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i="1" dirty="0">
                <a:latin typeface="+mn-lt"/>
              </a:rPr>
              <a:t>H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199221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Group 3">
            <a:extLst>
              <a:ext uri="{FF2B5EF4-FFF2-40B4-BE49-F238E27FC236}">
                <a16:creationId xmlns:a16="http://schemas.microsoft.com/office/drawing/2014/main" xmlns="" id="{D97B051E-9DDB-48A0-94AB-F43890F93344}"/>
              </a:ext>
            </a:extLst>
          </p:cNvPr>
          <p:cNvGrpSpPr>
            <a:grpSpLocks/>
          </p:cNvGrpSpPr>
          <p:nvPr/>
        </p:nvGrpSpPr>
        <p:grpSpPr bwMode="auto">
          <a:xfrm>
            <a:off x="1774826" y="2890838"/>
            <a:ext cx="1620837" cy="1512887"/>
            <a:chOff x="521" y="1661"/>
            <a:chExt cx="1361" cy="1270"/>
          </a:xfrm>
        </p:grpSpPr>
        <p:sp>
          <p:nvSpPr>
            <p:cNvPr id="13" name="Line 4">
              <a:extLst>
                <a:ext uri="{FF2B5EF4-FFF2-40B4-BE49-F238E27FC236}">
                  <a16:creationId xmlns:a16="http://schemas.microsoft.com/office/drawing/2014/main" xmlns="" id="{8F886924-2F58-4E31-B34E-B0443AD721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" y="2931"/>
              <a:ext cx="1361" cy="0"/>
            </a:xfrm>
            <a:prstGeom prst="line">
              <a:avLst/>
            </a:prstGeom>
            <a:noFill/>
            <a:ln w="25400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4" name="Line 5">
              <a:extLst>
                <a:ext uri="{FF2B5EF4-FFF2-40B4-BE49-F238E27FC236}">
                  <a16:creationId xmlns:a16="http://schemas.microsoft.com/office/drawing/2014/main" xmlns="" id="{E44B2A70-FF79-4693-BF6F-1832F5AE1F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" y="1661"/>
              <a:ext cx="998" cy="1270"/>
            </a:xfrm>
            <a:prstGeom prst="line">
              <a:avLst/>
            </a:prstGeom>
            <a:noFill/>
            <a:ln w="25400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15" name="Line 6">
              <a:extLst>
                <a:ext uri="{FF2B5EF4-FFF2-40B4-BE49-F238E27FC236}">
                  <a16:creationId xmlns:a16="http://schemas.microsoft.com/office/drawing/2014/main" xmlns="" id="{8B4B5EA4-6A4C-48E8-B131-CA57536ED2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9" y="1661"/>
              <a:ext cx="363" cy="1270"/>
            </a:xfrm>
            <a:prstGeom prst="line">
              <a:avLst/>
            </a:prstGeom>
            <a:noFill/>
            <a:ln w="25400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7" name="AutoShape 9">
            <a:extLst>
              <a:ext uri="{FF2B5EF4-FFF2-40B4-BE49-F238E27FC236}">
                <a16:creationId xmlns:a16="http://schemas.microsoft.com/office/drawing/2014/main" xmlns="" id="{88D41E8D-3BEE-44DA-B958-4C9714B9C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1901" y="2944813"/>
            <a:ext cx="1333500" cy="1457325"/>
          </a:xfrm>
          <a:prstGeom prst="triangle">
            <a:avLst>
              <a:gd name="adj" fmla="val 50000"/>
            </a:avLst>
          </a:prstGeom>
          <a:noFill/>
          <a:ln w="25400">
            <a:solidFill>
              <a:schemeClr val="accent6">
                <a:lumMod val="50000"/>
              </a:schemeClr>
            </a:solidFill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AutoShape 12">
            <a:extLst>
              <a:ext uri="{FF2B5EF4-FFF2-40B4-BE49-F238E27FC236}">
                <a16:creationId xmlns:a16="http://schemas.microsoft.com/office/drawing/2014/main" xmlns="" id="{7FC8EFC7-71D1-4B7A-B257-EB4D8F0CB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0688" y="2890838"/>
            <a:ext cx="1727200" cy="161766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5400">
            <a:solidFill>
              <a:schemeClr val="accent6">
                <a:lumMod val="50000"/>
              </a:schemeClr>
            </a:solidFill>
            <a:miter lim="800000"/>
          </a:ln>
        </p:spPr>
        <p:txBody>
          <a:bodyPr wrap="none" anchor="ctr"/>
          <a:lstStyle/>
          <a:p>
            <a:pPr algn="ctr">
              <a:buFontTx/>
              <a:buNone/>
              <a:defRPr/>
            </a:pPr>
            <a:endParaRPr lang="zh-CN" altLang="zh-CN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Text Box 14">
            <a:extLst>
              <a:ext uri="{FF2B5EF4-FFF2-40B4-BE49-F238E27FC236}">
                <a16:creationId xmlns:a16="http://schemas.microsoft.com/office/drawing/2014/main" xmlns="" id="{3CDCEBA6-F0EA-42DD-89FD-B33C37733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76" y="4141788"/>
            <a:ext cx="1458912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等腰三角形</a:t>
            </a:r>
          </a:p>
        </p:txBody>
      </p:sp>
      <p:sp>
        <p:nvSpPr>
          <p:cNvPr id="23" name="Rectangle 15">
            <a:extLst>
              <a:ext uri="{FF2B5EF4-FFF2-40B4-BE49-F238E27FC236}">
                <a16:creationId xmlns:a16="http://schemas.microsoft.com/office/drawing/2014/main" xmlns="" id="{7FFB08D8-98CB-466C-8DE3-761EB3973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6588" y="3970338"/>
            <a:ext cx="1458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等边三角形</a:t>
            </a:r>
          </a:p>
        </p:txBody>
      </p:sp>
      <p:sp>
        <p:nvSpPr>
          <p:cNvPr id="25" name="AutoShape 17">
            <a:extLst>
              <a:ext uri="{FF2B5EF4-FFF2-40B4-BE49-F238E27FC236}">
                <a16:creationId xmlns:a16="http://schemas.microsoft.com/office/drawing/2014/main" xmlns="" id="{B035FA3C-6C25-491C-81BA-4A3093C60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2151" y="3592513"/>
            <a:ext cx="857250" cy="171450"/>
          </a:xfrm>
          <a:prstGeom prst="rightArrow">
            <a:avLst>
              <a:gd name="adj1" fmla="val 50000"/>
              <a:gd name="adj2" fmla="val 125000"/>
            </a:avLst>
          </a:prstGeom>
          <a:solidFill>
            <a:srgbClr val="FF0000">
              <a:alpha val="470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AutoShape 18">
            <a:extLst>
              <a:ext uri="{FF2B5EF4-FFF2-40B4-BE49-F238E27FC236}">
                <a16:creationId xmlns:a16="http://schemas.microsoft.com/office/drawing/2014/main" xmlns="" id="{76B3019B-35E8-4249-8714-4D8E09D2B4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2988" y="3592513"/>
            <a:ext cx="857250" cy="171450"/>
          </a:xfrm>
          <a:prstGeom prst="rightArrow">
            <a:avLst>
              <a:gd name="adj1" fmla="val 50000"/>
              <a:gd name="adj2" fmla="val 125000"/>
            </a:avLst>
          </a:prstGeom>
          <a:solidFill>
            <a:srgbClr val="FF0000">
              <a:alpha val="2784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Rectangle 22">
            <a:extLst>
              <a:ext uri="{FF2B5EF4-FFF2-40B4-BE49-F238E27FC236}">
                <a16:creationId xmlns:a16="http://schemas.microsoft.com/office/drawing/2014/main" xmlns="" id="{30377DFE-0EF1-4D56-A8E0-FA60E045DA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0726" y="3970338"/>
            <a:ext cx="1404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一般三角形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D1B726D-19E4-4E75-90BE-66F040FDB6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879" y="496888"/>
            <a:ext cx="8012906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在</a:t>
            </a:r>
            <a:r>
              <a:rPr lang="zh-CN" altLang="en-US" sz="2400" b="1" dirty="0">
                <a:latin typeface="宋体" panose="02010600030101010101" pitchFamily="2" charset="-122"/>
              </a:rPr>
              <a:t>等腰三角形中，有一种特殊的情况，就是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底与腰</a:t>
            </a:r>
            <a:r>
              <a:rPr lang="zh-CN" altLang="en-US" sz="2400" b="1" dirty="0">
                <a:latin typeface="宋体" panose="02010600030101010101" pitchFamily="2" charset="-122"/>
              </a:rPr>
              <a:t>相等，即三角形的三边相等，我们把三条边都相等的三角形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叫做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等边三角形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9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2" grpId="0"/>
      <p:bldP spid="23" grpId="0"/>
      <p:bldP spid="25" grpId="0" animBg="1"/>
      <p:bldP spid="26" grpId="0" animBg="1"/>
      <p:bldP spid="27" grpId="0"/>
      <p:bldP spid="2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框 3">
            <a:extLst>
              <a:ext uri="{FF2B5EF4-FFF2-40B4-BE49-F238E27FC236}">
                <a16:creationId xmlns:a16="http://schemas.microsoft.com/office/drawing/2014/main" xmlns="" id="{0CAD1BD3-4F19-409E-860E-6DEFC09BD2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0" y="852488"/>
            <a:ext cx="87833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如图，一棵树在一次强台风中于离地面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米处折断倒下，倒下部分与地面成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30°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角，这棵树在折断前的高度为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6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米 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9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米  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米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15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米</a:t>
            </a:r>
          </a:p>
        </p:txBody>
      </p:sp>
      <p:pic>
        <p:nvPicPr>
          <p:cNvPr id="83970" name="图片 5124" descr="C:/Users/Administrator.USER-20150529WK/Desktop/八上数学（人教）原创教师用书2016邬琼√/245.TIF">
            <a:extLst>
              <a:ext uri="{FF2B5EF4-FFF2-40B4-BE49-F238E27FC236}">
                <a16:creationId xmlns:a16="http://schemas.microsoft.com/office/drawing/2014/main" xmlns="" id="{27E4BDEB-48D3-43FA-84ED-87BBA6548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75" y="1760538"/>
            <a:ext cx="2300288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文本框 5">
            <a:extLst>
              <a:ext uri="{FF2B5EF4-FFF2-40B4-BE49-F238E27FC236}">
                <a16:creationId xmlns:a16="http://schemas.microsoft.com/office/drawing/2014/main" xmlns="" id="{5EE0760E-488F-46DD-A245-F8032A47C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726" y="2630488"/>
            <a:ext cx="8898177" cy="2345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某市在旧城绿化改造中，计划在一块如图所示的</a:t>
            </a: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空地上种植</a:t>
            </a:r>
            <a:r>
              <a:rPr lang="zh-CN" altLang="en-US" sz="2400" b="1" dirty="0" smtClean="0">
                <a:latin typeface="+mn-lt"/>
                <a:ea typeface="楷体" pitchFamily="49" charset="-122"/>
                <a:sym typeface="宋体" panose="02010600030101010101" pitchFamily="2" charset="-122"/>
              </a:rPr>
              <a:t>草皮优化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环境，已知</a:t>
            </a: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150°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，这种草皮每平方米售价</a:t>
            </a:r>
            <a:r>
              <a:rPr lang="en-US" altLang="zh-CN" sz="24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元，则购买这种草皮至少需要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300</a:t>
            </a:r>
            <a:r>
              <a:rPr lang="en-US" altLang="zh-CN" sz="24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元     </a:t>
            </a: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150</a:t>
            </a:r>
            <a:r>
              <a:rPr lang="en-US" altLang="zh-CN" sz="24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元</a:t>
            </a:r>
            <a:endParaRPr lang="zh-CN" altLang="en-US" sz="2400" b="1" dirty="0">
              <a:latin typeface="+mn-lt"/>
              <a:ea typeface="楷体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450</a:t>
            </a:r>
            <a:r>
              <a:rPr lang="en-US" altLang="zh-CN" sz="24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元      </a:t>
            </a: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225</a:t>
            </a:r>
            <a:r>
              <a:rPr lang="en-US" altLang="zh-CN" sz="24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元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pic>
        <p:nvPicPr>
          <p:cNvPr id="83972" name="图片 9223" descr="C:/Users/Administrator.USER-20150529WK/Desktop/八上数学（人教）原创教师用书2016邬琼√/253.TIF">
            <a:extLst>
              <a:ext uri="{FF2B5EF4-FFF2-40B4-BE49-F238E27FC236}">
                <a16:creationId xmlns:a16="http://schemas.microsoft.com/office/drawing/2014/main" xmlns="" id="{21B133C5-B16E-4A18-9F71-B9499990A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401" y="3869791"/>
            <a:ext cx="2919412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1">
            <a:extLst>
              <a:ext uri="{FF2B5EF4-FFF2-40B4-BE49-F238E27FC236}">
                <a16:creationId xmlns:a16="http://schemas.microsoft.com/office/drawing/2014/main" xmlns="" id="{0AA2C4FC-B877-4D71-B19E-38F87E554A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1200" y="1289051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xmlns="" id="{DC816022-E825-4608-8AB6-1BDE269C4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4019" y="3574355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grpSp>
        <p:nvGrpSpPr>
          <p:cNvPr id="83980" name="组合 7">
            <a:extLst>
              <a:ext uri="{FF2B5EF4-FFF2-40B4-BE49-F238E27FC236}">
                <a16:creationId xmlns:a16="http://schemas.microsoft.com/office/drawing/2014/main" xmlns="" id="{7650AACC-94DB-44D4-ACAA-8143EBBDFE57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393700"/>
            <a:ext cx="2480310" cy="492828"/>
            <a:chOff x="5083" y="1100"/>
            <a:chExt cx="3905" cy="778"/>
          </a:xfrm>
        </p:grpSpPr>
        <p:grpSp>
          <p:nvGrpSpPr>
            <p:cNvPr id="83981" name="组合 1">
              <a:extLst>
                <a:ext uri="{FF2B5EF4-FFF2-40B4-BE49-F238E27FC236}">
                  <a16:creationId xmlns:a16="http://schemas.microsoft.com/office/drawing/2014/main" xmlns="" id="{ED86EDE8-0089-4C7C-98AC-A2330CE0FCF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2F1131E6-59AB-4A1D-9547-30C34EF0B50D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00B78CA1-AABD-471D-9CFB-5847291D4BF5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32A7B12E-9961-4D17-B187-2A6F71B9F660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B7768E42-F2E6-4EC4-BEB3-0B1EA67711E4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95C1EC70-85D4-4A05-97F6-0C6FAD5C458E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3987" name="TextBox 15">
              <a:extLst>
                <a:ext uri="{FF2B5EF4-FFF2-40B4-BE49-F238E27FC236}">
                  <a16:creationId xmlns:a16="http://schemas.microsoft.com/office/drawing/2014/main" xmlns="" id="{7831D2C3-A04A-4647-8EEE-BB7E20EB50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32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3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3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129654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6">
            <a:extLst>
              <a:ext uri="{FF2B5EF4-FFF2-40B4-BE49-F238E27FC236}">
                <a16:creationId xmlns:a16="http://schemas.microsoft.com/office/drawing/2014/main" xmlns="" id="{3518C95B-CD33-46DD-812C-6BA9112E8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329" y="1166715"/>
            <a:ext cx="84302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中,∠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: 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: 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=1:2:3,若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=10,则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400" b="1" u="sng" dirty="0" smtClean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baseline="-250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BEFF785-7B43-4635-936E-EC3F53FA4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4025" y="1245843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84995" name="Text Box 4">
            <a:extLst>
              <a:ext uri="{FF2B5EF4-FFF2-40B4-BE49-F238E27FC236}">
                <a16:creationId xmlns:a16="http://schemas.microsoft.com/office/drawing/2014/main" xmlns="" id="{81C648DA-3A08-40A7-9396-5DD32A813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613" y="1908325"/>
            <a:ext cx="87888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</a:t>
            </a:r>
            <a:r>
              <a:rPr lang="en-US" altLang="zh-CN" sz="2400" b="1" dirty="0" err="1">
                <a:latin typeface="+mn-lt"/>
                <a:ea typeface="楷体" panose="02010609060101010101" pitchFamily="49" charset="-122"/>
              </a:rPr>
              <a:t>Rt△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 30°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=12cm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=______cm.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DB52ECC-AC6F-48D5-820E-002A4BAEB1C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3920092" y="2508489"/>
            <a:ext cx="25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553868" y="2055813"/>
            <a:ext cx="2292350" cy="1727200"/>
            <a:chOff x="5434013" y="1441450"/>
            <a:chExt cx="2292350" cy="1727200"/>
          </a:xfrm>
        </p:grpSpPr>
        <p:grpSp>
          <p:nvGrpSpPr>
            <p:cNvPr id="84996" name="Group 5">
              <a:extLst>
                <a:ext uri="{FF2B5EF4-FFF2-40B4-BE49-F238E27FC236}">
                  <a16:creationId xmlns:a16="http://schemas.microsoft.com/office/drawing/2014/main" xmlns="" id="{A89E1567-4A6E-449E-A63E-AAB9BDDF35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34013" y="1441450"/>
              <a:ext cx="2292350" cy="1385888"/>
              <a:chOff x="0" y="-14"/>
              <a:chExt cx="1925" cy="1164"/>
            </a:xfrm>
          </p:grpSpPr>
          <p:sp>
            <p:nvSpPr>
              <p:cNvPr id="84997" name="AutoShape 6">
                <a:extLst>
                  <a:ext uri="{FF2B5EF4-FFF2-40B4-BE49-F238E27FC236}">
                    <a16:creationId xmlns:a16="http://schemas.microsoft.com/office/drawing/2014/main" xmlns="" id="{81F034E4-99A0-475C-B5C1-7DEB17FE61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" y="272"/>
                <a:ext cx="1344" cy="672"/>
              </a:xfrm>
              <a:prstGeom prst="rtTriangle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998" name="Text Box 7">
                <a:extLst>
                  <a:ext uri="{FF2B5EF4-FFF2-40B4-BE49-F238E27FC236}">
                    <a16:creationId xmlns:a16="http://schemas.microsoft.com/office/drawing/2014/main" xmlns="" id="{12656480-31D9-49C1-B40A-81C94CE08F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22" y="780"/>
                <a:ext cx="303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A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999" name="Text Box 8">
                <a:extLst>
                  <a:ext uri="{FF2B5EF4-FFF2-40B4-BE49-F238E27FC236}">
                    <a16:creationId xmlns:a16="http://schemas.microsoft.com/office/drawing/2014/main" xmlns="" id="{4710BB2A-2CA2-4C92-83B4-090A94A09A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802"/>
                <a:ext cx="303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C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000" name="Text Box 9">
                <a:extLst>
                  <a:ext uri="{FF2B5EF4-FFF2-40B4-BE49-F238E27FC236}">
                    <a16:creationId xmlns:a16="http://schemas.microsoft.com/office/drawing/2014/main" xmlns="" id="{709B824C-7B02-4020-9508-5BA108A75D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" y="-14"/>
                <a:ext cx="303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B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001" name="Line 10">
                <a:extLst>
                  <a:ext uri="{FF2B5EF4-FFF2-40B4-BE49-F238E27FC236}">
                    <a16:creationId xmlns:a16="http://schemas.microsoft.com/office/drawing/2014/main" xmlns="" id="{55711E12-C300-4AA7-B19E-7631F91CCB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" y="896"/>
                <a:ext cx="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2" name="Line 11">
                <a:extLst>
                  <a:ext uri="{FF2B5EF4-FFF2-40B4-BE49-F238E27FC236}">
                    <a16:creationId xmlns:a16="http://schemas.microsoft.com/office/drawing/2014/main" xmlns="" id="{0B6E75E6-61D8-4F98-A309-0F8FE9BE44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" y="896"/>
                <a:ext cx="0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5004" name="文本框 4">
              <a:extLst>
                <a:ext uri="{FF2B5EF4-FFF2-40B4-BE49-F238E27FC236}">
                  <a16:creationId xmlns:a16="http://schemas.microsoft.com/office/drawing/2014/main" xmlns="" id="{E19ECB77-B5F8-435A-9019-74D68FF6E5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51525" y="2800350"/>
              <a:ext cx="9826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第</a:t>
              </a:r>
              <a:r>
                <a:rPr lang="en-US" altLang="zh-CN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题图</a:t>
              </a:r>
            </a:p>
          </p:txBody>
        </p:sp>
      </p:grpSp>
      <p:grpSp>
        <p:nvGrpSpPr>
          <p:cNvPr id="26" name="组合 7">
            <a:extLst>
              <a:ext uri="{FF2B5EF4-FFF2-40B4-BE49-F238E27FC236}">
                <a16:creationId xmlns:a16="http://schemas.microsoft.com/office/drawing/2014/main" xmlns="" id="{7650AACC-94DB-44D4-ACAA-8143EBBDFE57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17525"/>
            <a:ext cx="2480310" cy="492828"/>
            <a:chOff x="5083" y="1100"/>
            <a:chExt cx="3905" cy="778"/>
          </a:xfrm>
        </p:grpSpPr>
        <p:grpSp>
          <p:nvGrpSpPr>
            <p:cNvPr id="27" name="组合 1">
              <a:extLst>
                <a:ext uri="{FF2B5EF4-FFF2-40B4-BE49-F238E27FC236}">
                  <a16:creationId xmlns:a16="http://schemas.microsoft.com/office/drawing/2014/main" xmlns="" id="{ED86EDE8-0089-4C7C-98AC-A2330CE0FCF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2F1131E6-59AB-4A1D-9547-30C34EF0B50D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00B78CA1-AABD-471D-9CFB-5847291D4BF5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32A7B12E-9961-4D17-B187-2A6F71B9F660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xmlns="" id="{B7768E42-F2E6-4EC4-BEB3-0B1EA67711E4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xmlns="" id="{95C1EC70-85D4-4A05-97F6-0C6FAD5C458E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28" name="TextBox 15">
              <a:extLst>
                <a:ext uri="{FF2B5EF4-FFF2-40B4-BE49-F238E27FC236}">
                  <a16:creationId xmlns:a16="http://schemas.microsoft.com/office/drawing/2014/main" xmlns="" id="{7831D2C3-A04A-4647-8EEE-BB7E20EB50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35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6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3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905062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101" y="2285117"/>
            <a:ext cx="2426560" cy="1441894"/>
          </a:xfrm>
          <a:prstGeom prst="rect">
            <a:avLst/>
          </a:prstGeom>
        </p:spPr>
      </p:pic>
      <p:sp>
        <p:nvSpPr>
          <p:cNvPr id="86017" name="文本框 1">
            <a:extLst>
              <a:ext uri="{FF2B5EF4-FFF2-40B4-BE49-F238E27FC236}">
                <a16:creationId xmlns:a16="http://schemas.microsoft.com/office/drawing/2014/main" xmlns="" id="{1315521F-545C-43EB-8A3C-861A02464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525" y="1057275"/>
            <a:ext cx="856297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=90°，∠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=15°，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的垂直平分线，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=5，则求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的长．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F367C2E-4191-402A-8EF5-4E294F14D4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055" y="1968500"/>
            <a:ext cx="4127500" cy="251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连接</a:t>
            </a:r>
            <a:r>
              <a:rPr lang="zh-CN" altLang="en-US" sz="2100" b="1" i="1" dirty="0">
                <a:latin typeface="+mn-lt"/>
              </a:rPr>
              <a:t>AE</a:t>
            </a:r>
            <a:r>
              <a:rPr lang="zh-CN" altLang="en-US" sz="2100" b="1" dirty="0">
                <a:latin typeface="+mn-lt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</a:rPr>
              <a:t>∵</a:t>
            </a:r>
            <a:r>
              <a:rPr lang="zh-CN" altLang="en-US" sz="2100" b="1" i="1" dirty="0">
                <a:latin typeface="+mn-lt"/>
              </a:rPr>
              <a:t>DE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的垂直平分线</a:t>
            </a:r>
            <a:r>
              <a:rPr lang="zh-CN" altLang="en-US" sz="2100" b="1" dirty="0">
                <a:latin typeface="+mn-lt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=15°，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AEC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EAB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=30°．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</a:rPr>
              <a:t>∵∠</a:t>
            </a:r>
            <a:r>
              <a:rPr lang="zh-CN" altLang="en-US" sz="2100" b="1" i="1" dirty="0">
                <a:latin typeface="+mn-lt"/>
              </a:rPr>
              <a:t>C</a:t>
            </a:r>
            <a:r>
              <a:rPr lang="zh-CN" altLang="en-US" sz="2100" b="1" dirty="0">
                <a:latin typeface="+mn-lt"/>
              </a:rPr>
              <a:t>=90°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</a:p>
        </p:txBody>
      </p:sp>
      <p:grpSp>
        <p:nvGrpSpPr>
          <p:cNvPr id="2" name="组合 10">
            <a:extLst>
              <a:ext uri="{FF2B5EF4-FFF2-40B4-BE49-F238E27FC236}">
                <a16:creationId xmlns:a16="http://schemas.microsoft.com/office/drawing/2014/main" xmlns="" id="{D5FF6F89-F7E8-49BB-8EA7-07B9E0F9C861}"/>
              </a:ext>
            </a:extLst>
          </p:cNvPr>
          <p:cNvGrpSpPr>
            <a:grpSpLocks/>
          </p:cNvGrpSpPr>
          <p:nvPr/>
        </p:nvGrpSpPr>
        <p:grpSpPr bwMode="auto">
          <a:xfrm>
            <a:off x="2268062" y="3843223"/>
            <a:ext cx="3303759" cy="641350"/>
            <a:chOff x="588" y="8832"/>
            <a:chExt cx="6936" cy="1349"/>
          </a:xfrm>
        </p:grpSpPr>
        <p:sp>
          <p:nvSpPr>
            <p:cNvPr id="86021" name="文本框 5">
              <a:extLst>
                <a:ext uri="{FF2B5EF4-FFF2-40B4-BE49-F238E27FC236}">
                  <a16:creationId xmlns:a16="http://schemas.microsoft.com/office/drawing/2014/main" xmlns="" id="{A74EBBE7-CC90-4391-95F2-1FB181EFAC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8" y="9099"/>
              <a:ext cx="6936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+mn-lt"/>
                </a:rPr>
                <a:t>AC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=     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+mn-lt"/>
                </a:rPr>
                <a:t>AE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=    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+mn-lt"/>
                </a:rPr>
                <a:t> BE=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2.5．</a:t>
              </a:r>
            </a:p>
          </p:txBody>
        </p:sp>
        <p:graphicFrame>
          <p:nvGraphicFramePr>
            <p:cNvPr id="86022" name="Object 7">
              <a:extLst>
                <a:ext uri="{FF2B5EF4-FFF2-40B4-BE49-F238E27FC236}">
                  <a16:creationId xmlns:a16="http://schemas.microsoft.com/office/drawing/2014/main" xmlns="" id="{9E66B12F-9A0D-438D-B2BC-9A52BB4E2A2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466" y="8832"/>
            <a:ext cx="562" cy="1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82" r:id="rId4" imgW="152532" imgH="394042" progId="Equation.DSMT4">
                    <p:embed/>
                  </p:oleObj>
                </mc:Choice>
                <mc:Fallback>
                  <p:oleObj r:id="rId4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66" y="8832"/>
                          <a:ext cx="562" cy="13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6023" name="Object 7">
              <a:extLst>
                <a:ext uri="{FF2B5EF4-FFF2-40B4-BE49-F238E27FC236}">
                  <a16:creationId xmlns:a16="http://schemas.microsoft.com/office/drawing/2014/main" xmlns="" id="{5C5DFFBE-3F20-4F74-8496-D7E7E58546C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20937155"/>
                </p:ext>
              </p:extLst>
            </p:nvPr>
          </p:nvGraphicFramePr>
          <p:xfrm>
            <a:off x="4351" y="8832"/>
            <a:ext cx="562" cy="1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83" r:id="rId6" imgW="152532" imgH="394042" progId="Equation.DSMT4">
                    <p:embed/>
                  </p:oleObj>
                </mc:Choice>
                <mc:Fallback>
                  <p:oleObj r:id="rId6" imgW="152532" imgH="39404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51" y="8832"/>
                          <a:ext cx="562" cy="13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6FB2C54-1E52-4001-BD59-0DC4836E339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094538" y="2635250"/>
            <a:ext cx="588962" cy="7064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6030" name="组合 6">
            <a:extLst>
              <a:ext uri="{FF2B5EF4-FFF2-40B4-BE49-F238E27FC236}">
                <a16:creationId xmlns:a16="http://schemas.microsoft.com/office/drawing/2014/main" xmlns="" id="{C5FE2DC7-07FC-4BCC-BCE6-B680E4EACAB2}"/>
              </a:ext>
            </a:extLst>
          </p:cNvPr>
          <p:cNvGrpSpPr>
            <a:grpSpLocks/>
          </p:cNvGrpSpPr>
          <p:nvPr/>
        </p:nvGrpSpPr>
        <p:grpSpPr bwMode="auto">
          <a:xfrm>
            <a:off x="3327400" y="513714"/>
            <a:ext cx="2480310" cy="500049"/>
            <a:chOff x="5060" y="904"/>
            <a:chExt cx="3905" cy="787"/>
          </a:xfrm>
        </p:grpSpPr>
        <p:grpSp>
          <p:nvGrpSpPr>
            <p:cNvPr id="86031" name="组合 21">
              <a:extLst>
                <a:ext uri="{FF2B5EF4-FFF2-40B4-BE49-F238E27FC236}">
                  <a16:creationId xmlns:a16="http://schemas.microsoft.com/office/drawing/2014/main" xmlns="" id="{D6ED69DD-3731-494D-A550-64F80B1DF49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0FEC668E-31DB-45F2-A6B1-9F305FABC3F4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CDCF1BD3-2C32-4CD7-A3D6-E433F87D4F40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29687C2F-C89F-4E12-AB6B-7D6D84C56B16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51362D9A-C60E-42FF-88A8-FE185C3BBB86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A0F23984-5B8C-4459-A953-55DC5266938C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6037" name="TextBox 15">
              <a:extLst>
                <a:ext uri="{FF2B5EF4-FFF2-40B4-BE49-F238E27FC236}">
                  <a16:creationId xmlns:a16="http://schemas.microsoft.com/office/drawing/2014/main" xmlns="" id="{86E80B96-FFBD-451A-B829-07BD5C1474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能力提升题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34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5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3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639494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文本框 99">
            <a:extLst>
              <a:ext uri="{FF2B5EF4-FFF2-40B4-BE49-F238E27FC236}">
                <a16:creationId xmlns:a16="http://schemas.microsoft.com/office/drawing/2014/main" xmlns="" id="{FABA8DE8-C06C-40CA-ACB8-843D13A0DC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0" y="901713"/>
            <a:ext cx="799147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 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BAC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=120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°</a:t>
            </a:r>
            <a:r>
              <a:rPr lang="en-US" altLang="zh-CN" sz="2400" b="1" baseline="30000" dirty="0">
                <a:latin typeface="+mn-lt"/>
                <a:ea typeface="楷体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的中点，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点，求证：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BE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=3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EA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26627" name="文本框 100">
            <a:extLst>
              <a:ext uri="{FF2B5EF4-FFF2-40B4-BE49-F238E27FC236}">
                <a16:creationId xmlns:a16="http://schemas.microsoft.com/office/drawing/2014/main" xmlns="" id="{2B106555-910C-4461-A670-46DAFA96C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663" y="1901154"/>
            <a:ext cx="5646737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>
                <a:latin typeface="+mn-lt"/>
              </a:rPr>
              <a:t>AC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BAC</a:t>
            </a:r>
            <a:r>
              <a:rPr lang="en-US" altLang="zh-CN" sz="2100" b="1" dirty="0">
                <a:latin typeface="+mn-lt"/>
              </a:rPr>
              <a:t>=120</a:t>
            </a:r>
            <a:r>
              <a:rPr lang="zh-CN" altLang="en-US" sz="2100" b="1" dirty="0">
                <a:latin typeface="+mn-lt"/>
              </a:rPr>
              <a:t>°，</a:t>
            </a:r>
            <a:r>
              <a:rPr lang="en-US" altLang="zh-CN" sz="2100" b="1" dirty="0">
                <a:latin typeface="+mn-lt"/>
              </a:rPr>
              <a:t>   ∴∠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dirty="0">
                <a:latin typeface="+mn-lt"/>
              </a:rPr>
              <a:t>=∠</a:t>
            </a:r>
            <a:r>
              <a:rPr lang="en-US" altLang="zh-CN" sz="2100" b="1" i="1" dirty="0">
                <a:latin typeface="+mn-lt"/>
              </a:rPr>
              <a:t>C</a:t>
            </a:r>
            <a:r>
              <a:rPr lang="en-US" altLang="zh-CN" sz="2100" b="1" dirty="0">
                <a:latin typeface="+mn-lt"/>
              </a:rPr>
              <a:t>=30</a:t>
            </a:r>
            <a:r>
              <a:rPr lang="zh-CN" altLang="en-US" sz="2100" b="1" dirty="0">
                <a:latin typeface="+mn-lt"/>
              </a:rPr>
              <a:t>°</a:t>
            </a:r>
            <a:r>
              <a:rPr lang="en-US" altLang="zh-CN" sz="2100" b="1" dirty="0"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∵ </a:t>
            </a:r>
            <a:r>
              <a:rPr lang="en-US" altLang="zh-CN" sz="2100" b="1" i="1" dirty="0">
                <a:latin typeface="+mn-lt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的中点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en-US" altLang="zh-CN" sz="2100" b="1" dirty="0">
                <a:latin typeface="+mn-lt"/>
              </a:rPr>
              <a:t>∴</a:t>
            </a:r>
            <a:r>
              <a:rPr lang="en-US" altLang="zh-CN" sz="2100" b="1" i="1" dirty="0">
                <a:latin typeface="+mn-lt"/>
              </a:rPr>
              <a:t>AD</a:t>
            </a:r>
            <a:r>
              <a:rPr lang="en-US" altLang="zh-CN" sz="2100" b="1" dirty="0">
                <a:latin typeface="+mn-lt"/>
              </a:rPr>
              <a:t>⊥</a:t>
            </a:r>
            <a:r>
              <a:rPr lang="en-US" altLang="zh-CN" sz="2100" b="1" i="1" dirty="0">
                <a:latin typeface="+mn-lt"/>
              </a:rPr>
              <a:t>BC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=90°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=60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DE</a:t>
            </a:r>
            <a:r>
              <a:rPr lang="en-US" altLang="zh-CN" sz="2100" b="1" dirty="0">
                <a:latin typeface="+mn-lt"/>
              </a:rPr>
              <a:t>⊥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en-US" altLang="zh-CN" sz="2100" b="1" dirty="0">
                <a:latin typeface="+mn-lt"/>
              </a:rPr>
              <a:t>∴∠</a:t>
            </a:r>
            <a:r>
              <a:rPr lang="en-US" altLang="zh-CN" sz="2100" b="1" i="1" dirty="0">
                <a:latin typeface="+mn-lt"/>
              </a:rPr>
              <a:t>AED</a:t>
            </a:r>
            <a:r>
              <a:rPr lang="en-US" altLang="zh-CN" sz="2100" b="1" dirty="0">
                <a:latin typeface="+mn-lt"/>
              </a:rPr>
              <a:t>=90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°，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=30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°，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=4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grpSp>
        <p:nvGrpSpPr>
          <p:cNvPr id="15" name="组合 6">
            <a:extLst>
              <a:ext uri="{FF2B5EF4-FFF2-40B4-BE49-F238E27FC236}">
                <a16:creationId xmlns:a16="http://schemas.microsoft.com/office/drawing/2014/main" xmlns="" id="{C5FE2DC7-07FC-4BCC-BCE6-B680E4EACAB2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13714"/>
            <a:ext cx="2480310" cy="500049"/>
            <a:chOff x="5060" y="904"/>
            <a:chExt cx="3905" cy="787"/>
          </a:xfrm>
        </p:grpSpPr>
        <p:grpSp>
          <p:nvGrpSpPr>
            <p:cNvPr id="16" name="组合 21">
              <a:extLst>
                <a:ext uri="{FF2B5EF4-FFF2-40B4-BE49-F238E27FC236}">
                  <a16:creationId xmlns:a16="http://schemas.microsoft.com/office/drawing/2014/main" xmlns="" id="{D6ED69DD-3731-494D-A550-64F80B1DF49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xmlns="" id="{0FEC668E-31DB-45F2-A6B1-9F305FABC3F4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CDCF1BD3-2C32-4CD7-A3D6-E433F87D4F40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29687C2F-C89F-4E12-AB6B-7D6D84C56B16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51362D9A-C60E-42FF-88A8-FE185C3BBB86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A0F23984-5B8C-4459-A953-55DC5266938C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xmlns="" id="{86E80B96-FFBD-451A-B829-07BD5C1474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能力提升题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551" y="1990330"/>
            <a:ext cx="3116526" cy="2131202"/>
          </a:xfrm>
          <a:prstGeom prst="rect">
            <a:avLst/>
          </a:prstGeom>
        </p:spPr>
      </p:pic>
      <p:grpSp>
        <p:nvGrpSpPr>
          <p:cNvPr id="23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5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2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877687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100">
            <a:extLst>
              <a:ext uri="{FF2B5EF4-FFF2-40B4-BE49-F238E27FC236}">
                <a16:creationId xmlns:a16="http://schemas.microsoft.com/office/drawing/2014/main" xmlns="" id="{BE9E81A0-F292-41CB-8A2A-A0A9A74EC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255" y="900113"/>
            <a:ext cx="8516619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图，已知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是等边三角形，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分别为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上的点，且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相交于点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BQ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于点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Q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,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求证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: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BP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=2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PQ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6816202-5413-4FBE-A91B-6B473F40B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331" y="3993784"/>
            <a:ext cx="2779712" cy="54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BEA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BA284D5-967F-4023-AED9-AD557F00D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331" y="2647584"/>
            <a:ext cx="40030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en-US" altLang="zh-CN" sz="2100" b="1" dirty="0">
                <a:latin typeface="+mn-lt"/>
              </a:rPr>
              <a:t>∵△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为等边三角形</a:t>
            </a:r>
            <a:r>
              <a:rPr lang="zh-CN" altLang="en-US" sz="2100" b="1" dirty="0">
                <a:latin typeface="+mn-lt"/>
              </a:rPr>
              <a:t>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EFCAB58-D0B7-4213-8DBC-8EF544C2A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331" y="3134946"/>
            <a:ext cx="450751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=60°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1A0F83-39E0-4E2A-8E68-D1BB4EDD4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331" y="3635009"/>
            <a:ext cx="16417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CD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>
                <a:latin typeface="+mn-lt"/>
              </a:rPr>
              <a:t>AE</a:t>
            </a:r>
            <a:r>
              <a:rPr lang="zh-CN" altLang="en-US" sz="2100" b="1" dirty="0">
                <a:latin typeface="+mn-lt"/>
              </a:rPr>
              <a:t>，</a:t>
            </a:r>
          </a:p>
        </p:txBody>
      </p:sp>
      <p:grpSp>
        <p:nvGrpSpPr>
          <p:cNvPr id="88076" name="组合 2">
            <a:extLst>
              <a:ext uri="{FF2B5EF4-FFF2-40B4-BE49-F238E27FC236}">
                <a16:creationId xmlns:a16="http://schemas.microsoft.com/office/drawing/2014/main" xmlns="" id="{4DFBA07C-2498-4A20-8366-238D3FE8DF44}"/>
              </a:ext>
            </a:extLst>
          </p:cNvPr>
          <p:cNvGrpSpPr>
            <a:grpSpLocks/>
          </p:cNvGrpSpPr>
          <p:nvPr/>
        </p:nvGrpSpPr>
        <p:grpSpPr bwMode="auto">
          <a:xfrm>
            <a:off x="3332957" y="455613"/>
            <a:ext cx="2478087" cy="522287"/>
            <a:chOff x="5060" y="905"/>
            <a:chExt cx="3904" cy="822"/>
          </a:xfrm>
        </p:grpSpPr>
        <p:grpSp>
          <p:nvGrpSpPr>
            <p:cNvPr id="88077" name="组合 6">
              <a:extLst>
                <a:ext uri="{FF2B5EF4-FFF2-40B4-BE49-F238E27FC236}">
                  <a16:creationId xmlns:a16="http://schemas.microsoft.com/office/drawing/2014/main" xmlns="" id="{AAD9CDED-693C-4B9D-BB3A-628739E08A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F8DAB334-9567-45EE-821B-86451FAA6B2B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979DE418-75A5-4736-8FCB-08AAC2EF9B18}"/>
                  </a:ext>
                </a:extLst>
              </p:cNvPr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41AF5A4B-2300-4F0F-A9F1-4E9F8054575E}"/>
                  </a:ext>
                </a:extLst>
              </p:cNvPr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6DD7478F-1655-43FC-AB12-EA2BFF77757C}"/>
                  </a:ext>
                </a:extLst>
              </p:cNvPr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C60E0C36-60CF-4592-B7D1-D2223FE37F66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8083" name="TextBox 15">
              <a:extLst>
                <a:ext uri="{FF2B5EF4-FFF2-40B4-BE49-F238E27FC236}">
                  <a16:creationId xmlns:a16="http://schemas.microsoft.com/office/drawing/2014/main" xmlns="" id="{D9929475-28D0-478D-AF59-C5F49BB8BB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415" y="2185116"/>
            <a:ext cx="2333224" cy="2570334"/>
          </a:xfrm>
          <a:prstGeom prst="rect">
            <a:avLst/>
          </a:prstGeom>
        </p:spPr>
      </p:pic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27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8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2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803315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AEC4C94C-988E-49D2-AE84-51C53E3CD6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87" y="909269"/>
            <a:ext cx="5773737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ABE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dirty="0"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BAP</a:t>
            </a:r>
            <a:r>
              <a:rPr lang="en-US" altLang="zh-CN" sz="2100" b="1" dirty="0">
                <a:latin typeface="+mn-lt"/>
                <a:sym typeface="宋体" panose="02010600030101010101" pitchFamily="2" charset="-122"/>
              </a:rPr>
              <a:t>+∠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CAD</a:t>
            </a:r>
            <a:r>
              <a:rPr lang="en-US" altLang="zh-CN" sz="2100" b="1" dirty="0">
                <a:latin typeface="+mn-lt"/>
                <a:sym typeface="宋体" panose="02010600030101010101" pitchFamily="2" charset="-122"/>
              </a:rPr>
              <a:t>=60°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ABE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BAP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=60°.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BPQ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=60°.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 BQ</a:t>
            </a:r>
            <a:r>
              <a:rPr lang="en-US" altLang="zh-CN" sz="2100" b="1" dirty="0">
                <a:latin typeface="+mn-lt"/>
              </a:rPr>
              <a:t>⊥</a:t>
            </a:r>
            <a:r>
              <a:rPr lang="en-US" altLang="zh-CN" sz="2100" b="1" i="1" dirty="0">
                <a:latin typeface="+mn-lt"/>
              </a:rPr>
              <a:t>AD</a:t>
            </a:r>
            <a:r>
              <a:rPr lang="zh-CN" altLang="en-US" sz="2100" b="1" dirty="0">
                <a:latin typeface="+mn-lt"/>
              </a:rPr>
              <a:t>，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95013B1-AB06-4506-AD4E-DE08CB812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5" y="4227144"/>
            <a:ext cx="151515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BP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PQ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CB89073-C33E-43DD-847E-7FED66D64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0138" y="3838207"/>
            <a:ext cx="224612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PBQ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=30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544A53B-ACF6-4D4E-8675-84B81BD07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5" y="3347669"/>
            <a:ext cx="224612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BQP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=90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71" y="1140205"/>
            <a:ext cx="2800717" cy="3085335"/>
          </a:xfrm>
          <a:prstGeom prst="rect">
            <a:avLst/>
          </a:prstGeom>
        </p:spPr>
      </p:pic>
      <p:grpSp>
        <p:nvGrpSpPr>
          <p:cNvPr id="17" name="组合 2"/>
          <p:cNvGrpSpPr>
            <a:grpSpLocks/>
          </p:cNvGrpSpPr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0" name="组合 1"/>
            <p:cNvGrpSpPr>
              <a:grpSpLocks/>
            </p:cNvGrpSpPr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3" name="组合 2">
            <a:extLst>
              <a:ext uri="{FF2B5EF4-FFF2-40B4-BE49-F238E27FC236}">
                <a16:creationId xmlns:a16="http://schemas.microsoft.com/office/drawing/2014/main" xmlns="" id="{4DFBA07C-2498-4A20-8366-238D3FE8DF44}"/>
              </a:ext>
            </a:extLst>
          </p:cNvPr>
          <p:cNvGrpSpPr>
            <a:grpSpLocks/>
          </p:cNvGrpSpPr>
          <p:nvPr/>
        </p:nvGrpSpPr>
        <p:grpSpPr bwMode="auto">
          <a:xfrm>
            <a:off x="3332957" y="455613"/>
            <a:ext cx="2478087" cy="522287"/>
            <a:chOff x="5060" y="905"/>
            <a:chExt cx="3904" cy="822"/>
          </a:xfrm>
        </p:grpSpPr>
        <p:grpSp>
          <p:nvGrpSpPr>
            <p:cNvPr id="24" name="组合 6">
              <a:extLst>
                <a:ext uri="{FF2B5EF4-FFF2-40B4-BE49-F238E27FC236}">
                  <a16:creationId xmlns:a16="http://schemas.microsoft.com/office/drawing/2014/main" xmlns="" id="{AAD9CDED-693C-4B9D-BB3A-628739E08A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F8DAB334-9567-45EE-821B-86451FAA6B2B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979DE418-75A5-4736-8FCB-08AAC2EF9B18}"/>
                  </a:ext>
                </a:extLst>
              </p:cNvPr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41AF5A4B-2300-4F0F-A9F1-4E9F8054575E}"/>
                  </a:ext>
                </a:extLst>
              </p:cNvPr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6DD7478F-1655-43FC-AB12-EA2BFF77757C}"/>
                  </a:ext>
                </a:extLst>
              </p:cNvPr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C60E0C36-60CF-4592-B7D1-D2223FE37F66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25" name="TextBox 15">
              <a:extLst>
                <a:ext uri="{FF2B5EF4-FFF2-40B4-BE49-F238E27FC236}">
                  <a16:creationId xmlns:a16="http://schemas.microsoft.com/office/drawing/2014/main" xmlns="" id="{D9929475-28D0-478D-AF59-C5F49BB8BB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591159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AD4CDFB-4ADC-4DAA-8E62-0105B860F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1725" y="855663"/>
            <a:ext cx="973138" cy="46166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内容</a:t>
            </a:r>
          </a:p>
        </p:txBody>
      </p:sp>
      <p:sp>
        <p:nvSpPr>
          <p:cNvPr id="15365" name="左大括号 9">
            <a:extLst>
              <a:ext uri="{FF2B5EF4-FFF2-40B4-BE49-F238E27FC236}">
                <a16:creationId xmlns:a16="http://schemas.microsoft.com/office/drawing/2014/main" xmlns="" id="{4862FD84-F609-4173-BE44-BB9AB6E7CA21}"/>
              </a:ext>
            </a:extLst>
          </p:cNvPr>
          <p:cNvSpPr/>
          <p:nvPr/>
        </p:nvSpPr>
        <p:spPr bwMode="auto">
          <a:xfrm>
            <a:off x="2236170" y="1165225"/>
            <a:ext cx="76200" cy="3162300"/>
          </a:xfrm>
          <a:prstGeom prst="leftBrace">
            <a:avLst>
              <a:gd name="adj1" fmla="val 8327"/>
              <a:gd name="adj2" fmla="val 50000"/>
            </a:avLst>
          </a:prstGeom>
          <a:noFill/>
          <a:ln w="25400" algn="ctr">
            <a:solidFill>
              <a:schemeClr val="tx1">
                <a:lumMod val="85000"/>
                <a:lumOff val="15000"/>
                <a:alpha val="62000"/>
              </a:schemeClr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1350">
              <a:latin typeface="+mn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357B9C05-1C93-4CE9-969F-B4715786B1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4738" y="617538"/>
            <a:ext cx="4805362" cy="1015663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在直角三角形中，如果一个锐角等于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，那么它所对的直角边等于斜边的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一半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1C32AA63-0C6F-40B4-8D11-D1BC3D2D1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2363" y="2001838"/>
            <a:ext cx="1025525" cy="83099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使用要点</a:t>
            </a:r>
          </a:p>
        </p:txBody>
      </p:sp>
      <p:sp>
        <p:nvSpPr>
          <p:cNvPr id="33" name="右箭头 32">
            <a:extLst>
              <a:ext uri="{FF2B5EF4-FFF2-40B4-BE49-F238E27FC236}">
                <a16:creationId xmlns:a16="http://schemas.microsoft.com/office/drawing/2014/main" xmlns="" id="{ED18CC8D-5004-4ED2-8B48-819210553F08}"/>
              </a:ext>
            </a:extLst>
          </p:cNvPr>
          <p:cNvSpPr/>
          <p:nvPr/>
        </p:nvSpPr>
        <p:spPr bwMode="auto">
          <a:xfrm>
            <a:off x="3368905" y="1006475"/>
            <a:ext cx="217487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latin typeface="+mn-lt"/>
            </a:endParaRPr>
          </a:p>
        </p:txBody>
      </p:sp>
      <p:sp>
        <p:nvSpPr>
          <p:cNvPr id="90118" name="TextBox 31">
            <a:extLst>
              <a:ext uri="{FF2B5EF4-FFF2-40B4-BE49-F238E27FC236}">
                <a16:creationId xmlns:a16="http://schemas.microsoft.com/office/drawing/2014/main" xmlns="" id="{69020BEE-01FB-4B2E-B35F-C8E0413086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805" y="2181135"/>
            <a:ext cx="1830387" cy="1200329"/>
          </a:xfrm>
          <a:prstGeom prst="rect">
            <a:avLst/>
          </a:prstGeom>
          <a:noFill/>
          <a:ln w="25400">
            <a:solidFill>
              <a:schemeClr val="accent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>
            <a:spAutoFit/>
          </a:bodyPr>
          <a:lstStyle/>
          <a:p>
            <a:pPr algn="ctr"/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含</a:t>
            </a:r>
            <a:r>
              <a:rPr lang="en-US" altLang="zh-CN" sz="2400" dirty="0">
                <a:latin typeface="+mn-lt"/>
                <a:ea typeface="黑体" panose="02010609060101010101" pitchFamily="49" charset="-122"/>
              </a:rPr>
              <a:t>30°</a:t>
            </a:r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角的直角三角形的性质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E63A7636-E4BC-46FC-8639-9B1E1CA15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6338" y="1963738"/>
            <a:ext cx="4348162" cy="1015663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①分清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30 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的角所在的直角边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②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作辅助线，构造直角三角形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39" name="右箭头 38">
            <a:extLst>
              <a:ext uri="{FF2B5EF4-FFF2-40B4-BE49-F238E27FC236}">
                <a16:creationId xmlns:a16="http://schemas.microsoft.com/office/drawing/2014/main" xmlns="" id="{1354CCF5-5001-47AD-88DE-94D43266A779}"/>
              </a:ext>
            </a:extLst>
          </p:cNvPr>
          <p:cNvSpPr/>
          <p:nvPr/>
        </p:nvSpPr>
        <p:spPr bwMode="auto">
          <a:xfrm>
            <a:off x="3457805" y="2316163"/>
            <a:ext cx="215900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latin typeface="+mn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3304C2E3-6D88-4E81-9411-02FD93C4D1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3950" y="3200400"/>
            <a:ext cx="915988" cy="46166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latin typeface="+mn-lt"/>
                <a:ea typeface="黑体" panose="02010609060101010101" pitchFamily="49" charset="-122"/>
              </a:rPr>
              <a:t>注意</a:t>
            </a:r>
          </a:p>
        </p:txBody>
      </p:sp>
      <p:sp>
        <p:nvSpPr>
          <p:cNvPr id="41" name="右箭头 40">
            <a:extLst>
              <a:ext uri="{FF2B5EF4-FFF2-40B4-BE49-F238E27FC236}">
                <a16:creationId xmlns:a16="http://schemas.microsoft.com/office/drawing/2014/main" xmlns="" id="{11D8B57F-2411-4C0A-8058-AE148EA662B9}"/>
              </a:ext>
            </a:extLst>
          </p:cNvPr>
          <p:cNvSpPr/>
          <p:nvPr/>
        </p:nvSpPr>
        <p:spPr bwMode="auto">
          <a:xfrm>
            <a:off x="3393917" y="3314700"/>
            <a:ext cx="21590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latin typeface="+mn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863F2F95-A01E-48E9-88DB-5889B6188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9187" y="3130550"/>
            <a:ext cx="3703637" cy="55399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前提条件：直角三角形中</a:t>
            </a:r>
          </a:p>
        </p:txBody>
      </p:sp>
      <p:sp>
        <p:nvSpPr>
          <p:cNvPr id="3" name="TextBox 39">
            <a:extLst>
              <a:ext uri="{FF2B5EF4-FFF2-40B4-BE49-F238E27FC236}">
                <a16:creationId xmlns:a16="http://schemas.microsoft.com/office/drawing/2014/main" xmlns="" id="{A0653E66-8CCA-4436-833C-C7FCAF3CD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8862" y="3941763"/>
            <a:ext cx="1081087" cy="83099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证题方法</a:t>
            </a:r>
          </a:p>
        </p:txBody>
      </p:sp>
      <p:sp>
        <p:nvSpPr>
          <p:cNvPr id="5" name="右箭头 4">
            <a:extLst>
              <a:ext uri="{FF2B5EF4-FFF2-40B4-BE49-F238E27FC236}">
                <a16:creationId xmlns:a16="http://schemas.microsoft.com/office/drawing/2014/main" xmlns="" id="{404889B1-B782-42A1-ACAE-9B88DBDADE60}"/>
              </a:ext>
            </a:extLst>
          </p:cNvPr>
          <p:cNvSpPr/>
          <p:nvPr/>
        </p:nvSpPr>
        <p:spPr bwMode="auto">
          <a:xfrm>
            <a:off x="3440148" y="4279900"/>
            <a:ext cx="21590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latin typeface="+mn-lt"/>
            </a:endParaRPr>
          </a:p>
        </p:txBody>
      </p:sp>
      <p:sp>
        <p:nvSpPr>
          <p:cNvPr id="6" name="左大括号 5">
            <a:extLst>
              <a:ext uri="{FF2B5EF4-FFF2-40B4-BE49-F238E27FC236}">
                <a16:creationId xmlns:a16="http://schemas.microsoft.com/office/drawing/2014/main" xmlns="" id="{C83826FA-EDBA-4260-A4FD-59C3C5B2B686}"/>
              </a:ext>
            </a:extLst>
          </p:cNvPr>
          <p:cNvSpPr/>
          <p:nvPr/>
        </p:nvSpPr>
        <p:spPr>
          <a:xfrm>
            <a:off x="3716338" y="4026694"/>
            <a:ext cx="138112" cy="667544"/>
          </a:xfrm>
          <a:prstGeom prst="leftBrac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7" name="TextBox 41">
            <a:extLst>
              <a:ext uri="{FF2B5EF4-FFF2-40B4-BE49-F238E27FC236}">
                <a16:creationId xmlns:a16="http://schemas.microsoft.com/office/drawing/2014/main" xmlns="" id="{BE233011-695D-4D2E-92AF-DD67E1622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4788" y="3792538"/>
            <a:ext cx="1081087" cy="55399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倍长法</a:t>
            </a:r>
          </a:p>
        </p:txBody>
      </p:sp>
      <p:sp>
        <p:nvSpPr>
          <p:cNvPr id="8" name="TextBox 41">
            <a:extLst>
              <a:ext uri="{FF2B5EF4-FFF2-40B4-BE49-F238E27FC236}">
                <a16:creationId xmlns:a16="http://schemas.microsoft.com/office/drawing/2014/main" xmlns="" id="{9A8AAAA9-9422-4FA5-B26D-701E3C2BF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5425" y="4451350"/>
            <a:ext cx="1022350" cy="55399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截半法</a:t>
            </a:r>
          </a:p>
        </p:txBody>
      </p:sp>
      <p:grpSp>
        <p:nvGrpSpPr>
          <p:cNvPr id="22" name="组合 1"/>
          <p:cNvGrpSpPr>
            <a:grpSpLocks/>
          </p:cNvGrpSpPr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23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课堂小结</a:t>
              </a: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651381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365" grpId="0" bldLvl="0" animBg="1"/>
      <p:bldP spid="27" grpId="0" bldLvl="0" animBg="1"/>
      <p:bldP spid="31" grpId="0" bldLvl="0" animBg="1"/>
      <p:bldP spid="33" grpId="0" bldLvl="0" animBg="1"/>
      <p:bldP spid="34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3" grpId="0" bldLvl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" y="-70385"/>
            <a:ext cx="2006600" cy="486407"/>
            <a:chOff x="193" y="-70385"/>
            <a:chExt cx="2006600" cy="486407"/>
          </a:xfrm>
        </p:grpSpPr>
        <p:sp>
          <p:nvSpPr>
            <p:cNvPr id="10" name="文本框 7"/>
            <p:cNvSpPr txBox="1">
              <a:spLocks noChangeArrowheads="1"/>
            </p:cNvSpPr>
            <p:nvPr/>
          </p:nvSpPr>
          <p:spPr bwMode="auto">
            <a:xfrm>
              <a:off x="374843" y="-7038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课后作业</a:t>
              </a:r>
            </a:p>
          </p:txBody>
        </p:sp>
        <p:grpSp>
          <p:nvGrpSpPr>
            <p:cNvPr id="11" name="组合 1"/>
            <p:cNvGrpSpPr>
              <a:grpSpLocks/>
            </p:cNvGrpSpPr>
            <p:nvPr/>
          </p:nvGrpSpPr>
          <p:grpSpPr bwMode="auto">
            <a:xfrm>
              <a:off x="193" y="35325"/>
              <a:ext cx="2006600" cy="380697"/>
              <a:chOff x="248" y="178"/>
              <a:chExt cx="3160" cy="600"/>
            </a:xfrm>
          </p:grpSpPr>
          <p:cxnSp>
            <p:nvCxnSpPr>
              <p:cNvPr id="12" name="直线连接符 6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43" y="178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等腰三角形 8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5" name="圆角矩形 14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8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9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20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  <p:extLst>
      <p:ext uri="{BB962C8B-B14F-4D97-AF65-F5344CB8AC3E}">
        <p14:creationId xmlns:p14="http://schemas.microsoft.com/office/powerpoint/2010/main" val="346912484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514720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6810682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oup 2">
            <a:extLst>
              <a:ext uri="{FF2B5EF4-FFF2-40B4-BE49-F238E27FC236}">
                <a16:creationId xmlns:a16="http://schemas.microsoft.com/office/drawing/2014/main" xmlns="" id="{8B9953AB-531A-4135-AFD3-0D2716254F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898657"/>
              </p:ext>
            </p:extLst>
          </p:nvPr>
        </p:nvGraphicFramePr>
        <p:xfrm>
          <a:off x="1220788" y="853714"/>
          <a:ext cx="6440487" cy="3817936"/>
        </p:xfrm>
        <a:graphic>
          <a:graphicData uri="http://schemas.openxmlformats.org/drawingml/2006/table">
            <a:tbl>
              <a:tblPr/>
              <a:tblGrid>
                <a:gridCol w="4959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77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124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658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585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1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名称</a:t>
                      </a:r>
                    </a:p>
                  </a:txBody>
                  <a:tcPr marL="68577" marR="68577" marT="34293" marB="3429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图 形</a:t>
                      </a: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定   义</a:t>
                      </a: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性  质</a:t>
                      </a: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  </a:t>
                      </a: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判  定</a:t>
                      </a: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779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2" charset="-122"/>
                        <a:ea typeface="黑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2" charset="-122"/>
                        <a:ea typeface="黑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等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腰 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三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角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形</a:t>
                      </a:r>
                    </a:p>
                  </a:txBody>
                  <a:tcPr marL="68577" marR="68577" marT="34293" marB="3429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524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729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032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6" name="Text Box 37">
            <a:extLst>
              <a:ext uri="{FF2B5EF4-FFF2-40B4-BE49-F238E27FC236}">
                <a16:creationId xmlns:a16="http://schemas.microsoft.com/office/drawing/2014/main" xmlns="" id="{5071A82B-63CA-4637-A00D-41A07E4CFD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38" y="2551606"/>
            <a:ext cx="18859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等边对等角</a:t>
            </a:r>
          </a:p>
        </p:txBody>
      </p:sp>
      <p:sp>
        <p:nvSpPr>
          <p:cNvPr id="17" name="Text Box 38">
            <a:extLst>
              <a:ext uri="{FF2B5EF4-FFF2-40B4-BE49-F238E27FC236}">
                <a16:creationId xmlns:a16="http://schemas.microsoft.com/office/drawing/2014/main" xmlns="" id="{D70D19AC-65C8-4776-B558-B65CD7E1A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0725" y="3307256"/>
            <a:ext cx="1781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三线合一</a:t>
            </a:r>
          </a:p>
        </p:txBody>
      </p:sp>
      <p:sp>
        <p:nvSpPr>
          <p:cNvPr id="18" name="Text Box 39">
            <a:extLst>
              <a:ext uri="{FF2B5EF4-FFF2-40B4-BE49-F238E27FC236}">
                <a16:creationId xmlns:a16="http://schemas.microsoft.com/office/drawing/2014/main" xmlns="" id="{4048E227-095D-40BF-BD98-0FABC3190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7738" y="2497631"/>
            <a:ext cx="18351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等角对等边</a:t>
            </a:r>
          </a:p>
        </p:txBody>
      </p:sp>
      <p:sp>
        <p:nvSpPr>
          <p:cNvPr id="19" name="Text Box 40">
            <a:extLst>
              <a:ext uri="{FF2B5EF4-FFF2-40B4-BE49-F238E27FC236}">
                <a16:creationId xmlns:a16="http://schemas.microsoft.com/office/drawing/2014/main" xmlns="" id="{78CCCB01-B315-401E-B3CD-7C039C130E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2025" y="1688006"/>
            <a:ext cx="16748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两边相等</a:t>
            </a:r>
          </a:p>
        </p:txBody>
      </p:sp>
      <p:sp>
        <p:nvSpPr>
          <p:cNvPr id="20" name="Text Box 41">
            <a:extLst>
              <a:ext uri="{FF2B5EF4-FFF2-40B4-BE49-F238E27FC236}">
                <a16:creationId xmlns:a16="http://schemas.microsoft.com/office/drawing/2014/main" xmlns="" id="{6A9AD283-8FAD-4C17-AE6A-A5FD96CC9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9138" y="1688006"/>
            <a:ext cx="16748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两腰相等</a:t>
            </a:r>
          </a:p>
        </p:txBody>
      </p:sp>
      <p:sp>
        <p:nvSpPr>
          <p:cNvPr id="21" name="Text Box 42">
            <a:extLst>
              <a:ext uri="{FF2B5EF4-FFF2-40B4-BE49-F238E27FC236}">
                <a16:creationId xmlns:a16="http://schemas.microsoft.com/office/drawing/2014/main" xmlns="" id="{1BBBD6CD-6D76-4A0C-9BB5-28D63B778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313" y="4053381"/>
            <a:ext cx="17827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轴对称图形</a:t>
            </a: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5B5CF245-9F90-4208-9E3F-D203A151A79F}"/>
              </a:ext>
            </a:extLst>
          </p:cNvPr>
          <p:cNvSpPr/>
          <p:nvPr/>
        </p:nvSpPr>
        <p:spPr bwMode="auto">
          <a:xfrm>
            <a:off x="2100263" y="2144713"/>
            <a:ext cx="755650" cy="1403350"/>
          </a:xfrm>
          <a:prstGeom prst="triangle">
            <a:avLst/>
          </a:prstGeom>
          <a:noFill/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52265" name="TextBox 22">
            <a:extLst>
              <a:ext uri="{FF2B5EF4-FFF2-40B4-BE49-F238E27FC236}">
                <a16:creationId xmlns:a16="http://schemas.microsoft.com/office/drawing/2014/main" xmlns="" id="{28313F80-C9EE-49F7-8AF7-7A0CEE9E6D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0138" y="1874838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66" name="TextBox 23">
            <a:extLst>
              <a:ext uri="{FF2B5EF4-FFF2-40B4-BE49-F238E27FC236}">
                <a16:creationId xmlns:a16="http://schemas.microsoft.com/office/drawing/2014/main" xmlns="" id="{E09A3B3C-1B94-40D1-B9E6-30468621A3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3413" y="3494088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67" name="TextBox 24">
            <a:extLst>
              <a:ext uri="{FF2B5EF4-FFF2-40B4-BE49-F238E27FC236}">
                <a16:creationId xmlns:a16="http://schemas.microsoft.com/office/drawing/2014/main" xmlns="" id="{FFCB44B8-9893-4B6B-9299-84B5B2391A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3038" y="3525838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41">
            <a:extLst>
              <a:ext uri="{FF2B5EF4-FFF2-40B4-BE49-F238E27FC236}">
                <a16:creationId xmlns:a16="http://schemas.microsoft.com/office/drawing/2014/main" xmlns="" id="{C54471DE-5653-43EB-B9CA-CA5E8B638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1982220"/>
            <a:ext cx="151288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</a:rPr>
              <a:t>有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两条边相等的三角形叫做等腰三角形</a:t>
            </a:r>
          </a:p>
        </p:txBody>
      </p:sp>
      <p:grpSp>
        <p:nvGrpSpPr>
          <p:cNvPr id="23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5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31">
            <a:extLst>
              <a:ext uri="{FF2B5EF4-FFF2-40B4-BE49-F238E27FC236}">
                <a16:creationId xmlns:a16="http://schemas.microsoft.com/office/drawing/2014/main" xmlns="" id="{B7B0EA9B-6A85-41EA-83E7-98FEFAE3DD1A}"/>
              </a:ext>
            </a:extLst>
          </p:cNvPr>
          <p:cNvGrpSpPr>
            <a:grpSpLocks/>
          </p:cNvGrpSpPr>
          <p:nvPr/>
        </p:nvGrpSpPr>
        <p:grpSpPr bwMode="auto">
          <a:xfrm>
            <a:off x="1223962" y="1277144"/>
            <a:ext cx="1825625" cy="1857375"/>
            <a:chOff x="2824702" y="4293339"/>
            <a:chExt cx="2435191" cy="2478126"/>
          </a:xfrm>
        </p:grpSpPr>
        <p:sp>
          <p:nvSpPr>
            <p:cNvPr id="20" name="AutoShape 9">
              <a:extLst>
                <a:ext uri="{FF2B5EF4-FFF2-40B4-BE49-F238E27FC236}">
                  <a16:creationId xmlns:a16="http://schemas.microsoft.com/office/drawing/2014/main" xmlns="" id="{44FFFC72-AFEA-4198-B6F4-17F509C66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745" y="4581395"/>
              <a:ext cx="1539464" cy="1942257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accent6">
                  <a:lumMod val="50000"/>
                </a:schemeClr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 i="1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53252" name="TextBox 25">
              <a:extLst>
                <a:ext uri="{FF2B5EF4-FFF2-40B4-BE49-F238E27FC236}">
                  <a16:creationId xmlns:a16="http://schemas.microsoft.com/office/drawing/2014/main" xmlns="" id="{473E401C-B50F-45D1-A91A-132A083105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5936" y="4293339"/>
              <a:ext cx="447305" cy="49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53" name="TextBox 26">
              <a:extLst>
                <a:ext uri="{FF2B5EF4-FFF2-40B4-BE49-F238E27FC236}">
                  <a16:creationId xmlns:a16="http://schemas.microsoft.com/office/drawing/2014/main" xmlns="" id="{5A980EDA-DCAA-41CF-A715-12C4C95DAC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24702" y="6280265"/>
              <a:ext cx="447305" cy="49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54" name="TextBox 27">
              <a:extLst>
                <a:ext uri="{FF2B5EF4-FFF2-40B4-BE49-F238E27FC236}">
                  <a16:creationId xmlns:a16="http://schemas.microsoft.com/office/drawing/2014/main" xmlns="" id="{A0EABEA4-7FD5-4648-8AB8-559368B36E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2588" y="6207695"/>
              <a:ext cx="447305" cy="49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32">
            <a:extLst>
              <a:ext uri="{FF2B5EF4-FFF2-40B4-BE49-F238E27FC236}">
                <a16:creationId xmlns:a16="http://schemas.microsoft.com/office/drawing/2014/main" xmlns="" id="{7E45411A-572E-4D1C-85FA-C780251645C9}"/>
              </a:ext>
            </a:extLst>
          </p:cNvPr>
          <p:cNvGrpSpPr>
            <a:grpSpLocks/>
          </p:cNvGrpSpPr>
          <p:nvPr/>
        </p:nvGrpSpPr>
        <p:grpSpPr bwMode="auto">
          <a:xfrm>
            <a:off x="4537074" y="1284288"/>
            <a:ext cx="2408341" cy="1880636"/>
            <a:chOff x="5508104" y="4149080"/>
            <a:chExt cx="3212463" cy="2508948"/>
          </a:xfrm>
        </p:grpSpPr>
        <p:sp>
          <p:nvSpPr>
            <p:cNvPr id="21" name="AutoShape 12">
              <a:extLst>
                <a:ext uri="{FF2B5EF4-FFF2-40B4-BE49-F238E27FC236}">
                  <a16:creationId xmlns:a16="http://schemas.microsoft.com/office/drawing/2014/main" xmlns="" id="{C45A9633-C2D4-4D4F-9BC4-A9E235CFA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7967" y="4367221"/>
              <a:ext cx="2303895" cy="2158117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accent6">
                  <a:lumMod val="50000"/>
                </a:schemeClr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endParaRPr lang="zh-CN" altLang="zh-CN" b="1" i="1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53257" name="TextBox 28">
              <a:extLst>
                <a:ext uri="{FF2B5EF4-FFF2-40B4-BE49-F238E27FC236}">
                  <a16:creationId xmlns:a16="http://schemas.microsoft.com/office/drawing/2014/main" xmlns="" id="{0CFF9904-5803-467D-A0A1-CB3609138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16844" y="4149080"/>
              <a:ext cx="451594" cy="492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58" name="TextBox 29">
              <a:extLst>
                <a:ext uri="{FF2B5EF4-FFF2-40B4-BE49-F238E27FC236}">
                  <a16:creationId xmlns:a16="http://schemas.microsoft.com/office/drawing/2014/main" xmlns="" id="{FDFFC51D-1FD8-4731-A7B4-28144A175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8104" y="6093296"/>
              <a:ext cx="451594" cy="492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59" name="TextBox 30">
              <a:extLst>
                <a:ext uri="{FF2B5EF4-FFF2-40B4-BE49-F238E27FC236}">
                  <a16:creationId xmlns:a16="http://schemas.microsoft.com/office/drawing/2014/main" xmlns="" id="{06A377F6-6B7D-44AF-8D30-5763F89790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68973" y="6165304"/>
              <a:ext cx="451594" cy="492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5844" name="Text Box 5">
            <a:extLst>
              <a:ext uri="{FF2B5EF4-FFF2-40B4-BE49-F238E27FC236}">
                <a16:creationId xmlns:a16="http://schemas.microsoft.com/office/drawing/2014/main" xmlns="" id="{7BC2B8F7-52BD-4B8F-83E3-9DDBA325C7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63" y="682777"/>
            <a:ext cx="6070600" cy="408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76" tIns="19288" rIns="38576" bIns="19288">
            <a:spAutoFit/>
          </a:bodyPr>
          <a:lstStyle>
            <a:lvl1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等边三角形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的三个内角之间有什么关系？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D32F445-A69B-4EE9-861B-172D145E1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137" y="3132931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宋体" pitchFamily="2" charset="-122"/>
              </a:rPr>
              <a:t>等腰三角形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AFACFE1-5F73-4BDB-A4E9-CF453665C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520281"/>
            <a:ext cx="10567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AB=AC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4118BE0-F602-494C-9E67-DED80FEC0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175" y="3909219"/>
            <a:ext cx="12538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C1C4B05-E68D-4B37-9951-4F57B7E60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513" y="3148013"/>
            <a:ext cx="15392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宋体" pitchFamily="2" charset="-122"/>
              </a:rPr>
              <a:t>等边三角形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E12BD0B-EBEE-4255-9DE4-3B3BC28AF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3813" y="3535363"/>
            <a:ext cx="16273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AB=AC=BC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E3E3428-8612-4A6D-8467-B69A2A091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1425" y="2020888"/>
            <a:ext cx="10567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AB=AC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3B0D61F-81D3-4A54-BD30-A9A52163C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6013" y="2408238"/>
            <a:ext cx="12538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19E1149-E6F3-447A-8D2F-9106A0774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0688" y="2005013"/>
            <a:ext cx="10567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AC=BC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15E2899-8BB7-4992-B411-3A4A039F9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3688" y="2390775"/>
            <a:ext cx="12490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579B699-4381-407F-8D22-C1F02127B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6938" y="3916363"/>
            <a:ext cx="18726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7DB2415-4DA9-4666-AB34-24231FBB43EC}"/>
              </a:ext>
            </a:extLst>
          </p:cNvPr>
          <p:cNvGrpSpPr>
            <a:grpSpLocks/>
          </p:cNvGrpSpPr>
          <p:nvPr/>
        </p:nvGrpSpPr>
        <p:grpSpPr bwMode="auto">
          <a:xfrm>
            <a:off x="6588125" y="1182688"/>
            <a:ext cx="1136650" cy="809625"/>
            <a:chOff x="11273" y="3442"/>
            <a:chExt cx="2388" cy="1700"/>
          </a:xfrm>
        </p:grpSpPr>
        <p:sp>
          <p:nvSpPr>
            <p:cNvPr id="53272" name="云形标注 12">
              <a:extLst>
                <a:ext uri="{FF2B5EF4-FFF2-40B4-BE49-F238E27FC236}">
                  <a16:creationId xmlns:a16="http://schemas.microsoft.com/office/drawing/2014/main" xmlns="" id="{2220DA1E-A034-4186-AC1A-942DB978E3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73" y="3442"/>
              <a:ext cx="2268" cy="1700"/>
            </a:xfrm>
            <a:prstGeom prst="cloudCallout">
              <a:avLst>
                <a:gd name="adj1" fmla="val -119843"/>
                <a:gd name="adj2" fmla="val 105014"/>
              </a:avLst>
            </a:prstGeom>
            <a:solidFill>
              <a:srgbClr val="D6F5F5"/>
            </a:solidFill>
            <a:ln w="9525">
              <a:solidFill>
                <a:srgbClr val="66FF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53273" name="文本框 13">
              <a:extLst>
                <a:ext uri="{FF2B5EF4-FFF2-40B4-BE49-F238E27FC236}">
                  <a16:creationId xmlns:a16="http://schemas.microsoft.com/office/drawing/2014/main" xmlns="" id="{5A4E0A78-9960-4C74-B7D9-19174862CE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90" y="3656"/>
              <a:ext cx="2171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内角和为</a:t>
              </a: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180</a:t>
              </a:r>
              <a:r>
                <a:rPr lang="zh-CN" altLang="en-US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°</a:t>
              </a:r>
            </a:p>
          </p:txBody>
        </p:sp>
      </p:grpSp>
      <p:sp>
        <p:nvSpPr>
          <p:cNvPr id="8225" name="文本框 15">
            <a:extLst>
              <a:ext uri="{FF2B5EF4-FFF2-40B4-BE49-F238E27FC236}">
                <a16:creationId xmlns:a16="http://schemas.microsoft.com/office/drawing/2014/main" xmlns="" id="{A6CB524D-1F7D-4440-8416-EF43C3C3BF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5250" y="3916363"/>
            <a:ext cx="87556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=60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</a:p>
        </p:txBody>
      </p:sp>
      <p:grpSp>
        <p:nvGrpSpPr>
          <p:cNvPr id="32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3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5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61802" y="648457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82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5">
            <a:extLst>
              <a:ext uri="{FF2B5EF4-FFF2-40B4-BE49-F238E27FC236}">
                <a16:creationId xmlns:a16="http://schemas.microsoft.com/office/drawing/2014/main" xmlns="" id="{6833FC24-4AA4-4886-B74C-FE32FAB0B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855" y="522288"/>
            <a:ext cx="8830945" cy="55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576" tIns="19288" rIns="38576" bIns="19288">
            <a:spAutoFit/>
          </a:bodyPr>
          <a:lstStyle>
            <a:lvl1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+mn-lt"/>
              </a:rPr>
              <a:t>等边三角形</a:t>
            </a:r>
            <a:r>
              <a:rPr lang="zh-CN" altLang="en-US" sz="2400" b="1" dirty="0">
                <a:latin typeface="+mn-lt"/>
              </a:rPr>
              <a:t>的三个内角都相等，并且每</a:t>
            </a:r>
            <a:r>
              <a:rPr lang="zh-CN" altLang="en-US" sz="2400" b="1" dirty="0" smtClean="0">
                <a:latin typeface="+mn-lt"/>
              </a:rPr>
              <a:t>一个</a:t>
            </a:r>
            <a:r>
              <a:rPr lang="zh-CN" altLang="en-US" sz="2400" b="1" dirty="0">
                <a:latin typeface="+mn-lt"/>
              </a:rPr>
              <a:t>角都等于</a:t>
            </a:r>
            <a:r>
              <a:rPr lang="en-US" altLang="zh-CN" sz="2400" b="1" dirty="0">
                <a:latin typeface="+mn-lt"/>
              </a:rPr>
              <a:t>60</a:t>
            </a:r>
            <a:r>
              <a:rPr lang="zh-CN" altLang="en-US" sz="2400" b="1" dirty="0">
                <a:latin typeface="+mn-lt"/>
              </a:rPr>
              <a:t>°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sp>
        <p:nvSpPr>
          <p:cNvPr id="95243" name="Text Box 11">
            <a:extLst>
              <a:ext uri="{FF2B5EF4-FFF2-40B4-BE49-F238E27FC236}">
                <a16:creationId xmlns:a16="http://schemas.microsoft.com/office/drawing/2014/main" xmlns="" id="{82AE27F4-7A65-4A1A-919D-7E8E3B623A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5070" y="1212847"/>
            <a:ext cx="4449604" cy="74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576" tIns="19288" rIns="38576" bIns="19288">
            <a:spAutoFit/>
          </a:bodyPr>
          <a:lstStyle>
            <a:lvl1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已知：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BC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     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求证：∠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 ∠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 </a:t>
            </a:r>
            <a:r>
              <a:rPr lang="en-US" altLang="zh-CN" sz="2400" b="1" dirty="0">
                <a:latin typeface="+mn-lt"/>
              </a:rPr>
              <a:t>60°.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3D96FF12-C419-4DAE-BEBB-80899446B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888" y="2077355"/>
            <a:ext cx="4500562" cy="2249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8576" tIns="19288" rIns="38576" bIns="19288"/>
          <a:lstStyle/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en-US" altLang="zh-CN" sz="2400" b="1" dirty="0">
                <a:latin typeface="+mn-lt"/>
              </a:rPr>
              <a:t>.</a:t>
            </a:r>
          </a:p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 </a:t>
            </a:r>
            <a:r>
              <a:rPr lang="en-US" altLang="zh-CN" sz="24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等边对等角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</a:p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latin typeface="+mn-lt"/>
              </a:rPr>
              <a:t>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同理</a:t>
            </a:r>
            <a:r>
              <a:rPr lang="zh-CN" altLang="en-US" sz="2400" b="1" dirty="0">
                <a:latin typeface="+mn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.</a:t>
            </a:r>
          </a:p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∵ ∠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en-US" altLang="zh-CN" sz="2400" b="1" dirty="0">
                <a:latin typeface="+mn-lt"/>
              </a:rPr>
              <a:t>+∠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en-US" altLang="zh-CN" sz="2400" b="1" dirty="0">
                <a:latin typeface="+mn-lt"/>
              </a:rPr>
              <a:t>+∠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en-US" altLang="zh-CN" sz="2400" b="1" dirty="0">
                <a:latin typeface="+mn-lt"/>
              </a:rPr>
              <a:t>=180°,</a:t>
            </a:r>
          </a:p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∴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=60 °.</a:t>
            </a:r>
          </a:p>
          <a:p>
            <a:pPr marL="165100" indent="-165100" defTabSz="514350">
              <a:spcBef>
                <a:spcPct val="20000"/>
              </a:spcBef>
              <a:defRPr/>
            </a:pP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7303da86-b6eb-4291-98f7-1958d73b59df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755</TotalTime>
  <Pages>0</Pages>
  <Words>4684</Words>
  <Characters>0</Characters>
  <Application>Microsoft Office PowerPoint</Application>
  <DocSecurity>0</DocSecurity>
  <PresentationFormat>全屏显示(16:9)</PresentationFormat>
  <Lines>0</Lines>
  <Paragraphs>671</Paragraphs>
  <Slides>68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73" baseType="lpstr">
      <vt:lpstr>《七彩课堂》课件模板（新）</vt:lpstr>
      <vt:lpstr>1_《七彩课堂》课件模板（新）</vt:lpstr>
      <vt:lpstr>2_《七彩课堂》课件模板（新）</vt:lpstr>
      <vt:lpstr>Equation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1177</cp:revision>
  <dcterms:created xsi:type="dcterms:W3CDTF">2016-01-14T07:05:12Z</dcterms:created>
  <dcterms:modified xsi:type="dcterms:W3CDTF">2020-04-27T08:22:48Z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