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</p:sldMasterIdLst>
  <p:notesMasterIdLst>
    <p:notesMasterId r:id="rId28"/>
  </p:notesMasterIdLst>
  <p:handoutMasterIdLst>
    <p:handoutMasterId r:id="rId29"/>
  </p:handoutMasterIdLst>
  <p:sldIdLst>
    <p:sldId id="399" r:id="rId2"/>
    <p:sldId id="661" r:id="rId3"/>
    <p:sldId id="425" r:id="rId4"/>
    <p:sldId id="662" r:id="rId5"/>
    <p:sldId id="663" r:id="rId6"/>
    <p:sldId id="684" r:id="rId7"/>
    <p:sldId id="664" r:id="rId8"/>
    <p:sldId id="665" r:id="rId9"/>
    <p:sldId id="667" r:id="rId10"/>
    <p:sldId id="668" r:id="rId11"/>
    <p:sldId id="669" r:id="rId12"/>
    <p:sldId id="670" r:id="rId13"/>
    <p:sldId id="671" r:id="rId14"/>
    <p:sldId id="687" r:id="rId15"/>
    <p:sldId id="672" r:id="rId16"/>
    <p:sldId id="674" r:id="rId17"/>
    <p:sldId id="675" r:id="rId18"/>
    <p:sldId id="448" r:id="rId19"/>
    <p:sldId id="676" r:id="rId20"/>
    <p:sldId id="677" r:id="rId21"/>
    <p:sldId id="678" r:id="rId22"/>
    <p:sldId id="679" r:id="rId23"/>
    <p:sldId id="685" r:id="rId24"/>
    <p:sldId id="680" r:id="rId25"/>
    <p:sldId id="455" r:id="rId26"/>
    <p:sldId id="686" r:id="rId27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91">
          <p15:clr>
            <a:srgbClr val="A4A3A4"/>
          </p15:clr>
        </p15:guide>
        <p15:guide id="2" pos="30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49" autoAdjust="0"/>
    <p:restoredTop sz="95825" autoAdjust="0"/>
  </p:normalViewPr>
  <p:slideViewPr>
    <p:cSldViewPr snapToGrid="0">
      <p:cViewPr varScale="1">
        <p:scale>
          <a:sx n="109" d="100"/>
          <a:sy n="109" d="100"/>
        </p:scale>
        <p:origin x="-78" y="-120"/>
      </p:cViewPr>
      <p:guideLst>
        <p:guide orient="horz" pos="1491"/>
        <p:guide pos="30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4" Type="http://schemas.openxmlformats.org/officeDocument/2006/relationships/image" Target="../media/image51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4" Type="http://schemas.openxmlformats.org/officeDocument/2006/relationships/image" Target="../media/image6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6AA60559-8EB4-4AE8-8D44-8EB9F29E0CF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1E40990-2159-4413-804E-D6D0FA990F9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1F5689F-127C-4D66-9361-16B878418C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E6A9337-EF54-43A7-A846-D04C09E94A5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6D411539-9D57-40A9-B860-F0544A39443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913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005A238A-66C4-41F4-AE10-0678716D9FF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0E20A26-E9F9-4FB5-8E21-E178A925CF2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:a16="http://schemas.microsoft.com/office/drawing/2014/main" xmlns="" id="{EB77FADA-91EE-49B1-9E39-B3503B0E4D38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686BFD8-3995-4C32-819A-4A9C926A011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E0931E1-9B31-4A99-BEB4-5711FA4933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D3FA87E8-8560-42BC-8BB5-DCC68AE798EE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47111" name="Picture 2">
            <a:extLst>
              <a:ext uri="{FF2B5EF4-FFF2-40B4-BE49-F238E27FC236}">
                <a16:creationId xmlns:a16="http://schemas.microsoft.com/office/drawing/2014/main" xmlns="" id="{B2860B89-0E1B-4539-A650-54D2979E5C0D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:a16="http://schemas.microsoft.com/office/drawing/2014/main" xmlns="" id="{B41E4298-A30A-46AF-84CD-1104C6407E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:a16="http://schemas.microsoft.com/office/drawing/2014/main" xmlns="" id="{9D3C3DBB-9091-4305-B8CF-70BCCAB367D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7740153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A87E8-8560-42BC-8BB5-DCC68AE798EE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91648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>
            <a:extLst>
              <a:ext uri="{FF2B5EF4-FFF2-40B4-BE49-F238E27FC236}">
                <a16:creationId xmlns:a16="http://schemas.microsoft.com/office/drawing/2014/main" xmlns="" id="{D5ECB1F3-267A-45A5-AD2B-9DD344753C1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备注占位符 2">
            <a:extLst>
              <a:ext uri="{FF2B5EF4-FFF2-40B4-BE49-F238E27FC236}">
                <a16:creationId xmlns:a16="http://schemas.microsoft.com/office/drawing/2014/main" xmlns="" id="{9D64BB0E-D4A4-480E-A79E-A8181C60E94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78851" name="灯片编号占位符 3">
            <a:extLst>
              <a:ext uri="{FF2B5EF4-FFF2-40B4-BE49-F238E27FC236}">
                <a16:creationId xmlns:a16="http://schemas.microsoft.com/office/drawing/2014/main" xmlns="" id="{8403D0E3-AC17-4CB2-81A3-D2572FA274A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fld id="{C5AB288B-B21A-4725-AEE0-46EC93186B7E}" type="slidenum">
              <a:rPr lang="en-US" altLang="zh-CN" smtClean="0">
                <a:ea typeface="宋体" panose="02010600030101010101" pitchFamily="2" charset="-122"/>
              </a:rPr>
              <a:pPr/>
              <a:t>24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2249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>
            <a:extLst>
              <a:ext uri="{FF2B5EF4-FFF2-40B4-BE49-F238E27FC236}">
                <a16:creationId xmlns:a16="http://schemas.microsoft.com/office/drawing/2014/main" xmlns="" id="{4E210A50-6734-45A0-B578-389D4EAD9988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备注占位符 2">
            <a:extLst>
              <a:ext uri="{FF2B5EF4-FFF2-40B4-BE49-F238E27FC236}">
                <a16:creationId xmlns:a16="http://schemas.microsoft.com/office/drawing/2014/main" xmlns="" id="{EA903AB4-3619-4990-8B04-8E0444760DD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2227" name="灯片编号占位符 3">
            <a:extLst>
              <a:ext uri="{FF2B5EF4-FFF2-40B4-BE49-F238E27FC236}">
                <a16:creationId xmlns:a16="http://schemas.microsoft.com/office/drawing/2014/main" xmlns="" id="{6805B317-CE7F-431D-A0E1-79C731E6D1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fld id="{97CD1F54-2C85-41C1-BD79-9C705D8C85B3}" type="slidenum">
              <a:rPr lang="en-US" altLang="zh-CN" smtClean="0">
                <a:ea typeface="宋体" panose="02010600030101010101" pitchFamily="2" charset="-122"/>
              </a:rPr>
              <a:pPr/>
              <a:t>4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5107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>
            <a:extLst>
              <a:ext uri="{FF2B5EF4-FFF2-40B4-BE49-F238E27FC236}">
                <a16:creationId xmlns:a16="http://schemas.microsoft.com/office/drawing/2014/main" xmlns="" id="{D6570C2D-E51E-4391-89A1-2230DB94FAF0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备注占位符 2">
            <a:extLst>
              <a:ext uri="{FF2B5EF4-FFF2-40B4-BE49-F238E27FC236}">
                <a16:creationId xmlns:a16="http://schemas.microsoft.com/office/drawing/2014/main" xmlns="" id="{E728A7E5-4A40-403C-A30C-63E0E4F80D9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4275" name="灯片编号占位符 3">
            <a:extLst>
              <a:ext uri="{FF2B5EF4-FFF2-40B4-BE49-F238E27FC236}">
                <a16:creationId xmlns:a16="http://schemas.microsoft.com/office/drawing/2014/main" xmlns="" id="{36EB1AD0-F25A-466B-93E7-8A344E7F60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fld id="{8D0E7BC2-92AF-453C-8300-7D3BCCE5F6E9}" type="slidenum">
              <a:rPr lang="en-US" altLang="zh-CN" smtClean="0">
                <a:ea typeface="宋体" panose="02010600030101010101" pitchFamily="2" charset="-122"/>
              </a:rPr>
              <a:pPr/>
              <a:t>5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13449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>
            <a:extLst>
              <a:ext uri="{FF2B5EF4-FFF2-40B4-BE49-F238E27FC236}">
                <a16:creationId xmlns:a16="http://schemas.microsoft.com/office/drawing/2014/main" xmlns="" id="{99239A86-5A9E-4B31-A1CB-85D013F4081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备注占位符 2">
            <a:extLst>
              <a:ext uri="{FF2B5EF4-FFF2-40B4-BE49-F238E27FC236}">
                <a16:creationId xmlns:a16="http://schemas.microsoft.com/office/drawing/2014/main" xmlns="" id="{0E1B60DC-A5B1-42BE-B4BF-2909600C297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6323" name="灯片编号占位符 3">
            <a:extLst>
              <a:ext uri="{FF2B5EF4-FFF2-40B4-BE49-F238E27FC236}">
                <a16:creationId xmlns:a16="http://schemas.microsoft.com/office/drawing/2014/main" xmlns="" id="{FF244861-4DCF-4488-88D1-627C70FF24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fld id="{8C41E1C8-EF50-4770-A786-D41D60B22893}" type="slidenum">
              <a:rPr lang="en-US" altLang="zh-CN" smtClean="0">
                <a:ea typeface="宋体" panose="02010600030101010101" pitchFamily="2" charset="-122"/>
              </a:rPr>
              <a:pPr/>
              <a:t>6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87691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>
            <a:extLst>
              <a:ext uri="{FF2B5EF4-FFF2-40B4-BE49-F238E27FC236}">
                <a16:creationId xmlns:a16="http://schemas.microsoft.com/office/drawing/2014/main" xmlns="" id="{4A71CB50-95FF-4E2C-B4A3-943B1E1CB5B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备注占位符 2">
            <a:extLst>
              <a:ext uri="{FF2B5EF4-FFF2-40B4-BE49-F238E27FC236}">
                <a16:creationId xmlns:a16="http://schemas.microsoft.com/office/drawing/2014/main" xmlns="" id="{54993F1A-B9B7-4DEB-9FEC-51B7CAAE6CC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8371" name="灯片编号占位符 3">
            <a:extLst>
              <a:ext uri="{FF2B5EF4-FFF2-40B4-BE49-F238E27FC236}">
                <a16:creationId xmlns:a16="http://schemas.microsoft.com/office/drawing/2014/main" xmlns="" id="{84F65EDB-872D-44D6-9453-B0DAD78FE15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fld id="{6A170F60-7B4D-46C9-AF1A-A08A2E26B08C}" type="slidenum">
              <a:rPr lang="en-US" altLang="zh-CN" smtClean="0">
                <a:ea typeface="宋体" panose="02010600030101010101" pitchFamily="2" charset="-122"/>
              </a:rPr>
              <a:pPr/>
              <a:t>7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19447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>
            <a:extLst>
              <a:ext uri="{FF2B5EF4-FFF2-40B4-BE49-F238E27FC236}">
                <a16:creationId xmlns:a16="http://schemas.microsoft.com/office/drawing/2014/main" xmlns="" id="{6BECD6EC-2B97-47E8-9613-531A4F66E16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备注占位符 2">
            <a:extLst>
              <a:ext uri="{FF2B5EF4-FFF2-40B4-BE49-F238E27FC236}">
                <a16:creationId xmlns:a16="http://schemas.microsoft.com/office/drawing/2014/main" xmlns="" id="{4C41398B-8028-429E-8DF1-E695BEB64D0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0419" name="灯片编号占位符 3">
            <a:extLst>
              <a:ext uri="{FF2B5EF4-FFF2-40B4-BE49-F238E27FC236}">
                <a16:creationId xmlns:a16="http://schemas.microsoft.com/office/drawing/2014/main" xmlns="" id="{F2CB1817-7692-4CFF-807B-2743F9133C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fld id="{9D69898F-24FB-480F-B18C-FDE9096B0560}" type="slidenum">
              <a:rPr lang="en-US" altLang="zh-CN" smtClean="0">
                <a:ea typeface="宋体" panose="02010600030101010101" pitchFamily="2" charset="-122"/>
              </a:rPr>
              <a:pPr/>
              <a:t>8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70754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幻灯片图像占位符 1">
            <a:extLst>
              <a:ext uri="{FF2B5EF4-FFF2-40B4-BE49-F238E27FC236}">
                <a16:creationId xmlns:a16="http://schemas.microsoft.com/office/drawing/2014/main" xmlns="" id="{1D4305B1-EA58-4554-8C3E-CB0AEBE536F2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备注占位符 2">
            <a:extLst>
              <a:ext uri="{FF2B5EF4-FFF2-40B4-BE49-F238E27FC236}">
                <a16:creationId xmlns:a16="http://schemas.microsoft.com/office/drawing/2014/main" xmlns="" id="{BA5097DA-018D-461B-9119-8BF076D5E16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5539" name="灯片编号占位符 3">
            <a:extLst>
              <a:ext uri="{FF2B5EF4-FFF2-40B4-BE49-F238E27FC236}">
                <a16:creationId xmlns:a16="http://schemas.microsoft.com/office/drawing/2014/main" xmlns="" id="{BB3F39D4-AA3E-452A-AB91-26BD3D6B620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fld id="{E709DFE3-7AC3-4E04-9479-46D4B343A47D}" type="slidenum">
              <a:rPr lang="en-US" altLang="zh-CN" smtClean="0">
                <a:ea typeface="宋体" panose="02010600030101010101" pitchFamily="2" charset="-122"/>
              </a:rPr>
              <a:pPr/>
              <a:t>12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70532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>
            <a:extLst>
              <a:ext uri="{FF2B5EF4-FFF2-40B4-BE49-F238E27FC236}">
                <a16:creationId xmlns:a16="http://schemas.microsoft.com/office/drawing/2014/main" xmlns="" id="{63722517-1346-444C-96B0-7A7AE664FEF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备注占位符 2">
            <a:extLst>
              <a:ext uri="{FF2B5EF4-FFF2-40B4-BE49-F238E27FC236}">
                <a16:creationId xmlns:a16="http://schemas.microsoft.com/office/drawing/2014/main" xmlns="" id="{A98D6CE4-D489-4DFC-9B4A-7043FB055A4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7587" name="灯片编号占位符 3">
            <a:extLst>
              <a:ext uri="{FF2B5EF4-FFF2-40B4-BE49-F238E27FC236}">
                <a16:creationId xmlns:a16="http://schemas.microsoft.com/office/drawing/2014/main" xmlns="" id="{47C2D9A6-E764-4B94-A4A0-5FF9636A1A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fld id="{39D26375-802A-402F-877C-1BCC0D4B7124}" type="slidenum">
              <a:rPr lang="en-US" altLang="zh-CN" smtClean="0">
                <a:ea typeface="宋体" panose="02010600030101010101" pitchFamily="2" charset="-122"/>
              </a:rPr>
              <a:pPr/>
              <a:t>13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87000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>
            <a:extLst>
              <a:ext uri="{FF2B5EF4-FFF2-40B4-BE49-F238E27FC236}">
                <a16:creationId xmlns:a16="http://schemas.microsoft.com/office/drawing/2014/main" xmlns="" id="{63722517-1346-444C-96B0-7A7AE664FEF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备注占位符 2">
            <a:extLst>
              <a:ext uri="{FF2B5EF4-FFF2-40B4-BE49-F238E27FC236}">
                <a16:creationId xmlns:a16="http://schemas.microsoft.com/office/drawing/2014/main" xmlns="" id="{A98D6CE4-D489-4DFC-9B4A-7043FB055A4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7587" name="灯片编号占位符 3">
            <a:extLst>
              <a:ext uri="{FF2B5EF4-FFF2-40B4-BE49-F238E27FC236}">
                <a16:creationId xmlns:a16="http://schemas.microsoft.com/office/drawing/2014/main" xmlns="" id="{47C2D9A6-E764-4B94-A4A0-5FF9636A1A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fld id="{39D26375-802A-402F-877C-1BCC0D4B7124}" type="slidenum">
              <a:rPr lang="en-US" altLang="zh-CN" smtClean="0">
                <a:ea typeface="宋体" panose="02010600030101010101" pitchFamily="2" charset="-122"/>
              </a:rPr>
              <a:pPr/>
              <a:t>14</a:t>
            </a:fld>
            <a:endParaRPr lang="en-US" altLang="zh-CN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2796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084752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3111667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9611418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0323926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1229346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0173F0F-397F-4A2E-9F59-3B4A3D4BC0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6A5B8D6-C3AF-4BA4-ACB8-7DB7A24A2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A4A5A84-3C37-41B7-8A2E-74DCB444F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20787F19-5B7F-477F-9EF5-3AF9232315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428956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4650" y="1135063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A7894F3-C8ED-407C-B15A-20AB01AC09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EBFD4D6-5065-462E-B177-EFC2C8246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AD0364C-CA38-4F78-9F4D-ACE9855D7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9A4375EF-1E7E-4D18-95D5-9FD20088878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856931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7589371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50031"/>
            <a:ext cx="8312150" cy="43481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E23B30F-6A8B-4735-A64F-3795693C40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 vert="horz" anchor="b"/>
          <a:lstStyle>
            <a:lvl1pPr fontAlgn="ctr">
              <a:buFontTx/>
              <a:buNone/>
              <a:defRPr sz="1000" b="1"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F5BEAA4-D712-4F4B-954A-8361CC280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 vert="horz" anchor="b"/>
          <a:lstStyle>
            <a:lvl1pPr algn="r" fontAlgn="ctr">
              <a:buFontTx/>
              <a:buNone/>
              <a:defRPr sz="1000" b="1"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BD09B8A-595C-4FEC-AD35-2CC4F9C91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anchor="b"/>
          <a:lstStyle>
            <a:lvl1pPr algn="r">
              <a:defRPr noProof="1" dirty="0"/>
            </a:lvl1pPr>
          </a:lstStyle>
          <a:p>
            <a:fld id="{6A24D417-EC51-42D4-AEBB-3AC94CB0E48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2803851"/>
      </p:ext>
    </p:extLst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457200"/>
            <a:ext cx="7772400" cy="8572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4859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859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30861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0861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0F59A255-9B43-4A22-AE08-FA71036AAE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9849322-3E77-4100-9167-08BFC8DA9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zh-CN" altLang="zh-CN"/>
              <a:t>www.1230.org 初中数学资源网 </a:t>
            </a: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94236D6-8D12-49E7-B09C-6107FF1B1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lnSpc>
                <a:spcPct val="120000"/>
              </a:lnSpc>
              <a:defRPr noProof="1" dirty="0"/>
            </a:lvl1pPr>
          </a:lstStyle>
          <a:p>
            <a:fld id="{D995CB40-CDB7-4081-BCC3-5D17E7A0F40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6007189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F3F116B-6514-4181-AA36-1C269426B0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  <a:pPr/>
              <a:t>2020/4/27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2B8F7C8-3972-4AC5-AC16-BDDF7D3FC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3582395-80A6-47CF-BF5A-52534C163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B877E0D-BED9-47FB-8F9D-BF28B24ED7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488756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895115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F29C1C4-D25C-43A1-B9E0-B1E19A5AF2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  <a:pPr/>
              <a:t>2020/4/27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76D128A-F323-4AD7-A372-69A8EDB22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410DEBD-4982-4850-B719-0DA51D409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7C253F09-A7C1-49E0-AB4F-0B3CBB737A8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794130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DE26DEE-68CD-48E3-8CF1-7C005B1395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  <a:pPr/>
              <a:t>2020/4/27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7A9E716-3FE3-48DB-A92E-FB4F2B1E7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D52E56A-8FBF-44E2-8EF1-ED07E37CD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15A44663-1DD9-4458-9DEA-949AFC50A48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72063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369219"/>
            <a:ext cx="3886200" cy="157400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3057525"/>
            <a:ext cx="3886200" cy="1575197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xmlns="" id="{77FCA37F-B814-4A54-A2FC-89975A263B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30B4372-9BAA-4571-A317-F78E9F701327}" type="datetimeFigureOut">
              <a:rPr lang="zh-CN" altLang="en-US"/>
              <a:pPr>
                <a:defRPr/>
              </a:pPr>
              <a:t>2020/4/27</a:t>
            </a:fld>
            <a:endParaRPr lang="zh-CN" altLang="en-US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xmlns="" id="{E3E1D2B7-06F4-410A-B3CA-F5C03A340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xmlns="" id="{AC8DCE7F-C46F-4F5A-8E4E-3F1459A9A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</p:spPr>
        <p:txBody>
          <a:bodyPr/>
          <a:lstStyle>
            <a:lvl1pPr>
              <a:defRPr noProof="1" dirty="0"/>
            </a:lvl1pPr>
          </a:lstStyle>
          <a:p>
            <a:fld id="{10FA7851-9B8D-4954-9ED6-71C6C2288E3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358369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8039265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364244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2499364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812739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537114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3571847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16598FE-EE63-428D-93DC-01FFB704EA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C6E6290-6B11-4A1B-8A5A-73229DBD9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A6E5BA8-A1BE-4289-AB45-D1BC5D7BF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11DC701E-98D9-4E08-976E-245DD1973C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04087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8125C404-DAE5-4987-9F7F-A3A15778C68A}"/>
              </a:ext>
            </a:extLst>
          </p:cNvPr>
          <p:cNvSpPr/>
          <p:nvPr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45" name="组合 2">
            <a:extLst>
              <a:ext uri="{FF2B5EF4-FFF2-40B4-BE49-F238E27FC236}">
                <a16:creationId xmlns="" xmlns:a16="http://schemas.microsoft.com/office/drawing/2014/main" id="{0E821CC1-7BA7-43AA-B02A-50A0B9069C1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46" name="组合 5">
              <a:extLst>
                <a:ext uri="{FF2B5EF4-FFF2-40B4-BE49-F238E27FC236}">
                  <a16:creationId xmlns="" xmlns:a16="http://schemas.microsoft.com/office/drawing/2014/main" id="{FF8F16FB-766C-4A78-BA52-36805452BD3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59" name="Freeform 304">
                <a:extLst>
                  <a:ext uri="{FF2B5EF4-FFF2-40B4-BE49-F238E27FC236}">
                    <a16:creationId xmlns="" xmlns:a16="http://schemas.microsoft.com/office/drawing/2014/main" id="{E956A132-5747-48F2-A8A2-F226F2ABD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305">
                <a:extLst>
                  <a:ext uri="{FF2B5EF4-FFF2-40B4-BE49-F238E27FC236}">
                    <a16:creationId xmlns="" xmlns:a16="http://schemas.microsoft.com/office/drawing/2014/main" id="{B137CBAD-7C89-4431-AF81-309836371A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306">
                <a:extLst>
                  <a:ext uri="{FF2B5EF4-FFF2-40B4-BE49-F238E27FC236}">
                    <a16:creationId xmlns="" xmlns:a16="http://schemas.microsoft.com/office/drawing/2014/main" id="{FF614591-B714-4962-AE9E-57BC66246D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307">
                <a:extLst>
                  <a:ext uri="{FF2B5EF4-FFF2-40B4-BE49-F238E27FC236}">
                    <a16:creationId xmlns="" xmlns:a16="http://schemas.microsoft.com/office/drawing/2014/main" id="{77D4A2BD-BBDF-4B1A-888F-8ABB7F7BD5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308">
                <a:extLst>
                  <a:ext uri="{FF2B5EF4-FFF2-40B4-BE49-F238E27FC236}">
                    <a16:creationId xmlns="" xmlns:a16="http://schemas.microsoft.com/office/drawing/2014/main" id="{6D163A0C-6FAC-473F-9351-A252BE0EFA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309">
                <a:extLst>
                  <a:ext uri="{FF2B5EF4-FFF2-40B4-BE49-F238E27FC236}">
                    <a16:creationId xmlns="" xmlns:a16="http://schemas.microsoft.com/office/drawing/2014/main" id="{AF26A384-4343-460F-B619-F985500A40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310">
                <a:extLst>
                  <a:ext uri="{FF2B5EF4-FFF2-40B4-BE49-F238E27FC236}">
                    <a16:creationId xmlns="" xmlns:a16="http://schemas.microsoft.com/office/drawing/2014/main" id="{129FFAD6-9DFA-4D8D-A272-AF023960F9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11">
                <a:extLst>
                  <a:ext uri="{FF2B5EF4-FFF2-40B4-BE49-F238E27FC236}">
                    <a16:creationId xmlns="" xmlns:a16="http://schemas.microsoft.com/office/drawing/2014/main" id="{1FC87B29-9D5E-466E-A465-046306D3B6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312">
                <a:extLst>
                  <a:ext uri="{FF2B5EF4-FFF2-40B4-BE49-F238E27FC236}">
                    <a16:creationId xmlns="" xmlns:a16="http://schemas.microsoft.com/office/drawing/2014/main" id="{4EDC236E-B134-4566-B7B6-873A23B16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313">
                <a:extLst>
                  <a:ext uri="{FF2B5EF4-FFF2-40B4-BE49-F238E27FC236}">
                    <a16:creationId xmlns="" xmlns:a16="http://schemas.microsoft.com/office/drawing/2014/main" id="{5A3B07ED-C35E-431C-A7B0-8D875ACAAE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" name="组合 16">
              <a:extLst>
                <a:ext uri="{FF2B5EF4-FFF2-40B4-BE49-F238E27FC236}">
                  <a16:creationId xmlns="" xmlns:a16="http://schemas.microsoft.com/office/drawing/2014/main" id="{0B93CA8D-C3BB-4266-875B-F6B11881C20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48" name="Rectangle 315">
                <a:extLst>
                  <a:ext uri="{FF2B5EF4-FFF2-40B4-BE49-F238E27FC236}">
                    <a16:creationId xmlns="" xmlns:a16="http://schemas.microsoft.com/office/drawing/2014/main" id="{C35D8733-F350-480C-9387-9F61B63B0C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16">
                <a:extLst>
                  <a:ext uri="{FF2B5EF4-FFF2-40B4-BE49-F238E27FC236}">
                    <a16:creationId xmlns="" xmlns:a16="http://schemas.microsoft.com/office/drawing/2014/main" id="{17B49F8F-E98E-4D36-8D23-C541E8C26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Rectangle 317">
                <a:extLst>
                  <a:ext uri="{FF2B5EF4-FFF2-40B4-BE49-F238E27FC236}">
                    <a16:creationId xmlns="" xmlns:a16="http://schemas.microsoft.com/office/drawing/2014/main" id="{B32633DF-01EA-4241-B72E-86BB28707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318">
                <a:extLst>
                  <a:ext uri="{FF2B5EF4-FFF2-40B4-BE49-F238E27FC236}">
                    <a16:creationId xmlns="" xmlns:a16="http://schemas.microsoft.com/office/drawing/2014/main" id="{13AFF13C-90DC-4751-B606-C233091D3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Rectangle 319">
                <a:extLst>
                  <a:ext uri="{FF2B5EF4-FFF2-40B4-BE49-F238E27FC236}">
                    <a16:creationId xmlns="" xmlns:a16="http://schemas.microsoft.com/office/drawing/2014/main" id="{2C966BF5-6A3B-412E-9FCF-FEEE6D7657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Freeform 320">
                <a:extLst>
                  <a:ext uri="{FF2B5EF4-FFF2-40B4-BE49-F238E27FC236}">
                    <a16:creationId xmlns="" xmlns:a16="http://schemas.microsoft.com/office/drawing/2014/main" id="{4425D3E2-D0F1-4A79-BF97-8FAF44E856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Rectangle 321">
                <a:extLst>
                  <a:ext uri="{FF2B5EF4-FFF2-40B4-BE49-F238E27FC236}">
                    <a16:creationId xmlns="" xmlns:a16="http://schemas.microsoft.com/office/drawing/2014/main" id="{D64364B3-6389-4321-B686-B0A5C2618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Rectangle 322">
                <a:extLst>
                  <a:ext uri="{FF2B5EF4-FFF2-40B4-BE49-F238E27FC236}">
                    <a16:creationId xmlns="" xmlns:a16="http://schemas.microsoft.com/office/drawing/2014/main" id="{EBFC3EBA-56C0-42AE-B63E-E99FCE1EA1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Rectangle 323">
                <a:extLst>
                  <a:ext uri="{FF2B5EF4-FFF2-40B4-BE49-F238E27FC236}">
                    <a16:creationId xmlns="" xmlns:a16="http://schemas.microsoft.com/office/drawing/2014/main" id="{A3B11D6B-CFD4-4723-B2F8-93D16CC63A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324">
                <a:extLst>
                  <a:ext uri="{FF2B5EF4-FFF2-40B4-BE49-F238E27FC236}">
                    <a16:creationId xmlns="" xmlns:a16="http://schemas.microsoft.com/office/drawing/2014/main" id="{B01DEECB-AC3A-4666-B73A-1F3356706E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325">
                <a:extLst>
                  <a:ext uri="{FF2B5EF4-FFF2-40B4-BE49-F238E27FC236}">
                    <a16:creationId xmlns="" xmlns:a16="http://schemas.microsoft.com/office/drawing/2014/main" id="{DF7E86E0-F50F-4B8B-87B8-0AF69B0A66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组合 1">
            <a:extLst>
              <a:ext uri="{FF2B5EF4-FFF2-40B4-BE49-F238E27FC236}">
                <a16:creationId xmlns="" xmlns:a16="http://schemas.microsoft.com/office/drawing/2014/main" id="{1320A68D-2A35-4047-84A6-9FD0EF78EBC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70" name="Freeform 60">
              <a:extLst>
                <a:ext uri="{FF2B5EF4-FFF2-40B4-BE49-F238E27FC236}">
                  <a16:creationId xmlns="" xmlns:a16="http://schemas.microsoft.com/office/drawing/2014/main" id="{FE5D7603-8A25-4521-8AE7-57B70F75B4E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" name="组合 28">
              <a:extLst>
                <a:ext uri="{FF2B5EF4-FFF2-40B4-BE49-F238E27FC236}">
                  <a16:creationId xmlns="" xmlns:a16="http://schemas.microsoft.com/office/drawing/2014/main" id="{CAEB2C06-70EA-4805-B7ED-890B0BFB13DD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72" name="Rectangle 169">
                <a:extLst>
                  <a:ext uri="{FF2B5EF4-FFF2-40B4-BE49-F238E27FC236}">
                    <a16:creationId xmlns="" xmlns:a16="http://schemas.microsoft.com/office/drawing/2014/main" id="{7116FB70-34C7-4475-A7C5-024948FDA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170">
                <a:extLst>
                  <a:ext uri="{FF2B5EF4-FFF2-40B4-BE49-F238E27FC236}">
                    <a16:creationId xmlns="" xmlns:a16="http://schemas.microsoft.com/office/drawing/2014/main" id="{AED2908D-2714-4E9E-8744-BB9910343B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171">
                <a:extLst>
                  <a:ext uri="{FF2B5EF4-FFF2-40B4-BE49-F238E27FC236}">
                    <a16:creationId xmlns="" xmlns:a16="http://schemas.microsoft.com/office/drawing/2014/main" id="{9A6B7829-E54B-4E26-870B-22ABDC4232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172">
                <a:extLst>
                  <a:ext uri="{FF2B5EF4-FFF2-40B4-BE49-F238E27FC236}">
                    <a16:creationId xmlns="" xmlns:a16="http://schemas.microsoft.com/office/drawing/2014/main" id="{20DBA0D3-E677-4FA8-A7A5-F98B5F2A0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173">
                <a:extLst>
                  <a:ext uri="{FF2B5EF4-FFF2-40B4-BE49-F238E27FC236}">
                    <a16:creationId xmlns="" xmlns:a16="http://schemas.microsoft.com/office/drawing/2014/main" id="{203C4426-C992-43D1-AD06-F805FFA8A2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174">
                <a:extLst>
                  <a:ext uri="{FF2B5EF4-FFF2-40B4-BE49-F238E27FC236}">
                    <a16:creationId xmlns="" xmlns:a16="http://schemas.microsoft.com/office/drawing/2014/main" id="{B856ABDB-5E92-4505-9C6F-3A40BCD8E4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175">
                <a:extLst>
                  <a:ext uri="{FF2B5EF4-FFF2-40B4-BE49-F238E27FC236}">
                    <a16:creationId xmlns="" xmlns:a16="http://schemas.microsoft.com/office/drawing/2014/main" id="{EA278223-85A5-4642-A129-5ED866646C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176">
                <a:extLst>
                  <a:ext uri="{FF2B5EF4-FFF2-40B4-BE49-F238E27FC236}">
                    <a16:creationId xmlns="" xmlns:a16="http://schemas.microsoft.com/office/drawing/2014/main" id="{0C917C32-DBE8-48C4-82F2-7129A25D5F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177">
                <a:extLst>
                  <a:ext uri="{FF2B5EF4-FFF2-40B4-BE49-F238E27FC236}">
                    <a16:creationId xmlns="" xmlns:a16="http://schemas.microsoft.com/office/drawing/2014/main" id="{DE7E78C6-225A-4B73-84C8-452FB5D80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Freeform 178">
                <a:extLst>
                  <a:ext uri="{FF2B5EF4-FFF2-40B4-BE49-F238E27FC236}">
                    <a16:creationId xmlns="" xmlns:a16="http://schemas.microsoft.com/office/drawing/2014/main" id="{DF778401-A504-4BFE-88EA-658E576CB80F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179">
                <a:extLst>
                  <a:ext uri="{FF2B5EF4-FFF2-40B4-BE49-F238E27FC236}">
                    <a16:creationId xmlns="" xmlns:a16="http://schemas.microsoft.com/office/drawing/2014/main" id="{DBA5DEEB-1FF1-45F5-B410-E10560E7D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3" name="文本框 1">
            <a:extLst>
              <a:ext uri="{FF2B5EF4-FFF2-40B4-BE49-F238E27FC236}">
                <a16:creationId xmlns="" xmlns:a16="http://schemas.microsoft.com/office/drawing/2014/main" id="{E511BBA5-7A09-465E-9CA0-381B63BA94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4229" y="-23934"/>
            <a:ext cx="14798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4" r:id="rId1"/>
    <p:sldLayoutId id="2147484243" r:id="rId2"/>
    <p:sldLayoutId id="2147484242" r:id="rId3"/>
    <p:sldLayoutId id="2147484241" r:id="rId4"/>
    <p:sldLayoutId id="2147484240" r:id="rId5"/>
    <p:sldLayoutId id="2147484239" r:id="rId6"/>
    <p:sldLayoutId id="2147484238" r:id="rId7"/>
    <p:sldLayoutId id="2147484281" r:id="rId8"/>
    <p:sldLayoutId id="2147484282" r:id="rId9"/>
    <p:sldLayoutId id="2147484237" r:id="rId10"/>
    <p:sldLayoutId id="2147484236" r:id="rId11"/>
    <p:sldLayoutId id="2147484235" r:id="rId12"/>
    <p:sldLayoutId id="2147484234" r:id="rId13"/>
    <p:sldLayoutId id="2147484283" r:id="rId14"/>
    <p:sldLayoutId id="2147484284" r:id="rId15"/>
    <p:sldLayoutId id="2147484233" r:id="rId16"/>
    <p:sldLayoutId id="2147484285" r:id="rId17"/>
    <p:sldLayoutId id="2147484286" r:id="rId18"/>
    <p:sldLayoutId id="2147484287" r:id="rId19"/>
    <p:sldLayoutId id="2147484288" r:id="rId20"/>
    <p:sldLayoutId id="2147484289" r:id="rId21"/>
    <p:sldLayoutId id="2147484290" r:id="rId22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6.wmf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27.wmf"/><Relationship Id="rId3" Type="http://schemas.openxmlformats.org/officeDocument/2006/relationships/oleObject" Target="../embeddings/oleObject18.bin"/><Relationship Id="rId21" Type="http://schemas.openxmlformats.org/officeDocument/2006/relationships/oleObject" Target="../embeddings/oleObject27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25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6.wmf"/><Relationship Id="rId20" Type="http://schemas.openxmlformats.org/officeDocument/2006/relationships/image" Target="../media/image28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4.bin"/><Relationship Id="rId23" Type="http://schemas.openxmlformats.org/officeDocument/2006/relationships/image" Target="../media/image30.png"/><Relationship Id="rId10" Type="http://schemas.openxmlformats.org/officeDocument/2006/relationships/image" Target="../media/image23.wmf"/><Relationship Id="rId19" Type="http://schemas.openxmlformats.org/officeDocument/2006/relationships/oleObject" Target="../embeddings/oleObject26.bin"/><Relationship Id="rId4" Type="http://schemas.openxmlformats.org/officeDocument/2006/relationships/image" Target="../media/image20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25.wmf"/><Relationship Id="rId22" Type="http://schemas.openxmlformats.org/officeDocument/2006/relationships/image" Target="../media/image29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35.wmf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2.wmf"/><Relationship Id="rId12" Type="http://schemas.openxmlformats.org/officeDocument/2006/relationships/oleObject" Target="../embeddings/oleObject3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34.wmf"/><Relationship Id="rId5" Type="http://schemas.openxmlformats.org/officeDocument/2006/relationships/image" Target="../media/image31.wmf"/><Relationship Id="rId10" Type="http://schemas.openxmlformats.org/officeDocument/2006/relationships/oleObject" Target="../embeddings/oleObject31.bin"/><Relationship Id="rId4" Type="http://schemas.openxmlformats.org/officeDocument/2006/relationships/oleObject" Target="../embeddings/oleObject28.bin"/><Relationship Id="rId9" Type="http://schemas.openxmlformats.org/officeDocument/2006/relationships/image" Target="../media/image3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36.wmf"/><Relationship Id="rId4" Type="http://schemas.openxmlformats.org/officeDocument/2006/relationships/oleObject" Target="../embeddings/oleObject3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image" Target="../media/image30.png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12" Type="http://schemas.openxmlformats.org/officeDocument/2006/relationships/image" Target="../media/image4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1.wmf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6.bin"/><Relationship Id="rId10" Type="http://schemas.openxmlformats.org/officeDocument/2006/relationships/image" Target="../media/image4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3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6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45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30.png"/><Relationship Id="rId4" Type="http://schemas.openxmlformats.org/officeDocument/2006/relationships/image" Target="../media/image47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51.wmf"/><Relationship Id="rId4" Type="http://schemas.openxmlformats.org/officeDocument/2006/relationships/image" Target="../media/image48.wmf"/><Relationship Id="rId9" Type="http://schemas.openxmlformats.org/officeDocument/2006/relationships/oleObject" Target="../embeddings/oleObject4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3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52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oleObject" Target="../embeddings/oleObject50.bin"/><Relationship Id="rId7" Type="http://schemas.openxmlformats.org/officeDocument/2006/relationships/oleObject" Target="../embeddings/oleObject5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55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oleObject" Target="../embeddings/oleObject53.bin"/><Relationship Id="rId7" Type="http://schemas.openxmlformats.org/officeDocument/2006/relationships/oleObject" Target="../embeddings/oleObject55.bin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59.wmf"/><Relationship Id="rId5" Type="http://schemas.openxmlformats.org/officeDocument/2006/relationships/oleObject" Target="../embeddings/oleObject54.bin"/><Relationship Id="rId10" Type="http://schemas.openxmlformats.org/officeDocument/2006/relationships/image" Target="../media/image61.wmf"/><Relationship Id="rId4" Type="http://schemas.openxmlformats.org/officeDocument/2006/relationships/image" Target="../media/image58.wmf"/><Relationship Id="rId9" Type="http://schemas.openxmlformats.org/officeDocument/2006/relationships/oleObject" Target="../embeddings/oleObject56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62.emf"/><Relationship Id="rId4" Type="http://schemas.openxmlformats.org/officeDocument/2006/relationships/oleObject" Target="../embeddings/oleObject57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8.e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2.wmf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9.emf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3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:a16="http://schemas.microsoft.com/office/drawing/2014/main" xmlns="" id="{9D6D5EAB-300E-4A45-A765-18E5553BD4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圆角矩形 15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版 数学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TextBox 48">
            <a:extLst>
              <a:ext uri="{FF2B5EF4-FFF2-40B4-BE49-F238E27FC236}">
                <a16:creationId xmlns="" xmlns:a16="http://schemas.microsoft.com/office/drawing/2014/main" id="{A5799EDE-A3DF-49F1-962C-0938D5B0BE1C}"/>
              </a:ext>
            </a:extLst>
          </p:cNvPr>
          <p:cNvSpPr txBox="1"/>
          <p:nvPr/>
        </p:nvSpPr>
        <p:spPr>
          <a:xfrm>
            <a:off x="441703" y="1256356"/>
            <a:ext cx="8380730" cy="2192908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15.1 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分式</a:t>
            </a: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15.1.1 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从分数到分式</a:t>
            </a:r>
          </a:p>
        </p:txBody>
      </p:sp>
      <p:pic>
        <p:nvPicPr>
          <p:cNvPr id="7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6">
            <a:extLst>
              <a:ext uri="{FF2B5EF4-FFF2-40B4-BE49-F238E27FC236}">
                <a16:creationId xmlns:a16="http://schemas.microsoft.com/office/drawing/2014/main" xmlns="" id="{A7273CC4-A8E4-4064-9899-7E8F2B86BCDF}"/>
              </a:ext>
            </a:extLst>
          </p:cNvPr>
          <p:cNvSpPr/>
          <p:nvPr/>
        </p:nvSpPr>
        <p:spPr>
          <a:xfrm>
            <a:off x="823913" y="1062038"/>
            <a:ext cx="7027862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noProof="1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出下列代数式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中，哪些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整式，哪些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是分式？ </a:t>
            </a:r>
          </a:p>
        </p:txBody>
      </p:sp>
      <p:graphicFrame>
        <p:nvGraphicFramePr>
          <p:cNvPr id="62466" name="Object 7">
            <a:extLst>
              <a:ext uri="{FF2B5EF4-FFF2-40B4-BE49-F238E27FC236}">
                <a16:creationId xmlns:a16="http://schemas.microsoft.com/office/drawing/2014/main" xmlns="" id="{706AC2C1-751F-4154-ABDD-869C1430E1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3226830"/>
              </p:ext>
            </p:extLst>
          </p:nvPr>
        </p:nvGraphicFramePr>
        <p:xfrm>
          <a:off x="1372394" y="1668463"/>
          <a:ext cx="6172200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05" name="Equation" r:id="rId3" imgW="2730240" imgH="419040" progId="Equation.DSMT4">
                  <p:embed/>
                </p:oleObj>
              </mc:Choice>
              <mc:Fallback>
                <p:oleObj name="Equation" r:id="rId3" imgW="2730240" imgH="4190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2394" y="1668463"/>
                        <a:ext cx="6172200" cy="874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7" name="Rectangle 9">
            <a:extLst>
              <a:ext uri="{FF2B5EF4-FFF2-40B4-BE49-F238E27FC236}">
                <a16:creationId xmlns:a16="http://schemas.microsoft.com/office/drawing/2014/main" xmlns="" id="{B4AC3A17-F6DD-4DF0-9B15-92AC413837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432" y="2838450"/>
            <a:ext cx="309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整式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有 </a:t>
            </a:r>
          </a:p>
        </p:txBody>
      </p:sp>
      <p:graphicFrame>
        <p:nvGraphicFramePr>
          <p:cNvPr id="63498" name="Object 10">
            <a:extLst>
              <a:ext uri="{FF2B5EF4-FFF2-40B4-BE49-F238E27FC236}">
                <a16:creationId xmlns:a16="http://schemas.microsoft.com/office/drawing/2014/main" xmlns="" id="{26AE0267-C84B-4B0B-BB62-B3CD9C529A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895969"/>
              </p:ext>
            </p:extLst>
          </p:nvPr>
        </p:nvGraphicFramePr>
        <p:xfrm>
          <a:off x="2532558" y="2816225"/>
          <a:ext cx="2359025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06" name="Equation" r:id="rId5" imgW="1130040" imgH="393480" progId="Equation.DSMT4">
                  <p:embed/>
                </p:oleObj>
              </mc:Choice>
              <mc:Fallback>
                <p:oleObj name="Equation" r:id="rId5" imgW="1130040" imgH="39348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2558" y="2816225"/>
                        <a:ext cx="2359025" cy="668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500" name="Rectangle 12">
            <a:extLst>
              <a:ext uri="{FF2B5EF4-FFF2-40B4-BE49-F238E27FC236}">
                <a16:creationId xmlns:a16="http://schemas.microsoft.com/office/drawing/2014/main" xmlns="" id="{C8DC4B7B-C99A-4354-B834-01950DBBAF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3994" y="3709769"/>
            <a:ext cx="34702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分式有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63501" name="Object 13">
            <a:extLst>
              <a:ext uri="{FF2B5EF4-FFF2-40B4-BE49-F238E27FC236}">
                <a16:creationId xmlns:a16="http://schemas.microsoft.com/office/drawing/2014/main" xmlns="" id="{6FB24C55-1F28-44DE-9ADE-A84FD60D3A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944719"/>
              </p:ext>
            </p:extLst>
          </p:nvPr>
        </p:nvGraphicFramePr>
        <p:xfrm>
          <a:off x="2565400" y="3683000"/>
          <a:ext cx="2409825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07" name="Equation" r:id="rId7" imgW="1574640" imgH="419040" progId="Equation.DSMT4">
                  <p:embed/>
                </p:oleObj>
              </mc:Choice>
              <mc:Fallback>
                <p:oleObj name="Equation" r:id="rId7" imgW="1574640" imgH="41904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3683000"/>
                        <a:ext cx="2409825" cy="636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83" name="文本框 2">
            <a:extLst>
              <a:ext uri="{FF2B5EF4-FFF2-40B4-BE49-F238E27FC236}">
                <a16:creationId xmlns:a16="http://schemas.microsoft.com/office/drawing/2014/main" xmlns="" id="{78025F12-2987-43EB-943E-C2CF12FFFB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8713" y="574675"/>
            <a:ext cx="1858962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rPr>
              <a:t>分式的识别</a:t>
            </a:r>
          </a:p>
        </p:txBody>
      </p:sp>
      <p:grpSp>
        <p:nvGrpSpPr>
          <p:cNvPr id="2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6">
            <a:extLst>
              <a:ext uri="{FF2B5EF4-FFF2-40B4-BE49-F238E27FC236}">
                <a16:creationId xmlns:a16="http://schemas.microsoft.com/office/drawing/2014/main" xmlns="" id="{03197993-BB4C-43A3-8573-153B2DA3B283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544513"/>
            <a:ext cx="1858963" cy="492125"/>
            <a:chOff x="427462" y="558483"/>
            <a:chExt cx="1858351" cy="492443"/>
          </a:xfrm>
        </p:grpSpPr>
        <p:grpSp>
          <p:nvGrpSpPr>
            <p:cNvPr id="30" name="组合 5">
              <a:extLst>
                <a:ext uri="{FF2B5EF4-FFF2-40B4-BE49-F238E27FC236}">
                  <a16:creationId xmlns:a16="http://schemas.microsoft.com/office/drawing/2014/main" xmlns="" id="{63C9DA38-EB9B-437A-9076-EE56141B97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94F5C599-A0D1-4F81-9E0C-717D2451176A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99AA20EE-9912-49E1-A2E2-98AB62F28C45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0DAEA3D1-8828-49BA-8A8D-CFE6F5A9E4AE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B0A01A68-D009-4C1E-B036-2E15A0068ED1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83E08603-EFCE-41C8-ABC8-56E86ED7C896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1" name="文本框 11">
              <a:extLst>
                <a:ext uri="{FF2B5EF4-FFF2-40B4-BE49-F238E27FC236}">
                  <a16:creationId xmlns:a16="http://schemas.microsoft.com/office/drawing/2014/main" xmlns="" id="{71C11D41-49D1-414E-BC1C-4319A52BCA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093" y="2492023"/>
            <a:ext cx="2682048" cy="243549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8C4617B-F55B-413A-87E6-DF896824DC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7828" y="3019404"/>
            <a:ext cx="2506579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方法总结：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判断一个式子是分式的关键：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分母中含有字母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7" grpId="0"/>
      <p:bldP spid="63500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1">
            <a:extLst>
              <a:ext uri="{FF2B5EF4-FFF2-40B4-BE49-F238E27FC236}">
                <a16:creationId xmlns:a16="http://schemas.microsoft.com/office/drawing/2014/main" xmlns="" id="{EB007D15-172A-4A3A-8F23-0DEDAEF210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0350" y="666750"/>
            <a:ext cx="5765800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下列各式哪些是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整式，哪些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是分式？</a:t>
            </a:r>
          </a:p>
        </p:txBody>
      </p:sp>
      <p:sp>
        <p:nvSpPr>
          <p:cNvPr id="63490" name="Text Box 13">
            <a:extLst>
              <a:ext uri="{FF2B5EF4-FFF2-40B4-BE49-F238E27FC236}">
                <a16:creationId xmlns:a16="http://schemas.microsoft.com/office/drawing/2014/main" xmlns="" id="{60044D1F-5ADA-4226-A3FD-6090449FCA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7338" y="1685925"/>
            <a:ext cx="67103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+4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3491" name="Object 14">
            <a:extLst>
              <a:ext uri="{FF2B5EF4-FFF2-40B4-BE49-F238E27FC236}">
                <a16:creationId xmlns:a16="http://schemas.microsoft.com/office/drawing/2014/main" xmlns="" id="{C06FC8E7-E38A-470F-A856-80DB886B82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956466"/>
              </p:ext>
            </p:extLst>
          </p:nvPr>
        </p:nvGraphicFramePr>
        <p:xfrm>
          <a:off x="2851150" y="1560513"/>
          <a:ext cx="296863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26" name="Equation" r:id="rId3" imgW="164880" imgH="393480" progId="Equation.DSMT4">
                  <p:embed/>
                </p:oleObj>
              </mc:Choice>
              <mc:Fallback>
                <p:oleObj name="Equation" r:id="rId3" imgW="164880" imgH="39348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1150" y="1560513"/>
                        <a:ext cx="296863" cy="652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2" name="Object 16">
            <a:extLst>
              <a:ext uri="{FF2B5EF4-FFF2-40B4-BE49-F238E27FC236}">
                <a16:creationId xmlns:a16="http://schemas.microsoft.com/office/drawing/2014/main" xmlns="" id="{05232F96-3326-42B4-8D0A-146D855B36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9526042"/>
              </p:ext>
            </p:extLst>
          </p:nvPr>
        </p:nvGraphicFramePr>
        <p:xfrm>
          <a:off x="3636963" y="1638300"/>
          <a:ext cx="53340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27" name="Equation" r:id="rId5" imgW="368280" imgH="393480" progId="Equation.DSMT4">
                  <p:embed/>
                </p:oleObj>
              </mc:Choice>
              <mc:Fallback>
                <p:oleObj name="Equation" r:id="rId5" imgW="368280" imgH="39348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6963" y="1638300"/>
                        <a:ext cx="533400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3" name="Object 18">
            <a:extLst>
              <a:ext uri="{FF2B5EF4-FFF2-40B4-BE49-F238E27FC236}">
                <a16:creationId xmlns:a16="http://schemas.microsoft.com/office/drawing/2014/main" xmlns="" id="{4D924A38-CA8F-4B60-BBAB-E8E755FAB6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692076"/>
              </p:ext>
            </p:extLst>
          </p:nvPr>
        </p:nvGraphicFramePr>
        <p:xfrm>
          <a:off x="4459288" y="1606550"/>
          <a:ext cx="657225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28" name="Equation" r:id="rId7" imgW="406080" imgH="393480" progId="Equation.DSMT4">
                  <p:embed/>
                </p:oleObj>
              </mc:Choice>
              <mc:Fallback>
                <p:oleObj name="Equation" r:id="rId7" imgW="406080" imgH="39348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9288" y="1606550"/>
                        <a:ext cx="657225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4" name="Object 20">
            <a:extLst>
              <a:ext uri="{FF2B5EF4-FFF2-40B4-BE49-F238E27FC236}">
                <a16:creationId xmlns:a16="http://schemas.microsoft.com/office/drawing/2014/main" xmlns="" id="{2737C289-7AEF-4694-9F31-FD56B151D9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362906"/>
              </p:ext>
            </p:extLst>
          </p:nvPr>
        </p:nvGraphicFramePr>
        <p:xfrm>
          <a:off x="5453063" y="1655763"/>
          <a:ext cx="623887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29" name="Equation" r:id="rId9" imgW="444240" imgH="419040" progId="Equation.DSMT4">
                  <p:embed/>
                </p:oleObj>
              </mc:Choice>
              <mc:Fallback>
                <p:oleObj name="Equation" r:id="rId9" imgW="444240" imgH="41904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3063" y="1655763"/>
                        <a:ext cx="623887" cy="573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5" name="Object 22">
            <a:extLst>
              <a:ext uri="{FF2B5EF4-FFF2-40B4-BE49-F238E27FC236}">
                <a16:creationId xmlns:a16="http://schemas.microsoft.com/office/drawing/2014/main" xmlns="" id="{8DF306FE-F823-4B49-95C4-0FC1DA68DA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747173"/>
              </p:ext>
            </p:extLst>
          </p:nvPr>
        </p:nvGraphicFramePr>
        <p:xfrm>
          <a:off x="6480175" y="1619250"/>
          <a:ext cx="534988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30" name="Equation" r:id="rId11" imgW="368280" imgH="393480" progId="Equation.DSMT4">
                  <p:embed/>
                </p:oleObj>
              </mc:Choice>
              <mc:Fallback>
                <p:oleObj name="Equation" r:id="rId11" imgW="368280" imgH="39348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0175" y="1619250"/>
                        <a:ext cx="534988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24" name="Text Box 12">
            <a:extLst>
              <a:ext uri="{FF2B5EF4-FFF2-40B4-BE49-F238E27FC236}">
                <a16:creationId xmlns:a16="http://schemas.microsoft.com/office/drawing/2014/main" xmlns="" id="{6F3D7B56-AAB6-47FF-8DEB-0C664CA7E2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8775" y="2527300"/>
            <a:ext cx="54292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latin typeface="+mj-lt"/>
                <a:ea typeface="仿宋" panose="02010609060101010101" pitchFamily="49" charset="-122"/>
                <a:cs typeface="Times New Roman" panose="02020603050405020304" pitchFamily="18" charset="0"/>
              </a:rPr>
              <a:t>整式</a:t>
            </a:r>
            <a:r>
              <a:rPr lang="zh-CN" altLang="en-US" sz="2400" b="1" dirty="0">
                <a:latin typeface="+mj-lt"/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+mj-lt"/>
                <a:ea typeface="仿宋" panose="02010609060101010101" pitchFamily="49" charset="-122"/>
                <a:cs typeface="Times New Roman" panose="02020603050405020304" pitchFamily="18" charset="0"/>
              </a:rPr>
              <a:t>分式</a:t>
            </a:r>
            <a:r>
              <a:rPr lang="zh-CN" altLang="en-US" sz="2400" b="1" dirty="0" smtClean="0">
                <a:latin typeface="+mj-lt"/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，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4536" name="Object 24">
            <a:extLst>
              <a:ext uri="{FF2B5EF4-FFF2-40B4-BE49-F238E27FC236}">
                <a16:creationId xmlns:a16="http://schemas.microsoft.com/office/drawing/2014/main" xmlns="" id="{72124808-913E-4CBB-B4EC-E5A1CD103C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296658"/>
              </p:ext>
            </p:extLst>
          </p:nvPr>
        </p:nvGraphicFramePr>
        <p:xfrm>
          <a:off x="4343400" y="2527300"/>
          <a:ext cx="477837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31" name="Equation" r:id="rId13" imgW="368280" imgH="393480" progId="Equation.DSMT4">
                  <p:embed/>
                </p:oleObj>
              </mc:Choice>
              <mc:Fallback>
                <p:oleObj name="Equation" r:id="rId13" imgW="368280" imgH="39348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2527300"/>
                        <a:ext cx="477837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38" name="Object 26">
            <a:extLst>
              <a:ext uri="{FF2B5EF4-FFF2-40B4-BE49-F238E27FC236}">
                <a16:creationId xmlns:a16="http://schemas.microsoft.com/office/drawing/2014/main" xmlns="" id="{C9D978CE-25BC-4810-B93B-C2C645BC7B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34773"/>
              </p:ext>
            </p:extLst>
          </p:nvPr>
        </p:nvGraphicFramePr>
        <p:xfrm>
          <a:off x="5351463" y="2527300"/>
          <a:ext cx="56832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32" name="Equation" r:id="rId15" imgW="406080" imgH="393480" progId="Equation.DSMT4">
                  <p:embed/>
                </p:oleObj>
              </mc:Choice>
              <mc:Fallback>
                <p:oleObj name="Equation" r:id="rId15" imgW="406080" imgH="39348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1463" y="2527300"/>
                        <a:ext cx="568325" cy="536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40" name="Object 28">
            <a:extLst>
              <a:ext uri="{FF2B5EF4-FFF2-40B4-BE49-F238E27FC236}">
                <a16:creationId xmlns:a16="http://schemas.microsoft.com/office/drawing/2014/main" xmlns="" id="{BD59D94D-3BA5-47C5-8FA2-76EB4510CF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481565"/>
              </p:ext>
            </p:extLst>
          </p:nvPr>
        </p:nvGraphicFramePr>
        <p:xfrm>
          <a:off x="3457575" y="3554413"/>
          <a:ext cx="450850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33" name="Equation" r:id="rId17" imgW="164880" imgH="393480" progId="Equation.DSMT4">
                  <p:embed/>
                </p:oleObj>
              </mc:Choice>
              <mc:Fallback>
                <p:oleObj name="Equation" r:id="rId17" imgW="164880" imgH="39348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7575" y="3554413"/>
                        <a:ext cx="450850" cy="566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42" name="Object 30">
            <a:extLst>
              <a:ext uri="{FF2B5EF4-FFF2-40B4-BE49-F238E27FC236}">
                <a16:creationId xmlns:a16="http://schemas.microsoft.com/office/drawing/2014/main" xmlns="" id="{A2215802-0616-4D1E-93D9-401781A6EA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670870"/>
              </p:ext>
            </p:extLst>
          </p:nvPr>
        </p:nvGraphicFramePr>
        <p:xfrm>
          <a:off x="4530725" y="3632200"/>
          <a:ext cx="614363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34" name="Equation" r:id="rId19" imgW="444240" imgH="419040" progId="Equation.DSMT4">
                  <p:embed/>
                </p:oleObj>
              </mc:Choice>
              <mc:Fallback>
                <p:oleObj name="Equation" r:id="rId19" imgW="444240" imgH="41904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0725" y="3632200"/>
                        <a:ext cx="614363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44" name="Object 32">
            <a:extLst>
              <a:ext uri="{FF2B5EF4-FFF2-40B4-BE49-F238E27FC236}">
                <a16:creationId xmlns:a16="http://schemas.microsoft.com/office/drawing/2014/main" xmlns="" id="{09E25EA4-FC54-4B8E-8BE1-9E8C2929BD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3790304"/>
              </p:ext>
            </p:extLst>
          </p:nvPr>
        </p:nvGraphicFramePr>
        <p:xfrm>
          <a:off x="5946775" y="3528635"/>
          <a:ext cx="5334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35" name="Equation" r:id="rId21" imgW="368280" imgH="393480" progId="Equation.DSMT4">
                  <p:embed/>
                </p:oleObj>
              </mc:Choice>
              <mc:Fallback>
                <p:oleObj name="Equation" r:id="rId21" imgW="368280" imgH="393480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6775" y="3528635"/>
                        <a:ext cx="533400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0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22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40" y="750888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Text Box 3">
            <a:extLst>
              <a:ext uri="{FF2B5EF4-FFF2-40B4-BE49-F238E27FC236}">
                <a16:creationId xmlns:a16="http://schemas.microsoft.com/office/drawing/2014/main" xmlns="" id="{4E191DAB-DB73-4784-9EFB-A914535021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5615" y="1390650"/>
            <a:ext cx="6210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分式   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分母有什么条件限制？</a:t>
            </a:r>
          </a:p>
        </p:txBody>
      </p:sp>
      <p:sp>
        <p:nvSpPr>
          <p:cNvPr id="43012" name="Text Box 4">
            <a:extLst>
              <a:ext uri="{FF2B5EF4-FFF2-40B4-BE49-F238E27FC236}">
                <a16:creationId xmlns:a16="http://schemas.microsoft.com/office/drawing/2014/main" xmlns="" id="{753528D6-22B3-4B3B-A506-E0E5BED146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1953" y="1936750"/>
            <a:ext cx="5399087" cy="101566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solidFill>
                  <a:srgbClr val="FF33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33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时，分式      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无意义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solidFill>
                  <a:srgbClr val="FF33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en-US" sz="2400" b="1" dirty="0">
                <a:solidFill>
                  <a:srgbClr val="FF33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</a:t>
            </a:r>
            <a:r>
              <a:rPr lang="en-US" altLang="zh-CN" sz="2400" b="1" dirty="0">
                <a:solidFill>
                  <a:srgbClr val="FF33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时，分式      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有意义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43015" name="Object 7">
            <a:extLst>
              <a:ext uri="{FF2B5EF4-FFF2-40B4-BE49-F238E27FC236}">
                <a16:creationId xmlns:a16="http://schemas.microsoft.com/office/drawing/2014/main" xmlns="" id="{9AA8A7EF-4DCE-4598-9D8F-657F1F820662}"/>
              </a:ext>
            </a:extLst>
          </p:cNvPr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9223549"/>
              </p:ext>
            </p:extLst>
          </p:nvPr>
        </p:nvGraphicFramePr>
        <p:xfrm>
          <a:off x="2403353" y="1402167"/>
          <a:ext cx="2317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33" name="Equation" r:id="rId4" imgW="177480" imgH="393480" progId="Equation.DSMT4">
                  <p:embed/>
                </p:oleObj>
              </mc:Choice>
              <mc:Fallback>
                <p:oleObj name="Equation" r:id="rId4" imgW="177480" imgH="39348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3353" y="1402167"/>
                        <a:ext cx="231775" cy="512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6" name="Text Box 8">
            <a:extLst>
              <a:ext uri="{FF2B5EF4-FFF2-40B4-BE49-F238E27FC236}">
                <a16:creationId xmlns:a16="http://schemas.microsoft.com/office/drawing/2014/main" xmlns="" id="{826CD106-4F65-463B-9CF2-25BC565A3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5778" y="3152775"/>
            <a:ext cx="61801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当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时分子和分母应满足什么条件？</a:t>
            </a:r>
          </a:p>
        </p:txBody>
      </p:sp>
      <p:sp>
        <p:nvSpPr>
          <p:cNvPr id="64521" name="Text Box 10">
            <a:extLst>
              <a:ext uri="{FF2B5EF4-FFF2-40B4-BE49-F238E27FC236}">
                <a16:creationId xmlns:a16="http://schemas.microsoft.com/office/drawing/2014/main" xmlns="" id="{A2A0FCD4-F5FF-4813-93DF-F8D0D1999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4978" y="3856990"/>
            <a:ext cx="5399087" cy="4603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solidFill>
                  <a:srgbClr val="FF33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33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=0</a:t>
            </a:r>
            <a:r>
              <a:rPr lang="zh-CN" altLang="en-US" sz="2400" b="1" dirty="0">
                <a:solidFill>
                  <a:srgbClr val="FF33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zh-CN" altLang="en-US" sz="2400" b="1" i="1" dirty="0">
                <a:solidFill>
                  <a:srgbClr val="FF33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33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en-US" sz="2400" b="1" dirty="0">
                <a:solidFill>
                  <a:srgbClr val="FF33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</a:t>
            </a:r>
            <a:r>
              <a:rPr lang="en-US" altLang="zh-CN" sz="2400" b="1" dirty="0">
                <a:solidFill>
                  <a:srgbClr val="FF33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时，分式    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的值为零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8" name="矩形 4">
            <a:extLst>
              <a:ext uri="{FF2B5EF4-FFF2-40B4-BE49-F238E27FC236}">
                <a16:creationId xmlns="" xmlns:a16="http://schemas.microsoft.com/office/drawing/2014/main" id="{A17DE7B5-0CF7-4817-89EB-117188D99C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707983"/>
            <a:ext cx="578485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dirty="0">
                <a:latin typeface="+mn-lt"/>
                <a:ea typeface="黑体" panose="02010600030101010101" pitchFamily="2" charset="-122"/>
              </a:rPr>
              <a:t>分式有意义、无意义及分式值为零的条件</a:t>
            </a:r>
          </a:p>
        </p:txBody>
      </p:sp>
      <p:grpSp>
        <p:nvGrpSpPr>
          <p:cNvPr id="19" name="组合 4">
            <a:extLst>
              <a:ext uri="{FF2B5EF4-FFF2-40B4-BE49-F238E27FC236}">
                <a16:creationId xmlns="" xmlns:a16="http://schemas.microsoft.com/office/drawing/2014/main" id="{E8834767-42CB-42AA-9BB9-639850408C2D}"/>
              </a:ext>
            </a:extLst>
          </p:cNvPr>
          <p:cNvGrpSpPr>
            <a:grpSpLocks/>
          </p:cNvGrpSpPr>
          <p:nvPr/>
        </p:nvGrpSpPr>
        <p:grpSpPr bwMode="auto">
          <a:xfrm>
            <a:off x="904816" y="739648"/>
            <a:ext cx="1739920" cy="409791"/>
            <a:chOff x="3485" y="1168"/>
            <a:chExt cx="2739" cy="644"/>
          </a:xfrm>
        </p:grpSpPr>
        <p:sp>
          <p:nvSpPr>
            <p:cNvPr id="20" name="圆角矩形 19">
              <a:extLst>
                <a:ext uri="{FF2B5EF4-FFF2-40B4-BE49-F238E27FC236}">
                  <a16:creationId xmlns="" xmlns:a16="http://schemas.microsoft.com/office/drawing/2014/main" id="{8560262D-CCF3-4357-AE27-AA5E668E406D}"/>
                </a:ext>
              </a:extLst>
            </p:cNvPr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49" charset="-122"/>
              </a:endParaRPr>
            </a:p>
          </p:txBody>
        </p:sp>
        <p:sp>
          <p:nvSpPr>
            <p:cNvPr id="21" name="矩形 1">
              <a:extLst>
                <a:ext uri="{FF2B5EF4-FFF2-40B4-BE49-F238E27FC236}">
                  <a16:creationId xmlns="" xmlns:a16="http://schemas.microsoft.com/office/drawing/2014/main" id="{1A1ACE70-1C34-4264-8B16-7D60DBA15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3" name="对象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40541502"/>
              </p:ext>
            </p:extLst>
          </p:nvPr>
        </p:nvGraphicFramePr>
        <p:xfrm>
          <a:off x="3673354" y="1812756"/>
          <a:ext cx="309561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34" name="Equation" r:id="rId6" imgW="177480" imgH="393480" progId="Equation.DSMT4">
                  <p:embed/>
                </p:oleObj>
              </mc:Choice>
              <mc:Fallback>
                <p:oleObj name="Equation" r:id="rId6" imgW="177480" imgH="393480" progId="Equation.DSMT4">
                  <p:embed/>
                  <p:pic>
                    <p:nvPicPr>
                      <p:cNvPr id="0" name="Object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3354" y="1812756"/>
                        <a:ext cx="309561" cy="631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1634399"/>
              </p:ext>
            </p:extLst>
          </p:nvPr>
        </p:nvGraphicFramePr>
        <p:xfrm>
          <a:off x="3617789" y="2396956"/>
          <a:ext cx="307975" cy="681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35" name="Equation" r:id="rId8" imgW="177480" imgH="393480" progId="Equation.DSMT4">
                  <p:embed/>
                </p:oleObj>
              </mc:Choice>
              <mc:Fallback>
                <p:oleObj name="Equation" r:id="rId8" imgW="1774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17789" y="2396956"/>
                        <a:ext cx="307975" cy="681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70527994"/>
              </p:ext>
            </p:extLst>
          </p:nvPr>
        </p:nvGraphicFramePr>
        <p:xfrm>
          <a:off x="2089028" y="3117701"/>
          <a:ext cx="2317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36" name="Equation" r:id="rId10" imgW="177480" imgH="393480" progId="Equation.DSMT4">
                  <p:embed/>
                </p:oleObj>
              </mc:Choice>
              <mc:Fallback>
                <p:oleObj name="Equation" r:id="rId10" imgW="177480" imgH="393480" progId="Equation.DSMT4">
                  <p:embed/>
                  <p:pic>
                    <p:nvPicPr>
                      <p:cNvPr id="0" name="Object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9028" y="3117701"/>
                        <a:ext cx="231775" cy="512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6262904"/>
              </p:ext>
            </p:extLst>
          </p:nvPr>
        </p:nvGraphicFramePr>
        <p:xfrm>
          <a:off x="4560765" y="3746658"/>
          <a:ext cx="307975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37" name="Equation" r:id="rId12" imgW="177480" imgH="393480" progId="Equation.DSMT4">
                  <p:embed/>
                </p:oleObj>
              </mc:Choice>
              <mc:Fallback>
                <p:oleObj name="Equation" r:id="rId12" imgW="177480" imgH="39348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0765" y="3746658"/>
                        <a:ext cx="307975" cy="681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645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xmlns="" id="{E2DF4926-B53D-4826-80DD-C9458B9D77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7994" y="2127251"/>
            <a:ext cx="43316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为何值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时，分式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有意义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xmlns="" id="{731D0225-FFF8-4DCE-989E-523017B1A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8853" y="1644639"/>
            <a:ext cx="42546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为何值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时，分式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无意义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</p:txBody>
      </p:sp>
      <p:graphicFrame>
        <p:nvGraphicFramePr>
          <p:cNvPr id="66563" name="Object 4">
            <a:extLst>
              <a:ext uri="{FF2B5EF4-FFF2-40B4-BE49-F238E27FC236}">
                <a16:creationId xmlns:a16="http://schemas.microsoft.com/office/drawing/2014/main" xmlns="" id="{CD732661-857C-4ECE-95A6-B663816A7E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649754"/>
              </p:ext>
            </p:extLst>
          </p:nvPr>
        </p:nvGraphicFramePr>
        <p:xfrm>
          <a:off x="3208338" y="1123950"/>
          <a:ext cx="465137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69" name="Equation" r:id="rId4" imgW="444240" imgH="419040" progId="Equation.DSMT4">
                  <p:embed/>
                </p:oleObj>
              </mc:Choice>
              <mc:Fallback>
                <p:oleObj name="Equation" r:id="rId4" imgW="444240" imgH="4190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8338" y="1123950"/>
                        <a:ext cx="465137" cy="436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4" name="Rectangle 5">
            <a:extLst>
              <a:ext uri="{FF2B5EF4-FFF2-40B4-BE49-F238E27FC236}">
                <a16:creationId xmlns:a16="http://schemas.microsoft.com/office/drawing/2014/main" xmlns="" id="{9C001F3D-32AF-4569-8140-00C74CD771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575" y="1147751"/>
            <a:ext cx="49037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noProof="1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noProof="1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已知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分式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，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038" name="Text Box 6">
            <a:extLst>
              <a:ext uri="{FF2B5EF4-FFF2-40B4-BE49-F238E27FC236}">
                <a16:creationId xmlns:a16="http://schemas.microsoft.com/office/drawing/2014/main" xmlns="" id="{AA763E6F-38B9-400F-8251-8905598AF3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712" y="4481513"/>
            <a:ext cx="6327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+mn-lt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１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≠–2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时，分式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意义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　　　　</a:t>
            </a:r>
          </a:p>
        </p:txBody>
      </p:sp>
      <p:sp>
        <p:nvSpPr>
          <p:cNvPr id="44039" name="Rectangle 7">
            <a:extLst>
              <a:ext uri="{FF2B5EF4-FFF2-40B4-BE49-F238E27FC236}">
                <a16:creationId xmlns:a16="http://schemas.microsoft.com/office/drawing/2014/main" xmlns="" id="{741C0736-4C45-4C3F-99AF-B044D3659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0375" y="3856038"/>
            <a:ext cx="27543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+mn-lt"/>
                <a:cs typeface="Times New Roman" panose="02020603050405020304" pitchFamily="18" charset="0"/>
              </a:rPr>
              <a:t>∴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=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–2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时分式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44040" name="Rectangle 8">
            <a:extLst>
              <a:ext uri="{FF2B5EF4-FFF2-40B4-BE49-F238E27FC236}">
                <a16:creationId xmlns:a16="http://schemas.microsoft.com/office/drawing/2014/main" xmlns="" id="{A15BCBCC-6EE9-4E2D-BE64-89F542C460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244" y="2730381"/>
            <a:ext cx="5637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分母等于零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时，分式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无意义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2" name="Group 9">
            <a:extLst>
              <a:ext uri="{FF2B5EF4-FFF2-40B4-BE49-F238E27FC236}">
                <a16:creationId xmlns:a16="http://schemas.microsoft.com/office/drawing/2014/main" xmlns="" id="{D8C9D5EB-ACEA-4116-904C-72E3A09348D3}"/>
              </a:ext>
            </a:extLst>
          </p:cNvPr>
          <p:cNvGrpSpPr>
            <a:grpSpLocks/>
          </p:cNvGrpSpPr>
          <p:nvPr/>
        </p:nvGrpSpPr>
        <p:grpSpPr bwMode="auto">
          <a:xfrm>
            <a:off x="4470400" y="3756025"/>
            <a:ext cx="2322513" cy="571500"/>
            <a:chOff x="1292" y="3268"/>
            <a:chExt cx="1336" cy="480"/>
          </a:xfrm>
        </p:grpSpPr>
        <p:graphicFrame>
          <p:nvGraphicFramePr>
            <p:cNvPr id="66569" name="Object 10">
              <a:extLst>
                <a:ext uri="{FF2B5EF4-FFF2-40B4-BE49-F238E27FC236}">
                  <a16:creationId xmlns:a16="http://schemas.microsoft.com/office/drawing/2014/main" xmlns="" id="{49DD88AC-CA52-4466-82BD-5EF7D2793CD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47610227"/>
                </p:ext>
              </p:extLst>
            </p:nvPr>
          </p:nvGraphicFramePr>
          <p:xfrm>
            <a:off x="1292" y="3268"/>
            <a:ext cx="492" cy="4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670" name="Equation" r:id="rId6" imgW="774364" imgH="761669" progId="Equation.DSMT4">
                    <p:embed/>
                  </p:oleObj>
                </mc:Choice>
                <mc:Fallback>
                  <p:oleObj name="Equation" r:id="rId6" imgW="774364" imgH="761669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2" y="3268"/>
                          <a:ext cx="492" cy="4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6570" name="Rectangle 11">
              <a:extLst>
                <a:ext uri="{FF2B5EF4-FFF2-40B4-BE49-F238E27FC236}">
                  <a16:creationId xmlns:a16="http://schemas.microsoft.com/office/drawing/2014/main" xmlns="" id="{367A5A64-3719-4449-8402-35B4A98D2D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7" y="3352"/>
              <a:ext cx="791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无意义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.</a:t>
              </a:r>
            </a:p>
          </p:txBody>
        </p:sp>
      </p:grpSp>
      <p:sp>
        <p:nvSpPr>
          <p:cNvPr id="44044" name="Rectangle 12">
            <a:extLst>
              <a:ext uri="{FF2B5EF4-FFF2-40B4-BE49-F238E27FC236}">
                <a16:creationId xmlns:a16="http://schemas.microsoft.com/office/drawing/2014/main" xmlns="" id="{777675C9-3541-4376-9F28-557155A9C6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0213" y="3265488"/>
            <a:ext cx="1944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∴ 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=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–2</a:t>
            </a:r>
            <a:endParaRPr lang="en-US" altLang="zh-CN" sz="24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4045" name="Rectangle 13">
            <a:extLst>
              <a:ext uri="{FF2B5EF4-FFF2-40B4-BE49-F238E27FC236}">
                <a16:creationId xmlns:a16="http://schemas.microsoft.com/office/drawing/2014/main" xmlns="" id="{3A49EB17-CC52-49F8-98C6-DBE21D5E83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9225" y="3265488"/>
            <a:ext cx="2635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zh-CN" altLang="en-US" sz="2400" b="1" dirty="0">
                <a:latin typeface="+mn-lt"/>
                <a:cs typeface="Times New Roman" panose="02020603050405020304" pitchFamily="18" charset="0"/>
              </a:rPr>
              <a:t>   </a:t>
            </a:r>
            <a:r>
              <a:rPr lang="en-US" altLang="zh-CN" sz="2400" b="1" i="1" dirty="0">
                <a:latin typeface="+mn-lt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cs typeface="Times New Roman" panose="02020603050405020304" pitchFamily="18" charset="0"/>
              </a:rPr>
              <a:t>+2=0</a:t>
            </a:r>
          </a:p>
        </p:txBody>
      </p:sp>
      <p:grpSp>
        <p:nvGrpSpPr>
          <p:cNvPr id="66577" name="组合 6">
            <a:extLst>
              <a:ext uri="{FF2B5EF4-FFF2-40B4-BE49-F238E27FC236}">
                <a16:creationId xmlns:a16="http://schemas.microsoft.com/office/drawing/2014/main" xmlns="" id="{DCB96389-1B9F-46CF-B06D-AE4D6757A237}"/>
              </a:ext>
            </a:extLst>
          </p:cNvPr>
          <p:cNvGrpSpPr>
            <a:grpSpLocks/>
          </p:cNvGrpSpPr>
          <p:nvPr/>
        </p:nvGrpSpPr>
        <p:grpSpPr bwMode="auto">
          <a:xfrm>
            <a:off x="460375" y="636588"/>
            <a:ext cx="1858963" cy="492125"/>
            <a:chOff x="427462" y="558483"/>
            <a:chExt cx="1858351" cy="492443"/>
          </a:xfrm>
        </p:grpSpPr>
        <p:grpSp>
          <p:nvGrpSpPr>
            <p:cNvPr id="66578" name="组合 5">
              <a:extLst>
                <a:ext uri="{FF2B5EF4-FFF2-40B4-BE49-F238E27FC236}">
                  <a16:creationId xmlns:a16="http://schemas.microsoft.com/office/drawing/2014/main" xmlns="" id="{589BD84F-BC9B-4BB6-A078-E881E49A16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19F02F2D-E96E-43B5-B32D-E45780320DCF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574487A9-E1A4-4C24-995C-14AD0F7C0676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xmlns="" id="{9ED6EDA9-A021-43B4-B085-8DC9A58C8918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AD23C26B-9397-4EF0-A56A-79C6AAEFB5F0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2B2D96E1-88A8-4FE8-BA9B-D88823B7B080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66584" name="文本框 11">
              <a:extLst>
                <a:ext uri="{FF2B5EF4-FFF2-40B4-BE49-F238E27FC236}">
                  <a16:creationId xmlns:a16="http://schemas.microsoft.com/office/drawing/2014/main" xmlns="" id="{71F65AC5-B8C3-4804-8509-1A6DC9E772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66585" name="文本框 2">
            <a:extLst>
              <a:ext uri="{FF2B5EF4-FFF2-40B4-BE49-F238E27FC236}">
                <a16:creationId xmlns:a16="http://schemas.microsoft.com/office/drawing/2014/main" xmlns="" id="{2C12F383-336A-4F77-B49F-A129E61642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5700" y="631825"/>
            <a:ext cx="637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500" b="1" dirty="0">
                <a:latin typeface="+mn-lt"/>
                <a:ea typeface="黑体" panose="02010609060101010101" pitchFamily="49" charset="-122"/>
              </a:rPr>
              <a:t>根据分式有意义、无意义的条件求字母的值</a:t>
            </a:r>
          </a:p>
        </p:txBody>
      </p:sp>
      <p:grpSp>
        <p:nvGrpSpPr>
          <p:cNvPr id="3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3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  <p:bldP spid="44039" grpId="0"/>
      <p:bldP spid="44040" grpId="0"/>
      <p:bldP spid="44044" grpId="0"/>
      <p:bldP spid="440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3273" y="582609"/>
            <a:ext cx="8593137" cy="4675192"/>
            <a:chOff x="157163" y="582609"/>
            <a:chExt cx="8593137" cy="4675192"/>
          </a:xfrm>
        </p:grpSpPr>
        <p:grpSp>
          <p:nvGrpSpPr>
            <p:cNvPr id="29" name="组合 28"/>
            <p:cNvGrpSpPr/>
            <p:nvPr/>
          </p:nvGrpSpPr>
          <p:grpSpPr>
            <a:xfrm>
              <a:off x="157163" y="582613"/>
              <a:ext cx="8593137" cy="4675188"/>
              <a:chOff x="-3593057" y="1567520"/>
              <a:chExt cx="8776917" cy="4653922"/>
            </a:xfrm>
          </p:grpSpPr>
          <p:pic>
            <p:nvPicPr>
              <p:cNvPr id="37" name="一个圆顶角并剪去另一个顶角的矩形 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3593057" y="1567520"/>
                <a:ext cx="8776917" cy="46539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" name="矩形 37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30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36" name="图片 35" descr="book.gif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675606B-CB0A-4E04-9259-C07E91883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296" y="1535202"/>
            <a:ext cx="768547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lt"/>
                <a:cs typeface="Times New Roman" panose="02020603050405020304" pitchFamily="18" charset="0"/>
              </a:rPr>
              <a:t>         ①</a:t>
            </a:r>
            <a:r>
              <a:rPr lang="zh-CN" altLang="en-US" sz="2800" b="1" dirty="0">
                <a:latin typeface="+mn-lt"/>
                <a:cs typeface="Times New Roman" panose="02020603050405020304" pitchFamily="18" charset="0"/>
              </a:rPr>
              <a:t>分式有意义的条件：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分母不为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零</a:t>
            </a:r>
            <a:r>
              <a:rPr lang="zh-CN" altLang="en-US" sz="2800" b="1" dirty="0" smtClean="0">
                <a:latin typeface="+mn-lt"/>
                <a:cs typeface="Times New Roman" panose="02020603050405020304" pitchFamily="18" charset="0"/>
              </a:rPr>
              <a:t>；</a:t>
            </a:r>
            <a:endParaRPr lang="en-US" altLang="zh-CN" sz="2800" b="1" dirty="0" smtClean="0">
              <a:latin typeface="+mn-lt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+mn-lt"/>
                <a:cs typeface="Times New Roman" panose="02020603050405020304" pitchFamily="18" charset="0"/>
              </a:rPr>
              <a:t>        </a:t>
            </a:r>
            <a:r>
              <a:rPr lang="zh-CN" altLang="en-US" sz="2800" b="1" dirty="0" smtClean="0">
                <a:latin typeface="+mn-lt"/>
                <a:cs typeface="Times New Roman" panose="02020603050405020304" pitchFamily="18" charset="0"/>
              </a:rPr>
              <a:t>②</a:t>
            </a:r>
            <a:r>
              <a:rPr lang="zh-CN" altLang="en-US" sz="2800" b="1" dirty="0">
                <a:latin typeface="+mn-lt"/>
                <a:cs typeface="Times New Roman" panose="02020603050405020304" pitchFamily="18" charset="0"/>
              </a:rPr>
              <a:t>分式无意义的条件：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分母为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零</a:t>
            </a:r>
            <a:r>
              <a:rPr lang="zh-CN" altLang="en-US" sz="2800" b="1" dirty="0" smtClean="0">
                <a:latin typeface="+mn-lt"/>
                <a:cs typeface="Times New Roman" panose="02020603050405020304" pitchFamily="18" charset="0"/>
              </a:rPr>
              <a:t>；</a:t>
            </a:r>
            <a:endParaRPr lang="en-US" altLang="zh-CN" sz="2800" b="1" dirty="0" smtClean="0">
              <a:latin typeface="+mn-lt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+mn-lt"/>
                <a:cs typeface="Times New Roman" panose="02020603050405020304" pitchFamily="18" charset="0"/>
              </a:rPr>
              <a:t>        </a:t>
            </a:r>
            <a:r>
              <a:rPr lang="zh-CN" altLang="en-US" sz="2800" b="1" dirty="0" smtClean="0">
                <a:latin typeface="+mn-lt"/>
                <a:cs typeface="Times New Roman" panose="02020603050405020304" pitchFamily="18" charset="0"/>
              </a:rPr>
              <a:t>③</a:t>
            </a:r>
            <a:r>
              <a:rPr lang="zh-CN" altLang="en-US" sz="2800" b="1" dirty="0">
                <a:latin typeface="+mn-lt"/>
                <a:cs typeface="Times New Roman" panose="02020603050405020304" pitchFamily="18" charset="0"/>
              </a:rPr>
              <a:t>分式的值为零的条件：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分母不为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零，分子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为零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3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3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471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 Box 2">
            <a:extLst>
              <a:ext uri="{FF2B5EF4-FFF2-40B4-BE49-F238E27FC236}">
                <a16:creationId xmlns:a16="http://schemas.microsoft.com/office/drawing/2014/main" xmlns="" id="{2B801157-6DC4-4C7F-955F-B0D3F38264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163" y="773726"/>
            <a:ext cx="8553450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u="sng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时，分式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意义；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时，分式  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意义；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时，分式   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意义；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满足关系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时，分式  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有意义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68610" name="Object 4">
            <a:extLst>
              <a:ext uri="{FF2B5EF4-FFF2-40B4-BE49-F238E27FC236}">
                <a16:creationId xmlns:a16="http://schemas.microsoft.com/office/drawing/2014/main" xmlns="" id="{1E4E30FF-15F1-44F1-BB0B-4DA2C8ACC4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55266"/>
              </p:ext>
            </p:extLst>
          </p:nvPr>
        </p:nvGraphicFramePr>
        <p:xfrm>
          <a:off x="4005263" y="1048394"/>
          <a:ext cx="347971" cy="6362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35" r:id="rId3" imgW="215994" imgH="393871" progId="Equation.3">
                  <p:embed/>
                </p:oleObj>
              </mc:Choice>
              <mc:Fallback>
                <p:oleObj r:id="rId3" imgW="215994" imgH="393871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5263" y="1048394"/>
                        <a:ext cx="347971" cy="6362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1" name="Object 5">
            <a:extLst>
              <a:ext uri="{FF2B5EF4-FFF2-40B4-BE49-F238E27FC236}">
                <a16:creationId xmlns:a16="http://schemas.microsoft.com/office/drawing/2014/main" xmlns="" id="{00EE9208-971D-4D9B-AD3C-811AF1193C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2573317"/>
              </p:ext>
            </p:extLst>
          </p:nvPr>
        </p:nvGraphicFramePr>
        <p:xfrm>
          <a:off x="4006850" y="1834870"/>
          <a:ext cx="54133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36" r:id="rId5" imgW="330631" imgH="394213" progId="Equation.3">
                  <p:embed/>
                </p:oleObj>
              </mc:Choice>
              <mc:Fallback>
                <p:oleObj r:id="rId5" imgW="330631" imgH="394213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6850" y="1834870"/>
                        <a:ext cx="541338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2" name="Object 6">
            <a:extLst>
              <a:ext uri="{FF2B5EF4-FFF2-40B4-BE49-F238E27FC236}">
                <a16:creationId xmlns:a16="http://schemas.microsoft.com/office/drawing/2014/main" xmlns="" id="{2765E265-477D-4AB5-982B-7C4100B23B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636936"/>
              </p:ext>
            </p:extLst>
          </p:nvPr>
        </p:nvGraphicFramePr>
        <p:xfrm>
          <a:off x="3949700" y="2568973"/>
          <a:ext cx="703263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37" r:id="rId7" imgW="419646" imgH="394213" progId="Equation.3">
                  <p:embed/>
                </p:oleObj>
              </mc:Choice>
              <mc:Fallback>
                <p:oleObj r:id="rId7" imgW="419646" imgH="394213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2568973"/>
                        <a:ext cx="703263" cy="661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3" name="Object 7">
            <a:extLst>
              <a:ext uri="{FF2B5EF4-FFF2-40B4-BE49-F238E27FC236}">
                <a16:creationId xmlns:a16="http://schemas.microsoft.com/office/drawing/2014/main" xmlns="" id="{C4FB764A-0C8D-4B84-8440-D3A2DEE6F7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797959"/>
              </p:ext>
            </p:extLst>
          </p:nvPr>
        </p:nvGraphicFramePr>
        <p:xfrm>
          <a:off x="5584825" y="3260843"/>
          <a:ext cx="674688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38" r:id="rId9" imgW="381497" imgH="419646" progId="Equation.3">
                  <p:embed/>
                </p:oleObj>
              </mc:Choice>
              <mc:Fallback>
                <p:oleObj r:id="rId9" imgW="381497" imgH="419646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4825" y="3260843"/>
                        <a:ext cx="674688" cy="744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Text Box 8">
            <a:extLst>
              <a:ext uri="{FF2B5EF4-FFF2-40B4-BE49-F238E27FC236}">
                <a16:creationId xmlns:a16="http://schemas.microsoft.com/office/drawing/2014/main" xmlns="" id="{ABF5401A-22B3-4F21-836A-A245F4336A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4213" y="1135706"/>
            <a:ext cx="2971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分母 3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，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即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≠0</a:t>
            </a:r>
          </a:p>
        </p:txBody>
      </p:sp>
      <p:sp>
        <p:nvSpPr>
          <p:cNvPr id="9225" name="Text Box 9">
            <a:extLst>
              <a:ext uri="{FF2B5EF4-FFF2-40B4-BE49-F238E27FC236}">
                <a16:creationId xmlns:a16="http://schemas.microsoft.com/office/drawing/2014/main" xmlns="" id="{3BB5C9AD-CC67-424A-BE98-397B6FC84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4213" y="1927888"/>
            <a:ext cx="340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分母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–1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，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即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≠1</a:t>
            </a:r>
          </a:p>
        </p:txBody>
      </p:sp>
      <p:sp>
        <p:nvSpPr>
          <p:cNvPr id="9226" name="Text Box 10">
            <a:extLst>
              <a:ext uri="{FF2B5EF4-FFF2-40B4-BE49-F238E27FC236}">
                <a16:creationId xmlns:a16="http://schemas.microsoft.com/office/drawing/2014/main" xmlns="" id="{ADAD9541-D0BE-439E-A098-8F75494F92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1245" y="4005380"/>
            <a:ext cx="3565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分母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≠0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，即 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err="1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≠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y</a:t>
            </a:r>
            <a:endParaRPr lang="en-US" altLang="zh-CN" sz="2400" b="1" i="1" dirty="0">
              <a:solidFill>
                <a:srgbClr val="FF0000"/>
              </a:solidFill>
              <a:latin typeface="+mn-lt"/>
              <a:ea typeface="仿宋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11">
            <a:extLst>
              <a:ext uri="{FF2B5EF4-FFF2-40B4-BE49-F238E27FC236}">
                <a16:creationId xmlns:a16="http://schemas.microsoft.com/office/drawing/2014/main" xmlns="" id="{C4B6426D-8832-4C9D-95DC-BEADD758C881}"/>
              </a:ext>
            </a:extLst>
          </p:cNvPr>
          <p:cNvGrpSpPr>
            <a:grpSpLocks/>
          </p:cNvGrpSpPr>
          <p:nvPr/>
        </p:nvGrpSpPr>
        <p:grpSpPr bwMode="auto">
          <a:xfrm>
            <a:off x="5767388" y="2568377"/>
            <a:ext cx="3705225" cy="661987"/>
            <a:chOff x="0" y="11"/>
            <a:chExt cx="2976" cy="556"/>
          </a:xfrm>
        </p:grpSpPr>
        <p:sp>
          <p:nvSpPr>
            <p:cNvPr id="68618" name="Text Box 12">
              <a:extLst>
                <a:ext uri="{FF2B5EF4-FFF2-40B4-BE49-F238E27FC236}">
                  <a16:creationId xmlns:a16="http://schemas.microsoft.com/office/drawing/2014/main" xmlns="" id="{76699C09-4BDA-4D63-BB26-EA04C86B5E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96"/>
              <a:ext cx="2976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ea typeface="仿宋" pitchFamily="49" charset="-122"/>
                  <a:cs typeface="Times New Roman" panose="02020603050405020304" pitchFamily="18" charset="0"/>
                </a:rPr>
                <a:t>分母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+mn-lt"/>
                  <a:ea typeface="仿宋" pitchFamily="49" charset="-122"/>
                  <a:cs typeface="Times New Roman" panose="02020603050405020304" pitchFamily="18" charset="0"/>
                </a:rPr>
                <a:t>5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  <a:ea typeface="仿宋" pitchFamily="49" charset="-122"/>
                  <a:cs typeface="Times New Roman" panose="02020603050405020304" pitchFamily="18" charset="0"/>
                </a:rPr>
                <a:t>–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+mn-lt"/>
                  <a:ea typeface="仿宋" pitchFamily="49" charset="-122"/>
                  <a:cs typeface="Times New Roman" panose="02020603050405020304" pitchFamily="18" charset="0"/>
                </a:rPr>
                <a:t>3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仿宋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仿宋" pitchFamily="49" charset="-122"/>
                  <a:cs typeface="Times New Roman" panose="02020603050405020304" pitchFamily="18" charset="0"/>
                </a:rPr>
                <a:t>≠0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+mn-lt"/>
                  <a:ea typeface="仿宋" pitchFamily="49" charset="-122"/>
                  <a:cs typeface="Times New Roman" panose="02020603050405020304" pitchFamily="18" charset="0"/>
                </a:rPr>
                <a:t>，即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仿宋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仿宋" pitchFamily="49" charset="-122"/>
                  <a:cs typeface="Times New Roman" panose="02020603050405020304" pitchFamily="18" charset="0"/>
                </a:rPr>
                <a:t>≠</a:t>
              </a:r>
            </a:p>
          </p:txBody>
        </p:sp>
        <p:graphicFrame>
          <p:nvGraphicFramePr>
            <p:cNvPr id="68619" name="Object 13">
              <a:extLst>
                <a:ext uri="{FF2B5EF4-FFF2-40B4-BE49-F238E27FC236}">
                  <a16:creationId xmlns:a16="http://schemas.microsoft.com/office/drawing/2014/main" xmlns="" id="{FE65073F-9BD2-4C5F-B67B-335A6412445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97506887"/>
                </p:ext>
              </p:extLst>
            </p:nvPr>
          </p:nvGraphicFramePr>
          <p:xfrm>
            <a:off x="2286" y="11"/>
            <a:ext cx="197" cy="5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839" name="Equation" r:id="rId11" imgW="139882" imgH="394213" progId="Equation.DSMT4">
                    <p:embed/>
                  </p:oleObj>
                </mc:Choice>
                <mc:Fallback>
                  <p:oleObj name="Equation" r:id="rId11" imgW="139882" imgH="394213" progId="Equation.DSMT4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86" y="11"/>
                          <a:ext cx="197" cy="5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8624" name="文本框 2">
            <a:extLst>
              <a:ext uri="{FF2B5EF4-FFF2-40B4-BE49-F238E27FC236}">
                <a16:creationId xmlns:a16="http://schemas.microsoft.com/office/drawing/2014/main" xmlns="" id="{12EC125C-53AF-40BD-807D-2A2F67F86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7671" y="703907"/>
            <a:ext cx="2446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完成下列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9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80" y="69120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9225" grpId="0"/>
      <p:bldP spid="92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5">
            <a:extLst>
              <a:ext uri="{FF2B5EF4-FFF2-40B4-BE49-F238E27FC236}">
                <a16:creationId xmlns:a16="http://schemas.microsoft.com/office/drawing/2014/main" xmlns="" id="{F7505DFB-5DEB-40F3-9BFF-E64DE1BD6E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2675" y="1473349"/>
            <a:ext cx="71469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400" b="1" noProof="1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noProof="1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zh-CN" altLang="en-US" sz="2400" b="1" u="sng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时，分式     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的值为零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69634" name="Object 23">
            <a:extLst>
              <a:ext uri="{FF2B5EF4-FFF2-40B4-BE49-F238E27FC236}">
                <a16:creationId xmlns:a16="http://schemas.microsoft.com/office/drawing/2014/main" xmlns="" id="{7FB72D7C-F877-468F-B050-3060E52751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7401658"/>
              </p:ext>
            </p:extLst>
          </p:nvPr>
        </p:nvGraphicFramePr>
        <p:xfrm>
          <a:off x="4403725" y="1435100"/>
          <a:ext cx="503238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32" name="Equation" r:id="rId3" imgW="406080" imgH="419040" progId="Equation.DSMT4">
                  <p:embed/>
                </p:oleObj>
              </mc:Choice>
              <mc:Fallback>
                <p:oleObj name="Equation" r:id="rId3" imgW="406080" imgH="41904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3725" y="1435100"/>
                        <a:ext cx="503238" cy="519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419" name="Rectangle 27">
            <a:extLst>
              <a:ext uri="{FF2B5EF4-FFF2-40B4-BE49-F238E27FC236}">
                <a16:creationId xmlns:a16="http://schemas.microsoft.com/office/drawing/2014/main" xmlns="" id="{690DC988-B2FD-407E-885D-9F0FBDCE6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2325" y="1416198"/>
            <a:ext cx="1308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637" name="Rectangle 27">
            <a:extLst>
              <a:ext uri="{FF2B5EF4-FFF2-40B4-BE49-F238E27FC236}">
                <a16:creationId xmlns:a16="http://schemas.microsoft.com/office/drawing/2014/main" xmlns="" id="{BB8B527D-2AE5-4A21-A313-92687F76A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1569" y="2249954"/>
            <a:ext cx="749141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使分式的值为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零，只需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分子为零且分母不为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零，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∴ 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解得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69638" name="对象 1">
            <a:extLst>
              <a:ext uri="{FF2B5EF4-FFF2-40B4-BE49-F238E27FC236}">
                <a16:creationId xmlns:a16="http://schemas.microsoft.com/office/drawing/2014/main" xmlns="" id="{9B8D643E-CCE1-4579-B787-3827A930BC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2855843"/>
              </p:ext>
            </p:extLst>
          </p:nvPr>
        </p:nvGraphicFramePr>
        <p:xfrm>
          <a:off x="2017713" y="2775744"/>
          <a:ext cx="1790473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33" name="Equation" r:id="rId5" imgW="723600" imgH="507960" progId="Equation.DSMT4">
                  <p:embed/>
                </p:oleObj>
              </mc:Choice>
              <mc:Fallback>
                <p:oleObj name="Equation" r:id="rId5" imgW="723600" imgH="50796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7713" y="2775744"/>
                        <a:ext cx="1790473" cy="88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9643" name="组合 6">
            <a:extLst>
              <a:ext uri="{FF2B5EF4-FFF2-40B4-BE49-F238E27FC236}">
                <a16:creationId xmlns:a16="http://schemas.microsoft.com/office/drawing/2014/main" xmlns="" id="{218C9534-382E-4DE0-A735-6D8B99C23B2D}"/>
              </a:ext>
            </a:extLst>
          </p:cNvPr>
          <p:cNvGrpSpPr>
            <a:grpSpLocks/>
          </p:cNvGrpSpPr>
          <p:nvPr/>
        </p:nvGrpSpPr>
        <p:grpSpPr bwMode="auto">
          <a:xfrm>
            <a:off x="546100" y="684213"/>
            <a:ext cx="1858963" cy="492125"/>
            <a:chOff x="427462" y="558483"/>
            <a:chExt cx="1858351" cy="492443"/>
          </a:xfrm>
        </p:grpSpPr>
        <p:grpSp>
          <p:nvGrpSpPr>
            <p:cNvPr id="69644" name="组合 5">
              <a:extLst>
                <a:ext uri="{FF2B5EF4-FFF2-40B4-BE49-F238E27FC236}">
                  <a16:creationId xmlns:a16="http://schemas.microsoft.com/office/drawing/2014/main" xmlns="" id="{6A8C64CB-BC84-418E-AB53-0600ACF013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4AD0B27D-722D-4EBF-8202-8141F1786C6B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xmlns="" id="{52ADE335-8187-4D96-93EF-9736F94DF46F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xmlns="" id="{8E18987B-A0C8-443D-A554-C7BEC9840641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0FB76540-FB77-4228-9D88-B258F02C01FE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C1806DF2-A15F-4595-9592-B95F86D40C18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69650" name="文本框 11">
              <a:extLst>
                <a:ext uri="{FF2B5EF4-FFF2-40B4-BE49-F238E27FC236}">
                  <a16:creationId xmlns:a16="http://schemas.microsoft.com/office/drawing/2014/main" xmlns="" id="{0A376AF3-9B9A-4C1F-9B4C-20FC79C146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</a:rPr>
                <a:t>3</a:t>
              </a:r>
              <a:endParaRPr lang="zh-CN" altLang="en-US" sz="2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9651" name="文本框 2">
            <a:extLst>
              <a:ext uri="{FF2B5EF4-FFF2-40B4-BE49-F238E27FC236}">
                <a16:creationId xmlns:a16="http://schemas.microsoft.com/office/drawing/2014/main" xmlns="" id="{7712C5E4-4DBF-435E-9B1B-C32DD9D1CE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88" y="688975"/>
            <a:ext cx="5300662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根据分式的值为零的条件求字母的值</a:t>
            </a:r>
          </a:p>
        </p:txBody>
      </p:sp>
      <p:grpSp>
        <p:nvGrpSpPr>
          <p:cNvPr id="28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9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6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6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7">
            <a:extLst>
              <a:ext uri="{FF2B5EF4-FFF2-40B4-BE49-F238E27FC236}">
                <a16:creationId xmlns:a16="http://schemas.microsoft.com/office/drawing/2014/main" xmlns="" id="{DB5395F9-0E0D-400A-BB03-F57F729951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6038" y="1901349"/>
            <a:ext cx="457358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由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–1=0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得</a:t>
            </a:r>
            <a:endParaRPr lang="en-US" altLang="zh-CN" sz="24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i="1" dirty="0">
                <a:latin typeface="+mn-lt"/>
              </a:rPr>
              <a:t> </a:t>
            </a:r>
            <a:r>
              <a:rPr lang="en-US" altLang="zh-CN" sz="2400" b="1" i="1" dirty="0" smtClean="0">
                <a:latin typeface="+mn-lt"/>
              </a:rPr>
              <a:t>                     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=1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</a:rPr>
              <a:t>               ∴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dirty="0">
                <a:latin typeface="+mn-lt"/>
              </a:rPr>
              <a:t>=±</a:t>
            </a:r>
            <a:r>
              <a:rPr lang="en-US" altLang="zh-CN" sz="2400" b="1" dirty="0" smtClean="0">
                <a:latin typeface="+mn-lt"/>
              </a:rPr>
              <a:t>1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en-US" altLang="zh-CN" sz="2400" b="1" dirty="0" smtClean="0">
              <a:latin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</a:rPr>
              <a:t>          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zh-CN" altLang="en-US" sz="2400" b="1" dirty="0">
                <a:latin typeface="+mn-lt"/>
              </a:rPr>
              <a:t>∵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–1</a:t>
            </a:r>
            <a:r>
              <a:rPr lang="en-US" altLang="zh-CN" sz="2400" b="1" dirty="0">
                <a:latin typeface="+mn-lt"/>
              </a:rPr>
              <a:t>≠0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dirty="0">
                <a:latin typeface="+mn-lt"/>
              </a:rPr>
              <a:t>≠</a:t>
            </a:r>
            <a:r>
              <a:rPr lang="en-US" altLang="zh-CN" sz="2400" b="1" dirty="0" smtClean="0">
                <a:latin typeface="+mn-lt"/>
              </a:rPr>
              <a:t>1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en-US" altLang="zh-CN" sz="2400" b="1" dirty="0" smtClean="0">
              <a:latin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</a:rPr>
              <a:t>               </a:t>
            </a:r>
            <a:r>
              <a:rPr lang="zh-CN" altLang="en-US" sz="2400" b="1" dirty="0" smtClean="0"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= –1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70658" name="Rectangle 27">
            <a:extLst>
              <a:ext uri="{FF2B5EF4-FFF2-40B4-BE49-F238E27FC236}">
                <a16:creationId xmlns:a16="http://schemas.microsoft.com/office/drawing/2014/main" xmlns="" id="{1C4D7522-A16E-476D-A955-3294B7264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6038" y="702379"/>
            <a:ext cx="71802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noProof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若分式：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的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值为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，则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–1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=±1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≠1</a:t>
            </a:r>
          </a:p>
        </p:txBody>
      </p:sp>
      <p:graphicFrame>
        <p:nvGraphicFramePr>
          <p:cNvPr id="70659" name="对象 1">
            <a:extLst>
              <a:ext uri="{FF2B5EF4-FFF2-40B4-BE49-F238E27FC236}">
                <a16:creationId xmlns:a16="http://schemas.microsoft.com/office/drawing/2014/main" xmlns="" id="{7891797B-8F8B-4EEC-9E13-0555FCD0A1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4500559"/>
              </p:ext>
            </p:extLst>
          </p:nvPr>
        </p:nvGraphicFramePr>
        <p:xfrm>
          <a:off x="2755106" y="739625"/>
          <a:ext cx="654844" cy="63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05" name="Equation" r:id="rId3" imgW="431640" imgH="419040" progId="Equation.DSMT4">
                  <p:embed/>
                </p:oleObj>
              </mc:Choice>
              <mc:Fallback>
                <p:oleObj name="Equation" r:id="rId3" imgW="431640" imgH="41904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106" y="739625"/>
                        <a:ext cx="654844" cy="635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6CBA9B1-9B35-4E5A-BF95-32609F2A2A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75" y="819267"/>
            <a:ext cx="603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338" y="-31830"/>
            <a:ext cx="2006600" cy="477213"/>
            <a:chOff x="100" y="87"/>
            <a:chExt cx="3160" cy="752"/>
          </a:xfrm>
        </p:grpSpPr>
        <p:cxnSp>
          <p:nvCxnSpPr>
            <p:cNvPr id="1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87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698320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1" name="组合 3">
            <a:extLst>
              <a:ext uri="{FF2B5EF4-FFF2-40B4-BE49-F238E27FC236}">
                <a16:creationId xmlns:a16="http://schemas.microsoft.com/office/drawing/2014/main" xmlns="" id="{B627A4EB-A2D6-4CD4-8761-E82601943853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71682" name="组合 2">
              <a:extLst>
                <a:ext uri="{FF2B5EF4-FFF2-40B4-BE49-F238E27FC236}">
                  <a16:creationId xmlns:a16="http://schemas.microsoft.com/office/drawing/2014/main" xmlns="" id="{516B1088-AB10-4D8A-B19B-53D0314DA8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75E94FF9-2067-41E0-84DF-9BC964BCCB89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F29F0C57-E3D8-44AE-9AB7-6098703F986F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43E59182-10D5-4AEF-9A83-F9D211664496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80F89A42-B9D7-4CB3-882E-BAF86DD8EF90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1687" name="矩形 1">
              <a:extLst>
                <a:ext uri="{FF2B5EF4-FFF2-40B4-BE49-F238E27FC236}">
                  <a16:creationId xmlns:a16="http://schemas.microsoft.com/office/drawing/2014/main" xmlns="" id="{34E288E4-5F1D-401E-8199-F081154329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+mn-lt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1694" name="TextBox 2">
                <a:extLst>
                  <a:ext uri="{FF2B5EF4-FFF2-40B4-BE49-F238E27FC236}">
                    <a16:creationId xmlns:a16="http://schemas.microsoft.com/office/drawing/2014/main" xmlns="" id="{A34C691E-04C4-44A0-B9FA-D770473E436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2562" y="1035686"/>
                <a:ext cx="8871438" cy="1446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fontAlgn="ctr" hangingPunct="0"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1. 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若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zh-CN" altLang="zh-CN" sz="2400" b="1" i="1" dirty="0" smtClean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在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实数范围内有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意义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则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实数</a:t>
                </a:r>
                <a:r>
                  <a:rPr lang="zh-CN" altLang="zh-CN" sz="2400" b="1" i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的取值范围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  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fontAlgn="ctr" hangingPunct="0">
                  <a:lnSpc>
                    <a:spcPct val="150000"/>
                  </a:lnSpc>
                </a:pP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A．</a:t>
                </a:r>
                <a:r>
                  <a:rPr lang="zh-CN" altLang="zh-CN" sz="2400" b="1" i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＞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	B．</a:t>
                </a:r>
                <a:r>
                  <a:rPr lang="zh-CN" altLang="zh-CN" sz="2400" b="1" i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＜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	C．</a:t>
                </a:r>
                <a:r>
                  <a:rPr lang="zh-CN" altLang="zh-CN" sz="2400" b="1" i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 –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	D．</a:t>
                </a:r>
                <a:r>
                  <a:rPr lang="zh-CN" altLang="zh-CN" sz="2400" b="1" i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≠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 –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zh-CN" sz="2400" b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1694" name="TextBox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A34C691E-04C4-44A0-B9FA-D770473E43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2562" y="1035686"/>
                <a:ext cx="8871438" cy="1446743"/>
              </a:xfrm>
              <a:prstGeom prst="rect">
                <a:avLst/>
              </a:prstGeom>
              <a:blipFill rotWithShape="0">
                <a:blip r:embed="rId2"/>
                <a:stretch>
                  <a:fillRect l="-1100" r="-137" b="-886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697" name="文本框 6">
                <a:extLst>
                  <a:ext uri="{FF2B5EF4-FFF2-40B4-BE49-F238E27FC236}">
                    <a16:creationId xmlns:a16="http://schemas.microsoft.com/office/drawing/2014/main" xmlns="" id="{7C085835-7BCB-482E-895F-3EA2DB8284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90551" y="2641698"/>
                <a:ext cx="7858124" cy="49250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解析：</a:t>
                </a:r>
                <a:r>
                  <a:rPr lang="zh-CN" altLang="en-US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∵分式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 smtClean="0">
                            <a:solidFill>
                              <a:schemeClr val="tx1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b="1" i="1" dirty="0">
                            <a:solidFill>
                              <a:schemeClr val="tx1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b="1" i="1" dirty="0">
                            <a:solidFill>
                              <a:schemeClr val="tx1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b="1" i="1" dirty="0">
                            <a:solidFill>
                              <a:schemeClr val="tx1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b="1" i="1" dirty="0">
                            <a:solidFill>
                              <a:schemeClr val="tx1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在</a:t>
                </a:r>
                <a:r>
                  <a:rPr lang="zh-CN" altLang="en-US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实数范围内有</a:t>
                </a:r>
                <a:r>
                  <a:rPr lang="zh-CN" altLang="en-US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意义，</a:t>
                </a:r>
                <a:r>
                  <a:rPr lang="zh-CN" altLang="en-US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en-US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en-US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+2≠</a:t>
                </a:r>
                <a:r>
                  <a:rPr lang="zh-CN" altLang="en-US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0，解</a:t>
                </a:r>
                <a:r>
                  <a:rPr lang="zh-CN" altLang="en-US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得：</a:t>
                </a:r>
                <a:r>
                  <a:rPr lang="zh-CN" altLang="en-US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en-US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≠</a:t>
                </a:r>
                <a:r>
                  <a:rPr lang="en-US" altLang="zh-CN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en-US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2．</a:t>
                </a:r>
                <a:endParaRPr lang="zh-CN" altLang="en-US" b="1" dirty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1697" name="文本框 6">
                <a:extLst>
                  <a:ext uri="{FF2B5EF4-FFF2-40B4-BE49-F238E27FC236}">
                    <a16:creationId xmlns:a16="http://schemas.microsoft.com/office/drawing/2014/main" xmlns="" id="{7C085835-7BCB-482E-895F-3EA2DB8284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0551" y="2641698"/>
                <a:ext cx="7858124" cy="492507"/>
              </a:xfrm>
              <a:prstGeom prst="rect">
                <a:avLst/>
              </a:prstGeom>
              <a:blipFill rotWithShape="1">
                <a:blip r:embed="rId3"/>
                <a:stretch>
                  <a:fillRect l="-698" b="-6173"/>
                </a:stretch>
              </a:blipFill>
              <a:ln>
                <a:noFill/>
              </a:ln>
              <a:ex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700" name="Rectangle 19">
                <a:extLst>
                  <a:ext uri="{FF2B5EF4-FFF2-40B4-BE49-F238E27FC236}">
                    <a16:creationId xmlns:a16="http://schemas.microsoft.com/office/drawing/2014/main" xmlns="" id="{A84C2267-F157-4171-9C73-3C17B91FB8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321" y="3045204"/>
                <a:ext cx="8451850" cy="11757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eaLnBrk="0" fontAlgn="ctr" hangingPunct="0">
                  <a:lnSpc>
                    <a:spcPct val="12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2. 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若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分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式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  <m:r>
                      <a:rPr lang="zh-CN" altLang="zh-CN" sz="2400" b="1" i="1" dirty="0" smtClean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值为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则</a:t>
                </a:r>
                <a:r>
                  <a:rPr lang="zh-CN" altLang="zh-CN" sz="2400" b="1" i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的值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fontAlgn="ctr" hangingPunct="0">
                  <a:lnSpc>
                    <a:spcPct val="120000"/>
                  </a:lnSpc>
                </a:pP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A．3	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B．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C．3或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	D．0</a:t>
                </a:r>
              </a:p>
            </p:txBody>
          </p:sp>
        </mc:Choice>
        <mc:Fallback xmlns="">
          <p:sp>
            <p:nvSpPr>
              <p:cNvPr id="71700" name="Rectangle 19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A84C2267-F157-4171-9C73-3C17B91FB8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3321" y="3045204"/>
                <a:ext cx="8451850" cy="1175790"/>
              </a:xfrm>
              <a:prstGeom prst="rect">
                <a:avLst/>
              </a:prstGeom>
              <a:blipFill rotWithShape="0">
                <a:blip r:embed="rId4"/>
                <a:stretch>
                  <a:fillRect l="-1154" b="-1145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627" name="文本框 3">
            <a:extLst>
              <a:ext uri="{FF2B5EF4-FFF2-40B4-BE49-F238E27FC236}">
                <a16:creationId xmlns:a16="http://schemas.microsoft.com/office/drawing/2014/main" xmlns="" id="{F2CD9CC5-0657-4B46-A1BC-A85ED6FC4F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021" y="4313833"/>
            <a:ext cx="7942653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en-US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由分式的值为零的条件得</a:t>
            </a:r>
            <a:r>
              <a:rPr lang="zh-CN" altLang="en-US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3=0，且</a:t>
            </a:r>
            <a:r>
              <a:rPr lang="zh-CN" altLang="en-US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+3≠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0，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解</a:t>
            </a:r>
            <a:r>
              <a:rPr lang="zh-CN" altLang="en-US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zh-CN" altLang="en-US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=3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en-US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6D3D70A-D735-4E9E-A6CD-66A4C13962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7721" y="1399179"/>
            <a:ext cx="366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6A3D1AD-27A2-45DE-B71E-6917CCB0A6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2629" y="3200934"/>
            <a:ext cx="354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7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6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7" grpId="0" animBg="1"/>
      <p:bldP spid="68627" grpId="0" animBg="1"/>
      <p:bldP spid="4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5" name="组合 4">
            <a:extLst>
              <a:ext uri="{FF2B5EF4-FFF2-40B4-BE49-F238E27FC236}">
                <a16:creationId xmlns:a16="http://schemas.microsoft.com/office/drawing/2014/main" xmlns="" id="{96A57249-2770-40FC-94F9-506FF834A8AD}"/>
              </a:ext>
            </a:extLst>
          </p:cNvPr>
          <p:cNvGrpSpPr>
            <a:grpSpLocks/>
          </p:cNvGrpSpPr>
          <p:nvPr/>
        </p:nvGrpSpPr>
        <p:grpSpPr bwMode="auto">
          <a:xfrm>
            <a:off x="430212" y="977900"/>
            <a:ext cx="8466137" cy="3416320"/>
            <a:chOff x="579438" y="685798"/>
            <a:chExt cx="7974012" cy="3415222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40893008-DD0A-4913-89C6-14882DC31FBC}"/>
                </a:ext>
              </a:extLst>
            </p:cNvPr>
            <p:cNvSpPr/>
            <p:nvPr/>
          </p:nvSpPr>
          <p:spPr>
            <a:xfrm>
              <a:off x="579438" y="685798"/>
              <a:ext cx="7974012" cy="34152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列式表示下列各量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</a:p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(1)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某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村有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个人，耕地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40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公顷，人均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耕地面积为        公顷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</a:p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(2)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ABC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的面积为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BC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边长为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，高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AD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长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为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.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(3)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一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辆汽车行驶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千米用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小时，它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的平均车速为        千米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/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小时；一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列火车行驶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千米比这辆汽车少用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小时，它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的平均车速为           千米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/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小时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0A802A01-BA1C-404D-A602-711D4FC85FEE}"/>
                </a:ext>
              </a:extLst>
            </p:cNvPr>
            <p:cNvCxnSpPr/>
            <p:nvPr/>
          </p:nvCxnSpPr>
          <p:spPr>
            <a:xfrm flipV="1">
              <a:off x="6623120" y="1684014"/>
              <a:ext cx="65722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" name="对象 14">
            <a:extLst>
              <a:ext uri="{FF2B5EF4-FFF2-40B4-BE49-F238E27FC236}">
                <a16:creationId xmlns:a16="http://schemas.microsoft.com/office/drawing/2014/main" xmlns="" id="{55F519B5-0A5B-475D-9328-E2986A080B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728122"/>
              </p:ext>
            </p:extLst>
          </p:nvPr>
        </p:nvGraphicFramePr>
        <p:xfrm>
          <a:off x="6999288" y="1298575"/>
          <a:ext cx="339725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2" name="Equation" r:id="rId3" imgW="215640" imgH="419040" progId="Equation.DSMT4">
                  <p:embed/>
                </p:oleObj>
              </mc:Choice>
              <mc:Fallback>
                <p:oleObj name="Equation" r:id="rId3" imgW="215640" imgH="419040" progId="Equation.DSMT4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9288" y="1298575"/>
                        <a:ext cx="339725" cy="658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409055F5-D352-48FD-B075-C50C97F3E446}"/>
              </a:ext>
            </a:extLst>
          </p:cNvPr>
          <p:cNvCxnSpPr/>
          <p:nvPr/>
        </p:nvCxnSpPr>
        <p:spPr>
          <a:xfrm flipV="1">
            <a:off x="6745287" y="2562225"/>
            <a:ext cx="6572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466958DB-3315-4143-A9F9-265704590200}"/>
              </a:ext>
            </a:extLst>
          </p:cNvPr>
          <p:cNvCxnSpPr/>
          <p:nvPr/>
        </p:nvCxnSpPr>
        <p:spPr>
          <a:xfrm flipV="1">
            <a:off x="6997700" y="3135313"/>
            <a:ext cx="6572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AC26A713-F485-4AC0-B429-0CA7A35C6EA2}"/>
              </a:ext>
            </a:extLst>
          </p:cNvPr>
          <p:cNvCxnSpPr/>
          <p:nvPr/>
        </p:nvCxnSpPr>
        <p:spPr>
          <a:xfrm flipV="1">
            <a:off x="827088" y="4324350"/>
            <a:ext cx="90963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xmlns="" id="{FC49981E-7CAF-4D75-B48C-A92473E69C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150539"/>
              </p:ext>
            </p:extLst>
          </p:nvPr>
        </p:nvGraphicFramePr>
        <p:xfrm>
          <a:off x="6854825" y="1957388"/>
          <a:ext cx="379413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3" name="Equation" r:id="rId5" imgW="253800" imgH="419040" progId="Equation.DSMT4">
                  <p:embed/>
                </p:oleObj>
              </mc:Choice>
              <mc:Fallback>
                <p:oleObj name="Equation" r:id="rId5" imgW="253800" imgH="41904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4825" y="1957388"/>
                        <a:ext cx="379413" cy="623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extLst>
              <a:ext uri="{FF2B5EF4-FFF2-40B4-BE49-F238E27FC236}">
                <a16:creationId xmlns:a16="http://schemas.microsoft.com/office/drawing/2014/main" xmlns="" id="{48CD38D9-1DAA-49E2-9AA0-2893F6F098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890914"/>
              </p:ext>
            </p:extLst>
          </p:nvPr>
        </p:nvGraphicFramePr>
        <p:xfrm>
          <a:off x="7170738" y="2401888"/>
          <a:ext cx="280987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4" name="Equation" r:id="rId7" imgW="152280" imgH="419040" progId="Equation.DSMT4">
                  <p:embed/>
                </p:oleObj>
              </mc:Choice>
              <mc:Fallback>
                <p:oleObj name="Equation" r:id="rId7" imgW="152280" imgH="419040" progId="Equation.DSMT4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0738" y="2401888"/>
                        <a:ext cx="280987" cy="7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xmlns="" id="{E5614626-02D9-4F28-B758-9E355F795E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524247"/>
              </p:ext>
            </p:extLst>
          </p:nvPr>
        </p:nvGraphicFramePr>
        <p:xfrm>
          <a:off x="831850" y="3552825"/>
          <a:ext cx="7493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5" name="Equation" r:id="rId9" imgW="406080" imgH="419040" progId="Equation.DSMT4">
                  <p:embed/>
                </p:oleObj>
              </mc:Choice>
              <mc:Fallback>
                <p:oleObj name="Equation" r:id="rId9" imgW="406080" imgH="419040" progId="Equation.DSMT4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850" y="3552825"/>
                        <a:ext cx="749300" cy="7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2720" name="组合 7">
            <a:extLst>
              <a:ext uri="{FF2B5EF4-FFF2-40B4-BE49-F238E27FC236}">
                <a16:creationId xmlns:a16="http://schemas.microsoft.com/office/drawing/2014/main" xmlns="" id="{F6A837B5-B941-4DE0-8FFB-8A6B278F21EE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76250"/>
            <a:ext cx="2479675" cy="491632"/>
            <a:chOff x="5083" y="1100"/>
            <a:chExt cx="3905" cy="778"/>
          </a:xfrm>
        </p:grpSpPr>
        <p:grpSp>
          <p:nvGrpSpPr>
            <p:cNvPr id="72721" name="组合 1">
              <a:extLst>
                <a:ext uri="{FF2B5EF4-FFF2-40B4-BE49-F238E27FC236}">
                  <a16:creationId xmlns:a16="http://schemas.microsoft.com/office/drawing/2014/main" xmlns="" id="{F34AA96A-E7CB-440F-8597-BBB43B2B845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233A9B1D-715A-4388-AF4A-756654C10606}"/>
                  </a:ext>
                </a:extLst>
              </p:cNvPr>
              <p:cNvSpPr/>
              <p:nvPr/>
            </p:nvSpPr>
            <p:spPr>
              <a:xfrm rot="3000000">
                <a:off x="4021298" y="597721"/>
                <a:ext cx="419757" cy="418870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5645373D-A6EE-4C60-9F9A-86E223B1F5A0}"/>
                  </a:ext>
                </a:extLst>
              </p:cNvPr>
              <p:cNvSpPr/>
              <p:nvPr/>
            </p:nvSpPr>
            <p:spPr>
              <a:xfrm rot="3000000">
                <a:off x="4478652" y="597720"/>
                <a:ext cx="419757" cy="41887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3B349AA3-2A11-4D81-B833-6C4AB245B387}"/>
                  </a:ext>
                </a:extLst>
              </p:cNvPr>
              <p:cNvSpPr/>
              <p:nvPr/>
            </p:nvSpPr>
            <p:spPr>
              <a:xfrm rot="3000000">
                <a:off x="4936006" y="597721"/>
                <a:ext cx="419757" cy="418870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F0C142BE-7577-41D5-BDD9-54C984AF4BA3}"/>
                  </a:ext>
                </a:extLst>
              </p:cNvPr>
              <p:cNvSpPr/>
              <p:nvPr/>
            </p:nvSpPr>
            <p:spPr>
              <a:xfrm rot="3000000">
                <a:off x="3563945" y="597720"/>
                <a:ext cx="419757" cy="41887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E47A83F3-E537-4371-9516-87A17BABAE62}"/>
                  </a:ext>
                </a:extLst>
              </p:cNvPr>
              <p:cNvSpPr/>
              <p:nvPr/>
            </p:nvSpPr>
            <p:spPr>
              <a:xfrm rot="3000000">
                <a:off x="5393360" y="597720"/>
                <a:ext cx="419757" cy="41887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2727" name="TextBox 15">
              <a:extLst>
                <a:ext uri="{FF2B5EF4-FFF2-40B4-BE49-F238E27FC236}">
                  <a16:creationId xmlns:a16="http://schemas.microsoft.com/office/drawing/2014/main" xmlns="" id="{18436624-8202-4020-91C6-3F3B717631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3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33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>
            <a:extLst>
              <a:ext uri="{FF2B5EF4-FFF2-40B4-BE49-F238E27FC236}">
                <a16:creationId xmlns:a16="http://schemas.microsoft.com/office/drawing/2014/main" xmlns="" id="{FEBFAA01-5216-4849-97A5-FCE68B0D9FC6}"/>
              </a:ext>
            </a:extLst>
          </p:cNvPr>
          <p:cNvSpPr/>
          <p:nvPr/>
        </p:nvSpPr>
        <p:spPr bwMode="auto">
          <a:xfrm>
            <a:off x="730250" y="1036639"/>
            <a:ext cx="7642225" cy="239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8÷9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可以写成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分数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，那么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可以写成这样的形式吗？假如你认为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可以，那么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这个式子是我们以前学习的整式吗？那它是什么式子呢？通过今天的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学习，我们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会进一步认识它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9158" name="对象 3">
            <a:hlinkClick r:id="" action="ppaction://ole?verb=1"/>
            <a:extLst>
              <a:ext uri="{FF2B5EF4-FFF2-40B4-BE49-F238E27FC236}">
                <a16:creationId xmlns:a16="http://schemas.microsoft.com/office/drawing/2014/main" xmlns="" id="{4DECF7ED-25EE-4043-99C4-38E4B412AD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630868"/>
              </p:ext>
            </p:extLst>
          </p:nvPr>
        </p:nvGraphicFramePr>
        <p:xfrm>
          <a:off x="3971926" y="1095374"/>
          <a:ext cx="228599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96" name="Equation" r:id="rId3" imgW="139680" imgH="393480" progId="Equation.DSMT4">
                  <p:embed/>
                </p:oleObj>
              </mc:Choice>
              <mc:Fallback>
                <p:oleObj name="Equation" r:id="rId3" imgW="139680" imgH="39348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1926" y="1095374"/>
                        <a:ext cx="228599" cy="550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93712"/>
            <a:chOff x="100" y="115"/>
            <a:chExt cx="3160" cy="778"/>
          </a:xfrm>
        </p:grpSpPr>
        <p:cxnSp>
          <p:nvCxnSpPr>
            <p:cNvPr id="9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FD5DD9D-4D63-49EA-9F2D-141C6193DF84}"/>
              </a:ext>
            </a:extLst>
          </p:cNvPr>
          <p:cNvGrpSpPr>
            <a:grpSpLocks/>
          </p:cNvGrpSpPr>
          <p:nvPr/>
        </p:nvGrpSpPr>
        <p:grpSpPr bwMode="auto">
          <a:xfrm>
            <a:off x="522288" y="1204913"/>
            <a:ext cx="7835900" cy="1547812"/>
            <a:chOff x="788979" y="1290638"/>
            <a:chExt cx="7836716" cy="154783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22F60538-D776-43C1-BAA3-955BAA6FA649}"/>
                </a:ext>
              </a:extLst>
            </p:cNvPr>
            <p:cNvSpPr/>
            <p:nvPr/>
          </p:nvSpPr>
          <p:spPr>
            <a:xfrm>
              <a:off x="874713" y="1290638"/>
              <a:ext cx="7279445" cy="52229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下列各式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中，哪些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是分式？哪些是整式？</a:t>
              </a:r>
              <a:endPara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3731" name="对象 6">
              <a:extLst>
                <a:ext uri="{FF2B5EF4-FFF2-40B4-BE49-F238E27FC236}">
                  <a16:creationId xmlns:a16="http://schemas.microsoft.com/office/drawing/2014/main" xmlns="" id="{43ABFB3D-3612-44F4-A7CC-A0606A6C5E3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31819852"/>
                </p:ext>
              </p:extLst>
            </p:nvPr>
          </p:nvGraphicFramePr>
          <p:xfrm>
            <a:off x="788979" y="1954222"/>
            <a:ext cx="7836716" cy="884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863" name="Equation" r:id="rId3" imgW="3720960" imgH="419040" progId="Equation.DSMT4">
                    <p:embed/>
                  </p:oleObj>
                </mc:Choice>
                <mc:Fallback>
                  <p:oleObj name="Equation" r:id="rId3" imgW="3720960" imgH="419040" progId="Equation.DSMT4">
                    <p:embed/>
                    <p:pic>
                      <p:nvPicPr>
                        <p:cNvPr id="0" name="对象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8979" y="1954222"/>
                          <a:ext cx="7836716" cy="8842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88A8C5FC-9F3E-4FE7-A59A-915C9D3A1005}"/>
              </a:ext>
            </a:extLst>
          </p:cNvPr>
          <p:cNvGrpSpPr>
            <a:grpSpLocks/>
          </p:cNvGrpSpPr>
          <p:nvPr/>
        </p:nvGrpSpPr>
        <p:grpSpPr bwMode="auto">
          <a:xfrm>
            <a:off x="616982" y="2872432"/>
            <a:ext cx="7278687" cy="917575"/>
            <a:chOff x="960438" y="2436485"/>
            <a:chExt cx="7278687" cy="917575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980672C6-D039-4BFE-A08B-DEEE3140E404}"/>
                </a:ext>
              </a:extLst>
            </p:cNvPr>
            <p:cNvSpPr/>
            <p:nvPr/>
          </p:nvSpPr>
          <p:spPr bwMode="auto">
            <a:xfrm>
              <a:off x="960438" y="2633335"/>
              <a:ext cx="7278687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解：</a:t>
              </a: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分式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：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3734" name="对象 6">
              <a:extLst>
                <a:ext uri="{FF2B5EF4-FFF2-40B4-BE49-F238E27FC236}">
                  <a16:creationId xmlns:a16="http://schemas.microsoft.com/office/drawing/2014/main" xmlns="" id="{F55F0CE7-728D-45D1-A6C3-DADADC3E428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37993715"/>
                </p:ext>
              </p:extLst>
            </p:nvPr>
          </p:nvGraphicFramePr>
          <p:xfrm>
            <a:off x="2695575" y="2436485"/>
            <a:ext cx="3052763" cy="91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864" name="Equation" r:id="rId5" imgW="1396800" imgH="419040" progId="Equation.DSMT4">
                    <p:embed/>
                  </p:oleObj>
                </mc:Choice>
                <mc:Fallback>
                  <p:oleObj name="Equation" r:id="rId5" imgW="1396800" imgH="419040" progId="Equation.DSMT4">
                    <p:embed/>
                    <p:pic>
                      <p:nvPicPr>
                        <p:cNvPr id="0" name="对象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95575" y="2436485"/>
                          <a:ext cx="3052763" cy="9175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CD25875-FB0E-44AE-BE42-54794AF8B92D}"/>
              </a:ext>
            </a:extLst>
          </p:cNvPr>
          <p:cNvGrpSpPr>
            <a:grpSpLocks/>
          </p:cNvGrpSpPr>
          <p:nvPr/>
        </p:nvGrpSpPr>
        <p:grpSpPr bwMode="auto">
          <a:xfrm>
            <a:off x="1281917" y="3855740"/>
            <a:ext cx="7278687" cy="917575"/>
            <a:chOff x="950913" y="3305175"/>
            <a:chExt cx="7278687" cy="91757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9E5F4E21-6E4D-4352-983E-273BD32D2B23}"/>
                </a:ext>
              </a:extLst>
            </p:cNvPr>
            <p:cNvSpPr/>
            <p:nvPr/>
          </p:nvSpPr>
          <p:spPr bwMode="auto">
            <a:xfrm>
              <a:off x="950913" y="3433763"/>
              <a:ext cx="7278687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整式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：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3737" name="对象 6">
              <a:extLst>
                <a:ext uri="{FF2B5EF4-FFF2-40B4-BE49-F238E27FC236}">
                  <a16:creationId xmlns:a16="http://schemas.microsoft.com/office/drawing/2014/main" xmlns="" id="{FE24FE4F-7DD5-48E7-ADFE-25CD608AD64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78309011"/>
                </p:ext>
              </p:extLst>
            </p:nvPr>
          </p:nvGraphicFramePr>
          <p:xfrm>
            <a:off x="1906588" y="3305175"/>
            <a:ext cx="4746625" cy="91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865" name="Equation" r:id="rId7" imgW="2171520" imgH="419040" progId="Equation.DSMT4">
                    <p:embed/>
                  </p:oleObj>
                </mc:Choice>
                <mc:Fallback>
                  <p:oleObj name="Equation" r:id="rId7" imgW="2171520" imgH="419040" progId="Equation.DSMT4">
                    <p:embed/>
                    <p:pic>
                      <p:nvPicPr>
                        <p:cNvPr id="0" name="对象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06588" y="3305175"/>
                          <a:ext cx="4746625" cy="9175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8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7">
            <a:extLst>
              <a:ext uri="{FF2B5EF4-FFF2-40B4-BE49-F238E27FC236}">
                <a16:creationId xmlns:a16="http://schemas.microsoft.com/office/drawing/2014/main" xmlns="" id="{F6A837B5-B941-4DE0-8FFB-8A6B278F21EE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76250"/>
            <a:ext cx="2479675" cy="491632"/>
            <a:chOff x="5083" y="1100"/>
            <a:chExt cx="3905" cy="778"/>
          </a:xfrm>
        </p:grpSpPr>
        <p:grpSp>
          <p:nvGrpSpPr>
            <p:cNvPr id="22" name="组合 1">
              <a:extLst>
                <a:ext uri="{FF2B5EF4-FFF2-40B4-BE49-F238E27FC236}">
                  <a16:creationId xmlns:a16="http://schemas.microsoft.com/office/drawing/2014/main" xmlns="" id="{F34AA96A-E7CB-440F-8597-BBB43B2B845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233A9B1D-715A-4388-AF4A-756654C10606}"/>
                  </a:ext>
                </a:extLst>
              </p:cNvPr>
              <p:cNvSpPr/>
              <p:nvPr/>
            </p:nvSpPr>
            <p:spPr>
              <a:xfrm rot="3000000">
                <a:off x="4021298" y="597721"/>
                <a:ext cx="419757" cy="418870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5645373D-A6EE-4C60-9F9A-86E223B1F5A0}"/>
                  </a:ext>
                </a:extLst>
              </p:cNvPr>
              <p:cNvSpPr/>
              <p:nvPr/>
            </p:nvSpPr>
            <p:spPr>
              <a:xfrm rot="3000000">
                <a:off x="4478652" y="597720"/>
                <a:ext cx="419757" cy="41887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3B349AA3-2A11-4D81-B833-6C4AB245B387}"/>
                  </a:ext>
                </a:extLst>
              </p:cNvPr>
              <p:cNvSpPr/>
              <p:nvPr/>
            </p:nvSpPr>
            <p:spPr>
              <a:xfrm rot="3000000">
                <a:off x="4936006" y="597721"/>
                <a:ext cx="419757" cy="418870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F0C142BE-7577-41D5-BDD9-54C984AF4BA3}"/>
                  </a:ext>
                </a:extLst>
              </p:cNvPr>
              <p:cNvSpPr/>
              <p:nvPr/>
            </p:nvSpPr>
            <p:spPr>
              <a:xfrm rot="3000000">
                <a:off x="3563945" y="597720"/>
                <a:ext cx="419757" cy="41887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E47A83F3-E537-4371-9516-87A17BABAE62}"/>
                  </a:ext>
                </a:extLst>
              </p:cNvPr>
              <p:cNvSpPr/>
              <p:nvPr/>
            </p:nvSpPr>
            <p:spPr>
              <a:xfrm rot="3000000">
                <a:off x="5393360" y="597720"/>
                <a:ext cx="419757" cy="41887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3" name="TextBox 15">
              <a:extLst>
                <a:ext uri="{FF2B5EF4-FFF2-40B4-BE49-F238E27FC236}">
                  <a16:creationId xmlns:a16="http://schemas.microsoft.com/office/drawing/2014/main" xmlns="" id="{18436624-8202-4020-91C6-3F3B717631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4759" name="文本框 3">
                <a:extLst>
                  <a:ext uri="{FF2B5EF4-FFF2-40B4-BE49-F238E27FC236}">
                    <a16:creationId xmlns:a16="http://schemas.microsoft.com/office/drawing/2014/main" xmlns="" id="{4B8BD228-0A58-4D3E-B80D-575C4D82B32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76300" y="1044575"/>
                <a:ext cx="7753350" cy="31724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完成下列各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题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要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使分式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1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zh-CN" altLang="en-US" sz="2400" b="1" i="1" dirty="0" smtClean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有意义，则</a:t>
                </a:r>
                <a:r>
                  <a:rPr lang="zh-CN" altLang="en-US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的取值范围为　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________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当</a:t>
                </a:r>
                <a:r>
                  <a:rPr lang="zh-CN" altLang="en-US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1时，分式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1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1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zh-CN" altLang="en-US" sz="2400" b="1" i="1" dirty="0" smtClean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的值是</a:t>
                </a:r>
                <a:r>
                  <a:rPr lang="zh-CN" altLang="en-US" sz="2400" b="1" u="sng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若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000" b="1" i="1" dirty="0" smtClean="0"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latin typeface="+mn-lt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x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en-US" altLang="zh-CN" sz="2000" b="1" i="0" dirty="0" smtClean="0">
                                <a:latin typeface="+mn-lt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0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20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1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0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20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zh-CN" altLang="en-US" sz="2000" b="1" i="1" dirty="0" smtClean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值为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0，则</a:t>
                </a:r>
                <a:r>
                  <a:rPr lang="zh-CN" altLang="en-US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的值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为</a:t>
                </a:r>
                <a:r>
                  <a:rPr lang="zh-CN" altLang="en-US" sz="2400" b="1" u="sng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en-US" sz="2400" b="1" u="sng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4759" name="文本框 3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4B8BD228-0A58-4D3E-B80D-575C4D82B3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76300" y="1044575"/>
                <a:ext cx="7753350" cy="3172472"/>
              </a:xfrm>
              <a:prstGeom prst="rect">
                <a:avLst/>
              </a:prstGeom>
              <a:blipFill rotWithShape="0">
                <a:blip r:embed="rId2"/>
                <a:stretch>
                  <a:fillRect l="-125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902421D-25B1-4781-9536-D30734661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0319" y="1633412"/>
            <a:ext cx="14046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5D84AF1-636E-4036-B6AD-C216DF8F9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5987" y="3445834"/>
            <a:ext cx="6791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6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7">
            <a:extLst>
              <a:ext uri="{FF2B5EF4-FFF2-40B4-BE49-F238E27FC236}">
                <a16:creationId xmlns:a16="http://schemas.microsoft.com/office/drawing/2014/main" xmlns="" id="{F6A837B5-B941-4DE0-8FFB-8A6B278F21EE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76250"/>
            <a:ext cx="2479675" cy="491632"/>
            <a:chOff x="5083" y="1100"/>
            <a:chExt cx="3905" cy="778"/>
          </a:xfrm>
        </p:grpSpPr>
        <p:grpSp>
          <p:nvGrpSpPr>
            <p:cNvPr id="19" name="组合 1">
              <a:extLst>
                <a:ext uri="{FF2B5EF4-FFF2-40B4-BE49-F238E27FC236}">
                  <a16:creationId xmlns:a16="http://schemas.microsoft.com/office/drawing/2014/main" xmlns="" id="{F34AA96A-E7CB-440F-8597-BBB43B2B845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233A9B1D-715A-4388-AF4A-756654C10606}"/>
                  </a:ext>
                </a:extLst>
              </p:cNvPr>
              <p:cNvSpPr/>
              <p:nvPr/>
            </p:nvSpPr>
            <p:spPr>
              <a:xfrm rot="3000000">
                <a:off x="4021298" y="597721"/>
                <a:ext cx="419757" cy="418870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:a16="http://schemas.microsoft.com/office/drawing/2014/main" xmlns="" id="{5645373D-A6EE-4C60-9F9A-86E223B1F5A0}"/>
                  </a:ext>
                </a:extLst>
              </p:cNvPr>
              <p:cNvSpPr/>
              <p:nvPr/>
            </p:nvSpPr>
            <p:spPr>
              <a:xfrm rot="3000000">
                <a:off x="4478652" y="597720"/>
                <a:ext cx="419757" cy="41887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3B349AA3-2A11-4D81-B833-6C4AB245B387}"/>
                  </a:ext>
                </a:extLst>
              </p:cNvPr>
              <p:cNvSpPr/>
              <p:nvPr/>
            </p:nvSpPr>
            <p:spPr>
              <a:xfrm rot="3000000">
                <a:off x="4936006" y="597721"/>
                <a:ext cx="419757" cy="418870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F0C142BE-7577-41D5-BDD9-54C984AF4BA3}"/>
                  </a:ext>
                </a:extLst>
              </p:cNvPr>
              <p:cNvSpPr/>
              <p:nvPr/>
            </p:nvSpPr>
            <p:spPr>
              <a:xfrm rot="3000000">
                <a:off x="3563945" y="597720"/>
                <a:ext cx="419757" cy="41887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E47A83F3-E537-4371-9516-87A17BABAE62}"/>
                  </a:ext>
                </a:extLst>
              </p:cNvPr>
              <p:cNvSpPr/>
              <p:nvPr/>
            </p:nvSpPr>
            <p:spPr>
              <a:xfrm rot="3000000">
                <a:off x="5393360" y="597720"/>
                <a:ext cx="419757" cy="41887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" name="TextBox 15">
              <a:extLst>
                <a:ext uri="{FF2B5EF4-FFF2-40B4-BE49-F238E27FC236}">
                  <a16:creationId xmlns:a16="http://schemas.microsoft.com/office/drawing/2014/main" xmlns="" id="{18436624-8202-4020-91C6-3F3B717631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889264" y="2442761"/>
                <a:ext cx="377026" cy="6725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+mn-lt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+mn-lt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9264" y="2442761"/>
                <a:ext cx="377026" cy="67255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7" name="组合 3">
            <a:extLst>
              <a:ext uri="{FF2B5EF4-FFF2-40B4-BE49-F238E27FC236}">
                <a16:creationId xmlns:a16="http://schemas.microsoft.com/office/drawing/2014/main" xmlns="" id="{BDF2F482-4F2B-4096-B7CC-4ED4CA55933D}"/>
              </a:ext>
            </a:extLst>
          </p:cNvPr>
          <p:cNvGrpSpPr>
            <a:grpSpLocks/>
          </p:cNvGrpSpPr>
          <p:nvPr/>
        </p:nvGrpSpPr>
        <p:grpSpPr bwMode="auto">
          <a:xfrm>
            <a:off x="769938" y="1317625"/>
            <a:ext cx="7697787" cy="1270000"/>
            <a:chOff x="912813" y="333361"/>
            <a:chExt cx="7697787" cy="1270937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823B8380-67F8-4B06-AA21-A452F920E18D}"/>
                </a:ext>
              </a:extLst>
            </p:cNvPr>
            <p:cNvSpPr/>
            <p:nvPr/>
          </p:nvSpPr>
          <p:spPr bwMode="auto">
            <a:xfrm>
              <a:off x="912813" y="404852"/>
              <a:ext cx="7697787" cy="11994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当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取何值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时，分式              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有意义？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取何值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时，分式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的值为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5779" name="对象 6">
              <a:extLst>
                <a:ext uri="{FF2B5EF4-FFF2-40B4-BE49-F238E27FC236}">
                  <a16:creationId xmlns:a16="http://schemas.microsoft.com/office/drawing/2014/main" xmlns="" id="{186F2F6F-BC6A-4CC3-AF78-4C64D6FC5A6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45635087"/>
                </p:ext>
              </p:extLst>
            </p:nvPr>
          </p:nvGraphicFramePr>
          <p:xfrm>
            <a:off x="4187825" y="333361"/>
            <a:ext cx="1230313" cy="8547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911" name="Equation" r:id="rId3" imgW="622080" imgH="431640" progId="Equation.DSMT4">
                    <p:embed/>
                  </p:oleObj>
                </mc:Choice>
                <mc:Fallback>
                  <p:oleObj name="Equation" r:id="rId3" imgW="622080" imgH="431640" progId="Equation.DSMT4">
                    <p:embed/>
                    <p:pic>
                      <p:nvPicPr>
                        <p:cNvPr id="0" name="对象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87825" y="333361"/>
                          <a:ext cx="1230313" cy="8547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E577936-B741-4F1F-BC9C-6CBB98313F0A}"/>
              </a:ext>
            </a:extLst>
          </p:cNvPr>
          <p:cNvSpPr/>
          <p:nvPr/>
        </p:nvSpPr>
        <p:spPr bwMode="auto">
          <a:xfrm>
            <a:off x="912813" y="2922577"/>
            <a:ext cx="7278687" cy="11985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      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时，分式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意义；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时，分式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的值为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0.</a:t>
            </a:r>
          </a:p>
        </p:txBody>
      </p:sp>
      <p:graphicFrame>
        <p:nvGraphicFramePr>
          <p:cNvPr id="75782" name="对象 6">
            <a:extLst>
              <a:ext uri="{FF2B5EF4-FFF2-40B4-BE49-F238E27FC236}">
                <a16:creationId xmlns:a16="http://schemas.microsoft.com/office/drawing/2014/main" xmlns="" id="{332CC9E4-49F4-4BE2-BC48-82A9DBF45F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679008"/>
              </p:ext>
            </p:extLst>
          </p:nvPr>
        </p:nvGraphicFramePr>
        <p:xfrm>
          <a:off x="1549248" y="3605349"/>
          <a:ext cx="1183433" cy="441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12" name="Equation" r:id="rId5" imgW="457200" imgH="177480" progId="Equation.DSMT4">
                  <p:embed/>
                </p:oleObj>
              </mc:Choice>
              <mc:Fallback>
                <p:oleObj name="Equation" r:id="rId5" imgW="457200" imgH="177480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9248" y="3605349"/>
                        <a:ext cx="1183433" cy="4419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3" name="对象 9">
            <a:extLst>
              <a:ext uri="{FF2B5EF4-FFF2-40B4-BE49-F238E27FC236}">
                <a16:creationId xmlns:a16="http://schemas.microsoft.com/office/drawing/2014/main" xmlns="" id="{1B126D1B-E20F-4566-BEE7-823CF42DED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62306"/>
              </p:ext>
            </p:extLst>
          </p:nvPr>
        </p:nvGraphicFramePr>
        <p:xfrm>
          <a:off x="1505277" y="2922578"/>
          <a:ext cx="1472474" cy="4603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13" name="Equation" r:id="rId7" imgW="545760" imgH="177480" progId="Equation.DSMT4">
                  <p:embed/>
                </p:oleObj>
              </mc:Choice>
              <mc:Fallback>
                <p:oleObj name="Equation" r:id="rId7" imgW="545760" imgH="177480" progId="Equation.DSMT4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5277" y="2922578"/>
                        <a:ext cx="1472474" cy="4603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5789" name="组合 6">
            <a:extLst>
              <a:ext uri="{FF2B5EF4-FFF2-40B4-BE49-F238E27FC236}">
                <a16:creationId xmlns:a16="http://schemas.microsoft.com/office/drawing/2014/main" xmlns="" id="{63B76281-0A7D-4407-BC51-F315B3B8F8E2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516889"/>
            <a:ext cx="2480310" cy="500049"/>
            <a:chOff x="5060" y="904"/>
            <a:chExt cx="3905" cy="787"/>
          </a:xfrm>
        </p:grpSpPr>
        <p:grpSp>
          <p:nvGrpSpPr>
            <p:cNvPr id="75790" name="组合 21">
              <a:extLst>
                <a:ext uri="{FF2B5EF4-FFF2-40B4-BE49-F238E27FC236}">
                  <a16:creationId xmlns:a16="http://schemas.microsoft.com/office/drawing/2014/main" xmlns="" id="{DB772FD7-D3D2-4EF3-B901-A0658897AAF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1058A4E9-F256-4CDE-9F9B-1BE4C5E54EFD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3F2A5AC8-987A-4E2C-9B0E-473EF10BC481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8A100150-2A5A-4425-AE51-0D188C7C8134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09D9B14A-D491-40CF-86C7-3E8D1D8D5172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" name="缺角矩形 2">
                <a:extLst>
                  <a:ext uri="{FF2B5EF4-FFF2-40B4-BE49-F238E27FC236}">
                    <a16:creationId xmlns:a16="http://schemas.microsoft.com/office/drawing/2014/main" xmlns="" id="{95A4BB14-26D0-45F8-9E89-6D5F4D38BD64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5796" name="TextBox 15">
              <a:extLst>
                <a:ext uri="{FF2B5EF4-FFF2-40B4-BE49-F238E27FC236}">
                  <a16:creationId xmlns:a16="http://schemas.microsoft.com/office/drawing/2014/main" xmlns="" id="{2119DC6C-B87C-4B7A-A2C0-C40A2DE004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7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338" y="-49598"/>
            <a:ext cx="2006600" cy="477213"/>
            <a:chOff x="100" y="59"/>
            <a:chExt cx="3160" cy="752"/>
          </a:xfrm>
        </p:grpSpPr>
        <p:cxnSp>
          <p:nvCxnSpPr>
            <p:cNvPr id="28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59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0" name="文本框 61449">
            <a:extLst>
              <a:ext uri="{FF2B5EF4-FFF2-40B4-BE49-F238E27FC236}">
                <a16:creationId xmlns:a16="http://schemas.microsoft.com/office/drawing/2014/main" xmlns="" id="{168AE4EB-825E-44A7-B4F1-99B896A58F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408" y="1601303"/>
            <a:ext cx="660543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的值为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              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分式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无意义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的值为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正数；           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的值为负数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AC6086E4-B23C-4C3D-A006-1FB8164B6F67}"/>
              </a:ext>
            </a:extLst>
          </p:cNvPr>
          <p:cNvGrpSpPr>
            <a:grpSpLocks/>
          </p:cNvGrpSpPr>
          <p:nvPr/>
        </p:nvGrpSpPr>
        <p:grpSpPr bwMode="auto">
          <a:xfrm>
            <a:off x="1085611" y="986764"/>
            <a:ext cx="6343015" cy="649287"/>
            <a:chOff x="2043" y="1702"/>
            <a:chExt cx="9991" cy="1022"/>
          </a:xfrm>
        </p:grpSpPr>
        <p:sp>
          <p:nvSpPr>
            <p:cNvPr id="76805" name="文本框 61446">
              <a:extLst>
                <a:ext uri="{FF2B5EF4-FFF2-40B4-BE49-F238E27FC236}">
                  <a16:creationId xmlns:a16="http://schemas.microsoft.com/office/drawing/2014/main" xmlns="" id="{91E607C0-6FB0-47D6-8137-EEC58D41E9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3" y="1814"/>
              <a:ext cx="9991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已知                     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取何值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时，满足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</a:p>
          </p:txBody>
        </p:sp>
        <p:graphicFrame>
          <p:nvGraphicFramePr>
            <p:cNvPr id="76806" name="对象 2">
              <a:extLst>
                <a:ext uri="{FF2B5EF4-FFF2-40B4-BE49-F238E27FC236}">
                  <a16:creationId xmlns:a16="http://schemas.microsoft.com/office/drawing/2014/main" xmlns="" id="{AA16C91A-2034-421B-A87F-2896FF0BDCDB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46643059"/>
                </p:ext>
              </p:extLst>
            </p:nvPr>
          </p:nvGraphicFramePr>
          <p:xfrm>
            <a:off x="3183" y="1702"/>
            <a:ext cx="2435" cy="10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018" name="Equation" r:id="rId3" imgW="698400" imgH="393480" progId="Equation.DSMT4">
                    <p:embed/>
                  </p:oleObj>
                </mc:Choice>
                <mc:Fallback>
                  <p:oleObj name="Equation" r:id="rId3" imgW="698400" imgH="393480" progId="Equation.DSMT4">
                    <p:embed/>
                    <p:pic>
                      <p:nvPicPr>
                        <p:cNvPr id="0" name="对象 2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83" y="1702"/>
                          <a:ext cx="2435" cy="10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6812" name="组合 2">
            <a:extLst>
              <a:ext uri="{FF2B5EF4-FFF2-40B4-BE49-F238E27FC236}">
                <a16:creationId xmlns:a16="http://schemas.microsoft.com/office/drawing/2014/main" xmlns="" id="{A791AAB4-8343-4E67-B223-D0FE9F071FD4}"/>
              </a:ext>
            </a:extLst>
          </p:cNvPr>
          <p:cNvGrpSpPr>
            <a:grpSpLocks/>
          </p:cNvGrpSpPr>
          <p:nvPr/>
        </p:nvGrpSpPr>
        <p:grpSpPr bwMode="auto">
          <a:xfrm>
            <a:off x="3332956" y="461013"/>
            <a:ext cx="2478723" cy="500685"/>
            <a:chOff x="5060" y="905"/>
            <a:chExt cx="3905" cy="788"/>
          </a:xfrm>
        </p:grpSpPr>
        <p:grpSp>
          <p:nvGrpSpPr>
            <p:cNvPr id="76813" name="组合 6">
              <a:extLst>
                <a:ext uri="{FF2B5EF4-FFF2-40B4-BE49-F238E27FC236}">
                  <a16:creationId xmlns:a16="http://schemas.microsoft.com/office/drawing/2014/main" xmlns="" id="{182CD318-25A9-4BC0-A86A-F96F29CAA6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:a16="http://schemas.microsoft.com/office/drawing/2014/main" xmlns="" id="{F4ED0848-EABA-4D5C-A74B-181E58B68AEA}"/>
                  </a:ext>
                </a:extLst>
              </p:cNvPr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:a16="http://schemas.microsoft.com/office/drawing/2014/main" xmlns="" id="{83484014-0820-4DB1-8175-F08F8B0219E4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B8BEFC0F-32F6-4D53-85C4-EB9FCD89AB1C}"/>
                  </a:ext>
                </a:extLst>
              </p:cNvPr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xmlns="" id="{A73BB30B-81A1-4BCF-9423-E3B5FE29CD78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缺角矩形 12">
                <a:extLst>
                  <a:ext uri="{FF2B5EF4-FFF2-40B4-BE49-F238E27FC236}">
                    <a16:creationId xmlns:a16="http://schemas.microsoft.com/office/drawing/2014/main" xmlns="" id="{20FCC095-41C2-4779-AA66-A0A2C06C1FBF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6819" name="TextBox 15">
              <a:extLst>
                <a:ext uri="{FF2B5EF4-FFF2-40B4-BE49-F238E27FC236}">
                  <a16:creationId xmlns:a16="http://schemas.microsoft.com/office/drawing/2014/main" xmlns="" id="{D2252EF6-828C-4A0F-B5E4-7E160249E4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拓</a:t>
              </a:r>
              <a:r>
                <a:rPr lang="zh-CN" altLang="en-US" sz="2500" b="1" dirty="0" smtClean="0">
                  <a:solidFill>
                    <a:schemeClr val="bg1"/>
                  </a:solidFill>
                  <a:latin typeface="宋体" panose="02010600030101010101" pitchFamily="2" charset="-122"/>
                </a:rPr>
                <a:t>广探究题</a:t>
              </a:r>
              <a:endParaRPr lang="en-US" altLang="zh-CN" sz="25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76821" name="文本框 4">
            <a:extLst>
              <a:ext uri="{FF2B5EF4-FFF2-40B4-BE49-F238E27FC236}">
                <a16:creationId xmlns:a16="http://schemas.microsoft.com/office/drawing/2014/main" xmlns="" id="{80C5AC8B-6A3E-4ED5-84DA-B3CD6C1E19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" y="2779713"/>
            <a:ext cx="7489825" cy="1938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的值为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；  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      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时，分式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无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意义；</a:t>
            </a:r>
            <a:endParaRPr lang="zh-CN" altLang="en-US" sz="20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</a:t>
            </a:r>
          </a:p>
          <a:p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                        或                        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解得： 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0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0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(4)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                        或                      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解得：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＞1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＜</a:t>
            </a:r>
          </a:p>
        </p:txBody>
      </p:sp>
      <p:graphicFrame>
        <p:nvGraphicFramePr>
          <p:cNvPr id="76822" name="对象 5">
            <a:hlinkClick r:id="" action="ppaction://ole?verb=1"/>
            <a:extLst>
              <a:ext uri="{FF2B5EF4-FFF2-40B4-BE49-F238E27FC236}">
                <a16:creationId xmlns:a16="http://schemas.microsoft.com/office/drawing/2014/main" xmlns="" id="{E20B1C42-BD01-43D9-A9F1-2D888FE4C5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6448614"/>
              </p:ext>
            </p:extLst>
          </p:nvPr>
        </p:nvGraphicFramePr>
        <p:xfrm>
          <a:off x="5064130" y="2779713"/>
          <a:ext cx="162484" cy="393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19" name="Equation" r:id="rId5" imgW="152280" imgH="393480" progId="Equation.DSMT4">
                  <p:embed/>
                </p:oleObj>
              </mc:Choice>
              <mc:Fallback>
                <p:oleObj name="Equation" r:id="rId5" imgW="152280" imgH="39348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4130" y="2779713"/>
                        <a:ext cx="162484" cy="3935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930225" y="3161234"/>
            <a:ext cx="1569999" cy="886829"/>
            <a:chOff x="1930225" y="3161234"/>
            <a:chExt cx="1569999" cy="886829"/>
          </a:xfrm>
        </p:grpSpPr>
        <p:sp>
          <p:nvSpPr>
            <p:cNvPr id="7" name="左大括号 6">
              <a:extLst>
                <a:ext uri="{FF2B5EF4-FFF2-40B4-BE49-F238E27FC236}">
                  <a16:creationId xmlns:a16="http://schemas.microsoft.com/office/drawing/2014/main" xmlns="" id="{24EC4644-EC83-4061-8D17-4F40776B47CE}"/>
                </a:ext>
              </a:extLst>
            </p:cNvPr>
            <p:cNvSpPr/>
            <p:nvPr/>
          </p:nvSpPr>
          <p:spPr bwMode="auto">
            <a:xfrm>
              <a:off x="1930225" y="3324380"/>
              <a:ext cx="238310" cy="663376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lang="zh-CN" altLang="en-US" sz="20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6824" name="文本框 8">
              <a:extLst>
                <a:ext uri="{FF2B5EF4-FFF2-40B4-BE49-F238E27FC236}">
                  <a16:creationId xmlns:a16="http://schemas.microsoft.com/office/drawing/2014/main" xmlns="" id="{FE1CED0F-1295-42FC-9A6B-BA92C55EA4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9888" y="3161234"/>
              <a:ext cx="1330336" cy="39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–1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＞0</a:t>
              </a:r>
            </a:p>
          </p:txBody>
        </p:sp>
        <p:sp>
          <p:nvSpPr>
            <p:cNvPr id="76825" name="文本框 13">
              <a:extLst>
                <a:ext uri="{FF2B5EF4-FFF2-40B4-BE49-F238E27FC236}">
                  <a16:creationId xmlns:a16="http://schemas.microsoft.com/office/drawing/2014/main" xmlns="" id="{F1A3736E-A74C-4E4F-B5D8-35B519106F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0255" y="3648133"/>
              <a:ext cx="1307994" cy="39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2–3</a:t>
              </a:r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＞0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37378" y="3056490"/>
            <a:ext cx="1428503" cy="915396"/>
            <a:chOff x="3837378" y="3056490"/>
            <a:chExt cx="1428503" cy="915396"/>
          </a:xfrm>
        </p:grpSpPr>
        <p:sp>
          <p:nvSpPr>
            <p:cNvPr id="15" name="左大括号 14">
              <a:extLst>
                <a:ext uri="{FF2B5EF4-FFF2-40B4-BE49-F238E27FC236}">
                  <a16:creationId xmlns:a16="http://schemas.microsoft.com/office/drawing/2014/main" xmlns="" id="{8B06EAA3-A19F-435F-BF93-ECAC92AC6552}"/>
                </a:ext>
              </a:extLst>
            </p:cNvPr>
            <p:cNvSpPr/>
            <p:nvPr/>
          </p:nvSpPr>
          <p:spPr bwMode="auto">
            <a:xfrm>
              <a:off x="3837378" y="3173295"/>
              <a:ext cx="98167" cy="766850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lang="zh-CN" altLang="en-US" sz="20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6827" name="文本框 15">
              <a:extLst>
                <a:ext uri="{FF2B5EF4-FFF2-40B4-BE49-F238E27FC236}">
                  <a16:creationId xmlns:a16="http://schemas.microsoft.com/office/drawing/2014/main" xmlns="" id="{947EE56F-8E09-4ECF-96CA-8614CC53F6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35545" y="3056490"/>
              <a:ext cx="1330336" cy="39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–1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＜0</a:t>
              </a:r>
            </a:p>
          </p:txBody>
        </p:sp>
        <p:sp>
          <p:nvSpPr>
            <p:cNvPr id="76828" name="文本框 16">
              <a:extLst>
                <a:ext uri="{FF2B5EF4-FFF2-40B4-BE49-F238E27FC236}">
                  <a16:creationId xmlns:a16="http://schemas.microsoft.com/office/drawing/2014/main" xmlns="" id="{0DFC9D69-7A7F-4358-B370-BDC204CBD7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7887" y="3571956"/>
              <a:ext cx="1307994" cy="39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2–3</a:t>
              </a:r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＜0</a:t>
              </a:r>
            </a:p>
          </p:txBody>
        </p:sp>
      </p:grpSp>
      <p:graphicFrame>
        <p:nvGraphicFramePr>
          <p:cNvPr id="76829" name="对象 17">
            <a:hlinkClick r:id="" action="ppaction://ole?verb=1"/>
            <a:extLst>
              <a:ext uri="{FF2B5EF4-FFF2-40B4-BE49-F238E27FC236}">
                <a16:creationId xmlns:a16="http://schemas.microsoft.com/office/drawing/2014/main" xmlns="" id="{297DE8EB-5D7C-47D8-BBB4-56E09D122E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692962"/>
              </p:ext>
            </p:extLst>
          </p:nvPr>
        </p:nvGraphicFramePr>
        <p:xfrm>
          <a:off x="5848792" y="3418332"/>
          <a:ext cx="162484" cy="393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20" name="Equation" r:id="rId7" imgW="152280" imgH="393480" progId="Equation.DSMT4">
                  <p:embed/>
                </p:oleObj>
              </mc:Choice>
              <mc:Fallback>
                <p:oleObj name="Equation" r:id="rId7" imgW="152280" imgH="393480" progId="Equation.DSMT4">
                  <p:embed/>
                  <p:pic>
                    <p:nvPicPr>
                      <p:cNvPr id="0" name="对象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8792" y="3418332"/>
                        <a:ext cx="162484" cy="3935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1955951" y="4035367"/>
            <a:ext cx="1532087" cy="873498"/>
            <a:chOff x="1955951" y="4035367"/>
            <a:chExt cx="1532087" cy="873498"/>
          </a:xfrm>
        </p:grpSpPr>
        <p:sp>
          <p:nvSpPr>
            <p:cNvPr id="19" name="左大括号 18">
              <a:extLst>
                <a:ext uri="{FF2B5EF4-FFF2-40B4-BE49-F238E27FC236}">
                  <a16:creationId xmlns:a16="http://schemas.microsoft.com/office/drawing/2014/main" xmlns="" id="{3C174D8C-8D97-4F58-B88D-3AC9F5F472E5}"/>
                </a:ext>
              </a:extLst>
            </p:cNvPr>
            <p:cNvSpPr/>
            <p:nvPr/>
          </p:nvSpPr>
          <p:spPr bwMode="auto">
            <a:xfrm>
              <a:off x="1955951" y="4170581"/>
              <a:ext cx="240341" cy="663376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lang="zh-CN" altLang="en-US" sz="20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6831" name="文本框 20">
              <a:extLst>
                <a:ext uri="{FF2B5EF4-FFF2-40B4-BE49-F238E27FC236}">
                  <a16:creationId xmlns:a16="http://schemas.microsoft.com/office/drawing/2014/main" xmlns="" id="{8FC5B981-CA6F-4414-9E07-FCFEE13E21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7702" y="4035367"/>
              <a:ext cx="1330336" cy="39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–1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＞0</a:t>
              </a:r>
            </a:p>
          </p:txBody>
        </p:sp>
        <p:sp>
          <p:nvSpPr>
            <p:cNvPr id="76832" name="文本框 23">
              <a:extLst>
                <a:ext uri="{FF2B5EF4-FFF2-40B4-BE49-F238E27FC236}">
                  <a16:creationId xmlns:a16="http://schemas.microsoft.com/office/drawing/2014/main" xmlns="" id="{9E664C63-EAFF-48B5-8A01-28C2B00C53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7702" y="4508935"/>
              <a:ext cx="1307994" cy="39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2–3</a:t>
              </a:r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＜0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844148" y="4045524"/>
            <a:ext cx="1458292" cy="886829"/>
            <a:chOff x="3844148" y="4045524"/>
            <a:chExt cx="1458292" cy="886829"/>
          </a:xfrm>
        </p:grpSpPr>
        <p:sp>
          <p:nvSpPr>
            <p:cNvPr id="25" name="左大括号 24">
              <a:extLst>
                <a:ext uri="{FF2B5EF4-FFF2-40B4-BE49-F238E27FC236}">
                  <a16:creationId xmlns:a16="http://schemas.microsoft.com/office/drawing/2014/main" xmlns="" id="{B53BDA91-3163-4884-82A4-06C17D751006}"/>
                </a:ext>
              </a:extLst>
            </p:cNvPr>
            <p:cNvSpPr/>
            <p:nvPr/>
          </p:nvSpPr>
          <p:spPr bwMode="auto">
            <a:xfrm>
              <a:off x="3844148" y="4084882"/>
              <a:ext cx="98167" cy="766850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lang="zh-CN" altLang="en-US" sz="20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6834" name="文本框 25">
              <a:extLst>
                <a:ext uri="{FF2B5EF4-FFF2-40B4-BE49-F238E27FC236}">
                  <a16:creationId xmlns:a16="http://schemas.microsoft.com/office/drawing/2014/main" xmlns="" id="{D6FB9F31-F51C-4CA2-BDF2-BA032A333D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72104" y="4045524"/>
              <a:ext cx="1330336" cy="39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–1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＜0</a:t>
              </a:r>
            </a:p>
          </p:txBody>
        </p:sp>
        <p:sp>
          <p:nvSpPr>
            <p:cNvPr id="76835" name="文本框 26">
              <a:extLst>
                <a:ext uri="{FF2B5EF4-FFF2-40B4-BE49-F238E27FC236}">
                  <a16:creationId xmlns:a16="http://schemas.microsoft.com/office/drawing/2014/main" xmlns="" id="{FD6C7F61-8E42-4C3D-9B62-A8A9ED0E6F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72104" y="4532423"/>
              <a:ext cx="1307994" cy="39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2–3</a:t>
              </a:r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＞0</a:t>
              </a:r>
            </a:p>
          </p:txBody>
        </p:sp>
      </p:grpSp>
      <p:graphicFrame>
        <p:nvGraphicFramePr>
          <p:cNvPr id="76836" name="对象 27">
            <a:hlinkClick r:id="" action="ppaction://ole?verb=1"/>
            <a:extLst>
              <a:ext uri="{FF2B5EF4-FFF2-40B4-BE49-F238E27FC236}">
                <a16:creationId xmlns:a16="http://schemas.microsoft.com/office/drawing/2014/main" xmlns="" id="{E467A71D-E1AB-4269-924D-F7D4D9CB6D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9016389"/>
              </p:ext>
            </p:extLst>
          </p:nvPr>
        </p:nvGraphicFramePr>
        <p:xfrm>
          <a:off x="7039662" y="4183277"/>
          <a:ext cx="255235" cy="617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21" name="Equation" r:id="rId9" imgW="152280" imgH="393480" progId="Equation.DSMT4">
                  <p:embed/>
                </p:oleObj>
              </mc:Choice>
              <mc:Fallback>
                <p:oleObj name="Equation" r:id="rId9" imgW="152280" imgH="393480" progId="Equation.DSMT4">
                  <p:embed/>
                  <p:pic>
                    <p:nvPicPr>
                      <p:cNvPr id="0" name="对象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9662" y="4183277"/>
                        <a:ext cx="255235" cy="6176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8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338" y="-40714"/>
            <a:ext cx="2006600" cy="477213"/>
            <a:chOff x="100" y="73"/>
            <a:chExt cx="3160" cy="752"/>
          </a:xfrm>
        </p:grpSpPr>
        <p:cxnSp>
          <p:nvCxnSpPr>
            <p:cNvPr id="39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41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6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6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6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6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6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6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6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6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>
            <a:extLst>
              <a:ext uri="{FF2B5EF4-FFF2-40B4-BE49-F238E27FC236}">
                <a16:creationId xmlns:a16="http://schemas.microsoft.com/office/drawing/2014/main" xmlns="" id="{645A87B9-979D-4ECB-8017-6596A0DF6CA7}"/>
              </a:ext>
            </a:extLst>
          </p:cNvPr>
          <p:cNvSpPr/>
          <p:nvPr/>
        </p:nvSpPr>
        <p:spPr>
          <a:xfrm>
            <a:off x="4110038" y="463151"/>
            <a:ext cx="3910013" cy="12604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b="1" noProof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b="1" i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b="1" i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表示两个整式，且</a:t>
            </a:r>
            <a:r>
              <a:rPr lang="en-US" altLang="zh-CN" b="1" i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中含有字母，那么式子     叫做分式</a:t>
            </a:r>
            <a:r>
              <a:rPr lang="en-US" altLang="zh-CN" b="1" noProof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整式与分式的根本区别在于分母中含有字母</a:t>
            </a:r>
            <a:r>
              <a:rPr lang="en-US" altLang="zh-CN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B49DB2D-1559-4AED-9EB2-BBC3E3F190C0}"/>
              </a:ext>
            </a:extLst>
          </p:cNvPr>
          <p:cNvSpPr/>
          <p:nvPr/>
        </p:nvSpPr>
        <p:spPr>
          <a:xfrm>
            <a:off x="696913" y="1978025"/>
            <a:ext cx="573087" cy="1042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</a:p>
          <a:p>
            <a:pPr algn="ctr"/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式</a:t>
            </a:r>
          </a:p>
        </p:txBody>
      </p:sp>
      <p:sp>
        <p:nvSpPr>
          <p:cNvPr id="7" name="左大括号 6">
            <a:extLst>
              <a:ext uri="{FF2B5EF4-FFF2-40B4-BE49-F238E27FC236}">
                <a16:creationId xmlns:a16="http://schemas.microsoft.com/office/drawing/2014/main" xmlns="" id="{1F8182DB-7BE2-4CB3-9030-957BA3CB6851}"/>
              </a:ext>
            </a:extLst>
          </p:cNvPr>
          <p:cNvSpPr/>
          <p:nvPr/>
        </p:nvSpPr>
        <p:spPr>
          <a:xfrm>
            <a:off x="1416050" y="741363"/>
            <a:ext cx="377825" cy="38322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FE3F2F0-670A-42D8-B744-11710183CB73}"/>
              </a:ext>
            </a:extLst>
          </p:cNvPr>
          <p:cNvSpPr/>
          <p:nvPr/>
        </p:nvSpPr>
        <p:spPr>
          <a:xfrm>
            <a:off x="1873249" y="619125"/>
            <a:ext cx="1374775" cy="4191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latin typeface="黑体" panose="02010609060101010101" pitchFamily="49" charset="-122"/>
                <a:ea typeface="黑体" panose="02010609060101010101" pitchFamily="49" charset="-122"/>
              </a:rPr>
              <a:t>定义</a:t>
            </a:r>
          </a:p>
        </p:txBody>
      </p:sp>
      <p:sp>
        <p:nvSpPr>
          <p:cNvPr id="9" name="右箭头 8">
            <a:extLst>
              <a:ext uri="{FF2B5EF4-FFF2-40B4-BE49-F238E27FC236}">
                <a16:creationId xmlns:a16="http://schemas.microsoft.com/office/drawing/2014/main" xmlns="" id="{7650BF7D-99B8-40C2-8C8D-C096E2606D66}"/>
              </a:ext>
            </a:extLst>
          </p:cNvPr>
          <p:cNvSpPr/>
          <p:nvPr/>
        </p:nvSpPr>
        <p:spPr>
          <a:xfrm>
            <a:off x="3417888" y="741363"/>
            <a:ext cx="501650" cy="76200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BFFC88C-B47E-44F8-B7CD-64A3CDBBD6B9}"/>
              </a:ext>
            </a:extLst>
          </p:cNvPr>
          <p:cNvSpPr/>
          <p:nvPr/>
        </p:nvSpPr>
        <p:spPr>
          <a:xfrm>
            <a:off x="1873250" y="1978025"/>
            <a:ext cx="1374775" cy="7683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latin typeface="黑体" panose="02010609060101010101" pitchFamily="49" charset="-122"/>
                <a:ea typeface="黑体" panose="02010609060101010101" pitchFamily="49" charset="-122"/>
              </a:rPr>
              <a:t>分式有意</a:t>
            </a:r>
          </a:p>
          <a:p>
            <a:pPr algn="ctr"/>
            <a:r>
              <a:rPr lang="zh-CN" altLang="en-US" sz="2000" b="1" noProof="1">
                <a:latin typeface="黑体" panose="02010609060101010101" pitchFamily="49" charset="-122"/>
                <a:ea typeface="黑体" panose="02010609060101010101" pitchFamily="49" charset="-122"/>
              </a:rPr>
              <a:t>义的条件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1A223C0-ABCF-4748-B6A2-EFA7139E88BD}"/>
              </a:ext>
            </a:extLst>
          </p:cNvPr>
          <p:cNvSpPr/>
          <p:nvPr/>
        </p:nvSpPr>
        <p:spPr>
          <a:xfrm>
            <a:off x="1873250" y="3022600"/>
            <a:ext cx="1374775" cy="7667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latin typeface="黑体" panose="02010609060101010101" pitchFamily="49" charset="-122"/>
                <a:ea typeface="黑体" panose="02010609060101010101" pitchFamily="49" charset="-122"/>
              </a:rPr>
              <a:t>分式无意</a:t>
            </a:r>
          </a:p>
          <a:p>
            <a:pPr algn="ctr"/>
            <a:r>
              <a:rPr lang="zh-CN" altLang="en-US" sz="2000" b="1" noProof="1">
                <a:latin typeface="黑体" panose="02010609060101010101" pitchFamily="49" charset="-122"/>
                <a:ea typeface="黑体" panose="02010609060101010101" pitchFamily="49" charset="-122"/>
              </a:rPr>
              <a:t>义的条件</a:t>
            </a:r>
          </a:p>
        </p:txBody>
      </p:sp>
      <p:sp>
        <p:nvSpPr>
          <p:cNvPr id="15" name="右箭头 14">
            <a:extLst>
              <a:ext uri="{FF2B5EF4-FFF2-40B4-BE49-F238E27FC236}">
                <a16:creationId xmlns:a16="http://schemas.microsoft.com/office/drawing/2014/main" xmlns="" id="{40590CE0-AE8A-4CAB-A2CA-BE658DE381EB}"/>
              </a:ext>
            </a:extLst>
          </p:cNvPr>
          <p:cNvSpPr/>
          <p:nvPr/>
        </p:nvSpPr>
        <p:spPr>
          <a:xfrm>
            <a:off x="3417888" y="2324100"/>
            <a:ext cx="501650" cy="76200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右箭头 15">
            <a:extLst>
              <a:ext uri="{FF2B5EF4-FFF2-40B4-BE49-F238E27FC236}">
                <a16:creationId xmlns:a16="http://schemas.microsoft.com/office/drawing/2014/main" xmlns="" id="{9FEC4D4D-901F-4960-9AD6-CB4A4F79246C}"/>
              </a:ext>
            </a:extLst>
          </p:cNvPr>
          <p:cNvSpPr/>
          <p:nvPr/>
        </p:nvSpPr>
        <p:spPr>
          <a:xfrm>
            <a:off x="3417888" y="3368675"/>
            <a:ext cx="501650" cy="74613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8" name="右箭头 17">
            <a:extLst>
              <a:ext uri="{FF2B5EF4-FFF2-40B4-BE49-F238E27FC236}">
                <a16:creationId xmlns:a16="http://schemas.microsoft.com/office/drawing/2014/main" xmlns="" id="{740E747C-BA65-4F0F-A656-BC75E04168D9}"/>
              </a:ext>
            </a:extLst>
          </p:cNvPr>
          <p:cNvSpPr/>
          <p:nvPr/>
        </p:nvSpPr>
        <p:spPr>
          <a:xfrm>
            <a:off x="3417888" y="4395788"/>
            <a:ext cx="501650" cy="74612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9" name="圆角矩形 18">
            <a:extLst>
              <a:ext uri="{FF2B5EF4-FFF2-40B4-BE49-F238E27FC236}">
                <a16:creationId xmlns:a16="http://schemas.microsoft.com/office/drawing/2014/main" xmlns="" id="{645A87B9-979D-4ECB-8017-6596A0DF6CA7}"/>
              </a:ext>
            </a:extLst>
          </p:cNvPr>
          <p:cNvSpPr/>
          <p:nvPr/>
        </p:nvSpPr>
        <p:spPr>
          <a:xfrm>
            <a:off x="4110038" y="2182813"/>
            <a:ext cx="828675" cy="5524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altLang="zh-CN" b="1" i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</a:t>
            </a:r>
          </a:p>
        </p:txBody>
      </p:sp>
      <p:sp>
        <p:nvSpPr>
          <p:cNvPr id="20" name="圆角矩形 19">
            <a:extLst>
              <a:ext uri="{FF2B5EF4-FFF2-40B4-BE49-F238E27FC236}">
                <a16:creationId xmlns:a16="http://schemas.microsoft.com/office/drawing/2014/main" xmlns="" id="{30FE3DC3-ADC9-4A3E-AA85-DA0392770AF0}"/>
              </a:ext>
            </a:extLst>
          </p:cNvPr>
          <p:cNvSpPr/>
          <p:nvPr/>
        </p:nvSpPr>
        <p:spPr>
          <a:xfrm>
            <a:off x="4110038" y="3130550"/>
            <a:ext cx="828675" cy="5524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altLang="zh-CN" b="1" i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</a:p>
        </p:txBody>
      </p:sp>
      <p:sp>
        <p:nvSpPr>
          <p:cNvPr id="21" name="圆角矩形 20">
            <a:extLst>
              <a:ext uri="{FF2B5EF4-FFF2-40B4-BE49-F238E27FC236}">
                <a16:creationId xmlns:a16="http://schemas.microsoft.com/office/drawing/2014/main" xmlns="" id="{E55140AA-3838-45CF-A425-2C6F6610FF54}"/>
              </a:ext>
            </a:extLst>
          </p:cNvPr>
          <p:cNvSpPr/>
          <p:nvPr/>
        </p:nvSpPr>
        <p:spPr>
          <a:xfrm>
            <a:off x="4110038" y="4156075"/>
            <a:ext cx="1319213" cy="5524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altLang="zh-CN" b="1" i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</a:t>
            </a:r>
            <a:r>
              <a:rPr lang="en-US" altLang="zh-CN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b="1" i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endParaRPr lang="en-US" altLang="zh-CN" b="1" noProof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91A223C0-ABCF-4748-B6A2-EFA7139E88BD}"/>
              </a:ext>
            </a:extLst>
          </p:cNvPr>
          <p:cNvSpPr/>
          <p:nvPr/>
        </p:nvSpPr>
        <p:spPr>
          <a:xfrm>
            <a:off x="1873250" y="4012406"/>
            <a:ext cx="1374775" cy="7667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分式的值为</a:t>
            </a:r>
            <a:r>
              <a:rPr lang="en-US" altLang="zh-CN" sz="20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0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的条件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799100"/>
              </p:ext>
            </p:extLst>
          </p:nvPr>
        </p:nvGraphicFramePr>
        <p:xfrm>
          <a:off x="6319838" y="754418"/>
          <a:ext cx="338137" cy="338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86" r:id="rId4" imgW="111960" imgH="183960" progId="Equation.3">
                  <p:embed/>
                </p:oleObj>
              </mc:Choice>
              <mc:Fallback>
                <p:oleObj r:id="rId4" imgW="111960" imgH="18396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9838" y="754418"/>
                        <a:ext cx="338137" cy="3389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6" grpId="0" animBg="1"/>
      <p:bldP spid="7" grpId="0" animBg="1"/>
      <p:bldP spid="8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31830"/>
            <a:ext cx="2006600" cy="477213"/>
            <a:chOff x="100" y="87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87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课后作业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8" name="等腰三角形 7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0" name="圆角矩形 9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7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8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9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87691" y="1391627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271309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>
            <a:extLst>
              <a:ext uri="{FF2B5EF4-FFF2-40B4-BE49-F238E27FC236}">
                <a16:creationId xmlns:a16="http://schemas.microsoft.com/office/drawing/2014/main" xmlns="" id="{8FE9324D-BEFC-4E69-9688-C893D5A287FA}"/>
              </a:ext>
            </a:extLst>
          </p:cNvPr>
          <p:cNvSpPr txBox="1"/>
          <p:nvPr/>
        </p:nvSpPr>
        <p:spPr bwMode="auto">
          <a:xfrm>
            <a:off x="1590675" y="1158875"/>
            <a:ext cx="6753225" cy="1336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8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能</a:t>
            </a:r>
            <a:r>
              <a:rPr lang="zh-CN" altLang="en-US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熟练地求出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分式有意义</a:t>
            </a:r>
            <a:r>
              <a:rPr lang="zh-CN" altLang="en-US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无意义</a:t>
            </a:r>
            <a:r>
              <a:rPr lang="zh-CN" altLang="en-US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及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分式值为零</a:t>
            </a:r>
            <a:r>
              <a:rPr lang="zh-CN" altLang="en-US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的条件</a:t>
            </a:r>
            <a:r>
              <a:rPr lang="en-US" altLang="zh-CN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en-US" altLang="zh-CN" sz="28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</a:t>
            </a:r>
            <a:endParaRPr lang="en-US" altLang="zh-CN" sz="28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3796" name="矩形 11">
            <a:extLst>
              <a:ext uri="{FF2B5EF4-FFF2-40B4-BE49-F238E27FC236}">
                <a16:creationId xmlns:a16="http://schemas.microsoft.com/office/drawing/2014/main" xmlns="" id="{FE90FBE8-EE82-4F5E-B014-577B2B2C39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751" y="3069670"/>
            <a:ext cx="6721474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分式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的概念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5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6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66807" y="877213"/>
            <a:ext cx="7679425" cy="3207424"/>
            <a:chOff x="-38068" y="1010563"/>
            <a:chExt cx="7679425" cy="3207424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515873"/>
              <a:ext cx="7679143" cy="2702114"/>
              <a:chOff x="224" y="1943"/>
              <a:chExt cx="13644" cy="5599"/>
            </a:xfrm>
          </p:grpSpPr>
          <p:sp>
            <p:nvSpPr>
              <p:cNvPr id="21" name="直接箭头连接符 20"/>
              <p:cNvSpPr/>
              <p:nvPr/>
            </p:nvSpPr>
            <p:spPr>
              <a:xfrm flipV="1">
                <a:off x="224" y="7447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2" name="肘形连接符 21"/>
              <p:cNvSpPr/>
              <p:nvPr/>
            </p:nvSpPr>
            <p:spPr>
              <a:xfrm rot="5400000" flipH="1" flipV="1">
                <a:off x="10804" y="4382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20" name="直接箭头连接符 19"/>
            <p:cNvCxnSpPr/>
            <p:nvPr/>
          </p:nvCxnSpPr>
          <p:spPr>
            <a:xfrm flipV="1">
              <a:off x="7641357" y="1010563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4">
            <a:extLst>
              <a:ext uri="{FF2B5EF4-FFF2-40B4-BE49-F238E27FC236}">
                <a16:creationId xmlns:a16="http://schemas.microsoft.com/office/drawing/2014/main" xmlns="" id="{572478DD-9C89-4ADD-85AD-59DE94F136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365" y="1049338"/>
            <a:ext cx="836358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长方形的面积为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10cm²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，长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7cm.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宽应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____cm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；长方形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，长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，宽应为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4102" name="Object 6">
            <a:extLst>
              <a:ext uri="{FF2B5EF4-FFF2-40B4-BE49-F238E27FC236}">
                <a16:creationId xmlns:a16="http://schemas.microsoft.com/office/drawing/2014/main" xmlns="" id="{9684110A-1079-4CB1-9ADB-757783C8E9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1172414"/>
              </p:ext>
            </p:extLst>
          </p:nvPr>
        </p:nvGraphicFramePr>
        <p:xfrm>
          <a:off x="6956304" y="1220788"/>
          <a:ext cx="27305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7" name="Equation" r:id="rId4" imgW="215640" imgH="393480" progId="Equation.DSMT4">
                  <p:embed/>
                </p:oleObj>
              </mc:Choice>
              <mc:Fallback>
                <p:oleObj name="Equation" r:id="rId4" imgW="215640" imgH="3934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6304" y="1220788"/>
                        <a:ext cx="273050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7">
            <a:extLst>
              <a:ext uri="{FF2B5EF4-FFF2-40B4-BE49-F238E27FC236}">
                <a16:creationId xmlns:a16="http://schemas.microsoft.com/office/drawing/2014/main" xmlns="" id="{8224E8D1-FC90-4DDF-9C12-4B769615B8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190494"/>
              </p:ext>
            </p:extLst>
          </p:nvPr>
        </p:nvGraphicFramePr>
        <p:xfrm>
          <a:off x="5184690" y="1834168"/>
          <a:ext cx="293688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8" name="Equation" r:id="rId6" imgW="177480" imgH="393480" progId="Equation.DSMT4">
                  <p:embed/>
                </p:oleObj>
              </mc:Choice>
              <mc:Fallback>
                <p:oleObj name="Equation" r:id="rId6" imgW="177480" imgH="39348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4690" y="1834168"/>
                        <a:ext cx="293688" cy="563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2">
            <a:extLst>
              <a:ext uri="{FF2B5EF4-FFF2-40B4-BE49-F238E27FC236}">
                <a16:creationId xmlns:a16="http://schemas.microsoft.com/office/drawing/2014/main" xmlns="" id="{C3A011D9-CBC3-4338-8452-904BC899E17D}"/>
              </a:ext>
            </a:extLst>
          </p:cNvPr>
          <p:cNvGrpSpPr>
            <a:grpSpLocks/>
          </p:cNvGrpSpPr>
          <p:nvPr/>
        </p:nvGrpSpPr>
        <p:grpSpPr bwMode="auto">
          <a:xfrm>
            <a:off x="3124200" y="2809875"/>
            <a:ext cx="3179763" cy="1739900"/>
            <a:chOff x="2880" y="2592"/>
            <a:chExt cx="2671" cy="1461"/>
          </a:xfrm>
        </p:grpSpPr>
        <p:sp>
          <p:nvSpPr>
            <p:cNvPr id="51205" name="Rectangle 8">
              <a:extLst>
                <a:ext uri="{FF2B5EF4-FFF2-40B4-BE49-F238E27FC236}">
                  <a16:creationId xmlns:a16="http://schemas.microsoft.com/office/drawing/2014/main" xmlns="" id="{86029A96-DF00-40F9-84BB-69C45E82A5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592"/>
              <a:ext cx="2304" cy="115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3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</a:p>
          </p:txBody>
        </p:sp>
        <p:sp>
          <p:nvSpPr>
            <p:cNvPr id="51206" name="Text Box 10">
              <a:extLst>
                <a:ext uri="{FF2B5EF4-FFF2-40B4-BE49-F238E27FC236}">
                  <a16:creationId xmlns:a16="http://schemas.microsoft.com/office/drawing/2014/main" xmlns="" id="{804BDE70-19D6-47F8-BCE1-30664F492B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26" y="3705"/>
              <a:ext cx="278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51207" name="Text Box 11">
              <a:extLst>
                <a:ext uri="{FF2B5EF4-FFF2-40B4-BE49-F238E27FC236}">
                  <a16:creationId xmlns:a16="http://schemas.microsoft.com/office/drawing/2014/main" xmlns="" id="{4B0835FE-E90E-4B2E-9818-67996A530B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4" y="2937"/>
              <a:ext cx="367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>
                  <a:solidFill>
                    <a:srgbClr val="FF0000"/>
                  </a:solidFill>
                </a:rPr>
                <a:t>?</a:t>
              </a:r>
            </a:p>
          </p:txBody>
        </p:sp>
      </p:grpSp>
      <p:sp>
        <p:nvSpPr>
          <p:cNvPr id="26" name="矩形 4">
            <a:extLst>
              <a:ext uri="{FF2B5EF4-FFF2-40B4-BE49-F238E27FC236}">
                <a16:creationId xmlns="" xmlns:a16="http://schemas.microsoft.com/office/drawing/2014/main" id="{A17DE7B5-0CF7-4817-89EB-117188D99C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2600" y="589492"/>
            <a:ext cx="178418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dirty="0" smtClean="0">
                <a:latin typeface="+mn-lt"/>
                <a:ea typeface="黑体" panose="02010600030101010101" pitchFamily="2" charset="-122"/>
              </a:rPr>
              <a:t>分式的概念</a:t>
            </a:r>
            <a:endParaRPr lang="zh-CN" altLang="en-US" dirty="0">
              <a:latin typeface="+mn-lt"/>
              <a:ea typeface="黑体" panose="02010600030101010101" pitchFamily="2" charset="-122"/>
            </a:endParaRPr>
          </a:p>
        </p:txBody>
      </p:sp>
      <p:grpSp>
        <p:nvGrpSpPr>
          <p:cNvPr id="28" name="组合 4">
            <a:extLst>
              <a:ext uri="{FF2B5EF4-FFF2-40B4-BE49-F238E27FC236}">
                <a16:creationId xmlns="" xmlns:a16="http://schemas.microsoft.com/office/drawing/2014/main" id="{E8834767-42CB-42AA-9BB9-639850408C2D}"/>
              </a:ext>
            </a:extLst>
          </p:cNvPr>
          <p:cNvGrpSpPr>
            <a:grpSpLocks/>
          </p:cNvGrpSpPr>
          <p:nvPr/>
        </p:nvGrpSpPr>
        <p:grpSpPr bwMode="auto">
          <a:xfrm>
            <a:off x="2419291" y="653923"/>
            <a:ext cx="1739920" cy="409791"/>
            <a:chOff x="3485" y="1168"/>
            <a:chExt cx="2739" cy="644"/>
          </a:xfrm>
        </p:grpSpPr>
        <p:sp>
          <p:nvSpPr>
            <p:cNvPr id="29" name="圆角矩形 28">
              <a:extLst>
                <a:ext uri="{FF2B5EF4-FFF2-40B4-BE49-F238E27FC236}">
                  <a16:creationId xmlns="" xmlns:a16="http://schemas.microsoft.com/office/drawing/2014/main" id="{8560262D-CCF3-4357-AE27-AA5E668E406D}"/>
                </a:ext>
              </a:extLst>
            </p:cNvPr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49" charset="-122"/>
              </a:endParaRPr>
            </a:p>
          </p:txBody>
        </p:sp>
        <p:sp>
          <p:nvSpPr>
            <p:cNvPr id="30" name="矩形 1">
              <a:extLst>
                <a:ext uri="{FF2B5EF4-FFF2-40B4-BE49-F238E27FC236}">
                  <a16:creationId xmlns="" xmlns:a16="http://schemas.microsoft.com/office/drawing/2014/main" id="{1A1ACE70-1C34-4264-8B16-7D60DBA15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>
            <a:extLst>
              <a:ext uri="{FF2B5EF4-FFF2-40B4-BE49-F238E27FC236}">
                <a16:creationId xmlns:a16="http://schemas.microsoft.com/office/drawing/2014/main" xmlns="" id="{532A8DDD-8B23-4F36-9C8E-EE52DC2292D7}"/>
              </a:ext>
            </a:extLst>
          </p:cNvPr>
          <p:cNvSpPr txBox="1"/>
          <p:nvPr/>
        </p:nvSpPr>
        <p:spPr>
          <a:xfrm>
            <a:off x="600075" y="479425"/>
            <a:ext cx="801052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2400" b="1" noProof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noProof="1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体积为</a:t>
            </a:r>
            <a:r>
              <a:rPr lang="en-US" altLang="zh-CN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³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的水倒入底面积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33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²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的圆柱形容器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中，水面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高度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；把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体积为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的水倒入底面积为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圆柱形容器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中，水面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高度为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____.</a:t>
            </a:r>
            <a:endParaRPr lang="en-US" altLang="zh-CN" sz="24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126" name="Object 6">
            <a:extLst>
              <a:ext uri="{FF2B5EF4-FFF2-40B4-BE49-F238E27FC236}">
                <a16:creationId xmlns:a16="http://schemas.microsoft.com/office/drawing/2014/main" xmlns="" id="{8C34A9FF-C0F3-4123-B001-A0CA6890FE12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646633739"/>
              </p:ext>
            </p:extLst>
          </p:nvPr>
        </p:nvGraphicFramePr>
        <p:xfrm>
          <a:off x="2438400" y="1360131"/>
          <a:ext cx="422275" cy="5469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3" name="Equation" r:id="rId4" imgW="304560" imgH="393480" progId="Equation.DSMT4">
                  <p:embed/>
                </p:oleObj>
              </mc:Choice>
              <mc:Fallback>
                <p:oleObj name="Equation" r:id="rId4" imgW="304560" imgH="3934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360131"/>
                        <a:ext cx="422275" cy="5469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" name="Object 8">
            <a:extLst>
              <a:ext uri="{FF2B5EF4-FFF2-40B4-BE49-F238E27FC236}">
                <a16:creationId xmlns:a16="http://schemas.microsoft.com/office/drawing/2014/main" xmlns="" id="{1003AAEE-5E45-40E9-BFD9-DE8B1379F613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177153123"/>
              </p:ext>
            </p:extLst>
          </p:nvPr>
        </p:nvGraphicFramePr>
        <p:xfrm>
          <a:off x="4310063" y="1971675"/>
          <a:ext cx="263525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4" name="Equation" r:id="rId6" imgW="139680" imgH="393480" progId="Equation.DSMT4">
                  <p:embed/>
                </p:oleObj>
              </mc:Choice>
              <mc:Fallback>
                <p:oleObj name="Equation" r:id="rId6" imgW="139680" imgH="39348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0063" y="1971675"/>
                        <a:ext cx="263525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6">
            <a:extLst>
              <a:ext uri="{FF2B5EF4-FFF2-40B4-BE49-F238E27FC236}">
                <a16:creationId xmlns:a16="http://schemas.microsoft.com/office/drawing/2014/main" xmlns="" id="{04658A47-FC9D-40F0-B424-71E483BC44A8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2933700"/>
            <a:ext cx="1085850" cy="1498204"/>
            <a:chOff x="2016" y="2880"/>
            <a:chExt cx="912" cy="1258"/>
          </a:xfrm>
        </p:grpSpPr>
        <p:sp>
          <p:nvSpPr>
            <p:cNvPr id="3078" name="AutoShape 11">
              <a:extLst>
                <a:ext uri="{FF2B5EF4-FFF2-40B4-BE49-F238E27FC236}">
                  <a16:creationId xmlns:a16="http://schemas.microsoft.com/office/drawing/2014/main" xmlns="" id="{74F3578C-15F2-460B-9DAC-81D1E8582400}"/>
                </a:ext>
              </a:extLst>
            </p:cNvPr>
            <p:cNvSpPr/>
            <p:nvPr/>
          </p:nvSpPr>
          <p:spPr>
            <a:xfrm>
              <a:off x="2016" y="2880"/>
              <a:ext cx="912" cy="1248"/>
            </a:xfrm>
            <a:prstGeom prst="flowChartMagneticDisk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b="1" i="1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79" name="AutoShape 12">
              <a:extLst>
                <a:ext uri="{FF2B5EF4-FFF2-40B4-BE49-F238E27FC236}">
                  <a16:creationId xmlns:a16="http://schemas.microsoft.com/office/drawing/2014/main" xmlns="" id="{4E278F5D-B0E9-4D5F-A85B-E95449449319}"/>
                </a:ext>
              </a:extLst>
            </p:cNvPr>
            <p:cNvSpPr/>
            <p:nvPr/>
          </p:nvSpPr>
          <p:spPr>
            <a:xfrm>
              <a:off x="2016" y="3312"/>
              <a:ext cx="912" cy="816"/>
            </a:xfrm>
            <a:prstGeom prst="flowChartMagneticDisk">
              <a:avLst/>
            </a:prstGeom>
            <a:solidFill>
              <a:srgbClr val="FF0000"/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zh-CN" sz="1350" b="1" i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255" name="Text Box 13">
              <a:extLst>
                <a:ext uri="{FF2B5EF4-FFF2-40B4-BE49-F238E27FC236}">
                  <a16:creationId xmlns:a16="http://schemas.microsoft.com/office/drawing/2014/main" xmlns="" id="{86941662-78A2-4B13-A413-FFE3644EA8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3634"/>
              <a:ext cx="392" cy="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3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</a:p>
          </p:txBody>
        </p:sp>
        <p:sp>
          <p:nvSpPr>
            <p:cNvPr id="53256" name="Text Box 14">
              <a:extLst>
                <a:ext uri="{FF2B5EF4-FFF2-40B4-BE49-F238E27FC236}">
                  <a16:creationId xmlns:a16="http://schemas.microsoft.com/office/drawing/2014/main" xmlns="" id="{7A4B9FFD-80A5-432B-9083-DA56D15015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2880"/>
              <a:ext cx="317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</a:p>
          </p:txBody>
        </p:sp>
      </p:grpSp>
      <p:grpSp>
        <p:nvGrpSpPr>
          <p:cNvPr id="14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5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1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>
            <a:extLst>
              <a:ext uri="{FF2B5EF4-FFF2-40B4-BE49-F238E27FC236}">
                <a16:creationId xmlns:a16="http://schemas.microsoft.com/office/drawing/2014/main" xmlns="" id="{A5FBCE89-443E-4EAF-8F1A-438A4D3B46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430" y="488950"/>
            <a:ext cx="805942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艘轮船在静水中的最大航速是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时，它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沿江以最大船速顺流航行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千米所用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时间，与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以最大航速逆流航行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千米所用的时间相等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江水的流速是多少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5298" name="Text Box 3">
            <a:extLst>
              <a:ext uri="{FF2B5EF4-FFF2-40B4-BE49-F238E27FC236}">
                <a16:creationId xmlns:a16="http://schemas.microsoft.com/office/drawing/2014/main" xmlns="" id="{C6E2F38C-7874-4A26-986F-88086C014C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8175" y="4259263"/>
            <a:ext cx="2682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34820" name="AutoShape 4">
            <a:extLst>
              <a:ext uri="{FF2B5EF4-FFF2-40B4-BE49-F238E27FC236}">
                <a16:creationId xmlns:a16="http://schemas.microsoft.com/office/drawing/2014/main" xmlns="" id="{69B1DBAD-5A96-4BEB-B71B-9BA65BAE7B17}"/>
              </a:ext>
            </a:extLst>
          </p:cNvPr>
          <p:cNvSpPr/>
          <p:nvPr/>
        </p:nvSpPr>
        <p:spPr>
          <a:xfrm>
            <a:off x="6678613" y="3273425"/>
            <a:ext cx="377825" cy="377825"/>
          </a:xfrm>
          <a:prstGeom prst="downArrow">
            <a:avLst>
              <a:gd name="adj1" fmla="val 50000"/>
              <a:gd name="adj2" fmla="val 25074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noProof="1"/>
          </a:p>
        </p:txBody>
      </p:sp>
      <p:sp>
        <p:nvSpPr>
          <p:cNvPr id="34821" name="AutoShape 5">
            <a:extLst>
              <a:ext uri="{FF2B5EF4-FFF2-40B4-BE49-F238E27FC236}">
                <a16:creationId xmlns:a16="http://schemas.microsoft.com/office/drawing/2014/main" xmlns="" id="{3D618FEB-C300-4C33-BCF5-E7339CB042C8}"/>
              </a:ext>
            </a:extLst>
          </p:cNvPr>
          <p:cNvSpPr/>
          <p:nvPr/>
        </p:nvSpPr>
        <p:spPr>
          <a:xfrm>
            <a:off x="2444750" y="3246438"/>
            <a:ext cx="376238" cy="37623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noProof="1"/>
          </a:p>
        </p:txBody>
      </p:sp>
      <p:sp>
        <p:nvSpPr>
          <p:cNvPr id="34822" name="Text Box 6">
            <a:extLst>
              <a:ext uri="{FF2B5EF4-FFF2-40B4-BE49-F238E27FC236}">
                <a16:creationId xmlns:a16="http://schemas.microsoft.com/office/drawing/2014/main" xmlns="" id="{BDD76C7B-FC19-4EC6-8C51-AE6CC6C27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4613" y="1910878"/>
            <a:ext cx="6264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如果设江水的流速为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823" name="Text Box 7">
            <a:extLst>
              <a:ext uri="{FF2B5EF4-FFF2-40B4-BE49-F238E27FC236}">
                <a16:creationId xmlns:a16="http://schemas.microsoft.com/office/drawing/2014/main" xmlns="" id="{50ACD934-0F80-43FB-AF39-7BB976BD3A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0089" y="2659706"/>
            <a:ext cx="404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宋体" panose="02010600030101010101" pitchFamily="2" charset="-122"/>
              </a:rPr>
              <a:t>=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34824" name="Object 8">
            <a:extLst>
              <a:ext uri="{FF2B5EF4-FFF2-40B4-BE49-F238E27FC236}">
                <a16:creationId xmlns:a16="http://schemas.microsoft.com/office/drawing/2014/main" xmlns="" id="{14C6BD93-323F-48D5-B550-944445A26E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792104"/>
              </p:ext>
            </p:extLst>
          </p:nvPr>
        </p:nvGraphicFramePr>
        <p:xfrm>
          <a:off x="1781175" y="3686175"/>
          <a:ext cx="1639888" cy="111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24" r:id="rId4" imgW="216000" imgH="183960" progId="Equation.DSMT4">
                  <p:embed/>
                </p:oleObj>
              </mc:Choice>
              <mc:Fallback>
                <p:oleObj r:id="rId4" imgW="216000" imgH="18396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1175" y="3686175"/>
                        <a:ext cx="1639888" cy="1112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5" name="Object 9">
            <a:extLst>
              <a:ext uri="{FF2B5EF4-FFF2-40B4-BE49-F238E27FC236}">
                <a16:creationId xmlns:a16="http://schemas.microsoft.com/office/drawing/2014/main" xmlns="" id="{8D22CBAB-D21E-4D68-BC97-BFAB4A596D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039873"/>
              </p:ext>
            </p:extLst>
          </p:nvPr>
        </p:nvGraphicFramePr>
        <p:xfrm>
          <a:off x="6302375" y="3651250"/>
          <a:ext cx="14732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25" r:id="rId6" imgW="216000" imgH="183960" progId="Equation.DSMT4">
                  <p:embed/>
                </p:oleObj>
              </mc:Choice>
              <mc:Fallback>
                <p:oleObj r:id="rId6" imgW="216000" imgH="18396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75" y="3651250"/>
                        <a:ext cx="147320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6" name="Object 10">
            <a:extLst>
              <a:ext uri="{FF2B5EF4-FFF2-40B4-BE49-F238E27FC236}">
                <a16:creationId xmlns:a16="http://schemas.microsoft.com/office/drawing/2014/main" xmlns="" id="{5CF875C4-F5F9-44AC-9892-1B1104B81A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744641"/>
              </p:ext>
            </p:extLst>
          </p:nvPr>
        </p:nvGraphicFramePr>
        <p:xfrm>
          <a:off x="4402138" y="3967163"/>
          <a:ext cx="60007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26" r:id="rId8" imgW="177415" imgH="126725" progId="Equation.3">
                  <p:embed/>
                </p:oleObj>
              </mc:Choice>
              <mc:Fallback>
                <p:oleObj r:id="rId8" imgW="177415" imgH="126725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2138" y="3967163"/>
                        <a:ext cx="600075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344613" y="2455991"/>
            <a:ext cx="28003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最大船速顺流航行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千米所用时间</a:t>
            </a:r>
            <a:endParaRPr lang="zh-CN" altLang="en-US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86375" y="2455991"/>
            <a:ext cx="30384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以最大航速逆流航行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千米所用的时间</a:t>
            </a:r>
          </a:p>
        </p:txBody>
      </p:sp>
      <p:grpSp>
        <p:nvGrpSpPr>
          <p:cNvPr id="17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8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0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bldLvl="0" animBg="1"/>
      <p:bldP spid="34821" grpId="0" bldLvl="0" animBg="1"/>
      <p:bldP spid="34822" grpId="0"/>
      <p:bldP spid="34823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4">
            <a:extLst>
              <a:ext uri="{FF2B5EF4-FFF2-40B4-BE49-F238E27FC236}">
                <a16:creationId xmlns:a16="http://schemas.microsoft.com/office/drawing/2014/main" xmlns="" id="{77815FA2-34B9-4BF9-AA78-9160FC26C2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9325" y="781050"/>
            <a:ext cx="6743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请大家观察式子　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什么特点？</a:t>
            </a:r>
          </a:p>
        </p:txBody>
      </p:sp>
      <p:sp>
        <p:nvSpPr>
          <p:cNvPr id="32774" name="Text Box 6">
            <a:extLst>
              <a:ext uri="{FF2B5EF4-FFF2-40B4-BE49-F238E27FC236}">
                <a16:creationId xmlns:a16="http://schemas.microsoft.com/office/drawing/2014/main" xmlns="" id="{BE7A2A54-3EED-43CE-A7FB-58A5ACB63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4288" y="2158355"/>
            <a:ext cx="5134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们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与分数有什么相同点和不同点？</a:t>
            </a:r>
          </a:p>
        </p:txBody>
      </p:sp>
      <p:graphicFrame>
        <p:nvGraphicFramePr>
          <p:cNvPr id="57348" name="Object 7">
            <a:extLst>
              <a:ext uri="{FF2B5EF4-FFF2-40B4-BE49-F238E27FC236}">
                <a16:creationId xmlns:a16="http://schemas.microsoft.com/office/drawing/2014/main" xmlns="" id="{76B5F2E2-8E3C-4492-B784-F9AFBD35F6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6605769"/>
              </p:ext>
            </p:extLst>
          </p:nvPr>
        </p:nvGraphicFramePr>
        <p:xfrm>
          <a:off x="4550809" y="691734"/>
          <a:ext cx="351362" cy="660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15" r:id="rId4" imgW="164957" imgH="393359" progId="Equation.3">
                  <p:embed/>
                </p:oleObj>
              </mc:Choice>
              <mc:Fallback>
                <p:oleObj r:id="rId4" imgW="164957" imgH="393359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0809" y="691734"/>
                        <a:ext cx="351362" cy="6608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49" name="Object 8">
            <a:extLst>
              <a:ext uri="{FF2B5EF4-FFF2-40B4-BE49-F238E27FC236}">
                <a16:creationId xmlns:a16="http://schemas.microsoft.com/office/drawing/2014/main" xmlns="" id="{17F9D37A-1ECF-4964-8F26-B2987B2745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0853546"/>
              </p:ext>
            </p:extLst>
          </p:nvPr>
        </p:nvGraphicFramePr>
        <p:xfrm>
          <a:off x="5348288" y="628650"/>
          <a:ext cx="341312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16" name="Equation" r:id="rId6" imgW="139680" imgH="393480" progId="Equation.DSMT4">
                  <p:embed/>
                </p:oleObj>
              </mc:Choice>
              <mc:Fallback>
                <p:oleObj name="Equation" r:id="rId6" imgW="139680" imgH="39348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8288" y="628650"/>
                        <a:ext cx="341312" cy="74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9" name="Rectangle 11">
            <a:extLst>
              <a:ext uri="{FF2B5EF4-FFF2-40B4-BE49-F238E27FC236}">
                <a16:creationId xmlns:a16="http://schemas.microsoft.com/office/drawing/2014/main" xmlns="" id="{440381FE-1266-431B-B0E4-C006E985BBF2}"/>
              </a:ext>
            </a:extLst>
          </p:cNvPr>
          <p:cNvSpPr/>
          <p:nvPr/>
        </p:nvSpPr>
        <p:spPr>
          <a:xfrm>
            <a:off x="1323975" y="3774132"/>
            <a:ext cx="2646878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</a:rPr>
              <a:t>都具有分数的形式</a:t>
            </a:r>
          </a:p>
        </p:txBody>
      </p:sp>
      <p:sp>
        <p:nvSpPr>
          <p:cNvPr id="32780" name="Rectangle 12">
            <a:extLst>
              <a:ext uri="{FF2B5EF4-FFF2-40B4-BE49-F238E27FC236}">
                <a16:creationId xmlns:a16="http://schemas.microsoft.com/office/drawing/2014/main" xmlns="" id="{98127FBD-1B76-4E36-AE46-C2ABE2380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4550" y="3057525"/>
            <a:ext cx="1257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相同点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143500" y="3057525"/>
            <a:ext cx="2657092" cy="461665"/>
            <a:chOff x="5143500" y="3057525"/>
            <a:chExt cx="2657092" cy="461665"/>
          </a:xfrm>
        </p:grpSpPr>
        <p:sp>
          <p:nvSpPr>
            <p:cNvPr id="32781" name="Rectangle 13">
              <a:extLst>
                <a:ext uri="{FF2B5EF4-FFF2-40B4-BE49-F238E27FC236}">
                  <a16:creationId xmlns:a16="http://schemas.microsoft.com/office/drawing/2014/main" xmlns="" id="{D467DA36-3BEE-41C2-9D3E-E964FFAB7E1D}"/>
                </a:ext>
              </a:extLst>
            </p:cNvPr>
            <p:cNvSpPr/>
            <p:nvPr/>
          </p:nvSpPr>
          <p:spPr>
            <a:xfrm>
              <a:off x="5143500" y="3057525"/>
              <a:ext cx="12763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noProof="1">
                  <a:latin typeface="黑体" panose="02010609060101010101" pitchFamily="49" charset="-122"/>
                  <a:ea typeface="黑体" panose="02010609060101010101" pitchFamily="49" charset="-122"/>
                </a:rPr>
                <a:t>不同点</a:t>
              </a:r>
            </a:p>
          </p:txBody>
        </p:sp>
        <p:sp>
          <p:nvSpPr>
            <p:cNvPr id="32782" name="Rectangle 14">
              <a:extLst>
                <a:ext uri="{FF2B5EF4-FFF2-40B4-BE49-F238E27FC236}">
                  <a16:creationId xmlns:a16="http://schemas.microsoft.com/office/drawing/2014/main" xmlns="" id="{1334EA81-A0FD-491C-9F4F-1BADE2A9B7A6}"/>
                </a:ext>
              </a:extLst>
            </p:cNvPr>
            <p:cNvSpPr/>
            <p:nvPr/>
          </p:nvSpPr>
          <p:spPr>
            <a:xfrm>
              <a:off x="6067425" y="3057525"/>
              <a:ext cx="173316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noProof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(</a:t>
              </a:r>
              <a:r>
                <a:rPr lang="zh-CN" altLang="en-US" sz="2400" b="1" noProof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观察分母</a:t>
              </a:r>
              <a:r>
                <a:rPr lang="en-US" altLang="zh-CN" sz="2400" b="1" noProof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)</a:t>
              </a:r>
              <a:endPara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783" name="Rectangle 15">
            <a:extLst>
              <a:ext uri="{FF2B5EF4-FFF2-40B4-BE49-F238E27FC236}">
                <a16:creationId xmlns:a16="http://schemas.microsoft.com/office/drawing/2014/main" xmlns="" id="{D9403AF2-5A02-4E17-B60C-10F2F7BFD565}"/>
              </a:ext>
            </a:extLst>
          </p:cNvPr>
          <p:cNvSpPr/>
          <p:nvPr/>
        </p:nvSpPr>
        <p:spPr>
          <a:xfrm>
            <a:off x="5562600" y="3784601"/>
            <a:ext cx="204094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</a:rPr>
              <a:t>分母中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</a:rPr>
              <a:t>有字母</a:t>
            </a:r>
            <a:endParaRPr lang="zh-CN" altLang="en-US" sz="2400" b="1" noProof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38249" y="1314450"/>
            <a:ext cx="7000875" cy="687388"/>
            <a:chOff x="1238249" y="1314450"/>
            <a:chExt cx="7000875" cy="687388"/>
          </a:xfrm>
        </p:grpSpPr>
        <p:sp>
          <p:nvSpPr>
            <p:cNvPr id="32773" name="Text Box 5">
              <a:extLst>
                <a:ext uri="{FF2B5EF4-FFF2-40B4-BE49-F238E27FC236}">
                  <a16:creationId xmlns:a16="http://schemas.microsoft.com/office/drawing/2014/main" xmlns="" id="{39833AA3-D08A-428D-9C3A-FB34248541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8249" y="1477963"/>
              <a:ext cx="70008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请大家观察式子　　　和　　　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什么特点？</a:t>
              </a:r>
            </a:p>
          </p:txBody>
        </p:sp>
        <p:graphicFrame>
          <p:nvGraphicFramePr>
            <p:cNvPr id="34824" name="Object 8">
              <a:extLst>
                <a:ext uri="{FF2B5EF4-FFF2-40B4-BE49-F238E27FC236}">
                  <a16:creationId xmlns:a16="http://schemas.microsoft.com/office/drawing/2014/main" xmlns="" id="{DF9CF497-9782-4D3F-B4F3-6D5054BDA51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70431709"/>
                </p:ext>
              </p:extLst>
            </p:nvPr>
          </p:nvGraphicFramePr>
          <p:xfrm>
            <a:off x="3497263" y="1365250"/>
            <a:ext cx="871537" cy="590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517" r:id="rId8" imgW="216000" imgH="183960" progId="Equation.DSMT4">
                    <p:embed/>
                  </p:oleObj>
                </mc:Choice>
                <mc:Fallback>
                  <p:oleObj r:id="rId8" imgW="216000" imgH="183960" progId="Equation.DSMT4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97263" y="1365250"/>
                          <a:ext cx="871537" cy="5905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25" name="Object 9">
              <a:extLst>
                <a:ext uri="{FF2B5EF4-FFF2-40B4-BE49-F238E27FC236}">
                  <a16:creationId xmlns:a16="http://schemas.microsoft.com/office/drawing/2014/main" xmlns="" id="{C1EFE9EB-DC39-492D-B63A-47693CCB253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91731629"/>
                </p:ext>
              </p:extLst>
            </p:nvPr>
          </p:nvGraphicFramePr>
          <p:xfrm>
            <a:off x="4730750" y="1314450"/>
            <a:ext cx="893763" cy="687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518" r:id="rId10" imgW="216000" imgH="183960" progId="Equation.DSMT4">
                    <p:embed/>
                  </p:oleObj>
                </mc:Choice>
                <mc:Fallback>
                  <p:oleObj r:id="rId10" imgW="216000" imgH="183960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30750" y="1314450"/>
                          <a:ext cx="893763" cy="6873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605963" y="691735"/>
            <a:ext cx="1599743" cy="654879"/>
            <a:chOff x="383119" y="652379"/>
            <a:chExt cx="1599743" cy="654878"/>
          </a:xfrm>
        </p:grpSpPr>
        <p:grpSp>
          <p:nvGrpSpPr>
            <p:cNvPr id="21" name="组合 20"/>
            <p:cNvGrpSpPr/>
            <p:nvPr/>
          </p:nvGrpSpPr>
          <p:grpSpPr>
            <a:xfrm>
              <a:off x="835070" y="724386"/>
              <a:ext cx="1147792" cy="479345"/>
              <a:chOff x="835070" y="724386"/>
              <a:chExt cx="1147792" cy="479345"/>
            </a:xfrm>
          </p:grpSpPr>
          <p:sp>
            <p:nvSpPr>
              <p:cNvPr id="23" name="流程图: 库存数据 22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02B3C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微软雅黑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979562" y="724386"/>
                <a:ext cx="1003300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说一说</a:t>
                </a:r>
              </a:p>
            </p:txBody>
          </p:sp>
        </p:grpSp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5" t="4593" r="3507" b="2832"/>
            <a:stretch/>
          </p:blipFill>
          <p:spPr bwMode="auto">
            <a:xfrm>
              <a:off x="383119" y="652379"/>
              <a:ext cx="643128" cy="65487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3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9" grpId="0"/>
      <p:bldP spid="32780" grpId="0"/>
      <p:bldP spid="327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3">
            <a:extLst>
              <a:ext uri="{FF2B5EF4-FFF2-40B4-BE49-F238E27FC236}">
                <a16:creationId xmlns:a16="http://schemas.microsoft.com/office/drawing/2014/main" xmlns="" id="{78BD182C-460E-42C7-8889-BA0E3E9999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112" y="1092340"/>
            <a:ext cx="792677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一般地，如果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都表示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整式，且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含有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字母，那么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称       为分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式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其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叫做分式的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分子，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为分式的分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母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9395" name="Object 4">
            <a:extLst>
              <a:ext uri="{FF2B5EF4-FFF2-40B4-BE49-F238E27FC236}">
                <a16:creationId xmlns:a16="http://schemas.microsoft.com/office/drawing/2014/main" xmlns="" id="{8C935843-039C-4ADA-B8B9-9F7C2C0429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630859"/>
              </p:ext>
            </p:extLst>
          </p:nvPr>
        </p:nvGraphicFramePr>
        <p:xfrm>
          <a:off x="1452096" y="1416099"/>
          <a:ext cx="375583" cy="681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8" name="Equation" r:id="rId4" imgW="177480" imgH="393480" progId="Equation.DSMT4">
                  <p:embed/>
                </p:oleObj>
              </mc:Choice>
              <mc:Fallback>
                <p:oleObj name="Equation" r:id="rId4" imgW="177480" imgH="39348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2096" y="1416099"/>
                        <a:ext cx="375583" cy="6813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3" name="Rectangle 5">
            <a:extLst>
              <a:ext uri="{FF2B5EF4-FFF2-40B4-BE49-F238E27FC236}">
                <a16:creationId xmlns:a16="http://schemas.microsoft.com/office/drawing/2014/main" xmlns="" id="{3CCA7D43-F2F6-4B7A-9BE6-3D26CC9A93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5088" y="2454275"/>
            <a:ext cx="5400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类比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分数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分式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的概念及表达形式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59397" name="Text Box 6">
            <a:extLst>
              <a:ext uri="{FF2B5EF4-FFF2-40B4-BE49-F238E27FC236}">
                <a16:creationId xmlns:a16="http://schemas.microsoft.com/office/drawing/2014/main" xmlns="" id="{8DABF2BC-5684-4624-815A-665EC4EFE4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6163" y="2917825"/>
            <a:ext cx="2484437" cy="17716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7895" name="Object 7">
            <a:extLst>
              <a:ext uri="{FF2B5EF4-FFF2-40B4-BE49-F238E27FC236}">
                <a16:creationId xmlns:a16="http://schemas.microsoft.com/office/drawing/2014/main" xmlns="" id="{AA7A7AFD-ADF7-43D4-95E4-3BE606F0A7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111657"/>
              </p:ext>
            </p:extLst>
          </p:nvPr>
        </p:nvGraphicFramePr>
        <p:xfrm>
          <a:off x="3033713" y="3459163"/>
          <a:ext cx="1524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49" r:id="rId6" imgW="203112" imgH="723586" progId="Equation.3">
                  <p:embed/>
                </p:oleObj>
              </mc:Choice>
              <mc:Fallback>
                <p:oleObj r:id="rId6" imgW="203112" imgH="723586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3713" y="3459163"/>
                        <a:ext cx="152400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6" name="Rectangle 8">
            <a:extLst>
              <a:ext uri="{FF2B5EF4-FFF2-40B4-BE49-F238E27FC236}">
                <a16:creationId xmlns:a16="http://schemas.microsoft.com/office/drawing/2014/main" xmlns="" id="{070666AE-8729-4E50-8E30-4D61AFB88F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6038" y="4303713"/>
            <a:ext cx="6715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整数</a:t>
            </a:r>
          </a:p>
        </p:txBody>
      </p:sp>
      <p:sp>
        <p:nvSpPr>
          <p:cNvPr id="37897" name="Rectangle 9">
            <a:extLst>
              <a:ext uri="{FF2B5EF4-FFF2-40B4-BE49-F238E27FC236}">
                <a16:creationId xmlns:a16="http://schemas.microsoft.com/office/drawing/2014/main" xmlns="" id="{28CE2287-9716-4B88-9C85-304D456772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4850" y="4303713"/>
            <a:ext cx="660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整数</a:t>
            </a:r>
          </a:p>
        </p:txBody>
      </p:sp>
      <p:sp>
        <p:nvSpPr>
          <p:cNvPr id="37898" name="Rectangle 10">
            <a:extLst>
              <a:ext uri="{FF2B5EF4-FFF2-40B4-BE49-F238E27FC236}">
                <a16:creationId xmlns:a16="http://schemas.microsoft.com/office/drawing/2014/main" xmlns="" id="{FA3076D8-0740-41E3-892C-DF5B5EC4E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4950" y="4303713"/>
            <a:ext cx="647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分数</a:t>
            </a:r>
          </a:p>
        </p:txBody>
      </p:sp>
      <p:sp>
        <p:nvSpPr>
          <p:cNvPr id="37899" name="Line 11">
            <a:extLst>
              <a:ext uri="{FF2B5EF4-FFF2-40B4-BE49-F238E27FC236}">
                <a16:creationId xmlns:a16="http://schemas.microsoft.com/office/drawing/2014/main" xmlns="" id="{C82A03C5-71F4-4FA3-B43F-BC368A8835F0}"/>
              </a:ext>
            </a:extLst>
          </p:cNvPr>
          <p:cNvSpPr>
            <a:spLocks noChangeShapeType="1"/>
          </p:cNvSpPr>
          <p:nvPr/>
        </p:nvSpPr>
        <p:spPr bwMode="auto">
          <a:xfrm>
            <a:off x="1639888" y="3890963"/>
            <a:ext cx="0" cy="377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00" name="Line 12">
            <a:extLst>
              <a:ext uri="{FF2B5EF4-FFF2-40B4-BE49-F238E27FC236}">
                <a16:creationId xmlns:a16="http://schemas.microsoft.com/office/drawing/2014/main" xmlns="" id="{B7885EB5-3133-48AD-BA06-93A8DE4D3B7B}"/>
              </a:ext>
            </a:extLst>
          </p:cNvPr>
          <p:cNvSpPr>
            <a:spLocks noChangeShapeType="1"/>
          </p:cNvSpPr>
          <p:nvPr/>
        </p:nvSpPr>
        <p:spPr bwMode="auto">
          <a:xfrm>
            <a:off x="3097213" y="4064000"/>
            <a:ext cx="0" cy="2936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405" name="Text Box 14">
            <a:extLst>
              <a:ext uri="{FF2B5EF4-FFF2-40B4-BE49-F238E27FC236}">
                <a16:creationId xmlns:a16="http://schemas.microsoft.com/office/drawing/2014/main" xmlns="" id="{FAA8F3BF-9461-48FA-BCAA-623CCB4CD8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2775" y="2973388"/>
            <a:ext cx="2808288" cy="172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just" eaLnBrk="0" hangingPunct="0"/>
            <a:endParaRPr lang="en-US" altLang="zh-CN" sz="2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37904" name="Rectangle 16">
            <a:extLst>
              <a:ext uri="{FF2B5EF4-FFF2-40B4-BE49-F238E27FC236}">
                <a16:creationId xmlns:a16="http://schemas.microsoft.com/office/drawing/2014/main" xmlns="" id="{80CCA523-FDED-4A52-B079-35A662AB2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8450" y="3578225"/>
            <a:ext cx="2487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37905" name="Line 17">
            <a:extLst>
              <a:ext uri="{FF2B5EF4-FFF2-40B4-BE49-F238E27FC236}">
                <a16:creationId xmlns:a16="http://schemas.microsoft.com/office/drawing/2014/main" xmlns="" id="{FA89BC46-C3F3-4EE1-B992-20AFBD2A211B}"/>
              </a:ext>
            </a:extLst>
          </p:cNvPr>
          <p:cNvSpPr>
            <a:spLocks noChangeShapeType="1"/>
          </p:cNvSpPr>
          <p:nvPr/>
        </p:nvSpPr>
        <p:spPr bwMode="auto">
          <a:xfrm>
            <a:off x="6529388" y="3621088"/>
            <a:ext cx="4857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06" name="Rectangle 18">
            <a:extLst>
              <a:ext uri="{FF2B5EF4-FFF2-40B4-BE49-F238E27FC236}">
                <a16:creationId xmlns:a16="http://schemas.microsoft.com/office/drawing/2014/main" xmlns="" id="{62F080DA-42B7-4AC3-8670-898AA1C40B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3113" y="4297363"/>
            <a:ext cx="10961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整式</a:t>
            </a:r>
            <a:r>
              <a:rPr lang="en-US" altLang="zh-CN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15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07" name="Rectangle 19">
            <a:extLst>
              <a:ext uri="{FF2B5EF4-FFF2-40B4-BE49-F238E27FC236}">
                <a16:creationId xmlns:a16="http://schemas.microsoft.com/office/drawing/2014/main" xmlns="" id="{8F29EEF8-72B4-48C4-A06A-4A2A4E90AB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4812" y="4300538"/>
            <a:ext cx="10255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整式</a:t>
            </a:r>
            <a:r>
              <a:rPr lang="en-US" altLang="zh-CN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15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08" name="Line 20">
            <a:extLst>
              <a:ext uri="{FF2B5EF4-FFF2-40B4-BE49-F238E27FC236}">
                <a16:creationId xmlns:a16="http://schemas.microsoft.com/office/drawing/2014/main" xmlns="" id="{3B0EFA4C-E50B-4203-BCF5-4C8B69DE98DC}"/>
              </a:ext>
            </a:extLst>
          </p:cNvPr>
          <p:cNvSpPr>
            <a:spLocks noChangeShapeType="1"/>
          </p:cNvSpPr>
          <p:nvPr/>
        </p:nvSpPr>
        <p:spPr bwMode="auto">
          <a:xfrm>
            <a:off x="5126038" y="3836988"/>
            <a:ext cx="0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10" name="Line 22">
            <a:extLst>
              <a:ext uri="{FF2B5EF4-FFF2-40B4-BE49-F238E27FC236}">
                <a16:creationId xmlns:a16="http://schemas.microsoft.com/office/drawing/2014/main" xmlns="" id="{04ABAE10-200F-4947-82AE-C26D0476FDDD}"/>
              </a:ext>
            </a:extLst>
          </p:cNvPr>
          <p:cNvSpPr>
            <a:spLocks noChangeShapeType="1"/>
          </p:cNvSpPr>
          <p:nvPr/>
        </p:nvSpPr>
        <p:spPr bwMode="auto">
          <a:xfrm>
            <a:off x="6789738" y="3890963"/>
            <a:ext cx="0" cy="377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11" name="AutoShape 23">
            <a:extLst>
              <a:ext uri="{FF2B5EF4-FFF2-40B4-BE49-F238E27FC236}">
                <a16:creationId xmlns:a16="http://schemas.microsoft.com/office/drawing/2014/main" xmlns="" id="{99DC2747-B47D-4E82-A417-5656AC86805E}"/>
              </a:ext>
            </a:extLst>
          </p:cNvPr>
          <p:cNvSpPr/>
          <p:nvPr/>
        </p:nvSpPr>
        <p:spPr>
          <a:xfrm>
            <a:off x="3752850" y="3859213"/>
            <a:ext cx="485775" cy="107950"/>
          </a:xfrm>
          <a:prstGeom prst="leftRightArrow">
            <a:avLst>
              <a:gd name="adj1" fmla="val 50000"/>
              <a:gd name="adj2" fmla="val 8967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12" name="Text Box 24">
            <a:extLst>
              <a:ext uri="{FF2B5EF4-FFF2-40B4-BE49-F238E27FC236}">
                <a16:creationId xmlns:a16="http://schemas.microsoft.com/office/drawing/2014/main" xmlns="" id="{83C75406-76DB-412B-8604-C1CE5C83C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8875" y="3459163"/>
            <a:ext cx="7572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类比</a:t>
            </a:r>
          </a:p>
        </p:txBody>
      </p:sp>
      <p:sp>
        <p:nvSpPr>
          <p:cNvPr id="37913" name="Text Box 25">
            <a:extLst>
              <a:ext uri="{FF2B5EF4-FFF2-40B4-BE49-F238E27FC236}">
                <a16:creationId xmlns:a16="http://schemas.microsoft.com/office/drawing/2014/main" xmlns="" id="{AA239EAE-2CB1-477A-ADE6-E855546319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0124" y="3448050"/>
            <a:ext cx="10263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v–v</a:t>
            </a:r>
            <a:r>
              <a:rPr lang="en-US" altLang="zh-CN" b="1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14" name="Text Box 26">
            <a:extLst>
              <a:ext uri="{FF2B5EF4-FFF2-40B4-BE49-F238E27FC236}">
                <a16:creationId xmlns:a16="http://schemas.microsoft.com/office/drawing/2014/main" xmlns="" id="{43DF690B-D6EA-4DA9-9834-EF7D7899D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3863" y="3448050"/>
            <a:ext cx="4651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</a:p>
        </p:txBody>
      </p:sp>
      <p:sp>
        <p:nvSpPr>
          <p:cNvPr id="37915" name="Text Box 27">
            <a:extLst>
              <a:ext uri="{FF2B5EF4-FFF2-40B4-BE49-F238E27FC236}">
                <a16:creationId xmlns:a16="http://schemas.microsoft.com/office/drawing/2014/main" xmlns="" id="{49681985-EA14-48AA-9DB2-8F82D58EB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5663" y="3438525"/>
            <a:ext cx="269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37916" name="Text Box 28">
            <a:extLst>
              <a:ext uri="{FF2B5EF4-FFF2-40B4-BE49-F238E27FC236}">
                <a16:creationId xmlns:a16="http://schemas.microsoft.com/office/drawing/2014/main" xmlns="" id="{EDE1F081-F7C7-491F-9BBB-1D99D46C7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0625" y="3427413"/>
            <a:ext cx="4333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sp>
        <p:nvSpPr>
          <p:cNvPr id="37917" name="Text Box 29">
            <a:extLst>
              <a:ext uri="{FF2B5EF4-FFF2-40B4-BE49-F238E27FC236}">
                <a16:creationId xmlns:a16="http://schemas.microsoft.com/office/drawing/2014/main" xmlns="" id="{F58EA2AF-3AD6-401E-BE92-70E2843ECD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5888" y="3249613"/>
            <a:ext cx="647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v–v</a:t>
            </a:r>
            <a:r>
              <a:rPr lang="en-US" altLang="zh-CN" b="1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18" name="Text Box 30">
            <a:extLst>
              <a:ext uri="{FF2B5EF4-FFF2-40B4-BE49-F238E27FC236}">
                <a16:creationId xmlns:a16="http://schemas.microsoft.com/office/drawing/2014/main" xmlns="" id="{B34A8D79-A822-4E4F-B245-03C9778841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1300" y="3544888"/>
            <a:ext cx="18907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  ÷  5    =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</a:p>
        </p:txBody>
      </p:sp>
      <p:sp>
        <p:nvSpPr>
          <p:cNvPr id="37919" name="Rectangle 31">
            <a:extLst>
              <a:ext uri="{FF2B5EF4-FFF2-40B4-BE49-F238E27FC236}">
                <a16:creationId xmlns:a16="http://schemas.microsoft.com/office/drawing/2014/main" xmlns="" id="{9FE0AA4E-5F8C-4566-95CB-1A582D598D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9338" y="3030538"/>
            <a:ext cx="21611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被除数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除数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商数</a:t>
            </a:r>
          </a:p>
        </p:txBody>
      </p:sp>
      <p:sp>
        <p:nvSpPr>
          <p:cNvPr id="37920" name="Rectangle 32">
            <a:extLst>
              <a:ext uri="{FF2B5EF4-FFF2-40B4-BE49-F238E27FC236}">
                <a16:creationId xmlns:a16="http://schemas.microsoft.com/office/drawing/2014/main" xmlns="" id="{25911CC0-AB29-4EE2-B61E-4DB34B978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6638" y="3556000"/>
            <a:ext cx="4940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7921" name="Rectangle 33">
            <a:extLst>
              <a:ext uri="{FF2B5EF4-FFF2-40B4-BE49-F238E27FC236}">
                <a16:creationId xmlns:a16="http://schemas.microsoft.com/office/drawing/2014/main" xmlns="" id="{CB270F51-1554-446E-86D2-C152F4C93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2013" y="2973388"/>
            <a:ext cx="21611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被除式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除式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商式</a:t>
            </a:r>
          </a:p>
        </p:txBody>
      </p:sp>
      <p:sp>
        <p:nvSpPr>
          <p:cNvPr id="37922" name="Rectangle 34">
            <a:extLst>
              <a:ext uri="{FF2B5EF4-FFF2-40B4-BE49-F238E27FC236}">
                <a16:creationId xmlns:a16="http://schemas.microsoft.com/office/drawing/2014/main" xmlns="" id="{C47B44B7-033E-43C7-8C24-2894E56930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4363" y="3465513"/>
            <a:ext cx="4940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7923" name="Line 35">
            <a:extLst>
              <a:ext uri="{FF2B5EF4-FFF2-40B4-BE49-F238E27FC236}">
                <a16:creationId xmlns:a16="http://schemas.microsoft.com/office/drawing/2014/main" xmlns="" id="{55E7776E-3997-4B2F-B3DF-3987032F4169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3300" y="2971800"/>
            <a:ext cx="0" cy="17287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24" name="Line 36">
            <a:extLst>
              <a:ext uri="{FF2B5EF4-FFF2-40B4-BE49-F238E27FC236}">
                <a16:creationId xmlns:a16="http://schemas.microsoft.com/office/drawing/2014/main" xmlns="" id="{D33CAA61-A70A-4707-836A-3EBFC9B0344B}"/>
              </a:ext>
            </a:extLst>
          </p:cNvPr>
          <p:cNvSpPr>
            <a:spLocks noChangeShapeType="1"/>
          </p:cNvSpPr>
          <p:nvPr/>
        </p:nvSpPr>
        <p:spPr bwMode="auto">
          <a:xfrm>
            <a:off x="3516313" y="2971800"/>
            <a:ext cx="0" cy="17287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25" name="Line 37">
            <a:extLst>
              <a:ext uri="{FF2B5EF4-FFF2-40B4-BE49-F238E27FC236}">
                <a16:creationId xmlns:a16="http://schemas.microsoft.com/office/drawing/2014/main" xmlns="" id="{0B4FF126-7834-4E9E-8C3C-FC8B2D25E5D7}"/>
              </a:ext>
            </a:extLst>
          </p:cNvPr>
          <p:cNvSpPr>
            <a:spLocks noChangeShapeType="1"/>
          </p:cNvSpPr>
          <p:nvPr/>
        </p:nvSpPr>
        <p:spPr bwMode="auto">
          <a:xfrm>
            <a:off x="4435475" y="2928939"/>
            <a:ext cx="20638" cy="173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26" name="Line 38">
            <a:extLst>
              <a:ext uri="{FF2B5EF4-FFF2-40B4-BE49-F238E27FC236}">
                <a16:creationId xmlns:a16="http://schemas.microsoft.com/office/drawing/2014/main" xmlns="" id="{C335BD96-322B-4088-BCAA-623A68471013}"/>
              </a:ext>
            </a:extLst>
          </p:cNvPr>
          <p:cNvSpPr>
            <a:spLocks noChangeShapeType="1"/>
          </p:cNvSpPr>
          <p:nvPr/>
        </p:nvSpPr>
        <p:spPr bwMode="auto">
          <a:xfrm>
            <a:off x="7124700" y="2940050"/>
            <a:ext cx="0" cy="17287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27" name="Line 39">
            <a:extLst>
              <a:ext uri="{FF2B5EF4-FFF2-40B4-BE49-F238E27FC236}">
                <a16:creationId xmlns:a16="http://schemas.microsoft.com/office/drawing/2014/main" xmlns="" id="{D16D2E5A-A812-4F9C-835E-E86CA1AB12AE}"/>
              </a:ext>
            </a:extLst>
          </p:cNvPr>
          <p:cNvSpPr>
            <a:spLocks noChangeShapeType="1"/>
          </p:cNvSpPr>
          <p:nvPr/>
        </p:nvSpPr>
        <p:spPr bwMode="auto">
          <a:xfrm>
            <a:off x="992188" y="2971800"/>
            <a:ext cx="254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28" name="Line 40">
            <a:extLst>
              <a:ext uri="{FF2B5EF4-FFF2-40B4-BE49-F238E27FC236}">
                <a16:creationId xmlns:a16="http://schemas.microsoft.com/office/drawing/2014/main" xmlns="" id="{DA75A6A9-2A80-4F2F-8649-8B3DFE3DD0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24363" y="4667250"/>
            <a:ext cx="2700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29" name="Line 41">
            <a:extLst>
              <a:ext uri="{FF2B5EF4-FFF2-40B4-BE49-F238E27FC236}">
                <a16:creationId xmlns:a16="http://schemas.microsoft.com/office/drawing/2014/main" xmlns="" id="{4FF8CA32-495C-4A10-8846-4AFEA08FC52B}"/>
              </a:ext>
            </a:extLst>
          </p:cNvPr>
          <p:cNvSpPr>
            <a:spLocks noChangeShapeType="1"/>
          </p:cNvSpPr>
          <p:nvPr/>
        </p:nvSpPr>
        <p:spPr bwMode="auto">
          <a:xfrm>
            <a:off x="4424363" y="2951163"/>
            <a:ext cx="2700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30" name="Line 42">
            <a:extLst>
              <a:ext uri="{FF2B5EF4-FFF2-40B4-BE49-F238E27FC236}">
                <a16:creationId xmlns:a16="http://schemas.microsoft.com/office/drawing/2014/main" xmlns="" id="{747496C6-7394-4A60-825C-00014B8501E8}"/>
              </a:ext>
            </a:extLst>
          </p:cNvPr>
          <p:cNvSpPr>
            <a:spLocks noChangeShapeType="1"/>
          </p:cNvSpPr>
          <p:nvPr/>
        </p:nvSpPr>
        <p:spPr bwMode="auto">
          <a:xfrm>
            <a:off x="992188" y="4700588"/>
            <a:ext cx="254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43">
            <a:extLst>
              <a:ext uri="{FF2B5EF4-FFF2-40B4-BE49-F238E27FC236}">
                <a16:creationId xmlns:a16="http://schemas.microsoft.com/office/drawing/2014/main" xmlns="" id="{46EC3350-51CF-47E6-8D02-81A7AD21AAFD}"/>
              </a:ext>
            </a:extLst>
          </p:cNvPr>
          <p:cNvGrpSpPr>
            <a:grpSpLocks/>
          </p:cNvGrpSpPr>
          <p:nvPr/>
        </p:nvGrpSpPr>
        <p:grpSpPr bwMode="auto">
          <a:xfrm>
            <a:off x="6273857" y="4227508"/>
            <a:ext cx="1025525" cy="491035"/>
            <a:chOff x="4404" y="1917"/>
            <a:chExt cx="862" cy="413"/>
          </a:xfrm>
        </p:grpSpPr>
        <p:sp>
          <p:nvSpPr>
            <p:cNvPr id="59435" name="Text Box 44">
              <a:extLst>
                <a:ext uri="{FF2B5EF4-FFF2-40B4-BE49-F238E27FC236}">
                  <a16:creationId xmlns:a16="http://schemas.microsoft.com/office/drawing/2014/main" xmlns="" id="{A6F1A72E-6598-416A-A8C5-16CB52E788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4" y="1917"/>
              <a:ext cx="317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5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grpSp>
          <p:nvGrpSpPr>
            <p:cNvPr id="59436" name="Group 45">
              <a:extLst>
                <a:ext uri="{FF2B5EF4-FFF2-40B4-BE49-F238E27FC236}">
                  <a16:creationId xmlns:a16="http://schemas.microsoft.com/office/drawing/2014/main" xmlns="" id="{5FDC22B0-874F-4B14-B36B-B14228F0975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04" y="1979"/>
              <a:ext cx="862" cy="351"/>
              <a:chOff x="4404" y="1979"/>
              <a:chExt cx="862" cy="351"/>
            </a:xfrm>
          </p:grpSpPr>
          <p:sp>
            <p:nvSpPr>
              <p:cNvPr id="59437" name="Rectangle 46">
                <a:extLst>
                  <a:ext uri="{FF2B5EF4-FFF2-40B4-BE49-F238E27FC236}">
                    <a16:creationId xmlns:a16="http://schemas.microsoft.com/office/drawing/2014/main" xmlns="" id="{C405D3A7-7CE9-4CC7-8BB7-D92AD74682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04" y="1979"/>
                <a:ext cx="862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rgbClr val="FF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分式</a:t>
                </a:r>
                <a:r>
                  <a:rPr lang="en-US" altLang="zh-CN" sz="15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    )</a:t>
                </a:r>
                <a:endParaRPr lang="en-US" altLang="zh-CN" sz="15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438" name="Text Box 47">
                <a:extLst>
                  <a:ext uri="{FF2B5EF4-FFF2-40B4-BE49-F238E27FC236}">
                    <a16:creationId xmlns:a16="http://schemas.microsoft.com/office/drawing/2014/main" xmlns="" id="{455AF4D0-6FC3-4607-B0E8-9EEFCC1FEC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12" y="2058"/>
                <a:ext cx="317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59439" name="Line 48">
                <a:extLst>
                  <a:ext uri="{FF2B5EF4-FFF2-40B4-BE49-F238E27FC236}">
                    <a16:creationId xmlns:a16="http://schemas.microsoft.com/office/drawing/2014/main" xmlns="" id="{1FAB391C-19BC-4C78-8097-901B1950BA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1" y="2128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5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7937" name="Rectangle 49">
            <a:extLst>
              <a:ext uri="{FF2B5EF4-FFF2-40B4-BE49-F238E27FC236}">
                <a16:creationId xmlns:a16="http://schemas.microsoft.com/office/drawing/2014/main" xmlns="" id="{3F0B4B69-55F3-4B2C-8A95-BBEC54B9D994}"/>
              </a:ext>
            </a:extLst>
          </p:cNvPr>
          <p:cNvSpPr/>
          <p:nvPr/>
        </p:nvSpPr>
        <p:spPr>
          <a:xfrm>
            <a:off x="600074" y="2085975"/>
            <a:ext cx="8201026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lang="zh-CN" altLang="en-US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分式是不同于整式的另一类</a:t>
            </a:r>
            <a:r>
              <a:rPr lang="zh-CN" altLang="en-US" b="1" noProof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式子，且</a:t>
            </a:r>
            <a:r>
              <a:rPr lang="zh-CN" altLang="en-US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分母中含有字母是分式的一大特点</a:t>
            </a:r>
            <a:r>
              <a:rPr lang="en-US" altLang="zh-CN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EAE8881-63D3-46CD-901E-9EBEF7206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2870290"/>
            <a:ext cx="14097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注意：由于字母可以表示不同的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数，所以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分式比分数更具有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一般性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5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56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58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59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分式概念</a:t>
            </a:r>
            <a:r>
              <a:rPr kumimoji="0" lang="zh-CN" altLang="zh-CN" sz="2800" b="1" i="0" u="none" strike="noStrike" kern="1200" cap="none" spc="100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kumimoji="0" lang="zh-CN" altLang="zh-CN" sz="2800" b="1" i="0" u="none" strike="noStrike" kern="1200" cap="none" spc="10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0" name="Line 11">
            <a:extLst>
              <a:ext uri="{FF2B5EF4-FFF2-40B4-BE49-F238E27FC236}">
                <a16:creationId xmlns:a16="http://schemas.microsoft.com/office/drawing/2014/main" xmlns="" id="{C82A03C5-71F4-4FA3-B43F-BC368A8835F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7588" y="3890963"/>
            <a:ext cx="0" cy="377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Line 11">
            <a:extLst>
              <a:ext uri="{FF2B5EF4-FFF2-40B4-BE49-F238E27FC236}">
                <a16:creationId xmlns:a16="http://schemas.microsoft.com/office/drawing/2014/main" xmlns="" id="{C82A03C5-71F4-4FA3-B43F-BC368A8835F0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1550" y="3865007"/>
            <a:ext cx="0" cy="377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7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7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79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79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7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7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7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7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7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7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7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7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7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79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7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7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79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7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79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7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7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79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7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7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79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7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7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79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7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7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79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7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7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59397" grpId="0" animBg="1"/>
      <p:bldP spid="37896" grpId="0"/>
      <p:bldP spid="37897" grpId="0"/>
      <p:bldP spid="37898" grpId="0"/>
      <p:bldP spid="37899" grpId="0" animBg="1"/>
      <p:bldP spid="37900" grpId="0" animBg="1"/>
      <p:bldP spid="59405" grpId="0" animBg="1"/>
      <p:bldP spid="37904" grpId="0"/>
      <p:bldP spid="37905" grpId="0" animBg="1"/>
      <p:bldP spid="37906" grpId="0"/>
      <p:bldP spid="37907" grpId="0"/>
      <p:bldP spid="37908" grpId="0" animBg="1"/>
      <p:bldP spid="37910" grpId="0" animBg="1"/>
      <p:bldP spid="37911" grpId="0" animBg="1"/>
      <p:bldP spid="37912" grpId="0"/>
      <p:bldP spid="37913" grpId="0"/>
      <p:bldP spid="37914" grpId="0"/>
      <p:bldP spid="37915" grpId="0"/>
      <p:bldP spid="37916" grpId="0"/>
      <p:bldP spid="37917" grpId="0"/>
      <p:bldP spid="37918" grpId="0"/>
      <p:bldP spid="37919" grpId="0"/>
      <p:bldP spid="37920" grpId="0"/>
      <p:bldP spid="37921" grpId="0"/>
      <p:bldP spid="37922" grpId="0"/>
      <p:bldP spid="37923" grpId="0" animBg="1"/>
      <p:bldP spid="37924" grpId="0" animBg="1"/>
      <p:bldP spid="37925" grpId="0" animBg="1"/>
      <p:bldP spid="37926" grpId="0" animBg="1"/>
      <p:bldP spid="37927" grpId="0" animBg="1"/>
      <p:bldP spid="37928" grpId="0" animBg="1"/>
      <p:bldP spid="37929" grpId="0" animBg="1"/>
      <p:bldP spid="37930" grpId="0" animBg="1"/>
      <p:bldP spid="3" grpId="0"/>
      <p:bldP spid="60" grpId="0" animBg="1"/>
      <p:bldP spid="6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标题 78849">
            <a:extLst>
              <a:ext uri="{FF2B5EF4-FFF2-40B4-BE49-F238E27FC236}">
                <a16:creationId xmlns:a16="http://schemas.microsoft.com/office/drawing/2014/main" xmlns="" id="{F3560676-E743-46B8-912A-3786C6622A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36319" y="628947"/>
            <a:ext cx="6326188" cy="857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你能说一说分数与分式的相同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点、不同点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29921" y="1883071"/>
            <a:ext cx="2182812" cy="1974553"/>
            <a:chOff x="1693863" y="1924050"/>
            <a:chExt cx="2182812" cy="1974553"/>
          </a:xfrm>
        </p:grpSpPr>
        <p:sp>
          <p:nvSpPr>
            <p:cNvPr id="61444" name="文本框 78857">
              <a:extLst>
                <a:ext uri="{FF2B5EF4-FFF2-40B4-BE49-F238E27FC236}">
                  <a16:creationId xmlns:a16="http://schemas.microsoft.com/office/drawing/2014/main" xmlns="" id="{60B30584-BEBB-4DDE-8BE2-C9AEABAED2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3863" y="2273300"/>
              <a:ext cx="477837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宋体" panose="02010600030101010101" pitchFamily="2" charset="-122"/>
                </a:rPr>
                <a:t>相同点</a:t>
              </a:r>
            </a:p>
          </p:txBody>
        </p:sp>
        <p:sp>
          <p:nvSpPr>
            <p:cNvPr id="78862" name="左大括号 78861">
              <a:extLst>
                <a:ext uri="{FF2B5EF4-FFF2-40B4-BE49-F238E27FC236}">
                  <a16:creationId xmlns:a16="http://schemas.microsoft.com/office/drawing/2014/main" xmlns="" id="{C6EBA676-7251-491D-AF16-CB846EE04F66}"/>
                </a:ext>
              </a:extLst>
            </p:cNvPr>
            <p:cNvSpPr/>
            <p:nvPr/>
          </p:nvSpPr>
          <p:spPr>
            <a:xfrm>
              <a:off x="2157413" y="1978025"/>
              <a:ext cx="379412" cy="1728788"/>
            </a:xfrm>
            <a:prstGeom prst="leftBrace">
              <a:avLst>
                <a:gd name="adj1" fmla="val 38050"/>
                <a:gd name="adj2" fmla="val 50000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8863" name="文本框 78862">
              <a:extLst>
                <a:ext uri="{FF2B5EF4-FFF2-40B4-BE49-F238E27FC236}">
                  <a16:creationId xmlns:a16="http://schemas.microsoft.com/office/drawing/2014/main" xmlns="" id="{24E411B3-4F65-4E72-ABBB-208DB720F6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35238" y="1924050"/>
              <a:ext cx="10810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分子</a:t>
              </a:r>
            </a:p>
          </p:txBody>
        </p:sp>
        <p:sp>
          <p:nvSpPr>
            <p:cNvPr id="78864" name="文本框 78863">
              <a:extLst>
                <a:ext uri="{FF2B5EF4-FFF2-40B4-BE49-F238E27FC236}">
                  <a16:creationId xmlns:a16="http://schemas.microsoft.com/office/drawing/2014/main" xmlns="" id="{0DA550F5-B293-48F5-9DDE-C8B5555E71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35238" y="2679700"/>
              <a:ext cx="13414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分数线</a:t>
              </a:r>
            </a:p>
          </p:txBody>
        </p:sp>
        <p:sp>
          <p:nvSpPr>
            <p:cNvPr id="78865" name="文本框 78864">
              <a:extLst>
                <a:ext uri="{FF2B5EF4-FFF2-40B4-BE49-F238E27FC236}">
                  <a16:creationId xmlns:a16="http://schemas.microsoft.com/office/drawing/2014/main" xmlns="" id="{D9987F01-5D0E-498B-954E-F43AA5FBFD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2850" y="3436938"/>
              <a:ext cx="10795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分母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88400" y="1625600"/>
            <a:ext cx="4276725" cy="2418973"/>
            <a:chOff x="4257675" y="1625600"/>
            <a:chExt cx="4276725" cy="2418973"/>
          </a:xfrm>
        </p:grpSpPr>
        <p:sp>
          <p:nvSpPr>
            <p:cNvPr id="61445" name="文本框 78858">
              <a:extLst>
                <a:ext uri="{FF2B5EF4-FFF2-40B4-BE49-F238E27FC236}">
                  <a16:creationId xmlns:a16="http://schemas.microsoft.com/office/drawing/2014/main" xmlns="" id="{4B7A7555-06F9-4F5C-AD36-8D1034F58C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57675" y="2206625"/>
              <a:ext cx="439738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宋体" panose="02010600030101010101" pitchFamily="2" charset="-122"/>
                </a:rPr>
                <a:t>不同点</a:t>
              </a:r>
            </a:p>
          </p:txBody>
        </p:sp>
        <p:sp>
          <p:nvSpPr>
            <p:cNvPr id="61446" name="左大括号 78860">
              <a:extLst>
                <a:ext uri="{FF2B5EF4-FFF2-40B4-BE49-F238E27FC236}">
                  <a16:creationId xmlns:a16="http://schemas.microsoft.com/office/drawing/2014/main" xmlns="" id="{AA10959D-4414-415B-B477-A7A3ED49AB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5988" y="1677987"/>
              <a:ext cx="485775" cy="2179637"/>
            </a:xfrm>
            <a:prstGeom prst="leftBrace">
              <a:avLst>
                <a:gd name="adj1" fmla="val 2871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宋体" panose="02010600030101010101" pitchFamily="2" charset="-122"/>
              </a:endParaRPr>
            </a:p>
          </p:txBody>
        </p:sp>
        <p:sp>
          <p:nvSpPr>
            <p:cNvPr id="78866" name="文本框 78865">
              <a:extLst>
                <a:ext uri="{FF2B5EF4-FFF2-40B4-BE49-F238E27FC236}">
                  <a16:creationId xmlns:a16="http://schemas.microsoft.com/office/drawing/2014/main" xmlns="" id="{AD013856-6A09-4DF8-ACA6-898CA79167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9838" y="1625600"/>
              <a:ext cx="337026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分数：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分子、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分母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都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为  数字</a:t>
              </a:r>
              <a:endParaRPr lang="zh-CN" altLang="en-US" sz="2400" b="1" dirty="0">
                <a:latin typeface="宋体" panose="02010600030101010101" pitchFamily="2" charset="-122"/>
              </a:endParaRPr>
            </a:p>
          </p:txBody>
        </p:sp>
        <p:sp>
          <p:nvSpPr>
            <p:cNvPr id="78867" name="文本框 78866">
              <a:extLst>
                <a:ext uri="{FF2B5EF4-FFF2-40B4-BE49-F238E27FC236}">
                  <a16:creationId xmlns:a16="http://schemas.microsoft.com/office/drawing/2014/main" xmlns="" id="{1E98CEF8-971C-4569-A0B8-E749EEE04C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9838" y="2474913"/>
              <a:ext cx="3484562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分式：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分子、分母都为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整式，且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分母中必须含有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字母；分子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中可以不含字母</a:t>
              </a:r>
            </a:p>
          </p:txBody>
        </p:sp>
      </p:grpSp>
      <p:grpSp>
        <p:nvGrpSpPr>
          <p:cNvPr id="18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49598"/>
            <a:ext cx="2006600" cy="477213"/>
            <a:chOff x="100" y="59"/>
            <a:chExt cx="3160" cy="752"/>
          </a:xfrm>
        </p:grpSpPr>
        <p:cxnSp>
          <p:nvCxnSpPr>
            <p:cNvPr id="19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59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0bcf9381-7a8c-464d-9415-239031346952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1595</TotalTime>
  <Pages>0</Pages>
  <Words>1569</Words>
  <Characters>0</Characters>
  <Application>Microsoft Office PowerPoint</Application>
  <DocSecurity>0</DocSecurity>
  <PresentationFormat>全屏显示(16:9)</PresentationFormat>
  <Lines>0</Lines>
  <Paragraphs>227</Paragraphs>
  <Slides>26</Slides>
  <Notes>10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《七彩课堂》课件模板（新）</vt:lpstr>
      <vt:lpstr>Equation</vt:lpstr>
      <vt:lpstr>MathType 6.0 Equation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你能说一说分数与分式的相同点、不同点吗？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1167</cp:revision>
  <dcterms:created xsi:type="dcterms:W3CDTF">2016-01-14T07:05:12Z</dcterms:created>
  <dcterms:modified xsi:type="dcterms:W3CDTF">2020-04-27T07:32:00Z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