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5" r:id="rId1"/>
    <p:sldMasterId id="2147484297" r:id="rId2"/>
  </p:sldMasterIdLst>
  <p:notesMasterIdLst>
    <p:notesMasterId r:id="rId44"/>
  </p:notesMasterIdLst>
  <p:handoutMasterIdLst>
    <p:handoutMasterId r:id="rId45"/>
  </p:handoutMasterIdLst>
  <p:sldIdLst>
    <p:sldId id="399" r:id="rId3"/>
    <p:sldId id="492" r:id="rId4"/>
    <p:sldId id="493" r:id="rId5"/>
    <p:sldId id="425" r:id="rId6"/>
    <p:sldId id="494" r:id="rId7"/>
    <p:sldId id="495" r:id="rId8"/>
    <p:sldId id="496" r:id="rId9"/>
    <p:sldId id="497" r:id="rId10"/>
    <p:sldId id="498" r:id="rId11"/>
    <p:sldId id="499" r:id="rId12"/>
    <p:sldId id="500" r:id="rId13"/>
    <p:sldId id="501" r:id="rId14"/>
    <p:sldId id="502" r:id="rId15"/>
    <p:sldId id="503" r:id="rId16"/>
    <p:sldId id="504" r:id="rId17"/>
    <p:sldId id="505" r:id="rId18"/>
    <p:sldId id="506" r:id="rId19"/>
    <p:sldId id="517" r:id="rId20"/>
    <p:sldId id="507" r:id="rId21"/>
    <p:sldId id="508" r:id="rId22"/>
    <p:sldId id="509" r:id="rId23"/>
    <p:sldId id="510" r:id="rId24"/>
    <p:sldId id="511" r:id="rId25"/>
    <p:sldId id="518" r:id="rId26"/>
    <p:sldId id="512" r:id="rId27"/>
    <p:sldId id="519" r:id="rId28"/>
    <p:sldId id="513" r:id="rId29"/>
    <p:sldId id="514" r:id="rId30"/>
    <p:sldId id="515" r:id="rId31"/>
    <p:sldId id="520" r:id="rId32"/>
    <p:sldId id="448" r:id="rId33"/>
    <p:sldId id="528" r:id="rId34"/>
    <p:sldId id="521" r:id="rId35"/>
    <p:sldId id="522" r:id="rId36"/>
    <p:sldId id="523" r:id="rId37"/>
    <p:sldId id="524" r:id="rId38"/>
    <p:sldId id="525" r:id="rId39"/>
    <p:sldId id="526" r:id="rId40"/>
    <p:sldId id="527" r:id="rId41"/>
    <p:sldId id="455" r:id="rId42"/>
    <p:sldId id="529" r:id="rId43"/>
  </p:sldIdLst>
  <p:sldSz cx="9144000" cy="5143500" type="screen16x9"/>
  <p:notesSz cx="6858000" cy="9144000"/>
  <p:custDataLst>
    <p:tags r:id="rId4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487">
          <p15:clr>
            <a:srgbClr val="A4A3A4"/>
          </p15:clr>
        </p15:guide>
        <p15:guide id="2" pos="283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95" autoAdjust="0"/>
    <p:restoredTop sz="95825" autoAdjust="0"/>
  </p:normalViewPr>
  <p:slideViewPr>
    <p:cSldViewPr snapToGrid="0">
      <p:cViewPr varScale="1">
        <p:scale>
          <a:sx n="114" d="100"/>
          <a:sy n="114" d="100"/>
        </p:scale>
        <p:origin x="-534" y="-102"/>
      </p:cViewPr>
      <p:guideLst>
        <p:guide orient="horz" pos="1487"/>
        <p:guide pos="283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2784" y="6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1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94FEF41B-3072-4FB4-B6B5-E31833B02BA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A7BF87AD-C33B-42A6-A02E-A892DD00E92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2FD6AA72-1B1E-4CC4-8EA3-C20631DFC72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F5E6D1A8-BB95-4E9B-ACFE-B1CC2858E2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305F0DA7-6288-4CA7-9F00-21823E55D7C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7559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2E66FCBE-FC37-40CA-9392-D609DFE593A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B0AAD44B-2AF6-4AC0-9084-274A5836236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>
            <a:extLst>
              <a:ext uri="{FF2B5EF4-FFF2-40B4-BE49-F238E27FC236}">
                <a16:creationId xmlns="" xmlns:a16="http://schemas.microsoft.com/office/drawing/2014/main" id="{E97906B4-9B38-45B0-9A19-B4FB0F059C0A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2FF55D69-E42A-4335-8594-06D43C8062E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7CBE8A7C-8DBF-4B57-B1F5-F3CE45EF9E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0030101010101" pitchFamily="2" charset="-122"/>
              </a:defRPr>
            </a:lvl1pPr>
          </a:lstStyle>
          <a:p>
            <a:fld id="{DA8D9BB7-51F1-46EE-A0EB-49B71632E7B3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46087" name="Picture 2">
            <a:extLst>
              <a:ext uri="{FF2B5EF4-FFF2-40B4-BE49-F238E27FC236}">
                <a16:creationId xmlns="" xmlns:a16="http://schemas.microsoft.com/office/drawing/2014/main" id="{EF4CE3E1-440D-4C48-B4D9-85500D73E1B1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>
            <a:extLst>
              <a:ext uri="{FF2B5EF4-FFF2-40B4-BE49-F238E27FC236}">
                <a16:creationId xmlns="" xmlns:a16="http://schemas.microsoft.com/office/drawing/2014/main" id="{1468B76F-4B20-4439-97EA-0F0EAFE859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</a:p>
        </p:txBody>
      </p:sp>
      <p:sp>
        <p:nvSpPr>
          <p:cNvPr id="9" name="幻灯片图像占位符 8">
            <a:extLst>
              <a:ext uri="{FF2B5EF4-FFF2-40B4-BE49-F238E27FC236}">
                <a16:creationId xmlns="" xmlns:a16="http://schemas.microsoft.com/office/drawing/2014/main" id="{07F1F14A-AE94-4C7A-A436-BF438093965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2846027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>
            <a:extLst>
              <a:ext uri="{FF2B5EF4-FFF2-40B4-BE49-F238E27FC236}">
                <a16:creationId xmlns="" xmlns:a16="http://schemas.microsoft.com/office/drawing/2014/main" id="{BF5B930B-7A67-4F3A-9A93-BE313938F1F1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Rectangle 3">
            <a:extLst>
              <a:ext uri="{FF2B5EF4-FFF2-40B4-BE49-F238E27FC236}">
                <a16:creationId xmlns="" xmlns:a16="http://schemas.microsoft.com/office/drawing/2014/main" id="{C7FAB74F-F4D0-496B-A249-EC09BA68348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zh-CN" dirty="0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60042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D9BB7-51F1-46EE-A0EB-49B71632E7B3}" type="slidenum">
              <a:rPr lang="en-US" altLang="en-US" smtClean="0"/>
              <a:pPr/>
              <a:t>29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3204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幻灯片图像占位符 1">
            <a:extLst>
              <a:ext uri="{FF2B5EF4-FFF2-40B4-BE49-F238E27FC236}">
                <a16:creationId xmlns="" xmlns:a16="http://schemas.microsoft.com/office/drawing/2014/main" id="{75F4A55B-3573-45F6-A274-075E6DBB2BDF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6" name="备注占位符 2">
            <a:extLst>
              <a:ext uri="{FF2B5EF4-FFF2-40B4-BE49-F238E27FC236}">
                <a16:creationId xmlns="" xmlns:a16="http://schemas.microsoft.com/office/drawing/2014/main" id="{EE41316C-3D81-4ED1-86F4-4E08799F14E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88067" name="灯片编号占位符 3">
            <a:extLst>
              <a:ext uri="{FF2B5EF4-FFF2-40B4-BE49-F238E27FC236}">
                <a16:creationId xmlns="" xmlns:a16="http://schemas.microsoft.com/office/drawing/2014/main" id="{8F04D9B0-7B8C-4286-8F0F-C603D50330D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prstTxWarp prst="textNoShape">
              <a:avLst/>
            </a:prstTxWarp>
          </a:bodyPr>
          <a:lstStyle/>
          <a:p>
            <a:fld id="{F2A86651-8CE4-4E13-87B9-1096288CCB89}" type="slidenum">
              <a:rPr lang="zh-CN" altLang="en-US" smtClean="0">
                <a:ea typeface="宋体" panose="02010600030101010101" pitchFamily="2" charset="-122"/>
              </a:rPr>
              <a:pPr/>
              <a:t>38</a:t>
            </a:fld>
            <a:endParaRPr lang="zh-CN" altLang="en-US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6798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643796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8688136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6592218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7948641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205590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1377024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0957290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6405004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1000194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5109537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0620702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5356483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8644327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726049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2201792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9774195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4700395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0178090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4886351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2297305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4393752"/>
      </p:ext>
    </p:extLst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1759628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8FDEA2D-92A5-48EB-BF5E-33C9A3C97765}"/>
              </a:ext>
            </a:extLst>
          </p:cNvPr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2052" name="组合 2">
            <a:extLst>
              <a:ext uri="{FF2B5EF4-FFF2-40B4-BE49-F238E27FC236}">
                <a16:creationId xmlns="" xmlns:a16="http://schemas.microsoft.com/office/drawing/2014/main" id="{2F79D63E-7224-4BB0-BFDB-CC7918EA56CB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>
              <a:extLst>
                <a:ext uri="{FF2B5EF4-FFF2-40B4-BE49-F238E27FC236}">
                  <a16:creationId xmlns="" xmlns:a16="http://schemas.microsoft.com/office/drawing/2014/main" id="{9B78A93D-6063-409A-B00F-EF00F3FB47FD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>
                <a:extLst>
                  <a:ext uri="{FF2B5EF4-FFF2-40B4-BE49-F238E27FC236}">
                    <a16:creationId xmlns="" xmlns:a16="http://schemas.microsoft.com/office/drawing/2014/main" id="{1E949D8A-ADAF-46BA-85CF-58DACF3777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>
                <a:extLst>
                  <a:ext uri="{FF2B5EF4-FFF2-40B4-BE49-F238E27FC236}">
                    <a16:creationId xmlns="" xmlns:a16="http://schemas.microsoft.com/office/drawing/2014/main" id="{21C03E6D-94E4-446B-972C-3195105367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>
                <a:extLst>
                  <a:ext uri="{FF2B5EF4-FFF2-40B4-BE49-F238E27FC236}">
                    <a16:creationId xmlns="" xmlns:a16="http://schemas.microsoft.com/office/drawing/2014/main" id="{71CCAC51-5411-4329-8097-E7B8155313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>
                <a:extLst>
                  <a:ext uri="{FF2B5EF4-FFF2-40B4-BE49-F238E27FC236}">
                    <a16:creationId xmlns="" xmlns:a16="http://schemas.microsoft.com/office/drawing/2014/main" id="{2EB325C9-5DD8-4E10-B5BB-D9861B3B81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>
                <a:extLst>
                  <a:ext uri="{FF2B5EF4-FFF2-40B4-BE49-F238E27FC236}">
                    <a16:creationId xmlns="" xmlns:a16="http://schemas.microsoft.com/office/drawing/2014/main" id="{0597E019-8A85-4476-A73E-3A6AC402A7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>
                <a:extLst>
                  <a:ext uri="{FF2B5EF4-FFF2-40B4-BE49-F238E27FC236}">
                    <a16:creationId xmlns="" xmlns:a16="http://schemas.microsoft.com/office/drawing/2014/main" id="{AAA61C2E-B4D2-4F0F-8B39-4CE3B5F0A8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>
                <a:extLst>
                  <a:ext uri="{FF2B5EF4-FFF2-40B4-BE49-F238E27FC236}">
                    <a16:creationId xmlns="" xmlns:a16="http://schemas.microsoft.com/office/drawing/2014/main" id="{C6AD489F-3FA1-44A9-ACB4-267B442E15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>
                <a:extLst>
                  <a:ext uri="{FF2B5EF4-FFF2-40B4-BE49-F238E27FC236}">
                    <a16:creationId xmlns="" xmlns:a16="http://schemas.microsoft.com/office/drawing/2014/main" id="{7ECDFD03-19C3-4107-B5E8-D20BF2EBDD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>
                <a:extLst>
                  <a:ext uri="{FF2B5EF4-FFF2-40B4-BE49-F238E27FC236}">
                    <a16:creationId xmlns="" xmlns:a16="http://schemas.microsoft.com/office/drawing/2014/main" id="{265EA82C-97DA-4C1E-8AFA-5B59C306AB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>
                <a:extLst>
                  <a:ext uri="{FF2B5EF4-FFF2-40B4-BE49-F238E27FC236}">
                    <a16:creationId xmlns="" xmlns:a16="http://schemas.microsoft.com/office/drawing/2014/main" id="{08180636-99B3-4E2C-A253-F96CF1793F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>
              <a:extLst>
                <a:ext uri="{FF2B5EF4-FFF2-40B4-BE49-F238E27FC236}">
                  <a16:creationId xmlns="" xmlns:a16="http://schemas.microsoft.com/office/drawing/2014/main" id="{57CA7F81-6E63-4BE4-91F7-2229BF2F5FD8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>
                <a:extLst>
                  <a:ext uri="{FF2B5EF4-FFF2-40B4-BE49-F238E27FC236}">
                    <a16:creationId xmlns="" xmlns:a16="http://schemas.microsoft.com/office/drawing/2014/main" id="{6F235E50-37C8-49A1-8558-32BC84EFD5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8" name="Rectangle 316">
                <a:extLst>
                  <a:ext uri="{FF2B5EF4-FFF2-40B4-BE49-F238E27FC236}">
                    <a16:creationId xmlns="" xmlns:a16="http://schemas.microsoft.com/office/drawing/2014/main" id="{44A6E50F-3E52-481F-839D-A986972796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9" name="Rectangle 317">
                <a:extLst>
                  <a:ext uri="{FF2B5EF4-FFF2-40B4-BE49-F238E27FC236}">
                    <a16:creationId xmlns="" xmlns:a16="http://schemas.microsoft.com/office/drawing/2014/main" id="{AA056565-D371-48EF-A5D8-023F9DAD6A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0" name="Rectangle 318">
                <a:extLst>
                  <a:ext uri="{FF2B5EF4-FFF2-40B4-BE49-F238E27FC236}">
                    <a16:creationId xmlns="" xmlns:a16="http://schemas.microsoft.com/office/drawing/2014/main" id="{6C632033-740D-4D14-A63F-9E43CAEDD9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1" name="Rectangle 319">
                <a:extLst>
                  <a:ext uri="{FF2B5EF4-FFF2-40B4-BE49-F238E27FC236}">
                    <a16:creationId xmlns="" xmlns:a16="http://schemas.microsoft.com/office/drawing/2014/main" id="{DAF77382-E614-4D69-A2CC-0F6E4E8783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0" name="Freeform 320">
                <a:extLst>
                  <a:ext uri="{FF2B5EF4-FFF2-40B4-BE49-F238E27FC236}">
                    <a16:creationId xmlns="" xmlns:a16="http://schemas.microsoft.com/office/drawing/2014/main" id="{20B5FB42-A6FC-4AB3-91A6-646E197EB6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>
                <a:extLst>
                  <a:ext uri="{FF2B5EF4-FFF2-40B4-BE49-F238E27FC236}">
                    <a16:creationId xmlns="" xmlns:a16="http://schemas.microsoft.com/office/drawing/2014/main" id="{43BE5B31-81AD-445B-9A56-1A78A2B127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4" name="Rectangle 322">
                <a:extLst>
                  <a:ext uri="{FF2B5EF4-FFF2-40B4-BE49-F238E27FC236}">
                    <a16:creationId xmlns="" xmlns:a16="http://schemas.microsoft.com/office/drawing/2014/main" id="{CC53F80C-4F97-40F1-855D-9C07668FD3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5" name="Rectangle 323">
                <a:extLst>
                  <a:ext uri="{FF2B5EF4-FFF2-40B4-BE49-F238E27FC236}">
                    <a16:creationId xmlns="" xmlns:a16="http://schemas.microsoft.com/office/drawing/2014/main" id="{679E3C0A-F135-43B9-A766-65F2A871F7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4" name="Freeform 324">
                <a:extLst>
                  <a:ext uri="{FF2B5EF4-FFF2-40B4-BE49-F238E27FC236}">
                    <a16:creationId xmlns="" xmlns:a16="http://schemas.microsoft.com/office/drawing/2014/main" id="{0B203082-C2B8-4550-9BE0-47BC692B6C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>
                <a:extLst>
                  <a:ext uri="{FF2B5EF4-FFF2-40B4-BE49-F238E27FC236}">
                    <a16:creationId xmlns="" xmlns:a16="http://schemas.microsoft.com/office/drawing/2014/main" id="{F997AC5B-053F-4DC0-9AD2-E5BFF03A31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>
            <a:extLst>
              <a:ext uri="{FF2B5EF4-FFF2-40B4-BE49-F238E27FC236}">
                <a16:creationId xmlns="" xmlns:a16="http://schemas.microsoft.com/office/drawing/2014/main" id="{E7A33BBB-F0A2-4EF0-BCE8-510DE8CDB3CD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>
              <a:extLst>
                <a:ext uri="{FF2B5EF4-FFF2-40B4-BE49-F238E27FC236}">
                  <a16:creationId xmlns="" xmlns:a16="http://schemas.microsoft.com/office/drawing/2014/main" id="{4BE3EFAD-51F6-4759-AFF3-D0CEE06FFEC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078" name="组合 28">
              <a:extLst>
                <a:ext uri="{FF2B5EF4-FFF2-40B4-BE49-F238E27FC236}">
                  <a16:creationId xmlns="" xmlns:a16="http://schemas.microsoft.com/office/drawing/2014/main" id="{357B35CF-4789-4242-BE7B-A3B63607BC71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>
                <a:extLst>
                  <a:ext uri="{FF2B5EF4-FFF2-40B4-BE49-F238E27FC236}">
                    <a16:creationId xmlns="" xmlns:a16="http://schemas.microsoft.com/office/drawing/2014/main" id="{BE504209-172E-4449-847E-BDFE7E571F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5" name="Rectangle 170">
                <a:extLst>
                  <a:ext uri="{FF2B5EF4-FFF2-40B4-BE49-F238E27FC236}">
                    <a16:creationId xmlns="" xmlns:a16="http://schemas.microsoft.com/office/drawing/2014/main" id="{7815A423-43CA-400E-927C-B978867C45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6" name="Rectangle 171">
                <a:extLst>
                  <a:ext uri="{FF2B5EF4-FFF2-40B4-BE49-F238E27FC236}">
                    <a16:creationId xmlns="" xmlns:a16="http://schemas.microsoft.com/office/drawing/2014/main" id="{0BD50EBD-7575-4748-86C1-A575EA4C5E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7" name="Rectangle 172">
                <a:extLst>
                  <a:ext uri="{FF2B5EF4-FFF2-40B4-BE49-F238E27FC236}">
                    <a16:creationId xmlns="" xmlns:a16="http://schemas.microsoft.com/office/drawing/2014/main" id="{9425FC89-C80A-42C5-B6B6-F6FB9FA758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8" name="Rectangle 173">
                <a:extLst>
                  <a:ext uri="{FF2B5EF4-FFF2-40B4-BE49-F238E27FC236}">
                    <a16:creationId xmlns="" xmlns:a16="http://schemas.microsoft.com/office/drawing/2014/main" id="{0B54AA48-369A-4AD3-86F5-E64FC7C79F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9" name="Rectangle 174">
                <a:extLst>
                  <a:ext uri="{FF2B5EF4-FFF2-40B4-BE49-F238E27FC236}">
                    <a16:creationId xmlns="" xmlns:a16="http://schemas.microsoft.com/office/drawing/2014/main" id="{0FB5D66D-9DFB-4D60-8EE7-43D4E6987F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0" name="Rectangle 175">
                <a:extLst>
                  <a:ext uri="{FF2B5EF4-FFF2-40B4-BE49-F238E27FC236}">
                    <a16:creationId xmlns="" xmlns:a16="http://schemas.microsoft.com/office/drawing/2014/main" id="{3565FB25-8712-4B04-AEEB-F5759E55F0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1" name="Rectangle 176">
                <a:extLst>
                  <a:ext uri="{FF2B5EF4-FFF2-40B4-BE49-F238E27FC236}">
                    <a16:creationId xmlns="" xmlns:a16="http://schemas.microsoft.com/office/drawing/2014/main" id="{98D6F3DA-7819-4185-A536-C2CF6228B3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2" name="Rectangle 177">
                <a:extLst>
                  <a:ext uri="{FF2B5EF4-FFF2-40B4-BE49-F238E27FC236}">
                    <a16:creationId xmlns="" xmlns:a16="http://schemas.microsoft.com/office/drawing/2014/main" id="{0FB44985-0848-4F5B-9355-FFCBEB59D4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88" name="Freeform 178">
                <a:extLst>
                  <a:ext uri="{FF2B5EF4-FFF2-40B4-BE49-F238E27FC236}">
                    <a16:creationId xmlns="" xmlns:a16="http://schemas.microsoft.com/office/drawing/2014/main" id="{1C9DF72A-0AE7-498B-A70F-788885A18681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>
                <a:extLst>
                  <a:ext uri="{FF2B5EF4-FFF2-40B4-BE49-F238E27FC236}">
                    <a16:creationId xmlns="" xmlns:a16="http://schemas.microsoft.com/office/drawing/2014/main" id="{90BFED19-7AE8-46C8-BFCA-DECE9EB55C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090" name="文本框 1">
            <a:extLst>
              <a:ext uri="{FF2B5EF4-FFF2-40B4-BE49-F238E27FC236}">
                <a16:creationId xmlns="" xmlns:a16="http://schemas.microsoft.com/office/drawing/2014/main" id="{335B6E12-9BCA-4054-B5A0-1E45262BA1A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061855" y="9756"/>
            <a:ext cx="31269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11.2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与三角形有关的角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3" r:id="rId1"/>
    <p:sldLayoutId id="2147484242" r:id="rId2"/>
    <p:sldLayoutId id="2147484241" r:id="rId3"/>
    <p:sldLayoutId id="2147484240" r:id="rId4"/>
    <p:sldLayoutId id="2147484239" r:id="rId5"/>
    <p:sldLayoutId id="2147484238" r:id="rId6"/>
    <p:sldLayoutId id="2147484237" r:id="rId7"/>
    <p:sldLayoutId id="2147484280" r:id="rId8"/>
    <p:sldLayoutId id="2147484281" r:id="rId9"/>
    <p:sldLayoutId id="2147484236" r:id="rId10"/>
    <p:sldLayoutId id="2147484235" r:id="rId11"/>
    <p:sldLayoutId id="2147484234" r:id="rId12"/>
    <p:sldLayoutId id="2147484233" r:id="rId13"/>
    <p:sldLayoutId id="2147484282" r:id="rId14"/>
    <p:sldLayoutId id="2147484283" r:id="rId15"/>
    <p:sldLayoutId id="2147484232" r:id="rId16"/>
    <p:sldLayoutId id="2147484285" r:id="rId17"/>
    <p:sldLayoutId id="2147484286" r:id="rId18"/>
    <p:sldLayoutId id="2147484287" r:id="rId19"/>
    <p:sldLayoutId id="2147484288" r:id="rId20"/>
    <p:sldLayoutId id="2147484296" r:id="rId21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75396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8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E:/&#22235;&#28165;/&#20843;&#19978;&#25968;&#23398;&#65288;&#20154;&#25945;&#65289;&#22235;&#28165;2014%20&#25945;&#29992;%20&#8730;&#40644;&#26093;&#65288;&#22806;&#65289;/A21.TIF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tif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if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9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oleObject" Target="../embeddings/oleObject7.bin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12" Type="http://schemas.openxmlformats.org/officeDocument/2006/relationships/image" Target="../media/image16.wmf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w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5" Type="http://schemas.openxmlformats.org/officeDocument/2006/relationships/image" Target="../media/image17.png"/><Relationship Id="rId10" Type="http://schemas.openxmlformats.org/officeDocument/2006/relationships/image" Target="../media/image15.wmf"/><Relationship Id="rId4" Type="http://schemas.openxmlformats.org/officeDocument/2006/relationships/image" Target="../media/image12.wmf"/><Relationship Id="rId9" Type="http://schemas.openxmlformats.org/officeDocument/2006/relationships/oleObject" Target="../embeddings/oleObject5.bin"/><Relationship Id="rId14" Type="http://schemas.openxmlformats.org/officeDocument/2006/relationships/image" Target="../media/image1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5" descr="https://ss1.baidu.com/6ONXsjip0QIZ8tyhnq/it/u=3806147764,994740599&amp;fm=173&amp;app=25&amp;f=JPEG?w=600&amp;h=401&amp;s=E27BAF7653B36C37D6EBECC80300F0F3">
            <a:extLst>
              <a:ext uri="{FF2B5EF4-FFF2-40B4-BE49-F238E27FC236}">
                <a16:creationId xmlns="" xmlns:a16="http://schemas.microsoft.com/office/drawing/2014/main" id="{6E709C76-E8FB-43F9-A875-AF2E53593E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8">
            <a:extLst>
              <a:ext uri="{FF2B5EF4-FFF2-40B4-BE49-F238E27FC236}">
                <a16:creationId xmlns="" xmlns:a16="http://schemas.microsoft.com/office/drawing/2014/main" id="{A843248E-ACC5-4323-BACC-6E96809C7DFB}"/>
              </a:ext>
            </a:extLst>
          </p:cNvPr>
          <p:cNvSpPr txBox="1"/>
          <p:nvPr/>
        </p:nvSpPr>
        <p:spPr>
          <a:xfrm>
            <a:off x="622935" y="1105279"/>
            <a:ext cx="8380730" cy="242374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51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11.2 </a:t>
            </a:r>
            <a:r>
              <a:rPr lang="zh-CN" altLang="en-US" sz="51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与</a:t>
            </a: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三角形有关的角</a:t>
            </a:r>
          </a:p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51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11.2.2 </a:t>
            </a:r>
            <a:r>
              <a:rPr lang="zh-CN" altLang="en-US" sz="51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三</a:t>
            </a: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角形的外角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9786" y="15450"/>
            <a:ext cx="3561908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 kern="0" dirty="0">
              <a:solidFill>
                <a:prstClr val="black"/>
              </a:solidFill>
              <a:latin typeface="Times New Roman"/>
              <a:ea typeface="黑体" panose="02010609060101010101" pitchFamily="49" charset="-122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168239" y="50951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版 数学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八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年级 上册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  <a:ea typeface="宋体"/>
            </a:endParaRPr>
          </a:p>
        </p:txBody>
      </p:sp>
      <p:pic>
        <p:nvPicPr>
          <p:cNvPr id="7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ext Box 10">
            <a:extLst>
              <a:ext uri="{FF2B5EF4-FFF2-40B4-BE49-F238E27FC236}">
                <a16:creationId xmlns="" xmlns:a16="http://schemas.microsoft.com/office/drawing/2014/main" id="{B5745856-7E49-4753-A772-AF9F25F786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8102" y="1066410"/>
            <a:ext cx="3857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三角形的外角应具备的条件：</a:t>
            </a:r>
          </a:p>
        </p:txBody>
      </p:sp>
      <p:sp>
        <p:nvSpPr>
          <p:cNvPr id="8206" name="Rectangle 2062">
            <a:extLst>
              <a:ext uri="{FF2B5EF4-FFF2-40B4-BE49-F238E27FC236}">
                <a16:creationId xmlns="" xmlns:a16="http://schemas.microsoft.com/office/drawing/2014/main" id="{44CAF01C-F6DF-4530-9DB9-18C0B30B14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2287" y="1764619"/>
            <a:ext cx="48514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marL="538163" indent="-5381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①角的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顶点</a:t>
            </a:r>
            <a:r>
              <a:rPr lang="zh-CN" altLang="en-US" sz="2400" b="1" dirty="0">
                <a:latin typeface="宋体" panose="02010600030101010101" pitchFamily="2" charset="-122"/>
              </a:rPr>
              <a:t>是三角形的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顶点</a:t>
            </a:r>
            <a:r>
              <a:rPr lang="zh-CN" altLang="en-US" sz="2400" b="1" dirty="0">
                <a:latin typeface="宋体" panose="02010600030101010101" pitchFamily="2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②角的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一边</a:t>
            </a:r>
            <a:r>
              <a:rPr lang="zh-CN" altLang="en-US" sz="2400" b="1" dirty="0">
                <a:latin typeface="宋体" panose="02010600030101010101" pitchFamily="2" charset="-122"/>
              </a:rPr>
              <a:t>是三角形的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一边</a:t>
            </a:r>
            <a:r>
              <a:rPr lang="zh-CN" altLang="en-US" sz="2400" b="1" dirty="0">
                <a:latin typeface="宋体" panose="02010600030101010101" pitchFamily="2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③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另一边</a:t>
            </a:r>
            <a:r>
              <a:rPr lang="zh-CN" altLang="en-US" sz="2400" b="1" dirty="0">
                <a:latin typeface="宋体" panose="02010600030101010101" pitchFamily="2" charset="-122"/>
              </a:rPr>
              <a:t>是三角形中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一边的延长线</a:t>
            </a:r>
            <a:r>
              <a:rPr lang="en-US" altLang="zh-CN" sz="2400" b="1" dirty="0">
                <a:latin typeface="宋体" panose="02010600030101010101" pitchFamily="2" charset="-122"/>
              </a:rPr>
              <a:t>. </a:t>
            </a:r>
          </a:p>
        </p:txBody>
      </p:sp>
      <p:grpSp>
        <p:nvGrpSpPr>
          <p:cNvPr id="59396" name="Group 25">
            <a:extLst>
              <a:ext uri="{FF2B5EF4-FFF2-40B4-BE49-F238E27FC236}">
                <a16:creationId xmlns="" xmlns:a16="http://schemas.microsoft.com/office/drawing/2014/main" id="{85A7866A-9535-4EA1-A50E-B597FBF00190}"/>
              </a:ext>
            </a:extLst>
          </p:cNvPr>
          <p:cNvGrpSpPr>
            <a:grpSpLocks/>
          </p:cNvGrpSpPr>
          <p:nvPr/>
        </p:nvGrpSpPr>
        <p:grpSpPr bwMode="auto">
          <a:xfrm>
            <a:off x="5656694" y="625609"/>
            <a:ext cx="3079749" cy="1504950"/>
            <a:chOff x="2679" y="2216"/>
            <a:chExt cx="2587" cy="1264"/>
          </a:xfrm>
        </p:grpSpPr>
        <p:sp>
          <p:nvSpPr>
            <p:cNvPr id="59397" name="Line 29">
              <a:extLst>
                <a:ext uri="{FF2B5EF4-FFF2-40B4-BE49-F238E27FC236}">
                  <a16:creationId xmlns="" xmlns:a16="http://schemas.microsoft.com/office/drawing/2014/main" id="{69733C6B-132E-4104-AEA5-FC4FABB1FDB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805" y="2457"/>
              <a:ext cx="1049" cy="723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9398" name="Line 30">
              <a:extLst>
                <a:ext uri="{FF2B5EF4-FFF2-40B4-BE49-F238E27FC236}">
                  <a16:creationId xmlns="" xmlns:a16="http://schemas.microsoft.com/office/drawing/2014/main" id="{6737AFB4-B444-4F23-90D6-45A0E9A078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805" y="3171"/>
              <a:ext cx="1569" cy="9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9399" name="Line 31">
              <a:extLst>
                <a:ext uri="{FF2B5EF4-FFF2-40B4-BE49-F238E27FC236}">
                  <a16:creationId xmlns="" xmlns:a16="http://schemas.microsoft.com/office/drawing/2014/main" id="{510F03FB-4C5C-4A7E-8C85-12E812E8DA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54" y="2457"/>
              <a:ext cx="520" cy="71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9400" name="Rectangle 32">
              <a:extLst>
                <a:ext uri="{FF2B5EF4-FFF2-40B4-BE49-F238E27FC236}">
                  <a16:creationId xmlns="" xmlns:a16="http://schemas.microsoft.com/office/drawing/2014/main" id="{4CF35F62-7441-4E7D-8975-3CAF388F9A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1" y="3209"/>
              <a:ext cx="15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</a:p>
          </p:txBody>
        </p:sp>
        <p:sp>
          <p:nvSpPr>
            <p:cNvPr id="59401" name="Rectangle 33">
              <a:extLst>
                <a:ext uri="{FF2B5EF4-FFF2-40B4-BE49-F238E27FC236}">
                  <a16:creationId xmlns="" xmlns:a16="http://schemas.microsoft.com/office/drawing/2014/main" id="{8C03DD50-3530-43F5-AF66-7393345AE3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9" y="3129"/>
              <a:ext cx="15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</a:p>
          </p:txBody>
        </p:sp>
        <p:sp>
          <p:nvSpPr>
            <p:cNvPr id="59402" name="Rectangle 34">
              <a:extLst>
                <a:ext uri="{FF2B5EF4-FFF2-40B4-BE49-F238E27FC236}">
                  <a16:creationId xmlns="" xmlns:a16="http://schemas.microsoft.com/office/drawing/2014/main" id="{695F96A0-6F8B-44DF-AC17-6593FF7CCC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4" y="2216"/>
              <a:ext cx="15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59403" name="Line 25">
              <a:extLst>
                <a:ext uri="{FF2B5EF4-FFF2-40B4-BE49-F238E27FC236}">
                  <a16:creationId xmlns="" xmlns:a16="http://schemas.microsoft.com/office/drawing/2014/main" id="{3DB5FD1D-7337-46A4-89FA-99042DE657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67" y="3162"/>
              <a:ext cx="590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9404" name="Text Box 26">
              <a:extLst>
                <a:ext uri="{FF2B5EF4-FFF2-40B4-BE49-F238E27FC236}">
                  <a16:creationId xmlns="" xmlns:a16="http://schemas.microsoft.com/office/drawing/2014/main" id="{5BDEC118-6172-4A17-8529-058121E6EA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71" y="3102"/>
              <a:ext cx="39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36921" tIns="34528" rIns="136921" bIns="34528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D</a:t>
              </a:r>
            </a:p>
          </p:txBody>
        </p:sp>
        <p:sp>
          <p:nvSpPr>
            <p:cNvPr id="23" name="弧形 22">
              <a:extLst>
                <a:ext uri="{FF2B5EF4-FFF2-40B4-BE49-F238E27FC236}">
                  <a16:creationId xmlns="" xmlns:a16="http://schemas.microsoft.com/office/drawing/2014/main" id="{D89E48F2-3D1B-424E-91DD-78AEA073BD22}"/>
                </a:ext>
              </a:extLst>
            </p:cNvPr>
            <p:cNvSpPr/>
            <p:nvPr/>
          </p:nvSpPr>
          <p:spPr>
            <a:xfrm>
              <a:off x="4150" y="3079"/>
              <a:ext cx="317" cy="180"/>
            </a:xfrm>
            <a:prstGeom prst="arc">
              <a:avLst/>
            </a:prstGeom>
            <a:ln w="317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lnSpc>
                  <a:spcPct val="80000"/>
                </a:lnSpc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None/>
                <a:defRPr/>
              </a:pPr>
              <a:endParaRPr lang="zh-CN" altLang="en-US" sz="2100" b="1">
                <a:ea typeface="黑体" panose="02010600030101010101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4084" y="2810312"/>
            <a:ext cx="1156648" cy="1869914"/>
          </a:xfrm>
          <a:prstGeom prst="rect">
            <a:avLst/>
          </a:prstGeom>
        </p:spPr>
      </p:pic>
      <p:grpSp>
        <p:nvGrpSpPr>
          <p:cNvPr id="19" name="组合 2">
            <a:extLst>
              <a:ext uri="{FF2B5EF4-FFF2-40B4-BE49-F238E27FC236}">
                <a16:creationId xmlns="" xmlns:a16="http://schemas.microsoft.com/office/drawing/2014/main" id="{24F10BDA-27F8-4B6A-BBC6-A2B83676CEA0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22443"/>
            <a:ext cx="2006600" cy="477837"/>
            <a:chOff x="123" y="40"/>
            <a:chExt cx="3160" cy="752"/>
          </a:xfrm>
        </p:grpSpPr>
        <p:cxnSp>
          <p:nvCxnSpPr>
            <p:cNvPr id="20" name="直线连接符 23">
              <a:extLst>
                <a:ext uri="{FF2B5EF4-FFF2-40B4-BE49-F238E27FC236}">
                  <a16:creationId xmlns="" xmlns:a16="http://schemas.microsoft.com/office/drawing/2014/main" id="{DFDADDE5-DF9C-4922-BA69-356BCA58FD6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>
              <a:extLst>
                <a:ext uri="{FF2B5EF4-FFF2-40B4-BE49-F238E27FC236}">
                  <a16:creationId xmlns="" xmlns:a16="http://schemas.microsoft.com/office/drawing/2014/main" id="{A864A930-E3CC-45FE-B387-AB0C342DC3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7" name="Freeform 74">
              <a:extLst>
                <a:ext uri="{FF2B5EF4-FFF2-40B4-BE49-F238E27FC236}">
                  <a16:creationId xmlns="" xmlns:a16="http://schemas.microsoft.com/office/drawing/2014/main" id="{7BA6E1F5-A060-481B-A5D5-ECDFE47173D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Line 2">
            <a:extLst>
              <a:ext uri="{FF2B5EF4-FFF2-40B4-BE49-F238E27FC236}">
                <a16:creationId xmlns="" xmlns:a16="http://schemas.microsoft.com/office/drawing/2014/main" id="{29D06469-FBD3-4BB0-BD01-3100998E74A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021155" y="2324100"/>
            <a:ext cx="1633538" cy="2017713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60418" name="Line 3">
            <a:extLst>
              <a:ext uri="{FF2B5EF4-FFF2-40B4-BE49-F238E27FC236}">
                <a16:creationId xmlns="" xmlns:a16="http://schemas.microsoft.com/office/drawing/2014/main" id="{867EF346-5C16-49CF-B1A0-5E0981FE789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021155" y="4214813"/>
            <a:ext cx="2760663" cy="12700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60419" name="Line 4">
            <a:extLst>
              <a:ext uri="{FF2B5EF4-FFF2-40B4-BE49-F238E27FC236}">
                <a16:creationId xmlns="" xmlns:a16="http://schemas.microsoft.com/office/drawing/2014/main" id="{B76A41EE-C52A-4C9D-8272-E219274162CA}"/>
              </a:ext>
            </a:extLst>
          </p:cNvPr>
          <p:cNvSpPr>
            <a:spLocks noChangeShapeType="1"/>
          </p:cNvSpPr>
          <p:nvPr/>
        </p:nvSpPr>
        <p:spPr bwMode="auto">
          <a:xfrm>
            <a:off x="2657868" y="2332038"/>
            <a:ext cx="1127125" cy="1890712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17765" name="Line 5">
            <a:extLst>
              <a:ext uri="{FF2B5EF4-FFF2-40B4-BE49-F238E27FC236}">
                <a16:creationId xmlns="" xmlns:a16="http://schemas.microsoft.com/office/drawing/2014/main" id="{906C4232-DC93-43D5-AF19-432C5FB8C92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021155" y="3205163"/>
            <a:ext cx="2159000" cy="113665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60421" name="Line 6">
            <a:extLst>
              <a:ext uri="{FF2B5EF4-FFF2-40B4-BE49-F238E27FC236}">
                <a16:creationId xmlns="" xmlns:a16="http://schemas.microsoft.com/office/drawing/2014/main" id="{7CFC254B-3287-4FA0-95C2-086ED599B29F}"/>
              </a:ext>
            </a:extLst>
          </p:cNvPr>
          <p:cNvSpPr>
            <a:spLocks noChangeShapeType="1"/>
          </p:cNvSpPr>
          <p:nvPr/>
        </p:nvSpPr>
        <p:spPr bwMode="auto">
          <a:xfrm>
            <a:off x="2129230" y="2973388"/>
            <a:ext cx="1652588" cy="1241425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60422" name="Oval 7">
            <a:extLst>
              <a:ext uri="{FF2B5EF4-FFF2-40B4-BE49-F238E27FC236}">
                <a16:creationId xmlns="" xmlns:a16="http://schemas.microsoft.com/office/drawing/2014/main" id="{9B5D2CEA-6CAA-440F-AF52-CFDC918A4E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0893" y="3414713"/>
            <a:ext cx="46037" cy="58737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1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423" name="Rectangle 8">
            <a:extLst>
              <a:ext uri="{FF2B5EF4-FFF2-40B4-BE49-F238E27FC236}">
                <a16:creationId xmlns="" xmlns:a16="http://schemas.microsoft.com/office/drawing/2014/main" id="{7E011A05-3388-46DE-B0D2-D7B79E8290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393" y="3495675"/>
            <a:ext cx="17953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</a:p>
        </p:txBody>
      </p:sp>
      <p:sp>
        <p:nvSpPr>
          <p:cNvPr id="60424" name="Oval 9">
            <a:extLst>
              <a:ext uri="{FF2B5EF4-FFF2-40B4-BE49-F238E27FC236}">
                <a16:creationId xmlns="" xmlns:a16="http://schemas.microsoft.com/office/drawing/2014/main" id="{03D57132-0C3D-43D0-AA5C-2B134B4586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643" y="2300288"/>
            <a:ext cx="47625" cy="58737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1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425" name="Rectangle 10">
            <a:extLst>
              <a:ext uri="{FF2B5EF4-FFF2-40B4-BE49-F238E27FC236}">
                <a16:creationId xmlns="" xmlns:a16="http://schemas.microsoft.com/office/drawing/2014/main" id="{7CCE3B62-341B-4CF0-9496-E1C2243CEE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4218" y="1960563"/>
            <a:ext cx="17953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</a:p>
        </p:txBody>
      </p:sp>
      <p:sp>
        <p:nvSpPr>
          <p:cNvPr id="60426" name="Oval 11">
            <a:extLst>
              <a:ext uri="{FF2B5EF4-FFF2-40B4-BE49-F238E27FC236}">
                <a16:creationId xmlns="" xmlns:a16="http://schemas.microsoft.com/office/drawing/2014/main" id="{EC95AE0C-B91E-46EF-B83F-995AD396B0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2105" y="4319588"/>
            <a:ext cx="47625" cy="58737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1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427" name="Rectangle 12">
            <a:extLst>
              <a:ext uri="{FF2B5EF4-FFF2-40B4-BE49-F238E27FC236}">
                <a16:creationId xmlns="" xmlns:a16="http://schemas.microsoft.com/office/drawing/2014/main" id="{5F96B89B-E07B-461B-A90F-93E7F21F7B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818" y="4319588"/>
            <a:ext cx="17953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</a:p>
        </p:txBody>
      </p:sp>
      <p:sp>
        <p:nvSpPr>
          <p:cNvPr id="60428" name="Oval 13">
            <a:extLst>
              <a:ext uri="{FF2B5EF4-FFF2-40B4-BE49-F238E27FC236}">
                <a16:creationId xmlns="" xmlns:a16="http://schemas.microsoft.com/office/drawing/2014/main" id="{F7A8CEED-50CB-4972-ABDD-3DA4E75A6E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2768" y="4192588"/>
            <a:ext cx="47625" cy="57150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1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429" name="Rectangle 14">
            <a:extLst>
              <a:ext uri="{FF2B5EF4-FFF2-40B4-BE49-F238E27FC236}">
                <a16:creationId xmlns="" xmlns:a16="http://schemas.microsoft.com/office/drawing/2014/main" id="{E5051F8C-2E01-4CD5-9A27-7F0B47A85A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9918" y="4202113"/>
            <a:ext cx="1778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</a:p>
        </p:txBody>
      </p:sp>
      <p:sp>
        <p:nvSpPr>
          <p:cNvPr id="60430" name="Oval 15">
            <a:extLst>
              <a:ext uri="{FF2B5EF4-FFF2-40B4-BE49-F238E27FC236}">
                <a16:creationId xmlns="" xmlns:a16="http://schemas.microsoft.com/office/drawing/2014/main" id="{208CE0F2-AFA1-47EB-BD5A-514F3BC3F7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1105" y="3182938"/>
            <a:ext cx="47625" cy="57150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1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431" name="Rectangle 16">
            <a:extLst>
              <a:ext uri="{FF2B5EF4-FFF2-40B4-BE49-F238E27FC236}">
                <a16:creationId xmlns="" xmlns:a16="http://schemas.microsoft.com/office/drawing/2014/main" id="{CE415615-028B-47BA-B3B5-CF6BA268F7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4768" y="2982913"/>
            <a:ext cx="193675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</a:p>
        </p:txBody>
      </p:sp>
      <p:sp>
        <p:nvSpPr>
          <p:cNvPr id="60432" name="Oval 17">
            <a:extLst>
              <a:ext uri="{FF2B5EF4-FFF2-40B4-BE49-F238E27FC236}">
                <a16:creationId xmlns="" xmlns:a16="http://schemas.microsoft.com/office/drawing/2014/main" id="{2E4F28F4-9C6D-4E61-957F-20E60E7CAA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0180" y="2951163"/>
            <a:ext cx="46038" cy="57150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1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433" name="Rectangle 18">
            <a:extLst>
              <a:ext uri="{FF2B5EF4-FFF2-40B4-BE49-F238E27FC236}">
                <a16:creationId xmlns="" xmlns:a16="http://schemas.microsoft.com/office/drawing/2014/main" id="{179EA772-3B87-4811-8901-2D685A9251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9518" y="2706688"/>
            <a:ext cx="17953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</a:p>
        </p:txBody>
      </p:sp>
      <p:sp>
        <p:nvSpPr>
          <p:cNvPr id="60434" name="Rectangle 19">
            <a:extLst>
              <a:ext uri="{FF2B5EF4-FFF2-40B4-BE49-F238E27FC236}">
                <a16:creationId xmlns="" xmlns:a16="http://schemas.microsoft.com/office/drawing/2014/main" id="{4C87119C-077F-4096-82AB-F92B47F1FA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561" y="947647"/>
            <a:ext cx="7825268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         如图</a:t>
            </a:r>
            <a:r>
              <a:rPr lang="en-US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，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∠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BEC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是哪个三角形的外角？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∠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AEC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是哪个三角形的外角？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∠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EFD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是哪个三角形的外角？</a:t>
            </a:r>
          </a:p>
        </p:txBody>
      </p:sp>
      <p:grpSp>
        <p:nvGrpSpPr>
          <p:cNvPr id="2" name="Group 21">
            <a:extLst>
              <a:ext uri="{FF2B5EF4-FFF2-40B4-BE49-F238E27FC236}">
                <a16:creationId xmlns="" xmlns:a16="http://schemas.microsoft.com/office/drawing/2014/main" id="{7779DB65-F5CD-419F-82F3-51A9ABCAB8DF}"/>
              </a:ext>
            </a:extLst>
          </p:cNvPr>
          <p:cNvGrpSpPr>
            <a:grpSpLocks/>
          </p:cNvGrpSpPr>
          <p:nvPr/>
        </p:nvGrpSpPr>
        <p:grpSpPr bwMode="auto">
          <a:xfrm>
            <a:off x="1021155" y="2311400"/>
            <a:ext cx="2763838" cy="2017713"/>
            <a:chOff x="371" y="2018"/>
            <a:chExt cx="2322" cy="1695"/>
          </a:xfrm>
        </p:grpSpPr>
        <p:sp>
          <p:nvSpPr>
            <p:cNvPr id="60436" name="Line 22">
              <a:extLst>
                <a:ext uri="{FF2B5EF4-FFF2-40B4-BE49-F238E27FC236}">
                  <a16:creationId xmlns="" xmlns:a16="http://schemas.microsoft.com/office/drawing/2014/main" id="{D5C6BAC0-D6EA-4D37-84AD-3F6B8EA4FBE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71" y="2018"/>
              <a:ext cx="1372" cy="169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0437" name="Line 23">
              <a:extLst>
                <a:ext uri="{FF2B5EF4-FFF2-40B4-BE49-F238E27FC236}">
                  <a16:creationId xmlns="" xmlns:a16="http://schemas.microsoft.com/office/drawing/2014/main" id="{05A62646-124C-4D92-8D40-F07C151CC2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46" y="2024"/>
              <a:ext cx="947" cy="15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0438" name="Line 24">
              <a:extLst>
                <a:ext uri="{FF2B5EF4-FFF2-40B4-BE49-F238E27FC236}">
                  <a16:creationId xmlns="" xmlns:a16="http://schemas.microsoft.com/office/drawing/2014/main" id="{3DA6575B-4E30-41A0-8194-8C86ABBA1C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02" y="2564"/>
              <a:ext cx="1388" cy="104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117785" name="AutoShape 13">
            <a:extLst>
              <a:ext uri="{FF2B5EF4-FFF2-40B4-BE49-F238E27FC236}">
                <a16:creationId xmlns="" xmlns:a16="http://schemas.microsoft.com/office/drawing/2014/main" id="{7203A774-DE93-4E3D-9DAE-14133F26A07B}"/>
              </a:ext>
            </a:extLst>
          </p:cNvPr>
          <p:cNvSpPr>
            <a:spLocks noChangeArrowheads="1"/>
          </p:cNvSpPr>
          <p:nvPr/>
        </p:nvSpPr>
        <p:spPr bwMode="auto">
          <a:xfrm rot="-461600">
            <a:off x="1559318" y="2627313"/>
            <a:ext cx="1135062" cy="701675"/>
          </a:xfrm>
          <a:custGeom>
            <a:avLst/>
            <a:gdLst>
              <a:gd name="T0" fmla="*/ 11533 w 21600"/>
              <a:gd name="T1" fmla="*/ 12017 h 21600"/>
              <a:gd name="T2" fmla="*/ 10800 w 21600"/>
              <a:gd name="T3" fmla="*/ 12222 h 21600"/>
              <a:gd name="T4" fmla="*/ 10066 w 21600"/>
              <a:gd name="T5" fmla="*/ 12017 h 21600"/>
              <a:gd name="T6" fmla="*/ 5225 w 21600"/>
              <a:gd name="T7" fmla="*/ 20050 h 21600"/>
              <a:gd name="T8" fmla="*/ 10800 w 21600"/>
              <a:gd name="T9" fmla="*/ 21600 h 21600"/>
              <a:gd name="T10" fmla="*/ 16374 w 21600"/>
              <a:gd name="T11" fmla="*/ 2005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11533" y="12017"/>
                </a:moveTo>
                <a:cubicBezTo>
                  <a:pt x="11312" y="12151"/>
                  <a:pt x="11058" y="12221"/>
                  <a:pt x="10800" y="12222"/>
                </a:cubicBezTo>
                <a:cubicBezTo>
                  <a:pt x="10541" y="12222"/>
                  <a:pt x="10287" y="12151"/>
                  <a:pt x="10066" y="12017"/>
                </a:cubicBezTo>
                <a:lnTo>
                  <a:pt x="5225" y="20050"/>
                </a:lnTo>
                <a:cubicBezTo>
                  <a:pt x="6908" y="21064"/>
                  <a:pt x="8835" y="21600"/>
                  <a:pt x="10800" y="21600"/>
                </a:cubicBezTo>
                <a:cubicBezTo>
                  <a:pt x="12764" y="21599"/>
                  <a:pt x="14691" y="21064"/>
                  <a:pt x="16374" y="20050"/>
                </a:cubicBezTo>
                <a:close/>
              </a:path>
            </a:pathLst>
          </a:custGeom>
          <a:solidFill>
            <a:srgbClr val="ECE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117787" name="AutoShape 13">
            <a:extLst>
              <a:ext uri="{FF2B5EF4-FFF2-40B4-BE49-F238E27FC236}">
                <a16:creationId xmlns="" xmlns:a16="http://schemas.microsoft.com/office/drawing/2014/main" id="{9D570460-7027-4C6E-9BE9-A3DA125976F9}"/>
              </a:ext>
            </a:extLst>
          </p:cNvPr>
          <p:cNvSpPr>
            <a:spLocks noChangeArrowheads="1"/>
          </p:cNvSpPr>
          <p:nvPr/>
        </p:nvSpPr>
        <p:spPr bwMode="auto">
          <a:xfrm rot="-5760000">
            <a:off x="1625992" y="2649538"/>
            <a:ext cx="1027113" cy="598488"/>
          </a:xfrm>
          <a:custGeom>
            <a:avLst/>
            <a:gdLst>
              <a:gd name="T0" fmla="*/ 11533 w 21600"/>
              <a:gd name="T1" fmla="*/ 12017 h 21600"/>
              <a:gd name="T2" fmla="*/ 10800 w 21600"/>
              <a:gd name="T3" fmla="*/ 12222 h 21600"/>
              <a:gd name="T4" fmla="*/ 10066 w 21600"/>
              <a:gd name="T5" fmla="*/ 12017 h 21600"/>
              <a:gd name="T6" fmla="*/ 5225 w 21600"/>
              <a:gd name="T7" fmla="*/ 20050 h 21600"/>
              <a:gd name="T8" fmla="*/ 10800 w 21600"/>
              <a:gd name="T9" fmla="*/ 21600 h 21600"/>
              <a:gd name="T10" fmla="*/ 16374 w 21600"/>
              <a:gd name="T11" fmla="*/ 2005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11533" y="12017"/>
                </a:moveTo>
                <a:cubicBezTo>
                  <a:pt x="11312" y="12151"/>
                  <a:pt x="11058" y="12221"/>
                  <a:pt x="10800" y="12222"/>
                </a:cubicBezTo>
                <a:cubicBezTo>
                  <a:pt x="10541" y="12222"/>
                  <a:pt x="10287" y="12151"/>
                  <a:pt x="10066" y="12017"/>
                </a:cubicBezTo>
                <a:lnTo>
                  <a:pt x="5225" y="20050"/>
                </a:lnTo>
                <a:cubicBezTo>
                  <a:pt x="6908" y="21064"/>
                  <a:pt x="8835" y="21600"/>
                  <a:pt x="10800" y="21600"/>
                </a:cubicBezTo>
                <a:cubicBezTo>
                  <a:pt x="12764" y="21599"/>
                  <a:pt x="14691" y="21064"/>
                  <a:pt x="16374" y="20050"/>
                </a:cubicBezTo>
                <a:close/>
              </a:path>
            </a:pathLst>
          </a:cu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b="1"/>
          </a:p>
        </p:txBody>
      </p:sp>
      <p:grpSp>
        <p:nvGrpSpPr>
          <p:cNvPr id="3" name="Group 28">
            <a:extLst>
              <a:ext uri="{FF2B5EF4-FFF2-40B4-BE49-F238E27FC236}">
                <a16:creationId xmlns="" xmlns:a16="http://schemas.microsoft.com/office/drawing/2014/main" id="{FED4516E-BE00-4426-87B7-E1DA72A863F9}"/>
              </a:ext>
            </a:extLst>
          </p:cNvPr>
          <p:cNvGrpSpPr>
            <a:grpSpLocks/>
          </p:cNvGrpSpPr>
          <p:nvPr/>
        </p:nvGrpSpPr>
        <p:grpSpPr bwMode="auto">
          <a:xfrm>
            <a:off x="1037030" y="2311400"/>
            <a:ext cx="2760663" cy="2017713"/>
            <a:chOff x="3056" y="1389"/>
            <a:chExt cx="2319" cy="1695"/>
          </a:xfrm>
        </p:grpSpPr>
        <p:sp>
          <p:nvSpPr>
            <p:cNvPr id="60442" name="Line 29">
              <a:extLst>
                <a:ext uri="{FF2B5EF4-FFF2-40B4-BE49-F238E27FC236}">
                  <a16:creationId xmlns="" xmlns:a16="http://schemas.microsoft.com/office/drawing/2014/main" id="{91A26D79-14BB-4355-9C47-D3A034ED50C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56" y="1389"/>
              <a:ext cx="1372" cy="169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0443" name="Line 30">
              <a:extLst>
                <a:ext uri="{FF2B5EF4-FFF2-40B4-BE49-F238E27FC236}">
                  <a16:creationId xmlns="" xmlns:a16="http://schemas.microsoft.com/office/drawing/2014/main" id="{9485500D-1332-4102-A13A-3E83B0A7C5B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56" y="2977"/>
              <a:ext cx="2319" cy="10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0444" name="Line 31">
              <a:extLst>
                <a:ext uri="{FF2B5EF4-FFF2-40B4-BE49-F238E27FC236}">
                  <a16:creationId xmlns="" xmlns:a16="http://schemas.microsoft.com/office/drawing/2014/main" id="{DF2EE7E8-732D-402A-9A37-669067F395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87" y="1935"/>
              <a:ext cx="1388" cy="104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117793" name="AutoShape 13">
            <a:extLst>
              <a:ext uri="{FF2B5EF4-FFF2-40B4-BE49-F238E27FC236}">
                <a16:creationId xmlns="" xmlns:a16="http://schemas.microsoft.com/office/drawing/2014/main" id="{255DB98A-B08A-4839-B306-D0E44B590AF4}"/>
              </a:ext>
            </a:extLst>
          </p:cNvPr>
          <p:cNvSpPr>
            <a:spLocks noChangeArrowheads="1"/>
          </p:cNvSpPr>
          <p:nvPr/>
        </p:nvSpPr>
        <p:spPr bwMode="auto">
          <a:xfrm rot="-10569214">
            <a:off x="2184793" y="3181350"/>
            <a:ext cx="1138237" cy="592138"/>
          </a:xfrm>
          <a:custGeom>
            <a:avLst/>
            <a:gdLst>
              <a:gd name="T0" fmla="*/ 11533 w 21600"/>
              <a:gd name="T1" fmla="*/ 12017 h 21600"/>
              <a:gd name="T2" fmla="*/ 10800 w 21600"/>
              <a:gd name="T3" fmla="*/ 12222 h 21600"/>
              <a:gd name="T4" fmla="*/ 10066 w 21600"/>
              <a:gd name="T5" fmla="*/ 12017 h 21600"/>
              <a:gd name="T6" fmla="*/ 5225 w 21600"/>
              <a:gd name="T7" fmla="*/ 20050 h 21600"/>
              <a:gd name="T8" fmla="*/ 10800 w 21600"/>
              <a:gd name="T9" fmla="*/ 21600 h 21600"/>
              <a:gd name="T10" fmla="*/ 16374 w 21600"/>
              <a:gd name="T11" fmla="*/ 2005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11533" y="12017"/>
                </a:moveTo>
                <a:cubicBezTo>
                  <a:pt x="11312" y="12151"/>
                  <a:pt x="11058" y="12221"/>
                  <a:pt x="10800" y="12222"/>
                </a:cubicBezTo>
                <a:cubicBezTo>
                  <a:pt x="10541" y="12222"/>
                  <a:pt x="10287" y="12151"/>
                  <a:pt x="10066" y="12017"/>
                </a:cubicBezTo>
                <a:lnTo>
                  <a:pt x="5225" y="20050"/>
                </a:lnTo>
                <a:cubicBezTo>
                  <a:pt x="6908" y="21064"/>
                  <a:pt x="8835" y="21600"/>
                  <a:pt x="10800" y="21600"/>
                </a:cubicBezTo>
                <a:cubicBezTo>
                  <a:pt x="12764" y="21599"/>
                  <a:pt x="14691" y="21064"/>
                  <a:pt x="16374" y="20050"/>
                </a:cubicBezTo>
                <a:close/>
              </a:path>
            </a:pathLst>
          </a:cu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b="1"/>
          </a:p>
        </p:txBody>
      </p:sp>
      <p:grpSp>
        <p:nvGrpSpPr>
          <p:cNvPr id="4" name="Group 36">
            <a:extLst>
              <a:ext uri="{FF2B5EF4-FFF2-40B4-BE49-F238E27FC236}">
                <a16:creationId xmlns="" xmlns:a16="http://schemas.microsoft.com/office/drawing/2014/main" id="{C33B990B-3DFE-412B-97C5-E8BFEFD16918}"/>
              </a:ext>
            </a:extLst>
          </p:cNvPr>
          <p:cNvGrpSpPr>
            <a:grpSpLocks/>
          </p:cNvGrpSpPr>
          <p:nvPr/>
        </p:nvGrpSpPr>
        <p:grpSpPr bwMode="auto">
          <a:xfrm>
            <a:off x="2116530" y="2960688"/>
            <a:ext cx="1663700" cy="1247775"/>
            <a:chOff x="1655" y="2568"/>
            <a:chExt cx="1397" cy="1048"/>
          </a:xfrm>
        </p:grpSpPr>
        <p:sp>
          <p:nvSpPr>
            <p:cNvPr id="60447" name="Line 37">
              <a:extLst>
                <a:ext uri="{FF2B5EF4-FFF2-40B4-BE49-F238E27FC236}">
                  <a16:creationId xmlns="" xmlns:a16="http://schemas.microsoft.com/office/drawing/2014/main" id="{3F286ED5-1075-4BE3-B552-E463C2B1DB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55" y="2568"/>
              <a:ext cx="1388" cy="104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0448" name="Line 38">
              <a:extLst>
                <a:ext uri="{FF2B5EF4-FFF2-40B4-BE49-F238E27FC236}">
                  <a16:creationId xmlns="" xmlns:a16="http://schemas.microsoft.com/office/drawing/2014/main" id="{A8B1FDBA-7ADC-4150-8532-A47800FE5F0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1240000" flipH="1">
              <a:off x="2156" y="2794"/>
              <a:ext cx="398" cy="18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0449" name="Line 39">
              <a:extLst>
                <a:ext uri="{FF2B5EF4-FFF2-40B4-BE49-F238E27FC236}">
                  <a16:creationId xmlns="" xmlns:a16="http://schemas.microsoft.com/office/drawing/2014/main" id="{32CC80B7-7809-42E3-843C-C340F20C46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53" y="2754"/>
              <a:ext cx="499" cy="86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5" name="Group 40">
            <a:extLst>
              <a:ext uri="{FF2B5EF4-FFF2-40B4-BE49-F238E27FC236}">
                <a16:creationId xmlns="" xmlns:a16="http://schemas.microsoft.com/office/drawing/2014/main" id="{65D6DC38-542B-4884-8499-FB28A592DC3F}"/>
              </a:ext>
            </a:extLst>
          </p:cNvPr>
          <p:cNvGrpSpPr>
            <a:grpSpLocks/>
          </p:cNvGrpSpPr>
          <p:nvPr/>
        </p:nvGrpSpPr>
        <p:grpSpPr bwMode="auto">
          <a:xfrm>
            <a:off x="1024330" y="2965450"/>
            <a:ext cx="2173288" cy="1376363"/>
            <a:chOff x="2829" y="2296"/>
            <a:chExt cx="1826" cy="1156"/>
          </a:xfrm>
        </p:grpSpPr>
        <p:sp>
          <p:nvSpPr>
            <p:cNvPr id="60451" name="Line 41">
              <a:extLst>
                <a:ext uri="{FF2B5EF4-FFF2-40B4-BE49-F238E27FC236}">
                  <a16:creationId xmlns="" xmlns:a16="http://schemas.microsoft.com/office/drawing/2014/main" id="{646A83F2-AEB3-4A89-A66C-69124EF2096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829" y="2296"/>
              <a:ext cx="958" cy="115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0452" name="Line 42">
              <a:extLst>
                <a:ext uri="{FF2B5EF4-FFF2-40B4-BE49-F238E27FC236}">
                  <a16:creationId xmlns="" xmlns:a16="http://schemas.microsoft.com/office/drawing/2014/main" id="{1D145951-446A-4E92-905C-C4A7CC2B8CD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841" y="2497"/>
              <a:ext cx="1814" cy="95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0453" name="Line 43">
              <a:extLst>
                <a:ext uri="{FF2B5EF4-FFF2-40B4-BE49-F238E27FC236}">
                  <a16:creationId xmlns="" xmlns:a16="http://schemas.microsoft.com/office/drawing/2014/main" id="{6E4EFE56-8DBC-4E76-B4B8-4B581F66C7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60" y="2298"/>
              <a:ext cx="526" cy="39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44" name="矩形 43">
            <a:extLst>
              <a:ext uri="{FF2B5EF4-FFF2-40B4-BE49-F238E27FC236}">
                <a16:creationId xmlns="" xmlns:a16="http://schemas.microsoft.com/office/drawing/2014/main" id="{F683DF19-C9BC-4C5B-8856-B9CA94763A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4221" y="2196477"/>
            <a:ext cx="33746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∠BEC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是△</a:t>
            </a:r>
            <a:r>
              <a:rPr lang="en-US" altLang="zh-CN" sz="2400" b="1" i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AEC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的外角</a:t>
            </a: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;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391CD61F-C7DC-4493-AB4A-D1B4CCF7B3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2795" y="2866063"/>
            <a:ext cx="33746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∠AEC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是△</a:t>
            </a:r>
            <a:r>
              <a:rPr lang="en-US" altLang="zh-CN" sz="2400" b="1" i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BEC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的外角</a:t>
            </a: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;</a:t>
            </a:r>
          </a:p>
        </p:txBody>
      </p:sp>
      <p:sp>
        <p:nvSpPr>
          <p:cNvPr id="46" name="Text Box 27">
            <a:extLst>
              <a:ext uri="{FF2B5EF4-FFF2-40B4-BE49-F238E27FC236}">
                <a16:creationId xmlns="" xmlns:a16="http://schemas.microsoft.com/office/drawing/2014/main" id="{2A5A134C-7A68-4D2E-A8A4-9B2EEAF4BB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2795" y="3627090"/>
            <a:ext cx="472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 i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∠EFD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是</a:t>
            </a: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△</a:t>
            </a:r>
            <a:r>
              <a:rPr lang="en-US" altLang="zh-CN" sz="2400" b="1" i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BEF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和△</a:t>
            </a:r>
            <a:r>
              <a:rPr lang="en-US" altLang="zh-CN" sz="2400" b="1" i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DCF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的外角</a:t>
            </a:r>
            <a:r>
              <a:rPr lang="en-US" altLang="zh-CN" sz="2400" b="1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.</a:t>
            </a:r>
            <a:endParaRPr lang="en-US" altLang="zh-CN" sz="2400" b="1" dirty="0">
              <a:solidFill>
                <a:schemeClr val="accent5">
                  <a:lumMod val="75000"/>
                </a:schemeClr>
              </a:solidFill>
              <a:latin typeface="+mn-lt"/>
              <a:ea typeface="仿宋" panose="02010609060101010101" pitchFamily="49" charset="-122"/>
              <a:sym typeface="华文楷体" panose="02010600040101010101" pitchFamily="2" charset="-122"/>
            </a:endParaRPr>
          </a:p>
        </p:txBody>
      </p:sp>
      <p:grpSp>
        <p:nvGrpSpPr>
          <p:cNvPr id="54" name="组合 2">
            <a:extLst>
              <a:ext uri="{FF2B5EF4-FFF2-40B4-BE49-F238E27FC236}">
                <a16:creationId xmlns="" xmlns:a16="http://schemas.microsoft.com/office/drawing/2014/main" id="{24F10BDA-27F8-4B6A-BBC6-A2B83676CEA0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22443"/>
            <a:ext cx="2006600" cy="477837"/>
            <a:chOff x="123" y="40"/>
            <a:chExt cx="3160" cy="752"/>
          </a:xfrm>
        </p:grpSpPr>
        <p:cxnSp>
          <p:nvCxnSpPr>
            <p:cNvPr id="55" name="直线连接符 23">
              <a:extLst>
                <a:ext uri="{FF2B5EF4-FFF2-40B4-BE49-F238E27FC236}">
                  <a16:creationId xmlns="" xmlns:a16="http://schemas.microsoft.com/office/drawing/2014/main" id="{DFDADDE5-DF9C-4922-BA69-356BCA58FD6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文本框 18">
              <a:extLst>
                <a:ext uri="{FF2B5EF4-FFF2-40B4-BE49-F238E27FC236}">
                  <a16:creationId xmlns="" xmlns:a16="http://schemas.microsoft.com/office/drawing/2014/main" id="{A864A930-E3CC-45FE-B387-AB0C342DC3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57" name="Freeform 74">
              <a:extLst>
                <a:ext uri="{FF2B5EF4-FFF2-40B4-BE49-F238E27FC236}">
                  <a16:creationId xmlns="" xmlns:a16="http://schemas.microsoft.com/office/drawing/2014/main" id="{7BA6E1F5-A060-481B-A5D5-ECDFE47173D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17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17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1177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7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77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17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500"/>
                                        <p:tgtEl>
                                          <p:spTgt spid="117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5" grpId="0" bldLvl="0" animBg="1"/>
      <p:bldP spid="117785" grpId="0" bldLvl="0" animBg="1"/>
      <p:bldP spid="117787" grpId="0" bldLvl="0" animBg="1"/>
      <p:bldP spid="117787" grpId="1" animBg="1"/>
      <p:bldP spid="117787" grpId="2" bldLvl="0" animBg="1"/>
      <p:bldP spid="117793" grpId="0" bldLvl="0" animBg="1"/>
      <p:bldP spid="44" grpId="0"/>
      <p:bldP spid="45" grpId="0"/>
      <p:bldP spid="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1201">
            <a:extLst>
              <a:ext uri="{FF2B5EF4-FFF2-40B4-BE49-F238E27FC236}">
                <a16:creationId xmlns="" xmlns:a16="http://schemas.microsoft.com/office/drawing/2014/main" id="{815209F9-E1D2-40FE-9328-27899DA50549}"/>
              </a:ext>
            </a:extLst>
          </p:cNvPr>
          <p:cNvGrpSpPr>
            <a:grpSpLocks/>
          </p:cNvGrpSpPr>
          <p:nvPr/>
        </p:nvGrpSpPr>
        <p:grpSpPr bwMode="auto">
          <a:xfrm>
            <a:off x="4146925" y="3125282"/>
            <a:ext cx="2714625" cy="649288"/>
            <a:chOff x="3072" y="1566"/>
            <a:chExt cx="2280" cy="546"/>
          </a:xfrm>
        </p:grpSpPr>
        <p:sp>
          <p:nvSpPr>
            <p:cNvPr id="61442" name="直接连接符 51202">
              <a:extLst>
                <a:ext uri="{FF2B5EF4-FFF2-40B4-BE49-F238E27FC236}">
                  <a16:creationId xmlns="" xmlns:a16="http://schemas.microsoft.com/office/drawing/2014/main" id="{BA62534B-2328-4E9F-A325-DC6FD82571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72" y="1766"/>
              <a:ext cx="696" cy="346"/>
            </a:xfrm>
            <a:prstGeom prst="line">
              <a:avLst/>
            </a:prstGeom>
            <a:noFill/>
            <a:ln w="28575">
              <a:solidFill>
                <a:srgbClr val="149494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100" b="1">
                <a:latin typeface="Times New Roman" panose="02020603050405020304" pitchFamily="18" charset="0"/>
              </a:endParaRPr>
            </a:p>
          </p:txBody>
        </p:sp>
        <p:sp>
          <p:nvSpPr>
            <p:cNvPr id="61443" name="文本框 51203">
              <a:extLst>
                <a:ext uri="{FF2B5EF4-FFF2-40B4-BE49-F238E27FC236}">
                  <a16:creationId xmlns="" xmlns:a16="http://schemas.microsoft.com/office/drawing/2014/main" id="{034057DD-51EA-40D3-AC55-67A3636AAD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68" y="1566"/>
              <a:ext cx="1584" cy="348"/>
            </a:xfrm>
            <a:prstGeom prst="rect">
              <a:avLst/>
            </a:prstGeom>
            <a:noFill/>
            <a:ln w="28575">
              <a:solidFill>
                <a:srgbClr val="149494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spcBef>
                  <a:spcPct val="50000"/>
                </a:spcBef>
                <a:defRPr sz="2100" b="1">
                  <a:latin typeface="Times New Roman" panose="02020603050405020304" pitchFamily="18" charset="0"/>
                </a:defRPr>
              </a:lvl1pPr>
            </a:lstStyle>
            <a:p>
              <a:r>
                <a:rPr lang="zh-CN" altLang="en-US"/>
                <a:t>三角形的外角</a:t>
              </a:r>
            </a:p>
          </p:txBody>
        </p:sp>
      </p:grpSp>
      <p:grpSp>
        <p:nvGrpSpPr>
          <p:cNvPr id="4" name="组合 51204">
            <a:extLst>
              <a:ext uri="{FF2B5EF4-FFF2-40B4-BE49-F238E27FC236}">
                <a16:creationId xmlns="" xmlns:a16="http://schemas.microsoft.com/office/drawing/2014/main" id="{2DB3A855-4202-49EA-BB53-F116812BBE9C}"/>
              </a:ext>
            </a:extLst>
          </p:cNvPr>
          <p:cNvGrpSpPr>
            <a:grpSpLocks/>
          </p:cNvGrpSpPr>
          <p:nvPr/>
        </p:nvGrpSpPr>
        <p:grpSpPr bwMode="auto">
          <a:xfrm>
            <a:off x="3462712" y="3511045"/>
            <a:ext cx="811213" cy="600075"/>
            <a:chOff x="2461" y="1897"/>
            <a:chExt cx="681" cy="504"/>
          </a:xfrm>
        </p:grpSpPr>
        <p:sp>
          <p:nvSpPr>
            <p:cNvPr id="61445" name="任意多边形 51205">
              <a:extLst>
                <a:ext uri="{FF2B5EF4-FFF2-40B4-BE49-F238E27FC236}">
                  <a16:creationId xmlns="" xmlns:a16="http://schemas.microsoft.com/office/drawing/2014/main" id="{490E219B-D195-4DC2-BF74-1515D1BED0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7" y="1899"/>
              <a:ext cx="503" cy="330"/>
            </a:xfrm>
            <a:custGeom>
              <a:avLst/>
              <a:gdLst>
                <a:gd name="T0" fmla="*/ 225 w 503"/>
                <a:gd name="T1" fmla="*/ 0 h 330"/>
                <a:gd name="T2" fmla="*/ 391 w 503"/>
                <a:gd name="T3" fmla="*/ 136 h 330"/>
                <a:gd name="T4" fmla="*/ 503 w 503"/>
                <a:gd name="T5" fmla="*/ 330 h 330"/>
                <a:gd name="T6" fmla="*/ 0 w 503"/>
                <a:gd name="T7" fmla="*/ 330 h 330"/>
                <a:gd name="T8" fmla="*/ 225 w 503"/>
                <a:gd name="T9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3" h="330">
                  <a:moveTo>
                    <a:pt x="225" y="0"/>
                  </a:moveTo>
                  <a:lnTo>
                    <a:pt x="391" y="136"/>
                  </a:lnTo>
                  <a:lnTo>
                    <a:pt x="503" y="330"/>
                  </a:lnTo>
                  <a:lnTo>
                    <a:pt x="0" y="330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1446" name="任意多边形 51206">
              <a:extLst>
                <a:ext uri="{FF2B5EF4-FFF2-40B4-BE49-F238E27FC236}">
                  <a16:creationId xmlns="" xmlns:a16="http://schemas.microsoft.com/office/drawing/2014/main" id="{DD79BED2-4168-4441-AD0C-72CA8B24E1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1" y="1897"/>
              <a:ext cx="681" cy="504"/>
            </a:xfrm>
            <a:custGeom>
              <a:avLst/>
              <a:gdLst>
                <a:gd name="T0" fmla="*/ 12255 w 20725"/>
                <a:gd name="T1" fmla="*/ 0 h 17787"/>
                <a:gd name="T2" fmla="*/ 20727 w 20725"/>
                <a:gd name="T3" fmla="*/ 11690 h 17787"/>
                <a:gd name="T4" fmla="*/ 12255 w 20725"/>
                <a:gd name="T5" fmla="*/ 0 h 17787"/>
                <a:gd name="T6" fmla="*/ 20727 w 20725"/>
                <a:gd name="T7" fmla="*/ 11690 h 17787"/>
                <a:gd name="T8" fmla="*/ 0 w 20725"/>
                <a:gd name="T9" fmla="*/ 17787 h 17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25" h="17787" fill="none">
                  <a:moveTo>
                    <a:pt x="12255" y="0"/>
                  </a:moveTo>
                  <a:cubicBezTo>
                    <a:pt x="16283" y="2778"/>
                    <a:pt x="19319" y="6889"/>
                    <a:pt x="20727" y="11690"/>
                  </a:cubicBezTo>
                </a:path>
                <a:path w="20725" h="17787" stroke="0">
                  <a:moveTo>
                    <a:pt x="12255" y="0"/>
                  </a:moveTo>
                  <a:cubicBezTo>
                    <a:pt x="16283" y="2778"/>
                    <a:pt x="19319" y="6889"/>
                    <a:pt x="20727" y="11690"/>
                  </a:cubicBezTo>
                  <a:lnTo>
                    <a:pt x="0" y="17787"/>
                  </a:lnTo>
                  <a:close/>
                </a:path>
              </a:pathLst>
            </a:custGeom>
            <a:noFill/>
            <a:ln w="36513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5" name="组合 51207">
            <a:extLst>
              <a:ext uri="{FF2B5EF4-FFF2-40B4-BE49-F238E27FC236}">
                <a16:creationId xmlns="" xmlns:a16="http://schemas.microsoft.com/office/drawing/2014/main" id="{36A57CAD-47D0-4117-9B60-2A7DA18877C3}"/>
              </a:ext>
            </a:extLst>
          </p:cNvPr>
          <p:cNvGrpSpPr>
            <a:grpSpLocks/>
          </p:cNvGrpSpPr>
          <p:nvPr/>
        </p:nvGrpSpPr>
        <p:grpSpPr bwMode="auto">
          <a:xfrm>
            <a:off x="3178550" y="3660270"/>
            <a:ext cx="822325" cy="1095375"/>
            <a:chOff x="2209" y="2022"/>
            <a:chExt cx="691" cy="920"/>
          </a:xfrm>
        </p:grpSpPr>
        <p:sp>
          <p:nvSpPr>
            <p:cNvPr id="61448" name="任意多边形 51208">
              <a:extLst>
                <a:ext uri="{FF2B5EF4-FFF2-40B4-BE49-F238E27FC236}">
                  <a16:creationId xmlns="" xmlns:a16="http://schemas.microsoft.com/office/drawing/2014/main" id="{C27DF4EE-B18E-4487-B861-9588426246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9" y="2022"/>
              <a:ext cx="571" cy="207"/>
            </a:xfrm>
            <a:custGeom>
              <a:avLst/>
              <a:gdLst>
                <a:gd name="T0" fmla="*/ 571 w 571"/>
                <a:gd name="T1" fmla="*/ 0 h 207"/>
                <a:gd name="T2" fmla="*/ 271 w 571"/>
                <a:gd name="T3" fmla="*/ 65 h 207"/>
                <a:gd name="T4" fmla="*/ 0 w 571"/>
                <a:gd name="T5" fmla="*/ 207 h 207"/>
                <a:gd name="T6" fmla="*/ 428 w 571"/>
                <a:gd name="T7" fmla="*/ 207 h 207"/>
                <a:gd name="T8" fmla="*/ 571 w 571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1" h="207">
                  <a:moveTo>
                    <a:pt x="571" y="0"/>
                  </a:moveTo>
                  <a:lnTo>
                    <a:pt x="271" y="65"/>
                  </a:lnTo>
                  <a:lnTo>
                    <a:pt x="0" y="207"/>
                  </a:lnTo>
                  <a:lnTo>
                    <a:pt x="428" y="207"/>
                  </a:lnTo>
                  <a:lnTo>
                    <a:pt x="571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1449" name="任意多边形 51209">
              <a:extLst>
                <a:ext uri="{FF2B5EF4-FFF2-40B4-BE49-F238E27FC236}">
                  <a16:creationId xmlns="" xmlns:a16="http://schemas.microsoft.com/office/drawing/2014/main" id="{FCFC65C0-A065-4936-B852-530475C946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1" y="2022"/>
              <a:ext cx="689" cy="920"/>
            </a:xfrm>
            <a:custGeom>
              <a:avLst/>
              <a:gdLst>
                <a:gd name="T0" fmla="*/ 0 w 13854"/>
                <a:gd name="T1" fmla="*/ 4893 h 21465"/>
                <a:gd name="T2" fmla="*/ 11429 w 13854"/>
                <a:gd name="T3" fmla="*/ 0 h 21465"/>
                <a:gd name="T4" fmla="*/ 0 w 13854"/>
                <a:gd name="T5" fmla="*/ 4893 h 21465"/>
                <a:gd name="T6" fmla="*/ 11429 w 13854"/>
                <a:gd name="T7" fmla="*/ 0 h 21465"/>
                <a:gd name="T8" fmla="*/ 13854 w 13854"/>
                <a:gd name="T9" fmla="*/ 21465 h 2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54" h="21465" fill="none">
                  <a:moveTo>
                    <a:pt x="0" y="4893"/>
                  </a:moveTo>
                  <a:cubicBezTo>
                    <a:pt x="3169" y="2241"/>
                    <a:pt x="7109" y="481"/>
                    <a:pt x="11429" y="0"/>
                  </a:cubicBezTo>
                </a:path>
                <a:path w="13854" h="21465" stroke="0">
                  <a:moveTo>
                    <a:pt x="0" y="4893"/>
                  </a:moveTo>
                  <a:cubicBezTo>
                    <a:pt x="3169" y="2241"/>
                    <a:pt x="7109" y="481"/>
                    <a:pt x="11429" y="0"/>
                  </a:cubicBezTo>
                  <a:lnTo>
                    <a:pt x="13854" y="21465"/>
                  </a:lnTo>
                  <a:close/>
                </a:path>
              </a:pathLst>
            </a:custGeom>
            <a:noFill/>
            <a:ln w="36513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6" name="组合 51210">
            <a:extLst>
              <a:ext uri="{FF2B5EF4-FFF2-40B4-BE49-F238E27FC236}">
                <a16:creationId xmlns="" xmlns:a16="http://schemas.microsoft.com/office/drawing/2014/main" id="{F477ED3A-3AEA-4273-AB04-8712BE36E8C8}"/>
              </a:ext>
            </a:extLst>
          </p:cNvPr>
          <p:cNvGrpSpPr>
            <a:grpSpLocks/>
          </p:cNvGrpSpPr>
          <p:nvPr/>
        </p:nvGrpSpPr>
        <p:grpSpPr bwMode="auto">
          <a:xfrm>
            <a:off x="1900612" y="2441070"/>
            <a:ext cx="2779713" cy="1466850"/>
            <a:chOff x="1136" y="999"/>
            <a:chExt cx="2335" cy="1231"/>
          </a:xfrm>
        </p:grpSpPr>
        <p:sp>
          <p:nvSpPr>
            <p:cNvPr id="61451" name="任意多边形 51211">
              <a:extLst>
                <a:ext uri="{FF2B5EF4-FFF2-40B4-BE49-F238E27FC236}">
                  <a16:creationId xmlns="" xmlns:a16="http://schemas.microsoft.com/office/drawing/2014/main" id="{8E90427C-DD43-4DB3-8DE5-9E39FCE7AF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6" y="2035"/>
              <a:ext cx="510" cy="194"/>
            </a:xfrm>
            <a:custGeom>
              <a:avLst/>
              <a:gdLst>
                <a:gd name="T0" fmla="*/ 0 w 510"/>
                <a:gd name="T1" fmla="*/ 194 h 194"/>
                <a:gd name="T2" fmla="*/ 375 w 510"/>
                <a:gd name="T3" fmla="*/ 0 h 194"/>
                <a:gd name="T4" fmla="*/ 510 w 510"/>
                <a:gd name="T5" fmla="*/ 78 h 194"/>
                <a:gd name="T6" fmla="*/ 503 w 510"/>
                <a:gd name="T7" fmla="*/ 194 h 194"/>
                <a:gd name="T8" fmla="*/ 0 w 510"/>
                <a:gd name="T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0" h="194">
                  <a:moveTo>
                    <a:pt x="0" y="194"/>
                  </a:moveTo>
                  <a:lnTo>
                    <a:pt x="375" y="0"/>
                  </a:lnTo>
                  <a:lnTo>
                    <a:pt x="510" y="78"/>
                  </a:lnTo>
                  <a:lnTo>
                    <a:pt x="503" y="194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rgbClr val="FFFF00"/>
            </a:solidFill>
            <a:ln w="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1452" name="任意多边形 51212">
              <a:extLst>
                <a:ext uri="{FF2B5EF4-FFF2-40B4-BE49-F238E27FC236}">
                  <a16:creationId xmlns="" xmlns:a16="http://schemas.microsoft.com/office/drawing/2014/main" id="{C1ACC52D-9E5C-4A42-AD77-AB5A03B10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8" y="999"/>
              <a:ext cx="473" cy="408"/>
            </a:xfrm>
            <a:custGeom>
              <a:avLst/>
              <a:gdLst>
                <a:gd name="T0" fmla="*/ 195 w 473"/>
                <a:gd name="T1" fmla="*/ 408 h 408"/>
                <a:gd name="T2" fmla="*/ 30 w 473"/>
                <a:gd name="T3" fmla="*/ 362 h 408"/>
                <a:gd name="T4" fmla="*/ 0 w 473"/>
                <a:gd name="T5" fmla="*/ 252 h 408"/>
                <a:gd name="T6" fmla="*/ 473 w 473"/>
                <a:gd name="T7" fmla="*/ 0 h 408"/>
                <a:gd name="T8" fmla="*/ 195 w 473"/>
                <a:gd name="T9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3" h="408">
                  <a:moveTo>
                    <a:pt x="195" y="408"/>
                  </a:moveTo>
                  <a:lnTo>
                    <a:pt x="30" y="362"/>
                  </a:lnTo>
                  <a:lnTo>
                    <a:pt x="0" y="252"/>
                  </a:lnTo>
                  <a:lnTo>
                    <a:pt x="473" y="0"/>
                  </a:lnTo>
                  <a:lnTo>
                    <a:pt x="195" y="408"/>
                  </a:lnTo>
                  <a:close/>
                </a:path>
              </a:pathLst>
            </a:custGeom>
            <a:solidFill>
              <a:srgbClr val="FFFF00"/>
            </a:solidFill>
            <a:ln w="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1453" name="任意多边形 51213">
              <a:extLst>
                <a:ext uri="{FF2B5EF4-FFF2-40B4-BE49-F238E27FC236}">
                  <a16:creationId xmlns="" xmlns:a16="http://schemas.microsoft.com/office/drawing/2014/main" id="{82F397AA-A23D-43A2-AFFA-EBAA990358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0" y="1250"/>
              <a:ext cx="203" cy="163"/>
            </a:xfrm>
            <a:custGeom>
              <a:avLst/>
              <a:gdLst>
                <a:gd name="T0" fmla="*/ 27144 w 27144"/>
                <a:gd name="T1" fmla="*/ 25122 h 25846"/>
                <a:gd name="T2" fmla="*/ 21600 w 27144"/>
                <a:gd name="T3" fmla="*/ 25846 h 25846"/>
                <a:gd name="T4" fmla="*/ 0 w 27144"/>
                <a:gd name="T5" fmla="*/ 4246 h 25846"/>
                <a:gd name="T6" fmla="*/ 418 w 27144"/>
                <a:gd name="T7" fmla="*/ -4 h 25846"/>
                <a:gd name="T8" fmla="*/ 27144 w 27144"/>
                <a:gd name="T9" fmla="*/ 25122 h 25846"/>
                <a:gd name="T10" fmla="*/ 21600 w 27144"/>
                <a:gd name="T11" fmla="*/ 25846 h 25846"/>
                <a:gd name="T12" fmla="*/ 0 w 27144"/>
                <a:gd name="T13" fmla="*/ 4246 h 25846"/>
                <a:gd name="T14" fmla="*/ 418 w 27144"/>
                <a:gd name="T15" fmla="*/ -4 h 25846"/>
                <a:gd name="T16" fmla="*/ 21600 w 27144"/>
                <a:gd name="T17" fmla="*/ 4246 h 25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144" h="25846" fill="none">
                  <a:moveTo>
                    <a:pt x="27144" y="25122"/>
                  </a:moveTo>
                  <a:cubicBezTo>
                    <a:pt x="25378" y="25596"/>
                    <a:pt x="23518" y="25846"/>
                    <a:pt x="21600" y="25846"/>
                  </a:cubicBezTo>
                  <a:cubicBezTo>
                    <a:pt x="9671" y="25846"/>
                    <a:pt x="0" y="16175"/>
                    <a:pt x="0" y="4246"/>
                  </a:cubicBezTo>
                  <a:cubicBezTo>
                    <a:pt x="0" y="2789"/>
                    <a:pt x="144" y="1366"/>
                    <a:pt x="418" y="-4"/>
                  </a:cubicBezTo>
                </a:path>
                <a:path w="27144" h="25846" stroke="0">
                  <a:moveTo>
                    <a:pt x="27144" y="25122"/>
                  </a:moveTo>
                  <a:cubicBezTo>
                    <a:pt x="25378" y="25596"/>
                    <a:pt x="23518" y="25846"/>
                    <a:pt x="21600" y="25846"/>
                  </a:cubicBezTo>
                  <a:cubicBezTo>
                    <a:pt x="9671" y="25846"/>
                    <a:pt x="0" y="16175"/>
                    <a:pt x="0" y="4246"/>
                  </a:cubicBezTo>
                  <a:cubicBezTo>
                    <a:pt x="0" y="2789"/>
                    <a:pt x="144" y="1366"/>
                    <a:pt x="418" y="-4"/>
                  </a:cubicBezTo>
                  <a:lnTo>
                    <a:pt x="21600" y="4246"/>
                  </a:lnTo>
                  <a:close/>
                </a:path>
              </a:pathLst>
            </a:custGeom>
            <a:noFill/>
            <a:ln w="36513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1454" name="任意多边形 51214">
              <a:extLst>
                <a:ext uri="{FF2B5EF4-FFF2-40B4-BE49-F238E27FC236}">
                  <a16:creationId xmlns="" xmlns:a16="http://schemas.microsoft.com/office/drawing/2014/main" id="{B517F4D9-1531-4001-8789-58FCBE1EA5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7" y="2036"/>
              <a:ext cx="154" cy="194"/>
            </a:xfrm>
            <a:custGeom>
              <a:avLst/>
              <a:gdLst>
                <a:gd name="T0" fmla="*/ 558 w 21600"/>
                <a:gd name="T1" fmla="*/ 0 h 32382"/>
                <a:gd name="T2" fmla="*/ 21600 w 21600"/>
                <a:gd name="T3" fmla="*/ 21593 h 32382"/>
                <a:gd name="T4" fmla="*/ 18715 w 21600"/>
                <a:gd name="T5" fmla="*/ 32385 h 32382"/>
                <a:gd name="T6" fmla="*/ 558 w 21600"/>
                <a:gd name="T7" fmla="*/ 0 h 32382"/>
                <a:gd name="T8" fmla="*/ 21600 w 21600"/>
                <a:gd name="T9" fmla="*/ 21593 h 32382"/>
                <a:gd name="T10" fmla="*/ 18715 w 21600"/>
                <a:gd name="T11" fmla="*/ 32385 h 32382"/>
                <a:gd name="T12" fmla="*/ 0 w 21600"/>
                <a:gd name="T13" fmla="*/ 21593 h 32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32382" fill="none">
                  <a:moveTo>
                    <a:pt x="558" y="0"/>
                  </a:moveTo>
                  <a:cubicBezTo>
                    <a:pt x="12231" y="298"/>
                    <a:pt x="21600" y="9851"/>
                    <a:pt x="21600" y="21593"/>
                  </a:cubicBezTo>
                  <a:cubicBezTo>
                    <a:pt x="21600" y="25524"/>
                    <a:pt x="20550" y="29211"/>
                    <a:pt x="18715" y="32385"/>
                  </a:cubicBezTo>
                </a:path>
                <a:path w="21600" h="32382" stroke="0">
                  <a:moveTo>
                    <a:pt x="558" y="0"/>
                  </a:moveTo>
                  <a:cubicBezTo>
                    <a:pt x="12231" y="298"/>
                    <a:pt x="21600" y="9851"/>
                    <a:pt x="21600" y="21593"/>
                  </a:cubicBezTo>
                  <a:cubicBezTo>
                    <a:pt x="21600" y="25524"/>
                    <a:pt x="20550" y="29211"/>
                    <a:pt x="18715" y="32385"/>
                  </a:cubicBezTo>
                  <a:lnTo>
                    <a:pt x="0" y="21593"/>
                  </a:lnTo>
                  <a:close/>
                </a:path>
              </a:pathLst>
            </a:custGeom>
            <a:noFill/>
            <a:ln w="36513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61455" name="组合 51215">
            <a:extLst>
              <a:ext uri="{FF2B5EF4-FFF2-40B4-BE49-F238E27FC236}">
                <a16:creationId xmlns="" xmlns:a16="http://schemas.microsoft.com/office/drawing/2014/main" id="{C60C98CB-0C23-40ED-AE98-B28CD95A6115}"/>
              </a:ext>
            </a:extLst>
          </p:cNvPr>
          <p:cNvGrpSpPr>
            <a:grpSpLocks/>
          </p:cNvGrpSpPr>
          <p:nvPr/>
        </p:nvGrpSpPr>
        <p:grpSpPr bwMode="auto">
          <a:xfrm>
            <a:off x="1622800" y="2087057"/>
            <a:ext cx="3598862" cy="2127250"/>
            <a:chOff x="903" y="701"/>
            <a:chExt cx="3022" cy="1787"/>
          </a:xfrm>
        </p:grpSpPr>
        <p:sp>
          <p:nvSpPr>
            <p:cNvPr id="61456" name="直接连接符 51216">
              <a:extLst>
                <a:ext uri="{FF2B5EF4-FFF2-40B4-BE49-F238E27FC236}">
                  <a16:creationId xmlns="" xmlns:a16="http://schemas.microsoft.com/office/drawing/2014/main" id="{53DCCF67-E79F-458B-9AD1-672A32B894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36" y="2229"/>
              <a:ext cx="1501" cy="1"/>
            </a:xfrm>
            <a:prstGeom prst="line">
              <a:avLst/>
            </a:prstGeom>
            <a:noFill/>
            <a:ln w="36513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1457" name="直接连接符 51217">
              <a:extLst>
                <a:ext uri="{FF2B5EF4-FFF2-40B4-BE49-F238E27FC236}">
                  <a16:creationId xmlns="" xmlns:a16="http://schemas.microsoft.com/office/drawing/2014/main" id="{5039FA9E-AF22-4602-B2F3-031BB32DA70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136" y="999"/>
              <a:ext cx="2335" cy="1230"/>
            </a:xfrm>
            <a:prstGeom prst="line">
              <a:avLst/>
            </a:prstGeom>
            <a:noFill/>
            <a:ln w="36513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1458" name="直接连接符 51218">
              <a:extLst>
                <a:ext uri="{FF2B5EF4-FFF2-40B4-BE49-F238E27FC236}">
                  <a16:creationId xmlns="" xmlns:a16="http://schemas.microsoft.com/office/drawing/2014/main" id="{31DDEAAC-A506-47A8-88E3-27D2264A729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37" y="999"/>
              <a:ext cx="834" cy="1230"/>
            </a:xfrm>
            <a:prstGeom prst="line">
              <a:avLst/>
            </a:prstGeom>
            <a:noFill/>
            <a:ln w="36513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1459" name="直接连接符 51219">
              <a:extLst>
                <a:ext uri="{FF2B5EF4-FFF2-40B4-BE49-F238E27FC236}">
                  <a16:creationId xmlns="" xmlns:a16="http://schemas.microsoft.com/office/drawing/2014/main" id="{F04A4A0C-6741-4901-9E70-505575EBAF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37" y="2229"/>
              <a:ext cx="1134" cy="1"/>
            </a:xfrm>
            <a:prstGeom prst="line">
              <a:avLst/>
            </a:prstGeom>
            <a:noFill/>
            <a:ln w="36513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1460" name="矩形 51220">
              <a:extLst>
                <a:ext uri="{FF2B5EF4-FFF2-40B4-BE49-F238E27FC236}">
                  <a16:creationId xmlns="" xmlns:a16="http://schemas.microsoft.com/office/drawing/2014/main" id="{494E045F-A2D5-4AC7-A53A-6BED4DDA6C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3" y="2035"/>
              <a:ext cx="15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61461" name="矩形 51221">
              <a:extLst>
                <a:ext uri="{FF2B5EF4-FFF2-40B4-BE49-F238E27FC236}">
                  <a16:creationId xmlns="" xmlns:a16="http://schemas.microsoft.com/office/drawing/2014/main" id="{CD44FA20-FD3F-4EA4-8093-467C6F5EE5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7" y="2217"/>
              <a:ext cx="15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61462" name="矩形 51222">
              <a:extLst>
                <a:ext uri="{FF2B5EF4-FFF2-40B4-BE49-F238E27FC236}">
                  <a16:creationId xmlns="" xmlns:a16="http://schemas.microsoft.com/office/drawing/2014/main" id="{EFE77E1A-618F-44AA-9C36-0CE64EFA5E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0" y="701"/>
              <a:ext cx="15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61463" name="矩形 51223">
              <a:extLst>
                <a:ext uri="{FF2B5EF4-FFF2-40B4-BE49-F238E27FC236}">
                  <a16:creationId xmlns="" xmlns:a16="http://schemas.microsoft.com/office/drawing/2014/main" id="{A32997C2-93FA-436E-81CB-36B2598AA8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3" y="2172"/>
              <a:ext cx="16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D</a:t>
              </a:r>
            </a:p>
          </p:txBody>
        </p:sp>
      </p:grpSp>
      <p:grpSp>
        <p:nvGrpSpPr>
          <p:cNvPr id="8" name="组合 51224">
            <a:extLst>
              <a:ext uri="{FF2B5EF4-FFF2-40B4-BE49-F238E27FC236}">
                <a16:creationId xmlns="" xmlns:a16="http://schemas.microsoft.com/office/drawing/2014/main" id="{7CB3E137-0DB2-4363-96B9-85737258CDCF}"/>
              </a:ext>
            </a:extLst>
          </p:cNvPr>
          <p:cNvGrpSpPr>
            <a:grpSpLocks/>
          </p:cNvGrpSpPr>
          <p:nvPr/>
        </p:nvGrpSpPr>
        <p:grpSpPr bwMode="auto">
          <a:xfrm>
            <a:off x="3496050" y="3892045"/>
            <a:ext cx="1543050" cy="792162"/>
            <a:chOff x="2475" y="2217"/>
            <a:chExt cx="1296" cy="666"/>
          </a:xfrm>
        </p:grpSpPr>
        <p:sp>
          <p:nvSpPr>
            <p:cNvPr id="61465" name="文本框 51225">
              <a:extLst>
                <a:ext uri="{FF2B5EF4-FFF2-40B4-BE49-F238E27FC236}">
                  <a16:creationId xmlns="" xmlns:a16="http://schemas.microsoft.com/office/drawing/2014/main" id="{37FE8108-5609-40CE-9D7E-C1307ADEB9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75" y="2535"/>
              <a:ext cx="1296" cy="348"/>
            </a:xfrm>
            <a:prstGeom prst="rect">
              <a:avLst/>
            </a:prstGeom>
            <a:noFill/>
            <a:ln w="28575">
              <a:solidFill>
                <a:srgbClr val="149494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>
                  <a:latin typeface="Times New Roman" panose="02020603050405020304" pitchFamily="18" charset="0"/>
                </a:rPr>
                <a:t>相邻的内角</a:t>
              </a:r>
            </a:p>
          </p:txBody>
        </p:sp>
        <p:sp>
          <p:nvSpPr>
            <p:cNvPr id="61466" name="直接连接符 51226">
              <a:extLst>
                <a:ext uri="{FF2B5EF4-FFF2-40B4-BE49-F238E27FC236}">
                  <a16:creationId xmlns="" xmlns:a16="http://schemas.microsoft.com/office/drawing/2014/main" id="{B07B794D-39F9-42F4-943D-CFE051753B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05" y="2217"/>
              <a:ext cx="177" cy="315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9" name="组合 51227">
            <a:extLst>
              <a:ext uri="{FF2B5EF4-FFF2-40B4-BE49-F238E27FC236}">
                <a16:creationId xmlns="" xmlns:a16="http://schemas.microsoft.com/office/drawing/2014/main" id="{2167CBCB-2A6D-43A9-8F31-DB1F0311CBBB}"/>
              </a:ext>
            </a:extLst>
          </p:cNvPr>
          <p:cNvGrpSpPr>
            <a:grpSpLocks/>
          </p:cNvGrpSpPr>
          <p:nvPr/>
        </p:nvGrpSpPr>
        <p:grpSpPr bwMode="auto">
          <a:xfrm>
            <a:off x="1813300" y="2148970"/>
            <a:ext cx="2333625" cy="1666875"/>
            <a:chOff x="1113" y="747"/>
            <a:chExt cx="1960" cy="1400"/>
          </a:xfrm>
        </p:grpSpPr>
        <p:sp>
          <p:nvSpPr>
            <p:cNvPr id="61468" name="文本框 51228">
              <a:extLst>
                <a:ext uri="{FF2B5EF4-FFF2-40B4-BE49-F238E27FC236}">
                  <a16:creationId xmlns="" xmlns:a16="http://schemas.microsoft.com/office/drawing/2014/main" id="{800FFA23-F62A-46A2-94AF-72A674F0B7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3" y="747"/>
              <a:ext cx="1541" cy="348"/>
            </a:xfrm>
            <a:prstGeom prst="rect">
              <a:avLst/>
            </a:prstGeom>
            <a:noFill/>
            <a:ln w="38100">
              <a:solidFill>
                <a:srgbClr val="149494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>
                  <a:latin typeface="黑体" panose="02010609060101010101" pitchFamily="49" charset="-122"/>
                  <a:ea typeface="黑体" panose="02010609060101010101" pitchFamily="49" charset="-122"/>
                </a:rPr>
                <a:t>不相邻的内角</a:t>
              </a:r>
            </a:p>
          </p:txBody>
        </p:sp>
        <p:sp>
          <p:nvSpPr>
            <p:cNvPr id="61469" name="直接连接符 51229">
              <a:extLst>
                <a:ext uri="{FF2B5EF4-FFF2-40B4-BE49-F238E27FC236}">
                  <a16:creationId xmlns="" xmlns:a16="http://schemas.microsoft.com/office/drawing/2014/main" id="{EFD21D12-50E7-4FD0-AA38-8FD7B71E9D9B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200000" flipH="1">
              <a:off x="1641" y="1035"/>
              <a:ext cx="68" cy="1112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1470" name="直接连接符 51230">
              <a:extLst>
                <a:ext uri="{FF2B5EF4-FFF2-40B4-BE49-F238E27FC236}">
                  <a16:creationId xmlns="" xmlns:a16="http://schemas.microsoft.com/office/drawing/2014/main" id="{D13F4570-4D18-4708-8446-6ACC600891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9" y="1090"/>
              <a:ext cx="1004" cy="13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61473" name="文本框 6151">
            <a:extLst>
              <a:ext uri="{FF2B5EF4-FFF2-40B4-BE49-F238E27FC236}">
                <a16:creationId xmlns="" xmlns:a16="http://schemas.microsoft.com/office/drawing/2014/main" id="{BDD4515A-7456-4D3A-BDE9-7F680AE59E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9104" y="548502"/>
            <a:ext cx="29690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三角形的外角的性质</a:t>
            </a:r>
          </a:p>
        </p:txBody>
      </p:sp>
      <p:sp>
        <p:nvSpPr>
          <p:cNvPr id="61474" name="Text Box 10">
            <a:extLst>
              <a:ext uri="{FF2B5EF4-FFF2-40B4-BE49-F238E27FC236}">
                <a16:creationId xmlns="" xmlns:a16="http://schemas.microsoft.com/office/drawing/2014/main" id="{5867E98E-05C6-4B87-94E1-D772C14847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265" y="1071737"/>
            <a:ext cx="7952286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如图，△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的外角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与其相邻的内角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有什么关系？</a:t>
            </a:r>
          </a:p>
        </p:txBody>
      </p:sp>
      <p:sp>
        <p:nvSpPr>
          <p:cNvPr id="3" name="Text Box 10">
            <a:extLst>
              <a:ext uri="{FF2B5EF4-FFF2-40B4-BE49-F238E27FC236}">
                <a16:creationId xmlns="" xmlns:a16="http://schemas.microsoft.com/office/drawing/2014/main" id="{5D69525B-DC83-4CB1-9584-E272786301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3863" y="4079380"/>
            <a:ext cx="296068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BCD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与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ACB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互补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.</a:t>
            </a:r>
          </a:p>
        </p:txBody>
      </p:sp>
      <p:grpSp>
        <p:nvGrpSpPr>
          <p:cNvPr id="61480" name="组合 4">
            <a:extLst>
              <a:ext uri="{FF2B5EF4-FFF2-40B4-BE49-F238E27FC236}">
                <a16:creationId xmlns="" xmlns:a16="http://schemas.microsoft.com/office/drawing/2014/main" id="{2258355A-F379-427D-B306-0A9503BF9B2F}"/>
              </a:ext>
            </a:extLst>
          </p:cNvPr>
          <p:cNvGrpSpPr>
            <a:grpSpLocks/>
          </p:cNvGrpSpPr>
          <p:nvPr/>
        </p:nvGrpSpPr>
        <p:grpSpPr bwMode="auto">
          <a:xfrm>
            <a:off x="2249421" y="614660"/>
            <a:ext cx="1685925" cy="396958"/>
            <a:chOff x="4540" y="1269"/>
            <a:chExt cx="2654" cy="626"/>
          </a:xfrm>
        </p:grpSpPr>
        <p:sp>
          <p:nvSpPr>
            <p:cNvPr id="7" name="圆角矩形 6">
              <a:extLst>
                <a:ext uri="{FF2B5EF4-FFF2-40B4-BE49-F238E27FC236}">
                  <a16:creationId xmlns="" xmlns:a16="http://schemas.microsoft.com/office/drawing/2014/main" id="{A518E80F-4948-4AAE-8B3A-BF6894501C17}"/>
                </a:ext>
              </a:extLst>
            </p:cNvPr>
            <p:cNvSpPr/>
            <p:nvPr/>
          </p:nvSpPr>
          <p:spPr>
            <a:xfrm>
              <a:off x="4540" y="1269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b="1" dirty="0">
                <a:ea typeface="黑体" panose="02010609060101010101" pitchFamily="49" charset="-122"/>
              </a:endParaRPr>
            </a:p>
          </p:txBody>
        </p:sp>
        <p:sp>
          <p:nvSpPr>
            <p:cNvPr id="61482" name="矩形 1">
              <a:extLst>
                <a:ext uri="{FF2B5EF4-FFF2-40B4-BE49-F238E27FC236}">
                  <a16:creationId xmlns="" xmlns:a16="http://schemas.microsoft.com/office/drawing/2014/main" id="{B683A56B-B044-4F2B-B806-91D08E934C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67" y="1283"/>
              <a:ext cx="2108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51" name="组合 2">
            <a:extLst>
              <a:ext uri="{FF2B5EF4-FFF2-40B4-BE49-F238E27FC236}">
                <a16:creationId xmlns="" xmlns:a16="http://schemas.microsoft.com/office/drawing/2014/main" id="{24F10BDA-27F8-4B6A-BBC6-A2B83676CEA0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22443"/>
            <a:ext cx="2006600" cy="477837"/>
            <a:chOff x="123" y="40"/>
            <a:chExt cx="3160" cy="752"/>
          </a:xfrm>
        </p:grpSpPr>
        <p:cxnSp>
          <p:nvCxnSpPr>
            <p:cNvPr id="52" name="直线连接符 23">
              <a:extLst>
                <a:ext uri="{FF2B5EF4-FFF2-40B4-BE49-F238E27FC236}">
                  <a16:creationId xmlns="" xmlns:a16="http://schemas.microsoft.com/office/drawing/2014/main" id="{DFDADDE5-DF9C-4922-BA69-356BCA58FD6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18">
              <a:extLst>
                <a:ext uri="{FF2B5EF4-FFF2-40B4-BE49-F238E27FC236}">
                  <a16:creationId xmlns="" xmlns:a16="http://schemas.microsoft.com/office/drawing/2014/main" id="{A864A930-E3CC-45FE-B387-AB0C342DC3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54" name="Freeform 74">
              <a:extLst>
                <a:ext uri="{FF2B5EF4-FFF2-40B4-BE49-F238E27FC236}">
                  <a16:creationId xmlns="" xmlns:a16="http://schemas.microsoft.com/office/drawing/2014/main" id="{7BA6E1F5-A060-481B-A5D5-ECDFE47173D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ext Box 10">
            <a:extLst>
              <a:ext uri="{FF2B5EF4-FFF2-40B4-BE49-F238E27FC236}">
                <a16:creationId xmlns="" xmlns:a16="http://schemas.microsoft.com/office/drawing/2014/main" id="{AA7D7316-7E04-4502-93D2-156930B2EE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853" y="487054"/>
            <a:ext cx="81960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如图，△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的外角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与其不相邻的两内角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(∠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有什么关系？</a:t>
            </a:r>
          </a:p>
        </p:txBody>
      </p:sp>
      <p:grpSp>
        <p:nvGrpSpPr>
          <p:cNvPr id="2" name="组合 51201">
            <a:extLst>
              <a:ext uri="{FF2B5EF4-FFF2-40B4-BE49-F238E27FC236}">
                <a16:creationId xmlns="" xmlns:a16="http://schemas.microsoft.com/office/drawing/2014/main" id="{06616778-1A4D-45C8-9F8A-29644D09359F}"/>
              </a:ext>
            </a:extLst>
          </p:cNvPr>
          <p:cNvGrpSpPr>
            <a:grpSpLocks/>
          </p:cNvGrpSpPr>
          <p:nvPr/>
        </p:nvGrpSpPr>
        <p:grpSpPr bwMode="auto">
          <a:xfrm>
            <a:off x="4525963" y="2512489"/>
            <a:ext cx="2714625" cy="649287"/>
            <a:chOff x="3072" y="1566"/>
            <a:chExt cx="2280" cy="546"/>
          </a:xfrm>
        </p:grpSpPr>
        <p:sp>
          <p:nvSpPr>
            <p:cNvPr id="62467" name="直接连接符 51202">
              <a:extLst>
                <a:ext uri="{FF2B5EF4-FFF2-40B4-BE49-F238E27FC236}">
                  <a16:creationId xmlns="" xmlns:a16="http://schemas.microsoft.com/office/drawing/2014/main" id="{46DB0E7C-1EC0-462D-8373-742F8FF1F1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72" y="1766"/>
              <a:ext cx="696" cy="346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68" name="文本框 51203">
              <a:extLst>
                <a:ext uri="{FF2B5EF4-FFF2-40B4-BE49-F238E27FC236}">
                  <a16:creationId xmlns="" xmlns:a16="http://schemas.microsoft.com/office/drawing/2014/main" id="{C121A5D5-9BC8-4BDE-89F0-C3EA633791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68" y="1566"/>
              <a:ext cx="1584" cy="348"/>
            </a:xfrm>
            <a:prstGeom prst="rect">
              <a:avLst/>
            </a:prstGeom>
            <a:noFill/>
            <a:ln w="9525">
              <a:solidFill>
                <a:srgbClr val="00808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>
                  <a:latin typeface="黑体" panose="02010609060101010101" pitchFamily="49" charset="-122"/>
                  <a:ea typeface="黑体" panose="02010609060101010101" pitchFamily="49" charset="-122"/>
                </a:rPr>
                <a:t>三角形的外角</a:t>
              </a:r>
            </a:p>
          </p:txBody>
        </p:sp>
      </p:grpSp>
      <p:grpSp>
        <p:nvGrpSpPr>
          <p:cNvPr id="4" name="组合 51204">
            <a:extLst>
              <a:ext uri="{FF2B5EF4-FFF2-40B4-BE49-F238E27FC236}">
                <a16:creationId xmlns="" xmlns:a16="http://schemas.microsoft.com/office/drawing/2014/main" id="{F227FCE4-E2D5-414B-B427-A76C450AB942}"/>
              </a:ext>
            </a:extLst>
          </p:cNvPr>
          <p:cNvGrpSpPr>
            <a:grpSpLocks/>
          </p:cNvGrpSpPr>
          <p:nvPr/>
        </p:nvGrpSpPr>
        <p:grpSpPr bwMode="auto">
          <a:xfrm>
            <a:off x="3841750" y="2896664"/>
            <a:ext cx="811213" cy="600075"/>
            <a:chOff x="2461" y="1897"/>
            <a:chExt cx="681" cy="504"/>
          </a:xfrm>
        </p:grpSpPr>
        <p:sp>
          <p:nvSpPr>
            <p:cNvPr id="62470" name="任意多边形 51205">
              <a:extLst>
                <a:ext uri="{FF2B5EF4-FFF2-40B4-BE49-F238E27FC236}">
                  <a16:creationId xmlns="" xmlns:a16="http://schemas.microsoft.com/office/drawing/2014/main" id="{E201194F-A0C9-4228-9360-419B1EE7AF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7" y="1899"/>
              <a:ext cx="503" cy="330"/>
            </a:xfrm>
            <a:custGeom>
              <a:avLst/>
              <a:gdLst>
                <a:gd name="T0" fmla="*/ 225 w 503"/>
                <a:gd name="T1" fmla="*/ 0 h 330"/>
                <a:gd name="T2" fmla="*/ 391 w 503"/>
                <a:gd name="T3" fmla="*/ 136 h 330"/>
                <a:gd name="T4" fmla="*/ 503 w 503"/>
                <a:gd name="T5" fmla="*/ 330 h 330"/>
                <a:gd name="T6" fmla="*/ 0 w 503"/>
                <a:gd name="T7" fmla="*/ 330 h 330"/>
                <a:gd name="T8" fmla="*/ 225 w 503"/>
                <a:gd name="T9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3" h="330">
                  <a:moveTo>
                    <a:pt x="225" y="0"/>
                  </a:moveTo>
                  <a:lnTo>
                    <a:pt x="391" y="136"/>
                  </a:lnTo>
                  <a:lnTo>
                    <a:pt x="503" y="330"/>
                  </a:lnTo>
                  <a:lnTo>
                    <a:pt x="0" y="330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1" name="任意多边形 51206">
              <a:extLst>
                <a:ext uri="{FF2B5EF4-FFF2-40B4-BE49-F238E27FC236}">
                  <a16:creationId xmlns="" xmlns:a16="http://schemas.microsoft.com/office/drawing/2014/main" id="{3C97986C-34AF-40CA-9A6C-6BD9E5C480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1" y="1897"/>
              <a:ext cx="681" cy="504"/>
            </a:xfrm>
            <a:custGeom>
              <a:avLst/>
              <a:gdLst>
                <a:gd name="T0" fmla="*/ 12255 w 20725"/>
                <a:gd name="T1" fmla="*/ 0 h 17787"/>
                <a:gd name="T2" fmla="*/ 20727 w 20725"/>
                <a:gd name="T3" fmla="*/ 11690 h 17787"/>
                <a:gd name="T4" fmla="*/ 12255 w 20725"/>
                <a:gd name="T5" fmla="*/ 0 h 17787"/>
                <a:gd name="T6" fmla="*/ 20727 w 20725"/>
                <a:gd name="T7" fmla="*/ 11690 h 17787"/>
                <a:gd name="T8" fmla="*/ 0 w 20725"/>
                <a:gd name="T9" fmla="*/ 17787 h 17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25" h="17787" fill="none">
                  <a:moveTo>
                    <a:pt x="12255" y="0"/>
                  </a:moveTo>
                  <a:cubicBezTo>
                    <a:pt x="16283" y="2778"/>
                    <a:pt x="19319" y="6889"/>
                    <a:pt x="20727" y="11690"/>
                  </a:cubicBezTo>
                </a:path>
                <a:path w="20725" h="17787" stroke="0">
                  <a:moveTo>
                    <a:pt x="12255" y="0"/>
                  </a:moveTo>
                  <a:cubicBezTo>
                    <a:pt x="16283" y="2778"/>
                    <a:pt x="19319" y="6889"/>
                    <a:pt x="20727" y="11690"/>
                  </a:cubicBezTo>
                  <a:lnTo>
                    <a:pt x="0" y="17787"/>
                  </a:lnTo>
                  <a:close/>
                </a:path>
              </a:pathLst>
            </a:custGeom>
            <a:noFill/>
            <a:ln w="36513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组合 51207">
            <a:extLst>
              <a:ext uri="{FF2B5EF4-FFF2-40B4-BE49-F238E27FC236}">
                <a16:creationId xmlns="" xmlns:a16="http://schemas.microsoft.com/office/drawing/2014/main" id="{204613A4-0397-479C-BC86-5FB5A8C9B0FB}"/>
              </a:ext>
            </a:extLst>
          </p:cNvPr>
          <p:cNvGrpSpPr>
            <a:grpSpLocks/>
          </p:cNvGrpSpPr>
          <p:nvPr/>
        </p:nvGrpSpPr>
        <p:grpSpPr bwMode="auto">
          <a:xfrm>
            <a:off x="3557588" y="3045889"/>
            <a:ext cx="822325" cy="1095375"/>
            <a:chOff x="2209" y="2022"/>
            <a:chExt cx="691" cy="920"/>
          </a:xfrm>
        </p:grpSpPr>
        <p:sp>
          <p:nvSpPr>
            <p:cNvPr id="62473" name="任意多边形 51208">
              <a:extLst>
                <a:ext uri="{FF2B5EF4-FFF2-40B4-BE49-F238E27FC236}">
                  <a16:creationId xmlns="" xmlns:a16="http://schemas.microsoft.com/office/drawing/2014/main" id="{8FAED760-0101-4053-8CD5-DE8309D52E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9" y="2022"/>
              <a:ext cx="571" cy="207"/>
            </a:xfrm>
            <a:custGeom>
              <a:avLst/>
              <a:gdLst>
                <a:gd name="T0" fmla="*/ 571 w 571"/>
                <a:gd name="T1" fmla="*/ 0 h 207"/>
                <a:gd name="T2" fmla="*/ 271 w 571"/>
                <a:gd name="T3" fmla="*/ 65 h 207"/>
                <a:gd name="T4" fmla="*/ 0 w 571"/>
                <a:gd name="T5" fmla="*/ 207 h 207"/>
                <a:gd name="T6" fmla="*/ 428 w 571"/>
                <a:gd name="T7" fmla="*/ 207 h 207"/>
                <a:gd name="T8" fmla="*/ 571 w 571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1" h="207">
                  <a:moveTo>
                    <a:pt x="571" y="0"/>
                  </a:moveTo>
                  <a:lnTo>
                    <a:pt x="271" y="65"/>
                  </a:lnTo>
                  <a:lnTo>
                    <a:pt x="0" y="207"/>
                  </a:lnTo>
                  <a:lnTo>
                    <a:pt x="428" y="207"/>
                  </a:lnTo>
                  <a:lnTo>
                    <a:pt x="571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4" name="任意多边形 51209">
              <a:extLst>
                <a:ext uri="{FF2B5EF4-FFF2-40B4-BE49-F238E27FC236}">
                  <a16:creationId xmlns="" xmlns:a16="http://schemas.microsoft.com/office/drawing/2014/main" id="{F07F398E-5654-4F85-93DC-3FA5C4BC33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1" y="2022"/>
              <a:ext cx="689" cy="920"/>
            </a:xfrm>
            <a:custGeom>
              <a:avLst/>
              <a:gdLst>
                <a:gd name="T0" fmla="*/ 0 w 13854"/>
                <a:gd name="T1" fmla="*/ 4893 h 21465"/>
                <a:gd name="T2" fmla="*/ 11429 w 13854"/>
                <a:gd name="T3" fmla="*/ 0 h 21465"/>
                <a:gd name="T4" fmla="*/ 0 w 13854"/>
                <a:gd name="T5" fmla="*/ 4893 h 21465"/>
                <a:gd name="T6" fmla="*/ 11429 w 13854"/>
                <a:gd name="T7" fmla="*/ 0 h 21465"/>
                <a:gd name="T8" fmla="*/ 13854 w 13854"/>
                <a:gd name="T9" fmla="*/ 21465 h 2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54" h="21465" fill="none">
                  <a:moveTo>
                    <a:pt x="0" y="4893"/>
                  </a:moveTo>
                  <a:cubicBezTo>
                    <a:pt x="3169" y="2241"/>
                    <a:pt x="7109" y="481"/>
                    <a:pt x="11429" y="0"/>
                  </a:cubicBezTo>
                </a:path>
                <a:path w="13854" h="21465" stroke="0">
                  <a:moveTo>
                    <a:pt x="0" y="4893"/>
                  </a:moveTo>
                  <a:cubicBezTo>
                    <a:pt x="3169" y="2241"/>
                    <a:pt x="7109" y="481"/>
                    <a:pt x="11429" y="0"/>
                  </a:cubicBezTo>
                  <a:lnTo>
                    <a:pt x="13854" y="21465"/>
                  </a:lnTo>
                  <a:close/>
                </a:path>
              </a:pathLst>
            </a:custGeom>
            <a:noFill/>
            <a:ln w="36513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组合 51210">
            <a:extLst>
              <a:ext uri="{FF2B5EF4-FFF2-40B4-BE49-F238E27FC236}">
                <a16:creationId xmlns="" xmlns:a16="http://schemas.microsoft.com/office/drawing/2014/main" id="{FE228C1B-1DAB-4832-B11C-EED77627B617}"/>
              </a:ext>
            </a:extLst>
          </p:cNvPr>
          <p:cNvGrpSpPr>
            <a:grpSpLocks/>
          </p:cNvGrpSpPr>
          <p:nvPr/>
        </p:nvGrpSpPr>
        <p:grpSpPr bwMode="auto">
          <a:xfrm>
            <a:off x="2279650" y="1828276"/>
            <a:ext cx="2779713" cy="1465263"/>
            <a:chOff x="1136" y="999"/>
            <a:chExt cx="2335" cy="1231"/>
          </a:xfrm>
        </p:grpSpPr>
        <p:sp>
          <p:nvSpPr>
            <p:cNvPr id="62476" name="任意多边形 51211">
              <a:extLst>
                <a:ext uri="{FF2B5EF4-FFF2-40B4-BE49-F238E27FC236}">
                  <a16:creationId xmlns="" xmlns:a16="http://schemas.microsoft.com/office/drawing/2014/main" id="{58F41BFF-8AC7-426B-8D4F-A93111E0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6" y="2035"/>
              <a:ext cx="510" cy="194"/>
            </a:xfrm>
            <a:custGeom>
              <a:avLst/>
              <a:gdLst>
                <a:gd name="T0" fmla="*/ 0 w 510"/>
                <a:gd name="T1" fmla="*/ 194 h 194"/>
                <a:gd name="T2" fmla="*/ 375 w 510"/>
                <a:gd name="T3" fmla="*/ 0 h 194"/>
                <a:gd name="T4" fmla="*/ 510 w 510"/>
                <a:gd name="T5" fmla="*/ 78 h 194"/>
                <a:gd name="T6" fmla="*/ 503 w 510"/>
                <a:gd name="T7" fmla="*/ 194 h 194"/>
                <a:gd name="T8" fmla="*/ 0 w 510"/>
                <a:gd name="T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0" h="194">
                  <a:moveTo>
                    <a:pt x="0" y="194"/>
                  </a:moveTo>
                  <a:lnTo>
                    <a:pt x="375" y="0"/>
                  </a:lnTo>
                  <a:lnTo>
                    <a:pt x="510" y="78"/>
                  </a:lnTo>
                  <a:lnTo>
                    <a:pt x="503" y="194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rgbClr val="FFFF00"/>
            </a:solidFill>
            <a:ln w="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7" name="任意多边形 51212">
              <a:extLst>
                <a:ext uri="{FF2B5EF4-FFF2-40B4-BE49-F238E27FC236}">
                  <a16:creationId xmlns="" xmlns:a16="http://schemas.microsoft.com/office/drawing/2014/main" id="{6BE89FD0-5BD7-48DF-BD49-8F524D1E3B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8" y="999"/>
              <a:ext cx="473" cy="408"/>
            </a:xfrm>
            <a:custGeom>
              <a:avLst/>
              <a:gdLst>
                <a:gd name="T0" fmla="*/ 195 w 473"/>
                <a:gd name="T1" fmla="*/ 408 h 408"/>
                <a:gd name="T2" fmla="*/ 30 w 473"/>
                <a:gd name="T3" fmla="*/ 362 h 408"/>
                <a:gd name="T4" fmla="*/ 0 w 473"/>
                <a:gd name="T5" fmla="*/ 252 h 408"/>
                <a:gd name="T6" fmla="*/ 473 w 473"/>
                <a:gd name="T7" fmla="*/ 0 h 408"/>
                <a:gd name="T8" fmla="*/ 195 w 473"/>
                <a:gd name="T9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3" h="408">
                  <a:moveTo>
                    <a:pt x="195" y="408"/>
                  </a:moveTo>
                  <a:lnTo>
                    <a:pt x="30" y="362"/>
                  </a:lnTo>
                  <a:lnTo>
                    <a:pt x="0" y="252"/>
                  </a:lnTo>
                  <a:lnTo>
                    <a:pt x="473" y="0"/>
                  </a:lnTo>
                  <a:lnTo>
                    <a:pt x="195" y="408"/>
                  </a:lnTo>
                  <a:close/>
                </a:path>
              </a:pathLst>
            </a:custGeom>
            <a:solidFill>
              <a:srgbClr val="FFFF00"/>
            </a:solidFill>
            <a:ln w="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8" name="任意多边形 51213">
              <a:extLst>
                <a:ext uri="{FF2B5EF4-FFF2-40B4-BE49-F238E27FC236}">
                  <a16:creationId xmlns="" xmlns:a16="http://schemas.microsoft.com/office/drawing/2014/main" id="{7A7BD6D5-2176-47E2-BDEB-248F699A7F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0" y="1250"/>
              <a:ext cx="203" cy="163"/>
            </a:xfrm>
            <a:custGeom>
              <a:avLst/>
              <a:gdLst>
                <a:gd name="T0" fmla="*/ 27144 w 27144"/>
                <a:gd name="T1" fmla="*/ 25122 h 25846"/>
                <a:gd name="T2" fmla="*/ 21600 w 27144"/>
                <a:gd name="T3" fmla="*/ 25846 h 25846"/>
                <a:gd name="T4" fmla="*/ 0 w 27144"/>
                <a:gd name="T5" fmla="*/ 4246 h 25846"/>
                <a:gd name="T6" fmla="*/ 418 w 27144"/>
                <a:gd name="T7" fmla="*/ -4 h 25846"/>
                <a:gd name="T8" fmla="*/ 27144 w 27144"/>
                <a:gd name="T9" fmla="*/ 25122 h 25846"/>
                <a:gd name="T10" fmla="*/ 21600 w 27144"/>
                <a:gd name="T11" fmla="*/ 25846 h 25846"/>
                <a:gd name="T12" fmla="*/ 0 w 27144"/>
                <a:gd name="T13" fmla="*/ 4246 h 25846"/>
                <a:gd name="T14" fmla="*/ 418 w 27144"/>
                <a:gd name="T15" fmla="*/ -4 h 25846"/>
                <a:gd name="T16" fmla="*/ 21600 w 27144"/>
                <a:gd name="T17" fmla="*/ 4246 h 25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144" h="25846" fill="none">
                  <a:moveTo>
                    <a:pt x="27144" y="25122"/>
                  </a:moveTo>
                  <a:cubicBezTo>
                    <a:pt x="25378" y="25596"/>
                    <a:pt x="23518" y="25846"/>
                    <a:pt x="21600" y="25846"/>
                  </a:cubicBezTo>
                  <a:cubicBezTo>
                    <a:pt x="9671" y="25846"/>
                    <a:pt x="0" y="16175"/>
                    <a:pt x="0" y="4246"/>
                  </a:cubicBezTo>
                  <a:cubicBezTo>
                    <a:pt x="0" y="2789"/>
                    <a:pt x="144" y="1366"/>
                    <a:pt x="418" y="-4"/>
                  </a:cubicBezTo>
                </a:path>
                <a:path w="27144" h="25846" stroke="0">
                  <a:moveTo>
                    <a:pt x="27144" y="25122"/>
                  </a:moveTo>
                  <a:cubicBezTo>
                    <a:pt x="25378" y="25596"/>
                    <a:pt x="23518" y="25846"/>
                    <a:pt x="21600" y="25846"/>
                  </a:cubicBezTo>
                  <a:cubicBezTo>
                    <a:pt x="9671" y="25846"/>
                    <a:pt x="0" y="16175"/>
                    <a:pt x="0" y="4246"/>
                  </a:cubicBezTo>
                  <a:cubicBezTo>
                    <a:pt x="0" y="2789"/>
                    <a:pt x="144" y="1366"/>
                    <a:pt x="418" y="-4"/>
                  </a:cubicBezTo>
                  <a:lnTo>
                    <a:pt x="21600" y="4246"/>
                  </a:lnTo>
                  <a:close/>
                </a:path>
              </a:pathLst>
            </a:custGeom>
            <a:noFill/>
            <a:ln w="36513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9" name="任意多边形 51214">
              <a:extLst>
                <a:ext uri="{FF2B5EF4-FFF2-40B4-BE49-F238E27FC236}">
                  <a16:creationId xmlns="" xmlns:a16="http://schemas.microsoft.com/office/drawing/2014/main" id="{BEF9A821-0966-489D-94A8-EC372368AE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7" y="2036"/>
              <a:ext cx="154" cy="194"/>
            </a:xfrm>
            <a:custGeom>
              <a:avLst/>
              <a:gdLst>
                <a:gd name="T0" fmla="*/ 558 w 21600"/>
                <a:gd name="T1" fmla="*/ 0 h 32382"/>
                <a:gd name="T2" fmla="*/ 21600 w 21600"/>
                <a:gd name="T3" fmla="*/ 21593 h 32382"/>
                <a:gd name="T4" fmla="*/ 18715 w 21600"/>
                <a:gd name="T5" fmla="*/ 32385 h 32382"/>
                <a:gd name="T6" fmla="*/ 558 w 21600"/>
                <a:gd name="T7" fmla="*/ 0 h 32382"/>
                <a:gd name="T8" fmla="*/ 21600 w 21600"/>
                <a:gd name="T9" fmla="*/ 21593 h 32382"/>
                <a:gd name="T10" fmla="*/ 18715 w 21600"/>
                <a:gd name="T11" fmla="*/ 32385 h 32382"/>
                <a:gd name="T12" fmla="*/ 0 w 21600"/>
                <a:gd name="T13" fmla="*/ 21593 h 32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32382" fill="none">
                  <a:moveTo>
                    <a:pt x="558" y="0"/>
                  </a:moveTo>
                  <a:cubicBezTo>
                    <a:pt x="12231" y="298"/>
                    <a:pt x="21600" y="9851"/>
                    <a:pt x="21600" y="21593"/>
                  </a:cubicBezTo>
                  <a:cubicBezTo>
                    <a:pt x="21600" y="25524"/>
                    <a:pt x="20550" y="29211"/>
                    <a:pt x="18715" y="32385"/>
                  </a:cubicBezTo>
                </a:path>
                <a:path w="21600" h="32382" stroke="0">
                  <a:moveTo>
                    <a:pt x="558" y="0"/>
                  </a:moveTo>
                  <a:cubicBezTo>
                    <a:pt x="12231" y="298"/>
                    <a:pt x="21600" y="9851"/>
                    <a:pt x="21600" y="21593"/>
                  </a:cubicBezTo>
                  <a:cubicBezTo>
                    <a:pt x="21600" y="25524"/>
                    <a:pt x="20550" y="29211"/>
                    <a:pt x="18715" y="32385"/>
                  </a:cubicBezTo>
                  <a:lnTo>
                    <a:pt x="0" y="21593"/>
                  </a:lnTo>
                  <a:close/>
                </a:path>
              </a:pathLst>
            </a:custGeom>
            <a:noFill/>
            <a:ln w="36513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2480" name="组合 51215">
            <a:extLst>
              <a:ext uri="{FF2B5EF4-FFF2-40B4-BE49-F238E27FC236}">
                <a16:creationId xmlns="" xmlns:a16="http://schemas.microsoft.com/office/drawing/2014/main" id="{FECFA0F8-12B7-4C05-A4D7-C8DA42EFC870}"/>
              </a:ext>
            </a:extLst>
          </p:cNvPr>
          <p:cNvGrpSpPr>
            <a:grpSpLocks/>
          </p:cNvGrpSpPr>
          <p:nvPr/>
        </p:nvGrpSpPr>
        <p:grpSpPr bwMode="auto">
          <a:xfrm>
            <a:off x="2001838" y="1474264"/>
            <a:ext cx="3652837" cy="2127250"/>
            <a:chOff x="903" y="701"/>
            <a:chExt cx="3067" cy="1787"/>
          </a:xfrm>
        </p:grpSpPr>
        <p:sp>
          <p:nvSpPr>
            <p:cNvPr id="62481" name="直接连接符 51216">
              <a:extLst>
                <a:ext uri="{FF2B5EF4-FFF2-40B4-BE49-F238E27FC236}">
                  <a16:creationId xmlns="" xmlns:a16="http://schemas.microsoft.com/office/drawing/2014/main" id="{D1D4916C-3DD5-49D2-B369-BE16031D6E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36" y="2229"/>
              <a:ext cx="1501" cy="1"/>
            </a:xfrm>
            <a:prstGeom prst="line">
              <a:avLst/>
            </a:prstGeom>
            <a:noFill/>
            <a:ln w="36513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82" name="直接连接符 51217">
              <a:extLst>
                <a:ext uri="{FF2B5EF4-FFF2-40B4-BE49-F238E27FC236}">
                  <a16:creationId xmlns="" xmlns:a16="http://schemas.microsoft.com/office/drawing/2014/main" id="{A234C882-3897-4BAA-A8C2-6EAC83F5CF2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136" y="999"/>
              <a:ext cx="2335" cy="1230"/>
            </a:xfrm>
            <a:prstGeom prst="line">
              <a:avLst/>
            </a:prstGeom>
            <a:noFill/>
            <a:ln w="36513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83" name="直接连接符 51218">
              <a:extLst>
                <a:ext uri="{FF2B5EF4-FFF2-40B4-BE49-F238E27FC236}">
                  <a16:creationId xmlns="" xmlns:a16="http://schemas.microsoft.com/office/drawing/2014/main" id="{ABAECEDB-41FC-4CCB-81FE-A5B067E33BE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37" y="999"/>
              <a:ext cx="834" cy="1230"/>
            </a:xfrm>
            <a:prstGeom prst="line">
              <a:avLst/>
            </a:prstGeom>
            <a:noFill/>
            <a:ln w="36513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84" name="直接连接符 51219">
              <a:extLst>
                <a:ext uri="{FF2B5EF4-FFF2-40B4-BE49-F238E27FC236}">
                  <a16:creationId xmlns="" xmlns:a16="http://schemas.microsoft.com/office/drawing/2014/main" id="{47970EA5-B0AE-4382-ABF0-29A6CBD540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37" y="2229"/>
              <a:ext cx="1134" cy="1"/>
            </a:xfrm>
            <a:prstGeom prst="line">
              <a:avLst/>
            </a:prstGeom>
            <a:noFill/>
            <a:ln w="36513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85" name="矩形 51220">
              <a:extLst>
                <a:ext uri="{FF2B5EF4-FFF2-40B4-BE49-F238E27FC236}">
                  <a16:creationId xmlns="" xmlns:a16="http://schemas.microsoft.com/office/drawing/2014/main" id="{95511AD4-022F-42F0-955E-57D94576A3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3" y="2035"/>
              <a:ext cx="15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62486" name="矩形 51221">
              <a:extLst>
                <a:ext uri="{FF2B5EF4-FFF2-40B4-BE49-F238E27FC236}">
                  <a16:creationId xmlns="" xmlns:a16="http://schemas.microsoft.com/office/drawing/2014/main" id="{024A3B21-BF2D-40D0-AD68-C7C5BEE1DD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7" y="2217"/>
              <a:ext cx="15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62487" name="矩形 51222">
              <a:extLst>
                <a:ext uri="{FF2B5EF4-FFF2-40B4-BE49-F238E27FC236}">
                  <a16:creationId xmlns="" xmlns:a16="http://schemas.microsoft.com/office/drawing/2014/main" id="{7AB6EB09-D114-474D-8316-639459F5BD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0" y="701"/>
              <a:ext cx="15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62488" name="矩形 51223">
              <a:extLst>
                <a:ext uri="{FF2B5EF4-FFF2-40B4-BE49-F238E27FC236}">
                  <a16:creationId xmlns="" xmlns:a16="http://schemas.microsoft.com/office/drawing/2014/main" id="{5DF9D57B-BF04-433E-A3C9-BEAC51D1B3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8" y="2082"/>
              <a:ext cx="16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D</a:t>
              </a:r>
            </a:p>
          </p:txBody>
        </p:sp>
      </p:grpSp>
      <p:grpSp>
        <p:nvGrpSpPr>
          <p:cNvPr id="8" name="组合 51224">
            <a:extLst>
              <a:ext uri="{FF2B5EF4-FFF2-40B4-BE49-F238E27FC236}">
                <a16:creationId xmlns="" xmlns:a16="http://schemas.microsoft.com/office/drawing/2014/main" id="{78C1C6C6-DC8B-4ADD-9519-5DCFD9F64AA3}"/>
              </a:ext>
            </a:extLst>
          </p:cNvPr>
          <p:cNvGrpSpPr>
            <a:grpSpLocks/>
          </p:cNvGrpSpPr>
          <p:nvPr/>
        </p:nvGrpSpPr>
        <p:grpSpPr bwMode="auto">
          <a:xfrm>
            <a:off x="2298700" y="3277664"/>
            <a:ext cx="1543050" cy="866775"/>
            <a:chOff x="2475" y="2156"/>
            <a:chExt cx="1296" cy="727"/>
          </a:xfrm>
        </p:grpSpPr>
        <p:sp>
          <p:nvSpPr>
            <p:cNvPr id="62490" name="文本框 51225">
              <a:extLst>
                <a:ext uri="{FF2B5EF4-FFF2-40B4-BE49-F238E27FC236}">
                  <a16:creationId xmlns="" xmlns:a16="http://schemas.microsoft.com/office/drawing/2014/main" id="{183BE522-9962-42DD-B3BA-525F16147A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75" y="2535"/>
              <a:ext cx="1296" cy="348"/>
            </a:xfrm>
            <a:prstGeom prst="rect">
              <a:avLst/>
            </a:prstGeom>
            <a:noFill/>
            <a:ln w="28575">
              <a:solidFill>
                <a:srgbClr val="149494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>
                  <a:latin typeface="Times New Roman" panose="02020603050405020304" pitchFamily="18" charset="0"/>
                </a:rPr>
                <a:t>相邻的内角</a:t>
              </a:r>
            </a:p>
          </p:txBody>
        </p:sp>
        <p:sp>
          <p:nvSpPr>
            <p:cNvPr id="62491" name="直接连接符 51226">
              <a:extLst>
                <a:ext uri="{FF2B5EF4-FFF2-40B4-BE49-F238E27FC236}">
                  <a16:creationId xmlns="" xmlns:a16="http://schemas.microsoft.com/office/drawing/2014/main" id="{FBA7C8DB-2AB7-4333-91C1-0D2A0DD57C3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82" y="2156"/>
              <a:ext cx="854" cy="376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51227">
            <a:extLst>
              <a:ext uri="{FF2B5EF4-FFF2-40B4-BE49-F238E27FC236}">
                <a16:creationId xmlns="" xmlns:a16="http://schemas.microsoft.com/office/drawing/2014/main" id="{1B9CA16D-9634-4D9C-B278-BD65419596CF}"/>
              </a:ext>
            </a:extLst>
          </p:cNvPr>
          <p:cNvGrpSpPr>
            <a:grpSpLocks/>
          </p:cNvGrpSpPr>
          <p:nvPr/>
        </p:nvGrpSpPr>
        <p:grpSpPr bwMode="auto">
          <a:xfrm>
            <a:off x="2192338" y="1717985"/>
            <a:ext cx="2371725" cy="1463278"/>
            <a:chOff x="1113" y="747"/>
            <a:chExt cx="1992" cy="1229"/>
          </a:xfrm>
        </p:grpSpPr>
        <p:sp>
          <p:nvSpPr>
            <p:cNvPr id="62493" name="文本框 51228">
              <a:extLst>
                <a:ext uri="{FF2B5EF4-FFF2-40B4-BE49-F238E27FC236}">
                  <a16:creationId xmlns="" xmlns:a16="http://schemas.microsoft.com/office/drawing/2014/main" id="{7A6805F7-5D3C-4BF1-9981-C663F48018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3" y="747"/>
              <a:ext cx="1541" cy="348"/>
            </a:xfrm>
            <a:prstGeom prst="rect">
              <a:avLst/>
            </a:prstGeom>
            <a:noFill/>
            <a:ln w="38100">
              <a:solidFill>
                <a:srgbClr val="149494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>
                  <a:latin typeface="黑体" panose="02010609060101010101" pitchFamily="49" charset="-122"/>
                  <a:ea typeface="黑体" panose="02010609060101010101" pitchFamily="49" charset="-122"/>
                </a:rPr>
                <a:t>不相邻的内角</a:t>
              </a:r>
            </a:p>
          </p:txBody>
        </p:sp>
        <p:sp>
          <p:nvSpPr>
            <p:cNvPr id="62494" name="直接连接符 51229">
              <a:extLst>
                <a:ext uri="{FF2B5EF4-FFF2-40B4-BE49-F238E27FC236}">
                  <a16:creationId xmlns="" xmlns:a16="http://schemas.microsoft.com/office/drawing/2014/main" id="{D13E022B-ED82-42B1-9944-50CAAE8064EC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200000" flipH="1">
              <a:off x="1599" y="1028"/>
              <a:ext cx="140" cy="94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5" name="直接连接符 51230">
              <a:extLst>
                <a:ext uri="{FF2B5EF4-FFF2-40B4-BE49-F238E27FC236}">
                  <a16:creationId xmlns="" xmlns:a16="http://schemas.microsoft.com/office/drawing/2014/main" id="{F066DDD6-1C54-4256-951D-2E8E7D196F3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69" y="1033"/>
              <a:ext cx="1036" cy="57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" name="Text Box 10">
            <a:extLst>
              <a:ext uri="{FF2B5EF4-FFF2-40B4-BE49-F238E27FC236}">
                <a16:creationId xmlns="" xmlns:a16="http://schemas.microsoft.com/office/drawing/2014/main" id="{1B34A079-AF0C-47E7-898D-110912E9BD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9725" y="4262540"/>
            <a:ext cx="6180138" cy="8679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x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∵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+∠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+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ACB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=180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°，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BCD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ACB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180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°，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BCD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35873" name="云形标注 1">
            <a:extLst>
              <a:ext uri="{FF2B5EF4-FFF2-40B4-BE49-F238E27FC236}">
                <a16:creationId xmlns="" xmlns:a16="http://schemas.microsoft.com/office/drawing/2014/main" id="{85576FBD-A74F-4CDE-93C4-92419D3E53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3041" y="1599278"/>
            <a:ext cx="3403600" cy="1000125"/>
          </a:xfrm>
          <a:prstGeom prst="cloudCallout">
            <a:avLst>
              <a:gd name="adj1" fmla="val -52794"/>
              <a:gd name="adj2" fmla="val 23869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你能用作平行线的方法证明此结论吗？</a:t>
            </a:r>
          </a:p>
        </p:txBody>
      </p:sp>
      <p:grpSp>
        <p:nvGrpSpPr>
          <p:cNvPr id="46" name="组合 2">
            <a:extLst>
              <a:ext uri="{FF2B5EF4-FFF2-40B4-BE49-F238E27FC236}">
                <a16:creationId xmlns="" xmlns:a16="http://schemas.microsoft.com/office/drawing/2014/main" id="{24F10BDA-27F8-4B6A-BBC6-A2B83676CEA0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22443"/>
            <a:ext cx="2006600" cy="477837"/>
            <a:chOff x="123" y="40"/>
            <a:chExt cx="3160" cy="752"/>
          </a:xfrm>
        </p:grpSpPr>
        <p:cxnSp>
          <p:nvCxnSpPr>
            <p:cNvPr id="47" name="直线连接符 23">
              <a:extLst>
                <a:ext uri="{FF2B5EF4-FFF2-40B4-BE49-F238E27FC236}">
                  <a16:creationId xmlns="" xmlns:a16="http://schemas.microsoft.com/office/drawing/2014/main" id="{DFDADDE5-DF9C-4922-BA69-356BCA58FD6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18">
              <a:extLst>
                <a:ext uri="{FF2B5EF4-FFF2-40B4-BE49-F238E27FC236}">
                  <a16:creationId xmlns="" xmlns:a16="http://schemas.microsoft.com/office/drawing/2014/main" id="{A864A930-E3CC-45FE-B387-AB0C342DC3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49" name="Freeform 74">
              <a:extLst>
                <a:ext uri="{FF2B5EF4-FFF2-40B4-BE49-F238E27FC236}">
                  <a16:creationId xmlns="" xmlns:a16="http://schemas.microsoft.com/office/drawing/2014/main" id="{7BA6E1F5-A060-481B-A5D5-ECDFE47173D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35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587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 Box 2">
            <a:extLst>
              <a:ext uri="{FF2B5EF4-FFF2-40B4-BE49-F238E27FC236}">
                <a16:creationId xmlns="" xmlns:a16="http://schemas.microsoft.com/office/drawing/2014/main" id="{B8EAC948-8EF6-4DA1-8086-E6A34D9067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9248" y="3249613"/>
            <a:ext cx="70326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100" b="1" i="1">
                <a:latin typeface="+mn-lt"/>
                <a:ea typeface="黑体" panose="02010609060101010101" pitchFamily="49" charset="-122"/>
              </a:rPr>
              <a:t>D</a:t>
            </a:r>
          </a:p>
        </p:txBody>
      </p:sp>
      <p:sp>
        <p:nvSpPr>
          <p:cNvPr id="8195" name="Text Box 3">
            <a:extLst>
              <a:ext uri="{FF2B5EF4-FFF2-40B4-BE49-F238E27FC236}">
                <a16:creationId xmlns="" xmlns:a16="http://schemas.microsoft.com/office/drawing/2014/main" id="{6C945A86-56CB-4730-87EF-0B1ADF1987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0242" y="1459855"/>
            <a:ext cx="40328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证明：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过</a:t>
            </a:r>
            <a:r>
              <a:rPr lang="zh-CN" altLang="zh-CN" sz="24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作</a:t>
            </a:r>
            <a:r>
              <a:rPr lang="zh-CN" altLang="zh-CN" sz="2400" b="1" i="1" dirty="0">
                <a:latin typeface="+mn-lt"/>
                <a:ea typeface="仿宋" panose="02010609060101010101" pitchFamily="49" charset="-122"/>
              </a:rPr>
              <a:t>CE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平行于</a:t>
            </a:r>
            <a:r>
              <a:rPr lang="zh-CN" altLang="zh-CN" sz="2400" b="1" i="1" dirty="0" smtClean="0"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zh-CN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63491" name="Line 4">
            <a:extLst>
              <a:ext uri="{FF2B5EF4-FFF2-40B4-BE49-F238E27FC236}">
                <a16:creationId xmlns="" xmlns:a16="http://schemas.microsoft.com/office/drawing/2014/main" id="{7759D584-6B01-4BE2-A126-79FD912E55E8}"/>
              </a:ext>
            </a:extLst>
          </p:cNvPr>
          <p:cNvSpPr>
            <a:spLocks noChangeShapeType="1"/>
          </p:cNvSpPr>
          <p:nvPr/>
        </p:nvSpPr>
        <p:spPr bwMode="auto">
          <a:xfrm>
            <a:off x="1004785" y="3217863"/>
            <a:ext cx="2808288" cy="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63492" name="Line 5">
            <a:extLst>
              <a:ext uri="{FF2B5EF4-FFF2-40B4-BE49-F238E27FC236}">
                <a16:creationId xmlns="" xmlns:a16="http://schemas.microsoft.com/office/drawing/2014/main" id="{6AAA85A3-B213-4874-8CE1-AD78DBA967A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600098" y="2024063"/>
            <a:ext cx="1511300" cy="1209675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63493" name="Text Box 6">
            <a:extLst>
              <a:ext uri="{FF2B5EF4-FFF2-40B4-BE49-F238E27FC236}">
                <a16:creationId xmlns="" xmlns:a16="http://schemas.microsoft.com/office/drawing/2014/main" id="{03F3B481-0CA1-4CC1-A49B-E76F6794EE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8173" y="1690688"/>
            <a:ext cx="36420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>
                <a:latin typeface="+mn-lt"/>
                <a:ea typeface="黑体" panose="02010609060101010101" pitchFamily="49" charset="-122"/>
              </a:rPr>
              <a:t>A</a:t>
            </a:r>
          </a:p>
        </p:txBody>
      </p:sp>
      <p:sp>
        <p:nvSpPr>
          <p:cNvPr id="63494" name="Text Box 7">
            <a:extLst>
              <a:ext uri="{FF2B5EF4-FFF2-40B4-BE49-F238E27FC236}">
                <a16:creationId xmlns="" xmlns:a16="http://schemas.microsoft.com/office/drawing/2014/main" id="{D24522B6-11C4-4269-A9BC-D42810157C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673" y="3287713"/>
            <a:ext cx="36420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>
                <a:latin typeface="+mn-lt"/>
                <a:ea typeface="黑体" panose="02010609060101010101" pitchFamily="49" charset="-122"/>
              </a:rPr>
              <a:t>B</a:t>
            </a:r>
          </a:p>
        </p:txBody>
      </p:sp>
      <p:sp>
        <p:nvSpPr>
          <p:cNvPr id="63495" name="Text Box 8">
            <a:extLst>
              <a:ext uri="{FF2B5EF4-FFF2-40B4-BE49-F238E27FC236}">
                <a16:creationId xmlns="" xmlns:a16="http://schemas.microsoft.com/office/drawing/2014/main" id="{077143E9-843E-4F84-A873-87364C36BA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160" y="3287713"/>
            <a:ext cx="36420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>
                <a:latin typeface="+mn-lt"/>
                <a:ea typeface="黑体" panose="02010609060101010101" pitchFamily="49" charset="-122"/>
              </a:rPr>
              <a:t>C</a:t>
            </a:r>
          </a:p>
        </p:txBody>
      </p:sp>
      <p:sp>
        <p:nvSpPr>
          <p:cNvPr id="63496" name="AutoShape 9">
            <a:extLst>
              <a:ext uri="{FF2B5EF4-FFF2-40B4-BE49-F238E27FC236}">
                <a16:creationId xmlns="" xmlns:a16="http://schemas.microsoft.com/office/drawing/2014/main" id="{3D2E28C9-0F22-4695-A88B-70363C9D9B1E}"/>
              </a:ext>
            </a:extLst>
          </p:cNvPr>
          <p:cNvSpPr>
            <a:spLocks noChangeArrowheads="1"/>
          </p:cNvSpPr>
          <p:nvPr/>
        </p:nvSpPr>
        <p:spPr bwMode="auto">
          <a:xfrm rot="-709017">
            <a:off x="1281010" y="1703388"/>
            <a:ext cx="642938" cy="650875"/>
          </a:xfrm>
          <a:custGeom>
            <a:avLst/>
            <a:gdLst>
              <a:gd name="T0" fmla="*/ 11584 w 21600"/>
              <a:gd name="T1" fmla="*/ 11806 h 21600"/>
              <a:gd name="T2" fmla="*/ 10800 w 21600"/>
              <a:gd name="T3" fmla="*/ 12076 h 21600"/>
              <a:gd name="T4" fmla="*/ 10015 w 21600"/>
              <a:gd name="T5" fmla="*/ 11806 h 21600"/>
              <a:gd name="T6" fmla="*/ 4160 w 21600"/>
              <a:gd name="T7" fmla="*/ 19317 h 21600"/>
              <a:gd name="T8" fmla="*/ 10800 w 21600"/>
              <a:gd name="T9" fmla="*/ 21600 h 21600"/>
              <a:gd name="T10" fmla="*/ 17439 w 21600"/>
              <a:gd name="T11" fmla="*/ 1931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11584" y="11806"/>
                </a:moveTo>
                <a:cubicBezTo>
                  <a:pt x="11360" y="11981"/>
                  <a:pt x="11084" y="12075"/>
                  <a:pt x="10800" y="12076"/>
                </a:cubicBezTo>
                <a:cubicBezTo>
                  <a:pt x="10515" y="12076"/>
                  <a:pt x="10239" y="11981"/>
                  <a:pt x="10015" y="11806"/>
                </a:cubicBezTo>
                <a:lnTo>
                  <a:pt x="4160" y="19317"/>
                </a:lnTo>
                <a:cubicBezTo>
                  <a:pt x="6057" y="20796"/>
                  <a:pt x="8394" y="21600"/>
                  <a:pt x="10800" y="21600"/>
                </a:cubicBezTo>
                <a:cubicBezTo>
                  <a:pt x="13205" y="21599"/>
                  <a:pt x="15542" y="20796"/>
                  <a:pt x="17439" y="19317"/>
                </a:cubicBezTo>
                <a:close/>
              </a:path>
            </a:pathLst>
          </a:cu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63497" name="AutoShape 10">
            <a:extLst>
              <a:ext uri="{FF2B5EF4-FFF2-40B4-BE49-F238E27FC236}">
                <a16:creationId xmlns="" xmlns:a16="http://schemas.microsoft.com/office/drawing/2014/main" id="{F5548D80-4F5C-4549-AFA4-E3117AF91354}"/>
              </a:ext>
            </a:extLst>
          </p:cNvPr>
          <p:cNvSpPr>
            <a:spLocks noChangeArrowheads="1"/>
          </p:cNvSpPr>
          <p:nvPr/>
        </p:nvSpPr>
        <p:spPr bwMode="auto">
          <a:xfrm rot="-7351899">
            <a:off x="680935" y="2874963"/>
            <a:ext cx="685800" cy="685800"/>
          </a:xfrm>
          <a:custGeom>
            <a:avLst/>
            <a:gdLst>
              <a:gd name="T0" fmla="*/ 11533 w 21600"/>
              <a:gd name="T1" fmla="*/ 12017 h 21600"/>
              <a:gd name="T2" fmla="*/ 10800 w 21600"/>
              <a:gd name="T3" fmla="*/ 12222 h 21600"/>
              <a:gd name="T4" fmla="*/ 10066 w 21600"/>
              <a:gd name="T5" fmla="*/ 12017 h 21600"/>
              <a:gd name="T6" fmla="*/ 5225 w 21600"/>
              <a:gd name="T7" fmla="*/ 20050 h 21600"/>
              <a:gd name="T8" fmla="*/ 10800 w 21600"/>
              <a:gd name="T9" fmla="*/ 21600 h 21600"/>
              <a:gd name="T10" fmla="*/ 16374 w 21600"/>
              <a:gd name="T11" fmla="*/ 2005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11533" y="12017"/>
                </a:moveTo>
                <a:cubicBezTo>
                  <a:pt x="11312" y="12151"/>
                  <a:pt x="11058" y="12221"/>
                  <a:pt x="10800" y="12222"/>
                </a:cubicBezTo>
                <a:cubicBezTo>
                  <a:pt x="10541" y="12222"/>
                  <a:pt x="10287" y="12151"/>
                  <a:pt x="10066" y="12017"/>
                </a:cubicBezTo>
                <a:lnTo>
                  <a:pt x="5225" y="20050"/>
                </a:lnTo>
                <a:cubicBezTo>
                  <a:pt x="6908" y="21064"/>
                  <a:pt x="8835" y="21600"/>
                  <a:pt x="10800" y="21600"/>
                </a:cubicBezTo>
                <a:cubicBezTo>
                  <a:pt x="12764" y="21599"/>
                  <a:pt x="14691" y="21064"/>
                  <a:pt x="16374" y="20050"/>
                </a:cubicBezTo>
                <a:close/>
              </a:path>
            </a:pathLst>
          </a:cu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grpSp>
        <p:nvGrpSpPr>
          <p:cNvPr id="2" name="Group 11">
            <a:extLst>
              <a:ext uri="{FF2B5EF4-FFF2-40B4-BE49-F238E27FC236}">
                <a16:creationId xmlns="" xmlns:a16="http://schemas.microsoft.com/office/drawing/2014/main" id="{04ACCC1C-1F2B-4DBD-B649-3F3463E6EC4D}"/>
              </a:ext>
            </a:extLst>
          </p:cNvPr>
          <p:cNvGrpSpPr>
            <a:grpSpLocks/>
          </p:cNvGrpSpPr>
          <p:nvPr/>
        </p:nvGrpSpPr>
        <p:grpSpPr bwMode="auto">
          <a:xfrm>
            <a:off x="2787548" y="2763838"/>
            <a:ext cx="1189037" cy="795337"/>
            <a:chOff x="0" y="0"/>
            <a:chExt cx="998" cy="667"/>
          </a:xfrm>
        </p:grpSpPr>
        <p:sp>
          <p:nvSpPr>
            <p:cNvPr id="63499" name="AutoShape 12">
              <a:extLst>
                <a:ext uri="{FF2B5EF4-FFF2-40B4-BE49-F238E27FC236}">
                  <a16:creationId xmlns="" xmlns:a16="http://schemas.microsoft.com/office/drawing/2014/main" id="{5D48537A-11C1-4C5E-AC3A-8A02174533A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351899">
              <a:off x="0" y="91"/>
              <a:ext cx="576" cy="576"/>
            </a:xfrm>
            <a:custGeom>
              <a:avLst/>
              <a:gdLst>
                <a:gd name="T0" fmla="*/ 11533 w 21600"/>
                <a:gd name="T1" fmla="*/ 12017 h 21600"/>
                <a:gd name="T2" fmla="*/ 10800 w 21600"/>
                <a:gd name="T3" fmla="*/ 12222 h 21600"/>
                <a:gd name="T4" fmla="*/ 10066 w 21600"/>
                <a:gd name="T5" fmla="*/ 12017 h 21600"/>
                <a:gd name="T6" fmla="*/ 5225 w 21600"/>
                <a:gd name="T7" fmla="*/ 20050 h 21600"/>
                <a:gd name="T8" fmla="*/ 10800 w 21600"/>
                <a:gd name="T9" fmla="*/ 21600 h 21600"/>
                <a:gd name="T10" fmla="*/ 16374 w 21600"/>
                <a:gd name="T11" fmla="*/ 200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11533" y="12017"/>
                  </a:moveTo>
                  <a:cubicBezTo>
                    <a:pt x="11312" y="12151"/>
                    <a:pt x="11058" y="12221"/>
                    <a:pt x="10800" y="12222"/>
                  </a:cubicBezTo>
                  <a:cubicBezTo>
                    <a:pt x="10541" y="12222"/>
                    <a:pt x="10287" y="12151"/>
                    <a:pt x="10066" y="12017"/>
                  </a:cubicBezTo>
                  <a:lnTo>
                    <a:pt x="5225" y="20050"/>
                  </a:lnTo>
                  <a:cubicBezTo>
                    <a:pt x="6908" y="21064"/>
                    <a:pt x="8835" y="21600"/>
                    <a:pt x="10800" y="21600"/>
                  </a:cubicBezTo>
                  <a:cubicBezTo>
                    <a:pt x="12764" y="21599"/>
                    <a:pt x="14691" y="21064"/>
                    <a:pt x="16374" y="2005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63500" name="Text Box 13">
              <a:extLst>
                <a:ext uri="{FF2B5EF4-FFF2-40B4-BE49-F238E27FC236}">
                  <a16:creationId xmlns="" xmlns:a16="http://schemas.microsoft.com/office/drawing/2014/main" id="{6E4A01D8-0E55-4391-9CA0-8E3250E193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5" y="0"/>
              <a:ext cx="363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100" b="1">
                  <a:solidFill>
                    <a:srgbClr val="000066"/>
                  </a:solidFill>
                  <a:latin typeface="+mn-lt"/>
                  <a:ea typeface="黑体" panose="02010609060101010101" pitchFamily="49" charset="-122"/>
                </a:rPr>
                <a:t>1</a:t>
              </a:r>
            </a:p>
          </p:txBody>
        </p:sp>
      </p:grpSp>
      <p:grpSp>
        <p:nvGrpSpPr>
          <p:cNvPr id="3" name="Group 14">
            <a:extLst>
              <a:ext uri="{FF2B5EF4-FFF2-40B4-BE49-F238E27FC236}">
                <a16:creationId xmlns="" xmlns:a16="http://schemas.microsoft.com/office/drawing/2014/main" id="{8E959514-E96E-43EA-842F-71351AA052C8}"/>
              </a:ext>
            </a:extLst>
          </p:cNvPr>
          <p:cNvGrpSpPr>
            <a:grpSpLocks/>
          </p:cNvGrpSpPr>
          <p:nvPr/>
        </p:nvGrpSpPr>
        <p:grpSpPr bwMode="auto">
          <a:xfrm>
            <a:off x="2736748" y="2593975"/>
            <a:ext cx="739775" cy="973138"/>
            <a:chOff x="0" y="0"/>
            <a:chExt cx="621" cy="817"/>
          </a:xfrm>
        </p:grpSpPr>
        <p:sp>
          <p:nvSpPr>
            <p:cNvPr id="63502" name="AutoShape 15">
              <a:extLst>
                <a:ext uri="{FF2B5EF4-FFF2-40B4-BE49-F238E27FC236}">
                  <a16:creationId xmlns="" xmlns:a16="http://schemas.microsoft.com/office/drawing/2014/main" id="{97648E39-9D0E-49CA-AD6A-E89A9F98EB9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174814">
              <a:off x="0" y="241"/>
              <a:ext cx="621" cy="576"/>
            </a:xfrm>
            <a:custGeom>
              <a:avLst/>
              <a:gdLst>
                <a:gd name="T0" fmla="*/ 11584 w 21600"/>
                <a:gd name="T1" fmla="*/ 11806 h 21600"/>
                <a:gd name="T2" fmla="*/ 10800 w 21600"/>
                <a:gd name="T3" fmla="*/ 12076 h 21600"/>
                <a:gd name="T4" fmla="*/ 10015 w 21600"/>
                <a:gd name="T5" fmla="*/ 11806 h 21600"/>
                <a:gd name="T6" fmla="*/ 4160 w 21600"/>
                <a:gd name="T7" fmla="*/ 19317 h 21600"/>
                <a:gd name="T8" fmla="*/ 10800 w 21600"/>
                <a:gd name="T9" fmla="*/ 21600 h 21600"/>
                <a:gd name="T10" fmla="*/ 17439 w 21600"/>
                <a:gd name="T11" fmla="*/ 1931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11584" y="11806"/>
                  </a:moveTo>
                  <a:cubicBezTo>
                    <a:pt x="11360" y="11981"/>
                    <a:pt x="11084" y="12075"/>
                    <a:pt x="10800" y="12076"/>
                  </a:cubicBezTo>
                  <a:cubicBezTo>
                    <a:pt x="10515" y="12076"/>
                    <a:pt x="10239" y="11981"/>
                    <a:pt x="10015" y="11806"/>
                  </a:cubicBezTo>
                  <a:lnTo>
                    <a:pt x="4160" y="19317"/>
                  </a:lnTo>
                  <a:cubicBezTo>
                    <a:pt x="6057" y="20796"/>
                    <a:pt x="8394" y="21600"/>
                    <a:pt x="10800" y="21600"/>
                  </a:cubicBezTo>
                  <a:cubicBezTo>
                    <a:pt x="13205" y="21599"/>
                    <a:pt x="15542" y="20796"/>
                    <a:pt x="17439" y="19317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63503" name="Text Box 16">
              <a:extLst>
                <a:ext uri="{FF2B5EF4-FFF2-40B4-BE49-F238E27FC236}">
                  <a16:creationId xmlns="" xmlns:a16="http://schemas.microsoft.com/office/drawing/2014/main" id="{4136D7CB-E73A-4646-9FE3-28F1883413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" y="0"/>
              <a:ext cx="408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100" b="1">
                  <a:solidFill>
                    <a:srgbClr val="000066"/>
                  </a:solidFill>
                  <a:latin typeface="+mn-lt"/>
                  <a:ea typeface="黑体" panose="02010609060101010101" pitchFamily="49" charset="-122"/>
                </a:rPr>
                <a:t>2</a:t>
              </a:r>
            </a:p>
          </p:txBody>
        </p:sp>
      </p:grpSp>
      <p:sp>
        <p:nvSpPr>
          <p:cNvPr id="8209" name="Text Box 17">
            <a:extLst>
              <a:ext uri="{FF2B5EF4-FFF2-40B4-BE49-F238E27FC236}">
                <a16:creationId xmlns="" xmlns:a16="http://schemas.microsoft.com/office/drawing/2014/main" id="{2ED95CAD-4503-4C09-8832-4EB192C1B1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5525" y="2086143"/>
            <a:ext cx="416225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∴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∠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1= 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∠</a:t>
            </a:r>
            <a:r>
              <a:rPr lang="zh-CN" altLang="en-US" sz="2400" b="1" i="1" dirty="0" smtClean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（两直线平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行，同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位角相等）</a:t>
            </a:r>
          </a:p>
        </p:txBody>
      </p:sp>
      <p:sp>
        <p:nvSpPr>
          <p:cNvPr id="8210" name="Text Box 18">
            <a:extLst>
              <a:ext uri="{FF2B5EF4-FFF2-40B4-BE49-F238E27FC236}">
                <a16:creationId xmlns="" xmlns:a16="http://schemas.microsoft.com/office/drawing/2014/main" id="{0ED761B9-3A42-44AF-9DA8-5373B1D5C3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9848" y="3101806"/>
            <a:ext cx="502815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                 ∠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2= 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∠</a:t>
            </a:r>
            <a:r>
              <a:rPr lang="zh-CN" altLang="en-US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          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（两直线平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行，内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错角相等）</a:t>
            </a:r>
          </a:p>
        </p:txBody>
      </p:sp>
      <p:sp>
        <p:nvSpPr>
          <p:cNvPr id="8211" name="Text Box 19">
            <a:extLst>
              <a:ext uri="{FF2B5EF4-FFF2-40B4-BE49-F238E27FC236}">
                <a16:creationId xmlns="" xmlns:a16="http://schemas.microsoft.com/office/drawing/2014/main" id="{64F24A53-C67D-4087-9418-DCD4997724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5805" y="4262956"/>
            <a:ext cx="48816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∴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ACD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1+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2=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+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63507" name="Line 20">
            <a:extLst>
              <a:ext uri="{FF2B5EF4-FFF2-40B4-BE49-F238E27FC236}">
                <a16:creationId xmlns="" xmlns:a16="http://schemas.microsoft.com/office/drawing/2014/main" id="{4E1D5581-4A17-4BEC-9FB9-9709BEE649C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004785" y="2030413"/>
            <a:ext cx="595313" cy="120650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grpSp>
        <p:nvGrpSpPr>
          <p:cNvPr id="4" name="Group 21">
            <a:extLst>
              <a:ext uri="{FF2B5EF4-FFF2-40B4-BE49-F238E27FC236}">
                <a16:creationId xmlns="" xmlns:a16="http://schemas.microsoft.com/office/drawing/2014/main" id="{119D542A-5783-4BD6-A3E0-B7C363B30D5F}"/>
              </a:ext>
            </a:extLst>
          </p:cNvPr>
          <p:cNvGrpSpPr>
            <a:grpSpLocks/>
          </p:cNvGrpSpPr>
          <p:nvPr/>
        </p:nvGrpSpPr>
        <p:grpSpPr bwMode="auto">
          <a:xfrm>
            <a:off x="3111398" y="1576388"/>
            <a:ext cx="1122362" cy="1608137"/>
            <a:chOff x="0" y="45"/>
            <a:chExt cx="943" cy="1350"/>
          </a:xfrm>
        </p:grpSpPr>
        <p:sp>
          <p:nvSpPr>
            <p:cNvPr id="63509" name="Text Box 22">
              <a:extLst>
                <a:ext uri="{FF2B5EF4-FFF2-40B4-BE49-F238E27FC236}">
                  <a16:creationId xmlns="" xmlns:a16="http://schemas.microsoft.com/office/drawing/2014/main" id="{0AC185A2-8096-4099-8BB7-F8DA870A23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4" y="45"/>
              <a:ext cx="499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100" b="1" i="1">
                  <a:latin typeface="+mn-lt"/>
                  <a:ea typeface="黑体" panose="02010609060101010101" pitchFamily="49" charset="-122"/>
                </a:rPr>
                <a:t>E</a:t>
              </a:r>
            </a:p>
          </p:txBody>
        </p:sp>
        <p:sp>
          <p:nvSpPr>
            <p:cNvPr id="63510" name="Line 23">
              <a:extLst>
                <a:ext uri="{FF2B5EF4-FFF2-40B4-BE49-F238E27FC236}">
                  <a16:creationId xmlns="" xmlns:a16="http://schemas.microsoft.com/office/drawing/2014/main" id="{815624C5-7554-45F3-8C7C-1B2EA5DEC9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0" y="170"/>
              <a:ext cx="817" cy="1225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</p:grpSp>
      <p:sp>
        <p:nvSpPr>
          <p:cNvPr id="5" name="Text Box 3">
            <a:extLst>
              <a:ext uri="{FF2B5EF4-FFF2-40B4-BE49-F238E27FC236}">
                <a16:creationId xmlns="" xmlns:a16="http://schemas.microsoft.com/office/drawing/2014/main" id="{379045A9-2D5C-4810-B370-5418BCE503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0542" y="737393"/>
            <a:ext cx="67599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已知：如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图，△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求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证：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ACD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+∠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grpSp>
        <p:nvGrpSpPr>
          <p:cNvPr id="35" name="组合 2">
            <a:extLst>
              <a:ext uri="{FF2B5EF4-FFF2-40B4-BE49-F238E27FC236}">
                <a16:creationId xmlns="" xmlns:a16="http://schemas.microsoft.com/office/drawing/2014/main" id="{24F10BDA-27F8-4B6A-BBC6-A2B83676CEA0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22443"/>
            <a:ext cx="2006600" cy="477837"/>
            <a:chOff x="123" y="40"/>
            <a:chExt cx="3160" cy="752"/>
          </a:xfrm>
        </p:grpSpPr>
        <p:cxnSp>
          <p:nvCxnSpPr>
            <p:cNvPr id="36" name="直线连接符 23">
              <a:extLst>
                <a:ext uri="{FF2B5EF4-FFF2-40B4-BE49-F238E27FC236}">
                  <a16:creationId xmlns="" xmlns:a16="http://schemas.microsoft.com/office/drawing/2014/main" id="{DFDADDE5-DF9C-4922-BA69-356BCA58FD6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18">
              <a:extLst>
                <a:ext uri="{FF2B5EF4-FFF2-40B4-BE49-F238E27FC236}">
                  <a16:creationId xmlns="" xmlns:a16="http://schemas.microsoft.com/office/drawing/2014/main" id="{A864A930-E3CC-45FE-B387-AB0C342DC3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8" name="Freeform 74">
              <a:extLst>
                <a:ext uri="{FF2B5EF4-FFF2-40B4-BE49-F238E27FC236}">
                  <a16:creationId xmlns="" xmlns:a16="http://schemas.microsoft.com/office/drawing/2014/main" id="{7BA6E1F5-A060-481B-A5D5-ECDFE47173D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209" grpId="0"/>
      <p:bldP spid="8210" grpId="0"/>
      <p:bldP spid="82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D9376202-8938-47A9-9442-5051461D16EE}"/>
              </a:ext>
            </a:extLst>
          </p:cNvPr>
          <p:cNvSpPr txBox="1"/>
          <p:nvPr/>
        </p:nvSpPr>
        <p:spPr>
          <a:xfrm>
            <a:off x="1110110" y="759123"/>
            <a:ext cx="3873176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+mn-ea"/>
              </a:rPr>
              <a:t>三角形内角和定理的推论</a:t>
            </a:r>
          </a:p>
        </p:txBody>
      </p:sp>
      <p:grpSp>
        <p:nvGrpSpPr>
          <p:cNvPr id="64514" name="组合 2">
            <a:extLst>
              <a:ext uri="{FF2B5EF4-FFF2-40B4-BE49-F238E27FC236}">
                <a16:creationId xmlns="" xmlns:a16="http://schemas.microsoft.com/office/drawing/2014/main" id="{0FF79789-EC75-4EA2-A579-3A9CD850D41D}"/>
              </a:ext>
            </a:extLst>
          </p:cNvPr>
          <p:cNvGrpSpPr>
            <a:grpSpLocks/>
          </p:cNvGrpSpPr>
          <p:nvPr/>
        </p:nvGrpSpPr>
        <p:grpSpPr bwMode="auto">
          <a:xfrm>
            <a:off x="5443433" y="1967525"/>
            <a:ext cx="2913063" cy="1709738"/>
            <a:chOff x="5076056" y="2319263"/>
            <a:chExt cx="3884913" cy="2280177"/>
          </a:xfrm>
        </p:grpSpPr>
        <p:grpSp>
          <p:nvGrpSpPr>
            <p:cNvPr id="64515" name="组合 30">
              <a:extLst>
                <a:ext uri="{FF2B5EF4-FFF2-40B4-BE49-F238E27FC236}">
                  <a16:creationId xmlns="" xmlns:a16="http://schemas.microsoft.com/office/drawing/2014/main" id="{E7BDD8E9-074B-4D33-8B95-544A5A27AF5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76056" y="2319263"/>
              <a:ext cx="3600400" cy="2280177"/>
              <a:chOff x="5316644" y="1599183"/>
              <a:chExt cx="3600400" cy="2280177"/>
            </a:xfrm>
          </p:grpSpPr>
          <p:cxnSp>
            <p:nvCxnSpPr>
              <p:cNvPr id="64516" name="直接连接符 8">
                <a:extLst>
                  <a:ext uri="{FF2B5EF4-FFF2-40B4-BE49-F238E27FC236}">
                    <a16:creationId xmlns="" xmlns:a16="http://schemas.microsoft.com/office/drawing/2014/main" id="{F6C260C1-7E88-4399-BB66-F4A7447AD7F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5767108" y="3316720"/>
                <a:ext cx="3149936" cy="4027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4517" name="直接连接符 9">
                <a:extLst>
                  <a:ext uri="{FF2B5EF4-FFF2-40B4-BE49-F238E27FC236}">
                    <a16:creationId xmlns="" xmlns:a16="http://schemas.microsoft.com/office/drawing/2014/main" id="{6A8F138C-5BB3-401F-B239-9BD822E494E8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5724128" y="1916832"/>
                <a:ext cx="1200643" cy="144016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4518" name="直接连接符 10">
                <a:extLst>
                  <a:ext uri="{FF2B5EF4-FFF2-40B4-BE49-F238E27FC236}">
                    <a16:creationId xmlns="" xmlns:a16="http://schemas.microsoft.com/office/drawing/2014/main" id="{12818975-D5DB-4C78-898C-A0ED4E31F6CD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6900820" y="1916832"/>
                <a:ext cx="1199572" cy="144016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4519" name="TextBox 11">
                <a:extLst>
                  <a:ext uri="{FF2B5EF4-FFF2-40B4-BE49-F238E27FC236}">
                    <a16:creationId xmlns="" xmlns:a16="http://schemas.microsoft.com/office/drawing/2014/main" id="{4AEF18A9-D9B8-4E6C-9B63-D0DC03C38E4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540780" y="1599183"/>
                <a:ext cx="481058" cy="5519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A</a:t>
                </a:r>
              </a:p>
            </p:txBody>
          </p:sp>
          <p:sp>
            <p:nvSpPr>
              <p:cNvPr id="64520" name="TextBox 12">
                <a:extLst>
                  <a:ext uri="{FF2B5EF4-FFF2-40B4-BE49-F238E27FC236}">
                    <a16:creationId xmlns="" xmlns:a16="http://schemas.microsoft.com/office/drawing/2014/main" id="{FA25E09A-BA7F-48CA-9BC9-04E5CAACD23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316644" y="3212976"/>
                <a:ext cx="481058" cy="5519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B</a:t>
                </a:r>
              </a:p>
            </p:txBody>
          </p:sp>
          <p:sp>
            <p:nvSpPr>
              <p:cNvPr id="64521" name="TextBox 13">
                <a:extLst>
                  <a:ext uri="{FF2B5EF4-FFF2-40B4-BE49-F238E27FC236}">
                    <a16:creationId xmlns="" xmlns:a16="http://schemas.microsoft.com/office/drawing/2014/main" id="{A8760B1B-9433-4A3B-A832-126DCA31C9D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908932" y="3327375"/>
                <a:ext cx="481058" cy="5519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C</a:t>
                </a:r>
              </a:p>
            </p:txBody>
          </p:sp>
        </p:grpSp>
        <p:sp>
          <p:nvSpPr>
            <p:cNvPr id="64522" name="TextBox 4">
              <a:extLst>
                <a:ext uri="{FF2B5EF4-FFF2-40B4-BE49-F238E27FC236}">
                  <a16:creationId xmlns="" xmlns:a16="http://schemas.microsoft.com/office/drawing/2014/main" id="{E8138FDC-4130-4586-9408-344E412750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60432" y="4005064"/>
              <a:ext cx="500537" cy="551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D</a:t>
              </a:r>
            </a:p>
          </p:txBody>
        </p:sp>
        <p:sp>
          <p:nvSpPr>
            <p:cNvPr id="64523" name="TextBox 5">
              <a:extLst>
                <a:ext uri="{FF2B5EF4-FFF2-40B4-BE49-F238E27FC236}">
                  <a16:creationId xmlns="" xmlns:a16="http://schemas.microsoft.com/office/drawing/2014/main" id="{C87468D6-EAF4-4BF2-9DF5-EBDA690738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9693664">
              <a:off x="5374326" y="3735059"/>
              <a:ext cx="576064" cy="551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</a:p>
          </p:txBody>
        </p:sp>
        <p:sp>
          <p:nvSpPr>
            <p:cNvPr id="64524" name="TextBox 6">
              <a:extLst>
                <a:ext uri="{FF2B5EF4-FFF2-40B4-BE49-F238E27FC236}">
                  <a16:creationId xmlns="" xmlns:a16="http://schemas.microsoft.com/office/drawing/2014/main" id="{D9F1CC44-ED4C-4DC3-85B6-3E35B45FCA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224569">
              <a:off x="6371460" y="2498945"/>
              <a:ext cx="576064" cy="552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</a:p>
          </p:txBody>
        </p:sp>
        <p:sp>
          <p:nvSpPr>
            <p:cNvPr id="64525" name="TextBox 7">
              <a:extLst>
                <a:ext uri="{FF2B5EF4-FFF2-40B4-BE49-F238E27FC236}">
                  <a16:creationId xmlns="" xmlns:a16="http://schemas.microsoft.com/office/drawing/2014/main" id="{878EDD30-8AE2-46AE-A77A-C083917162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7235326">
              <a:off x="7546068" y="3821159"/>
              <a:ext cx="576064" cy="552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FF008831-605A-46FD-953F-707CEC0F35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8338" y="1288541"/>
            <a:ext cx="7099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三角形的外角等于与它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不相邻的两个内角的和</a:t>
            </a:r>
            <a:r>
              <a:rPr lang="en-US" altLang="zh-CN" sz="2400" b="1" dirty="0">
                <a:latin typeface="宋体" panose="02010600030101010101" pitchFamily="2" charset="-122"/>
              </a:rPr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03F60CFF-58A8-41CC-8DA8-28345E3CAD8A}"/>
              </a:ext>
            </a:extLst>
          </p:cNvPr>
          <p:cNvSpPr txBox="1"/>
          <p:nvPr/>
        </p:nvSpPr>
        <p:spPr>
          <a:xfrm>
            <a:off x="1103752" y="1967525"/>
            <a:ext cx="4371710" cy="175432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+mn-ea"/>
              </a:rPr>
              <a:t>应用格式：</a:t>
            </a:r>
            <a:endParaRPr lang="zh-CN" altLang="en-US" sz="2400" b="1" noProof="1">
              <a:solidFill>
                <a:srgbClr val="0000FF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noProof="1">
                <a:solidFill>
                  <a:srgbClr val="FF0000"/>
                </a:solidFill>
                <a:latin typeface="+mn-lt"/>
                <a:cs typeface="+mn-ea"/>
              </a:rPr>
              <a:t>∵ ∠</a:t>
            </a:r>
            <a:r>
              <a:rPr lang="en-US" altLang="zh-CN" sz="2400" b="1" i="1" noProof="1">
                <a:solidFill>
                  <a:srgbClr val="FF0000"/>
                </a:solidFill>
                <a:latin typeface="+mn-lt"/>
                <a:cs typeface="+mn-ea"/>
              </a:rPr>
              <a:t>ACD</a:t>
            </a:r>
            <a:r>
              <a:rPr lang="zh-CN" altLang="en-US" sz="2400" b="1" noProof="1">
                <a:solidFill>
                  <a:srgbClr val="FF0000"/>
                </a:solidFill>
                <a:latin typeface="+mn-lt"/>
                <a:cs typeface="+mn-ea"/>
              </a:rPr>
              <a:t>是△</a:t>
            </a:r>
            <a:r>
              <a:rPr lang="en-US" altLang="zh-CN" sz="2400" b="1" i="1" noProof="1">
                <a:solidFill>
                  <a:srgbClr val="FF0000"/>
                </a:solidFill>
                <a:latin typeface="+mn-lt"/>
                <a:cs typeface="+mn-ea"/>
              </a:rPr>
              <a:t>ABC</a:t>
            </a:r>
            <a:r>
              <a:rPr lang="zh-CN" altLang="en-US" sz="2400" b="1" noProof="1">
                <a:solidFill>
                  <a:srgbClr val="FF0000"/>
                </a:solidFill>
                <a:latin typeface="+mn-lt"/>
                <a:cs typeface="+mn-ea"/>
              </a:rPr>
              <a:t>的一个外</a:t>
            </a:r>
            <a:r>
              <a:rPr lang="zh-CN" altLang="en-US" sz="2400" b="1" noProof="1" smtClean="0">
                <a:solidFill>
                  <a:srgbClr val="FF0000"/>
                </a:solidFill>
                <a:latin typeface="+mn-lt"/>
                <a:cs typeface="+mn-ea"/>
              </a:rPr>
              <a:t>角</a:t>
            </a:r>
            <a:r>
              <a:rPr lang="en-US" altLang="zh-CN" sz="2400" b="1" noProof="1" smtClean="0">
                <a:solidFill>
                  <a:srgbClr val="FF0000"/>
                </a:solidFill>
                <a:latin typeface="+mn-lt"/>
                <a:cs typeface="+mn-ea"/>
              </a:rPr>
              <a:t>.</a:t>
            </a:r>
            <a:endParaRPr lang="en-US" altLang="zh-CN" sz="2400" b="1" noProof="1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noProof="1">
                <a:solidFill>
                  <a:srgbClr val="FF0000"/>
                </a:solidFill>
                <a:latin typeface="+mn-lt"/>
                <a:cs typeface="+mn-ea"/>
              </a:rPr>
              <a:t>∴ ∠</a:t>
            </a:r>
            <a:r>
              <a:rPr lang="en-US" altLang="zh-CN" sz="2400" b="1" i="1" noProof="1">
                <a:solidFill>
                  <a:srgbClr val="FF0000"/>
                </a:solidFill>
                <a:latin typeface="+mn-lt"/>
                <a:cs typeface="+mn-ea"/>
              </a:rPr>
              <a:t>ACD</a:t>
            </a:r>
            <a:r>
              <a:rPr lang="en-US" altLang="zh-CN" sz="2400" b="1" noProof="1">
                <a:solidFill>
                  <a:srgbClr val="FF0000"/>
                </a:solidFill>
                <a:latin typeface="+mn-lt"/>
                <a:cs typeface="+mn-ea"/>
              </a:rPr>
              <a:t>=</a:t>
            </a:r>
            <a:r>
              <a:rPr lang="zh-CN" altLang="en-US" sz="2400" b="1" noProof="1">
                <a:solidFill>
                  <a:srgbClr val="FF0000"/>
                </a:solidFill>
                <a:latin typeface="+mn-lt"/>
                <a:cs typeface="+mn-ea"/>
              </a:rPr>
              <a:t> ∠</a:t>
            </a:r>
            <a:r>
              <a:rPr lang="en-US" altLang="zh-CN" sz="2400" b="1" i="1" noProof="1">
                <a:solidFill>
                  <a:srgbClr val="FF0000"/>
                </a:solidFill>
                <a:latin typeface="+mn-lt"/>
                <a:cs typeface="+mn-ea"/>
              </a:rPr>
              <a:t>A</a:t>
            </a:r>
            <a:r>
              <a:rPr lang="en-US" altLang="zh-CN" sz="2400" b="1" noProof="1">
                <a:solidFill>
                  <a:srgbClr val="FF0000"/>
                </a:solidFill>
                <a:latin typeface="+mn-lt"/>
                <a:cs typeface="+mn-ea"/>
              </a:rPr>
              <a:t>+</a:t>
            </a:r>
            <a:r>
              <a:rPr lang="zh-CN" altLang="en-US" sz="2400" b="1" noProof="1">
                <a:solidFill>
                  <a:srgbClr val="FF0000"/>
                </a:solidFill>
                <a:latin typeface="+mn-lt"/>
                <a:cs typeface="+mn-ea"/>
              </a:rPr>
              <a:t> ∠</a:t>
            </a:r>
            <a:r>
              <a:rPr lang="en-US" altLang="zh-CN" sz="2400" b="1" i="1" noProof="1">
                <a:solidFill>
                  <a:srgbClr val="FF0000"/>
                </a:solidFill>
                <a:latin typeface="+mn-lt"/>
                <a:cs typeface="+mn-ea"/>
              </a:rPr>
              <a:t>B</a:t>
            </a:r>
            <a:r>
              <a:rPr lang="en-US" altLang="zh-CN" sz="2400" b="1" noProof="1">
                <a:solidFill>
                  <a:srgbClr val="FF0000"/>
                </a:solidFill>
                <a:latin typeface="+mn-lt"/>
                <a:cs typeface="+mn-ea"/>
              </a:rPr>
              <a:t>.</a:t>
            </a:r>
            <a:endParaRPr lang="zh-CN" altLang="en-US" sz="2400" b="1" noProof="1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21" name="组合 2">
            <a:extLst>
              <a:ext uri="{FF2B5EF4-FFF2-40B4-BE49-F238E27FC236}">
                <a16:creationId xmlns="" xmlns:a16="http://schemas.microsoft.com/office/drawing/2014/main" id="{24F10BDA-27F8-4B6A-BBC6-A2B83676CEA0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22443"/>
            <a:ext cx="2006600" cy="477837"/>
            <a:chOff x="123" y="40"/>
            <a:chExt cx="3160" cy="752"/>
          </a:xfrm>
        </p:grpSpPr>
        <p:cxnSp>
          <p:nvCxnSpPr>
            <p:cNvPr id="26" name="直线连接符 23">
              <a:extLst>
                <a:ext uri="{FF2B5EF4-FFF2-40B4-BE49-F238E27FC236}">
                  <a16:creationId xmlns="" xmlns:a16="http://schemas.microsoft.com/office/drawing/2014/main" id="{DFDADDE5-DF9C-4922-BA69-356BCA58FD6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>
              <a:extLst>
                <a:ext uri="{FF2B5EF4-FFF2-40B4-BE49-F238E27FC236}">
                  <a16:creationId xmlns="" xmlns:a16="http://schemas.microsoft.com/office/drawing/2014/main" id="{A864A930-E3CC-45FE-B387-AB0C342DC3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8" name="Freeform 74">
              <a:extLst>
                <a:ext uri="{FF2B5EF4-FFF2-40B4-BE49-F238E27FC236}">
                  <a16:creationId xmlns="" xmlns:a16="http://schemas.microsoft.com/office/drawing/2014/main" id="{7BA6E1F5-A060-481B-A5D5-ECDFE47173D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C9B30369-28A0-484C-AF26-CC88B5976EB0}"/>
              </a:ext>
            </a:extLst>
          </p:cNvPr>
          <p:cNvSpPr txBox="1"/>
          <p:nvPr/>
        </p:nvSpPr>
        <p:spPr>
          <a:xfrm>
            <a:off x="1648692" y="748573"/>
            <a:ext cx="5054589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说出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下列图形中∠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和∠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的度数：</a:t>
            </a:r>
            <a:endParaRPr lang="zh-CN" altLang="en-US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5538" name="组合 45">
            <a:extLst>
              <a:ext uri="{FF2B5EF4-FFF2-40B4-BE49-F238E27FC236}">
                <a16:creationId xmlns="" xmlns:a16="http://schemas.microsoft.com/office/drawing/2014/main" id="{756772AE-9DFA-4BE3-928E-7F181FAD65A9}"/>
              </a:ext>
            </a:extLst>
          </p:cNvPr>
          <p:cNvGrpSpPr>
            <a:grpSpLocks/>
          </p:cNvGrpSpPr>
          <p:nvPr/>
        </p:nvGrpSpPr>
        <p:grpSpPr bwMode="auto">
          <a:xfrm>
            <a:off x="1654175" y="1414463"/>
            <a:ext cx="2913063" cy="1947862"/>
            <a:chOff x="251520" y="1455167"/>
            <a:chExt cx="3884681" cy="2597946"/>
          </a:xfrm>
        </p:grpSpPr>
        <p:grpSp>
          <p:nvGrpSpPr>
            <p:cNvPr id="65539" name="组合 24">
              <a:extLst>
                <a:ext uri="{FF2B5EF4-FFF2-40B4-BE49-F238E27FC236}">
                  <a16:creationId xmlns="" xmlns:a16="http://schemas.microsoft.com/office/drawing/2014/main" id="{943C751F-B4EE-4EF9-83A2-9E4855E5469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1520" y="1455167"/>
              <a:ext cx="3884681" cy="2356115"/>
              <a:chOff x="251520" y="1455167"/>
              <a:chExt cx="3884681" cy="2356115"/>
            </a:xfrm>
          </p:grpSpPr>
          <p:grpSp>
            <p:nvGrpSpPr>
              <p:cNvPr id="65540" name="组合 2">
                <a:extLst>
                  <a:ext uri="{FF2B5EF4-FFF2-40B4-BE49-F238E27FC236}">
                    <a16:creationId xmlns="" xmlns:a16="http://schemas.microsoft.com/office/drawing/2014/main" id="{5DAF2B8C-3FDD-423F-A48D-BC48FA0E9EA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1520" y="1455167"/>
                <a:ext cx="3884681" cy="2356115"/>
                <a:chOff x="5076056" y="2319263"/>
                <a:chExt cx="3884681" cy="2356115"/>
              </a:xfrm>
            </p:grpSpPr>
            <p:grpSp>
              <p:nvGrpSpPr>
                <p:cNvPr id="65541" name="组合 30">
                  <a:extLst>
                    <a:ext uri="{FF2B5EF4-FFF2-40B4-BE49-F238E27FC236}">
                      <a16:creationId xmlns="" xmlns:a16="http://schemas.microsoft.com/office/drawing/2014/main" id="{1F838361-CD40-4C45-83BC-F19D017EE9E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076056" y="2319263"/>
                  <a:ext cx="3600400" cy="2294009"/>
                  <a:chOff x="5316644" y="1599183"/>
                  <a:chExt cx="3600400" cy="2294009"/>
                </a:xfrm>
              </p:grpSpPr>
              <p:cxnSp>
                <p:nvCxnSpPr>
                  <p:cNvPr id="65542" name="直接连接符 8">
                    <a:extLst>
                      <a:ext uri="{FF2B5EF4-FFF2-40B4-BE49-F238E27FC236}">
                        <a16:creationId xmlns="" xmlns:a16="http://schemas.microsoft.com/office/drawing/2014/main" id="{C6BD596D-B2F6-44BE-A347-85303A1EE40C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5767108" y="3316720"/>
                    <a:ext cx="3149936" cy="40273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65543" name="直接连接符 9">
                    <a:extLst>
                      <a:ext uri="{FF2B5EF4-FFF2-40B4-BE49-F238E27FC236}">
                        <a16:creationId xmlns="" xmlns:a16="http://schemas.microsoft.com/office/drawing/2014/main" id="{E4D7DBA5-E77B-4F0E-8873-33A474014057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5724128" y="1916832"/>
                    <a:ext cx="1200643" cy="144016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65544" name="直接连接符 10">
                    <a:extLst>
                      <a:ext uri="{FF2B5EF4-FFF2-40B4-BE49-F238E27FC236}">
                        <a16:creationId xmlns="" xmlns:a16="http://schemas.microsoft.com/office/drawing/2014/main" id="{5FCBAB4F-0923-4CB2-B7DC-69AC33767914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6900820" y="1916832"/>
                    <a:ext cx="1368152" cy="144416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sp>
                <p:nvSpPr>
                  <p:cNvPr id="65545" name="TextBox 11">
                    <a:extLst>
                      <a:ext uri="{FF2B5EF4-FFF2-40B4-BE49-F238E27FC236}">
                        <a16:creationId xmlns="" xmlns:a16="http://schemas.microsoft.com/office/drawing/2014/main" id="{2273C3B9-140C-4F5C-8399-3BBE90789F2A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540780" y="1599183"/>
                    <a:ext cx="480835" cy="55210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100" b="1" i="1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A</a:t>
                    </a:r>
                  </a:p>
                </p:txBody>
              </p:sp>
              <p:sp>
                <p:nvSpPr>
                  <p:cNvPr id="65546" name="TextBox 12">
                    <a:extLst>
                      <a:ext uri="{FF2B5EF4-FFF2-40B4-BE49-F238E27FC236}">
                        <a16:creationId xmlns="" xmlns:a16="http://schemas.microsoft.com/office/drawing/2014/main" id="{BD80249C-274C-4E8A-9B15-4E7CC1EFF95F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316644" y="3284755"/>
                    <a:ext cx="480835" cy="55210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100" b="1" i="1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B</a:t>
                    </a:r>
                  </a:p>
                </p:txBody>
              </p:sp>
              <p:sp>
                <p:nvSpPr>
                  <p:cNvPr id="65547" name="TextBox 13">
                    <a:extLst>
                      <a:ext uri="{FF2B5EF4-FFF2-40B4-BE49-F238E27FC236}">
                        <a16:creationId xmlns="" xmlns:a16="http://schemas.microsoft.com/office/drawing/2014/main" id="{3165E498-8564-4D18-A15E-C02BFA2C12A0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908932" y="3341087"/>
                    <a:ext cx="480835" cy="55210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100" b="1" i="1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C</a:t>
                    </a:r>
                  </a:p>
                </p:txBody>
              </p:sp>
            </p:grpSp>
            <p:sp>
              <p:nvSpPr>
                <p:cNvPr id="65548" name="TextBox 4">
                  <a:extLst>
                    <a:ext uri="{FF2B5EF4-FFF2-40B4-BE49-F238E27FC236}">
                      <a16:creationId xmlns="" xmlns:a16="http://schemas.microsoft.com/office/drawing/2014/main" id="{B0DC6B93-2711-4F98-BAB7-5E71B682EA5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8460432" y="4123273"/>
                  <a:ext cx="500305" cy="552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100" b="1" i="1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D</a:t>
                  </a:r>
                </a:p>
              </p:txBody>
            </p:sp>
            <p:sp>
              <p:nvSpPr>
                <p:cNvPr id="65549" name="TextBox 5">
                  <a:extLst>
                    <a:ext uri="{FF2B5EF4-FFF2-40B4-BE49-F238E27FC236}">
                      <a16:creationId xmlns="" xmlns:a16="http://schemas.microsoft.com/office/drawing/2014/main" id="{05D90246-ABC4-4CD8-811A-338DF7DCAA7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 rot="9693664">
                  <a:off x="5409873" y="3744708"/>
                  <a:ext cx="576064" cy="552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US" altLang="zh-CN" sz="2100" b="1" i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(</a:t>
                  </a:r>
                </a:p>
              </p:txBody>
            </p:sp>
            <p:sp>
              <p:nvSpPr>
                <p:cNvPr id="65550" name="TextBox 6">
                  <a:extLst>
                    <a:ext uri="{FF2B5EF4-FFF2-40B4-BE49-F238E27FC236}">
                      <a16:creationId xmlns="" xmlns:a16="http://schemas.microsoft.com/office/drawing/2014/main" id="{F70006DC-9905-48FE-9F92-9702984C939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 rot="-5224569">
                  <a:off x="6373141" y="2478743"/>
                  <a:ext cx="572687" cy="5519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US" altLang="zh-CN" sz="21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(</a:t>
                  </a:r>
                </a:p>
              </p:txBody>
            </p:sp>
            <p:sp>
              <p:nvSpPr>
                <p:cNvPr id="65551" name="TextBox 7">
                  <a:extLst>
                    <a:ext uri="{FF2B5EF4-FFF2-40B4-BE49-F238E27FC236}">
                      <a16:creationId xmlns="" xmlns:a16="http://schemas.microsoft.com/office/drawing/2014/main" id="{CBDFFF61-28DB-4BB9-961A-9AC186B674A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 rot="6875326">
                  <a:off x="7694979" y="3805937"/>
                  <a:ext cx="572687" cy="5519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US" altLang="zh-CN" sz="2100" b="1" i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(</a:t>
                  </a:r>
                </a:p>
              </p:txBody>
            </p:sp>
          </p:grpSp>
          <p:sp>
            <p:nvSpPr>
              <p:cNvPr id="65552" name="TextBox 19">
                <a:extLst>
                  <a:ext uri="{FF2B5EF4-FFF2-40B4-BE49-F238E27FC236}">
                    <a16:creationId xmlns="" xmlns:a16="http://schemas.microsoft.com/office/drawing/2014/main" id="{B57E8C70-4598-4359-BCC8-E6A0F6CE332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48905" y="1985712"/>
                <a:ext cx="931195" cy="491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80 °</a:t>
                </a:r>
              </a:p>
            </p:txBody>
          </p:sp>
          <p:sp>
            <p:nvSpPr>
              <p:cNvPr id="65553" name="TextBox 20">
                <a:extLst>
                  <a:ext uri="{FF2B5EF4-FFF2-40B4-BE49-F238E27FC236}">
                    <a16:creationId xmlns="" xmlns:a16="http://schemas.microsoft.com/office/drawing/2014/main" id="{3DDD77CE-BBA5-4D0E-902C-39C0B3BFFC7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44583" y="2701571"/>
                <a:ext cx="931195" cy="491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60 °</a:t>
                </a:r>
              </a:p>
            </p:txBody>
          </p:sp>
          <p:sp>
            <p:nvSpPr>
              <p:cNvPr id="65554" name="TextBox 21">
                <a:extLst>
                  <a:ext uri="{FF2B5EF4-FFF2-40B4-BE49-F238E27FC236}">
                    <a16:creationId xmlns="" xmlns:a16="http://schemas.microsoft.com/office/drawing/2014/main" id="{E96AE79C-CE8D-4514-8064-8520F41D9D2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2140163">
                <a:off x="2665364" y="2821699"/>
                <a:ext cx="576064" cy="552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(</a:t>
                </a:r>
              </a:p>
            </p:txBody>
          </p:sp>
          <p:sp>
            <p:nvSpPr>
              <p:cNvPr id="65555" name="TextBox 22">
                <a:extLst>
                  <a:ext uri="{FF2B5EF4-FFF2-40B4-BE49-F238E27FC236}">
                    <a16:creationId xmlns="" xmlns:a16="http://schemas.microsoft.com/office/drawing/2014/main" id="{135E1280-2983-45BC-A5A5-6DA74745289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31019" y="2600542"/>
                <a:ext cx="396181" cy="491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</a:p>
            </p:txBody>
          </p:sp>
          <p:sp>
            <p:nvSpPr>
              <p:cNvPr id="65556" name="TextBox 23">
                <a:extLst>
                  <a:ext uri="{FF2B5EF4-FFF2-40B4-BE49-F238E27FC236}">
                    <a16:creationId xmlns="" xmlns:a16="http://schemas.microsoft.com/office/drawing/2014/main" id="{F6CF336D-B927-4239-8988-8F0881B3B5F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76441" y="2773157"/>
                <a:ext cx="396181" cy="491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</a:p>
            </p:txBody>
          </p:sp>
        </p:grpSp>
        <p:sp>
          <p:nvSpPr>
            <p:cNvPr id="65557" name="TextBox 43">
              <a:extLst>
                <a:ext uri="{FF2B5EF4-FFF2-40B4-BE49-F238E27FC236}">
                  <a16:creationId xmlns="" xmlns:a16="http://schemas.microsoft.com/office/drawing/2014/main" id="{6AB62D27-B2D3-4618-8292-70F37C470F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91680" y="3501008"/>
              <a:ext cx="658608" cy="552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>
                  <a:latin typeface="Times New Roman" panose="02020603050405020304" pitchFamily="18" charset="0"/>
                  <a:ea typeface="黑体" panose="02010609060101010101" pitchFamily="49" charset="-122"/>
                </a:rPr>
                <a:t>(1)</a:t>
              </a:r>
            </a:p>
          </p:txBody>
        </p:sp>
      </p:grpSp>
      <p:grpSp>
        <p:nvGrpSpPr>
          <p:cNvPr id="65558" name="组合 46">
            <a:extLst>
              <a:ext uri="{FF2B5EF4-FFF2-40B4-BE49-F238E27FC236}">
                <a16:creationId xmlns="" xmlns:a16="http://schemas.microsoft.com/office/drawing/2014/main" id="{6500AB87-FF38-41B2-9056-2F5AB1FE5202}"/>
              </a:ext>
            </a:extLst>
          </p:cNvPr>
          <p:cNvGrpSpPr>
            <a:grpSpLocks/>
          </p:cNvGrpSpPr>
          <p:nvPr/>
        </p:nvGrpSpPr>
        <p:grpSpPr bwMode="auto">
          <a:xfrm>
            <a:off x="5183188" y="1598613"/>
            <a:ext cx="2413000" cy="1687512"/>
            <a:chOff x="4884596" y="1700808"/>
            <a:chExt cx="3217058" cy="2250331"/>
          </a:xfrm>
        </p:grpSpPr>
        <p:grpSp>
          <p:nvGrpSpPr>
            <p:cNvPr id="65559" name="组合 31">
              <a:extLst>
                <a:ext uri="{FF2B5EF4-FFF2-40B4-BE49-F238E27FC236}">
                  <a16:creationId xmlns="" xmlns:a16="http://schemas.microsoft.com/office/drawing/2014/main" id="{A6D2362D-1956-4608-AD95-9BC87E7F102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20072" y="1700808"/>
              <a:ext cx="2448272" cy="1512168"/>
              <a:chOff x="4788024" y="1700808"/>
              <a:chExt cx="2448272" cy="1512168"/>
            </a:xfrm>
          </p:grpSpPr>
          <p:cxnSp>
            <p:nvCxnSpPr>
              <p:cNvPr id="65560" name="直接连接符 26">
                <a:extLst>
                  <a:ext uri="{FF2B5EF4-FFF2-40B4-BE49-F238E27FC236}">
                    <a16:creationId xmlns="" xmlns:a16="http://schemas.microsoft.com/office/drawing/2014/main" id="{59D5B84F-91AF-4999-8848-93909DD6125A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4788024" y="2924944"/>
                <a:ext cx="2448272" cy="28803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5561" name="直接连接符 28">
                <a:extLst>
                  <a:ext uri="{FF2B5EF4-FFF2-40B4-BE49-F238E27FC236}">
                    <a16:creationId xmlns="" xmlns:a16="http://schemas.microsoft.com/office/drawing/2014/main" id="{065D79D9-7BBA-4A94-BBDF-7F2749771804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4788024" y="2204864"/>
                <a:ext cx="1368152" cy="100811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5562" name="直接连接符 30">
                <a:extLst>
                  <a:ext uri="{FF2B5EF4-FFF2-40B4-BE49-F238E27FC236}">
                    <a16:creationId xmlns="" xmlns:a16="http://schemas.microsoft.com/office/drawing/2014/main" id="{4DF1E5C0-63F4-4479-80AE-86E9FFA0B7FA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H="1" flipV="1">
                <a:off x="5364088" y="1700808"/>
                <a:ext cx="1872208" cy="122413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65563" name="TextBox 32">
              <a:extLst>
                <a:ext uri="{FF2B5EF4-FFF2-40B4-BE49-F238E27FC236}">
                  <a16:creationId xmlns="" xmlns:a16="http://schemas.microsoft.com/office/drawing/2014/main" id="{A81C560B-1E1F-4783-8C64-F15DC02841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40780" y="1815207"/>
              <a:ext cx="480754" cy="551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65564" name="TextBox 33">
              <a:extLst>
                <a:ext uri="{FF2B5EF4-FFF2-40B4-BE49-F238E27FC236}">
                  <a16:creationId xmlns="" xmlns:a16="http://schemas.microsoft.com/office/drawing/2014/main" id="{B307AC2F-3126-478C-BC47-BAF6EF460C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84596" y="2967335"/>
              <a:ext cx="480754" cy="551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</a:p>
          </p:txBody>
        </p:sp>
        <p:sp>
          <p:nvSpPr>
            <p:cNvPr id="65565" name="TextBox 34">
              <a:extLst>
                <a:ext uri="{FF2B5EF4-FFF2-40B4-BE49-F238E27FC236}">
                  <a16:creationId xmlns="" xmlns:a16="http://schemas.microsoft.com/office/drawing/2014/main" id="{DEEEC2F1-679E-4B2D-8D5F-AC65EBAAA6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20900" y="2852936"/>
              <a:ext cx="480754" cy="551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</a:p>
          </p:txBody>
        </p:sp>
        <p:sp>
          <p:nvSpPr>
            <p:cNvPr id="65566" name="TextBox 35">
              <a:extLst>
                <a:ext uri="{FF2B5EF4-FFF2-40B4-BE49-F238E27FC236}">
                  <a16:creationId xmlns="" xmlns:a16="http://schemas.microsoft.com/office/drawing/2014/main" id="{326523CB-EB65-4358-8791-45E9E799A5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0036116">
              <a:off x="5337160" y="2804076"/>
              <a:ext cx="576064" cy="551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</a:p>
          </p:txBody>
        </p:sp>
        <p:sp>
          <p:nvSpPr>
            <p:cNvPr id="65567" name="TextBox 36">
              <a:extLst>
                <a:ext uri="{FF2B5EF4-FFF2-40B4-BE49-F238E27FC236}">
                  <a16:creationId xmlns="" xmlns:a16="http://schemas.microsoft.com/office/drawing/2014/main" id="{A3A791B2-875D-430F-8397-DEE4B0F9D2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72684" y="2518410"/>
              <a:ext cx="576064" cy="551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</a:p>
          </p:txBody>
        </p:sp>
        <p:sp>
          <p:nvSpPr>
            <p:cNvPr id="65568" name="TextBox 37">
              <a:extLst>
                <a:ext uri="{FF2B5EF4-FFF2-40B4-BE49-F238E27FC236}">
                  <a16:creationId xmlns="" xmlns:a16="http://schemas.microsoft.com/office/drawing/2014/main" id="{332388D7-254A-4ABA-BD38-2E997E5278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06569">
              <a:off x="6197414" y="1944323"/>
              <a:ext cx="576064" cy="551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</a:p>
          </p:txBody>
        </p:sp>
        <p:sp>
          <p:nvSpPr>
            <p:cNvPr id="65569" name="TextBox 38">
              <a:extLst>
                <a:ext uri="{FF2B5EF4-FFF2-40B4-BE49-F238E27FC236}">
                  <a16:creationId xmlns="" xmlns:a16="http://schemas.microsoft.com/office/drawing/2014/main" id="{3729A90B-4AE8-4AD3-AC3B-89266453F5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979112">
              <a:off x="6222570" y="1996888"/>
              <a:ext cx="576064" cy="551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</a:p>
          </p:txBody>
        </p:sp>
        <p:sp>
          <p:nvSpPr>
            <p:cNvPr id="65570" name="TextBox 39">
              <a:extLst>
                <a:ext uri="{FF2B5EF4-FFF2-40B4-BE49-F238E27FC236}">
                  <a16:creationId xmlns="" xmlns:a16="http://schemas.microsoft.com/office/drawing/2014/main" id="{AE06D3A7-F839-42B5-8461-CF5C0EEFB1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08922" y="2319263"/>
              <a:ext cx="396114" cy="490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</a:p>
          </p:txBody>
        </p:sp>
        <p:sp>
          <p:nvSpPr>
            <p:cNvPr id="65571" name="TextBox 40">
              <a:extLst>
                <a:ext uri="{FF2B5EF4-FFF2-40B4-BE49-F238E27FC236}">
                  <a16:creationId xmlns="" xmlns:a16="http://schemas.microsoft.com/office/drawing/2014/main" id="{6D66DB7D-488E-44E1-8A85-D9DD33AAFC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94450" y="2658263"/>
              <a:ext cx="396114" cy="490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</a:p>
          </p:txBody>
        </p:sp>
        <p:sp>
          <p:nvSpPr>
            <p:cNvPr id="65572" name="TextBox 41">
              <a:extLst>
                <a:ext uri="{FF2B5EF4-FFF2-40B4-BE49-F238E27FC236}">
                  <a16:creationId xmlns="" xmlns:a16="http://schemas.microsoft.com/office/drawing/2014/main" id="{C1A3D808-FF1E-40D3-943C-DFC0015B47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80992" y="1989698"/>
              <a:ext cx="931037" cy="490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50 °</a:t>
              </a:r>
            </a:p>
          </p:txBody>
        </p:sp>
        <p:sp>
          <p:nvSpPr>
            <p:cNvPr id="65573" name="TextBox 42">
              <a:extLst>
                <a:ext uri="{FF2B5EF4-FFF2-40B4-BE49-F238E27FC236}">
                  <a16:creationId xmlns="" xmlns:a16="http://schemas.microsoft.com/office/drawing/2014/main" id="{263D77B9-3D3B-41EA-8772-560D4B0FA2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16832" y="2565539"/>
              <a:ext cx="931037" cy="490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32 °</a:t>
              </a:r>
            </a:p>
          </p:txBody>
        </p:sp>
        <p:sp>
          <p:nvSpPr>
            <p:cNvPr id="65574" name="TextBox 44">
              <a:extLst>
                <a:ext uri="{FF2B5EF4-FFF2-40B4-BE49-F238E27FC236}">
                  <a16:creationId xmlns="" xmlns:a16="http://schemas.microsoft.com/office/drawing/2014/main" id="{4E511F6D-C6B5-43BB-AC35-088EC4FF0D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44208" y="3399383"/>
              <a:ext cx="658497" cy="551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>
                  <a:latin typeface="Times New Roman" panose="02020603050405020304" pitchFamily="18" charset="0"/>
                  <a:ea typeface="黑体" panose="02010609060101010101" pitchFamily="49" charset="-122"/>
                </a:rPr>
                <a:t>(2)</a:t>
              </a:r>
            </a:p>
          </p:txBody>
        </p:sp>
      </p:grpSp>
      <p:sp>
        <p:nvSpPr>
          <p:cNvPr id="48" name="矩形 47">
            <a:extLst>
              <a:ext uri="{FF2B5EF4-FFF2-40B4-BE49-F238E27FC236}">
                <a16:creationId xmlns="" xmlns:a16="http://schemas.microsoft.com/office/drawing/2014/main" id="{46D2C752-5ECF-424E-AA75-B330EEAA1E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8044" y="3544407"/>
            <a:ext cx="33874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1=40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∠2=140 °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="" xmlns:a16="http://schemas.microsoft.com/office/drawing/2014/main" id="{E0BC5FD7-EB6A-4D05-8E10-DE8CADAF50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3188" y="3561302"/>
            <a:ext cx="33874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1=18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∠2=130 °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46" name="组合 5">
            <a:extLst>
              <a:ext uri="{FF2B5EF4-FFF2-40B4-BE49-F238E27FC236}">
                <a16:creationId xmlns="" xmlns:a16="http://schemas.microsoft.com/office/drawing/2014/main" id="{DFF9BF78-8EB1-42D4-B6EE-72177B57936A}"/>
              </a:ext>
            </a:extLst>
          </p:cNvPr>
          <p:cNvGrpSpPr>
            <a:grpSpLocks/>
          </p:cNvGrpSpPr>
          <p:nvPr/>
        </p:nvGrpSpPr>
        <p:grpSpPr bwMode="auto">
          <a:xfrm>
            <a:off x="-15147" y="-34921"/>
            <a:ext cx="1869440" cy="477838"/>
            <a:chOff x="248" y="45"/>
            <a:chExt cx="2944" cy="752"/>
          </a:xfrm>
        </p:grpSpPr>
        <p:sp>
          <p:nvSpPr>
            <p:cNvPr id="47" name="文本框 15">
              <a:extLst>
                <a:ext uri="{FF2B5EF4-FFF2-40B4-BE49-F238E27FC236}">
                  <a16:creationId xmlns="" xmlns:a16="http://schemas.microsoft.com/office/drawing/2014/main" id="{0952FBEF-F8CA-472B-82D2-D5DD4DECDE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49" name="组合 2">
              <a:extLst>
                <a:ext uri="{FF2B5EF4-FFF2-40B4-BE49-F238E27FC236}">
                  <a16:creationId xmlns="" xmlns:a16="http://schemas.microsoft.com/office/drawing/2014/main" id="{5A7CAF1B-1868-4F3D-A172-9E3937C3DD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00"/>
              <a:ext cx="2944" cy="577"/>
              <a:chOff x="248" y="200"/>
              <a:chExt cx="2944" cy="577"/>
            </a:xfrm>
          </p:grpSpPr>
          <p:cxnSp>
            <p:nvCxnSpPr>
              <p:cNvPr id="51" name="直线连接符 14">
                <a:extLst>
                  <a:ext uri="{FF2B5EF4-FFF2-40B4-BE49-F238E27FC236}">
                    <a16:creationId xmlns="" xmlns:a16="http://schemas.microsoft.com/office/drawing/2014/main" id="{FDB04A8A-5A2A-4F59-BB20-A69488BDE7C5}"/>
                  </a:ext>
                </a:extLst>
              </p:cNvPr>
              <p:cNvCxnSpPr/>
              <p:nvPr/>
            </p:nvCxnSpPr>
            <p:spPr>
              <a:xfrm>
                <a:off x="248" y="777"/>
                <a:ext cx="2944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Freeform 74">
                <a:extLst>
                  <a:ext uri="{FF2B5EF4-FFF2-40B4-BE49-F238E27FC236}">
                    <a16:creationId xmlns="" xmlns:a16="http://schemas.microsoft.com/office/drawing/2014/main" id="{F310D73A-86CC-48DB-B2E1-820EFC2C7D0D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17" y="200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643" y="781188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>
            <a:extLst>
              <a:ext uri="{FF2B5EF4-FFF2-40B4-BE49-F238E27FC236}">
                <a16:creationId xmlns="" xmlns:a16="http://schemas.microsoft.com/office/drawing/2014/main" id="{5632765A-B359-4D05-9369-9605303016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6469" y="1125386"/>
            <a:ext cx="785315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图，∠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=42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ABD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=28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ACE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=18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BFC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的度数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D75A8C9E-FA4C-44D9-AF8D-591EF02E92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4175" y="1983400"/>
            <a:ext cx="37480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TW" sz="21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TW" sz="2100" b="1" i="1" dirty="0">
                <a:latin typeface="+mn-lt"/>
                <a:ea typeface="仿宋" panose="02010609060101010101" pitchFamily="49" charset="-122"/>
              </a:rPr>
              <a:t>BEC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是△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AEC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的一个外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角，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30A72793-8894-4D96-BB08-A865893B11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8150" y="2361225"/>
            <a:ext cx="30130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TW" sz="21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TW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BEC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TW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TW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ACE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4FE65D3-73EF-41ED-989D-436D6E013E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4500" y="2685075"/>
            <a:ext cx="368776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∵∠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=42° 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ACE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=18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24D1A006-EF31-4759-98D7-A76D0CB25F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8150" y="3035679"/>
            <a:ext cx="220821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TW" sz="21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TW" sz="2100" b="1" i="1" dirty="0">
                <a:latin typeface="+mn-lt"/>
                <a:ea typeface="仿宋" panose="02010609060101010101" pitchFamily="49" charset="-122"/>
              </a:rPr>
              <a:t>BEC</a:t>
            </a:r>
            <a:r>
              <a:rPr lang="en-US" altLang="zh-TW" sz="2100" b="1" dirty="0">
                <a:latin typeface="+mn-lt"/>
                <a:ea typeface="仿宋" panose="02010609060101010101" pitchFamily="49" charset="-122"/>
              </a:rPr>
              <a:t>=60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°.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9C88A70F-2A15-4FED-A059-2795149E4A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8150" y="3435962"/>
            <a:ext cx="405447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TW" sz="21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TW" sz="2100" b="1" i="1" dirty="0">
                <a:latin typeface="+mn-lt"/>
                <a:ea typeface="仿宋" panose="02010609060101010101" pitchFamily="49" charset="-122"/>
              </a:rPr>
              <a:t>BFC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是△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BEF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的一个外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角，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3717A032-9014-4EA2-840F-623AAC0D09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8150" y="3866175"/>
            <a:ext cx="37465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TW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BFC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TW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TW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BEF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64B61D97-4EA5-4F28-863E-A422566117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8150" y="4305912"/>
            <a:ext cx="38862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=28° 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BEC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=60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3293ECA-7104-496B-9308-018DE8E685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9425" y="4694850"/>
            <a:ext cx="2208213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TW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BFC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=88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°.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6B6696AE-EF8D-4115-87D0-57EA6EB3BC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3963" y="1983400"/>
            <a:ext cx="72648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</a:p>
        </p:txBody>
      </p:sp>
      <p:sp>
        <p:nvSpPr>
          <p:cNvPr id="66571" name="Line 6">
            <a:extLst>
              <a:ext uri="{FF2B5EF4-FFF2-40B4-BE49-F238E27FC236}">
                <a16:creationId xmlns="" xmlns:a16="http://schemas.microsoft.com/office/drawing/2014/main" id="{C858DCB5-169F-4136-8C1D-8AEA712796B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158935" y="2486798"/>
            <a:ext cx="1633538" cy="2017713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66572" name="Line 7">
            <a:extLst>
              <a:ext uri="{FF2B5EF4-FFF2-40B4-BE49-F238E27FC236}">
                <a16:creationId xmlns="" xmlns:a16="http://schemas.microsoft.com/office/drawing/2014/main" id="{6C12BDE0-B54A-44E5-95B7-719D6EDE0DE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158935" y="4377511"/>
            <a:ext cx="2760663" cy="128587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66573" name="Line 8">
            <a:extLst>
              <a:ext uri="{FF2B5EF4-FFF2-40B4-BE49-F238E27FC236}">
                <a16:creationId xmlns="" xmlns:a16="http://schemas.microsoft.com/office/drawing/2014/main" id="{B26CE518-2ED4-44F9-805B-30364051B029}"/>
              </a:ext>
            </a:extLst>
          </p:cNvPr>
          <p:cNvSpPr>
            <a:spLocks noChangeShapeType="1"/>
          </p:cNvSpPr>
          <p:nvPr/>
        </p:nvSpPr>
        <p:spPr bwMode="auto">
          <a:xfrm>
            <a:off x="2795648" y="2494736"/>
            <a:ext cx="1128712" cy="1890712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66574" name="Line 9">
            <a:extLst>
              <a:ext uri="{FF2B5EF4-FFF2-40B4-BE49-F238E27FC236}">
                <a16:creationId xmlns="" xmlns:a16="http://schemas.microsoft.com/office/drawing/2014/main" id="{1FA29BCD-4AC1-4EFC-973C-71DC178C533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158935" y="3367861"/>
            <a:ext cx="2160588" cy="1138237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66575" name="Line 10">
            <a:extLst>
              <a:ext uri="{FF2B5EF4-FFF2-40B4-BE49-F238E27FC236}">
                <a16:creationId xmlns="" xmlns:a16="http://schemas.microsoft.com/office/drawing/2014/main" id="{6D6C9575-DC24-45CB-B955-89BD99E0B88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68598" y="3137673"/>
            <a:ext cx="1652587" cy="1239838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66576" name="Oval 11">
            <a:extLst>
              <a:ext uri="{FF2B5EF4-FFF2-40B4-BE49-F238E27FC236}">
                <a16:creationId xmlns="" xmlns:a16="http://schemas.microsoft.com/office/drawing/2014/main" id="{D9BEE384-8B50-40F2-91E7-CB34296720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8673" y="3577411"/>
            <a:ext cx="47625" cy="58737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 b="1"/>
          </a:p>
        </p:txBody>
      </p:sp>
      <p:sp>
        <p:nvSpPr>
          <p:cNvPr id="66577" name="Rectangle 12">
            <a:extLst>
              <a:ext uri="{FF2B5EF4-FFF2-40B4-BE49-F238E27FC236}">
                <a16:creationId xmlns="" xmlns:a16="http://schemas.microsoft.com/office/drawing/2014/main" id="{3EBE926E-2E9B-48A8-9B22-B09DA469CB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9148" y="3228161"/>
            <a:ext cx="17953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</a:rPr>
              <a:t>F</a:t>
            </a:r>
          </a:p>
        </p:txBody>
      </p:sp>
      <p:sp>
        <p:nvSpPr>
          <p:cNvPr id="66578" name="Oval 13">
            <a:extLst>
              <a:ext uri="{FF2B5EF4-FFF2-40B4-BE49-F238E27FC236}">
                <a16:creationId xmlns="" xmlns:a16="http://schemas.microsoft.com/office/drawing/2014/main" id="{AF3FFD85-4472-43C1-A87B-873D8AF985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5010" y="2462986"/>
            <a:ext cx="46038" cy="58737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 b="1"/>
          </a:p>
        </p:txBody>
      </p:sp>
      <p:sp>
        <p:nvSpPr>
          <p:cNvPr id="66579" name="Rectangle 14">
            <a:extLst>
              <a:ext uri="{FF2B5EF4-FFF2-40B4-BE49-F238E27FC236}">
                <a16:creationId xmlns="" xmlns:a16="http://schemas.microsoft.com/office/drawing/2014/main" id="{07ABB6B1-B79D-4754-96A9-185AA1A715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5973" y="2177236"/>
            <a:ext cx="17953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66580" name="Oval 15">
            <a:extLst>
              <a:ext uri="{FF2B5EF4-FFF2-40B4-BE49-F238E27FC236}">
                <a16:creationId xmlns="" xmlns:a16="http://schemas.microsoft.com/office/drawing/2014/main" id="{A541EBC5-EB69-41AA-BB7E-6414992922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9885" y="4482286"/>
            <a:ext cx="47625" cy="58737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 b="1"/>
          </a:p>
        </p:txBody>
      </p:sp>
      <p:sp>
        <p:nvSpPr>
          <p:cNvPr id="66581" name="Oval 17">
            <a:extLst>
              <a:ext uri="{FF2B5EF4-FFF2-40B4-BE49-F238E27FC236}">
                <a16:creationId xmlns="" xmlns:a16="http://schemas.microsoft.com/office/drawing/2014/main" id="{6DF3DBB4-601B-4549-A16C-DFEABC6F92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0548" y="4346897"/>
            <a:ext cx="47625" cy="57150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 b="1"/>
          </a:p>
        </p:txBody>
      </p:sp>
      <p:sp>
        <p:nvSpPr>
          <p:cNvPr id="66582" name="Rectangle 18">
            <a:extLst>
              <a:ext uri="{FF2B5EF4-FFF2-40B4-BE49-F238E27FC236}">
                <a16:creationId xmlns="" xmlns:a16="http://schemas.microsoft.com/office/drawing/2014/main" id="{355F2EF5-6120-4F05-A714-5DBF15737D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1116" y="4376710"/>
            <a:ext cx="17780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1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66583" name="Oval 19">
            <a:extLst>
              <a:ext uri="{FF2B5EF4-FFF2-40B4-BE49-F238E27FC236}">
                <a16:creationId xmlns="" xmlns:a16="http://schemas.microsoft.com/office/drawing/2014/main" id="{5A07B7AF-4DC3-43D5-B040-72AEC6FC2D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0473" y="3345636"/>
            <a:ext cx="47625" cy="58737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 b="1"/>
          </a:p>
        </p:txBody>
      </p:sp>
      <p:sp>
        <p:nvSpPr>
          <p:cNvPr id="66584" name="Rectangle 20">
            <a:extLst>
              <a:ext uri="{FF2B5EF4-FFF2-40B4-BE49-F238E27FC236}">
                <a16:creationId xmlns="" xmlns:a16="http://schemas.microsoft.com/office/drawing/2014/main" id="{FA21079D-CF99-4E43-9B1B-5999501926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3560" y="3136145"/>
            <a:ext cx="192088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1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D</a:t>
            </a:r>
          </a:p>
        </p:txBody>
      </p:sp>
      <p:sp>
        <p:nvSpPr>
          <p:cNvPr id="66585" name="Oval 21">
            <a:extLst>
              <a:ext uri="{FF2B5EF4-FFF2-40B4-BE49-F238E27FC236}">
                <a16:creationId xmlns="" xmlns:a16="http://schemas.microsoft.com/office/drawing/2014/main" id="{3C93E074-851A-484F-B230-3211E8ECA1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9548" y="3113861"/>
            <a:ext cx="46037" cy="57150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 b="1"/>
          </a:p>
        </p:txBody>
      </p:sp>
      <p:sp>
        <p:nvSpPr>
          <p:cNvPr id="66586" name="Rectangle 22">
            <a:extLst>
              <a:ext uri="{FF2B5EF4-FFF2-40B4-BE49-F238E27FC236}">
                <a16:creationId xmlns="" xmlns:a16="http://schemas.microsoft.com/office/drawing/2014/main" id="{983BEC9F-188E-4EC3-90DB-F8BE5718F0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1273" y="2869386"/>
            <a:ext cx="17953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</a:rPr>
              <a:t>E</a:t>
            </a:r>
          </a:p>
        </p:txBody>
      </p:sp>
      <p:sp>
        <p:nvSpPr>
          <p:cNvPr id="66587" name="Line 23">
            <a:extLst>
              <a:ext uri="{FF2B5EF4-FFF2-40B4-BE49-F238E27FC236}">
                <a16:creationId xmlns="" xmlns:a16="http://schemas.microsoft.com/office/drawing/2014/main" id="{05D36357-BCC9-4245-8E03-CCD045F34FA7}"/>
              </a:ext>
            </a:extLst>
          </p:cNvPr>
          <p:cNvSpPr>
            <a:spLocks noChangeShapeType="1"/>
          </p:cNvSpPr>
          <p:nvPr/>
        </p:nvSpPr>
        <p:spPr bwMode="auto">
          <a:xfrm rot="21240000" flipH="1">
            <a:off x="2852798" y="3410723"/>
            <a:ext cx="485775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66588" name="Line 24">
            <a:extLst>
              <a:ext uri="{FF2B5EF4-FFF2-40B4-BE49-F238E27FC236}">
                <a16:creationId xmlns="" xmlns:a16="http://schemas.microsoft.com/office/drawing/2014/main" id="{634E584D-C9B0-4F7B-903F-90FEF0E4FB50}"/>
              </a:ext>
            </a:extLst>
          </p:cNvPr>
          <p:cNvSpPr>
            <a:spLocks noChangeShapeType="1"/>
          </p:cNvSpPr>
          <p:nvPr/>
        </p:nvSpPr>
        <p:spPr bwMode="auto">
          <a:xfrm>
            <a:off x="3336985" y="3358336"/>
            <a:ext cx="593725" cy="10271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grpSp>
        <p:nvGrpSpPr>
          <p:cNvPr id="2" name="Group 31">
            <a:extLst>
              <a:ext uri="{FF2B5EF4-FFF2-40B4-BE49-F238E27FC236}">
                <a16:creationId xmlns="" xmlns:a16="http://schemas.microsoft.com/office/drawing/2014/main" id="{152EEFF2-ED7D-48D8-A0B2-EB85A4322302}"/>
              </a:ext>
            </a:extLst>
          </p:cNvPr>
          <p:cNvGrpSpPr>
            <a:grpSpLocks/>
          </p:cNvGrpSpPr>
          <p:nvPr/>
        </p:nvGrpSpPr>
        <p:grpSpPr bwMode="auto">
          <a:xfrm rot="-5160000">
            <a:off x="2081273" y="2421710"/>
            <a:ext cx="1836738" cy="1966913"/>
            <a:chOff x="2829" y="1796"/>
            <a:chExt cx="1543" cy="1652"/>
          </a:xfrm>
        </p:grpSpPr>
        <p:sp>
          <p:nvSpPr>
            <p:cNvPr id="66590" name="Line 28">
              <a:extLst>
                <a:ext uri="{FF2B5EF4-FFF2-40B4-BE49-F238E27FC236}">
                  <a16:creationId xmlns="" xmlns:a16="http://schemas.microsoft.com/office/drawing/2014/main" id="{5BD199AA-747F-40BB-A886-B7480A0743E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829" y="1975"/>
              <a:ext cx="954" cy="147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6591" name="Line 29">
              <a:extLst>
                <a:ext uri="{FF2B5EF4-FFF2-40B4-BE49-F238E27FC236}">
                  <a16:creationId xmlns="" xmlns:a16="http://schemas.microsoft.com/office/drawing/2014/main" id="{441DD642-4D8A-452A-B0B4-C1909E51D1E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829" y="2380"/>
              <a:ext cx="1543" cy="106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6592" name="Line 30">
              <a:extLst>
                <a:ext uri="{FF2B5EF4-FFF2-40B4-BE49-F238E27FC236}">
                  <a16:creationId xmlns="" xmlns:a16="http://schemas.microsoft.com/office/drawing/2014/main" id="{1F2FA4CA-0926-4B44-8C6C-16442A25D9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5" y="1796"/>
              <a:ext cx="846" cy="59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116768" name="AutoShape 13">
            <a:extLst>
              <a:ext uri="{FF2B5EF4-FFF2-40B4-BE49-F238E27FC236}">
                <a16:creationId xmlns="" xmlns:a16="http://schemas.microsoft.com/office/drawing/2014/main" id="{8484F4AC-5F38-405C-A727-866A0B865911}"/>
              </a:ext>
            </a:extLst>
          </p:cNvPr>
          <p:cNvSpPr>
            <a:spLocks noChangeArrowheads="1"/>
          </p:cNvSpPr>
          <p:nvPr/>
        </p:nvSpPr>
        <p:spPr bwMode="auto">
          <a:xfrm rot="-283891">
            <a:off x="1812985" y="2885261"/>
            <a:ext cx="931863" cy="531812"/>
          </a:xfrm>
          <a:custGeom>
            <a:avLst/>
            <a:gdLst>
              <a:gd name="T0" fmla="*/ 11533 w 21600"/>
              <a:gd name="T1" fmla="*/ 12017 h 21600"/>
              <a:gd name="T2" fmla="*/ 10800 w 21600"/>
              <a:gd name="T3" fmla="*/ 12222 h 21600"/>
              <a:gd name="T4" fmla="*/ 10066 w 21600"/>
              <a:gd name="T5" fmla="*/ 12017 h 21600"/>
              <a:gd name="T6" fmla="*/ 5225 w 21600"/>
              <a:gd name="T7" fmla="*/ 20050 h 21600"/>
              <a:gd name="T8" fmla="*/ 10800 w 21600"/>
              <a:gd name="T9" fmla="*/ 21600 h 21600"/>
              <a:gd name="T10" fmla="*/ 16374 w 21600"/>
              <a:gd name="T11" fmla="*/ 2005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11533" y="12017"/>
                </a:moveTo>
                <a:cubicBezTo>
                  <a:pt x="11312" y="12151"/>
                  <a:pt x="11058" y="12221"/>
                  <a:pt x="10800" y="12222"/>
                </a:cubicBezTo>
                <a:cubicBezTo>
                  <a:pt x="10541" y="12222"/>
                  <a:pt x="10287" y="12151"/>
                  <a:pt x="10066" y="12017"/>
                </a:cubicBezTo>
                <a:lnTo>
                  <a:pt x="5225" y="20050"/>
                </a:lnTo>
                <a:cubicBezTo>
                  <a:pt x="6908" y="21064"/>
                  <a:pt x="8835" y="21600"/>
                  <a:pt x="10800" y="21600"/>
                </a:cubicBezTo>
                <a:cubicBezTo>
                  <a:pt x="12764" y="21599"/>
                  <a:pt x="14691" y="21064"/>
                  <a:pt x="16374" y="20050"/>
                </a:cubicBezTo>
                <a:close/>
              </a:path>
            </a:pathLst>
          </a:cu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66594" name="Rectangle 16">
            <a:extLst>
              <a:ext uri="{FF2B5EF4-FFF2-40B4-BE49-F238E27FC236}">
                <a16:creationId xmlns="" xmlns:a16="http://schemas.microsoft.com/office/drawing/2014/main" id="{0B71EB1A-B896-4EC7-B5DF-953CC7FA3D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6548" y="4506346"/>
            <a:ext cx="17953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1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</a:p>
        </p:txBody>
      </p:sp>
      <p:grpSp>
        <p:nvGrpSpPr>
          <p:cNvPr id="3" name="Group 31">
            <a:extLst>
              <a:ext uri="{FF2B5EF4-FFF2-40B4-BE49-F238E27FC236}">
                <a16:creationId xmlns="" xmlns:a16="http://schemas.microsoft.com/office/drawing/2014/main" id="{FD0C00A3-681D-4302-84A3-2E4914C848C6}"/>
              </a:ext>
            </a:extLst>
          </p:cNvPr>
          <p:cNvGrpSpPr>
            <a:grpSpLocks/>
          </p:cNvGrpSpPr>
          <p:nvPr/>
        </p:nvGrpSpPr>
        <p:grpSpPr bwMode="auto">
          <a:xfrm rot="180000">
            <a:off x="1222435" y="3129736"/>
            <a:ext cx="2090738" cy="1425575"/>
            <a:chOff x="2596" y="1682"/>
            <a:chExt cx="1756" cy="1198"/>
          </a:xfrm>
        </p:grpSpPr>
        <p:sp>
          <p:nvSpPr>
            <p:cNvPr id="66596" name="Line 28">
              <a:extLst>
                <a:ext uri="{FF2B5EF4-FFF2-40B4-BE49-F238E27FC236}">
                  <a16:creationId xmlns="" xmlns:a16="http://schemas.microsoft.com/office/drawing/2014/main" id="{E7B67B1D-EA56-4699-9183-7347CD3CDCC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96" y="1682"/>
              <a:ext cx="858" cy="119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6597" name="Line 29">
              <a:extLst>
                <a:ext uri="{FF2B5EF4-FFF2-40B4-BE49-F238E27FC236}">
                  <a16:creationId xmlns="" xmlns:a16="http://schemas.microsoft.com/office/drawing/2014/main" id="{CFBDB076-F0A0-49B7-95B8-3B3D466B3EB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96" y="2040"/>
              <a:ext cx="1370" cy="84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6598" name="Line 30">
              <a:extLst>
                <a:ext uri="{FF2B5EF4-FFF2-40B4-BE49-F238E27FC236}">
                  <a16:creationId xmlns="" xmlns:a16="http://schemas.microsoft.com/office/drawing/2014/main" id="{4A33DCF4-4264-4D8A-B5AB-87DBE69492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9" y="1704"/>
              <a:ext cx="893" cy="5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16" name="AutoShape 13">
            <a:extLst>
              <a:ext uri="{FF2B5EF4-FFF2-40B4-BE49-F238E27FC236}">
                <a16:creationId xmlns="" xmlns:a16="http://schemas.microsoft.com/office/drawing/2014/main" id="{39746990-B50C-450C-A26B-F12EA28B70E7}"/>
              </a:ext>
            </a:extLst>
          </p:cNvPr>
          <p:cNvSpPr>
            <a:spLocks noChangeArrowheads="1"/>
          </p:cNvSpPr>
          <p:nvPr/>
        </p:nvSpPr>
        <p:spPr bwMode="auto">
          <a:xfrm rot="360000">
            <a:off x="2081273" y="3251973"/>
            <a:ext cx="1638300" cy="671513"/>
          </a:xfrm>
          <a:custGeom>
            <a:avLst/>
            <a:gdLst>
              <a:gd name="T0" fmla="*/ 11533 w 21600"/>
              <a:gd name="T1" fmla="*/ 12017 h 21600"/>
              <a:gd name="T2" fmla="*/ 10800 w 21600"/>
              <a:gd name="T3" fmla="*/ 12222 h 21600"/>
              <a:gd name="T4" fmla="*/ 10066 w 21600"/>
              <a:gd name="T5" fmla="*/ 12017 h 21600"/>
              <a:gd name="T6" fmla="*/ 5225 w 21600"/>
              <a:gd name="T7" fmla="*/ 20050 h 21600"/>
              <a:gd name="T8" fmla="*/ 10800 w 21600"/>
              <a:gd name="T9" fmla="*/ 21600 h 21600"/>
              <a:gd name="T10" fmla="*/ 16374 w 21600"/>
              <a:gd name="T11" fmla="*/ 2005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11533" y="12017"/>
                </a:moveTo>
                <a:cubicBezTo>
                  <a:pt x="11312" y="12151"/>
                  <a:pt x="11058" y="12221"/>
                  <a:pt x="10800" y="12222"/>
                </a:cubicBezTo>
                <a:cubicBezTo>
                  <a:pt x="10541" y="12222"/>
                  <a:pt x="10287" y="12151"/>
                  <a:pt x="10066" y="12017"/>
                </a:cubicBezTo>
                <a:lnTo>
                  <a:pt x="5225" y="20050"/>
                </a:lnTo>
                <a:cubicBezTo>
                  <a:pt x="6908" y="21064"/>
                  <a:pt x="8835" y="21600"/>
                  <a:pt x="10800" y="21600"/>
                </a:cubicBezTo>
                <a:cubicBezTo>
                  <a:pt x="12764" y="21599"/>
                  <a:pt x="14691" y="21064"/>
                  <a:pt x="16374" y="20050"/>
                </a:cubicBezTo>
                <a:close/>
              </a:path>
            </a:pathLst>
          </a:custGeom>
          <a:solidFill>
            <a:srgbClr val="2699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b="1"/>
          </a:p>
        </p:txBody>
      </p:sp>
      <p:grpSp>
        <p:nvGrpSpPr>
          <p:cNvPr id="66604" name="组合 6">
            <a:extLst>
              <a:ext uri="{FF2B5EF4-FFF2-40B4-BE49-F238E27FC236}">
                <a16:creationId xmlns="" xmlns:a16="http://schemas.microsoft.com/office/drawing/2014/main" id="{8AC65009-73A5-4799-A709-17D72944DD1B}"/>
              </a:ext>
            </a:extLst>
          </p:cNvPr>
          <p:cNvGrpSpPr>
            <a:grpSpLocks/>
          </p:cNvGrpSpPr>
          <p:nvPr/>
        </p:nvGrpSpPr>
        <p:grpSpPr bwMode="auto">
          <a:xfrm>
            <a:off x="689035" y="643812"/>
            <a:ext cx="1858963" cy="492125"/>
            <a:chOff x="427462" y="558483"/>
            <a:chExt cx="1858351" cy="492443"/>
          </a:xfrm>
        </p:grpSpPr>
        <p:grpSp>
          <p:nvGrpSpPr>
            <p:cNvPr id="66605" name="组合 5">
              <a:extLst>
                <a:ext uri="{FF2B5EF4-FFF2-40B4-BE49-F238E27FC236}">
                  <a16:creationId xmlns="" xmlns:a16="http://schemas.microsoft.com/office/drawing/2014/main" id="{9C9EF3BA-5A34-4268-881E-9839BCCBAFB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4B2B1344-996C-4855-A077-2CA68B4CB465}"/>
                  </a:ext>
                </a:extLst>
              </p:cNvPr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3BE5894D-8FA7-4067-9F58-E313726C43CF}"/>
                  </a:ext>
                </a:extLst>
              </p:cNvPr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="" xmlns:a16="http://schemas.microsoft.com/office/drawing/2014/main" id="{DA375277-2DAB-42C6-88BB-E8E1FD1F45F5}"/>
                  </a:ext>
                </a:extLst>
              </p:cNvPr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9D14AFB9-CE3F-49BB-A0CD-9F0E6730C7D3}"/>
                  </a:ext>
                </a:extLst>
              </p:cNvPr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0C593F72-73CD-4B5F-8511-F6D60D30FAC8}"/>
                  </a:ext>
                </a:extLst>
              </p:cNvPr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6611" name="文本框 11">
              <a:extLst>
                <a:ext uri="{FF2B5EF4-FFF2-40B4-BE49-F238E27FC236}">
                  <a16:creationId xmlns="" xmlns:a16="http://schemas.microsoft.com/office/drawing/2014/main" id="{C22E80F1-8CA6-4634-9750-171AE4405D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>
                  <a:solidFill>
                    <a:schemeClr val="bg1"/>
                  </a:solidFill>
                </a:rPr>
                <a:t>1</a:t>
              </a:r>
              <a:endParaRPr lang="zh-CN" altLang="en-US" sz="2600" b="1">
                <a:solidFill>
                  <a:schemeClr val="bg1"/>
                </a:solidFill>
              </a:endParaRPr>
            </a:p>
          </p:txBody>
        </p:sp>
      </p:grpSp>
      <p:sp>
        <p:nvSpPr>
          <p:cNvPr id="66612" name="文本框 14">
            <a:extLst>
              <a:ext uri="{FF2B5EF4-FFF2-40B4-BE49-F238E27FC236}">
                <a16:creationId xmlns="" xmlns:a16="http://schemas.microsoft.com/office/drawing/2014/main" id="{32E01EB6-F666-46FB-AE44-521D360096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5010" y="677149"/>
            <a:ext cx="5207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利用三角形外角的性质求角的度数</a:t>
            </a:r>
          </a:p>
        </p:txBody>
      </p:sp>
      <p:grpSp>
        <p:nvGrpSpPr>
          <p:cNvPr id="54" name="组合 2">
            <a:extLst>
              <a:ext uri="{FF2B5EF4-FFF2-40B4-BE49-F238E27FC236}">
                <a16:creationId xmlns="" xmlns:a16="http://schemas.microsoft.com/office/drawing/2014/main" id="{24F10BDA-27F8-4B6A-BBC6-A2B83676CEA0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39221"/>
            <a:ext cx="2006600" cy="477837"/>
            <a:chOff x="123" y="40"/>
            <a:chExt cx="3160" cy="752"/>
          </a:xfrm>
        </p:grpSpPr>
        <p:cxnSp>
          <p:nvCxnSpPr>
            <p:cNvPr id="55" name="直线连接符 23">
              <a:extLst>
                <a:ext uri="{FF2B5EF4-FFF2-40B4-BE49-F238E27FC236}">
                  <a16:creationId xmlns="" xmlns:a16="http://schemas.microsoft.com/office/drawing/2014/main" id="{DFDADDE5-DF9C-4922-BA69-356BCA58FD6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文本框 18">
              <a:extLst>
                <a:ext uri="{FF2B5EF4-FFF2-40B4-BE49-F238E27FC236}">
                  <a16:creationId xmlns="" xmlns:a16="http://schemas.microsoft.com/office/drawing/2014/main" id="{A864A930-E3CC-45FE-B387-AB0C342DC3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57" name="Freeform 74">
              <a:extLst>
                <a:ext uri="{FF2B5EF4-FFF2-40B4-BE49-F238E27FC236}">
                  <a16:creationId xmlns="" xmlns:a16="http://schemas.microsoft.com/office/drawing/2014/main" id="{7BA6E1F5-A060-481B-A5D5-ECDFE47173D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6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1167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16768" grpId="0" animBg="1"/>
      <p:bldP spid="116768" grpId="1" bldLvl="0" animBg="1"/>
      <p:bldP spid="116768" grpId="2" bldLvl="0" animBg="1"/>
      <p:bldP spid="16" grpId="0" animBg="1"/>
      <p:bldP spid="16" grpId="1" bldLvl="0" animBg="1"/>
      <p:bldP spid="16" grpId="2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矩形 2">
            <a:extLst>
              <a:ext uri="{FF2B5EF4-FFF2-40B4-BE49-F238E27FC236}">
                <a16:creationId xmlns="" xmlns:a16="http://schemas.microsoft.com/office/drawing/2014/main" id="{2E5F0FFC-AAAA-48D7-A2E7-D257FE0DB4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514" y="1904177"/>
            <a:ext cx="6345293" cy="251607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zh-CN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100" b="1" dirty="0">
                <a:latin typeface="+mn-lt"/>
                <a:cs typeface="Times New Roman" panose="02020603050405020304" pitchFamily="18" charset="0"/>
              </a:rPr>
              <a:t>根据平行线的性质求出</a:t>
            </a:r>
            <a:r>
              <a:rPr lang="en-US" altLang="zh-CN" sz="2100" b="1" dirty="0">
                <a:latin typeface="+mn-lt"/>
                <a:cs typeface="Times New Roman" panose="02020603050405020304" pitchFamily="18" charset="0"/>
              </a:rPr>
              <a:t>∠</a:t>
            </a:r>
            <a:r>
              <a:rPr lang="en-US" altLang="zh-CN" sz="2100" b="1" i="1" dirty="0" smtClean="0">
                <a:latin typeface="+mn-lt"/>
                <a:cs typeface="Times New Roman" panose="02020603050405020304" pitchFamily="18" charset="0"/>
              </a:rPr>
              <a:t>C</a:t>
            </a:r>
            <a:r>
              <a:rPr lang="zh-CN" altLang="en-US" sz="2100" b="1" dirty="0" smtClean="0">
                <a:latin typeface="+mn-lt"/>
                <a:cs typeface="Times New Roman" panose="02020603050405020304" pitchFamily="18" charset="0"/>
              </a:rPr>
              <a:t>，</a:t>
            </a:r>
            <a:endParaRPr lang="en-US" altLang="zh-CN" sz="2100" b="1" dirty="0">
              <a:latin typeface="+mn-lt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zh-CN" sz="2100" b="1" dirty="0">
                <a:latin typeface="+mn-lt"/>
                <a:cs typeface="Times New Roman" panose="02020603050405020304" pitchFamily="18" charset="0"/>
              </a:rPr>
              <a:t>再根据三角形外角</a:t>
            </a:r>
            <a:r>
              <a:rPr lang="zh-CN" altLang="zh-CN" sz="2100" b="1" dirty="0" smtClean="0">
                <a:latin typeface="+mn-lt"/>
                <a:cs typeface="Times New Roman" panose="02020603050405020304" pitchFamily="18" charset="0"/>
              </a:rPr>
              <a:t>性质</a:t>
            </a:r>
            <a:r>
              <a:rPr lang="zh-CN" altLang="zh-CN" sz="2100" b="1" dirty="0">
                <a:latin typeface="+mn-lt"/>
                <a:cs typeface="Times New Roman" panose="02020603050405020304" pitchFamily="18" charset="0"/>
              </a:rPr>
              <a:t>即可求出</a:t>
            </a:r>
            <a:r>
              <a:rPr lang="en-US" altLang="zh-CN" sz="2100" b="1" dirty="0">
                <a:latin typeface="+mn-lt"/>
                <a:cs typeface="Times New Roman" panose="02020603050405020304" pitchFamily="18" charset="0"/>
              </a:rPr>
              <a:t>∠3. 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∵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∴∠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∠1</a:t>
            </a:r>
            <a:r>
              <a:rPr lang="zh-CN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45°.</a:t>
            </a:r>
            <a:endParaRPr lang="zh-CN" altLang="zh-CN" sz="21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∵∠2</a:t>
            </a:r>
            <a:r>
              <a:rPr lang="zh-CN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35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1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∴∠3</a:t>
            </a:r>
            <a:r>
              <a:rPr lang="zh-CN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∠2</a:t>
            </a:r>
            <a:r>
              <a:rPr lang="zh-CN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35°</a:t>
            </a:r>
            <a:r>
              <a:rPr lang="zh-CN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45°</a:t>
            </a:r>
            <a:r>
              <a:rPr lang="zh-CN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80°.</a:t>
            </a:r>
            <a:endParaRPr lang="zh-CN" altLang="zh-CN" sz="21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890" name="矩形 1">
            <a:extLst>
              <a:ext uri="{FF2B5EF4-FFF2-40B4-BE49-F238E27FC236}">
                <a16:creationId xmlns="" xmlns:a16="http://schemas.microsoft.com/office/drawing/2014/main" id="{F64D83FC-8C45-4E3E-9C57-9F101C5DBC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326" y="672921"/>
            <a:ext cx="8011486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直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线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被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所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截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35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∠3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度．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32D34DA-58CD-4498-9577-C6CED81817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0811" y="1197584"/>
            <a:ext cx="492443" cy="579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80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组合 5">
            <a:extLst>
              <a:ext uri="{FF2B5EF4-FFF2-40B4-BE49-F238E27FC236}">
                <a16:creationId xmlns="" xmlns:a16="http://schemas.microsoft.com/office/drawing/2014/main" id="{DFF9BF78-8EB1-42D4-B6EE-72177B57936A}"/>
              </a:ext>
            </a:extLst>
          </p:cNvPr>
          <p:cNvGrpSpPr>
            <a:grpSpLocks/>
          </p:cNvGrpSpPr>
          <p:nvPr/>
        </p:nvGrpSpPr>
        <p:grpSpPr bwMode="auto">
          <a:xfrm>
            <a:off x="-15147" y="-34921"/>
            <a:ext cx="1869440" cy="477838"/>
            <a:chOff x="248" y="45"/>
            <a:chExt cx="2944" cy="752"/>
          </a:xfrm>
        </p:grpSpPr>
        <p:sp>
          <p:nvSpPr>
            <p:cNvPr id="11" name="文本框 15">
              <a:extLst>
                <a:ext uri="{FF2B5EF4-FFF2-40B4-BE49-F238E27FC236}">
                  <a16:creationId xmlns="" xmlns:a16="http://schemas.microsoft.com/office/drawing/2014/main" id="{0952FBEF-F8CA-472B-82D2-D5DD4DECDE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3" name="组合 2">
              <a:extLst>
                <a:ext uri="{FF2B5EF4-FFF2-40B4-BE49-F238E27FC236}">
                  <a16:creationId xmlns="" xmlns:a16="http://schemas.microsoft.com/office/drawing/2014/main" id="{5A7CAF1B-1868-4F3D-A172-9E3937C3DD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00"/>
              <a:ext cx="2944" cy="577"/>
              <a:chOff x="248" y="200"/>
              <a:chExt cx="2944" cy="577"/>
            </a:xfrm>
          </p:grpSpPr>
          <p:cxnSp>
            <p:nvCxnSpPr>
              <p:cNvPr id="15" name="直线连接符 14">
                <a:extLst>
                  <a:ext uri="{FF2B5EF4-FFF2-40B4-BE49-F238E27FC236}">
                    <a16:creationId xmlns="" xmlns:a16="http://schemas.microsoft.com/office/drawing/2014/main" id="{FDB04A8A-5A2A-4F59-BB20-A69488BDE7C5}"/>
                  </a:ext>
                </a:extLst>
              </p:cNvPr>
              <p:cNvCxnSpPr/>
              <p:nvPr/>
            </p:nvCxnSpPr>
            <p:spPr>
              <a:xfrm>
                <a:off x="248" y="777"/>
                <a:ext cx="2944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Freeform 74">
                <a:extLst>
                  <a:ext uri="{FF2B5EF4-FFF2-40B4-BE49-F238E27FC236}">
                    <a16:creationId xmlns="" xmlns:a16="http://schemas.microsoft.com/office/drawing/2014/main" id="{F310D73A-86CC-48DB-B2E1-820EFC2C7D0D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17" y="200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52" y="788412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976" y="2023644"/>
            <a:ext cx="2146853" cy="1717846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8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8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8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8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文本框 99">
            <a:extLst>
              <a:ext uri="{FF2B5EF4-FFF2-40B4-BE49-F238E27FC236}">
                <a16:creationId xmlns="" xmlns:a16="http://schemas.microsoft.com/office/drawing/2014/main" id="{70E37FE3-F538-4D1B-968F-C25ABA3A27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163" y="1238250"/>
            <a:ext cx="7615237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 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图，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内一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点，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BPC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150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20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30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，求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的度数．</a:t>
            </a:r>
          </a:p>
        </p:txBody>
      </p:sp>
      <p:pic>
        <p:nvPicPr>
          <p:cNvPr id="68610" name="图片 2" descr="2">
            <a:extLst>
              <a:ext uri="{FF2B5EF4-FFF2-40B4-BE49-F238E27FC236}">
                <a16:creationId xmlns="" xmlns:a16="http://schemas.microsoft.com/office/drawing/2014/main" id="{9366A40C-7563-4D25-8D79-B500729336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23" b="48413"/>
          <a:stretch>
            <a:fillRect/>
          </a:stretch>
        </p:blipFill>
        <p:spPr bwMode="auto">
          <a:xfrm>
            <a:off x="5467350" y="2309813"/>
            <a:ext cx="3079750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文本框 3">
            <a:extLst>
              <a:ext uri="{FF2B5EF4-FFF2-40B4-BE49-F238E27FC236}">
                <a16:creationId xmlns="" xmlns:a16="http://schemas.microsoft.com/office/drawing/2014/main" id="{7437E799-B558-4B80-BF09-36E5B1190F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163" y="2309813"/>
            <a:ext cx="5189072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分析：</a:t>
            </a:r>
            <a:r>
              <a:rPr lang="zh-CN" altLang="en-US" sz="2400" b="1" dirty="0">
                <a:latin typeface="+mn-lt"/>
              </a:rPr>
              <a:t>延长</a:t>
            </a:r>
            <a:r>
              <a:rPr lang="en-US" altLang="zh-CN" sz="2400" b="1" i="1" dirty="0">
                <a:latin typeface="+mn-lt"/>
              </a:rPr>
              <a:t>BP</a:t>
            </a:r>
            <a:r>
              <a:rPr lang="zh-CN" altLang="en-US" sz="2400" b="1" dirty="0">
                <a:latin typeface="+mn-lt"/>
              </a:rPr>
              <a:t>交</a:t>
            </a:r>
            <a:r>
              <a:rPr lang="en-US" altLang="zh-CN" sz="2400" b="1" i="1" dirty="0">
                <a:latin typeface="+mn-lt"/>
              </a:rPr>
              <a:t>AC</a:t>
            </a:r>
            <a:r>
              <a:rPr lang="zh-CN" altLang="en-US" sz="2400" b="1" dirty="0">
                <a:latin typeface="+mn-lt"/>
              </a:rPr>
              <a:t>于</a:t>
            </a:r>
            <a:r>
              <a:rPr lang="en-US" altLang="zh-CN" sz="2400" b="1" i="1" dirty="0">
                <a:latin typeface="+mn-lt"/>
              </a:rPr>
              <a:t>E</a:t>
            </a:r>
            <a:r>
              <a:rPr lang="zh-CN" altLang="en-US" sz="2400" b="1" dirty="0">
                <a:latin typeface="+mn-lt"/>
              </a:rPr>
              <a:t>或连接</a:t>
            </a:r>
            <a:r>
              <a:rPr lang="en-US" altLang="zh-CN" sz="2400" b="1" i="1" dirty="0">
                <a:latin typeface="+mn-lt"/>
              </a:rPr>
              <a:t>AP</a:t>
            </a:r>
            <a:r>
              <a:rPr lang="zh-CN" altLang="en-US" sz="2400" b="1" dirty="0">
                <a:latin typeface="+mn-lt"/>
              </a:rPr>
              <a:t>并延</a:t>
            </a:r>
            <a:r>
              <a:rPr lang="zh-CN" altLang="en-US" sz="2400" b="1" dirty="0" smtClean="0">
                <a:latin typeface="+mn-lt"/>
              </a:rPr>
              <a:t>长，构</a:t>
            </a:r>
            <a:r>
              <a:rPr lang="zh-CN" altLang="en-US" sz="2400" b="1" dirty="0">
                <a:latin typeface="+mn-lt"/>
              </a:rPr>
              <a:t>造三角形的外</a:t>
            </a:r>
            <a:r>
              <a:rPr lang="zh-CN" altLang="en-US" sz="2400" b="1" dirty="0" smtClean="0">
                <a:latin typeface="+mn-lt"/>
              </a:rPr>
              <a:t>角，再</a:t>
            </a:r>
            <a:r>
              <a:rPr lang="zh-CN" altLang="en-US" sz="2400" b="1" dirty="0">
                <a:latin typeface="+mn-lt"/>
              </a:rPr>
              <a:t>利用外角的性质即可求出</a:t>
            </a:r>
            <a:r>
              <a:rPr lang="en-US" altLang="zh-CN" sz="2400" b="1" dirty="0">
                <a:latin typeface="+mn-lt"/>
              </a:rPr>
              <a:t>∠</a:t>
            </a:r>
            <a:r>
              <a:rPr lang="en-US" altLang="zh-CN" sz="2400" b="1" i="1" dirty="0">
                <a:latin typeface="+mn-lt"/>
              </a:rPr>
              <a:t>A</a:t>
            </a:r>
            <a:r>
              <a:rPr lang="zh-CN" altLang="en-US" sz="2400" b="1" dirty="0">
                <a:latin typeface="+mn-lt"/>
              </a:rPr>
              <a:t>的度数．</a:t>
            </a:r>
          </a:p>
        </p:txBody>
      </p:sp>
      <p:cxnSp>
        <p:nvCxnSpPr>
          <p:cNvPr id="2" name="直接连接符 1">
            <a:extLst>
              <a:ext uri="{FF2B5EF4-FFF2-40B4-BE49-F238E27FC236}">
                <a16:creationId xmlns="" xmlns:a16="http://schemas.microsoft.com/office/drawing/2014/main" id="{8DE97CD4-AB82-43D6-9F0D-34C76D359F4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429500" y="3062288"/>
            <a:ext cx="434975" cy="117475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962" name="Rectangle 22">
            <a:extLst>
              <a:ext uri="{FF2B5EF4-FFF2-40B4-BE49-F238E27FC236}">
                <a16:creationId xmlns="" xmlns:a16="http://schemas.microsoft.com/office/drawing/2014/main" id="{DBDC5D25-8F9F-498E-BC73-3A5692AFCA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4013" y="2849563"/>
            <a:ext cx="17953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</a:p>
        </p:txBody>
      </p:sp>
      <p:grpSp>
        <p:nvGrpSpPr>
          <p:cNvPr id="68618" name="组合 6">
            <a:extLst>
              <a:ext uri="{FF2B5EF4-FFF2-40B4-BE49-F238E27FC236}">
                <a16:creationId xmlns="" xmlns:a16="http://schemas.microsoft.com/office/drawing/2014/main" id="{EA038793-C82B-443E-AB34-AE3E0004D396}"/>
              </a:ext>
            </a:extLst>
          </p:cNvPr>
          <p:cNvGrpSpPr>
            <a:grpSpLocks/>
          </p:cNvGrpSpPr>
          <p:nvPr/>
        </p:nvGrpSpPr>
        <p:grpSpPr bwMode="auto">
          <a:xfrm>
            <a:off x="963613" y="646113"/>
            <a:ext cx="1858962" cy="492125"/>
            <a:chOff x="427462" y="558483"/>
            <a:chExt cx="1858351" cy="491808"/>
          </a:xfrm>
        </p:grpSpPr>
        <p:grpSp>
          <p:nvGrpSpPr>
            <p:cNvPr id="68619" name="组合 5">
              <a:extLst>
                <a:ext uri="{FF2B5EF4-FFF2-40B4-BE49-F238E27FC236}">
                  <a16:creationId xmlns="" xmlns:a16="http://schemas.microsoft.com/office/drawing/2014/main" id="{12FF480D-2922-4CB6-8077-A6CBBF88BD5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16E6BE6A-DDEA-444B-88B1-31845B0F9426}"/>
                  </a:ext>
                </a:extLst>
              </p:cNvPr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80293527-6C85-406A-9A3B-3235D2783A8B}"/>
                  </a:ext>
                </a:extLst>
              </p:cNvPr>
              <p:cNvSpPr/>
              <p:nvPr/>
            </p:nvSpPr>
            <p:spPr>
              <a:xfrm>
                <a:off x="2507551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="" xmlns:a16="http://schemas.microsoft.com/office/drawing/2014/main" id="{B89DE2D7-583C-44A7-96E9-9BCB59913D7D}"/>
                  </a:ext>
                </a:extLst>
              </p:cNvPr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BE4D64E2-D35B-420E-8400-7BFB5DA8FE4B}"/>
                  </a:ext>
                </a:extLst>
              </p:cNvPr>
              <p:cNvSpPr/>
              <p:nvPr/>
            </p:nvSpPr>
            <p:spPr>
              <a:xfrm>
                <a:off x="3167734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DD797F26-C4EC-4071-BC4E-89E5718AE24A}"/>
                  </a:ext>
                </a:extLst>
              </p:cNvPr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8625" name="文本框 11">
              <a:extLst>
                <a:ext uri="{FF2B5EF4-FFF2-40B4-BE49-F238E27FC236}">
                  <a16:creationId xmlns="" xmlns:a16="http://schemas.microsoft.com/office/drawing/2014/main" id="{D23C2BA3-7836-4EA6-B6B6-85BE4047AD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</a:rPr>
                <a:t>2</a:t>
              </a:r>
              <a:endParaRPr lang="zh-CN" altLang="en-US" sz="2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68626" name="文本框 2">
            <a:extLst>
              <a:ext uri="{FF2B5EF4-FFF2-40B4-BE49-F238E27FC236}">
                <a16:creationId xmlns="" xmlns:a16="http://schemas.microsoft.com/office/drawing/2014/main" id="{94264E15-209B-4A2C-9224-75C2927EC7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4025" y="644540"/>
            <a:ext cx="4013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借助辅助线求角的度数</a:t>
            </a:r>
          </a:p>
        </p:txBody>
      </p:sp>
      <p:grpSp>
        <p:nvGrpSpPr>
          <p:cNvPr id="29" name="组合 2">
            <a:extLst>
              <a:ext uri="{FF2B5EF4-FFF2-40B4-BE49-F238E27FC236}">
                <a16:creationId xmlns="" xmlns:a16="http://schemas.microsoft.com/office/drawing/2014/main" id="{24F10BDA-27F8-4B6A-BBC6-A2B83676CEA0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22443"/>
            <a:ext cx="2006600" cy="477837"/>
            <a:chOff x="123" y="40"/>
            <a:chExt cx="3160" cy="752"/>
          </a:xfrm>
        </p:grpSpPr>
        <p:cxnSp>
          <p:nvCxnSpPr>
            <p:cNvPr id="30" name="直线连接符 23">
              <a:extLst>
                <a:ext uri="{FF2B5EF4-FFF2-40B4-BE49-F238E27FC236}">
                  <a16:creationId xmlns="" xmlns:a16="http://schemas.microsoft.com/office/drawing/2014/main" id="{DFDADDE5-DF9C-4922-BA69-356BCA58FD6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>
              <a:extLst>
                <a:ext uri="{FF2B5EF4-FFF2-40B4-BE49-F238E27FC236}">
                  <a16:creationId xmlns="" xmlns:a16="http://schemas.microsoft.com/office/drawing/2014/main" id="{A864A930-E3CC-45FE-B387-AB0C342DC3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2" name="Freeform 74">
              <a:extLst>
                <a:ext uri="{FF2B5EF4-FFF2-40B4-BE49-F238E27FC236}">
                  <a16:creationId xmlns="" xmlns:a16="http://schemas.microsoft.com/office/drawing/2014/main" id="{7BA6E1F5-A060-481B-A5D5-ECDFE47173D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3996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="" xmlns:a16="http://schemas.microsoft.com/office/drawing/2014/main" id="{766ABA5B-F96B-4C9F-91F2-EDB943EC8815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2748800" y="550537"/>
            <a:ext cx="4427934" cy="674255"/>
          </a:xfrm>
          <a:prstGeom prst="rect">
            <a:avLst/>
          </a:prstGeom>
          <a:ln cap="flat" algn="ctr"/>
        </p:spPr>
        <p:txBody>
          <a:bodyPr>
            <a:normAutofit fontScale="90000"/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zh-CN" altLang="en-US" sz="27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足球比赛中的数学知识</a:t>
            </a:r>
            <a:br>
              <a:rPr lang="zh-CN" altLang="en-US" sz="27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</a:br>
            <a:endParaRPr lang="zh-CN" altLang="en-US" sz="2700" b="1" dirty="0">
              <a:solidFill>
                <a:srgbClr val="0000FF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051" name="Rectangle 3">
            <a:extLst>
              <a:ext uri="{FF2B5EF4-FFF2-40B4-BE49-F238E27FC236}">
                <a16:creationId xmlns="" xmlns:a16="http://schemas.microsoft.com/office/drawing/2014/main" id="{7E7ED02C-FFA0-4961-B282-73BACC6B79C3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566494" y="989901"/>
            <a:ext cx="7901818" cy="1731243"/>
          </a:xfrm>
          <a:prstGeom prst="rect">
            <a:avLst/>
          </a:prstGeom>
        </p:spPr>
        <p:txBody>
          <a:bodyPr anchor="b"/>
          <a:lstStyle/>
          <a:p>
            <a:pPr marL="609600" indent="-609600" defTabSz="914400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70000"/>
              <a:buFont typeface="Wingdings 2" panose="05020102010507070707"/>
              <a:buNone/>
              <a:defRPr/>
            </a:pPr>
            <a:r>
              <a:rPr lang="en-US" altLang="zh-CN" b="1" dirty="0">
                <a:solidFill>
                  <a:schemeClr val="tx2">
                    <a:shade val="75000"/>
                  </a:schemeClr>
                </a:solidFill>
                <a:ea typeface="楷体" panose="02010609060101010101" pitchFamily="49" charset="-122"/>
              </a:rPr>
              <a:t>          </a:t>
            </a:r>
            <a:r>
              <a:rPr lang="zh-CN" altLang="en-US" b="1" dirty="0" smtClean="0">
                <a:ea typeface="楷体" panose="02010609060101010101" pitchFamily="49" charset="-122"/>
              </a:rPr>
              <a:t>在</a:t>
            </a:r>
            <a:r>
              <a:rPr lang="zh-CN" altLang="en-US" b="1" dirty="0">
                <a:ea typeface="楷体" panose="02010609060101010101" pitchFamily="49" charset="-122"/>
              </a:rPr>
              <a:t>绿茵场</a:t>
            </a:r>
            <a:r>
              <a:rPr lang="zh-CN" altLang="en-US" b="1" dirty="0" smtClean="0">
                <a:ea typeface="楷体" panose="02010609060101010101" pitchFamily="49" charset="-122"/>
              </a:rPr>
              <a:t>上，足球员在</a:t>
            </a:r>
            <a:r>
              <a:rPr lang="en-US" altLang="zh-CN" b="1" i="1" dirty="0">
                <a:ea typeface="楷体" panose="02010609060101010101" pitchFamily="49" charset="-122"/>
              </a:rPr>
              <a:t>E</a:t>
            </a:r>
            <a:r>
              <a:rPr lang="zh-CN" altLang="en-US" b="1" dirty="0">
                <a:ea typeface="楷体" panose="02010609060101010101" pitchFamily="49" charset="-122"/>
              </a:rPr>
              <a:t>处受到阻挡需要传</a:t>
            </a:r>
            <a:r>
              <a:rPr lang="zh-CN" altLang="en-US" b="1" dirty="0" smtClean="0">
                <a:ea typeface="楷体" panose="02010609060101010101" pitchFamily="49" charset="-122"/>
              </a:rPr>
              <a:t>球，请帮</a:t>
            </a:r>
            <a:endParaRPr lang="en-US" altLang="zh-CN" b="1" dirty="0" smtClean="0">
              <a:ea typeface="楷体" panose="02010609060101010101" pitchFamily="49" charset="-122"/>
            </a:endParaRPr>
          </a:p>
          <a:p>
            <a:pPr marL="609600" indent="-609600" defTabSz="914400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70000"/>
              <a:buFont typeface="Wingdings 2" panose="05020102010507070707"/>
              <a:buNone/>
              <a:defRPr/>
            </a:pPr>
            <a:r>
              <a:rPr lang="zh-CN" altLang="en-US" b="1" dirty="0" smtClean="0">
                <a:ea typeface="楷体" panose="02010609060101010101" pitchFamily="49" charset="-122"/>
              </a:rPr>
              <a:t>助</a:t>
            </a:r>
            <a:r>
              <a:rPr lang="zh-CN" altLang="en-US" b="1" dirty="0">
                <a:ea typeface="楷体" panose="02010609060101010101" pitchFamily="49" charset="-122"/>
              </a:rPr>
              <a:t>作出选</a:t>
            </a:r>
            <a:r>
              <a:rPr lang="zh-CN" altLang="en-US" b="1" dirty="0" smtClean="0">
                <a:ea typeface="楷体" panose="02010609060101010101" pitchFamily="49" charset="-122"/>
              </a:rPr>
              <a:t>择，应</a:t>
            </a:r>
            <a:r>
              <a:rPr lang="zh-CN" altLang="en-US" b="1" dirty="0">
                <a:ea typeface="楷体" panose="02010609060101010101" pitchFamily="49" charset="-122"/>
              </a:rPr>
              <a:t>传给在</a:t>
            </a:r>
            <a:r>
              <a:rPr lang="en-US" altLang="zh-CN" b="1" i="1" dirty="0">
                <a:ea typeface="楷体" panose="02010609060101010101" pitchFamily="49" charset="-122"/>
              </a:rPr>
              <a:t>B</a:t>
            </a:r>
            <a:r>
              <a:rPr lang="zh-CN" altLang="en-US" b="1" dirty="0">
                <a:ea typeface="楷体" panose="02010609060101010101" pitchFamily="49" charset="-122"/>
              </a:rPr>
              <a:t>处的球员还是</a:t>
            </a:r>
            <a:r>
              <a:rPr lang="en-US" altLang="zh-CN" b="1" i="1" dirty="0">
                <a:ea typeface="楷体" panose="02010609060101010101" pitchFamily="49" charset="-122"/>
              </a:rPr>
              <a:t>C</a:t>
            </a:r>
            <a:r>
              <a:rPr lang="zh-CN" altLang="en-US" b="1" dirty="0">
                <a:ea typeface="楷体" panose="02010609060101010101" pitchFamily="49" charset="-122"/>
              </a:rPr>
              <a:t>处的球</a:t>
            </a:r>
            <a:r>
              <a:rPr lang="zh-CN" altLang="en-US" b="1" dirty="0" smtClean="0">
                <a:ea typeface="楷体" panose="02010609060101010101" pitchFamily="49" charset="-122"/>
              </a:rPr>
              <a:t>员，其射</a:t>
            </a:r>
            <a:endParaRPr lang="en-US" altLang="zh-CN" b="1" dirty="0" smtClean="0">
              <a:ea typeface="楷体" panose="02010609060101010101" pitchFamily="49" charset="-122"/>
            </a:endParaRPr>
          </a:p>
          <a:p>
            <a:pPr marL="609600" indent="-609600" defTabSz="914400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70000"/>
              <a:buFont typeface="Wingdings 2" panose="05020102010507070707"/>
              <a:buNone/>
              <a:defRPr/>
            </a:pPr>
            <a:r>
              <a:rPr lang="zh-CN" altLang="en-US" b="1" dirty="0" smtClean="0">
                <a:ea typeface="楷体" panose="02010609060101010101" pitchFamily="49" charset="-122"/>
              </a:rPr>
              <a:t>门</a:t>
            </a:r>
            <a:r>
              <a:rPr lang="zh-CN" altLang="en-US" b="1" dirty="0">
                <a:ea typeface="楷体" panose="02010609060101010101" pitchFamily="49" charset="-122"/>
              </a:rPr>
              <a:t>不易射</a:t>
            </a:r>
            <a:r>
              <a:rPr lang="zh-CN" altLang="en-US" b="1" dirty="0" smtClean="0">
                <a:ea typeface="楷体" panose="02010609060101010101" pitchFamily="49" charset="-122"/>
              </a:rPr>
              <a:t>偏？（</a:t>
            </a:r>
            <a:r>
              <a:rPr lang="zh-CN" altLang="en-US" b="1" dirty="0">
                <a:ea typeface="楷体" panose="02010609060101010101" pitchFamily="49" charset="-122"/>
              </a:rPr>
              <a:t>不考虑其他因素）</a:t>
            </a:r>
          </a:p>
        </p:txBody>
      </p:sp>
      <p:grpSp>
        <p:nvGrpSpPr>
          <p:cNvPr id="50204" name="组合 1">
            <a:extLst>
              <a:ext uri="{FF2B5EF4-FFF2-40B4-BE49-F238E27FC236}">
                <a16:creationId xmlns="" xmlns:a16="http://schemas.microsoft.com/office/drawing/2014/main" id="{0A5C7E5C-344B-4180-8742-32F000EFD4B6}"/>
              </a:ext>
            </a:extLst>
          </p:cNvPr>
          <p:cNvGrpSpPr>
            <a:grpSpLocks/>
          </p:cNvGrpSpPr>
          <p:nvPr/>
        </p:nvGrpSpPr>
        <p:grpSpPr bwMode="auto">
          <a:xfrm>
            <a:off x="-9001" y="-21977"/>
            <a:ext cx="2006600" cy="493712"/>
            <a:chOff x="100" y="40"/>
            <a:chExt cx="3160" cy="778"/>
          </a:xfrm>
        </p:grpSpPr>
        <p:cxnSp>
          <p:nvCxnSpPr>
            <p:cNvPr id="11" name="直线连接符 10">
              <a:extLst>
                <a:ext uri="{FF2B5EF4-FFF2-40B4-BE49-F238E27FC236}">
                  <a16:creationId xmlns="" xmlns:a16="http://schemas.microsoft.com/office/drawing/2014/main" id="{B85459B8-22F2-4C9C-937E-D679164D1298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206" name="文本框 18">
              <a:extLst>
                <a:ext uri="{FF2B5EF4-FFF2-40B4-BE49-F238E27FC236}">
                  <a16:creationId xmlns="" xmlns:a16="http://schemas.microsoft.com/office/drawing/2014/main" id="{87C7615A-224F-475E-BD73-E0E88E10F5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18" name="Freeform 74">
              <a:extLst>
                <a:ext uri="{FF2B5EF4-FFF2-40B4-BE49-F238E27FC236}">
                  <a16:creationId xmlns="" xmlns:a16="http://schemas.microsoft.com/office/drawing/2014/main" id="{6AB4DF8D-5B18-484B-9262-871924B5450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33" name="Picture 1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97" t="4953" r="14086" b="12288"/>
          <a:stretch/>
        </p:blipFill>
        <p:spPr bwMode="auto">
          <a:xfrm>
            <a:off x="2189899" y="497822"/>
            <a:ext cx="550069" cy="5715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421" y="2845428"/>
            <a:ext cx="4680204" cy="2025396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文本框 99">
            <a:extLst>
              <a:ext uri="{FF2B5EF4-FFF2-40B4-BE49-F238E27FC236}">
                <a16:creationId xmlns="" xmlns:a16="http://schemas.microsoft.com/office/drawing/2014/main" id="{4F78591B-A40B-4272-B3C2-77F18B8864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393" y="657516"/>
            <a:ext cx="6042025" cy="280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延长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BP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交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于点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E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则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BPC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PEC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分别为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PCE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ABE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的外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角， 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BPC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PEC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PCE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PEC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ABE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PEC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BPC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－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PCE</a:t>
            </a:r>
          </a:p>
          <a:p>
            <a:pPr>
              <a:lnSpc>
                <a:spcPct val="120000"/>
              </a:lnSpc>
            </a:pP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               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150°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－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30°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120°.</a:t>
            </a: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PEC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－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ABE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120°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－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20°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100°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</a:p>
        </p:txBody>
      </p:sp>
      <p:pic>
        <p:nvPicPr>
          <p:cNvPr id="41986" name="图片 -2147482619">
            <a:extLst>
              <a:ext uri="{FF2B5EF4-FFF2-40B4-BE49-F238E27FC236}">
                <a16:creationId xmlns="" xmlns:a16="http://schemas.microsoft.com/office/drawing/2014/main" id="{3FBA2108-585A-4439-B0C0-A8D9903187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209" y="1649530"/>
            <a:ext cx="301307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29A1ABB-C543-4834-B830-55A6B9FAE49E}"/>
              </a:ext>
            </a:extLst>
          </p:cNvPr>
          <p:cNvSpPr txBox="1"/>
          <p:nvPr/>
        </p:nvSpPr>
        <p:spPr>
          <a:xfrm>
            <a:off x="815394" y="3609340"/>
            <a:ext cx="7741276" cy="1200329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400" b="1" noProof="1">
                <a:ln/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方法点拨：</a:t>
            </a:r>
            <a:r>
              <a:rPr lang="zh-CN" altLang="en-US" sz="2400" b="1" noProof="1">
                <a:ln/>
              </a:rPr>
              <a:t>求角的度</a:t>
            </a:r>
            <a:r>
              <a:rPr lang="zh-CN" altLang="en-US" sz="2400" b="1" noProof="1" smtClean="0">
                <a:ln/>
              </a:rPr>
              <a:t>数</a:t>
            </a:r>
            <a:r>
              <a:rPr lang="zh-CN" altLang="en-US" sz="2400" b="1" noProof="1">
                <a:ln/>
              </a:rPr>
              <a:t>，常</a:t>
            </a:r>
            <a:r>
              <a:rPr lang="zh-CN" altLang="en-US" sz="2400" b="1" noProof="1" smtClean="0">
                <a:ln/>
              </a:rPr>
              <a:t>连接并延长</a:t>
            </a:r>
            <a:r>
              <a:rPr lang="zh-CN" altLang="en-US" sz="2400" b="1" noProof="1">
                <a:ln/>
              </a:rPr>
              <a:t>或延长三角形的边</a:t>
            </a:r>
            <a:r>
              <a:rPr lang="zh-CN" altLang="en-US" sz="2400" b="1" noProof="1" smtClean="0">
                <a:ln/>
              </a:rPr>
              <a:t>长，通</a:t>
            </a:r>
            <a:r>
              <a:rPr lang="zh-CN" altLang="en-US" sz="2400" b="1" noProof="1">
                <a:ln/>
              </a:rPr>
              <a:t>过构造三角形的外</a:t>
            </a:r>
            <a:r>
              <a:rPr lang="zh-CN" altLang="en-US" sz="2400" b="1" noProof="1" smtClean="0">
                <a:ln/>
              </a:rPr>
              <a:t>角，利</a:t>
            </a:r>
            <a:r>
              <a:rPr lang="zh-CN" altLang="en-US" sz="2400" b="1" noProof="1">
                <a:ln/>
              </a:rPr>
              <a:t>用外角的性质解决</a:t>
            </a:r>
            <a:r>
              <a:rPr lang="en-US" altLang="zh-CN" sz="2400" b="1" noProof="1">
                <a:ln/>
              </a:rPr>
              <a:t>.</a:t>
            </a:r>
          </a:p>
        </p:txBody>
      </p:sp>
      <p:grpSp>
        <p:nvGrpSpPr>
          <p:cNvPr id="12" name="组合 2">
            <a:extLst>
              <a:ext uri="{FF2B5EF4-FFF2-40B4-BE49-F238E27FC236}">
                <a16:creationId xmlns="" xmlns:a16="http://schemas.microsoft.com/office/drawing/2014/main" id="{24F10BDA-27F8-4B6A-BBC6-A2B83676CEA0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22443"/>
            <a:ext cx="2006600" cy="477837"/>
            <a:chOff x="123" y="40"/>
            <a:chExt cx="3160" cy="752"/>
          </a:xfrm>
        </p:grpSpPr>
        <p:cxnSp>
          <p:nvCxnSpPr>
            <p:cNvPr id="14" name="直线连接符 23">
              <a:extLst>
                <a:ext uri="{FF2B5EF4-FFF2-40B4-BE49-F238E27FC236}">
                  <a16:creationId xmlns="" xmlns:a16="http://schemas.microsoft.com/office/drawing/2014/main" id="{DFDADDE5-DF9C-4922-BA69-356BCA58FD6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>
              <a:extLst>
                <a:ext uri="{FF2B5EF4-FFF2-40B4-BE49-F238E27FC236}">
                  <a16:creationId xmlns="" xmlns:a16="http://schemas.microsoft.com/office/drawing/2014/main" id="{A864A930-E3CC-45FE-B387-AB0C342DC3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6" name="Freeform 74">
              <a:extLst>
                <a:ext uri="{FF2B5EF4-FFF2-40B4-BE49-F238E27FC236}">
                  <a16:creationId xmlns="" xmlns:a16="http://schemas.microsoft.com/office/drawing/2014/main" id="{7BA6E1F5-A060-481B-A5D5-ECDFE47173D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19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19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419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19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>
            <a:extLst>
              <a:ext uri="{FF2B5EF4-FFF2-40B4-BE49-F238E27FC236}">
                <a16:creationId xmlns="" xmlns:a16="http://schemas.microsoft.com/office/drawing/2014/main" id="{F705EBF4-F015-440C-A3CD-B2CB977A90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666" y="673189"/>
            <a:ext cx="8382888" cy="11264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1" lang="zh-CN" altLang="en-US" sz="2800" b="1" dirty="0" smtClean="0">
                <a:latin typeface="+mn-lt"/>
                <a:ea typeface="楷体" panose="02010609060101010101" pitchFamily="49" charset="-122"/>
              </a:rPr>
              <a:t>                  如图，</a:t>
            </a:r>
            <a:r>
              <a:rPr kumimoji="1" lang="en-US" altLang="zh-CN" sz="28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kumimoji="1" lang="en-US" altLang="zh-CN" sz="28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kumimoji="1" lang="en-US" altLang="zh-CN" sz="2800" b="1" dirty="0">
                <a:latin typeface="+mn-lt"/>
                <a:ea typeface="楷体" panose="02010609060101010101" pitchFamily="49" charset="-122"/>
              </a:rPr>
              <a:t>=51</a:t>
            </a:r>
            <a:r>
              <a:rPr kumimoji="1" lang="zh-CN" altLang="en-US" sz="2800" b="1" dirty="0" smtClean="0">
                <a:latin typeface="+mn-lt"/>
                <a:ea typeface="楷体" panose="02010609060101010101" pitchFamily="49" charset="-122"/>
              </a:rPr>
              <a:t>°，</a:t>
            </a:r>
            <a:r>
              <a:rPr kumimoji="1" lang="en-US" altLang="zh-CN" sz="28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kumimoji="1" lang="en-US" altLang="zh-CN" sz="28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kumimoji="1" lang="en-US" altLang="zh-CN" sz="2800" b="1" dirty="0">
                <a:latin typeface="+mn-lt"/>
                <a:ea typeface="楷体" panose="02010609060101010101" pitchFamily="49" charset="-122"/>
              </a:rPr>
              <a:t>=20</a:t>
            </a:r>
            <a:r>
              <a:rPr kumimoji="1" lang="zh-CN" altLang="zh-CN" sz="28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kumimoji="1" lang="zh-CN" altLang="en-US" sz="28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kumimoji="1" lang="en-US" altLang="zh-CN" sz="28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kumimoji="1" lang="en-US" altLang="zh-CN" sz="28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kumimoji="1" lang="en-US" altLang="zh-CN" sz="2800" b="1" dirty="0">
                <a:latin typeface="+mn-lt"/>
                <a:ea typeface="楷体" panose="02010609060101010101" pitchFamily="49" charset="-122"/>
              </a:rPr>
              <a:t>=30</a:t>
            </a:r>
            <a:r>
              <a:rPr kumimoji="1" lang="zh-CN" altLang="en-US" sz="2800" b="1" dirty="0" smtClean="0">
                <a:latin typeface="+mn-lt"/>
                <a:ea typeface="楷体" panose="02010609060101010101" pitchFamily="49" charset="-122"/>
              </a:rPr>
              <a:t>°，求</a:t>
            </a:r>
            <a:r>
              <a:rPr kumimoji="1" lang="zh-CN" altLang="en-US" sz="28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kumimoji="1" lang="en-US" altLang="zh-CN" sz="28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BDC</a:t>
            </a:r>
            <a:r>
              <a:rPr kumimoji="1" lang="zh-CN" altLang="en-US" sz="28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的度数</a:t>
            </a:r>
            <a:r>
              <a:rPr kumimoji="1" lang="en-US" altLang="zh-CN" sz="28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70658" name="组合 32">
            <a:extLst>
              <a:ext uri="{FF2B5EF4-FFF2-40B4-BE49-F238E27FC236}">
                <a16:creationId xmlns="" xmlns:a16="http://schemas.microsoft.com/office/drawing/2014/main" id="{3DC316E7-BA0B-4275-B874-44913D958558}"/>
              </a:ext>
            </a:extLst>
          </p:cNvPr>
          <p:cNvGrpSpPr>
            <a:grpSpLocks/>
          </p:cNvGrpSpPr>
          <p:nvPr/>
        </p:nvGrpSpPr>
        <p:grpSpPr bwMode="auto">
          <a:xfrm>
            <a:off x="2792413" y="1417638"/>
            <a:ext cx="3459162" cy="2733675"/>
            <a:chOff x="1691680" y="2391494"/>
            <a:chExt cx="4609880" cy="3648353"/>
          </a:xfrm>
        </p:grpSpPr>
        <p:cxnSp>
          <p:nvCxnSpPr>
            <p:cNvPr id="70659" name="直接连接符 12">
              <a:extLst>
                <a:ext uri="{FF2B5EF4-FFF2-40B4-BE49-F238E27FC236}">
                  <a16:creationId xmlns="" xmlns:a16="http://schemas.microsoft.com/office/drawing/2014/main" id="{6155E306-8EF2-4553-91F2-80933A1910A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1979712" y="2852936"/>
              <a:ext cx="2160240" cy="252028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0660" name="直接连接符 14">
              <a:extLst>
                <a:ext uri="{FF2B5EF4-FFF2-40B4-BE49-F238E27FC236}">
                  <a16:creationId xmlns="" xmlns:a16="http://schemas.microsoft.com/office/drawing/2014/main" id="{653D8CCB-44DE-443E-9356-327B84980BD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139952" y="2852936"/>
              <a:ext cx="1728192" cy="280831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0661" name="直接连接符 17">
              <a:extLst>
                <a:ext uri="{FF2B5EF4-FFF2-40B4-BE49-F238E27FC236}">
                  <a16:creationId xmlns="" xmlns:a16="http://schemas.microsoft.com/office/drawing/2014/main" id="{2E5660D6-4B22-4E8C-93CD-884FFDFEE8D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979712" y="4437112"/>
              <a:ext cx="1944216" cy="93610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0662" name="直接连接符 19">
              <a:extLst>
                <a:ext uri="{FF2B5EF4-FFF2-40B4-BE49-F238E27FC236}">
                  <a16:creationId xmlns="" xmlns:a16="http://schemas.microsoft.com/office/drawing/2014/main" id="{AC6DD003-DC37-4C9D-9EF0-7886D8A54CE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923928" y="4437112"/>
              <a:ext cx="1944216" cy="122413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0663" name="TextBox 21">
              <a:extLst>
                <a:ext uri="{FF2B5EF4-FFF2-40B4-BE49-F238E27FC236}">
                  <a16:creationId xmlns="" xmlns:a16="http://schemas.microsoft.com/office/drawing/2014/main" id="{8E41B69C-66BF-4C87-A330-976BD81DBF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5936" y="2391494"/>
              <a:ext cx="480860" cy="552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A</a:t>
              </a:r>
              <a:endParaRPr lang="en-US" altLang="zh-CN" sz="21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664" name="TextBox 22">
              <a:extLst>
                <a:ext uri="{FF2B5EF4-FFF2-40B4-BE49-F238E27FC236}">
                  <a16:creationId xmlns="" xmlns:a16="http://schemas.microsoft.com/office/drawing/2014/main" id="{F619FAF2-796C-4F78-AED0-E0746712F9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91680" y="5271591"/>
              <a:ext cx="480860" cy="552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B</a:t>
              </a:r>
              <a:endParaRPr lang="en-US" altLang="zh-CN" sz="21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665" name="TextBox 23">
              <a:extLst>
                <a:ext uri="{FF2B5EF4-FFF2-40B4-BE49-F238E27FC236}">
                  <a16:creationId xmlns="" xmlns:a16="http://schemas.microsoft.com/office/drawing/2014/main" id="{0127E108-1C15-48C2-A441-5F84110DBD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20700" y="5487615"/>
              <a:ext cx="480860" cy="552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C</a:t>
              </a:r>
              <a:endParaRPr lang="en-US" altLang="zh-CN" sz="21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666" name="TextBox 24">
              <a:extLst>
                <a:ext uri="{FF2B5EF4-FFF2-40B4-BE49-F238E27FC236}">
                  <a16:creationId xmlns="" xmlns:a16="http://schemas.microsoft.com/office/drawing/2014/main" id="{3FEA7A50-A8EE-4029-A7BE-15A440F4B7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8295" y="4479756"/>
              <a:ext cx="360377" cy="552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D</a:t>
              </a:r>
              <a:endParaRPr lang="en-US" altLang="zh-CN" sz="21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667" name="TextBox 25">
              <a:extLst>
                <a:ext uri="{FF2B5EF4-FFF2-40B4-BE49-F238E27FC236}">
                  <a16:creationId xmlns="" xmlns:a16="http://schemas.microsoft.com/office/drawing/2014/main" id="{3D49AD07-E6E1-42E2-85C5-3F0F5CB69E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8832489">
              <a:off x="2218664" y="4846782"/>
              <a:ext cx="391111" cy="491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(</a:t>
              </a:r>
              <a:endPara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668" name="TextBox 27">
              <a:extLst>
                <a:ext uri="{FF2B5EF4-FFF2-40B4-BE49-F238E27FC236}">
                  <a16:creationId xmlns="" xmlns:a16="http://schemas.microsoft.com/office/drawing/2014/main" id="{584F693F-4CC0-4504-9B2F-8A3C556062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2414102">
              <a:off x="5303633" y="5020220"/>
              <a:ext cx="359846" cy="491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(</a:t>
              </a:r>
              <a:endPara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669" name="TextBox 28">
              <a:extLst>
                <a:ext uri="{FF2B5EF4-FFF2-40B4-BE49-F238E27FC236}">
                  <a16:creationId xmlns="" xmlns:a16="http://schemas.microsoft.com/office/drawing/2014/main" id="{0C76A5FD-55CB-45B5-9FC7-07A713323C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190779">
              <a:off x="3925938" y="2815822"/>
              <a:ext cx="360040" cy="491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(</a:t>
              </a:r>
              <a:endPara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670" name="TextBox 29">
              <a:extLst>
                <a:ext uri="{FF2B5EF4-FFF2-40B4-BE49-F238E27FC236}">
                  <a16:creationId xmlns="" xmlns:a16="http://schemas.microsoft.com/office/drawing/2014/main" id="{5AF3D539-9092-428A-B2F0-07E08D683D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2190" y="3212530"/>
              <a:ext cx="931244" cy="491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51 °</a:t>
              </a:r>
              <a:endPara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671" name="TextBox 30">
              <a:extLst>
                <a:ext uri="{FF2B5EF4-FFF2-40B4-BE49-F238E27FC236}">
                  <a16:creationId xmlns="" xmlns:a16="http://schemas.microsoft.com/office/drawing/2014/main" id="{B0CFA177-F25A-45F6-98D6-B5370D3FCA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5522" y="4509566"/>
              <a:ext cx="931244" cy="491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20 °</a:t>
              </a:r>
              <a:endPara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672" name="TextBox 31">
              <a:extLst>
                <a:ext uri="{FF2B5EF4-FFF2-40B4-BE49-F238E27FC236}">
                  <a16:creationId xmlns="" xmlns:a16="http://schemas.microsoft.com/office/drawing/2014/main" id="{3D85C5D2-140D-4BC7-BF6E-A8FC190500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2820000">
              <a:off x="4762350" y="4767885"/>
              <a:ext cx="931680" cy="491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30 °</a:t>
              </a:r>
              <a:endPara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6" name="Rectangle 4">
            <a:extLst>
              <a:ext uri="{FF2B5EF4-FFF2-40B4-BE49-F238E27FC236}">
                <a16:creationId xmlns="" xmlns:a16="http://schemas.microsoft.com/office/drawing/2014/main" id="{A1D41684-F92B-4F21-9CFF-FCC893C320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1579" y="4125782"/>
            <a:ext cx="7518414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思路点拨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zh-CN" altLang="en-US" sz="2400" b="1" dirty="0">
                <a:latin typeface="宋体" panose="02010600030101010101" pitchFamily="2" charset="-122"/>
              </a:rPr>
              <a:t>添加适当的辅助线将四边形问题转化为三角形问题</a:t>
            </a:r>
            <a:r>
              <a:rPr lang="en-US" altLang="zh-CN" sz="2400" b="1" dirty="0">
                <a:latin typeface="宋体" panose="02010600030101010101" pitchFamily="2" charset="-122"/>
              </a:rPr>
              <a:t>.</a:t>
            </a:r>
          </a:p>
        </p:txBody>
      </p:sp>
      <p:grpSp>
        <p:nvGrpSpPr>
          <p:cNvPr id="27" name="组合 1"/>
          <p:cNvGrpSpPr>
            <a:grpSpLocks/>
          </p:cNvGrpSpPr>
          <p:nvPr/>
        </p:nvGrpSpPr>
        <p:grpSpPr bwMode="auto">
          <a:xfrm>
            <a:off x="611188" y="598488"/>
            <a:ext cx="1498600" cy="566737"/>
            <a:chOff x="611188" y="598488"/>
            <a:chExt cx="1498600" cy="566737"/>
          </a:xfrm>
        </p:grpSpPr>
        <p:sp>
          <p:nvSpPr>
            <p:cNvPr id="28" name="圆角矩形 27">
              <a:extLst/>
            </p:cNvPr>
            <p:cNvSpPr/>
            <p:nvPr/>
          </p:nvSpPr>
          <p:spPr>
            <a:xfrm rot="20326116">
              <a:off x="1604963" y="719138"/>
              <a:ext cx="442912" cy="420687"/>
            </a:xfrm>
            <a:prstGeom prst="roundRect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29" name="圆角矩形 28">
              <a:extLst/>
            </p:cNvPr>
            <p:cNvSpPr/>
            <p:nvPr/>
          </p:nvSpPr>
          <p:spPr>
            <a:xfrm rot="319204">
              <a:off x="1119188" y="722313"/>
              <a:ext cx="441325" cy="420687"/>
            </a:xfrm>
            <a:prstGeom prst="roundRect">
              <a:avLst/>
            </a:prstGeom>
            <a:solidFill>
              <a:srgbClr val="02B3C5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30" name="圆角矩形 29">
              <a:extLst/>
            </p:cNvPr>
            <p:cNvSpPr/>
            <p:nvPr/>
          </p:nvSpPr>
          <p:spPr>
            <a:xfrm rot="21148334">
              <a:off x="646113" y="730250"/>
              <a:ext cx="441325" cy="420688"/>
            </a:xfrm>
            <a:prstGeom prst="roundRect">
              <a:avLst/>
            </a:prstGeom>
            <a:solidFill>
              <a:srgbClr val="F0747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Times New Roman"/>
                <a:ea typeface="微软雅黑"/>
              </a:endParaRPr>
            </a:p>
          </p:txBody>
        </p:sp>
        <p:sp>
          <p:nvSpPr>
            <p:cNvPr id="31" name="矩形 1"/>
            <p:cNvSpPr>
              <a:spLocks noChangeArrowheads="1"/>
            </p:cNvSpPr>
            <p:nvPr/>
          </p:nvSpPr>
          <p:spPr bwMode="auto">
            <a:xfrm>
              <a:off x="611188" y="598488"/>
              <a:ext cx="1498600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Tx/>
                <a:buNone/>
              </a:pPr>
              <a:r>
                <a:rPr lang="zh-CN" altLang="en-US" sz="2800" b="1" kern="0" dirty="0" smtClean="0">
                  <a:solidFill>
                    <a:prstClr val="white"/>
                  </a:solidFill>
                  <a:latin typeface="楷体" pitchFamily="49" charset="-122"/>
                  <a:ea typeface="楷体" pitchFamily="49" charset="-122"/>
                </a:rPr>
                <a:t>变式题</a:t>
              </a:r>
            </a:p>
          </p:txBody>
        </p:sp>
      </p:grpSp>
      <p:grpSp>
        <p:nvGrpSpPr>
          <p:cNvPr id="32" name="组合 2">
            <a:extLst>
              <a:ext uri="{FF2B5EF4-FFF2-40B4-BE49-F238E27FC236}">
                <a16:creationId xmlns="" xmlns:a16="http://schemas.microsoft.com/office/drawing/2014/main" id="{24F10BDA-27F8-4B6A-BBC6-A2B83676CEA0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22443"/>
            <a:ext cx="2006600" cy="477837"/>
            <a:chOff x="123" y="40"/>
            <a:chExt cx="3160" cy="752"/>
          </a:xfrm>
        </p:grpSpPr>
        <p:cxnSp>
          <p:nvCxnSpPr>
            <p:cNvPr id="33" name="直线连接符 23">
              <a:extLst>
                <a:ext uri="{FF2B5EF4-FFF2-40B4-BE49-F238E27FC236}">
                  <a16:creationId xmlns="" xmlns:a16="http://schemas.microsoft.com/office/drawing/2014/main" id="{DFDADDE5-DF9C-4922-BA69-356BCA58FD6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18">
              <a:extLst>
                <a:ext uri="{FF2B5EF4-FFF2-40B4-BE49-F238E27FC236}">
                  <a16:creationId xmlns="" xmlns:a16="http://schemas.microsoft.com/office/drawing/2014/main" id="{A864A930-E3CC-45FE-B387-AB0C342DC3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5" name="Freeform 74">
              <a:extLst>
                <a:ext uri="{FF2B5EF4-FFF2-40B4-BE49-F238E27FC236}">
                  <a16:creationId xmlns="" xmlns:a16="http://schemas.microsoft.com/office/drawing/2014/main" id="{7BA6E1F5-A060-481B-A5D5-ECDFE47173D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81" name="组合 32">
            <a:extLst>
              <a:ext uri="{FF2B5EF4-FFF2-40B4-BE49-F238E27FC236}">
                <a16:creationId xmlns="" xmlns:a16="http://schemas.microsoft.com/office/drawing/2014/main" id="{CA81A7C1-331B-4714-990D-EE56DB855008}"/>
              </a:ext>
            </a:extLst>
          </p:cNvPr>
          <p:cNvGrpSpPr>
            <a:grpSpLocks/>
          </p:cNvGrpSpPr>
          <p:nvPr/>
        </p:nvGrpSpPr>
        <p:grpSpPr bwMode="auto">
          <a:xfrm>
            <a:off x="5458808" y="770630"/>
            <a:ext cx="3432175" cy="2635250"/>
            <a:chOff x="1691680" y="2463279"/>
            <a:chExt cx="4576004" cy="3515605"/>
          </a:xfrm>
        </p:grpSpPr>
        <p:cxnSp>
          <p:nvCxnSpPr>
            <p:cNvPr id="71682" name="直接连接符 12">
              <a:extLst>
                <a:ext uri="{FF2B5EF4-FFF2-40B4-BE49-F238E27FC236}">
                  <a16:creationId xmlns="" xmlns:a16="http://schemas.microsoft.com/office/drawing/2014/main" id="{BDE9E121-E6D4-43A4-90AB-B6BD1A29417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1979712" y="2852936"/>
              <a:ext cx="2160240" cy="252028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683" name="直接连接符 14">
              <a:extLst>
                <a:ext uri="{FF2B5EF4-FFF2-40B4-BE49-F238E27FC236}">
                  <a16:creationId xmlns="" xmlns:a16="http://schemas.microsoft.com/office/drawing/2014/main" id="{F5EEAE8E-6C45-48A9-8160-D7143290934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139952" y="2852936"/>
              <a:ext cx="1728192" cy="280831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684" name="直接连接符 17">
              <a:extLst>
                <a:ext uri="{FF2B5EF4-FFF2-40B4-BE49-F238E27FC236}">
                  <a16:creationId xmlns="" xmlns:a16="http://schemas.microsoft.com/office/drawing/2014/main" id="{C6C7201F-D411-4F67-87F1-6BD9E1850E5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979712" y="4437112"/>
              <a:ext cx="1944216" cy="93610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685" name="直接连接符 19">
              <a:extLst>
                <a:ext uri="{FF2B5EF4-FFF2-40B4-BE49-F238E27FC236}">
                  <a16:creationId xmlns="" xmlns:a16="http://schemas.microsoft.com/office/drawing/2014/main" id="{6C3B7CCE-9C61-4E09-B3F3-186F30C050E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923928" y="4437112"/>
              <a:ext cx="1944216" cy="122413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686" name="TextBox 21">
              <a:extLst>
                <a:ext uri="{FF2B5EF4-FFF2-40B4-BE49-F238E27FC236}">
                  <a16:creationId xmlns="" xmlns:a16="http://schemas.microsoft.com/office/drawing/2014/main" id="{067CBB85-B799-45EE-9638-7308D59120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5936" y="2463279"/>
              <a:ext cx="446984" cy="491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687" name="TextBox 22">
              <a:extLst>
                <a:ext uri="{FF2B5EF4-FFF2-40B4-BE49-F238E27FC236}">
                  <a16:creationId xmlns="" xmlns:a16="http://schemas.microsoft.com/office/drawing/2014/main" id="{03F91CA5-7A92-4283-BB83-03E057F854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91680" y="5271591"/>
              <a:ext cx="446984" cy="491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688" name="TextBox 23">
              <a:extLst>
                <a:ext uri="{FF2B5EF4-FFF2-40B4-BE49-F238E27FC236}">
                  <a16:creationId xmlns="" xmlns:a16="http://schemas.microsoft.com/office/drawing/2014/main" id="{D032B356-26BB-49FE-BEDF-73DBB0A8B7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20700" y="5487615"/>
              <a:ext cx="446984" cy="491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689" name="TextBox 24">
              <a:extLst>
                <a:ext uri="{FF2B5EF4-FFF2-40B4-BE49-F238E27FC236}">
                  <a16:creationId xmlns="" xmlns:a16="http://schemas.microsoft.com/office/drawing/2014/main" id="{F0B7C700-2D54-48E0-83B9-DDBA923DF7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64168" y="4049681"/>
              <a:ext cx="360377" cy="491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D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690" name="TextBox 25">
              <a:extLst>
                <a:ext uri="{FF2B5EF4-FFF2-40B4-BE49-F238E27FC236}">
                  <a16:creationId xmlns="" xmlns:a16="http://schemas.microsoft.com/office/drawing/2014/main" id="{C9734CF2-94D9-4727-8DD7-C7497B7474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8832489">
              <a:off x="2227449" y="4853597"/>
              <a:ext cx="360040" cy="491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(</a:t>
              </a:r>
              <a:endPara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691" name="TextBox 27">
              <a:extLst>
                <a:ext uri="{FF2B5EF4-FFF2-40B4-BE49-F238E27FC236}">
                  <a16:creationId xmlns="" xmlns:a16="http://schemas.microsoft.com/office/drawing/2014/main" id="{166E6270-084B-43EA-9A68-CAD4989C88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3254102">
              <a:off x="5303527" y="5020342"/>
              <a:ext cx="360040" cy="491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(</a:t>
              </a:r>
              <a:endPara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692" name="TextBox 30">
              <a:extLst>
                <a:ext uri="{FF2B5EF4-FFF2-40B4-BE49-F238E27FC236}">
                  <a16:creationId xmlns="" xmlns:a16="http://schemas.microsoft.com/office/drawing/2014/main" id="{6F527601-FE35-45CC-8B8B-3E4649D7F8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5535" y="4509566"/>
              <a:ext cx="931216" cy="491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20 °</a:t>
              </a:r>
              <a:endPara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693" name="TextBox 31">
              <a:extLst>
                <a:ext uri="{FF2B5EF4-FFF2-40B4-BE49-F238E27FC236}">
                  <a16:creationId xmlns="" xmlns:a16="http://schemas.microsoft.com/office/drawing/2014/main" id="{6FCC4307-5D69-4F79-B63A-40AA1D4680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17823" y="4624189"/>
              <a:ext cx="931216" cy="491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30 °</a:t>
              </a:r>
              <a:endPara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F662B99A-4489-44BA-840B-D3F183DC62C3}"/>
              </a:ext>
            </a:extLst>
          </p:cNvPr>
          <p:cNvSpPr txBox="1"/>
          <p:nvPr/>
        </p:nvSpPr>
        <p:spPr>
          <a:xfrm>
            <a:off x="676567" y="751894"/>
            <a:ext cx="5727391" cy="33886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defRPr/>
            </a:pPr>
            <a:r>
              <a:rPr lang="zh-CN" altLang="en-US" sz="2100" b="1" noProof="1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解法一：</a:t>
            </a:r>
            <a:r>
              <a:rPr lang="zh-CN" altLang="en-US" sz="2100" b="1" noProof="1">
                <a:latin typeface="+mn-lt"/>
                <a:ea typeface="仿宋" panose="02010609060101010101" pitchFamily="49" charset="-122"/>
              </a:rPr>
              <a:t>连接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</a:rPr>
              <a:t>AD</a:t>
            </a:r>
            <a:r>
              <a:rPr lang="zh-CN" altLang="en-US" sz="2100" b="1" noProof="1">
                <a:latin typeface="+mn-lt"/>
                <a:ea typeface="仿宋" panose="02010609060101010101" pitchFamily="49" charset="-122"/>
              </a:rPr>
              <a:t>并延长于点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</a:rPr>
              <a:t>E</a:t>
            </a:r>
            <a:r>
              <a:rPr lang="en-US" altLang="zh-CN" sz="2100" b="1" noProof="1">
                <a:latin typeface="+mn-lt"/>
                <a:ea typeface="仿宋" panose="02010609060101010101" pitchFamily="49" charset="-122"/>
              </a:rPr>
              <a:t>.</a:t>
            </a:r>
          </a:p>
          <a:p>
            <a:pPr>
              <a:lnSpc>
                <a:spcPct val="170000"/>
              </a:lnSpc>
              <a:defRPr/>
            </a:pPr>
            <a:r>
              <a:rPr lang="zh-CN" altLang="en-US" sz="2100" b="1" noProof="1" smtClean="0">
                <a:latin typeface="+mn-lt"/>
                <a:ea typeface="仿宋" panose="02010609060101010101" pitchFamily="49" charset="-122"/>
              </a:rPr>
              <a:t>在</a:t>
            </a:r>
            <a:r>
              <a:rPr lang="zh-CN" altLang="en-US" sz="2100" b="1" noProof="1"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</a:rPr>
              <a:t>ABD</a:t>
            </a:r>
            <a:r>
              <a:rPr lang="zh-CN" altLang="en-US" sz="2100" b="1" noProof="1" smtClean="0">
                <a:latin typeface="+mn-lt"/>
                <a:ea typeface="仿宋" panose="02010609060101010101" pitchFamily="49" charset="-122"/>
              </a:rPr>
              <a:t>中，</a:t>
            </a:r>
            <a:r>
              <a:rPr lang="en-US" altLang="zh-CN" sz="2100" b="1" noProof="1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noProof="1">
                <a:latin typeface="+mn-lt"/>
                <a:ea typeface="仿宋" panose="02010609060101010101" pitchFamily="49" charset="-122"/>
              </a:rPr>
              <a:t>1+∠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</a:rPr>
              <a:t>ABD</a:t>
            </a:r>
            <a:r>
              <a:rPr lang="en-US" altLang="zh-CN" sz="2100" b="1" noProof="1">
                <a:latin typeface="+mn-lt"/>
                <a:ea typeface="仿宋" panose="02010609060101010101" pitchFamily="49" charset="-122"/>
              </a:rPr>
              <a:t>=∠</a:t>
            </a:r>
            <a:r>
              <a:rPr lang="en-US" altLang="zh-CN" sz="2100" b="1" noProof="1" smtClean="0"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100" b="1" noProof="1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noProof="1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70000"/>
              </a:lnSpc>
              <a:defRPr/>
            </a:pPr>
            <a:r>
              <a:rPr lang="zh-CN" altLang="en-US" sz="2100" b="1" noProof="1">
                <a:latin typeface="+mn-lt"/>
                <a:ea typeface="仿宋" panose="02010609060101010101" pitchFamily="49" charset="-122"/>
              </a:rPr>
              <a:t>在△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</a:rPr>
              <a:t>ACD</a:t>
            </a:r>
            <a:r>
              <a:rPr lang="zh-CN" altLang="en-US" sz="2100" b="1" noProof="1" smtClean="0">
                <a:latin typeface="+mn-lt"/>
                <a:ea typeface="仿宋" panose="02010609060101010101" pitchFamily="49" charset="-122"/>
              </a:rPr>
              <a:t>中，</a:t>
            </a:r>
            <a:r>
              <a:rPr lang="en-US" altLang="zh-CN" sz="2100" b="1" noProof="1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noProof="1">
                <a:latin typeface="+mn-lt"/>
                <a:ea typeface="仿宋" panose="02010609060101010101" pitchFamily="49" charset="-122"/>
              </a:rPr>
              <a:t>2+∠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</a:rPr>
              <a:t>ACD</a:t>
            </a:r>
            <a:r>
              <a:rPr lang="en-US" altLang="zh-CN" sz="2100" b="1" noProof="1">
                <a:latin typeface="+mn-lt"/>
                <a:ea typeface="仿宋" panose="02010609060101010101" pitchFamily="49" charset="-122"/>
              </a:rPr>
              <a:t>=∠4.</a:t>
            </a:r>
          </a:p>
          <a:p>
            <a:pPr>
              <a:lnSpc>
                <a:spcPct val="170000"/>
              </a:lnSpc>
              <a:defRPr/>
            </a:pPr>
            <a:r>
              <a:rPr lang="zh-CN" altLang="en-US" sz="2100" b="1" noProof="1">
                <a:latin typeface="+mn-lt"/>
                <a:ea typeface="仿宋" panose="02010609060101010101" pitchFamily="49" charset="-122"/>
              </a:rPr>
              <a:t>因为</a:t>
            </a:r>
            <a:r>
              <a:rPr lang="en-US" altLang="zh-CN" sz="2100" b="1" noProof="1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</a:rPr>
              <a:t>BD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C</a:t>
            </a:r>
            <a:r>
              <a:rPr lang="en-US" altLang="zh-CN" sz="2100" b="1" noProof="1">
                <a:latin typeface="+mn-lt"/>
                <a:ea typeface="仿宋" panose="02010609060101010101" pitchFamily="49" charset="-122"/>
              </a:rPr>
              <a:t>=∠3+∠</a:t>
            </a:r>
            <a:r>
              <a:rPr lang="en-US" altLang="zh-CN" sz="2100" b="1" noProof="1" smtClean="0">
                <a:latin typeface="+mn-lt"/>
                <a:ea typeface="仿宋" panose="02010609060101010101" pitchFamily="49" charset="-122"/>
              </a:rPr>
              <a:t>4</a:t>
            </a:r>
            <a:r>
              <a:rPr lang="zh-CN" altLang="en-US" sz="2100" b="1" noProof="1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noProof="1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</a:rPr>
              <a:t>BAC</a:t>
            </a:r>
            <a:r>
              <a:rPr lang="en-US" altLang="zh-CN" sz="2100" b="1" noProof="1">
                <a:latin typeface="+mn-lt"/>
                <a:ea typeface="仿宋" panose="02010609060101010101" pitchFamily="49" charset="-122"/>
              </a:rPr>
              <a:t>=∠1+∠</a:t>
            </a:r>
            <a:r>
              <a:rPr lang="en-US" altLang="zh-CN" sz="2100" b="1" noProof="1" smtClean="0"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noProof="1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noProof="1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70000"/>
              </a:lnSpc>
              <a:defRPr/>
            </a:pPr>
            <a:r>
              <a:rPr lang="zh-CN" altLang="en-US" sz="2100" b="1" noProof="1">
                <a:latin typeface="+mn-lt"/>
                <a:ea typeface="仿宋" panose="02010609060101010101" pitchFamily="49" charset="-122"/>
              </a:rPr>
              <a:t>所以</a:t>
            </a:r>
            <a:r>
              <a:rPr lang="en-US" altLang="zh-CN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∠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BDC</a:t>
            </a:r>
            <a:r>
              <a:rPr lang="en-US" altLang="zh-CN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=∠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BAC</a:t>
            </a:r>
            <a:r>
              <a:rPr lang="en-US" altLang="zh-CN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+∠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ABD</a:t>
            </a:r>
            <a:r>
              <a:rPr lang="en-US" altLang="zh-CN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+∠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ACD</a:t>
            </a:r>
          </a:p>
          <a:p>
            <a:pPr>
              <a:lnSpc>
                <a:spcPct val="170000"/>
              </a:lnSpc>
              <a:defRPr/>
            </a:pPr>
            <a:r>
              <a:rPr lang="zh-CN" altLang="en-US" sz="2100" b="1" noProof="1"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noProof="1" smtClean="0">
                <a:latin typeface="+mn-lt"/>
                <a:ea typeface="仿宋" panose="02010609060101010101" pitchFamily="49" charset="-122"/>
              </a:rPr>
              <a:t>                   </a:t>
            </a:r>
            <a:r>
              <a:rPr lang="en-US" altLang="zh-CN" sz="2100" b="1" noProof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51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 </a:t>
            </a:r>
            <a:r>
              <a:rPr lang="en-US" altLang="zh-CN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+20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+30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=101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D576E622-2EBB-449E-849C-92A49A29F09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025671" y="1059555"/>
            <a:ext cx="269875" cy="2268537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03" name="文本框 10">
            <a:extLst>
              <a:ext uri="{FF2B5EF4-FFF2-40B4-BE49-F238E27FC236}">
                <a16:creationId xmlns="" xmlns:a16="http://schemas.microsoft.com/office/drawing/2014/main" id="{67334B9E-46C3-4283-B1D2-CC854692DD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7721" y="3255067"/>
            <a:ext cx="4492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r>
              <a:rPr lang="en-US" altLang="zh-CN" sz="100"/>
              <a:t> </a:t>
            </a:r>
          </a:p>
        </p:txBody>
      </p:sp>
      <p:sp>
        <p:nvSpPr>
          <p:cNvPr id="4110" name="文本框 17">
            <a:extLst>
              <a:ext uri="{FF2B5EF4-FFF2-40B4-BE49-F238E27FC236}">
                <a16:creationId xmlns="" xmlns:a16="http://schemas.microsoft.com/office/drawing/2014/main" id="{FDC54B45-2C61-40A5-B24E-1952F1BC10A1}"/>
              </a:ext>
            </a:extLst>
          </p:cNvPr>
          <p:cNvSpPr txBox="1">
            <a:spLocks noChangeArrowheads="1"/>
          </p:cNvSpPr>
          <p:nvPr/>
        </p:nvSpPr>
        <p:spPr bwMode="auto">
          <a:xfrm rot="4860000">
            <a:off x="7182833" y="1315143"/>
            <a:ext cx="409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</p:txBody>
      </p:sp>
      <p:sp>
        <p:nvSpPr>
          <p:cNvPr id="4" name="文本框 17">
            <a:extLst>
              <a:ext uri="{FF2B5EF4-FFF2-40B4-BE49-F238E27FC236}">
                <a16:creationId xmlns="" xmlns:a16="http://schemas.microsoft.com/office/drawing/2014/main" id="{2B01ACCA-55D7-45B2-943E-E0A75F2724D3}"/>
              </a:ext>
            </a:extLst>
          </p:cNvPr>
          <p:cNvSpPr txBox="1">
            <a:spLocks noChangeArrowheads="1"/>
          </p:cNvSpPr>
          <p:nvPr/>
        </p:nvSpPr>
        <p:spPr bwMode="auto">
          <a:xfrm rot="8760000">
            <a:off x="6806596" y="1261167"/>
            <a:ext cx="508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</p:txBody>
      </p:sp>
      <p:sp>
        <p:nvSpPr>
          <p:cNvPr id="5" name="文本框 17">
            <a:extLst>
              <a:ext uri="{FF2B5EF4-FFF2-40B4-BE49-F238E27FC236}">
                <a16:creationId xmlns="" xmlns:a16="http://schemas.microsoft.com/office/drawing/2014/main" id="{99AFF1A2-179D-4611-BDDF-7F1252B0C186}"/>
              </a:ext>
            </a:extLst>
          </p:cNvPr>
          <p:cNvSpPr txBox="1">
            <a:spLocks noChangeArrowheads="1"/>
          </p:cNvSpPr>
          <p:nvPr/>
        </p:nvSpPr>
        <p:spPr bwMode="auto">
          <a:xfrm rot="-180000">
            <a:off x="6928833" y="1343717"/>
            <a:ext cx="3444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6" name="文本框 17">
            <a:extLst>
              <a:ext uri="{FF2B5EF4-FFF2-40B4-BE49-F238E27FC236}">
                <a16:creationId xmlns="" xmlns:a16="http://schemas.microsoft.com/office/drawing/2014/main" id="{C9CF117E-9CE4-4CBD-8C97-3430EB03F3A2}"/>
              </a:ext>
            </a:extLst>
          </p:cNvPr>
          <p:cNvSpPr txBox="1">
            <a:spLocks noChangeArrowheads="1"/>
          </p:cNvSpPr>
          <p:nvPr/>
        </p:nvSpPr>
        <p:spPr bwMode="auto">
          <a:xfrm rot="-180000">
            <a:off x="7251096" y="1377055"/>
            <a:ext cx="4079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7" name="文本框 17">
            <a:extLst>
              <a:ext uri="{FF2B5EF4-FFF2-40B4-BE49-F238E27FC236}">
                <a16:creationId xmlns="" xmlns:a16="http://schemas.microsoft.com/office/drawing/2014/main" id="{C626D95A-CEBC-434A-81AE-06688532930B}"/>
              </a:ext>
            </a:extLst>
          </p:cNvPr>
          <p:cNvSpPr txBox="1">
            <a:spLocks noChangeArrowheads="1"/>
          </p:cNvSpPr>
          <p:nvPr/>
        </p:nvSpPr>
        <p:spPr bwMode="auto">
          <a:xfrm rot="8760000">
            <a:off x="6673246" y="2332730"/>
            <a:ext cx="508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</p:txBody>
      </p:sp>
      <p:sp>
        <p:nvSpPr>
          <p:cNvPr id="8" name="文本框 17">
            <a:extLst>
              <a:ext uri="{FF2B5EF4-FFF2-40B4-BE49-F238E27FC236}">
                <a16:creationId xmlns="" xmlns:a16="http://schemas.microsoft.com/office/drawing/2014/main" id="{3B94BD4C-6A2F-404A-BCD5-06B027C20F3A}"/>
              </a:ext>
            </a:extLst>
          </p:cNvPr>
          <p:cNvSpPr txBox="1">
            <a:spLocks noChangeArrowheads="1"/>
          </p:cNvSpPr>
          <p:nvPr/>
        </p:nvSpPr>
        <p:spPr bwMode="auto">
          <a:xfrm rot="-180000">
            <a:off x="6816121" y="2347017"/>
            <a:ext cx="3476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9" name="文本框 17">
            <a:extLst>
              <a:ext uri="{FF2B5EF4-FFF2-40B4-BE49-F238E27FC236}">
                <a16:creationId xmlns="" xmlns:a16="http://schemas.microsoft.com/office/drawing/2014/main" id="{79CDA878-F074-4D4F-9869-DDA45BA33517}"/>
              </a:ext>
            </a:extLst>
          </p:cNvPr>
          <p:cNvSpPr txBox="1">
            <a:spLocks noChangeArrowheads="1"/>
          </p:cNvSpPr>
          <p:nvPr/>
        </p:nvSpPr>
        <p:spPr bwMode="auto">
          <a:xfrm rot="4320000">
            <a:off x="7070914" y="2393849"/>
            <a:ext cx="4873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</p:txBody>
      </p:sp>
      <p:sp>
        <p:nvSpPr>
          <p:cNvPr id="10" name="文本框 17">
            <a:extLst>
              <a:ext uri="{FF2B5EF4-FFF2-40B4-BE49-F238E27FC236}">
                <a16:creationId xmlns="" xmlns:a16="http://schemas.microsoft.com/office/drawing/2014/main" id="{740E1C4C-5469-48B2-849C-C6EBC1186154}"/>
              </a:ext>
            </a:extLst>
          </p:cNvPr>
          <p:cNvSpPr txBox="1">
            <a:spLocks noChangeArrowheads="1"/>
          </p:cNvSpPr>
          <p:nvPr/>
        </p:nvSpPr>
        <p:spPr bwMode="auto">
          <a:xfrm rot="-180000">
            <a:off x="7195533" y="2454967"/>
            <a:ext cx="3444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11" name="云形标注 10">
            <a:extLst>
              <a:ext uri="{FF2B5EF4-FFF2-40B4-BE49-F238E27FC236}">
                <a16:creationId xmlns="" xmlns:a16="http://schemas.microsoft.com/office/drawing/2014/main" id="{EC8BF4F2-A456-40E1-90B1-1E4E22AAF4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4663" y="3875088"/>
            <a:ext cx="2203450" cy="890587"/>
          </a:xfrm>
          <a:prstGeom prst="cloudCallout">
            <a:avLst>
              <a:gd name="adj1" fmla="val -59019"/>
              <a:gd name="adj2" fmla="val -5758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你发现了什么结论？</a:t>
            </a:r>
          </a:p>
        </p:txBody>
      </p:sp>
      <p:grpSp>
        <p:nvGrpSpPr>
          <p:cNvPr id="35" name="组合 2">
            <a:extLst>
              <a:ext uri="{FF2B5EF4-FFF2-40B4-BE49-F238E27FC236}">
                <a16:creationId xmlns="" xmlns:a16="http://schemas.microsoft.com/office/drawing/2014/main" id="{24F10BDA-27F8-4B6A-BBC6-A2B83676CEA0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22443"/>
            <a:ext cx="2006600" cy="477837"/>
            <a:chOff x="123" y="40"/>
            <a:chExt cx="3160" cy="752"/>
          </a:xfrm>
        </p:grpSpPr>
        <p:cxnSp>
          <p:nvCxnSpPr>
            <p:cNvPr id="36" name="直线连接符 23">
              <a:extLst>
                <a:ext uri="{FF2B5EF4-FFF2-40B4-BE49-F238E27FC236}">
                  <a16:creationId xmlns="" xmlns:a16="http://schemas.microsoft.com/office/drawing/2014/main" id="{DFDADDE5-DF9C-4922-BA69-356BCA58FD6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18">
              <a:extLst>
                <a:ext uri="{FF2B5EF4-FFF2-40B4-BE49-F238E27FC236}">
                  <a16:creationId xmlns="" xmlns:a16="http://schemas.microsoft.com/office/drawing/2014/main" id="{A864A930-E3CC-45FE-B387-AB0C342DC3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8" name="Freeform 74">
              <a:extLst>
                <a:ext uri="{FF2B5EF4-FFF2-40B4-BE49-F238E27FC236}">
                  <a16:creationId xmlns="" xmlns:a16="http://schemas.microsoft.com/office/drawing/2014/main" id="{7BA6E1F5-A060-481B-A5D5-ECDFE47173D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  <p:bldP spid="4110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05" name="组合 32">
            <a:extLst>
              <a:ext uri="{FF2B5EF4-FFF2-40B4-BE49-F238E27FC236}">
                <a16:creationId xmlns="" xmlns:a16="http://schemas.microsoft.com/office/drawing/2014/main" id="{E01A895A-CEF7-4B03-B6AF-7695D4DD1040}"/>
              </a:ext>
            </a:extLst>
          </p:cNvPr>
          <p:cNvGrpSpPr>
            <a:grpSpLocks/>
          </p:cNvGrpSpPr>
          <p:nvPr/>
        </p:nvGrpSpPr>
        <p:grpSpPr bwMode="auto">
          <a:xfrm>
            <a:off x="4989513" y="563581"/>
            <a:ext cx="3435474" cy="2636332"/>
            <a:chOff x="1691680" y="2463279"/>
            <a:chExt cx="4580403" cy="3517049"/>
          </a:xfrm>
        </p:grpSpPr>
        <p:cxnSp>
          <p:nvCxnSpPr>
            <p:cNvPr id="72706" name="直接连接符 12">
              <a:extLst>
                <a:ext uri="{FF2B5EF4-FFF2-40B4-BE49-F238E27FC236}">
                  <a16:creationId xmlns="" xmlns:a16="http://schemas.microsoft.com/office/drawing/2014/main" id="{E629FCD3-5400-48FA-99EA-0C49DD87170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1979712" y="2852936"/>
              <a:ext cx="2160240" cy="252028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707" name="直接连接符 14">
              <a:extLst>
                <a:ext uri="{FF2B5EF4-FFF2-40B4-BE49-F238E27FC236}">
                  <a16:creationId xmlns="" xmlns:a16="http://schemas.microsoft.com/office/drawing/2014/main" id="{3BBEC8B8-17A1-4DB2-84DD-145F348FF6A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139952" y="2852936"/>
              <a:ext cx="1728192" cy="280831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708" name="直接连接符 17">
              <a:extLst>
                <a:ext uri="{FF2B5EF4-FFF2-40B4-BE49-F238E27FC236}">
                  <a16:creationId xmlns="" xmlns:a16="http://schemas.microsoft.com/office/drawing/2014/main" id="{7ED42FEE-8730-4E8D-B06B-3426CD03FB1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979712" y="4437112"/>
              <a:ext cx="1944216" cy="93610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709" name="直接连接符 19">
              <a:extLst>
                <a:ext uri="{FF2B5EF4-FFF2-40B4-BE49-F238E27FC236}">
                  <a16:creationId xmlns="" xmlns:a16="http://schemas.microsoft.com/office/drawing/2014/main" id="{D3BA39D8-B2F0-4096-9006-631291A1826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923928" y="4437112"/>
              <a:ext cx="1944216" cy="122413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710" name="TextBox 21">
              <a:extLst>
                <a:ext uri="{FF2B5EF4-FFF2-40B4-BE49-F238E27FC236}">
                  <a16:creationId xmlns="" xmlns:a16="http://schemas.microsoft.com/office/drawing/2014/main" id="{9C196A6A-FAC2-4A61-B7F1-A006C77AD0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5937" y="2463279"/>
              <a:ext cx="451383" cy="492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</a:rPr>
                <a:t>A</a:t>
              </a:r>
              <a:endParaRPr lang="en-US" altLang="zh-CN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72711" name="TextBox 22">
              <a:extLst>
                <a:ext uri="{FF2B5EF4-FFF2-40B4-BE49-F238E27FC236}">
                  <a16:creationId xmlns="" xmlns:a16="http://schemas.microsoft.com/office/drawing/2014/main" id="{06F6308B-617A-4310-8188-1733106A36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91680" y="5271591"/>
              <a:ext cx="451383" cy="492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</a:rPr>
                <a:t>B</a:t>
              </a:r>
              <a:endParaRPr lang="en-US" altLang="zh-CN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72712" name="TextBox 23">
              <a:extLst>
                <a:ext uri="{FF2B5EF4-FFF2-40B4-BE49-F238E27FC236}">
                  <a16:creationId xmlns="" xmlns:a16="http://schemas.microsoft.com/office/drawing/2014/main" id="{D893D81D-1A88-4A4B-9A69-97BD01100D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20700" y="5487614"/>
              <a:ext cx="451383" cy="492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</a:rPr>
                <a:t>C</a:t>
              </a:r>
              <a:endParaRPr lang="en-US" altLang="zh-CN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72713" name="TextBox 24">
              <a:extLst>
                <a:ext uri="{FF2B5EF4-FFF2-40B4-BE49-F238E27FC236}">
                  <a16:creationId xmlns="" xmlns:a16="http://schemas.microsoft.com/office/drawing/2014/main" id="{B82108BD-9399-4A57-B8B1-6A4A2DE104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8295" y="4479756"/>
              <a:ext cx="360377" cy="491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+mn-lt"/>
                </a:rPr>
                <a:t>D</a:t>
              </a:r>
              <a:endParaRPr lang="en-US" altLang="zh-CN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72714" name="TextBox 25">
              <a:extLst>
                <a:ext uri="{FF2B5EF4-FFF2-40B4-BE49-F238E27FC236}">
                  <a16:creationId xmlns="" xmlns:a16="http://schemas.microsoft.com/office/drawing/2014/main" id="{EE130559-A8F0-4364-8C66-635E5E21C3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8832489">
              <a:off x="2227449" y="4853597"/>
              <a:ext cx="360040" cy="491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srgbClr val="FF0000"/>
                  </a:solidFill>
                  <a:latin typeface="+mn-lt"/>
                </a:rPr>
                <a:t>(</a:t>
              </a:r>
              <a:endParaRPr lang="en-US" altLang="zh-CN" b="1" i="1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72715" name="TextBox 27">
              <a:extLst>
                <a:ext uri="{FF2B5EF4-FFF2-40B4-BE49-F238E27FC236}">
                  <a16:creationId xmlns="" xmlns:a16="http://schemas.microsoft.com/office/drawing/2014/main" id="{196723CA-821A-43E6-9AF1-070C3216C8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3254102">
              <a:off x="5303527" y="5020342"/>
              <a:ext cx="360040" cy="491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srgbClr val="FF0000"/>
                  </a:solidFill>
                  <a:latin typeface="+mn-lt"/>
                </a:rPr>
                <a:t>(</a:t>
              </a:r>
              <a:endParaRPr lang="en-US" altLang="zh-CN" b="1" i="1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72716" name="TextBox 28">
              <a:extLst>
                <a:ext uri="{FF2B5EF4-FFF2-40B4-BE49-F238E27FC236}">
                  <a16:creationId xmlns="" xmlns:a16="http://schemas.microsoft.com/office/drawing/2014/main" id="{D891DBE0-E2AD-473F-AC44-5E614E6801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3913240" y="2815823"/>
              <a:ext cx="360040" cy="491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srgbClr val="FF0000"/>
                  </a:solidFill>
                  <a:latin typeface="+mn-lt"/>
                </a:rPr>
                <a:t>(</a:t>
              </a:r>
              <a:endParaRPr lang="en-US" altLang="zh-CN" b="1" i="1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72717" name="TextBox 29">
              <a:extLst>
                <a:ext uri="{FF2B5EF4-FFF2-40B4-BE49-F238E27FC236}">
                  <a16:creationId xmlns="" xmlns:a16="http://schemas.microsoft.com/office/drawing/2014/main" id="{055DBF09-A6A8-4EDA-8235-B5B45B6684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7407" y="3111523"/>
              <a:ext cx="940809" cy="492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00"/>
                  </a:solidFill>
                  <a:latin typeface="+mn-lt"/>
                </a:rPr>
                <a:t>51 °</a:t>
              </a:r>
              <a:endParaRPr lang="en-US" altLang="zh-CN" b="1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72718" name="TextBox 30">
              <a:extLst>
                <a:ext uri="{FF2B5EF4-FFF2-40B4-BE49-F238E27FC236}">
                  <a16:creationId xmlns="" xmlns:a16="http://schemas.microsoft.com/office/drawing/2014/main" id="{2EC14EC2-855C-426B-A37A-8202A51E59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29947" y="4602316"/>
              <a:ext cx="940809" cy="492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00"/>
                  </a:solidFill>
                  <a:latin typeface="+mn-lt"/>
                </a:rPr>
                <a:t>20 °</a:t>
              </a:r>
              <a:endParaRPr lang="en-US" altLang="zh-CN" b="1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72719" name="TextBox 31">
              <a:extLst>
                <a:ext uri="{FF2B5EF4-FFF2-40B4-BE49-F238E27FC236}">
                  <a16:creationId xmlns="" xmlns:a16="http://schemas.microsoft.com/office/drawing/2014/main" id="{A44B1F50-8DD1-46B6-83F6-EAB55AE575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44048" y="4624189"/>
              <a:ext cx="878767" cy="860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00"/>
                  </a:solidFill>
                  <a:latin typeface="+mn-lt"/>
                </a:rPr>
                <a:t>30 °</a:t>
              </a:r>
              <a:endParaRPr lang="en-US" altLang="zh-CN" b="1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</p:grpSp>
      <p:cxnSp>
        <p:nvCxnSpPr>
          <p:cNvPr id="2" name="直接连接符 1">
            <a:extLst>
              <a:ext uri="{FF2B5EF4-FFF2-40B4-BE49-F238E27FC236}">
                <a16:creationId xmlns="" xmlns:a16="http://schemas.microsoft.com/office/drawing/2014/main" id="{77528F87-0F86-4769-B595-F932AA8F1C1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664326" y="1711343"/>
            <a:ext cx="647700" cy="32385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03" name="文本框 10">
            <a:extLst>
              <a:ext uri="{FF2B5EF4-FFF2-40B4-BE49-F238E27FC236}">
                <a16:creationId xmlns="" xmlns:a16="http://schemas.microsoft.com/office/drawing/2014/main" id="{8A371922-1B00-4B55-8E8E-AC70E4262B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9976" y="1428768"/>
            <a:ext cx="450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>
                <a:solidFill>
                  <a:srgbClr val="FF0000"/>
                </a:solidFill>
                <a:latin typeface="+mn-lt"/>
              </a:rPr>
              <a:t>E</a:t>
            </a:r>
            <a:r>
              <a:rPr lang="en-US" altLang="zh-CN" sz="100">
                <a:latin typeface="+mn-lt"/>
              </a:rPr>
              <a:t> </a:t>
            </a:r>
          </a:p>
        </p:txBody>
      </p:sp>
      <p:sp>
        <p:nvSpPr>
          <p:cNvPr id="4110" name="文本框 17">
            <a:extLst>
              <a:ext uri="{FF2B5EF4-FFF2-40B4-BE49-F238E27FC236}">
                <a16:creationId xmlns="" xmlns:a16="http://schemas.microsoft.com/office/drawing/2014/main" id="{C23BCE57-90D2-4874-A908-DD486ED2D2B4}"/>
              </a:ext>
            </a:extLst>
          </p:cNvPr>
          <p:cNvSpPr txBox="1">
            <a:spLocks noChangeArrowheads="1"/>
          </p:cNvSpPr>
          <p:nvPr/>
        </p:nvSpPr>
        <p:spPr bwMode="auto">
          <a:xfrm rot="7020000">
            <a:off x="7078663" y="1722456"/>
            <a:ext cx="406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+mn-lt"/>
              </a:rPr>
              <a:t>)</a:t>
            </a:r>
          </a:p>
        </p:txBody>
      </p:sp>
      <p:sp>
        <p:nvSpPr>
          <p:cNvPr id="5" name="文本框 17">
            <a:extLst>
              <a:ext uri="{FF2B5EF4-FFF2-40B4-BE49-F238E27FC236}">
                <a16:creationId xmlns="" xmlns:a16="http://schemas.microsoft.com/office/drawing/2014/main" id="{EFF3DC01-344B-49DD-9F0F-61E11B7C628A}"/>
              </a:ext>
            </a:extLst>
          </p:cNvPr>
          <p:cNvSpPr txBox="1">
            <a:spLocks noChangeArrowheads="1"/>
          </p:cNvSpPr>
          <p:nvPr/>
        </p:nvSpPr>
        <p:spPr bwMode="auto">
          <a:xfrm rot="-180000">
            <a:off x="7156451" y="1814531"/>
            <a:ext cx="3476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+mn-lt"/>
              </a:rPr>
              <a:t>1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D5DB1783-1337-4D30-9178-1DEFC7CFFC15}"/>
              </a:ext>
            </a:extLst>
          </p:cNvPr>
          <p:cNvSpPr txBox="1"/>
          <p:nvPr/>
        </p:nvSpPr>
        <p:spPr>
          <a:xfrm>
            <a:off x="755009" y="334963"/>
            <a:ext cx="4702510" cy="270843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defRPr/>
            </a:pPr>
            <a:r>
              <a:rPr lang="zh-CN" altLang="en-US" sz="2000" b="1" noProof="1">
                <a:solidFill>
                  <a:srgbClr val="0000FF"/>
                </a:solidFill>
                <a:latin typeface="+mn-lt"/>
                <a:ea typeface="黑体" panose="02010600030101010101" pitchFamily="2" charset="-122"/>
              </a:rPr>
              <a:t>解法二：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延长</a:t>
            </a:r>
            <a:r>
              <a:rPr lang="en-US" altLang="zh-CN" sz="2000" b="1" i="1" noProof="1">
                <a:latin typeface="+mn-lt"/>
                <a:ea typeface="仿宋" panose="02010609060101010101" pitchFamily="49" charset="-122"/>
              </a:rPr>
              <a:t>BD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交</a:t>
            </a:r>
            <a:r>
              <a:rPr lang="en-US" altLang="zh-CN" sz="2000" b="1" i="1" noProof="1">
                <a:latin typeface="+mn-lt"/>
                <a:ea typeface="仿宋" panose="02010609060101010101" pitchFamily="49" charset="-122"/>
              </a:rPr>
              <a:t>AC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于点</a:t>
            </a:r>
            <a:r>
              <a:rPr lang="en-US" altLang="zh-CN" sz="2000" b="1" i="1" noProof="1">
                <a:latin typeface="+mn-lt"/>
                <a:ea typeface="仿宋" panose="02010609060101010101" pitchFamily="49" charset="-122"/>
              </a:rPr>
              <a:t>E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</a:rPr>
              <a:t>.</a:t>
            </a:r>
          </a:p>
          <a:p>
            <a:pPr>
              <a:lnSpc>
                <a:spcPct val="170000"/>
              </a:lnSpc>
              <a:defRPr/>
            </a:pP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在△</a:t>
            </a:r>
            <a:r>
              <a:rPr lang="en-US" altLang="zh-CN" sz="2000" b="1" i="1" noProof="1">
                <a:latin typeface="+mn-lt"/>
                <a:ea typeface="仿宋" panose="02010609060101010101" pitchFamily="49" charset="-122"/>
              </a:rPr>
              <a:t>ABE</a:t>
            </a:r>
            <a:r>
              <a:rPr lang="zh-CN" altLang="en-US" sz="2000" b="1" noProof="1" smtClean="0">
                <a:latin typeface="+mn-lt"/>
                <a:ea typeface="仿宋" panose="02010609060101010101" pitchFamily="49" charset="-122"/>
              </a:rPr>
              <a:t>中，</a:t>
            </a:r>
            <a:r>
              <a:rPr lang="en-US" altLang="zh-CN" sz="2000" b="1" noProof="1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</a:rPr>
              <a:t>1=∠</a:t>
            </a:r>
            <a:r>
              <a:rPr lang="en-US" altLang="zh-CN" sz="2000" b="1" i="1" noProof="1">
                <a:latin typeface="+mn-lt"/>
                <a:ea typeface="仿宋" panose="02010609060101010101" pitchFamily="49" charset="-122"/>
              </a:rPr>
              <a:t>ABE+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noProof="1" smtClean="0">
                <a:latin typeface="+mn-lt"/>
                <a:ea typeface="仿宋" panose="02010609060101010101" pitchFamily="49" charset="-122"/>
              </a:rPr>
              <a:t>BAE</a:t>
            </a:r>
            <a:r>
              <a:rPr lang="zh-CN" altLang="en-US" sz="2000" b="1" noProof="1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noProof="1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70000"/>
              </a:lnSpc>
              <a:defRPr/>
            </a:pP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在△</a:t>
            </a:r>
            <a:r>
              <a:rPr lang="en-US" altLang="zh-CN" sz="2000" b="1" i="1" noProof="1">
                <a:latin typeface="+mn-lt"/>
                <a:ea typeface="仿宋" panose="02010609060101010101" pitchFamily="49" charset="-122"/>
              </a:rPr>
              <a:t>ECD</a:t>
            </a:r>
            <a:r>
              <a:rPr lang="zh-CN" altLang="en-US" sz="2000" b="1" noProof="1" smtClean="0">
                <a:latin typeface="+mn-lt"/>
                <a:ea typeface="仿宋" panose="02010609060101010101" pitchFamily="49" charset="-122"/>
              </a:rPr>
              <a:t>中，</a:t>
            </a:r>
            <a:r>
              <a:rPr lang="en-US" altLang="zh-CN" sz="2000" b="1" noProof="1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noProof="1">
                <a:latin typeface="+mn-lt"/>
                <a:ea typeface="仿宋" panose="02010609060101010101" pitchFamily="49" charset="-122"/>
              </a:rPr>
              <a:t>BDC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</a:rPr>
              <a:t>=∠1+∠</a:t>
            </a:r>
            <a:r>
              <a:rPr lang="en-US" altLang="zh-CN" sz="2000" b="1" i="1" noProof="1">
                <a:latin typeface="+mn-lt"/>
                <a:ea typeface="仿宋" panose="02010609060101010101" pitchFamily="49" charset="-122"/>
              </a:rPr>
              <a:t>ECD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000" b="1" noProof="1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70000"/>
              </a:lnSpc>
              <a:defRPr/>
            </a:pP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所以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000" b="1" i="1" noProof="1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BDC</a:t>
            </a:r>
            <a:r>
              <a:rPr lang="en-US" altLang="zh-CN" sz="2000" b="1" noProof="1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000" b="1" i="1" noProof="1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BAC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+∠</a:t>
            </a:r>
            <a:r>
              <a:rPr lang="en-US" altLang="zh-CN" sz="2000" b="1" i="1" noProof="1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ABD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+∠</a:t>
            </a:r>
            <a:r>
              <a:rPr lang="en-US" altLang="zh-CN" sz="2000" b="1" i="1" noProof="1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ACD</a:t>
            </a:r>
          </a:p>
          <a:p>
            <a:pPr>
              <a:lnSpc>
                <a:spcPct val="170000"/>
              </a:lnSpc>
              <a:defRPr/>
            </a:pP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000" b="1" noProof="1" smtClean="0">
                <a:latin typeface="+mn-lt"/>
                <a:ea typeface="仿宋" panose="02010609060101010101" pitchFamily="49" charset="-122"/>
              </a:rPr>
              <a:t>                   </a:t>
            </a:r>
            <a:r>
              <a:rPr lang="en-US" altLang="zh-CN" sz="2000" b="1" noProof="1" smtClean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</a:rPr>
              <a:t>51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° 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</a:rPr>
              <a:t>+20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</a:rPr>
              <a:t>+30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</a:rPr>
              <a:t>=101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2B295C76-62A7-4642-9C25-C4CB19DB2EE4}"/>
              </a:ext>
            </a:extLst>
          </p:cNvPr>
          <p:cNvSpPr txBox="1"/>
          <p:nvPr/>
        </p:nvSpPr>
        <p:spPr>
          <a:xfrm>
            <a:off x="880539" y="3023750"/>
            <a:ext cx="6764861" cy="6155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defRPr/>
            </a:pPr>
            <a:r>
              <a:rPr lang="zh-CN" altLang="en-US" sz="2000" b="1" noProof="1">
                <a:solidFill>
                  <a:srgbClr val="0000FF"/>
                </a:solidFill>
                <a:latin typeface="+mn-lt"/>
                <a:ea typeface="黑体" panose="02010600030101010101" pitchFamily="2" charset="-122"/>
              </a:rPr>
              <a:t>解法三</a:t>
            </a:r>
            <a:r>
              <a:rPr lang="en-US" altLang="zh-CN" sz="2000" b="1" noProof="1">
                <a:solidFill>
                  <a:srgbClr val="0000FF"/>
                </a:solidFill>
                <a:latin typeface="+mn-lt"/>
                <a:ea typeface="黑体" panose="02010600030101010101" pitchFamily="2" charset="-122"/>
              </a:rPr>
              <a:t>: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连接延长</a:t>
            </a:r>
            <a:r>
              <a:rPr lang="en-US" altLang="zh-CN" sz="2000" b="1" i="1" noProof="1">
                <a:latin typeface="+mn-lt"/>
                <a:ea typeface="仿宋" panose="02010609060101010101" pitchFamily="49" charset="-122"/>
              </a:rPr>
              <a:t>CD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交</a:t>
            </a:r>
            <a:r>
              <a:rPr lang="en-US" altLang="zh-CN" sz="2000" b="1" i="1" noProof="1"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于点</a:t>
            </a:r>
            <a:r>
              <a:rPr lang="en-US" altLang="zh-CN" sz="2000" b="1" i="1" noProof="1">
                <a:latin typeface="+mn-lt"/>
                <a:ea typeface="仿宋" panose="02010609060101010101" pitchFamily="49" charset="-122"/>
              </a:rPr>
              <a:t>F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（解题过程同解法二）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C6619C92-0234-483C-A638-715BC00DB850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6124576" y="1658956"/>
            <a:ext cx="539750" cy="376237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文本框 17">
            <a:extLst>
              <a:ext uri="{FF2B5EF4-FFF2-40B4-BE49-F238E27FC236}">
                <a16:creationId xmlns="" xmlns:a16="http://schemas.microsoft.com/office/drawing/2014/main" id="{6010326A-24DB-4634-A77B-1E6CDFCE7A0C}"/>
              </a:ext>
            </a:extLst>
          </p:cNvPr>
          <p:cNvSpPr txBox="1">
            <a:spLocks noChangeArrowheads="1"/>
          </p:cNvSpPr>
          <p:nvPr/>
        </p:nvSpPr>
        <p:spPr bwMode="auto">
          <a:xfrm rot="5940000">
            <a:off x="5942013" y="1695469"/>
            <a:ext cx="409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+mn-lt"/>
              </a:rPr>
              <a:t>)</a:t>
            </a:r>
          </a:p>
        </p:txBody>
      </p:sp>
      <p:sp>
        <p:nvSpPr>
          <p:cNvPr id="8" name="文本框 17">
            <a:extLst>
              <a:ext uri="{FF2B5EF4-FFF2-40B4-BE49-F238E27FC236}">
                <a16:creationId xmlns="" xmlns:a16="http://schemas.microsoft.com/office/drawing/2014/main" id="{60639091-9D6D-4491-983B-83801E85FFAA}"/>
              </a:ext>
            </a:extLst>
          </p:cNvPr>
          <p:cNvSpPr txBox="1">
            <a:spLocks noChangeArrowheads="1"/>
          </p:cNvSpPr>
          <p:nvPr/>
        </p:nvSpPr>
        <p:spPr bwMode="auto">
          <a:xfrm rot="-180000">
            <a:off x="5970588" y="1868506"/>
            <a:ext cx="346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+mn-lt"/>
              </a:rPr>
              <a:t>2</a:t>
            </a:r>
          </a:p>
        </p:txBody>
      </p:sp>
      <p:sp>
        <p:nvSpPr>
          <p:cNvPr id="9" name="文本框 10">
            <a:extLst>
              <a:ext uri="{FF2B5EF4-FFF2-40B4-BE49-F238E27FC236}">
                <a16:creationId xmlns="" xmlns:a16="http://schemas.microsoft.com/office/drawing/2014/main" id="{B93BE962-9F42-4F06-8E05-2D58945498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0738" y="1430356"/>
            <a:ext cx="450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>
                <a:solidFill>
                  <a:srgbClr val="FF0000"/>
                </a:solidFill>
                <a:latin typeface="+mn-lt"/>
              </a:rPr>
              <a:t>F</a:t>
            </a:r>
            <a:r>
              <a:rPr lang="en-US" altLang="zh-CN" sz="100">
                <a:latin typeface="+mn-lt"/>
              </a:rPr>
              <a:t> </a:t>
            </a:r>
          </a:p>
        </p:txBody>
      </p:sp>
      <p:grpSp>
        <p:nvGrpSpPr>
          <p:cNvPr id="11" name="组合 1">
            <a:extLst>
              <a:ext uri="{FF2B5EF4-FFF2-40B4-BE49-F238E27FC236}">
                <a16:creationId xmlns="" xmlns:a16="http://schemas.microsoft.com/office/drawing/2014/main" id="{227C4424-6A7A-400D-BD10-369D38B06F5D}"/>
              </a:ext>
            </a:extLst>
          </p:cNvPr>
          <p:cNvGrpSpPr>
            <a:grpSpLocks/>
          </p:cNvGrpSpPr>
          <p:nvPr/>
        </p:nvGrpSpPr>
        <p:grpSpPr bwMode="auto">
          <a:xfrm>
            <a:off x="880465" y="3773488"/>
            <a:ext cx="7928018" cy="943310"/>
            <a:chOff x="-638" y="7444"/>
            <a:chExt cx="16648" cy="1979"/>
          </a:xfrm>
        </p:grpSpPr>
        <p:sp>
          <p:nvSpPr>
            <p:cNvPr id="72731" name="TextBox 17">
              <a:extLst>
                <a:ext uri="{FF2B5EF4-FFF2-40B4-BE49-F238E27FC236}">
                  <a16:creationId xmlns="" xmlns:a16="http://schemas.microsoft.com/office/drawing/2014/main" id="{6EC96BC8-104A-427A-871C-5AC1296DDB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638" y="7444"/>
              <a:ext cx="16648" cy="1979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9050">
              <a:solidFill>
                <a:srgbClr val="FF0000"/>
              </a:solidFill>
              <a:prstDash val="sysDash"/>
              <a:miter lim="800000"/>
              <a:headEnd/>
              <a:tailEnd/>
            </a:ln>
            <a:extLst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+mn-lt"/>
                  <a:ea typeface="黑体" panose="02010609060101010101" pitchFamily="49" charset="-122"/>
                </a:rPr>
                <a:t>      </a:t>
              </a:r>
              <a:r>
                <a:rPr lang="zh-CN" altLang="en-US" dirty="0" smtClean="0">
                  <a:latin typeface="+mn-lt"/>
                  <a:ea typeface="黑体" panose="02010609060101010101" pitchFamily="49" charset="-122"/>
                </a:rPr>
                <a:t>      </a:t>
              </a:r>
              <a:r>
                <a:rPr lang="zh-CN" altLang="en-US" sz="2000" b="1" dirty="0" smtClean="0">
                  <a:latin typeface="宋体" pitchFamily="2" charset="-122"/>
                </a:rPr>
                <a:t>解</a:t>
              </a:r>
              <a:r>
                <a:rPr lang="zh-CN" altLang="en-US" sz="2000" b="1" dirty="0">
                  <a:latin typeface="宋体" pitchFamily="2" charset="-122"/>
                </a:rPr>
                <a:t>题的关键是正</a:t>
              </a:r>
              <a:r>
                <a:rPr lang="zh-CN" altLang="en-US" sz="2000" b="1" dirty="0" smtClean="0">
                  <a:latin typeface="宋体" pitchFamily="2" charset="-122"/>
                </a:rPr>
                <a:t>确地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宋体" pitchFamily="2" charset="-122"/>
                </a:rPr>
                <a:t>构</a:t>
              </a:r>
              <a:r>
                <a:rPr lang="zh-CN" altLang="en-US" sz="2000" b="1" dirty="0">
                  <a:solidFill>
                    <a:srgbClr val="FF0000"/>
                  </a:solidFill>
                  <a:latin typeface="宋体" pitchFamily="2" charset="-122"/>
                </a:rPr>
                <a:t>造三角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宋体" pitchFamily="2" charset="-122"/>
                </a:rPr>
                <a:t>形</a:t>
              </a:r>
              <a:r>
                <a:rPr lang="zh-CN" altLang="en-US" sz="2000" b="1" dirty="0" smtClean="0">
                  <a:latin typeface="宋体" pitchFamily="2" charset="-122"/>
                </a:rPr>
                <a:t>，利</a:t>
              </a:r>
              <a:r>
                <a:rPr lang="zh-CN" altLang="en-US" sz="2000" b="1" dirty="0">
                  <a:latin typeface="宋体" pitchFamily="2" charset="-122"/>
                </a:rPr>
                <a:t>用三角形外角的性质及转化的思</a:t>
              </a:r>
              <a:r>
                <a:rPr lang="zh-CN" altLang="en-US" sz="2000" b="1" dirty="0" smtClean="0">
                  <a:latin typeface="宋体" pitchFamily="2" charset="-122"/>
                </a:rPr>
                <a:t>想，把</a:t>
              </a:r>
              <a:r>
                <a:rPr lang="zh-CN" altLang="en-US" sz="2000" b="1" dirty="0">
                  <a:latin typeface="宋体" pitchFamily="2" charset="-122"/>
                </a:rPr>
                <a:t>未知角与已知角联系起来求解</a:t>
              </a:r>
              <a:r>
                <a:rPr lang="en-US" altLang="zh-CN" sz="2000" b="1" dirty="0">
                  <a:latin typeface="宋体" pitchFamily="2" charset="-122"/>
                </a:rPr>
                <a:t>.</a:t>
              </a:r>
            </a:p>
          </p:txBody>
        </p:sp>
        <p:grpSp>
          <p:nvGrpSpPr>
            <p:cNvPr id="72732" name="组合 38">
              <a:extLst>
                <a:ext uri="{FF2B5EF4-FFF2-40B4-BE49-F238E27FC236}">
                  <a16:creationId xmlns="" xmlns:a16="http://schemas.microsoft.com/office/drawing/2014/main" id="{A804A54D-F4DC-4240-AA70-6E1A9DDF63C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610" y="7538"/>
              <a:ext cx="1505" cy="957"/>
              <a:chOff x="14149" y="5267480"/>
              <a:chExt cx="758849" cy="504348"/>
            </a:xfrm>
          </p:grpSpPr>
          <p:grpSp>
            <p:nvGrpSpPr>
              <p:cNvPr id="72733" name="组合 35">
                <a:extLst>
                  <a:ext uri="{FF2B5EF4-FFF2-40B4-BE49-F238E27FC236}">
                    <a16:creationId xmlns="" xmlns:a16="http://schemas.microsoft.com/office/drawing/2014/main" id="{601F364C-4B91-4DAB-9EB0-76F3B858156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6834" y="5267480"/>
                <a:ext cx="678732" cy="504348"/>
                <a:chOff x="-117182" y="5285064"/>
                <a:chExt cx="678732" cy="504348"/>
              </a:xfrm>
            </p:grpSpPr>
            <p:sp>
              <p:nvSpPr>
                <p:cNvPr id="72734" name="椭圆 56">
                  <a:extLst>
                    <a:ext uri="{FF2B5EF4-FFF2-40B4-BE49-F238E27FC236}">
                      <a16:creationId xmlns="" xmlns:a16="http://schemas.microsoft.com/office/drawing/2014/main" id="{CBD49157-9593-45D8-A1B7-03D0A573A1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17182" y="5285064"/>
                  <a:ext cx="678732" cy="504348"/>
                </a:xfrm>
                <a:prstGeom prst="ellipse">
                  <a:avLst/>
                </a:prstGeom>
                <a:solidFill>
                  <a:srgbClr val="0000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72735" name="椭圆 57">
                  <a:extLst>
                    <a:ext uri="{FF2B5EF4-FFF2-40B4-BE49-F238E27FC236}">
                      <a16:creationId xmlns="" xmlns:a16="http://schemas.microsoft.com/office/drawing/2014/main" id="{42EA4AAA-1579-4F65-A2B1-9EB53AB2E8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9845" y="5285064"/>
                  <a:ext cx="504056" cy="504056"/>
                </a:xfrm>
                <a:prstGeom prst="ellipse">
                  <a:avLst/>
                </a:prstGeom>
                <a:solidFill>
                  <a:srgbClr val="0070C0">
                    <a:alpha val="6313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</p:grpSp>
          <p:sp>
            <p:nvSpPr>
              <p:cNvPr id="72736" name="TextBox 14">
                <a:extLst>
                  <a:ext uri="{FF2B5EF4-FFF2-40B4-BE49-F238E27FC236}">
                    <a16:creationId xmlns="" xmlns:a16="http://schemas.microsoft.com/office/drawing/2014/main" id="{6E0057DF-E122-4C40-B055-2262EEA5BB3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149" y="5293243"/>
                <a:ext cx="758849" cy="4074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b="1" dirty="0">
                    <a:solidFill>
                      <a:srgbClr val="FFFFE9"/>
                    </a:solidFill>
                    <a:latin typeface="+mn-lt"/>
                    <a:ea typeface="黑体" panose="02010609060101010101" pitchFamily="49" charset="-122"/>
                  </a:rPr>
                  <a:t>总结</a:t>
                </a:r>
              </a:p>
            </p:txBody>
          </p:sp>
        </p:grpSp>
      </p:grpSp>
      <p:grpSp>
        <p:nvGrpSpPr>
          <p:cNvPr id="38" name="组合 2">
            <a:extLst>
              <a:ext uri="{FF2B5EF4-FFF2-40B4-BE49-F238E27FC236}">
                <a16:creationId xmlns="" xmlns:a16="http://schemas.microsoft.com/office/drawing/2014/main" id="{24F10BDA-27F8-4B6A-BBC6-A2B83676CEA0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55999"/>
            <a:ext cx="2006600" cy="477837"/>
            <a:chOff x="123" y="40"/>
            <a:chExt cx="3160" cy="752"/>
          </a:xfrm>
        </p:grpSpPr>
        <p:cxnSp>
          <p:nvCxnSpPr>
            <p:cNvPr id="39" name="直线连接符 23">
              <a:extLst>
                <a:ext uri="{FF2B5EF4-FFF2-40B4-BE49-F238E27FC236}">
                  <a16:creationId xmlns="" xmlns:a16="http://schemas.microsoft.com/office/drawing/2014/main" id="{DFDADDE5-DF9C-4922-BA69-356BCA58FD6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18">
              <a:extLst>
                <a:ext uri="{FF2B5EF4-FFF2-40B4-BE49-F238E27FC236}">
                  <a16:creationId xmlns="" xmlns:a16="http://schemas.microsoft.com/office/drawing/2014/main" id="{A864A930-E3CC-45FE-B387-AB0C342DC3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41" name="Freeform 74">
              <a:extLst>
                <a:ext uri="{FF2B5EF4-FFF2-40B4-BE49-F238E27FC236}">
                  <a16:creationId xmlns="" xmlns:a16="http://schemas.microsoft.com/office/drawing/2014/main" id="{7BA6E1F5-A060-481B-A5D5-ECDFE47173D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  <p:bldP spid="4110" grpId="0"/>
      <p:bldP spid="5" grpId="0"/>
      <p:bldP spid="4" grpId="0"/>
      <p:bldP spid="7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9" name="Rectangle 5">
            <a:extLst>
              <a:ext uri="{FF2B5EF4-FFF2-40B4-BE49-F238E27FC236}">
                <a16:creationId xmlns="" xmlns:a16="http://schemas.microsoft.com/office/drawing/2014/main" id="{627EFC9B-4397-431B-B95B-A1436F470C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4073" y="684510"/>
            <a:ext cx="5832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图，求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证：∠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BOC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pic>
        <p:nvPicPr>
          <p:cNvPr id="144390" name="Picture 6" descr="E:\四清\八上数学（人教）四清2014 教用 √黄旭（外）\A21.TIF">
            <a:extLst>
              <a:ext uri="{FF2B5EF4-FFF2-40B4-BE49-F238E27FC236}">
                <a16:creationId xmlns="" xmlns:a16="http://schemas.microsoft.com/office/drawing/2014/main" id="{7F61E6D9-89F2-44C4-9796-E340BFE022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6119" y="1146175"/>
            <a:ext cx="1808162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4392" name="Rectangle 8">
            <a:extLst>
              <a:ext uri="{FF2B5EF4-FFF2-40B4-BE49-F238E27FC236}">
                <a16:creationId xmlns="" xmlns:a16="http://schemas.microsoft.com/office/drawing/2014/main" id="{E1B697EA-0A43-415F-9DDA-47606DA22E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9571" y="1282892"/>
            <a:ext cx="7393919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证明：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延长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BO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交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于点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因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为三角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形的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一个外角等于与它不相邻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的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两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个内角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的和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所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以∠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BDC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＝∠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BOC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＝∠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BDC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所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以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BOC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i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9" name="组合 5">
            <a:extLst>
              <a:ext uri="{FF2B5EF4-FFF2-40B4-BE49-F238E27FC236}">
                <a16:creationId xmlns="" xmlns:a16="http://schemas.microsoft.com/office/drawing/2014/main" id="{DFF9BF78-8EB1-42D4-B6EE-72177B57936A}"/>
              </a:ext>
            </a:extLst>
          </p:cNvPr>
          <p:cNvGrpSpPr>
            <a:grpSpLocks/>
          </p:cNvGrpSpPr>
          <p:nvPr/>
        </p:nvGrpSpPr>
        <p:grpSpPr bwMode="auto">
          <a:xfrm>
            <a:off x="-15147" y="-51699"/>
            <a:ext cx="1869440" cy="477838"/>
            <a:chOff x="248" y="45"/>
            <a:chExt cx="2944" cy="752"/>
          </a:xfrm>
        </p:grpSpPr>
        <p:sp>
          <p:nvSpPr>
            <p:cNvPr id="10" name="文本框 15">
              <a:extLst>
                <a:ext uri="{FF2B5EF4-FFF2-40B4-BE49-F238E27FC236}">
                  <a16:creationId xmlns="" xmlns:a16="http://schemas.microsoft.com/office/drawing/2014/main" id="{0952FBEF-F8CA-472B-82D2-D5DD4DECDE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巩固练习</a:t>
              </a:r>
            </a:p>
          </p:txBody>
        </p:sp>
        <p:grpSp>
          <p:nvGrpSpPr>
            <p:cNvPr id="11" name="组合 2">
              <a:extLst>
                <a:ext uri="{FF2B5EF4-FFF2-40B4-BE49-F238E27FC236}">
                  <a16:creationId xmlns="" xmlns:a16="http://schemas.microsoft.com/office/drawing/2014/main" id="{5A7CAF1B-1868-4F3D-A172-9E3937C3DD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00"/>
              <a:ext cx="2944" cy="577"/>
              <a:chOff x="248" y="200"/>
              <a:chExt cx="2944" cy="577"/>
            </a:xfrm>
          </p:grpSpPr>
          <p:cxnSp>
            <p:nvCxnSpPr>
              <p:cNvPr id="13" name="直线连接符 14">
                <a:extLst>
                  <a:ext uri="{FF2B5EF4-FFF2-40B4-BE49-F238E27FC236}">
                    <a16:creationId xmlns="" xmlns:a16="http://schemas.microsoft.com/office/drawing/2014/main" id="{FDB04A8A-5A2A-4F59-BB20-A69488BDE7C5}"/>
                  </a:ext>
                </a:extLst>
              </p:cNvPr>
              <p:cNvCxnSpPr/>
              <p:nvPr/>
            </p:nvCxnSpPr>
            <p:spPr>
              <a:xfrm>
                <a:off x="248" y="777"/>
                <a:ext cx="2944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>
                <a:extLst>
                  <a:ext uri="{FF2B5EF4-FFF2-40B4-BE49-F238E27FC236}">
                    <a16:creationId xmlns="" xmlns:a16="http://schemas.microsoft.com/office/drawing/2014/main" id="{F310D73A-86CC-48DB-B2E1-820EFC2C7D0D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17" y="200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27" y="684510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直接连接符 3"/>
          <p:cNvCxnSpPr/>
          <p:nvPr/>
        </p:nvCxnSpPr>
        <p:spPr>
          <a:xfrm flipV="1">
            <a:off x="7950200" y="1996580"/>
            <a:ext cx="539459" cy="142614"/>
          </a:xfrm>
          <a:prstGeom prst="line">
            <a:avLst/>
          </a:prstGeom>
          <a:ln w="127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489659" y="1711603"/>
            <a:ext cx="419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 smtClean="0">
                <a:solidFill>
                  <a:srgbClr val="FF0000"/>
                </a:solidFill>
                <a:latin typeface="+mn-lt"/>
              </a:rPr>
              <a:t>D</a:t>
            </a:r>
            <a:endParaRPr lang="zh-CN" altLang="en-US" i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4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4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4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4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4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4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4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4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4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4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4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4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4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4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4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92" grpId="0" uiExpand="1" build="p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AutoShape 2">
            <a:extLst>
              <a:ext uri="{FF2B5EF4-FFF2-40B4-BE49-F238E27FC236}">
                <a16:creationId xmlns="" xmlns:a16="http://schemas.microsoft.com/office/drawing/2014/main" id="{CBF77A10-F658-46FF-AAA9-58512CF838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4925" y="2251075"/>
            <a:ext cx="755650" cy="163513"/>
          </a:xfrm>
          <a:prstGeom prst="rightArrow">
            <a:avLst>
              <a:gd name="adj1" fmla="val 50000"/>
              <a:gd name="adj2" fmla="val 115277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10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74754" name="Group 3">
            <a:extLst>
              <a:ext uri="{FF2B5EF4-FFF2-40B4-BE49-F238E27FC236}">
                <a16:creationId xmlns="" xmlns:a16="http://schemas.microsoft.com/office/drawing/2014/main" id="{F8283122-ECA6-486E-B1C5-2F47333F8D03}"/>
              </a:ext>
            </a:extLst>
          </p:cNvPr>
          <p:cNvGrpSpPr>
            <a:grpSpLocks/>
          </p:cNvGrpSpPr>
          <p:nvPr/>
        </p:nvGrpSpPr>
        <p:grpSpPr bwMode="auto">
          <a:xfrm>
            <a:off x="1503547" y="746930"/>
            <a:ext cx="5801911" cy="3048800"/>
            <a:chOff x="-235" y="168"/>
            <a:chExt cx="4874" cy="2561"/>
          </a:xfrm>
        </p:grpSpPr>
        <p:pic>
          <p:nvPicPr>
            <p:cNvPr id="74755" name="Picture 4">
              <a:extLst>
                <a:ext uri="{FF2B5EF4-FFF2-40B4-BE49-F238E27FC236}">
                  <a16:creationId xmlns="" xmlns:a16="http://schemas.microsoft.com/office/drawing/2014/main" id="{B7602000-AFF2-4866-9F0B-F6ECC727A67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5" y="824"/>
              <a:ext cx="1773" cy="1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756" name="Text Box 5">
              <a:extLst>
                <a:ext uri="{FF2B5EF4-FFF2-40B4-BE49-F238E27FC236}">
                  <a16:creationId xmlns="" xmlns:a16="http://schemas.microsoft.com/office/drawing/2014/main" id="{68C66E39-4CF5-44C4-A3FE-7589D2320E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230" y="168"/>
              <a:ext cx="4869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如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图①   ，试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比较∠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2 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、∠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的大小；</a:t>
              </a:r>
              <a:endPara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endParaRPr>
            </a:p>
          </p:txBody>
        </p:sp>
      </p:grpSp>
      <p:grpSp>
        <p:nvGrpSpPr>
          <p:cNvPr id="74757" name="Group 6">
            <a:extLst>
              <a:ext uri="{FF2B5EF4-FFF2-40B4-BE49-F238E27FC236}">
                <a16:creationId xmlns="" xmlns:a16="http://schemas.microsoft.com/office/drawing/2014/main" id="{6803A1B9-A396-4F84-A66A-468AEC5B2E60}"/>
              </a:ext>
            </a:extLst>
          </p:cNvPr>
          <p:cNvGrpSpPr>
            <a:grpSpLocks/>
          </p:cNvGrpSpPr>
          <p:nvPr/>
        </p:nvGrpSpPr>
        <p:grpSpPr bwMode="auto">
          <a:xfrm>
            <a:off x="1503363" y="1239838"/>
            <a:ext cx="6243637" cy="2593181"/>
            <a:chOff x="800" y="520"/>
            <a:chExt cx="5244" cy="2178"/>
          </a:xfrm>
        </p:grpSpPr>
        <p:pic>
          <p:nvPicPr>
            <p:cNvPr id="74758" name="Picture 7">
              <a:extLst>
                <a:ext uri="{FF2B5EF4-FFF2-40B4-BE49-F238E27FC236}">
                  <a16:creationId xmlns="" xmlns:a16="http://schemas.microsoft.com/office/drawing/2014/main" id="{22D69613-A313-4812-8905-33D669FA68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7" y="762"/>
              <a:ext cx="1800" cy="1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759" name="Text Box 8">
              <a:extLst>
                <a:ext uri="{FF2B5EF4-FFF2-40B4-BE49-F238E27FC236}">
                  <a16:creationId xmlns="" xmlns:a16="http://schemas.microsoft.com/office/drawing/2014/main" id="{EE2A0B34-D460-4233-9D72-1E1A40A60D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0" y="520"/>
              <a:ext cx="524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如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图②  ，试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比较∠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3 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、∠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、 ∠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的大小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.</a:t>
              </a:r>
            </a:p>
          </p:txBody>
        </p:sp>
      </p:grpSp>
      <p:sp>
        <p:nvSpPr>
          <p:cNvPr id="74762" name="文本框 4">
            <a:extLst>
              <a:ext uri="{FF2B5EF4-FFF2-40B4-BE49-F238E27FC236}">
                <a16:creationId xmlns="" xmlns:a16="http://schemas.microsoft.com/office/drawing/2014/main" id="{3D685D38-9852-41A1-BC0D-6C30D6A7C7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5813" y="3510356"/>
            <a:ext cx="76676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dirty="0">
                <a:latin typeface="+mn-lt"/>
                <a:ea typeface="黑体" panose="02010609060101010101" pitchFamily="49" charset="-122"/>
                <a:sym typeface="Wingdings" panose="05000000000000000000" pitchFamily="2" charset="2"/>
              </a:rPr>
              <a:t>图</a:t>
            </a:r>
          </a:p>
        </p:txBody>
      </p:sp>
      <p:sp>
        <p:nvSpPr>
          <p:cNvPr id="74763" name="文本框 6">
            <a:extLst>
              <a:ext uri="{FF2B5EF4-FFF2-40B4-BE49-F238E27FC236}">
                <a16:creationId xmlns="" xmlns:a16="http://schemas.microsoft.com/office/drawing/2014/main" id="{D4A55E90-BCEB-41C9-B64F-C37062FC69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2173" y="3399768"/>
            <a:ext cx="69442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>
                <a:latin typeface="+mn-lt"/>
                <a:ea typeface="黑体" panose="02010609060101010101" pitchFamily="49" charset="-122"/>
                <a:sym typeface="Wingdings" panose="05000000000000000000" pitchFamily="2" charset="2"/>
              </a:rPr>
              <a:t>图</a:t>
            </a:r>
          </a:p>
        </p:txBody>
      </p:sp>
      <p:sp>
        <p:nvSpPr>
          <p:cNvPr id="40963" name="文本框 3">
            <a:extLst>
              <a:ext uri="{FF2B5EF4-FFF2-40B4-BE49-F238E27FC236}">
                <a16:creationId xmlns="" xmlns:a16="http://schemas.microsoft.com/office/drawing/2014/main" id="{E122EBB3-DF24-4245-9613-9368E19962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1750" y="3895658"/>
            <a:ext cx="2921000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∵∠2=∠1+∠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，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∴∠2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＞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∠1.</a:t>
            </a:r>
          </a:p>
        </p:txBody>
      </p:sp>
      <p:sp>
        <p:nvSpPr>
          <p:cNvPr id="8" name="文本框 3">
            <a:extLst>
              <a:ext uri="{FF2B5EF4-FFF2-40B4-BE49-F238E27FC236}">
                <a16:creationId xmlns="" xmlns:a16="http://schemas.microsoft.com/office/drawing/2014/main" id="{F7C31E51-A381-47CF-AE7C-54986909C6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0575" y="3835946"/>
            <a:ext cx="3780027" cy="1352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∵∠2=∠1+∠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，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           ∠3=∠2+∠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D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，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∴∠3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＞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∠2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＞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∠1.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" name="云形标注 8">
            <a:extLst>
              <a:ext uri="{FF2B5EF4-FFF2-40B4-BE49-F238E27FC236}">
                <a16:creationId xmlns="" xmlns:a16="http://schemas.microsoft.com/office/drawing/2014/main" id="{D312EA38-FFCF-4A1D-BB3B-543D065F3A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4124" y="1330325"/>
            <a:ext cx="2574983" cy="1547813"/>
          </a:xfrm>
          <a:prstGeom prst="cloudCallout">
            <a:avLst>
              <a:gd name="adj1" fmla="val -25139"/>
              <a:gd name="adj2" fmla="val 10252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zh-CN" altLang="en-US" dirty="0">
                <a:latin typeface="+mn-lt"/>
                <a:ea typeface="黑体" panose="02010609060101010101" pitchFamily="49" charset="-122"/>
              </a:rPr>
              <a:t>三角形的外角大于与它不相邻的内角</a:t>
            </a:r>
            <a:r>
              <a:rPr lang="en-US" altLang="zh-CN" dirty="0">
                <a:latin typeface="+mn-lt"/>
                <a:ea typeface="黑体" panose="02010609060101010101" pitchFamily="49" charset="-122"/>
              </a:rPr>
              <a:t>.</a:t>
            </a:r>
          </a:p>
        </p:txBody>
      </p:sp>
      <p:grpSp>
        <p:nvGrpSpPr>
          <p:cNvPr id="21" name="组合 2">
            <a:extLst>
              <a:ext uri="{FF2B5EF4-FFF2-40B4-BE49-F238E27FC236}">
                <a16:creationId xmlns="" xmlns:a16="http://schemas.microsoft.com/office/drawing/2014/main" id="{24F10BDA-27F8-4B6A-BBC6-A2B83676CEA0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55999"/>
            <a:ext cx="2006600" cy="477837"/>
            <a:chOff x="123" y="40"/>
            <a:chExt cx="3160" cy="752"/>
          </a:xfrm>
        </p:grpSpPr>
        <p:cxnSp>
          <p:nvCxnSpPr>
            <p:cNvPr id="22" name="直线连接符 23">
              <a:extLst>
                <a:ext uri="{FF2B5EF4-FFF2-40B4-BE49-F238E27FC236}">
                  <a16:creationId xmlns="" xmlns:a16="http://schemas.microsoft.com/office/drawing/2014/main" id="{DFDADDE5-DF9C-4922-BA69-356BCA58FD6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>
              <a:extLst>
                <a:ext uri="{FF2B5EF4-FFF2-40B4-BE49-F238E27FC236}">
                  <a16:creationId xmlns="" xmlns:a16="http://schemas.microsoft.com/office/drawing/2014/main" id="{A864A930-E3CC-45FE-B387-AB0C342DC3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24" name="Freeform 74">
              <a:extLst>
                <a:ext uri="{FF2B5EF4-FFF2-40B4-BE49-F238E27FC236}">
                  <a16:creationId xmlns="" xmlns:a16="http://schemas.microsoft.com/office/drawing/2014/main" id="{7BA6E1F5-A060-481B-A5D5-ECDFE47173D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8" grpId="0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矩形 1">
            <a:extLst>
              <a:ext uri="{FF2B5EF4-FFF2-40B4-BE49-F238E27FC236}">
                <a16:creationId xmlns="" xmlns:a16="http://schemas.microsoft.com/office/drawing/2014/main" id="{37A2D427-E9A5-4385-ACCF-D2895CEBEB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0628" y="831616"/>
            <a:ext cx="7046752" cy="315778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4.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∠1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的大小关系是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endParaRPr lang="zh-CN" altLang="zh-CN" sz="2400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∠1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∠2         </a:t>
            </a:r>
            <a:endParaRPr lang="en-US" altLang="zh-CN" sz="2400" b="1" dirty="0" smtClean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∠2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∠1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zh-CN" sz="2400" b="1" i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∠2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∠1         </a:t>
            </a:r>
            <a:endParaRPr lang="en-US" altLang="zh-CN" sz="2400" b="1" dirty="0" smtClean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∠2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∠1</a:t>
            </a:r>
            <a:endParaRPr lang="zh-CN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5778" name="Picture 8" descr="SL1A">
            <a:extLst>
              <a:ext uri="{FF2B5EF4-FFF2-40B4-BE49-F238E27FC236}">
                <a16:creationId xmlns="" xmlns:a16="http://schemas.microsoft.com/office/drawing/2014/main" id="{6275203F-8BD2-4212-9835-A88F00E854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869" y="1936720"/>
            <a:ext cx="2106612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BA87308-F3EC-40BB-A59D-A1C08FF298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5526" y="937567"/>
            <a:ext cx="4667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00" dirty="0">
              <a:solidFill>
                <a:srgbClr val="FF0000"/>
              </a:solidFill>
            </a:endParaRPr>
          </a:p>
        </p:txBody>
      </p:sp>
      <p:grpSp>
        <p:nvGrpSpPr>
          <p:cNvPr id="10" name="组合 5">
            <a:extLst>
              <a:ext uri="{FF2B5EF4-FFF2-40B4-BE49-F238E27FC236}">
                <a16:creationId xmlns="" xmlns:a16="http://schemas.microsoft.com/office/drawing/2014/main" id="{DFF9BF78-8EB1-42D4-B6EE-72177B57936A}"/>
              </a:ext>
            </a:extLst>
          </p:cNvPr>
          <p:cNvGrpSpPr>
            <a:grpSpLocks/>
          </p:cNvGrpSpPr>
          <p:nvPr/>
        </p:nvGrpSpPr>
        <p:grpSpPr bwMode="auto">
          <a:xfrm>
            <a:off x="-15147" y="-10399"/>
            <a:ext cx="2006600" cy="477838"/>
            <a:chOff x="248" y="110"/>
            <a:chExt cx="3160" cy="752"/>
          </a:xfrm>
        </p:grpSpPr>
        <p:sp>
          <p:nvSpPr>
            <p:cNvPr id="11" name="文本框 15">
              <a:extLst>
                <a:ext uri="{FF2B5EF4-FFF2-40B4-BE49-F238E27FC236}">
                  <a16:creationId xmlns="" xmlns:a16="http://schemas.microsoft.com/office/drawing/2014/main" id="{0952FBEF-F8CA-472B-82D2-D5DD4DECDE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11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3" name="组合 2">
              <a:extLst>
                <a:ext uri="{FF2B5EF4-FFF2-40B4-BE49-F238E27FC236}">
                  <a16:creationId xmlns="" xmlns:a16="http://schemas.microsoft.com/office/drawing/2014/main" id="{5A7CAF1B-1868-4F3D-A172-9E3937C3DD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15" name="直线连接符 14">
                <a:extLst>
                  <a:ext uri="{FF2B5EF4-FFF2-40B4-BE49-F238E27FC236}">
                    <a16:creationId xmlns="" xmlns:a16="http://schemas.microsoft.com/office/drawing/2014/main" id="{FDB04A8A-5A2A-4F59-BB20-A69488BDE7C5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Freeform 74">
                <a:extLst>
                  <a:ext uri="{FF2B5EF4-FFF2-40B4-BE49-F238E27FC236}">
                    <a16:creationId xmlns="" xmlns:a16="http://schemas.microsoft.com/office/drawing/2014/main" id="{F310D73A-86CC-48DB-B2E1-820EFC2C7D0D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27" y="869209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文本框 6151">
            <a:extLst>
              <a:ext uri="{FF2B5EF4-FFF2-40B4-BE49-F238E27FC236}">
                <a16:creationId xmlns="" xmlns:a16="http://schemas.microsoft.com/office/drawing/2014/main" id="{062F3FDD-B1F8-4955-93AA-EF7BC40B15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3123" y="626373"/>
            <a:ext cx="29690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三角形的外角和定理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6804" name="TextBox 7">
            <a:extLst>
              <a:ext uri="{FF2B5EF4-FFF2-40B4-BE49-F238E27FC236}">
                <a16:creationId xmlns="" xmlns:a16="http://schemas.microsoft.com/office/drawing/2014/main" id="{F118C608-0E32-4DF8-912B-7AA0CA2CAD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620" y="1087438"/>
            <a:ext cx="7852095" cy="100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图，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BAE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CBF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的三个外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角，它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们的和是多少？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ED722B86-0830-455D-BA08-61A5F5A60D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496" y="2024386"/>
            <a:ext cx="5116687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由三角形的一个外角等于与它不相邻的两个内角的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和，得</a:t>
            </a:r>
            <a:endParaRPr lang="en-US" altLang="zh-CN" sz="2000" b="1" dirty="0">
              <a:latin typeface="+mn-lt"/>
              <a:ea typeface="仿宋" panose="02010609060101010101" pitchFamily="49" charset="-122"/>
            </a:endParaRPr>
          </a:p>
          <a:p>
            <a:pPr lvl="1">
              <a:lnSpc>
                <a:spcPct val="12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BAE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2+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000" b="1" dirty="0">
              <a:latin typeface="+mn-lt"/>
              <a:ea typeface="仿宋" panose="02010609060101010101" pitchFamily="49" charset="-122"/>
            </a:endParaRPr>
          </a:p>
          <a:p>
            <a:pPr lvl="1">
              <a:lnSpc>
                <a:spcPct val="12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CBF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1+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000" b="1" dirty="0">
              <a:latin typeface="+mn-lt"/>
              <a:ea typeface="仿宋" panose="02010609060101010101" pitchFamily="49" charset="-122"/>
            </a:endParaRPr>
          </a:p>
          <a:p>
            <a:pPr lvl="1">
              <a:lnSpc>
                <a:spcPct val="12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ACD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1+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2.</a:t>
            </a: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又知∠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1+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2+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3=180 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所以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BAE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CBF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ACD</a:t>
            </a: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=2(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1+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2+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3)=360 °.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76806" name="组合 32">
            <a:extLst>
              <a:ext uri="{FF2B5EF4-FFF2-40B4-BE49-F238E27FC236}">
                <a16:creationId xmlns="" xmlns:a16="http://schemas.microsoft.com/office/drawing/2014/main" id="{06A48FA9-444E-48FC-BEC9-1990D570E372}"/>
              </a:ext>
            </a:extLst>
          </p:cNvPr>
          <p:cNvGrpSpPr>
            <a:grpSpLocks/>
          </p:cNvGrpSpPr>
          <p:nvPr/>
        </p:nvGrpSpPr>
        <p:grpSpPr bwMode="auto">
          <a:xfrm>
            <a:off x="4464050" y="2355850"/>
            <a:ext cx="3500774" cy="2421839"/>
            <a:chOff x="4483327" y="3399383"/>
            <a:chExt cx="4670442" cy="3228985"/>
          </a:xfrm>
        </p:grpSpPr>
        <p:grpSp>
          <p:nvGrpSpPr>
            <p:cNvPr id="76807" name="组合 27">
              <a:extLst>
                <a:ext uri="{FF2B5EF4-FFF2-40B4-BE49-F238E27FC236}">
                  <a16:creationId xmlns="" xmlns:a16="http://schemas.microsoft.com/office/drawing/2014/main" id="{85AFEEB4-E1B3-433C-B4A1-7873F7806C6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83327" y="3399383"/>
              <a:ext cx="4670442" cy="3228985"/>
              <a:chOff x="4427349" y="1743199"/>
              <a:chExt cx="4670442" cy="3228985"/>
            </a:xfrm>
          </p:grpSpPr>
          <p:grpSp>
            <p:nvGrpSpPr>
              <p:cNvPr id="76808" name="组合 8">
                <a:extLst>
                  <a:ext uri="{FF2B5EF4-FFF2-40B4-BE49-F238E27FC236}">
                    <a16:creationId xmlns="" xmlns:a16="http://schemas.microsoft.com/office/drawing/2014/main" id="{8E876EBC-7F8A-4F90-93CB-244F4E0DDEC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16016" y="2046334"/>
                <a:ext cx="4032448" cy="2648150"/>
                <a:chOff x="4867854" y="932207"/>
                <a:chExt cx="4032448" cy="2648150"/>
              </a:xfrm>
            </p:grpSpPr>
            <p:cxnSp>
              <p:nvCxnSpPr>
                <p:cNvPr id="76809" name="直接连接符 9">
                  <a:extLst>
                    <a:ext uri="{FF2B5EF4-FFF2-40B4-BE49-F238E27FC236}">
                      <a16:creationId xmlns="" xmlns:a16="http://schemas.microsoft.com/office/drawing/2014/main" id="{6AF03CBD-AB14-43E9-B6AC-0B99B5345934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V="1">
                  <a:off x="5592398" y="2948530"/>
                  <a:ext cx="3307904" cy="42293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6810" name="直接连接符 10">
                  <a:extLst>
                    <a:ext uri="{FF2B5EF4-FFF2-40B4-BE49-F238E27FC236}">
                      <a16:creationId xmlns="" xmlns:a16="http://schemas.microsoft.com/office/drawing/2014/main" id="{9CFABA3B-E2B0-47A9-B167-8ABEA3D9237F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V="1">
                  <a:off x="4867854" y="1637184"/>
                  <a:ext cx="2352262" cy="1943173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6811" name="直接连接符 11">
                  <a:extLst>
                    <a:ext uri="{FF2B5EF4-FFF2-40B4-BE49-F238E27FC236}">
                      <a16:creationId xmlns="" xmlns:a16="http://schemas.microsoft.com/office/drawing/2014/main" id="{88C53613-09E5-41E3-A277-48CE6F2A1667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6856714" y="932207"/>
                  <a:ext cx="1083482" cy="2058615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76812" name="TextBox 12">
                  <a:extLst>
                    <a:ext uri="{FF2B5EF4-FFF2-40B4-BE49-F238E27FC236}">
                      <a16:creationId xmlns="" xmlns:a16="http://schemas.microsoft.com/office/drawing/2014/main" id="{91870C24-3BC1-4984-9727-0CAC34C638D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196674" y="1205136"/>
                  <a:ext cx="451671" cy="4924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 i="1">
                      <a:latin typeface="Times New Roman" panose="02020603050405020304" pitchFamily="18" charset="0"/>
                    </a:rPr>
                    <a:t>A</a:t>
                  </a:r>
                  <a:endParaRPr lang="en-US" altLang="zh-CN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6813" name="TextBox 13">
                  <a:extLst>
                    <a:ext uri="{FF2B5EF4-FFF2-40B4-BE49-F238E27FC236}">
                      <a16:creationId xmlns="" xmlns:a16="http://schemas.microsoft.com/office/drawing/2014/main" id="{76CF4A82-6A3E-4735-8E14-2B6428C853B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126076" y="2674913"/>
                  <a:ext cx="451671" cy="4924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 i="1">
                      <a:latin typeface="Times New Roman" panose="02020603050405020304" pitchFamily="18" charset="0"/>
                    </a:rPr>
                    <a:t>B</a:t>
                  </a:r>
                  <a:endParaRPr lang="en-US" altLang="zh-CN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6814" name="TextBox 14">
                  <a:extLst>
                    <a:ext uri="{FF2B5EF4-FFF2-40B4-BE49-F238E27FC236}">
                      <a16:creationId xmlns="" xmlns:a16="http://schemas.microsoft.com/office/drawing/2014/main" id="{4C192FB7-24AF-4C44-A770-59543734CF0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747538" y="2933704"/>
                  <a:ext cx="451671" cy="4924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 i="1">
                      <a:latin typeface="Times New Roman" panose="02020603050405020304" pitchFamily="18" charset="0"/>
                    </a:rPr>
                    <a:t>C</a:t>
                  </a:r>
                  <a:endParaRPr lang="en-US" altLang="zh-CN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6815" name="TextBox 18">
                <a:extLst>
                  <a:ext uri="{FF2B5EF4-FFF2-40B4-BE49-F238E27FC236}">
                    <a16:creationId xmlns="" xmlns:a16="http://schemas.microsoft.com/office/drawing/2014/main" id="{D0DA73BB-E19A-49FB-886C-522504548CB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732240" y="1743199"/>
                <a:ext cx="451671" cy="4924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E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816" name="TextBox 19">
                <a:extLst>
                  <a:ext uri="{FF2B5EF4-FFF2-40B4-BE49-F238E27FC236}">
                    <a16:creationId xmlns="" xmlns:a16="http://schemas.microsoft.com/office/drawing/2014/main" id="{F083E647-AAFF-4CE9-97C9-DE311304590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27349" y="4479762"/>
                <a:ext cx="451671" cy="4924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F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817" name="TextBox 20">
                <a:extLst>
                  <a:ext uri="{FF2B5EF4-FFF2-40B4-BE49-F238E27FC236}">
                    <a16:creationId xmlns="" xmlns:a16="http://schemas.microsoft.com/office/drawing/2014/main" id="{02F34FBE-AB0B-4158-B879-3D45C6C0F8B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629012" y="4005064"/>
                <a:ext cx="468779" cy="4924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D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818" name="TextBox 21">
                <a:extLst>
                  <a:ext uri="{FF2B5EF4-FFF2-40B4-BE49-F238E27FC236}">
                    <a16:creationId xmlns="" xmlns:a16="http://schemas.microsoft.com/office/drawing/2014/main" id="{FAC3E58C-17A0-42AB-8F1B-8CB9660A313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2140163">
                <a:off x="7293200" y="3809317"/>
                <a:ext cx="810922" cy="491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(</a:t>
                </a:r>
                <a:endParaRPr lang="zh-CN" altLang="en-US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819" name="TextBox 22">
                <a:extLst>
                  <a:ext uri="{FF2B5EF4-FFF2-40B4-BE49-F238E27FC236}">
                    <a16:creationId xmlns="" xmlns:a16="http://schemas.microsoft.com/office/drawing/2014/main" id="{689E5DFD-38AC-4E99-AC6A-581137D6FF8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-5021429">
                <a:off x="6759168" y="2573706"/>
                <a:ext cx="576064" cy="491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(</a:t>
                </a:r>
                <a:endParaRPr lang="zh-CN" altLang="en-US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820" name="TextBox 23">
                <a:extLst>
                  <a:ext uri="{FF2B5EF4-FFF2-40B4-BE49-F238E27FC236}">
                    <a16:creationId xmlns="" xmlns:a16="http://schemas.microsoft.com/office/drawing/2014/main" id="{3ED2AA3E-E29F-4E59-BFF1-FE3E85DDD2F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9374267">
                <a:off x="5360675" y="3842552"/>
                <a:ext cx="576064" cy="491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(</a:t>
                </a:r>
                <a:endParaRPr lang="zh-CN" altLang="en-US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="" xmlns:a16="http://schemas.microsoft.com/office/drawing/2014/main" id="{AFB4B3B8-4821-4D3F-936B-301C4D1239CD}"/>
                  </a:ext>
                </a:extLst>
              </p:cNvPr>
              <p:cNvSpPr txBox="1"/>
              <p:nvPr/>
            </p:nvSpPr>
            <p:spPr>
              <a:xfrm rot="1217870">
                <a:off x="6795173" y="2522100"/>
                <a:ext cx="573954" cy="49104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b="1" dirty="0">
                    <a:solidFill>
                      <a:schemeClr val="accent6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endParaRPr lang="zh-CN" altLang="en-US" b="1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="" xmlns:a16="http://schemas.microsoft.com/office/drawing/2014/main" id="{E04CA039-3D67-43EB-B5DE-5E275650BE6F}"/>
                  </a:ext>
                </a:extLst>
              </p:cNvPr>
              <p:cNvSpPr txBox="1"/>
              <p:nvPr/>
            </p:nvSpPr>
            <p:spPr>
              <a:xfrm rot="15257882">
                <a:off x="5114793" y="3854333"/>
                <a:ext cx="577825" cy="49135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b="1" dirty="0">
                    <a:solidFill>
                      <a:schemeClr val="accent6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endParaRPr lang="zh-CN" altLang="en-US" b="1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823" name="TextBox 26">
                <a:extLst>
                  <a:ext uri="{FF2B5EF4-FFF2-40B4-BE49-F238E27FC236}">
                    <a16:creationId xmlns="" xmlns:a16="http://schemas.microsoft.com/office/drawing/2014/main" id="{92981E62-DE72-4718-9BB3-EAF30208F08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7650544">
                <a:off x="7450721" y="3825073"/>
                <a:ext cx="576444" cy="491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 i="1">
                    <a:solidFill>
                      <a:srgbClr val="228B8B"/>
                    </a:solidFill>
                    <a:latin typeface="Times New Roman" panose="02020603050405020304" pitchFamily="18" charset="0"/>
                  </a:rPr>
                  <a:t>(</a:t>
                </a:r>
              </a:p>
            </p:txBody>
          </p:sp>
        </p:grpSp>
        <p:sp>
          <p:nvSpPr>
            <p:cNvPr id="76824" name="TextBox 29">
              <a:extLst>
                <a:ext uri="{FF2B5EF4-FFF2-40B4-BE49-F238E27FC236}">
                  <a16:creationId xmlns="" xmlns:a16="http://schemas.microsoft.com/office/drawing/2014/main" id="{00C071D5-1548-4542-9092-E5E3E001A0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37249" y="5343599"/>
              <a:ext cx="400344" cy="492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latin typeface="Times New Roman" panose="02020603050405020304" pitchFamily="18" charset="0"/>
                </a:rPr>
                <a:t>2</a:t>
              </a: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825" name="TextBox 30">
              <a:extLst>
                <a:ext uri="{FF2B5EF4-FFF2-40B4-BE49-F238E27FC236}">
                  <a16:creationId xmlns="" xmlns:a16="http://schemas.microsoft.com/office/drawing/2014/main" id="{FF6E8CB7-2166-448D-8786-BC97C5C4C0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66847" y="4581127"/>
              <a:ext cx="400344" cy="492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latin typeface="Times New Roman" panose="02020603050405020304" pitchFamily="18" charset="0"/>
                </a:rPr>
                <a:t>1</a:t>
              </a: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826" name="TextBox 31">
              <a:extLst>
                <a:ext uri="{FF2B5EF4-FFF2-40B4-BE49-F238E27FC236}">
                  <a16:creationId xmlns="" xmlns:a16="http://schemas.microsoft.com/office/drawing/2014/main" id="{ED7D7C56-4925-4AB4-94FD-32E86ACCD2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16394" y="5271741"/>
              <a:ext cx="400344" cy="492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latin typeface="Times New Roman" panose="02020603050405020304" pitchFamily="18" charset="0"/>
                </a:rPr>
                <a:t>3</a:t>
              </a: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4" name="云形标注 33">
            <a:extLst>
              <a:ext uri="{FF2B5EF4-FFF2-40B4-BE49-F238E27FC236}">
                <a16:creationId xmlns="" xmlns:a16="http://schemas.microsoft.com/office/drawing/2014/main" id="{31B16BCF-FFE8-435F-9A72-F2576BB40B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7738" y="1552575"/>
            <a:ext cx="2105025" cy="863600"/>
          </a:xfrm>
          <a:prstGeom prst="cloudCallout">
            <a:avLst>
              <a:gd name="adj1" fmla="val -73093"/>
              <a:gd name="adj2" fmla="val 115412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你还有其他解法吗？</a:t>
            </a:r>
          </a:p>
        </p:txBody>
      </p:sp>
      <p:grpSp>
        <p:nvGrpSpPr>
          <p:cNvPr id="76832" name="组合 4">
            <a:extLst>
              <a:ext uri="{FF2B5EF4-FFF2-40B4-BE49-F238E27FC236}">
                <a16:creationId xmlns="" xmlns:a16="http://schemas.microsoft.com/office/drawing/2014/main" id="{2E720D69-B2C7-4637-A1E4-ECA3C65880FE}"/>
              </a:ext>
            </a:extLst>
          </p:cNvPr>
          <p:cNvGrpSpPr>
            <a:grpSpLocks/>
          </p:cNvGrpSpPr>
          <p:nvPr/>
        </p:nvGrpSpPr>
        <p:grpSpPr bwMode="auto">
          <a:xfrm>
            <a:off x="1778794" y="651454"/>
            <a:ext cx="1685925" cy="409707"/>
            <a:chOff x="3485" y="1168"/>
            <a:chExt cx="2655" cy="647"/>
          </a:xfrm>
        </p:grpSpPr>
        <p:sp>
          <p:nvSpPr>
            <p:cNvPr id="18" name="圆角矩形 17">
              <a:extLst>
                <a:ext uri="{FF2B5EF4-FFF2-40B4-BE49-F238E27FC236}">
                  <a16:creationId xmlns="" xmlns:a16="http://schemas.microsoft.com/office/drawing/2014/main" id="{08B0D21C-C379-47BB-B5F9-6E74BE0C3A43}"/>
                </a:ext>
              </a:extLst>
            </p:cNvPr>
            <p:cNvSpPr/>
            <p:nvPr/>
          </p:nvSpPr>
          <p:spPr>
            <a:xfrm>
              <a:off x="3485" y="1168"/>
              <a:ext cx="2655" cy="624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b="1" dirty="0">
                <a:ea typeface="黑体" panose="02010609060101010101" pitchFamily="49" charset="-122"/>
              </a:endParaRPr>
            </a:p>
          </p:txBody>
        </p:sp>
        <p:sp>
          <p:nvSpPr>
            <p:cNvPr id="76834" name="矩形 1">
              <a:extLst>
                <a:ext uri="{FF2B5EF4-FFF2-40B4-BE49-F238E27FC236}">
                  <a16:creationId xmlns="" xmlns:a16="http://schemas.microsoft.com/office/drawing/2014/main" id="{7F7A89AD-5ACF-4D83-8B2B-78A55D1769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8" y="1203"/>
              <a:ext cx="2108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6" name="组合 2">
            <a:extLst>
              <a:ext uri="{FF2B5EF4-FFF2-40B4-BE49-F238E27FC236}">
                <a16:creationId xmlns="" xmlns:a16="http://schemas.microsoft.com/office/drawing/2014/main" id="{24F10BDA-27F8-4B6A-BBC6-A2B83676CEA0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55999"/>
            <a:ext cx="2006600" cy="477837"/>
            <a:chOff x="123" y="40"/>
            <a:chExt cx="3160" cy="752"/>
          </a:xfrm>
        </p:grpSpPr>
        <p:cxnSp>
          <p:nvCxnSpPr>
            <p:cNvPr id="37" name="直线连接符 23">
              <a:extLst>
                <a:ext uri="{FF2B5EF4-FFF2-40B4-BE49-F238E27FC236}">
                  <a16:creationId xmlns="" xmlns:a16="http://schemas.microsoft.com/office/drawing/2014/main" id="{DFDADDE5-DF9C-4922-BA69-356BCA58FD6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18">
              <a:extLst>
                <a:ext uri="{FF2B5EF4-FFF2-40B4-BE49-F238E27FC236}">
                  <a16:creationId xmlns="" xmlns:a16="http://schemas.microsoft.com/office/drawing/2014/main" id="{A864A930-E3CC-45FE-B387-AB0C342DC3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9" name="Freeform 74">
              <a:extLst>
                <a:ext uri="{FF2B5EF4-FFF2-40B4-BE49-F238E27FC236}">
                  <a16:creationId xmlns="" xmlns:a16="http://schemas.microsoft.com/office/drawing/2014/main" id="{7BA6E1F5-A060-481B-A5D5-ECDFE47173D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122FE3BE-1489-4FED-B9C2-80E38FEBBB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136" y="664662"/>
            <a:ext cx="6342291" cy="35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解法二：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如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图，∠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BAE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1=180 ° ① 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 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CBF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+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2=180 °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②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ACD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+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3=180 °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③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又知∠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1+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2+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3=180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①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+ ②+ ③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得</a:t>
            </a: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BAE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CBF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ACD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+(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1+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2+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3)=540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所以∠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BAE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CBF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ACD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=540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400" b="1" kern="0" noProof="1" smtClean="0">
                <a:solidFill>
                  <a:prstClr val="black"/>
                </a:solidFill>
                <a:latin typeface="Times New Roman"/>
                <a:cs typeface="Arial" panose="020B0604020202020204" pitchFamily="34" charset="0"/>
              </a:rPr>
              <a:t>–</a:t>
            </a:r>
            <a:r>
              <a:rPr lang="zh-CN" altLang="en-US" sz="1600" kern="0" noProof="1" smtClean="0">
                <a:solidFill>
                  <a:sysClr val="windowText" lastClr="000000"/>
                </a:solidFill>
              </a:rPr>
              <a:t>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180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°=360°.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77826" name="组合 32">
            <a:extLst>
              <a:ext uri="{FF2B5EF4-FFF2-40B4-BE49-F238E27FC236}">
                <a16:creationId xmlns="" xmlns:a16="http://schemas.microsoft.com/office/drawing/2014/main" id="{4F8213BC-1952-4664-B46C-B6C84A149330}"/>
              </a:ext>
            </a:extLst>
          </p:cNvPr>
          <p:cNvGrpSpPr>
            <a:grpSpLocks/>
          </p:cNvGrpSpPr>
          <p:nvPr/>
        </p:nvGrpSpPr>
        <p:grpSpPr bwMode="auto">
          <a:xfrm>
            <a:off x="5351117" y="601943"/>
            <a:ext cx="3309938" cy="2466975"/>
            <a:chOff x="4770423" y="3399383"/>
            <a:chExt cx="4415082" cy="3288363"/>
          </a:xfrm>
        </p:grpSpPr>
        <p:grpSp>
          <p:nvGrpSpPr>
            <p:cNvPr id="77827" name="组合 27">
              <a:extLst>
                <a:ext uri="{FF2B5EF4-FFF2-40B4-BE49-F238E27FC236}">
                  <a16:creationId xmlns="" xmlns:a16="http://schemas.microsoft.com/office/drawing/2014/main" id="{E0BBEBF2-2BE7-4716-84C5-7B8633BE781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70423" y="3399383"/>
              <a:ext cx="4415082" cy="3288363"/>
              <a:chOff x="4714445" y="1743199"/>
              <a:chExt cx="4415082" cy="3288363"/>
            </a:xfrm>
          </p:grpSpPr>
          <p:grpSp>
            <p:nvGrpSpPr>
              <p:cNvPr id="77828" name="组合 8">
                <a:extLst>
                  <a:ext uri="{FF2B5EF4-FFF2-40B4-BE49-F238E27FC236}">
                    <a16:creationId xmlns="" xmlns:a16="http://schemas.microsoft.com/office/drawing/2014/main" id="{E87D72DD-1C38-43E2-B016-28C81C0CA57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16016" y="2046334"/>
                <a:ext cx="4032448" cy="2648150"/>
                <a:chOff x="4867854" y="932207"/>
                <a:chExt cx="4032448" cy="2648150"/>
              </a:xfrm>
            </p:grpSpPr>
            <p:cxnSp>
              <p:nvCxnSpPr>
                <p:cNvPr id="77829" name="直接连接符 9">
                  <a:extLst>
                    <a:ext uri="{FF2B5EF4-FFF2-40B4-BE49-F238E27FC236}">
                      <a16:creationId xmlns="" xmlns:a16="http://schemas.microsoft.com/office/drawing/2014/main" id="{E4FA59A0-0AAA-4364-B91F-633A7D8F9DAC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V="1">
                  <a:off x="5592398" y="2948530"/>
                  <a:ext cx="3307904" cy="42293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7830" name="直接连接符 10">
                  <a:extLst>
                    <a:ext uri="{FF2B5EF4-FFF2-40B4-BE49-F238E27FC236}">
                      <a16:creationId xmlns="" xmlns:a16="http://schemas.microsoft.com/office/drawing/2014/main" id="{A14F51E3-F13D-40FF-8C81-D298AB0433C3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V="1">
                  <a:off x="4867854" y="1637184"/>
                  <a:ext cx="2352262" cy="1943173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7831" name="直接连接符 11">
                  <a:extLst>
                    <a:ext uri="{FF2B5EF4-FFF2-40B4-BE49-F238E27FC236}">
                      <a16:creationId xmlns="" xmlns:a16="http://schemas.microsoft.com/office/drawing/2014/main" id="{00343DD0-444B-4D37-814B-EB9FCCE5BF4A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6856714" y="932207"/>
                  <a:ext cx="1083482" cy="2058615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77832" name="TextBox 12">
                  <a:extLst>
                    <a:ext uri="{FF2B5EF4-FFF2-40B4-BE49-F238E27FC236}">
                      <a16:creationId xmlns="" xmlns:a16="http://schemas.microsoft.com/office/drawing/2014/main" id="{07708B5C-9D16-4F8F-9385-598988E0865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196674" y="1205136"/>
                  <a:ext cx="481037" cy="551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100" b="1" i="1">
                      <a:latin typeface="Times New Roman" panose="02020603050405020304" pitchFamily="18" charset="0"/>
                    </a:rPr>
                    <a:t>A</a:t>
                  </a:r>
                  <a:endParaRPr lang="en-US" altLang="zh-CN" sz="2100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7833" name="TextBox 13">
                  <a:extLst>
                    <a:ext uri="{FF2B5EF4-FFF2-40B4-BE49-F238E27FC236}">
                      <a16:creationId xmlns="" xmlns:a16="http://schemas.microsoft.com/office/drawing/2014/main" id="{18E13C91-3EE6-4656-B65E-085A9A70616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126076" y="2674913"/>
                  <a:ext cx="481037" cy="551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100" b="1" i="1">
                      <a:latin typeface="Times New Roman" panose="02020603050405020304" pitchFamily="18" charset="0"/>
                    </a:rPr>
                    <a:t>B</a:t>
                  </a:r>
                  <a:endParaRPr lang="en-US" altLang="zh-CN" sz="2100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7834" name="TextBox 14">
                  <a:extLst>
                    <a:ext uri="{FF2B5EF4-FFF2-40B4-BE49-F238E27FC236}">
                      <a16:creationId xmlns="" xmlns:a16="http://schemas.microsoft.com/office/drawing/2014/main" id="{29485546-A913-4B5F-9520-B4068D04ED0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747539" y="2933704"/>
                  <a:ext cx="481037" cy="551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100" b="1" i="1">
                      <a:latin typeface="Times New Roman" panose="02020603050405020304" pitchFamily="18" charset="0"/>
                    </a:rPr>
                    <a:t>C</a:t>
                  </a:r>
                  <a:endParaRPr lang="en-US" altLang="zh-CN" sz="2100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7835" name="TextBox 18">
                <a:extLst>
                  <a:ext uri="{FF2B5EF4-FFF2-40B4-BE49-F238E27FC236}">
                    <a16:creationId xmlns="" xmlns:a16="http://schemas.microsoft.com/office/drawing/2014/main" id="{50792C15-4510-4442-9014-0B5777853F8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732240" y="1743199"/>
                <a:ext cx="481037" cy="551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latin typeface="Times New Roman" panose="02020603050405020304" pitchFamily="18" charset="0"/>
                  </a:rPr>
                  <a:t>E</a:t>
                </a:r>
                <a:endParaRPr lang="en-US" altLang="zh-CN" sz="2100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836" name="TextBox 19">
                <a:extLst>
                  <a:ext uri="{FF2B5EF4-FFF2-40B4-BE49-F238E27FC236}">
                    <a16:creationId xmlns="" xmlns:a16="http://schemas.microsoft.com/office/drawing/2014/main" id="{91C5E8D5-B695-4C32-9265-B73A5F04672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14445" y="4479762"/>
                <a:ext cx="481037" cy="551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latin typeface="Times New Roman" panose="02020603050405020304" pitchFamily="18" charset="0"/>
                  </a:rPr>
                  <a:t>F</a:t>
                </a:r>
                <a:endParaRPr lang="en-US" altLang="zh-CN" sz="2100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837" name="TextBox 20">
                <a:extLst>
                  <a:ext uri="{FF2B5EF4-FFF2-40B4-BE49-F238E27FC236}">
                    <a16:creationId xmlns="" xmlns:a16="http://schemas.microsoft.com/office/drawing/2014/main" id="{E4F9C5A4-F88B-4065-9843-74949D2A8A2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629012" y="4005064"/>
                <a:ext cx="500515" cy="551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 dirty="0">
                    <a:latin typeface="Times New Roman" panose="02020603050405020304" pitchFamily="18" charset="0"/>
                  </a:rPr>
                  <a:t>D</a:t>
                </a:r>
                <a:endParaRPr lang="en-US" altLang="zh-CN" sz="21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838" name="TextBox 21">
                <a:extLst>
                  <a:ext uri="{FF2B5EF4-FFF2-40B4-BE49-F238E27FC236}">
                    <a16:creationId xmlns="" xmlns:a16="http://schemas.microsoft.com/office/drawing/2014/main" id="{4D874D48-052C-40F1-B704-64C4593CF86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2140163">
                <a:off x="7293200" y="3809317"/>
                <a:ext cx="810922" cy="551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(</a:t>
                </a:r>
                <a:endParaRPr lang="en-US" altLang="zh-CN" sz="21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839" name="TextBox 22">
                <a:extLst>
                  <a:ext uri="{FF2B5EF4-FFF2-40B4-BE49-F238E27FC236}">
                    <a16:creationId xmlns="" xmlns:a16="http://schemas.microsoft.com/office/drawing/2014/main" id="{80C0A5AE-585A-4AC2-AB57-30B112A9AD1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-5021429">
                <a:off x="6759177" y="2573690"/>
                <a:ext cx="576064" cy="5521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(</a:t>
                </a:r>
                <a:endParaRPr lang="en-US" altLang="zh-CN" sz="21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840" name="TextBox 23">
                <a:extLst>
                  <a:ext uri="{FF2B5EF4-FFF2-40B4-BE49-F238E27FC236}">
                    <a16:creationId xmlns="" xmlns:a16="http://schemas.microsoft.com/office/drawing/2014/main" id="{42DD9063-19DB-4A17-B5AA-150FB662692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9374267">
                <a:off x="5360675" y="3842552"/>
                <a:ext cx="576064" cy="551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(</a:t>
                </a:r>
                <a:endParaRPr lang="en-US" altLang="zh-CN" sz="21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841" name="TextBox 24">
                <a:extLst>
                  <a:ext uri="{FF2B5EF4-FFF2-40B4-BE49-F238E27FC236}">
                    <a16:creationId xmlns="" xmlns:a16="http://schemas.microsoft.com/office/drawing/2014/main" id="{BAA6EABD-8058-49BB-B8E9-08C06E44216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217870">
                <a:off x="6794632" y="2520755"/>
                <a:ext cx="574830" cy="551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b="1" dirty="0">
                    <a:solidFill>
                      <a:srgbClr val="228B8B"/>
                    </a:solidFill>
                    <a:latin typeface="Times New Roman" panose="02020603050405020304" pitchFamily="18" charset="0"/>
                  </a:rPr>
                  <a:t>(</a:t>
                </a:r>
              </a:p>
            </p:txBody>
          </p:sp>
          <p:sp>
            <p:nvSpPr>
              <p:cNvPr id="77842" name="TextBox 25">
                <a:extLst>
                  <a:ext uri="{FF2B5EF4-FFF2-40B4-BE49-F238E27FC236}">
                    <a16:creationId xmlns="" xmlns:a16="http://schemas.microsoft.com/office/drawing/2014/main" id="{7D436EEB-C715-4D93-91F5-61C6B7D34B1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-6342118">
                <a:off x="5116382" y="3855104"/>
                <a:ext cx="576027" cy="5521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b="1">
                    <a:solidFill>
                      <a:srgbClr val="228B8B"/>
                    </a:solidFill>
                    <a:latin typeface="Times New Roman" panose="02020603050405020304" pitchFamily="18" charset="0"/>
                  </a:rPr>
                  <a:t>(</a:t>
                </a:r>
              </a:p>
            </p:txBody>
          </p:sp>
          <p:sp>
            <p:nvSpPr>
              <p:cNvPr id="77843" name="TextBox 26">
                <a:extLst>
                  <a:ext uri="{FF2B5EF4-FFF2-40B4-BE49-F238E27FC236}">
                    <a16:creationId xmlns="" xmlns:a16="http://schemas.microsoft.com/office/drawing/2014/main" id="{0DA4C2CD-F7F0-48D3-98CD-BAB2BDB4EA2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7650544">
                <a:off x="7451436" y="3825749"/>
                <a:ext cx="576026" cy="5521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b="1" i="1">
                    <a:solidFill>
                      <a:srgbClr val="228B8B"/>
                    </a:solidFill>
                    <a:latin typeface="Times New Roman" panose="02020603050405020304" pitchFamily="18" charset="0"/>
                  </a:rPr>
                  <a:t>(</a:t>
                </a:r>
              </a:p>
            </p:txBody>
          </p:sp>
        </p:grpSp>
        <p:sp>
          <p:nvSpPr>
            <p:cNvPr id="77844" name="TextBox 29">
              <a:extLst>
                <a:ext uri="{FF2B5EF4-FFF2-40B4-BE49-F238E27FC236}">
                  <a16:creationId xmlns="" xmlns:a16="http://schemas.microsoft.com/office/drawing/2014/main" id="{5D890B1D-CF57-4D12-A322-A6CC290A54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26544" y="5343599"/>
              <a:ext cx="421754" cy="55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100" b="1">
                  <a:latin typeface="Times New Roman" panose="02020603050405020304" pitchFamily="18" charset="0"/>
                </a:rPr>
                <a:t>2</a:t>
              </a:r>
              <a:endParaRPr lang="en-US" altLang="zh-CN" sz="21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7845" name="TextBox 30">
              <a:extLst>
                <a:ext uri="{FF2B5EF4-FFF2-40B4-BE49-F238E27FC236}">
                  <a16:creationId xmlns="" xmlns:a16="http://schemas.microsoft.com/office/drawing/2014/main" id="{2DA75133-9FC6-4E8C-B6C8-EE53C2D35C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56142" y="4581128"/>
              <a:ext cx="421754" cy="55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100" b="1">
                  <a:latin typeface="Times New Roman" panose="02020603050405020304" pitchFamily="18" charset="0"/>
                </a:rPr>
                <a:t>1</a:t>
              </a:r>
              <a:endParaRPr lang="en-US" altLang="zh-CN" sz="21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7846" name="TextBox 31">
              <a:extLst>
                <a:ext uri="{FF2B5EF4-FFF2-40B4-BE49-F238E27FC236}">
                  <a16:creationId xmlns="" xmlns:a16="http://schemas.microsoft.com/office/drawing/2014/main" id="{9DABDC8A-13B3-474E-BF81-0EB3AB8292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05689" y="5271741"/>
              <a:ext cx="421754" cy="55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100" b="1">
                  <a:latin typeface="Times New Roman" panose="02020603050405020304" pitchFamily="18" charset="0"/>
                </a:rPr>
                <a:t>3</a:t>
              </a:r>
              <a:endParaRPr lang="en-US" altLang="zh-CN" sz="21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2">
            <a:extLst>
              <a:ext uri="{FF2B5EF4-FFF2-40B4-BE49-F238E27FC236}">
                <a16:creationId xmlns="" xmlns:a16="http://schemas.microsoft.com/office/drawing/2014/main" id="{24F10BDA-27F8-4B6A-BBC6-A2B83676CEA0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55999"/>
            <a:ext cx="2006600" cy="477837"/>
            <a:chOff x="123" y="40"/>
            <a:chExt cx="3160" cy="752"/>
          </a:xfrm>
        </p:grpSpPr>
        <p:cxnSp>
          <p:nvCxnSpPr>
            <p:cNvPr id="29" name="直线连接符 23">
              <a:extLst>
                <a:ext uri="{FF2B5EF4-FFF2-40B4-BE49-F238E27FC236}">
                  <a16:creationId xmlns="" xmlns:a16="http://schemas.microsoft.com/office/drawing/2014/main" id="{DFDADDE5-DF9C-4922-BA69-356BCA58FD6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>
              <a:extLst>
                <a:ext uri="{FF2B5EF4-FFF2-40B4-BE49-F238E27FC236}">
                  <a16:creationId xmlns="" xmlns:a16="http://schemas.microsoft.com/office/drawing/2014/main" id="{A864A930-E3CC-45FE-B387-AB0C342DC3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1" name="Freeform 74">
              <a:extLst>
                <a:ext uri="{FF2B5EF4-FFF2-40B4-BE49-F238E27FC236}">
                  <a16:creationId xmlns="" xmlns:a16="http://schemas.microsoft.com/office/drawing/2014/main" id="{7BA6E1F5-A060-481B-A5D5-ECDFE47173D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allAtOnce" bldLvl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框 50177">
            <a:extLst>
              <a:ext uri="{FF2B5EF4-FFF2-40B4-BE49-F238E27FC236}">
                <a16:creationId xmlns="" xmlns:a16="http://schemas.microsoft.com/office/drawing/2014/main" id="{CAB4F264-77E1-407E-A825-4AEF233E28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2788" y="1008063"/>
            <a:ext cx="430243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解法三：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过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作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AM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平行于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50179" name="文本框 50178">
            <a:extLst>
              <a:ext uri="{FF2B5EF4-FFF2-40B4-BE49-F238E27FC236}">
                <a16:creationId xmlns="" xmlns:a16="http://schemas.microsoft.com/office/drawing/2014/main" id="{D443E308-7F8C-454A-A318-2CE9409890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5850" y="1450975"/>
            <a:ext cx="248443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＝ 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</a:t>
            </a:r>
          </a:p>
        </p:txBody>
      </p:sp>
      <p:sp>
        <p:nvSpPr>
          <p:cNvPr id="78851" name="直接连接符 50179">
            <a:extLst>
              <a:ext uri="{FF2B5EF4-FFF2-40B4-BE49-F238E27FC236}">
                <a16:creationId xmlns="" xmlns:a16="http://schemas.microsoft.com/office/drawing/2014/main" id="{4F4307E9-1BCC-4335-B1A9-43597D952F97}"/>
              </a:ext>
            </a:extLst>
          </p:cNvPr>
          <p:cNvSpPr>
            <a:spLocks noChangeShapeType="1"/>
          </p:cNvSpPr>
          <p:nvPr/>
        </p:nvSpPr>
        <p:spPr bwMode="auto">
          <a:xfrm>
            <a:off x="1563688" y="2159000"/>
            <a:ext cx="2808287" cy="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8852" name="任意多边形 50180">
            <a:extLst>
              <a:ext uri="{FF2B5EF4-FFF2-40B4-BE49-F238E27FC236}">
                <a16:creationId xmlns="" xmlns:a16="http://schemas.microsoft.com/office/drawing/2014/main" id="{397CD62A-160D-494D-8F10-D9D02967DEC7}"/>
              </a:ext>
            </a:extLst>
          </p:cNvPr>
          <p:cNvSpPr>
            <a:spLocks noChangeArrowheads="1"/>
          </p:cNvSpPr>
          <p:nvPr/>
        </p:nvSpPr>
        <p:spPr bwMode="auto">
          <a:xfrm rot="4735294">
            <a:off x="1833563" y="646113"/>
            <a:ext cx="685800" cy="685800"/>
          </a:xfrm>
          <a:custGeom>
            <a:avLst/>
            <a:gdLst>
              <a:gd name="T0" fmla="*/ 11086 w 21600"/>
              <a:gd name="T1" fmla="*/ 11056 h 21600"/>
              <a:gd name="T2" fmla="*/ 10799 w 21600"/>
              <a:gd name="T3" fmla="*/ 11184 h 21600"/>
              <a:gd name="T4" fmla="*/ 10512 w 21600"/>
              <a:gd name="T5" fmla="*/ 11056 h 21600"/>
              <a:gd name="T6" fmla="*/ 2754 w 21600"/>
              <a:gd name="T7" fmla="*/ 18004 h 21600"/>
              <a:gd name="T8" fmla="*/ 10800 w 21600"/>
              <a:gd name="T9" fmla="*/ 21599 h 21600"/>
              <a:gd name="T10" fmla="*/ 18846 w 21600"/>
              <a:gd name="T11" fmla="*/ 1800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11086" y="11056"/>
                </a:moveTo>
                <a:cubicBezTo>
                  <a:pt x="11015" y="11135"/>
                  <a:pt x="10913" y="11184"/>
                  <a:pt x="10799" y="11184"/>
                </a:cubicBezTo>
                <a:cubicBezTo>
                  <a:pt x="10685" y="11184"/>
                  <a:pt x="10583" y="11135"/>
                  <a:pt x="10512" y="11056"/>
                </a:cubicBezTo>
                <a:lnTo>
                  <a:pt x="2754" y="18004"/>
                </a:lnTo>
                <a:cubicBezTo>
                  <a:pt x="4732" y="20210"/>
                  <a:pt x="7604" y="21599"/>
                  <a:pt x="10800" y="21599"/>
                </a:cubicBezTo>
                <a:cubicBezTo>
                  <a:pt x="13996" y="21599"/>
                  <a:pt x="16868" y="20210"/>
                  <a:pt x="18846" y="18004"/>
                </a:cubicBezTo>
                <a:close/>
              </a:path>
            </a:pathLst>
          </a:custGeom>
          <a:solidFill>
            <a:srgbClr val="0000FF"/>
          </a:solidFill>
          <a:ln w="88900">
            <a:solidFill>
              <a:srgbClr val="00008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853" name="直接连接符 50181">
            <a:extLst>
              <a:ext uri="{FF2B5EF4-FFF2-40B4-BE49-F238E27FC236}">
                <a16:creationId xmlns="" xmlns:a16="http://schemas.microsoft.com/office/drawing/2014/main" id="{E915A2C5-B85E-4855-8228-99C2508BBC1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671638" y="592138"/>
            <a:ext cx="1998662" cy="1566862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8854" name="任意多边形 50182">
            <a:extLst>
              <a:ext uri="{FF2B5EF4-FFF2-40B4-BE49-F238E27FC236}">
                <a16:creationId xmlns="" xmlns:a16="http://schemas.microsoft.com/office/drawing/2014/main" id="{3346049B-1D92-41BE-90F5-3A7B0B43B91F}"/>
              </a:ext>
            </a:extLst>
          </p:cNvPr>
          <p:cNvSpPr>
            <a:spLocks noChangeArrowheads="1"/>
          </p:cNvSpPr>
          <p:nvPr/>
        </p:nvSpPr>
        <p:spPr bwMode="auto">
          <a:xfrm rot="-9560815">
            <a:off x="3292475" y="1779588"/>
            <a:ext cx="685800" cy="685800"/>
          </a:xfrm>
          <a:custGeom>
            <a:avLst/>
            <a:gdLst>
              <a:gd name="T0" fmla="*/ 11580 w 21600"/>
              <a:gd name="T1" fmla="*/ 11065 h 21600"/>
              <a:gd name="T2" fmla="*/ 10799 w 21600"/>
              <a:gd name="T3" fmla="*/ 11624 h 21600"/>
              <a:gd name="T4" fmla="*/ 10018 w 21600"/>
              <a:gd name="T5" fmla="*/ 11065 h 21600"/>
              <a:gd name="T6" fmla="*/ 576 w 21600"/>
              <a:gd name="T7" fmla="*/ 14281 h 21600"/>
              <a:gd name="T8" fmla="*/ 10799 w 21600"/>
              <a:gd name="T9" fmla="*/ 21599 h 21600"/>
              <a:gd name="T10" fmla="*/ 21025 w 21600"/>
              <a:gd name="T11" fmla="*/ 1428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11580" y="11065"/>
                </a:moveTo>
                <a:cubicBezTo>
                  <a:pt x="11469" y="11390"/>
                  <a:pt x="11161" y="11624"/>
                  <a:pt x="10799" y="11624"/>
                </a:cubicBezTo>
                <a:cubicBezTo>
                  <a:pt x="10437" y="11624"/>
                  <a:pt x="10129" y="11390"/>
                  <a:pt x="10018" y="11065"/>
                </a:cubicBezTo>
                <a:lnTo>
                  <a:pt x="576" y="14281"/>
                </a:lnTo>
                <a:cubicBezTo>
                  <a:pt x="2024" y="18539"/>
                  <a:pt x="6054" y="21599"/>
                  <a:pt x="10799" y="21599"/>
                </a:cubicBezTo>
                <a:cubicBezTo>
                  <a:pt x="15544" y="21599"/>
                  <a:pt x="19575" y="18538"/>
                  <a:pt x="21025" y="14283"/>
                </a:cubicBezTo>
                <a:close/>
              </a:path>
            </a:pathLst>
          </a:custGeom>
          <a:solidFill>
            <a:srgbClr val="99CC00"/>
          </a:solidFill>
          <a:ln w="88900">
            <a:solidFill>
              <a:srgbClr val="008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855" name="任意多边形 50183">
            <a:extLst>
              <a:ext uri="{FF2B5EF4-FFF2-40B4-BE49-F238E27FC236}">
                <a16:creationId xmlns="" xmlns:a16="http://schemas.microsoft.com/office/drawing/2014/main" id="{6EBC49F5-EC4C-4590-9C5D-02DB9A5C0BB5}"/>
              </a:ext>
            </a:extLst>
          </p:cNvPr>
          <p:cNvSpPr>
            <a:spLocks noChangeArrowheads="1"/>
          </p:cNvSpPr>
          <p:nvPr/>
        </p:nvSpPr>
        <p:spPr bwMode="auto">
          <a:xfrm rot="-1835414">
            <a:off x="1239838" y="1843088"/>
            <a:ext cx="685800" cy="685800"/>
          </a:xfrm>
          <a:custGeom>
            <a:avLst/>
            <a:gdLst>
              <a:gd name="T0" fmla="*/ 11057 w 21600"/>
              <a:gd name="T1" fmla="*/ 10951 h 21600"/>
              <a:gd name="T2" fmla="*/ 10799 w 21600"/>
              <a:gd name="T3" fmla="*/ 11098 h 21600"/>
              <a:gd name="T4" fmla="*/ 10541 w 21600"/>
              <a:gd name="T5" fmla="*/ 10951 h 21600"/>
              <a:gd name="T6" fmla="*/ 1494 w 21600"/>
              <a:gd name="T7" fmla="*/ 16282 h 21600"/>
              <a:gd name="T8" fmla="*/ 10799 w 21600"/>
              <a:gd name="T9" fmla="*/ 21600 h 21600"/>
              <a:gd name="T10" fmla="*/ 20105 w 21600"/>
              <a:gd name="T11" fmla="*/ 1628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11057" y="10951"/>
                </a:moveTo>
                <a:cubicBezTo>
                  <a:pt x="11005" y="11039"/>
                  <a:pt x="10909" y="11098"/>
                  <a:pt x="10799" y="11098"/>
                </a:cubicBezTo>
                <a:cubicBezTo>
                  <a:pt x="10689" y="11098"/>
                  <a:pt x="10593" y="11039"/>
                  <a:pt x="10541" y="10951"/>
                </a:cubicBezTo>
                <a:lnTo>
                  <a:pt x="1494" y="16282"/>
                </a:lnTo>
                <a:cubicBezTo>
                  <a:pt x="3372" y="19466"/>
                  <a:pt x="6836" y="21600"/>
                  <a:pt x="10799" y="21600"/>
                </a:cubicBezTo>
                <a:cubicBezTo>
                  <a:pt x="14762" y="21600"/>
                  <a:pt x="18226" y="19465"/>
                  <a:pt x="20105" y="16283"/>
                </a:cubicBezTo>
                <a:close/>
              </a:path>
            </a:pathLst>
          </a:custGeom>
          <a:solidFill>
            <a:srgbClr val="993366"/>
          </a:solidFill>
          <a:ln w="88900">
            <a:solidFill>
              <a:srgbClr val="80008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856" name="文本框 50184">
            <a:extLst>
              <a:ext uri="{FF2B5EF4-FFF2-40B4-BE49-F238E27FC236}">
                <a16:creationId xmlns="" xmlns:a16="http://schemas.microsoft.com/office/drawing/2014/main" id="{1B3A8329-666B-4CD5-AE97-5648A58625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3963" y="1827213"/>
            <a:ext cx="3460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TW" sz="2100" i="1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</a:p>
        </p:txBody>
      </p:sp>
      <p:sp>
        <p:nvSpPr>
          <p:cNvPr id="78857" name="文本框 50185">
            <a:extLst>
              <a:ext uri="{FF2B5EF4-FFF2-40B4-BE49-F238E27FC236}">
                <a16:creationId xmlns="" xmlns:a16="http://schemas.microsoft.com/office/drawing/2014/main" id="{9809CC43-F0E5-4714-956A-AF5E4BCE7A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6475" y="2152650"/>
            <a:ext cx="36036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TW" sz="2100" i="1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</a:p>
        </p:txBody>
      </p:sp>
      <p:sp>
        <p:nvSpPr>
          <p:cNvPr id="78858" name="文本框 50186">
            <a:extLst>
              <a:ext uri="{FF2B5EF4-FFF2-40B4-BE49-F238E27FC236}">
                <a16:creationId xmlns="" xmlns:a16="http://schemas.microsoft.com/office/drawing/2014/main" id="{A40F5A95-276E-47E7-8EEA-68467D7297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9400" y="801688"/>
            <a:ext cx="31591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TW" sz="2100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</a:p>
        </p:txBody>
      </p:sp>
      <p:sp>
        <p:nvSpPr>
          <p:cNvPr id="78859" name="文本框 50187">
            <a:extLst>
              <a:ext uri="{FF2B5EF4-FFF2-40B4-BE49-F238E27FC236}">
                <a16:creationId xmlns="" xmlns:a16="http://schemas.microsoft.com/office/drawing/2014/main" id="{58AF7752-7BA8-4DC8-BF5A-0CD674C18D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9588" y="2392363"/>
            <a:ext cx="3159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TW" sz="2100">
                <a:solidFill>
                  <a:srgbClr val="66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78860" name="文本框 50188">
            <a:extLst>
              <a:ext uri="{FF2B5EF4-FFF2-40B4-BE49-F238E27FC236}">
                <a16:creationId xmlns="" xmlns:a16="http://schemas.microsoft.com/office/drawing/2014/main" id="{67327779-72CE-46F4-9829-03D4B50EB3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8400" y="1287463"/>
            <a:ext cx="31591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TW" sz="210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</a:p>
        </p:txBody>
      </p:sp>
      <p:grpSp>
        <p:nvGrpSpPr>
          <p:cNvPr id="3" name="组合 50189">
            <a:extLst>
              <a:ext uri="{FF2B5EF4-FFF2-40B4-BE49-F238E27FC236}">
                <a16:creationId xmlns="" xmlns:a16="http://schemas.microsoft.com/office/drawing/2014/main" id="{617EEB79-9CC1-4CE8-BC92-A2C40D25A375}"/>
              </a:ext>
            </a:extLst>
          </p:cNvPr>
          <p:cNvGrpSpPr>
            <a:grpSpLocks/>
          </p:cNvGrpSpPr>
          <p:nvPr/>
        </p:nvGrpSpPr>
        <p:grpSpPr bwMode="auto">
          <a:xfrm>
            <a:off x="1798638" y="465138"/>
            <a:ext cx="1423987" cy="822325"/>
            <a:chOff x="551" y="391"/>
            <a:chExt cx="1195" cy="690"/>
          </a:xfrm>
        </p:grpSpPr>
        <p:sp>
          <p:nvSpPr>
            <p:cNvPr id="78862" name="任意多边形 50190">
              <a:extLst>
                <a:ext uri="{FF2B5EF4-FFF2-40B4-BE49-F238E27FC236}">
                  <a16:creationId xmlns="" xmlns:a16="http://schemas.microsoft.com/office/drawing/2014/main" id="{229D9463-1767-4833-98FB-E434AFBDF1A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9560815">
              <a:off x="551" y="509"/>
              <a:ext cx="560" cy="572"/>
            </a:xfrm>
            <a:custGeom>
              <a:avLst/>
              <a:gdLst>
                <a:gd name="T0" fmla="*/ 11580 w 21600"/>
                <a:gd name="T1" fmla="*/ 11065 h 21600"/>
                <a:gd name="T2" fmla="*/ 10799 w 21600"/>
                <a:gd name="T3" fmla="*/ 11624 h 21600"/>
                <a:gd name="T4" fmla="*/ 10018 w 21600"/>
                <a:gd name="T5" fmla="*/ 11065 h 21600"/>
                <a:gd name="T6" fmla="*/ 576 w 21600"/>
                <a:gd name="T7" fmla="*/ 14281 h 21600"/>
                <a:gd name="T8" fmla="*/ 10799 w 21600"/>
                <a:gd name="T9" fmla="*/ 21599 h 21600"/>
                <a:gd name="T10" fmla="*/ 21025 w 21600"/>
                <a:gd name="T11" fmla="*/ 1428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11580" y="11065"/>
                  </a:moveTo>
                  <a:cubicBezTo>
                    <a:pt x="11469" y="11390"/>
                    <a:pt x="11161" y="11624"/>
                    <a:pt x="10799" y="11624"/>
                  </a:cubicBezTo>
                  <a:cubicBezTo>
                    <a:pt x="10437" y="11624"/>
                    <a:pt x="10129" y="11390"/>
                    <a:pt x="10018" y="11065"/>
                  </a:cubicBezTo>
                  <a:lnTo>
                    <a:pt x="576" y="14281"/>
                  </a:lnTo>
                  <a:cubicBezTo>
                    <a:pt x="2024" y="18539"/>
                    <a:pt x="6054" y="21599"/>
                    <a:pt x="10799" y="21599"/>
                  </a:cubicBezTo>
                  <a:cubicBezTo>
                    <a:pt x="15544" y="21599"/>
                    <a:pt x="19575" y="18538"/>
                    <a:pt x="21025" y="14283"/>
                  </a:cubicBezTo>
                  <a:close/>
                </a:path>
              </a:pathLst>
            </a:custGeom>
            <a:solidFill>
              <a:srgbClr val="FFFF66"/>
            </a:solidFill>
            <a:ln w="28575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63" name="文本框 50191">
              <a:extLst>
                <a:ext uri="{FF2B5EF4-FFF2-40B4-BE49-F238E27FC236}">
                  <a16:creationId xmlns="" xmlns:a16="http://schemas.microsoft.com/office/drawing/2014/main" id="{E40DC865-4D64-40E1-83F0-0A83BFF39C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6" y="391"/>
              <a:ext cx="680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</a:p>
          </p:txBody>
        </p:sp>
      </p:grpSp>
      <p:sp>
        <p:nvSpPr>
          <p:cNvPr id="78864" name="文本框 50192">
            <a:extLst>
              <a:ext uri="{FF2B5EF4-FFF2-40B4-BE49-F238E27FC236}">
                <a16:creationId xmlns="" xmlns:a16="http://schemas.microsoft.com/office/drawing/2014/main" id="{11D22A54-924F-4E5E-88DA-84C4CD7F04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3588" y="582613"/>
            <a:ext cx="3460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TW" sz="2100" i="1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</a:p>
        </p:txBody>
      </p:sp>
      <p:sp>
        <p:nvSpPr>
          <p:cNvPr id="50194" name="任意多边形 50193">
            <a:extLst>
              <a:ext uri="{FF2B5EF4-FFF2-40B4-BE49-F238E27FC236}">
                <a16:creationId xmlns="" xmlns:a16="http://schemas.microsoft.com/office/drawing/2014/main" id="{99ADCBBD-A756-4BF8-AB7D-931461A0EC70}"/>
              </a:ext>
            </a:extLst>
          </p:cNvPr>
          <p:cNvSpPr>
            <a:spLocks noChangeArrowheads="1"/>
          </p:cNvSpPr>
          <p:nvPr/>
        </p:nvSpPr>
        <p:spPr bwMode="auto">
          <a:xfrm rot="-1835414">
            <a:off x="1817688" y="639763"/>
            <a:ext cx="685800" cy="685800"/>
          </a:xfrm>
          <a:custGeom>
            <a:avLst/>
            <a:gdLst>
              <a:gd name="T0" fmla="*/ 11057 w 21600"/>
              <a:gd name="T1" fmla="*/ 10951 h 21600"/>
              <a:gd name="T2" fmla="*/ 10799 w 21600"/>
              <a:gd name="T3" fmla="*/ 11098 h 21600"/>
              <a:gd name="T4" fmla="*/ 10541 w 21600"/>
              <a:gd name="T5" fmla="*/ 10951 h 21600"/>
              <a:gd name="T6" fmla="*/ 1494 w 21600"/>
              <a:gd name="T7" fmla="*/ 16282 h 21600"/>
              <a:gd name="T8" fmla="*/ 10799 w 21600"/>
              <a:gd name="T9" fmla="*/ 21600 h 21600"/>
              <a:gd name="T10" fmla="*/ 20105 w 21600"/>
              <a:gd name="T11" fmla="*/ 1628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11057" y="10951"/>
                </a:moveTo>
                <a:cubicBezTo>
                  <a:pt x="11005" y="11039"/>
                  <a:pt x="10909" y="11098"/>
                  <a:pt x="10799" y="11098"/>
                </a:cubicBezTo>
                <a:cubicBezTo>
                  <a:pt x="10689" y="11098"/>
                  <a:pt x="10593" y="11039"/>
                  <a:pt x="10541" y="10951"/>
                </a:cubicBezTo>
                <a:lnTo>
                  <a:pt x="1494" y="16282"/>
                </a:lnTo>
                <a:cubicBezTo>
                  <a:pt x="3372" y="19466"/>
                  <a:pt x="6836" y="21600"/>
                  <a:pt x="10799" y="21600"/>
                </a:cubicBezTo>
                <a:cubicBezTo>
                  <a:pt x="14762" y="21600"/>
                  <a:pt x="18226" y="19465"/>
                  <a:pt x="20105" y="16283"/>
                </a:cubicBezTo>
                <a:close/>
              </a:path>
            </a:pathLst>
          </a:custGeom>
          <a:solidFill>
            <a:srgbClr val="FFFF99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195" name="文本框 50194">
            <a:extLst>
              <a:ext uri="{FF2B5EF4-FFF2-40B4-BE49-F238E27FC236}">
                <a16:creationId xmlns="" xmlns:a16="http://schemas.microsoft.com/office/drawing/2014/main" id="{749C4291-3C92-481C-AE79-EAFDF794AB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5850" y="1992313"/>
            <a:ext cx="248443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＝ 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BAM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0196" name="文本框 50195">
            <a:extLst>
              <a:ext uri="{FF2B5EF4-FFF2-40B4-BE49-F238E27FC236}">
                <a16:creationId xmlns="" xmlns:a16="http://schemas.microsoft.com/office/drawing/2014/main" id="{6682B491-4772-442B-A214-F40D8C2B6B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5900" y="3008313"/>
            <a:ext cx="66690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所以 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 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 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＝ 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 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 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BAM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=360°</a:t>
            </a:r>
          </a:p>
        </p:txBody>
      </p:sp>
      <p:sp>
        <p:nvSpPr>
          <p:cNvPr id="78868" name="直接连接符 50201">
            <a:extLst>
              <a:ext uri="{FF2B5EF4-FFF2-40B4-BE49-F238E27FC236}">
                <a16:creationId xmlns="" xmlns:a16="http://schemas.microsoft.com/office/drawing/2014/main" id="{235D662B-43A2-49FA-92B4-EE8FA1118B0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293813" y="969963"/>
            <a:ext cx="863600" cy="1728787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" name="组合 50202">
            <a:extLst>
              <a:ext uri="{FF2B5EF4-FFF2-40B4-BE49-F238E27FC236}">
                <a16:creationId xmlns="" xmlns:a16="http://schemas.microsoft.com/office/drawing/2014/main" id="{40B198EF-818C-4833-9D90-077815D6A3C6}"/>
              </a:ext>
            </a:extLst>
          </p:cNvPr>
          <p:cNvGrpSpPr>
            <a:grpSpLocks/>
          </p:cNvGrpSpPr>
          <p:nvPr/>
        </p:nvGrpSpPr>
        <p:grpSpPr bwMode="auto">
          <a:xfrm>
            <a:off x="2171700" y="639763"/>
            <a:ext cx="2724150" cy="414337"/>
            <a:chOff x="864" y="537"/>
            <a:chExt cx="2288" cy="348"/>
          </a:xfrm>
        </p:grpSpPr>
        <p:sp>
          <p:nvSpPr>
            <p:cNvPr id="78870" name="文本框 50203">
              <a:extLst>
                <a:ext uri="{FF2B5EF4-FFF2-40B4-BE49-F238E27FC236}">
                  <a16:creationId xmlns="" xmlns:a16="http://schemas.microsoft.com/office/drawing/2014/main" id="{F89F110A-7F71-42A8-A2CF-3D014E5BEE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4" y="537"/>
              <a:ext cx="408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i="1">
                  <a:latin typeface="Times New Roman" panose="02020603050405020304" pitchFamily="18" charset="0"/>
                  <a:ea typeface="黑体" panose="02010609060101010101" pitchFamily="49" charset="-122"/>
                </a:rPr>
                <a:t>M</a:t>
              </a:r>
            </a:p>
          </p:txBody>
        </p:sp>
        <p:sp>
          <p:nvSpPr>
            <p:cNvPr id="78871" name="直接连接符 50204">
              <a:extLst>
                <a:ext uri="{FF2B5EF4-FFF2-40B4-BE49-F238E27FC236}">
                  <a16:creationId xmlns="" xmlns:a16="http://schemas.microsoft.com/office/drawing/2014/main" id="{671CA917-5A98-4657-921D-807B044C12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4" y="806"/>
              <a:ext cx="1905" cy="1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0206" name="文本框 50205">
            <a:extLst>
              <a:ext uri="{FF2B5EF4-FFF2-40B4-BE49-F238E27FC236}">
                <a16:creationId xmlns="" xmlns:a16="http://schemas.microsoft.com/office/drawing/2014/main" id="{136A0CF1-95F8-44DF-8BF8-3C399322B5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0238" y="2541588"/>
            <a:ext cx="3455987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 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＝ 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BAM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" name="Text Box 17">
            <a:extLst>
              <a:ext uri="{FF2B5EF4-FFF2-40B4-BE49-F238E27FC236}">
                <a16:creationId xmlns="" xmlns:a16="http://schemas.microsoft.com/office/drawing/2014/main" id="{C23A8D2C-C815-4D78-A631-D5C5B796D2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497" y="4177840"/>
            <a:ext cx="6409175" cy="4143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269999"/>
            </a:solidFill>
            <a:round/>
            <a:headEnd/>
            <a:tailEnd/>
          </a:ln>
          <a:ex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结论：</a:t>
            </a:r>
            <a:r>
              <a:rPr lang="zh-CN" altLang="en-US" sz="2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三角形的外角和等于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360°</a:t>
            </a:r>
            <a:r>
              <a:rPr lang="en-US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3F14DCB-8089-4F13-B050-1E7B3BD904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2894" y="3532981"/>
            <a:ext cx="71029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思考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你能总结出三角形的外角和的数量关系吗？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875" name="文本框 50185">
            <a:extLst>
              <a:ext uri="{FF2B5EF4-FFF2-40B4-BE49-F238E27FC236}">
                <a16:creationId xmlns="" xmlns:a16="http://schemas.microsoft.com/office/drawing/2014/main" id="{4B8736B6-8B68-4592-82A7-A1D500CCE7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9888" y="2141538"/>
            <a:ext cx="376237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TW" sz="2100" i="1"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</a:p>
        </p:txBody>
      </p:sp>
      <p:sp>
        <p:nvSpPr>
          <p:cNvPr id="78876" name="文本框 50184">
            <a:extLst>
              <a:ext uri="{FF2B5EF4-FFF2-40B4-BE49-F238E27FC236}">
                <a16:creationId xmlns="" xmlns:a16="http://schemas.microsoft.com/office/drawing/2014/main" id="{9209D95C-97A9-43D7-9833-C34BA4EF6E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3188" y="361950"/>
            <a:ext cx="34607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TW" sz="2100" i="1"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</a:p>
        </p:txBody>
      </p:sp>
      <p:sp>
        <p:nvSpPr>
          <p:cNvPr id="78877" name="文本框 50184">
            <a:extLst>
              <a:ext uri="{FF2B5EF4-FFF2-40B4-BE49-F238E27FC236}">
                <a16:creationId xmlns="" xmlns:a16="http://schemas.microsoft.com/office/drawing/2014/main" id="{39E714BE-361A-4F6C-9E04-58CF07B13C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4588" y="2609850"/>
            <a:ext cx="34607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TW" sz="2100" i="1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</a:p>
        </p:txBody>
      </p:sp>
      <p:grpSp>
        <p:nvGrpSpPr>
          <p:cNvPr id="35" name="组合 2">
            <a:extLst>
              <a:ext uri="{FF2B5EF4-FFF2-40B4-BE49-F238E27FC236}">
                <a16:creationId xmlns="" xmlns:a16="http://schemas.microsoft.com/office/drawing/2014/main" id="{24F10BDA-27F8-4B6A-BBC6-A2B83676CEA0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55999"/>
            <a:ext cx="2006600" cy="477837"/>
            <a:chOff x="123" y="40"/>
            <a:chExt cx="3160" cy="752"/>
          </a:xfrm>
        </p:grpSpPr>
        <p:cxnSp>
          <p:nvCxnSpPr>
            <p:cNvPr id="36" name="直线连接符 23">
              <a:extLst>
                <a:ext uri="{FF2B5EF4-FFF2-40B4-BE49-F238E27FC236}">
                  <a16:creationId xmlns="" xmlns:a16="http://schemas.microsoft.com/office/drawing/2014/main" id="{DFDADDE5-DF9C-4922-BA69-356BCA58FD6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18">
              <a:extLst>
                <a:ext uri="{FF2B5EF4-FFF2-40B4-BE49-F238E27FC236}">
                  <a16:creationId xmlns="" xmlns:a16="http://schemas.microsoft.com/office/drawing/2014/main" id="{A864A930-E3CC-45FE-B387-AB0C342DC3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8" name="Freeform 74">
              <a:extLst>
                <a:ext uri="{FF2B5EF4-FFF2-40B4-BE49-F238E27FC236}">
                  <a16:creationId xmlns="" xmlns:a16="http://schemas.microsoft.com/office/drawing/2014/main" id="{7BA6E1F5-A060-481B-A5D5-ECDFE47173D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50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50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50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50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79" grpId="0"/>
      <p:bldP spid="50195" grpId="0"/>
      <p:bldP spid="50196" grpId="0"/>
      <p:bldP spid="50206" grpId="0"/>
      <p:bldP spid="9" grpId="0" bldLvl="0" animBg="1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7">
            <a:extLst>
              <a:ext uri="{FF2B5EF4-FFF2-40B4-BE49-F238E27FC236}">
                <a16:creationId xmlns="" xmlns:a16="http://schemas.microsoft.com/office/drawing/2014/main" id="{4764167B-FE29-4F83-AB6C-2978469C69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674" y="1225482"/>
            <a:ext cx="8045042" cy="1754326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   在一个三角形花坛的外围走一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圈，在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每一个拐弯</a:t>
            </a:r>
            <a:endParaRPr lang="en-US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的地方都转了一个角度（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），那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么回到</a:t>
            </a:r>
            <a:endParaRPr lang="en-US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原来位置时（方向与出发时相同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），一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共转了多少度？</a:t>
            </a:r>
            <a:endParaRPr lang="zh-CN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1">
            <a:extLst>
              <a:ext uri="{FF2B5EF4-FFF2-40B4-BE49-F238E27FC236}">
                <a16:creationId xmlns="" xmlns:a16="http://schemas.microsoft.com/office/drawing/2014/main" id="{0A5C7E5C-344B-4180-8742-32F000EFD4B6}"/>
              </a:ext>
            </a:extLst>
          </p:cNvPr>
          <p:cNvGrpSpPr>
            <a:grpSpLocks/>
          </p:cNvGrpSpPr>
          <p:nvPr/>
        </p:nvGrpSpPr>
        <p:grpSpPr bwMode="auto">
          <a:xfrm>
            <a:off x="-9001" y="-21977"/>
            <a:ext cx="2006600" cy="493712"/>
            <a:chOff x="100" y="40"/>
            <a:chExt cx="3160" cy="778"/>
          </a:xfrm>
        </p:grpSpPr>
        <p:cxnSp>
          <p:nvCxnSpPr>
            <p:cNvPr id="12" name="直线连接符 10">
              <a:extLst>
                <a:ext uri="{FF2B5EF4-FFF2-40B4-BE49-F238E27FC236}">
                  <a16:creationId xmlns="" xmlns:a16="http://schemas.microsoft.com/office/drawing/2014/main" id="{B85459B8-22F2-4C9C-937E-D679164D1298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>
              <a:extLst>
                <a:ext uri="{FF2B5EF4-FFF2-40B4-BE49-F238E27FC236}">
                  <a16:creationId xmlns="" xmlns:a16="http://schemas.microsoft.com/office/drawing/2014/main" id="{87C7615A-224F-475E-BD73-E0E88E10F5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14" name="Freeform 74">
              <a:extLst>
                <a:ext uri="{FF2B5EF4-FFF2-40B4-BE49-F238E27FC236}">
                  <a16:creationId xmlns="" xmlns:a16="http://schemas.microsoft.com/office/drawing/2014/main" id="{6AB4DF8D-5B18-484B-9262-871924B5450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80555" y="610738"/>
            <a:ext cx="1757157" cy="488722"/>
            <a:chOff x="1745942" y="3955571"/>
            <a:chExt cx="1757157" cy="488722"/>
          </a:xfrm>
        </p:grpSpPr>
        <p:grpSp>
          <p:nvGrpSpPr>
            <p:cNvPr id="16" name="组合 15"/>
            <p:cNvGrpSpPr/>
            <p:nvPr/>
          </p:nvGrpSpPr>
          <p:grpSpPr>
            <a:xfrm>
              <a:off x="1923628" y="3955571"/>
              <a:ext cx="1579471" cy="461665"/>
              <a:chOff x="835069" y="767230"/>
              <a:chExt cx="1579471" cy="461665"/>
            </a:xfrm>
          </p:grpSpPr>
          <p:sp>
            <p:nvSpPr>
              <p:cNvPr id="19" name="流程图: 库存数据 18"/>
              <p:cNvSpPr/>
              <p:nvPr/>
            </p:nvSpPr>
            <p:spPr>
              <a:xfrm rot="10800000">
                <a:off x="835069" y="816408"/>
                <a:ext cx="1334716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985586" y="767230"/>
                <a:ext cx="14289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4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</a:p>
            </p:txBody>
          </p:sp>
        </p:grpSp>
        <p:pic>
          <p:nvPicPr>
            <p:cNvPr id="17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/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419" y="3105830"/>
            <a:ext cx="2880360" cy="149352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>
            <a:extLst>
              <a:ext uri="{FF2B5EF4-FFF2-40B4-BE49-F238E27FC236}">
                <a16:creationId xmlns="" xmlns:a16="http://schemas.microsoft.com/office/drawing/2014/main" id="{74315D2D-1D42-4192-8238-EEBA1E8F54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1938" y="749300"/>
            <a:ext cx="6469062" cy="31559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>
            <a:prstShdw prst="shdw17" dist="17961" dir="2700000">
              <a:srgbClr val="999999"/>
            </a:prstShdw>
          </a:effectLst>
        </p:spPr>
        <p:txBody>
          <a:bodyPr anchor="ctr">
            <a:spAutoFit/>
          </a:bodyPr>
          <a:lstStyle>
            <a:lvl1pPr indent="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248285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248285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248285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24828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24828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24828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24828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24828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24828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5.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列对三角形的外角和叙述正确的是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endParaRPr lang="zh-CN" altLang="zh-CN" sz="2400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．三角形的外角和等于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180°</a:t>
            </a:r>
            <a:endParaRPr lang="zh-CN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．三角形的外角和就是所有外角的和</a:t>
            </a: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．三角形的外角和等于所有外角和的一半</a:t>
            </a: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．以上都不对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91058336-F5EA-4993-83DD-2E4403EB97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8253" y="878368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00" dirty="0">
              <a:solidFill>
                <a:srgbClr val="FF0000"/>
              </a:solidFill>
            </a:endParaRPr>
          </a:p>
        </p:txBody>
      </p:sp>
      <p:grpSp>
        <p:nvGrpSpPr>
          <p:cNvPr id="8" name="组合 5">
            <a:extLst>
              <a:ext uri="{FF2B5EF4-FFF2-40B4-BE49-F238E27FC236}">
                <a16:creationId xmlns="" xmlns:a16="http://schemas.microsoft.com/office/drawing/2014/main" id="{DFF9BF78-8EB1-42D4-B6EE-72177B57936A}"/>
              </a:ext>
            </a:extLst>
          </p:cNvPr>
          <p:cNvGrpSpPr>
            <a:grpSpLocks/>
          </p:cNvGrpSpPr>
          <p:nvPr/>
        </p:nvGrpSpPr>
        <p:grpSpPr bwMode="auto">
          <a:xfrm>
            <a:off x="-15147" y="-10399"/>
            <a:ext cx="2006600" cy="477838"/>
            <a:chOff x="248" y="110"/>
            <a:chExt cx="3160" cy="752"/>
          </a:xfrm>
        </p:grpSpPr>
        <p:sp>
          <p:nvSpPr>
            <p:cNvPr id="10" name="文本框 15">
              <a:extLst>
                <a:ext uri="{FF2B5EF4-FFF2-40B4-BE49-F238E27FC236}">
                  <a16:creationId xmlns="" xmlns:a16="http://schemas.microsoft.com/office/drawing/2014/main" id="{0952FBEF-F8CA-472B-82D2-D5DD4DECDE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11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1" name="组合 2">
              <a:extLst>
                <a:ext uri="{FF2B5EF4-FFF2-40B4-BE49-F238E27FC236}">
                  <a16:creationId xmlns="" xmlns:a16="http://schemas.microsoft.com/office/drawing/2014/main" id="{5A7CAF1B-1868-4F3D-A172-9E3937C3DD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13" name="直线连接符 14">
                <a:extLst>
                  <a:ext uri="{FF2B5EF4-FFF2-40B4-BE49-F238E27FC236}">
                    <a16:creationId xmlns="" xmlns:a16="http://schemas.microsoft.com/office/drawing/2014/main" id="{FDB04A8A-5A2A-4F59-BB20-A69488BDE7C5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Freeform 74">
                <a:extLst>
                  <a:ext uri="{FF2B5EF4-FFF2-40B4-BE49-F238E27FC236}">
                    <a16:creationId xmlns="" xmlns:a16="http://schemas.microsoft.com/office/drawing/2014/main" id="{F310D73A-86CC-48DB-B2E1-820EFC2C7D0D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74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822" y="793098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897" name="组合 3">
            <a:extLst>
              <a:ext uri="{FF2B5EF4-FFF2-40B4-BE49-F238E27FC236}">
                <a16:creationId xmlns="" xmlns:a16="http://schemas.microsoft.com/office/drawing/2014/main" id="{AAC14A17-8B31-4898-9CBD-895784E753FC}"/>
              </a:ext>
            </a:extLst>
          </p:cNvPr>
          <p:cNvGrpSpPr>
            <a:grpSpLocks/>
          </p:cNvGrpSpPr>
          <p:nvPr/>
        </p:nvGrpSpPr>
        <p:grpSpPr bwMode="auto">
          <a:xfrm>
            <a:off x="3473450" y="547688"/>
            <a:ext cx="1879600" cy="476250"/>
            <a:chOff x="497257" y="753279"/>
            <a:chExt cx="1881032" cy="477054"/>
          </a:xfrm>
        </p:grpSpPr>
        <p:grpSp>
          <p:nvGrpSpPr>
            <p:cNvPr id="80898" name="组合 2">
              <a:extLst>
                <a:ext uri="{FF2B5EF4-FFF2-40B4-BE49-F238E27FC236}">
                  <a16:creationId xmlns="" xmlns:a16="http://schemas.microsoft.com/office/drawing/2014/main" id="{2456D6C7-1705-47FE-AA3E-9D19B339500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="" xmlns:a16="http://schemas.microsoft.com/office/drawing/2014/main" id="{EE8DB6DB-9FBB-42BA-8471-5DC0BCDAC88E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="" xmlns:a16="http://schemas.microsoft.com/office/drawing/2014/main" id="{7871759B-DB47-4E7C-8AAE-45EBFAE6A563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C783E03D-C73F-4DD2-9FD3-B21C8FF41BEB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="" xmlns:a16="http://schemas.microsoft.com/office/drawing/2014/main" id="{41880C85-5195-4A91-A120-E6C8B24D7CBB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0903" name="矩形 1">
              <a:extLst>
                <a:ext uri="{FF2B5EF4-FFF2-40B4-BE49-F238E27FC236}">
                  <a16:creationId xmlns="" xmlns:a16="http://schemas.microsoft.com/office/drawing/2014/main" id="{D0A317CB-5360-494E-A44C-1EC51CFBCA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连接中考</a:t>
              </a:r>
            </a:p>
          </p:txBody>
        </p:sp>
      </p:grpSp>
      <p:grpSp>
        <p:nvGrpSpPr>
          <p:cNvPr id="80904" name="组合 5">
            <a:extLst>
              <a:ext uri="{FF2B5EF4-FFF2-40B4-BE49-F238E27FC236}">
                <a16:creationId xmlns="" xmlns:a16="http://schemas.microsoft.com/office/drawing/2014/main" id="{DFF9BF78-8EB1-42D4-B6EE-72177B57936A}"/>
              </a:ext>
            </a:extLst>
          </p:cNvPr>
          <p:cNvGrpSpPr>
            <a:grpSpLocks/>
          </p:cNvGrpSpPr>
          <p:nvPr/>
        </p:nvGrpSpPr>
        <p:grpSpPr bwMode="auto">
          <a:xfrm>
            <a:off x="-15147" y="-35179"/>
            <a:ext cx="2006600" cy="477838"/>
            <a:chOff x="248" y="71"/>
            <a:chExt cx="3160" cy="752"/>
          </a:xfrm>
        </p:grpSpPr>
        <p:sp>
          <p:nvSpPr>
            <p:cNvPr id="80905" name="文本框 15">
              <a:extLst>
                <a:ext uri="{FF2B5EF4-FFF2-40B4-BE49-F238E27FC236}">
                  <a16:creationId xmlns="" xmlns:a16="http://schemas.microsoft.com/office/drawing/2014/main" id="{0952FBEF-F8CA-472B-82D2-D5DD4DECDE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71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80906" name="组合 2">
              <a:extLst>
                <a:ext uri="{FF2B5EF4-FFF2-40B4-BE49-F238E27FC236}">
                  <a16:creationId xmlns="" xmlns:a16="http://schemas.microsoft.com/office/drawing/2014/main" id="{5A7CAF1B-1868-4F3D-A172-9E3937C3DD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15" name="直线连接符 14">
                <a:extLst>
                  <a:ext uri="{FF2B5EF4-FFF2-40B4-BE49-F238E27FC236}">
                    <a16:creationId xmlns="" xmlns:a16="http://schemas.microsoft.com/office/drawing/2014/main" id="{FDB04A8A-5A2A-4F59-BB20-A69488BDE7C5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>
                <a:extLst>
                  <a:ext uri="{FF2B5EF4-FFF2-40B4-BE49-F238E27FC236}">
                    <a16:creationId xmlns="" xmlns:a16="http://schemas.microsoft.com/office/drawing/2014/main" id="{F310D73A-86CC-48DB-B2E1-820EFC2C7D0D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52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CB436E3E-CDD4-4A80-BD6F-69709AA4706C}"/>
              </a:ext>
            </a:extLst>
          </p:cNvPr>
          <p:cNvGrpSpPr>
            <a:grpSpLocks/>
          </p:cNvGrpSpPr>
          <p:nvPr/>
        </p:nvGrpSpPr>
        <p:grpSpPr bwMode="auto">
          <a:xfrm>
            <a:off x="452084" y="1045592"/>
            <a:ext cx="8451850" cy="3493135"/>
            <a:chOff x="514" y="1742"/>
            <a:chExt cx="13310" cy="5501"/>
          </a:xfrm>
        </p:grpSpPr>
        <p:sp>
          <p:nvSpPr>
            <p:cNvPr id="80910" name="TextBox 2">
              <a:extLst>
                <a:ext uri="{FF2B5EF4-FFF2-40B4-BE49-F238E27FC236}">
                  <a16:creationId xmlns="" xmlns:a16="http://schemas.microsoft.com/office/drawing/2014/main" id="{3288D21B-A0A9-4B96-8EE6-BBF5C2BBD9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4" y="1742"/>
              <a:ext cx="13310" cy="2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fontAlgn="ctr" hangingPunct="0"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1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.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如图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∠</a:t>
              </a:r>
              <a:r>
                <a:rPr lang="zh-CN" altLang="zh-CN" sz="2400" b="1" i="1" dirty="0">
                  <a:latin typeface="+mn-lt"/>
                  <a:ea typeface="楷体" panose="02010609060101010101" pitchFamily="49" charset="-122"/>
                </a:rPr>
                <a:t>ACD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是△</a:t>
              </a:r>
              <a:r>
                <a:rPr lang="zh-CN" altLang="zh-CN" sz="2400" b="1" i="1" dirty="0">
                  <a:latin typeface="+mn-lt"/>
                  <a:ea typeface="楷体" panose="02010609060101010101" pitchFamily="49" charset="-122"/>
                </a:rPr>
                <a:t>ABC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的外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角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zh-CN" altLang="zh-CN" sz="2400" b="1" i="1" dirty="0" smtClean="0">
                  <a:latin typeface="+mn-lt"/>
                  <a:ea typeface="楷体" panose="02010609060101010101" pitchFamily="49" charset="-122"/>
                </a:rPr>
                <a:t>CE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平分∠</a:t>
              </a:r>
              <a:r>
                <a:rPr lang="zh-CN" altLang="zh-CN" sz="2400" b="1" i="1" dirty="0" smtClean="0">
                  <a:latin typeface="+mn-lt"/>
                  <a:ea typeface="楷体" panose="02010609060101010101" pitchFamily="49" charset="-122"/>
                </a:rPr>
                <a:t>ACD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若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∠</a:t>
              </a:r>
              <a:r>
                <a:rPr lang="zh-CN" altLang="zh-CN" sz="2400" b="1" i="1" dirty="0">
                  <a:latin typeface="+mn-lt"/>
                  <a:ea typeface="楷体" panose="02010609060101010101" pitchFamily="49" charset="-122"/>
                </a:rPr>
                <a:t>A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=60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°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∠</a:t>
              </a:r>
              <a:r>
                <a:rPr lang="zh-CN" altLang="zh-CN" sz="2400" b="1" i="1" dirty="0">
                  <a:latin typeface="+mn-lt"/>
                  <a:ea typeface="楷体" panose="02010609060101010101" pitchFamily="49" charset="-122"/>
                </a:rPr>
                <a:t>B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=40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°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则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∠</a:t>
              </a:r>
              <a:r>
                <a:rPr lang="zh-CN" altLang="zh-CN" sz="2400" b="1" i="1" dirty="0">
                  <a:latin typeface="+mn-lt"/>
                  <a:ea typeface="楷体" panose="02010609060101010101" pitchFamily="49" charset="-122"/>
                </a:rPr>
                <a:t>ECD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等于（　　）</a:t>
              </a:r>
            </a:p>
            <a:p>
              <a:pPr eaLnBrk="0" fontAlgn="ctr" hangingPunct="0">
                <a:lnSpc>
                  <a:spcPct val="150000"/>
                </a:lnSpc>
              </a:pP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A．40°	B．45°	C．50°	D．55°</a:t>
              </a:r>
            </a:p>
          </p:txBody>
        </p:sp>
        <p:pic>
          <p:nvPicPr>
            <p:cNvPr id="80911" name="图片 -2147482610">
              <a:extLst>
                <a:ext uri="{FF2B5EF4-FFF2-40B4-BE49-F238E27FC236}">
                  <a16:creationId xmlns="" xmlns:a16="http://schemas.microsoft.com/office/drawing/2014/main" id="{60081562-9F54-4833-8D0C-F03EE1016BB9}"/>
                </a:ext>
              </a:extLst>
            </p:cNvPr>
            <p:cNvPicPr>
              <a:picLocks noRot="1"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035" y="4806"/>
              <a:ext cx="4033" cy="2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0914" name="文本框 6">
                <a:extLst>
                  <a:ext uri="{FF2B5EF4-FFF2-40B4-BE49-F238E27FC236}">
                    <a16:creationId xmlns="" xmlns:a16="http://schemas.microsoft.com/office/drawing/2014/main" id="{BBD32E13-182C-481B-81B8-787F72CAB4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2706" y="2825264"/>
                <a:ext cx="7453947" cy="21420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 dirty="0" smtClean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解析：</a:t>
                </a:r>
                <a:r>
                  <a:rPr lang="zh-CN" altLang="en-US" sz="2000" b="1" dirty="0">
                    <a:latin typeface="+mn-lt"/>
                  </a:rPr>
                  <a:t>∵∠</a:t>
                </a:r>
                <a:r>
                  <a:rPr lang="zh-CN" altLang="en-US" sz="2000" b="1" i="1" dirty="0">
                    <a:latin typeface="+mn-lt"/>
                  </a:rPr>
                  <a:t>A</a:t>
                </a:r>
                <a:r>
                  <a:rPr lang="zh-CN" altLang="en-US" sz="2000" b="1" dirty="0">
                    <a:latin typeface="+mn-lt"/>
                  </a:rPr>
                  <a:t>=60</a:t>
                </a:r>
                <a:r>
                  <a:rPr lang="zh-CN" altLang="en-US" sz="2000" b="1" dirty="0" smtClean="0">
                    <a:latin typeface="+mn-lt"/>
                  </a:rPr>
                  <a:t>°，∠</a:t>
                </a:r>
                <a:r>
                  <a:rPr lang="zh-CN" altLang="en-US" sz="2000" b="1" i="1" dirty="0">
                    <a:latin typeface="+mn-lt"/>
                  </a:rPr>
                  <a:t>B</a:t>
                </a:r>
                <a:r>
                  <a:rPr lang="zh-CN" altLang="en-US" sz="2000" b="1" dirty="0">
                    <a:latin typeface="+mn-lt"/>
                  </a:rPr>
                  <a:t>=40</a:t>
                </a:r>
                <a:r>
                  <a:rPr lang="zh-CN" altLang="en-US" sz="2000" b="1" dirty="0" smtClean="0">
                    <a:latin typeface="+mn-lt"/>
                  </a:rPr>
                  <a:t>°，</a:t>
                </a:r>
                <a:endParaRPr lang="en-US" altLang="zh-CN" sz="2000" b="1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000" b="1" dirty="0">
                    <a:latin typeface="+mn-lt"/>
                  </a:rPr>
                  <a:t> </a:t>
                </a:r>
                <a:r>
                  <a:rPr lang="en-US" altLang="zh-CN" sz="2000" b="1" dirty="0" smtClean="0">
                    <a:latin typeface="+mn-lt"/>
                  </a:rPr>
                  <a:t>           </a:t>
                </a:r>
                <a:r>
                  <a:rPr lang="zh-CN" altLang="en-US" sz="2000" b="1" dirty="0" smtClean="0">
                    <a:latin typeface="+mn-lt"/>
                  </a:rPr>
                  <a:t>∴∠</a:t>
                </a:r>
                <a:r>
                  <a:rPr lang="zh-CN" altLang="en-US" sz="2000" b="1" i="1" dirty="0">
                    <a:latin typeface="+mn-lt"/>
                  </a:rPr>
                  <a:t>ACD</a:t>
                </a:r>
                <a:r>
                  <a:rPr lang="zh-CN" altLang="en-US" sz="2000" b="1" dirty="0">
                    <a:latin typeface="+mn-lt"/>
                  </a:rPr>
                  <a:t>=∠</a:t>
                </a:r>
                <a:r>
                  <a:rPr lang="zh-CN" altLang="en-US" sz="2000" b="1" i="1" dirty="0">
                    <a:latin typeface="+mn-lt"/>
                  </a:rPr>
                  <a:t>A</a:t>
                </a:r>
                <a:r>
                  <a:rPr lang="zh-CN" altLang="en-US" sz="2000" b="1" dirty="0">
                    <a:latin typeface="+mn-lt"/>
                  </a:rPr>
                  <a:t>+∠</a:t>
                </a:r>
                <a:r>
                  <a:rPr lang="zh-CN" altLang="en-US" sz="2000" b="1" i="1" dirty="0">
                    <a:latin typeface="+mn-lt"/>
                  </a:rPr>
                  <a:t>B</a:t>
                </a:r>
                <a:r>
                  <a:rPr lang="zh-CN" altLang="en-US" sz="2000" b="1" dirty="0">
                    <a:latin typeface="+mn-lt"/>
                  </a:rPr>
                  <a:t>=100</a:t>
                </a:r>
                <a:r>
                  <a:rPr lang="zh-CN" altLang="en-US" sz="2000" b="1" dirty="0" smtClean="0">
                    <a:latin typeface="+mn-lt"/>
                  </a:rPr>
                  <a:t>°，</a:t>
                </a:r>
                <a:endParaRPr lang="zh-CN" altLang="en-US" sz="2000" b="1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</a:rPr>
                  <a:t>            </a:t>
                </a:r>
                <a:r>
                  <a:rPr lang="zh-CN" altLang="en-US" sz="2000" b="1" dirty="0" smtClean="0">
                    <a:latin typeface="+mn-lt"/>
                  </a:rPr>
                  <a:t>∵</a:t>
                </a:r>
                <a:r>
                  <a:rPr lang="zh-CN" altLang="en-US" sz="2000" b="1" i="1" dirty="0">
                    <a:latin typeface="+mn-lt"/>
                  </a:rPr>
                  <a:t>CE</a:t>
                </a:r>
                <a:r>
                  <a:rPr lang="zh-CN" altLang="en-US" sz="2000" b="1" dirty="0">
                    <a:latin typeface="仿宋" pitchFamily="49" charset="-122"/>
                    <a:ea typeface="仿宋" pitchFamily="49" charset="-122"/>
                  </a:rPr>
                  <a:t>平分</a:t>
                </a:r>
                <a:r>
                  <a:rPr lang="zh-CN" altLang="en-US" sz="2000" b="1" dirty="0">
                    <a:latin typeface="+mn-lt"/>
                  </a:rPr>
                  <a:t>∠</a:t>
                </a:r>
                <a:r>
                  <a:rPr lang="zh-CN" altLang="en-US" sz="2000" b="1" i="1" dirty="0" smtClean="0">
                    <a:latin typeface="+mn-lt"/>
                  </a:rPr>
                  <a:t>ACD</a:t>
                </a:r>
                <a:r>
                  <a:rPr lang="zh-CN" altLang="en-US" sz="2000" b="1" dirty="0" smtClean="0">
                    <a:latin typeface="+mn-lt"/>
                  </a:rPr>
                  <a:t>，</a:t>
                </a:r>
                <a:endParaRPr lang="en-US" altLang="zh-CN" sz="2000" b="1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</a:rPr>
                  <a:t> 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</a:rPr>
                  <a:t>           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</a:rPr>
                  <a:t>∴∠</a:t>
                </a:r>
                <a:r>
                  <a:rPr lang="zh-CN" altLang="en-US" sz="2000" b="1" i="1" dirty="0">
                    <a:solidFill>
                      <a:srgbClr val="FF0000"/>
                    </a:solidFill>
                    <a:latin typeface="+mn-lt"/>
                  </a:rPr>
                  <a:t>ECD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  <m:r>
                      <a:rPr lang="zh-CN" altLang="en-US" sz="2000" b="1" i="1" dirty="0" smtClean="0">
                        <a:solidFill>
                          <a:srgbClr val="FF0000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</a:rPr>
                  <a:t>∠</a:t>
                </a:r>
                <a:r>
                  <a:rPr lang="zh-CN" altLang="en-US" sz="2000" b="1" i="1" dirty="0" smtClean="0">
                    <a:solidFill>
                      <a:srgbClr val="FF0000"/>
                    </a:solidFill>
                    <a:latin typeface="+mn-lt"/>
                  </a:rPr>
                  <a:t>ACD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</a:rPr>
                  <a:t>=50°．</a:t>
                </a:r>
                <a:endParaRPr lang="zh-CN" altLang="en-US" sz="2000" b="1" dirty="0">
                  <a:solidFill>
                    <a:srgbClr val="FF0000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80914" name="文本框 6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BBD32E13-182C-481B-81B8-787F72CAB4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2706" y="2825264"/>
                <a:ext cx="7453947" cy="2142061"/>
              </a:xfrm>
              <a:prstGeom prst="rect">
                <a:avLst/>
              </a:prstGeom>
              <a:blipFill rotWithShape="1">
                <a:blip r:embed="rId3"/>
                <a:stretch>
                  <a:fillRect l="-89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A3B4F1D8-E2C2-4E7E-81EE-79B99EF4EC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0928" y="1803411"/>
            <a:ext cx="4492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C</a:t>
            </a:r>
            <a:endParaRPr lang="zh-CN" altLang="en-US" sz="2400" b="1" dirty="0">
              <a:latin typeface="+mn-lt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0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0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0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0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0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0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0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0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0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0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0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14" grpId="0" build="p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897" name="组合 3">
            <a:extLst>
              <a:ext uri="{FF2B5EF4-FFF2-40B4-BE49-F238E27FC236}">
                <a16:creationId xmlns="" xmlns:a16="http://schemas.microsoft.com/office/drawing/2014/main" id="{AAC14A17-8B31-4898-9CBD-895784E753FC}"/>
              </a:ext>
            </a:extLst>
          </p:cNvPr>
          <p:cNvGrpSpPr>
            <a:grpSpLocks/>
          </p:cNvGrpSpPr>
          <p:nvPr/>
        </p:nvGrpSpPr>
        <p:grpSpPr bwMode="auto">
          <a:xfrm>
            <a:off x="3473450" y="547688"/>
            <a:ext cx="1879600" cy="476250"/>
            <a:chOff x="497257" y="753279"/>
            <a:chExt cx="1881032" cy="477054"/>
          </a:xfrm>
        </p:grpSpPr>
        <p:grpSp>
          <p:nvGrpSpPr>
            <p:cNvPr id="80898" name="组合 2">
              <a:extLst>
                <a:ext uri="{FF2B5EF4-FFF2-40B4-BE49-F238E27FC236}">
                  <a16:creationId xmlns="" xmlns:a16="http://schemas.microsoft.com/office/drawing/2014/main" id="{2456D6C7-1705-47FE-AA3E-9D19B339500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="" xmlns:a16="http://schemas.microsoft.com/office/drawing/2014/main" id="{EE8DB6DB-9FBB-42BA-8471-5DC0BCDAC88E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="" xmlns:a16="http://schemas.microsoft.com/office/drawing/2014/main" id="{7871759B-DB47-4E7C-8AAE-45EBFAE6A563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C783E03D-C73F-4DD2-9FD3-B21C8FF41BEB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="" xmlns:a16="http://schemas.microsoft.com/office/drawing/2014/main" id="{41880C85-5195-4A91-A120-E6C8B24D7CBB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0903" name="矩形 1">
              <a:extLst>
                <a:ext uri="{FF2B5EF4-FFF2-40B4-BE49-F238E27FC236}">
                  <a16:creationId xmlns="" xmlns:a16="http://schemas.microsoft.com/office/drawing/2014/main" id="{D0A317CB-5360-494E-A44C-1EC51CFBCA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连接中考</a:t>
              </a:r>
            </a:p>
          </p:txBody>
        </p:sp>
      </p:grpSp>
      <p:grpSp>
        <p:nvGrpSpPr>
          <p:cNvPr id="80904" name="组合 5">
            <a:extLst>
              <a:ext uri="{FF2B5EF4-FFF2-40B4-BE49-F238E27FC236}">
                <a16:creationId xmlns="" xmlns:a16="http://schemas.microsoft.com/office/drawing/2014/main" id="{DFF9BF78-8EB1-42D4-B6EE-72177B57936A}"/>
              </a:ext>
            </a:extLst>
          </p:cNvPr>
          <p:cNvGrpSpPr>
            <a:grpSpLocks/>
          </p:cNvGrpSpPr>
          <p:nvPr/>
        </p:nvGrpSpPr>
        <p:grpSpPr bwMode="auto">
          <a:xfrm>
            <a:off x="-15147" y="-43439"/>
            <a:ext cx="2006600" cy="477838"/>
            <a:chOff x="248" y="58"/>
            <a:chExt cx="3160" cy="752"/>
          </a:xfrm>
        </p:grpSpPr>
        <p:sp>
          <p:nvSpPr>
            <p:cNvPr id="80905" name="文本框 15">
              <a:extLst>
                <a:ext uri="{FF2B5EF4-FFF2-40B4-BE49-F238E27FC236}">
                  <a16:creationId xmlns="" xmlns:a16="http://schemas.microsoft.com/office/drawing/2014/main" id="{0952FBEF-F8CA-472B-82D2-D5DD4DECDE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80906" name="组合 2">
              <a:extLst>
                <a:ext uri="{FF2B5EF4-FFF2-40B4-BE49-F238E27FC236}">
                  <a16:creationId xmlns="" xmlns:a16="http://schemas.microsoft.com/office/drawing/2014/main" id="{5A7CAF1B-1868-4F3D-A172-9E3937C3DD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15" name="直线连接符 14">
                <a:extLst>
                  <a:ext uri="{FF2B5EF4-FFF2-40B4-BE49-F238E27FC236}">
                    <a16:creationId xmlns="" xmlns:a16="http://schemas.microsoft.com/office/drawing/2014/main" id="{FDB04A8A-5A2A-4F59-BB20-A69488BDE7C5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>
                <a:extLst>
                  <a:ext uri="{FF2B5EF4-FFF2-40B4-BE49-F238E27FC236}">
                    <a16:creationId xmlns="" xmlns:a16="http://schemas.microsoft.com/office/drawing/2014/main" id="{F310D73A-86CC-48DB-B2E1-820EFC2C7D0D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80913" name="文本框 6">
            <a:extLst>
              <a:ext uri="{FF2B5EF4-FFF2-40B4-BE49-F238E27FC236}">
                <a16:creationId xmlns="" xmlns:a16="http://schemas.microsoft.com/office/drawing/2014/main" id="{6CC53FC2-0DFB-4D20-AD5D-4DADE10F51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067" y="3298403"/>
            <a:ext cx="56817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如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图，∵∠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ACD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=90°、∠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F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=45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°，   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                      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CGF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DGB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=45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°，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则∠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α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DGB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=30°+45°=75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9FFD5C1-5799-48AB-B48E-1C5CCA2AC845}"/>
              </a:ext>
            </a:extLst>
          </p:cNvPr>
          <p:cNvGrpSpPr>
            <a:grpSpLocks/>
          </p:cNvGrpSpPr>
          <p:nvPr/>
        </p:nvGrpSpPr>
        <p:grpSpPr bwMode="auto">
          <a:xfrm>
            <a:off x="387880" y="882428"/>
            <a:ext cx="8451850" cy="3575599"/>
            <a:chOff x="809" y="1388"/>
            <a:chExt cx="13310" cy="5633"/>
          </a:xfrm>
        </p:grpSpPr>
        <p:sp>
          <p:nvSpPr>
            <p:cNvPr id="80917" name="Rectangle 19">
              <a:extLst>
                <a:ext uri="{FF2B5EF4-FFF2-40B4-BE49-F238E27FC236}">
                  <a16:creationId xmlns="" xmlns:a16="http://schemas.microsoft.com/office/drawing/2014/main" id="{478E83DA-0B21-43A0-B98C-968B943DE6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" y="1388"/>
              <a:ext cx="13310" cy="3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eaLnBrk="0" fontAlgn="ctr" hangingPunct="0"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2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.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将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一副直角三角板按如图所示的位置放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置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使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含30°角的三角板的一条直角边和含45°角的三角板的一条直角边放在同一条直线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上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则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∠α的度数是（　　）</a:t>
              </a:r>
            </a:p>
            <a:p>
              <a:pPr eaLnBrk="0" fontAlgn="ctr" hangingPunct="0">
                <a:lnSpc>
                  <a:spcPct val="150000"/>
                </a:lnSpc>
              </a:pP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A．45°	B．60°	C．75°	D．85°</a:t>
              </a:r>
            </a:p>
          </p:txBody>
        </p:sp>
        <p:pic>
          <p:nvPicPr>
            <p:cNvPr id="80918" name="图片 -2147482608">
              <a:extLst>
                <a:ext uri="{FF2B5EF4-FFF2-40B4-BE49-F238E27FC236}">
                  <a16:creationId xmlns="" xmlns:a16="http://schemas.microsoft.com/office/drawing/2014/main" id="{57213FE6-991E-4C88-9553-00269C6997FC}"/>
                </a:ext>
              </a:extLst>
            </p:cNvPr>
            <p:cNvPicPr>
              <a:picLocks noRot="1"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1118" y="4494"/>
              <a:ext cx="2937" cy="2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0B2A63D-AA81-4F91-8164-3765826D59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5818" y="2166488"/>
            <a:ext cx="3667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C</a:t>
            </a:r>
            <a:endParaRPr lang="zh-CN" altLang="en-US" sz="24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4884704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80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13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TextBox 2">
            <a:extLst>
              <a:ext uri="{FF2B5EF4-FFF2-40B4-BE49-F238E27FC236}">
                <a16:creationId xmlns="" xmlns:a16="http://schemas.microsoft.com/office/drawing/2014/main" id="{D0C0BE5E-F01A-405C-8965-6A4DC273F8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663" y="1013567"/>
            <a:ext cx="8844088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 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判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断下列命题的对错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）三角形的外角和是指三角形的所有外角的和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（     ）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）三角形的外角和等于它的内角和的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倍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       （     ）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）三角形的一个外角等于两个内角的和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        （     ）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）三角形的一个外角等于与它不相邻的两个内角的和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     ）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）三角形的一个外角大于任何一个内角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           （    ）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）三角形的一个内角小于任何一个与它不相邻的外角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    ）</a:t>
            </a:r>
          </a:p>
        </p:txBody>
      </p:sp>
      <p:grpSp>
        <p:nvGrpSpPr>
          <p:cNvPr id="2" name="组合 11">
            <a:extLst>
              <a:ext uri="{FF2B5EF4-FFF2-40B4-BE49-F238E27FC236}">
                <a16:creationId xmlns="" xmlns:a16="http://schemas.microsoft.com/office/drawing/2014/main" id="{83B6C4F5-B069-4F93-A324-456DEC2D5EA1}"/>
              </a:ext>
            </a:extLst>
          </p:cNvPr>
          <p:cNvGrpSpPr>
            <a:grpSpLocks/>
          </p:cNvGrpSpPr>
          <p:nvPr/>
        </p:nvGrpSpPr>
        <p:grpSpPr bwMode="auto">
          <a:xfrm>
            <a:off x="7871277" y="1760538"/>
            <a:ext cx="217487" cy="269875"/>
            <a:chOff x="5292080" y="5085184"/>
            <a:chExt cx="288032" cy="360040"/>
          </a:xfrm>
        </p:grpSpPr>
        <p:cxnSp>
          <p:nvCxnSpPr>
            <p:cNvPr id="81923" name="直接连接符 4">
              <a:extLst>
                <a:ext uri="{FF2B5EF4-FFF2-40B4-BE49-F238E27FC236}">
                  <a16:creationId xmlns="" xmlns:a16="http://schemas.microsoft.com/office/drawing/2014/main" id="{A9201D57-F075-485D-BC70-36CF9898C64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292080" y="5085184"/>
              <a:ext cx="288032" cy="3600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1924" name="直接连接符 6">
              <a:extLst>
                <a:ext uri="{FF2B5EF4-FFF2-40B4-BE49-F238E27FC236}">
                  <a16:creationId xmlns="" xmlns:a16="http://schemas.microsoft.com/office/drawing/2014/main" id="{CD8D8751-3874-41D0-B383-2B060ECF900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5292080" y="5085184"/>
              <a:ext cx="288032" cy="3600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" name="组合 12">
            <a:extLst>
              <a:ext uri="{FF2B5EF4-FFF2-40B4-BE49-F238E27FC236}">
                <a16:creationId xmlns="" xmlns:a16="http://schemas.microsoft.com/office/drawing/2014/main" id="{AB618647-BD40-495A-A437-E69A0387AD39}"/>
              </a:ext>
            </a:extLst>
          </p:cNvPr>
          <p:cNvGrpSpPr>
            <a:grpSpLocks/>
          </p:cNvGrpSpPr>
          <p:nvPr/>
        </p:nvGrpSpPr>
        <p:grpSpPr bwMode="auto">
          <a:xfrm>
            <a:off x="7653352" y="2291578"/>
            <a:ext cx="323850" cy="269875"/>
            <a:chOff x="5292080" y="4932784"/>
            <a:chExt cx="432048" cy="360040"/>
          </a:xfrm>
        </p:grpSpPr>
        <p:cxnSp>
          <p:nvCxnSpPr>
            <p:cNvPr id="81926" name="直接连接符 13">
              <a:extLst>
                <a:ext uri="{FF2B5EF4-FFF2-40B4-BE49-F238E27FC236}">
                  <a16:creationId xmlns="" xmlns:a16="http://schemas.microsoft.com/office/drawing/2014/main" id="{1B819C87-8D33-46E9-8CA5-8200C010E78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292080" y="5076800"/>
              <a:ext cx="144016" cy="2076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1927" name="直接连接符 14">
              <a:extLst>
                <a:ext uri="{FF2B5EF4-FFF2-40B4-BE49-F238E27FC236}">
                  <a16:creationId xmlns="" xmlns:a16="http://schemas.microsoft.com/office/drawing/2014/main" id="{08C283C2-4C39-416D-9920-97B3B1B9B53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5436096" y="4932784"/>
              <a:ext cx="288032" cy="3600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" name="组合 18">
            <a:extLst>
              <a:ext uri="{FF2B5EF4-FFF2-40B4-BE49-F238E27FC236}">
                <a16:creationId xmlns="" xmlns:a16="http://schemas.microsoft.com/office/drawing/2014/main" id="{56FCFF95-4D58-4540-B74B-1D032BD62840}"/>
              </a:ext>
            </a:extLst>
          </p:cNvPr>
          <p:cNvGrpSpPr>
            <a:grpSpLocks/>
          </p:cNvGrpSpPr>
          <p:nvPr/>
        </p:nvGrpSpPr>
        <p:grpSpPr bwMode="auto">
          <a:xfrm>
            <a:off x="7545402" y="2764825"/>
            <a:ext cx="215900" cy="269875"/>
            <a:chOff x="5292080" y="5085184"/>
            <a:chExt cx="288032" cy="360040"/>
          </a:xfrm>
        </p:grpSpPr>
        <p:cxnSp>
          <p:nvCxnSpPr>
            <p:cNvPr id="81929" name="直接连接符 19">
              <a:extLst>
                <a:ext uri="{FF2B5EF4-FFF2-40B4-BE49-F238E27FC236}">
                  <a16:creationId xmlns="" xmlns:a16="http://schemas.microsoft.com/office/drawing/2014/main" id="{FC682558-950A-441A-8D06-230EF80B174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292080" y="5085184"/>
              <a:ext cx="288032" cy="3600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1930" name="直接连接符 20">
              <a:extLst>
                <a:ext uri="{FF2B5EF4-FFF2-40B4-BE49-F238E27FC236}">
                  <a16:creationId xmlns="" xmlns:a16="http://schemas.microsoft.com/office/drawing/2014/main" id="{8CBC0B03-78C2-4504-83C5-02840CD5D52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5292080" y="5085184"/>
              <a:ext cx="288032" cy="3600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5" name="组合 21">
            <a:extLst>
              <a:ext uri="{FF2B5EF4-FFF2-40B4-BE49-F238E27FC236}">
                <a16:creationId xmlns="" xmlns:a16="http://schemas.microsoft.com/office/drawing/2014/main" id="{799AF222-7487-4C7B-9410-07BF68FD48A7}"/>
              </a:ext>
            </a:extLst>
          </p:cNvPr>
          <p:cNvGrpSpPr>
            <a:grpSpLocks/>
          </p:cNvGrpSpPr>
          <p:nvPr/>
        </p:nvGrpSpPr>
        <p:grpSpPr bwMode="auto">
          <a:xfrm>
            <a:off x="8612553" y="3386429"/>
            <a:ext cx="323850" cy="271462"/>
            <a:chOff x="5292080" y="4932784"/>
            <a:chExt cx="432048" cy="360040"/>
          </a:xfrm>
        </p:grpSpPr>
        <p:cxnSp>
          <p:nvCxnSpPr>
            <p:cNvPr id="81932" name="直接连接符 22">
              <a:extLst>
                <a:ext uri="{FF2B5EF4-FFF2-40B4-BE49-F238E27FC236}">
                  <a16:creationId xmlns="" xmlns:a16="http://schemas.microsoft.com/office/drawing/2014/main" id="{13F52011-28F2-4A72-A421-ACFA6FB8A5D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292080" y="5076800"/>
              <a:ext cx="144016" cy="2076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1933" name="直接连接符 23">
              <a:extLst>
                <a:ext uri="{FF2B5EF4-FFF2-40B4-BE49-F238E27FC236}">
                  <a16:creationId xmlns="" xmlns:a16="http://schemas.microsoft.com/office/drawing/2014/main" id="{F7C9848E-22E0-46E8-992D-AFE7B2AA4AB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5436096" y="4932784"/>
              <a:ext cx="288032" cy="3600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" name="组合 24">
            <a:extLst>
              <a:ext uri="{FF2B5EF4-FFF2-40B4-BE49-F238E27FC236}">
                <a16:creationId xmlns="" xmlns:a16="http://schemas.microsoft.com/office/drawing/2014/main" id="{B62838CF-CACE-4ADF-A46E-CCF637CBD821}"/>
              </a:ext>
            </a:extLst>
          </p:cNvPr>
          <p:cNvGrpSpPr>
            <a:grpSpLocks/>
          </p:cNvGrpSpPr>
          <p:nvPr/>
        </p:nvGrpSpPr>
        <p:grpSpPr bwMode="auto">
          <a:xfrm>
            <a:off x="8567884" y="4477639"/>
            <a:ext cx="323850" cy="271462"/>
            <a:chOff x="5292080" y="4932784"/>
            <a:chExt cx="432048" cy="360040"/>
          </a:xfrm>
        </p:grpSpPr>
        <p:cxnSp>
          <p:nvCxnSpPr>
            <p:cNvPr id="81935" name="直接连接符 25">
              <a:extLst>
                <a:ext uri="{FF2B5EF4-FFF2-40B4-BE49-F238E27FC236}">
                  <a16:creationId xmlns="" xmlns:a16="http://schemas.microsoft.com/office/drawing/2014/main" id="{77B42C94-34D7-4AD8-9D9A-2C1F0FA75E2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292080" y="5076800"/>
              <a:ext cx="144016" cy="2076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1936" name="直接连接符 26">
              <a:extLst>
                <a:ext uri="{FF2B5EF4-FFF2-40B4-BE49-F238E27FC236}">
                  <a16:creationId xmlns="" xmlns:a16="http://schemas.microsoft.com/office/drawing/2014/main" id="{F139FB07-0643-4CC7-BF4A-3BFCB5619AB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5436096" y="4932784"/>
              <a:ext cx="288032" cy="3600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7" name="组合 30">
            <a:extLst>
              <a:ext uri="{FF2B5EF4-FFF2-40B4-BE49-F238E27FC236}">
                <a16:creationId xmlns="" xmlns:a16="http://schemas.microsoft.com/office/drawing/2014/main" id="{30BE43C3-CFC2-4279-8022-C07E08387762}"/>
              </a:ext>
            </a:extLst>
          </p:cNvPr>
          <p:cNvGrpSpPr>
            <a:grpSpLocks/>
          </p:cNvGrpSpPr>
          <p:nvPr/>
        </p:nvGrpSpPr>
        <p:grpSpPr bwMode="auto">
          <a:xfrm>
            <a:off x="7761302" y="3990757"/>
            <a:ext cx="217487" cy="269875"/>
            <a:chOff x="5292080" y="5085184"/>
            <a:chExt cx="288032" cy="360040"/>
          </a:xfrm>
        </p:grpSpPr>
        <p:cxnSp>
          <p:nvCxnSpPr>
            <p:cNvPr id="81938" name="直接连接符 32">
              <a:extLst>
                <a:ext uri="{FF2B5EF4-FFF2-40B4-BE49-F238E27FC236}">
                  <a16:creationId xmlns="" xmlns:a16="http://schemas.microsoft.com/office/drawing/2014/main" id="{50490F05-661D-49AB-A7C8-12DF05D9B0C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292080" y="5085184"/>
              <a:ext cx="288032" cy="3600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1939" name="直接连接符 33">
              <a:extLst>
                <a:ext uri="{FF2B5EF4-FFF2-40B4-BE49-F238E27FC236}">
                  <a16:creationId xmlns="" xmlns:a16="http://schemas.microsoft.com/office/drawing/2014/main" id="{B7193C62-3C67-494F-A09C-42B868C2F85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5292080" y="5085184"/>
              <a:ext cx="288032" cy="3600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81945" name="组合 7">
            <a:extLst>
              <a:ext uri="{FF2B5EF4-FFF2-40B4-BE49-F238E27FC236}">
                <a16:creationId xmlns="" xmlns:a16="http://schemas.microsoft.com/office/drawing/2014/main" id="{16340F67-874C-498B-9211-3E697B280B22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536575"/>
            <a:ext cx="2480310" cy="492828"/>
            <a:chOff x="5083" y="1100"/>
            <a:chExt cx="3905" cy="778"/>
          </a:xfrm>
        </p:grpSpPr>
        <p:grpSp>
          <p:nvGrpSpPr>
            <p:cNvPr id="81946" name="组合 1">
              <a:extLst>
                <a:ext uri="{FF2B5EF4-FFF2-40B4-BE49-F238E27FC236}">
                  <a16:creationId xmlns="" xmlns:a16="http://schemas.microsoft.com/office/drawing/2014/main" id="{DA6CE95F-739B-4F93-BDAB-7191AE44CF2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D24A113D-7B22-457D-82F5-56965822D428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F0E66DB2-7AFA-43A8-9119-B08263E6CC54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="" xmlns:a16="http://schemas.microsoft.com/office/drawing/2014/main" id="{491FFFA0-FFD2-4BAA-AF9F-C6B67654351B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="" xmlns:a16="http://schemas.microsoft.com/office/drawing/2014/main" id="{AC42AEDE-B99E-4028-89A6-11B705C3608F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="" xmlns:a16="http://schemas.microsoft.com/office/drawing/2014/main" id="{6A03A3FA-B480-46DB-8A89-F634C3F82D92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1952" name="TextBox 15">
              <a:extLst>
                <a:ext uri="{FF2B5EF4-FFF2-40B4-BE49-F238E27FC236}">
                  <a16:creationId xmlns="" xmlns:a16="http://schemas.microsoft.com/office/drawing/2014/main" id="{5D878571-8694-4953-8A87-A73ACAAF61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组合 2">
            <a:extLst>
              <a:ext uri="{FF2B5EF4-FFF2-40B4-BE49-F238E27FC236}">
                <a16:creationId xmlns="" xmlns:a16="http://schemas.microsoft.com/office/drawing/2014/main" id="{2413A59F-FD69-4D78-B95A-62C12BABE6C3}"/>
              </a:ext>
            </a:extLst>
          </p:cNvPr>
          <p:cNvGrpSpPr>
            <a:grpSpLocks/>
          </p:cNvGrpSpPr>
          <p:nvPr/>
        </p:nvGrpSpPr>
        <p:grpSpPr bwMode="auto">
          <a:xfrm>
            <a:off x="510" y="-50755"/>
            <a:ext cx="2006600" cy="476924"/>
            <a:chOff x="263" y="149"/>
            <a:chExt cx="3160" cy="753"/>
          </a:xfrm>
        </p:grpSpPr>
        <p:sp>
          <p:nvSpPr>
            <p:cNvPr id="40" name="文本框 20">
              <a:extLst>
                <a:ext uri="{FF2B5EF4-FFF2-40B4-BE49-F238E27FC236}">
                  <a16:creationId xmlns="" xmlns:a16="http://schemas.microsoft.com/office/drawing/2014/main" id="{C3FB6F77-9EEF-4D36-987B-B2DBCB5A26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6" y="14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</a:p>
          </p:txBody>
        </p:sp>
        <p:grpSp>
          <p:nvGrpSpPr>
            <p:cNvPr id="41" name="组合 1">
              <a:extLst>
                <a:ext uri="{FF2B5EF4-FFF2-40B4-BE49-F238E27FC236}">
                  <a16:creationId xmlns="" xmlns:a16="http://schemas.microsoft.com/office/drawing/2014/main" id="{692C2FFE-A250-47BD-9649-126EF039A91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42" name="直线连接符 19">
                <a:extLst>
                  <a:ext uri="{FF2B5EF4-FFF2-40B4-BE49-F238E27FC236}">
                    <a16:creationId xmlns="" xmlns:a16="http://schemas.microsoft.com/office/drawing/2014/main" id="{7DBA0748-B59D-4682-950A-FDE6CBDE6F14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Freeform 74">
                <a:extLst>
                  <a:ext uri="{FF2B5EF4-FFF2-40B4-BE49-F238E27FC236}">
                    <a16:creationId xmlns="" xmlns:a16="http://schemas.microsoft.com/office/drawing/2014/main" id="{0E864605-E9C5-429A-95FF-0CA9311979C0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43" y="159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95A8E71-E1C0-46A0-93B6-2079D3BF1ED1}"/>
              </a:ext>
            </a:extLst>
          </p:cNvPr>
          <p:cNvGrpSpPr>
            <a:grpSpLocks/>
          </p:cNvGrpSpPr>
          <p:nvPr/>
        </p:nvGrpSpPr>
        <p:grpSpPr bwMode="auto">
          <a:xfrm>
            <a:off x="479627" y="1120538"/>
            <a:ext cx="8534473" cy="3452015"/>
            <a:chOff x="959" y="1765"/>
            <a:chExt cx="13439" cy="5435"/>
          </a:xfrm>
        </p:grpSpPr>
        <p:sp>
          <p:nvSpPr>
            <p:cNvPr id="82951" name="Text Box 4">
              <a:extLst>
                <a:ext uri="{FF2B5EF4-FFF2-40B4-BE49-F238E27FC236}">
                  <a16:creationId xmlns="" xmlns:a16="http://schemas.microsoft.com/office/drawing/2014/main" id="{94B2B3C0-DEC7-402E-AEA3-5B20EA5C5A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59" y="1765"/>
              <a:ext cx="13439" cy="3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2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.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如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图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点</a:t>
              </a:r>
              <a:r>
                <a:rPr lang="zh-CN" altLang="zh-CN" sz="2400" b="1" i="1" dirty="0">
                  <a:latin typeface="+mn-lt"/>
                  <a:ea typeface="楷体" panose="02010609060101010101" pitchFamily="49" charset="-122"/>
                </a:rPr>
                <a:t>D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在△</a:t>
              </a:r>
              <a:r>
                <a:rPr lang="zh-CN" altLang="zh-CN" sz="2400" b="1" i="1" dirty="0">
                  <a:latin typeface="+mn-lt"/>
                  <a:ea typeface="楷体" panose="02010609060101010101" pitchFamily="49" charset="-122"/>
                </a:rPr>
                <a:t>ABC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边</a:t>
              </a:r>
              <a:r>
                <a:rPr lang="zh-CN" altLang="zh-CN" sz="2400" b="1" i="1" dirty="0">
                  <a:latin typeface="+mn-lt"/>
                  <a:ea typeface="楷体" panose="02010609060101010101" pitchFamily="49" charset="-122"/>
                </a:rPr>
                <a:t>AB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的延长线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上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zh-CN" altLang="zh-CN" sz="2400" b="1" i="1" dirty="0" smtClean="0">
                  <a:latin typeface="+mn-lt"/>
                  <a:ea typeface="楷体" panose="02010609060101010101" pitchFamily="49" charset="-122"/>
                </a:rPr>
                <a:t>DE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∥</a:t>
              </a:r>
              <a:r>
                <a:rPr lang="zh-CN" altLang="zh-CN" sz="2400" b="1" i="1" dirty="0">
                  <a:latin typeface="+mn-lt"/>
                  <a:ea typeface="楷体" panose="02010609060101010101" pitchFamily="49" charset="-122"/>
                </a:rPr>
                <a:t>BC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．若∠</a:t>
              </a:r>
              <a:r>
                <a:rPr lang="zh-CN" altLang="zh-CN" sz="2400" b="1" i="1" dirty="0">
                  <a:latin typeface="+mn-lt"/>
                  <a:ea typeface="楷体" panose="02010609060101010101" pitchFamily="49" charset="-122"/>
                </a:rPr>
                <a:t>A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=35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°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∠</a:t>
              </a:r>
              <a:r>
                <a:rPr lang="zh-CN" altLang="zh-CN" sz="2400" b="1" i="1" dirty="0">
                  <a:latin typeface="+mn-lt"/>
                  <a:ea typeface="楷体" panose="02010609060101010101" pitchFamily="49" charset="-122"/>
                </a:rPr>
                <a:t>C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=24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°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则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∠</a:t>
              </a:r>
              <a:r>
                <a:rPr lang="zh-CN" altLang="zh-CN" sz="2400" b="1" i="1" dirty="0">
                  <a:latin typeface="+mn-lt"/>
                  <a:ea typeface="楷体" panose="02010609060101010101" pitchFamily="49" charset="-122"/>
                </a:rPr>
                <a:t>D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的度数是（　　）</a:t>
              </a:r>
            </a:p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A．24°	B．59°	C．60°	D．69°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                                                          </a:t>
              </a:r>
            </a:p>
          </p:txBody>
        </p:sp>
        <p:pic>
          <p:nvPicPr>
            <p:cNvPr id="4" name="图片 -2147482606">
              <a:extLst>
                <a:ext uri="{FF2B5EF4-FFF2-40B4-BE49-F238E27FC236}">
                  <a16:creationId xmlns="" xmlns:a16="http://schemas.microsoft.com/office/drawing/2014/main" id="{BC602BAF-CCB5-4A54-8398-700FA12EEF1D}"/>
                </a:ext>
              </a:extLst>
            </p:cNvPr>
            <p:cNvPicPr>
              <a:picLocks noRot="1"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609" y="4789"/>
              <a:ext cx="3413" cy="2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76D831BD-3504-487D-96B1-5D7A91B3ED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6560" y="1746866"/>
            <a:ext cx="5318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400" b="1" dirty="0"/>
          </a:p>
        </p:txBody>
      </p:sp>
      <p:grpSp>
        <p:nvGrpSpPr>
          <p:cNvPr id="17" name="组合 7">
            <a:extLst>
              <a:ext uri="{FF2B5EF4-FFF2-40B4-BE49-F238E27FC236}">
                <a16:creationId xmlns="" xmlns:a16="http://schemas.microsoft.com/office/drawing/2014/main" id="{16340F67-874C-498B-9211-3E697B280B22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536575"/>
            <a:ext cx="2480310" cy="492828"/>
            <a:chOff x="5083" y="1100"/>
            <a:chExt cx="3905" cy="778"/>
          </a:xfrm>
        </p:grpSpPr>
        <p:grpSp>
          <p:nvGrpSpPr>
            <p:cNvPr id="18" name="组合 1">
              <a:extLst>
                <a:ext uri="{FF2B5EF4-FFF2-40B4-BE49-F238E27FC236}">
                  <a16:creationId xmlns="" xmlns:a16="http://schemas.microsoft.com/office/drawing/2014/main" id="{DA6CE95F-739B-4F93-BDAB-7191AE44CF2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D24A113D-7B22-457D-82F5-56965822D428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缺角矩形 22">
                <a:extLst>
                  <a:ext uri="{FF2B5EF4-FFF2-40B4-BE49-F238E27FC236}">
                    <a16:creationId xmlns="" xmlns:a16="http://schemas.microsoft.com/office/drawing/2014/main" id="{F0E66DB2-7AFA-43A8-9119-B08263E6CC54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="" xmlns:a16="http://schemas.microsoft.com/office/drawing/2014/main" id="{491FFFA0-FFD2-4BAA-AF9F-C6B67654351B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="" xmlns:a16="http://schemas.microsoft.com/office/drawing/2014/main" id="{AC42AEDE-B99E-4028-89A6-11B705C3608F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6A03A3FA-B480-46DB-8A89-F634C3F82D92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9" name="TextBox 15">
              <a:extLst>
                <a:ext uri="{FF2B5EF4-FFF2-40B4-BE49-F238E27FC236}">
                  <a16:creationId xmlns="" xmlns:a16="http://schemas.microsoft.com/office/drawing/2014/main" id="{5D878571-8694-4953-8A87-A73ACAAF61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2">
            <a:extLst>
              <a:ext uri="{FF2B5EF4-FFF2-40B4-BE49-F238E27FC236}">
                <a16:creationId xmlns="" xmlns:a16="http://schemas.microsoft.com/office/drawing/2014/main" id="{2413A59F-FD69-4D78-B95A-62C12BABE6C3}"/>
              </a:ext>
            </a:extLst>
          </p:cNvPr>
          <p:cNvGrpSpPr>
            <a:grpSpLocks/>
          </p:cNvGrpSpPr>
          <p:nvPr/>
        </p:nvGrpSpPr>
        <p:grpSpPr bwMode="auto">
          <a:xfrm>
            <a:off x="510" y="-50755"/>
            <a:ext cx="2006600" cy="476924"/>
            <a:chOff x="263" y="149"/>
            <a:chExt cx="3160" cy="753"/>
          </a:xfrm>
        </p:grpSpPr>
        <p:sp>
          <p:nvSpPr>
            <p:cNvPr id="22" name="文本框 20">
              <a:extLst>
                <a:ext uri="{FF2B5EF4-FFF2-40B4-BE49-F238E27FC236}">
                  <a16:creationId xmlns="" xmlns:a16="http://schemas.microsoft.com/office/drawing/2014/main" id="{C3FB6F77-9EEF-4D36-987B-B2DBCB5A26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6" y="14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</a:p>
          </p:txBody>
        </p:sp>
        <p:grpSp>
          <p:nvGrpSpPr>
            <p:cNvPr id="27" name="组合 1">
              <a:extLst>
                <a:ext uri="{FF2B5EF4-FFF2-40B4-BE49-F238E27FC236}">
                  <a16:creationId xmlns="" xmlns:a16="http://schemas.microsoft.com/office/drawing/2014/main" id="{692C2FFE-A250-47BD-9649-126EF039A91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8" name="直线连接符 19">
                <a:extLst>
                  <a:ext uri="{FF2B5EF4-FFF2-40B4-BE49-F238E27FC236}">
                    <a16:creationId xmlns="" xmlns:a16="http://schemas.microsoft.com/office/drawing/2014/main" id="{7DBA0748-B59D-4682-950A-FDE6CBDE6F14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Freeform 74">
                <a:extLst>
                  <a:ext uri="{FF2B5EF4-FFF2-40B4-BE49-F238E27FC236}">
                    <a16:creationId xmlns="" xmlns:a16="http://schemas.microsoft.com/office/drawing/2014/main" id="{0E864605-E9C5-429A-95FF-0CA9311979C0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43" y="159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Text Box 22">
            <a:extLst>
              <a:ext uri="{FF2B5EF4-FFF2-40B4-BE49-F238E27FC236}">
                <a16:creationId xmlns="" xmlns:a16="http://schemas.microsoft.com/office/drawing/2014/main" id="{BB466239-E764-4F33-B8FA-DDAF98DBC6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3145" y="1057391"/>
            <a:ext cx="870085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）如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图，∠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BDC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__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______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外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角，也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en-US" sz="2400" b="1" u="sng" dirty="0">
                <a:latin typeface="+mn-lt"/>
                <a:ea typeface="楷体" panose="02010609060101010101" pitchFamily="49" charset="-122"/>
              </a:rPr>
              <a:t>           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的外角；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（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）若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=45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BAE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=36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BCE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=20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，试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求∠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AEC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的度数</a:t>
            </a:r>
            <a:r>
              <a:rPr lang="en-US" altLang="en-US" sz="2400" b="1" dirty="0"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sp>
        <p:nvSpPr>
          <p:cNvPr id="83970" name="Line 3">
            <a:extLst>
              <a:ext uri="{FF2B5EF4-FFF2-40B4-BE49-F238E27FC236}">
                <a16:creationId xmlns="" xmlns:a16="http://schemas.microsoft.com/office/drawing/2014/main" id="{B5A0B321-5EA0-456F-B629-A25ADB4801A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642100" y="2681070"/>
            <a:ext cx="593725" cy="815975"/>
          </a:xfrm>
          <a:prstGeom prst="line">
            <a:avLst/>
          </a:prstGeom>
          <a:noFill/>
          <a:ln w="2540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83971" name="Line 4">
            <a:extLst>
              <a:ext uri="{FF2B5EF4-FFF2-40B4-BE49-F238E27FC236}">
                <a16:creationId xmlns="" xmlns:a16="http://schemas.microsoft.com/office/drawing/2014/main" id="{43CCBD36-0BC1-4AC1-BC97-D209B422B2F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635750" y="3495457"/>
            <a:ext cx="1646237" cy="17463"/>
          </a:xfrm>
          <a:prstGeom prst="line">
            <a:avLst/>
          </a:prstGeom>
          <a:noFill/>
          <a:ln w="2540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83972" name="Line 5">
            <a:extLst>
              <a:ext uri="{FF2B5EF4-FFF2-40B4-BE49-F238E27FC236}">
                <a16:creationId xmlns="" xmlns:a16="http://schemas.microsoft.com/office/drawing/2014/main" id="{97B06664-EBD6-4C57-842C-23DE28D2ECD7}"/>
              </a:ext>
            </a:extLst>
          </p:cNvPr>
          <p:cNvSpPr>
            <a:spLocks noChangeShapeType="1"/>
          </p:cNvSpPr>
          <p:nvPr/>
        </p:nvSpPr>
        <p:spPr bwMode="auto">
          <a:xfrm>
            <a:off x="7264400" y="2681070"/>
            <a:ext cx="971550" cy="800100"/>
          </a:xfrm>
          <a:prstGeom prst="line">
            <a:avLst/>
          </a:prstGeom>
          <a:noFill/>
          <a:ln w="2540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83973" name="Line 6">
            <a:extLst>
              <a:ext uri="{FF2B5EF4-FFF2-40B4-BE49-F238E27FC236}">
                <a16:creationId xmlns="" xmlns:a16="http://schemas.microsoft.com/office/drawing/2014/main" id="{ED221AD8-EC64-43FE-A167-07E78A6355E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921500" y="3138270"/>
            <a:ext cx="1314450" cy="342900"/>
          </a:xfrm>
          <a:prstGeom prst="line">
            <a:avLst/>
          </a:prstGeom>
          <a:noFill/>
          <a:ln w="25400">
            <a:solidFill>
              <a:schemeClr val="accent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83974" name="Text Box 7">
            <a:extLst>
              <a:ext uri="{FF2B5EF4-FFF2-40B4-BE49-F238E27FC236}">
                <a16:creationId xmlns="" xmlns:a16="http://schemas.microsoft.com/office/drawing/2014/main" id="{CF120604-0407-4871-8DF2-A023380DD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1500" y="2395320"/>
            <a:ext cx="3429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+mn-lt"/>
                <a:ea typeface="黑体" panose="02010609060101010101" pitchFamily="49" charset="-122"/>
              </a:rPr>
              <a:t>A</a:t>
            </a:r>
          </a:p>
        </p:txBody>
      </p:sp>
      <p:sp>
        <p:nvSpPr>
          <p:cNvPr id="83975" name="Text Box 8">
            <a:extLst>
              <a:ext uri="{FF2B5EF4-FFF2-40B4-BE49-F238E27FC236}">
                <a16:creationId xmlns="" xmlns:a16="http://schemas.microsoft.com/office/drawing/2014/main" id="{56255956-8B06-4A0E-A8B4-77F3F8691D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0312" y="3333532"/>
            <a:ext cx="4000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+mn-lt"/>
                <a:ea typeface="黑体" panose="02010609060101010101" pitchFamily="49" charset="-122"/>
              </a:rPr>
              <a:t>B</a:t>
            </a:r>
          </a:p>
        </p:txBody>
      </p:sp>
      <p:sp>
        <p:nvSpPr>
          <p:cNvPr id="83976" name="Text Box 9">
            <a:extLst>
              <a:ext uri="{FF2B5EF4-FFF2-40B4-BE49-F238E27FC236}">
                <a16:creationId xmlns="" xmlns:a16="http://schemas.microsoft.com/office/drawing/2014/main" id="{830109F6-9774-423F-A2C1-95D78D2E97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93100" y="3252570"/>
            <a:ext cx="2857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+mn-lt"/>
                <a:ea typeface="黑体" panose="02010609060101010101" pitchFamily="49" charset="-122"/>
              </a:rPr>
              <a:t>C</a:t>
            </a:r>
          </a:p>
        </p:txBody>
      </p:sp>
      <p:sp>
        <p:nvSpPr>
          <p:cNvPr id="83977" name="Text Box 10">
            <a:extLst>
              <a:ext uri="{FF2B5EF4-FFF2-40B4-BE49-F238E27FC236}">
                <a16:creationId xmlns="" xmlns:a16="http://schemas.microsoft.com/office/drawing/2014/main" id="{24FF8BB3-8053-47DF-85B8-5B345A9950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8600" y="2852520"/>
            <a:ext cx="2857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+mn-lt"/>
                <a:ea typeface="黑体" panose="02010609060101010101" pitchFamily="49" charset="-122"/>
              </a:rPr>
              <a:t>D</a:t>
            </a:r>
          </a:p>
        </p:txBody>
      </p:sp>
      <p:grpSp>
        <p:nvGrpSpPr>
          <p:cNvPr id="83978" name="Group 11">
            <a:extLst>
              <a:ext uri="{FF2B5EF4-FFF2-40B4-BE49-F238E27FC236}">
                <a16:creationId xmlns="" xmlns:a16="http://schemas.microsoft.com/office/drawing/2014/main" id="{5EF43ECC-BD97-4C83-97E7-826FA9B03B6E}"/>
              </a:ext>
            </a:extLst>
          </p:cNvPr>
          <p:cNvGrpSpPr>
            <a:grpSpLocks/>
          </p:cNvGrpSpPr>
          <p:nvPr/>
        </p:nvGrpSpPr>
        <p:grpSpPr bwMode="auto">
          <a:xfrm>
            <a:off x="7264400" y="2681070"/>
            <a:ext cx="457200" cy="704850"/>
            <a:chOff x="0" y="0"/>
            <a:chExt cx="384" cy="591"/>
          </a:xfrm>
        </p:grpSpPr>
        <p:sp>
          <p:nvSpPr>
            <p:cNvPr id="83979" name="Line 12">
              <a:extLst>
                <a:ext uri="{FF2B5EF4-FFF2-40B4-BE49-F238E27FC236}">
                  <a16:creationId xmlns="" xmlns:a16="http://schemas.microsoft.com/office/drawing/2014/main" id="{B94FCB14-4D61-4C02-B64A-C21C929C72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96" cy="48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83980" name="Text Box 13">
              <a:extLst>
                <a:ext uri="{FF2B5EF4-FFF2-40B4-BE49-F238E27FC236}">
                  <a16:creationId xmlns="" xmlns:a16="http://schemas.microsoft.com/office/drawing/2014/main" id="{80C44DA8-C1E1-4C3E-9AE9-B7547B5AC3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" y="243"/>
              <a:ext cx="240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+mn-lt"/>
                  <a:ea typeface="黑体" panose="02010609060101010101" pitchFamily="49" charset="-122"/>
                </a:rPr>
                <a:t>E</a:t>
              </a:r>
            </a:p>
          </p:txBody>
        </p:sp>
      </p:grpSp>
      <p:sp>
        <p:nvSpPr>
          <p:cNvPr id="16" name="Text Box 18">
            <a:extLst>
              <a:ext uri="{FF2B5EF4-FFF2-40B4-BE49-F238E27FC236}">
                <a16:creationId xmlns="" xmlns:a16="http://schemas.microsoft.com/office/drawing/2014/main" id="{729443A4-508C-422F-AEB6-946C0063D1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5750" y="1134580"/>
            <a:ext cx="11953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ADE</a:t>
            </a:r>
          </a:p>
        </p:txBody>
      </p:sp>
      <p:sp>
        <p:nvSpPr>
          <p:cNvPr id="17" name="Text Box 19">
            <a:extLst>
              <a:ext uri="{FF2B5EF4-FFF2-40B4-BE49-F238E27FC236}">
                <a16:creationId xmlns="" xmlns:a16="http://schemas.microsoft.com/office/drawing/2014/main" id="{36A8C86F-E1DC-4A35-834B-E051565815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1633" y="1192477"/>
            <a:ext cx="11953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ADC</a:t>
            </a:r>
          </a:p>
        </p:txBody>
      </p:sp>
      <p:sp>
        <p:nvSpPr>
          <p:cNvPr id="20" name="Freeform 23">
            <a:extLst>
              <a:ext uri="{FF2B5EF4-FFF2-40B4-BE49-F238E27FC236}">
                <a16:creationId xmlns="" xmlns:a16="http://schemas.microsoft.com/office/drawing/2014/main" id="{7E9E7B24-E34C-499C-A5AF-CEB94AB5A1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8950" y="3195420"/>
            <a:ext cx="285750" cy="66675"/>
          </a:xfrm>
          <a:custGeom>
            <a:avLst/>
            <a:gdLst>
              <a:gd name="T0" fmla="*/ 0 w 240"/>
              <a:gd name="T1" fmla="*/ 36 h 56"/>
              <a:gd name="T2" fmla="*/ 168 w 240"/>
              <a:gd name="T3" fmla="*/ 36 h 56"/>
              <a:gd name="T4" fmla="*/ 240 w 240"/>
              <a:gd name="T5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0" h="56">
                <a:moveTo>
                  <a:pt x="0" y="36"/>
                </a:moveTo>
                <a:cubicBezTo>
                  <a:pt x="80" y="56"/>
                  <a:pt x="50" y="54"/>
                  <a:pt x="168" y="36"/>
                </a:cubicBezTo>
                <a:cubicBezTo>
                  <a:pt x="195" y="32"/>
                  <a:pt x="240" y="0"/>
                  <a:pt x="240" y="0"/>
                </a:cubicBezTo>
              </a:path>
            </a:pathLst>
          </a:custGeom>
          <a:noFill/>
          <a:ln w="38100">
            <a:solidFill>
              <a:srgbClr val="FF006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grpSp>
        <p:nvGrpSpPr>
          <p:cNvPr id="3" name="Group 24">
            <a:extLst>
              <a:ext uri="{FF2B5EF4-FFF2-40B4-BE49-F238E27FC236}">
                <a16:creationId xmlns="" xmlns:a16="http://schemas.microsoft.com/office/drawing/2014/main" id="{A46EA8F6-7108-492B-A9A5-BA40AB2135A9}"/>
              </a:ext>
            </a:extLst>
          </p:cNvPr>
          <p:cNvGrpSpPr>
            <a:grpSpLocks/>
          </p:cNvGrpSpPr>
          <p:nvPr/>
        </p:nvGrpSpPr>
        <p:grpSpPr bwMode="auto">
          <a:xfrm>
            <a:off x="6911975" y="2673132"/>
            <a:ext cx="1314450" cy="800100"/>
            <a:chOff x="0" y="0"/>
            <a:chExt cx="1104" cy="672"/>
          </a:xfrm>
        </p:grpSpPr>
        <p:sp>
          <p:nvSpPr>
            <p:cNvPr id="83985" name="Line 25">
              <a:extLst>
                <a:ext uri="{FF2B5EF4-FFF2-40B4-BE49-F238E27FC236}">
                  <a16:creationId xmlns="" xmlns:a16="http://schemas.microsoft.com/office/drawing/2014/main" id="{3375384A-4D7C-432F-A197-CA03AD5A255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0"/>
              <a:ext cx="288" cy="384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83986" name="Line 26">
              <a:extLst>
                <a:ext uri="{FF2B5EF4-FFF2-40B4-BE49-F238E27FC236}">
                  <a16:creationId xmlns="" xmlns:a16="http://schemas.microsoft.com/office/drawing/2014/main" id="{1BA7477A-DEAC-4D24-B93D-68D25ACD6A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" y="0"/>
              <a:ext cx="816" cy="672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83987" name="Line 27">
              <a:extLst>
                <a:ext uri="{FF2B5EF4-FFF2-40B4-BE49-F238E27FC236}">
                  <a16:creationId xmlns="" xmlns:a16="http://schemas.microsoft.com/office/drawing/2014/main" id="{2856F786-E7F3-4D78-8E7C-86F276DF97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384"/>
              <a:ext cx="1104" cy="288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</p:grpSp>
      <p:grpSp>
        <p:nvGrpSpPr>
          <p:cNvPr id="4" name="Group 28">
            <a:extLst>
              <a:ext uri="{FF2B5EF4-FFF2-40B4-BE49-F238E27FC236}">
                <a16:creationId xmlns="" xmlns:a16="http://schemas.microsoft.com/office/drawing/2014/main" id="{330F3B3F-890F-48A2-9A10-DAEEAAA3D031}"/>
              </a:ext>
            </a:extLst>
          </p:cNvPr>
          <p:cNvGrpSpPr>
            <a:grpSpLocks/>
          </p:cNvGrpSpPr>
          <p:nvPr/>
        </p:nvGrpSpPr>
        <p:grpSpPr bwMode="auto">
          <a:xfrm>
            <a:off x="6911975" y="2673132"/>
            <a:ext cx="457200" cy="571500"/>
            <a:chOff x="0" y="0"/>
            <a:chExt cx="384" cy="432"/>
          </a:xfrm>
        </p:grpSpPr>
        <p:sp>
          <p:nvSpPr>
            <p:cNvPr id="83989" name="Line 29">
              <a:extLst>
                <a:ext uri="{FF2B5EF4-FFF2-40B4-BE49-F238E27FC236}">
                  <a16:creationId xmlns="" xmlns:a16="http://schemas.microsoft.com/office/drawing/2014/main" id="{3ED63821-E476-4DB8-9DE1-EF66C2B498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0"/>
              <a:ext cx="288" cy="346"/>
            </a:xfrm>
            <a:prstGeom prst="line">
              <a:avLst/>
            </a:prstGeom>
            <a:noFill/>
            <a:ln w="25400">
              <a:solidFill>
                <a:srgbClr val="FF006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83990" name="Line 30">
              <a:extLst>
                <a:ext uri="{FF2B5EF4-FFF2-40B4-BE49-F238E27FC236}">
                  <a16:creationId xmlns="" xmlns:a16="http://schemas.microsoft.com/office/drawing/2014/main" id="{00476F67-D37B-44D3-82C3-B996326D9B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336"/>
              <a:ext cx="384" cy="86"/>
            </a:xfrm>
            <a:prstGeom prst="line">
              <a:avLst/>
            </a:prstGeom>
            <a:noFill/>
            <a:ln w="25400">
              <a:solidFill>
                <a:srgbClr val="FF006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83991" name="Line 31">
              <a:extLst>
                <a:ext uri="{FF2B5EF4-FFF2-40B4-BE49-F238E27FC236}">
                  <a16:creationId xmlns="" xmlns:a16="http://schemas.microsoft.com/office/drawing/2014/main" id="{DDA0EAA7-3189-4FC6-A8C3-68F57C0B14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" y="0"/>
              <a:ext cx="96" cy="432"/>
            </a:xfrm>
            <a:prstGeom prst="line">
              <a:avLst/>
            </a:prstGeom>
            <a:noFill/>
            <a:ln w="25400">
              <a:solidFill>
                <a:srgbClr val="FF006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4A1D9762-AB4B-4E80-9931-EF0DD4D689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9026" y="2811717"/>
            <a:ext cx="4846198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根据三角形外角的性质有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       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ADC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BCE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       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AEC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ADC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BAE.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所以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AEC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BCE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BAE</a:t>
            </a:r>
          </a:p>
          <a:p>
            <a:pPr>
              <a:lnSpc>
                <a:spcPct val="120000"/>
              </a:lnSpc>
            </a:pP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      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=45 °+20 °+36 °=101 °.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83993" name="组合 6">
            <a:extLst>
              <a:ext uri="{FF2B5EF4-FFF2-40B4-BE49-F238E27FC236}">
                <a16:creationId xmlns="" xmlns:a16="http://schemas.microsoft.com/office/drawing/2014/main" id="{12310D74-5330-4ABC-989B-F2CF2C95ED1B}"/>
              </a:ext>
            </a:extLst>
          </p:cNvPr>
          <p:cNvGrpSpPr>
            <a:grpSpLocks/>
          </p:cNvGrpSpPr>
          <p:nvPr/>
        </p:nvGrpSpPr>
        <p:grpSpPr bwMode="auto">
          <a:xfrm>
            <a:off x="3320494" y="549608"/>
            <a:ext cx="2480310" cy="500049"/>
            <a:chOff x="5060" y="904"/>
            <a:chExt cx="3905" cy="787"/>
          </a:xfrm>
        </p:grpSpPr>
        <p:grpSp>
          <p:nvGrpSpPr>
            <p:cNvPr id="83994" name="组合 21">
              <a:extLst>
                <a:ext uri="{FF2B5EF4-FFF2-40B4-BE49-F238E27FC236}">
                  <a16:creationId xmlns="" xmlns:a16="http://schemas.microsoft.com/office/drawing/2014/main" id="{0D911F91-A6F1-4EF0-AAE3-5A29892BE35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="" xmlns:a16="http://schemas.microsoft.com/office/drawing/2014/main" id="{979141B6-ED35-4D1F-9F07-54590E5DF654}"/>
                  </a:ext>
                </a:extLst>
              </p:cNvPr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="" xmlns:a16="http://schemas.microsoft.com/office/drawing/2014/main" id="{654F1F41-A4CA-464D-BF2F-A1CA05002C01}"/>
                  </a:ext>
                </a:extLst>
              </p:cNvPr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="" xmlns:a16="http://schemas.microsoft.com/office/drawing/2014/main" id="{AB04DE64-3397-420D-B09E-BCF1633CECD8}"/>
                  </a:ext>
                </a:extLst>
              </p:cNvPr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8C67DE79-939A-44C2-B7C3-C75568088556}"/>
                  </a:ext>
                </a:extLst>
              </p:cNvPr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4B002B58-B4F4-4D5C-9FDA-C84F511ECBFC}"/>
                  </a:ext>
                </a:extLst>
              </p:cNvPr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4000" name="TextBox 15">
              <a:extLst>
                <a:ext uri="{FF2B5EF4-FFF2-40B4-BE49-F238E27FC236}">
                  <a16:creationId xmlns="" xmlns:a16="http://schemas.microsoft.com/office/drawing/2014/main" id="{268C6777-CCE6-4470-9932-C2D3C90E76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400" b="1" dirty="0">
                  <a:solidFill>
                    <a:schemeClr val="bg1"/>
                  </a:solidFill>
                  <a:latin typeface="+mn-lt"/>
                </a:rPr>
                <a:t>能力提升题</a:t>
              </a:r>
              <a:endParaRPr lang="en-US" altLang="zh-CN" sz="24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39" name="组合 2">
            <a:extLst>
              <a:ext uri="{FF2B5EF4-FFF2-40B4-BE49-F238E27FC236}">
                <a16:creationId xmlns="" xmlns:a16="http://schemas.microsoft.com/office/drawing/2014/main" id="{2413A59F-FD69-4D78-B95A-62C12BABE6C3}"/>
              </a:ext>
            </a:extLst>
          </p:cNvPr>
          <p:cNvGrpSpPr>
            <a:grpSpLocks/>
          </p:cNvGrpSpPr>
          <p:nvPr/>
        </p:nvGrpSpPr>
        <p:grpSpPr bwMode="auto">
          <a:xfrm>
            <a:off x="510" y="-50755"/>
            <a:ext cx="2006600" cy="476924"/>
            <a:chOff x="263" y="149"/>
            <a:chExt cx="3160" cy="753"/>
          </a:xfrm>
        </p:grpSpPr>
        <p:sp>
          <p:nvSpPr>
            <p:cNvPr id="40" name="文本框 20">
              <a:extLst>
                <a:ext uri="{FF2B5EF4-FFF2-40B4-BE49-F238E27FC236}">
                  <a16:creationId xmlns="" xmlns:a16="http://schemas.microsoft.com/office/drawing/2014/main" id="{C3FB6F77-9EEF-4D36-987B-B2DBCB5A26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6" y="14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</a:p>
          </p:txBody>
        </p:sp>
        <p:grpSp>
          <p:nvGrpSpPr>
            <p:cNvPr id="41" name="组合 1">
              <a:extLst>
                <a:ext uri="{FF2B5EF4-FFF2-40B4-BE49-F238E27FC236}">
                  <a16:creationId xmlns="" xmlns:a16="http://schemas.microsoft.com/office/drawing/2014/main" id="{692C2FFE-A250-47BD-9649-126EF039A91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42" name="直线连接符 19">
                <a:extLst>
                  <a:ext uri="{FF2B5EF4-FFF2-40B4-BE49-F238E27FC236}">
                    <a16:creationId xmlns="" xmlns:a16="http://schemas.microsoft.com/office/drawing/2014/main" id="{7DBA0748-B59D-4682-950A-FDE6CBDE6F14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Freeform 74">
                <a:extLst>
                  <a:ext uri="{FF2B5EF4-FFF2-40B4-BE49-F238E27FC236}">
                    <a16:creationId xmlns="" xmlns:a16="http://schemas.microsoft.com/office/drawing/2014/main" id="{0E864605-E9C5-429A-95FF-0CA9311979C0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43" y="159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32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000" name="图片 -2147482569">
            <a:extLst>
              <a:ext uri="{FF2B5EF4-FFF2-40B4-BE49-F238E27FC236}">
                <a16:creationId xmlns="" xmlns:a16="http://schemas.microsoft.com/office/drawing/2014/main" id="{021D39B1-0D71-4C46-9639-64A934446B52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51777" y="2880427"/>
            <a:ext cx="1857090" cy="1776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993" name="Text Box 2">
            <a:extLst>
              <a:ext uri="{FF2B5EF4-FFF2-40B4-BE49-F238E27FC236}">
                <a16:creationId xmlns="" xmlns:a16="http://schemas.microsoft.com/office/drawing/2014/main" id="{AD62B096-9418-4227-99E0-FC5D8A4AAF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2950" y="1058251"/>
            <a:ext cx="8224881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 </a:t>
            </a:r>
            <a:r>
              <a:rPr lang="zh-CN" altLang="en-US" sz="20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000" b="1" dirty="0" smtClean="0">
                <a:latin typeface="+mn-lt"/>
                <a:ea typeface="楷体" panose="02010609060101010101" pitchFamily="49" charset="-122"/>
              </a:rPr>
              <a:t>图，在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Rt△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000" b="1" dirty="0" smtClean="0">
                <a:latin typeface="+mn-lt"/>
                <a:ea typeface="楷体" panose="02010609060101010101" pitchFamily="49" charset="-122"/>
              </a:rPr>
              <a:t>中，∠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ACB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=90</a:t>
            </a:r>
            <a:r>
              <a:rPr lang="zh-CN" altLang="en-US" sz="2000" b="1" dirty="0" smtClean="0">
                <a:latin typeface="+mn-lt"/>
                <a:ea typeface="楷体" panose="02010609060101010101" pitchFamily="49" charset="-122"/>
              </a:rPr>
              <a:t>°，∠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=40</a:t>
            </a:r>
            <a:r>
              <a:rPr lang="zh-CN" altLang="en-US" sz="2000" b="1" dirty="0" smtClean="0">
                <a:latin typeface="+mn-lt"/>
                <a:ea typeface="楷体" panose="02010609060101010101" pitchFamily="49" charset="-122"/>
              </a:rPr>
              <a:t>°，△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的外角∠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CBD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的平分线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BE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交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的延长线于点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．</a:t>
            </a:r>
          </a:p>
          <a:p>
            <a:pPr>
              <a:lnSpc>
                <a:spcPct val="140000"/>
              </a:lnSpc>
            </a:pP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（1）求∠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CBE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的度数；</a:t>
            </a:r>
          </a:p>
          <a:p>
            <a:pPr>
              <a:lnSpc>
                <a:spcPct val="140000"/>
              </a:lnSpc>
            </a:pP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（2）过点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作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DF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∥</a:t>
            </a:r>
            <a:r>
              <a:rPr lang="zh-CN" altLang="en-US" sz="2000" b="1" i="1" dirty="0" smtClean="0">
                <a:latin typeface="+mn-lt"/>
                <a:ea typeface="楷体" panose="02010609060101010101" pitchFamily="49" charset="-122"/>
              </a:rPr>
              <a:t>BE</a:t>
            </a:r>
            <a:r>
              <a:rPr lang="zh-CN" altLang="en-US" sz="2000" b="1" dirty="0" smtClean="0">
                <a:latin typeface="+mn-lt"/>
                <a:ea typeface="楷体" panose="02010609060101010101" pitchFamily="49" charset="-122"/>
              </a:rPr>
              <a:t>，交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的延长线于点</a:t>
            </a:r>
            <a:r>
              <a:rPr lang="zh-CN" altLang="en-US" sz="2000" b="1" i="1" dirty="0" smtClean="0">
                <a:latin typeface="+mn-lt"/>
                <a:ea typeface="楷体" panose="02010609060101010101" pitchFamily="49" charset="-122"/>
              </a:rPr>
              <a:t>F</a:t>
            </a:r>
            <a:r>
              <a:rPr lang="zh-CN" altLang="en-US" sz="2000" b="1" dirty="0" smtClean="0">
                <a:latin typeface="+mn-lt"/>
                <a:ea typeface="楷体" panose="02010609060101010101" pitchFamily="49" charset="-122"/>
              </a:rPr>
              <a:t>，求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F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的度数．</a:t>
            </a:r>
          </a:p>
        </p:txBody>
      </p:sp>
      <p:sp>
        <p:nvSpPr>
          <p:cNvPr id="7" name="Text Box 9">
            <a:extLst>
              <a:ext uri="{FF2B5EF4-FFF2-40B4-BE49-F238E27FC236}">
                <a16:creationId xmlns="" xmlns:a16="http://schemas.microsoft.com/office/drawing/2014/main" id="{74C83924-D7B3-404F-B32C-0755E40D11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7413" y="2704503"/>
            <a:ext cx="689757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b="1" dirty="0">
                <a:solidFill>
                  <a:srgbClr val="0000FF"/>
                </a:solidFill>
                <a:ea typeface="黑体" panose="02010609060101010101" pitchFamily="49" charset="-122"/>
              </a:rPr>
              <a:t>解</a:t>
            </a:r>
            <a:r>
              <a:rPr lang="zh-CN" altLang="zh-CN" b="1" dirty="0">
                <a:ea typeface="黑体" panose="02010609060101010101" pitchFamily="49" charset="-122"/>
              </a:rPr>
              <a:t>：</a:t>
            </a:r>
            <a:r>
              <a:rPr lang="zh-CN" altLang="zh-CN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zh-CN" altLang="zh-CN" b="1" dirty="0">
                <a:latin typeface="+mn-lt"/>
                <a:ea typeface="仿宋" panose="02010609060101010101" pitchFamily="49" charset="-122"/>
              </a:rPr>
              <a:t>1）∵在Rt△</a:t>
            </a:r>
            <a:r>
              <a:rPr lang="zh-CN" altLang="zh-CN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zh-CN" b="1" dirty="0" smtClean="0">
                <a:latin typeface="+mn-lt"/>
                <a:ea typeface="仿宋" panose="02010609060101010101" pitchFamily="49" charset="-122"/>
              </a:rPr>
              <a:t>中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zh-CN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zh-CN" b="1" i="1" dirty="0"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zh-CN" b="1" dirty="0">
                <a:latin typeface="+mn-lt"/>
                <a:ea typeface="仿宋" panose="02010609060101010101" pitchFamily="49" charset="-122"/>
              </a:rPr>
              <a:t>=90</a:t>
            </a:r>
            <a:r>
              <a:rPr lang="zh-CN" altLang="zh-CN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zh-CN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zh-CN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zh-CN" b="1" dirty="0">
                <a:latin typeface="+mn-lt"/>
                <a:ea typeface="仿宋" panose="02010609060101010101" pitchFamily="49" charset="-122"/>
              </a:rPr>
              <a:t>=40</a:t>
            </a:r>
            <a:r>
              <a:rPr lang="zh-CN" altLang="zh-CN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zh-CN" b="1" dirty="0" smtClean="0"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zh-CN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zh-CN" b="1" dirty="0">
                <a:latin typeface="+mn-lt"/>
                <a:ea typeface="仿宋" panose="02010609060101010101" pitchFamily="49" charset="-122"/>
              </a:rPr>
              <a:t>=90°﹣∠</a:t>
            </a:r>
            <a:r>
              <a:rPr lang="zh-CN" altLang="zh-CN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zh-CN" b="1" dirty="0">
                <a:latin typeface="+mn-lt"/>
                <a:ea typeface="仿宋" panose="02010609060101010101" pitchFamily="49" charset="-122"/>
              </a:rPr>
              <a:t>=50</a:t>
            </a:r>
            <a:r>
              <a:rPr lang="zh-CN" altLang="zh-CN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zh-CN" b="1" dirty="0" smtClean="0"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zh-CN" b="1" i="1" dirty="0">
                <a:latin typeface="+mn-lt"/>
                <a:ea typeface="仿宋" panose="02010609060101010101" pitchFamily="49" charset="-122"/>
              </a:rPr>
              <a:t>CBD=</a:t>
            </a:r>
            <a:r>
              <a:rPr lang="zh-CN" altLang="zh-CN" b="1" dirty="0">
                <a:latin typeface="+mn-lt"/>
                <a:ea typeface="仿宋" panose="02010609060101010101" pitchFamily="49" charset="-122"/>
              </a:rPr>
              <a:t>130</a:t>
            </a:r>
            <a:r>
              <a:rPr lang="zh-CN" altLang="zh-CN" b="1" dirty="0" smtClean="0">
                <a:latin typeface="+mn-lt"/>
                <a:ea typeface="仿宋" panose="02010609060101010101" pitchFamily="49" charset="-122"/>
              </a:rPr>
              <a:t>°．</a:t>
            </a:r>
            <a:endParaRPr lang="en-US" altLang="zh-CN" b="1" dirty="0" smtClean="0">
              <a:latin typeface="+mn-lt"/>
              <a:ea typeface="仿宋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b="1" dirty="0" smtClean="0">
                <a:latin typeface="+mn-lt"/>
                <a:ea typeface="仿宋" panose="02010609060101010101" pitchFamily="49" charset="-122"/>
              </a:rPr>
              <a:t>∵</a:t>
            </a:r>
            <a:r>
              <a:rPr lang="zh-CN" altLang="zh-CN" b="1" i="1" dirty="0">
                <a:latin typeface="+mn-lt"/>
                <a:ea typeface="仿宋" panose="02010609060101010101" pitchFamily="49" charset="-122"/>
              </a:rPr>
              <a:t>BE</a:t>
            </a:r>
            <a:r>
              <a:rPr lang="zh-CN" altLang="zh-CN" b="1" dirty="0">
                <a:latin typeface="+mn-lt"/>
                <a:ea typeface="仿宋" panose="02010609060101010101" pitchFamily="49" charset="-122"/>
              </a:rPr>
              <a:t>是∠</a:t>
            </a:r>
            <a:r>
              <a:rPr lang="zh-CN" altLang="zh-CN" b="1" i="1" dirty="0">
                <a:latin typeface="+mn-lt"/>
                <a:ea typeface="仿宋" panose="02010609060101010101" pitchFamily="49" charset="-122"/>
              </a:rPr>
              <a:t>CBD</a:t>
            </a:r>
            <a:r>
              <a:rPr lang="zh-CN" altLang="zh-CN" b="1" dirty="0">
                <a:latin typeface="+mn-lt"/>
                <a:ea typeface="仿宋" panose="02010609060101010101" pitchFamily="49" charset="-122"/>
              </a:rPr>
              <a:t>的平分</a:t>
            </a:r>
            <a:r>
              <a:rPr lang="zh-CN" altLang="zh-CN" b="1" dirty="0" smtClean="0">
                <a:latin typeface="+mn-lt"/>
                <a:ea typeface="仿宋" panose="02010609060101010101" pitchFamily="49" charset="-122"/>
              </a:rPr>
              <a:t>线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zh-CN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zh-CN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CBE</a:t>
            </a:r>
            <a:r>
              <a:rPr lang="zh-CN" altLang="zh-CN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=∠</a:t>
            </a:r>
            <a:r>
              <a:rPr lang="zh-CN" altLang="zh-CN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CBD</a:t>
            </a:r>
            <a:r>
              <a:rPr lang="zh-CN" altLang="zh-CN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=65°；</a:t>
            </a:r>
          </a:p>
          <a:p>
            <a:pPr>
              <a:spcBef>
                <a:spcPct val="50000"/>
              </a:spcBef>
            </a:pPr>
            <a:r>
              <a:rPr lang="zh-CN" altLang="zh-CN" b="1" dirty="0">
                <a:latin typeface="+mn-lt"/>
                <a:ea typeface="仿宋" panose="02010609060101010101" pitchFamily="49" charset="-122"/>
              </a:rPr>
              <a:t>（2）∵∠</a:t>
            </a:r>
            <a:r>
              <a:rPr lang="zh-CN" altLang="zh-CN" b="1" i="1" dirty="0"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zh-CN" b="1" dirty="0">
                <a:latin typeface="+mn-lt"/>
                <a:ea typeface="仿宋" panose="02010609060101010101" pitchFamily="49" charset="-122"/>
              </a:rPr>
              <a:t>=90</a:t>
            </a:r>
            <a:r>
              <a:rPr lang="zh-CN" altLang="zh-CN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zh-CN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zh-CN" b="1" i="1" dirty="0">
                <a:latin typeface="+mn-lt"/>
                <a:ea typeface="仿宋" panose="02010609060101010101" pitchFamily="49" charset="-122"/>
              </a:rPr>
              <a:t>CBE</a:t>
            </a:r>
            <a:r>
              <a:rPr lang="zh-CN" altLang="zh-CN" b="1" dirty="0">
                <a:latin typeface="+mn-lt"/>
                <a:ea typeface="仿宋" panose="02010609060101010101" pitchFamily="49" charset="-122"/>
              </a:rPr>
              <a:t>=65</a:t>
            </a:r>
            <a:r>
              <a:rPr lang="zh-CN" altLang="zh-CN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zh-CN" b="1" dirty="0">
              <a:latin typeface="+mn-lt"/>
              <a:ea typeface="仿宋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b="1" dirty="0"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zh-CN" b="1" i="1" dirty="0">
                <a:latin typeface="+mn-lt"/>
                <a:ea typeface="仿宋" panose="02010609060101010101" pitchFamily="49" charset="-122"/>
              </a:rPr>
              <a:t>CEB</a:t>
            </a:r>
            <a:r>
              <a:rPr lang="zh-CN" altLang="zh-CN" b="1" dirty="0">
                <a:latin typeface="+mn-lt"/>
                <a:ea typeface="仿宋" panose="02010609060101010101" pitchFamily="49" charset="-122"/>
              </a:rPr>
              <a:t>=90°﹣65°=25°．</a:t>
            </a:r>
          </a:p>
          <a:p>
            <a:pPr>
              <a:spcBef>
                <a:spcPct val="50000"/>
              </a:spcBef>
            </a:pPr>
            <a:r>
              <a:rPr lang="zh-CN" altLang="zh-CN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zh-CN" altLang="zh-CN" b="1" i="1" dirty="0">
                <a:latin typeface="+mn-lt"/>
                <a:ea typeface="仿宋" panose="02010609060101010101" pitchFamily="49" charset="-122"/>
              </a:rPr>
              <a:t>DF</a:t>
            </a:r>
            <a:r>
              <a:rPr lang="zh-CN" altLang="zh-CN" b="1" dirty="0">
                <a:latin typeface="+mn-lt"/>
                <a:ea typeface="仿宋" panose="02010609060101010101" pitchFamily="49" charset="-122"/>
              </a:rPr>
              <a:t>∥</a:t>
            </a:r>
            <a:r>
              <a:rPr lang="zh-CN" altLang="zh-CN" b="1" i="1" dirty="0" smtClean="0">
                <a:latin typeface="+mn-lt"/>
                <a:ea typeface="仿宋" panose="02010609060101010101" pitchFamily="49" charset="-122"/>
              </a:rPr>
              <a:t>BE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zh-CN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zh-CN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F</a:t>
            </a:r>
            <a:r>
              <a:rPr lang="zh-CN" altLang="zh-CN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=∠</a:t>
            </a:r>
            <a:r>
              <a:rPr lang="zh-CN" altLang="zh-CN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CEB</a:t>
            </a:r>
            <a:r>
              <a:rPr lang="zh-CN" altLang="zh-CN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=25°．</a:t>
            </a:r>
          </a:p>
        </p:txBody>
      </p:sp>
      <p:grpSp>
        <p:nvGrpSpPr>
          <p:cNvPr id="15" name="组合 6">
            <a:extLst>
              <a:ext uri="{FF2B5EF4-FFF2-40B4-BE49-F238E27FC236}">
                <a16:creationId xmlns="" xmlns:a16="http://schemas.microsoft.com/office/drawing/2014/main" id="{12310D74-5330-4ABC-989B-F2CF2C95ED1B}"/>
              </a:ext>
            </a:extLst>
          </p:cNvPr>
          <p:cNvGrpSpPr>
            <a:grpSpLocks/>
          </p:cNvGrpSpPr>
          <p:nvPr/>
        </p:nvGrpSpPr>
        <p:grpSpPr bwMode="auto">
          <a:xfrm>
            <a:off x="3320494" y="549608"/>
            <a:ext cx="2480310" cy="500049"/>
            <a:chOff x="5060" y="904"/>
            <a:chExt cx="3905" cy="787"/>
          </a:xfrm>
        </p:grpSpPr>
        <p:grpSp>
          <p:nvGrpSpPr>
            <p:cNvPr id="16" name="组合 21">
              <a:extLst>
                <a:ext uri="{FF2B5EF4-FFF2-40B4-BE49-F238E27FC236}">
                  <a16:creationId xmlns="" xmlns:a16="http://schemas.microsoft.com/office/drawing/2014/main" id="{0D911F91-A6F1-4EF0-AAE3-5A29892BE35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18" name="缺角矩形 17">
                <a:extLst>
                  <a:ext uri="{FF2B5EF4-FFF2-40B4-BE49-F238E27FC236}">
                    <a16:creationId xmlns="" xmlns:a16="http://schemas.microsoft.com/office/drawing/2014/main" id="{979141B6-ED35-4D1F-9F07-54590E5DF654}"/>
                  </a:ext>
                </a:extLst>
              </p:cNvPr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9" name="缺角矩形 18">
                <a:extLst>
                  <a:ext uri="{FF2B5EF4-FFF2-40B4-BE49-F238E27FC236}">
                    <a16:creationId xmlns="" xmlns:a16="http://schemas.microsoft.com/office/drawing/2014/main" id="{654F1F41-A4CA-464D-BF2F-A1CA05002C01}"/>
                  </a:ext>
                </a:extLst>
              </p:cNvPr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AB04DE64-3397-420D-B09E-BCF1633CECD8}"/>
                  </a:ext>
                </a:extLst>
              </p:cNvPr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缺角矩形 22">
                <a:extLst>
                  <a:ext uri="{FF2B5EF4-FFF2-40B4-BE49-F238E27FC236}">
                    <a16:creationId xmlns="" xmlns:a16="http://schemas.microsoft.com/office/drawing/2014/main" id="{8C67DE79-939A-44C2-B7C3-C75568088556}"/>
                  </a:ext>
                </a:extLst>
              </p:cNvPr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="" xmlns:a16="http://schemas.microsoft.com/office/drawing/2014/main" id="{4B002B58-B4F4-4D5C-9FDA-C84F511ECBFC}"/>
                  </a:ext>
                </a:extLst>
              </p:cNvPr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7" name="TextBox 15">
              <a:extLst>
                <a:ext uri="{FF2B5EF4-FFF2-40B4-BE49-F238E27FC236}">
                  <a16:creationId xmlns="" xmlns:a16="http://schemas.microsoft.com/office/drawing/2014/main" id="{268C6777-CCE6-4470-9932-C2D3C90E76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400" b="1" dirty="0">
                  <a:solidFill>
                    <a:schemeClr val="bg1"/>
                  </a:solidFill>
                  <a:latin typeface="+mn-lt"/>
                </a:rPr>
                <a:t>能力提升题</a:t>
              </a:r>
              <a:endParaRPr lang="en-US" altLang="zh-CN" sz="24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20" name="组合 2">
            <a:extLst>
              <a:ext uri="{FF2B5EF4-FFF2-40B4-BE49-F238E27FC236}">
                <a16:creationId xmlns="" xmlns:a16="http://schemas.microsoft.com/office/drawing/2014/main" id="{2413A59F-FD69-4D78-B95A-62C12BABE6C3}"/>
              </a:ext>
            </a:extLst>
          </p:cNvPr>
          <p:cNvGrpSpPr>
            <a:grpSpLocks/>
          </p:cNvGrpSpPr>
          <p:nvPr/>
        </p:nvGrpSpPr>
        <p:grpSpPr bwMode="auto">
          <a:xfrm>
            <a:off x="510" y="-50755"/>
            <a:ext cx="2006600" cy="476924"/>
            <a:chOff x="263" y="149"/>
            <a:chExt cx="3160" cy="753"/>
          </a:xfrm>
        </p:grpSpPr>
        <p:sp>
          <p:nvSpPr>
            <p:cNvPr id="22" name="文本框 20">
              <a:extLst>
                <a:ext uri="{FF2B5EF4-FFF2-40B4-BE49-F238E27FC236}">
                  <a16:creationId xmlns="" xmlns:a16="http://schemas.microsoft.com/office/drawing/2014/main" id="{C3FB6F77-9EEF-4D36-987B-B2DBCB5A26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6" y="14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</a:p>
          </p:txBody>
        </p:sp>
        <p:grpSp>
          <p:nvGrpSpPr>
            <p:cNvPr id="25" name="组合 1">
              <a:extLst>
                <a:ext uri="{FF2B5EF4-FFF2-40B4-BE49-F238E27FC236}">
                  <a16:creationId xmlns="" xmlns:a16="http://schemas.microsoft.com/office/drawing/2014/main" id="{692C2FFE-A250-47BD-9649-126EF039A91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6" name="直线连接符 19">
                <a:extLst>
                  <a:ext uri="{FF2B5EF4-FFF2-40B4-BE49-F238E27FC236}">
                    <a16:creationId xmlns="" xmlns:a16="http://schemas.microsoft.com/office/drawing/2014/main" id="{7DBA0748-B59D-4682-950A-FDE6CBDE6F14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Freeform 74">
                <a:extLst>
                  <a:ext uri="{FF2B5EF4-FFF2-40B4-BE49-F238E27FC236}">
                    <a16:creationId xmlns="" xmlns:a16="http://schemas.microsoft.com/office/drawing/2014/main" id="{0E864605-E9C5-429A-95FF-0CA9311979C0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43" y="159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85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017" name="Group 3">
            <a:extLst>
              <a:ext uri="{FF2B5EF4-FFF2-40B4-BE49-F238E27FC236}">
                <a16:creationId xmlns="" xmlns:a16="http://schemas.microsoft.com/office/drawing/2014/main" id="{2C5F3D62-A7C7-4A2D-8C58-6562A48F43A0}"/>
              </a:ext>
            </a:extLst>
          </p:cNvPr>
          <p:cNvGrpSpPr>
            <a:grpSpLocks/>
          </p:cNvGrpSpPr>
          <p:nvPr/>
        </p:nvGrpSpPr>
        <p:grpSpPr bwMode="auto">
          <a:xfrm>
            <a:off x="816965" y="1463341"/>
            <a:ext cx="3946922" cy="3762375"/>
            <a:chOff x="703" y="926"/>
            <a:chExt cx="3315" cy="3161"/>
          </a:xfrm>
        </p:grpSpPr>
        <p:sp>
          <p:nvSpPr>
            <p:cNvPr id="86018" name="Line 4">
              <a:extLst>
                <a:ext uri="{FF2B5EF4-FFF2-40B4-BE49-F238E27FC236}">
                  <a16:creationId xmlns="" xmlns:a16="http://schemas.microsoft.com/office/drawing/2014/main" id="{1C8620BD-C135-4F67-8F1A-E649831750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82" y="1196"/>
              <a:ext cx="841" cy="2295"/>
            </a:xfrm>
            <a:prstGeom prst="line">
              <a:avLst/>
            </a:prstGeom>
            <a:noFill/>
            <a:ln w="57150">
              <a:solidFill>
                <a:srgbClr val="E5AB0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86019" name="Line 5">
              <a:extLst>
                <a:ext uri="{FF2B5EF4-FFF2-40B4-BE49-F238E27FC236}">
                  <a16:creationId xmlns="" xmlns:a16="http://schemas.microsoft.com/office/drawing/2014/main" id="{E813B663-C0EB-477F-96C7-803DF15BB98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39" y="1196"/>
              <a:ext cx="1443" cy="2597"/>
            </a:xfrm>
            <a:prstGeom prst="line">
              <a:avLst/>
            </a:prstGeom>
            <a:noFill/>
            <a:ln w="57150">
              <a:solidFill>
                <a:srgbClr val="E5AB0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86020" name="Line 6">
              <a:extLst>
                <a:ext uri="{FF2B5EF4-FFF2-40B4-BE49-F238E27FC236}">
                  <a16:creationId xmlns="" xmlns:a16="http://schemas.microsoft.com/office/drawing/2014/main" id="{D899FD36-E4C9-4431-A1D9-177411A60AC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39" y="1959"/>
              <a:ext cx="2897" cy="1834"/>
            </a:xfrm>
            <a:prstGeom prst="line">
              <a:avLst/>
            </a:prstGeom>
            <a:noFill/>
            <a:ln w="57150">
              <a:solidFill>
                <a:srgbClr val="E5AB0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86021" name="Line 7">
              <a:extLst>
                <a:ext uri="{FF2B5EF4-FFF2-40B4-BE49-F238E27FC236}">
                  <a16:creationId xmlns="" xmlns:a16="http://schemas.microsoft.com/office/drawing/2014/main" id="{089561C0-71FB-41B7-AE46-54BF1B7962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9" y="1981"/>
              <a:ext cx="2104" cy="1510"/>
            </a:xfrm>
            <a:prstGeom prst="line">
              <a:avLst/>
            </a:prstGeom>
            <a:noFill/>
            <a:ln w="57150">
              <a:solidFill>
                <a:srgbClr val="E5AB0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86022" name="Text Box 8">
              <a:extLst>
                <a:ext uri="{FF2B5EF4-FFF2-40B4-BE49-F238E27FC236}">
                  <a16:creationId xmlns="" xmlns:a16="http://schemas.microsoft.com/office/drawing/2014/main" id="{28077477-B006-4197-8B0B-7C0C11A9A8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29" y="926"/>
              <a:ext cx="30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86023" name="Text Box 9">
              <a:extLst>
                <a:ext uri="{FF2B5EF4-FFF2-40B4-BE49-F238E27FC236}">
                  <a16:creationId xmlns="" xmlns:a16="http://schemas.microsoft.com/office/drawing/2014/main" id="{11B4CC5E-5353-4007-B298-D49F2A9BAF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8" y="1742"/>
              <a:ext cx="30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  <a:ea typeface="黑体" panose="02010609060101010101" pitchFamily="49" charset="-122"/>
                </a:rPr>
                <a:t>B</a:t>
              </a:r>
            </a:p>
          </p:txBody>
        </p:sp>
        <p:sp>
          <p:nvSpPr>
            <p:cNvPr id="86024" name="Text Box 10">
              <a:extLst>
                <a:ext uri="{FF2B5EF4-FFF2-40B4-BE49-F238E27FC236}">
                  <a16:creationId xmlns="" xmlns:a16="http://schemas.microsoft.com/office/drawing/2014/main" id="{C38FA065-72D9-4894-83E4-5175997037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3" y="3739"/>
              <a:ext cx="303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  <a:ea typeface="黑体" panose="02010609060101010101" pitchFamily="49" charset="-122"/>
                </a:rPr>
                <a:t>C</a:t>
              </a:r>
            </a:p>
          </p:txBody>
        </p:sp>
        <p:sp>
          <p:nvSpPr>
            <p:cNvPr id="86025" name="Text Box 11">
              <a:extLst>
                <a:ext uri="{FF2B5EF4-FFF2-40B4-BE49-F238E27FC236}">
                  <a16:creationId xmlns="" xmlns:a16="http://schemas.microsoft.com/office/drawing/2014/main" id="{7452AB26-204A-4541-ACFB-35CB0BD623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56" y="3466"/>
              <a:ext cx="31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  <a:ea typeface="黑体" panose="02010609060101010101" pitchFamily="49" charset="-122"/>
                </a:rPr>
                <a:t>D</a:t>
              </a:r>
            </a:p>
          </p:txBody>
        </p:sp>
        <p:sp>
          <p:nvSpPr>
            <p:cNvPr id="86026" name="Text Box 12">
              <a:extLst>
                <a:ext uri="{FF2B5EF4-FFF2-40B4-BE49-F238E27FC236}">
                  <a16:creationId xmlns="" xmlns:a16="http://schemas.microsoft.com/office/drawing/2014/main" id="{7D733313-4147-4B2E-963F-6B036A152C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12" y="1742"/>
              <a:ext cx="30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  <a:ea typeface="黑体" panose="02010609060101010101" pitchFamily="49" charset="-122"/>
                </a:rPr>
                <a:t>E</a:t>
              </a:r>
            </a:p>
          </p:txBody>
        </p:sp>
        <p:sp>
          <p:nvSpPr>
            <p:cNvPr id="86027" name="Line 13">
              <a:extLst>
                <a:ext uri="{FF2B5EF4-FFF2-40B4-BE49-F238E27FC236}">
                  <a16:creationId xmlns="" xmlns:a16="http://schemas.microsoft.com/office/drawing/2014/main" id="{535C24A0-AB95-4FB3-8D54-03CA2140B6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9" y="1959"/>
              <a:ext cx="2727" cy="0"/>
            </a:xfrm>
            <a:prstGeom prst="line">
              <a:avLst/>
            </a:prstGeom>
            <a:noFill/>
            <a:ln w="57150">
              <a:solidFill>
                <a:srgbClr val="E5AB0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</p:grpSp>
      <p:sp>
        <p:nvSpPr>
          <p:cNvPr id="93198" name="Line 14">
            <a:extLst>
              <a:ext uri="{FF2B5EF4-FFF2-40B4-BE49-F238E27FC236}">
                <a16:creationId xmlns="" xmlns:a16="http://schemas.microsoft.com/office/drawing/2014/main" id="{81258356-5CA8-497E-B553-C93D8C03C7B9}"/>
              </a:ext>
            </a:extLst>
          </p:cNvPr>
          <p:cNvSpPr>
            <a:spLocks noChangeShapeType="1"/>
          </p:cNvSpPr>
          <p:nvPr/>
        </p:nvSpPr>
        <p:spPr bwMode="auto">
          <a:xfrm>
            <a:off x="1148753" y="2704766"/>
            <a:ext cx="1512887" cy="10795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93199" name="Line 15">
            <a:extLst>
              <a:ext uri="{FF2B5EF4-FFF2-40B4-BE49-F238E27FC236}">
                <a16:creationId xmlns="" xmlns:a16="http://schemas.microsoft.com/office/drawing/2014/main" id="{75671AE6-2C27-4DD7-A823-C2BEE1F67E6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61640" y="2704766"/>
            <a:ext cx="1727200" cy="10795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93200" name="Line 16">
            <a:extLst>
              <a:ext uri="{FF2B5EF4-FFF2-40B4-BE49-F238E27FC236}">
                <a16:creationId xmlns="" xmlns:a16="http://schemas.microsoft.com/office/drawing/2014/main" id="{BA00D866-553B-444C-8D18-55369F8A795C}"/>
              </a:ext>
            </a:extLst>
          </p:cNvPr>
          <p:cNvSpPr>
            <a:spLocks noChangeShapeType="1"/>
          </p:cNvSpPr>
          <p:nvPr/>
        </p:nvSpPr>
        <p:spPr bwMode="auto">
          <a:xfrm>
            <a:off x="1148753" y="2704766"/>
            <a:ext cx="324008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93201" name="Arc 17">
            <a:extLst>
              <a:ext uri="{FF2B5EF4-FFF2-40B4-BE49-F238E27FC236}">
                <a16:creationId xmlns="" xmlns:a16="http://schemas.microsoft.com/office/drawing/2014/main" id="{C7BB5B17-8C6E-4075-8893-5E5383CA4227}"/>
              </a:ext>
            </a:extLst>
          </p:cNvPr>
          <p:cNvSpPr>
            <a:spLocks noChangeArrowheads="1"/>
          </p:cNvSpPr>
          <p:nvPr/>
        </p:nvSpPr>
        <p:spPr bwMode="auto">
          <a:xfrm rot="19585381" flipH="1">
            <a:off x="2228253" y="3622341"/>
            <a:ext cx="596900" cy="411162"/>
          </a:xfrm>
          <a:custGeom>
            <a:avLst/>
            <a:gdLst>
              <a:gd name="T0" fmla="*/ 8615 w 19815"/>
              <a:gd name="T1" fmla="*/ -1 h 19807"/>
              <a:gd name="T2" fmla="*/ 19815 w 19815"/>
              <a:gd name="T3" fmla="*/ 11209 h 19807"/>
              <a:gd name="T4" fmla="*/ 8615 w 19815"/>
              <a:gd name="T5" fmla="*/ -1 h 19807"/>
              <a:gd name="T6" fmla="*/ 19815 w 19815"/>
              <a:gd name="T7" fmla="*/ 11209 h 19807"/>
              <a:gd name="T8" fmla="*/ 0 w 19815"/>
              <a:gd name="T9" fmla="*/ 19807 h 19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815" h="19807" fill="none">
                <a:moveTo>
                  <a:pt x="8615" y="-1"/>
                </a:moveTo>
                <a:cubicBezTo>
                  <a:pt x="13634" y="2182"/>
                  <a:pt x="17637" y="6189"/>
                  <a:pt x="19815" y="11209"/>
                </a:cubicBezTo>
              </a:path>
              <a:path w="19815" h="19807" stroke="0">
                <a:moveTo>
                  <a:pt x="8615" y="-1"/>
                </a:moveTo>
                <a:cubicBezTo>
                  <a:pt x="13634" y="2182"/>
                  <a:pt x="17637" y="6189"/>
                  <a:pt x="19815" y="11209"/>
                </a:cubicBezTo>
                <a:lnTo>
                  <a:pt x="0" y="19807"/>
                </a:lnTo>
                <a:close/>
              </a:path>
            </a:pathLst>
          </a:custGeom>
          <a:noFill/>
          <a:ln w="38100">
            <a:solidFill>
              <a:srgbClr val="00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93202" name="Text Box 18">
            <a:extLst>
              <a:ext uri="{FF2B5EF4-FFF2-40B4-BE49-F238E27FC236}">
                <a16:creationId xmlns="" xmlns:a16="http://schemas.microsoft.com/office/drawing/2014/main" id="{CA467B79-1775-49C9-AAFB-89984ED888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6328" y="3622341"/>
            <a:ext cx="32543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>
                <a:solidFill>
                  <a:srgbClr val="000066"/>
                </a:solidFill>
                <a:latin typeface="+mn-lt"/>
                <a:ea typeface="黑体" panose="02010609060101010101" pitchFamily="49" charset="-122"/>
              </a:rPr>
              <a:t>1</a:t>
            </a:r>
          </a:p>
        </p:txBody>
      </p:sp>
      <p:sp>
        <p:nvSpPr>
          <p:cNvPr id="93203" name="Line 19">
            <a:extLst>
              <a:ext uri="{FF2B5EF4-FFF2-40B4-BE49-F238E27FC236}">
                <a16:creationId xmlns="" xmlns:a16="http://schemas.microsoft.com/office/drawing/2014/main" id="{85423F50-1A64-4390-9DD8-472B4A10F44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04403" y="1733216"/>
            <a:ext cx="809625" cy="1511300"/>
          </a:xfrm>
          <a:prstGeom prst="line">
            <a:avLst/>
          </a:prstGeom>
          <a:noFill/>
          <a:ln w="38100">
            <a:solidFill>
              <a:srgbClr val="66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93204" name="Line 20">
            <a:extLst>
              <a:ext uri="{FF2B5EF4-FFF2-40B4-BE49-F238E27FC236}">
                <a16:creationId xmlns="" xmlns:a16="http://schemas.microsoft.com/office/drawing/2014/main" id="{125D44D1-8A63-45FC-B0A5-1C32C41E55F3}"/>
              </a:ext>
            </a:extLst>
          </p:cNvPr>
          <p:cNvSpPr>
            <a:spLocks noChangeShapeType="1"/>
          </p:cNvSpPr>
          <p:nvPr/>
        </p:nvSpPr>
        <p:spPr bwMode="auto">
          <a:xfrm>
            <a:off x="2698153" y="1733216"/>
            <a:ext cx="990600" cy="2752725"/>
          </a:xfrm>
          <a:prstGeom prst="line">
            <a:avLst/>
          </a:prstGeom>
          <a:noFill/>
          <a:ln w="38100">
            <a:solidFill>
              <a:srgbClr val="66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93205" name="Line 21">
            <a:extLst>
              <a:ext uri="{FF2B5EF4-FFF2-40B4-BE49-F238E27FC236}">
                <a16:creationId xmlns="" xmlns:a16="http://schemas.microsoft.com/office/drawing/2014/main" id="{ACC76C2D-58F6-4C82-AE93-9A6633CE166F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4403" y="3244516"/>
            <a:ext cx="1782762" cy="1243012"/>
          </a:xfrm>
          <a:prstGeom prst="line">
            <a:avLst/>
          </a:prstGeom>
          <a:noFill/>
          <a:ln w="38100">
            <a:solidFill>
              <a:srgbClr val="66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93206" name="Arc 22">
            <a:extLst>
              <a:ext uri="{FF2B5EF4-FFF2-40B4-BE49-F238E27FC236}">
                <a16:creationId xmlns="" xmlns:a16="http://schemas.microsoft.com/office/drawing/2014/main" id="{E0AF21EF-AE7D-4376-91A7-60CC835D9ED3}"/>
              </a:ext>
            </a:extLst>
          </p:cNvPr>
          <p:cNvSpPr>
            <a:spLocks noChangeArrowheads="1"/>
          </p:cNvSpPr>
          <p:nvPr/>
        </p:nvSpPr>
        <p:spPr bwMode="auto">
          <a:xfrm rot="18373410" flipH="1">
            <a:off x="3898303" y="2385678"/>
            <a:ext cx="755650" cy="530225"/>
          </a:xfrm>
          <a:custGeom>
            <a:avLst/>
            <a:gdLst>
              <a:gd name="T0" fmla="*/ 18986 w 20862"/>
              <a:gd name="T1" fmla="*/ -1 h 10300"/>
              <a:gd name="T2" fmla="*/ 20861 w 20862"/>
              <a:gd name="T3" fmla="*/ 4702 h 10300"/>
              <a:gd name="T4" fmla="*/ 18986 w 20862"/>
              <a:gd name="T5" fmla="*/ -1 h 10300"/>
              <a:gd name="T6" fmla="*/ 20861 w 20862"/>
              <a:gd name="T7" fmla="*/ 4702 h 10300"/>
              <a:gd name="T8" fmla="*/ 0 w 20862"/>
              <a:gd name="T9" fmla="*/ 10300 h 10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62" h="10300" fill="none">
                <a:moveTo>
                  <a:pt x="18986" y="-1"/>
                </a:moveTo>
                <a:cubicBezTo>
                  <a:pt x="19793" y="1488"/>
                  <a:pt x="20423" y="3066"/>
                  <a:pt x="20861" y="4702"/>
                </a:cubicBezTo>
              </a:path>
              <a:path w="20862" h="10300" stroke="0">
                <a:moveTo>
                  <a:pt x="18986" y="-1"/>
                </a:moveTo>
                <a:cubicBezTo>
                  <a:pt x="19793" y="1488"/>
                  <a:pt x="20423" y="3066"/>
                  <a:pt x="20861" y="4702"/>
                </a:cubicBezTo>
                <a:lnTo>
                  <a:pt x="0" y="10300"/>
                </a:lnTo>
                <a:close/>
              </a:path>
            </a:pathLst>
          </a:custGeom>
          <a:noFill/>
          <a:ln w="38100">
            <a:solidFill>
              <a:srgbClr val="00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93207" name="Arc 23">
            <a:extLst>
              <a:ext uri="{FF2B5EF4-FFF2-40B4-BE49-F238E27FC236}">
                <a16:creationId xmlns="" xmlns:a16="http://schemas.microsoft.com/office/drawing/2014/main" id="{226690B3-D873-458E-B0B2-8EBACF5F9C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2603" y="2704766"/>
            <a:ext cx="109537" cy="217487"/>
          </a:xfrm>
          <a:custGeom>
            <a:avLst/>
            <a:gdLst>
              <a:gd name="T0" fmla="*/ 2347 w 23948"/>
              <a:gd name="T1" fmla="*/ 0 h 43200"/>
              <a:gd name="T2" fmla="*/ 23948 w 23948"/>
              <a:gd name="T3" fmla="*/ 21600 h 43200"/>
              <a:gd name="T4" fmla="*/ 2348 w 23948"/>
              <a:gd name="T5" fmla="*/ 43200 h 43200"/>
              <a:gd name="T6" fmla="*/ -1 w 23948"/>
              <a:gd name="T7" fmla="*/ 43072 h 43200"/>
              <a:gd name="T8" fmla="*/ 2347 w 23948"/>
              <a:gd name="T9" fmla="*/ 0 h 43200"/>
              <a:gd name="T10" fmla="*/ 23948 w 23948"/>
              <a:gd name="T11" fmla="*/ 21600 h 43200"/>
              <a:gd name="T12" fmla="*/ 2348 w 23948"/>
              <a:gd name="T13" fmla="*/ 43200 h 43200"/>
              <a:gd name="T14" fmla="*/ -1 w 23948"/>
              <a:gd name="T15" fmla="*/ 43072 h 43200"/>
              <a:gd name="T16" fmla="*/ 2348 w 23948"/>
              <a:gd name="T17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948" h="43200" fill="none">
                <a:moveTo>
                  <a:pt x="2347" y="0"/>
                </a:moveTo>
                <a:cubicBezTo>
                  <a:pt x="14277" y="0"/>
                  <a:pt x="23948" y="9670"/>
                  <a:pt x="23948" y="21600"/>
                </a:cubicBezTo>
                <a:cubicBezTo>
                  <a:pt x="23948" y="33529"/>
                  <a:pt x="14277" y="43200"/>
                  <a:pt x="2348" y="43200"/>
                </a:cubicBezTo>
                <a:cubicBezTo>
                  <a:pt x="1563" y="43200"/>
                  <a:pt x="779" y="43157"/>
                  <a:pt x="-1" y="43072"/>
                </a:cubicBezTo>
              </a:path>
              <a:path w="23948" h="43200" stroke="0">
                <a:moveTo>
                  <a:pt x="2347" y="0"/>
                </a:moveTo>
                <a:cubicBezTo>
                  <a:pt x="14277" y="0"/>
                  <a:pt x="23948" y="9670"/>
                  <a:pt x="23948" y="21600"/>
                </a:cubicBezTo>
                <a:cubicBezTo>
                  <a:pt x="23948" y="33529"/>
                  <a:pt x="14277" y="43200"/>
                  <a:pt x="2348" y="43200"/>
                </a:cubicBezTo>
                <a:cubicBezTo>
                  <a:pt x="1563" y="43200"/>
                  <a:pt x="779" y="43157"/>
                  <a:pt x="-1" y="43072"/>
                </a:cubicBezTo>
                <a:lnTo>
                  <a:pt x="2348" y="21600"/>
                </a:lnTo>
                <a:close/>
              </a:path>
            </a:pathLst>
          </a:custGeom>
          <a:noFill/>
          <a:ln w="38100">
            <a:solidFill>
              <a:srgbClr val="00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93208" name="Arc 24">
            <a:extLst>
              <a:ext uri="{FF2B5EF4-FFF2-40B4-BE49-F238E27FC236}">
                <a16:creationId xmlns="" xmlns:a16="http://schemas.microsoft.com/office/drawing/2014/main" id="{BF6D74C8-C02C-42BF-A0F9-291E3869B5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6703" y="4379578"/>
            <a:ext cx="161925" cy="188913"/>
          </a:xfrm>
          <a:custGeom>
            <a:avLst/>
            <a:gdLst>
              <a:gd name="T0" fmla="*/ -1 w 21600"/>
              <a:gd name="T1" fmla="*/ 0 h 25257"/>
              <a:gd name="T2" fmla="*/ 21600 w 21600"/>
              <a:gd name="T3" fmla="*/ 21600 h 25257"/>
              <a:gd name="T4" fmla="*/ 21288 w 21600"/>
              <a:gd name="T5" fmla="*/ 25257 h 25257"/>
              <a:gd name="T6" fmla="*/ -1 w 21600"/>
              <a:gd name="T7" fmla="*/ 0 h 25257"/>
              <a:gd name="T8" fmla="*/ 21600 w 21600"/>
              <a:gd name="T9" fmla="*/ 21600 h 25257"/>
              <a:gd name="T10" fmla="*/ 21288 w 21600"/>
              <a:gd name="T11" fmla="*/ 25257 h 25257"/>
              <a:gd name="T12" fmla="*/ 0 w 21600"/>
              <a:gd name="T13" fmla="*/ 21600 h 25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5257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825"/>
                  <a:pt x="21495" y="24049"/>
                  <a:pt x="21288" y="25257"/>
                </a:cubicBezTo>
              </a:path>
              <a:path w="21600" h="25257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825"/>
                  <a:pt x="21495" y="24049"/>
                  <a:pt x="21288" y="25257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93209" name="Arc 25">
            <a:extLst>
              <a:ext uri="{FF2B5EF4-FFF2-40B4-BE49-F238E27FC236}">
                <a16:creationId xmlns="" xmlns:a16="http://schemas.microsoft.com/office/drawing/2014/main" id="{3959E5C4-5FCF-41C8-91FB-935D591AC7DF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2552103" y="2001503"/>
            <a:ext cx="217487" cy="55563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33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93210" name="Arc 26">
            <a:extLst>
              <a:ext uri="{FF2B5EF4-FFF2-40B4-BE49-F238E27FC236}">
                <a16:creationId xmlns="" xmlns:a16="http://schemas.microsoft.com/office/drawing/2014/main" id="{4E015680-D0E5-446F-A981-297ED992716F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417290" y="4162091"/>
            <a:ext cx="161925" cy="109537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33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93211" name="Arc 27">
            <a:extLst>
              <a:ext uri="{FF2B5EF4-FFF2-40B4-BE49-F238E27FC236}">
                <a16:creationId xmlns="" xmlns:a16="http://schemas.microsoft.com/office/drawing/2014/main" id="{5F144082-52B4-4797-9BC4-6A848209AB66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796453" y="3352466"/>
            <a:ext cx="217487" cy="53975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33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93212" name="Text Box 28">
            <a:extLst>
              <a:ext uri="{FF2B5EF4-FFF2-40B4-BE49-F238E27FC236}">
                <a16:creationId xmlns="" xmlns:a16="http://schemas.microsoft.com/office/drawing/2014/main" id="{7108498F-CF0B-4624-BD52-D2029BBE28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2478" y="3406441"/>
            <a:ext cx="37782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>
                <a:solidFill>
                  <a:srgbClr val="333300"/>
                </a:solidFill>
                <a:latin typeface="+mn-lt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86043" name="Text Box 30">
            <a:extLst>
              <a:ext uri="{FF2B5EF4-FFF2-40B4-BE49-F238E27FC236}">
                <a16:creationId xmlns="" xmlns:a16="http://schemas.microsoft.com/office/drawing/2014/main" id="{5E0544C2-DE4E-4FA1-92F1-7E5CDD1DD4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2103" y="3838241"/>
            <a:ext cx="43338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latin typeface="+mn-lt"/>
                <a:ea typeface="黑体" panose="02010609060101010101" pitchFamily="49" charset="-122"/>
              </a:rPr>
              <a:t>F</a:t>
            </a:r>
          </a:p>
        </p:txBody>
      </p:sp>
      <p:sp>
        <p:nvSpPr>
          <p:cNvPr id="86044" name="Text Box 31">
            <a:extLst>
              <a:ext uri="{FF2B5EF4-FFF2-40B4-BE49-F238E27FC236}">
                <a16:creationId xmlns="" xmlns:a16="http://schemas.microsoft.com/office/drawing/2014/main" id="{DF8CDC23-914A-45C3-AF95-2359D78B08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4653" y="3082591"/>
            <a:ext cx="3794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latin typeface="+mn-lt"/>
                <a:ea typeface="黑体" panose="02010609060101010101" pitchFamily="49" charset="-122"/>
              </a:rPr>
              <a:t>G</a:t>
            </a:r>
          </a:p>
        </p:txBody>
      </p:sp>
      <p:sp>
        <p:nvSpPr>
          <p:cNvPr id="93217" name="Text Box 33">
            <a:extLst>
              <a:ext uri="{FF2B5EF4-FFF2-40B4-BE49-F238E27FC236}">
                <a16:creationId xmlns="" xmlns:a16="http://schemas.microsoft.com/office/drawing/2014/main" id="{2A6FF763-9DDD-4E96-9678-EB3E283A12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0742" y="1974020"/>
            <a:ext cx="3286125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t">
              <a:lnSpc>
                <a:spcPct val="11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∵∠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是△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FBE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的外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角，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93218" name="Text Box 34">
            <a:extLst>
              <a:ext uri="{FF2B5EF4-FFF2-40B4-BE49-F238E27FC236}">
                <a16:creationId xmlns="" xmlns:a16="http://schemas.microsoft.com/office/drawing/2014/main" id="{AAECE503-7D74-4255-9790-704674D1A8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6380" y="2378396"/>
            <a:ext cx="248285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t">
              <a:lnSpc>
                <a:spcPct val="11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∴∠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1=∠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+ 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E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，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3219" name="Text Box 35">
            <a:extLst>
              <a:ext uri="{FF2B5EF4-FFF2-40B4-BE49-F238E27FC236}">
                <a16:creationId xmlns="" xmlns:a16="http://schemas.microsoft.com/office/drawing/2014/main" id="{FA4890AD-5EB0-4C8B-AB21-4CE60B4CF7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7180" y="2760998"/>
            <a:ext cx="238125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t">
              <a:lnSpc>
                <a:spcPct val="11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同理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2=∠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sp>
        <p:nvSpPr>
          <p:cNvPr id="93220" name="Text Box 36">
            <a:extLst>
              <a:ext uri="{FF2B5EF4-FFF2-40B4-BE49-F238E27FC236}">
                <a16:creationId xmlns="" xmlns:a16="http://schemas.microsoft.com/office/drawing/2014/main" id="{20582BB7-5C0A-4F8B-8072-7489FCE8AE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6248" y="3198464"/>
            <a:ext cx="2584450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t">
              <a:lnSpc>
                <a:spcPct val="11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在△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CFG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中，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 fontAlgn="t">
              <a:lnSpc>
                <a:spcPct val="11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+∠1+∠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2=180º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93221" name="Text Box 37">
            <a:extLst>
              <a:ext uri="{FF2B5EF4-FFF2-40B4-BE49-F238E27FC236}">
                <a16:creationId xmlns="" xmlns:a16="http://schemas.microsoft.com/office/drawing/2014/main" id="{DA4CBBAB-1B0C-437C-B330-5095E3B3DE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792" y="3995403"/>
            <a:ext cx="4671876" cy="80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t">
              <a:lnSpc>
                <a:spcPct val="11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 ∠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</a:t>
            </a:r>
          </a:p>
          <a:p>
            <a:pPr fontAlgn="t">
              <a:lnSpc>
                <a:spcPct val="11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=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180º.</a:t>
            </a:r>
          </a:p>
        </p:txBody>
      </p:sp>
      <p:sp>
        <p:nvSpPr>
          <p:cNvPr id="86050" name="Text Box 13">
            <a:extLst>
              <a:ext uri="{FF2B5EF4-FFF2-40B4-BE49-F238E27FC236}">
                <a16:creationId xmlns="" xmlns:a16="http://schemas.microsoft.com/office/drawing/2014/main" id="{09C4B92A-F493-47D9-8E9A-E5ED553BE5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4862" y="1105693"/>
            <a:ext cx="63343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如图，求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+ 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+ 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+ 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+ 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的度数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grpSp>
        <p:nvGrpSpPr>
          <p:cNvPr id="86051" name="组合 2">
            <a:extLst>
              <a:ext uri="{FF2B5EF4-FFF2-40B4-BE49-F238E27FC236}">
                <a16:creationId xmlns="" xmlns:a16="http://schemas.microsoft.com/office/drawing/2014/main" id="{E54B67F8-F209-4739-A53B-85C85B0E5654}"/>
              </a:ext>
            </a:extLst>
          </p:cNvPr>
          <p:cNvGrpSpPr>
            <a:grpSpLocks/>
          </p:cNvGrpSpPr>
          <p:nvPr/>
        </p:nvGrpSpPr>
        <p:grpSpPr bwMode="auto">
          <a:xfrm>
            <a:off x="3296233" y="485703"/>
            <a:ext cx="2478723" cy="500684"/>
            <a:chOff x="5060" y="905"/>
            <a:chExt cx="3905" cy="788"/>
          </a:xfrm>
        </p:grpSpPr>
        <p:grpSp>
          <p:nvGrpSpPr>
            <p:cNvPr id="86052" name="组合 6">
              <a:extLst>
                <a:ext uri="{FF2B5EF4-FFF2-40B4-BE49-F238E27FC236}">
                  <a16:creationId xmlns="" xmlns:a16="http://schemas.microsoft.com/office/drawing/2014/main" id="{759C3EBD-5A2B-458A-B560-CDD4F31447F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>
                <a:extLst>
                  <a:ext uri="{FF2B5EF4-FFF2-40B4-BE49-F238E27FC236}">
                    <a16:creationId xmlns="" xmlns:a16="http://schemas.microsoft.com/office/drawing/2014/main" id="{3A571069-956F-449F-B8BD-1F5AE6F9C56D}"/>
                  </a:ext>
                </a:extLst>
              </p:cNvPr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9" name="缺角矩形 8">
                <a:extLst>
                  <a:ext uri="{FF2B5EF4-FFF2-40B4-BE49-F238E27FC236}">
                    <a16:creationId xmlns="" xmlns:a16="http://schemas.microsoft.com/office/drawing/2014/main" id="{911790D7-F45D-4717-BC91-F03EF69BC618}"/>
                  </a:ext>
                </a:extLst>
              </p:cNvPr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缺角矩形 9">
                <a:extLst>
                  <a:ext uri="{FF2B5EF4-FFF2-40B4-BE49-F238E27FC236}">
                    <a16:creationId xmlns="" xmlns:a16="http://schemas.microsoft.com/office/drawing/2014/main" id="{FA945A2B-E909-4817-B044-83B1592DD7E9}"/>
                  </a:ext>
                </a:extLst>
              </p:cNvPr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="" xmlns:a16="http://schemas.microsoft.com/office/drawing/2014/main" id="{35F751D0-A12D-4F96-AD0B-14D47394C386}"/>
                  </a:ext>
                </a:extLst>
              </p:cNvPr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" name="缺角矩形 11">
                <a:extLst>
                  <a:ext uri="{FF2B5EF4-FFF2-40B4-BE49-F238E27FC236}">
                    <a16:creationId xmlns="" xmlns:a16="http://schemas.microsoft.com/office/drawing/2014/main" id="{5C62B781-7DA8-46C8-A1AF-7B448CD4E571}"/>
                  </a:ext>
                </a:extLst>
              </p:cNvPr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6058" name="TextBox 15">
              <a:extLst>
                <a:ext uri="{FF2B5EF4-FFF2-40B4-BE49-F238E27FC236}">
                  <a16:creationId xmlns="" xmlns:a16="http://schemas.microsoft.com/office/drawing/2014/main" id="{64E0D9F0-8BFC-4D50-A9B4-86CFD6327A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400" b="1">
                  <a:solidFill>
                    <a:schemeClr val="bg1"/>
                  </a:solidFill>
                  <a:latin typeface="+mn-lt"/>
                </a:rPr>
                <a:t>拓广探索题</a:t>
              </a:r>
              <a:endParaRPr lang="en-US" altLang="zh-CN" sz="2400" b="1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54" name="组合 2">
            <a:extLst>
              <a:ext uri="{FF2B5EF4-FFF2-40B4-BE49-F238E27FC236}">
                <a16:creationId xmlns="" xmlns:a16="http://schemas.microsoft.com/office/drawing/2014/main" id="{2413A59F-FD69-4D78-B95A-62C12BABE6C3}"/>
              </a:ext>
            </a:extLst>
          </p:cNvPr>
          <p:cNvGrpSpPr>
            <a:grpSpLocks/>
          </p:cNvGrpSpPr>
          <p:nvPr/>
        </p:nvGrpSpPr>
        <p:grpSpPr bwMode="auto">
          <a:xfrm>
            <a:off x="510" y="-50755"/>
            <a:ext cx="2006600" cy="476924"/>
            <a:chOff x="263" y="149"/>
            <a:chExt cx="3160" cy="753"/>
          </a:xfrm>
        </p:grpSpPr>
        <p:sp>
          <p:nvSpPr>
            <p:cNvPr id="55" name="文本框 20">
              <a:extLst>
                <a:ext uri="{FF2B5EF4-FFF2-40B4-BE49-F238E27FC236}">
                  <a16:creationId xmlns="" xmlns:a16="http://schemas.microsoft.com/office/drawing/2014/main" id="{C3FB6F77-9EEF-4D36-987B-B2DBCB5A26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6" y="14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</a:p>
          </p:txBody>
        </p:sp>
        <p:grpSp>
          <p:nvGrpSpPr>
            <p:cNvPr id="56" name="组合 1">
              <a:extLst>
                <a:ext uri="{FF2B5EF4-FFF2-40B4-BE49-F238E27FC236}">
                  <a16:creationId xmlns="" xmlns:a16="http://schemas.microsoft.com/office/drawing/2014/main" id="{692C2FFE-A250-47BD-9649-126EF039A91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57" name="直线连接符 19">
                <a:extLst>
                  <a:ext uri="{FF2B5EF4-FFF2-40B4-BE49-F238E27FC236}">
                    <a16:creationId xmlns="" xmlns:a16="http://schemas.microsoft.com/office/drawing/2014/main" id="{7DBA0748-B59D-4682-950A-FDE6CBDE6F14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Freeform 74">
                <a:extLst>
                  <a:ext uri="{FF2B5EF4-FFF2-40B4-BE49-F238E27FC236}">
                    <a16:creationId xmlns="" xmlns:a16="http://schemas.microsoft.com/office/drawing/2014/main" id="{0E864605-E9C5-429A-95FF-0CA9311979C0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43" y="159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500"/>
                                        <p:tgtEl>
                                          <p:spTgt spid="93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93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3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3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3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3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3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3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3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3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3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3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202" grpId="0"/>
      <p:bldP spid="93212" grpId="0"/>
      <p:bldP spid="93217" grpId="0"/>
      <p:bldP spid="93218" grpId="0"/>
      <p:bldP spid="93219" grpId="0"/>
      <p:bldP spid="93220" grpId="0"/>
      <p:bldP spid="9322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041" name="Group 4">
            <a:extLst>
              <a:ext uri="{FF2B5EF4-FFF2-40B4-BE49-F238E27FC236}">
                <a16:creationId xmlns="" xmlns:a16="http://schemas.microsoft.com/office/drawing/2014/main" id="{C6E52C98-49C4-40EF-86C2-60A756C52D00}"/>
              </a:ext>
            </a:extLst>
          </p:cNvPr>
          <p:cNvGrpSpPr>
            <a:grpSpLocks/>
          </p:cNvGrpSpPr>
          <p:nvPr/>
        </p:nvGrpSpPr>
        <p:grpSpPr bwMode="auto">
          <a:xfrm>
            <a:off x="4040188" y="1684338"/>
            <a:ext cx="3314700" cy="2843212"/>
            <a:chOff x="1296" y="1104"/>
            <a:chExt cx="2784" cy="2400"/>
          </a:xfrm>
        </p:grpSpPr>
        <p:sp>
          <p:nvSpPr>
            <p:cNvPr id="87042" name="Line 5">
              <a:extLst>
                <a:ext uri="{FF2B5EF4-FFF2-40B4-BE49-F238E27FC236}">
                  <a16:creationId xmlns="" xmlns:a16="http://schemas.microsoft.com/office/drawing/2014/main" id="{698F423C-C439-48BC-B32D-BBE59EDC15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2" y="1104"/>
              <a:ext cx="153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87043" name="Line 6">
              <a:extLst>
                <a:ext uri="{FF2B5EF4-FFF2-40B4-BE49-F238E27FC236}">
                  <a16:creationId xmlns="" xmlns:a16="http://schemas.microsoft.com/office/drawing/2014/main" id="{C2667062-FB42-420A-A0F7-62FBA68C270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968" y="1104"/>
              <a:ext cx="1680" cy="220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87044" name="Line 7">
              <a:extLst>
                <a:ext uri="{FF2B5EF4-FFF2-40B4-BE49-F238E27FC236}">
                  <a16:creationId xmlns="" xmlns:a16="http://schemas.microsoft.com/office/drawing/2014/main" id="{D9DA963E-4BEB-451C-934B-466B2F05741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296" y="2592"/>
              <a:ext cx="672" cy="72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87045" name="Line 8">
              <a:extLst>
                <a:ext uri="{FF2B5EF4-FFF2-40B4-BE49-F238E27FC236}">
                  <a16:creationId xmlns="" xmlns:a16="http://schemas.microsoft.com/office/drawing/2014/main" id="{911F70EC-C963-4DA5-B82D-A697300EAAA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296" y="2592"/>
              <a:ext cx="278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87046" name="Line 9">
              <a:extLst>
                <a:ext uri="{FF2B5EF4-FFF2-40B4-BE49-F238E27FC236}">
                  <a16:creationId xmlns="" xmlns:a16="http://schemas.microsoft.com/office/drawing/2014/main" id="{5D2889BA-2085-4727-A581-452D72652AC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456" y="2592"/>
              <a:ext cx="624" cy="91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87047" name="Line 10">
              <a:extLst>
                <a:ext uri="{FF2B5EF4-FFF2-40B4-BE49-F238E27FC236}">
                  <a16:creationId xmlns="" xmlns:a16="http://schemas.microsoft.com/office/drawing/2014/main" id="{3C05CFEA-0D63-452B-961A-C6687D6ACDB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112" y="1104"/>
              <a:ext cx="1344" cy="24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3" name="Group 11">
            <a:extLst>
              <a:ext uri="{FF2B5EF4-FFF2-40B4-BE49-F238E27FC236}">
                <a16:creationId xmlns="" xmlns:a16="http://schemas.microsoft.com/office/drawing/2014/main" id="{CFA6BCF2-A84F-4CB5-8894-0512BC3A8E88}"/>
              </a:ext>
            </a:extLst>
          </p:cNvPr>
          <p:cNvGrpSpPr>
            <a:grpSpLocks/>
          </p:cNvGrpSpPr>
          <p:nvPr/>
        </p:nvGrpSpPr>
        <p:grpSpPr bwMode="auto">
          <a:xfrm>
            <a:off x="5341938" y="2825750"/>
            <a:ext cx="1100137" cy="1143000"/>
            <a:chOff x="2293" y="2075"/>
            <a:chExt cx="923" cy="961"/>
          </a:xfrm>
        </p:grpSpPr>
        <p:sp>
          <p:nvSpPr>
            <p:cNvPr id="87049" name="Arc 12">
              <a:extLst>
                <a:ext uri="{FF2B5EF4-FFF2-40B4-BE49-F238E27FC236}">
                  <a16:creationId xmlns="" xmlns:a16="http://schemas.microsoft.com/office/drawing/2014/main" id="{C811B5A8-4D2A-4A6D-9573-5084545BF61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7517998">
              <a:off x="2496" y="2160"/>
              <a:ext cx="204" cy="180"/>
            </a:xfrm>
            <a:custGeom>
              <a:avLst/>
              <a:gdLst>
                <a:gd name="T0" fmla="*/ -1 w 21600"/>
                <a:gd name="T1" fmla="*/ 0 h 26959"/>
                <a:gd name="T2" fmla="*/ 21600 w 21600"/>
                <a:gd name="T3" fmla="*/ 21600 h 26959"/>
                <a:gd name="T4" fmla="*/ 20924 w 21600"/>
                <a:gd name="T5" fmla="*/ 26958 h 26959"/>
                <a:gd name="T6" fmla="*/ -1 w 21600"/>
                <a:gd name="T7" fmla="*/ 0 h 26959"/>
                <a:gd name="T8" fmla="*/ 21600 w 21600"/>
                <a:gd name="T9" fmla="*/ 21600 h 26959"/>
                <a:gd name="T10" fmla="*/ 20924 w 21600"/>
                <a:gd name="T11" fmla="*/ 26958 h 26959"/>
                <a:gd name="T12" fmla="*/ 0 w 21600"/>
                <a:gd name="T13" fmla="*/ 21600 h 26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6959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407"/>
                    <a:pt x="21373" y="25207"/>
                    <a:pt x="20924" y="26958"/>
                  </a:cubicBezTo>
                </a:path>
                <a:path w="21600" h="26959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407"/>
                    <a:pt x="21373" y="25207"/>
                    <a:pt x="20924" y="26958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87050" name="Arc 13">
              <a:extLst>
                <a:ext uri="{FF2B5EF4-FFF2-40B4-BE49-F238E27FC236}">
                  <a16:creationId xmlns="" xmlns:a16="http://schemas.microsoft.com/office/drawing/2014/main" id="{D941C95B-2233-4249-BC3A-F35C3BF653B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1344758" flipH="1">
              <a:off x="2340" y="2584"/>
              <a:ext cx="204" cy="180"/>
            </a:xfrm>
            <a:custGeom>
              <a:avLst/>
              <a:gdLst>
                <a:gd name="T0" fmla="*/ -1 w 21600"/>
                <a:gd name="T1" fmla="*/ 0 h 26959"/>
                <a:gd name="T2" fmla="*/ 21600 w 21600"/>
                <a:gd name="T3" fmla="*/ 21600 h 26959"/>
                <a:gd name="T4" fmla="*/ 20924 w 21600"/>
                <a:gd name="T5" fmla="*/ 26958 h 26959"/>
                <a:gd name="T6" fmla="*/ -1 w 21600"/>
                <a:gd name="T7" fmla="*/ 0 h 26959"/>
                <a:gd name="T8" fmla="*/ 21600 w 21600"/>
                <a:gd name="T9" fmla="*/ 21600 h 26959"/>
                <a:gd name="T10" fmla="*/ 20924 w 21600"/>
                <a:gd name="T11" fmla="*/ 26958 h 26959"/>
                <a:gd name="T12" fmla="*/ 0 w 21600"/>
                <a:gd name="T13" fmla="*/ 21600 h 26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6959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407"/>
                    <a:pt x="21373" y="25207"/>
                    <a:pt x="20924" y="26958"/>
                  </a:cubicBezTo>
                </a:path>
                <a:path w="21600" h="26959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407"/>
                    <a:pt x="21373" y="25207"/>
                    <a:pt x="20924" y="26958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87051" name="Arc 14">
              <a:extLst>
                <a:ext uri="{FF2B5EF4-FFF2-40B4-BE49-F238E27FC236}">
                  <a16:creationId xmlns="" xmlns:a16="http://schemas.microsoft.com/office/drawing/2014/main" id="{ED67CD37-6051-4334-9D09-34E8ACCBE70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1048139">
              <a:off x="2820" y="2460"/>
              <a:ext cx="204" cy="180"/>
            </a:xfrm>
            <a:custGeom>
              <a:avLst/>
              <a:gdLst>
                <a:gd name="T0" fmla="*/ -1 w 21600"/>
                <a:gd name="T1" fmla="*/ 0 h 26959"/>
                <a:gd name="T2" fmla="*/ 21600 w 21600"/>
                <a:gd name="T3" fmla="*/ 21600 h 26959"/>
                <a:gd name="T4" fmla="*/ 20924 w 21600"/>
                <a:gd name="T5" fmla="*/ 26958 h 26959"/>
                <a:gd name="T6" fmla="*/ -1 w 21600"/>
                <a:gd name="T7" fmla="*/ 0 h 26959"/>
                <a:gd name="T8" fmla="*/ 21600 w 21600"/>
                <a:gd name="T9" fmla="*/ 21600 h 26959"/>
                <a:gd name="T10" fmla="*/ 20924 w 21600"/>
                <a:gd name="T11" fmla="*/ 26958 h 26959"/>
                <a:gd name="T12" fmla="*/ 0 w 21600"/>
                <a:gd name="T13" fmla="*/ 21600 h 26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6959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407"/>
                    <a:pt x="21373" y="25207"/>
                    <a:pt x="20924" y="26958"/>
                  </a:cubicBezTo>
                </a:path>
                <a:path w="21600" h="26959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407"/>
                    <a:pt x="21373" y="25207"/>
                    <a:pt x="20924" y="26958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87052" name="Text Box 15">
              <a:extLst>
                <a:ext uri="{FF2B5EF4-FFF2-40B4-BE49-F238E27FC236}">
                  <a16:creationId xmlns="" xmlns:a16="http://schemas.microsoft.com/office/drawing/2014/main" id="{DC93E92C-1096-4819-856E-E7E13B116E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93" y="2075"/>
              <a:ext cx="33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pitchFamily="18" charset="0"/>
                </a:rPr>
                <a:t>1</a:t>
              </a:r>
              <a:endParaRPr lang="en-US" altLang="zh-CN" sz="21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7053" name="Text Box 16">
              <a:extLst>
                <a:ext uri="{FF2B5EF4-FFF2-40B4-BE49-F238E27FC236}">
                  <a16:creationId xmlns="" xmlns:a16="http://schemas.microsoft.com/office/drawing/2014/main" id="{18B69020-3A6B-4708-A2C8-2BC3DC6725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00" y="2688"/>
              <a:ext cx="33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pitchFamily="18" charset="0"/>
                </a:rPr>
                <a:t>2</a:t>
              </a:r>
              <a:endParaRPr lang="en-US" altLang="zh-CN" sz="21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7054" name="Text Box 17">
              <a:extLst>
                <a:ext uri="{FF2B5EF4-FFF2-40B4-BE49-F238E27FC236}">
                  <a16:creationId xmlns="" xmlns:a16="http://schemas.microsoft.com/office/drawing/2014/main" id="{ADFFF5F9-1706-47A8-97FB-9BA4FFC933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0" y="2208"/>
              <a:ext cx="33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pitchFamily="18" charset="0"/>
                </a:rPr>
                <a:t>3</a:t>
              </a:r>
              <a:endParaRPr lang="en-US" altLang="zh-CN" sz="21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7055" name="Text Box 25">
            <a:extLst>
              <a:ext uri="{FF2B5EF4-FFF2-40B4-BE49-F238E27FC236}">
                <a16:creationId xmlns="" xmlns:a16="http://schemas.microsoft.com/office/drawing/2014/main" id="{8A724909-CAA4-4C7A-8890-93666033E0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5988" y="1497013"/>
            <a:ext cx="4000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Times New Roman" panose="02020603050405020304" pitchFamily="18" charset="0"/>
              </a:rPr>
              <a:t>B</a:t>
            </a:r>
            <a:endParaRPr lang="en-US" altLang="zh-CN" sz="21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056" name="Text Box 26">
            <a:extLst>
              <a:ext uri="{FF2B5EF4-FFF2-40B4-BE49-F238E27FC236}">
                <a16:creationId xmlns="" xmlns:a16="http://schemas.microsoft.com/office/drawing/2014/main" id="{40403759-E989-454D-AE38-A5FC0344BF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4513" y="1492250"/>
            <a:ext cx="4000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Times New Roman" panose="02020603050405020304" pitchFamily="18" charset="0"/>
              </a:rPr>
              <a:t>A</a:t>
            </a:r>
            <a:endParaRPr lang="en-US" altLang="zh-CN" sz="21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057" name="Text Box 27">
            <a:extLst>
              <a:ext uri="{FF2B5EF4-FFF2-40B4-BE49-F238E27FC236}">
                <a16:creationId xmlns="" xmlns:a16="http://schemas.microsoft.com/office/drawing/2014/main" id="{83663464-C99E-417C-A4D0-50E8C8095D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9513" y="3268663"/>
            <a:ext cx="3238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Times New Roman" panose="02020603050405020304" pitchFamily="18" charset="0"/>
              </a:rPr>
              <a:t>C</a:t>
            </a:r>
            <a:endParaRPr lang="en-US" altLang="zh-CN" sz="21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058" name="Text Box 28">
            <a:extLst>
              <a:ext uri="{FF2B5EF4-FFF2-40B4-BE49-F238E27FC236}">
                <a16:creationId xmlns="" xmlns:a16="http://schemas.microsoft.com/office/drawing/2014/main" id="{C84F1DD1-9046-4784-9FF0-FB54327703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7488" y="3154363"/>
            <a:ext cx="4572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Times New Roman" panose="02020603050405020304" pitchFamily="18" charset="0"/>
              </a:rPr>
              <a:t>P</a:t>
            </a:r>
            <a:endParaRPr lang="en-US" altLang="zh-CN" sz="21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059" name="Text Box 29">
            <a:extLst>
              <a:ext uri="{FF2B5EF4-FFF2-40B4-BE49-F238E27FC236}">
                <a16:creationId xmlns="" xmlns:a16="http://schemas.microsoft.com/office/drawing/2014/main" id="{D250F273-4414-426E-A495-80D28EBB3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13425" y="2895600"/>
            <a:ext cx="3270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Times New Roman" panose="02020603050405020304" pitchFamily="18" charset="0"/>
              </a:rPr>
              <a:t>N</a:t>
            </a:r>
            <a:endParaRPr lang="en-US" altLang="zh-CN" sz="21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060" name="Text Box 30">
            <a:extLst>
              <a:ext uri="{FF2B5EF4-FFF2-40B4-BE49-F238E27FC236}">
                <a16:creationId xmlns="" xmlns:a16="http://schemas.microsoft.com/office/drawing/2014/main" id="{EBC50744-FEE2-4264-939E-0FB84410F1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4688" y="3440113"/>
            <a:ext cx="5143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Times New Roman" panose="02020603050405020304" pitchFamily="18" charset="0"/>
              </a:rPr>
              <a:t>M</a:t>
            </a:r>
            <a:endParaRPr lang="en-US" altLang="zh-CN" sz="21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061" name="Text Box 31">
            <a:extLst>
              <a:ext uri="{FF2B5EF4-FFF2-40B4-BE49-F238E27FC236}">
                <a16:creationId xmlns="" xmlns:a16="http://schemas.microsoft.com/office/drawing/2014/main" id="{919E7BC6-610B-444F-A140-F6030E0336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113" y="4276725"/>
            <a:ext cx="3778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Times New Roman" panose="02020603050405020304" pitchFamily="18" charset="0"/>
              </a:rPr>
              <a:t>D</a:t>
            </a:r>
            <a:endParaRPr lang="en-US" altLang="zh-CN" sz="21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062" name="Text Box 32">
            <a:extLst>
              <a:ext uri="{FF2B5EF4-FFF2-40B4-BE49-F238E27FC236}">
                <a16:creationId xmlns="" xmlns:a16="http://schemas.microsoft.com/office/drawing/2014/main" id="{EEEFA99D-BC24-4458-9D3E-4A89811B3D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3388" y="4297363"/>
            <a:ext cx="4000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Times New Roman" panose="02020603050405020304" pitchFamily="18" charset="0"/>
              </a:rPr>
              <a:t>E</a:t>
            </a:r>
            <a:endParaRPr lang="en-US" altLang="zh-CN" sz="21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063" name="Text Box 33">
            <a:extLst>
              <a:ext uri="{FF2B5EF4-FFF2-40B4-BE49-F238E27FC236}">
                <a16:creationId xmlns="" xmlns:a16="http://schemas.microsoft.com/office/drawing/2014/main" id="{8FA6882F-EB71-416F-BF5F-25B7EF5268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2038" y="3268663"/>
            <a:ext cx="4000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Times New Roman" panose="02020603050405020304" pitchFamily="18" charset="0"/>
              </a:rPr>
              <a:t>F</a:t>
            </a:r>
            <a:endParaRPr lang="en-US" altLang="zh-CN" sz="21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 35">
            <a:extLst>
              <a:ext uri="{FF2B5EF4-FFF2-40B4-BE49-F238E27FC236}">
                <a16:creationId xmlns="" xmlns:a16="http://schemas.microsoft.com/office/drawing/2014/main" id="{6D56CE08-2F1D-4DCC-BB89-F763C1731F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449" y="1030198"/>
            <a:ext cx="7641577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kumimoji="1"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kumimoji="1"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如图，试</a:t>
            </a:r>
            <a:r>
              <a:rPr kumimoji="1"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求出</a:t>
            </a:r>
            <a:r>
              <a:rPr kumimoji="1"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kumimoji="1"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1"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＋∠</a:t>
            </a:r>
            <a:r>
              <a:rPr kumimoji="1"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1"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＋∠</a:t>
            </a:r>
            <a:r>
              <a:rPr kumimoji="1"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kumimoji="1"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＋∠</a:t>
            </a:r>
            <a:r>
              <a:rPr kumimoji="1"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kumimoji="1"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＋∠</a:t>
            </a:r>
            <a:r>
              <a:rPr kumimoji="1"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E</a:t>
            </a:r>
            <a:r>
              <a:rPr kumimoji="1"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＋∠</a:t>
            </a:r>
            <a:r>
              <a:rPr kumimoji="1"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kumimoji="1"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=________.</a:t>
            </a:r>
          </a:p>
        </p:txBody>
      </p:sp>
      <p:sp>
        <p:nvSpPr>
          <p:cNvPr id="26" name="Text Box 36">
            <a:extLst>
              <a:ext uri="{FF2B5EF4-FFF2-40B4-BE49-F238E27FC236}">
                <a16:creationId xmlns="" xmlns:a16="http://schemas.microsoft.com/office/drawing/2014/main" id="{685F38F0-5DEB-4064-A542-D7D6058AF1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810" y="1677690"/>
            <a:ext cx="14802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360°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2" name="组合 2">
            <a:extLst>
              <a:ext uri="{FF2B5EF4-FFF2-40B4-BE49-F238E27FC236}">
                <a16:creationId xmlns="" xmlns:a16="http://schemas.microsoft.com/office/drawing/2014/main" id="{E54B67F8-F209-4739-A53B-85C85B0E5654}"/>
              </a:ext>
            </a:extLst>
          </p:cNvPr>
          <p:cNvGrpSpPr>
            <a:grpSpLocks/>
          </p:cNvGrpSpPr>
          <p:nvPr/>
        </p:nvGrpSpPr>
        <p:grpSpPr bwMode="auto">
          <a:xfrm>
            <a:off x="3308934" y="502403"/>
            <a:ext cx="2478723" cy="500684"/>
            <a:chOff x="5060" y="905"/>
            <a:chExt cx="3905" cy="788"/>
          </a:xfrm>
        </p:grpSpPr>
        <p:grpSp>
          <p:nvGrpSpPr>
            <p:cNvPr id="33" name="组合 6">
              <a:extLst>
                <a:ext uri="{FF2B5EF4-FFF2-40B4-BE49-F238E27FC236}">
                  <a16:creationId xmlns="" xmlns:a16="http://schemas.microsoft.com/office/drawing/2014/main" id="{759C3EBD-5A2B-458A-B560-CDD4F31447F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35" name="缺角矩形 34">
                <a:extLst>
                  <a:ext uri="{FF2B5EF4-FFF2-40B4-BE49-F238E27FC236}">
                    <a16:creationId xmlns="" xmlns:a16="http://schemas.microsoft.com/office/drawing/2014/main" id="{3A571069-956F-449F-B8BD-1F5AE6F9C56D}"/>
                  </a:ext>
                </a:extLst>
              </p:cNvPr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6" name="缺角矩形 35">
                <a:extLst>
                  <a:ext uri="{FF2B5EF4-FFF2-40B4-BE49-F238E27FC236}">
                    <a16:creationId xmlns="" xmlns:a16="http://schemas.microsoft.com/office/drawing/2014/main" id="{911790D7-F45D-4717-BC91-F03EF69BC618}"/>
                  </a:ext>
                </a:extLst>
              </p:cNvPr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7" name="缺角矩形 36">
                <a:extLst>
                  <a:ext uri="{FF2B5EF4-FFF2-40B4-BE49-F238E27FC236}">
                    <a16:creationId xmlns="" xmlns:a16="http://schemas.microsoft.com/office/drawing/2014/main" id="{FA945A2B-E909-4817-B044-83B1592DD7E9}"/>
                  </a:ext>
                </a:extLst>
              </p:cNvPr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8" name="缺角矩形 37">
                <a:extLst>
                  <a:ext uri="{FF2B5EF4-FFF2-40B4-BE49-F238E27FC236}">
                    <a16:creationId xmlns="" xmlns:a16="http://schemas.microsoft.com/office/drawing/2014/main" id="{35F751D0-A12D-4F96-AD0B-14D47394C386}"/>
                  </a:ext>
                </a:extLst>
              </p:cNvPr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9" name="缺角矩形 38">
                <a:extLst>
                  <a:ext uri="{FF2B5EF4-FFF2-40B4-BE49-F238E27FC236}">
                    <a16:creationId xmlns="" xmlns:a16="http://schemas.microsoft.com/office/drawing/2014/main" id="{5C62B781-7DA8-46C8-A1AF-7B448CD4E571}"/>
                  </a:ext>
                </a:extLst>
              </p:cNvPr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4" name="TextBox 15">
              <a:extLst>
                <a:ext uri="{FF2B5EF4-FFF2-40B4-BE49-F238E27FC236}">
                  <a16:creationId xmlns="" xmlns:a16="http://schemas.microsoft.com/office/drawing/2014/main" id="{64E0D9F0-8BFC-4D50-A9B4-86CFD6327A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400" b="1">
                  <a:solidFill>
                    <a:schemeClr val="bg1"/>
                  </a:solidFill>
                  <a:latin typeface="+mn-lt"/>
                </a:rPr>
                <a:t>拓广探索题</a:t>
              </a:r>
              <a:endParaRPr lang="en-US" altLang="zh-CN" sz="2400" b="1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40" name="组合 2">
            <a:extLst>
              <a:ext uri="{FF2B5EF4-FFF2-40B4-BE49-F238E27FC236}">
                <a16:creationId xmlns="" xmlns:a16="http://schemas.microsoft.com/office/drawing/2014/main" id="{2413A59F-FD69-4D78-B95A-62C12BABE6C3}"/>
              </a:ext>
            </a:extLst>
          </p:cNvPr>
          <p:cNvGrpSpPr>
            <a:grpSpLocks/>
          </p:cNvGrpSpPr>
          <p:nvPr/>
        </p:nvGrpSpPr>
        <p:grpSpPr bwMode="auto">
          <a:xfrm>
            <a:off x="510" y="-50755"/>
            <a:ext cx="2006600" cy="476924"/>
            <a:chOff x="263" y="149"/>
            <a:chExt cx="3160" cy="753"/>
          </a:xfrm>
        </p:grpSpPr>
        <p:sp>
          <p:nvSpPr>
            <p:cNvPr id="41" name="文本框 20">
              <a:extLst>
                <a:ext uri="{FF2B5EF4-FFF2-40B4-BE49-F238E27FC236}">
                  <a16:creationId xmlns="" xmlns:a16="http://schemas.microsoft.com/office/drawing/2014/main" id="{C3FB6F77-9EEF-4D36-987B-B2DBCB5A26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6" y="14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</a:p>
          </p:txBody>
        </p:sp>
        <p:grpSp>
          <p:nvGrpSpPr>
            <p:cNvPr id="42" name="组合 1">
              <a:extLst>
                <a:ext uri="{FF2B5EF4-FFF2-40B4-BE49-F238E27FC236}">
                  <a16:creationId xmlns="" xmlns:a16="http://schemas.microsoft.com/office/drawing/2014/main" id="{692C2FFE-A250-47BD-9649-126EF039A91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43" name="直线连接符 19">
                <a:extLst>
                  <a:ext uri="{FF2B5EF4-FFF2-40B4-BE49-F238E27FC236}">
                    <a16:creationId xmlns="" xmlns:a16="http://schemas.microsoft.com/office/drawing/2014/main" id="{7DBA0748-B59D-4682-950A-FDE6CBDE6F14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Freeform 74">
                <a:extLst>
                  <a:ext uri="{FF2B5EF4-FFF2-40B4-BE49-F238E27FC236}">
                    <a16:creationId xmlns="" xmlns:a16="http://schemas.microsoft.com/office/drawing/2014/main" id="{0E864605-E9C5-429A-95FF-0CA9311979C0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43" y="159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3E54E36-8E94-4F27-8D95-35398D3543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91" y="2259013"/>
            <a:ext cx="1145884" cy="738664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三角形的外角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5C09ABF0-3BE2-43A2-B332-15E3482072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4937" y="893763"/>
            <a:ext cx="915988" cy="414337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定义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5E4C5A49-4F38-4E9E-92F1-6CFAC9450D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5593" y="770720"/>
            <a:ext cx="5995987" cy="803297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角一边必须是三角形的一</a:t>
            </a:r>
            <a:r>
              <a:rPr lang="zh-CN" altLang="en-US" sz="21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边，另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一边必须是三角形另一边的延长线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485E7771-3487-413E-BDEA-DDB1EF3550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5684" y="1817062"/>
            <a:ext cx="863600" cy="414338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</a:rPr>
              <a:t>性质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734FD511-1AB3-40A9-92CC-BF9F243204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5593" y="1826994"/>
            <a:ext cx="6132513" cy="404406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21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三角形的一个外角等于与它不相邻的两个内角的和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20978A38-A54C-4000-B1C8-2E3BED984A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0710" y="2465082"/>
            <a:ext cx="1422400" cy="738187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三角形的外角和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1E49597E-1581-4E37-83BF-E9377C75F0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2509" y="2562225"/>
            <a:ext cx="3435350" cy="404406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21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三角形的外角和等于</a:t>
            </a:r>
            <a:r>
              <a:rPr lang="en-US" altLang="zh-CN" dirty="0"/>
              <a:t>360 °</a:t>
            </a:r>
            <a:endParaRPr lang="zh-CN" altLang="en-US" dirty="0"/>
          </a:p>
        </p:txBody>
      </p:sp>
      <p:sp>
        <p:nvSpPr>
          <p:cNvPr id="10" name="左大括号 9">
            <a:extLst>
              <a:ext uri="{FF2B5EF4-FFF2-40B4-BE49-F238E27FC236}">
                <a16:creationId xmlns="" xmlns:a16="http://schemas.microsoft.com/office/drawing/2014/main" id="{954D7E6F-6F45-4DED-9D95-B11369C30660}"/>
              </a:ext>
            </a:extLst>
          </p:cNvPr>
          <p:cNvSpPr>
            <a:spLocks/>
          </p:cNvSpPr>
          <p:nvPr/>
        </p:nvSpPr>
        <p:spPr bwMode="auto">
          <a:xfrm>
            <a:off x="1222374" y="1054101"/>
            <a:ext cx="166503" cy="2853530"/>
          </a:xfrm>
          <a:prstGeom prst="leftBrace">
            <a:avLst>
              <a:gd name="adj1" fmla="val 6506"/>
              <a:gd name="adj2" fmla="val 50000"/>
            </a:avLst>
          </a:prstGeom>
          <a:noFill/>
          <a:ln w="28575">
            <a:solidFill>
              <a:schemeClr val="tx1">
                <a:alpha val="29018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zh-CN" altLang="en-US" sz="2100" b="1" dirty="0"/>
          </a:p>
        </p:txBody>
      </p:sp>
      <p:sp>
        <p:nvSpPr>
          <p:cNvPr id="11" name="右箭头 10">
            <a:extLst>
              <a:ext uri="{FF2B5EF4-FFF2-40B4-BE49-F238E27FC236}">
                <a16:creationId xmlns="" xmlns:a16="http://schemas.microsoft.com/office/drawing/2014/main" id="{244FDADD-745A-40E3-9347-F6115A5FE612}"/>
              </a:ext>
            </a:extLst>
          </p:cNvPr>
          <p:cNvSpPr/>
          <p:nvPr/>
        </p:nvSpPr>
        <p:spPr bwMode="auto">
          <a:xfrm>
            <a:off x="2320925" y="1036638"/>
            <a:ext cx="484668" cy="271462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sp>
        <p:nvSpPr>
          <p:cNvPr id="12" name="右箭头 11">
            <a:extLst>
              <a:ext uri="{FF2B5EF4-FFF2-40B4-BE49-F238E27FC236}">
                <a16:creationId xmlns="" xmlns:a16="http://schemas.microsoft.com/office/drawing/2014/main" id="{56A06509-E540-42F9-BB22-D24CD771EDB8}"/>
              </a:ext>
            </a:extLst>
          </p:cNvPr>
          <p:cNvSpPr/>
          <p:nvPr/>
        </p:nvSpPr>
        <p:spPr bwMode="auto">
          <a:xfrm>
            <a:off x="2270125" y="1916113"/>
            <a:ext cx="535468" cy="269875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sp>
        <p:nvSpPr>
          <p:cNvPr id="13" name="右箭头 12">
            <a:extLst>
              <a:ext uri="{FF2B5EF4-FFF2-40B4-BE49-F238E27FC236}">
                <a16:creationId xmlns="" xmlns:a16="http://schemas.microsoft.com/office/drawing/2014/main" id="{D64231DF-BCC0-477E-9C81-065D435BA9EA}"/>
              </a:ext>
            </a:extLst>
          </p:cNvPr>
          <p:cNvSpPr/>
          <p:nvPr/>
        </p:nvSpPr>
        <p:spPr bwMode="auto">
          <a:xfrm>
            <a:off x="2858659" y="2630284"/>
            <a:ext cx="323850" cy="268288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grpSp>
        <p:nvGrpSpPr>
          <p:cNvPr id="89100" name="组合 1">
            <a:extLst>
              <a:ext uri="{FF2B5EF4-FFF2-40B4-BE49-F238E27FC236}">
                <a16:creationId xmlns="" xmlns:a16="http://schemas.microsoft.com/office/drawing/2014/main" id="{289C49B4-1990-45E1-A259-9466C2A66826}"/>
              </a:ext>
            </a:extLst>
          </p:cNvPr>
          <p:cNvGrpSpPr>
            <a:grpSpLocks/>
          </p:cNvGrpSpPr>
          <p:nvPr/>
        </p:nvGrpSpPr>
        <p:grpSpPr bwMode="auto">
          <a:xfrm>
            <a:off x="3466" y="-76404"/>
            <a:ext cx="2006600" cy="478473"/>
            <a:chOff x="227" y="33"/>
            <a:chExt cx="3160" cy="753"/>
          </a:xfrm>
        </p:grpSpPr>
        <p:cxnSp>
          <p:nvCxnSpPr>
            <p:cNvPr id="17" name="直线连接符 16">
              <a:extLst>
                <a:ext uri="{FF2B5EF4-FFF2-40B4-BE49-F238E27FC236}">
                  <a16:creationId xmlns="" xmlns:a16="http://schemas.microsoft.com/office/drawing/2014/main" id="{8825F447-893A-4EE1-8E25-D86BBE0427C9}"/>
                </a:ext>
              </a:extLst>
            </p:cNvPr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9102" name="文本框 17">
              <a:extLst>
                <a:ext uri="{FF2B5EF4-FFF2-40B4-BE49-F238E27FC236}">
                  <a16:creationId xmlns="" xmlns:a16="http://schemas.microsoft.com/office/drawing/2014/main" id="{AF5BC892-3EAC-45D2-BF04-6295F7325C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课堂小结</a:t>
              </a:r>
            </a:p>
          </p:txBody>
        </p:sp>
        <p:sp>
          <p:nvSpPr>
            <p:cNvPr id="2" name="Freeform 74">
              <a:extLst>
                <a:ext uri="{FF2B5EF4-FFF2-40B4-BE49-F238E27FC236}">
                  <a16:creationId xmlns="" xmlns:a16="http://schemas.microsoft.com/office/drawing/2014/main" id="{86341F09-D202-488F-A050-FEDC273CBC7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42" y="197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TextBox 7">
            <a:extLst>
              <a:ext uri="{FF2B5EF4-FFF2-40B4-BE49-F238E27FC236}">
                <a16:creationId xmlns="" xmlns:a16="http://schemas.microsoft.com/office/drawing/2014/main" id="{977D12DE-6E15-4716-B8CE-F238E32242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8878" y="3538538"/>
            <a:ext cx="1561546" cy="415498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辅助线总结</a:t>
            </a:r>
          </a:p>
        </p:txBody>
      </p:sp>
      <p:sp>
        <p:nvSpPr>
          <p:cNvPr id="15" name="右箭头 14">
            <a:extLst>
              <a:ext uri="{FF2B5EF4-FFF2-40B4-BE49-F238E27FC236}">
                <a16:creationId xmlns="" xmlns:a16="http://schemas.microsoft.com/office/drawing/2014/main" id="{A5C82846-899B-4062-A84C-4A10B6C2DFAF}"/>
              </a:ext>
            </a:extLst>
          </p:cNvPr>
          <p:cNvSpPr/>
          <p:nvPr/>
        </p:nvSpPr>
        <p:spPr bwMode="auto">
          <a:xfrm>
            <a:off x="2950424" y="3639344"/>
            <a:ext cx="323850" cy="268287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sp>
        <p:nvSpPr>
          <p:cNvPr id="16" name="TextBox 8">
            <a:extLst>
              <a:ext uri="{FF2B5EF4-FFF2-40B4-BE49-F238E27FC236}">
                <a16:creationId xmlns="" xmlns:a16="http://schemas.microsoft.com/office/drawing/2014/main" id="{72DD734E-5A14-4249-B3C7-1688235311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4274" y="3150500"/>
            <a:ext cx="5511800" cy="1514261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21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zh-CN" dirty="0"/>
              <a:t>①求角的度</a:t>
            </a:r>
            <a:r>
              <a:rPr lang="zh-CN" altLang="zh-CN" dirty="0" smtClean="0"/>
              <a:t>数</a:t>
            </a:r>
            <a:r>
              <a:rPr lang="zh-CN" altLang="en-US" dirty="0" smtClean="0"/>
              <a:t>，</a:t>
            </a:r>
            <a:r>
              <a:rPr lang="zh-CN" altLang="zh-CN" dirty="0" smtClean="0"/>
              <a:t>通</a:t>
            </a:r>
            <a:r>
              <a:rPr lang="zh-CN" altLang="zh-CN" dirty="0"/>
              <a:t>过三角形一顶点的平行</a:t>
            </a:r>
            <a:r>
              <a:rPr lang="zh-CN" altLang="zh-CN" dirty="0" smtClean="0"/>
              <a:t>线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利</a:t>
            </a:r>
            <a:r>
              <a:rPr lang="zh-CN" altLang="zh-CN" dirty="0"/>
              <a:t>用平行线的性质解决</a:t>
            </a:r>
          </a:p>
          <a:p>
            <a:r>
              <a:rPr lang="zh-CN" altLang="zh-CN" dirty="0"/>
              <a:t>②求角的度</a:t>
            </a:r>
            <a:r>
              <a:rPr lang="zh-CN" altLang="zh-CN" dirty="0" smtClean="0"/>
              <a:t>数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延</a:t>
            </a:r>
            <a:r>
              <a:rPr lang="zh-CN" altLang="zh-CN" dirty="0"/>
              <a:t>长三角形一边或连接并延</a:t>
            </a:r>
            <a:r>
              <a:rPr lang="zh-CN" altLang="zh-CN" dirty="0" smtClean="0"/>
              <a:t>长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利</a:t>
            </a:r>
            <a:r>
              <a:rPr lang="zh-CN" altLang="zh-CN" dirty="0"/>
              <a:t>用三角形外角性质解决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6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>
            <a:extLst>
              <a:ext uri="{FF2B5EF4-FFF2-40B4-BE49-F238E27FC236}">
                <a16:creationId xmlns="" xmlns:a16="http://schemas.microsoft.com/office/drawing/2014/main" id="{78B97589-9F64-4942-AB7E-D1267E391545}"/>
              </a:ext>
            </a:extLst>
          </p:cNvPr>
          <p:cNvSpPr txBox="1"/>
          <p:nvPr/>
        </p:nvSpPr>
        <p:spPr bwMode="auto">
          <a:xfrm>
            <a:off x="1093242" y="1651757"/>
            <a:ext cx="7153136" cy="14270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en-US" altLang="zh-CN" noProof="1" smtClean="0">
                <a:solidFill>
                  <a:srgbClr val="FF0000"/>
                </a:solidFill>
                <a:sym typeface="+mn-ea"/>
              </a:rPr>
              <a:t>2. </a:t>
            </a:r>
            <a:r>
              <a:rPr lang="zh-CN" altLang="en-US" noProof="1" smtClean="0">
                <a:sym typeface="+mn-ea"/>
              </a:rPr>
              <a:t>掌</a:t>
            </a:r>
            <a:r>
              <a:rPr lang="zh-CN" altLang="en-US" noProof="1">
                <a:sym typeface="+mn-ea"/>
              </a:rPr>
              <a:t>握三角形的</a:t>
            </a:r>
            <a:r>
              <a:rPr lang="zh-CN" altLang="en-US" noProof="1">
                <a:solidFill>
                  <a:srgbClr val="FF0000"/>
                </a:solidFill>
                <a:sym typeface="+mn-ea"/>
              </a:rPr>
              <a:t>一个外角等于与它不相邻的两个内</a:t>
            </a:r>
            <a:r>
              <a:rPr lang="zh-CN" altLang="en-US" noProof="1" smtClean="0">
                <a:solidFill>
                  <a:srgbClr val="FF0000"/>
                </a:solidFill>
                <a:sym typeface="+mn-ea"/>
              </a:rPr>
              <a:t>角的</a:t>
            </a:r>
            <a:r>
              <a:rPr lang="zh-CN" altLang="en-US" noProof="1">
                <a:solidFill>
                  <a:srgbClr val="FF0000"/>
                </a:solidFill>
                <a:sym typeface="+mn-ea"/>
              </a:rPr>
              <a:t>和</a:t>
            </a:r>
            <a:r>
              <a:rPr lang="zh-CN" altLang="en-US" noProof="1">
                <a:sym typeface="+mn-ea"/>
              </a:rPr>
              <a:t>及三角形的内角和．</a:t>
            </a:r>
            <a:endParaRPr lang="zh-CN" altLang="zh-CN" noProof="1">
              <a:sym typeface="+mn-ea"/>
            </a:endParaRPr>
          </a:p>
        </p:txBody>
      </p:sp>
      <p:sp>
        <p:nvSpPr>
          <p:cNvPr id="33796" name="矩形 11">
            <a:extLst>
              <a:ext uri="{FF2B5EF4-FFF2-40B4-BE49-F238E27FC236}">
                <a16:creationId xmlns="" xmlns:a16="http://schemas.microsoft.com/office/drawing/2014/main" id="{2B2E4A6D-1C87-4B7D-A878-7114B7F8E8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1936" y="3240189"/>
            <a:ext cx="7033381" cy="14157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理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解并掌握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三角形的外角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的概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念，</a:t>
            </a:r>
            <a:r>
              <a:rPr lang="zh-CN" altLang="en-US" sz="2800" b="1" dirty="0" smtClean="0"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能</a:t>
            </a:r>
            <a:r>
              <a:rPr lang="zh-CN" altLang="en-US" sz="2800" b="1" dirty="0"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够</a:t>
            </a:r>
            <a:r>
              <a:rPr lang="zh-CN" altLang="en-US" sz="2800" b="1" dirty="0" smtClean="0"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在复杂</a:t>
            </a:r>
            <a:r>
              <a:rPr lang="zh-CN" altLang="en-US" sz="2800" b="1" dirty="0"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图形中找出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外角</a:t>
            </a:r>
            <a:r>
              <a:rPr lang="en-US" altLang="zh-CN" sz="2800" b="1" dirty="0"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.</a:t>
            </a:r>
            <a:endParaRPr lang="zh-CN" altLang="zh-CN" sz="2800" b="1" dirty="0"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88" y="-33323"/>
            <a:ext cx="2017712" cy="477838"/>
            <a:chOff x="1588" y="-33323"/>
            <a:chExt cx="2017712" cy="477838"/>
          </a:xfrm>
        </p:grpSpPr>
        <p:cxnSp>
          <p:nvCxnSpPr>
            <p:cNvPr id="15" name="直线连接符 14">
              <a:extLst>
                <a:ext uri="{FF2B5EF4-FFF2-40B4-BE49-F238E27FC236}">
                  <a16:creationId xmlns="" xmlns:a16="http://schemas.microsoft.com/office/drawing/2014/main" id="{D19A22D4-CC33-4050-BAB3-10295F94405A}"/>
                </a:ext>
              </a:extLst>
            </p:cNvPr>
            <p:cNvCxnSpPr/>
            <p:nvPr/>
          </p:nvCxnSpPr>
          <p:spPr>
            <a:xfrm>
              <a:off x="1588" y="404827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3254" name="文本框 18">
              <a:extLst>
                <a:ext uri="{FF2B5EF4-FFF2-40B4-BE49-F238E27FC236}">
                  <a16:creationId xmlns="" xmlns:a16="http://schemas.microsoft.com/office/drawing/2014/main" id="{10C92046-5042-472F-82AD-E04E95C0B3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2450" y="-33323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素养目标</a:t>
              </a:r>
            </a:p>
          </p:txBody>
        </p:sp>
        <p:sp>
          <p:nvSpPr>
            <p:cNvPr id="17" name="Freeform 74">
              <a:extLst>
                <a:ext uri="{FF2B5EF4-FFF2-40B4-BE49-F238E27FC236}">
                  <a16:creationId xmlns="" xmlns:a16="http://schemas.microsoft.com/office/drawing/2014/main" id="{D6035995-BD71-4694-A482-EB1358C98F0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57163" y="41290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53256" name="文本框 1">
            <a:extLst>
              <a:ext uri="{FF2B5EF4-FFF2-40B4-BE49-F238E27FC236}">
                <a16:creationId xmlns="" xmlns:a16="http://schemas.microsoft.com/office/drawing/2014/main" id="{8DB3362C-95E9-40A4-9CEB-26CBEBF448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8219" y="715510"/>
            <a:ext cx="6844784" cy="7273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en-US" altLang="zh-CN" dirty="0" smtClean="0">
                <a:solidFill>
                  <a:srgbClr val="FF0000"/>
                </a:solidFill>
                <a:sym typeface="微软雅黑" panose="020B0503020204020204" pitchFamily="34" charset="-122"/>
              </a:rPr>
              <a:t>3. </a:t>
            </a:r>
            <a:r>
              <a:rPr lang="zh-CN" altLang="en-US" dirty="0" smtClean="0">
                <a:sym typeface="微软雅黑" panose="020B0503020204020204" pitchFamily="34" charset="-122"/>
              </a:rPr>
              <a:t>会</a:t>
            </a:r>
            <a:r>
              <a:rPr lang="zh-CN" altLang="en-US" dirty="0">
                <a:sym typeface="微软雅黑" panose="020B0503020204020204" pitchFamily="34" charset="-122"/>
              </a:rPr>
              <a:t>利用</a:t>
            </a:r>
            <a:r>
              <a:rPr lang="zh-CN" altLang="en-US" dirty="0">
                <a:solidFill>
                  <a:srgbClr val="FF0000"/>
                </a:solidFill>
                <a:sym typeface="微软雅黑" panose="020B0503020204020204" pitchFamily="34" charset="-122"/>
              </a:rPr>
              <a:t>三角形的外角性质</a:t>
            </a:r>
            <a:r>
              <a:rPr lang="zh-CN" altLang="en-US" dirty="0">
                <a:sym typeface="微软雅黑" panose="020B0503020204020204" pitchFamily="34" charset="-122"/>
              </a:rPr>
              <a:t>解决问题</a:t>
            </a:r>
            <a:r>
              <a:rPr lang="en-US" altLang="zh-CN" dirty="0">
                <a:sym typeface="微软雅黑" panose="020B0503020204020204" pitchFamily="34" charset="-122"/>
              </a:rPr>
              <a:t>.</a:t>
            </a:r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666782" y="510454"/>
            <a:ext cx="8102104" cy="4252644"/>
            <a:chOff x="-38068" y="-34656"/>
            <a:chExt cx="8102104" cy="4252644"/>
          </a:xfrm>
        </p:grpSpPr>
        <p:grpSp>
          <p:nvGrpSpPr>
            <p:cNvPr id="14" name="组合 14"/>
            <p:cNvGrpSpPr/>
            <p:nvPr/>
          </p:nvGrpSpPr>
          <p:grpSpPr>
            <a:xfrm>
              <a:off x="-38068" y="427113"/>
              <a:ext cx="8101822" cy="3790875"/>
              <a:chOff x="224" y="-313"/>
              <a:chExt cx="14395" cy="7855"/>
            </a:xfrm>
          </p:grpSpPr>
          <p:sp>
            <p:nvSpPr>
              <p:cNvPr id="20" name="直接箭头连接符 19"/>
              <p:cNvSpPr/>
              <p:nvPr/>
            </p:nvSpPr>
            <p:spPr>
              <a:xfrm flipV="1">
                <a:off x="224" y="7447"/>
                <a:ext cx="13041" cy="95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1" name="肘形连接符 20"/>
              <p:cNvSpPr/>
              <p:nvPr/>
            </p:nvSpPr>
            <p:spPr>
              <a:xfrm rot="5400000" flipH="1" flipV="1">
                <a:off x="11957" y="1724"/>
                <a:ext cx="4700" cy="625"/>
              </a:xfrm>
              <a:prstGeom prst="bentConnector3">
                <a:avLst>
                  <a:gd name="adj1" fmla="val 73882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6" name="直接连接符 15"/>
            <p:cNvCxnSpPr/>
            <p:nvPr/>
          </p:nvCxnSpPr>
          <p:spPr bwMode="auto">
            <a:xfrm flipV="1">
              <a:off x="7293339" y="2664664"/>
              <a:ext cx="0" cy="1509722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 bwMode="auto">
            <a:xfrm>
              <a:off x="7259331" y="2664664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/>
            <p:cNvCxnSpPr/>
            <p:nvPr/>
          </p:nvCxnSpPr>
          <p:spPr>
            <a:xfrm flipV="1">
              <a:off x="8064036" y="-34656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  <p:bldP spid="5325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777" y="-59626"/>
            <a:ext cx="2006600" cy="477838"/>
            <a:chOff x="7777" y="-59626"/>
            <a:chExt cx="2006600" cy="477838"/>
          </a:xfrm>
        </p:grpSpPr>
        <p:sp>
          <p:nvSpPr>
            <p:cNvPr id="90115" name="文本框 7">
              <a:extLst>
                <a:ext uri="{FF2B5EF4-FFF2-40B4-BE49-F238E27FC236}">
                  <a16:creationId xmlns="" xmlns:a16="http://schemas.microsoft.com/office/drawing/2014/main" id="{CF583716-F547-488C-92F5-15B14E5050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2427" y="-59626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课后作业</a:t>
              </a:r>
            </a:p>
          </p:txBody>
        </p:sp>
        <p:grpSp>
          <p:nvGrpSpPr>
            <p:cNvPr id="90116" name="组合 1">
              <a:extLst>
                <a:ext uri="{FF2B5EF4-FFF2-40B4-BE49-F238E27FC236}">
                  <a16:creationId xmlns="" xmlns:a16="http://schemas.microsoft.com/office/drawing/2014/main" id="{09861BE4-3ABA-4A8E-BD73-6BBA3DE43E0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777" y="29320"/>
              <a:ext cx="2006600" cy="373719"/>
              <a:chOff x="248" y="189"/>
              <a:chExt cx="3160" cy="589"/>
            </a:xfrm>
          </p:grpSpPr>
          <p:cxnSp>
            <p:nvCxnSpPr>
              <p:cNvPr id="7" name="直线连接符 6">
                <a:extLst>
                  <a:ext uri="{FF2B5EF4-FFF2-40B4-BE49-F238E27FC236}">
                    <a16:creationId xmlns="" xmlns:a16="http://schemas.microsoft.com/office/drawing/2014/main" id="{3FF777E7-8A8D-4546-89AB-2EE6F03C11DD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Freeform 74">
                <a:extLst>
                  <a:ext uri="{FF2B5EF4-FFF2-40B4-BE49-F238E27FC236}">
                    <a16:creationId xmlns="" xmlns:a16="http://schemas.microsoft.com/office/drawing/2014/main" id="{BA0BA075-6541-4721-82E5-7A073CAFBDF0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43" y="189"/>
                <a:ext cx="568" cy="503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0" name="等腰三角形 9"/>
          <p:cNvSpPr/>
          <p:nvPr>
            <p:custDataLst>
              <p:tags r:id="rId1"/>
            </p:custDataLst>
          </p:nvPr>
        </p:nvSpPr>
        <p:spPr bwMode="auto">
          <a:xfrm rot="16200000">
            <a:off x="763231" y="99521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>
            <p:custDataLst>
              <p:tags r:id="rId2"/>
            </p:custDataLst>
          </p:nvPr>
        </p:nvSpPr>
        <p:spPr bwMode="auto">
          <a:xfrm>
            <a:off x="875968" y="165185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2" name="圆角矩形 11"/>
          <p:cNvSpPr/>
          <p:nvPr>
            <p:custDataLst>
              <p:tags r:id="rId3"/>
            </p:custDataLst>
          </p:nvPr>
        </p:nvSpPr>
        <p:spPr>
          <a:xfrm>
            <a:off x="3925439" y="179893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圆角矩形 12"/>
          <p:cNvSpPr/>
          <p:nvPr>
            <p:custDataLst>
              <p:tags r:id="rId4"/>
            </p:custDataLst>
          </p:nvPr>
        </p:nvSpPr>
        <p:spPr>
          <a:xfrm>
            <a:off x="3925439" y="273292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文本框 12"/>
          <p:cNvSpPr txBox="1"/>
          <p:nvPr>
            <p:custDataLst>
              <p:tags r:id="rId5"/>
            </p:custDataLst>
          </p:nvPr>
        </p:nvSpPr>
        <p:spPr bwMode="auto">
          <a:xfrm>
            <a:off x="4183511" y="165189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15" name="文本框 13"/>
          <p:cNvSpPr txBox="1"/>
          <p:nvPr>
            <p:custDataLst>
              <p:tags r:id="rId6"/>
            </p:custDataLst>
          </p:nvPr>
        </p:nvSpPr>
        <p:spPr bwMode="auto">
          <a:xfrm>
            <a:off x="4183511" y="198908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从课后习题中选取</a:t>
            </a:r>
          </a:p>
        </p:txBody>
      </p:sp>
      <p:sp>
        <p:nvSpPr>
          <p:cNvPr id="16" name="文本框 14"/>
          <p:cNvSpPr txBox="1"/>
          <p:nvPr>
            <p:custDataLst>
              <p:tags r:id="rId7"/>
            </p:custDataLst>
          </p:nvPr>
        </p:nvSpPr>
        <p:spPr bwMode="auto">
          <a:xfrm>
            <a:off x="4183511" y="258582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7" name="文本框 15"/>
          <p:cNvSpPr txBox="1"/>
          <p:nvPr>
            <p:custDataLst>
              <p:tags r:id="rId8"/>
            </p:custDataLst>
          </p:nvPr>
        </p:nvSpPr>
        <p:spPr bwMode="auto">
          <a:xfrm>
            <a:off x="4183511" y="288824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652522" y="1473258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34184133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871632057_924310479.310x310">
            <a:extLst>
              <a:ext uri="{FF2B5EF4-FFF2-40B4-BE49-F238E27FC236}">
                <a16:creationId xmlns="" xmlns:a16="http://schemas.microsoft.com/office/drawing/2014/main" id="{98A9AB04-31C9-48E3-9291-99BAF10FE6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5650" y="3624263"/>
            <a:ext cx="873125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4" name="Line 6">
            <a:extLst>
              <a:ext uri="{FF2B5EF4-FFF2-40B4-BE49-F238E27FC236}">
                <a16:creationId xmlns="" xmlns:a16="http://schemas.microsoft.com/office/drawing/2014/main" id="{E66C03AF-6242-4616-A95E-39F4832BEE62}"/>
              </a:ext>
            </a:extLst>
          </p:cNvPr>
          <p:cNvSpPr>
            <a:spLocks noChangeShapeType="1"/>
          </p:cNvSpPr>
          <p:nvPr/>
        </p:nvSpPr>
        <p:spPr bwMode="auto">
          <a:xfrm>
            <a:off x="1312863" y="4714876"/>
            <a:ext cx="5362575" cy="0"/>
          </a:xfrm>
          <a:prstGeom prst="line">
            <a:avLst/>
          </a:prstGeom>
          <a:noFill/>
          <a:ln w="381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275" name="Line 7">
            <a:extLst>
              <a:ext uri="{FF2B5EF4-FFF2-40B4-BE49-F238E27FC236}">
                <a16:creationId xmlns="" xmlns:a16="http://schemas.microsoft.com/office/drawing/2014/main" id="{3556FF0C-4AA0-4861-AEB3-544A8CF75FDE}"/>
              </a:ext>
            </a:extLst>
          </p:cNvPr>
          <p:cNvSpPr>
            <a:spLocks noChangeShapeType="1"/>
          </p:cNvSpPr>
          <p:nvPr/>
        </p:nvSpPr>
        <p:spPr bwMode="auto">
          <a:xfrm>
            <a:off x="4462463" y="2876551"/>
            <a:ext cx="2214562" cy="1836737"/>
          </a:xfrm>
          <a:prstGeom prst="line">
            <a:avLst/>
          </a:prstGeom>
          <a:noFill/>
          <a:ln w="381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276" name="Line 8">
            <a:extLst>
              <a:ext uri="{FF2B5EF4-FFF2-40B4-BE49-F238E27FC236}">
                <a16:creationId xmlns="" xmlns:a16="http://schemas.microsoft.com/office/drawing/2014/main" id="{FFC85D8C-01CB-4732-9C33-CD53C3EC0A1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30663" y="3094038"/>
            <a:ext cx="701675" cy="1619250"/>
          </a:xfrm>
          <a:prstGeom prst="line">
            <a:avLst/>
          </a:prstGeom>
          <a:noFill/>
          <a:ln w="381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277" name="Text Box 9">
            <a:extLst>
              <a:ext uri="{FF2B5EF4-FFF2-40B4-BE49-F238E27FC236}">
                <a16:creationId xmlns="" xmlns:a16="http://schemas.microsoft.com/office/drawing/2014/main" id="{9E03CB8B-803E-454A-A71C-3C5B0DC5DD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9200" y="4767263"/>
            <a:ext cx="37941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i="1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</a:p>
        </p:txBody>
      </p:sp>
      <p:sp>
        <p:nvSpPr>
          <p:cNvPr id="54278" name="Text Box 10">
            <a:extLst>
              <a:ext uri="{FF2B5EF4-FFF2-40B4-BE49-F238E27FC236}">
                <a16:creationId xmlns="" xmlns:a16="http://schemas.microsoft.com/office/drawing/2014/main" id="{57C9522B-A773-4066-B94B-9A7F3960A9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75" y="2614613"/>
            <a:ext cx="3778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</a:p>
        </p:txBody>
      </p:sp>
      <p:sp>
        <p:nvSpPr>
          <p:cNvPr id="54279" name="Text Box 11">
            <a:extLst>
              <a:ext uri="{FF2B5EF4-FFF2-40B4-BE49-F238E27FC236}">
                <a16:creationId xmlns="" xmlns:a16="http://schemas.microsoft.com/office/drawing/2014/main" id="{91A6A308-CFC4-4BC8-8D80-1951C86A1E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0288" y="2768601"/>
            <a:ext cx="43338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i="1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</a:p>
        </p:txBody>
      </p:sp>
      <p:sp>
        <p:nvSpPr>
          <p:cNvPr id="54280" name="Text Box 12">
            <a:extLst>
              <a:ext uri="{FF2B5EF4-FFF2-40B4-BE49-F238E27FC236}">
                <a16:creationId xmlns="" xmlns:a16="http://schemas.microsoft.com/office/drawing/2014/main" id="{63067512-6D92-469C-ACF7-4F60A444FC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3513" y="4767263"/>
            <a:ext cx="37941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i="1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</a:p>
        </p:txBody>
      </p:sp>
      <p:sp>
        <p:nvSpPr>
          <p:cNvPr id="54281" name="Text Box 13">
            <a:extLst>
              <a:ext uri="{FF2B5EF4-FFF2-40B4-BE49-F238E27FC236}">
                <a16:creationId xmlns="" xmlns:a16="http://schemas.microsoft.com/office/drawing/2014/main" id="{74D835D6-3CC3-429F-8AE9-FAEC79F555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8988" y="4778376"/>
            <a:ext cx="37782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i="1">
                <a:latin typeface="Times New Roman" panose="02020603050405020304" pitchFamily="18" charset="0"/>
                <a:ea typeface="黑体" panose="02010609060101010101" pitchFamily="49" charset="-122"/>
              </a:rPr>
              <a:t>O</a:t>
            </a:r>
          </a:p>
        </p:txBody>
      </p:sp>
      <p:sp>
        <p:nvSpPr>
          <p:cNvPr id="54282" name="Text Box 14">
            <a:extLst>
              <a:ext uri="{FF2B5EF4-FFF2-40B4-BE49-F238E27FC236}">
                <a16:creationId xmlns="" xmlns:a16="http://schemas.microsoft.com/office/drawing/2014/main" id="{2F35BA6C-E589-4AE0-A8DE-842C0B4738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8363" y="4522788"/>
            <a:ext cx="3778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</a:rPr>
              <a:t>●</a:t>
            </a:r>
          </a:p>
        </p:txBody>
      </p:sp>
      <p:sp>
        <p:nvSpPr>
          <p:cNvPr id="54283" name="Arc 17">
            <a:extLst>
              <a:ext uri="{FF2B5EF4-FFF2-40B4-BE49-F238E27FC236}">
                <a16:creationId xmlns="" xmlns:a16="http://schemas.microsoft.com/office/drawing/2014/main" id="{33ABF8E8-0E66-4355-A46E-4043F693E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8613" y="4497388"/>
            <a:ext cx="53975" cy="215900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284" name="Arc 18">
            <a:extLst>
              <a:ext uri="{FF2B5EF4-FFF2-40B4-BE49-F238E27FC236}">
                <a16:creationId xmlns="" xmlns:a16="http://schemas.microsoft.com/office/drawing/2014/main" id="{4B858809-1757-49D1-9271-99DD7CF4042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297613" y="4497388"/>
            <a:ext cx="109537" cy="215900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285" name="Text Box 20">
            <a:extLst>
              <a:ext uri="{FF2B5EF4-FFF2-40B4-BE49-F238E27FC236}">
                <a16:creationId xmlns="" xmlns:a16="http://schemas.microsoft.com/office/drawing/2014/main" id="{9ABB55F9-8145-4C52-A308-2BEF70B39A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7862" y="4335463"/>
            <a:ext cx="84427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40 ° </a:t>
            </a:r>
          </a:p>
        </p:txBody>
      </p:sp>
      <p:sp>
        <p:nvSpPr>
          <p:cNvPr id="54286" name="Text Box 22">
            <a:extLst>
              <a:ext uri="{FF2B5EF4-FFF2-40B4-BE49-F238E27FC236}">
                <a16:creationId xmlns="" xmlns:a16="http://schemas.microsoft.com/office/drawing/2014/main" id="{69BA407E-0FB2-4186-B9F2-388D0396E9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38613" y="4389438"/>
            <a:ext cx="8382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70 ° </a:t>
            </a:r>
          </a:p>
        </p:txBody>
      </p:sp>
      <p:sp>
        <p:nvSpPr>
          <p:cNvPr id="117783" name="Arc 23">
            <a:extLst>
              <a:ext uri="{FF2B5EF4-FFF2-40B4-BE49-F238E27FC236}">
                <a16:creationId xmlns="" xmlns:a16="http://schemas.microsoft.com/office/drawing/2014/main" id="{5338CA8A-ED5C-469F-9FA6-9E253E414A30}"/>
              </a:ext>
            </a:extLst>
          </p:cNvPr>
          <p:cNvSpPr>
            <a:spLocks noChangeArrowheads="1"/>
          </p:cNvSpPr>
          <p:nvPr/>
        </p:nvSpPr>
        <p:spPr bwMode="auto">
          <a:xfrm rot="8280988" flipV="1">
            <a:off x="4465638" y="3019426"/>
            <a:ext cx="247650" cy="314325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7784" name="Text Box 24">
            <a:extLst>
              <a:ext uri="{FF2B5EF4-FFF2-40B4-BE49-F238E27FC236}">
                <a16:creationId xmlns="" xmlns:a16="http://schemas.microsoft.com/office/drawing/2014/main" id="{314D22BF-327B-4295-A3A2-39C6944340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4813" y="3041651"/>
            <a:ext cx="37782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</a:p>
        </p:txBody>
      </p:sp>
      <p:sp>
        <p:nvSpPr>
          <p:cNvPr id="54289" name="Text Box 33">
            <a:extLst>
              <a:ext uri="{FF2B5EF4-FFF2-40B4-BE49-F238E27FC236}">
                <a16:creationId xmlns="" xmlns:a16="http://schemas.microsoft.com/office/drawing/2014/main" id="{C7D19262-6E1C-45B5-BBB6-DF75B133E6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0413" y="2932113"/>
            <a:ext cx="37941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</a:rPr>
              <a:t>●</a:t>
            </a:r>
          </a:p>
        </p:txBody>
      </p:sp>
      <p:sp>
        <p:nvSpPr>
          <p:cNvPr id="54290" name="Text Box 37">
            <a:extLst>
              <a:ext uri="{FF2B5EF4-FFF2-40B4-BE49-F238E27FC236}">
                <a16:creationId xmlns="" xmlns:a16="http://schemas.microsoft.com/office/drawing/2014/main" id="{A9CEB3DB-30D4-4558-916D-74019834C5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8738" y="4497388"/>
            <a:ext cx="3778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</a:rPr>
              <a:t>●</a:t>
            </a:r>
          </a:p>
        </p:txBody>
      </p:sp>
      <p:sp>
        <p:nvSpPr>
          <p:cNvPr id="54291" name="Text Box 39">
            <a:extLst>
              <a:ext uri="{FF2B5EF4-FFF2-40B4-BE49-F238E27FC236}">
                <a16:creationId xmlns="" xmlns:a16="http://schemas.microsoft.com/office/drawing/2014/main" id="{CFFE1A07-DB03-40B9-A3F5-6425D3610C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3513" y="4522788"/>
            <a:ext cx="37941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</a:rPr>
              <a:t>●</a:t>
            </a:r>
          </a:p>
        </p:txBody>
      </p:sp>
      <p:sp>
        <p:nvSpPr>
          <p:cNvPr id="117800" name="Line 40">
            <a:extLst>
              <a:ext uri="{FF2B5EF4-FFF2-40B4-BE49-F238E27FC236}">
                <a16:creationId xmlns="" xmlns:a16="http://schemas.microsoft.com/office/drawing/2014/main" id="{F83A173E-5319-4588-B713-F0CFF7C79581}"/>
              </a:ext>
            </a:extLst>
          </p:cNvPr>
          <p:cNvSpPr>
            <a:spLocks noChangeShapeType="1"/>
          </p:cNvSpPr>
          <p:nvPr/>
        </p:nvSpPr>
        <p:spPr bwMode="auto">
          <a:xfrm>
            <a:off x="4732338" y="3094038"/>
            <a:ext cx="1943100" cy="16192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7801" name="Line 41">
            <a:extLst>
              <a:ext uri="{FF2B5EF4-FFF2-40B4-BE49-F238E27FC236}">
                <a16:creationId xmlns="" xmlns:a16="http://schemas.microsoft.com/office/drawing/2014/main" id="{3B6A574C-040D-4420-A02D-795FAC72B5A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030663" y="3095626"/>
            <a:ext cx="701675" cy="16192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4294" name="图片 4" descr="t0119dc8eddaaf29617">
            <a:extLst>
              <a:ext uri="{FF2B5EF4-FFF2-40B4-BE49-F238E27FC236}">
                <a16:creationId xmlns="" xmlns:a16="http://schemas.microsoft.com/office/drawing/2014/main" id="{866A26F0-7E6D-4F8E-9BE0-56B9B61AF1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8963" y="3840163"/>
            <a:ext cx="874712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95" name="图片 5" descr="t01132fbd98e6340ff6">
            <a:extLst>
              <a:ext uri="{FF2B5EF4-FFF2-40B4-BE49-F238E27FC236}">
                <a16:creationId xmlns="" xmlns:a16="http://schemas.microsoft.com/office/drawing/2014/main" id="{382A90C3-3405-458D-9861-AA6FD6871A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863" y="3362326"/>
            <a:ext cx="1154112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96" name="Text Box 5">
            <a:extLst>
              <a:ext uri="{FF2B5EF4-FFF2-40B4-BE49-F238E27FC236}">
                <a16:creationId xmlns="" xmlns:a16="http://schemas.microsoft.com/office/drawing/2014/main" id="{F5FA4BE0-833B-4A05-BE40-A0AD6A6636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458" y="943948"/>
            <a:ext cx="8487206" cy="185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          发现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懒羊羊独自在</a:t>
            </a:r>
            <a:r>
              <a:rPr lang="en-US" altLang="zh-CN" sz="2200" b="1" i="1" dirty="0">
                <a:latin typeface="+mn-lt"/>
                <a:ea typeface="楷体" panose="02010609060101010101" pitchFamily="49" charset="-122"/>
              </a:rPr>
              <a:t>O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处游玩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后，灰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太狼打算用迂回的方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式，先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从</a:t>
            </a:r>
            <a:r>
              <a:rPr lang="en-US" altLang="zh-CN" sz="22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前进到</a:t>
            </a:r>
            <a:r>
              <a:rPr lang="en-US" altLang="zh-CN" sz="22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处，然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后再折回到</a:t>
            </a:r>
            <a:r>
              <a:rPr lang="en-US" altLang="zh-CN" sz="22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处截住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懒羊羊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返回羊村的去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路，红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太狼则直接在</a:t>
            </a:r>
            <a:r>
              <a:rPr lang="en-US" altLang="zh-CN" sz="22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处拦截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懒羊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羊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，已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知∠</a:t>
            </a:r>
            <a:r>
              <a:rPr lang="en-US" altLang="zh-CN" sz="2200" b="1" i="1" dirty="0">
                <a:latin typeface="+mn-lt"/>
                <a:ea typeface="楷体" panose="02010609060101010101" pitchFamily="49" charset="-122"/>
              </a:rPr>
              <a:t>BAC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=40° 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， 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2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=70°.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灰太狼从</a:t>
            </a:r>
            <a:r>
              <a:rPr lang="en-US" altLang="zh-CN" sz="22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处要转多少度角才能直达</a:t>
            </a:r>
            <a:r>
              <a:rPr lang="en-US" altLang="zh-CN" sz="22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处？</a:t>
            </a:r>
          </a:p>
        </p:txBody>
      </p:sp>
      <p:pic>
        <p:nvPicPr>
          <p:cNvPr id="2" name="图片 1" descr="t015767f92ecc05381e">
            <a:extLst>
              <a:ext uri="{FF2B5EF4-FFF2-40B4-BE49-F238E27FC236}">
                <a16:creationId xmlns="" xmlns:a16="http://schemas.microsoft.com/office/drawing/2014/main" id="{9CC5E885-3B16-4852-B65A-A6DD03ED82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162" y="3784601"/>
            <a:ext cx="102552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4298" name="组合 2">
            <a:extLst>
              <a:ext uri="{FF2B5EF4-FFF2-40B4-BE49-F238E27FC236}">
                <a16:creationId xmlns="" xmlns:a16="http://schemas.microsoft.com/office/drawing/2014/main" id="{24F10BDA-27F8-4B6A-BBC6-A2B83676CEA0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22443"/>
            <a:ext cx="2006600" cy="477837"/>
            <a:chOff x="123" y="40"/>
            <a:chExt cx="3160" cy="752"/>
          </a:xfrm>
        </p:grpSpPr>
        <p:cxnSp>
          <p:nvCxnSpPr>
            <p:cNvPr id="24" name="直线连接符 23">
              <a:extLst>
                <a:ext uri="{FF2B5EF4-FFF2-40B4-BE49-F238E27FC236}">
                  <a16:creationId xmlns="" xmlns:a16="http://schemas.microsoft.com/office/drawing/2014/main" id="{DFDADDE5-DF9C-4922-BA69-356BCA58FD6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4300" name="文本框 18">
              <a:extLst>
                <a:ext uri="{FF2B5EF4-FFF2-40B4-BE49-F238E27FC236}">
                  <a16:creationId xmlns="" xmlns:a16="http://schemas.microsoft.com/office/drawing/2014/main" id="{A864A930-E3CC-45FE-B387-AB0C342DC3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7" name="Freeform 74">
              <a:extLst>
                <a:ext uri="{FF2B5EF4-FFF2-40B4-BE49-F238E27FC236}">
                  <a16:creationId xmlns="" xmlns:a16="http://schemas.microsoft.com/office/drawing/2014/main" id="{7BA6E1F5-A060-481B-A5D5-ECDFE47173D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4302" name="组合 4">
            <a:extLst>
              <a:ext uri="{FF2B5EF4-FFF2-40B4-BE49-F238E27FC236}">
                <a16:creationId xmlns="" xmlns:a16="http://schemas.microsoft.com/office/drawing/2014/main" id="{8E2D907F-AD24-421C-9922-A2FDA7835437}"/>
              </a:ext>
            </a:extLst>
          </p:cNvPr>
          <p:cNvGrpSpPr>
            <a:grpSpLocks/>
          </p:cNvGrpSpPr>
          <p:nvPr/>
        </p:nvGrpSpPr>
        <p:grpSpPr bwMode="auto">
          <a:xfrm>
            <a:off x="1906046" y="561902"/>
            <a:ext cx="1685925" cy="409790"/>
            <a:chOff x="3485" y="1168"/>
            <a:chExt cx="2654" cy="644"/>
          </a:xfrm>
        </p:grpSpPr>
        <p:sp>
          <p:nvSpPr>
            <p:cNvPr id="6" name="圆角矩形 5">
              <a:extLst>
                <a:ext uri="{FF2B5EF4-FFF2-40B4-BE49-F238E27FC236}">
                  <a16:creationId xmlns="" xmlns:a16="http://schemas.microsoft.com/office/drawing/2014/main" id="{08A9C506-2563-47F4-B08E-F64922E7E3FF}"/>
                </a:ext>
              </a:extLst>
            </p:cNvPr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b="1" dirty="0">
                <a:ea typeface="黑体" panose="02010609060101010101" pitchFamily="49" charset="-122"/>
              </a:endParaRPr>
            </a:p>
          </p:txBody>
        </p:sp>
        <p:sp>
          <p:nvSpPr>
            <p:cNvPr id="54304" name="矩形 1">
              <a:extLst>
                <a:ext uri="{FF2B5EF4-FFF2-40B4-BE49-F238E27FC236}">
                  <a16:creationId xmlns="" xmlns:a16="http://schemas.microsoft.com/office/drawing/2014/main" id="{CD7C3FCE-2F98-4643-BD36-73362D4574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54305" name="文本框 6151">
            <a:extLst>
              <a:ext uri="{FF2B5EF4-FFF2-40B4-BE49-F238E27FC236}">
                <a16:creationId xmlns="" xmlns:a16="http://schemas.microsoft.com/office/drawing/2014/main" id="{19B54ED9-64A5-4F30-921C-42BA383056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2369" y="536610"/>
            <a:ext cx="29690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三角形的外角的概念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33 -0.02439 L -0.24566 -0.3179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1667" y="-1469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60494E-6 L -0.08333 -0.0030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167" y="-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566 -0.3179 L -0.33177 -0.0058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306" y="155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7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17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500"/>
                                        <p:tgtEl>
                                          <p:spTgt spid="117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8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1">
            <a:extLst>
              <a:ext uri="{FF2B5EF4-FFF2-40B4-BE49-F238E27FC236}">
                <a16:creationId xmlns="" xmlns:a16="http://schemas.microsoft.com/office/drawing/2014/main" id="{6B1D979C-B985-42D5-958B-DBC669A21A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9850" y="477838"/>
            <a:ext cx="6786563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利用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“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三角形的内角和为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180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°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”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来求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BCD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，你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会吗？</a:t>
            </a:r>
            <a:endParaRPr lang="en-US" altLang="zh-CN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Text Box 11">
            <a:extLst>
              <a:ext uri="{FF2B5EF4-FFF2-40B4-BE49-F238E27FC236}">
                <a16:creationId xmlns="" xmlns:a16="http://schemas.microsoft.com/office/drawing/2014/main" id="{3B8305D6-5709-494A-B544-D719EA6F38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66" y="4226784"/>
            <a:ext cx="7983508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像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这样的角有什么特征吗？试猜想它的性质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3" name="图片 2" descr="871632057_924310479.310x310">
            <a:extLst>
              <a:ext uri="{FF2B5EF4-FFF2-40B4-BE49-F238E27FC236}">
                <a16:creationId xmlns="" xmlns:a16="http://schemas.microsoft.com/office/drawing/2014/main" id="{27BDE3F0-7B34-4AFC-AAB2-315186764A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1675" y="1703388"/>
            <a:ext cx="873125" cy="112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0" name="Line 6">
            <a:extLst>
              <a:ext uri="{FF2B5EF4-FFF2-40B4-BE49-F238E27FC236}">
                <a16:creationId xmlns="" xmlns:a16="http://schemas.microsoft.com/office/drawing/2014/main" id="{D42A2C1B-C747-4E60-A16D-EB789E20FC57}"/>
              </a:ext>
            </a:extLst>
          </p:cNvPr>
          <p:cNvSpPr>
            <a:spLocks noChangeShapeType="1"/>
          </p:cNvSpPr>
          <p:nvPr/>
        </p:nvSpPr>
        <p:spPr bwMode="auto">
          <a:xfrm>
            <a:off x="1258888" y="2792413"/>
            <a:ext cx="5362575" cy="0"/>
          </a:xfrm>
          <a:prstGeom prst="line">
            <a:avLst/>
          </a:prstGeom>
          <a:noFill/>
          <a:ln w="381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1" name="Line 7">
            <a:extLst>
              <a:ext uri="{FF2B5EF4-FFF2-40B4-BE49-F238E27FC236}">
                <a16:creationId xmlns="" xmlns:a16="http://schemas.microsoft.com/office/drawing/2014/main" id="{6CBCA884-AAD3-4720-A3B3-8A6C96DE5F4A}"/>
              </a:ext>
            </a:extLst>
          </p:cNvPr>
          <p:cNvSpPr>
            <a:spLocks noChangeShapeType="1"/>
          </p:cNvSpPr>
          <p:nvPr/>
        </p:nvSpPr>
        <p:spPr bwMode="auto">
          <a:xfrm>
            <a:off x="4408488" y="955675"/>
            <a:ext cx="2214562" cy="1836738"/>
          </a:xfrm>
          <a:prstGeom prst="line">
            <a:avLst/>
          </a:prstGeom>
          <a:noFill/>
          <a:ln w="381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2" name="Line 8">
            <a:extLst>
              <a:ext uri="{FF2B5EF4-FFF2-40B4-BE49-F238E27FC236}">
                <a16:creationId xmlns="" xmlns:a16="http://schemas.microsoft.com/office/drawing/2014/main" id="{94D4A7FD-EBEE-49DA-B141-480A5D2EF86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76688" y="1173163"/>
            <a:ext cx="701675" cy="1619250"/>
          </a:xfrm>
          <a:prstGeom prst="line">
            <a:avLst/>
          </a:prstGeom>
          <a:noFill/>
          <a:ln w="381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3" name="Text Box 9">
            <a:extLst>
              <a:ext uri="{FF2B5EF4-FFF2-40B4-BE49-F238E27FC236}">
                <a16:creationId xmlns="" xmlns:a16="http://schemas.microsoft.com/office/drawing/2014/main" id="{0FC8CC47-8144-45B3-8041-EBE0DEBC23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5225" y="2846388"/>
            <a:ext cx="37941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i="1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</a:p>
        </p:txBody>
      </p:sp>
      <p:sp>
        <p:nvSpPr>
          <p:cNvPr id="55304" name="Text Box 10">
            <a:extLst>
              <a:ext uri="{FF2B5EF4-FFF2-40B4-BE49-F238E27FC236}">
                <a16:creationId xmlns="" xmlns:a16="http://schemas.microsoft.com/office/drawing/2014/main" id="{422148E4-9155-48DC-B3C7-199BD8DDFA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1925" y="747713"/>
            <a:ext cx="37941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i="1"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</a:p>
        </p:txBody>
      </p:sp>
      <p:sp>
        <p:nvSpPr>
          <p:cNvPr id="55305" name="Text Box 11">
            <a:extLst>
              <a:ext uri="{FF2B5EF4-FFF2-40B4-BE49-F238E27FC236}">
                <a16:creationId xmlns="" xmlns:a16="http://schemas.microsoft.com/office/drawing/2014/main" id="{4B41BC0A-B7A9-4B9E-B88C-6C3BA6E431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6313" y="847725"/>
            <a:ext cx="43338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i="1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</a:p>
        </p:txBody>
      </p:sp>
      <p:sp>
        <p:nvSpPr>
          <p:cNvPr id="55306" name="Text Box 12">
            <a:extLst>
              <a:ext uri="{FF2B5EF4-FFF2-40B4-BE49-F238E27FC236}">
                <a16:creationId xmlns="" xmlns:a16="http://schemas.microsoft.com/office/drawing/2014/main" id="{1AF8664A-E84E-4088-90B7-FA707D712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9538" y="2846388"/>
            <a:ext cx="3794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i="1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</a:p>
        </p:txBody>
      </p:sp>
      <p:sp>
        <p:nvSpPr>
          <p:cNvPr id="55307" name="Text Box 13">
            <a:extLst>
              <a:ext uri="{FF2B5EF4-FFF2-40B4-BE49-F238E27FC236}">
                <a16:creationId xmlns="" xmlns:a16="http://schemas.microsoft.com/office/drawing/2014/main" id="{E0E09284-16F1-4D6F-8FDC-0CBC66FD3C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5013" y="2857500"/>
            <a:ext cx="3778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i="1">
                <a:latin typeface="Times New Roman" panose="02020603050405020304" pitchFamily="18" charset="0"/>
                <a:ea typeface="黑体" panose="02010609060101010101" pitchFamily="49" charset="-122"/>
              </a:rPr>
              <a:t>O</a:t>
            </a:r>
          </a:p>
        </p:txBody>
      </p:sp>
      <p:sp>
        <p:nvSpPr>
          <p:cNvPr id="55308" name="Text Box 14">
            <a:extLst>
              <a:ext uri="{FF2B5EF4-FFF2-40B4-BE49-F238E27FC236}">
                <a16:creationId xmlns="" xmlns:a16="http://schemas.microsoft.com/office/drawing/2014/main" id="{4FFF7730-C9E0-467C-BB47-6C74AE2C20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4388" y="2601913"/>
            <a:ext cx="37782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</a:rPr>
              <a:t>●</a:t>
            </a:r>
          </a:p>
        </p:txBody>
      </p:sp>
      <p:sp>
        <p:nvSpPr>
          <p:cNvPr id="55309" name="Arc 17">
            <a:extLst>
              <a:ext uri="{FF2B5EF4-FFF2-40B4-BE49-F238E27FC236}">
                <a16:creationId xmlns="" xmlns:a16="http://schemas.microsoft.com/office/drawing/2014/main" id="{5BA85B9C-9377-461F-BBEE-411E674F17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4638" y="2576513"/>
            <a:ext cx="53975" cy="215900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10" name="Arc 18">
            <a:extLst>
              <a:ext uri="{FF2B5EF4-FFF2-40B4-BE49-F238E27FC236}">
                <a16:creationId xmlns="" xmlns:a16="http://schemas.microsoft.com/office/drawing/2014/main" id="{D6C95AD7-8F34-4DE9-B663-8A7A91AF708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243638" y="2576513"/>
            <a:ext cx="109537" cy="215900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11" name="Text Box 20">
            <a:extLst>
              <a:ext uri="{FF2B5EF4-FFF2-40B4-BE49-F238E27FC236}">
                <a16:creationId xmlns="" xmlns:a16="http://schemas.microsoft.com/office/drawing/2014/main" id="{AAD59235-1179-4B97-BC5E-4101E07DFC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3888" y="2414588"/>
            <a:ext cx="84791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40 ° </a:t>
            </a:r>
          </a:p>
        </p:txBody>
      </p:sp>
      <p:sp>
        <p:nvSpPr>
          <p:cNvPr id="55312" name="Text Box 22">
            <a:extLst>
              <a:ext uri="{FF2B5EF4-FFF2-40B4-BE49-F238E27FC236}">
                <a16:creationId xmlns="" xmlns:a16="http://schemas.microsoft.com/office/drawing/2014/main" id="{D316A4FC-3398-45A6-B87B-AAAD3C6A8E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84638" y="2468563"/>
            <a:ext cx="8382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70 ° </a:t>
            </a:r>
          </a:p>
        </p:txBody>
      </p:sp>
      <p:sp>
        <p:nvSpPr>
          <p:cNvPr id="117783" name="Arc 23">
            <a:extLst>
              <a:ext uri="{FF2B5EF4-FFF2-40B4-BE49-F238E27FC236}">
                <a16:creationId xmlns="" xmlns:a16="http://schemas.microsoft.com/office/drawing/2014/main" id="{95F0F82F-CB58-4957-B451-387597A29DD5}"/>
              </a:ext>
            </a:extLst>
          </p:cNvPr>
          <p:cNvSpPr>
            <a:spLocks noChangeArrowheads="1"/>
          </p:cNvSpPr>
          <p:nvPr/>
        </p:nvSpPr>
        <p:spPr bwMode="auto">
          <a:xfrm rot="8280988" flipV="1">
            <a:off x="4411663" y="1098550"/>
            <a:ext cx="247650" cy="312738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7784" name="Text Box 24">
            <a:extLst>
              <a:ext uri="{FF2B5EF4-FFF2-40B4-BE49-F238E27FC236}">
                <a16:creationId xmlns="" xmlns:a16="http://schemas.microsoft.com/office/drawing/2014/main" id="{83CB3B52-8813-4ED9-82DA-0522861E23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0838" y="1119188"/>
            <a:ext cx="37782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</a:p>
        </p:txBody>
      </p:sp>
      <p:sp>
        <p:nvSpPr>
          <p:cNvPr id="55315" name="Text Box 33">
            <a:extLst>
              <a:ext uri="{FF2B5EF4-FFF2-40B4-BE49-F238E27FC236}">
                <a16:creationId xmlns="" xmlns:a16="http://schemas.microsoft.com/office/drawing/2014/main" id="{93C7CE97-C172-4816-B359-5FAA6F7E9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6438" y="1011238"/>
            <a:ext cx="3794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</a:rPr>
              <a:t>●</a:t>
            </a:r>
          </a:p>
        </p:txBody>
      </p:sp>
      <p:sp>
        <p:nvSpPr>
          <p:cNvPr id="55316" name="Text Box 37">
            <a:extLst>
              <a:ext uri="{FF2B5EF4-FFF2-40B4-BE49-F238E27FC236}">
                <a16:creationId xmlns="" xmlns:a16="http://schemas.microsoft.com/office/drawing/2014/main" id="{04AFE7FF-A7A2-4081-AF07-7213DA6973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4763" y="2576513"/>
            <a:ext cx="37782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</a:rPr>
              <a:t>●</a:t>
            </a:r>
          </a:p>
        </p:txBody>
      </p:sp>
      <p:sp>
        <p:nvSpPr>
          <p:cNvPr id="55317" name="Text Box 39">
            <a:extLst>
              <a:ext uri="{FF2B5EF4-FFF2-40B4-BE49-F238E27FC236}">
                <a16:creationId xmlns="" xmlns:a16="http://schemas.microsoft.com/office/drawing/2014/main" id="{627DA2A6-B100-4BD2-A374-D04B9133C2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9538" y="2601913"/>
            <a:ext cx="3794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</a:rPr>
              <a:t>●</a:t>
            </a:r>
          </a:p>
        </p:txBody>
      </p:sp>
      <p:sp>
        <p:nvSpPr>
          <p:cNvPr id="117800" name="Line 40">
            <a:extLst>
              <a:ext uri="{FF2B5EF4-FFF2-40B4-BE49-F238E27FC236}">
                <a16:creationId xmlns="" xmlns:a16="http://schemas.microsoft.com/office/drawing/2014/main" id="{63C574FF-2DCE-4224-A959-70FDA7E6726F}"/>
              </a:ext>
            </a:extLst>
          </p:cNvPr>
          <p:cNvSpPr>
            <a:spLocks noChangeShapeType="1"/>
          </p:cNvSpPr>
          <p:nvPr/>
        </p:nvSpPr>
        <p:spPr bwMode="auto">
          <a:xfrm>
            <a:off x="4678363" y="1173163"/>
            <a:ext cx="1943100" cy="16192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7801" name="Line 41">
            <a:extLst>
              <a:ext uri="{FF2B5EF4-FFF2-40B4-BE49-F238E27FC236}">
                <a16:creationId xmlns="" xmlns:a16="http://schemas.microsoft.com/office/drawing/2014/main" id="{198B687E-EC78-4025-AE19-9066A5F527B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79863" y="1201738"/>
            <a:ext cx="700087" cy="16192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5320" name="图片 4" descr="t0119dc8eddaaf29617">
            <a:extLst>
              <a:ext uri="{FF2B5EF4-FFF2-40B4-BE49-F238E27FC236}">
                <a16:creationId xmlns="" xmlns:a16="http://schemas.microsoft.com/office/drawing/2014/main" id="{CB0193A6-7DF3-4710-8E6F-2A54B9E5E4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988" y="1917700"/>
            <a:ext cx="874712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21" name="图片 5" descr="t01132fbd98e6340ff6">
            <a:extLst>
              <a:ext uri="{FF2B5EF4-FFF2-40B4-BE49-F238E27FC236}">
                <a16:creationId xmlns="" xmlns:a16="http://schemas.microsoft.com/office/drawing/2014/main" id="{0918282A-E114-4A77-A931-0C1EDAC36E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441450"/>
            <a:ext cx="1154112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t015767f92ecc05381e">
            <a:extLst>
              <a:ext uri="{FF2B5EF4-FFF2-40B4-BE49-F238E27FC236}">
                <a16:creationId xmlns="" xmlns:a16="http://schemas.microsoft.com/office/drawing/2014/main" id="{9AE2B6E4-0EBE-48B8-9132-334C4ECF27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763" y="1865313"/>
            <a:ext cx="1025525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1">
            <a:extLst>
              <a:ext uri="{FF2B5EF4-FFF2-40B4-BE49-F238E27FC236}">
                <a16:creationId xmlns="" xmlns:a16="http://schemas.microsoft.com/office/drawing/2014/main" id="{8CE82724-532B-4182-9857-0B41CB2275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526" y="3205163"/>
            <a:ext cx="7917547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由三角形内角和易得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BCA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=180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°－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CBA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=70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°，所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以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BCD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180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°－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BCA=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110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°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.</a:t>
            </a:r>
          </a:p>
        </p:txBody>
      </p:sp>
      <p:grpSp>
        <p:nvGrpSpPr>
          <p:cNvPr id="38" name="组合 2">
            <a:extLst>
              <a:ext uri="{FF2B5EF4-FFF2-40B4-BE49-F238E27FC236}">
                <a16:creationId xmlns="" xmlns:a16="http://schemas.microsoft.com/office/drawing/2014/main" id="{24F10BDA-27F8-4B6A-BBC6-A2B83676CEA0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22443"/>
            <a:ext cx="2006600" cy="477837"/>
            <a:chOff x="123" y="40"/>
            <a:chExt cx="3160" cy="752"/>
          </a:xfrm>
        </p:grpSpPr>
        <p:cxnSp>
          <p:nvCxnSpPr>
            <p:cNvPr id="39" name="直线连接符 23">
              <a:extLst>
                <a:ext uri="{FF2B5EF4-FFF2-40B4-BE49-F238E27FC236}">
                  <a16:creationId xmlns="" xmlns:a16="http://schemas.microsoft.com/office/drawing/2014/main" id="{DFDADDE5-DF9C-4922-BA69-356BCA58FD6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18">
              <a:extLst>
                <a:ext uri="{FF2B5EF4-FFF2-40B4-BE49-F238E27FC236}">
                  <a16:creationId xmlns="" xmlns:a16="http://schemas.microsoft.com/office/drawing/2014/main" id="{A864A930-E3CC-45FE-B387-AB0C342DC3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41" name="Freeform 74">
              <a:extLst>
                <a:ext uri="{FF2B5EF4-FFF2-40B4-BE49-F238E27FC236}">
                  <a16:creationId xmlns="" xmlns:a16="http://schemas.microsoft.com/office/drawing/2014/main" id="{7BA6E1F5-A060-481B-A5D5-ECDFE47173D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32099E-6 L -0.24392 -0.290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2205" y="-1450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0 L -0.07587 0.0040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802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934 -0.30741 L -0.36423 -0.007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253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7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17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500"/>
                                        <p:tgtEl>
                                          <p:spTgt spid="117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7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">
                                            <p:txEl>
                                              <p:charRg st="27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7784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1">
            <a:extLst>
              <a:ext uri="{FF2B5EF4-FFF2-40B4-BE49-F238E27FC236}">
                <a16:creationId xmlns="" xmlns:a16="http://schemas.microsoft.com/office/drawing/2014/main" id="{69FFF5EF-77F4-42E2-82F6-FCF293F03B94}"/>
              </a:ext>
            </a:extLst>
          </p:cNvPr>
          <p:cNvSpPr/>
          <p:nvPr/>
        </p:nvSpPr>
        <p:spPr>
          <a:xfrm>
            <a:off x="941223" y="541239"/>
            <a:ext cx="7966404" cy="230832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400" noProof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定义</a:t>
            </a:r>
            <a:endParaRPr lang="zh-CN" altLang="en-US" sz="2400" noProof="1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noProof="1" smtClean="0">
                <a:latin typeface="+mn-lt"/>
                <a:cs typeface="+mn-ea"/>
              </a:rPr>
              <a:t>         如图，把</a:t>
            </a:r>
            <a:r>
              <a:rPr lang="zh-CN" altLang="en-US" sz="2400" b="1" noProof="1">
                <a:latin typeface="+mn-lt"/>
                <a:cs typeface="+mn-ea"/>
              </a:rPr>
              <a:t>△</a:t>
            </a:r>
            <a:r>
              <a:rPr lang="en-US" altLang="zh-CN" sz="2400" b="1" i="1" noProof="1">
                <a:latin typeface="+mn-lt"/>
                <a:cs typeface="+mn-ea"/>
              </a:rPr>
              <a:t>ABC</a:t>
            </a:r>
            <a:r>
              <a:rPr lang="zh-CN" altLang="en-US" sz="2400" b="1" noProof="1">
                <a:latin typeface="+mn-lt"/>
                <a:cs typeface="+mn-ea"/>
              </a:rPr>
              <a:t>的一边</a:t>
            </a:r>
            <a:r>
              <a:rPr lang="en-US" altLang="zh-CN" sz="2400" b="1" i="1" noProof="1">
                <a:latin typeface="+mn-lt"/>
                <a:cs typeface="+mn-ea"/>
              </a:rPr>
              <a:t>BC</a:t>
            </a:r>
            <a:r>
              <a:rPr lang="zh-CN" altLang="en-US" sz="2400" b="1" noProof="1">
                <a:latin typeface="+mn-lt"/>
                <a:cs typeface="+mn-ea"/>
              </a:rPr>
              <a:t>延</a:t>
            </a:r>
            <a:r>
              <a:rPr lang="zh-CN" altLang="en-US" sz="2400" b="1" noProof="1" smtClean="0">
                <a:latin typeface="+mn-lt"/>
                <a:cs typeface="+mn-ea"/>
              </a:rPr>
              <a:t>长，得</a:t>
            </a:r>
            <a:r>
              <a:rPr lang="zh-CN" altLang="en-US" sz="2400" b="1" noProof="1">
                <a:latin typeface="+mn-lt"/>
                <a:cs typeface="+mn-ea"/>
              </a:rPr>
              <a:t>到∠</a:t>
            </a:r>
            <a:r>
              <a:rPr lang="en-US" altLang="zh-CN" sz="2400" b="1" i="1" noProof="1" smtClean="0">
                <a:latin typeface="+mn-lt"/>
                <a:cs typeface="+mn-ea"/>
              </a:rPr>
              <a:t>ACD</a:t>
            </a:r>
            <a:r>
              <a:rPr lang="zh-CN" altLang="en-US" sz="2400" b="1" noProof="1" smtClean="0">
                <a:latin typeface="+mn-lt"/>
                <a:cs typeface="+mn-ea"/>
              </a:rPr>
              <a:t>，像</a:t>
            </a:r>
            <a:r>
              <a:rPr lang="zh-CN" altLang="en-US" sz="2400" b="1" noProof="1">
                <a:latin typeface="+mn-lt"/>
                <a:cs typeface="+mn-ea"/>
              </a:rPr>
              <a:t>这</a:t>
            </a:r>
            <a:r>
              <a:rPr lang="zh-CN" altLang="en-US" sz="2400" b="1" noProof="1" smtClean="0">
                <a:latin typeface="+mn-lt"/>
                <a:cs typeface="+mn-ea"/>
              </a:rPr>
              <a:t>样，三</a:t>
            </a:r>
            <a:r>
              <a:rPr lang="zh-CN" altLang="en-US" sz="2400" b="1" noProof="1">
                <a:latin typeface="+mn-lt"/>
                <a:cs typeface="+mn-ea"/>
              </a:rPr>
              <a:t>角形的一边与另一边的</a:t>
            </a:r>
            <a:r>
              <a:rPr lang="zh-CN" altLang="en-US" sz="2400" b="1" noProof="1">
                <a:solidFill>
                  <a:srgbClr val="FF0000"/>
                </a:solidFill>
                <a:latin typeface="+mn-lt"/>
                <a:cs typeface="+mn-ea"/>
              </a:rPr>
              <a:t>延长线</a:t>
            </a:r>
            <a:r>
              <a:rPr lang="zh-CN" altLang="en-US" sz="2400" b="1" noProof="1">
                <a:latin typeface="+mn-lt"/>
                <a:cs typeface="+mn-ea"/>
              </a:rPr>
              <a:t>组成的</a:t>
            </a:r>
            <a:r>
              <a:rPr lang="zh-CN" altLang="en-US" sz="2400" b="1" noProof="1" smtClean="0">
                <a:latin typeface="+mn-lt"/>
                <a:cs typeface="+mn-ea"/>
              </a:rPr>
              <a:t>角，叫</a:t>
            </a:r>
            <a:r>
              <a:rPr lang="zh-CN" altLang="en-US" sz="2400" b="1" noProof="1">
                <a:latin typeface="+mn-lt"/>
                <a:cs typeface="+mn-ea"/>
              </a:rPr>
              <a:t>做</a:t>
            </a:r>
            <a:r>
              <a:rPr lang="zh-CN" altLang="en-US" sz="2400" b="1" noProof="1">
                <a:solidFill>
                  <a:srgbClr val="FF0000"/>
                </a:solidFill>
                <a:latin typeface="+mn-lt"/>
                <a:cs typeface="+mn-ea"/>
              </a:rPr>
              <a:t>三角形的外角</a:t>
            </a:r>
            <a:r>
              <a:rPr lang="en-US" altLang="zh-CN" sz="2400" b="1" noProof="1">
                <a:latin typeface="+mn-lt"/>
                <a:cs typeface="+mn-ea"/>
              </a:rPr>
              <a:t>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38E1CE6E-0E3D-4C66-B65E-DB3811EAC7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3975" y="4122738"/>
            <a:ext cx="38814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ACD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是△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的一个外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角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6323" name="Line 29">
            <a:extLst>
              <a:ext uri="{FF2B5EF4-FFF2-40B4-BE49-F238E27FC236}">
                <a16:creationId xmlns="" xmlns:a16="http://schemas.microsoft.com/office/drawing/2014/main" id="{A8D31358-290E-4859-BA6D-53030A2315E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106738" y="2849563"/>
            <a:ext cx="1249362" cy="86042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56324" name="Line 30">
            <a:extLst>
              <a:ext uri="{FF2B5EF4-FFF2-40B4-BE49-F238E27FC236}">
                <a16:creationId xmlns="" xmlns:a16="http://schemas.microsoft.com/office/drawing/2014/main" id="{11F415C1-04C9-4A59-B99F-8C2A0F633A5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106738" y="3698875"/>
            <a:ext cx="1868487" cy="11113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56325" name="Line 31">
            <a:extLst>
              <a:ext uri="{FF2B5EF4-FFF2-40B4-BE49-F238E27FC236}">
                <a16:creationId xmlns="" xmlns:a16="http://schemas.microsoft.com/office/drawing/2014/main" id="{E859FF15-9F1F-4C43-9918-032598C0B1A5}"/>
              </a:ext>
            </a:extLst>
          </p:cNvPr>
          <p:cNvSpPr>
            <a:spLocks noChangeShapeType="1"/>
          </p:cNvSpPr>
          <p:nvPr/>
        </p:nvSpPr>
        <p:spPr bwMode="auto">
          <a:xfrm>
            <a:off x="4356100" y="2849563"/>
            <a:ext cx="619125" cy="849312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56326" name="Rectangle 32">
            <a:extLst>
              <a:ext uri="{FF2B5EF4-FFF2-40B4-BE49-F238E27FC236}">
                <a16:creationId xmlns="" xmlns:a16="http://schemas.microsoft.com/office/drawing/2014/main" id="{5C59BE56-0C88-4DB1-8782-B723D550CE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4425" y="3744913"/>
            <a:ext cx="177800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i="1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</a:p>
        </p:txBody>
      </p:sp>
      <p:sp>
        <p:nvSpPr>
          <p:cNvPr id="56327" name="Rectangle 33">
            <a:extLst>
              <a:ext uri="{FF2B5EF4-FFF2-40B4-BE49-F238E27FC236}">
                <a16:creationId xmlns="" xmlns:a16="http://schemas.microsoft.com/office/drawing/2014/main" id="{5C273941-06C5-49F4-A002-99178F314F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7513" y="3649663"/>
            <a:ext cx="17953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i="1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</a:p>
        </p:txBody>
      </p:sp>
      <p:sp>
        <p:nvSpPr>
          <p:cNvPr id="56328" name="Rectangle 34">
            <a:extLst>
              <a:ext uri="{FF2B5EF4-FFF2-40B4-BE49-F238E27FC236}">
                <a16:creationId xmlns="" xmlns:a16="http://schemas.microsoft.com/office/drawing/2014/main" id="{51E53EDB-F812-4E16-9362-C664379481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7363" y="2562225"/>
            <a:ext cx="17953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i="1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</a:p>
        </p:txBody>
      </p:sp>
      <p:sp>
        <p:nvSpPr>
          <p:cNvPr id="29713" name="Line 25">
            <a:extLst>
              <a:ext uri="{FF2B5EF4-FFF2-40B4-BE49-F238E27FC236}">
                <a16:creationId xmlns="" xmlns:a16="http://schemas.microsoft.com/office/drawing/2014/main" id="{CAA8E93F-F1B0-4BC5-8EE2-8351CBD0BD24}"/>
              </a:ext>
            </a:extLst>
          </p:cNvPr>
          <p:cNvSpPr>
            <a:spLocks noChangeShapeType="1"/>
          </p:cNvSpPr>
          <p:nvPr/>
        </p:nvSpPr>
        <p:spPr bwMode="auto">
          <a:xfrm>
            <a:off x="4967288" y="3687763"/>
            <a:ext cx="703262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29714" name="Text Box 26">
            <a:extLst>
              <a:ext uri="{FF2B5EF4-FFF2-40B4-BE49-F238E27FC236}">
                <a16:creationId xmlns="" xmlns:a16="http://schemas.microsoft.com/office/drawing/2014/main" id="{956821E3-5284-401B-A7BF-CA00A13DF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7363" y="3617913"/>
            <a:ext cx="470480" cy="392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6921" tIns="34528" rIns="136921" bIns="34528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i="1"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</a:p>
        </p:txBody>
      </p:sp>
      <p:sp>
        <p:nvSpPr>
          <p:cNvPr id="23" name="弧形 22">
            <a:extLst>
              <a:ext uri="{FF2B5EF4-FFF2-40B4-BE49-F238E27FC236}">
                <a16:creationId xmlns="" xmlns:a16="http://schemas.microsoft.com/office/drawing/2014/main" id="{C3749A48-5D70-4420-AF9D-26E467C3B2C8}"/>
              </a:ext>
            </a:extLst>
          </p:cNvPr>
          <p:cNvSpPr/>
          <p:nvPr/>
        </p:nvSpPr>
        <p:spPr>
          <a:xfrm>
            <a:off x="4708525" y="3589338"/>
            <a:ext cx="377825" cy="214312"/>
          </a:xfrm>
          <a:prstGeom prst="arc">
            <a:avLst/>
          </a:prstGeom>
          <a:ln w="317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endParaRPr lang="zh-CN" altLang="en-US" sz="2100" b="1">
              <a:ea typeface="黑体" panose="02010600030101010101" pitchFamily="2" charset="-122"/>
            </a:endParaRPr>
          </a:p>
        </p:txBody>
      </p:sp>
      <p:grpSp>
        <p:nvGrpSpPr>
          <p:cNvPr id="21" name="组合 2">
            <a:extLst>
              <a:ext uri="{FF2B5EF4-FFF2-40B4-BE49-F238E27FC236}">
                <a16:creationId xmlns="" xmlns:a16="http://schemas.microsoft.com/office/drawing/2014/main" id="{24F10BDA-27F8-4B6A-BBC6-A2B83676CEA0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22443"/>
            <a:ext cx="2006600" cy="477837"/>
            <a:chOff x="123" y="40"/>
            <a:chExt cx="3160" cy="752"/>
          </a:xfrm>
        </p:grpSpPr>
        <p:cxnSp>
          <p:nvCxnSpPr>
            <p:cNvPr id="22" name="直线连接符 23">
              <a:extLst>
                <a:ext uri="{FF2B5EF4-FFF2-40B4-BE49-F238E27FC236}">
                  <a16:creationId xmlns="" xmlns:a16="http://schemas.microsoft.com/office/drawing/2014/main" id="{DFDADDE5-DF9C-4922-BA69-356BCA58FD6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>
              <a:extLst>
                <a:ext uri="{FF2B5EF4-FFF2-40B4-BE49-F238E27FC236}">
                  <a16:creationId xmlns="" xmlns:a16="http://schemas.microsoft.com/office/drawing/2014/main" id="{A864A930-E3CC-45FE-B387-AB0C342DC3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5" name="Freeform 74">
              <a:extLst>
                <a:ext uri="{FF2B5EF4-FFF2-40B4-BE49-F238E27FC236}">
                  <a16:creationId xmlns="" xmlns:a16="http://schemas.microsoft.com/office/drawing/2014/main" id="{7BA6E1F5-A060-481B-A5D5-ECDFE47173D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297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ext Box 10">
            <a:extLst>
              <a:ext uri="{FF2B5EF4-FFF2-40B4-BE49-F238E27FC236}">
                <a16:creationId xmlns="" xmlns:a16="http://schemas.microsoft.com/office/drawing/2014/main" id="{4C78C939-6EEA-437F-9341-7FF441266B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079" y="598822"/>
            <a:ext cx="7277901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如图，延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长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到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BCE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是不是△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的一个外角？∠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DCE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是不是△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的一个外角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244" name="Line 23">
            <a:extLst>
              <a:ext uri="{FF2B5EF4-FFF2-40B4-BE49-F238E27FC236}">
                <a16:creationId xmlns="" xmlns:a16="http://schemas.microsoft.com/office/drawing/2014/main" id="{EB304EC2-2C81-47DB-B626-769336D1BA54}"/>
              </a:ext>
            </a:extLst>
          </p:cNvPr>
          <p:cNvSpPr>
            <a:spLocks noChangeShapeType="1"/>
          </p:cNvSpPr>
          <p:nvPr/>
        </p:nvSpPr>
        <p:spPr bwMode="auto">
          <a:xfrm>
            <a:off x="7844074" y="2382936"/>
            <a:ext cx="323850" cy="541338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graphicFrame>
        <p:nvGraphicFramePr>
          <p:cNvPr id="10245" name="Object 3">
            <a:extLst>
              <a:ext uri="{FF2B5EF4-FFF2-40B4-BE49-F238E27FC236}">
                <a16:creationId xmlns="" xmlns:a16="http://schemas.microsoft.com/office/drawing/2014/main" id="{2B6F27C3-7359-4E1F-97E2-2AE7B991256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5060083"/>
              </p:ext>
            </p:extLst>
          </p:nvPr>
        </p:nvGraphicFramePr>
        <p:xfrm>
          <a:off x="7701199" y="2382936"/>
          <a:ext cx="234950" cy="16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21" r:id="rId3" imgW="315798" imgH="218629" progId="Flash.Movie">
                  <p:embed/>
                </p:oleObj>
              </mc:Choice>
              <mc:Fallback>
                <p:oleObj r:id="rId3" imgW="315798" imgH="218629" progId="Flash.Movie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01199" y="2382936"/>
                        <a:ext cx="234950" cy="163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6" name="Text Box 25">
            <a:extLst>
              <a:ext uri="{FF2B5EF4-FFF2-40B4-BE49-F238E27FC236}">
                <a16:creationId xmlns="" xmlns:a16="http://schemas.microsoft.com/office/drawing/2014/main" id="{03EB03DD-EDB3-4179-9A49-A88DC92249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0868" y="2717105"/>
            <a:ext cx="4572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</a:p>
        </p:txBody>
      </p:sp>
      <p:sp>
        <p:nvSpPr>
          <p:cNvPr id="36890" name="Rectangle 26">
            <a:extLst>
              <a:ext uri="{FF2B5EF4-FFF2-40B4-BE49-F238E27FC236}">
                <a16:creationId xmlns="" xmlns:a16="http://schemas.microsoft.com/office/drawing/2014/main" id="{A9CF5C7E-A473-42DC-B8F6-2F40DFC534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9754" y="4460078"/>
            <a:ext cx="5670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在三角形每个顶点处都有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两个外角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</a:p>
        </p:txBody>
      </p:sp>
      <p:sp>
        <p:nvSpPr>
          <p:cNvPr id="25" name="Rectangle 1044">
            <a:extLst>
              <a:ext uri="{FF2B5EF4-FFF2-40B4-BE49-F238E27FC236}">
                <a16:creationId xmlns="" xmlns:a16="http://schemas.microsoft.com/office/drawing/2014/main" id="{0E5C7C17-2760-4583-BAA8-7A2E5908A55A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564357" y="3984625"/>
            <a:ext cx="6635065" cy="46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ACD 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与∠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BCE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为对顶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角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ACD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BCE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；</a:t>
            </a:r>
          </a:p>
        </p:txBody>
      </p:sp>
      <p:grpSp>
        <p:nvGrpSpPr>
          <p:cNvPr id="57351" name="Group 25">
            <a:extLst>
              <a:ext uri="{FF2B5EF4-FFF2-40B4-BE49-F238E27FC236}">
                <a16:creationId xmlns="" xmlns:a16="http://schemas.microsoft.com/office/drawing/2014/main" id="{1066917E-7765-412D-9BDF-4E77E1E0C639}"/>
              </a:ext>
            </a:extLst>
          </p:cNvPr>
          <p:cNvGrpSpPr>
            <a:grpSpLocks/>
          </p:cNvGrpSpPr>
          <p:nvPr/>
        </p:nvGrpSpPr>
        <p:grpSpPr bwMode="auto">
          <a:xfrm>
            <a:off x="5824774" y="1257398"/>
            <a:ext cx="3081339" cy="1447402"/>
            <a:chOff x="2679" y="2216"/>
            <a:chExt cx="2587" cy="1216"/>
          </a:xfrm>
        </p:grpSpPr>
        <p:sp>
          <p:nvSpPr>
            <p:cNvPr id="57352" name="Line 29">
              <a:extLst>
                <a:ext uri="{FF2B5EF4-FFF2-40B4-BE49-F238E27FC236}">
                  <a16:creationId xmlns="" xmlns:a16="http://schemas.microsoft.com/office/drawing/2014/main" id="{E1BD5B6D-6426-470C-8165-D36FD91E6A9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805" y="2457"/>
              <a:ext cx="1049" cy="723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7353" name="Line 30">
              <a:extLst>
                <a:ext uri="{FF2B5EF4-FFF2-40B4-BE49-F238E27FC236}">
                  <a16:creationId xmlns="" xmlns:a16="http://schemas.microsoft.com/office/drawing/2014/main" id="{E0EA096B-0DB6-4812-8DC3-0B8D0D0FD3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805" y="3171"/>
              <a:ext cx="1569" cy="9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7354" name="Line 31">
              <a:extLst>
                <a:ext uri="{FF2B5EF4-FFF2-40B4-BE49-F238E27FC236}">
                  <a16:creationId xmlns="" xmlns:a16="http://schemas.microsoft.com/office/drawing/2014/main" id="{A233CD24-8CF1-411B-A624-753B7D91A9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54" y="2457"/>
              <a:ext cx="520" cy="71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7355" name="Rectangle 32">
              <a:extLst>
                <a:ext uri="{FF2B5EF4-FFF2-40B4-BE49-F238E27FC236}">
                  <a16:creationId xmlns="" xmlns:a16="http://schemas.microsoft.com/office/drawing/2014/main" id="{6FE8B81B-C002-4EC2-994B-7EC8C18423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6" y="3131"/>
              <a:ext cx="15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</a:p>
          </p:txBody>
        </p:sp>
        <p:sp>
          <p:nvSpPr>
            <p:cNvPr id="57356" name="Rectangle 33">
              <a:extLst>
                <a:ext uri="{FF2B5EF4-FFF2-40B4-BE49-F238E27FC236}">
                  <a16:creationId xmlns="" xmlns:a16="http://schemas.microsoft.com/office/drawing/2014/main" id="{69641240-D297-4EE3-BCC6-611BFAFF31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9" y="3129"/>
              <a:ext cx="15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</a:p>
          </p:txBody>
        </p:sp>
        <p:sp>
          <p:nvSpPr>
            <p:cNvPr id="57357" name="Rectangle 34">
              <a:extLst>
                <a:ext uri="{FF2B5EF4-FFF2-40B4-BE49-F238E27FC236}">
                  <a16:creationId xmlns="" xmlns:a16="http://schemas.microsoft.com/office/drawing/2014/main" id="{FEB36F2A-220C-45EE-A804-AF30428D91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4" y="2216"/>
              <a:ext cx="15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57358" name="Line 25">
              <a:extLst>
                <a:ext uri="{FF2B5EF4-FFF2-40B4-BE49-F238E27FC236}">
                  <a16:creationId xmlns="" xmlns:a16="http://schemas.microsoft.com/office/drawing/2014/main" id="{43443963-5626-436E-8166-E5F99E6DA8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67" y="3162"/>
              <a:ext cx="590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7359" name="Text Box 26">
              <a:extLst>
                <a:ext uri="{FF2B5EF4-FFF2-40B4-BE49-F238E27FC236}">
                  <a16:creationId xmlns="" xmlns:a16="http://schemas.microsoft.com/office/drawing/2014/main" id="{5DE9D341-CA09-4949-A958-C9FB53428B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71" y="3102"/>
              <a:ext cx="39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36921" tIns="34528" rIns="136921" bIns="34528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D</a:t>
              </a:r>
            </a:p>
          </p:txBody>
        </p:sp>
        <p:sp>
          <p:nvSpPr>
            <p:cNvPr id="23" name="弧形 22">
              <a:extLst>
                <a:ext uri="{FF2B5EF4-FFF2-40B4-BE49-F238E27FC236}">
                  <a16:creationId xmlns="" xmlns:a16="http://schemas.microsoft.com/office/drawing/2014/main" id="{28063325-0F9F-422B-9DF2-9D27DF83B21D}"/>
                </a:ext>
              </a:extLst>
            </p:cNvPr>
            <p:cNvSpPr/>
            <p:nvPr/>
          </p:nvSpPr>
          <p:spPr>
            <a:xfrm>
              <a:off x="4150" y="3078"/>
              <a:ext cx="317" cy="181"/>
            </a:xfrm>
            <a:prstGeom prst="arc">
              <a:avLst/>
            </a:prstGeom>
            <a:ln w="317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lnSpc>
                  <a:spcPct val="80000"/>
                </a:lnSpc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None/>
                <a:defRPr/>
              </a:pPr>
              <a:endParaRPr lang="zh-CN" altLang="en-US" sz="2100" b="1">
                <a:ea typeface="黑体" panose="02010600030101010101" pitchFamily="2" charset="-122"/>
              </a:endParaRPr>
            </a:p>
          </p:txBody>
        </p:sp>
      </p:grpSp>
      <p:sp>
        <p:nvSpPr>
          <p:cNvPr id="2" name="Rectangle 26">
            <a:extLst>
              <a:ext uri="{FF2B5EF4-FFF2-40B4-BE49-F238E27FC236}">
                <a16:creationId xmlns="" xmlns:a16="http://schemas.microsoft.com/office/drawing/2014/main" id="{8EF43F5A-9EB8-4F4D-B347-A4942FF073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6615" y="1811513"/>
            <a:ext cx="4273675" cy="100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BCE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是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△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ABC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的一个外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角，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DCE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不是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△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ABC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的一个外角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.</a:t>
            </a:r>
          </a:p>
        </p:txBody>
      </p:sp>
      <p:sp>
        <p:nvSpPr>
          <p:cNvPr id="4" name="Text Box 10">
            <a:extLst>
              <a:ext uri="{FF2B5EF4-FFF2-40B4-BE49-F238E27FC236}">
                <a16:creationId xmlns="" xmlns:a16="http://schemas.microsoft.com/office/drawing/2014/main" id="{FCE1F9FF-7DB9-4F53-9189-E37D823953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1561" y="3042174"/>
            <a:ext cx="7461788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如图，∠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BCE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有什么关系？在三角形的每个顶点处有多少个外角？</a:t>
            </a:r>
          </a:p>
        </p:txBody>
      </p:sp>
      <p:sp>
        <p:nvSpPr>
          <p:cNvPr id="32" name="矩形 31"/>
          <p:cNvSpPr/>
          <p:nvPr/>
        </p:nvSpPr>
        <p:spPr>
          <a:xfrm>
            <a:off x="796987" y="682799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问题1：</a:t>
            </a:r>
            <a:endParaRPr lang="zh-CN" altLang="en-US" dirty="0">
              <a:solidFill>
                <a:prstClr val="black"/>
              </a:solidFill>
              <a:ea typeface="宋体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90911" y="3109286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latin typeface="Arial" pitchFamily="34" charset="0"/>
            </a:endParaRPr>
          </a:p>
        </p:txBody>
      </p:sp>
      <p:grpSp>
        <p:nvGrpSpPr>
          <p:cNvPr id="36" name="组合 2">
            <a:extLst>
              <a:ext uri="{FF2B5EF4-FFF2-40B4-BE49-F238E27FC236}">
                <a16:creationId xmlns="" xmlns:a16="http://schemas.microsoft.com/office/drawing/2014/main" id="{24F10BDA-27F8-4B6A-BBC6-A2B83676CEA0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22443"/>
            <a:ext cx="2006600" cy="477837"/>
            <a:chOff x="123" y="40"/>
            <a:chExt cx="3160" cy="752"/>
          </a:xfrm>
        </p:grpSpPr>
        <p:cxnSp>
          <p:nvCxnSpPr>
            <p:cNvPr id="37" name="直线连接符 23">
              <a:extLst>
                <a:ext uri="{FF2B5EF4-FFF2-40B4-BE49-F238E27FC236}">
                  <a16:creationId xmlns="" xmlns:a16="http://schemas.microsoft.com/office/drawing/2014/main" id="{DFDADDE5-DF9C-4922-BA69-356BCA58FD6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18">
              <a:extLst>
                <a:ext uri="{FF2B5EF4-FFF2-40B4-BE49-F238E27FC236}">
                  <a16:creationId xmlns="" xmlns:a16="http://schemas.microsoft.com/office/drawing/2014/main" id="{A864A930-E3CC-45FE-B387-AB0C342DC3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9" name="Freeform 74">
              <a:extLst>
                <a:ext uri="{FF2B5EF4-FFF2-40B4-BE49-F238E27FC236}">
                  <a16:creationId xmlns="" xmlns:a16="http://schemas.microsoft.com/office/drawing/2014/main" id="{7BA6E1F5-A060-481B-A5D5-ECDFE47173D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36890" grpId="0"/>
      <p:bldP spid="25" grpId="0"/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369" name="Group 5">
            <a:extLst>
              <a:ext uri="{FF2B5EF4-FFF2-40B4-BE49-F238E27FC236}">
                <a16:creationId xmlns="" xmlns:a16="http://schemas.microsoft.com/office/drawing/2014/main" id="{1A3BE864-0C9E-47A7-80D5-3DDDA640AF95}"/>
              </a:ext>
            </a:extLst>
          </p:cNvPr>
          <p:cNvGrpSpPr>
            <a:grpSpLocks/>
          </p:cNvGrpSpPr>
          <p:nvPr/>
        </p:nvGrpSpPr>
        <p:grpSpPr bwMode="auto">
          <a:xfrm>
            <a:off x="1962485" y="2117857"/>
            <a:ext cx="2401887" cy="2246312"/>
            <a:chOff x="161" y="100"/>
            <a:chExt cx="2309" cy="2374"/>
          </a:xfrm>
        </p:grpSpPr>
        <p:grpSp>
          <p:nvGrpSpPr>
            <p:cNvPr id="58370" name="Group 6">
              <a:extLst>
                <a:ext uri="{FF2B5EF4-FFF2-40B4-BE49-F238E27FC236}">
                  <a16:creationId xmlns="" xmlns:a16="http://schemas.microsoft.com/office/drawing/2014/main" id="{E684A4E4-A214-4ED5-85F4-D8359DDE72C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4" y="383"/>
              <a:ext cx="1724" cy="1588"/>
              <a:chOff x="0" y="0"/>
              <a:chExt cx="1724" cy="1588"/>
            </a:xfrm>
          </p:grpSpPr>
          <p:sp>
            <p:nvSpPr>
              <p:cNvPr id="58371" name="Line 7">
                <a:extLst>
                  <a:ext uri="{FF2B5EF4-FFF2-40B4-BE49-F238E27FC236}">
                    <a16:creationId xmlns="" xmlns:a16="http://schemas.microsoft.com/office/drawing/2014/main" id="{D641FBCC-7CF0-462A-9263-4BB950AE54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0" y="1"/>
                <a:ext cx="1134" cy="1587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72" name="Line 8">
                <a:extLst>
                  <a:ext uri="{FF2B5EF4-FFF2-40B4-BE49-F238E27FC236}">
                    <a16:creationId xmlns="" xmlns:a16="http://schemas.microsoft.com/office/drawing/2014/main" id="{6A121D97-B3CE-41DF-B714-6DE07FC1EA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1588"/>
                <a:ext cx="1723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73" name="Line 9">
                <a:extLst>
                  <a:ext uri="{FF2B5EF4-FFF2-40B4-BE49-F238E27FC236}">
                    <a16:creationId xmlns="" xmlns:a16="http://schemas.microsoft.com/office/drawing/2014/main" id="{A2FA4B5F-6D6C-47B7-B1B7-9AB7E1F61D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4" y="0"/>
                <a:ext cx="590" cy="15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8374" name="Text Box 10">
              <a:extLst>
                <a:ext uri="{FF2B5EF4-FFF2-40B4-BE49-F238E27FC236}">
                  <a16:creationId xmlns="" xmlns:a16="http://schemas.microsoft.com/office/drawing/2014/main" id="{155B2DB1-332F-41A7-8591-3DEBF80FEA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55" y="100"/>
              <a:ext cx="347" cy="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sz="2100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58375" name="Text Box 11">
              <a:extLst>
                <a:ext uri="{FF2B5EF4-FFF2-40B4-BE49-F238E27FC236}">
                  <a16:creationId xmlns="" xmlns:a16="http://schemas.microsoft.com/office/drawing/2014/main" id="{D6FC139F-4C0A-4BE5-B956-BE48BC69A1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" y="2037"/>
              <a:ext cx="333" cy="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100" i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</a:p>
          </p:txBody>
        </p:sp>
        <p:sp>
          <p:nvSpPr>
            <p:cNvPr id="58376" name="Text Box 12">
              <a:extLst>
                <a:ext uri="{FF2B5EF4-FFF2-40B4-BE49-F238E27FC236}">
                  <a16:creationId xmlns="" xmlns:a16="http://schemas.microsoft.com/office/drawing/2014/main" id="{F4D64CA8-A00F-4049-A2EB-DA932C38A7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23" y="1904"/>
              <a:ext cx="347" cy="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100" i="1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</a:p>
          </p:txBody>
        </p:sp>
      </p:grpSp>
      <p:sp>
        <p:nvSpPr>
          <p:cNvPr id="6157" name="Line 13">
            <a:extLst>
              <a:ext uri="{FF2B5EF4-FFF2-40B4-BE49-F238E27FC236}">
                <a16:creationId xmlns="" xmlns:a16="http://schemas.microsoft.com/office/drawing/2014/main" id="{1FFA098D-A499-406B-BFA3-7D613660A2B1}"/>
              </a:ext>
            </a:extLst>
          </p:cNvPr>
          <p:cNvSpPr>
            <a:spLocks noChangeShapeType="1"/>
          </p:cNvSpPr>
          <p:nvPr/>
        </p:nvSpPr>
        <p:spPr bwMode="auto">
          <a:xfrm>
            <a:off x="3880185" y="3884744"/>
            <a:ext cx="400050" cy="91440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8" name="Line 14">
            <a:extLst>
              <a:ext uri="{FF2B5EF4-FFF2-40B4-BE49-F238E27FC236}">
                <a16:creationId xmlns="" xmlns:a16="http://schemas.microsoft.com/office/drawing/2014/main" id="{239BED06-FF76-4781-B7F8-8579000A1C71}"/>
              </a:ext>
            </a:extLst>
          </p:cNvPr>
          <p:cNvSpPr>
            <a:spLocks noChangeShapeType="1"/>
          </p:cNvSpPr>
          <p:nvPr/>
        </p:nvSpPr>
        <p:spPr bwMode="auto">
          <a:xfrm>
            <a:off x="3894472" y="3892682"/>
            <a:ext cx="1257300" cy="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9" name="Line 15">
            <a:extLst>
              <a:ext uri="{FF2B5EF4-FFF2-40B4-BE49-F238E27FC236}">
                <a16:creationId xmlns="" xmlns:a16="http://schemas.microsoft.com/office/drawing/2014/main" id="{72F1E9FC-4BCB-47F4-9829-92023084CE5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80110" y="1565407"/>
            <a:ext cx="628650" cy="815975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0" name="Line 16">
            <a:extLst>
              <a:ext uri="{FF2B5EF4-FFF2-40B4-BE49-F238E27FC236}">
                <a16:creationId xmlns="" xmlns:a16="http://schemas.microsoft.com/office/drawing/2014/main" id="{E4891FE4-BCBC-4283-8017-1B86E87C7835}"/>
              </a:ext>
            </a:extLst>
          </p:cNvPr>
          <p:cNvSpPr>
            <a:spLocks noChangeShapeType="1"/>
          </p:cNvSpPr>
          <p:nvPr/>
        </p:nvSpPr>
        <p:spPr bwMode="auto">
          <a:xfrm>
            <a:off x="2899110" y="1522544"/>
            <a:ext cx="366712" cy="868363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381" name="Rectangle 17">
            <a:extLst>
              <a:ext uri="{FF2B5EF4-FFF2-40B4-BE49-F238E27FC236}">
                <a16:creationId xmlns="" xmlns:a16="http://schemas.microsoft.com/office/drawing/2014/main" id="{B709A772-359B-4DE3-A01B-A34B7C9414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3596" y="866762"/>
            <a:ext cx="5772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画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出△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的所有外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角，共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有几个呢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?   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graphicFrame>
        <p:nvGraphicFramePr>
          <p:cNvPr id="1027" name="Object 19">
            <a:extLst>
              <a:ext uri="{FF2B5EF4-FFF2-40B4-BE49-F238E27FC236}">
                <a16:creationId xmlns="" xmlns:a16="http://schemas.microsoft.com/office/drawing/2014/main" id="{0D3E182D-9AD0-4594-8612-C93B0E477369}"/>
              </a:ext>
            </a:extLst>
          </p:cNvPr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591546624"/>
              </p:ext>
            </p:extLst>
          </p:nvPr>
        </p:nvGraphicFramePr>
        <p:xfrm>
          <a:off x="3083260" y="2213107"/>
          <a:ext cx="127000" cy="28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719" r:id="rId3" imgW="171088" imgH="379071" progId="Flash.Movie">
                  <p:embed/>
                </p:oleObj>
              </mc:Choice>
              <mc:Fallback>
                <p:oleObj r:id="rId3" imgW="171088" imgH="379071" progId="Flash.Movie">
                  <p:embed/>
                  <p:pic>
                    <p:nvPicPr>
                      <p:cNvPr id="0" name="Object 1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3260" y="2213107"/>
                        <a:ext cx="127000" cy="280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6" name="Object 18">
            <a:extLst>
              <a:ext uri="{FF2B5EF4-FFF2-40B4-BE49-F238E27FC236}">
                <a16:creationId xmlns="" xmlns:a16="http://schemas.microsoft.com/office/drawing/2014/main" id="{DF75EC8C-AEC6-40D7-9AA7-12AF92C79D13}"/>
              </a:ext>
            </a:extLst>
          </p:cNvPr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1285847514"/>
              </p:ext>
            </p:extLst>
          </p:nvPr>
        </p:nvGraphicFramePr>
        <p:xfrm>
          <a:off x="3315035" y="2265494"/>
          <a:ext cx="141287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720" r:id="rId5" imgW="190621" imgH="379794" progId="Flash.Movie">
                  <p:embed/>
                </p:oleObj>
              </mc:Choice>
              <mc:Fallback>
                <p:oleObj r:id="rId5" imgW="190621" imgH="379794" progId="Flash.Movie">
                  <p:embed/>
                  <p:pic>
                    <p:nvPicPr>
                      <p:cNvPr id="0" name="Object 1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5035" y="2265494"/>
                        <a:ext cx="141287" cy="28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20">
            <a:extLst>
              <a:ext uri="{FF2B5EF4-FFF2-40B4-BE49-F238E27FC236}">
                <a16:creationId xmlns="" xmlns:a16="http://schemas.microsoft.com/office/drawing/2014/main" id="{F77F5DCE-0187-4496-8E96-96507EF65296}"/>
              </a:ext>
            </a:extLst>
          </p:cNvPr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3551220104"/>
              </p:ext>
            </p:extLst>
          </p:nvPr>
        </p:nvGraphicFramePr>
        <p:xfrm>
          <a:off x="1916447" y="3664082"/>
          <a:ext cx="285750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721" r:id="rId7" imgW="336389" imgH="264771" progId="Flash.Movie">
                  <p:embed/>
                </p:oleObj>
              </mc:Choice>
              <mc:Fallback>
                <p:oleObj r:id="rId7" imgW="336389" imgH="264771" progId="Flash.Movie">
                  <p:embed/>
                  <p:pic>
                    <p:nvPicPr>
                      <p:cNvPr id="0" name="Object 2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6447" y="3664082"/>
                        <a:ext cx="285750" cy="225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1" name="Object 23">
            <a:extLst>
              <a:ext uri="{FF2B5EF4-FFF2-40B4-BE49-F238E27FC236}">
                <a16:creationId xmlns="" xmlns:a16="http://schemas.microsoft.com/office/drawing/2014/main" id="{D0318CF6-35C8-40CF-B8EB-9E2D1DFAB803}"/>
              </a:ext>
            </a:extLst>
          </p:cNvPr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4118688624"/>
              </p:ext>
            </p:extLst>
          </p:nvPr>
        </p:nvGraphicFramePr>
        <p:xfrm>
          <a:off x="3827797" y="3740282"/>
          <a:ext cx="212725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722" r:id="rId9" imgW="336751" imgH="241260" progId="Flash.Movie">
                  <p:embed/>
                </p:oleObj>
              </mc:Choice>
              <mc:Fallback>
                <p:oleObj r:id="rId9" imgW="336751" imgH="241260" progId="Flash.Movie">
                  <p:embed/>
                  <p:pic>
                    <p:nvPicPr>
                      <p:cNvPr id="0" name="Object 2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7797" y="3740282"/>
                        <a:ext cx="212725" cy="15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9" name="Object 21">
            <a:extLst>
              <a:ext uri="{FF2B5EF4-FFF2-40B4-BE49-F238E27FC236}">
                <a16:creationId xmlns="" xmlns:a16="http://schemas.microsoft.com/office/drawing/2014/main" id="{2996D749-38A7-4B83-9AF4-0DA2C4B526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4533274"/>
              </p:ext>
            </p:extLst>
          </p:nvPr>
        </p:nvGraphicFramePr>
        <p:xfrm>
          <a:off x="2000585" y="3857757"/>
          <a:ext cx="249237" cy="18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723" r:id="rId11" imgW="333857" imgH="245600" progId="Flash.Movie">
                  <p:embed/>
                </p:oleObj>
              </mc:Choice>
              <mc:Fallback>
                <p:oleObj r:id="rId11" imgW="333857" imgH="245600" progId="Flash.Movie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585" y="3857757"/>
                        <a:ext cx="249237" cy="184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" name="Object 22">
            <a:extLst>
              <a:ext uri="{FF2B5EF4-FFF2-40B4-BE49-F238E27FC236}">
                <a16:creationId xmlns="" xmlns:a16="http://schemas.microsoft.com/office/drawing/2014/main" id="{91BBC714-CF94-45B1-A1CB-058504FC73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1748723"/>
              </p:ext>
            </p:extLst>
          </p:nvPr>
        </p:nvGraphicFramePr>
        <p:xfrm>
          <a:off x="3691272" y="3876807"/>
          <a:ext cx="236538" cy="17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724" r:id="rId13" imgW="315798" imgH="218629" progId="Flash.Movie">
                  <p:embed/>
                </p:oleObj>
              </mc:Choice>
              <mc:Fallback>
                <p:oleObj r:id="rId13" imgW="315798" imgH="218629" progId="Flash.Movie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1272" y="3876807"/>
                        <a:ext cx="236538" cy="171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8" name="Text Box 24">
            <a:extLst>
              <a:ext uri="{FF2B5EF4-FFF2-40B4-BE49-F238E27FC236}">
                <a16:creationId xmlns="" xmlns:a16="http://schemas.microsoft.com/office/drawing/2014/main" id="{D14BB46F-C47E-4888-B681-4A9DB2FFBB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2399" y="1475644"/>
            <a:ext cx="4005416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b="1" dirty="0">
                <a:latin typeface="+mn-lt"/>
                <a:ea typeface="仿宋" pitchFamily="49" charset="-122"/>
              </a:rPr>
              <a:t>     </a:t>
            </a:r>
            <a:r>
              <a:rPr lang="en-US" altLang="zh-CN" sz="2400" b="1" dirty="0" smtClean="0">
                <a:latin typeface="+mn-lt"/>
                <a:ea typeface="仿宋" pitchFamily="49" charset="-122"/>
              </a:rPr>
              <a:t>   </a:t>
            </a:r>
            <a:r>
              <a:rPr lang="zh-CN" altLang="zh-CN" sz="2400" b="1" dirty="0" smtClean="0">
                <a:latin typeface="+mn-lt"/>
                <a:ea typeface="仿宋" pitchFamily="49" charset="-122"/>
              </a:rPr>
              <a:t>每</a:t>
            </a:r>
            <a:r>
              <a:rPr lang="zh-CN" altLang="zh-CN" sz="2400" b="1" dirty="0">
                <a:latin typeface="+mn-lt"/>
                <a:ea typeface="仿宋" pitchFamily="49" charset="-122"/>
              </a:rPr>
              <a:t>一个三角形都有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6</a:t>
            </a:r>
            <a:r>
              <a:rPr lang="zh-CN" altLang="zh-CN" sz="2400" b="1" dirty="0">
                <a:latin typeface="+mn-lt"/>
                <a:ea typeface="仿宋" pitchFamily="49" charset="-122"/>
              </a:rPr>
              <a:t>个外角．</a:t>
            </a:r>
          </a:p>
          <a:p>
            <a:pPr>
              <a:lnSpc>
                <a:spcPct val="130000"/>
              </a:lnSpc>
            </a:pPr>
            <a:r>
              <a:rPr lang="zh-CN" altLang="zh-CN" sz="2400" b="1" dirty="0">
                <a:latin typeface="+mn-lt"/>
                <a:ea typeface="仿宋" pitchFamily="49" charset="-122"/>
              </a:rPr>
              <a:t>    </a:t>
            </a:r>
            <a:r>
              <a:rPr lang="en-US" altLang="zh-CN" sz="2400" b="1" dirty="0" smtClean="0">
                <a:latin typeface="+mn-lt"/>
                <a:ea typeface="仿宋" pitchFamily="49" charset="-122"/>
              </a:rPr>
              <a:t>    </a:t>
            </a:r>
            <a:r>
              <a:rPr lang="zh-CN" altLang="zh-CN" sz="2400" b="1" dirty="0" smtClean="0">
                <a:latin typeface="+mn-lt"/>
                <a:ea typeface="仿宋" pitchFamily="49" charset="-122"/>
              </a:rPr>
              <a:t>每</a:t>
            </a:r>
            <a:r>
              <a:rPr lang="zh-CN" altLang="zh-CN" sz="2400" b="1" dirty="0">
                <a:latin typeface="+mn-lt"/>
                <a:ea typeface="仿宋" pitchFamily="49" charset="-122"/>
              </a:rPr>
              <a:t>一个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顶点</a:t>
            </a:r>
            <a:r>
              <a:rPr lang="zh-CN" altLang="zh-CN" sz="2400" b="1" dirty="0">
                <a:latin typeface="+mn-lt"/>
                <a:ea typeface="仿宋" pitchFamily="49" charset="-122"/>
              </a:rPr>
              <a:t>相对应的外角都有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2</a:t>
            </a:r>
            <a:r>
              <a:rPr lang="zh-CN" altLang="zh-CN" sz="2400" b="1" dirty="0" smtClean="0">
                <a:latin typeface="+mn-lt"/>
                <a:ea typeface="仿宋" pitchFamily="49" charset="-122"/>
              </a:rPr>
              <a:t>个</a:t>
            </a:r>
            <a:r>
              <a:rPr lang="zh-CN" altLang="en-US" sz="2400" b="1" dirty="0" smtClean="0">
                <a:latin typeface="+mn-lt"/>
                <a:ea typeface="仿宋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仿宋" pitchFamily="49" charset="-122"/>
              </a:rPr>
              <a:t>且</a:t>
            </a:r>
            <a:r>
              <a:rPr lang="zh-CN" altLang="zh-CN" sz="2400" b="1" dirty="0">
                <a:latin typeface="+mn-lt"/>
                <a:ea typeface="仿宋" pitchFamily="49" charset="-122"/>
              </a:rPr>
              <a:t>这</a:t>
            </a:r>
            <a:r>
              <a:rPr lang="en-US" altLang="zh-CN" sz="2400" b="1" dirty="0">
                <a:latin typeface="+mn-lt"/>
                <a:ea typeface="仿宋" pitchFamily="49" charset="-122"/>
              </a:rPr>
              <a:t>2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个角</a:t>
            </a:r>
            <a:r>
              <a:rPr lang="zh-CN" altLang="zh-CN" sz="2400" b="1" dirty="0">
                <a:latin typeface="+mn-lt"/>
                <a:ea typeface="仿宋" pitchFamily="49" charset="-122"/>
              </a:rPr>
              <a:t>为对顶角</a:t>
            </a:r>
            <a:r>
              <a:rPr lang="en-US" altLang="zh-CN" sz="2400" b="1" dirty="0">
                <a:latin typeface="+mn-lt"/>
                <a:ea typeface="仿宋" pitchFamily="49" charset="-122"/>
              </a:rPr>
              <a:t>.</a:t>
            </a:r>
          </a:p>
        </p:txBody>
      </p:sp>
      <p:sp>
        <p:nvSpPr>
          <p:cNvPr id="6169" name="Line 25">
            <a:extLst>
              <a:ext uri="{FF2B5EF4-FFF2-40B4-BE49-F238E27FC236}">
                <a16:creationId xmlns="" xmlns:a16="http://schemas.microsoft.com/office/drawing/2014/main" id="{3754428F-9985-4215-ABFB-B30A0E8E202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460835" y="3884744"/>
            <a:ext cx="635000" cy="828675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70" name="Line 26">
            <a:extLst>
              <a:ext uri="{FF2B5EF4-FFF2-40B4-BE49-F238E27FC236}">
                <a16:creationId xmlns="" xmlns:a16="http://schemas.microsoft.com/office/drawing/2014/main" id="{7680AA1A-99A6-4CB6-A93D-0B24A73884FE}"/>
              </a:ext>
            </a:extLst>
          </p:cNvPr>
          <p:cNvSpPr>
            <a:spLocks noChangeShapeType="1"/>
          </p:cNvSpPr>
          <p:nvPr/>
        </p:nvSpPr>
        <p:spPr bwMode="auto">
          <a:xfrm>
            <a:off x="851235" y="3884744"/>
            <a:ext cx="1257300" cy="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428316" y="507334"/>
            <a:ext cx="1775363" cy="944308"/>
            <a:chOff x="207499" y="451929"/>
            <a:chExt cx="1775363" cy="944308"/>
          </a:xfrm>
        </p:grpSpPr>
        <p:grpSp>
          <p:nvGrpSpPr>
            <p:cNvPr id="33" name="组合 32"/>
            <p:cNvGrpSpPr/>
            <p:nvPr/>
          </p:nvGrpSpPr>
          <p:grpSpPr>
            <a:xfrm>
              <a:off x="207499" y="451929"/>
              <a:ext cx="1715280" cy="944308"/>
              <a:chOff x="207499" y="451929"/>
              <a:chExt cx="1715280" cy="944308"/>
            </a:xfrm>
          </p:grpSpPr>
          <p:pic>
            <p:nvPicPr>
              <p:cNvPr id="35" name="Picture 2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7499" y="451929"/>
                <a:ext cx="807231" cy="9443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" name="流程图: 库存数据 35"/>
              <p:cNvSpPr/>
              <p:nvPr/>
            </p:nvSpPr>
            <p:spPr>
              <a:xfrm rot="10800000">
                <a:off x="835070" y="764930"/>
                <a:ext cx="1087709" cy="438801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979562" y="769755"/>
              <a:ext cx="1003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000" kern="0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画一画</a:t>
              </a:r>
            </a:p>
          </p:txBody>
        </p:sp>
      </p:grpSp>
      <p:grpSp>
        <p:nvGrpSpPr>
          <p:cNvPr id="37" name="组合 2">
            <a:extLst>
              <a:ext uri="{FF2B5EF4-FFF2-40B4-BE49-F238E27FC236}">
                <a16:creationId xmlns="" xmlns:a16="http://schemas.microsoft.com/office/drawing/2014/main" id="{24F10BDA-27F8-4B6A-BBC6-A2B83676CEA0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22443"/>
            <a:ext cx="2006600" cy="477837"/>
            <a:chOff x="123" y="40"/>
            <a:chExt cx="3160" cy="752"/>
          </a:xfrm>
        </p:grpSpPr>
        <p:cxnSp>
          <p:nvCxnSpPr>
            <p:cNvPr id="38" name="直线连接符 23">
              <a:extLst>
                <a:ext uri="{FF2B5EF4-FFF2-40B4-BE49-F238E27FC236}">
                  <a16:creationId xmlns="" xmlns:a16="http://schemas.microsoft.com/office/drawing/2014/main" id="{DFDADDE5-DF9C-4922-BA69-356BCA58FD6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18">
              <a:extLst>
                <a:ext uri="{FF2B5EF4-FFF2-40B4-BE49-F238E27FC236}">
                  <a16:creationId xmlns="" xmlns:a16="http://schemas.microsoft.com/office/drawing/2014/main" id="{A864A930-E3CC-45FE-B387-AB0C342DC3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40" name="Freeform 74">
              <a:extLst>
                <a:ext uri="{FF2B5EF4-FFF2-40B4-BE49-F238E27FC236}">
                  <a16:creationId xmlns="" xmlns:a16="http://schemas.microsoft.com/office/drawing/2014/main" id="{7BA6E1F5-A060-481B-A5D5-ECDFE47173D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22af4f40-f41a-4e03-bd38-5c14550562b0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5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426</TotalTime>
  <Pages>0</Pages>
  <Words>3201</Words>
  <Characters>0</Characters>
  <Application>Microsoft Office PowerPoint</Application>
  <DocSecurity>0</DocSecurity>
  <PresentationFormat>全屏显示(16:9)</PresentationFormat>
  <Lines>0</Lines>
  <Paragraphs>501</Paragraphs>
  <Slides>41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4" baseType="lpstr">
      <vt:lpstr>《七彩课堂》课件模板（新）</vt:lpstr>
      <vt:lpstr>1_《七彩课堂》课件模板（新）</vt:lpstr>
      <vt:lpstr>Flash.Movie</vt:lpstr>
      <vt:lpstr>PowerPoint 演示文稿</vt:lpstr>
      <vt:lpstr>足球比赛中的数学知识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∠ACD 与∠BCE为对顶角，∠ACD =∠BCE；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孤傲的含羞草</dc:creator>
  <dc:description/>
  <cp:lastModifiedBy>Administrator</cp:lastModifiedBy>
  <cp:revision>1155</cp:revision>
  <dcterms:created xsi:type="dcterms:W3CDTF">2016-01-14T07:05:12Z</dcterms:created>
  <dcterms:modified xsi:type="dcterms:W3CDTF">2020-04-27T08:06:57Z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