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407" r:id="rId2"/>
  </p:sldMasterIdLst>
  <p:notesMasterIdLst>
    <p:notesMasterId r:id="rId33"/>
  </p:notesMasterIdLst>
  <p:handoutMasterIdLst>
    <p:handoutMasterId r:id="rId34"/>
  </p:handoutMasterIdLst>
  <p:sldIdLst>
    <p:sldId id="399" r:id="rId3"/>
    <p:sldId id="574" r:id="rId4"/>
    <p:sldId id="425" r:id="rId5"/>
    <p:sldId id="575" r:id="rId6"/>
    <p:sldId id="576" r:id="rId7"/>
    <p:sldId id="577" r:id="rId8"/>
    <p:sldId id="588" r:id="rId9"/>
    <p:sldId id="578" r:id="rId10"/>
    <p:sldId id="579" r:id="rId11"/>
    <p:sldId id="589" r:id="rId12"/>
    <p:sldId id="580" r:id="rId13"/>
    <p:sldId id="581" r:id="rId14"/>
    <p:sldId id="582" r:id="rId15"/>
    <p:sldId id="583" r:id="rId16"/>
    <p:sldId id="590" r:id="rId17"/>
    <p:sldId id="584" r:id="rId18"/>
    <p:sldId id="585" r:id="rId19"/>
    <p:sldId id="586" r:id="rId20"/>
    <p:sldId id="587" r:id="rId21"/>
    <p:sldId id="591" r:id="rId22"/>
    <p:sldId id="448" r:id="rId23"/>
    <p:sldId id="592" r:id="rId24"/>
    <p:sldId id="593" r:id="rId25"/>
    <p:sldId id="594" r:id="rId26"/>
    <p:sldId id="595" r:id="rId27"/>
    <p:sldId id="596" r:id="rId28"/>
    <p:sldId id="597" r:id="rId29"/>
    <p:sldId id="598" r:id="rId30"/>
    <p:sldId id="455" r:id="rId31"/>
    <p:sldId id="599" r:id="rId32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39">
          <p15:clr>
            <a:srgbClr val="A4A3A4"/>
          </p15:clr>
        </p15:guide>
        <p15:guide id="2" pos="284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中国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539"/>
        <p:guide pos="284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32AF48A3-3931-4EC9-9025-CB29D5DD1AE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ED369CB-A3D4-452E-923C-C8C02592D80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9995149-DAE7-4DED-A5B9-2B549ECE474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BE47586-6E33-40FE-A3EF-504202F7E1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D13FEDBA-F741-4601-9B74-11CEA5A66A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628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8B85FFD0-FD54-41F4-B531-7B4356F50C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099D84B-EC3E-48E2-9DB3-43778FF35C6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="" xmlns:a16="http://schemas.microsoft.com/office/drawing/2014/main" id="{B340E81B-B4BF-4CAF-BDC9-1D46A9AB7155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7A4C4F8-B43F-4FC3-8801-4DE6389860E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B1125FE-6727-4E94-A720-15E09584BC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1585354D-667B-4147-868B-6552E45D0222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56327" name="Picture 2">
            <a:extLst>
              <a:ext uri="{FF2B5EF4-FFF2-40B4-BE49-F238E27FC236}">
                <a16:creationId xmlns="" xmlns:a16="http://schemas.microsoft.com/office/drawing/2014/main" id="{21ABBBBC-B054-4DC6-A796-960F0BAD2D61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="" xmlns:a16="http://schemas.microsoft.com/office/drawing/2014/main" id="{3C55F4DD-8340-46FA-A2DA-F471BFBECB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="" xmlns:a16="http://schemas.microsoft.com/office/drawing/2014/main" id="{53D26401-4DB8-43DC-94D8-22378E6956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8286564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215661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009866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409982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614499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4692547"/>
      </p:ext>
    </p:extLst>
  </p:cSld>
  <p:clrMapOvr>
    <a:masterClrMapping/>
  </p:clrMapOvr>
  <p:transition advTm="8000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169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22043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661370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1523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01630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5983111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8577944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0562150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527074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5956799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5986190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429214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7076137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330916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E304DAB-9670-4B64-A9F3-6FC043E2B8DA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>
            <a:extLst>
              <a:ext uri="{FF2B5EF4-FFF2-40B4-BE49-F238E27FC236}">
                <a16:creationId xmlns="" xmlns:a16="http://schemas.microsoft.com/office/drawing/2014/main" id="{969D6F88-CB9F-41BF-A11D-3F121DF62DB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="" xmlns:a16="http://schemas.microsoft.com/office/drawing/2014/main" id="{D9B38DD7-CA40-47FD-9349-8057F4F15049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="" xmlns:a16="http://schemas.microsoft.com/office/drawing/2014/main" id="{818545CB-EE26-40C6-A199-CE27752C1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="" xmlns:a16="http://schemas.microsoft.com/office/drawing/2014/main" id="{C71D3567-8556-4907-B891-2BED07C359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="" xmlns:a16="http://schemas.microsoft.com/office/drawing/2014/main" id="{AC2728F6-C3EC-4F9F-8BD9-B1BCB4251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="" xmlns:a16="http://schemas.microsoft.com/office/drawing/2014/main" id="{0EA022A7-4F6F-46DD-A485-A33D133145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="" xmlns:a16="http://schemas.microsoft.com/office/drawing/2014/main" id="{598CC6BC-3167-4A6B-BECF-9B629A1D26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="" xmlns:a16="http://schemas.microsoft.com/office/drawing/2014/main" id="{44310764-92E0-4381-B219-A7E7BE8424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="" xmlns:a16="http://schemas.microsoft.com/office/drawing/2014/main" id="{D339D85D-CF3E-48F0-9A02-AAFB98DAF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="" xmlns:a16="http://schemas.microsoft.com/office/drawing/2014/main" id="{3D0BC3BA-C40D-4DF6-8645-1190D6FBAB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="" xmlns:a16="http://schemas.microsoft.com/office/drawing/2014/main" id="{11750455-67D8-4A53-8959-77C6B279A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="" xmlns:a16="http://schemas.microsoft.com/office/drawing/2014/main" id="{7EC37FDD-9238-4323-8075-9B612DECFC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="" xmlns:a16="http://schemas.microsoft.com/office/drawing/2014/main" id="{0D4CB1F3-39FF-415A-9ED0-9BB81EE5A94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="" xmlns:a16="http://schemas.microsoft.com/office/drawing/2014/main" id="{FA21FA75-1C56-436B-8B90-3579DB5402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="" xmlns:a16="http://schemas.microsoft.com/office/drawing/2014/main" id="{65C26A31-B370-472D-AEB8-70C435B0B7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="" xmlns:a16="http://schemas.microsoft.com/office/drawing/2014/main" id="{D4297F04-F334-4500-94C2-4CB6BAEB75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="" xmlns:a16="http://schemas.microsoft.com/office/drawing/2014/main" id="{DDCA06C4-DBA3-47BF-A1CC-052201C08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="" xmlns:a16="http://schemas.microsoft.com/office/drawing/2014/main" id="{F26D2AD2-373D-4E4E-BF7C-8C75A9BAFF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="" xmlns:a16="http://schemas.microsoft.com/office/drawing/2014/main" id="{805DC92B-19EF-4FB2-911B-E9E0CC2090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="" xmlns:a16="http://schemas.microsoft.com/office/drawing/2014/main" id="{656090C3-CF58-43E7-9409-8901FDEB88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="" xmlns:a16="http://schemas.microsoft.com/office/drawing/2014/main" id="{F3AB5696-EA9B-407D-A8BB-7C15F09121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="" xmlns:a16="http://schemas.microsoft.com/office/drawing/2014/main" id="{BC74217D-7936-470A-BE5B-C9977BEF5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="" xmlns:a16="http://schemas.microsoft.com/office/drawing/2014/main" id="{A6A27486-C8E0-40E4-8007-3A9537EB1F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="" xmlns:a16="http://schemas.microsoft.com/office/drawing/2014/main" id="{4E0D396F-2B8C-49D9-B11B-5A3BB3E63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="" xmlns:a16="http://schemas.microsoft.com/office/drawing/2014/main" id="{56D67A0D-6E6F-4553-8585-DCE61D80259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="" xmlns:a16="http://schemas.microsoft.com/office/drawing/2014/main" id="{389466E5-EF0B-48E0-AB45-B6E246AE52D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="" xmlns:a16="http://schemas.microsoft.com/office/drawing/2014/main" id="{3010A800-EEA9-4582-A868-F7E6C450445D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="" xmlns:a16="http://schemas.microsoft.com/office/drawing/2014/main" id="{A3F138BE-0C4D-4802-8630-8071678094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="" xmlns:a16="http://schemas.microsoft.com/office/drawing/2014/main" id="{0A7D2677-5468-40A3-90AC-E2B52E3713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="" xmlns:a16="http://schemas.microsoft.com/office/drawing/2014/main" id="{5EAF0BA8-D91B-42BB-9504-2885BFAB56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="" xmlns:a16="http://schemas.microsoft.com/office/drawing/2014/main" id="{CD6287C9-CBC3-4E3C-8CCE-15694A6C18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="" xmlns:a16="http://schemas.microsoft.com/office/drawing/2014/main" id="{8E8A1A09-4F9A-4A53-9A85-1974E570C7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="" xmlns:a16="http://schemas.microsoft.com/office/drawing/2014/main" id="{36FDF412-FD46-4FFA-A74D-2A91682A28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="" xmlns:a16="http://schemas.microsoft.com/office/drawing/2014/main" id="{7376C879-432A-48AE-8A88-3CCDF7BCFC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="" xmlns:a16="http://schemas.microsoft.com/office/drawing/2014/main" id="{C5F53564-03BA-4464-A4E0-ADFA04EABE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="" xmlns:a16="http://schemas.microsoft.com/office/drawing/2014/main" id="{8A2E29ED-618A-4716-9DD9-E2D7609DF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="" xmlns:a16="http://schemas.microsoft.com/office/drawing/2014/main" id="{C3A3FBCC-C438-4913-9A78-05B92FB6614C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="" xmlns:a16="http://schemas.microsoft.com/office/drawing/2014/main" id="{A5E4B511-B3C8-4DCC-BC29-12E5C5BE28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>
            <a:extLst>
              <a:ext uri="{FF2B5EF4-FFF2-40B4-BE49-F238E27FC236}">
                <a16:creationId xmlns="" xmlns:a16="http://schemas.microsoft.com/office/drawing/2014/main" id="{ACA14823-274B-4013-BCFA-844E0783488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07865" y="9857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14.1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式的乘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48" r:id="rId1"/>
    <p:sldLayoutId id="2147484347" r:id="rId2"/>
    <p:sldLayoutId id="2147484346" r:id="rId3"/>
    <p:sldLayoutId id="2147484344" r:id="rId4"/>
    <p:sldLayoutId id="2147484342" r:id="rId5"/>
    <p:sldLayoutId id="2147484398" r:id="rId6"/>
    <p:sldLayoutId id="2147484399" r:id="rId7"/>
    <p:sldLayoutId id="2147484341" r:id="rId8"/>
    <p:sldLayoutId id="2147484340" r:id="rId9"/>
    <p:sldLayoutId id="2147484400" r:id="rId10"/>
    <p:sldLayoutId id="2147484401" r:id="rId11"/>
    <p:sldLayoutId id="2147484337" r:id="rId12"/>
    <p:sldLayoutId id="2147484402" r:id="rId13"/>
    <p:sldLayoutId id="2147484403" r:id="rId14"/>
    <p:sldLayoutId id="2147484404" r:id="rId15"/>
    <p:sldLayoutId id="2147484405" r:id="rId16"/>
    <p:sldLayoutId id="2147484406" r:id="rId17"/>
    <p:sldLayoutId id="2147484336" r:id="rId18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1594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8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png"/><Relationship Id="rId4" Type="http://schemas.openxmlformats.org/officeDocument/2006/relationships/image" Target="../media/image10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oleObject" Target="../embeddings/oleObject4.bin"/><Relationship Id="rId7" Type="http://schemas.openxmlformats.org/officeDocument/2006/relationships/image" Target="../media/image14.gi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2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="" xmlns:a16="http://schemas.microsoft.com/office/drawing/2014/main" id="{BA86C547-7981-4917-9E1A-4B135C5F7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="" xmlns:a16="http://schemas.microsoft.com/office/drawing/2014/main" id="{72C7797C-457E-4C8C-95C5-D2296F5C14CB}"/>
              </a:ext>
            </a:extLst>
          </p:cNvPr>
          <p:cNvSpPr txBox="1"/>
          <p:nvPr/>
        </p:nvSpPr>
        <p:spPr>
          <a:xfrm>
            <a:off x="381635" y="1281448"/>
            <a:ext cx="8380730" cy="219290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14.1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整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式的乘法</a:t>
            </a: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14.1.2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幂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的乘方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1" y="-2726"/>
            <a:ext cx="3561908" cy="435611"/>
            <a:chOff x="-1" y="-2726"/>
            <a:chExt cx="3561908" cy="435611"/>
          </a:xfrm>
        </p:grpSpPr>
        <p:sp>
          <p:nvSpPr>
            <p:cNvPr id="14" name="圆角矩形 13"/>
            <p:cNvSpPr/>
            <p:nvPr/>
          </p:nvSpPr>
          <p:spPr>
            <a:xfrm>
              <a:off x="-1" y="-2726"/>
              <a:ext cx="3561908" cy="435611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kern="0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158452" y="32775"/>
              <a:ext cx="333862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/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人教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版 数学 </a:t>
              </a: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八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年级 上册</a:t>
              </a:r>
              <a:endPara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3">
            <a:extLst>
              <a:ext uri="{FF2B5EF4-FFF2-40B4-BE49-F238E27FC236}">
                <a16:creationId xmlns="" xmlns:a16="http://schemas.microsoft.com/office/drawing/2014/main" id="{B982552E-AF84-45F6-84AC-9B38EE19D4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0133" y="440532"/>
            <a:ext cx="726122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计算：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① 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28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			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② 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8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)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4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③ 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800" b="1" i="1" dirty="0" err="1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i="1" baseline="30000" dirty="0" err="1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en-US" sz="2800" b="1" dirty="0">
                <a:latin typeface="+mn-lt"/>
                <a:ea typeface="楷体" panose="02010609060101010101" pitchFamily="49" charset="-122"/>
              </a:rPr>
              <a:t>			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④ 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7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)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7</a:t>
            </a:r>
            <a:endParaRPr lang="zh-CN" altLang="en-US" sz="2800" b="1" i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4CAF261-1B26-4487-ABF2-CED18B756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9688" y="1436838"/>
            <a:ext cx="1858962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3×5</a:t>
            </a:r>
          </a:p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=10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15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6B92453-81B5-4408-8608-15344CBD6C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6316" y="1449067"/>
            <a:ext cx="18573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3×4</a:t>
            </a: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12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E768202-60DB-40B7-9566-1342A984D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3506" y="2996835"/>
            <a:ext cx="1858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n</a:t>
            </a:r>
            <a:endParaRPr lang="en-US" altLang="zh-CN" sz="28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62A77F5-C9AC-4EE2-BD36-30AA3E106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7951" y="3033106"/>
            <a:ext cx="2239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 –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7×7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 –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49</a:t>
            </a:r>
            <a:endParaRPr lang="en-US" altLang="zh-CN" sz="28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C68AA6A-2D86-43AF-B09C-219B4401ED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985" y="3627603"/>
            <a:ext cx="18875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lt"/>
              </a:rPr>
              <a:t>⑤[</a:t>
            </a:r>
            <a:r>
              <a:rPr lang="en-US" altLang="zh-CN" sz="2800" b="1" dirty="0" smtClean="0">
                <a:latin typeface="+mn-lt"/>
              </a:rPr>
              <a:t>(–</a:t>
            </a:r>
            <a:r>
              <a:rPr lang="en-US" altLang="zh-CN" sz="2800" b="1" i="1" dirty="0" smtClean="0">
                <a:latin typeface="+mn-lt"/>
              </a:rPr>
              <a:t>x</a:t>
            </a:r>
            <a:r>
              <a:rPr lang="en-US" altLang="zh-CN" sz="2800" b="1" dirty="0" smtClean="0">
                <a:latin typeface="+mn-lt"/>
              </a:rPr>
              <a:t>)</a:t>
            </a:r>
            <a:r>
              <a:rPr lang="en-US" altLang="zh-CN" sz="2800" b="1" baseline="30000" dirty="0" smtClean="0">
                <a:latin typeface="+mn-lt"/>
              </a:rPr>
              <a:t>3</a:t>
            </a:r>
            <a:r>
              <a:rPr lang="en-US" altLang="zh-CN" sz="2800" b="1" dirty="0" smtClean="0">
                <a:latin typeface="+mn-lt"/>
              </a:rPr>
              <a:t>]</a:t>
            </a:r>
            <a:r>
              <a:rPr lang="en-US" altLang="zh-CN" sz="2800" b="1" baseline="30000" dirty="0" smtClean="0">
                <a:latin typeface="+mn-lt"/>
              </a:rPr>
              <a:t>3</a:t>
            </a:r>
            <a:endParaRPr lang="en-US" altLang="zh-CN" sz="2800" b="1" baseline="30000" dirty="0">
              <a:latin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F735D44-2C57-48F2-AF76-6736FF1DE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7613" y="4231057"/>
            <a:ext cx="25490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=(–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3×3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=–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9</a:t>
            </a:r>
            <a:endParaRPr lang="en-US" altLang="zh-CN" sz="28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B3D6DA-A9CA-46E6-BE2B-220CF7C04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3246" y="3521240"/>
            <a:ext cx="21129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lt"/>
              </a:rPr>
              <a:t>⑥[</a:t>
            </a:r>
            <a:r>
              <a:rPr lang="en-US" altLang="zh-CN" sz="2800" b="1" dirty="0" smtClean="0">
                <a:latin typeface="+mn-lt"/>
              </a:rPr>
              <a:t>(–</a:t>
            </a:r>
            <a:r>
              <a:rPr lang="en-US" altLang="zh-CN" sz="2800" b="1" i="1" dirty="0" smtClean="0">
                <a:latin typeface="+mn-lt"/>
              </a:rPr>
              <a:t>x</a:t>
            </a:r>
            <a:r>
              <a:rPr lang="en-US" altLang="zh-CN" sz="2800" b="1" dirty="0" smtClean="0">
                <a:latin typeface="+mn-lt"/>
              </a:rPr>
              <a:t>)</a:t>
            </a:r>
            <a:r>
              <a:rPr lang="en-US" altLang="zh-CN" sz="2800" b="1" baseline="30000" dirty="0" smtClean="0">
                <a:latin typeface="+mn-lt"/>
              </a:rPr>
              <a:t>3</a:t>
            </a:r>
            <a:r>
              <a:rPr lang="en-US" altLang="zh-CN" sz="2800" b="1" dirty="0" smtClean="0">
                <a:latin typeface="+mn-lt"/>
              </a:rPr>
              <a:t>]</a:t>
            </a:r>
            <a:r>
              <a:rPr lang="en-US" altLang="zh-CN" sz="2800" b="1" baseline="30000" dirty="0" smtClean="0">
                <a:latin typeface="+mn-lt"/>
              </a:rPr>
              <a:t>4</a:t>
            </a:r>
            <a:endParaRPr lang="en-US" altLang="zh-CN" sz="2800" b="1" baseline="30000" dirty="0">
              <a:latin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57AB9BE-E9DC-4733-94B9-D9CD72CE7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5525" y="4169144"/>
            <a:ext cx="33035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=(–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3×4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=(–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12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12</a:t>
            </a:r>
            <a:endParaRPr lang="en-US" altLang="zh-CN" sz="2800" b="1" baseline="300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5" name="组合 5">
            <a:extLst>
              <a:ext uri="{FF2B5EF4-FFF2-40B4-BE49-F238E27FC236}">
                <a16:creationId xmlns="" xmlns:a16="http://schemas.microsoft.com/office/drawing/2014/main" id="{4F805531-EA42-421E-9BA4-CD459534E942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59959"/>
            <a:ext cx="2006600" cy="477838"/>
            <a:chOff x="248" y="32"/>
            <a:chExt cx="3160" cy="752"/>
          </a:xfrm>
        </p:grpSpPr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DF807265-5E41-4D21-A951-B793FD8005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17" name="组合 2">
              <a:extLst>
                <a:ext uri="{FF2B5EF4-FFF2-40B4-BE49-F238E27FC236}">
                  <a16:creationId xmlns="" xmlns:a16="http://schemas.microsoft.com/office/drawing/2014/main" id="{09353B8F-1037-4029-BB68-7D7815A630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18" name="直线连接符 14">
                <a:extLst>
                  <a:ext uri="{FF2B5EF4-FFF2-40B4-BE49-F238E27FC236}">
                    <a16:creationId xmlns="" xmlns:a16="http://schemas.microsoft.com/office/drawing/2014/main" id="{B2CA8A22-CE1F-460B-8953-00FE4B7FD542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>
                <a:extLst>
                  <a:ext uri="{FF2B5EF4-FFF2-40B4-BE49-F238E27FC236}">
                    <a16:creationId xmlns="" xmlns:a16="http://schemas.microsoft.com/office/drawing/2014/main" id="{1712AC27-DB19-4AAC-A780-87852FA3434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42" y="58259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4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Text Box 2">
            <a:extLst>
              <a:ext uri="{FF2B5EF4-FFF2-40B4-BE49-F238E27FC236}">
                <a16:creationId xmlns="" xmlns:a16="http://schemas.microsoft.com/office/drawing/2014/main" id="{89BD9903-1673-4D56-B65E-2EF4B2A2E3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8788" y="2731294"/>
            <a:ext cx="5865812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100" b="1" dirty="0" smtClean="0">
                <a:latin typeface="+mn-lt"/>
              </a:rPr>
              <a:t>(–</a:t>
            </a:r>
            <a:r>
              <a:rPr lang="en-US" altLang="zh-CN" sz="2100" b="1" i="1" dirty="0" smtClean="0">
                <a:latin typeface="+mn-lt"/>
              </a:rPr>
              <a:t>a</a:t>
            </a:r>
            <a:r>
              <a:rPr lang="en-US" altLang="zh-CN" sz="2100" b="1" baseline="30000" dirty="0" smtClean="0">
                <a:latin typeface="+mn-lt"/>
              </a:rPr>
              <a:t>5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zh-CN" altLang="en-US" sz="2100" b="1" dirty="0">
                <a:latin typeface="+mn-lt"/>
                <a:ea typeface="仿宋" pitchFamily="49" charset="-122"/>
              </a:rPr>
              <a:t>表示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个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5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相乘</a:t>
            </a:r>
            <a:r>
              <a:rPr lang="zh-CN" altLang="en-US" sz="2100" b="1" dirty="0">
                <a:latin typeface="+mn-lt"/>
                <a:ea typeface="仿宋" pitchFamily="49" charset="-122"/>
              </a:rPr>
              <a:t>，结果没有负号</a:t>
            </a:r>
            <a:r>
              <a:rPr lang="en-US" altLang="zh-CN" sz="2100" b="1" dirty="0">
                <a:latin typeface="+mn-lt"/>
                <a:ea typeface="仿宋" pitchFamily="49" charset="-122"/>
              </a:rPr>
              <a:t>.</a:t>
            </a:r>
          </a:p>
        </p:txBody>
      </p:sp>
      <p:sp>
        <p:nvSpPr>
          <p:cNvPr id="67587" name="文本框 2">
            <a:extLst>
              <a:ext uri="{FF2B5EF4-FFF2-40B4-BE49-F238E27FC236}">
                <a16:creationId xmlns="" xmlns:a16="http://schemas.microsoft.com/office/drawing/2014/main" id="{2D6058CB-83C9-4560-AC99-2B1BFAF87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8788" y="1206034"/>
            <a:ext cx="50225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的结果相同吗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?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为什么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FE962E7-A72F-4DCE-84DC-7AF40E653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8788" y="1751013"/>
            <a:ext cx="105990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不相同</a:t>
            </a:r>
            <a:r>
              <a:rPr lang="en-US" altLang="zh-CN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7220D00-E7A1-49F2-9384-27F5ADEF9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6343" y="2200735"/>
            <a:ext cx="503535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+mn-lt"/>
                <a:sym typeface="宋体" panose="02010600030101010101" pitchFamily="2" charset="-122"/>
              </a:rPr>
              <a:t>(–</a:t>
            </a:r>
            <a:r>
              <a:rPr lang="en-US" altLang="zh-CN" sz="2100" b="1" i="1" dirty="0" smtClean="0"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100" b="1" baseline="30000" dirty="0" smtClean="0"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latin typeface="+mn-lt"/>
                <a:sym typeface="宋体" panose="02010600030101010101" pitchFamily="2" charset="-122"/>
              </a:rPr>
              <a:t>5</a:t>
            </a:r>
            <a:r>
              <a:rPr lang="zh-CN" altLang="en-US" sz="2100" b="1" dirty="0">
                <a:latin typeface="+mn-lt"/>
                <a:ea typeface="仿宋" pitchFamily="49" charset="-122"/>
                <a:sym typeface="宋体" panose="02010600030101010101" pitchFamily="2" charset="-122"/>
              </a:rPr>
              <a:t>表示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  <a:sym typeface="宋体" panose="02010600030101010101" pitchFamily="2" charset="-122"/>
              </a:rPr>
              <a:t>个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itchFamily="49" charset="-122"/>
                <a:sym typeface="宋体" panose="02010600030101010101" pitchFamily="2" charset="-122"/>
              </a:rPr>
              <a:t>相乘</a:t>
            </a:r>
            <a:r>
              <a:rPr lang="zh-CN" altLang="en-US" sz="2100" b="1" dirty="0">
                <a:latin typeface="+mn-lt"/>
                <a:ea typeface="仿宋" pitchFamily="49" charset="-122"/>
                <a:sym typeface="宋体" panose="02010600030101010101" pitchFamily="2" charset="-122"/>
              </a:rPr>
              <a:t>，其结果带有负号</a:t>
            </a:r>
            <a:r>
              <a:rPr lang="en-US" altLang="zh-CN" sz="2100" b="1" dirty="0">
                <a:latin typeface="+mn-lt"/>
                <a:sym typeface="宋体" panose="02010600030101010101" pitchFamily="2" charset="-122"/>
              </a:rPr>
              <a:t>.</a:t>
            </a:r>
          </a:p>
        </p:txBody>
      </p:sp>
      <p:grpSp>
        <p:nvGrpSpPr>
          <p:cNvPr id="2" name="组合 12">
            <a:extLst>
              <a:ext uri="{FF2B5EF4-FFF2-40B4-BE49-F238E27FC236}">
                <a16:creationId xmlns="" xmlns:a16="http://schemas.microsoft.com/office/drawing/2014/main" id="{F19AA515-A774-4065-8D4C-B6F08F102713}"/>
              </a:ext>
            </a:extLst>
          </p:cNvPr>
          <p:cNvGrpSpPr>
            <a:grpSpLocks/>
          </p:cNvGrpSpPr>
          <p:nvPr/>
        </p:nvGrpSpPr>
        <p:grpSpPr bwMode="auto">
          <a:xfrm>
            <a:off x="1936750" y="3484563"/>
            <a:ext cx="3256302" cy="992187"/>
            <a:chOff x="1688" y="7316"/>
            <a:chExt cx="6838" cy="2085"/>
          </a:xfrm>
        </p:grpSpPr>
        <p:graphicFrame>
          <p:nvGraphicFramePr>
            <p:cNvPr id="67591" name="对象 9">
              <a:hlinkClick r:id="" action="ppaction://ole?verb=1"/>
              <a:extLst>
                <a:ext uri="{FF2B5EF4-FFF2-40B4-BE49-F238E27FC236}">
                  <a16:creationId xmlns="" xmlns:a16="http://schemas.microsoft.com/office/drawing/2014/main" id="{90094C89-F417-4642-8B99-F045955E053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688" y="7316"/>
            <a:ext cx="4429" cy="20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634" r:id="rId3" imgW="1079280" imgH="507960" progId="Equation.DSMT4">
                    <p:embed/>
                  </p:oleObj>
                </mc:Choice>
                <mc:Fallback>
                  <p:oleObj r:id="rId3" imgW="1079280" imgH="507960" progId="Equation.DSMT4">
                    <p:embed/>
                    <p:pic>
                      <p:nvPicPr>
                        <p:cNvPr id="0" name="对象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8" y="7316"/>
                          <a:ext cx="4429" cy="208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592" name="文本框 10">
              <a:extLst>
                <a:ext uri="{FF2B5EF4-FFF2-40B4-BE49-F238E27FC236}">
                  <a16:creationId xmlns="" xmlns:a16="http://schemas.microsoft.com/office/drawing/2014/main" id="{2BA43CB2-FDCB-408C-8F23-835A2D36B5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47" y="7388"/>
              <a:ext cx="2408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+mn-lt"/>
                  <a:sym typeface="宋体" panose="02010600030101010101" pitchFamily="2" charset="-122"/>
                </a:rPr>
                <a:t>n</a:t>
              </a:r>
              <a:r>
                <a:rPr lang="zh-CN" altLang="en-US" sz="2100" b="1" dirty="0">
                  <a:latin typeface="+mn-lt"/>
                  <a:sym typeface="宋体" panose="02010600030101010101" pitchFamily="2" charset="-122"/>
                </a:rPr>
                <a:t>为偶数</a:t>
              </a:r>
            </a:p>
          </p:txBody>
        </p:sp>
        <p:sp>
          <p:nvSpPr>
            <p:cNvPr id="67593" name="文本框 11">
              <a:extLst>
                <a:ext uri="{FF2B5EF4-FFF2-40B4-BE49-F238E27FC236}">
                  <a16:creationId xmlns="" xmlns:a16="http://schemas.microsoft.com/office/drawing/2014/main" id="{16502ACA-C97C-4B6A-940F-8A7BF1C57F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18" y="8388"/>
              <a:ext cx="2408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+mn-lt"/>
                  <a:sym typeface="宋体" panose="02010600030101010101" pitchFamily="2" charset="-122"/>
                </a:rPr>
                <a:t>n</a:t>
              </a:r>
              <a:r>
                <a:rPr lang="zh-CN" altLang="en-US" sz="2100" b="1" dirty="0">
                  <a:latin typeface="+mn-lt"/>
                  <a:sym typeface="宋体" panose="02010600030101010101" pitchFamily="2" charset="-122"/>
                </a:rPr>
                <a:t>为</a:t>
              </a:r>
              <a:r>
                <a:rPr lang="zh-CN" altLang="en-US" sz="2100" b="1" dirty="0" smtClean="0">
                  <a:latin typeface="+mn-lt"/>
                  <a:sym typeface="宋体" panose="02010600030101010101" pitchFamily="2" charset="-122"/>
                </a:rPr>
                <a:t>奇数</a:t>
              </a:r>
              <a:endParaRPr lang="zh-CN" altLang="en-US" sz="2100" b="1" dirty="0">
                <a:latin typeface="+mn-lt"/>
                <a:sym typeface="宋体" panose="02010600030101010101" pitchFamily="2" charset="-122"/>
              </a:endParaRPr>
            </a:p>
          </p:txBody>
        </p:sp>
      </p:grpSp>
      <p:grpSp>
        <p:nvGrpSpPr>
          <p:cNvPr id="67598" name="组合 4">
            <a:extLst>
              <a:ext uri="{FF2B5EF4-FFF2-40B4-BE49-F238E27FC236}">
                <a16:creationId xmlns="" xmlns:a16="http://schemas.microsoft.com/office/drawing/2014/main" id="{629812FB-10BB-4D2A-A591-F9EE4C82F4C7}"/>
              </a:ext>
            </a:extLst>
          </p:cNvPr>
          <p:cNvGrpSpPr>
            <a:grpSpLocks/>
          </p:cNvGrpSpPr>
          <p:nvPr/>
        </p:nvGrpSpPr>
        <p:grpSpPr bwMode="auto">
          <a:xfrm>
            <a:off x="1673872" y="548640"/>
            <a:ext cx="1685925" cy="410210"/>
            <a:chOff x="3485" y="1168"/>
            <a:chExt cx="2655" cy="646"/>
          </a:xfrm>
        </p:grpSpPr>
        <p:sp>
          <p:nvSpPr>
            <p:cNvPr id="3" name="圆角矩形 2">
              <a:extLst>
                <a:ext uri="{FF2B5EF4-FFF2-40B4-BE49-F238E27FC236}">
                  <a16:creationId xmlns="" xmlns:a16="http://schemas.microsoft.com/office/drawing/2014/main" id="{16AE2C0B-64DE-4CD0-816E-577BEEADA3DE}"/>
                </a:ext>
              </a:extLst>
            </p:cNvPr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67600" name="矩形 1">
              <a:extLst>
                <a:ext uri="{FF2B5EF4-FFF2-40B4-BE49-F238E27FC236}">
                  <a16:creationId xmlns="" xmlns:a16="http://schemas.microsoft.com/office/drawing/2014/main" id="{59DB2E18-8DEC-4D74-8716-7149373ED6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8" y="1203"/>
              <a:ext cx="2108" cy="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7603" name="文本框 6151">
            <a:extLst>
              <a:ext uri="{FF2B5EF4-FFF2-40B4-BE49-F238E27FC236}">
                <a16:creationId xmlns="" xmlns:a16="http://schemas.microsoft.com/office/drawing/2014/main" id="{B1381803-E6E4-475C-8B00-1CD1B7495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3763" y="497804"/>
            <a:ext cx="3898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幂的乘方的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法则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较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复杂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7D3D89B0-D4BD-4C76-B2D9-F7DDD60B76D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22" name="直线连接符 23">
              <a:extLst>
                <a:ext uri="{FF2B5EF4-FFF2-40B4-BE49-F238E27FC236}">
                  <a16:creationId xmlns="" xmlns:a16="http://schemas.microsoft.com/office/drawing/2014/main" id="{E418EC6B-9FA4-4AEA-81F8-09572ECF70D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A3A646C1-7D0E-4C7C-A5FA-EC9C81E1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86FBB005-BDAE-485F-848C-AD3D5E35B7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36705" y="1185275"/>
            <a:ext cx="1755979" cy="455854"/>
            <a:chOff x="1745942" y="3988439"/>
            <a:chExt cx="1755979" cy="455854"/>
          </a:xfrm>
        </p:grpSpPr>
        <p:grpSp>
          <p:nvGrpSpPr>
            <p:cNvPr id="28" name="组合 27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0" name="流程图: 库存数据 29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5298" grpId="0" build="allAtOnce" bldLvl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20">
            <a:extLst>
              <a:ext uri="{FF2B5EF4-FFF2-40B4-BE49-F238E27FC236}">
                <a16:creationId xmlns="" xmlns:a16="http://schemas.microsoft.com/office/drawing/2014/main" id="{93DA7845-2ED2-4535-A201-185AD028C982}"/>
              </a:ext>
            </a:extLst>
          </p:cNvPr>
          <p:cNvSpPr txBox="1"/>
          <p:nvPr/>
        </p:nvSpPr>
        <p:spPr>
          <a:xfrm>
            <a:off x="1546225" y="573088"/>
            <a:ext cx="4493538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下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面这道题该怎么进行计算呢？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8">
            <a:extLst>
              <a:ext uri="{FF2B5EF4-FFF2-40B4-BE49-F238E27FC236}">
                <a16:creationId xmlns="" xmlns:a16="http://schemas.microsoft.com/office/drawing/2014/main" id="{E8E4A0A9-B1C7-4536-8E92-4EB1EB4ADBDA}"/>
              </a:ext>
            </a:extLst>
          </p:cNvPr>
          <p:cNvSpPr txBox="1"/>
          <p:nvPr/>
        </p:nvSpPr>
        <p:spPr>
          <a:xfrm>
            <a:off x="1546225" y="1991614"/>
            <a:ext cx="156966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幂的乘方</a:t>
            </a:r>
            <a:r>
              <a:rPr lang="en-US" altLang="zh-CN" sz="24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:</a:t>
            </a:r>
          </a:p>
        </p:txBody>
      </p:sp>
      <p:sp>
        <p:nvSpPr>
          <p:cNvPr id="32" name="Text Box 16">
            <a:extLst>
              <a:ext uri="{FF2B5EF4-FFF2-40B4-BE49-F238E27FC236}">
                <a16:creationId xmlns="" xmlns:a16="http://schemas.microsoft.com/office/drawing/2014/main" id="{4BE5D1A8-69C3-4AD4-B178-3C2B13541C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6588" y="1166813"/>
            <a:ext cx="1150937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</a:p>
        </p:txBody>
      </p:sp>
      <p:sp>
        <p:nvSpPr>
          <p:cNvPr id="33" name="Text Box 17">
            <a:extLst>
              <a:ext uri="{FF2B5EF4-FFF2-40B4-BE49-F238E27FC236}">
                <a16:creationId xmlns="" xmlns:a16="http://schemas.microsoft.com/office/drawing/2014/main" id="{9968F518-AAF4-460A-A034-7C5D8FDEE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7038" y="1166813"/>
            <a:ext cx="852487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zh-CN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</a:t>
            </a:r>
          </a:p>
        </p:txBody>
      </p:sp>
      <p:graphicFrame>
        <p:nvGraphicFramePr>
          <p:cNvPr id="68613" name="对象 3">
            <a:hlinkClick r:id="" action="ppaction://ole?verb=1"/>
            <a:extLst>
              <a:ext uri="{FF2B5EF4-FFF2-40B4-BE49-F238E27FC236}">
                <a16:creationId xmlns="" xmlns:a16="http://schemas.microsoft.com/office/drawing/2014/main" id="{463E6AA8-827B-4132-B5F0-D0D3F5D4FC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426735"/>
              </p:ext>
            </p:extLst>
          </p:nvPr>
        </p:nvGraphicFramePr>
        <p:xfrm>
          <a:off x="2195513" y="1127125"/>
          <a:ext cx="1079500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6" r:id="rId3" imgW="583920" imgH="317160" progId="Equation.DSMT4">
                  <p:embed/>
                </p:oleObj>
              </mc:Choice>
              <mc:Fallback>
                <p:oleObj r:id="rId3" imgW="583920" imgH="31716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1127125"/>
                        <a:ext cx="1079500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1"/>
            <a:extLst>
              <a:ext uri="{FF2B5EF4-FFF2-40B4-BE49-F238E27FC236}">
                <a16:creationId xmlns="" xmlns:a16="http://schemas.microsoft.com/office/drawing/2014/main" id="{9414928A-C273-47C7-A494-2E209EEA38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200178"/>
              </p:ext>
            </p:extLst>
          </p:nvPr>
        </p:nvGraphicFramePr>
        <p:xfrm>
          <a:off x="3325813" y="1931726"/>
          <a:ext cx="194786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87" r:id="rId5" imgW="1054080" imgH="317160" progId="Equation.DSMT4">
                  <p:embed/>
                </p:oleObj>
              </mc:Choice>
              <mc:Fallback>
                <p:oleObj r:id="rId5" imgW="1054080" imgH="31716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5813" y="1931726"/>
                        <a:ext cx="1947862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5" name="文本框 9">
            <a:extLst>
              <a:ext uri="{FF2B5EF4-FFF2-40B4-BE49-F238E27FC236}">
                <a16:creationId xmlns="" xmlns:a16="http://schemas.microsoft.com/office/drawing/2014/main" id="{81CD60A4-3196-473F-9BF7-9F520DEB5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5033" y="3135446"/>
            <a:ext cx="3964547" cy="516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57188" indent="-35718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[(</a:t>
            </a:r>
            <a:r>
              <a:rPr lang="en-US" altLang="zh-CN" sz="27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y</a:t>
            </a:r>
            <a:r>
              <a:rPr lang="en-US" altLang="zh-CN" sz="2700" b="1" baseline="30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en-US" altLang="zh-CN" sz="2700" b="1" baseline="30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]</a:t>
            </a:r>
            <a:r>
              <a:rPr lang="en-US" altLang="zh-CN" sz="2700" b="1" baseline="30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=______=________</a:t>
            </a:r>
          </a:p>
        </p:txBody>
      </p:sp>
      <p:sp>
        <p:nvSpPr>
          <p:cNvPr id="12296" name="文本框 10">
            <a:extLst>
              <a:ext uri="{FF2B5EF4-FFF2-40B4-BE49-F238E27FC236}">
                <a16:creationId xmlns="" xmlns:a16="http://schemas.microsoft.com/office/drawing/2014/main" id="{5EC209AE-4074-4E02-93C4-59AFB97B3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0756" y="3800475"/>
            <a:ext cx="4060727" cy="516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57188" indent="-35718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[(</a:t>
            </a:r>
            <a:r>
              <a:rPr lang="en-US" altLang="zh-CN" sz="2700" b="1" i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x</a:t>
            </a:r>
            <a:r>
              <a:rPr lang="en-US" altLang="zh-CN" sz="2700" b="1" baseline="300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5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)</a:t>
            </a:r>
            <a:r>
              <a:rPr lang="en-US" altLang="zh-CN" sz="2700" b="1" i="1" baseline="300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m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]</a:t>
            </a:r>
            <a:r>
              <a:rPr lang="en-US" altLang="zh-CN" sz="2700" b="1" i="1" baseline="300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n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=______=________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E269E26-8636-48EB-AD50-836449CF6830}"/>
              </a:ext>
            </a:extLst>
          </p:cNvPr>
          <p:cNvSpPr txBox="1"/>
          <p:nvPr/>
        </p:nvSpPr>
        <p:spPr bwMode="auto">
          <a:xfrm>
            <a:off x="1677935" y="2693985"/>
            <a:ext cx="1261805" cy="41528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100" b="1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  <a:sym typeface="+mn-ea"/>
              </a:rPr>
              <a:t>练一练</a:t>
            </a:r>
            <a:r>
              <a:rPr lang="zh-CN" altLang="en-US" sz="2100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  <a:sym typeface="+mn-ea"/>
              </a:rPr>
              <a:t>：</a:t>
            </a:r>
            <a:endParaRPr lang="zh-CN" altLang="en-US" sz="2100" noProof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6A99D24-7677-41B0-A9E4-8A26798353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6588" y="3104932"/>
            <a:ext cx="91563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y</a:t>
            </a:r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523FBB7-F343-49FE-AD90-AEE8F95609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1213" y="3088154"/>
            <a:ext cx="56938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y</a:t>
            </a:r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20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A9F9C160-E493-4940-B3C0-01CF6481E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5013" y="3779168"/>
            <a:ext cx="101181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x</a:t>
            </a:r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en-US" altLang="zh-CN" sz="27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7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AE8B31FB-7257-40A5-A64C-3FEA1AE4BB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0725" y="3800475"/>
            <a:ext cx="78098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x</a:t>
            </a:r>
            <a:r>
              <a:rPr lang="en-US" altLang="zh-CN" sz="27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en-US" altLang="zh-CN" sz="2700" b="1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mn</a:t>
            </a:r>
          </a:p>
        </p:txBody>
      </p: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7D3D89B0-D4BD-4C76-B2D9-F7DDD60B76D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22" name="直线连接符 23">
              <a:extLst>
                <a:ext uri="{FF2B5EF4-FFF2-40B4-BE49-F238E27FC236}">
                  <a16:creationId xmlns="" xmlns:a16="http://schemas.microsoft.com/office/drawing/2014/main" id="{E418EC6B-9FA4-4AEA-81F8-09572ECF70D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A3A646C1-7D0E-4C7C-A5FA-EC9C81E1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86FBB005-BDAE-485F-848C-AD3D5E35B7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45" y="491263"/>
            <a:ext cx="620389" cy="620389"/>
          </a:xfrm>
          <a:prstGeom prst="rect">
            <a:avLst/>
          </a:prstGeom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309" y="2714759"/>
            <a:ext cx="45085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12295" grpId="0"/>
      <p:bldP spid="12296" grpId="0"/>
      <p:bldP spid="12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>
            <a:extLst>
              <a:ext uri="{FF2B5EF4-FFF2-40B4-BE49-F238E27FC236}">
                <a16:creationId xmlns="" xmlns:a16="http://schemas.microsoft.com/office/drawing/2014/main" id="{C1506980-360C-42F5-B072-030585349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722" y="1109017"/>
            <a:ext cx="180850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</a:p>
        </p:txBody>
      </p:sp>
      <p:sp>
        <p:nvSpPr>
          <p:cNvPr id="69634" name="Text Box 8">
            <a:extLst>
              <a:ext uri="{FF2B5EF4-FFF2-40B4-BE49-F238E27FC236}">
                <a16:creationId xmlns="" xmlns:a16="http://schemas.microsoft.com/office/drawing/2014/main" id="{BEDDFD5E-632F-4AAE-8D7C-65ED129184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125" y="1115902"/>
            <a:ext cx="19062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latin typeface="Times New Roman" panose="02020603050405020304" pitchFamily="18" charset="0"/>
              </a:rPr>
              <a:t>   </a:t>
            </a:r>
            <a:r>
              <a:rPr lang="en-US" altLang="zh-CN" sz="2400" b="1" dirty="0">
                <a:latin typeface="Times New Roman" panose="02020603050405020304" pitchFamily="18" charset="0"/>
              </a:rPr>
              <a:t>(</a:t>
            </a:r>
            <a:r>
              <a:rPr lang="zh-CN" altLang="zh-CN" sz="2400" b="1" i="1" dirty="0">
                <a:latin typeface="Times New Roman" panose="02020603050405020304" pitchFamily="18" charset="0"/>
              </a:rPr>
              <a:t>x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4</a:t>
            </a:r>
            <a:r>
              <a:rPr lang="zh-CN" altLang="zh-CN" sz="2400" b="1" dirty="0"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3</a:t>
            </a:r>
            <a:r>
              <a:rPr lang="zh-CN" altLang="zh-CN" sz="2400" b="1" dirty="0">
                <a:latin typeface="Times New Roman" panose="02020603050405020304" pitchFamily="18" charset="0"/>
              </a:rPr>
              <a:t>·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6</a:t>
            </a:r>
            <a:r>
              <a:rPr lang="en-US" altLang="zh-CN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;</a:t>
            </a:r>
            <a:endParaRPr lang="en-US" altLang="zh-CN" sz="2400" b="1" baseline="300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9635" name="Text Box 8">
            <a:extLst>
              <a:ext uri="{FF2B5EF4-FFF2-40B4-BE49-F238E27FC236}">
                <a16:creationId xmlns="" xmlns:a16="http://schemas.microsoft.com/office/drawing/2014/main" id="{D1D582C2-6087-4D53-9912-F61CB1205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4408" y="1727172"/>
            <a:ext cx="31390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b="1" dirty="0">
                <a:latin typeface="Times New Roman" panose="02020603050405020304" pitchFamily="18" charset="0"/>
              </a:rPr>
              <a:t>  </a:t>
            </a:r>
            <a:r>
              <a:rPr lang="zh-CN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zh-CN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zh-CN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zh-CN" altLang="zh-CN" sz="2400" b="1" dirty="0">
                <a:latin typeface="Times New Roman" panose="02020603050405020304" pitchFamily="18" charset="0"/>
              </a:rPr>
              <a:t>＋</a:t>
            </a:r>
            <a:r>
              <a:rPr lang="zh-CN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10</a:t>
            </a:r>
            <a:r>
              <a:rPr lang="zh-CN" altLang="zh-CN" sz="2400" b="1" dirty="0">
                <a:latin typeface="Times New Roman" panose="02020603050405020304" pitchFamily="18" charset="0"/>
              </a:rPr>
              <a:t>.</a:t>
            </a:r>
            <a:endParaRPr lang="en-US" altLang="zh-CN" sz="2400" b="1" baseline="300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7" name="Text Box 6">
            <a:extLst>
              <a:ext uri="{FF2B5EF4-FFF2-40B4-BE49-F238E27FC236}">
                <a16:creationId xmlns="" xmlns:a16="http://schemas.microsoft.com/office/drawing/2014/main" id="{5239E4A1-4570-4530-BAC1-AAB652B22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832" y="2505075"/>
            <a:ext cx="4256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: 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(1) </a:t>
            </a:r>
            <a:r>
              <a:rPr lang="en-US" altLang="zh-CN" sz="2400" b="1" dirty="0">
                <a:latin typeface="Times New Roman" panose="02020603050405020304" pitchFamily="18" charset="0"/>
              </a:rPr>
              <a:t>(</a:t>
            </a:r>
            <a:r>
              <a:rPr lang="zh-CN" altLang="zh-CN" sz="2400" b="1" i="1" dirty="0">
                <a:latin typeface="Times New Roman" panose="02020603050405020304" pitchFamily="18" charset="0"/>
              </a:rPr>
              <a:t>x</a:t>
            </a:r>
            <a:r>
              <a:rPr lang="zh-CN" altLang="zh-CN" sz="2400" b="1" baseline="30000" dirty="0">
                <a:latin typeface="Times New Roman" panose="02020603050405020304" pitchFamily="18" charset="0"/>
                <a:sym typeface="宋体" panose="02010600030101010101" pitchFamily="2" charset="-122"/>
              </a:rPr>
              <a:t>4</a:t>
            </a:r>
            <a:r>
              <a:rPr lang="zh-CN" altLang="zh-CN" sz="2400" b="1" dirty="0"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3</a:t>
            </a:r>
            <a:r>
              <a:rPr lang="zh-CN" altLang="zh-CN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·</a:t>
            </a: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 =</a:t>
            </a:r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12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= </a:t>
            </a:r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18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；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="" xmlns:a16="http://schemas.microsoft.com/office/drawing/2014/main" id="{CFDEE9E3-1E66-4924-B370-AAF869AB55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4557" y="2994025"/>
            <a:ext cx="425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2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) </a:t>
            </a:r>
            <a:r>
              <a:rPr lang="zh-CN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zh-CN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zh-CN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zh-CN" altLang="zh-CN" sz="2400" b="1" dirty="0">
                <a:latin typeface="Times New Roman" panose="02020603050405020304" pitchFamily="18" charset="0"/>
              </a:rPr>
              <a:t>＋</a:t>
            </a:r>
            <a:r>
              <a:rPr lang="zh-CN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10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10" name="Text Box 6">
            <a:extLst>
              <a:ext uri="{FF2B5EF4-FFF2-40B4-BE49-F238E27FC236}">
                <a16:creationId xmlns="" xmlns:a16="http://schemas.microsoft.com/office/drawing/2014/main" id="{AAC861B3-19B7-4B20-B38B-84BBA2E464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8557" y="3484563"/>
            <a:ext cx="4256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=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–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·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·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＋</a:t>
            </a:r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10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="" xmlns:a16="http://schemas.microsoft.com/office/drawing/2014/main" id="{2E9B420D-97DE-408B-A34E-3F7A055B6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8557" y="3954463"/>
            <a:ext cx="4256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=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–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10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＋</a:t>
            </a:r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10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=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0.</a:t>
            </a:r>
          </a:p>
        </p:txBody>
      </p:sp>
      <p:grpSp>
        <p:nvGrpSpPr>
          <p:cNvPr id="2" name="组合 14">
            <a:extLst>
              <a:ext uri="{FF2B5EF4-FFF2-40B4-BE49-F238E27FC236}">
                <a16:creationId xmlns="" xmlns:a16="http://schemas.microsoft.com/office/drawing/2014/main" id="{7D0A2116-EEE5-4899-AFCE-BE3640B4FCA7}"/>
              </a:ext>
            </a:extLst>
          </p:cNvPr>
          <p:cNvGrpSpPr/>
          <p:nvPr/>
        </p:nvGrpSpPr>
        <p:grpSpPr>
          <a:xfrm>
            <a:off x="5761038" y="979211"/>
            <a:ext cx="2428399" cy="1062037"/>
            <a:chOff x="8193" y="1399"/>
            <a:chExt cx="5099" cy="2230"/>
          </a:xfrm>
          <a:solidFill>
            <a:srgbClr val="66FFCC"/>
          </a:solidFill>
        </p:grpSpPr>
        <p:sp>
          <p:nvSpPr>
            <p:cNvPr id="12" name="云形标注 11">
              <a:extLst>
                <a:ext uri="{FF2B5EF4-FFF2-40B4-BE49-F238E27FC236}">
                  <a16:creationId xmlns="" xmlns:a16="http://schemas.microsoft.com/office/drawing/2014/main" id="{9BD3744D-40EC-4F66-B727-FFF95FCA7304}"/>
                </a:ext>
              </a:extLst>
            </p:cNvPr>
            <p:cNvSpPr/>
            <p:nvPr/>
          </p:nvSpPr>
          <p:spPr>
            <a:xfrm>
              <a:off x="8193" y="1399"/>
              <a:ext cx="5099" cy="2230"/>
            </a:xfrm>
            <a:prstGeom prst="cloudCallout">
              <a:avLst>
                <a:gd name="adj1" fmla="val -92731"/>
                <a:gd name="adj2" fmla="val 43572"/>
              </a:avLst>
            </a:prstGeom>
            <a:grpFill/>
            <a:ln w="952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7BF339DA-C626-4F4B-AF09-E195BCEDB2B1}"/>
                </a:ext>
              </a:extLst>
            </p:cNvPr>
            <p:cNvSpPr txBox="1"/>
            <p:nvPr/>
          </p:nvSpPr>
          <p:spPr>
            <a:xfrm>
              <a:off x="8913" y="1740"/>
              <a:ext cx="4062" cy="15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noProof="1">
                  <a:latin typeface="黑体" panose="02010600030101010101" pitchFamily="2" charset="-122"/>
                  <a:ea typeface="黑体" panose="02010600030101010101" pitchFamily="2" charset="-122"/>
                  <a:cs typeface="+mn-ea"/>
                </a:rPr>
                <a:t>忆一忆有理数混合运算的顺序</a:t>
              </a:r>
              <a:endParaRPr lang="zh-CN" altLang="en-US" noProof="1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B19E992-E3F9-49BD-B18F-F2D3D7BA78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3095" y="2505075"/>
            <a:ext cx="2090737" cy="414338"/>
          </a:xfrm>
          <a:prstGeom prst="rect">
            <a:avLst/>
          </a:prstGeom>
          <a:solidFill>
            <a:srgbClr val="D6F5F5"/>
          </a:solidFill>
          <a:ln w="9525">
            <a:solidFill>
              <a:srgbClr val="149494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</a:rPr>
              <a:t>先乘方，再乘除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CAFF7CD-5BB8-4DD1-A5AF-2A22DF1BA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7856" y="3125788"/>
            <a:ext cx="3756026" cy="415498"/>
          </a:xfrm>
          <a:prstGeom prst="rect">
            <a:avLst/>
          </a:prstGeom>
          <a:solidFill>
            <a:srgbClr val="D6F5F5"/>
          </a:solidFill>
          <a:ln w="9525">
            <a:solidFill>
              <a:srgbClr val="149494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</a:rPr>
              <a:t>先乘方，再乘除，最后算加减</a:t>
            </a:r>
          </a:p>
        </p:txBody>
      </p:sp>
      <p:grpSp>
        <p:nvGrpSpPr>
          <p:cNvPr id="3" name="组合 20">
            <a:extLst>
              <a:ext uri="{FF2B5EF4-FFF2-40B4-BE49-F238E27FC236}">
                <a16:creationId xmlns="" xmlns:a16="http://schemas.microsoft.com/office/drawing/2014/main" id="{49490E43-585B-42D3-AFF1-1B9F9FAD01E2}"/>
              </a:ext>
            </a:extLst>
          </p:cNvPr>
          <p:cNvGrpSpPr/>
          <p:nvPr/>
        </p:nvGrpSpPr>
        <p:grpSpPr>
          <a:xfrm>
            <a:off x="4837614" y="4105851"/>
            <a:ext cx="2309805" cy="726208"/>
            <a:chOff x="8869" y="8575"/>
            <a:chExt cx="4497" cy="130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9" name="云形标注 18">
              <a:extLst>
                <a:ext uri="{FF2B5EF4-FFF2-40B4-BE49-F238E27FC236}">
                  <a16:creationId xmlns="" xmlns:a16="http://schemas.microsoft.com/office/drawing/2014/main" id="{981593C1-7C50-4FEC-9DF0-B7CBDF8FE20A}"/>
                </a:ext>
              </a:extLst>
            </p:cNvPr>
            <p:cNvSpPr/>
            <p:nvPr/>
          </p:nvSpPr>
          <p:spPr>
            <a:xfrm>
              <a:off x="8869" y="8575"/>
              <a:ext cx="4423" cy="1303"/>
            </a:xfrm>
            <a:prstGeom prst="cloudCallout">
              <a:avLst>
                <a:gd name="adj1" fmla="val -109484"/>
                <a:gd name="adj2" fmla="val -167881"/>
              </a:avLst>
            </a:prstGeom>
            <a:grpFill/>
            <a:ln w="9525" cap="flat" cmpd="sng" algn="ctr">
              <a:solidFill>
                <a:srgbClr val="14949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4C35B0DE-1A1B-4D39-8DB8-75190931974C}"/>
                </a:ext>
              </a:extLst>
            </p:cNvPr>
            <p:cNvSpPr txBox="1"/>
            <p:nvPr/>
          </p:nvSpPr>
          <p:spPr>
            <a:xfrm>
              <a:off x="9142" y="8866"/>
              <a:ext cx="4224" cy="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noProof="1">
                  <a:solidFill>
                    <a:srgbClr val="0000FF"/>
                  </a:solidFill>
                  <a:latin typeface="黑体" panose="02010600030101010101" pitchFamily="2" charset="-122"/>
                  <a:ea typeface="黑体" panose="02010600030101010101" pitchFamily="2" charset="-122"/>
                  <a:cs typeface="+mn-ea"/>
                </a:rPr>
                <a:t>底数的符号要统一</a:t>
              </a:r>
              <a:endParaRPr lang="zh-CN" altLang="en-US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69648" name="组合 6">
            <a:extLst>
              <a:ext uri="{FF2B5EF4-FFF2-40B4-BE49-F238E27FC236}">
                <a16:creationId xmlns="" xmlns:a16="http://schemas.microsoft.com/office/drawing/2014/main" id="{50A7D876-C47F-43CF-ABBA-1A3F15A6D621}"/>
              </a:ext>
            </a:extLst>
          </p:cNvPr>
          <p:cNvGrpSpPr>
            <a:grpSpLocks/>
          </p:cNvGrpSpPr>
          <p:nvPr/>
        </p:nvGrpSpPr>
        <p:grpSpPr bwMode="auto">
          <a:xfrm>
            <a:off x="699804" y="520773"/>
            <a:ext cx="1851477" cy="492125"/>
            <a:chOff x="434944" y="558833"/>
            <a:chExt cx="1850869" cy="492443"/>
          </a:xfrm>
        </p:grpSpPr>
        <p:grpSp>
          <p:nvGrpSpPr>
            <p:cNvPr id="69649" name="组合 5">
              <a:extLst>
                <a:ext uri="{FF2B5EF4-FFF2-40B4-BE49-F238E27FC236}">
                  <a16:creationId xmlns="" xmlns:a16="http://schemas.microsoft.com/office/drawing/2014/main" id="{C3D237F5-3289-4B46-9087-B5F22C0F1F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A5B1589B-11EF-4EE7-83E8-2C7E51B429D0}"/>
                  </a:ext>
                </a:extLst>
              </p:cNvPr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D5B93AA8-9EB9-4463-951A-7A9F90F0A671}"/>
                  </a:ext>
                </a:extLst>
              </p:cNvPr>
              <p:cNvSpPr/>
              <p:nvPr/>
            </p:nvSpPr>
            <p:spPr>
              <a:xfrm>
                <a:off x="2507550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DBE7F3E0-4B34-45F9-8839-B0343F8ABD75}"/>
                  </a:ext>
                </a:extLst>
              </p:cNvPr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E1094734-1E8F-4F23-AED1-C6A52483B3AC}"/>
                  </a:ext>
                </a:extLst>
              </p:cNvPr>
              <p:cNvSpPr/>
              <p:nvPr/>
            </p:nvSpPr>
            <p:spPr>
              <a:xfrm>
                <a:off x="3167733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3069CC6A-A003-42E7-87CF-42C04374D883}"/>
                  </a:ext>
                </a:extLst>
              </p:cNvPr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9655" name="文本框 11">
              <a:extLst>
                <a:ext uri="{FF2B5EF4-FFF2-40B4-BE49-F238E27FC236}">
                  <a16:creationId xmlns="" xmlns:a16="http://schemas.microsoft.com/office/drawing/2014/main" id="{9BFE2083-7DBA-4758-9AA5-14B321F591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944" y="55883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</a:t>
              </a:r>
              <a:r>
                <a:rPr lang="zh-CN" altLang="en-US" sz="2600" b="1" dirty="0" smtClean="0">
                  <a:solidFill>
                    <a:schemeClr val="bg1"/>
                  </a:solidFill>
                </a:rPr>
                <a:t>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9656" name="文本框 6">
            <a:extLst>
              <a:ext uri="{FF2B5EF4-FFF2-40B4-BE49-F238E27FC236}">
                <a16:creationId xmlns="" xmlns:a16="http://schemas.microsoft.com/office/drawing/2014/main" id="{672C8CC4-34C9-407F-9E5D-A7DD4C9ED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4148" y="553076"/>
            <a:ext cx="38496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有关幂的乘方的混合运算</a:t>
            </a:r>
          </a:p>
        </p:txBody>
      </p:sp>
      <p:grpSp>
        <p:nvGrpSpPr>
          <p:cNvPr id="30" name="组合 2">
            <a:extLst>
              <a:ext uri="{FF2B5EF4-FFF2-40B4-BE49-F238E27FC236}">
                <a16:creationId xmlns="" xmlns:a16="http://schemas.microsoft.com/office/drawing/2014/main" id="{7D3D89B0-D4BD-4C76-B2D9-F7DDD60B76D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31" name="直线连接符 23">
              <a:extLst>
                <a:ext uri="{FF2B5EF4-FFF2-40B4-BE49-F238E27FC236}">
                  <a16:creationId xmlns="" xmlns:a16="http://schemas.microsoft.com/office/drawing/2014/main" id="{E418EC6B-9FA4-4AEA-81F8-09572ECF70D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>
              <a:extLst>
                <a:ext uri="{FF2B5EF4-FFF2-40B4-BE49-F238E27FC236}">
                  <a16:creationId xmlns="" xmlns:a16="http://schemas.microsoft.com/office/drawing/2014/main" id="{A3A646C1-7D0E-4C7C-A5FA-EC9C81E1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3" name="Freeform 74">
              <a:extLst>
                <a:ext uri="{FF2B5EF4-FFF2-40B4-BE49-F238E27FC236}">
                  <a16:creationId xmlns="" xmlns:a16="http://schemas.microsoft.com/office/drawing/2014/main" id="{86FBB005-BDAE-485F-848C-AD3D5E35B7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  <p:bldP spid="10" grpId="0"/>
      <p:bldP spid="11" grpId="0"/>
      <p:bldP spid="1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7163" y="691666"/>
            <a:ext cx="8593137" cy="3712554"/>
            <a:chOff x="157163" y="582609"/>
            <a:chExt cx="8593137" cy="3712554"/>
          </a:xfrm>
        </p:grpSpPr>
        <p:grpSp>
          <p:nvGrpSpPr>
            <p:cNvPr id="15" name="组合 14"/>
            <p:cNvGrpSpPr/>
            <p:nvPr/>
          </p:nvGrpSpPr>
          <p:grpSpPr>
            <a:xfrm>
              <a:off x="157163" y="582612"/>
              <a:ext cx="8593137" cy="3712551"/>
              <a:chOff x="-3593057" y="1567519"/>
              <a:chExt cx="8776917" cy="3695664"/>
            </a:xfrm>
          </p:grpSpPr>
          <p:pic>
            <p:nvPicPr>
              <p:cNvPr id="19" name="一个圆顶角并剪去另一个顶角的矩形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593057" y="1567519"/>
                <a:ext cx="8776917" cy="36956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16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7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18" name="图片 17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70657" name="Text Box 2">
            <a:extLst>
              <a:ext uri="{FF2B5EF4-FFF2-40B4-BE49-F238E27FC236}">
                <a16:creationId xmlns="" xmlns:a16="http://schemas.microsoft.com/office/drawing/2014/main" id="{C3684DA2-C6B7-4706-8D02-DA5324EE5D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9938" y="1498120"/>
            <a:ext cx="311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468723DA-15D3-48F1-B5EA-22B39DFCC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0018" y="1498120"/>
            <a:ext cx="6356823" cy="1754326"/>
          </a:xfrm>
          <a:prstGeom prst="rect">
            <a:avLst/>
          </a:prstGeom>
          <a:noFill/>
          <a:ln w="25400">
            <a:noFill/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    与</a:t>
            </a:r>
            <a:r>
              <a:rPr lang="zh-CN" altLang="en-US" sz="2400" b="1" dirty="0">
                <a:latin typeface="宋体" panose="02010600030101010101" pitchFamily="2" charset="-122"/>
              </a:rPr>
              <a:t>幂的乘方有关的混合运算中，一般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先算幂的乘方</a:t>
            </a:r>
            <a:r>
              <a:rPr lang="zh-CN" altLang="en-US" sz="2400" b="1" dirty="0">
                <a:latin typeface="宋体" panose="02010600030101010101" pitchFamily="2" charset="-122"/>
              </a:rPr>
              <a:t>，再算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同底数幂的乘法</a:t>
            </a:r>
            <a:r>
              <a:rPr lang="zh-CN" altLang="en-US" sz="2400" b="1" dirty="0">
                <a:latin typeface="宋体" panose="02010600030101010101" pitchFamily="2" charset="-122"/>
              </a:rPr>
              <a:t>，最后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算加减</a:t>
            </a:r>
            <a:r>
              <a:rPr lang="zh-CN" altLang="en-US" sz="2400" b="1" dirty="0">
                <a:latin typeface="宋体" panose="02010600030101010101" pitchFamily="2" charset="-122"/>
              </a:rPr>
              <a:t>，然后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合并同类项</a:t>
            </a:r>
            <a:r>
              <a:rPr lang="zh-CN" altLang="en-US" sz="2400" b="1" dirty="0">
                <a:latin typeface="宋体" panose="02010600030101010101" pitchFamily="2" charset="-122"/>
              </a:rPr>
              <a:t>．</a:t>
            </a:r>
          </a:p>
        </p:txBody>
      </p:sp>
      <p:grpSp>
        <p:nvGrpSpPr>
          <p:cNvPr id="8" name="组合 2">
            <a:extLst>
              <a:ext uri="{FF2B5EF4-FFF2-40B4-BE49-F238E27FC236}">
                <a16:creationId xmlns="" xmlns:a16="http://schemas.microsoft.com/office/drawing/2014/main" id="{7D3D89B0-D4BD-4C76-B2D9-F7DDD60B76D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9" name="直线连接符 23">
              <a:extLst>
                <a:ext uri="{FF2B5EF4-FFF2-40B4-BE49-F238E27FC236}">
                  <a16:creationId xmlns="" xmlns:a16="http://schemas.microsoft.com/office/drawing/2014/main" id="{E418EC6B-9FA4-4AEA-81F8-09572ECF70D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="" xmlns:a16="http://schemas.microsoft.com/office/drawing/2014/main" id="{A3A646C1-7D0E-4C7C-A5FA-EC9C81E1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86FBB005-BDAE-485F-848C-AD3D5E35B7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7">
            <a:extLst>
              <a:ext uri="{FF2B5EF4-FFF2-40B4-BE49-F238E27FC236}">
                <a16:creationId xmlns="" xmlns:a16="http://schemas.microsoft.com/office/drawing/2014/main" id="{D3224DE9-C9EC-4C06-A1C2-30D0B5270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7646" y="474524"/>
            <a:ext cx="74041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·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baseline="30000" dirty="0" err="1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[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7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[(–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 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baseline="300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9875" name="Text Box 8">
            <a:extLst>
              <a:ext uri="{FF2B5EF4-FFF2-40B4-BE49-F238E27FC236}">
                <a16:creationId xmlns="" xmlns:a16="http://schemas.microsoft.com/office/drawing/2014/main" id="{79E0CA4E-3A7E-4653-99C9-05CA99929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1031" y="2160887"/>
            <a:ext cx="31547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</a:rPr>
              <a:t>12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14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 </a:t>
            </a:r>
          </a:p>
        </p:txBody>
      </p:sp>
      <p:sp>
        <p:nvSpPr>
          <p:cNvPr id="79876" name="Text Box 9">
            <a:extLst>
              <a:ext uri="{FF2B5EF4-FFF2-40B4-BE49-F238E27FC236}">
                <a16:creationId xmlns="" xmlns:a16="http://schemas.microsoft.com/office/drawing/2014/main" id="{66CD5BBA-7893-414A-973F-42F1D621A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99" y="2180288"/>
            <a:ext cx="328009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(2)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 2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baseline="30000" dirty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baseline="30000" dirty="0" smtClean="0">
                <a:latin typeface="+mn-lt"/>
                <a:ea typeface="仿宋" panose="02010609060101010101" pitchFamily="49" charset="-122"/>
              </a:rPr>
              <a:t>n</a:t>
            </a:r>
            <a:endParaRPr lang="en-US" altLang="zh-CN" sz="2400" b="1" i="1" baseline="30000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2n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79877" name="Text Box 10">
            <a:extLst>
              <a:ext uri="{FF2B5EF4-FFF2-40B4-BE49-F238E27FC236}">
                <a16:creationId xmlns="" xmlns:a16="http://schemas.microsoft.com/office/drawing/2014/main" id="{0FDB240B-CC66-45A0-8AEE-8C71F088E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97" y="3514521"/>
            <a:ext cx="252562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(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=(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</a:rPr>
              <a:t>21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42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sp>
        <p:nvSpPr>
          <p:cNvPr id="79878" name="Rectangle 17">
            <a:extLst>
              <a:ext uri="{FF2B5EF4-FFF2-40B4-BE49-F238E27FC236}">
                <a16:creationId xmlns="" xmlns:a16="http://schemas.microsoft.com/office/drawing/2014/main" id="{CEADEE4A-9F4D-4B5F-8DB6-CA1EF2800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450" y="2294144"/>
            <a:ext cx="1333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533BD6E-1777-4339-A058-083D5D9EC5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1999" y="3638928"/>
            <a:ext cx="447389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(4)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=(–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</a:rPr>
              <a:t>3×2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</a:rPr>
              <a:t>2×4</a:t>
            </a:r>
            <a:endParaRPr lang="en-US" altLang="zh-CN" sz="2400" b="1" baseline="30000" dirty="0">
              <a:latin typeface="+mn-lt"/>
              <a:ea typeface="仿宋" panose="02010609060101010101" pitchFamily="49" charset="-122"/>
            </a:endParaRPr>
          </a:p>
          <a:p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     = 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</a:rPr>
              <a:t>6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</a:rPr>
              <a:t>8</a:t>
            </a:r>
            <a:endParaRPr lang="en-US" altLang="zh-CN" sz="2400" b="1" baseline="30000" dirty="0">
              <a:latin typeface="+mn-lt"/>
              <a:ea typeface="仿宋" panose="02010609060101010101" pitchFamily="49" charset="-122"/>
            </a:endParaRPr>
          </a:p>
          <a:p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14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3" name="组合 5">
            <a:extLst>
              <a:ext uri="{FF2B5EF4-FFF2-40B4-BE49-F238E27FC236}">
                <a16:creationId xmlns="" xmlns:a16="http://schemas.microsoft.com/office/drawing/2014/main" id="{4F805531-EA42-421E-9BA4-CD459534E942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43439"/>
            <a:ext cx="2006600" cy="477838"/>
            <a:chOff x="248" y="58"/>
            <a:chExt cx="3160" cy="752"/>
          </a:xfrm>
        </p:grpSpPr>
        <p:sp>
          <p:nvSpPr>
            <p:cNvPr id="15" name="文本框 15">
              <a:extLst>
                <a:ext uri="{FF2B5EF4-FFF2-40B4-BE49-F238E27FC236}">
                  <a16:creationId xmlns="" xmlns:a16="http://schemas.microsoft.com/office/drawing/2014/main" id="{DF807265-5E41-4D21-A951-B793FD8005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16" name="组合 2">
              <a:extLst>
                <a:ext uri="{FF2B5EF4-FFF2-40B4-BE49-F238E27FC236}">
                  <a16:creationId xmlns="" xmlns:a16="http://schemas.microsoft.com/office/drawing/2014/main" id="{09353B8F-1037-4029-BB68-7D7815A630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17" name="直线连接符 14">
                <a:extLst>
                  <a:ext uri="{FF2B5EF4-FFF2-40B4-BE49-F238E27FC236}">
                    <a16:creationId xmlns="" xmlns:a16="http://schemas.microsoft.com/office/drawing/2014/main" id="{B2CA8A22-CE1F-460B-8953-00FE4B7FD542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>
                <a:extLst>
                  <a:ext uri="{FF2B5EF4-FFF2-40B4-BE49-F238E27FC236}">
                    <a16:creationId xmlns="" xmlns:a16="http://schemas.microsoft.com/office/drawing/2014/main" id="{1712AC27-DB19-4AAC-A780-87852FA3434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5" y="56877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9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9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2">
            <a:extLst>
              <a:ext uri="{FF2B5EF4-FFF2-40B4-BE49-F238E27FC236}">
                <a16:creationId xmlns="" xmlns:a16="http://schemas.microsoft.com/office/drawing/2014/main" id="{207CD909-9ABA-4089-AEAA-B2D2D5FEAC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950" y="968222"/>
            <a:ext cx="6994787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7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已知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，求下列各式的值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</a:p>
          <a:p>
            <a:pPr eaLnBrk="0" hangingPunct="0">
              <a:lnSpc>
                <a:spcPct val="17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111" name="矩形 4110">
            <a:extLst>
              <a:ext uri="{FF2B5EF4-FFF2-40B4-BE49-F238E27FC236}">
                <a16:creationId xmlns="" xmlns:a16="http://schemas.microsoft.com/office/drawing/2014/main" id="{63DED7BA-7431-4F46-8589-22C712CBE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375" y="2354412"/>
            <a:ext cx="43444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400" b="1" dirty="0">
                <a:latin typeface="Times New Roman" panose="02020603050405020304" pitchFamily="18" charset="0"/>
              </a:rPr>
              <a:t>(1)10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sz="2400" b="1" i="1" baseline="30000" dirty="0">
                <a:latin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(10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4113" name="矩形 4112">
            <a:extLst>
              <a:ext uri="{FF2B5EF4-FFF2-40B4-BE49-F238E27FC236}">
                <a16:creationId xmlns="" xmlns:a16="http://schemas.microsoft.com/office/drawing/2014/main" id="{A91F15A6-69AD-4C13-AEA7-A7708B0BD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375" y="2827473"/>
            <a:ext cx="3485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(2)10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400" b="1" i="1" baseline="30000" dirty="0"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(10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4115" name="矩形 4114">
            <a:extLst>
              <a:ext uri="{FF2B5EF4-FFF2-40B4-BE49-F238E27FC236}">
                <a16:creationId xmlns="" xmlns:a16="http://schemas.microsoft.com/office/drawing/2014/main" id="{F72A82AB-BD15-4518-AB1B-B24ED5D235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9438" y="3330011"/>
            <a:ext cx="52485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(3)10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sz="2400" b="1" i="1" baseline="30000" dirty="0">
                <a:latin typeface="Times New Roman" panose="02020603050405020304" pitchFamily="18" charset="0"/>
              </a:rPr>
              <a:t>m</a:t>
            </a:r>
            <a:r>
              <a:rPr lang="zh-CN" altLang="en-US" sz="2400" b="1" baseline="30000" dirty="0">
                <a:latin typeface="Times New Roman" panose="02020603050405020304" pitchFamily="18" charset="0"/>
              </a:rPr>
              <a:t>＋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400" b="1" i="1" baseline="30000" dirty="0"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27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108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29C986CA-5E92-44D4-9305-78D20668D7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3890211"/>
            <a:ext cx="7903158" cy="9861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rgbClr val="CC0066"/>
            </a:solidFill>
            <a:prstDash val="dash"/>
            <a:round/>
            <a:headEnd/>
            <a:tailEnd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方法总结：</a:t>
            </a:r>
            <a:r>
              <a:rPr lang="zh-CN" altLang="en-US" sz="2100" b="1" dirty="0">
                <a:latin typeface="宋体" panose="02010600030101010101" pitchFamily="2" charset="-122"/>
              </a:rPr>
              <a:t>此类题的关键是逆用幂的乘方及同底数幂的乘法公式，将所求值的式子正确变形，然后代入已知条件求值即可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</a:p>
        </p:txBody>
      </p:sp>
      <p:grpSp>
        <p:nvGrpSpPr>
          <p:cNvPr id="72710" name="组合 6">
            <a:extLst>
              <a:ext uri="{FF2B5EF4-FFF2-40B4-BE49-F238E27FC236}">
                <a16:creationId xmlns="" xmlns:a16="http://schemas.microsoft.com/office/drawing/2014/main" id="{139BD0B8-395E-4C7B-888E-E0ADA18A6053}"/>
              </a:ext>
            </a:extLst>
          </p:cNvPr>
          <p:cNvGrpSpPr>
            <a:grpSpLocks/>
          </p:cNvGrpSpPr>
          <p:nvPr/>
        </p:nvGrpSpPr>
        <p:grpSpPr bwMode="auto">
          <a:xfrm>
            <a:off x="720725" y="508000"/>
            <a:ext cx="1858963" cy="492125"/>
            <a:chOff x="427462" y="558483"/>
            <a:chExt cx="1858351" cy="491808"/>
          </a:xfrm>
        </p:grpSpPr>
        <p:grpSp>
          <p:nvGrpSpPr>
            <p:cNvPr id="72711" name="组合 5">
              <a:extLst>
                <a:ext uri="{FF2B5EF4-FFF2-40B4-BE49-F238E27FC236}">
                  <a16:creationId xmlns="" xmlns:a16="http://schemas.microsoft.com/office/drawing/2014/main" id="{E9B3C336-815A-4BC1-AEBF-CF158297E4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8C016295-C4A1-4D83-98BD-B695356D88D7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F1CC138D-BE72-42AA-A74E-F00D0FEF1296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0B7DB6FA-2912-4572-B588-4E30D6C1C22B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A92935A6-9B40-4511-9839-06FF3DF33385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997324A5-EA29-4264-B4DA-C945843901E1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2717" name="文本框 11">
              <a:extLst>
                <a:ext uri="{FF2B5EF4-FFF2-40B4-BE49-F238E27FC236}">
                  <a16:creationId xmlns="" xmlns:a16="http://schemas.microsoft.com/office/drawing/2014/main" id="{21D1A780-8AA0-4C48-BD29-C6B9256EAB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3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2718" name="文本框 1">
            <a:extLst>
              <a:ext uri="{FF2B5EF4-FFF2-40B4-BE49-F238E27FC236}">
                <a16:creationId xmlns="" xmlns:a16="http://schemas.microsoft.com/office/drawing/2014/main" id="{6A26195F-443A-43D9-A341-8F5D45D42A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1818" y="537425"/>
            <a:ext cx="5133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指数中含有字母的幂的乘方的计算</a:t>
            </a:r>
          </a:p>
        </p:txBody>
      </p:sp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7D3D89B0-D4BD-4C76-B2D9-F7DDD60B76D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21" name="直线连接符 23">
              <a:extLst>
                <a:ext uri="{FF2B5EF4-FFF2-40B4-BE49-F238E27FC236}">
                  <a16:creationId xmlns="" xmlns:a16="http://schemas.microsoft.com/office/drawing/2014/main" id="{E418EC6B-9FA4-4AEA-81F8-09572ECF70D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="" xmlns:a16="http://schemas.microsoft.com/office/drawing/2014/main" id="{A3A646C1-7D0E-4C7C-A5FA-EC9C81E1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86FBB005-BDAE-485F-848C-AD3D5E35B7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/>
      <p:bldP spid="4113" grpId="0"/>
      <p:bldP spid="4115" grpId="0"/>
      <p:bldP spid="10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矩形 7173">
            <a:extLst>
              <a:ext uri="{FF2B5EF4-FFF2-40B4-BE49-F238E27FC236}">
                <a16:creationId xmlns="" xmlns:a16="http://schemas.microsoft.com/office/drawing/2014/main" id="{27742AC3-A359-4F22-9261-6085CB1661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3555" y="1122716"/>
            <a:ext cx="43268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的值；</a:t>
            </a:r>
          </a:p>
        </p:txBody>
      </p:sp>
      <p:sp>
        <p:nvSpPr>
          <p:cNvPr id="73730" name="矩形 7175">
            <a:extLst>
              <a:ext uri="{FF2B5EF4-FFF2-40B4-BE49-F238E27FC236}">
                <a16:creationId xmlns="" xmlns:a16="http://schemas.microsoft.com/office/drawing/2014/main" id="{534F56DF-2FBE-415D-9975-FC6A4E1A2D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3555" y="1800782"/>
            <a:ext cx="5251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32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的值．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D5B3E5B-5D26-418C-9A02-601A98B93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5746" y="2468983"/>
            <a:ext cx="448712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(1) (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i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729.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790C88B-79DA-449A-B027-4ECD9763F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1683" y="2850219"/>
            <a:ext cx="5407249" cy="183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lnSpc>
                <a:spcPct val="18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(2) 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–3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</a:p>
          <a:p>
            <a:pPr eaLnBrk="0" hangingPunct="0">
              <a:lnSpc>
                <a:spcPct val="18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∴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3,</a:t>
            </a:r>
          </a:p>
          <a:p>
            <a:pPr eaLnBrk="0" hangingPunct="0">
              <a:lnSpc>
                <a:spcPct val="18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∴4</a:t>
            </a:r>
            <a:r>
              <a:rPr lang="en-US" altLang="zh-CN" sz="2100" b="1" i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·32</a:t>
            </a:r>
            <a:r>
              <a:rPr lang="en-US" altLang="zh-CN" sz="2100" b="1" i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(2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·(2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·2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8. </a:t>
            </a:r>
          </a:p>
        </p:txBody>
      </p:sp>
      <p:sp>
        <p:nvSpPr>
          <p:cNvPr id="73737" name="文本框 3">
            <a:extLst>
              <a:ext uri="{FF2B5EF4-FFF2-40B4-BE49-F238E27FC236}">
                <a16:creationId xmlns="" xmlns:a16="http://schemas.microsoft.com/office/drawing/2014/main" id="{F1131F14-8A96-4891-8718-D1B060B27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7646" y="661051"/>
            <a:ext cx="3569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完成下列题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目：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1" name="组合 5">
            <a:extLst>
              <a:ext uri="{FF2B5EF4-FFF2-40B4-BE49-F238E27FC236}">
                <a16:creationId xmlns="" xmlns:a16="http://schemas.microsoft.com/office/drawing/2014/main" id="{4F805531-EA42-421E-9BA4-CD459534E942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51570"/>
            <a:ext cx="2006600" cy="477838"/>
            <a:chOff x="248" y="32"/>
            <a:chExt cx="3160" cy="752"/>
          </a:xfrm>
        </p:grpSpPr>
        <p:sp>
          <p:nvSpPr>
            <p:cNvPr id="13" name="文本框 15">
              <a:extLst>
                <a:ext uri="{FF2B5EF4-FFF2-40B4-BE49-F238E27FC236}">
                  <a16:creationId xmlns="" xmlns:a16="http://schemas.microsoft.com/office/drawing/2014/main" id="{DF807265-5E41-4D21-A951-B793FD8005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5" name="组合 2">
              <a:extLst>
                <a:ext uri="{FF2B5EF4-FFF2-40B4-BE49-F238E27FC236}">
                  <a16:creationId xmlns="" xmlns:a16="http://schemas.microsoft.com/office/drawing/2014/main" id="{09353B8F-1037-4029-BB68-7D7815A630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16" name="直线连接符 14">
                <a:extLst>
                  <a:ext uri="{FF2B5EF4-FFF2-40B4-BE49-F238E27FC236}">
                    <a16:creationId xmlns="" xmlns:a16="http://schemas.microsoft.com/office/drawing/2014/main" id="{B2CA8A22-CE1F-460B-8953-00FE4B7FD542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="" xmlns:a16="http://schemas.microsoft.com/office/drawing/2014/main" id="{1712AC27-DB19-4AAC-A780-87852FA3434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5" y="661051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矩形 10">
            <a:extLst>
              <a:ext uri="{FF2B5EF4-FFF2-40B4-BE49-F238E27FC236}">
                <a16:creationId xmlns="" xmlns:a16="http://schemas.microsoft.com/office/drawing/2014/main" id="{DD47A7C9-7624-4FA0-828F-C5FE04D66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9950" y="1189211"/>
            <a:ext cx="51324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4 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比较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500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,4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400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,5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300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的大小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1578A21-DF88-4A51-8042-CDFD54C49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797" y="1729383"/>
            <a:ext cx="7639974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2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解析：</a:t>
            </a:r>
            <a:r>
              <a:rPr lang="zh-CN" altLang="zh-CN" sz="2200" b="1" dirty="0">
                <a:latin typeface="宋体" panose="02010600030101010101" pitchFamily="2" charset="-122"/>
              </a:rPr>
              <a:t>这三个幂的</a:t>
            </a:r>
            <a:r>
              <a:rPr lang="zh-CN" altLang="zh-CN" sz="2200" b="1" dirty="0">
                <a:solidFill>
                  <a:srgbClr val="FF0000"/>
                </a:solidFill>
                <a:latin typeface="宋体" panose="02010600030101010101" pitchFamily="2" charset="-122"/>
              </a:rPr>
              <a:t>底数不同</a:t>
            </a:r>
            <a:r>
              <a:rPr lang="en-US" altLang="zh-CN" sz="2200" b="1" dirty="0">
                <a:latin typeface="宋体" panose="02010600030101010101" pitchFamily="2" charset="-122"/>
              </a:rPr>
              <a:t>,</a:t>
            </a:r>
            <a:r>
              <a:rPr lang="zh-CN" altLang="zh-CN" sz="2200" b="1" dirty="0">
                <a:solidFill>
                  <a:srgbClr val="FF0000"/>
                </a:solidFill>
                <a:latin typeface="宋体" panose="02010600030101010101" pitchFamily="2" charset="-122"/>
              </a:rPr>
              <a:t>指数也不相同</a:t>
            </a:r>
            <a:r>
              <a:rPr lang="en-US" altLang="zh-CN" sz="2200" b="1" dirty="0">
                <a:latin typeface="宋体" panose="02010600030101010101" pitchFamily="2" charset="-122"/>
              </a:rPr>
              <a:t>,</a:t>
            </a:r>
            <a:r>
              <a:rPr lang="zh-CN" altLang="zh-CN" sz="2200" b="1" dirty="0">
                <a:latin typeface="宋体" panose="02010600030101010101" pitchFamily="2" charset="-122"/>
              </a:rPr>
              <a:t>不能直接比较大小</a:t>
            </a:r>
            <a:r>
              <a:rPr lang="en-US" altLang="zh-CN" sz="2200" b="1" dirty="0">
                <a:latin typeface="宋体" panose="02010600030101010101" pitchFamily="2" charset="-122"/>
              </a:rPr>
              <a:t>,</a:t>
            </a:r>
            <a:r>
              <a:rPr lang="zh-CN" altLang="zh-CN" sz="2200" b="1" dirty="0">
                <a:latin typeface="宋体" panose="02010600030101010101" pitchFamily="2" charset="-122"/>
              </a:rPr>
              <a:t>通过观察</a:t>
            </a:r>
            <a:r>
              <a:rPr lang="en-US" altLang="zh-CN" sz="2200" b="1" dirty="0">
                <a:latin typeface="宋体" panose="02010600030101010101" pitchFamily="2" charset="-122"/>
              </a:rPr>
              <a:t>,</a:t>
            </a:r>
            <a:r>
              <a:rPr lang="zh-CN" altLang="zh-CN" sz="2200" b="1" dirty="0">
                <a:latin typeface="宋体" panose="02010600030101010101" pitchFamily="2" charset="-122"/>
              </a:rPr>
              <a:t>发现指数都是</a:t>
            </a:r>
            <a:r>
              <a:rPr lang="en-US" altLang="zh-CN" sz="2200" b="1" dirty="0">
                <a:latin typeface="宋体" panose="02010600030101010101" pitchFamily="2" charset="-122"/>
              </a:rPr>
              <a:t>100</a:t>
            </a:r>
            <a:r>
              <a:rPr lang="zh-CN" altLang="zh-CN" sz="2200" b="1" dirty="0">
                <a:latin typeface="宋体" panose="02010600030101010101" pitchFamily="2" charset="-122"/>
              </a:rPr>
              <a:t>的倍数</a:t>
            </a:r>
            <a:r>
              <a:rPr lang="en-US" altLang="zh-CN" sz="2200" b="1" dirty="0" smtClean="0">
                <a:latin typeface="宋体" panose="02010600030101010101" pitchFamily="2" charset="-122"/>
              </a:rPr>
              <a:t>,</a:t>
            </a:r>
            <a:r>
              <a:rPr lang="zh-CN" altLang="zh-CN" sz="2200" b="1" dirty="0" smtClean="0">
                <a:latin typeface="宋体" panose="02010600030101010101" pitchFamily="2" charset="-122"/>
              </a:rPr>
              <a:t>可</a:t>
            </a:r>
            <a:r>
              <a:rPr lang="zh-CN" altLang="zh-CN" sz="2200" b="1" dirty="0">
                <a:latin typeface="宋体" panose="02010600030101010101" pitchFamily="2" charset="-122"/>
              </a:rPr>
              <a:t>以考虑逆用幂的乘方法则</a:t>
            </a:r>
            <a:r>
              <a:rPr lang="en-US" altLang="zh-CN" sz="2200" b="1" dirty="0"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8E49F34-E92C-4543-92FA-4C1291C78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853" y="2988040"/>
            <a:ext cx="7472195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en-US" altLang="zh-CN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: </a:t>
            </a:r>
            <a:r>
              <a:rPr lang="en-US" altLang="zh-CN" sz="2100" b="1" dirty="0" smtClean="0">
                <a:latin typeface="+mn-lt"/>
              </a:rPr>
              <a:t>3</a:t>
            </a:r>
            <a:r>
              <a:rPr lang="en-US" altLang="zh-CN" sz="2100" b="1" baseline="30000" dirty="0" smtClean="0">
                <a:latin typeface="+mn-lt"/>
              </a:rPr>
              <a:t>500</a:t>
            </a:r>
            <a:r>
              <a:rPr lang="en-US" altLang="zh-CN" sz="2100" b="1" dirty="0">
                <a:latin typeface="+mn-lt"/>
              </a:rPr>
              <a:t>=(</a:t>
            </a:r>
            <a:r>
              <a:rPr lang="en-US" altLang="zh-CN" sz="2100" b="1" dirty="0" smtClean="0">
                <a:latin typeface="+mn-lt"/>
              </a:rPr>
              <a:t>3</a:t>
            </a:r>
            <a:r>
              <a:rPr lang="en-US" altLang="zh-CN" sz="2100" b="1" baseline="30000" dirty="0" smtClean="0">
                <a:latin typeface="+mn-lt"/>
              </a:rPr>
              <a:t>5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100</a:t>
            </a:r>
            <a:r>
              <a:rPr lang="en-US" altLang="zh-CN" sz="2100" b="1" dirty="0" smtClean="0">
                <a:latin typeface="+mn-lt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243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100</a:t>
            </a:r>
            <a:r>
              <a:rPr lang="en-US" altLang="zh-CN" sz="2100" b="1" dirty="0" smtClean="0">
                <a:latin typeface="+mn-lt"/>
              </a:rPr>
              <a:t>, 4</a:t>
            </a:r>
            <a:r>
              <a:rPr lang="en-US" altLang="zh-CN" sz="2100" b="1" baseline="30000" dirty="0" smtClean="0">
                <a:latin typeface="+mn-lt"/>
              </a:rPr>
              <a:t>400</a:t>
            </a:r>
            <a:r>
              <a:rPr lang="en-US" altLang="zh-CN" sz="2100" b="1" dirty="0">
                <a:latin typeface="+mn-lt"/>
              </a:rPr>
              <a:t>=(</a:t>
            </a:r>
            <a:r>
              <a:rPr lang="en-US" altLang="zh-CN" sz="2100" b="1" dirty="0" smtClean="0">
                <a:latin typeface="+mn-lt"/>
              </a:rPr>
              <a:t>4</a:t>
            </a:r>
            <a:r>
              <a:rPr lang="en-US" altLang="zh-CN" sz="2100" b="1" baseline="30000" dirty="0" smtClean="0">
                <a:latin typeface="+mn-lt"/>
              </a:rPr>
              <a:t>4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100</a:t>
            </a:r>
            <a:r>
              <a:rPr lang="en-US" altLang="zh-CN" sz="2100" b="1" dirty="0" smtClean="0">
                <a:latin typeface="+mn-lt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256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100</a:t>
            </a:r>
            <a:r>
              <a:rPr lang="en-US" altLang="zh-CN" sz="2100" b="1" dirty="0" smtClean="0">
                <a:latin typeface="+mn-lt"/>
              </a:rPr>
              <a:t>,   5</a:t>
            </a:r>
            <a:r>
              <a:rPr lang="en-US" altLang="zh-CN" sz="2100" b="1" baseline="30000" dirty="0" smtClean="0">
                <a:latin typeface="+mn-lt"/>
              </a:rPr>
              <a:t>300</a:t>
            </a:r>
            <a:r>
              <a:rPr lang="en-US" altLang="zh-CN" sz="2100" b="1" dirty="0">
                <a:latin typeface="+mn-lt"/>
              </a:rPr>
              <a:t>=(5</a:t>
            </a:r>
            <a:r>
              <a:rPr lang="en-US" altLang="zh-CN" sz="2100" b="1" baseline="30000" dirty="0">
                <a:latin typeface="+mn-lt"/>
              </a:rPr>
              <a:t>3</a:t>
            </a:r>
            <a:r>
              <a:rPr lang="en-US" altLang="zh-CN" sz="2100" b="1" dirty="0">
                <a:latin typeface="+mn-lt"/>
              </a:rPr>
              <a:t>)</a:t>
            </a:r>
            <a:r>
              <a:rPr lang="en-US" altLang="zh-CN" sz="2100" b="1" baseline="30000" dirty="0">
                <a:latin typeface="+mn-lt"/>
              </a:rPr>
              <a:t>100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125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100</a:t>
            </a:r>
            <a:r>
              <a:rPr lang="en-US" altLang="zh-CN" sz="2100" b="1" dirty="0">
                <a:latin typeface="+mn-lt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</a:rPr>
              <a:t>∵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256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100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&gt;243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100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&gt;125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100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400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&gt;3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500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&gt;5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300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grpSp>
        <p:nvGrpSpPr>
          <p:cNvPr id="74756" name="组合 6">
            <a:extLst>
              <a:ext uri="{FF2B5EF4-FFF2-40B4-BE49-F238E27FC236}">
                <a16:creationId xmlns="" xmlns:a16="http://schemas.microsoft.com/office/drawing/2014/main" id="{0F8FD007-079B-494A-8FB7-BABC3D149256}"/>
              </a:ext>
            </a:extLst>
          </p:cNvPr>
          <p:cNvGrpSpPr>
            <a:grpSpLocks/>
          </p:cNvGrpSpPr>
          <p:nvPr/>
        </p:nvGrpSpPr>
        <p:grpSpPr bwMode="auto">
          <a:xfrm>
            <a:off x="720725" y="508000"/>
            <a:ext cx="1858963" cy="492125"/>
            <a:chOff x="427462" y="558483"/>
            <a:chExt cx="1858351" cy="491808"/>
          </a:xfrm>
        </p:grpSpPr>
        <p:grpSp>
          <p:nvGrpSpPr>
            <p:cNvPr id="74757" name="组合 5">
              <a:extLst>
                <a:ext uri="{FF2B5EF4-FFF2-40B4-BE49-F238E27FC236}">
                  <a16:creationId xmlns="" xmlns:a16="http://schemas.microsoft.com/office/drawing/2014/main" id="{6AD50A60-4126-4537-ACCB-00ED341268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6" name="椭圆 5">
                <a:extLst>
                  <a:ext uri="{FF2B5EF4-FFF2-40B4-BE49-F238E27FC236}">
                    <a16:creationId xmlns="" xmlns:a16="http://schemas.microsoft.com/office/drawing/2014/main" id="{D0525CA4-9301-43F6-9BFE-E451F329DD2F}"/>
                  </a:ext>
                </a:extLst>
              </p:cNvPr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13EF4369-B9F2-459F-AE72-2F245980B697}"/>
                  </a:ext>
                </a:extLst>
              </p:cNvPr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C6A87C0D-E21A-457D-A63E-394AAB85E9A3}"/>
                  </a:ext>
                </a:extLst>
              </p:cNvPr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0187DDB3-6087-42C2-9D98-FE8224FDD82B}"/>
                  </a:ext>
                </a:extLst>
              </p:cNvPr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343FF11D-48B0-48E1-8999-41C0F167E28A}"/>
                  </a:ext>
                </a:extLst>
              </p:cNvPr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4763" name="文本框 11">
              <a:extLst>
                <a:ext uri="{FF2B5EF4-FFF2-40B4-BE49-F238E27FC236}">
                  <a16:creationId xmlns="" xmlns:a16="http://schemas.microsoft.com/office/drawing/2014/main" id="{A37734AA-19B3-4D15-9934-4B037F9AF7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4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4764" name="文本框 3">
            <a:extLst>
              <a:ext uri="{FF2B5EF4-FFF2-40B4-BE49-F238E27FC236}">
                <a16:creationId xmlns="" xmlns:a16="http://schemas.microsoft.com/office/drawing/2014/main" id="{D8F5246F-A9EB-4F21-9CC3-0C74F4D819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7013" y="523874"/>
            <a:ext cx="31416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幂的大小的比较</a:t>
            </a:r>
          </a:p>
        </p:txBody>
      </p:sp>
      <p:grpSp>
        <p:nvGrpSpPr>
          <p:cNvPr id="18" name="组合 2">
            <a:extLst>
              <a:ext uri="{FF2B5EF4-FFF2-40B4-BE49-F238E27FC236}">
                <a16:creationId xmlns="" xmlns:a16="http://schemas.microsoft.com/office/drawing/2014/main" id="{7D3D89B0-D4BD-4C76-B2D9-F7DDD60B76D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47610"/>
            <a:ext cx="2006600" cy="477837"/>
            <a:chOff x="123" y="40"/>
            <a:chExt cx="3160" cy="752"/>
          </a:xfrm>
        </p:grpSpPr>
        <p:cxnSp>
          <p:nvCxnSpPr>
            <p:cNvPr id="19" name="直线连接符 23">
              <a:extLst>
                <a:ext uri="{FF2B5EF4-FFF2-40B4-BE49-F238E27FC236}">
                  <a16:creationId xmlns="" xmlns:a16="http://schemas.microsoft.com/office/drawing/2014/main" id="{E418EC6B-9FA4-4AEA-81F8-09572ECF70D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>
              <a:extLst>
                <a:ext uri="{FF2B5EF4-FFF2-40B4-BE49-F238E27FC236}">
                  <a16:creationId xmlns="" xmlns:a16="http://schemas.microsoft.com/office/drawing/2014/main" id="{A3A646C1-7D0E-4C7C-A5FA-EC9C81E1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21" name="Freeform 74">
              <a:extLst>
                <a:ext uri="{FF2B5EF4-FFF2-40B4-BE49-F238E27FC236}">
                  <a16:creationId xmlns="" xmlns:a16="http://schemas.microsoft.com/office/drawing/2014/main" id="{86FBB005-BDAE-485F-848C-AD3D5E35B7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7163" y="582609"/>
            <a:ext cx="8593137" cy="5148266"/>
            <a:chOff x="157163" y="582609"/>
            <a:chExt cx="8593137" cy="5148266"/>
          </a:xfrm>
        </p:grpSpPr>
        <p:grpSp>
          <p:nvGrpSpPr>
            <p:cNvPr id="13" name="组合 12"/>
            <p:cNvGrpSpPr/>
            <p:nvPr/>
          </p:nvGrpSpPr>
          <p:grpSpPr>
            <a:xfrm>
              <a:off x="157163" y="582612"/>
              <a:ext cx="8593137" cy="5148263"/>
              <a:chOff x="-3593057" y="1567519"/>
              <a:chExt cx="8776917" cy="5124845"/>
            </a:xfrm>
          </p:grpSpPr>
          <p:pic>
            <p:nvPicPr>
              <p:cNvPr id="18" name="一个圆顶角并剪去另一个顶角的矩形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593057" y="1567519"/>
                <a:ext cx="8776917" cy="51248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矩形 18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15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6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17" name="图片 16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7D159448-38BA-4DAC-9F1F-E4F7C88D9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0570" y="1350700"/>
            <a:ext cx="7340366" cy="3194721"/>
          </a:xfrm>
          <a:prstGeom prst="rect">
            <a:avLst/>
          </a:prstGeom>
          <a:noFill/>
          <a:ln w="25400">
            <a:noFill/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sym typeface="宋体" panose="02010600030101010101" pitchFamily="2" charset="-122"/>
              </a:rPr>
              <a:t>         比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较底数大于</a:t>
            </a: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的幂的大小的方法有两种</a:t>
            </a:r>
            <a:r>
              <a:rPr lang="en-US" altLang="en-US" sz="2400" b="1" dirty="0" smtClean="0">
                <a:latin typeface="+mn-lt"/>
                <a:sym typeface="宋体" panose="02010600030101010101" pitchFamily="2" charset="-122"/>
              </a:rPr>
              <a:t>:</a:t>
            </a:r>
          </a:p>
          <a:p>
            <a:pPr>
              <a:lnSpc>
                <a:spcPct val="140000"/>
              </a:lnSpc>
            </a:pP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 </a:t>
            </a:r>
            <a:r>
              <a:rPr lang="en-US" altLang="en-US" sz="2400" b="1" dirty="0" smtClean="0">
                <a:latin typeface="+mn-lt"/>
                <a:sym typeface="宋体" panose="02010600030101010101" pitchFamily="2" charset="-122"/>
              </a:rPr>
              <a:t>       1. </a:t>
            </a:r>
            <a:r>
              <a:rPr lang="zh-CN" altLang="en-US" sz="2400" b="1" dirty="0" smtClean="0">
                <a:latin typeface="+mn-lt"/>
                <a:sym typeface="宋体" panose="02010600030101010101" pitchFamily="2" charset="-122"/>
              </a:rPr>
              <a:t>底数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相同</a:t>
            </a: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指数越大</a:t>
            </a: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幂就越大</a:t>
            </a:r>
            <a:r>
              <a:rPr lang="en-US" altLang="en-US" sz="2400" b="1" dirty="0" smtClean="0">
                <a:latin typeface="+mn-lt"/>
                <a:sym typeface="宋体" panose="02010600030101010101" pitchFamily="2" charset="-122"/>
              </a:rPr>
              <a:t>;</a:t>
            </a:r>
          </a:p>
          <a:p>
            <a:pPr>
              <a:lnSpc>
                <a:spcPct val="140000"/>
              </a:lnSpc>
            </a:pP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 </a:t>
            </a:r>
            <a:r>
              <a:rPr lang="en-US" altLang="en-US" sz="2400" b="1" dirty="0" smtClean="0">
                <a:latin typeface="+mn-lt"/>
                <a:sym typeface="宋体" panose="02010600030101010101" pitchFamily="2" charset="-122"/>
              </a:rPr>
              <a:t>       2. </a:t>
            </a:r>
            <a:r>
              <a:rPr lang="zh-CN" altLang="en-US" sz="2400" b="1" dirty="0" smtClean="0">
                <a:latin typeface="+mn-lt"/>
                <a:sym typeface="宋体" panose="02010600030101010101" pitchFamily="2" charset="-122"/>
              </a:rPr>
              <a:t>指数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相同</a:t>
            </a: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底数越大</a:t>
            </a: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幂就越大</a:t>
            </a:r>
            <a:r>
              <a:rPr lang="en-US" altLang="en-US" sz="2400" b="1" dirty="0" smtClean="0">
                <a:latin typeface="+mn-lt"/>
                <a:sym typeface="宋体" panose="02010600030101010101" pitchFamily="2" charset="-122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 </a:t>
            </a:r>
            <a:r>
              <a:rPr lang="en-US" altLang="zh-CN" sz="2400" b="1" i="1" dirty="0" smtClean="0">
                <a:latin typeface="+mn-lt"/>
                <a:sym typeface="宋体" panose="02010600030101010101" pitchFamily="2" charset="-122"/>
              </a:rPr>
              <a:t>       </a:t>
            </a:r>
            <a:r>
              <a:rPr lang="zh-CN" altLang="en-US" sz="2400" b="1" dirty="0" smtClean="0">
                <a:latin typeface="+mn-lt"/>
                <a:sym typeface="宋体" panose="02010600030101010101" pitchFamily="2" charset="-122"/>
              </a:rPr>
              <a:t>故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在此类题中，一般先观察题目所给数据的特点，将其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转化为同底数的幂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同指数的幂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，然后再进行大小比较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.</a:t>
            </a:r>
          </a:p>
        </p:txBody>
      </p:sp>
      <p:grpSp>
        <p:nvGrpSpPr>
          <p:cNvPr id="7" name="组合 2">
            <a:extLst>
              <a:ext uri="{FF2B5EF4-FFF2-40B4-BE49-F238E27FC236}">
                <a16:creationId xmlns="" xmlns:a16="http://schemas.microsoft.com/office/drawing/2014/main" id="{7D3D89B0-D4BD-4C76-B2D9-F7DDD60B76D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47610"/>
            <a:ext cx="2006600" cy="477837"/>
            <a:chOff x="123" y="40"/>
            <a:chExt cx="3160" cy="752"/>
          </a:xfrm>
        </p:grpSpPr>
        <p:cxnSp>
          <p:nvCxnSpPr>
            <p:cNvPr id="8" name="直线连接符 23">
              <a:extLst>
                <a:ext uri="{FF2B5EF4-FFF2-40B4-BE49-F238E27FC236}">
                  <a16:creationId xmlns="" xmlns:a16="http://schemas.microsoft.com/office/drawing/2014/main" id="{E418EC6B-9FA4-4AEA-81F8-09572ECF70D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>
              <a:extLst>
                <a:ext uri="{FF2B5EF4-FFF2-40B4-BE49-F238E27FC236}">
                  <a16:creationId xmlns="" xmlns:a16="http://schemas.microsoft.com/office/drawing/2014/main" id="{A3A646C1-7D0E-4C7C-A5FA-EC9C81E1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0" name="Freeform 74">
              <a:extLst>
                <a:ext uri="{FF2B5EF4-FFF2-40B4-BE49-F238E27FC236}">
                  <a16:creationId xmlns="" xmlns:a16="http://schemas.microsoft.com/office/drawing/2014/main" id="{86FBB005-BDAE-485F-848C-AD3D5E35B7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3" descr="p17a">
            <a:extLst>
              <a:ext uri="{FF2B5EF4-FFF2-40B4-BE49-F238E27FC236}">
                <a16:creationId xmlns="" xmlns:a16="http://schemas.microsoft.com/office/drawing/2014/main" id="{8B489B35-0EF9-40C8-91B4-188E8F299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t="3738" r="3351" b="6873"/>
          <a:stretch>
            <a:fillRect/>
          </a:stretch>
        </p:blipFill>
        <p:spPr bwMode="auto">
          <a:xfrm>
            <a:off x="2897188" y="2247900"/>
            <a:ext cx="4537075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0" name="Text Box 26">
            <a:extLst>
              <a:ext uri="{FF2B5EF4-FFF2-40B4-BE49-F238E27FC236}">
                <a16:creationId xmlns="" xmlns:a16="http://schemas.microsoft.com/office/drawing/2014/main" id="{27FF4D78-E401-4482-B6AD-C605804E9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341" y="731838"/>
            <a:ext cx="801987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球、木星、太阳可以近似地看做是球体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木星、太阳的半径分别约是地球的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倍和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倍，它们的体积分别约是地球的多少倍？</a:t>
            </a:r>
          </a:p>
        </p:txBody>
      </p:sp>
      <p:grpSp>
        <p:nvGrpSpPr>
          <p:cNvPr id="58371" name="组合 1">
            <a:extLst>
              <a:ext uri="{FF2B5EF4-FFF2-40B4-BE49-F238E27FC236}">
                <a16:creationId xmlns="" xmlns:a16="http://schemas.microsoft.com/office/drawing/2014/main" id="{9D281DDB-4799-4D41-B5F1-AF78E5B9269A}"/>
              </a:ext>
            </a:extLst>
          </p:cNvPr>
          <p:cNvGrpSpPr>
            <a:grpSpLocks/>
          </p:cNvGrpSpPr>
          <p:nvPr/>
        </p:nvGrpSpPr>
        <p:grpSpPr bwMode="auto">
          <a:xfrm>
            <a:off x="-8389" y="-54496"/>
            <a:ext cx="2006600" cy="493712"/>
            <a:chOff x="100" y="40"/>
            <a:chExt cx="3160" cy="778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AFBC93C6-73FA-464A-BD81-4B2725F94DA9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373" name="文本框 18">
              <a:extLst>
                <a:ext uri="{FF2B5EF4-FFF2-40B4-BE49-F238E27FC236}">
                  <a16:creationId xmlns="" xmlns:a16="http://schemas.microsoft.com/office/drawing/2014/main" id="{8A6C150E-7070-43B5-A50C-0AB8F1D079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BB20FC4A-1B42-4FA7-8A93-A4040FB57420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8377" name="AutoShape 30">
                <a:extLst>
                  <a:ext uri="{FF2B5EF4-FFF2-40B4-BE49-F238E27FC236}">
                    <a16:creationId xmlns="" xmlns:a16="http://schemas.microsoft.com/office/drawing/2014/main" id="{8BB6B2DB-3282-4B0D-AF40-39504586C8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5175" y="2886075"/>
                <a:ext cx="2671128" cy="1845628"/>
              </a:xfrm>
              <a:prstGeom prst="wedgeRoundRectCallout">
                <a:avLst>
                  <a:gd name="adj1" fmla="val 83440"/>
                  <a:gd name="adj2" fmla="val -41292"/>
                  <a:gd name="adj3" fmla="val 16667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Aft>
                    <a:spcPct val="50000"/>
                  </a:spcAft>
                </a:pPr>
                <a:r>
                  <a:rPr lang="en-US" altLang="zh-CN" sz="24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V</a:t>
                </a:r>
                <a:r>
                  <a:rPr lang="zh-CN" altLang="en-US" sz="2400" b="1" baseline="-25000" dirty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rPr>
                  <a:t>球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/>
                            <a:ea typeface="楷体_GB2312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/>
                            <a:ea typeface="楷体_GB2312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/>
                            <a:ea typeface="楷体_GB2312" pitchFamily="49" charset="-122"/>
                          </a:rPr>
                          <m:t>𝟑</m:t>
                        </m:r>
                      </m:den>
                    </m:f>
                    <m:sSup>
                      <m:sSup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/>
                            <a:ea typeface="楷体_GB2312" pitchFamily="49" charset="-122"/>
                          </a:rPr>
                        </m:ctrlPr>
                      </m:sSupPr>
                      <m:e>
                        <m:r>
                          <a:rPr lang="zh-CN" altLang="en-US" sz="2400" b="1" i="1">
                            <a:solidFill>
                              <a:schemeClr val="tx1"/>
                            </a:solidFill>
                            <a:latin typeface="Cambria Math"/>
                            <a:ea typeface="楷体_GB2312" pitchFamily="49" charset="-122"/>
                          </a:rPr>
                          <m:t>𝝅</m:t>
                        </m:r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/>
                            <a:ea typeface="楷体_GB2312" pitchFamily="49" charset="-122"/>
                          </a:rPr>
                          <m:t>𝒓</m:t>
                        </m:r>
                      </m:e>
                      <m:sup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/>
                            <a:ea typeface="楷体_GB2312" pitchFamily="49" charset="-122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zh-CN" sz="2400" b="1" dirty="0" smtClean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rPr>
                  <a:t> </a:t>
                </a:r>
                <a:r>
                  <a:rPr lang="zh-CN" altLang="en-US" sz="2400" b="1" dirty="0" smtClean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rPr>
                  <a:t>，</a:t>
                </a:r>
                <a:endParaRPr lang="zh-CN" altLang="en-US" sz="24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endParaRPr>
              </a:p>
              <a:p>
                <a:pPr algn="ctr">
                  <a:spcAft>
                    <a:spcPct val="50000"/>
                  </a:spcAft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rPr>
                  <a:t>其中</a:t>
                </a: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V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rPr>
                  <a:t>是体积、</a:t>
                </a: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r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rPr>
                  <a:t>是球的半径 </a:t>
                </a:r>
              </a:p>
            </p:txBody>
          </p:sp>
        </mc:Choice>
        <mc:Fallback xmlns="">
          <p:sp>
            <p:nvSpPr>
              <p:cNvPr id="58377" name="AutoShape 30">
                <a:extLst>
                  <a:ext uri="{FF2B5EF4-FFF2-40B4-BE49-F238E27FC236}">
                    <a16:creationId xmlns:a16="http://schemas.microsoft.com/office/drawing/2014/main" xmlns="" id="{8BB6B2DB-3282-4B0D-AF40-39504586C8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5175" y="2886075"/>
                <a:ext cx="2671128" cy="1845628"/>
              </a:xfrm>
              <a:prstGeom prst="wedgeRoundRectCallout">
                <a:avLst>
                  <a:gd name="adj1" fmla="val 83440"/>
                  <a:gd name="adj2" fmla="val -41292"/>
                  <a:gd name="adj3" fmla="val 16667"/>
                </a:avLst>
              </a:prstGeom>
              <a:blipFill rotWithShape="1">
                <a:blip r:embed="rId3"/>
                <a:stretch>
                  <a:fillRect/>
                </a:stretch>
              </a:blip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矩形 11">
            <a:extLst>
              <a:ext uri="{FF2B5EF4-FFF2-40B4-BE49-F238E27FC236}">
                <a16:creationId xmlns="" xmlns:a16="http://schemas.microsoft.com/office/drawing/2014/main" id="{8A595A5E-23CE-4687-B18C-BC94A5719B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4138" y="806975"/>
            <a:ext cx="5416550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7188" indent="-35718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2"/>
              </a:buClr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比较大小：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33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____3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22</a:t>
            </a:r>
          </a:p>
        </p:txBody>
      </p:sp>
      <p:sp>
        <p:nvSpPr>
          <p:cNvPr id="21515" name="Text Box 7">
            <a:extLst>
              <a:ext uri="{FF2B5EF4-FFF2-40B4-BE49-F238E27FC236}">
                <a16:creationId xmlns="" xmlns:a16="http://schemas.microsoft.com/office/drawing/2014/main" id="{EB1661CA-5DA8-4D9D-A39C-9061713BCC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3474" y="1702095"/>
            <a:ext cx="2765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33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=(2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11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=8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11</a:t>
            </a:r>
          </a:p>
        </p:txBody>
      </p:sp>
      <p:sp>
        <p:nvSpPr>
          <p:cNvPr id="21516" name="Text Box 7">
            <a:extLst>
              <a:ext uri="{FF2B5EF4-FFF2-40B4-BE49-F238E27FC236}">
                <a16:creationId xmlns="" xmlns:a16="http://schemas.microsoft.com/office/drawing/2014/main" id="{00CAED75-55FE-4039-A95B-0F81C3237B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9506" y="1668950"/>
            <a:ext cx="2967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22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=(3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11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=9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11</a:t>
            </a:r>
          </a:p>
        </p:txBody>
      </p:sp>
      <p:sp>
        <p:nvSpPr>
          <p:cNvPr id="21517" name="TextBox 12">
            <a:extLst>
              <a:ext uri="{FF2B5EF4-FFF2-40B4-BE49-F238E27FC236}">
                <a16:creationId xmlns="" xmlns:a16="http://schemas.microsoft.com/office/drawing/2014/main" id="{509599B4-4840-42F1-B1A2-2BDC3E71E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769" y="841824"/>
            <a:ext cx="642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＜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2AF12C51-8AE1-43C7-8F26-D8F547A16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6192" y="2343704"/>
            <a:ext cx="43624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∵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8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11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＜9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∴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33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＜3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22</a:t>
            </a:r>
          </a:p>
        </p:txBody>
      </p:sp>
      <p:grpSp>
        <p:nvGrpSpPr>
          <p:cNvPr id="11" name="组合 5">
            <a:extLst>
              <a:ext uri="{FF2B5EF4-FFF2-40B4-BE49-F238E27FC236}">
                <a16:creationId xmlns="" xmlns:a16="http://schemas.microsoft.com/office/drawing/2014/main" id="{4F805531-EA42-421E-9BA4-CD459534E942}"/>
              </a:ext>
            </a:extLst>
          </p:cNvPr>
          <p:cNvGrpSpPr>
            <a:grpSpLocks/>
          </p:cNvGrpSpPr>
          <p:nvPr/>
        </p:nvGrpSpPr>
        <p:grpSpPr bwMode="auto">
          <a:xfrm>
            <a:off x="-6758" y="-59959"/>
            <a:ext cx="2006600" cy="477838"/>
            <a:chOff x="248" y="32"/>
            <a:chExt cx="3160" cy="752"/>
          </a:xfrm>
        </p:grpSpPr>
        <p:sp>
          <p:nvSpPr>
            <p:cNvPr id="13" name="文本框 15">
              <a:extLst>
                <a:ext uri="{FF2B5EF4-FFF2-40B4-BE49-F238E27FC236}">
                  <a16:creationId xmlns="" xmlns:a16="http://schemas.microsoft.com/office/drawing/2014/main" id="{DF807265-5E41-4D21-A951-B793FD8005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5" name="组合 2">
              <a:extLst>
                <a:ext uri="{FF2B5EF4-FFF2-40B4-BE49-F238E27FC236}">
                  <a16:creationId xmlns="" xmlns:a16="http://schemas.microsoft.com/office/drawing/2014/main" id="{09353B8F-1037-4029-BB68-7D7815A630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16" name="直线连接符 14">
                <a:extLst>
                  <a:ext uri="{FF2B5EF4-FFF2-40B4-BE49-F238E27FC236}">
                    <a16:creationId xmlns="" xmlns:a16="http://schemas.microsoft.com/office/drawing/2014/main" id="{B2CA8A22-CE1F-460B-8953-00FE4B7FD542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="" xmlns:a16="http://schemas.microsoft.com/office/drawing/2014/main" id="{1712AC27-DB19-4AAC-A780-87852FA3434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47" y="77490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354138" y="1699728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/>
                <a:ea typeface="黑体" panose="02010609060101010101" pitchFamily="49" charset="-122"/>
              </a:rPr>
              <a:t>解析：</a:t>
            </a:r>
            <a:endParaRPr lang="zh-CN" altLang="en-US" sz="20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/>
      <p:bldP spid="21516" grpId="0" bldLvl="0"/>
      <p:bldP spid="21517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Box 2">
            <a:extLst>
              <a:ext uri="{FF2B5EF4-FFF2-40B4-BE49-F238E27FC236}">
                <a16:creationId xmlns="" xmlns:a16="http://schemas.microsoft.com/office/drawing/2014/main" id="{AA80C73E-C1A1-4606-80E6-52BAB06E6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108" y="1198563"/>
            <a:ext cx="84518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•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的结果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8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B．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9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C．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11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D．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18</a:t>
            </a:r>
            <a:endParaRPr lang="zh-CN" altLang="zh-CN" sz="2400" b="1" baseline="30000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7826" name="组合 3">
            <a:extLst>
              <a:ext uri="{FF2B5EF4-FFF2-40B4-BE49-F238E27FC236}">
                <a16:creationId xmlns="" xmlns:a16="http://schemas.microsoft.com/office/drawing/2014/main" id="{84C9703F-3C07-4157-B55F-1A4335FF1413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547688"/>
            <a:ext cx="1879600" cy="476250"/>
            <a:chOff x="497257" y="753279"/>
            <a:chExt cx="1881032" cy="477054"/>
          </a:xfrm>
        </p:grpSpPr>
        <p:grpSp>
          <p:nvGrpSpPr>
            <p:cNvPr id="77827" name="组合 2">
              <a:extLst>
                <a:ext uri="{FF2B5EF4-FFF2-40B4-BE49-F238E27FC236}">
                  <a16:creationId xmlns="" xmlns:a16="http://schemas.microsoft.com/office/drawing/2014/main" id="{757E992F-6320-45E2-BA24-9ADA9F6DBF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8655576F-3E1E-4E68-9AA3-45ECD0DA5CAE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FA17DFEA-F27C-4B29-B569-E7997161DFFE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DB1D137F-C9AD-44E4-A669-5103B4F94EEE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BDB8B994-6B6B-4646-9E81-6B519A31C5E1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7832" name="矩形 1">
              <a:extLst>
                <a:ext uri="{FF2B5EF4-FFF2-40B4-BE49-F238E27FC236}">
                  <a16:creationId xmlns="" xmlns:a16="http://schemas.microsoft.com/office/drawing/2014/main" id="{2C164941-A317-4703-8480-1DB37DC603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p:grpSp>
        <p:nvGrpSpPr>
          <p:cNvPr id="77833" name="组合 5">
            <a:extLst>
              <a:ext uri="{FF2B5EF4-FFF2-40B4-BE49-F238E27FC236}">
                <a16:creationId xmlns="" xmlns:a16="http://schemas.microsoft.com/office/drawing/2014/main" id="{4F805531-EA42-421E-9BA4-CD459534E942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9959"/>
            <a:ext cx="2006600" cy="477838"/>
            <a:chOff x="248" y="32"/>
            <a:chExt cx="3160" cy="752"/>
          </a:xfrm>
        </p:grpSpPr>
        <p:sp>
          <p:nvSpPr>
            <p:cNvPr id="77834" name="文本框 15">
              <a:extLst>
                <a:ext uri="{FF2B5EF4-FFF2-40B4-BE49-F238E27FC236}">
                  <a16:creationId xmlns="" xmlns:a16="http://schemas.microsoft.com/office/drawing/2014/main" id="{DF807265-5E41-4D21-A951-B793FD8005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77835" name="组合 2">
              <a:extLst>
                <a:ext uri="{FF2B5EF4-FFF2-40B4-BE49-F238E27FC236}">
                  <a16:creationId xmlns="" xmlns:a16="http://schemas.microsoft.com/office/drawing/2014/main" id="{09353B8F-1037-4029-BB68-7D7815A630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="" xmlns:a16="http://schemas.microsoft.com/office/drawing/2014/main" id="{B2CA8A22-CE1F-460B-8953-00FE4B7FD542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="" xmlns:a16="http://schemas.microsoft.com/office/drawing/2014/main" id="{1712AC27-DB19-4AAC-A780-87852FA34345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39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7839" name="文本框 3">
            <a:extLst>
              <a:ext uri="{FF2B5EF4-FFF2-40B4-BE49-F238E27FC236}">
                <a16:creationId xmlns="" xmlns:a16="http://schemas.microsoft.com/office/drawing/2014/main" id="{BB7D656B-0C5D-4668-B5FF-6A176FD93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447" y="2637682"/>
            <a:ext cx="7470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baseline="30000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=5，2</a:t>
            </a:r>
            <a:r>
              <a:rPr lang="zh-CN" altLang="en-US" sz="2400" b="1" i="1" baseline="30000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=3，则2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baseline="30000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baseline="30000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_____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7840" name="文本框 4">
            <a:extLst>
              <a:ext uri="{FF2B5EF4-FFF2-40B4-BE49-F238E27FC236}">
                <a16:creationId xmlns="" xmlns:a16="http://schemas.microsoft.com/office/drawing/2014/main" id="{B56196F0-4C06-437D-9EC8-9FE21716CB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3212184"/>
            <a:ext cx="50053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∵2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=5，2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=3，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∴2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=5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×3=75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3316612-6AF4-495C-BC03-E04FE1BAE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3434" y="1405463"/>
            <a:ext cx="406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3E6D8EE-88E6-497B-99F3-1808998E8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5275" y="2594219"/>
            <a:ext cx="544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75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0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文本框 1">
            <a:extLst>
              <a:ext uri="{FF2B5EF4-FFF2-40B4-BE49-F238E27FC236}">
                <a16:creationId xmlns="" xmlns:a16="http://schemas.microsoft.com/office/drawing/2014/main" id="{098CECA2-F53E-47B1-9EEE-52A18381FB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5849" y="1190625"/>
            <a:ext cx="584517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u="sng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u="sng" dirty="0" smtClean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u="sng" dirty="0">
                <a:ea typeface="楷体" panose="02010609060101010101" pitchFamily="49" charset="-122"/>
              </a:rPr>
              <a:t>　　</a:t>
            </a:r>
            <a:r>
              <a:rPr lang="zh-CN" altLang="en-US" sz="2400" b="1" dirty="0">
                <a:ea typeface="楷体" panose="02010609060101010101" pitchFamily="49" charset="-122"/>
              </a:rPr>
              <a:t>；</a:t>
            </a:r>
            <a:endParaRPr lang="zh-CN" altLang="zh-CN" sz="2400" b="1" dirty="0">
              <a:ea typeface="楷体" panose="02010609060101010101" pitchFamily="49" charset="-122"/>
            </a:endParaRPr>
          </a:p>
          <a:p>
            <a:pPr eaLnBrk="0" hangingPunct="0">
              <a:lnSpc>
                <a:spcPct val="140000"/>
              </a:lnSpc>
            </a:pP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8850" name="文本框 3">
            <a:extLst>
              <a:ext uri="{FF2B5EF4-FFF2-40B4-BE49-F238E27FC236}">
                <a16:creationId xmlns="" xmlns:a16="http://schemas.microsoft.com/office/drawing/2014/main" id="{459F1A4B-D677-4885-9EEB-EB86934542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436" y="2015262"/>
            <a:ext cx="66595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列各式的括号内，应填入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    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		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6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		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D4EA5B3-76F5-4734-B34C-5066C797C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462" y="2150771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</a:p>
        </p:txBody>
      </p:sp>
      <p:grpSp>
        <p:nvGrpSpPr>
          <p:cNvPr id="78852" name="组合 2">
            <a:extLst>
              <a:ext uri="{FF2B5EF4-FFF2-40B4-BE49-F238E27FC236}">
                <a16:creationId xmlns="" xmlns:a16="http://schemas.microsoft.com/office/drawing/2014/main" id="{729D5785-85C7-48BF-8883-3B4F91868B6D}"/>
              </a:ext>
            </a:extLst>
          </p:cNvPr>
          <p:cNvGrpSpPr>
            <a:grpSpLocks/>
          </p:cNvGrpSpPr>
          <p:nvPr/>
        </p:nvGrpSpPr>
        <p:grpSpPr bwMode="auto">
          <a:xfrm>
            <a:off x="-5840" y="-51405"/>
            <a:ext cx="2006600" cy="476924"/>
            <a:chOff x="263" y="162"/>
            <a:chExt cx="3160" cy="753"/>
          </a:xfrm>
        </p:grpSpPr>
        <p:sp>
          <p:nvSpPr>
            <p:cNvPr id="78853" name="文本框 20">
              <a:extLst>
                <a:ext uri="{FF2B5EF4-FFF2-40B4-BE49-F238E27FC236}">
                  <a16:creationId xmlns="" xmlns:a16="http://schemas.microsoft.com/office/drawing/2014/main" id="{7860CD50-3496-4796-A9FB-E0AD132F3C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4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78854" name="组合 1">
              <a:extLst>
                <a:ext uri="{FF2B5EF4-FFF2-40B4-BE49-F238E27FC236}">
                  <a16:creationId xmlns="" xmlns:a16="http://schemas.microsoft.com/office/drawing/2014/main" id="{AC6E650D-AF4B-437B-81E0-1C56EE5AA0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0" name="直线连接符 19">
                <a:extLst>
                  <a:ext uri="{FF2B5EF4-FFF2-40B4-BE49-F238E27FC236}">
                    <a16:creationId xmlns="" xmlns:a16="http://schemas.microsoft.com/office/drawing/2014/main" id="{93C58EE5-67B1-44D4-BE65-7247A92A391A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>
                <a:extLst>
                  <a:ext uri="{FF2B5EF4-FFF2-40B4-BE49-F238E27FC236}">
                    <a16:creationId xmlns="" xmlns:a16="http://schemas.microsoft.com/office/drawing/2014/main" id="{7E7050A3-F28F-4B82-B248-C40162199AB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26" y="198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8857" name="组合 7">
            <a:extLst>
              <a:ext uri="{FF2B5EF4-FFF2-40B4-BE49-F238E27FC236}">
                <a16:creationId xmlns="" xmlns:a16="http://schemas.microsoft.com/office/drawing/2014/main" id="{62997D5D-3E93-45E0-96F8-F56CABA4B630}"/>
              </a:ext>
            </a:extLst>
          </p:cNvPr>
          <p:cNvGrpSpPr>
            <a:grpSpLocks/>
          </p:cNvGrpSpPr>
          <p:nvPr/>
        </p:nvGrpSpPr>
        <p:grpSpPr bwMode="auto">
          <a:xfrm>
            <a:off x="3318536" y="489844"/>
            <a:ext cx="2480310" cy="492828"/>
            <a:chOff x="5083" y="1100"/>
            <a:chExt cx="3905" cy="778"/>
          </a:xfrm>
        </p:grpSpPr>
        <p:grpSp>
          <p:nvGrpSpPr>
            <p:cNvPr id="78858" name="组合 1">
              <a:extLst>
                <a:ext uri="{FF2B5EF4-FFF2-40B4-BE49-F238E27FC236}">
                  <a16:creationId xmlns="" xmlns:a16="http://schemas.microsoft.com/office/drawing/2014/main" id="{16C94707-71E1-4EAF-BF76-70C9B1420B8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4F8ED7DF-B9AB-48BB-A0FB-F21790641C0F}"/>
                  </a:ext>
                </a:extLst>
              </p:cNvPr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85866EFD-59A9-4B95-9568-717106D2CE67}"/>
                  </a:ext>
                </a:extLst>
              </p:cNvPr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32C20719-366A-4153-8FE5-77E817190179}"/>
                  </a:ext>
                </a:extLst>
              </p:cNvPr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B33A6FE1-454E-4D31-9CB6-431A3A75475B}"/>
                  </a:ext>
                </a:extLst>
              </p:cNvPr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3B5C630D-DA11-4110-986F-8BD52351268B}"/>
                  </a:ext>
                </a:extLst>
              </p:cNvPr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8864" name="TextBox 15">
              <a:extLst>
                <a:ext uri="{FF2B5EF4-FFF2-40B4-BE49-F238E27FC236}">
                  <a16:creationId xmlns="" xmlns:a16="http://schemas.microsoft.com/office/drawing/2014/main" id="{06B97C22-97F6-4805-97ED-18CF30E425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8E6478E-1AF2-4DE8-9B74-6775D97C5F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4054" y="1249348"/>
            <a:ext cx="555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400" b="1" dirty="0"/>
          </a:p>
        </p:txBody>
      </p:sp>
      <p:sp>
        <p:nvSpPr>
          <p:cNvPr id="19" name="文本框 1">
            <a:extLst>
              <a:ext uri="{FF2B5EF4-FFF2-40B4-BE49-F238E27FC236}">
                <a16:creationId xmlns="" xmlns:a16="http://schemas.microsoft.com/office/drawing/2014/main" id="{58E6478E-1AF2-4DE8-9B74-6775D97C5F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2873" y="1247023"/>
            <a:ext cx="555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1">
            <a:extLst>
              <a:ext uri="{FF2B5EF4-FFF2-40B4-BE49-F238E27FC236}">
                <a16:creationId xmlns="" xmlns:a16="http://schemas.microsoft.com/office/drawing/2014/main" id="{B37B33EC-1294-4B27-BA9F-9C1E065F3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676" y="1075961"/>
            <a:ext cx="7410981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下列计算中，错误的是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(    )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pPr lvl="1" eaLnBrk="0" hangingPunct="0">
              <a:lnSpc>
                <a:spcPct val="14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[(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</a:t>
            </a:r>
          </a:p>
          <a:p>
            <a:pPr lvl="1" eaLnBrk="0" hangingPunct="0">
              <a:lnSpc>
                <a:spcPct val="14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[(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7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lvl="1" eaLnBrk="0" hangingPunct="0">
              <a:lnSpc>
                <a:spcPct val="14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[(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lvl="1" eaLnBrk="0" hangingPunct="0">
              <a:lnSpc>
                <a:spcPct val="14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[(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30FEF9D-5088-4956-85EA-3C48C62EE7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4111" y="1182932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79875" name="矩形 6153">
            <a:extLst>
              <a:ext uri="{FF2B5EF4-FFF2-40B4-BE49-F238E27FC236}">
                <a16:creationId xmlns="" xmlns:a16="http://schemas.microsoft.com/office/drawing/2014/main" id="{4B4BB2C5-590D-4956-A9AA-944BB4B83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676" y="3750636"/>
            <a:ext cx="768781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如果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(9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，那么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   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  	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                  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  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4C2E2EF-77CB-4D1D-8F8C-CB38E98570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1536" y="3797328"/>
            <a:ext cx="339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</a:p>
        </p:txBody>
      </p:sp>
      <p:grpSp>
        <p:nvGrpSpPr>
          <p:cNvPr id="11" name="组合 2">
            <a:extLst>
              <a:ext uri="{FF2B5EF4-FFF2-40B4-BE49-F238E27FC236}">
                <a16:creationId xmlns="" xmlns:a16="http://schemas.microsoft.com/office/drawing/2014/main" id="{729D5785-85C7-48BF-8883-3B4F91868B6D}"/>
              </a:ext>
            </a:extLst>
          </p:cNvPr>
          <p:cNvGrpSpPr>
            <a:grpSpLocks/>
          </p:cNvGrpSpPr>
          <p:nvPr/>
        </p:nvGrpSpPr>
        <p:grpSpPr bwMode="auto">
          <a:xfrm>
            <a:off x="-5840" y="-51405"/>
            <a:ext cx="2006600" cy="476924"/>
            <a:chOff x="263" y="162"/>
            <a:chExt cx="3160" cy="753"/>
          </a:xfrm>
        </p:grpSpPr>
        <p:sp>
          <p:nvSpPr>
            <p:cNvPr id="12" name="文本框 20">
              <a:extLst>
                <a:ext uri="{FF2B5EF4-FFF2-40B4-BE49-F238E27FC236}">
                  <a16:creationId xmlns="" xmlns:a16="http://schemas.microsoft.com/office/drawing/2014/main" id="{7860CD50-3496-4796-A9FB-E0AD132F3C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4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3" name="组合 1">
              <a:extLst>
                <a:ext uri="{FF2B5EF4-FFF2-40B4-BE49-F238E27FC236}">
                  <a16:creationId xmlns="" xmlns:a16="http://schemas.microsoft.com/office/drawing/2014/main" id="{AC6E650D-AF4B-437B-81E0-1C56EE5AA0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14" name="直线连接符 19">
                <a:extLst>
                  <a:ext uri="{FF2B5EF4-FFF2-40B4-BE49-F238E27FC236}">
                    <a16:creationId xmlns="" xmlns:a16="http://schemas.microsoft.com/office/drawing/2014/main" id="{93C58EE5-67B1-44D4-BE65-7247A92A391A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>
                <a:extLst>
                  <a:ext uri="{FF2B5EF4-FFF2-40B4-BE49-F238E27FC236}">
                    <a16:creationId xmlns="" xmlns:a16="http://schemas.microsoft.com/office/drawing/2014/main" id="{7E7050A3-F28F-4B82-B248-C40162199AB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26" y="198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6" name="组合 7">
            <a:extLst>
              <a:ext uri="{FF2B5EF4-FFF2-40B4-BE49-F238E27FC236}">
                <a16:creationId xmlns="" xmlns:a16="http://schemas.microsoft.com/office/drawing/2014/main" id="{62997D5D-3E93-45E0-96F8-F56CABA4B630}"/>
              </a:ext>
            </a:extLst>
          </p:cNvPr>
          <p:cNvGrpSpPr>
            <a:grpSpLocks/>
          </p:cNvGrpSpPr>
          <p:nvPr/>
        </p:nvGrpSpPr>
        <p:grpSpPr bwMode="auto">
          <a:xfrm>
            <a:off x="3303702" y="508546"/>
            <a:ext cx="2480310" cy="492828"/>
            <a:chOff x="5083" y="1100"/>
            <a:chExt cx="3905" cy="778"/>
          </a:xfrm>
        </p:grpSpPr>
        <p:grpSp>
          <p:nvGrpSpPr>
            <p:cNvPr id="17" name="组合 1">
              <a:extLst>
                <a:ext uri="{FF2B5EF4-FFF2-40B4-BE49-F238E27FC236}">
                  <a16:creationId xmlns="" xmlns:a16="http://schemas.microsoft.com/office/drawing/2014/main" id="{16C94707-71E1-4EAF-BF76-70C9B1420B8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4F8ED7DF-B9AB-48BB-A0FB-F21790641C0F}"/>
                  </a:ext>
                </a:extLst>
              </p:cNvPr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85866EFD-59A9-4B95-9568-717106D2CE67}"/>
                  </a:ext>
                </a:extLst>
              </p:cNvPr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32C20719-366A-4153-8FE5-77E817190179}"/>
                  </a:ext>
                </a:extLst>
              </p:cNvPr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B33A6FE1-454E-4D31-9CB6-431A3A75475B}"/>
                  </a:ext>
                </a:extLst>
              </p:cNvPr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3B5C630D-DA11-4110-986F-8BD52351268B}"/>
                  </a:ext>
                </a:extLst>
              </p:cNvPr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="" xmlns:a16="http://schemas.microsoft.com/office/drawing/2014/main" id="{06B97C22-97F6-4805-97ED-18CF30E425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文本框 1">
            <a:extLst>
              <a:ext uri="{FF2B5EF4-FFF2-40B4-BE49-F238E27FC236}">
                <a16:creationId xmlns="" xmlns:a16="http://schemas.microsoft.com/office/drawing/2014/main" id="{976D4C4E-D48B-43A8-9814-DBAFB99643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6187" y="1031653"/>
            <a:ext cx="15760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计算：</a:t>
            </a:r>
          </a:p>
        </p:txBody>
      </p:sp>
      <p:sp>
        <p:nvSpPr>
          <p:cNvPr id="80898" name="文本框 2">
            <a:extLst>
              <a:ext uri="{FF2B5EF4-FFF2-40B4-BE49-F238E27FC236}">
                <a16:creationId xmlns="" xmlns:a16="http://schemas.microsoft.com/office/drawing/2014/main" id="{BB3523D5-F203-4FF9-9A3D-403411A50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5197" y="1549149"/>
            <a:ext cx="1677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latin typeface="+mn-lt"/>
              </a:rPr>
              <a:t>1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>
                <a:latin typeface="+mn-lt"/>
              </a:rPr>
              <a:t>(10</a:t>
            </a:r>
            <a:r>
              <a:rPr lang="en-US" altLang="zh-CN" sz="2400" b="1" baseline="30000" dirty="0">
                <a:latin typeface="+mn-lt"/>
              </a:rPr>
              <a:t>2</a:t>
            </a:r>
            <a:r>
              <a:rPr lang="en-US" altLang="zh-CN" sz="2400" b="1" dirty="0">
                <a:latin typeface="+mn-lt"/>
              </a:rPr>
              <a:t>)</a:t>
            </a:r>
            <a:r>
              <a:rPr lang="en-US" altLang="zh-CN" sz="2400" b="1" baseline="30000" dirty="0">
                <a:latin typeface="+mn-lt"/>
              </a:rPr>
              <a:t>8</a:t>
            </a:r>
            <a:r>
              <a:rPr lang="zh-CN" altLang="en-US" sz="2400" b="1" dirty="0">
                <a:latin typeface="+mn-lt"/>
              </a:rPr>
              <a:t>；</a:t>
            </a:r>
            <a:endParaRPr lang="zh-CN" altLang="en-US" sz="24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0899" name="文本框 3">
            <a:extLst>
              <a:ext uri="{FF2B5EF4-FFF2-40B4-BE49-F238E27FC236}">
                <a16:creationId xmlns="" xmlns:a16="http://schemas.microsoft.com/office/drawing/2014/main" id="{91295BDE-793A-45B9-BA11-A113EAE879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4365" y="1549149"/>
            <a:ext cx="15808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>
                <a:latin typeface="+mn-lt"/>
              </a:rPr>
              <a:t>(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i="1" baseline="30000" dirty="0">
                <a:latin typeface="+mn-lt"/>
              </a:rPr>
              <a:t>m</a:t>
            </a:r>
            <a:r>
              <a:rPr lang="en-US" altLang="zh-CN" sz="2400" b="1" dirty="0">
                <a:latin typeface="+mn-lt"/>
              </a:rPr>
              <a:t>)</a:t>
            </a:r>
            <a:r>
              <a:rPr lang="en-US" altLang="zh-CN" sz="2400" b="1" baseline="30000" dirty="0">
                <a:latin typeface="+mn-lt"/>
              </a:rPr>
              <a:t>2</a:t>
            </a:r>
            <a:r>
              <a:rPr lang="zh-CN" altLang="en-US" sz="2400" b="1" dirty="0">
                <a:latin typeface="+mn-lt"/>
              </a:rPr>
              <a:t>；</a:t>
            </a:r>
            <a:endParaRPr lang="zh-CN" altLang="en-US" sz="24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0900" name="文本框 4">
            <a:extLst>
              <a:ext uri="{FF2B5EF4-FFF2-40B4-BE49-F238E27FC236}">
                <a16:creationId xmlns="" xmlns:a16="http://schemas.microsoft.com/office/drawing/2014/main" id="{56B5863E-45B3-4827-A73E-5AE9488F70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9449" y="1549147"/>
            <a:ext cx="18421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</a:rPr>
              <a:t>[(–</a:t>
            </a:r>
            <a:r>
              <a:rPr lang="en-US" altLang="zh-CN" sz="2400" b="1" i="1" dirty="0" smtClean="0">
                <a:latin typeface="+mn-lt"/>
              </a:rPr>
              <a:t>a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en-US" altLang="zh-CN" sz="2400" b="1" baseline="30000" dirty="0" smtClean="0">
                <a:latin typeface="+mn-lt"/>
              </a:rPr>
              <a:t>3</a:t>
            </a:r>
            <a:r>
              <a:rPr lang="en-US" altLang="zh-CN" sz="2400" b="1" dirty="0" smtClean="0">
                <a:latin typeface="+mn-lt"/>
              </a:rPr>
              <a:t>]</a:t>
            </a:r>
            <a:r>
              <a:rPr lang="en-US" altLang="zh-CN" sz="2400" b="1" baseline="30000" dirty="0" smtClean="0">
                <a:latin typeface="+mn-lt"/>
              </a:rPr>
              <a:t>5</a:t>
            </a:r>
            <a:endParaRPr lang="zh-CN" altLang="en-US" sz="24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0901" name="文本框 5">
            <a:extLst>
              <a:ext uri="{FF2B5EF4-FFF2-40B4-BE49-F238E27FC236}">
                <a16:creationId xmlns="" xmlns:a16="http://schemas.microsoft.com/office/drawing/2014/main" id="{698BF3FC-B9EA-4B4B-9B06-D317507E5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8389" y="1549149"/>
            <a:ext cx="17716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</a:rPr>
              <a:t>–(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baseline="30000" dirty="0">
                <a:latin typeface="+mn-lt"/>
              </a:rPr>
              <a:t>2</a:t>
            </a:r>
            <a:r>
              <a:rPr lang="en-US" altLang="zh-CN" sz="2400" b="1" dirty="0">
                <a:latin typeface="+mn-lt"/>
              </a:rPr>
              <a:t>)</a:t>
            </a:r>
            <a:r>
              <a:rPr lang="en-US" altLang="zh-CN" sz="2400" b="1" i="1" baseline="30000" dirty="0">
                <a:latin typeface="+mn-lt"/>
              </a:rPr>
              <a:t>m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CC68BA9-2354-4ADF-A91B-0F10D56A7D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8944" y="2334706"/>
            <a:ext cx="27751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(1)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(10</a:t>
            </a:r>
            <a:r>
              <a:rPr lang="en-US" altLang="zh-CN" sz="2400" b="1" baseline="30000" dirty="0"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>
                <a:latin typeface="+mn-lt"/>
                <a:sym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16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A448C62-C227-4D82-8D9B-5523540F71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065" y="2879955"/>
            <a:ext cx="19688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(2)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(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x</a:t>
            </a:r>
            <a:r>
              <a:rPr lang="en-US" altLang="zh-CN" sz="2400" b="1" i="1" baseline="30000" dirty="0">
                <a:latin typeface="+mn-lt"/>
                <a:sym typeface="宋体" panose="02010600030101010101" pitchFamily="2" charset="-122"/>
              </a:rPr>
              <a:t>m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>
                <a:latin typeface="+mn-lt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D7D04FE-4802-4874-8882-763B40A892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8377" y="3450152"/>
            <a:ext cx="3390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(3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[(–</a:t>
            </a:r>
            <a:r>
              <a:rPr lang="en-US" altLang="zh-CN" sz="2400" b="1" i="1" dirty="0" smtClean="0"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sym typeface="宋体" panose="02010600030101010101" pitchFamily="2" charset="-122"/>
              </a:rPr>
              <a:t>3</a:t>
            </a: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]</a:t>
            </a:r>
            <a:r>
              <a:rPr lang="en-US" altLang="zh-CN" sz="2400" b="1" baseline="30000" dirty="0" smtClean="0">
                <a:latin typeface="+mn-lt"/>
                <a:sym typeface="宋体" panose="02010600030101010101" pitchFamily="2" charset="-122"/>
              </a:rPr>
              <a:t>5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(–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15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15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307B9A3-2D8C-4EBF-BA65-C0408F756A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4911" y="4019018"/>
            <a:ext cx="22765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(4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–(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)</a:t>
            </a:r>
            <a:r>
              <a:rPr lang="en-US" altLang="zh-CN" sz="2400" b="1" i="1" baseline="30000" dirty="0">
                <a:latin typeface="+mn-lt"/>
                <a:sym typeface="宋体" panose="02010600030101010101" pitchFamily="2" charset="-122"/>
              </a:rPr>
              <a:t>m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grpSp>
        <p:nvGrpSpPr>
          <p:cNvPr id="16" name="组合 7">
            <a:extLst>
              <a:ext uri="{FF2B5EF4-FFF2-40B4-BE49-F238E27FC236}">
                <a16:creationId xmlns="" xmlns:a16="http://schemas.microsoft.com/office/drawing/2014/main" id="{62997D5D-3E93-45E0-96F8-F56CABA4B630}"/>
              </a:ext>
            </a:extLst>
          </p:cNvPr>
          <p:cNvGrpSpPr>
            <a:grpSpLocks/>
          </p:cNvGrpSpPr>
          <p:nvPr/>
        </p:nvGrpSpPr>
        <p:grpSpPr bwMode="auto">
          <a:xfrm>
            <a:off x="3294134" y="530436"/>
            <a:ext cx="2480310" cy="492828"/>
            <a:chOff x="5083" y="1100"/>
            <a:chExt cx="3905" cy="778"/>
          </a:xfrm>
        </p:grpSpPr>
        <p:grpSp>
          <p:nvGrpSpPr>
            <p:cNvPr id="17" name="组合 1">
              <a:extLst>
                <a:ext uri="{FF2B5EF4-FFF2-40B4-BE49-F238E27FC236}">
                  <a16:creationId xmlns="" xmlns:a16="http://schemas.microsoft.com/office/drawing/2014/main" id="{16C94707-71E1-4EAF-BF76-70C9B1420B8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4F8ED7DF-B9AB-48BB-A0FB-F21790641C0F}"/>
                  </a:ext>
                </a:extLst>
              </p:cNvPr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85866EFD-59A9-4B95-9568-717106D2CE67}"/>
                  </a:ext>
                </a:extLst>
              </p:cNvPr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32C20719-366A-4153-8FE5-77E817190179}"/>
                  </a:ext>
                </a:extLst>
              </p:cNvPr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B33A6FE1-454E-4D31-9CB6-431A3A75475B}"/>
                  </a:ext>
                </a:extLst>
              </p:cNvPr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3B5C630D-DA11-4110-986F-8BD52351268B}"/>
                  </a:ext>
                </a:extLst>
              </p:cNvPr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="" xmlns:a16="http://schemas.microsoft.com/office/drawing/2014/main" id="{06B97C22-97F6-4805-97ED-18CF30E425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6" name="组合 2">
            <a:extLst>
              <a:ext uri="{FF2B5EF4-FFF2-40B4-BE49-F238E27FC236}">
                <a16:creationId xmlns="" xmlns:a16="http://schemas.microsoft.com/office/drawing/2014/main" id="{729D5785-85C7-48BF-8883-3B4F91868B6D}"/>
              </a:ext>
            </a:extLst>
          </p:cNvPr>
          <p:cNvGrpSpPr>
            <a:grpSpLocks/>
          </p:cNvGrpSpPr>
          <p:nvPr/>
        </p:nvGrpSpPr>
        <p:grpSpPr bwMode="auto">
          <a:xfrm>
            <a:off x="-22618" y="-43171"/>
            <a:ext cx="2006600" cy="476924"/>
            <a:chOff x="263" y="175"/>
            <a:chExt cx="3160" cy="753"/>
          </a:xfrm>
        </p:grpSpPr>
        <p:sp>
          <p:nvSpPr>
            <p:cNvPr id="27" name="文本框 20">
              <a:extLst>
                <a:ext uri="{FF2B5EF4-FFF2-40B4-BE49-F238E27FC236}">
                  <a16:creationId xmlns="" xmlns:a16="http://schemas.microsoft.com/office/drawing/2014/main" id="{7860CD50-3496-4796-A9FB-E0AD132F3C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17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28" name="组合 1">
              <a:extLst>
                <a:ext uri="{FF2B5EF4-FFF2-40B4-BE49-F238E27FC236}">
                  <a16:creationId xmlns="" xmlns:a16="http://schemas.microsoft.com/office/drawing/2014/main" id="{AC6E650D-AF4B-437B-81E0-1C56EE5AA0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9" name="直线连接符 19">
                <a:extLst>
                  <a:ext uri="{FF2B5EF4-FFF2-40B4-BE49-F238E27FC236}">
                    <a16:creationId xmlns="" xmlns:a16="http://schemas.microsoft.com/office/drawing/2014/main" id="{93C58EE5-67B1-44D4-BE65-7247A92A391A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 74">
                <a:extLst>
                  <a:ext uri="{FF2B5EF4-FFF2-40B4-BE49-F238E27FC236}">
                    <a16:creationId xmlns="" xmlns:a16="http://schemas.microsoft.com/office/drawing/2014/main" id="{7E7050A3-F28F-4B82-B248-C40162199AB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26" y="198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文本框 1">
            <a:extLst>
              <a:ext uri="{FF2B5EF4-FFF2-40B4-BE49-F238E27FC236}">
                <a16:creationId xmlns="" xmlns:a16="http://schemas.microsoft.com/office/drawing/2014/main" id="{07EED642-9F44-49E9-B080-1379F9949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2303" y="1105875"/>
            <a:ext cx="1569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计算：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1922" name="文本框 2">
            <a:extLst>
              <a:ext uri="{FF2B5EF4-FFF2-40B4-BE49-F238E27FC236}">
                <a16:creationId xmlns="" xmlns:a16="http://schemas.microsoft.com/office/drawing/2014/main" id="{51E9D752-157A-453E-8219-1424F9474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8431" y="1443079"/>
            <a:ext cx="7331011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4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–13(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</a:p>
          <a:p>
            <a:pPr eaLnBrk="0" hangingPunct="0">
              <a:lnSpc>
                <a:spcPct val="14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7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·(–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</a:p>
          <a:p>
            <a:pPr eaLnBrk="0" hangingPunct="0">
              <a:lnSpc>
                <a:spcPct val="14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[(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[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9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9E2802B-CFD6-4F05-85F2-245DAE87B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057" y="3052817"/>
            <a:ext cx="4584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(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1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–13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7B92BD4-EBA2-4F73-A547-4D249587BA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5195" y="3594154"/>
            <a:ext cx="4891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(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2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16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16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16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FA18940-696C-4381-9CFC-A9B5E36CC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4557" y="4206929"/>
            <a:ext cx="42931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(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3</a:t>
            </a:r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原式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18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–(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18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</a:p>
        </p:txBody>
      </p:sp>
      <p:grpSp>
        <p:nvGrpSpPr>
          <p:cNvPr id="12" name="组合 2">
            <a:extLst>
              <a:ext uri="{FF2B5EF4-FFF2-40B4-BE49-F238E27FC236}">
                <a16:creationId xmlns="" xmlns:a16="http://schemas.microsoft.com/office/drawing/2014/main" id="{729D5785-85C7-48BF-8883-3B4F91868B6D}"/>
              </a:ext>
            </a:extLst>
          </p:cNvPr>
          <p:cNvGrpSpPr>
            <a:grpSpLocks/>
          </p:cNvGrpSpPr>
          <p:nvPr/>
        </p:nvGrpSpPr>
        <p:grpSpPr bwMode="auto">
          <a:xfrm>
            <a:off x="-5840" y="-51405"/>
            <a:ext cx="2006600" cy="476924"/>
            <a:chOff x="263" y="162"/>
            <a:chExt cx="3160" cy="753"/>
          </a:xfrm>
        </p:grpSpPr>
        <p:sp>
          <p:nvSpPr>
            <p:cNvPr id="13" name="文本框 20">
              <a:extLst>
                <a:ext uri="{FF2B5EF4-FFF2-40B4-BE49-F238E27FC236}">
                  <a16:creationId xmlns="" xmlns:a16="http://schemas.microsoft.com/office/drawing/2014/main" id="{7860CD50-3496-4796-A9FB-E0AD132F3C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4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4" name="组合 1">
              <a:extLst>
                <a:ext uri="{FF2B5EF4-FFF2-40B4-BE49-F238E27FC236}">
                  <a16:creationId xmlns="" xmlns:a16="http://schemas.microsoft.com/office/drawing/2014/main" id="{AC6E650D-AF4B-437B-81E0-1C56EE5AA0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15" name="直线连接符 19">
                <a:extLst>
                  <a:ext uri="{FF2B5EF4-FFF2-40B4-BE49-F238E27FC236}">
                    <a16:creationId xmlns="" xmlns:a16="http://schemas.microsoft.com/office/drawing/2014/main" id="{93C58EE5-67B1-44D4-BE65-7247A92A391A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>
                <a:extLst>
                  <a:ext uri="{FF2B5EF4-FFF2-40B4-BE49-F238E27FC236}">
                    <a16:creationId xmlns="" xmlns:a16="http://schemas.microsoft.com/office/drawing/2014/main" id="{7E7050A3-F28F-4B82-B248-C40162199AB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26" y="198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7">
            <a:extLst>
              <a:ext uri="{FF2B5EF4-FFF2-40B4-BE49-F238E27FC236}">
                <a16:creationId xmlns="" xmlns:a16="http://schemas.microsoft.com/office/drawing/2014/main" id="{62997D5D-3E93-45E0-96F8-F56CABA4B630}"/>
              </a:ext>
            </a:extLst>
          </p:cNvPr>
          <p:cNvGrpSpPr>
            <a:grpSpLocks/>
          </p:cNvGrpSpPr>
          <p:nvPr/>
        </p:nvGrpSpPr>
        <p:grpSpPr bwMode="auto">
          <a:xfrm>
            <a:off x="3327690" y="538825"/>
            <a:ext cx="2480310" cy="492828"/>
            <a:chOff x="5083" y="1100"/>
            <a:chExt cx="3905" cy="778"/>
          </a:xfrm>
        </p:grpSpPr>
        <p:grpSp>
          <p:nvGrpSpPr>
            <p:cNvPr id="18" name="组合 1">
              <a:extLst>
                <a:ext uri="{FF2B5EF4-FFF2-40B4-BE49-F238E27FC236}">
                  <a16:creationId xmlns="" xmlns:a16="http://schemas.microsoft.com/office/drawing/2014/main" id="{16C94707-71E1-4EAF-BF76-70C9B1420B8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4F8ED7DF-B9AB-48BB-A0FB-F21790641C0F}"/>
                  </a:ext>
                </a:extLst>
              </p:cNvPr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85866EFD-59A9-4B95-9568-717106D2CE67}"/>
                  </a:ext>
                </a:extLst>
              </p:cNvPr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32C20719-366A-4153-8FE5-77E817190179}"/>
                  </a:ext>
                </a:extLst>
              </p:cNvPr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B33A6FE1-454E-4D31-9CB6-431A3A75475B}"/>
                  </a:ext>
                </a:extLst>
              </p:cNvPr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3B5C630D-DA11-4110-986F-8BD52351268B}"/>
                  </a:ext>
                </a:extLst>
              </p:cNvPr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</p:grpSp>
        <p:sp>
          <p:nvSpPr>
            <p:cNvPr id="19" name="TextBox 15">
              <a:extLst>
                <a:ext uri="{FF2B5EF4-FFF2-40B4-BE49-F238E27FC236}">
                  <a16:creationId xmlns="" xmlns:a16="http://schemas.microsoft.com/office/drawing/2014/main" id="{06B97C22-97F6-4805-97ED-18CF30E425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</a:rPr>
                <a:t>基础巩固题</a:t>
              </a:r>
              <a:endParaRPr lang="en-US" altLang="zh-CN" sz="2500" b="1">
                <a:solidFill>
                  <a:schemeClr val="bg1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文本框 1">
            <a:extLst>
              <a:ext uri="{FF2B5EF4-FFF2-40B4-BE49-F238E27FC236}">
                <a16:creationId xmlns="" xmlns:a16="http://schemas.microsoft.com/office/drawing/2014/main" id="{FF6A3537-2592-45D6-973C-E4A203E0E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6411" y="1239472"/>
            <a:ext cx="42066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+4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–5=0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求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27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·81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859928D-D4D6-4676-90DA-47549D93C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0350" y="1675970"/>
            <a:ext cx="5783239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–5=0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=5,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27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·81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=(3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·(3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</a:p>
          <a:p>
            <a:pPr>
              <a:lnSpc>
                <a:spcPct val="130000"/>
              </a:lnSpc>
            </a:pP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=3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·3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</a:p>
          <a:p>
            <a:pPr>
              <a:lnSpc>
                <a:spcPct val="130000"/>
              </a:lnSpc>
            </a:pP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+4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</a:p>
          <a:p>
            <a:pPr>
              <a:lnSpc>
                <a:spcPct val="130000"/>
              </a:lnSpc>
            </a:pP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</a:p>
          <a:p>
            <a:pPr>
              <a:lnSpc>
                <a:spcPct val="130000"/>
              </a:lnSpc>
            </a:pP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=243.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2947" name="组合 6">
            <a:extLst>
              <a:ext uri="{FF2B5EF4-FFF2-40B4-BE49-F238E27FC236}">
                <a16:creationId xmlns="" xmlns:a16="http://schemas.microsoft.com/office/drawing/2014/main" id="{7AAF58D2-F0F9-4E38-80FD-B0F589027312}"/>
              </a:ext>
            </a:extLst>
          </p:cNvPr>
          <p:cNvGrpSpPr>
            <a:grpSpLocks/>
          </p:cNvGrpSpPr>
          <p:nvPr/>
        </p:nvGrpSpPr>
        <p:grpSpPr bwMode="auto">
          <a:xfrm>
            <a:off x="3293528" y="566411"/>
            <a:ext cx="2480310" cy="477175"/>
            <a:chOff x="5061" y="963"/>
            <a:chExt cx="3905" cy="751"/>
          </a:xfrm>
        </p:grpSpPr>
        <p:grpSp>
          <p:nvGrpSpPr>
            <p:cNvPr id="82948" name="组合 21">
              <a:extLst>
                <a:ext uri="{FF2B5EF4-FFF2-40B4-BE49-F238E27FC236}">
                  <a16:creationId xmlns="" xmlns:a16="http://schemas.microsoft.com/office/drawing/2014/main" id="{34D7F9E2-7D4F-45DF-BA26-56560E84CC7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DC96FF9E-469C-4CB9-903F-0C75995E1299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9A714965-24B0-47DE-81C0-28E3929CCA1E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024235FC-D19B-4132-BFB1-19A37B6914F2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D11DBB6B-DB53-4A2D-926D-99A24455B583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881027EF-EC44-4E38-83A6-21CC9AA7CBA1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82954" name="TextBox 15">
              <a:extLst>
                <a:ext uri="{FF2B5EF4-FFF2-40B4-BE49-F238E27FC236}">
                  <a16:creationId xmlns="" xmlns:a16="http://schemas.microsoft.com/office/drawing/2014/main" id="{9FD86901-02C0-4C7D-A78C-7A4DA838DE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1" y="963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2">
            <a:extLst>
              <a:ext uri="{FF2B5EF4-FFF2-40B4-BE49-F238E27FC236}">
                <a16:creationId xmlns="" xmlns:a16="http://schemas.microsoft.com/office/drawing/2014/main" id="{729D5785-85C7-48BF-8883-3B4F91868B6D}"/>
              </a:ext>
            </a:extLst>
          </p:cNvPr>
          <p:cNvGrpSpPr>
            <a:grpSpLocks/>
          </p:cNvGrpSpPr>
          <p:nvPr/>
        </p:nvGrpSpPr>
        <p:grpSpPr bwMode="auto">
          <a:xfrm>
            <a:off x="-5840" y="-51405"/>
            <a:ext cx="2006600" cy="476924"/>
            <a:chOff x="263" y="162"/>
            <a:chExt cx="3160" cy="753"/>
          </a:xfrm>
        </p:grpSpPr>
        <p:sp>
          <p:nvSpPr>
            <p:cNvPr id="18" name="文本框 20">
              <a:extLst>
                <a:ext uri="{FF2B5EF4-FFF2-40B4-BE49-F238E27FC236}">
                  <a16:creationId xmlns="" xmlns:a16="http://schemas.microsoft.com/office/drawing/2014/main" id="{7860CD50-3496-4796-A9FB-E0AD132F3C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4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9" name="组合 1">
              <a:extLst>
                <a:ext uri="{FF2B5EF4-FFF2-40B4-BE49-F238E27FC236}">
                  <a16:creationId xmlns="" xmlns:a16="http://schemas.microsoft.com/office/drawing/2014/main" id="{AC6E650D-AF4B-437B-81E0-1C56EE5AA0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1" name="直线连接符 19">
                <a:extLst>
                  <a:ext uri="{FF2B5EF4-FFF2-40B4-BE49-F238E27FC236}">
                    <a16:creationId xmlns="" xmlns:a16="http://schemas.microsoft.com/office/drawing/2014/main" id="{93C58EE5-67B1-44D4-BE65-7247A92A391A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>
                <a:extLst>
                  <a:ext uri="{FF2B5EF4-FFF2-40B4-BE49-F238E27FC236}">
                    <a16:creationId xmlns="" xmlns:a16="http://schemas.microsoft.com/office/drawing/2014/main" id="{7E7050A3-F28F-4B82-B248-C40162199AB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26" y="198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文本框 1">
            <a:extLst>
              <a:ext uri="{FF2B5EF4-FFF2-40B4-BE49-F238E27FC236}">
                <a16:creationId xmlns="" xmlns:a16="http://schemas.microsoft.com/office/drawing/2014/main" id="{3BE94399-56AF-4BAA-8F5E-A4C19360A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1349" y="1217622"/>
            <a:ext cx="6131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=3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55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=4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44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=5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33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试比较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的大小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C1E85E6-3CA8-4169-8C97-C6FDAD23F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0394" y="1805585"/>
            <a:ext cx="637358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 </a:t>
            </a: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=3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55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=(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5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11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243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11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      b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=4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44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=(4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11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256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11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latin typeface="+mn-lt"/>
                <a:ea typeface="黑体" panose="02010609060101010101" pitchFamily="49" charset="-122"/>
              </a:rPr>
              <a:t>      c</a:t>
            </a: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=5</a:t>
            </a:r>
            <a:r>
              <a:rPr lang="en-US" altLang="zh-CN" sz="2400" b="1" baseline="30000" dirty="0" smtClean="0">
                <a:latin typeface="+mn-lt"/>
                <a:ea typeface="黑体" panose="02010609060101010101" pitchFamily="49" charset="-122"/>
              </a:rPr>
              <a:t>33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=(5</a:t>
            </a:r>
            <a:r>
              <a:rPr lang="en-US" altLang="zh-CN" sz="2400" b="1" baseline="30000" dirty="0"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黑体" panose="02010609060101010101" pitchFamily="49" charset="-122"/>
              </a:rPr>
              <a:t>11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125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11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     </a:t>
            </a:r>
            <a:r>
              <a:rPr lang="zh-CN" altLang="zh-CN" sz="2400" b="1" dirty="0" smtClean="0">
                <a:latin typeface="+mn-lt"/>
                <a:ea typeface="黑体" panose="02010609060101010101" pitchFamily="49" charset="-122"/>
              </a:rPr>
              <a:t>∵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256&gt;243&gt;125,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黑体" panose="02010609060101010101" pitchFamily="49" charset="-122"/>
              </a:rPr>
              <a:t>     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b&gt;a&gt;c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</a:p>
        </p:txBody>
      </p:sp>
      <p:grpSp>
        <p:nvGrpSpPr>
          <p:cNvPr id="83976" name="组合 2">
            <a:extLst>
              <a:ext uri="{FF2B5EF4-FFF2-40B4-BE49-F238E27FC236}">
                <a16:creationId xmlns="" xmlns:a16="http://schemas.microsoft.com/office/drawing/2014/main" id="{C61DCC41-8619-45B4-8234-FD985B81BE9F}"/>
              </a:ext>
            </a:extLst>
          </p:cNvPr>
          <p:cNvGrpSpPr>
            <a:grpSpLocks/>
          </p:cNvGrpSpPr>
          <p:nvPr/>
        </p:nvGrpSpPr>
        <p:grpSpPr bwMode="auto">
          <a:xfrm>
            <a:off x="3335661" y="533056"/>
            <a:ext cx="2478722" cy="477176"/>
            <a:chOff x="5060" y="944"/>
            <a:chExt cx="3905" cy="751"/>
          </a:xfrm>
        </p:grpSpPr>
        <p:grpSp>
          <p:nvGrpSpPr>
            <p:cNvPr id="83977" name="组合 6">
              <a:extLst>
                <a:ext uri="{FF2B5EF4-FFF2-40B4-BE49-F238E27FC236}">
                  <a16:creationId xmlns="" xmlns:a16="http://schemas.microsoft.com/office/drawing/2014/main" id="{80114801-7DC1-4D2F-B23D-D43C6A49CA7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2C57C69B-2B3F-40D2-A533-D2C107C61D86}"/>
                  </a:ext>
                </a:extLst>
              </p:cNvPr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A75F57EA-5CC5-4358-B876-A3871E9B1EBE}"/>
                  </a:ext>
                </a:extLst>
              </p:cNvPr>
              <p:cNvSpPr/>
              <p:nvPr/>
            </p:nvSpPr>
            <p:spPr>
              <a:xfrm rot="3000000">
                <a:off x="4479355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BDDD529C-0228-4B3D-B20B-61667EB3F1DD}"/>
                  </a:ext>
                </a:extLst>
              </p:cNvPr>
              <p:cNvSpPr/>
              <p:nvPr/>
            </p:nvSpPr>
            <p:spPr>
              <a:xfrm rot="3000000">
                <a:off x="4936765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4205F21E-B8E6-4E5D-8CD3-61370C89CB27}"/>
                  </a:ext>
                </a:extLst>
              </p:cNvPr>
              <p:cNvSpPr/>
              <p:nvPr/>
            </p:nvSpPr>
            <p:spPr>
              <a:xfrm rot="3000000">
                <a:off x="3564537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0C97298C-9769-45B1-81F8-88F02EA9AD55}"/>
                  </a:ext>
                </a:extLst>
              </p:cNvPr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83983" name="TextBox 15">
              <a:extLst>
                <a:ext uri="{FF2B5EF4-FFF2-40B4-BE49-F238E27FC236}">
                  <a16:creationId xmlns="" xmlns:a16="http://schemas.microsoft.com/office/drawing/2014/main" id="{A9A6C59E-4876-4452-96BF-D8DBF80D64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4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">
            <a:extLst>
              <a:ext uri="{FF2B5EF4-FFF2-40B4-BE49-F238E27FC236}">
                <a16:creationId xmlns="" xmlns:a16="http://schemas.microsoft.com/office/drawing/2014/main" id="{729D5785-85C7-48BF-8883-3B4F91868B6D}"/>
              </a:ext>
            </a:extLst>
          </p:cNvPr>
          <p:cNvGrpSpPr>
            <a:grpSpLocks/>
          </p:cNvGrpSpPr>
          <p:nvPr/>
        </p:nvGrpSpPr>
        <p:grpSpPr bwMode="auto">
          <a:xfrm>
            <a:off x="-5840" y="-51405"/>
            <a:ext cx="2006600" cy="476924"/>
            <a:chOff x="263" y="162"/>
            <a:chExt cx="3160" cy="753"/>
          </a:xfrm>
        </p:grpSpPr>
        <p:sp>
          <p:nvSpPr>
            <p:cNvPr id="25" name="文本框 20">
              <a:extLst>
                <a:ext uri="{FF2B5EF4-FFF2-40B4-BE49-F238E27FC236}">
                  <a16:creationId xmlns="" xmlns:a16="http://schemas.microsoft.com/office/drawing/2014/main" id="{7860CD50-3496-4796-A9FB-E0AD132F3C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4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6" name="组合 1">
              <a:extLst>
                <a:ext uri="{FF2B5EF4-FFF2-40B4-BE49-F238E27FC236}">
                  <a16:creationId xmlns="" xmlns:a16="http://schemas.microsoft.com/office/drawing/2014/main" id="{AC6E650D-AF4B-437B-81E0-1C56EE5AA0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7" name="直线连接符 19">
                <a:extLst>
                  <a:ext uri="{FF2B5EF4-FFF2-40B4-BE49-F238E27FC236}">
                    <a16:creationId xmlns="" xmlns:a16="http://schemas.microsoft.com/office/drawing/2014/main" id="{93C58EE5-67B1-44D4-BE65-7247A92A391A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>
                <a:extLst>
                  <a:ext uri="{FF2B5EF4-FFF2-40B4-BE49-F238E27FC236}">
                    <a16:creationId xmlns="" xmlns:a16="http://schemas.microsoft.com/office/drawing/2014/main" id="{7E7050A3-F28F-4B82-B248-C40162199AB4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26" y="198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C94D1F9-AA98-4C63-B203-A8371337D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009" y="2011363"/>
            <a:ext cx="1553682" cy="461665"/>
          </a:xfrm>
          <a:prstGeom prst="rect">
            <a:avLst/>
          </a:prstGeom>
          <a:noFill/>
          <a:ln w="25400">
            <a:solidFill>
              <a:schemeClr val="accent1">
                <a:alpha val="54117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幂的乘方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8B0FF27-BFD8-4C19-AE5B-D722D8238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3338" y="1060450"/>
            <a:ext cx="757237" cy="400110"/>
          </a:xfrm>
          <a:prstGeom prst="rect">
            <a:avLst/>
          </a:prstGeom>
          <a:noFill/>
          <a:ln w="25400">
            <a:solidFill>
              <a:srgbClr val="ECEC0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法则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01D2F4-F6C1-443D-AE0A-83132F4C8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468313"/>
            <a:ext cx="3673475" cy="495585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mn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m,n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都是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正整数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E9BB869-E151-4BAC-BFFE-8447BF2729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2919" y="3382963"/>
            <a:ext cx="755650" cy="400110"/>
          </a:xfrm>
          <a:prstGeom prst="rect">
            <a:avLst/>
          </a:prstGeom>
          <a:noFill/>
          <a:ln w="25400">
            <a:solidFill>
              <a:srgbClr val="ECEC0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6A380F4-E479-4EE2-A5AA-06F2CB424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387475"/>
            <a:ext cx="3673475" cy="454035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ea typeface="黑体" panose="02010609060101010101" pitchFamily="49" charset="-122"/>
              </a:rPr>
              <a:t>幂的乘方，底数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不变</a:t>
            </a:r>
            <a:r>
              <a:rPr lang="zh-CN" altLang="en-US" b="1" dirty="0">
                <a:ea typeface="黑体" panose="02010609060101010101" pitchFamily="49" charset="-122"/>
              </a:rPr>
              <a:t>，指数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相乘</a:t>
            </a:r>
          </a:p>
        </p:txBody>
      </p:sp>
      <p:sp>
        <p:nvSpPr>
          <p:cNvPr id="10" name="左大括号 9">
            <a:extLst>
              <a:ext uri="{FF2B5EF4-FFF2-40B4-BE49-F238E27FC236}">
                <a16:creationId xmlns="" xmlns:a16="http://schemas.microsoft.com/office/drawing/2014/main" id="{34E0BB06-2813-4993-AC70-CC7BF9FB9427}"/>
              </a:ext>
            </a:extLst>
          </p:cNvPr>
          <p:cNvSpPr>
            <a:spLocks/>
          </p:cNvSpPr>
          <p:nvPr/>
        </p:nvSpPr>
        <p:spPr bwMode="auto">
          <a:xfrm>
            <a:off x="2357438" y="1169988"/>
            <a:ext cx="161925" cy="2430462"/>
          </a:xfrm>
          <a:prstGeom prst="leftBrace">
            <a:avLst>
              <a:gd name="adj1" fmla="val 7505"/>
              <a:gd name="adj2" fmla="val 50000"/>
            </a:avLst>
          </a:prstGeom>
          <a:solidFill>
            <a:schemeClr val="bg1"/>
          </a:solidFill>
          <a:ln w="25400">
            <a:solidFill>
              <a:schemeClr val="tx1">
                <a:alpha val="29018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5" name="左大括号 14">
            <a:extLst>
              <a:ext uri="{FF2B5EF4-FFF2-40B4-BE49-F238E27FC236}">
                <a16:creationId xmlns="" xmlns:a16="http://schemas.microsoft.com/office/drawing/2014/main" id="{82D63361-60D4-4438-812C-F1C8E8136C52}"/>
              </a:ext>
            </a:extLst>
          </p:cNvPr>
          <p:cNvSpPr>
            <a:spLocks/>
          </p:cNvSpPr>
          <p:nvPr/>
        </p:nvSpPr>
        <p:spPr bwMode="auto">
          <a:xfrm>
            <a:off x="3436938" y="684213"/>
            <a:ext cx="217487" cy="1027112"/>
          </a:xfrm>
          <a:prstGeom prst="leftBrace">
            <a:avLst>
              <a:gd name="adj1" fmla="val 8090"/>
              <a:gd name="adj2" fmla="val 50000"/>
            </a:avLst>
          </a:prstGeom>
          <a:solidFill>
            <a:schemeClr val="bg1"/>
          </a:solidFill>
          <a:ln w="25400">
            <a:solidFill>
              <a:schemeClr val="tx1">
                <a:alpha val="29018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BBD64893-5733-47FF-8A4D-25BFF1BACC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4887" y="2465388"/>
            <a:ext cx="4894437" cy="957250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幂的乘方与同底数幂的乘法的区别：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;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﹒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m+n</a:t>
            </a:r>
            <a:endParaRPr lang="zh-CN" altLang="en-US" sz="20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左大括号 17">
            <a:extLst>
              <a:ext uri="{FF2B5EF4-FFF2-40B4-BE49-F238E27FC236}">
                <a16:creationId xmlns="" xmlns:a16="http://schemas.microsoft.com/office/drawing/2014/main" id="{ADE96EE1-12FC-43AE-A157-CADF3A1096A1}"/>
              </a:ext>
            </a:extLst>
          </p:cNvPr>
          <p:cNvSpPr>
            <a:spLocks/>
          </p:cNvSpPr>
          <p:nvPr/>
        </p:nvSpPr>
        <p:spPr bwMode="auto">
          <a:xfrm>
            <a:off x="3382963" y="3113088"/>
            <a:ext cx="109537" cy="865187"/>
          </a:xfrm>
          <a:prstGeom prst="leftBrace">
            <a:avLst>
              <a:gd name="adj1" fmla="val 7789"/>
              <a:gd name="adj2" fmla="val 50000"/>
            </a:avLst>
          </a:prstGeom>
          <a:solidFill>
            <a:schemeClr val="bg1"/>
          </a:solidFill>
          <a:ln w="25400">
            <a:solidFill>
              <a:schemeClr val="tx1">
                <a:alpha val="29018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CE0EC4A-7008-4151-BA4E-68182EB3C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4887" y="3600450"/>
            <a:ext cx="4810547" cy="96032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幂的乘方法则的逆用：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endParaRPr lang="zh-CN" altLang="en-US" sz="20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5003" name="组合 1">
            <a:extLst>
              <a:ext uri="{FF2B5EF4-FFF2-40B4-BE49-F238E27FC236}">
                <a16:creationId xmlns="" xmlns:a16="http://schemas.microsoft.com/office/drawing/2014/main" id="{B519E985-DAB8-4B3A-9B39-B8FE9E32E722}"/>
              </a:ext>
            </a:extLst>
          </p:cNvPr>
          <p:cNvGrpSpPr>
            <a:grpSpLocks/>
          </p:cNvGrpSpPr>
          <p:nvPr/>
        </p:nvGrpSpPr>
        <p:grpSpPr bwMode="auto">
          <a:xfrm>
            <a:off x="3466" y="-59626"/>
            <a:ext cx="2006600" cy="477838"/>
            <a:chOff x="227" y="33"/>
            <a:chExt cx="3160" cy="752"/>
          </a:xfrm>
        </p:grpSpPr>
        <p:cxnSp>
          <p:nvCxnSpPr>
            <p:cNvPr id="17" name="直线连接符 16">
              <a:extLst>
                <a:ext uri="{FF2B5EF4-FFF2-40B4-BE49-F238E27FC236}">
                  <a16:creationId xmlns="" xmlns:a16="http://schemas.microsoft.com/office/drawing/2014/main" id="{10E5C458-FD51-4CAD-813A-D0896018A057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5005" name="文本框 17">
              <a:extLst>
                <a:ext uri="{FF2B5EF4-FFF2-40B4-BE49-F238E27FC236}">
                  <a16:creationId xmlns="" xmlns:a16="http://schemas.microsoft.com/office/drawing/2014/main" id="{6EBC6FBE-6D7E-4FF1-9AF5-FB324DFFF1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2" name="Freeform 74">
              <a:extLst>
                <a:ext uri="{FF2B5EF4-FFF2-40B4-BE49-F238E27FC236}">
                  <a16:creationId xmlns="" xmlns:a16="http://schemas.microsoft.com/office/drawing/2014/main" id="{5F071567-D98C-4D6A-90F3-98DCADCEC8F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5" grpId="0" bldLvl="0" animBg="1"/>
      <p:bldP spid="16" grpId="0" bldLvl="0" animBg="1"/>
      <p:bldP spid="18" grpId="0" bldLvl="0" animBg="1"/>
      <p:bldP spid="2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9001" y="-51237"/>
            <a:ext cx="2006600" cy="477838"/>
            <a:chOff x="-9001" y="-51237"/>
            <a:chExt cx="2006600" cy="477838"/>
          </a:xfrm>
        </p:grpSpPr>
        <p:sp>
          <p:nvSpPr>
            <p:cNvPr id="86019" name="文本框 7">
              <a:extLst>
                <a:ext uri="{FF2B5EF4-FFF2-40B4-BE49-F238E27FC236}">
                  <a16:creationId xmlns="" xmlns:a16="http://schemas.microsoft.com/office/drawing/2014/main" id="{D5740D99-9238-494B-83B3-DD39A6F76D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649" y="-51237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课后作业</a:t>
              </a:r>
            </a:p>
          </p:txBody>
        </p:sp>
        <p:grpSp>
          <p:nvGrpSpPr>
            <p:cNvPr id="86020" name="组合 1">
              <a:extLst>
                <a:ext uri="{FF2B5EF4-FFF2-40B4-BE49-F238E27FC236}">
                  <a16:creationId xmlns="" xmlns:a16="http://schemas.microsoft.com/office/drawing/2014/main" id="{D3CA479C-9FDE-4E57-BE30-D5B5F83F54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9001" y="37709"/>
              <a:ext cx="2006600" cy="373719"/>
              <a:chOff x="248" y="189"/>
              <a:chExt cx="3160" cy="589"/>
            </a:xfrm>
          </p:grpSpPr>
          <p:cxnSp>
            <p:nvCxnSpPr>
              <p:cNvPr id="7" name="直线连接符 6">
                <a:extLst>
                  <a:ext uri="{FF2B5EF4-FFF2-40B4-BE49-F238E27FC236}">
                    <a16:creationId xmlns="" xmlns:a16="http://schemas.microsoft.com/office/drawing/2014/main" id="{41BA82BF-A2BB-461A-A906-DE80AB0FDA10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Freeform 74">
                <a:extLst>
                  <a:ext uri="{FF2B5EF4-FFF2-40B4-BE49-F238E27FC236}">
                    <a16:creationId xmlns="" xmlns:a16="http://schemas.microsoft.com/office/drawing/2014/main" id="{212694ED-73C3-422A-8C09-25819AD1DCF0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43" y="189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10" name="等腰三角形 9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2" name="圆角矩形 11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5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6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7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BADE2733-D80B-451E-B354-BACDE0BC6D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388" y="2972092"/>
            <a:ext cx="6838818" cy="7693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 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理解并掌握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幂的乘方法则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</a:p>
        </p:txBody>
      </p:sp>
      <p:sp>
        <p:nvSpPr>
          <p:cNvPr id="33797" name="矩形 2">
            <a:extLst>
              <a:ext uri="{FF2B5EF4-FFF2-40B4-BE49-F238E27FC236}">
                <a16:creationId xmlns="" xmlns:a16="http://schemas.microsoft.com/office/drawing/2014/main" id="{38B7431A-644E-4537-9102-6B5E2F758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403" y="1019242"/>
            <a:ext cx="7180976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 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能熟练地运用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幂的乘方的法则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进行化简和计算.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-33556"/>
            <a:ext cx="2017712" cy="477838"/>
            <a:chOff x="1588" y="-58490"/>
            <a:chExt cx="2017712" cy="477838"/>
          </a:xfrm>
        </p:grpSpPr>
        <p:cxnSp>
          <p:nvCxnSpPr>
            <p:cNvPr id="15" name="直线连接符 14">
              <a:extLst>
                <a:ext uri="{FF2B5EF4-FFF2-40B4-BE49-F238E27FC236}">
                  <a16:creationId xmlns="" xmlns:a16="http://schemas.microsoft.com/office/drawing/2014/main" id="{767B31A9-1135-4B5E-AB3B-FF4418055619}"/>
                </a:ext>
              </a:extLst>
            </p:cNvPr>
            <p:cNvCxnSpPr/>
            <p:nvPr/>
          </p:nvCxnSpPr>
          <p:spPr>
            <a:xfrm>
              <a:off x="1588" y="396438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397" name="文本框 18">
              <a:extLst>
                <a:ext uri="{FF2B5EF4-FFF2-40B4-BE49-F238E27FC236}">
                  <a16:creationId xmlns="" xmlns:a16="http://schemas.microsoft.com/office/drawing/2014/main" id="{085B93DB-6C10-4915-BE54-419C270DEF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-5849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173CA3D8-2637-485F-9CE9-8D42AF24DA7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32901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3894" y="728255"/>
            <a:ext cx="7691243" cy="3207424"/>
            <a:chOff x="-38068" y="1010563"/>
            <a:chExt cx="7691243" cy="3207424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515873"/>
              <a:ext cx="7690962" cy="2702114"/>
              <a:chOff x="224" y="1943"/>
              <a:chExt cx="13665" cy="5599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825" y="4382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53175" y="1010563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372591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39270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>
            <a:extLst>
              <a:ext uri="{FF2B5EF4-FFF2-40B4-BE49-F238E27FC236}">
                <a16:creationId xmlns="" xmlns:a16="http://schemas.microsoft.com/office/drawing/2014/main" id="{3382FA71-B15C-4D01-974E-BCAC5505C0A7}"/>
              </a:ext>
            </a:extLst>
          </p:cNvPr>
          <p:cNvGrpSpPr>
            <a:grpSpLocks/>
          </p:cNvGrpSpPr>
          <p:nvPr/>
        </p:nvGrpSpPr>
        <p:grpSpPr bwMode="auto">
          <a:xfrm>
            <a:off x="1749425" y="1811338"/>
            <a:ext cx="671513" cy="414337"/>
            <a:chOff x="84" y="124"/>
            <a:chExt cx="532" cy="348"/>
          </a:xfrm>
        </p:grpSpPr>
        <p:sp>
          <p:nvSpPr>
            <p:cNvPr id="60418" name="Rectangle 7">
              <a:extLst>
                <a:ext uri="{FF2B5EF4-FFF2-40B4-BE49-F238E27FC236}">
                  <a16:creationId xmlns="" xmlns:a16="http://schemas.microsoft.com/office/drawing/2014/main" id="{A63FEC60-8624-497C-9042-E1D92962D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" y="184"/>
              <a:ext cx="171" cy="19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60419" name="Text Box 8">
              <a:extLst>
                <a:ext uri="{FF2B5EF4-FFF2-40B4-BE49-F238E27FC236}">
                  <a16:creationId xmlns="" xmlns:a16="http://schemas.microsoft.com/office/drawing/2014/main" id="{EF07DBA8-ECCE-4EA6-AE38-46E71798F8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" y="124"/>
              <a:ext cx="35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100" b="1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</a:p>
          </p:txBody>
        </p:sp>
      </p:grpSp>
      <p:grpSp>
        <p:nvGrpSpPr>
          <p:cNvPr id="3" name="Group 16">
            <a:extLst>
              <a:ext uri="{FF2B5EF4-FFF2-40B4-BE49-F238E27FC236}">
                <a16:creationId xmlns="" xmlns:a16="http://schemas.microsoft.com/office/drawing/2014/main" id="{8E8D7E03-5CA8-40B5-B7C8-3C50290C04F1}"/>
              </a:ext>
            </a:extLst>
          </p:cNvPr>
          <p:cNvGrpSpPr>
            <a:grpSpLocks/>
          </p:cNvGrpSpPr>
          <p:nvPr/>
        </p:nvGrpSpPr>
        <p:grpSpPr bwMode="auto">
          <a:xfrm>
            <a:off x="1255713" y="2390775"/>
            <a:ext cx="2600325" cy="2101850"/>
            <a:chOff x="-402" y="-268"/>
            <a:chExt cx="2074" cy="1765"/>
          </a:xfrm>
        </p:grpSpPr>
        <p:sp>
          <p:nvSpPr>
            <p:cNvPr id="60421" name="Rectangle 17">
              <a:extLst>
                <a:ext uri="{FF2B5EF4-FFF2-40B4-BE49-F238E27FC236}">
                  <a16:creationId xmlns="" xmlns:a16="http://schemas.microsoft.com/office/drawing/2014/main" id="{D45DC7A0-A4D8-4D78-B5EC-DCA7EF2C7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6" y="-268"/>
              <a:ext cx="1688" cy="176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00" i="1">
                <a:ea typeface="楷体_GB2312" pitchFamily="49" charset="-122"/>
              </a:endParaRPr>
            </a:p>
          </p:txBody>
        </p:sp>
        <p:sp>
          <p:nvSpPr>
            <p:cNvPr id="60422" name="Text Box 18">
              <a:extLst>
                <a:ext uri="{FF2B5EF4-FFF2-40B4-BE49-F238E27FC236}">
                  <a16:creationId xmlns="" xmlns:a16="http://schemas.microsoft.com/office/drawing/2014/main" id="{4D7115FA-26F5-4F4F-9296-E8FFFBD724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02" y="410"/>
              <a:ext cx="42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100" b="1">
                  <a:latin typeface="Times New Roman" panose="02020603050405020304" pitchFamily="18" charset="0"/>
                  <a:ea typeface="楷体_GB2312" pitchFamily="49" charset="-122"/>
                </a:rPr>
                <a:t>10</a:t>
              </a:r>
              <a:r>
                <a:rPr lang="zh-CN" altLang="zh-CN" sz="2100" b="1" baseline="30000">
                  <a:latin typeface="Times New Roman" panose="02020603050405020304" pitchFamily="18" charset="0"/>
                  <a:ea typeface="楷体_GB2312" pitchFamily="49" charset="-122"/>
                </a:rPr>
                <a:t>3</a:t>
              </a:r>
              <a:endParaRPr lang="zh-CN" altLang="zh-CN" sz="21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6" name="Text Box 9">
            <a:extLst>
              <a:ext uri="{FF2B5EF4-FFF2-40B4-BE49-F238E27FC236}">
                <a16:creationId xmlns="" xmlns:a16="http://schemas.microsoft.com/office/drawing/2014/main" id="{CC561754-2548-40A9-9FB0-BC11C0F79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5357" y="2336800"/>
            <a:ext cx="10390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＝边长</a:t>
            </a:r>
            <a:r>
              <a:rPr lang="zh-CN" altLang="zh-CN" sz="2000" b="1" baseline="300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zh-CN" sz="2000" b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4" name="Group 13">
            <a:extLst>
              <a:ext uri="{FF2B5EF4-FFF2-40B4-BE49-F238E27FC236}">
                <a16:creationId xmlns="" xmlns:a16="http://schemas.microsoft.com/office/drawing/2014/main" id="{8A91FFA6-F97A-498C-BB37-64AD77940A5D}"/>
              </a:ext>
            </a:extLst>
          </p:cNvPr>
          <p:cNvGrpSpPr>
            <a:grpSpLocks/>
          </p:cNvGrpSpPr>
          <p:nvPr/>
        </p:nvGrpSpPr>
        <p:grpSpPr bwMode="auto">
          <a:xfrm>
            <a:off x="4665663" y="1676400"/>
            <a:ext cx="2243094" cy="554038"/>
            <a:chOff x="0" y="0"/>
            <a:chExt cx="1760" cy="465"/>
          </a:xfrm>
        </p:grpSpPr>
        <p:sp>
          <p:nvSpPr>
            <p:cNvPr id="60425" name="Text Box 14">
              <a:extLst>
                <a:ext uri="{FF2B5EF4-FFF2-40B4-BE49-F238E27FC236}">
                  <a16:creationId xmlns="" xmlns:a16="http://schemas.microsoft.com/office/drawing/2014/main" id="{FF504882-7AFB-423F-B2BF-9BF7741A67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" y="45"/>
              <a:ext cx="135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+mn-lt"/>
                </a:rPr>
                <a:t>＝边长</a:t>
              </a:r>
              <a:r>
                <a:rPr lang="zh-CN" altLang="zh-CN" sz="2000" b="1" dirty="0">
                  <a:solidFill>
                    <a:srgbClr val="FF0000"/>
                  </a:solidFill>
                  <a:latin typeface="+mn-lt"/>
                </a:rPr>
                <a:t>×</a:t>
              </a:r>
              <a:r>
                <a:rPr lang="zh-CN" altLang="en-US" sz="2000" b="1" dirty="0">
                  <a:solidFill>
                    <a:srgbClr val="FF0000"/>
                  </a:solidFill>
                  <a:latin typeface="+mn-lt"/>
                </a:rPr>
                <a:t>边长</a:t>
              </a:r>
            </a:p>
          </p:txBody>
        </p:sp>
        <p:sp>
          <p:nvSpPr>
            <p:cNvPr id="60426" name="Text Box 15">
              <a:extLst>
                <a:ext uri="{FF2B5EF4-FFF2-40B4-BE49-F238E27FC236}">
                  <a16:creationId xmlns="" xmlns:a16="http://schemas.microsoft.com/office/drawing/2014/main" id="{840E058B-530D-4D3B-BF1F-9DC56896FC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511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3000" b="1" i="1">
                  <a:latin typeface="Times New Roman" panose="02020603050405020304" pitchFamily="18" charset="0"/>
                  <a:ea typeface="MS PGothic" panose="020B0600070205080204" pitchFamily="34" charset="-128"/>
                </a:rPr>
                <a:t>S</a:t>
              </a:r>
              <a:r>
                <a:rPr lang="zh-CN" altLang="en-US" baseline="-25000">
                  <a:latin typeface="黑体" panose="02010609060101010101" pitchFamily="49" charset="-122"/>
                  <a:ea typeface="黑体" panose="02010609060101010101" pitchFamily="49" charset="-122"/>
                </a:rPr>
                <a:t>正</a:t>
              </a:r>
            </a:p>
          </p:txBody>
        </p:sp>
      </p:grpSp>
      <p:sp>
        <p:nvSpPr>
          <p:cNvPr id="58" name="Text Box 30">
            <a:extLst>
              <a:ext uri="{FF2B5EF4-FFF2-40B4-BE49-F238E27FC236}">
                <a16:creationId xmlns="" xmlns:a16="http://schemas.microsoft.com/office/drawing/2014/main" id="{DE450356-4D35-4768-BB24-CD458DEC5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7185" y="1216848"/>
            <a:ext cx="5134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请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分别求出下列两个正方形的面积？</a:t>
            </a:r>
          </a:p>
        </p:txBody>
      </p:sp>
      <p:sp>
        <p:nvSpPr>
          <p:cNvPr id="60430" name="文本框 6151">
            <a:extLst>
              <a:ext uri="{FF2B5EF4-FFF2-40B4-BE49-F238E27FC236}">
                <a16:creationId xmlns="" xmlns:a16="http://schemas.microsoft.com/office/drawing/2014/main" id="{F6D73EEB-5C11-4A2B-ACA3-B8D619FFF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7531" y="575301"/>
            <a:ext cx="3898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幂的乘方的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法则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较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简单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6" name="Group 10">
            <a:extLst>
              <a:ext uri="{FF2B5EF4-FFF2-40B4-BE49-F238E27FC236}">
                <a16:creationId xmlns="" xmlns:a16="http://schemas.microsoft.com/office/drawing/2014/main" id="{8EB78B9B-9953-4FE0-B4E5-4EE4E58F6BBD}"/>
              </a:ext>
            </a:extLst>
          </p:cNvPr>
          <p:cNvGrpSpPr>
            <a:grpSpLocks/>
          </p:cNvGrpSpPr>
          <p:nvPr/>
        </p:nvGrpSpPr>
        <p:grpSpPr bwMode="auto">
          <a:xfrm>
            <a:off x="4734322" y="2779713"/>
            <a:ext cx="1882379" cy="518732"/>
            <a:chOff x="0" y="0"/>
            <a:chExt cx="1581" cy="435"/>
          </a:xfrm>
        </p:grpSpPr>
        <p:sp>
          <p:nvSpPr>
            <p:cNvPr id="60433" name="Text Box 11">
              <a:extLst>
                <a:ext uri="{FF2B5EF4-FFF2-40B4-BE49-F238E27FC236}">
                  <a16:creationId xmlns="" xmlns:a16="http://schemas.microsoft.com/office/drawing/2014/main" id="{DBADAFDA-A81A-4EEC-80BF-9D15D0033F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471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400" b="1" i="1">
                  <a:latin typeface="Times New Roman" panose="02020603050405020304" pitchFamily="18" charset="0"/>
                  <a:ea typeface="楷体_GB2312" pitchFamily="49" charset="-122"/>
                </a:rPr>
                <a:t>S</a:t>
              </a:r>
              <a:r>
                <a:rPr lang="zh-CN" altLang="zh-CN" sz="2400" baseline="-25000">
                  <a:latin typeface="黑体" panose="02010609060101010101" pitchFamily="49" charset="-122"/>
                  <a:ea typeface="黑体" panose="02010609060101010101" pitchFamily="49" charset="-122"/>
                </a:rPr>
                <a:t>小</a:t>
              </a:r>
              <a:endParaRPr lang="zh-CN" altLang="en-US" sz="2400" baseline="-25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0434" name="Text Box 12">
              <a:extLst>
                <a:ext uri="{FF2B5EF4-FFF2-40B4-BE49-F238E27FC236}">
                  <a16:creationId xmlns="" xmlns:a16="http://schemas.microsoft.com/office/drawing/2014/main" id="{73FD7869-50DB-42DE-AEAA-858AECF1B9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" y="48"/>
              <a:ext cx="119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＝</a:t>
              </a:r>
              <a:r>
                <a:rPr lang="zh-CN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10×10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138" name="Text Box 21">
            <a:extLst>
              <a:ext uri="{FF2B5EF4-FFF2-40B4-BE49-F238E27FC236}">
                <a16:creationId xmlns="" xmlns:a16="http://schemas.microsoft.com/office/drawing/2014/main" id="{E14825CC-598D-417F-8761-1ECE72140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4088" y="2847689"/>
            <a:ext cx="9044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zh-CN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22">
            <a:extLst>
              <a:ext uri="{FF2B5EF4-FFF2-40B4-BE49-F238E27FC236}">
                <a16:creationId xmlns="" xmlns:a16="http://schemas.microsoft.com/office/drawing/2014/main" id="{0B45A136-8754-404B-9F61-EC52B066FA65}"/>
              </a:ext>
            </a:extLst>
          </p:cNvPr>
          <p:cNvGrpSpPr>
            <a:grpSpLocks/>
          </p:cNvGrpSpPr>
          <p:nvPr/>
        </p:nvGrpSpPr>
        <p:grpSpPr bwMode="auto">
          <a:xfrm>
            <a:off x="4795838" y="3484563"/>
            <a:ext cx="2284412" cy="516347"/>
            <a:chOff x="0" y="0"/>
            <a:chExt cx="1919" cy="433"/>
          </a:xfrm>
        </p:grpSpPr>
        <p:sp>
          <p:nvSpPr>
            <p:cNvPr id="60437" name="Text Box 23">
              <a:extLst>
                <a:ext uri="{FF2B5EF4-FFF2-40B4-BE49-F238E27FC236}">
                  <a16:creationId xmlns="" xmlns:a16="http://schemas.microsoft.com/office/drawing/2014/main" id="{53F6708E-8352-4E32-8168-338387BD95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" y="46"/>
              <a:ext cx="1588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＝</a:t>
              </a:r>
              <a:r>
                <a:rPr lang="zh-CN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10</a:t>
              </a:r>
              <a:r>
                <a:rPr lang="zh-CN" altLang="zh-CN" sz="24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zh-CN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×10</a:t>
              </a:r>
              <a:r>
                <a:rPr lang="zh-CN" altLang="zh-CN" sz="24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lang="zh-CN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438" name="Text Box 24">
              <a:extLst>
                <a:ext uri="{FF2B5EF4-FFF2-40B4-BE49-F238E27FC236}">
                  <a16:creationId xmlns="" xmlns:a16="http://schemas.microsoft.com/office/drawing/2014/main" id="{FB589851-4C9B-4302-BECE-FB30BCCD08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78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400" b="1" i="1">
                  <a:latin typeface="Times New Roman" panose="02020603050405020304" pitchFamily="18" charset="0"/>
                </a:rPr>
                <a:t>S</a:t>
              </a:r>
              <a:r>
                <a:rPr lang="zh-CN" altLang="en-US" sz="2400" b="1" baseline="-25000"/>
                <a:t>正</a:t>
              </a:r>
              <a:endParaRPr lang="zh-CN" altLang="en-US" sz="2400" b="1"/>
            </a:p>
          </p:txBody>
        </p:sp>
      </p:grpSp>
      <p:sp>
        <p:nvSpPr>
          <p:cNvPr id="5144" name="Text Box 27">
            <a:extLst>
              <a:ext uri="{FF2B5EF4-FFF2-40B4-BE49-F238E27FC236}">
                <a16:creationId xmlns="" xmlns:a16="http://schemas.microsoft.com/office/drawing/2014/main" id="{A957401D-BB9D-4EE0-989C-0B49D3C76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0884" y="3498850"/>
            <a:ext cx="10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=(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0446" name="组合 2">
            <a:extLst>
              <a:ext uri="{FF2B5EF4-FFF2-40B4-BE49-F238E27FC236}">
                <a16:creationId xmlns="" xmlns:a16="http://schemas.microsoft.com/office/drawing/2014/main" id="{7D3D89B0-D4BD-4C76-B2D9-F7DDD60B76D6}"/>
              </a:ext>
            </a:extLst>
          </p:cNvPr>
          <p:cNvGrpSpPr>
            <a:grpSpLocks/>
          </p:cNvGrpSpPr>
          <p:nvPr/>
        </p:nvGrpSpPr>
        <p:grpSpPr bwMode="auto">
          <a:xfrm>
            <a:off x="-8808" y="-53213"/>
            <a:ext cx="2006600" cy="477837"/>
            <a:chOff x="123" y="40"/>
            <a:chExt cx="3160" cy="752"/>
          </a:xfrm>
        </p:grpSpPr>
        <p:cxnSp>
          <p:nvCxnSpPr>
            <p:cNvPr id="24" name="直线连接符 23">
              <a:extLst>
                <a:ext uri="{FF2B5EF4-FFF2-40B4-BE49-F238E27FC236}">
                  <a16:creationId xmlns="" xmlns:a16="http://schemas.microsoft.com/office/drawing/2014/main" id="{E418EC6B-9FA4-4AEA-81F8-09572ECF70D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448" name="文本框 18">
              <a:extLst>
                <a:ext uri="{FF2B5EF4-FFF2-40B4-BE49-F238E27FC236}">
                  <a16:creationId xmlns="" xmlns:a16="http://schemas.microsoft.com/office/drawing/2014/main" id="{A3A646C1-7D0E-4C7C-A5FA-EC9C81E1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86FBB005-BDAE-485F-848C-AD3D5E35B7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0450" name="组合 4">
            <a:extLst>
              <a:ext uri="{FF2B5EF4-FFF2-40B4-BE49-F238E27FC236}">
                <a16:creationId xmlns="" xmlns:a16="http://schemas.microsoft.com/office/drawing/2014/main" id="{CA0C16B1-E1EE-4FF8-A153-502F78F7B905}"/>
              </a:ext>
            </a:extLst>
          </p:cNvPr>
          <p:cNvGrpSpPr>
            <a:grpSpLocks/>
          </p:cNvGrpSpPr>
          <p:nvPr/>
        </p:nvGrpSpPr>
        <p:grpSpPr bwMode="auto">
          <a:xfrm>
            <a:off x="2006181" y="607783"/>
            <a:ext cx="1685925" cy="409790"/>
            <a:chOff x="3485" y="1168"/>
            <a:chExt cx="2654" cy="644"/>
          </a:xfrm>
        </p:grpSpPr>
        <p:sp>
          <p:nvSpPr>
            <p:cNvPr id="5" name="圆角矩形 4">
              <a:extLst>
                <a:ext uri="{FF2B5EF4-FFF2-40B4-BE49-F238E27FC236}">
                  <a16:creationId xmlns="" xmlns:a16="http://schemas.microsoft.com/office/drawing/2014/main" id="{D5440F83-6600-4963-8E6C-C5EB91030AC1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60452" name="矩形 1">
              <a:extLst>
                <a:ext uri="{FF2B5EF4-FFF2-40B4-BE49-F238E27FC236}">
                  <a16:creationId xmlns="" xmlns:a16="http://schemas.microsoft.com/office/drawing/2014/main" id="{A04E0C66-7F84-4565-9229-F7F4D1492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1" name="Text Box 27">
            <a:extLst>
              <a:ext uri="{FF2B5EF4-FFF2-40B4-BE49-F238E27FC236}">
                <a16:creationId xmlns="" xmlns:a16="http://schemas.microsoft.com/office/drawing/2014/main" id="{A957401D-BB9D-4EE0-989C-0B49D3C76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0884" y="4032999"/>
            <a:ext cx="8467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138" grpId="0"/>
      <p:bldP spid="5138" grpId="1"/>
      <p:bldP spid="5144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0">
            <a:extLst>
              <a:ext uri="{FF2B5EF4-FFF2-40B4-BE49-F238E27FC236}">
                <a16:creationId xmlns="" xmlns:a16="http://schemas.microsoft.com/office/drawing/2014/main" id="{C10613E8-4D94-416B-990F-2BE027E0E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950" y="494982"/>
            <a:ext cx="7290819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根据乘方的意义及同底数幂的乘法填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观察计算的结果，你能发现什么规律？证明你的猜想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7170" name="文本框 4">
            <a:extLst>
              <a:ext uri="{FF2B5EF4-FFF2-40B4-BE49-F238E27FC236}">
                <a16:creationId xmlns="" xmlns:a16="http://schemas.microsoft.com/office/drawing/2014/main" id="{4C7AA867-5D0A-4B91-A7F1-19155105B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2663" y="1573626"/>
            <a:ext cx="4138612" cy="241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(3</a:t>
            </a:r>
            <a:r>
              <a:rPr lang="en-US" altLang="zh-CN" sz="27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700" b="1" dirty="0">
                <a:latin typeface="Times New Roman" panose="02020603050405020304" pitchFamily="18" charset="0"/>
              </a:rPr>
              <a:t>)</a:t>
            </a:r>
            <a:r>
              <a:rPr lang="en-US" altLang="zh-CN" sz="2700" b="1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sz="2700" b="1" dirty="0">
                <a:latin typeface="Times New Roman" panose="02020603050405020304" pitchFamily="18" charset="0"/>
              </a:rPr>
              <a:t>= ___ </a:t>
            </a:r>
            <a:r>
              <a:rPr lang="zh-CN" altLang="zh-CN" sz="2700" b="1" dirty="0">
                <a:latin typeface="Times New Roman" panose="02020603050405020304" pitchFamily="18" charset="0"/>
              </a:rPr>
              <a:t>×</a:t>
            </a:r>
            <a:r>
              <a:rPr lang="en-US" altLang="zh-CN" sz="27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___ </a:t>
            </a:r>
            <a:r>
              <a:rPr lang="zh-CN" altLang="zh-CN" sz="2700" b="1" dirty="0">
                <a:latin typeface="Times New Roman" panose="02020603050405020304" pitchFamily="18" charset="0"/>
              </a:rPr>
              <a:t>×</a:t>
            </a:r>
            <a:r>
              <a:rPr lang="en-US" altLang="zh-CN" sz="27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___ </a:t>
            </a:r>
            <a:endParaRPr lang="en-US" altLang="zh-CN" sz="2700" b="1" baseline="30000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700" b="1" baseline="30000" dirty="0">
                <a:latin typeface="Times New Roman" panose="02020603050405020304" pitchFamily="18" charset="0"/>
              </a:rPr>
              <a:t>               </a:t>
            </a:r>
            <a:r>
              <a:rPr lang="en-US" altLang="zh-CN" sz="2700" b="1" dirty="0">
                <a:latin typeface="Times New Roman" panose="02020603050405020304" pitchFamily="18" charset="0"/>
              </a:rPr>
              <a:t>=</a:t>
            </a:r>
            <a:r>
              <a:rPr lang="en-US" altLang="zh-CN" sz="2700" b="1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700" b="1" baseline="30000" dirty="0" smtClean="0">
                <a:latin typeface="Times New Roman" panose="02020603050405020304" pitchFamily="18" charset="0"/>
              </a:rPr>
              <a:t>(    )+(     )+(</a:t>
            </a:r>
            <a:r>
              <a:rPr lang="zh-CN" altLang="zh-CN" sz="2700" b="1" baseline="30000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700" b="1" baseline="30000" dirty="0" smtClean="0">
                <a:latin typeface="Times New Roman" panose="02020603050405020304" pitchFamily="18" charset="0"/>
              </a:rPr>
              <a:t>    )</a:t>
            </a:r>
            <a:endParaRPr lang="zh-CN" altLang="zh-CN" sz="2700" b="1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          =</a:t>
            </a:r>
            <a:r>
              <a:rPr lang="en-US" altLang="zh-CN" sz="2700" b="1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700" b="1" baseline="30000" dirty="0" smtClean="0">
                <a:latin typeface="Times New Roman" panose="02020603050405020304" pitchFamily="18" charset="0"/>
              </a:rPr>
              <a:t>(     )</a:t>
            </a:r>
            <a:r>
              <a:rPr lang="zh-CN" altLang="zh-CN" sz="2700" b="1" baseline="30000" dirty="0" smtClean="0">
                <a:latin typeface="Times New Roman" panose="02020603050405020304" pitchFamily="18" charset="0"/>
              </a:rPr>
              <a:t>×</a:t>
            </a:r>
            <a:r>
              <a:rPr lang="en-US" altLang="zh-CN" sz="2700" b="1" baseline="30000" dirty="0" smtClean="0">
                <a:latin typeface="Times New Roman" panose="02020603050405020304" pitchFamily="18" charset="0"/>
              </a:rPr>
              <a:t>(      )</a:t>
            </a:r>
            <a:endParaRPr lang="zh-CN" altLang="zh-CN" sz="2700" b="1" baseline="30000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zh-CN" sz="2700" b="1" baseline="30000" dirty="0">
                <a:latin typeface="Times New Roman" panose="02020603050405020304" pitchFamily="18" charset="0"/>
              </a:rPr>
              <a:t>               </a:t>
            </a:r>
            <a:r>
              <a:rPr lang="en-US" altLang="zh-CN" sz="2700" b="1" dirty="0">
                <a:latin typeface="Times New Roman" panose="02020603050405020304" pitchFamily="18" charset="0"/>
              </a:rPr>
              <a:t>=</a:t>
            </a:r>
            <a:r>
              <a:rPr lang="en-US" altLang="zh-CN" sz="2700" b="1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700" b="1" baseline="30000" dirty="0" smtClean="0">
                <a:latin typeface="Times New Roman" panose="02020603050405020304" pitchFamily="18" charset="0"/>
              </a:rPr>
              <a:t>(     )</a:t>
            </a:r>
            <a:r>
              <a:rPr lang="zh-CN" altLang="zh-CN" sz="2700" b="1" dirty="0" smtClean="0">
                <a:latin typeface="Times New Roman" panose="02020603050405020304" pitchFamily="18" charset="0"/>
              </a:rPr>
              <a:t> 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713AEDA-9084-4B65-B2A5-A3BE2BF546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1363" y="1709913"/>
            <a:ext cx="47320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en-US" altLang="zh-CN" sz="2700" b="1" baseline="3000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A42310F-35E9-4BD2-B771-FC702B4F6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1689275"/>
            <a:ext cx="47320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en-US" altLang="zh-CN" sz="2700" b="1" baseline="3000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5C222A4-1ACC-472E-B3A6-CDFD91CD1A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7788" y="1709913"/>
            <a:ext cx="47320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en-US" altLang="zh-CN" sz="2700" b="1" baseline="3000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7D6BB63-112E-4A28-B68F-BDA9AE1781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1409" y="2367603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B4DD0D6-F94E-405A-843B-8079DA3F8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1928" y="2367603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42F768B-C166-4184-BBA8-716E4DC30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1082" y="2359064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EE5E3AF-C23F-4535-A849-CD54E155D4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2011" y="2955100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648D36D-1775-498D-904C-345D5147D1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5277" y="2941866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1C1E30EE-FC97-4825-82B5-1132A50C5A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8595" y="3535693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</a:p>
        </p:txBody>
      </p:sp>
      <p:sp>
        <p:nvSpPr>
          <p:cNvPr id="7180" name="Text Box 30">
            <a:extLst>
              <a:ext uri="{FF2B5EF4-FFF2-40B4-BE49-F238E27FC236}">
                <a16:creationId xmlns="" xmlns:a16="http://schemas.microsoft.com/office/drawing/2014/main" id="{12FF636E-D729-430E-9F38-180D662BBF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3363" y="4052021"/>
            <a:ext cx="6096000" cy="640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猜想：</a:t>
            </a: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7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700" b="1" i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700" b="1" i="1" baseline="30000" dirty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=_____.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0DDD2B36-0DDF-4370-82F4-00E8A16306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7191" y="4155294"/>
            <a:ext cx="66556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7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mn</a:t>
            </a:r>
          </a:p>
        </p:txBody>
      </p:sp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7D3D89B0-D4BD-4C76-B2D9-F7DDD60B76D6}"/>
              </a:ext>
            </a:extLst>
          </p:cNvPr>
          <p:cNvGrpSpPr>
            <a:grpSpLocks/>
          </p:cNvGrpSpPr>
          <p:nvPr/>
        </p:nvGrpSpPr>
        <p:grpSpPr bwMode="auto">
          <a:xfrm>
            <a:off x="-8389" y="-55751"/>
            <a:ext cx="2006600" cy="478472"/>
            <a:chOff x="123" y="40"/>
            <a:chExt cx="3160" cy="753"/>
          </a:xfrm>
        </p:grpSpPr>
        <p:cxnSp>
          <p:nvCxnSpPr>
            <p:cNvPr id="21" name="直线连接符 23">
              <a:extLst>
                <a:ext uri="{FF2B5EF4-FFF2-40B4-BE49-F238E27FC236}">
                  <a16:creationId xmlns="" xmlns:a16="http://schemas.microsoft.com/office/drawing/2014/main" id="{E418EC6B-9FA4-4AEA-81F8-09572ECF70D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="" xmlns:a16="http://schemas.microsoft.com/office/drawing/2014/main" id="{A3A646C1-7D0E-4C7C-A5FA-EC9C81E1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="" xmlns:a16="http://schemas.microsoft.com/office/drawing/2014/main" id="{86FBB005-BDAE-485F-848C-AD3D5E35B7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2" y="15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  <p:bldP spid="14" grpId="0"/>
      <p:bldP spid="15" grpId="0"/>
      <p:bldP spid="16" grpId="0"/>
      <p:bldP spid="17" grpId="0"/>
      <p:bldP spid="18" grpId="0"/>
      <p:bldP spid="7180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文本框 3">
            <a:extLst>
              <a:ext uri="{FF2B5EF4-FFF2-40B4-BE49-F238E27FC236}">
                <a16:creationId xmlns="" xmlns:a16="http://schemas.microsoft.com/office/drawing/2014/main" id="{5A2701EB-15F6-403D-AE2B-329CED7669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7789" y="1106715"/>
            <a:ext cx="89639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dirty="0">
                <a:latin typeface="+mn-lt"/>
                <a:ea typeface="黑体" panose="02010609060101010101" pitchFamily="49" charset="-122"/>
              </a:rPr>
              <a:t>(</a:t>
            </a:r>
            <a:r>
              <a:rPr lang="en-US" altLang="zh-CN" sz="27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700" b="1" i="1" baseline="30000" dirty="0">
                <a:latin typeface="+mn-lt"/>
                <a:ea typeface="黑体" panose="02010609060101010101" pitchFamily="49" charset="-122"/>
              </a:rPr>
              <a:t>m</a:t>
            </a:r>
            <a:r>
              <a:rPr lang="en-US" altLang="zh-CN" sz="2700" b="1" dirty="0">
                <a:latin typeface="+mn-lt"/>
                <a:ea typeface="黑体" panose="02010609060101010101" pitchFamily="49" charset="-122"/>
              </a:rPr>
              <a:t>)</a:t>
            </a:r>
            <a:r>
              <a:rPr lang="en-US" altLang="zh-CN" sz="2700" b="1" i="1" baseline="30000" dirty="0">
                <a:latin typeface="+mn-lt"/>
                <a:ea typeface="黑体" panose="02010609060101010101" pitchFamily="49" charset="-122"/>
              </a:rPr>
              <a:t>n</a:t>
            </a:r>
          </a:p>
        </p:txBody>
      </p:sp>
      <p:graphicFrame>
        <p:nvGraphicFramePr>
          <p:cNvPr id="17" name="对象 16">
            <a:hlinkClick r:id="" action="ppaction://ole?verb=1"/>
            <a:extLst>
              <a:ext uri="{FF2B5EF4-FFF2-40B4-BE49-F238E27FC236}">
                <a16:creationId xmlns="" xmlns:a16="http://schemas.microsoft.com/office/drawing/2014/main" id="{97F94171-0182-4EB3-B7D0-C6692D0304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779679"/>
              </p:ext>
            </p:extLst>
          </p:nvPr>
        </p:nvGraphicFramePr>
        <p:xfrm>
          <a:off x="1200731" y="4071006"/>
          <a:ext cx="877887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2" r:id="rId3" imgW="368280" imgH="203040" progId="Equation.DSMT4">
                  <p:embed/>
                </p:oleObj>
              </mc:Choice>
              <mc:Fallback>
                <p:oleObj r:id="rId3" imgW="368280" imgH="203040" progId="Equation.DSMT4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731" y="4071006"/>
                        <a:ext cx="877887" cy="484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9" name="TextBox 21">
            <a:extLst>
              <a:ext uri="{FF2B5EF4-FFF2-40B4-BE49-F238E27FC236}">
                <a16:creationId xmlns="" xmlns:a16="http://schemas.microsoft.com/office/drawing/2014/main" id="{B6F564B3-C212-4972-9394-494C25325EAC}"/>
              </a:ext>
            </a:extLst>
          </p:cNvPr>
          <p:cNvSpPr txBox="1"/>
          <p:nvPr/>
        </p:nvSpPr>
        <p:spPr>
          <a:xfrm>
            <a:off x="4873584" y="820777"/>
            <a:ext cx="2334293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noProof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</a:rPr>
              <a:t>幂的乘方法则</a:t>
            </a:r>
            <a:endParaRPr lang="zh-CN" altLang="en-US" sz="2400" noProof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DCEC996A-B3ED-4402-AF85-DDDFFA4492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6999" y="1460106"/>
            <a:ext cx="336332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zh-CN" sz="2400" b="1" i="1" dirty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a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m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)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n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=</a:t>
            </a:r>
            <a:r>
              <a:rPr lang="zh-CN" altLang="zh-CN" sz="2400" b="1" i="1" dirty="0"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 a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mn</a:t>
            </a:r>
            <a:r>
              <a:rPr lang="zh-CN" altLang="en-US" sz="2400" dirty="0">
                <a:solidFill>
                  <a:srgbClr val="FB240D"/>
                </a:solidFill>
                <a:ea typeface="楷体_GB2312" pitchFamily="49" charset="-122"/>
                <a:sym typeface="宋体" panose="02010600030101010101" pitchFamily="2" charset="-122"/>
              </a:rPr>
              <a:t>　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dirty="0">
                <a:solidFill>
                  <a:srgbClr val="FB240D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zh-CN" sz="2400" b="1" i="1" dirty="0">
                <a:solidFill>
                  <a:srgbClr val="FB240D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dirty="0">
                <a:solidFill>
                  <a:srgbClr val="FB240D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400" b="1" i="1" dirty="0">
                <a:solidFill>
                  <a:srgbClr val="FB240D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>
                <a:solidFill>
                  <a:srgbClr val="FB240D"/>
                </a:solidFill>
                <a:latin typeface="宋体" pitchFamily="2" charset="-122"/>
                <a:sym typeface="宋体" panose="02010600030101010101" pitchFamily="2" charset="-122"/>
              </a:rPr>
              <a:t>都是</a:t>
            </a:r>
            <a:r>
              <a:rPr lang="zh-CN" altLang="en-US" sz="2400" b="1" dirty="0" smtClean="0">
                <a:solidFill>
                  <a:srgbClr val="FB240D"/>
                </a:solidFill>
                <a:latin typeface="宋体" pitchFamily="2" charset="-122"/>
                <a:sym typeface="宋体" panose="02010600030101010101" pitchFamily="2" charset="-122"/>
              </a:rPr>
              <a:t>正整数</a:t>
            </a:r>
            <a:r>
              <a:rPr lang="en-US" altLang="zh-CN" sz="2400" b="1" dirty="0" smtClean="0">
                <a:solidFill>
                  <a:srgbClr val="FB240D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endParaRPr lang="zh-CN" altLang="en-US" sz="2400" b="1" dirty="0">
              <a:solidFill>
                <a:srgbClr val="FB240D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Text Box 21">
            <a:extLst>
              <a:ext uri="{FF2B5EF4-FFF2-40B4-BE49-F238E27FC236}">
                <a16:creationId xmlns="" xmlns:a16="http://schemas.microsoft.com/office/drawing/2014/main" id="{1AEC3009-DF96-4AC8-B34A-31F787609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4902" y="2836921"/>
            <a:ext cx="3981318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宋体" pitchFamily="2" charset="-122"/>
              </a:rPr>
              <a:t>即幂的乘方，底数</a:t>
            </a:r>
            <a:r>
              <a:rPr lang="en-US" altLang="zh-CN" sz="2400" b="1" dirty="0">
                <a:latin typeface="宋体" pitchFamily="2" charset="-122"/>
              </a:rPr>
              <a:t>______</a:t>
            </a:r>
            <a:r>
              <a:rPr lang="zh-CN" altLang="en-US" sz="2400" b="1" dirty="0">
                <a:latin typeface="宋体" pitchFamily="2" charset="-122"/>
              </a:rPr>
              <a:t>，指数＿</a:t>
            </a:r>
            <a:r>
              <a:rPr lang="en-US" altLang="zh-CN" sz="2400" b="1" dirty="0">
                <a:latin typeface="宋体" pitchFamily="2" charset="-122"/>
              </a:rPr>
              <a:t>__</a:t>
            </a:r>
            <a:r>
              <a:rPr lang="zh-CN" altLang="en-US" sz="2400" b="1" dirty="0">
                <a:latin typeface="宋体" pitchFamily="2" charset="-122"/>
              </a:rPr>
              <a:t>＿</a:t>
            </a:r>
            <a:r>
              <a:rPr lang="en-US" altLang="zh-CN" sz="2400" b="1" dirty="0">
                <a:latin typeface="宋体" pitchFamily="2" charset="-122"/>
              </a:rPr>
              <a:t>.</a:t>
            </a:r>
          </a:p>
        </p:txBody>
      </p:sp>
      <p:sp>
        <p:nvSpPr>
          <p:cNvPr id="25" name="Text Box 23">
            <a:extLst>
              <a:ext uri="{FF2B5EF4-FFF2-40B4-BE49-F238E27FC236}">
                <a16:creationId xmlns="" xmlns:a16="http://schemas.microsoft.com/office/drawing/2014/main" id="{5E3209C6-C412-4AAC-8C26-B0197EE12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5858" y="2869381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不变</a:t>
            </a:r>
          </a:p>
        </p:txBody>
      </p:sp>
      <p:sp>
        <p:nvSpPr>
          <p:cNvPr id="26" name="Text Box 24">
            <a:extLst>
              <a:ext uri="{FF2B5EF4-FFF2-40B4-BE49-F238E27FC236}">
                <a16:creationId xmlns="" xmlns:a16="http://schemas.microsoft.com/office/drawing/2014/main" id="{51710C9F-40FD-4CEE-8E55-B1950EEB75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8964" y="3330126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相乘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71C13CE3-BCCC-4D5F-87CA-CCB9A22F00BF}"/>
              </a:ext>
            </a:extLst>
          </p:cNvPr>
          <p:cNvGrpSpPr>
            <a:grpSpLocks/>
          </p:cNvGrpSpPr>
          <p:nvPr/>
        </p:nvGrpSpPr>
        <p:grpSpPr bwMode="auto">
          <a:xfrm>
            <a:off x="1204143" y="1726248"/>
            <a:ext cx="3314516" cy="1178560"/>
            <a:chOff x="1898" y="2718"/>
            <a:chExt cx="5217" cy="1856"/>
          </a:xfrm>
        </p:grpSpPr>
        <p:sp>
          <p:nvSpPr>
            <p:cNvPr id="62478" name="文本框 4">
              <a:extLst>
                <a:ext uri="{FF2B5EF4-FFF2-40B4-BE49-F238E27FC236}">
                  <a16:creationId xmlns="" xmlns:a16="http://schemas.microsoft.com/office/drawing/2014/main" id="{37B09E32-B738-46F2-8DB1-D95977407B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8" y="2718"/>
              <a:ext cx="5217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latin typeface="+mn-lt"/>
                </a:rPr>
                <a:t>=</a:t>
              </a:r>
              <a:r>
                <a:rPr lang="en-US" altLang="zh-CN" sz="2800" b="1" i="1" dirty="0">
                  <a:latin typeface="+mn-lt"/>
                </a:rPr>
                <a:t>a</a:t>
              </a:r>
              <a:r>
                <a:rPr lang="en-US" altLang="zh-CN" sz="2800" b="1" i="1" baseline="30000" dirty="0">
                  <a:latin typeface="+mn-lt"/>
                </a:rPr>
                <a:t>m</a:t>
              </a:r>
              <a:r>
                <a:rPr lang="en-US" altLang="zh-CN" sz="2800" b="1" i="1" dirty="0">
                  <a:latin typeface="+mn-lt"/>
                </a:rPr>
                <a:t>·a</a:t>
              </a:r>
              <a:r>
                <a:rPr lang="en-US" altLang="zh-CN" sz="2800" b="1" i="1" baseline="30000" dirty="0">
                  <a:latin typeface="+mn-lt"/>
                </a:rPr>
                <a:t>m</a:t>
              </a:r>
              <a:r>
                <a:rPr lang="en-US" altLang="zh-CN" sz="2800" b="1" i="1" dirty="0">
                  <a:latin typeface="+mn-lt"/>
                </a:rPr>
                <a:t>·a</a:t>
              </a:r>
              <a:r>
                <a:rPr lang="en-US" altLang="zh-CN" sz="2800" b="1" i="1" baseline="30000" dirty="0">
                  <a:latin typeface="+mn-lt"/>
                </a:rPr>
                <a:t>m</a:t>
              </a:r>
              <a:r>
                <a:rPr lang="en-US" altLang="zh-CN" sz="2800" b="1" i="1" dirty="0">
                  <a:latin typeface="宋体" panose="02010600030101010101" pitchFamily="2" charset="-122"/>
                </a:rPr>
                <a:t>…</a:t>
              </a:r>
              <a:r>
                <a:rPr lang="en-US" altLang="zh-CN" sz="2800" b="1" i="1" dirty="0">
                  <a:latin typeface="+mn-lt"/>
                </a:rPr>
                <a:t>a</a:t>
              </a:r>
              <a:r>
                <a:rPr lang="en-US" altLang="zh-CN" sz="2800" b="1" i="1" baseline="30000" dirty="0">
                  <a:latin typeface="+mn-lt"/>
                </a:rPr>
                <a:t>m</a:t>
              </a:r>
            </a:p>
          </p:txBody>
        </p:sp>
        <p:sp>
          <p:nvSpPr>
            <p:cNvPr id="7" name="左大括号 6">
              <a:extLst>
                <a:ext uri="{FF2B5EF4-FFF2-40B4-BE49-F238E27FC236}">
                  <a16:creationId xmlns="" xmlns:a16="http://schemas.microsoft.com/office/drawing/2014/main" id="{9494AA5A-D1CF-494B-9045-BCD90EC7DC56}"/>
                </a:ext>
              </a:extLst>
            </p:cNvPr>
            <p:cNvSpPr/>
            <p:nvPr/>
          </p:nvSpPr>
          <p:spPr>
            <a:xfrm rot="16200000">
              <a:off x="3456" y="2464"/>
              <a:ext cx="410" cy="2371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endParaRPr lang="zh-CN" altLang="en-US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  <p:sp>
          <p:nvSpPr>
            <p:cNvPr id="62480" name="文本框 7">
              <a:extLst>
                <a:ext uri="{FF2B5EF4-FFF2-40B4-BE49-F238E27FC236}">
                  <a16:creationId xmlns="" xmlns:a16="http://schemas.microsoft.com/office/drawing/2014/main" id="{C0557D8A-C8B1-4F86-AAD1-AA00CEDEEA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0" y="3847"/>
              <a:ext cx="1917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n</a:t>
              </a:r>
              <a:r>
                <a:rPr lang="zh-CN" altLang="en-US" sz="2400" b="1" dirty="0">
                  <a:latin typeface="+mn-lt"/>
                </a:rPr>
                <a:t>个</a:t>
              </a:r>
              <a:r>
                <a:rPr lang="en-US" altLang="zh-CN" sz="2400" b="1" i="1" dirty="0">
                  <a:latin typeface="+mn-lt"/>
                </a:rPr>
                <a:t>a</a:t>
              </a:r>
              <a:r>
                <a:rPr lang="en-US" altLang="zh-CN" sz="2400" b="1" i="1" baseline="30000" dirty="0">
                  <a:latin typeface="+mn-lt"/>
                </a:rPr>
                <a:t>m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E3778E6B-66E2-4675-9AFC-C16918584763}"/>
              </a:ext>
            </a:extLst>
          </p:cNvPr>
          <p:cNvGrpSpPr>
            <a:grpSpLocks/>
          </p:cNvGrpSpPr>
          <p:nvPr/>
        </p:nvGrpSpPr>
        <p:grpSpPr bwMode="auto">
          <a:xfrm>
            <a:off x="1157812" y="2926662"/>
            <a:ext cx="3113620" cy="1228978"/>
            <a:chOff x="3435" y="4339"/>
            <a:chExt cx="2929" cy="1936"/>
          </a:xfrm>
        </p:grpSpPr>
        <p:sp>
          <p:nvSpPr>
            <p:cNvPr id="62482" name="文本框 8">
              <a:extLst>
                <a:ext uri="{FF2B5EF4-FFF2-40B4-BE49-F238E27FC236}">
                  <a16:creationId xmlns="" xmlns:a16="http://schemas.microsoft.com/office/drawing/2014/main" id="{393F5200-AACC-41BC-9BA1-A7AC979AB1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5" y="4339"/>
              <a:ext cx="2929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=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+mn-lt"/>
                </a:rPr>
                <a:t>a</a:t>
              </a:r>
              <a:r>
                <a:rPr lang="en-US" altLang="zh-CN" sz="3200" b="1" i="1" baseline="30000" dirty="0">
                  <a:solidFill>
                    <a:srgbClr val="FF0000"/>
                  </a:solidFill>
                  <a:latin typeface="+mn-lt"/>
                </a:rPr>
                <a:t>m</a:t>
              </a:r>
              <a:r>
                <a:rPr lang="en-US" altLang="zh-CN" sz="3200" b="1" baseline="30000" dirty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3200" b="1" i="1" baseline="30000" dirty="0">
                  <a:solidFill>
                    <a:srgbClr val="FF0000"/>
                  </a:solidFill>
                  <a:latin typeface="+mn-lt"/>
                </a:rPr>
                <a:t>m</a:t>
              </a:r>
              <a:r>
                <a:rPr lang="en-US" altLang="zh-CN" sz="3200" b="1" baseline="30000" dirty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3200" b="1" baseline="300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lang="en-US" altLang="zh-CN" sz="3200" b="1" baseline="30000" dirty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3200" b="1" i="1" baseline="30000" dirty="0">
                  <a:solidFill>
                    <a:srgbClr val="FF0000"/>
                  </a:solidFill>
                  <a:latin typeface="+mn-lt"/>
                </a:rPr>
                <a:t>m</a:t>
              </a:r>
            </a:p>
          </p:txBody>
        </p:sp>
        <p:sp>
          <p:nvSpPr>
            <p:cNvPr id="10" name="右大括号 9">
              <a:extLst>
                <a:ext uri="{FF2B5EF4-FFF2-40B4-BE49-F238E27FC236}">
                  <a16:creationId xmlns="" xmlns:a16="http://schemas.microsoft.com/office/drawing/2014/main" id="{55BB53C1-2290-4DB7-BCBD-DE9D5139B0B7}"/>
                </a:ext>
              </a:extLst>
            </p:cNvPr>
            <p:cNvSpPr/>
            <p:nvPr/>
          </p:nvSpPr>
          <p:spPr>
            <a:xfrm rot="5400000">
              <a:off x="4371" y="4538"/>
              <a:ext cx="490" cy="1658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zh-CN" altLang="en-US" sz="2000" b="1" noProof="1"/>
            </a:p>
          </p:txBody>
        </p:sp>
        <p:sp>
          <p:nvSpPr>
            <p:cNvPr id="62484" name="文本框 10">
              <a:extLst>
                <a:ext uri="{FF2B5EF4-FFF2-40B4-BE49-F238E27FC236}">
                  <a16:creationId xmlns="" xmlns:a16="http://schemas.microsoft.com/office/drawing/2014/main" id="{CC7E50F4-8046-4858-BB07-32728C49E5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30" y="5645"/>
              <a:ext cx="1794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i="1" dirty="0">
                  <a:solidFill>
                    <a:srgbClr val="FF0000"/>
                  </a:solidFill>
                  <a:latin typeface="+mn-lt"/>
                </a:rPr>
                <a:t>n</a:t>
              </a:r>
              <a:r>
                <a:rPr lang="zh-CN" altLang="en-US" sz="2000" b="1" dirty="0">
                  <a:latin typeface="+mn-lt"/>
                </a:rPr>
                <a:t>个</a:t>
              </a:r>
              <a:r>
                <a:rPr lang="en-US" altLang="zh-CN" sz="2000" b="1" i="1" dirty="0">
                  <a:latin typeface="+mn-lt"/>
                </a:rPr>
                <a:t>m</a:t>
              </a:r>
            </a:p>
          </p:txBody>
        </p:sp>
      </p:grpSp>
      <p:grpSp>
        <p:nvGrpSpPr>
          <p:cNvPr id="22" name="组合 2">
            <a:extLst>
              <a:ext uri="{FF2B5EF4-FFF2-40B4-BE49-F238E27FC236}">
                <a16:creationId xmlns="" xmlns:a16="http://schemas.microsoft.com/office/drawing/2014/main" id="{7D3D89B0-D4BD-4C76-B2D9-F7DDD60B76D6}"/>
              </a:ext>
            </a:extLst>
          </p:cNvPr>
          <p:cNvGrpSpPr>
            <a:grpSpLocks/>
          </p:cNvGrpSpPr>
          <p:nvPr/>
        </p:nvGrpSpPr>
        <p:grpSpPr bwMode="auto">
          <a:xfrm>
            <a:off x="-8389" y="-57618"/>
            <a:ext cx="2006600" cy="477837"/>
            <a:chOff x="123" y="40"/>
            <a:chExt cx="3160" cy="752"/>
          </a:xfrm>
        </p:grpSpPr>
        <p:cxnSp>
          <p:nvCxnSpPr>
            <p:cNvPr id="28" name="直线连接符 23">
              <a:extLst>
                <a:ext uri="{FF2B5EF4-FFF2-40B4-BE49-F238E27FC236}">
                  <a16:creationId xmlns="" xmlns:a16="http://schemas.microsoft.com/office/drawing/2014/main" id="{E418EC6B-9FA4-4AEA-81F8-09572ECF70D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A3A646C1-7D0E-4C7C-A5FA-EC9C81E1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86FBB005-BDAE-485F-848C-AD3D5E35B7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圆角矩形 31">
            <a:extLst>
              <a:ext uri="{FF2B5EF4-FFF2-40B4-BE49-F238E27FC236}">
                <a16:creationId xmlns="" xmlns:a16="http://schemas.microsoft.com/office/drawing/2014/main" id="{09461CE3-511E-4AFD-AB39-AE9A2F95F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0799" y="619810"/>
            <a:ext cx="1641475" cy="431800"/>
          </a:xfrm>
          <a:prstGeom prst="roundRect">
            <a:avLst>
              <a:gd name="adj" fmla="val 16667"/>
            </a:avLst>
          </a:prstGeom>
          <a:solidFill>
            <a:srgbClr val="FFBF53">
              <a:lumMod val="40000"/>
              <a:lumOff val="60000"/>
            </a:srgbClr>
          </a:solidFill>
          <a:ln w="25400">
            <a:solidFill>
              <a:srgbClr val="02B3C5">
                <a:lumMod val="75000"/>
              </a:srgbClr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0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证</a:t>
            </a:r>
            <a:r>
              <a:rPr lang="zh-CN" altLang="en-US" sz="2000" b="1" kern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明猜想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23" grpId="0"/>
      <p:bldP spid="24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内容占位符 48130" descr="比一比">
            <a:extLst>
              <a:ext uri="{FF2B5EF4-FFF2-40B4-BE49-F238E27FC236}">
                <a16:creationId xmlns="" xmlns:a16="http://schemas.microsoft.com/office/drawing/2014/main" id="{49DB14A3-6E32-4AC4-A136-6DE11474A733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539918"/>
            <a:ext cx="1727200" cy="57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8170" name="表格 48169">
            <a:extLst>
              <a:ext uri="{FF2B5EF4-FFF2-40B4-BE49-F238E27FC236}">
                <a16:creationId xmlns="" xmlns:a16="http://schemas.microsoft.com/office/drawing/2014/main" id="{BD6DFD56-F06B-4E4E-9474-8DA5CCDB8B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0523505"/>
              </p:ext>
            </p:extLst>
          </p:nvPr>
        </p:nvGraphicFramePr>
        <p:xfrm>
          <a:off x="637564" y="1256251"/>
          <a:ext cx="7315200" cy="3057562"/>
        </p:xfrm>
        <a:graphic>
          <a:graphicData uri="http://schemas.openxmlformats.org/drawingml/2006/table">
            <a:tbl>
              <a:tblPr/>
              <a:tblGrid>
                <a:gridCol w="18036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5367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386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241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899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0195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运算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种类</a:t>
                      </a:r>
                    </a:p>
                  </a:txBody>
                  <a:tcPr marL="67500" marR="67500" marT="35096" marB="35096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公式</a:t>
                      </a: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法则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中运算</a:t>
                      </a: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计算结果</a:t>
                      </a: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0476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底数</a:t>
                      </a: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itchFamily="49" charset="-122"/>
                          <a:ea typeface="黑体" pitchFamily="49" charset="-122"/>
                        </a:rPr>
                        <a:t>指数</a:t>
                      </a: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8223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/>
                        <a:t>同底数幂乘法</a:t>
                      </a:r>
                    </a:p>
                  </a:txBody>
                  <a:tcPr marL="67500" marR="67500" marT="35096" marB="35096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/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/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/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>
                        <a:solidFill>
                          <a:srgbClr val="CC0000"/>
                        </a:solidFill>
                      </a:endParaRP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8032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/>
                        <a:t>幂的乘方</a:t>
                      </a:r>
                    </a:p>
                  </a:txBody>
                  <a:tcPr marL="67500" marR="67500" marT="35096" marB="35096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/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/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/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>
                        <a:solidFill>
                          <a:srgbClr val="CC0000"/>
                        </a:solidFill>
                      </a:endParaRP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8161" name="矩形 48160">
            <a:extLst>
              <a:ext uri="{FF2B5EF4-FFF2-40B4-BE49-F238E27FC236}">
                <a16:creationId xmlns="" xmlns:a16="http://schemas.microsoft.com/office/drawing/2014/main" id="{D17B44A2-8077-411F-BA04-5500A6188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033" y="2661605"/>
            <a:ext cx="726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bg1"/>
              </a:buClr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乘法</a:t>
            </a:r>
          </a:p>
        </p:txBody>
      </p:sp>
      <p:sp>
        <p:nvSpPr>
          <p:cNvPr id="48162" name="矩形 48161">
            <a:extLst>
              <a:ext uri="{FF2B5EF4-FFF2-40B4-BE49-F238E27FC236}">
                <a16:creationId xmlns="" xmlns:a16="http://schemas.microsoft.com/office/drawing/2014/main" id="{0CF3C11F-87DB-49EF-B186-F37AFC827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0032" y="3540183"/>
            <a:ext cx="726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乘方</a:t>
            </a:r>
          </a:p>
        </p:txBody>
      </p:sp>
      <p:sp>
        <p:nvSpPr>
          <p:cNvPr id="48163" name="矩形 48162">
            <a:extLst>
              <a:ext uri="{FF2B5EF4-FFF2-40B4-BE49-F238E27FC236}">
                <a16:creationId xmlns="" xmlns:a16="http://schemas.microsoft.com/office/drawing/2014/main" id="{183329FC-4C82-4CAF-AE17-F4F2AF2157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7050" y="2638964"/>
            <a:ext cx="726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不变</a:t>
            </a:r>
          </a:p>
        </p:txBody>
      </p:sp>
      <p:sp>
        <p:nvSpPr>
          <p:cNvPr id="48164" name="矩形 48163">
            <a:extLst>
              <a:ext uri="{FF2B5EF4-FFF2-40B4-BE49-F238E27FC236}">
                <a16:creationId xmlns="" xmlns:a16="http://schemas.microsoft.com/office/drawing/2014/main" id="{B9DE73CD-4D33-47C1-AC1B-4754D2C255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7050" y="3612101"/>
            <a:ext cx="726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100" b="1">
                <a:solidFill>
                  <a:srgbClr val="FF0000"/>
                </a:solidFill>
                <a:latin typeface="+mn-lt"/>
              </a:rPr>
              <a:t>不变</a:t>
            </a:r>
          </a:p>
        </p:txBody>
      </p:sp>
      <p:sp>
        <p:nvSpPr>
          <p:cNvPr id="48165" name="矩形 48164">
            <a:extLst>
              <a:ext uri="{FF2B5EF4-FFF2-40B4-BE49-F238E27FC236}">
                <a16:creationId xmlns="" xmlns:a16="http://schemas.microsoft.com/office/drawing/2014/main" id="{C67B0FA8-DC9B-4A43-895B-E5FB45389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3499" y="2468490"/>
            <a:ext cx="74295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100" b="1" dirty="0">
                <a:latin typeface="+mn-lt"/>
              </a:rPr>
              <a:t>指数</a:t>
            </a:r>
          </a:p>
          <a:p>
            <a:pPr algn="ctr">
              <a:buClr>
                <a:schemeClr val="bg1"/>
              </a:buClr>
            </a:pPr>
            <a:r>
              <a:rPr lang="zh-CN" altLang="en-US" sz="2100" b="1" dirty="0">
                <a:solidFill>
                  <a:srgbClr val="CC0000"/>
                </a:solidFill>
                <a:latin typeface="+mn-lt"/>
              </a:rPr>
              <a:t>相加</a:t>
            </a:r>
          </a:p>
        </p:txBody>
      </p:sp>
      <p:sp>
        <p:nvSpPr>
          <p:cNvPr id="48166" name="矩形 48165">
            <a:extLst>
              <a:ext uri="{FF2B5EF4-FFF2-40B4-BE49-F238E27FC236}">
                <a16:creationId xmlns="" xmlns:a16="http://schemas.microsoft.com/office/drawing/2014/main" id="{F1301E5A-1757-44CF-BDE7-B6CB005F2D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7476" y="3489864"/>
            <a:ext cx="85090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100" b="1" dirty="0">
                <a:latin typeface="+mn-lt"/>
              </a:rPr>
              <a:t>指数</a:t>
            </a:r>
          </a:p>
          <a:p>
            <a:pPr algn="ctr">
              <a:buClr>
                <a:schemeClr val="bg1"/>
              </a:buClr>
            </a:pPr>
            <a:r>
              <a:rPr lang="zh-CN" altLang="en-US" sz="2100" b="1" dirty="0">
                <a:solidFill>
                  <a:srgbClr val="CC0000"/>
                </a:solidFill>
                <a:latin typeface="+mn-lt"/>
              </a:rPr>
              <a:t>相乘</a:t>
            </a:r>
          </a:p>
        </p:txBody>
      </p:sp>
      <p:graphicFrame>
        <p:nvGraphicFramePr>
          <p:cNvPr id="77828" name="对象 77827">
            <a:extLst>
              <a:ext uri="{FF2B5EF4-FFF2-40B4-BE49-F238E27FC236}">
                <a16:creationId xmlns="" xmlns:a16="http://schemas.microsoft.com/office/drawing/2014/main" id="{54088E49-3403-4882-9D84-C60561EAE7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591148"/>
              </p:ext>
            </p:extLst>
          </p:nvPr>
        </p:nvGraphicFramePr>
        <p:xfrm>
          <a:off x="2722563" y="3507326"/>
          <a:ext cx="183197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57" r:id="rId4" imgW="600120" imgH="176040" progId="Equation.3">
                  <p:embed/>
                </p:oleObj>
              </mc:Choice>
              <mc:Fallback>
                <p:oleObj r:id="rId4" imgW="600120" imgH="176040" progId="Equation.3">
                  <p:embed/>
                  <p:pic>
                    <p:nvPicPr>
                      <p:cNvPr id="0" name="对象 778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2563" y="3507326"/>
                        <a:ext cx="183197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82" name="Text Box 2">
            <a:extLst>
              <a:ext uri="{FF2B5EF4-FFF2-40B4-BE49-F238E27FC236}">
                <a16:creationId xmlns="" xmlns:a16="http://schemas.microsoft.com/office/drawing/2014/main" id="{C57FB8B1-D5A3-4599-83EF-A7B4EE095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0259" y="2523105"/>
            <a:ext cx="21558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en-US" altLang="zh-CN" sz="27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700" b="1" dirty="0">
                <a:solidFill>
                  <a:srgbClr val="000000"/>
                </a:solidFill>
                <a:latin typeface="+mn-lt"/>
              </a:rPr>
              <a:t> · </a:t>
            </a:r>
            <a:r>
              <a:rPr lang="en-US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en-US" altLang="zh-CN" sz="27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700" b="1" baseline="30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latin typeface="+mn-lt"/>
              </a:rPr>
              <a:t>=  </a:t>
            </a:r>
            <a:r>
              <a:rPr lang="en-US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en-US" altLang="zh-CN" sz="2700" b="1" i="1" baseline="30000" dirty="0">
                <a:solidFill>
                  <a:srgbClr val="FF0000"/>
                </a:solidFill>
                <a:latin typeface="+mn-lt"/>
              </a:rPr>
              <a:t>m+n</a:t>
            </a:r>
            <a:r>
              <a:rPr lang="en-US" altLang="zh-CN" sz="2700" b="1" dirty="0">
                <a:solidFill>
                  <a:srgbClr val="000000"/>
                </a:solidFill>
                <a:latin typeface="+mn-lt"/>
              </a:rPr>
              <a:t>  </a:t>
            </a:r>
            <a:r>
              <a:rPr lang="en-US" altLang="zh-CN" sz="3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 </a:t>
            </a:r>
            <a:endParaRPr lang="en-US" altLang="zh-CN" sz="21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16" name="组合 2">
            <a:extLst>
              <a:ext uri="{FF2B5EF4-FFF2-40B4-BE49-F238E27FC236}">
                <a16:creationId xmlns="" xmlns:a16="http://schemas.microsoft.com/office/drawing/2014/main" id="{7D3D89B0-D4BD-4C76-B2D9-F7DDD60B76D6}"/>
              </a:ext>
            </a:extLst>
          </p:cNvPr>
          <p:cNvGrpSpPr>
            <a:grpSpLocks/>
          </p:cNvGrpSpPr>
          <p:nvPr/>
        </p:nvGrpSpPr>
        <p:grpSpPr bwMode="auto">
          <a:xfrm>
            <a:off x="-8389" y="-33943"/>
            <a:ext cx="2006600" cy="478472"/>
            <a:chOff x="123" y="79"/>
            <a:chExt cx="3160" cy="753"/>
          </a:xfrm>
        </p:grpSpPr>
        <p:cxnSp>
          <p:nvCxnSpPr>
            <p:cNvPr id="17" name="直线连接符 23">
              <a:extLst>
                <a:ext uri="{FF2B5EF4-FFF2-40B4-BE49-F238E27FC236}">
                  <a16:creationId xmlns="" xmlns:a16="http://schemas.microsoft.com/office/drawing/2014/main" id="{E418EC6B-9FA4-4AEA-81F8-09572ECF70D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="" xmlns:a16="http://schemas.microsoft.com/office/drawing/2014/main" id="{A3A646C1-7D0E-4C7C-A5FA-EC9C81E1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="" xmlns:a16="http://schemas.microsoft.com/office/drawing/2014/main" id="{86FBB005-BDAE-485F-848C-AD3D5E35B7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8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48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48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48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61" grpId="0"/>
      <p:bldP spid="48162" grpId="0"/>
      <p:bldP spid="48163" grpId="0"/>
      <p:bldP spid="48164" grpId="0"/>
      <p:bldP spid="48165" grpId="0"/>
      <p:bldP spid="48166" grpId="0"/>
      <p:bldP spid="716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>
            <a:extLst>
              <a:ext uri="{FF2B5EF4-FFF2-40B4-BE49-F238E27FC236}">
                <a16:creationId xmlns="" xmlns:a16="http://schemas.microsoft.com/office/drawing/2014/main" id="{B7F2220C-67EA-4296-BAB3-578C194A6C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675" y="1039813"/>
            <a:ext cx="159316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例</a:t>
            </a:r>
            <a:r>
              <a:rPr lang="zh-CN" altLang="zh-CN" sz="2400" b="1" dirty="0">
                <a:solidFill>
                  <a:srgbClr val="0000FF"/>
                </a:solidFill>
                <a:latin typeface="+mn-lt"/>
                <a:ea typeface="黑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</a:p>
        </p:txBody>
      </p:sp>
      <p:sp>
        <p:nvSpPr>
          <p:cNvPr id="17" name="Text Box 6">
            <a:extLst>
              <a:ext uri="{FF2B5EF4-FFF2-40B4-BE49-F238E27FC236}">
                <a16:creationId xmlns="" xmlns:a16="http://schemas.microsoft.com/office/drawing/2014/main" id="{AA3F8D07-94AA-470E-B86C-95E9C284A5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8337" y="2615741"/>
            <a:ext cx="42560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Wingdings" panose="05000000000000000000" pitchFamily="2" charset="2"/>
              </a:rPr>
              <a:t>: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(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1) (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10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3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)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5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 = 10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3×5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 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= 10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15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；</a:t>
            </a:r>
          </a:p>
        </p:txBody>
      </p:sp>
      <p:sp>
        <p:nvSpPr>
          <p:cNvPr id="21" name="Text Box 7">
            <a:extLst>
              <a:ext uri="{FF2B5EF4-FFF2-40B4-BE49-F238E27FC236}">
                <a16:creationId xmlns="" xmlns:a16="http://schemas.microsoft.com/office/drawing/2014/main" id="{B4783C06-F156-4D0A-98D7-E3D556C6B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4425" y="2615742"/>
            <a:ext cx="29289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(2) (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= 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2×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= 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；</a:t>
            </a:r>
            <a:endParaRPr lang="zh-CN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" name="Text Box 8">
            <a:extLst>
              <a:ext uri="{FF2B5EF4-FFF2-40B4-BE49-F238E27FC236}">
                <a16:creationId xmlns="" xmlns:a16="http://schemas.microsoft.com/office/drawing/2014/main" id="{C8898459-B6E7-4864-8C0F-6E422FC1E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5050" y="3060242"/>
            <a:ext cx="38893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(3) (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zh-CN" altLang="zh-CN" sz="2100" b="1" i="1" baseline="2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·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；</a:t>
            </a:r>
            <a:endParaRPr lang="en-US" altLang="zh-CN" sz="21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sym typeface="Wingdings" panose="05000000000000000000" pitchFamily="2" charset="2"/>
            </a:endParaRPr>
          </a:p>
        </p:txBody>
      </p:sp>
      <p:sp>
        <p:nvSpPr>
          <p:cNvPr id="64517" name="Text Box 10">
            <a:extLst>
              <a:ext uri="{FF2B5EF4-FFF2-40B4-BE49-F238E27FC236}">
                <a16:creationId xmlns="" xmlns:a16="http://schemas.microsoft.com/office/drawing/2014/main" id="{FA2B1BB2-0A83-4768-B96E-90783349E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4563" y="1495233"/>
            <a:ext cx="132760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(3)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zh-CN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100" b="1" i="1" baseline="30000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zh-CN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zh-CN" sz="2100" b="1" dirty="0">
                <a:latin typeface="Times New Roman" panose="02020603050405020304" pitchFamily="18" charset="0"/>
              </a:rPr>
              <a:t>；</a:t>
            </a:r>
            <a:endParaRPr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="" xmlns:a16="http://schemas.microsoft.com/office/drawing/2014/main" id="{4AEB2A52-836A-447A-B185-863F4ADD25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9950" y="3060242"/>
            <a:ext cx="38893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) </a:t>
            </a:r>
            <a:r>
              <a:rPr lang="en-US" altLang="zh-CN" sz="2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–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4</a:t>
            </a:r>
            <a:r>
              <a:rPr lang="zh-CN" altLang="en-US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×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Wingdings" panose="05000000000000000000" pitchFamily="2" charset="2"/>
              </a:rPr>
              <a:t>.</a:t>
            </a:r>
            <a:endParaRPr lang="en-US" altLang="zh-CN" sz="21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sym typeface="Wingdings" panose="05000000000000000000" pitchFamily="2" charset="2"/>
            </a:endParaRPr>
          </a:p>
        </p:txBody>
      </p:sp>
      <p:grpSp>
        <p:nvGrpSpPr>
          <p:cNvPr id="64519" name="组合 4">
            <a:extLst>
              <a:ext uri="{FF2B5EF4-FFF2-40B4-BE49-F238E27FC236}">
                <a16:creationId xmlns="" xmlns:a16="http://schemas.microsoft.com/office/drawing/2014/main" id="{16AA05DF-0B7A-4845-A7BC-94903B8A9282}"/>
              </a:ext>
            </a:extLst>
          </p:cNvPr>
          <p:cNvGrpSpPr>
            <a:grpSpLocks/>
          </p:cNvGrpSpPr>
          <p:nvPr/>
        </p:nvGrpSpPr>
        <p:grpSpPr bwMode="auto">
          <a:xfrm>
            <a:off x="1287141" y="1496996"/>
            <a:ext cx="6050242" cy="922019"/>
            <a:chOff x="2011" y="2008"/>
            <a:chExt cx="9527" cy="1453"/>
          </a:xfrm>
        </p:grpSpPr>
        <p:sp>
          <p:nvSpPr>
            <p:cNvPr id="64520" name="Text Box 5">
              <a:extLst>
                <a:ext uri="{FF2B5EF4-FFF2-40B4-BE49-F238E27FC236}">
                  <a16:creationId xmlns="" xmlns:a16="http://schemas.microsoft.com/office/drawing/2014/main" id="{26BC2A69-D139-4FC4-BE45-97E8FE4C0F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1" y="2008"/>
              <a:ext cx="2414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(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1</a:t>
              </a:r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)(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10</a:t>
              </a:r>
              <a:r>
                <a:rPr lang="zh-CN" altLang="zh-CN" sz="2100" b="1" baseline="30000" dirty="0" smtClean="0">
                  <a:latin typeface="+mn-lt"/>
                  <a:ea typeface="楷体" panose="02010609060101010101" pitchFamily="49" charset="-122"/>
                </a:rPr>
                <a:t>3</a:t>
              </a:r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zh-CN" altLang="zh-CN" sz="2100" b="1" baseline="30000" dirty="0" smtClean="0">
                  <a:latin typeface="+mn-lt"/>
                  <a:ea typeface="楷体" panose="02010609060101010101" pitchFamily="49" charset="-122"/>
                </a:rPr>
                <a:t>5</a:t>
              </a:r>
              <a:r>
                <a:rPr lang="zh-CN" altLang="zh-CN" sz="2100" b="1" i="1" dirty="0" smtClean="0"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</a:rPr>
                <a:t>；</a:t>
              </a:r>
              <a:r>
                <a:rPr lang="zh-CN" altLang="zh-CN" sz="2100" b="1" i="1" dirty="0">
                  <a:latin typeface="+mn-lt"/>
                  <a:ea typeface="楷体" panose="02010609060101010101" pitchFamily="49" charset="-122"/>
                </a:rPr>
                <a:t> </a:t>
              </a:r>
              <a:endParaRPr lang="zh-CN" altLang="zh-CN" sz="2100" b="1" baseline="30000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4521" name="Text Box 11">
              <a:extLst>
                <a:ext uri="{FF2B5EF4-FFF2-40B4-BE49-F238E27FC236}">
                  <a16:creationId xmlns="" xmlns:a16="http://schemas.microsoft.com/office/drawing/2014/main" id="{51DB637B-730B-4E31-BC2F-946AEB40DD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2" y="2008"/>
              <a:ext cx="2745" cy="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(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)(</a:t>
              </a:r>
              <a:r>
                <a:rPr lang="zh-CN" altLang="zh-CN" sz="2100" b="1" i="1" dirty="0" smtClean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zh-CN" sz="2100" b="1" baseline="30000" dirty="0" smtClean="0"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en-US" altLang="zh-CN" sz="2100" b="1" baseline="30000" dirty="0" smtClean="0">
                  <a:latin typeface="+mn-lt"/>
                  <a:ea typeface="楷体" panose="02010609060101010101" pitchFamily="49" charset="-122"/>
                </a:rPr>
                <a:t>4</a:t>
              </a:r>
              <a:r>
                <a:rPr lang="zh-CN" altLang="en-US" sz="2100" b="1" dirty="0">
                  <a:latin typeface="+mn-lt"/>
                  <a:ea typeface="楷体" panose="02010609060101010101" pitchFamily="49" charset="-122"/>
                </a:rPr>
                <a:t>；</a:t>
              </a:r>
            </a:p>
          </p:txBody>
        </p:sp>
        <p:sp>
          <p:nvSpPr>
            <p:cNvPr id="64522" name="Text Box 10">
              <a:extLst>
                <a:ext uri="{FF2B5EF4-FFF2-40B4-BE49-F238E27FC236}">
                  <a16:creationId xmlns="" xmlns:a16="http://schemas.microsoft.com/office/drawing/2014/main" id="{5DC6A8ED-5B59-4B8C-99FE-B9D89C0C08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1" y="2806"/>
              <a:ext cx="2202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(4)–(</a:t>
              </a:r>
              <a:r>
                <a:rPr lang="en-US" altLang="zh-CN" sz="2100" b="1" i="1" dirty="0" smtClean="0">
                  <a:latin typeface="+mn-lt"/>
                  <a:ea typeface="楷体" panose="02010609060101010101" pitchFamily="49" charset="-122"/>
                </a:rPr>
                <a:t>x</a:t>
              </a:r>
              <a:r>
                <a:rPr lang="en-US" altLang="zh-CN" sz="2100" b="1" baseline="30000" dirty="0" smtClean="0">
                  <a:latin typeface="+mn-lt"/>
                  <a:ea typeface="楷体" panose="02010609060101010101" pitchFamily="49" charset="-122"/>
                </a:rPr>
                <a:t>4</a:t>
              </a:r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en-US" altLang="zh-CN" sz="2100" b="1" baseline="30000" dirty="0" smtClean="0">
                  <a:latin typeface="+mn-lt"/>
                  <a:ea typeface="楷体" panose="02010609060101010101" pitchFamily="49" charset="-122"/>
                </a:rPr>
                <a:t>3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；</a:t>
              </a:r>
              <a:endParaRPr lang="en-US" altLang="zh-CN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4523" name="Text Box 8">
              <a:extLst>
                <a:ext uri="{FF2B5EF4-FFF2-40B4-BE49-F238E27FC236}">
                  <a16:creationId xmlns="" xmlns:a16="http://schemas.microsoft.com/office/drawing/2014/main" id="{816E2D7A-F49A-41F6-B16E-60D43F4861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56" y="2806"/>
              <a:ext cx="2482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(6)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   [(</a:t>
              </a:r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–</a:t>
              </a:r>
              <a:r>
                <a:rPr lang="zh-CN" altLang="zh-CN" sz="2100" b="1" i="1" dirty="0" smtClean="0">
                  <a:latin typeface="+mn-lt"/>
                  <a:ea typeface="楷体" panose="02010609060101010101" pitchFamily="49" charset="-122"/>
                </a:rPr>
                <a:t>x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zh-CN" altLang="zh-CN" sz="2100" b="1" baseline="30000" dirty="0" smtClean="0">
                  <a:latin typeface="+mn-lt"/>
                  <a:ea typeface="楷体" panose="02010609060101010101" pitchFamily="49" charset="-122"/>
                </a:rPr>
                <a:t>4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]</a:t>
              </a:r>
              <a:r>
                <a:rPr lang="zh-CN" altLang="zh-CN" sz="2100" b="1" baseline="30000" dirty="0" smtClean="0">
                  <a:latin typeface="+mn-lt"/>
                  <a:ea typeface="楷体" panose="02010609060101010101" pitchFamily="49" charset="-122"/>
                </a:rPr>
                <a:t>3</a:t>
              </a:r>
              <a:r>
                <a:rPr lang="en-US" altLang="zh-CN" sz="2100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.</a:t>
              </a:r>
              <a:endParaRPr lang="en-US" altLang="zh-CN" sz="2100" b="1" baseline="30000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64524" name="Text Box 14">
              <a:extLst>
                <a:ext uri="{FF2B5EF4-FFF2-40B4-BE49-F238E27FC236}">
                  <a16:creationId xmlns="" xmlns:a16="http://schemas.microsoft.com/office/drawing/2014/main" id="{A152E1AE-A508-41FF-8461-54D216C7CA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29" y="2806"/>
              <a:ext cx="2810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(5)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[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</a:rPr>
                <a:t>(</a:t>
              </a:r>
              <a:r>
                <a:rPr lang="zh-CN" altLang="zh-CN" sz="2100" b="1" i="1" dirty="0">
                  <a:latin typeface="+mn-lt"/>
                  <a:ea typeface="楷体" panose="02010609060101010101" pitchFamily="49" charset="-122"/>
                </a:rPr>
                <a:t>x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</a:rPr>
                <a:t>+</a:t>
              </a:r>
              <a:r>
                <a:rPr lang="zh-CN" altLang="zh-CN" sz="2100" b="1" i="1" dirty="0">
                  <a:latin typeface="+mn-lt"/>
                  <a:ea typeface="楷体" panose="02010609060101010101" pitchFamily="49" charset="-122"/>
                </a:rPr>
                <a:t>y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zh-CN" altLang="zh-CN" sz="2100" b="1" baseline="30000" dirty="0">
                  <a:latin typeface="+mn-lt"/>
                  <a:ea typeface="楷体" panose="02010609060101010101" pitchFamily="49" charset="-122"/>
                </a:rPr>
                <a:t>2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]</a:t>
              </a:r>
              <a:r>
                <a:rPr lang="zh-CN" altLang="zh-CN" sz="2100" b="1" baseline="30000" dirty="0">
                  <a:latin typeface="+mn-lt"/>
                  <a:ea typeface="楷体" panose="02010609060101010101" pitchFamily="49" charset="-122"/>
                </a:rPr>
                <a:t>3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；</a:t>
              </a:r>
              <a:endParaRPr lang="zh-CN" altLang="zh-CN" sz="2100" b="1" baseline="30000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ext Box 15">
            <a:extLst>
              <a:ext uri="{FF2B5EF4-FFF2-40B4-BE49-F238E27FC236}">
                <a16:creationId xmlns="" xmlns:a16="http://schemas.microsoft.com/office/drawing/2014/main" id="{48BF7E34-7B39-466E-9631-221974601E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3542967"/>
            <a:ext cx="42116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(5)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[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]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+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y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2×3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=(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x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+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y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)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6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；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endParaRPr lang="zh-CN" altLang="zh-CN" sz="21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" name="Text Box 15">
            <a:extLst>
              <a:ext uri="{FF2B5EF4-FFF2-40B4-BE49-F238E27FC236}">
                <a16:creationId xmlns="" xmlns:a16="http://schemas.microsoft.com/office/drawing/2014/main" id="{265D4757-43C8-412F-97FE-9A9BA4A4C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4138819"/>
            <a:ext cx="51387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(6)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[(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zh-CN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</a:t>
            </a:r>
            <a:r>
              <a:rPr lang="zh-CN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–</a:t>
            </a:r>
            <a:r>
              <a:rPr lang="zh-CN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x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)</a:t>
            </a:r>
            <a:r>
              <a:rPr lang="zh-CN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4×3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= 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–</a:t>
            </a:r>
            <a:r>
              <a:rPr lang="zh-CN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x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)</a:t>
            </a:r>
            <a:r>
              <a:rPr lang="zh-CN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12 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 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= 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x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宋体" panose="02010600030101010101" pitchFamily="2" charset="-122"/>
              </a:rPr>
              <a:t>12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en-US" altLang="zh-CN" sz="2100" b="1" i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64531" name="组合 6">
            <a:extLst>
              <a:ext uri="{FF2B5EF4-FFF2-40B4-BE49-F238E27FC236}">
                <a16:creationId xmlns="" xmlns:a16="http://schemas.microsoft.com/office/drawing/2014/main" id="{20EDAD8B-1999-4758-B1BA-D3844F34BBEA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547688"/>
            <a:ext cx="1858963" cy="492125"/>
            <a:chOff x="427462" y="558483"/>
            <a:chExt cx="1858351" cy="492443"/>
          </a:xfrm>
        </p:grpSpPr>
        <p:grpSp>
          <p:nvGrpSpPr>
            <p:cNvPr id="64532" name="组合 5">
              <a:extLst>
                <a:ext uri="{FF2B5EF4-FFF2-40B4-BE49-F238E27FC236}">
                  <a16:creationId xmlns="" xmlns:a16="http://schemas.microsoft.com/office/drawing/2014/main" id="{F7A9C45A-6A1F-4E42-BFEF-4F1A33870E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3" name="椭圆 2">
                <a:extLst>
                  <a:ext uri="{FF2B5EF4-FFF2-40B4-BE49-F238E27FC236}">
                    <a16:creationId xmlns="" xmlns:a16="http://schemas.microsoft.com/office/drawing/2014/main" id="{ACC597E6-0549-48D0-BE68-C33BB9BB5BEA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F9F1F314-61A6-4EF2-8A29-D5FBB06B5C5D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B19BE93E-D5B1-42E1-AF35-131ED2270615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C6D9D0AD-052A-4122-B70C-AD062D626022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A1928DEE-1D24-4986-B09E-258F9275A1A0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4538" name="文本框 11">
              <a:extLst>
                <a:ext uri="{FF2B5EF4-FFF2-40B4-BE49-F238E27FC236}">
                  <a16:creationId xmlns="" xmlns:a16="http://schemas.microsoft.com/office/drawing/2014/main" id="{39405BB8-BA72-419E-AD1A-7D9E6C3AC6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4539" name="文本框 2">
            <a:extLst>
              <a:ext uri="{FF2B5EF4-FFF2-40B4-BE49-F238E27FC236}">
                <a16:creationId xmlns="" xmlns:a16="http://schemas.microsoft.com/office/drawing/2014/main" id="{F0581630-AE0F-445E-965C-C2280AB25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962" y="563562"/>
            <a:ext cx="4606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幂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的乘方的法则的应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" name="组合 2">
            <a:extLst>
              <a:ext uri="{FF2B5EF4-FFF2-40B4-BE49-F238E27FC236}">
                <a16:creationId xmlns="" xmlns:a16="http://schemas.microsoft.com/office/drawing/2014/main" id="{7D3D89B0-D4BD-4C76-B2D9-F7DDD60B76D6}"/>
              </a:ext>
            </a:extLst>
          </p:cNvPr>
          <p:cNvGrpSpPr>
            <a:grpSpLocks/>
          </p:cNvGrpSpPr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31" name="直线连接符 23">
              <a:extLst>
                <a:ext uri="{FF2B5EF4-FFF2-40B4-BE49-F238E27FC236}">
                  <a16:creationId xmlns="" xmlns:a16="http://schemas.microsoft.com/office/drawing/2014/main" id="{E418EC6B-9FA4-4AEA-81F8-09572ECF70D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>
              <a:extLst>
                <a:ext uri="{FF2B5EF4-FFF2-40B4-BE49-F238E27FC236}">
                  <a16:creationId xmlns="" xmlns:a16="http://schemas.microsoft.com/office/drawing/2014/main" id="{A3A646C1-7D0E-4C7C-A5FA-EC9C81E1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33" name="Freeform 74">
              <a:extLst>
                <a:ext uri="{FF2B5EF4-FFF2-40B4-BE49-F238E27FC236}">
                  <a16:creationId xmlns="" xmlns:a16="http://schemas.microsoft.com/office/drawing/2014/main" id="{86FBB005-BDAE-485F-848C-AD3D5E35B7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7" grpId="0"/>
      <p:bldP spid="30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7163" y="620592"/>
            <a:ext cx="8593137" cy="4278579"/>
            <a:chOff x="157163" y="582609"/>
            <a:chExt cx="8593137" cy="5148266"/>
          </a:xfrm>
        </p:grpSpPr>
        <p:grpSp>
          <p:nvGrpSpPr>
            <p:cNvPr id="13" name="组合 12"/>
            <p:cNvGrpSpPr/>
            <p:nvPr/>
          </p:nvGrpSpPr>
          <p:grpSpPr>
            <a:xfrm>
              <a:off x="157163" y="582612"/>
              <a:ext cx="8593137" cy="5148263"/>
              <a:chOff x="-3593057" y="1567519"/>
              <a:chExt cx="8776917" cy="5124845"/>
            </a:xfrm>
          </p:grpSpPr>
          <p:pic>
            <p:nvPicPr>
              <p:cNvPr id="17" name="一个圆顶角并剪去另一个顶角的矩形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593057" y="1567519"/>
                <a:ext cx="8776917" cy="51248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矩形 17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14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5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16" name="图片 15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0E49DDCF-89AF-454A-BB28-56D6E2178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4267" y="1455723"/>
            <a:ext cx="6946084" cy="2308324"/>
          </a:xfrm>
          <a:prstGeom prst="rect">
            <a:avLst/>
          </a:prstGeom>
          <a:noFill/>
          <a:ln w="25400">
            <a:noFill/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    运</a:t>
            </a:r>
            <a:r>
              <a:rPr lang="zh-CN" altLang="en-US" sz="2400" b="1" dirty="0">
                <a:latin typeface="宋体" panose="02010600030101010101" pitchFamily="2" charset="-122"/>
              </a:rPr>
              <a:t>用幂的乘方法则进行计算时，一定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不要将幂的乘方与同底数幂的乘法混淆</a:t>
            </a:r>
            <a:r>
              <a:rPr lang="zh-CN" altLang="en-US" sz="2400" b="1" dirty="0">
                <a:latin typeface="宋体" panose="02010600030101010101" pitchFamily="2" charset="-122"/>
              </a:rPr>
              <a:t>，在幂的乘方中，底数可以是单项式，也可以是多项式．在运算时，注意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把底数看成一个整体</a:t>
            </a:r>
            <a:r>
              <a:rPr lang="zh-CN" altLang="en-US" sz="2400" b="1" dirty="0">
                <a:latin typeface="宋体" panose="02010600030101010101" pitchFamily="2" charset="-122"/>
              </a:rPr>
              <a:t>，同时注意</a:t>
            </a:r>
            <a:r>
              <a:rPr lang="en-US" altLang="zh-CN" sz="2400" b="1" dirty="0"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</a:rPr>
              <a:t>负号</a:t>
            </a:r>
            <a:r>
              <a:rPr lang="en-US" altLang="zh-CN" sz="2400" b="1" dirty="0">
                <a:latin typeface="宋体" panose="02010600030101010101" pitchFamily="2" charset="-122"/>
              </a:rPr>
              <a:t>”.</a:t>
            </a:r>
          </a:p>
        </p:txBody>
      </p:sp>
      <p:grpSp>
        <p:nvGrpSpPr>
          <p:cNvPr id="7" name="组合 2">
            <a:extLst>
              <a:ext uri="{FF2B5EF4-FFF2-40B4-BE49-F238E27FC236}">
                <a16:creationId xmlns="" xmlns:a16="http://schemas.microsoft.com/office/drawing/2014/main" id="{7D3D89B0-D4BD-4C76-B2D9-F7DDD60B76D6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7611"/>
            <a:ext cx="2006600" cy="477837"/>
            <a:chOff x="123" y="40"/>
            <a:chExt cx="3160" cy="752"/>
          </a:xfrm>
        </p:grpSpPr>
        <p:cxnSp>
          <p:nvCxnSpPr>
            <p:cNvPr id="8" name="直线连接符 23">
              <a:extLst>
                <a:ext uri="{FF2B5EF4-FFF2-40B4-BE49-F238E27FC236}">
                  <a16:creationId xmlns="" xmlns:a16="http://schemas.microsoft.com/office/drawing/2014/main" id="{E418EC6B-9FA4-4AEA-81F8-09572ECF70DE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>
              <a:extLst>
                <a:ext uri="{FF2B5EF4-FFF2-40B4-BE49-F238E27FC236}">
                  <a16:creationId xmlns="" xmlns:a16="http://schemas.microsoft.com/office/drawing/2014/main" id="{A3A646C1-7D0E-4C7C-A5FA-EC9C81E1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</a:p>
          </p:txBody>
        </p:sp>
        <p:sp>
          <p:nvSpPr>
            <p:cNvPr id="10" name="Freeform 74">
              <a:extLst>
                <a:ext uri="{FF2B5EF4-FFF2-40B4-BE49-F238E27FC236}">
                  <a16:creationId xmlns="" xmlns:a16="http://schemas.microsoft.com/office/drawing/2014/main" id="{86FBB005-BDAE-485F-848C-AD3D5E35B7A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82f2e44b-a9b6-4139-8e47-eb124ee645ac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</TotalTime>
  <Pages>0</Pages>
  <Words>1841</Words>
  <Characters>0</Characters>
  <Application>Microsoft Office PowerPoint</Application>
  <DocSecurity>0</DocSecurity>
  <PresentationFormat>全屏显示(16:9)</PresentationFormat>
  <Lines>0</Lines>
  <Paragraphs>288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《七彩课堂》课件模板（新）</vt:lpstr>
      <vt:lpstr>1_《七彩课堂》课件模板（新）</vt:lpstr>
      <vt:lpstr>MathType 6.0 Equation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1140</cp:revision>
  <dcterms:created xsi:type="dcterms:W3CDTF">2016-01-14T07:05:12Z</dcterms:created>
  <dcterms:modified xsi:type="dcterms:W3CDTF">2020-04-27T08:24:54Z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