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47" r:id="rId2"/>
  </p:sldMasterIdLst>
  <p:notesMasterIdLst>
    <p:notesMasterId r:id="rId69"/>
  </p:notesMasterIdLst>
  <p:handoutMasterIdLst>
    <p:handoutMasterId r:id="rId70"/>
  </p:handoutMasterIdLst>
  <p:sldIdLst>
    <p:sldId id="399" r:id="rId3"/>
    <p:sldId id="615" r:id="rId4"/>
    <p:sldId id="542" r:id="rId5"/>
    <p:sldId id="540" r:id="rId6"/>
    <p:sldId id="609" r:id="rId7"/>
    <p:sldId id="543" r:id="rId8"/>
    <p:sldId id="544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6" r:id="rId19"/>
    <p:sldId id="557" r:id="rId20"/>
    <p:sldId id="558" r:id="rId21"/>
    <p:sldId id="559" r:id="rId22"/>
    <p:sldId id="610" r:id="rId23"/>
    <p:sldId id="560" r:id="rId24"/>
    <p:sldId id="561" r:id="rId25"/>
    <p:sldId id="566" r:id="rId26"/>
    <p:sldId id="563" r:id="rId27"/>
    <p:sldId id="564" r:id="rId28"/>
    <p:sldId id="565" r:id="rId29"/>
    <p:sldId id="567" r:id="rId30"/>
    <p:sldId id="568" r:id="rId31"/>
    <p:sldId id="448" r:id="rId32"/>
    <p:sldId id="569" r:id="rId33"/>
    <p:sldId id="570" r:id="rId34"/>
    <p:sldId id="571" r:id="rId35"/>
    <p:sldId id="572" r:id="rId36"/>
    <p:sldId id="573" r:id="rId37"/>
    <p:sldId id="574" r:id="rId38"/>
    <p:sldId id="575" r:id="rId39"/>
    <p:sldId id="612" r:id="rId40"/>
    <p:sldId id="581" r:id="rId41"/>
    <p:sldId id="613" r:id="rId42"/>
    <p:sldId id="582" r:id="rId43"/>
    <p:sldId id="583" r:id="rId44"/>
    <p:sldId id="584" r:id="rId45"/>
    <p:sldId id="585" r:id="rId46"/>
    <p:sldId id="586" r:id="rId47"/>
    <p:sldId id="587" r:id="rId48"/>
    <p:sldId id="588" r:id="rId49"/>
    <p:sldId id="589" r:id="rId50"/>
    <p:sldId id="591" r:id="rId51"/>
    <p:sldId id="592" r:id="rId52"/>
    <p:sldId id="593" r:id="rId53"/>
    <p:sldId id="594" r:id="rId54"/>
    <p:sldId id="595" r:id="rId55"/>
    <p:sldId id="596" r:id="rId56"/>
    <p:sldId id="597" r:id="rId57"/>
    <p:sldId id="598" r:id="rId58"/>
    <p:sldId id="599" r:id="rId59"/>
    <p:sldId id="600" r:id="rId60"/>
    <p:sldId id="601" r:id="rId61"/>
    <p:sldId id="602" r:id="rId62"/>
    <p:sldId id="603" r:id="rId63"/>
    <p:sldId id="604" r:id="rId64"/>
    <p:sldId id="605" r:id="rId65"/>
    <p:sldId id="606" r:id="rId66"/>
    <p:sldId id="607" r:id="rId67"/>
    <p:sldId id="614" r:id="rId68"/>
  </p:sldIdLst>
  <p:sldSz cx="9144000" cy="5143500" type="screen16x9"/>
  <p:notesSz cx="6858000" cy="9144000"/>
  <p:custDataLst>
    <p:tags r:id="rId7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2">
          <p15:clr>
            <a:srgbClr val="A4A3A4"/>
          </p15:clr>
        </p15:guide>
        <p15:guide id="2" pos="2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32"/>
        <p:guide pos="2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96E1BB70-CECC-4EB1-B934-764D4F2DF0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74F6E63-3F0E-480E-956C-D2BE9E466A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B10337-5659-4625-8F65-D4194899A0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9D793B-8228-40D1-B1B7-C2D653D35C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439ED41-01D8-4801-9357-99F68908DF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157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6AA251AE-21BD-4A02-941B-C78A870E3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9EA066-7DC5-4AF4-98D7-D70513B4ABB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367B6988-199C-4317-A3E9-23D858785F97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DE07CF-A324-444B-A18F-A2BD701F17A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977333-8DA4-4EFD-94D8-9026841F4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09A95F68-B66D-460E-A4F0-E66C3D61016E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7351" name="Picture 2">
            <a:extLst>
              <a:ext uri="{FF2B5EF4-FFF2-40B4-BE49-F238E27FC236}">
                <a16:creationId xmlns:a16="http://schemas.microsoft.com/office/drawing/2014/main" xmlns="" id="{84ED42CC-0D0E-4446-A283-36706AE5C743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00325D6F-B4C9-4FE9-A9A9-7DEF43E93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F1B3786C-A7FD-48A0-914C-1758E33E47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0747696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95F68-B66D-460E-A4F0-E66C3D61016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255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>
            <a:extLst>
              <a:ext uri="{FF2B5EF4-FFF2-40B4-BE49-F238E27FC236}">
                <a16:creationId xmlns:a16="http://schemas.microsoft.com/office/drawing/2014/main" xmlns="" id="{ADADDC36-34AF-4E7C-956E-C67F6B9F138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文本占位符 2">
            <a:extLst>
              <a:ext uri="{FF2B5EF4-FFF2-40B4-BE49-F238E27FC236}">
                <a16:creationId xmlns:a16="http://schemas.microsoft.com/office/drawing/2014/main" xmlns="" id="{441666D1-D637-4666-A64F-1E51474982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736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>
            <a:extLst>
              <a:ext uri="{FF2B5EF4-FFF2-40B4-BE49-F238E27FC236}">
                <a16:creationId xmlns:a16="http://schemas.microsoft.com/office/drawing/2014/main" xmlns="" id="{73F62DDA-283F-40C8-929A-A4E3C9D7B58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文本占位符 2">
            <a:extLst>
              <a:ext uri="{FF2B5EF4-FFF2-40B4-BE49-F238E27FC236}">
                <a16:creationId xmlns:a16="http://schemas.microsoft.com/office/drawing/2014/main" xmlns="" id="{0CDF7783-683D-4A43-8E4C-454A948D385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964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>
            <a:extLst>
              <a:ext uri="{FF2B5EF4-FFF2-40B4-BE49-F238E27FC236}">
                <a16:creationId xmlns:a16="http://schemas.microsoft.com/office/drawing/2014/main" xmlns="" id="{7DA68B7C-B9D9-4232-AFF4-3AF5F09A9A1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6" name="文本占位符 2">
            <a:extLst>
              <a:ext uri="{FF2B5EF4-FFF2-40B4-BE49-F238E27FC236}">
                <a16:creationId xmlns:a16="http://schemas.microsoft.com/office/drawing/2014/main" xmlns="" id="{A201892A-54DE-420F-A110-A15DBA8A1F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5999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>
            <a:extLst>
              <a:ext uri="{FF2B5EF4-FFF2-40B4-BE49-F238E27FC236}">
                <a16:creationId xmlns:a16="http://schemas.microsoft.com/office/drawing/2014/main" xmlns="" id="{7860B296-2EA2-40F5-B6FF-E53A333DA65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文本占位符 2">
            <a:extLst>
              <a:ext uri="{FF2B5EF4-FFF2-40B4-BE49-F238E27FC236}">
                <a16:creationId xmlns:a16="http://schemas.microsoft.com/office/drawing/2014/main" xmlns="" id="{2B00E1AF-EAE3-4B8E-B662-030CC5DF66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950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>
            <a:extLst>
              <a:ext uri="{FF2B5EF4-FFF2-40B4-BE49-F238E27FC236}">
                <a16:creationId xmlns:a16="http://schemas.microsoft.com/office/drawing/2014/main" xmlns="" id="{7DD4E71D-C943-49A5-87C2-7D12D00259D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备注占位符 2">
            <a:extLst>
              <a:ext uri="{FF2B5EF4-FFF2-40B4-BE49-F238E27FC236}">
                <a16:creationId xmlns:a16="http://schemas.microsoft.com/office/drawing/2014/main" xmlns="" id="{CB95B6CF-B75A-4D14-902C-A109D596AE1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>
                <a:ea typeface="黑体" panose="02010609060101010101" pitchFamily="49" charset="-122"/>
              </a:rPr>
              <a:t> </a:t>
            </a:r>
            <a:endParaRPr lang="en-US" altLang="zh-CN">
              <a:ea typeface="黑体" panose="02010609060101010101" pitchFamily="49" charset="-122"/>
            </a:endParaRPr>
          </a:p>
        </p:txBody>
      </p:sp>
      <p:sp>
        <p:nvSpPr>
          <p:cNvPr id="94212" name="灯片编号占位符 3">
            <a:extLst>
              <a:ext uri="{FF2B5EF4-FFF2-40B4-BE49-F238E27FC236}">
                <a16:creationId xmlns:a16="http://schemas.microsoft.com/office/drawing/2014/main" xmlns="" id="{096E7B51-36E6-4CE5-9659-B5FFEFF7DE6B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B41CDA3-6F04-4E0C-80AE-264BB8927B27}" type="slidenum">
              <a:rPr lang="zh-CN" altLang="en-US" sz="1200"/>
              <a:pPr algn="r"/>
              <a:t>55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83754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89039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52404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997166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509282"/>
      </p:ext>
    </p:extLst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93774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3788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0026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79168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44601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DEE0747-7B17-42DE-9F3F-8D05145A3801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903A5FDD-11AF-4E66-94B7-FD962E1FF5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13" name="组合 5">
              <a:extLst>
                <a:ext uri="{FF2B5EF4-FFF2-40B4-BE49-F238E27FC236}">
                  <a16:creationId xmlns:a16="http://schemas.microsoft.com/office/drawing/2014/main" xmlns="" id="{858BB717-D7C5-439E-8E37-399590F4998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6" name="Freeform 304">
                <a:extLst>
                  <a:ext uri="{FF2B5EF4-FFF2-40B4-BE49-F238E27FC236}">
                    <a16:creationId xmlns:a16="http://schemas.microsoft.com/office/drawing/2014/main" xmlns="" id="{FEFD7F5C-D34A-4F69-9584-C355C57FA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305">
                <a:extLst>
                  <a:ext uri="{FF2B5EF4-FFF2-40B4-BE49-F238E27FC236}">
                    <a16:creationId xmlns:a16="http://schemas.microsoft.com/office/drawing/2014/main" xmlns="" id="{9881D638-6E87-41DD-A2AD-E9AFE3E6A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306">
                <a:extLst>
                  <a:ext uri="{FF2B5EF4-FFF2-40B4-BE49-F238E27FC236}">
                    <a16:creationId xmlns:a16="http://schemas.microsoft.com/office/drawing/2014/main" xmlns="" id="{72ABA2BE-E9ED-4701-B660-FA939BB3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307">
                <a:extLst>
                  <a:ext uri="{FF2B5EF4-FFF2-40B4-BE49-F238E27FC236}">
                    <a16:creationId xmlns:a16="http://schemas.microsoft.com/office/drawing/2014/main" xmlns="" id="{94E08A5A-D90A-45B2-863E-BCD531689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308">
                <a:extLst>
                  <a:ext uri="{FF2B5EF4-FFF2-40B4-BE49-F238E27FC236}">
                    <a16:creationId xmlns:a16="http://schemas.microsoft.com/office/drawing/2014/main" xmlns="" id="{FAE251CC-D98A-48F4-A95F-329D3387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309">
                <a:extLst>
                  <a:ext uri="{FF2B5EF4-FFF2-40B4-BE49-F238E27FC236}">
                    <a16:creationId xmlns:a16="http://schemas.microsoft.com/office/drawing/2014/main" xmlns="" id="{0240D100-56F7-4221-8CDA-1667DF2B5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10">
                <a:extLst>
                  <a:ext uri="{FF2B5EF4-FFF2-40B4-BE49-F238E27FC236}">
                    <a16:creationId xmlns:a16="http://schemas.microsoft.com/office/drawing/2014/main" xmlns="" id="{1B99F61F-2B02-4ADD-9D52-25CB59503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11">
                <a:extLst>
                  <a:ext uri="{FF2B5EF4-FFF2-40B4-BE49-F238E27FC236}">
                    <a16:creationId xmlns:a16="http://schemas.microsoft.com/office/drawing/2014/main" xmlns="" id="{C0F7BF6C-2714-48E8-8788-4C967AA6A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312">
                <a:extLst>
                  <a:ext uri="{FF2B5EF4-FFF2-40B4-BE49-F238E27FC236}">
                    <a16:creationId xmlns:a16="http://schemas.microsoft.com/office/drawing/2014/main" xmlns="" id="{8AEED334-F78D-4586-B35B-305B7D84A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13">
                <a:extLst>
                  <a:ext uri="{FF2B5EF4-FFF2-40B4-BE49-F238E27FC236}">
                    <a16:creationId xmlns:a16="http://schemas.microsoft.com/office/drawing/2014/main" xmlns="" id="{6BD26018-D8EE-4B98-82EB-89BD59787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组合 16">
              <a:extLst>
                <a:ext uri="{FF2B5EF4-FFF2-40B4-BE49-F238E27FC236}">
                  <a16:creationId xmlns:a16="http://schemas.microsoft.com/office/drawing/2014/main" xmlns="" id="{4B122017-8270-4C7B-827E-143B87E2A48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5" name="Rectangle 315">
                <a:extLst>
                  <a:ext uri="{FF2B5EF4-FFF2-40B4-BE49-F238E27FC236}">
                    <a16:creationId xmlns:a16="http://schemas.microsoft.com/office/drawing/2014/main" xmlns="" id="{AC4BD090-778E-4BC0-BCA5-8F1CF9E31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16">
                <a:extLst>
                  <a:ext uri="{FF2B5EF4-FFF2-40B4-BE49-F238E27FC236}">
                    <a16:creationId xmlns:a16="http://schemas.microsoft.com/office/drawing/2014/main" xmlns="" id="{F4712A02-CEBB-4D4A-BF71-E5B152730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17">
                <a:extLst>
                  <a:ext uri="{FF2B5EF4-FFF2-40B4-BE49-F238E27FC236}">
                    <a16:creationId xmlns:a16="http://schemas.microsoft.com/office/drawing/2014/main" xmlns="" id="{B64CAFFD-B81F-4C66-AEE1-3280F8FDB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318">
                <a:extLst>
                  <a:ext uri="{FF2B5EF4-FFF2-40B4-BE49-F238E27FC236}">
                    <a16:creationId xmlns:a16="http://schemas.microsoft.com/office/drawing/2014/main" xmlns="" id="{2F026A45-223D-4083-9F29-8E689C4F6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319">
                <a:extLst>
                  <a:ext uri="{FF2B5EF4-FFF2-40B4-BE49-F238E27FC236}">
                    <a16:creationId xmlns:a16="http://schemas.microsoft.com/office/drawing/2014/main" xmlns="" id="{5EFA756D-B829-4B07-B234-2C44AF523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20">
                <a:extLst>
                  <a:ext uri="{FF2B5EF4-FFF2-40B4-BE49-F238E27FC236}">
                    <a16:creationId xmlns:a16="http://schemas.microsoft.com/office/drawing/2014/main" xmlns="" id="{A5BAF5D3-0E1D-43BC-BFC2-FB8BE9591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Rectangle 321">
                <a:extLst>
                  <a:ext uri="{FF2B5EF4-FFF2-40B4-BE49-F238E27FC236}">
                    <a16:creationId xmlns:a16="http://schemas.microsoft.com/office/drawing/2014/main" xmlns="" id="{9F2EEF01-8409-45E9-A484-C0D022A3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322">
                <a:extLst>
                  <a:ext uri="{FF2B5EF4-FFF2-40B4-BE49-F238E27FC236}">
                    <a16:creationId xmlns:a16="http://schemas.microsoft.com/office/drawing/2014/main" xmlns="" id="{53FF9BA4-49B5-4592-AC39-B498BB094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23">
                <a:extLst>
                  <a:ext uri="{FF2B5EF4-FFF2-40B4-BE49-F238E27FC236}">
                    <a16:creationId xmlns:a16="http://schemas.microsoft.com/office/drawing/2014/main" xmlns="" id="{7CCAB349-1EBF-4849-82CE-A1735525A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24">
                <a:extLst>
                  <a:ext uri="{FF2B5EF4-FFF2-40B4-BE49-F238E27FC236}">
                    <a16:creationId xmlns:a16="http://schemas.microsoft.com/office/drawing/2014/main" xmlns="" id="{7DCF1CE4-2B17-4758-8A39-E5F81F8E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325">
                <a:extLst>
                  <a:ext uri="{FF2B5EF4-FFF2-40B4-BE49-F238E27FC236}">
                    <a16:creationId xmlns:a16="http://schemas.microsoft.com/office/drawing/2014/main" xmlns="" id="{853A2F1C-C0C4-4029-8C30-4A3B70BE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1">
            <a:extLst>
              <a:ext uri="{FF2B5EF4-FFF2-40B4-BE49-F238E27FC236}">
                <a16:creationId xmlns:a16="http://schemas.microsoft.com/office/drawing/2014/main" xmlns="" id="{F7530B53-88AA-4402-A87D-37D10BD0434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37" name="Freeform 60">
              <a:extLst>
                <a:ext uri="{FF2B5EF4-FFF2-40B4-BE49-F238E27FC236}">
                  <a16:creationId xmlns:a16="http://schemas.microsoft.com/office/drawing/2014/main" xmlns="" id="{8E9BF330-CA2B-4602-A352-06580834E4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8">
              <a:extLst>
                <a:ext uri="{FF2B5EF4-FFF2-40B4-BE49-F238E27FC236}">
                  <a16:creationId xmlns:a16="http://schemas.microsoft.com/office/drawing/2014/main" xmlns="" id="{5F14B986-C616-439A-9A0A-EB3C630FE75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9" name="Rectangle 169">
                <a:extLst>
                  <a:ext uri="{FF2B5EF4-FFF2-40B4-BE49-F238E27FC236}">
                    <a16:creationId xmlns:a16="http://schemas.microsoft.com/office/drawing/2014/main" xmlns="" id="{235CC67B-3DF1-4561-B6F3-87AC10394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0">
                <a:extLst>
                  <a:ext uri="{FF2B5EF4-FFF2-40B4-BE49-F238E27FC236}">
                    <a16:creationId xmlns:a16="http://schemas.microsoft.com/office/drawing/2014/main" xmlns="" id="{CDF761E4-CADD-43BC-8001-9A5513C2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1">
                <a:extLst>
                  <a:ext uri="{FF2B5EF4-FFF2-40B4-BE49-F238E27FC236}">
                    <a16:creationId xmlns:a16="http://schemas.microsoft.com/office/drawing/2014/main" xmlns="" id="{32B30A05-BDBF-4967-BA5E-87EB0F33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72">
                <a:extLst>
                  <a:ext uri="{FF2B5EF4-FFF2-40B4-BE49-F238E27FC236}">
                    <a16:creationId xmlns:a16="http://schemas.microsoft.com/office/drawing/2014/main" xmlns="" id="{287D24D7-DB42-4CB6-8158-56515C5EC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73">
                <a:extLst>
                  <a:ext uri="{FF2B5EF4-FFF2-40B4-BE49-F238E27FC236}">
                    <a16:creationId xmlns:a16="http://schemas.microsoft.com/office/drawing/2014/main" xmlns="" id="{8C1B6352-6DF0-44FB-B7D9-E931615A3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74">
                <a:extLst>
                  <a:ext uri="{FF2B5EF4-FFF2-40B4-BE49-F238E27FC236}">
                    <a16:creationId xmlns:a16="http://schemas.microsoft.com/office/drawing/2014/main" xmlns="" id="{56850DCD-5148-4471-8A27-D596D9E47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75">
                <a:extLst>
                  <a:ext uri="{FF2B5EF4-FFF2-40B4-BE49-F238E27FC236}">
                    <a16:creationId xmlns:a16="http://schemas.microsoft.com/office/drawing/2014/main" xmlns="" id="{E05093E1-D506-4096-AD3A-BCFD3D447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6">
                <a:extLst>
                  <a:ext uri="{FF2B5EF4-FFF2-40B4-BE49-F238E27FC236}">
                    <a16:creationId xmlns:a16="http://schemas.microsoft.com/office/drawing/2014/main" xmlns="" id="{76408C8A-DC67-430C-A617-88C01CD75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7">
                <a:extLst>
                  <a:ext uri="{FF2B5EF4-FFF2-40B4-BE49-F238E27FC236}">
                    <a16:creationId xmlns:a16="http://schemas.microsoft.com/office/drawing/2014/main" xmlns="" id="{760EC544-38F9-4F9A-A0EF-AD9D1B000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78">
                <a:extLst>
                  <a:ext uri="{FF2B5EF4-FFF2-40B4-BE49-F238E27FC236}">
                    <a16:creationId xmlns:a16="http://schemas.microsoft.com/office/drawing/2014/main" xmlns="" id="{839C7A91-B6EF-486C-B843-14880B1BC29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179">
                <a:extLst>
                  <a:ext uri="{FF2B5EF4-FFF2-40B4-BE49-F238E27FC236}">
                    <a16:creationId xmlns:a16="http://schemas.microsoft.com/office/drawing/2014/main" xmlns="" id="{A441CB2E-C4BF-424A-9CC9-C5E6CB197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 userDrawn="1"/>
        </p:nvGrpSpPr>
        <p:grpSpPr>
          <a:xfrm>
            <a:off x="6016431" y="-23934"/>
            <a:ext cx="3062531" cy="400110"/>
            <a:chOff x="6016431" y="-23934"/>
            <a:chExt cx="3062531" cy="400110"/>
          </a:xfrm>
        </p:grpSpPr>
        <p:sp>
          <p:nvSpPr>
            <p:cNvPr id="51" name="文本框 1">
              <a:extLst>
                <a:ext uri="{FF2B5EF4-FFF2-40B4-BE49-F238E27FC236}">
                  <a16:creationId xmlns="" xmlns:a16="http://schemas.microsoft.com/office/drawing/2014/main" id="{E511BBA5-7A09-465E-9CA0-381B63BA94B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016431" y="-23934"/>
              <a:ext cx="22541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13.3 </a:t>
              </a:r>
              <a:r>
                <a:rPr lang="zh-CN" alt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等腰三角形</a:t>
              </a:r>
              <a:r>
                <a:rPr lang="en-US" altLang="zh-CN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2" name="图片 3">
              <a:extLst>
                <a:ext uri="{FF2B5EF4-FFF2-40B4-BE49-F238E27FC236}">
                  <a16:creationId xmlns="" xmlns:a16="http://schemas.microsoft.com/office/drawing/2014/main" id="{1C445303-4B17-4978-9D55-8B32923F300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974" y="8720"/>
              <a:ext cx="915988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6018643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71604D-03BF-41B3-97AC-7D44ACF5FE75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7330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2160292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57126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699213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28712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096508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592857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87700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608601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50541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DEE0747-7B17-42DE-9F3F-8D05145A3801}"/>
              </a:ext>
            </a:extLst>
          </p:cNvPr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903A5FDD-11AF-4E66-94B7-FD962E1FF5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858BB717-D7C5-439E-8E37-399590F4998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FEFD7F5C-D34A-4F69-9584-C355C57FA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9881D638-6E87-41DD-A2AD-E9AFE3E6A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72ABA2BE-E9ED-4701-B660-FA939BB38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94E08A5A-D90A-45B2-863E-BCD531689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FAE251CC-D98A-48F4-A95F-329D3387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0240D100-56F7-4221-8CDA-1667DF2B5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1B99F61F-2B02-4ADD-9D52-25CB59503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C0F7BF6C-2714-48E8-8788-4C967AA6AD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8AEED334-F78D-4586-B35B-305B7D84A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6BD26018-D8EE-4B98-82EB-89BD59787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4B122017-8270-4C7B-827E-143B87E2A48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AC4BD090-778E-4BC0-BCA5-8F1CF9E31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F4712A02-CEBB-4D4A-BF71-E5B152730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B64CAFFD-B81F-4C66-AEE1-3280F8FDB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2F026A45-223D-4083-9F29-8E689C4F6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5EFA756D-B829-4B07-B234-2C44AF523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A5BAF5D3-0E1D-43BC-BFC2-FB8BE9591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9F2EEF01-8409-45E9-A484-C0D022A3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53FF9BA4-49B5-4592-AC39-B498BB094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7CCAB349-1EBF-4849-82CE-A1735525A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7DCF1CE4-2B17-4758-8A39-E5F81F8E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853A2F1C-C0C4-4029-8C30-4A3B70BE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F7530B53-88AA-4402-A87D-37D10BD043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8E9BF330-CA2B-4602-A352-06580834E4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5F14B986-C616-439A-9A0A-EB3C630FE75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235CC67B-3DF1-4561-B6F3-87AC10394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CDF761E4-CADD-43BC-8001-9A5513C2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32B30A05-BDBF-4967-BA5E-87EB0F33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287D24D7-DB42-4CB6-8158-56515C5EC2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8C1B6352-6DF0-44FB-B7D9-E931615A3D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56850DCD-5148-4471-8A27-D596D9E47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E05093E1-D506-4096-AD3A-BCFD3D447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76408C8A-DC67-430C-A617-88C01CD75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760EC544-38F9-4F9A-A0EF-AD9D1B000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839C7A91-B6EF-486C-B843-14880B1BC29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A441CB2E-C4BF-424A-9CC9-C5E6CB197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85757" y="8720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5" r:id="rId2"/>
    <p:sldLayoutId id="2147484344" r:id="rId3"/>
    <p:sldLayoutId id="2147484342" r:id="rId4"/>
    <p:sldLayoutId id="2147484340" r:id="rId5"/>
    <p:sldLayoutId id="2147484395" r:id="rId6"/>
    <p:sldLayoutId id="2147484396" r:id="rId7"/>
    <p:sldLayoutId id="2147484339" r:id="rId8"/>
    <p:sldLayoutId id="2147484397" r:id="rId9"/>
    <p:sldLayoutId id="2147484398" r:id="rId10"/>
    <p:sldLayoutId id="2147484335" r:id="rId11"/>
    <p:sldLayoutId id="2147484399" r:id="rId12"/>
    <p:sldLayoutId id="2147484400" r:id="rId13"/>
    <p:sldLayoutId id="2147484401" r:id="rId14"/>
    <p:sldLayoutId id="2147484402" r:id="rId15"/>
    <p:sldLayoutId id="2147484403" r:id="rId16"/>
    <p:sldLayoutId id="2147484404" r:id="rId17"/>
    <p:sldLayoutId id="2147484421" r:id="rId18"/>
    <p:sldLayoutId id="2147484449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1387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6.jpeg"/><Relationship Id="rId4" Type="http://schemas.openxmlformats.org/officeDocument/2006/relationships/image" Target="../media/image35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.png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9.wmf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31561;&#33136;&#19977;&#35282;&#24418;&#65288;1&#65289;/2.swf" TargetMode="External"/><Relationship Id="rId2" Type="http://schemas.openxmlformats.org/officeDocument/2006/relationships/hyperlink" Target="file:///C:\Documents%20and%20Settings\Administrator\&#26700;&#38754;\&#31561;&#33136;&#19977;&#35282;&#24418;\2.swf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48AC4EC3-45FD-4E15-A4BD-12D019BD2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C2FE3BED-14CC-411F-B0EA-DBA6ADBB5DBD}"/>
              </a:ext>
            </a:extLst>
          </p:cNvPr>
          <p:cNvSpPr txBox="1"/>
          <p:nvPr/>
        </p:nvSpPr>
        <p:spPr>
          <a:xfrm>
            <a:off x="470535" y="1127125"/>
            <a:ext cx="8380730" cy="210057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13.3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等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腰三角形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13.3.1 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等腰三角形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4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" y="2479082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416550" y="581595"/>
            <a:ext cx="1246187" cy="1639160"/>
            <a:chOff x="1408113" y="809771"/>
            <a:chExt cx="1246187" cy="1639160"/>
          </a:xfrm>
        </p:grpSpPr>
        <p:sp>
          <p:nvSpPr>
            <p:cNvPr id="12290" name="Rectangle 5">
              <a:extLst>
                <a:ext uri="{FF2B5EF4-FFF2-40B4-BE49-F238E27FC236}">
                  <a16:creationId xmlns:a16="http://schemas.microsoft.com/office/drawing/2014/main" xmlns="" id="{A1A91D31-F7F6-4D60-B3EE-E07C07B70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638" y="809771"/>
              <a:ext cx="90488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12291" name="Rectangle 6">
              <a:extLst>
                <a:ext uri="{FF2B5EF4-FFF2-40B4-BE49-F238E27FC236}">
                  <a16:creationId xmlns:a16="http://schemas.microsoft.com/office/drawing/2014/main" xmlns="" id="{8BD9E023-850C-4274-BD9A-1AC194324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8113" y="2125663"/>
              <a:ext cx="8890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12292" name="Rectangle 7">
              <a:extLst>
                <a:ext uri="{FF2B5EF4-FFF2-40B4-BE49-F238E27FC236}">
                  <a16:creationId xmlns:a16="http://schemas.microsoft.com/office/drawing/2014/main" xmlns="" id="{EAC43C40-DD16-4C85-B7DB-4FF1EB35C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3813" y="2125081"/>
              <a:ext cx="90487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12293" name="AutoShape 8">
              <a:extLst>
                <a:ext uri="{FF2B5EF4-FFF2-40B4-BE49-F238E27FC236}">
                  <a16:creationId xmlns:a16="http://schemas.microsoft.com/office/drawing/2014/main" xmlns="" id="{04904764-16D5-4CD8-A3F0-655B6E89F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788" y="1135063"/>
              <a:ext cx="901700" cy="105568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420" name="Text Box 12">
            <a:extLst>
              <a:ext uri="{FF2B5EF4-FFF2-40B4-BE49-F238E27FC236}">
                <a16:creationId xmlns:a16="http://schemas.microsoft.com/office/drawing/2014/main" xmlns="" id="{EB0303EE-6250-46FD-B17B-C2BD085E1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1090929"/>
            <a:ext cx="416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已知：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  <a:sym typeface="Wingdings 3" panose="05000000000000000000" pitchFamily="82" charset="2"/>
              </a:rPr>
              <a:t>ABC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 3" panose="05000000000000000000" pitchFamily="82" charset="2"/>
              </a:rPr>
              <a:t>中</a:t>
            </a:r>
            <a:r>
              <a:rPr lang="zh-CN" altLang="en-US" sz="2400" b="1" dirty="0">
                <a:latin typeface="+mn-lt"/>
                <a:sym typeface="Wingdings 3" panose="05000000000000000000" pitchFamily="82" charset="2"/>
              </a:rPr>
              <a:t>，</a:t>
            </a:r>
            <a:r>
              <a:rPr lang="en-US" altLang="zh-CN" sz="2400" b="1" i="1" dirty="0">
                <a:latin typeface="+mn-lt"/>
                <a:sym typeface="Wingdings 3" panose="05000000000000000000" pitchFamily="82" charset="2"/>
              </a:rPr>
              <a:t>AB</a:t>
            </a:r>
            <a:r>
              <a:rPr lang="en-US" altLang="zh-CN" sz="2400" b="1" dirty="0">
                <a:latin typeface="+mn-lt"/>
                <a:sym typeface="Wingdings 3" panose="05000000000000000000" pitchFamily="82" charset="2"/>
              </a:rPr>
              <a:t>=</a:t>
            </a:r>
            <a:r>
              <a:rPr lang="en-US" altLang="zh-CN" sz="2400" b="1" i="1" dirty="0">
                <a:latin typeface="+mn-lt"/>
                <a:sym typeface="Wingdings 3" panose="05000000000000000000" pitchFamily="82" charset="2"/>
              </a:rPr>
              <a:t>AC</a:t>
            </a:r>
            <a:r>
              <a:rPr lang="en-US" altLang="zh-CN" sz="2400" b="1" dirty="0">
                <a:latin typeface="+mn-lt"/>
                <a:sym typeface="Wingdings 3" panose="05000000000000000000" pitchFamily="82" charset="2"/>
              </a:rPr>
              <a:t>,</a:t>
            </a:r>
          </a:p>
        </p:txBody>
      </p:sp>
      <p:sp>
        <p:nvSpPr>
          <p:cNvPr id="17421" name="Text Box 13">
            <a:extLst>
              <a:ext uri="{FF2B5EF4-FFF2-40B4-BE49-F238E27FC236}">
                <a16:creationId xmlns:a16="http://schemas.microsoft.com/office/drawing/2014/main" xmlns="" id="{F922FE80-C69A-4AAB-BA9A-5F643E548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" y="1616392"/>
            <a:ext cx="3571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求证：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  <a:sym typeface="Symbol" panose="05050102010706020507" pitchFamily="82" charset="2"/>
              </a:rPr>
              <a:t>B</a:t>
            </a:r>
            <a:r>
              <a:rPr lang="en-US" altLang="zh-CN" sz="2400" b="1" dirty="0">
                <a:latin typeface="+mn-lt"/>
                <a:sym typeface="Symbol" panose="05050102010706020507" pitchFamily="82" charset="2"/>
              </a:rPr>
              <a:t>=</a:t>
            </a:r>
            <a:r>
              <a:rPr lang="en-US" altLang="zh-CN" sz="2400" b="1" i="1" dirty="0">
                <a:latin typeface="+mn-lt"/>
                <a:sym typeface="Symbol" panose="05050102010706020507" pitchFamily="82" charset="2"/>
              </a:rPr>
              <a:t>C</a:t>
            </a:r>
            <a:r>
              <a:rPr lang="en-US" altLang="zh-CN" sz="2400" b="1" dirty="0">
                <a:latin typeface="+mn-lt"/>
                <a:sym typeface="Symbol" panose="05050102010706020507" pitchFamily="82" charset="2"/>
              </a:rPr>
              <a:t>.</a:t>
            </a:r>
          </a:p>
        </p:txBody>
      </p:sp>
      <p:sp>
        <p:nvSpPr>
          <p:cNvPr id="17423" name="Text Box 15">
            <a:extLst>
              <a:ext uri="{FF2B5EF4-FFF2-40B4-BE49-F238E27FC236}">
                <a16:creationId xmlns:a16="http://schemas.microsoft.com/office/drawing/2014/main" xmlns="" id="{188F9E84-5947-4641-B326-A50B4CBD4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645" y="3791949"/>
            <a:ext cx="533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如何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构造两个全等的三角形？</a:t>
            </a:r>
          </a:p>
        </p:txBody>
      </p:sp>
      <p:sp>
        <p:nvSpPr>
          <p:cNvPr id="67589" name="Rectangle 11">
            <a:extLst>
              <a:ext uri="{FF2B5EF4-FFF2-40B4-BE49-F238E27FC236}">
                <a16:creationId xmlns:a16="http://schemas.microsoft.com/office/drawing/2014/main" xmlns="" id="{6C314367-25C6-43E4-94F7-97321CCECC49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02268" y="536576"/>
            <a:ext cx="6070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等腰三角形的两个底角相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等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68620" name="图片 55312" descr="2889216216">
            <a:extLst>
              <a:ext uri="{FF2B5EF4-FFF2-40B4-BE49-F238E27FC236}">
                <a16:creationId xmlns:a16="http://schemas.microsoft.com/office/drawing/2014/main" xmlns="" id="{17204DBF-AB7D-46AF-AADB-10651498A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54" y="3468151"/>
            <a:ext cx="221456" cy="37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5317">
            <a:extLst>
              <a:ext uri="{FF2B5EF4-FFF2-40B4-BE49-F238E27FC236}">
                <a16:creationId xmlns:a16="http://schemas.microsoft.com/office/drawing/2014/main" xmlns="" id="{51D97FF4-EBAA-48D8-BD54-0C3B918F2102}"/>
              </a:ext>
            </a:extLst>
          </p:cNvPr>
          <p:cNvGrpSpPr>
            <a:grpSpLocks/>
          </p:cNvGrpSpPr>
          <p:nvPr/>
        </p:nvGrpSpPr>
        <p:grpSpPr bwMode="auto">
          <a:xfrm>
            <a:off x="7307264" y="2690780"/>
            <a:ext cx="1111247" cy="1795462"/>
            <a:chOff x="3635" y="2390"/>
            <a:chExt cx="933" cy="1507"/>
          </a:xfrm>
        </p:grpSpPr>
        <p:pic>
          <p:nvPicPr>
            <p:cNvPr id="68623" name="图片 55306" descr="小孩">
              <a:extLst>
                <a:ext uri="{FF2B5EF4-FFF2-40B4-BE49-F238E27FC236}">
                  <a16:creationId xmlns:a16="http://schemas.microsoft.com/office/drawing/2014/main" xmlns="" id="{DBEDAF20-9298-47D3-91C8-CCCFD1355A4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86" t="-2799" r="410" b="2799"/>
            <a:stretch/>
          </p:blipFill>
          <p:spPr bwMode="auto">
            <a:xfrm>
              <a:off x="3643" y="2390"/>
              <a:ext cx="925" cy="1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24" name="图片 55308" descr="2889216216">
              <a:extLst>
                <a:ext uri="{FF2B5EF4-FFF2-40B4-BE49-F238E27FC236}">
                  <a16:creationId xmlns:a16="http://schemas.microsoft.com/office/drawing/2014/main" xmlns="" id="{8820D93E-D0B8-440B-873E-779135137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" y="2976"/>
              <a:ext cx="13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6" name="云形标注 3">
            <a:extLst>
              <a:ext uri="{FF2B5EF4-FFF2-40B4-BE49-F238E27FC236}">
                <a16:creationId xmlns:a16="http://schemas.microsoft.com/office/drawing/2014/main" xmlns="" id="{3A46C7FE-3D89-4649-94BA-386A75545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7113" y="2330450"/>
            <a:ext cx="2405062" cy="977900"/>
          </a:xfrm>
          <a:prstGeom prst="cloudCallout">
            <a:avLst>
              <a:gd name="adj1" fmla="val 51148"/>
              <a:gd name="adj2" fmla="val 4104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如何证明两个角相等呢？</a:t>
            </a:r>
          </a:p>
        </p:txBody>
      </p:sp>
      <p:sp>
        <p:nvSpPr>
          <p:cNvPr id="12307" name="圆角矩形标注 4">
            <a:extLst>
              <a:ext uri="{FF2B5EF4-FFF2-40B4-BE49-F238E27FC236}">
                <a16:creationId xmlns:a16="http://schemas.microsoft.com/office/drawing/2014/main" xmlns="" id="{F7F1D017-37A5-46EC-8473-65D659A61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414587"/>
            <a:ext cx="2242165" cy="1053564"/>
          </a:xfrm>
          <a:prstGeom prst="wedgeRoundRectCallout">
            <a:avLst>
              <a:gd name="adj1" fmla="val -69750"/>
              <a:gd name="adj2" fmla="val -2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可以运用全等三角形的性质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对应角相等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  <p:bldP spid="17421" grpId="0"/>
      <p:bldP spid="12306" grpId="0" bldLvl="0" animBg="1"/>
      <p:bldP spid="123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3">
            <a:extLst>
              <a:ext uri="{FF2B5EF4-FFF2-40B4-BE49-F238E27FC236}">
                <a16:creationId xmlns:a16="http://schemas.microsoft.com/office/drawing/2014/main" xmlns="" id="{546D0528-DC44-4896-949E-72D082CE6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3" y="863601"/>
            <a:ext cx="4832350" cy="80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已知： 如图，在△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求证：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69634" name="Group 4">
            <a:extLst>
              <a:ext uri="{FF2B5EF4-FFF2-40B4-BE49-F238E27FC236}">
                <a16:creationId xmlns:a16="http://schemas.microsoft.com/office/drawing/2014/main" xmlns="" id="{9D1F7F9A-5715-4058-9FCD-EC2C76024EBE}"/>
              </a:ext>
            </a:extLst>
          </p:cNvPr>
          <p:cNvGrpSpPr>
            <a:grpSpLocks/>
          </p:cNvGrpSpPr>
          <p:nvPr/>
        </p:nvGrpSpPr>
        <p:grpSpPr bwMode="auto">
          <a:xfrm>
            <a:off x="4866085" y="1407900"/>
            <a:ext cx="1676400" cy="2247470"/>
            <a:chOff x="3" y="-94"/>
            <a:chExt cx="1408" cy="1941"/>
          </a:xfrm>
        </p:grpSpPr>
        <p:sp>
          <p:nvSpPr>
            <p:cNvPr id="69635" name="AutoShape 5">
              <a:extLst>
                <a:ext uri="{FF2B5EF4-FFF2-40B4-BE49-F238E27FC236}">
                  <a16:creationId xmlns:a16="http://schemas.microsoft.com/office/drawing/2014/main" xmlns="" id="{23AA4BB0-90DF-4203-8ECF-FEB975836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" y="240"/>
              <a:ext cx="960" cy="1317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636" name="Text Box 6">
              <a:extLst>
                <a:ext uri="{FF2B5EF4-FFF2-40B4-BE49-F238E27FC236}">
                  <a16:creationId xmlns:a16="http://schemas.microsoft.com/office/drawing/2014/main" xmlns="" id="{371E12E6-3FA8-4C3B-BAF5-6689407A36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9637" name="Text Box 7">
              <a:extLst>
                <a:ext uri="{FF2B5EF4-FFF2-40B4-BE49-F238E27FC236}">
                  <a16:creationId xmlns:a16="http://schemas.microsoft.com/office/drawing/2014/main" xmlns="" id="{39D8DC08-E22C-404D-8A19-F30967A117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9638" name="Text Box 8">
              <a:extLst>
                <a:ext uri="{FF2B5EF4-FFF2-40B4-BE49-F238E27FC236}">
                  <a16:creationId xmlns:a16="http://schemas.microsoft.com/office/drawing/2014/main" xmlns="" id="{FF8F5AD2-6346-4CAB-93BD-CA4A56E4E8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" y="1488"/>
              <a:ext cx="303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18442" name="Line 10">
            <a:extLst>
              <a:ext uri="{FF2B5EF4-FFF2-40B4-BE49-F238E27FC236}">
                <a16:creationId xmlns:a16="http://schemas.microsoft.com/office/drawing/2014/main" xmlns="" id="{08AE45B2-376B-4AC4-B189-55C5D2A586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2535" y="1785725"/>
            <a:ext cx="0" cy="1512887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8443" name="Text Box 11">
            <a:extLst>
              <a:ext uri="{FF2B5EF4-FFF2-40B4-BE49-F238E27FC236}">
                <a16:creationId xmlns:a16="http://schemas.microsoft.com/office/drawing/2014/main" xmlns="" id="{F81C3B43-6A54-4632-A4C2-407668E1F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5535" y="3260512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69641" name="Text Box 12">
            <a:extLst>
              <a:ext uri="{FF2B5EF4-FFF2-40B4-BE49-F238E27FC236}">
                <a16:creationId xmlns:a16="http://schemas.microsoft.com/office/drawing/2014/main" xmlns="" id="{B2C1F9B3-3779-4A9D-8408-630742D8D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1639888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18445" name="Text Box 13">
            <a:extLst>
              <a:ext uri="{FF2B5EF4-FFF2-40B4-BE49-F238E27FC236}">
                <a16:creationId xmlns:a16="http://schemas.microsoft.com/office/drawing/2014/main" xmlns="" id="{E43AEAF0-D875-4241-AE01-BA9D03AB8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713" y="1639888"/>
            <a:ext cx="365660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作底边的中线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则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18446" name="Text Box 14">
            <a:extLst>
              <a:ext uri="{FF2B5EF4-FFF2-40B4-BE49-F238E27FC236}">
                <a16:creationId xmlns:a16="http://schemas.microsoft.com/office/drawing/2014/main" xmlns="" id="{68E11643-8736-4E92-9457-ADE2022B1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938" y="2778125"/>
            <a:ext cx="25490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18447" name="Text Box 15">
            <a:extLst>
              <a:ext uri="{FF2B5EF4-FFF2-40B4-BE49-F238E27FC236}">
                <a16:creationId xmlns:a16="http://schemas.microsoft.com/office/drawing/2014/main" xmlns="" id="{216FF538-6DF7-4389-A105-8B8EC0F89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8938" y="3103563"/>
            <a:ext cx="25106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已作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18448" name="Text Box 16">
            <a:extLst>
              <a:ext uri="{FF2B5EF4-FFF2-40B4-BE49-F238E27FC236}">
                <a16:creationId xmlns:a16="http://schemas.microsoft.com/office/drawing/2014/main" xmlns="" id="{B80B875B-C3C8-4BCD-8096-182784430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3538" y="3446463"/>
            <a:ext cx="25763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18449" name="Rectangle 17">
            <a:extLst>
              <a:ext uri="{FF2B5EF4-FFF2-40B4-BE49-F238E27FC236}">
                <a16:creationId xmlns:a16="http://schemas.microsoft.com/office/drawing/2014/main" xmlns="" id="{61A27DC8-F79E-4995-9EF1-51570F155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29" y="3861961"/>
            <a:ext cx="32816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(SSS).</a:t>
            </a:r>
          </a:p>
        </p:txBody>
      </p:sp>
      <p:sp>
        <p:nvSpPr>
          <p:cNvPr id="18450" name="Text Box 18">
            <a:extLst>
              <a:ext uri="{FF2B5EF4-FFF2-40B4-BE49-F238E27FC236}">
                <a16:creationId xmlns:a16="http://schemas.microsoft.com/office/drawing/2014/main" xmlns="" id="{F0D4D1F1-28F3-40A3-B017-21B73C899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499" y="4237038"/>
            <a:ext cx="51010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∴ 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 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+mn-lt"/>
              </a:rPr>
              <a:t>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全等三角形的对应角相等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).</a:t>
            </a:r>
          </a:p>
        </p:txBody>
      </p:sp>
      <p:sp>
        <p:nvSpPr>
          <p:cNvPr id="18451" name="AutoShape 19">
            <a:extLst>
              <a:ext uri="{FF2B5EF4-FFF2-40B4-BE49-F238E27FC236}">
                <a16:creationId xmlns:a16="http://schemas.microsoft.com/office/drawing/2014/main" xmlns="" id="{D07C2F62-0199-4C12-83AA-E0D2E7DDE8E8}"/>
              </a:ext>
            </a:extLst>
          </p:cNvPr>
          <p:cNvSpPr>
            <a:spLocks/>
          </p:cNvSpPr>
          <p:nvPr/>
        </p:nvSpPr>
        <p:spPr bwMode="auto">
          <a:xfrm>
            <a:off x="1550988" y="2941638"/>
            <a:ext cx="114300" cy="742950"/>
          </a:xfrm>
          <a:prstGeom prst="leftBrace">
            <a:avLst>
              <a:gd name="adj1" fmla="val 5380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100" b="1">
              <a:latin typeface="+mn-lt"/>
            </a:endParaRPr>
          </a:p>
        </p:txBody>
      </p:sp>
      <p:sp>
        <p:nvSpPr>
          <p:cNvPr id="18452" name="Rectangle 20">
            <a:extLst>
              <a:ext uri="{FF2B5EF4-FFF2-40B4-BE49-F238E27FC236}">
                <a16:creationId xmlns:a16="http://schemas.microsoft.com/office/drawing/2014/main" xmlns="" id="{9C9BEC07-FDC6-4E24-9922-E612A1FF4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9" y="2419350"/>
            <a:ext cx="26452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</a:p>
        </p:txBody>
      </p:sp>
      <p:sp>
        <p:nvSpPr>
          <p:cNvPr id="14354" name="Text Box 21">
            <a:extLst>
              <a:ext uri="{FF2B5EF4-FFF2-40B4-BE49-F238E27FC236}">
                <a16:creationId xmlns:a16="http://schemas.microsoft.com/office/drawing/2014/main" xmlns="" id="{A44EC623-3E57-4C22-AADB-A25E1AF81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460" y="479425"/>
            <a:ext cx="330090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方法一：</a:t>
            </a:r>
            <a:r>
              <a:rPr lang="zh-CN" altLang="en-US" sz="2100" b="1" dirty="0">
                <a:latin typeface="宋体" pitchFamily="2" charset="-122"/>
              </a:rPr>
              <a:t>作底边上的中</a:t>
            </a:r>
            <a:r>
              <a:rPr lang="zh-CN" altLang="en-US" sz="2100" b="1" dirty="0" smtClean="0">
                <a:latin typeface="宋体" pitchFamily="2" charset="-122"/>
              </a:rPr>
              <a:t>线</a:t>
            </a:r>
            <a:r>
              <a:rPr lang="en-US" altLang="zh-CN" sz="2100" b="1" dirty="0" smtClean="0">
                <a:latin typeface="宋体" pitchFamily="2" charset="-122"/>
              </a:rPr>
              <a:t>.</a:t>
            </a:r>
            <a:endParaRPr lang="zh-CN" altLang="en-US" sz="2100" b="1" dirty="0">
              <a:latin typeface="宋体" pitchFamily="2" charset="-122"/>
            </a:endParaRPr>
          </a:p>
        </p:txBody>
      </p:sp>
      <p:sp>
        <p:nvSpPr>
          <p:cNvPr id="14355" name="云形标注 1">
            <a:extLst>
              <a:ext uri="{FF2B5EF4-FFF2-40B4-BE49-F238E27FC236}">
                <a16:creationId xmlns:a16="http://schemas.microsoft.com/office/drawing/2014/main" xmlns="" id="{98FF63E2-9BCE-4E84-BDC3-4BDC70922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6201" y="1123156"/>
            <a:ext cx="2223277" cy="1296194"/>
          </a:xfrm>
          <a:prstGeom prst="cloudCallout">
            <a:avLst>
              <a:gd name="adj1" fmla="val -108587"/>
              <a:gd name="adj2" fmla="val -7410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还有其他的证法吗？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  <p:bldP spid="69641" grpId="0"/>
      <p:bldP spid="18445" grpId="0"/>
      <p:bldP spid="18446" grpId="0"/>
      <p:bldP spid="18447" grpId="0"/>
      <p:bldP spid="18448" grpId="0"/>
      <p:bldP spid="18449" grpId="0"/>
      <p:bldP spid="18450" grpId="0"/>
      <p:bldP spid="18451" grpId="0" bldLvl="0" animBg="1"/>
      <p:bldP spid="18452" grpId="0"/>
      <p:bldP spid="1435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xmlns="" id="{A68E7E11-D9D8-40AE-8D8D-85674D1EE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004" y="921381"/>
            <a:ext cx="463550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已知： 如图，在△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求证：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70658" name="Group 3">
            <a:extLst>
              <a:ext uri="{FF2B5EF4-FFF2-40B4-BE49-F238E27FC236}">
                <a16:creationId xmlns:a16="http://schemas.microsoft.com/office/drawing/2014/main" xmlns="" id="{4A2C465B-F601-4AB2-ABFA-EC300513CA66}"/>
              </a:ext>
            </a:extLst>
          </p:cNvPr>
          <p:cNvGrpSpPr>
            <a:grpSpLocks/>
          </p:cNvGrpSpPr>
          <p:nvPr/>
        </p:nvGrpSpPr>
        <p:grpSpPr bwMode="auto">
          <a:xfrm>
            <a:off x="5775325" y="1277938"/>
            <a:ext cx="1683146" cy="2245882"/>
            <a:chOff x="0" y="-94"/>
            <a:chExt cx="1414" cy="1941"/>
          </a:xfrm>
        </p:grpSpPr>
        <p:sp>
          <p:nvSpPr>
            <p:cNvPr id="70659" name="AutoShape 4">
              <a:extLst>
                <a:ext uri="{FF2B5EF4-FFF2-40B4-BE49-F238E27FC236}">
                  <a16:creationId xmlns:a16="http://schemas.microsoft.com/office/drawing/2014/main" xmlns="" id="{1B9CC8B6-C73D-4409-98FE-9580267BA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" y="240"/>
              <a:ext cx="960" cy="1313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0660" name="Text Box 5">
              <a:extLst>
                <a:ext uri="{FF2B5EF4-FFF2-40B4-BE49-F238E27FC236}">
                  <a16:creationId xmlns:a16="http://schemas.microsoft.com/office/drawing/2014/main" xmlns="" id="{46178161-9BF8-476D-BE89-45FBC6CF2F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0661" name="Text Box 6">
              <a:extLst>
                <a:ext uri="{FF2B5EF4-FFF2-40B4-BE49-F238E27FC236}">
                  <a16:creationId xmlns:a16="http://schemas.microsoft.com/office/drawing/2014/main" xmlns="" id="{55757A16-955E-4F8A-B3B9-ADE19E589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70662" name="Text Box 7">
              <a:extLst>
                <a:ext uri="{FF2B5EF4-FFF2-40B4-BE49-F238E27FC236}">
                  <a16:creationId xmlns:a16="http://schemas.microsoft.com/office/drawing/2014/main" xmlns="" id="{212303BE-F7C1-4D8E-B6C9-3A1AA51C76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19465" name="Line 9">
            <a:extLst>
              <a:ext uri="{FF2B5EF4-FFF2-40B4-BE49-F238E27FC236}">
                <a16:creationId xmlns:a16="http://schemas.microsoft.com/office/drawing/2014/main" xmlns="" id="{19392283-6534-44E1-B11C-286A7CC995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579997" y="1672340"/>
            <a:ext cx="0" cy="1511300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 Box 10">
            <a:extLst>
              <a:ext uri="{FF2B5EF4-FFF2-40B4-BE49-F238E27FC236}">
                <a16:creationId xmlns:a16="http://schemas.microsoft.com/office/drawing/2014/main" xmlns="" id="{CFBC7347-3C9A-4081-B268-A43A11A1B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9294" y="3143566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70665" name="Text Box 11">
            <a:extLst>
              <a:ext uri="{FF2B5EF4-FFF2-40B4-BE49-F238E27FC236}">
                <a16:creationId xmlns:a16="http://schemas.microsoft.com/office/drawing/2014/main" xmlns="" id="{4E1CB65D-1C3D-4B87-B8A7-F2A030665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242" y="1719894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19468" name="Text Box 12">
            <a:extLst>
              <a:ext uri="{FF2B5EF4-FFF2-40B4-BE49-F238E27FC236}">
                <a16:creationId xmlns:a16="http://schemas.microsoft.com/office/drawing/2014/main" xmlns="" id="{36B17391-1E16-4529-AB7D-B7A01AF7F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1329" y="1713544"/>
            <a:ext cx="41036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</a:rPr>
              <a:t>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作顶角的平分线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zh-CN" altLang="en-US" sz="2100" b="1" dirty="0">
                <a:latin typeface="+mn-lt"/>
              </a:rPr>
              <a:t>，</a:t>
            </a: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BAD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sp>
        <p:nvSpPr>
          <p:cNvPr id="19469" name="Text Box 13">
            <a:extLst>
              <a:ext uri="{FF2B5EF4-FFF2-40B4-BE49-F238E27FC236}">
                <a16:creationId xmlns:a16="http://schemas.microsoft.com/office/drawing/2014/main" xmlns="" id="{AFD7BF4E-EAD0-471A-8B60-96D9C42B4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542" y="2754944"/>
            <a:ext cx="24144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</a:p>
        </p:txBody>
      </p:sp>
      <p:sp>
        <p:nvSpPr>
          <p:cNvPr id="19470" name="Text Box 14">
            <a:extLst>
              <a:ext uri="{FF2B5EF4-FFF2-40B4-BE49-F238E27FC236}">
                <a16:creationId xmlns:a16="http://schemas.microsoft.com/office/drawing/2014/main" xmlns="" id="{5072867C-7B35-45CC-866D-17477F6BF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542" y="3074031"/>
            <a:ext cx="3207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已作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</a:p>
        </p:txBody>
      </p:sp>
      <p:sp>
        <p:nvSpPr>
          <p:cNvPr id="19471" name="Text Box 15">
            <a:extLst>
              <a:ext uri="{FF2B5EF4-FFF2-40B4-BE49-F238E27FC236}">
                <a16:creationId xmlns:a16="http://schemas.microsoft.com/office/drawing/2014/main" xmlns="" id="{4375FFFD-9A8F-48EF-9446-4FCA13990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142" y="3423281"/>
            <a:ext cx="25106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), </a:t>
            </a:r>
          </a:p>
        </p:txBody>
      </p:sp>
      <p:sp>
        <p:nvSpPr>
          <p:cNvPr id="19472" name="Rectangle 16">
            <a:extLst>
              <a:ext uri="{FF2B5EF4-FFF2-40B4-BE49-F238E27FC236}">
                <a16:creationId xmlns:a16="http://schemas.microsoft.com/office/drawing/2014/main" xmlns="" id="{7473C85F-15AA-4340-9A61-D66C71820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517" y="3782056"/>
            <a:ext cx="34163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(SAS).</a:t>
            </a:r>
          </a:p>
        </p:txBody>
      </p:sp>
      <p:sp>
        <p:nvSpPr>
          <p:cNvPr id="19473" name="Text Box 17">
            <a:extLst>
              <a:ext uri="{FF2B5EF4-FFF2-40B4-BE49-F238E27FC236}">
                <a16:creationId xmlns:a16="http://schemas.microsoft.com/office/drawing/2014/main" xmlns="" id="{CDB4733A-EF72-43AE-9737-65776CBAE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705" y="4159881"/>
            <a:ext cx="51010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∴ 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 ∠</a:t>
            </a:r>
            <a:r>
              <a:rPr lang="en-US" altLang="zh-CN" sz="2100" b="1" i="1" dirty="0">
                <a:latin typeface="+mn-lt"/>
              </a:rPr>
              <a:t>C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全等三角形的对应角相等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).</a:t>
            </a:r>
          </a:p>
        </p:txBody>
      </p:sp>
      <p:sp>
        <p:nvSpPr>
          <p:cNvPr id="19474" name="AutoShape 18">
            <a:extLst>
              <a:ext uri="{FF2B5EF4-FFF2-40B4-BE49-F238E27FC236}">
                <a16:creationId xmlns:a16="http://schemas.microsoft.com/office/drawing/2014/main" xmlns="" id="{ED03F852-1BA9-4064-BDAF-C26B7A82983F}"/>
              </a:ext>
            </a:extLst>
          </p:cNvPr>
          <p:cNvSpPr>
            <a:spLocks/>
          </p:cNvSpPr>
          <p:nvPr/>
        </p:nvSpPr>
        <p:spPr bwMode="auto">
          <a:xfrm>
            <a:off x="1582592" y="2918456"/>
            <a:ext cx="114300" cy="742950"/>
          </a:xfrm>
          <a:prstGeom prst="leftBrace">
            <a:avLst>
              <a:gd name="adj1" fmla="val 5380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100" b="1">
              <a:latin typeface="+mn-lt"/>
            </a:endParaRPr>
          </a:p>
        </p:txBody>
      </p:sp>
      <p:sp>
        <p:nvSpPr>
          <p:cNvPr id="15377" name="Text Box 19">
            <a:extLst>
              <a:ext uri="{FF2B5EF4-FFF2-40B4-BE49-F238E27FC236}">
                <a16:creationId xmlns:a16="http://schemas.microsoft.com/office/drawing/2014/main" xmlns="" id="{AD5360A1-8398-436D-8A22-3C98EFA83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683" y="478154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方法二：</a:t>
            </a:r>
            <a:r>
              <a:rPr lang="zh-CN" altLang="en-US" sz="2100" b="1" dirty="0">
                <a:latin typeface="宋体" pitchFamily="2" charset="-122"/>
              </a:rPr>
              <a:t>作顶角的平分线</a:t>
            </a:r>
          </a:p>
        </p:txBody>
      </p:sp>
      <p:sp>
        <p:nvSpPr>
          <p:cNvPr id="19476" name="Rectangle 20">
            <a:extLst>
              <a:ext uri="{FF2B5EF4-FFF2-40B4-BE49-F238E27FC236}">
                <a16:creationId xmlns:a16="http://schemas.microsoft.com/office/drawing/2014/main" xmlns="" id="{AFABB227-F16D-4B00-86DA-C1EDAACCE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2592" y="2377119"/>
            <a:ext cx="26452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BAD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70665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 bldLvl="0" animBg="1"/>
      <p:bldP spid="194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9" name="Text Box 15">
            <a:extLst>
              <a:ext uri="{FF2B5EF4-FFF2-40B4-BE49-F238E27FC236}">
                <a16:creationId xmlns:a16="http://schemas.microsoft.com/office/drawing/2014/main" xmlns="" id="{DB882029-7A3E-42B6-BEC9-58C4E87D1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07" y="549271"/>
            <a:ext cx="8418831" cy="148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由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≌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，除了可以得到∠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 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之外，你还可以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得到哪些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相等的线段和相等的角？和你的同伴交流一下，看看你有什么新的发现？                               </a:t>
            </a:r>
            <a:r>
              <a:rPr lang="zh-CN" altLang="en-US" sz="2400" b="1" dirty="0">
                <a:solidFill>
                  <a:srgbClr val="000099"/>
                </a:solidFill>
                <a:latin typeface="+mn-lt"/>
                <a:ea typeface="楷体" pitchFamily="49" charset="-122"/>
              </a:rPr>
              <a:t>                                                                                                        </a:t>
            </a:r>
          </a:p>
        </p:txBody>
      </p:sp>
      <p:sp>
        <p:nvSpPr>
          <p:cNvPr id="3" name="Text Box 15">
            <a:extLst>
              <a:ext uri="{FF2B5EF4-FFF2-40B4-BE49-F238E27FC236}">
                <a16:creationId xmlns:a16="http://schemas.microsoft.com/office/drawing/2014/main" xmlns="" id="{DABF5F26-66E5-409F-BF6D-71958D5FA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1981165"/>
            <a:ext cx="57912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zh-CN" altLang="zh-CN" sz="2100" b="1" i="1" dirty="0">
                <a:latin typeface="+mn-lt"/>
              </a:rPr>
              <a:t>BAD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zh-CN" altLang="zh-CN" sz="2100" b="1" dirty="0">
                <a:latin typeface="+mn-lt"/>
              </a:rPr>
              <a:t>△</a:t>
            </a:r>
            <a:r>
              <a:rPr lang="zh-CN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由全等三角形的性质易得</a:t>
            </a:r>
            <a:r>
              <a:rPr lang="zh-CN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D,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CAD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 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是等腰△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底边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上的中线、顶角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的角平分线、底边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上的高线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                                                                                 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C8C74056-45A2-461F-9C7C-67993B1DDDD3}"/>
              </a:ext>
            </a:extLst>
          </p:cNvPr>
          <p:cNvGrpSpPr>
            <a:grpSpLocks/>
          </p:cNvGrpSpPr>
          <p:nvPr/>
        </p:nvGrpSpPr>
        <p:grpSpPr bwMode="auto">
          <a:xfrm>
            <a:off x="925513" y="2014538"/>
            <a:ext cx="1681162" cy="2245882"/>
            <a:chOff x="0" y="-94"/>
            <a:chExt cx="1411" cy="1941"/>
          </a:xfrm>
        </p:grpSpPr>
        <p:sp>
          <p:nvSpPr>
            <p:cNvPr id="71684" name="AutoShape 4">
              <a:extLst>
                <a:ext uri="{FF2B5EF4-FFF2-40B4-BE49-F238E27FC236}">
                  <a16:creationId xmlns:a16="http://schemas.microsoft.com/office/drawing/2014/main" xmlns="" id="{2BC87CB3-7186-4D94-A7AA-BF20CECEF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" y="240"/>
              <a:ext cx="960" cy="1313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685" name="Text Box 5">
              <a:extLst>
                <a:ext uri="{FF2B5EF4-FFF2-40B4-BE49-F238E27FC236}">
                  <a16:creationId xmlns:a16="http://schemas.microsoft.com/office/drawing/2014/main" xmlns="" id="{F860074B-59C2-448B-855A-AE47911662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1686" name="Text Box 6">
              <a:extLst>
                <a:ext uri="{FF2B5EF4-FFF2-40B4-BE49-F238E27FC236}">
                  <a16:creationId xmlns:a16="http://schemas.microsoft.com/office/drawing/2014/main" xmlns="" id="{39CD7E2B-21ED-48E7-BF43-EF5DAD05C2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71687" name="Text Box 7">
              <a:extLst>
                <a:ext uri="{FF2B5EF4-FFF2-40B4-BE49-F238E27FC236}">
                  <a16:creationId xmlns:a16="http://schemas.microsoft.com/office/drawing/2014/main" xmlns="" id="{41BB4FC3-AB5B-431D-9C54-A21320E609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" y="1488"/>
              <a:ext cx="303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19465" name="Line 9">
            <a:extLst>
              <a:ext uri="{FF2B5EF4-FFF2-40B4-BE49-F238E27FC236}">
                <a16:creationId xmlns:a16="http://schemas.microsoft.com/office/drawing/2014/main" xmlns="" id="{22279068-6654-4E6E-BE43-A19993BD625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5138" y="2405063"/>
            <a:ext cx="0" cy="1512887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 Box 10">
            <a:extLst>
              <a:ext uri="{FF2B5EF4-FFF2-40B4-BE49-F238E27FC236}">
                <a16:creationId xmlns:a16="http://schemas.microsoft.com/office/drawing/2014/main" xmlns="" id="{1DEF442F-730E-4697-9061-538D95D9C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9725" y="3878263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43097" y="593636"/>
            <a:ext cx="142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11">
            <a:extLst>
              <a:ext uri="{FF2B5EF4-FFF2-40B4-BE49-F238E27FC236}">
                <a16:creationId xmlns:a16="http://schemas.microsoft.com/office/drawing/2014/main" xmlns="" id="{C5AC567A-50AD-404F-98F4-F67CB779437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9649" y="1050330"/>
            <a:ext cx="7448551" cy="3683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 eaLnBrk="0" hangingPunct="0"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性质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1:</a:t>
            </a:r>
            <a:r>
              <a:rPr lang="zh-CN" altLang="en-US" sz="2100" b="1" dirty="0">
                <a:latin typeface="+mn-lt"/>
              </a:rPr>
              <a:t>等腰三角形的两个底角相等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等边对等角</a:t>
            </a:r>
            <a:r>
              <a:rPr lang="en-US" altLang="zh-CN" sz="2100" b="1" dirty="0">
                <a:latin typeface="宋体" panose="02010600030101010101" pitchFamily="2" charset="-122"/>
              </a:rPr>
              <a:t>).</a:t>
            </a: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xmlns="" id="{F83A1F30-3AF7-42E0-B9AD-0D871FD9787E}"/>
              </a:ext>
            </a:extLst>
          </p:cNvPr>
          <p:cNvGrpSpPr>
            <a:grpSpLocks/>
          </p:cNvGrpSpPr>
          <p:nvPr/>
        </p:nvGrpSpPr>
        <p:grpSpPr bwMode="auto">
          <a:xfrm>
            <a:off x="5656599" y="1362273"/>
            <a:ext cx="1311275" cy="1658937"/>
            <a:chOff x="-45" y="-45"/>
            <a:chExt cx="1101" cy="1404"/>
          </a:xfrm>
        </p:grpSpPr>
        <p:sp>
          <p:nvSpPr>
            <p:cNvPr id="72707" name="Line 13">
              <a:extLst>
                <a:ext uri="{FF2B5EF4-FFF2-40B4-BE49-F238E27FC236}">
                  <a16:creationId xmlns:a16="http://schemas.microsoft.com/office/drawing/2014/main" xmlns="" id="{1FE13446-68D9-422B-9276-392F5DAB3D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" y="1152"/>
              <a:ext cx="72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08" name="Line 14">
              <a:extLst>
                <a:ext uri="{FF2B5EF4-FFF2-40B4-BE49-F238E27FC236}">
                  <a16:creationId xmlns:a16="http://schemas.microsoft.com/office/drawing/2014/main" xmlns="" id="{3764011B-C987-4587-8E51-5BE97A4E37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0" y="240"/>
              <a:ext cx="363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09" name="Text Box 15">
              <a:extLst>
                <a:ext uri="{FF2B5EF4-FFF2-40B4-BE49-F238E27FC236}">
                  <a16:creationId xmlns:a16="http://schemas.microsoft.com/office/drawing/2014/main" xmlns="" id="{B3CA9EF6-AA7B-4708-8FB2-A8C5A6F137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-45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2710" name="Text Box 16">
              <a:extLst>
                <a:ext uri="{FF2B5EF4-FFF2-40B4-BE49-F238E27FC236}">
                  <a16:creationId xmlns:a16="http://schemas.microsoft.com/office/drawing/2014/main" xmlns="" id="{05A7006A-DE0A-4AB5-A8D6-4821E94E9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0" y="1008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72711" name="Line 17">
              <a:extLst>
                <a:ext uri="{FF2B5EF4-FFF2-40B4-BE49-F238E27FC236}">
                  <a16:creationId xmlns:a16="http://schemas.microsoft.com/office/drawing/2014/main" xmlns="" id="{2BBC88A0-CE37-4DF0-AB65-B28C14A9FE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" y="240"/>
              <a:ext cx="363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12" name="Text Box 18">
              <a:extLst>
                <a:ext uri="{FF2B5EF4-FFF2-40B4-BE49-F238E27FC236}">
                  <a16:creationId xmlns:a16="http://schemas.microsoft.com/office/drawing/2014/main" xmlns="" id="{88934E19-1A29-49F1-907C-547BA52B6F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5" y="1008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</p:grpSp>
      <p:sp>
        <p:nvSpPr>
          <p:cNvPr id="50193" name="Rectangle 19">
            <a:extLst>
              <a:ext uri="{FF2B5EF4-FFF2-40B4-BE49-F238E27FC236}">
                <a16:creationId xmlns:a16="http://schemas.microsoft.com/office/drawing/2014/main" xmlns="" id="{9368B840-3535-4E09-AB03-567239B65BFF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600402" y="1513880"/>
            <a:ext cx="3363913" cy="1470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xtLst/>
        </p:spPr>
        <p:txBody>
          <a:bodyPr/>
          <a:lstStyle/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latin typeface="+mn-lt"/>
              </a:rPr>
              <a:t>如图</a:t>
            </a:r>
            <a:r>
              <a:rPr lang="en-US" altLang="zh-CN" sz="2100" b="1" dirty="0">
                <a:latin typeface="+mn-lt"/>
              </a:rPr>
              <a:t>,</a:t>
            </a:r>
            <a:r>
              <a:rPr lang="zh-CN" altLang="en-US" sz="2100" b="1" dirty="0">
                <a:latin typeface="+mn-lt"/>
              </a:rPr>
              <a:t>在△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中</a:t>
            </a:r>
            <a:r>
              <a:rPr lang="en-US" altLang="zh-CN" sz="2100" b="1" dirty="0">
                <a:latin typeface="+mn-lt"/>
              </a:rPr>
              <a:t>, </a:t>
            </a:r>
          </a:p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AC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latin typeface="宋体" panose="02010600030101010101" pitchFamily="2" charset="-122"/>
              </a:rPr>
              <a:t>),</a:t>
            </a:r>
          </a:p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100" b="1" dirty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等边对等角</a:t>
            </a:r>
            <a:r>
              <a:rPr lang="en-US" altLang="zh-CN" sz="2100" b="1" dirty="0">
                <a:latin typeface="宋体" panose="02010600030101010101" pitchFamily="2" charset="-122"/>
              </a:rPr>
              <a:t>).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xmlns="" id="{4A1AC729-42B2-4EFC-91DA-79E293819B1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09649" y="3122612"/>
            <a:ext cx="7448551" cy="739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pPr eaLnBrk="0" hangingPunct="0">
              <a:lnSpc>
                <a:spcPct val="11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性质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2:</a:t>
            </a:r>
            <a:r>
              <a:rPr lang="zh-CN" altLang="en-US" sz="2100" b="1" dirty="0">
                <a:latin typeface="+mn-lt"/>
              </a:rPr>
              <a:t>等腰三角形顶角的平分线、底边上的中线及底边上的高线互相重合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三线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合一</a:t>
            </a:r>
            <a:r>
              <a:rPr lang="zh-CN" altLang="en-US" sz="2100" b="1" dirty="0">
                <a:latin typeface="宋体" panose="02010600030101010101" pitchFamily="2" charset="-122"/>
              </a:rPr>
              <a:t>）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92A33F3-33B9-4E26-867C-16975E076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901" y="4270375"/>
            <a:ext cx="20312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即：等腰三角形</a:t>
            </a:r>
          </a:p>
        </p:txBody>
      </p:sp>
      <p:sp>
        <p:nvSpPr>
          <p:cNvPr id="5" name="左大括号 4">
            <a:extLst>
              <a:ext uri="{FF2B5EF4-FFF2-40B4-BE49-F238E27FC236}">
                <a16:creationId xmlns:a16="http://schemas.microsoft.com/office/drawing/2014/main" xmlns="" id="{42D42801-16CD-4D33-8D3B-64DEA526B413}"/>
              </a:ext>
            </a:extLst>
          </p:cNvPr>
          <p:cNvSpPr/>
          <p:nvPr/>
        </p:nvSpPr>
        <p:spPr>
          <a:xfrm>
            <a:off x="3219450" y="4022725"/>
            <a:ext cx="87313" cy="8969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04D692-C58A-4935-B8CA-8BE984D14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3971925"/>
            <a:ext cx="2065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顶角平分线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C988B72-6FAF-4E4E-AE1D-866DF126A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0" y="4262438"/>
            <a:ext cx="2095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底边上的高线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BEB59CF-62C8-4D7D-8770-E2D231FAA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49" y="4525963"/>
            <a:ext cx="18087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底边上的中线</a:t>
            </a:r>
          </a:p>
        </p:txBody>
      </p:sp>
      <p:sp>
        <p:nvSpPr>
          <p:cNvPr id="9" name="右大括号 8">
            <a:extLst>
              <a:ext uri="{FF2B5EF4-FFF2-40B4-BE49-F238E27FC236}">
                <a16:creationId xmlns:a16="http://schemas.microsoft.com/office/drawing/2014/main" xmlns="" id="{95A6BE3C-01E4-44E1-A027-3A85832B3503}"/>
              </a:ext>
            </a:extLst>
          </p:cNvPr>
          <p:cNvSpPr/>
          <p:nvPr/>
        </p:nvSpPr>
        <p:spPr>
          <a:xfrm>
            <a:off x="5302250" y="4022725"/>
            <a:ext cx="282575" cy="8365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xmlns="" id="{707CF947-DB91-4AD6-AC9D-ED9B3E0746B9}"/>
              </a:ext>
            </a:extLst>
          </p:cNvPr>
          <p:cNvSpPr/>
          <p:nvPr/>
        </p:nvSpPr>
        <p:spPr>
          <a:xfrm>
            <a:off x="5745163" y="4432300"/>
            <a:ext cx="1350962" cy="146050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2F07A3F-27E8-4CEF-9C36-0159517BB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75" y="3787775"/>
            <a:ext cx="1079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具备其中一条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DFDB4A0-0C4F-4B40-BB47-410CE9912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25" y="4151382"/>
            <a:ext cx="114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itchFamily="2" charset="-122"/>
              </a:rPr>
              <a:t>另外两条成立</a:t>
            </a:r>
          </a:p>
        </p:txBody>
      </p: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2450" y="340755"/>
            <a:ext cx="8286750" cy="4654497"/>
            <a:chOff x="552450" y="584093"/>
            <a:chExt cx="8286750" cy="3940282"/>
          </a:xfrm>
        </p:grpSpPr>
        <p:sp>
          <p:nvSpPr>
            <p:cNvPr id="33" name="剪去同侧角的矩形 3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459770" y="584093"/>
              <a:ext cx="2074892" cy="453499"/>
              <a:chOff x="3243668" y="365784"/>
              <a:chExt cx="2074892" cy="453499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396027" y="365784"/>
                <a:ext cx="1922533" cy="45349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243668" y="370096"/>
                <a:ext cx="575857" cy="449187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bldLvl="0" animBg="1"/>
      <p:bldP spid="50193" grpId="0" bldLvl="0"/>
      <p:bldP spid="3" grpId="0" bldLvl="0" animBg="1"/>
      <p:bldP spid="4" grpId="0"/>
      <p:bldP spid="5" grpId="0" animBg="1"/>
      <p:bldP spid="6" grpId="0"/>
      <p:bldP spid="7" grpId="0"/>
      <p:bldP spid="8" grpId="0"/>
      <p:bldP spid="9" grpId="0" animBg="1"/>
      <p:bldP spid="10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DE4B5CF4-4FD3-466D-ACB8-034B0B7161FF}"/>
              </a:ext>
            </a:extLst>
          </p:cNvPr>
          <p:cNvGrpSpPr>
            <a:grpSpLocks/>
          </p:cNvGrpSpPr>
          <p:nvPr/>
        </p:nvGrpSpPr>
        <p:grpSpPr bwMode="auto">
          <a:xfrm>
            <a:off x="6742112" y="1372496"/>
            <a:ext cx="1411287" cy="1923720"/>
            <a:chOff x="0" y="-45"/>
            <a:chExt cx="1056" cy="1511"/>
          </a:xfrm>
        </p:grpSpPr>
        <p:grpSp>
          <p:nvGrpSpPr>
            <p:cNvPr id="74754" name="Group 4">
              <a:extLst>
                <a:ext uri="{FF2B5EF4-FFF2-40B4-BE49-F238E27FC236}">
                  <a16:creationId xmlns:a16="http://schemas.microsoft.com/office/drawing/2014/main" xmlns="" id="{095C3B58-F22E-4081-A5B5-8B9B8015C1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5"/>
              <a:ext cx="1056" cy="1511"/>
              <a:chOff x="0" y="-45"/>
              <a:chExt cx="1056" cy="1511"/>
            </a:xfrm>
          </p:grpSpPr>
          <p:grpSp>
            <p:nvGrpSpPr>
              <p:cNvPr id="74755" name="Group 5">
                <a:extLst>
                  <a:ext uri="{FF2B5EF4-FFF2-40B4-BE49-F238E27FC236}">
                    <a16:creationId xmlns:a16="http://schemas.microsoft.com/office/drawing/2014/main" xmlns="" id="{6CEEEDD2-8732-4F26-923D-352F6C0BCA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45"/>
                <a:ext cx="1056" cy="1416"/>
                <a:chOff x="0" y="-45"/>
                <a:chExt cx="1056" cy="1416"/>
              </a:xfrm>
            </p:grpSpPr>
            <p:sp>
              <p:nvSpPr>
                <p:cNvPr id="74756" name="Line 17">
                  <a:extLst>
                    <a:ext uri="{FF2B5EF4-FFF2-40B4-BE49-F238E27FC236}">
                      <a16:creationId xmlns:a16="http://schemas.microsoft.com/office/drawing/2014/main" xmlns="" id="{B57B7BDD-9A76-48C2-B4F8-3B40AC5034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0" y="1152"/>
                  <a:ext cx="726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57" name="Line 18">
                  <a:extLst>
                    <a:ext uri="{FF2B5EF4-FFF2-40B4-BE49-F238E27FC236}">
                      <a16:creationId xmlns:a16="http://schemas.microsoft.com/office/drawing/2014/main" xmlns="" id="{2641AAA8-9F97-43AB-84F4-B958F49C65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00" y="240"/>
                  <a:ext cx="363" cy="912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58" name="Text Box 19">
                  <a:extLst>
                    <a:ext uri="{FF2B5EF4-FFF2-40B4-BE49-F238E27FC236}">
                      <a16:creationId xmlns:a16="http://schemas.microsoft.com/office/drawing/2014/main" xmlns="" id="{0FC0FA24-3EE2-48FB-83A6-143CAAAAEE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4" y="-45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A</a:t>
                  </a:r>
                </a:p>
              </p:txBody>
            </p:sp>
            <p:sp>
              <p:nvSpPr>
                <p:cNvPr id="74759" name="Text Box 20">
                  <a:extLst>
                    <a:ext uri="{FF2B5EF4-FFF2-40B4-BE49-F238E27FC236}">
                      <a16:creationId xmlns:a16="http://schemas.microsoft.com/office/drawing/2014/main" xmlns="" id="{0CA3A542-ED78-4787-BD80-72AA071C8BC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00" y="1008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C</a:t>
                  </a:r>
                </a:p>
              </p:txBody>
            </p:sp>
            <p:sp>
              <p:nvSpPr>
                <p:cNvPr id="74760" name="Line 21">
                  <a:extLst>
                    <a:ext uri="{FF2B5EF4-FFF2-40B4-BE49-F238E27FC236}">
                      <a16:creationId xmlns:a16="http://schemas.microsoft.com/office/drawing/2014/main" xmlns="" id="{A0629E9E-5E10-446D-98A2-DDD5559554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63" y="240"/>
                  <a:ext cx="363" cy="912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61" name="Text Box 22">
                  <a:extLst>
                    <a:ext uri="{FF2B5EF4-FFF2-40B4-BE49-F238E27FC236}">
                      <a16:creationId xmlns:a16="http://schemas.microsoft.com/office/drawing/2014/main" xmlns="" id="{AA0C46CE-33E7-421F-B3BE-B58137124CE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045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B</a:t>
                  </a:r>
                </a:p>
              </p:txBody>
            </p:sp>
          </p:grpSp>
          <p:sp>
            <p:nvSpPr>
              <p:cNvPr id="74762" name="Line 23">
                <a:extLst>
                  <a:ext uri="{FF2B5EF4-FFF2-40B4-BE49-F238E27FC236}">
                    <a16:creationId xmlns:a16="http://schemas.microsoft.com/office/drawing/2014/main" xmlns="" id="{373F26BF-808C-4CBD-BF3D-1C2B20CF04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" y="263"/>
                <a:ext cx="0" cy="9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3" name="Line 24">
                <a:extLst>
                  <a:ext uri="{FF2B5EF4-FFF2-40B4-BE49-F238E27FC236}">
                    <a16:creationId xmlns:a16="http://schemas.microsoft.com/office/drawing/2014/main" xmlns="" id="{74B4087E-0A0F-4F5F-9F10-D9CE2F999B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6" y="1056"/>
                <a:ext cx="96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4" name="Line 25">
                <a:extLst>
                  <a:ext uri="{FF2B5EF4-FFF2-40B4-BE49-F238E27FC236}">
                    <a16:creationId xmlns:a16="http://schemas.microsoft.com/office/drawing/2014/main" xmlns="" id="{42442435-F941-406B-A5F6-4E96083DD7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" y="1056"/>
                <a:ext cx="0" cy="9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5" name="Text Box 26">
                <a:extLst>
                  <a:ext uri="{FF2B5EF4-FFF2-40B4-BE49-F238E27FC236}">
                    <a16:creationId xmlns:a16="http://schemas.microsoft.com/office/drawing/2014/main" xmlns="" id="{F7955C1B-052F-4055-AC5C-0CDE5E8766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0" y="1140"/>
                <a:ext cx="240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</a:p>
            </p:txBody>
          </p:sp>
        </p:grpSp>
        <p:grpSp>
          <p:nvGrpSpPr>
            <p:cNvPr id="74766" name="Group 16">
              <a:extLst>
                <a:ext uri="{FF2B5EF4-FFF2-40B4-BE49-F238E27FC236}">
                  <a16:creationId xmlns:a16="http://schemas.microsoft.com/office/drawing/2014/main" xmlns="" id="{9EB3240B-6AE6-4574-9B02-52594B6E51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504"/>
              <a:ext cx="240" cy="424"/>
              <a:chOff x="0" y="0"/>
              <a:chExt cx="240" cy="424"/>
            </a:xfrm>
          </p:grpSpPr>
          <p:sp>
            <p:nvSpPr>
              <p:cNvPr id="74767" name="Arc 28">
                <a:extLst>
                  <a:ext uri="{FF2B5EF4-FFF2-40B4-BE49-F238E27FC236}">
                    <a16:creationId xmlns:a16="http://schemas.microsoft.com/office/drawing/2014/main" xmlns="" id="{BC94BD1C-1DD3-4897-84EA-546744983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3278" flipV="1">
                <a:off x="48" y="0"/>
                <a:ext cx="138" cy="144"/>
              </a:xfrm>
              <a:custGeom>
                <a:avLst/>
                <a:gdLst>
                  <a:gd name="T0" fmla="*/ -1 w 24532"/>
                  <a:gd name="T1" fmla="*/ 364 h 21600"/>
                  <a:gd name="T2" fmla="*/ 3953 w 24532"/>
                  <a:gd name="T3" fmla="*/ 0 h 21600"/>
                  <a:gd name="T4" fmla="*/ 24532 w 24532"/>
                  <a:gd name="T5" fmla="*/ 15037 h 21600"/>
                  <a:gd name="T6" fmla="*/ -1 w 24532"/>
                  <a:gd name="T7" fmla="*/ 364 h 21600"/>
                  <a:gd name="T8" fmla="*/ 3953 w 24532"/>
                  <a:gd name="T9" fmla="*/ 0 h 21600"/>
                  <a:gd name="T10" fmla="*/ 24532 w 24532"/>
                  <a:gd name="T11" fmla="*/ 15037 h 21600"/>
                  <a:gd name="T12" fmla="*/ 3953 w 24532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32" h="21600" fill="none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</a:path>
                  <a:path w="24532" h="21600" stroke="0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  <a:lnTo>
                      <a:pt x="3953" y="21600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8" name="Text Box 29">
                <a:extLst>
                  <a:ext uri="{FF2B5EF4-FFF2-40B4-BE49-F238E27FC236}">
                    <a16:creationId xmlns:a16="http://schemas.microsoft.com/office/drawing/2014/main" xmlns="" id="{3A02C9A8-EFCB-4E0B-8B4C-B9416F4991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98"/>
                <a:ext cx="240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grpSp>
          <p:nvGrpSpPr>
            <p:cNvPr id="74769" name="Group 19">
              <a:extLst>
                <a:ext uri="{FF2B5EF4-FFF2-40B4-BE49-F238E27FC236}">
                  <a16:creationId xmlns:a16="http://schemas.microsoft.com/office/drawing/2014/main" xmlns="" id="{FE074E29-60D1-4E67-90BD-6DFBF34BC2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8" y="554"/>
              <a:ext cx="240" cy="424"/>
              <a:chOff x="0" y="0"/>
              <a:chExt cx="240" cy="424"/>
            </a:xfrm>
          </p:grpSpPr>
          <p:sp>
            <p:nvSpPr>
              <p:cNvPr id="74770" name="Arc 31">
                <a:extLst>
                  <a:ext uri="{FF2B5EF4-FFF2-40B4-BE49-F238E27FC236}">
                    <a16:creationId xmlns:a16="http://schemas.microsoft.com/office/drawing/2014/main" xmlns="" id="{EEF60C5C-6676-48E7-A6AC-3D7588F874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3278" flipV="1">
                <a:off x="48" y="0"/>
                <a:ext cx="138" cy="144"/>
              </a:xfrm>
              <a:custGeom>
                <a:avLst/>
                <a:gdLst>
                  <a:gd name="T0" fmla="*/ -1 w 24532"/>
                  <a:gd name="T1" fmla="*/ 364 h 21600"/>
                  <a:gd name="T2" fmla="*/ 3953 w 24532"/>
                  <a:gd name="T3" fmla="*/ 0 h 21600"/>
                  <a:gd name="T4" fmla="*/ 24532 w 24532"/>
                  <a:gd name="T5" fmla="*/ 15037 h 21600"/>
                  <a:gd name="T6" fmla="*/ -1 w 24532"/>
                  <a:gd name="T7" fmla="*/ 364 h 21600"/>
                  <a:gd name="T8" fmla="*/ 3953 w 24532"/>
                  <a:gd name="T9" fmla="*/ 0 h 21600"/>
                  <a:gd name="T10" fmla="*/ 24532 w 24532"/>
                  <a:gd name="T11" fmla="*/ 15037 h 21600"/>
                  <a:gd name="T12" fmla="*/ 3953 w 24532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32" h="21600" fill="none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</a:path>
                  <a:path w="24532" h="21600" stroke="0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  <a:lnTo>
                      <a:pt x="3953" y="21600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71" name="Text Box 32">
                <a:extLst>
                  <a:ext uri="{FF2B5EF4-FFF2-40B4-BE49-F238E27FC236}">
                    <a16:creationId xmlns:a16="http://schemas.microsoft.com/office/drawing/2014/main" xmlns="" id="{3641299E-71C5-4D50-ABBB-9D513893E6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98"/>
                <a:ext cx="240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</p:grpSp>
      <p:sp>
        <p:nvSpPr>
          <p:cNvPr id="75798" name="Rectangle 33">
            <a:extLst>
              <a:ext uri="{FF2B5EF4-FFF2-40B4-BE49-F238E27FC236}">
                <a16:creationId xmlns:a16="http://schemas.microsoft.com/office/drawing/2014/main" xmlns="" id="{EC9CE498-8E60-4ADE-AEFD-C4E2466643D7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33704" y="1240946"/>
            <a:ext cx="6325283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∠1=∠2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,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（等腰三角形三线合一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75799" name="Rectangle 34">
            <a:extLst>
              <a:ext uri="{FF2B5EF4-FFF2-40B4-BE49-F238E27FC236}">
                <a16:creationId xmlns:a16="http://schemas.microsoft.com/office/drawing/2014/main" xmlns="" id="{3BA63FB8-5417-4353-9385-62519E4BCD7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33705" y="2182333"/>
            <a:ext cx="62642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CD 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∠1=∠2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,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（等腰三角形三线合一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75800" name="Rectangle 35">
            <a:extLst>
              <a:ext uri="{FF2B5EF4-FFF2-40B4-BE49-F238E27FC236}">
                <a16:creationId xmlns:a16="http://schemas.microsoft.com/office/drawing/2014/main" xmlns="" id="{F54BD3A3-4373-4C78-B7A0-77598429F76B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427355" y="3161821"/>
            <a:ext cx="6497320" cy="102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 ∠1=∠2</a:t>
            </a:r>
            <a:r>
              <a:rPr lang="zh-CN" altLang="en-US" sz="2400" b="1" dirty="0">
                <a:latin typeface="+mn-lt"/>
              </a:rPr>
              <a:t>（等腰三角形三线合一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8455" name="Text Box 26">
            <a:extLst>
              <a:ext uri="{FF2B5EF4-FFF2-40B4-BE49-F238E27FC236}">
                <a16:creationId xmlns:a16="http://schemas.microsoft.com/office/drawing/2014/main" xmlns="" id="{D6E913BD-FAE8-4308-8CD1-F5A8B89EF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5" y="736536"/>
            <a:ext cx="4153444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 smtClean="0">
                <a:latin typeface="+mn-lt"/>
              </a:rPr>
              <a:t>数学语言：</a:t>
            </a:r>
            <a:r>
              <a:rPr lang="zh-CN" altLang="en-US" sz="2400" b="1" dirty="0">
                <a:latin typeface="+mn-lt"/>
              </a:rPr>
              <a:t>如图</a:t>
            </a:r>
            <a:r>
              <a:rPr lang="en-US" altLang="zh-CN" sz="2400" b="1" dirty="0" smtClean="0">
                <a:latin typeface="+mn-lt"/>
              </a:rPr>
              <a:t>, 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中</a:t>
            </a:r>
            <a:r>
              <a:rPr lang="en-US" altLang="zh-CN" sz="2400" b="1" dirty="0">
                <a:latin typeface="+mn-lt"/>
              </a:rPr>
              <a:t>, 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8" grpId="0"/>
      <p:bldP spid="75799" grpId="0"/>
      <p:bldP spid="758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>
            <a:extLst>
              <a:ext uri="{FF2B5EF4-FFF2-40B4-BE49-F238E27FC236}">
                <a16:creationId xmlns:a16="http://schemas.microsoft.com/office/drawing/2014/main" xmlns="" id="{B0F1FB69-3D58-4C60-909B-947EAF49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1" y="583303"/>
            <a:ext cx="542600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出任意一个等腰三角形的底角平分线、这个底角所对的腰上的中线和高，看看它们是否重合？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88D3C3D9-2188-4330-9790-B35D178B0C77}"/>
              </a:ext>
            </a:extLst>
          </p:cNvPr>
          <p:cNvGrpSpPr>
            <a:grpSpLocks/>
          </p:cNvGrpSpPr>
          <p:nvPr/>
        </p:nvGrpSpPr>
        <p:grpSpPr bwMode="auto">
          <a:xfrm>
            <a:off x="5375896" y="407639"/>
            <a:ext cx="3028950" cy="4286250"/>
            <a:chOff x="0" y="0"/>
            <a:chExt cx="2581" cy="2955"/>
          </a:xfrm>
        </p:grpSpPr>
        <p:sp>
          <p:nvSpPr>
            <p:cNvPr id="75779" name="AutoShape 4">
              <a:extLst>
                <a:ext uri="{FF2B5EF4-FFF2-40B4-BE49-F238E27FC236}">
                  <a16:creationId xmlns:a16="http://schemas.microsoft.com/office/drawing/2014/main" xmlns="" id="{FC618802-57CF-4C99-8F2E-B59F9695B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36"/>
              <a:ext cx="2016" cy="2496"/>
            </a:xfrm>
            <a:prstGeom prst="triangle">
              <a:avLst>
                <a:gd name="adj" fmla="val 50000"/>
              </a:avLst>
            </a:prstGeom>
            <a:solidFill>
              <a:srgbClr val="CC99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100"/>
            </a:p>
          </p:txBody>
        </p:sp>
        <p:graphicFrame>
          <p:nvGraphicFramePr>
            <p:cNvPr id="75780" name="Object 5">
              <a:extLst>
                <a:ext uri="{FF2B5EF4-FFF2-40B4-BE49-F238E27FC236}">
                  <a16:creationId xmlns:a16="http://schemas.microsoft.com/office/drawing/2014/main" xmlns="" id="{4ECE3558-4F73-4051-8DCB-8256229022E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00" y="0"/>
            <a:ext cx="22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4" r:id="rId3" imgW="152466" imgH="165172" progId="Equation.DSMT4">
                    <p:embed/>
                  </p:oleObj>
                </mc:Choice>
                <mc:Fallback>
                  <p:oleObj r:id="rId3" imgW="152466" imgH="165172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0"/>
                          <a:ext cx="22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81" name="Object 6">
              <a:extLst>
                <a:ext uri="{FF2B5EF4-FFF2-40B4-BE49-F238E27FC236}">
                  <a16:creationId xmlns:a16="http://schemas.microsoft.com/office/drawing/2014/main" xmlns="" id="{4FB9DBA8-9B3F-4DEB-8585-50822D62ED5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2688"/>
            <a:ext cx="22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5" r:id="rId5" imgW="152466" imgH="165172" progId="Equation.DSMT4">
                    <p:embed/>
                  </p:oleObj>
                </mc:Choice>
                <mc:Fallback>
                  <p:oleObj r:id="rId5" imgW="152466" imgH="165172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88"/>
                          <a:ext cx="22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82" name="Object 7">
              <a:extLst>
                <a:ext uri="{FF2B5EF4-FFF2-40B4-BE49-F238E27FC236}">
                  <a16:creationId xmlns:a16="http://schemas.microsoft.com/office/drawing/2014/main" xmlns="" id="{B4F43A9E-D49C-4645-AB52-F785F1A8333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352" y="2688"/>
            <a:ext cx="229" cy="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6" r:id="rId7" imgW="152400" imgH="177800" progId="Equation.DSMT4">
                    <p:embed/>
                  </p:oleObj>
                </mc:Choice>
                <mc:Fallback>
                  <p:oleObj r:id="rId7" imgW="152400" imgH="1778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2688"/>
                          <a:ext cx="229" cy="2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8">
            <a:extLst>
              <a:ext uri="{FF2B5EF4-FFF2-40B4-BE49-F238E27FC236}">
                <a16:creationId xmlns:a16="http://schemas.microsoft.com/office/drawing/2014/main" xmlns="" id="{F6221632-1546-4FA3-93E6-B41D51A452A4}"/>
              </a:ext>
            </a:extLst>
          </p:cNvPr>
          <p:cNvGrpSpPr>
            <a:grpSpLocks/>
          </p:cNvGrpSpPr>
          <p:nvPr/>
        </p:nvGrpSpPr>
        <p:grpSpPr bwMode="auto">
          <a:xfrm>
            <a:off x="5711825" y="2876434"/>
            <a:ext cx="2205829" cy="1620954"/>
            <a:chOff x="0" y="49"/>
            <a:chExt cx="1853" cy="1247"/>
          </a:xfrm>
        </p:grpSpPr>
        <p:grpSp>
          <p:nvGrpSpPr>
            <p:cNvPr id="75784" name="Group 9">
              <a:extLst>
                <a:ext uri="{FF2B5EF4-FFF2-40B4-BE49-F238E27FC236}">
                  <a16:creationId xmlns:a16="http://schemas.microsoft.com/office/drawing/2014/main" xmlns="" id="{189E8D67-09EB-4B1A-A477-FCF397CEC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40"/>
              <a:ext cx="1632" cy="1056"/>
              <a:chOff x="0" y="0"/>
              <a:chExt cx="1632" cy="1056"/>
            </a:xfrm>
          </p:grpSpPr>
          <p:sp>
            <p:nvSpPr>
              <p:cNvPr id="75785" name="Line 10">
                <a:extLst>
                  <a:ext uri="{FF2B5EF4-FFF2-40B4-BE49-F238E27FC236}">
                    <a16:creationId xmlns:a16="http://schemas.microsoft.com/office/drawing/2014/main" xmlns="" id="{A1645468-F9FA-41DD-96A0-200F7F865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632" cy="105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6" name="Line 11">
                <a:extLst>
                  <a:ext uri="{FF2B5EF4-FFF2-40B4-BE49-F238E27FC236}">
                    <a16:creationId xmlns:a16="http://schemas.microsoft.com/office/drawing/2014/main" xmlns="" id="{5AB4BF25-B7E5-4D1A-BE50-79A464747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" y="768"/>
                <a:ext cx="48" cy="48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7" name="Line 12">
                <a:extLst>
                  <a:ext uri="{FF2B5EF4-FFF2-40B4-BE49-F238E27FC236}">
                    <a16:creationId xmlns:a16="http://schemas.microsoft.com/office/drawing/2014/main" xmlns="" id="{F3B32E5D-D3AB-46CF-B776-9F64FC98C4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912"/>
                <a:ext cx="48" cy="48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75788" name="Object 13">
              <a:extLst>
                <a:ext uri="{FF2B5EF4-FFF2-40B4-BE49-F238E27FC236}">
                  <a16:creationId xmlns:a16="http://schemas.microsoft.com/office/drawing/2014/main" xmlns="" id="{CEF28224-A750-4EDC-9361-A30314C4432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97915734"/>
                </p:ext>
              </p:extLst>
            </p:nvPr>
          </p:nvGraphicFramePr>
          <p:xfrm>
            <a:off x="1614" y="49"/>
            <a:ext cx="23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7" r:id="rId9" imgW="165172" imgH="165172" progId="Equation.DSMT4">
                    <p:embed/>
                  </p:oleObj>
                </mc:Choice>
                <mc:Fallback>
                  <p:oleObj r:id="rId9" imgW="165172" imgH="165172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4" y="49"/>
                          <a:ext cx="23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4">
            <a:extLst>
              <a:ext uri="{FF2B5EF4-FFF2-40B4-BE49-F238E27FC236}">
                <a16:creationId xmlns:a16="http://schemas.microsoft.com/office/drawing/2014/main" xmlns="" id="{2C310318-848C-4E23-AE99-06B21E899F3F}"/>
              </a:ext>
            </a:extLst>
          </p:cNvPr>
          <p:cNvGrpSpPr>
            <a:grpSpLocks/>
          </p:cNvGrpSpPr>
          <p:nvPr/>
        </p:nvGrpSpPr>
        <p:grpSpPr bwMode="auto">
          <a:xfrm>
            <a:off x="5711825" y="2444750"/>
            <a:ext cx="2159000" cy="2052638"/>
            <a:chOff x="0" y="-44"/>
            <a:chExt cx="1814" cy="1724"/>
          </a:xfrm>
        </p:grpSpPr>
        <p:sp>
          <p:nvSpPr>
            <p:cNvPr id="75790" name="Line 15">
              <a:extLst>
                <a:ext uri="{FF2B5EF4-FFF2-40B4-BE49-F238E27FC236}">
                  <a16:creationId xmlns:a16="http://schemas.microsoft.com/office/drawing/2014/main" xmlns="" id="{FF99BD39-1FF3-40F1-BF53-77DD284E04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192"/>
              <a:ext cx="1488" cy="148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75791" name="Object 16">
              <a:extLst>
                <a:ext uri="{FF2B5EF4-FFF2-40B4-BE49-F238E27FC236}">
                  <a16:creationId xmlns:a16="http://schemas.microsoft.com/office/drawing/2014/main" xmlns="" id="{6250EB55-00AC-4A30-B7F8-E4A7EF971A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5807721"/>
                </p:ext>
              </p:extLst>
            </p:nvPr>
          </p:nvGraphicFramePr>
          <p:xfrm>
            <a:off x="1544" y="-44"/>
            <a:ext cx="270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8" r:id="rId11" imgW="152466" imgH="165172" progId="Equation.DSMT4">
                    <p:embed/>
                  </p:oleObj>
                </mc:Choice>
                <mc:Fallback>
                  <p:oleObj r:id="rId11" imgW="152466" imgH="165172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4" y="-44"/>
                          <a:ext cx="270" cy="2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17">
            <a:extLst>
              <a:ext uri="{FF2B5EF4-FFF2-40B4-BE49-F238E27FC236}">
                <a16:creationId xmlns:a16="http://schemas.microsoft.com/office/drawing/2014/main" xmlns="" id="{97660ABD-34DF-4C5E-9B81-22A6D6A62C46}"/>
              </a:ext>
            </a:extLst>
          </p:cNvPr>
          <p:cNvGrpSpPr>
            <a:grpSpLocks/>
          </p:cNvGrpSpPr>
          <p:nvPr/>
        </p:nvGrpSpPr>
        <p:grpSpPr bwMode="auto">
          <a:xfrm>
            <a:off x="5768975" y="3438922"/>
            <a:ext cx="2457450" cy="1010841"/>
            <a:chOff x="0" y="-25"/>
            <a:chExt cx="2064" cy="849"/>
          </a:xfrm>
        </p:grpSpPr>
        <p:sp>
          <p:nvSpPr>
            <p:cNvPr id="75793" name="Line 18">
              <a:extLst>
                <a:ext uri="{FF2B5EF4-FFF2-40B4-BE49-F238E27FC236}">
                  <a16:creationId xmlns:a16="http://schemas.microsoft.com/office/drawing/2014/main" xmlns="" id="{FFFC085E-DA5C-4992-98BB-05C923BC60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152"/>
              <a:ext cx="1776" cy="67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75794" name="Object 19">
              <a:extLst>
                <a:ext uri="{FF2B5EF4-FFF2-40B4-BE49-F238E27FC236}">
                  <a16:creationId xmlns:a16="http://schemas.microsoft.com/office/drawing/2014/main" xmlns="" id="{9451A276-8751-4D23-8412-70898D4643B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0984955"/>
                </p:ext>
              </p:extLst>
            </p:nvPr>
          </p:nvGraphicFramePr>
          <p:xfrm>
            <a:off x="1791" y="-25"/>
            <a:ext cx="273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19" r:id="rId13" imgW="165172" imgH="165172" progId="Equation.DSMT4">
                    <p:embed/>
                  </p:oleObj>
                </mc:Choice>
                <mc:Fallback>
                  <p:oleObj r:id="rId13" imgW="165172" imgH="165172" progId="Equation.DSMT4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1" y="-25"/>
                          <a:ext cx="273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24">
            <a:extLst>
              <a:ext uri="{FF2B5EF4-FFF2-40B4-BE49-F238E27FC236}">
                <a16:creationId xmlns:a16="http://schemas.microsoft.com/office/drawing/2014/main" xmlns="" id="{780C7F81-C365-464F-B760-509F20BE1E4E}"/>
              </a:ext>
            </a:extLst>
          </p:cNvPr>
          <p:cNvGrpSpPr>
            <a:grpSpLocks/>
          </p:cNvGrpSpPr>
          <p:nvPr/>
        </p:nvGrpSpPr>
        <p:grpSpPr bwMode="auto">
          <a:xfrm>
            <a:off x="514305" y="1970420"/>
            <a:ext cx="3191163" cy="2817714"/>
            <a:chOff x="103" y="222"/>
            <a:chExt cx="2969" cy="2702"/>
          </a:xfrm>
        </p:grpSpPr>
        <p:grpSp>
          <p:nvGrpSpPr>
            <p:cNvPr id="75800" name="Group 25">
              <a:extLst>
                <a:ext uri="{FF2B5EF4-FFF2-40B4-BE49-F238E27FC236}">
                  <a16:creationId xmlns:a16="http://schemas.microsoft.com/office/drawing/2014/main" xmlns="" id="{4625BE1F-5BE7-4DD9-9117-5DD21E2176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" y="222"/>
              <a:ext cx="2154" cy="2702"/>
              <a:chOff x="84" y="166"/>
              <a:chExt cx="1746" cy="2016"/>
            </a:xfrm>
          </p:grpSpPr>
          <p:sp>
            <p:nvSpPr>
              <p:cNvPr id="75801" name="AutoShape 26">
                <a:extLst>
                  <a:ext uri="{FF2B5EF4-FFF2-40B4-BE49-F238E27FC236}">
                    <a16:creationId xmlns:a16="http://schemas.microsoft.com/office/drawing/2014/main" xmlns="" id="{428172A0-E3D5-4CA2-AA6F-6015C1D7C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" y="336"/>
                <a:ext cx="1344" cy="1584"/>
              </a:xfrm>
              <a:prstGeom prst="triangle">
                <a:avLst>
                  <a:gd name="adj" fmla="val 50000"/>
                </a:avLst>
              </a:prstGeom>
              <a:solidFill>
                <a:srgbClr val="EAEAEA">
                  <a:alpha val="49019"/>
                </a:srgbClr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 sz="2100" b="1"/>
              </a:p>
            </p:txBody>
          </p:sp>
          <p:sp>
            <p:nvSpPr>
              <p:cNvPr id="75802" name="Line 27">
                <a:extLst>
                  <a:ext uri="{FF2B5EF4-FFF2-40B4-BE49-F238E27FC236}">
                    <a16:creationId xmlns:a16="http://schemas.microsoft.com/office/drawing/2014/main" xmlns="" id="{1116122F-D30E-42AD-8FC5-7F2767A28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336"/>
                <a:ext cx="0" cy="158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aphicFrame>
            <p:nvGraphicFramePr>
              <p:cNvPr id="75803" name="Object 28">
                <a:extLst>
                  <a:ext uri="{FF2B5EF4-FFF2-40B4-BE49-F238E27FC236}">
                    <a16:creationId xmlns:a16="http://schemas.microsoft.com/office/drawing/2014/main" xmlns="" id="{2C705B74-BCE2-4F44-995B-C4B774298BB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60" y="166"/>
              <a:ext cx="205" cy="2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420" r:id="rId15" imgW="152466" imgH="165172" progId="Equation.DSMT4">
                      <p:embed/>
                    </p:oleObj>
                  </mc:Choice>
                  <mc:Fallback>
                    <p:oleObj r:id="rId15" imgW="152466" imgH="165172" progId="Equation.DSMT4">
                      <p:embed/>
                      <p:pic>
                        <p:nvPicPr>
                          <p:cNvPr id="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60" y="166"/>
                            <a:ext cx="205" cy="2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5804" name="Object 29">
                <a:extLst>
                  <a:ext uri="{FF2B5EF4-FFF2-40B4-BE49-F238E27FC236}">
                    <a16:creationId xmlns:a16="http://schemas.microsoft.com/office/drawing/2014/main" xmlns="" id="{3DD439CA-B2ED-4EE8-90A6-45E8E7917AB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4" y="1777"/>
              <a:ext cx="212" cy="2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421" r:id="rId17" imgW="152466" imgH="165172" progId="Equation.DSMT4">
                      <p:embed/>
                    </p:oleObj>
                  </mc:Choice>
                  <mc:Fallback>
                    <p:oleObj r:id="rId17" imgW="152466" imgH="165172" progId="Equation.DSMT4">
                      <p:embed/>
                      <p:pic>
                        <p:nvPicPr>
                          <p:cNvPr id="0" name="Object 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4" y="1777"/>
                            <a:ext cx="212" cy="2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5805" name="Object 30">
                <a:extLst>
                  <a:ext uri="{FF2B5EF4-FFF2-40B4-BE49-F238E27FC236}">
                    <a16:creationId xmlns:a16="http://schemas.microsoft.com/office/drawing/2014/main" xmlns="" id="{6369C58A-82DD-4D6C-B2AA-03EA79ACBB8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64171215"/>
                  </p:ext>
                </p:extLst>
              </p:nvPr>
            </p:nvGraphicFramePr>
            <p:xfrm>
              <a:off x="1632" y="1717"/>
              <a:ext cx="198" cy="2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422" name="Equation" r:id="rId19" imgW="152400" imgH="177800" progId="Equation.DSMT4">
                      <p:embed/>
                    </p:oleObj>
                  </mc:Choice>
                  <mc:Fallback>
                    <p:oleObj name="Equation" r:id="rId19" imgW="152400" imgH="177800" progId="Equation.DSMT4">
                      <p:embed/>
                      <p:pic>
                        <p:nvPicPr>
                          <p:cNvPr id="0" name="Object 3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32" y="1717"/>
                            <a:ext cx="198" cy="23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5806" name="Line 31">
                <a:extLst>
                  <a:ext uri="{FF2B5EF4-FFF2-40B4-BE49-F238E27FC236}">
                    <a16:creationId xmlns:a16="http://schemas.microsoft.com/office/drawing/2014/main" xmlns="" id="{E24B029B-84BE-45DF-9C8D-477626C41B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900000">
                <a:off x="576" y="1104"/>
                <a:ext cx="96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5807" name="Line 32">
                <a:extLst>
                  <a:ext uri="{FF2B5EF4-FFF2-40B4-BE49-F238E27FC236}">
                    <a16:creationId xmlns:a16="http://schemas.microsoft.com/office/drawing/2014/main" xmlns="" id="{663053BE-1271-4E1B-B51B-C55B2FB00C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900000">
                <a:off x="1248" y="1104"/>
                <a:ext cx="96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aphicFrame>
            <p:nvGraphicFramePr>
              <p:cNvPr id="75808" name="Object 33">
                <a:extLst>
                  <a:ext uri="{FF2B5EF4-FFF2-40B4-BE49-F238E27FC236}">
                    <a16:creationId xmlns:a16="http://schemas.microsoft.com/office/drawing/2014/main" xmlns="" id="{8F907177-4EE5-42D2-A763-3713055C450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19" y="1960"/>
              <a:ext cx="223" cy="22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423" r:id="rId21" imgW="165172" imgH="165172" progId="Equation.DSMT4">
                      <p:embed/>
                    </p:oleObj>
                  </mc:Choice>
                  <mc:Fallback>
                    <p:oleObj r:id="rId21" imgW="165172" imgH="165172" progId="Equation.DSMT4">
                      <p:embed/>
                      <p:pic>
                        <p:nvPicPr>
                          <p:cNvPr id="0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19" y="1960"/>
                            <a:ext cx="223" cy="22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5809" name="WordArt 34">
              <a:extLst>
                <a:ext uri="{FF2B5EF4-FFF2-40B4-BE49-F238E27FC236}">
                  <a16:creationId xmlns:a16="http://schemas.microsoft.com/office/drawing/2014/main" xmlns="" id="{E4CDB6A5-F13A-44E2-9B2C-2D25286B5052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632" y="558"/>
              <a:ext cx="1440" cy="3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b="1" dirty="0">
                  <a:solidFill>
                    <a:srgbClr val="993366"/>
                  </a:solidFill>
                  <a:latin typeface="宋体" panose="02010600030101010101" pitchFamily="2" charset="-122"/>
                </a:rPr>
                <a:t>三线合一</a:t>
              </a:r>
            </a:p>
          </p:txBody>
        </p:sp>
        <p:sp>
          <p:nvSpPr>
            <p:cNvPr id="75810" name="Line 35">
              <a:extLst>
                <a:ext uri="{FF2B5EF4-FFF2-40B4-BE49-F238E27FC236}">
                  <a16:creationId xmlns:a16="http://schemas.microsoft.com/office/drawing/2014/main" xmlns="" id="{8856C769-3C7A-4A6E-8C49-64081D5706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" y="960"/>
              <a:ext cx="912" cy="864"/>
            </a:xfrm>
            <a:prstGeom prst="line">
              <a:avLst/>
            </a:prstGeom>
            <a:noFill/>
            <a:ln w="38100">
              <a:solidFill>
                <a:srgbClr val="993366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0" name="Group 44">
            <a:extLst>
              <a:ext uri="{FF2B5EF4-FFF2-40B4-BE49-F238E27FC236}">
                <a16:creationId xmlns:a16="http://schemas.microsoft.com/office/drawing/2014/main" xmlns="" id="{C521138A-F2F5-4218-B668-E063369AA984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3525838"/>
            <a:ext cx="171450" cy="228600"/>
            <a:chOff x="4992" y="2976"/>
            <a:chExt cx="144" cy="192"/>
          </a:xfrm>
        </p:grpSpPr>
        <p:sp>
          <p:nvSpPr>
            <p:cNvPr id="75814" name="Line 42">
              <a:extLst>
                <a:ext uri="{FF2B5EF4-FFF2-40B4-BE49-F238E27FC236}">
                  <a16:creationId xmlns:a16="http://schemas.microsoft.com/office/drawing/2014/main" xmlns="" id="{55A08B7B-B7AC-41AF-A407-B6A3C89B85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" y="302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5" name="Line 43">
              <a:extLst>
                <a:ext uri="{FF2B5EF4-FFF2-40B4-BE49-F238E27FC236}">
                  <a16:creationId xmlns:a16="http://schemas.microsoft.com/office/drawing/2014/main" xmlns="" id="{0BAA2552-1DA9-4D02-8520-877F620C1B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92" y="2976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8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369300" y="1909753"/>
            <a:ext cx="40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不重合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1592" y="3561370"/>
            <a:ext cx="23399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为什么不一样？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3">
            <a:extLst>
              <a:ext uri="{FF2B5EF4-FFF2-40B4-BE49-F238E27FC236}">
                <a16:creationId xmlns:a16="http://schemas.microsoft.com/office/drawing/2014/main" xmlns="" id="{4B9F1D03-9E65-4732-B710-6E1D4B99F47D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09786" y="1071564"/>
            <a:ext cx="7312819" cy="376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的顶角一定是锐角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的底角可能是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锐角，也可能是直角、钝角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.</a:t>
            </a:r>
            <a:endParaRPr lang="en-US" altLang="zh-CN" sz="2100" b="1" dirty="0"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 smtClean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 smtClean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）钝角三角形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不可能是等腰三角形</a:t>
            </a:r>
            <a:r>
              <a:rPr lang="en-US" altLang="zh-CN" sz="2100" b="1" dirty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   </a:t>
            </a:r>
            <a:endParaRPr lang="zh-CN" altLang="en-US" sz="2100" b="1" dirty="0"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4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的顶角平分线一定垂直底边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5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的角平分线、中线和高互相重合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6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底边上的中线一定平分顶角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73732" name="Text Box 4">
            <a:extLst>
              <a:ext uri="{FF2B5EF4-FFF2-40B4-BE49-F238E27FC236}">
                <a16:creationId xmlns:a16="http://schemas.microsoft.com/office/drawing/2014/main" xmlns="" id="{14FC6CFA-B555-4B36-AAE2-92F3D5814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718" y="1178412"/>
            <a:ext cx="1214437" cy="42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 </a:t>
            </a:r>
            <a:r>
              <a:rPr lang="en-US" altLang="zh-CN" sz="2100" b="1" dirty="0" smtClean="0">
                <a:latin typeface="宋体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3" name="Text Box 5">
            <a:extLst>
              <a:ext uri="{FF2B5EF4-FFF2-40B4-BE49-F238E27FC236}">
                <a16:creationId xmlns:a16="http://schemas.microsoft.com/office/drawing/2014/main" xmlns="" id="{41D57520-79E3-4286-9779-1E7BAA928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4917" y="1684308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 </a:t>
            </a:r>
            <a:r>
              <a:rPr lang="en-US" altLang="zh-CN" sz="2100" b="1" dirty="0" smtClean="0">
                <a:latin typeface="宋体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Text Box 6">
            <a:extLst>
              <a:ext uri="{FF2B5EF4-FFF2-40B4-BE49-F238E27FC236}">
                <a16:creationId xmlns:a16="http://schemas.microsoft.com/office/drawing/2014/main" xmlns="" id="{57A239FB-1662-4FD8-9433-BF05EF16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4183" y="2192945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 </a:t>
            </a:r>
            <a:r>
              <a:rPr lang="en-US" altLang="zh-CN" sz="2100" b="1" dirty="0" smtClean="0">
                <a:latin typeface="宋体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5" name="Text Box 7">
            <a:extLst>
              <a:ext uri="{FF2B5EF4-FFF2-40B4-BE49-F238E27FC236}">
                <a16:creationId xmlns:a16="http://schemas.microsoft.com/office/drawing/2014/main" xmlns="" id="{18C716AB-0130-4E49-8E54-B5217ABDB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9957" y="3355728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宋体" pitchFamily="2" charset="-122"/>
              </a:rPr>
              <a:t> 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6" name="Text Box 8">
            <a:extLst>
              <a:ext uri="{FF2B5EF4-FFF2-40B4-BE49-F238E27FC236}">
                <a16:creationId xmlns:a16="http://schemas.microsoft.com/office/drawing/2014/main" xmlns="" id="{BEDBD56D-7F85-445A-994C-A7A94D48C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9957" y="3892059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 </a:t>
            </a:r>
            <a:r>
              <a:rPr lang="en-US" altLang="zh-CN" sz="2100" b="1" dirty="0" smtClean="0">
                <a:latin typeface="宋体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831" name="WordArt 12">
            <a:extLst>
              <a:ext uri="{FF2B5EF4-FFF2-40B4-BE49-F238E27FC236}">
                <a16:creationId xmlns:a16="http://schemas.microsoft.com/office/drawing/2014/main" xmlns="" id="{B7FD3424-5B59-44DD-B508-8BCB7D547CD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70613" y="625475"/>
            <a:ext cx="2171700" cy="400050"/>
          </a:xfrm>
          <a:prstGeom prst="rect">
            <a:avLst/>
          </a:prstGeom>
        </p:spPr>
        <p:txBody>
          <a:bodyPr wrap="none" fromWordArt="1"/>
          <a:lstStyle/>
          <a:p>
            <a:r>
              <a:rPr lang="en-US" altLang="zh-CN" sz="2800" b="1" kern="10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800" b="1" kern="10" dirty="0" smtClean="0">
                <a:latin typeface="+mn-lt"/>
                <a:ea typeface="楷体" pitchFamily="49" charset="-122"/>
              </a:rPr>
              <a:t>明辨是非</a:t>
            </a:r>
            <a:r>
              <a:rPr lang="en-US" altLang="zh-CN" sz="2800" b="1" kern="10" dirty="0" smtClean="0">
                <a:latin typeface="+mn-lt"/>
                <a:ea typeface="楷体" pitchFamily="49" charset="-122"/>
              </a:rPr>
              <a:t>.</a:t>
            </a:r>
            <a:endParaRPr lang="zh-CN" altLang="en-US" sz="2800" b="1" kern="10" dirty="0">
              <a:latin typeface="+mn-lt"/>
              <a:ea typeface="楷体" pitchFamily="49" charset="-122"/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xmlns="" id="{0B58608B-98D9-4D84-912E-FD2F5EACE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6125" y="2770872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5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76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55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952187" y="1211472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44861" y="1722157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34603" y="2231045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0103" y="2824153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√</a:t>
            </a:r>
          </a:p>
        </p:txBody>
      </p:sp>
      <p:sp>
        <p:nvSpPr>
          <p:cNvPr id="23" name="矩形 22"/>
          <p:cNvSpPr/>
          <p:nvPr/>
        </p:nvSpPr>
        <p:spPr>
          <a:xfrm>
            <a:off x="7994654" y="3384751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31201" y="3929112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  <p:bldP spid="4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Group 5">
            <a:extLst>
              <a:ext uri="{FF2B5EF4-FFF2-40B4-BE49-F238E27FC236}">
                <a16:creationId xmlns:a16="http://schemas.microsoft.com/office/drawing/2014/main" xmlns="" id="{7657E235-3E03-4AF9-8C46-DFBC058FD447}"/>
              </a:ext>
            </a:extLst>
          </p:cNvPr>
          <p:cNvGrpSpPr>
            <a:grpSpLocks/>
          </p:cNvGrpSpPr>
          <p:nvPr/>
        </p:nvGrpSpPr>
        <p:grpSpPr bwMode="auto">
          <a:xfrm>
            <a:off x="6138863" y="2012930"/>
            <a:ext cx="1619250" cy="2727705"/>
            <a:chOff x="567" y="534"/>
            <a:chExt cx="1360" cy="2292"/>
          </a:xfrm>
        </p:grpSpPr>
        <p:sp>
          <p:nvSpPr>
            <p:cNvPr id="78850" name="AutoShape 6">
              <a:extLst>
                <a:ext uri="{FF2B5EF4-FFF2-40B4-BE49-F238E27FC236}">
                  <a16:creationId xmlns:a16="http://schemas.microsoft.com/office/drawing/2014/main" xmlns="" id="{E62F7454-3895-4586-B1A5-03D4A841E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1" name="Line 7">
              <a:extLst>
                <a:ext uri="{FF2B5EF4-FFF2-40B4-BE49-F238E27FC236}">
                  <a16:creationId xmlns:a16="http://schemas.microsoft.com/office/drawing/2014/main" xmlns="" id="{FA55B985-CF92-439A-BBC0-D6DBC10454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2" name="Text Box 8">
              <a:extLst>
                <a:ext uri="{FF2B5EF4-FFF2-40B4-BE49-F238E27FC236}">
                  <a16:creationId xmlns:a16="http://schemas.microsoft.com/office/drawing/2014/main" xmlns="" id="{31F961CF-5658-425E-B134-A9C77BAAFD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6" y="534"/>
              <a:ext cx="1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3" name="Text Box 9">
              <a:extLst>
                <a:ext uri="{FF2B5EF4-FFF2-40B4-BE49-F238E27FC236}">
                  <a16:creationId xmlns:a16="http://schemas.microsoft.com/office/drawing/2014/main" xmlns="" id="{0A5C7B98-1888-46FD-BC9A-E2B142D789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4" name="Text Box 10">
              <a:extLst>
                <a:ext uri="{FF2B5EF4-FFF2-40B4-BE49-F238E27FC236}">
                  <a16:creationId xmlns:a16="http://schemas.microsoft.com/office/drawing/2014/main" xmlns="" id="{6669219C-6D99-4D23-A5AB-19CF9659E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5" name="Text Box 11">
              <a:extLst>
                <a:ext uri="{FF2B5EF4-FFF2-40B4-BE49-F238E27FC236}">
                  <a16:creationId xmlns:a16="http://schemas.microsoft.com/office/drawing/2014/main" xmlns="" id="{9A9C2003-BDE1-482C-952F-755538D29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 Box 30">
            <a:extLst>
              <a:ext uri="{FF2B5EF4-FFF2-40B4-BE49-F238E27FC236}">
                <a16:creationId xmlns:a16="http://schemas.microsoft.com/office/drawing/2014/main" xmlns="" id="{59782B48-384F-4559-A72D-72C8DA89E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624" y="1052513"/>
            <a:ext cx="8200526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 ，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上，且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BD=BC=AD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各角的度数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2536BCCA-966B-4A4A-96B4-EA876139B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183" y="2424779"/>
            <a:ext cx="46330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en-US" sz="2100" b="1" dirty="0">
                <a:latin typeface="宋体" pitchFamily="2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1</a:t>
            </a:r>
            <a:r>
              <a:rPr lang="zh-CN" altLang="en-US" sz="2100" b="1" dirty="0">
                <a:latin typeface="宋体" pitchFamily="2" charset="-122"/>
              </a:rPr>
              <a:t>）找出图中所有相等的角；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320DC67-B897-4318-A295-43792888A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240" y="3367960"/>
            <a:ext cx="4363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itchFamily="2" charset="-122"/>
              </a:rPr>
              <a:t>（</a:t>
            </a:r>
            <a:r>
              <a:rPr lang="en-US" altLang="zh-CN" sz="2100" b="1" dirty="0">
                <a:latin typeface="宋体" pitchFamily="2" charset="-122"/>
              </a:rPr>
              <a:t>2</a:t>
            </a:r>
            <a:r>
              <a:rPr lang="zh-CN" altLang="en-US" sz="2100" b="1" dirty="0">
                <a:latin typeface="宋体" pitchFamily="2" charset="-122"/>
              </a:rPr>
              <a:t>）指出图中有几个等腰三角形？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9061CBF-9B5B-47E0-B3F8-A89242B03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2875938"/>
            <a:ext cx="16802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F650C65-4DB3-4790-BA77-16F3F5DCC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150" y="2875938"/>
            <a:ext cx="28472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；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F20DBCB-B450-402E-8247-C95A06943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565" y="3842851"/>
            <a:ext cx="10615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E018AD1-9D86-4B95-A290-5ECA426CA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202" y="3842851"/>
            <a:ext cx="10759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2973BAB-0DC5-490D-B0F4-788B92DC6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2127" y="3842851"/>
            <a:ext cx="10759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8876" name="文本框 4">
            <a:extLst>
              <a:ext uri="{FF2B5EF4-FFF2-40B4-BE49-F238E27FC236}">
                <a16:creationId xmlns:a16="http://schemas.microsoft.com/office/drawing/2014/main" xmlns="" id="{FAFC0071-BFD5-4792-BF19-9E6539432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1672" y="584201"/>
            <a:ext cx="4637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腰三角形性质的应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619624" y="560073"/>
            <a:ext cx="2274656" cy="492440"/>
            <a:chOff x="402069" y="545931"/>
            <a:chExt cx="2273908" cy="492762"/>
          </a:xfrm>
        </p:grpSpPr>
        <p:grpSp>
          <p:nvGrpSpPr>
            <p:cNvPr id="47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Group 5">
            <a:extLst>
              <a:ext uri="{FF2B5EF4-FFF2-40B4-BE49-F238E27FC236}">
                <a16:creationId xmlns:a16="http://schemas.microsoft.com/office/drawing/2014/main" xmlns="" id="{5589BBAB-410B-4F2B-8C68-7968499357BE}"/>
              </a:ext>
            </a:extLst>
          </p:cNvPr>
          <p:cNvGrpSpPr>
            <a:grpSpLocks/>
          </p:cNvGrpSpPr>
          <p:nvPr/>
        </p:nvGrpSpPr>
        <p:grpSpPr bwMode="auto">
          <a:xfrm>
            <a:off x="6313488" y="1057275"/>
            <a:ext cx="1619250" cy="2587625"/>
            <a:chOff x="567" y="614"/>
            <a:chExt cx="1360" cy="2173"/>
          </a:xfrm>
        </p:grpSpPr>
        <p:sp>
          <p:nvSpPr>
            <p:cNvPr id="79874" name="AutoShape 6">
              <a:extLst>
                <a:ext uri="{FF2B5EF4-FFF2-40B4-BE49-F238E27FC236}">
                  <a16:creationId xmlns:a16="http://schemas.microsoft.com/office/drawing/2014/main" xmlns="" id="{F95A68B7-149A-46BB-8A00-C3E31801A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5" name="Line 7">
              <a:extLst>
                <a:ext uri="{FF2B5EF4-FFF2-40B4-BE49-F238E27FC236}">
                  <a16:creationId xmlns:a16="http://schemas.microsoft.com/office/drawing/2014/main" xmlns="" id="{76414C2D-CF26-4C2B-B958-4C68D3B281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9876" name="Text Box 8">
              <a:extLst>
                <a:ext uri="{FF2B5EF4-FFF2-40B4-BE49-F238E27FC236}">
                  <a16:creationId xmlns:a16="http://schemas.microsoft.com/office/drawing/2014/main" xmlns="" id="{FFB91DFF-6BC1-4FFB-AD2C-0D27811DB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" y="614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7" name="Text Box 9">
              <a:extLst>
                <a:ext uri="{FF2B5EF4-FFF2-40B4-BE49-F238E27FC236}">
                  <a16:creationId xmlns:a16="http://schemas.microsoft.com/office/drawing/2014/main" xmlns="" id="{08226136-6D2C-43B3-A3DE-F421BAE25F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8" name="Text Box 10">
              <a:extLst>
                <a:ext uri="{FF2B5EF4-FFF2-40B4-BE49-F238E27FC236}">
                  <a16:creationId xmlns:a16="http://schemas.microsoft.com/office/drawing/2014/main" xmlns="" id="{4A4EF19B-418B-40CF-9208-B0D9206B1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9" name="Text Box 11">
              <a:extLst>
                <a:ext uri="{FF2B5EF4-FFF2-40B4-BE49-F238E27FC236}">
                  <a16:creationId xmlns:a16="http://schemas.microsoft.com/office/drawing/2014/main" xmlns="" id="{9DF40D77-F541-4F78-8369-285BCFC3FD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:a16="http://schemas.microsoft.com/office/drawing/2014/main" xmlns="" id="{0FB8360C-DA93-4A32-BEED-3FF8D43C2C2D}"/>
              </a:ext>
            </a:extLst>
          </p:cNvPr>
          <p:cNvGrpSpPr>
            <a:grpSpLocks/>
          </p:cNvGrpSpPr>
          <p:nvPr/>
        </p:nvGrpSpPr>
        <p:grpSpPr bwMode="auto">
          <a:xfrm>
            <a:off x="6848475" y="1428750"/>
            <a:ext cx="485775" cy="547303"/>
            <a:chOff x="641" y="996"/>
            <a:chExt cx="408" cy="460"/>
          </a:xfrm>
        </p:grpSpPr>
        <p:sp>
          <p:nvSpPr>
            <p:cNvPr id="79881" name="Text Box 14">
              <a:extLst>
                <a:ext uri="{FF2B5EF4-FFF2-40B4-BE49-F238E27FC236}">
                  <a16:creationId xmlns:a16="http://schemas.microsoft.com/office/drawing/2014/main" xmlns="" id="{0EC9FC60-9D20-4779-8908-DE9BDDE821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" y="1147"/>
              <a:ext cx="4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82" name="Rectangle 15">
              <a:extLst>
                <a:ext uri="{FF2B5EF4-FFF2-40B4-BE49-F238E27FC236}">
                  <a16:creationId xmlns:a16="http://schemas.microsoft.com/office/drawing/2014/main" xmlns="" id="{FF5AF8A0-54F8-48E9-AD39-367063A615F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672" y="996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>
                  <a:latin typeface="Times New Roman" panose="02020603050405020304" pitchFamily="18" charset="0"/>
                </a:rPr>
                <a:t>⌒</a:t>
              </a:r>
              <a:endParaRPr lang="en-US" altLang="zh-CN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:a16="http://schemas.microsoft.com/office/drawing/2014/main" xmlns="" id="{40645B5C-AB02-4C8D-8093-3D9848918707}"/>
              </a:ext>
            </a:extLst>
          </p:cNvPr>
          <p:cNvGrpSpPr>
            <a:grpSpLocks/>
          </p:cNvGrpSpPr>
          <p:nvPr/>
        </p:nvGrpSpPr>
        <p:grpSpPr bwMode="auto">
          <a:xfrm>
            <a:off x="6381077" y="2518173"/>
            <a:ext cx="1372614" cy="1301750"/>
            <a:chOff x="261" y="1876"/>
            <a:chExt cx="1151" cy="1094"/>
          </a:xfrm>
        </p:grpSpPr>
        <p:grpSp>
          <p:nvGrpSpPr>
            <p:cNvPr id="79884" name="Group 17">
              <a:extLst>
                <a:ext uri="{FF2B5EF4-FFF2-40B4-BE49-F238E27FC236}">
                  <a16:creationId xmlns:a16="http://schemas.microsoft.com/office/drawing/2014/main" xmlns="" id="{D38AE897-6934-4E16-A3D7-7100C87C89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1" y="1876"/>
              <a:ext cx="618" cy="1094"/>
              <a:chOff x="266" y="1880"/>
              <a:chExt cx="618" cy="1094"/>
            </a:xfrm>
          </p:grpSpPr>
          <p:sp>
            <p:nvSpPr>
              <p:cNvPr id="79885" name="Text Box 18">
                <a:extLst>
                  <a:ext uri="{FF2B5EF4-FFF2-40B4-BE49-F238E27FC236}">
                    <a16:creationId xmlns:a16="http://schemas.microsoft.com/office/drawing/2014/main" xmlns="" id="{12477505-A6FA-4ED3-9976-DD1884823F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0" y="2268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6" name="Rectangle 19">
                <a:extLst>
                  <a:ext uri="{FF2B5EF4-FFF2-40B4-BE49-F238E27FC236}">
                    <a16:creationId xmlns:a16="http://schemas.microsoft.com/office/drawing/2014/main" xmlns="" id="{2A2E7DF2-6A7A-4614-A455-1B1B6F6D1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558885">
                <a:off x="-126" y="2272"/>
                <a:ext cx="109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i="1" dirty="0">
                    <a:latin typeface="Times New Roman" panose="02020603050405020304" pitchFamily="18" charset="0"/>
                  </a:rPr>
                  <a:t>⌒</a:t>
                </a:r>
                <a:endPara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9887" name="Group 20">
              <a:extLst>
                <a:ext uri="{FF2B5EF4-FFF2-40B4-BE49-F238E27FC236}">
                  <a16:creationId xmlns:a16="http://schemas.microsoft.com/office/drawing/2014/main" xmlns="" id="{D37D548B-1F51-462F-AE60-7342FA72FABE}"/>
                </a:ext>
              </a:extLst>
            </p:cNvPr>
            <p:cNvGrpSpPr>
              <a:grpSpLocks/>
            </p:cNvGrpSpPr>
            <p:nvPr/>
          </p:nvGrpSpPr>
          <p:grpSpPr bwMode="auto">
            <a:xfrm rot="-534896">
              <a:off x="904" y="2256"/>
              <a:ext cx="508" cy="405"/>
              <a:chOff x="903" y="2217"/>
              <a:chExt cx="508" cy="405"/>
            </a:xfrm>
          </p:grpSpPr>
          <p:sp>
            <p:nvSpPr>
              <p:cNvPr id="79888" name="Rectangle 21">
                <a:extLst>
                  <a:ext uri="{FF2B5EF4-FFF2-40B4-BE49-F238E27FC236}">
                    <a16:creationId xmlns:a16="http://schemas.microsoft.com/office/drawing/2014/main" xmlns="" id="{81FEC448-384F-426F-B786-9BF2FC7DA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00000">
                <a:off x="903" y="2217"/>
                <a:ext cx="335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9" name="Rectangle 22">
                <a:extLst>
                  <a:ext uri="{FF2B5EF4-FFF2-40B4-BE49-F238E27FC236}">
                    <a16:creationId xmlns:a16="http://schemas.microsoft.com/office/drawing/2014/main" xmlns="" id="{0D35155C-6B8D-4E58-A8BA-AE51F1D55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328349">
                <a:off x="1084" y="2294"/>
                <a:ext cx="34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i="1" dirty="0">
                    <a:latin typeface="Times New Roman" panose="02020603050405020304" pitchFamily="18" charset="0"/>
                  </a:rPr>
                  <a:t>⌒</a:t>
                </a:r>
                <a:endParaRPr lang="en-US" altLang="zh-CN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Group 23">
            <a:extLst>
              <a:ext uri="{FF2B5EF4-FFF2-40B4-BE49-F238E27FC236}">
                <a16:creationId xmlns:a16="http://schemas.microsoft.com/office/drawing/2014/main" xmlns="" id="{16800503-7B9C-44F2-9737-51CCD36C43DD}"/>
              </a:ext>
            </a:extLst>
          </p:cNvPr>
          <p:cNvGrpSpPr>
            <a:grpSpLocks/>
          </p:cNvGrpSpPr>
          <p:nvPr/>
        </p:nvGrpSpPr>
        <p:grpSpPr bwMode="auto">
          <a:xfrm>
            <a:off x="7138990" y="2378487"/>
            <a:ext cx="484585" cy="606031"/>
            <a:chOff x="897" y="1810"/>
            <a:chExt cx="407" cy="509"/>
          </a:xfrm>
        </p:grpSpPr>
        <p:sp>
          <p:nvSpPr>
            <p:cNvPr id="79891" name="Rectangle 24">
              <a:extLst>
                <a:ext uri="{FF2B5EF4-FFF2-40B4-BE49-F238E27FC236}">
                  <a16:creationId xmlns:a16="http://schemas.microsoft.com/office/drawing/2014/main" xmlns="" id="{EC822926-752A-40C9-8B1B-9390B930C5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194961">
              <a:off x="940" y="1810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</a:rPr>
                <a:t>⌒</a:t>
              </a:r>
              <a:endPara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92" name="Text Box 25">
              <a:extLst>
                <a:ext uri="{FF2B5EF4-FFF2-40B4-BE49-F238E27FC236}">
                  <a16:creationId xmlns:a16="http://schemas.microsoft.com/office/drawing/2014/main" xmlns="" id="{BED8D6C6-0434-486D-BC68-3E4D55C04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7" y="2009"/>
              <a:ext cx="40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9D430F6-3EF3-4A31-91F7-EBF51492B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" y="532601"/>
            <a:ext cx="76596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）观察∠</a:t>
            </a:r>
            <a:r>
              <a:rPr lang="en-US" altLang="zh-CN" sz="2100" b="1" i="1" dirty="0">
                <a:latin typeface="+mn-lt"/>
              </a:rPr>
              <a:t>BDC</a:t>
            </a:r>
            <a:r>
              <a:rPr lang="zh-CN" altLang="en-US" sz="2100" b="1" dirty="0">
                <a:latin typeface="+mn-lt"/>
              </a:rPr>
              <a:t>与∠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、∠</a:t>
            </a:r>
            <a:r>
              <a:rPr lang="en-US" altLang="zh-CN" sz="2100" b="1" i="1" dirty="0">
                <a:latin typeface="+mn-lt"/>
              </a:rPr>
              <a:t>ABD</a:t>
            </a:r>
            <a:r>
              <a:rPr lang="zh-CN" altLang="en-US" sz="2100" b="1" dirty="0">
                <a:latin typeface="+mn-lt"/>
              </a:rPr>
              <a:t>的关系，∠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、∠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zh-CN" altLang="en-US" sz="2100" b="1" dirty="0">
                <a:latin typeface="+mn-lt"/>
              </a:rPr>
              <a:t>呢？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3EA2855-DCA8-46B8-B34A-884B7BA5C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5" y="1275202"/>
            <a:ext cx="47788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CCD4268-85C1-4575-A807-017BBC8CE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288" y="1813365"/>
            <a:ext cx="291297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0DF071D-3B7C-4C33-959F-35F8C725B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288" y="2305490"/>
            <a:ext cx="25539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C9AA4BA-4677-48A6-A6F2-AE4DD139A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" y="2933700"/>
            <a:ext cx="575437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4</a:t>
            </a:r>
            <a:r>
              <a:rPr lang="zh-CN" altLang="en-US" sz="2100" b="1" dirty="0">
                <a:latin typeface="+mn-lt"/>
              </a:rPr>
              <a:t>）设∠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,</a:t>
            </a:r>
            <a:r>
              <a:rPr lang="zh-CN" altLang="en-US" sz="2100" b="1" dirty="0">
                <a:latin typeface="+mn-lt"/>
              </a:rPr>
              <a:t>请把△ 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的内角和用含</a:t>
            </a:r>
            <a:r>
              <a:rPr lang="en-US" altLang="zh-CN" sz="2100" b="1" i="1" dirty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的式子表示出来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EB68E293-0D2D-4F12-B1F6-0D4C4DD20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621" y="3987800"/>
            <a:ext cx="63857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∵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=180 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=180 °,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第一课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等腰三角形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的性质</a:t>
            </a:r>
            <a:endParaRPr lang="zh-CN" altLang="en-US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9537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5">
            <a:extLst>
              <a:ext uri="{FF2B5EF4-FFF2-40B4-BE49-F238E27FC236}">
                <a16:creationId xmlns:a16="http://schemas.microsoft.com/office/drawing/2014/main" xmlns="" id="{16CF56A5-D90A-46A5-B066-93AD040474A2}"/>
              </a:ext>
            </a:extLst>
          </p:cNvPr>
          <p:cNvGrpSpPr>
            <a:grpSpLocks/>
          </p:cNvGrpSpPr>
          <p:nvPr/>
        </p:nvGrpSpPr>
        <p:grpSpPr bwMode="auto">
          <a:xfrm>
            <a:off x="6570663" y="855663"/>
            <a:ext cx="1619250" cy="2587625"/>
            <a:chOff x="567" y="614"/>
            <a:chExt cx="1360" cy="2173"/>
          </a:xfrm>
        </p:grpSpPr>
        <p:sp>
          <p:nvSpPr>
            <p:cNvPr id="80898" name="AutoShape 6">
              <a:extLst>
                <a:ext uri="{FF2B5EF4-FFF2-40B4-BE49-F238E27FC236}">
                  <a16:creationId xmlns:a16="http://schemas.microsoft.com/office/drawing/2014/main" xmlns="" id="{4B3035D5-1BCD-42B7-83A1-6D5CD0CAF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899" name="Line 7">
              <a:extLst>
                <a:ext uri="{FF2B5EF4-FFF2-40B4-BE49-F238E27FC236}">
                  <a16:creationId xmlns:a16="http://schemas.microsoft.com/office/drawing/2014/main" xmlns="" id="{23AA57DA-3E23-461F-BC53-8E6A33D028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0" name="Text Box 8">
              <a:extLst>
                <a:ext uri="{FF2B5EF4-FFF2-40B4-BE49-F238E27FC236}">
                  <a16:creationId xmlns:a16="http://schemas.microsoft.com/office/drawing/2014/main" xmlns="" id="{38A574C2-F991-4180-A4CB-6CA3F8FAF9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" y="614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1" name="Text Box 9">
              <a:extLst>
                <a:ext uri="{FF2B5EF4-FFF2-40B4-BE49-F238E27FC236}">
                  <a16:creationId xmlns:a16="http://schemas.microsoft.com/office/drawing/2014/main" xmlns="" id="{077D68F3-7757-46D6-A0E4-C777E53530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2" name="Text Box 10">
              <a:extLst>
                <a:ext uri="{FF2B5EF4-FFF2-40B4-BE49-F238E27FC236}">
                  <a16:creationId xmlns:a16="http://schemas.microsoft.com/office/drawing/2014/main" xmlns="" id="{24901AEC-AC15-445A-8226-95AD15C917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3" name="Text Box 11">
              <a:extLst>
                <a:ext uri="{FF2B5EF4-FFF2-40B4-BE49-F238E27FC236}">
                  <a16:creationId xmlns:a16="http://schemas.microsoft.com/office/drawing/2014/main" xmlns="" id="{28BFED8D-57FF-4818-90A8-D8F0C0BAF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12">
            <a:extLst>
              <a:ext uri="{FF2B5EF4-FFF2-40B4-BE49-F238E27FC236}">
                <a16:creationId xmlns:a16="http://schemas.microsoft.com/office/drawing/2014/main" xmlns="" id="{9EF308C4-393B-45D2-9D74-18B3D920C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3" y="612892"/>
            <a:ext cx="851058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AB=AC</a:t>
            </a:r>
            <a:r>
              <a:rPr lang="zh-CN" altLang="en-US" sz="2400" b="1" i="1" dirty="0">
                <a:latin typeface="+mn-lt"/>
              </a:rPr>
              <a:t>，</a:t>
            </a:r>
            <a:r>
              <a:rPr lang="en-US" altLang="zh-CN" sz="2400" b="1" i="1" dirty="0">
                <a:latin typeface="+mn-lt"/>
              </a:rPr>
              <a:t>BD=BC=AD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ABC=∠C=∠BDC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A=∠ABD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从而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于是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有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 °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解得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=36 ° 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所以，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=72°.</a:t>
            </a: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xmlns="" id="{5CD408F1-6567-4E18-B14B-4C2E00BE5D37}"/>
              </a:ext>
            </a:extLst>
          </p:cNvPr>
          <p:cNvGrpSpPr>
            <a:grpSpLocks/>
          </p:cNvGrpSpPr>
          <p:nvPr/>
        </p:nvGrpSpPr>
        <p:grpSpPr bwMode="auto">
          <a:xfrm>
            <a:off x="7110413" y="1222040"/>
            <a:ext cx="485775" cy="595659"/>
            <a:chOff x="657" y="971"/>
            <a:chExt cx="408" cy="500"/>
          </a:xfrm>
        </p:grpSpPr>
        <p:sp>
          <p:nvSpPr>
            <p:cNvPr id="80906" name="Text Box 14">
              <a:extLst>
                <a:ext uri="{FF2B5EF4-FFF2-40B4-BE49-F238E27FC236}">
                  <a16:creationId xmlns:a16="http://schemas.microsoft.com/office/drawing/2014/main" xmlns="" id="{30632A78-A2B3-454F-AB77-9D4C65A610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7" y="1162"/>
              <a:ext cx="4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7" name="Rectangle 15">
              <a:extLst>
                <a:ext uri="{FF2B5EF4-FFF2-40B4-BE49-F238E27FC236}">
                  <a16:creationId xmlns:a16="http://schemas.microsoft.com/office/drawing/2014/main" xmlns="" id="{0D9D1698-ADD0-4F8B-A786-9B5DE2A7E6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698" y="971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latin typeface="Times New Roman" panose="02020603050405020304" pitchFamily="18" charset="0"/>
                </a:rPr>
                <a:t>⌒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:a16="http://schemas.microsoft.com/office/drawing/2014/main" xmlns="" id="{6EB793A9-0840-4F73-9FE3-42D41BE1A1C4}"/>
              </a:ext>
            </a:extLst>
          </p:cNvPr>
          <p:cNvGrpSpPr>
            <a:grpSpLocks/>
          </p:cNvGrpSpPr>
          <p:nvPr/>
        </p:nvGrpSpPr>
        <p:grpSpPr bwMode="auto">
          <a:xfrm>
            <a:off x="6675457" y="2578101"/>
            <a:ext cx="1344590" cy="804862"/>
            <a:chOff x="291" y="2096"/>
            <a:chExt cx="1129" cy="676"/>
          </a:xfrm>
        </p:grpSpPr>
        <p:grpSp>
          <p:nvGrpSpPr>
            <p:cNvPr id="80909" name="Group 17">
              <a:extLst>
                <a:ext uri="{FF2B5EF4-FFF2-40B4-BE49-F238E27FC236}">
                  <a16:creationId xmlns:a16="http://schemas.microsoft.com/office/drawing/2014/main" xmlns="" id="{F3857435-DD9E-4F65-BB34-CC7888CAB8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1" y="2096"/>
              <a:ext cx="543" cy="676"/>
              <a:chOff x="296" y="2100"/>
              <a:chExt cx="543" cy="676"/>
            </a:xfrm>
          </p:grpSpPr>
          <p:sp>
            <p:nvSpPr>
              <p:cNvPr id="80910" name="Text Box 18">
                <a:extLst>
                  <a:ext uri="{FF2B5EF4-FFF2-40B4-BE49-F238E27FC236}">
                    <a16:creationId xmlns:a16="http://schemas.microsoft.com/office/drawing/2014/main" xmlns="" id="{3236E382-FB69-4C83-80CF-84AFA36012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5" y="2296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911" name="Rectangle 19">
                <a:extLst>
                  <a:ext uri="{FF2B5EF4-FFF2-40B4-BE49-F238E27FC236}">
                    <a16:creationId xmlns:a16="http://schemas.microsoft.com/office/drawing/2014/main" xmlns="" id="{CA7275A9-268F-4654-BBE7-19F45AA9A5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858886">
                <a:off x="113" y="2283"/>
                <a:ext cx="6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0912" name="Group 20">
              <a:extLst>
                <a:ext uri="{FF2B5EF4-FFF2-40B4-BE49-F238E27FC236}">
                  <a16:creationId xmlns:a16="http://schemas.microsoft.com/office/drawing/2014/main" xmlns="" id="{9CC4345B-2C14-4849-A4DF-8A6E2BE9FA07}"/>
                </a:ext>
              </a:extLst>
            </p:cNvPr>
            <p:cNvGrpSpPr>
              <a:grpSpLocks/>
            </p:cNvGrpSpPr>
            <p:nvPr/>
          </p:nvGrpSpPr>
          <p:grpSpPr bwMode="auto">
            <a:xfrm rot="-534896">
              <a:off x="898" y="2254"/>
              <a:ext cx="522" cy="410"/>
              <a:chOff x="898" y="2217"/>
              <a:chExt cx="522" cy="410"/>
            </a:xfrm>
          </p:grpSpPr>
          <p:sp>
            <p:nvSpPr>
              <p:cNvPr id="80913" name="Rectangle 21">
                <a:extLst>
                  <a:ext uri="{FF2B5EF4-FFF2-40B4-BE49-F238E27FC236}">
                    <a16:creationId xmlns:a16="http://schemas.microsoft.com/office/drawing/2014/main" xmlns="" id="{6D14F8E7-6DCE-4E14-A51D-7234119CA0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480000">
                <a:off x="898" y="2217"/>
                <a:ext cx="34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914" name="Rectangle 22">
                <a:extLst>
                  <a:ext uri="{FF2B5EF4-FFF2-40B4-BE49-F238E27FC236}">
                    <a16:creationId xmlns:a16="http://schemas.microsoft.com/office/drawing/2014/main" xmlns="" id="{4DF662A2-4BBB-4630-851B-2EE9AAA60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328349">
                <a:off x="1093" y="2299"/>
                <a:ext cx="34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i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Group 23">
            <a:extLst>
              <a:ext uri="{FF2B5EF4-FFF2-40B4-BE49-F238E27FC236}">
                <a16:creationId xmlns:a16="http://schemas.microsoft.com/office/drawing/2014/main" xmlns="" id="{99B869EF-FB35-45F1-BF8A-0EEAC0C4A33B}"/>
              </a:ext>
            </a:extLst>
          </p:cNvPr>
          <p:cNvGrpSpPr>
            <a:grpSpLocks/>
          </p:cNvGrpSpPr>
          <p:nvPr/>
        </p:nvGrpSpPr>
        <p:grpSpPr bwMode="auto">
          <a:xfrm>
            <a:off x="7390174" y="2147921"/>
            <a:ext cx="492125" cy="581672"/>
            <a:chOff x="892" y="1748"/>
            <a:chExt cx="413" cy="488"/>
          </a:xfrm>
        </p:grpSpPr>
        <p:sp>
          <p:nvSpPr>
            <p:cNvPr id="80916" name="Rectangle 24">
              <a:extLst>
                <a:ext uri="{FF2B5EF4-FFF2-40B4-BE49-F238E27FC236}">
                  <a16:creationId xmlns:a16="http://schemas.microsoft.com/office/drawing/2014/main" xmlns="" id="{CA4D88DA-97FB-4BA2-8F66-681B446FEF0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914961">
              <a:off x="944" y="1748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latin typeface="Times New Roman" panose="02020603050405020304" pitchFamily="18" charset="0"/>
                </a:rPr>
                <a:t>⌒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17" name="Text Box 25">
              <a:extLst>
                <a:ext uri="{FF2B5EF4-FFF2-40B4-BE49-F238E27FC236}">
                  <a16:creationId xmlns:a16="http://schemas.microsoft.com/office/drawing/2014/main" xmlns="" id="{607A698B-452A-48C0-9A2A-3441D9C446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" y="1927"/>
              <a:ext cx="41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4" name="矩形 13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矩形 17"/>
          <p:cNvSpPr/>
          <p:nvPr/>
        </p:nvSpPr>
        <p:spPr>
          <a:xfrm>
            <a:off x="1304924" y="1550812"/>
            <a:ext cx="69437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含多个等腰三角形的图形中求角时，常常利用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方程思想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，通过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内角、外角之间的关系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进行转化求解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12403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>
            <a:extLst>
              <a:ext uri="{FF2B5EF4-FFF2-40B4-BE49-F238E27FC236}">
                <a16:creationId xmlns:a16="http://schemas.microsoft.com/office/drawing/2014/main" xmlns="" id="{A17379FF-D8A6-4BF8-BABD-502F6E627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460" y="490538"/>
            <a:ext cx="843121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=26°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71688" name="Text Box 8">
            <a:extLst>
              <a:ext uri="{FF2B5EF4-FFF2-40B4-BE49-F238E27FC236}">
                <a16:creationId xmlns:a16="http://schemas.microsoft.com/office/drawing/2014/main" xmlns="" id="{6C9803AE-2787-4292-A3FD-15423CB5E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6" y="1675887"/>
            <a:ext cx="6013450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en-US" altLang="zh-CN" sz="2000" b="1" dirty="0">
                <a:latin typeface="+mn-lt"/>
              </a:rPr>
              <a:t>=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en-US" altLang="zh-CN" sz="2000" b="1" dirty="0">
                <a:latin typeface="+mn-lt"/>
              </a:rPr>
              <a:t>=</a:t>
            </a:r>
            <a:r>
              <a:rPr lang="en-US" altLang="zh-CN" sz="2000" b="1" i="1" dirty="0">
                <a:latin typeface="+mn-lt"/>
              </a:rPr>
              <a:t>DC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设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，则 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 根据三角形内角和定理，得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2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+26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=38.5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=38.5°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=77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7" y="5008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2" y="1609809"/>
            <a:ext cx="2400787" cy="178730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99">
            <a:extLst>
              <a:ext uri="{FF2B5EF4-FFF2-40B4-BE49-F238E27FC236}">
                <a16:creationId xmlns:a16="http://schemas.microsoft.com/office/drawing/2014/main" xmlns="" id="{26924584-D756-465C-8B9A-DF15EF8DC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6" y="1133475"/>
            <a:ext cx="8082280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等腰三角形的一个内角是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，则这个三角形的底角的大小是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65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endParaRPr lang="en-US" altLang="zh-CN" sz="2400" b="1" dirty="0">
              <a:latin typeface="+mn-lt"/>
              <a:ea typeface="楷体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65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     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°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20483" name="文本框 3">
            <a:extLst>
              <a:ext uri="{FF2B5EF4-FFF2-40B4-BE49-F238E27FC236}">
                <a16:creationId xmlns:a16="http://schemas.microsoft.com/office/drawing/2014/main" xmlns="" id="{3A5BC9F7-89B4-429A-9251-1C2EBB261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5511" y="185197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82960" name="文本框 5">
            <a:extLst>
              <a:ext uri="{FF2B5EF4-FFF2-40B4-BE49-F238E27FC236}">
                <a16:creationId xmlns:a16="http://schemas.microsoft.com/office/drawing/2014/main" xmlns="" id="{29B8B646-6F3E-412F-8ABB-0E84CF2C3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943" y="669450"/>
            <a:ext cx="4148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等腰三角形的分类讨论问题</a:t>
            </a: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627974" y="641035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2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+mn-lt"/>
                <a:ea typeface="宋体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41374" y="3649075"/>
            <a:ext cx="7922824" cy="1200329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方法点拨：</a:t>
            </a:r>
            <a:r>
              <a:rPr lang="zh-CN" altLang="en-US" sz="2400" b="1" dirty="0" smtClean="0"/>
              <a:t>等腰三角形</a:t>
            </a:r>
            <a:r>
              <a:rPr lang="zh-CN" altLang="en-US" sz="2400" b="1" dirty="0"/>
              <a:t>的两个底角相等，已知一个内角，则这个角可能是底角也可能是顶角，要分两种情况讨论．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>
            <a:extLst>
              <a:ext uri="{FF2B5EF4-FFF2-40B4-BE49-F238E27FC236}">
                <a16:creationId xmlns:a16="http://schemas.microsoft.com/office/drawing/2014/main" xmlns="" id="{4C2EEBF9-6363-4B3E-98CC-EE65D3AB8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638" y="630237"/>
            <a:ext cx="84883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等腰三角形一个底角为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75°,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个角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_______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70°,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它的另外两个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___________________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；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110°,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它的另外两个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角为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________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u="sng" dirty="0">
              <a:latin typeface="+mn-lt"/>
              <a:ea typeface="楷体" pitchFamily="49" charset="-122"/>
            </a:endParaRPr>
          </a:p>
        </p:txBody>
      </p:sp>
      <p:sp>
        <p:nvSpPr>
          <p:cNvPr id="84995" name="文本框 84994">
            <a:extLst>
              <a:ext uri="{FF2B5EF4-FFF2-40B4-BE49-F238E27FC236}">
                <a16:creationId xmlns:a16="http://schemas.microsoft.com/office/drawing/2014/main" xmlns="" id="{4B6A220F-2CF7-46C3-B71E-91E21A3ED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2264" y="874861"/>
            <a:ext cx="1797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75°, 30°</a:t>
            </a:r>
          </a:p>
        </p:txBody>
      </p:sp>
      <p:sp>
        <p:nvSpPr>
          <p:cNvPr id="84996" name="文本框 84995">
            <a:extLst>
              <a:ext uri="{FF2B5EF4-FFF2-40B4-BE49-F238E27FC236}">
                <a16:creationId xmlns:a16="http://schemas.microsoft.com/office/drawing/2014/main" xmlns="" id="{4C6D8C47-A133-46D4-A422-640BBC477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09" y="2514600"/>
            <a:ext cx="322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70°,40°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55°,55°</a:t>
            </a:r>
          </a:p>
        </p:txBody>
      </p:sp>
      <p:sp>
        <p:nvSpPr>
          <p:cNvPr id="84997" name="文本框 84996">
            <a:extLst>
              <a:ext uri="{FF2B5EF4-FFF2-40B4-BE49-F238E27FC236}">
                <a16:creationId xmlns:a16="http://schemas.microsoft.com/office/drawing/2014/main" xmlns="" id="{BFCBBD9B-7B89-4296-A98D-73FA4F5CC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8697" y="3423852"/>
            <a:ext cx="1597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35°,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35°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itchFamily="49" charset="-122"/>
            </a:endParaRPr>
          </a:p>
        </p:txBody>
      </p:sp>
      <p:grpSp>
        <p:nvGrpSpPr>
          <p:cNvPr id="1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2" y="7858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100">
            <a:extLst>
              <a:ext uri="{FF2B5EF4-FFF2-40B4-BE49-F238E27FC236}">
                <a16:creationId xmlns:a16="http://schemas.microsoft.com/office/drawing/2014/main" xmlns="" id="{08B4B562-8427-45FF-B22C-5F6336B9F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998027"/>
            <a:ext cx="8440738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3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的中点，求证：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86018" name="组合 4">
            <a:extLst>
              <a:ext uri="{FF2B5EF4-FFF2-40B4-BE49-F238E27FC236}">
                <a16:creationId xmlns:a16="http://schemas.microsoft.com/office/drawing/2014/main" xmlns="" id="{6C27ABFB-CF31-480D-8D87-B164EB6722B7}"/>
              </a:ext>
            </a:extLst>
          </p:cNvPr>
          <p:cNvGrpSpPr>
            <a:grpSpLocks/>
          </p:cNvGrpSpPr>
          <p:nvPr/>
        </p:nvGrpSpPr>
        <p:grpSpPr bwMode="auto">
          <a:xfrm>
            <a:off x="3096336" y="4239749"/>
            <a:ext cx="3332455" cy="429280"/>
            <a:chOff x="3760" y="8881"/>
            <a:chExt cx="6998" cy="901"/>
          </a:xfrm>
        </p:grpSpPr>
        <p:sp>
          <p:nvSpPr>
            <p:cNvPr id="86020" name="文本框 2">
              <a:extLst>
                <a:ext uri="{FF2B5EF4-FFF2-40B4-BE49-F238E27FC236}">
                  <a16:creationId xmlns:a16="http://schemas.microsoft.com/office/drawing/2014/main" xmlns="" id="{1E82D2E6-7EB9-4B06-B007-F4B9AD460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42" y="8881"/>
              <a:ext cx="171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②</a:t>
              </a:r>
              <a:endPara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6021" name="文本框 3">
              <a:extLst>
                <a:ext uri="{FF2B5EF4-FFF2-40B4-BE49-F238E27FC236}">
                  <a16:creationId xmlns:a16="http://schemas.microsoft.com/office/drawing/2014/main" xmlns="" id="{F31C6E30-2FD6-4204-9F8B-036BC506A7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0" y="8913"/>
              <a:ext cx="1504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图</a:t>
              </a:r>
              <a:r>
                <a:rPr lang="en-US" altLang="zh-CN" sz="2100" dirty="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①</a:t>
              </a:r>
            </a:p>
          </p:txBody>
        </p:sp>
      </p:grpSp>
      <p:sp>
        <p:nvSpPr>
          <p:cNvPr id="86034" name="文本框 5">
            <a:extLst>
              <a:ext uri="{FF2B5EF4-FFF2-40B4-BE49-F238E27FC236}">
                <a16:creationId xmlns:a16="http://schemas.microsoft.com/office/drawing/2014/main" xmlns="" id="{5480C6F3-A228-4026-B8BE-156EE2A89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563" y="547688"/>
            <a:ext cx="5927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利用等腰三角形的性质证明线段间的关系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6"/>
          <p:cNvGrpSpPr>
            <a:grpSpLocks/>
          </p:cNvGrpSpPr>
          <p:nvPr/>
        </p:nvGrpSpPr>
        <p:grpSpPr bwMode="auto">
          <a:xfrm>
            <a:off x="425768" y="532291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+mn-lt"/>
                  <a:ea typeface="宋体"/>
                </a:rPr>
                <a:t>3</a:t>
              </a:r>
              <a:endParaRPr lang="zh-CN" altLang="en-US" sz="2600" b="1" kern="0" dirty="0" smtClean="0">
                <a:solidFill>
                  <a:prstClr val="white"/>
                </a:solidFill>
                <a:latin typeface="+mn-lt"/>
                <a:ea typeface="宋体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43"/>
          <a:stretch/>
        </p:blipFill>
        <p:spPr>
          <a:xfrm>
            <a:off x="2240477" y="2991298"/>
            <a:ext cx="4920996" cy="12519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90" b="30443"/>
          <a:stretch/>
        </p:blipFill>
        <p:spPr>
          <a:xfrm>
            <a:off x="5370727" y="745827"/>
            <a:ext cx="2485603" cy="1251928"/>
          </a:xfrm>
          <a:prstGeom prst="rect">
            <a:avLst/>
          </a:prstGeom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E12B1193-D539-41F5-8F31-DB421844806E}"/>
              </a:ext>
            </a:extLst>
          </p:cNvPr>
          <p:cNvSpPr txBox="1"/>
          <p:nvPr/>
        </p:nvSpPr>
        <p:spPr>
          <a:xfrm>
            <a:off x="461645" y="710659"/>
            <a:ext cx="6601460" cy="38733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pitchFamily="2" charset="-122"/>
              </a:rPr>
              <a:t>证明</a:t>
            </a:r>
            <a:r>
              <a:rPr lang="zh-CN" altLang="en-US" sz="21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pitchFamily="2" charset="-122"/>
              </a:rPr>
              <a:t>：</a:t>
            </a:r>
            <a:r>
              <a:rPr lang="en-US" altLang="zh-CN" sz="2100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，过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作</a:t>
            </a:r>
            <a:r>
              <a:rPr lang="en-US" altLang="zh-CN" sz="2100" b="1" i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AG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G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+mn-lt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AB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AC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AD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AE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BG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–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CG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–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；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DE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的中点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100" b="1" noProof="1" smtClean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＋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＋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CF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+mn-lt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AB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AC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AF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⊥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BC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</p:txBody>
      </p:sp>
      <p:sp>
        <p:nvSpPr>
          <p:cNvPr id="87044" name="文本框 2">
            <a:extLst>
              <a:ext uri="{FF2B5EF4-FFF2-40B4-BE49-F238E27FC236}">
                <a16:creationId xmlns:a16="http://schemas.microsoft.com/office/drawing/2014/main" xmlns="" id="{D784DCF5-E805-4E28-AA30-14BBB1E14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587" y="3652540"/>
            <a:ext cx="8891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②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7046" name="文本框 3">
            <a:extLst>
              <a:ext uri="{FF2B5EF4-FFF2-40B4-BE49-F238E27FC236}">
                <a16:creationId xmlns:a16="http://schemas.microsoft.com/office/drawing/2014/main" xmlns="" id="{52F01C8A-8A23-4BCF-8982-40360C569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9007" y="1932787"/>
            <a:ext cx="716371" cy="41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图</a:t>
            </a:r>
            <a:r>
              <a:rPr lang="en-US" altLang="zh-CN" sz="21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①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898E1BC-CF4F-4C5F-AABF-C9A9028E54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51625" y="904875"/>
            <a:ext cx="6350" cy="792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11">
            <a:extLst>
              <a:ext uri="{FF2B5EF4-FFF2-40B4-BE49-F238E27FC236}">
                <a16:creationId xmlns:a16="http://schemas.microsoft.com/office/drawing/2014/main" xmlns="" id="{EB43EC19-0783-465A-8A3B-DF699FA7224B}"/>
              </a:ext>
            </a:extLst>
          </p:cNvPr>
          <p:cNvGrpSpPr>
            <a:grpSpLocks/>
          </p:cNvGrpSpPr>
          <p:nvPr/>
        </p:nvGrpSpPr>
        <p:grpSpPr bwMode="auto">
          <a:xfrm>
            <a:off x="6653213" y="1571625"/>
            <a:ext cx="74612" cy="104775"/>
            <a:chOff x="7549" y="4214"/>
            <a:chExt cx="785" cy="906"/>
          </a:xfrm>
        </p:grpSpPr>
        <p:cxnSp>
          <p:nvCxnSpPr>
            <p:cNvPr id="87050" name="直接连接符 8">
              <a:extLst>
                <a:ext uri="{FF2B5EF4-FFF2-40B4-BE49-F238E27FC236}">
                  <a16:creationId xmlns:a16="http://schemas.microsoft.com/office/drawing/2014/main" xmlns="" id="{20AD6BFB-140D-494F-ACEE-ED689E51692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334" y="4214"/>
              <a:ext cx="0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051" name="直接连接符 10">
              <a:extLst>
                <a:ext uri="{FF2B5EF4-FFF2-40B4-BE49-F238E27FC236}">
                  <a16:creationId xmlns:a16="http://schemas.microsoft.com/office/drawing/2014/main" xmlns="" id="{0C408947-4373-4A9E-BE9A-867399DD0EC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549" y="4254"/>
              <a:ext cx="785" cy="2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CE1A45E-74CD-4F15-BAF7-6DEBC409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1636713"/>
            <a:ext cx="265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8" b="30443"/>
          <a:stretch/>
        </p:blipFill>
        <p:spPr>
          <a:xfrm>
            <a:off x="5402781" y="2464044"/>
            <a:ext cx="2457636" cy="12519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1040829" y="1632174"/>
            <a:ext cx="72104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等腰三角形有关计算或证明中，有时需要添加辅助线，其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顶角平分线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底边上的高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底边上的中线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宋体" panose="02010600030101010101" pitchFamily="2" charset="-122"/>
              </a:rPr>
              <a:t>是常见的辅助线．</a:t>
            </a:r>
            <a:endParaRPr lang="zh-CN" altLang="en-US" sz="2800" b="1" dirty="0">
              <a:solidFill>
                <a:prstClr val="black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>
            <a:extLst>
              <a:ext uri="{FF2B5EF4-FFF2-40B4-BE49-F238E27FC236}">
                <a16:creationId xmlns:a16="http://schemas.microsoft.com/office/drawing/2014/main" xmlns="" id="{32413653-59AD-4C3C-AB4F-45A94A654142}"/>
              </a:ext>
            </a:extLst>
          </p:cNvPr>
          <p:cNvSpPr/>
          <p:nvPr/>
        </p:nvSpPr>
        <p:spPr>
          <a:xfrm>
            <a:off x="819150" y="481013"/>
            <a:ext cx="808672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6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. 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如图，在△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中，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是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noProof="1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边上的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中线，∠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的平分线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BG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交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于点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G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，交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于点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EF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，垂足为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F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若∠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BAD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25°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，求∠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的度数；</a:t>
            </a:r>
          </a:p>
          <a:p>
            <a:pPr>
              <a:lnSpc>
                <a:spcPct val="20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求证：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EF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ED</a:t>
            </a:r>
            <a:r>
              <a:rPr lang="en-US" altLang="zh-CN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</a:p>
        </p:txBody>
      </p:sp>
      <p:pic>
        <p:nvPicPr>
          <p:cNvPr id="89090" name="Picture 6" descr="332">
            <a:extLst>
              <a:ext uri="{FF2B5EF4-FFF2-40B4-BE49-F238E27FC236}">
                <a16:creationId xmlns:a16="http://schemas.microsoft.com/office/drawing/2014/main" xmlns="" id="{E496E190-7985-4E50-952A-E172A6365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367" y="2315714"/>
            <a:ext cx="1787007" cy="213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36" y="67627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412" name="内容占位符 7">
                <a:extLst>
                  <a:ext uri="{FF2B5EF4-FFF2-40B4-BE49-F238E27FC236}">
                    <a16:creationId xmlns:a16="http://schemas.microsoft.com/office/drawing/2014/main" xmlns="" id="{5ECF076B-A629-4218-9D7A-AA7B62B6ED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363" y="546100"/>
                <a:ext cx="8309292" cy="4185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dirty="0">
                    <a:latin typeface="+mn-lt"/>
                    <a:ea typeface="黑体" panose="02010609060101010101" pitchFamily="49" charset="-122"/>
                  </a:rPr>
                  <a:t>1</a:t>
                </a: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)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</a:rPr>
                  <a:t>解：</a:t>
                </a:r>
                <a:r>
                  <a:rPr lang="zh-CN" altLang="en-US" sz="2000" b="1" dirty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r>
                  <a:rPr lang="en-US" altLang="zh-CN" sz="2000" b="1" i="1" dirty="0">
                    <a:latin typeface="+mn-lt"/>
                  </a:rPr>
                  <a:t>AD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是</a:t>
                </a:r>
                <a:r>
                  <a:rPr lang="en-US" altLang="zh-CN" sz="2000" b="1" i="1" dirty="0">
                    <a:latin typeface="+mn-lt"/>
                  </a:rPr>
                  <a:t>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边上的中线，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CAD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，∴∠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2∠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50°.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en-US" altLang="zh-CN" sz="2000" b="1" dirty="0" smtClean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endParaRPr lang="en-US" altLang="zh-CN" sz="2000" b="1" dirty="0"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ABC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     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(180°–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  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)  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                           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(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180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°–    50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°)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65°.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dirty="0">
                    <a:latin typeface="+mn-lt"/>
                    <a:ea typeface="黑体" panose="02010609060101010101" pitchFamily="49" charset="-122"/>
                  </a:rPr>
                  <a:t>2</a:t>
                </a: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)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r>
                  <a:rPr lang="en-US" altLang="zh-CN" sz="2000" b="1" i="1" dirty="0">
                    <a:latin typeface="+mn-lt"/>
                  </a:rPr>
                  <a:t>AD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是</a:t>
                </a:r>
                <a:r>
                  <a:rPr lang="en-US" altLang="zh-CN" sz="2000" b="1" i="1" dirty="0">
                    <a:latin typeface="+mn-lt"/>
                  </a:rPr>
                  <a:t>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边上的中线</a:t>
                </a:r>
                <a:r>
                  <a:rPr lang="zh-CN" altLang="en-US" sz="2000" b="1" dirty="0">
                    <a:latin typeface="+mn-lt"/>
                  </a:rPr>
                  <a:t>，  </a:t>
                </a:r>
                <a:endParaRPr lang="en-US" altLang="zh-CN" sz="2000" b="1" dirty="0"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ED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⊥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，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+mn-lt"/>
                  </a:rPr>
                  <a:t>     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又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∵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BG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平分∠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ABC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EF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000" b="1" dirty="0"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EF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ED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412" name="内容占位符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5ECF076B-A629-4218-9D7A-AA7B62B6E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0363" y="546100"/>
                <a:ext cx="8309292" cy="4185761"/>
              </a:xfrm>
              <a:prstGeom prst="rect">
                <a:avLst/>
              </a:prstGeom>
              <a:blipFill rotWithShape="0">
                <a:blip r:embed="rId3"/>
                <a:stretch>
                  <a:fillRect l="-734" b="-87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FE3D090A-5CD5-47F2-AF00-186E217DBB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757779"/>
              </p:ext>
            </p:extLst>
          </p:nvPr>
        </p:nvGraphicFramePr>
        <p:xfrm>
          <a:off x="3016177" y="1878867"/>
          <a:ext cx="2349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6" r:id="rId4" imgW="152268" imgH="406048" progId="Equation.DSMT4">
                  <p:embed/>
                </p:oleObj>
              </mc:Choice>
              <mc:Fallback>
                <p:oleObj r:id="rId4" imgW="152268" imgH="406048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177" y="1878867"/>
                        <a:ext cx="2349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BEE944C1-5148-456E-BE38-0D5807B2E4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709003"/>
              </p:ext>
            </p:extLst>
          </p:nvPr>
        </p:nvGraphicFramePr>
        <p:xfrm>
          <a:off x="3016177" y="2363548"/>
          <a:ext cx="2349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337" r:id="rId6" imgW="152268" imgH="406048" progId="Equation.DSMT4">
                  <p:embed/>
                </p:oleObj>
              </mc:Choice>
              <mc:Fallback>
                <p:oleObj r:id="rId6" imgW="152268" imgH="406048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177" y="2363548"/>
                        <a:ext cx="234950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6" descr="332">
            <a:extLst>
              <a:ext uri="{FF2B5EF4-FFF2-40B4-BE49-F238E27FC236}">
                <a16:creationId xmlns:a16="http://schemas.microsoft.com/office/drawing/2014/main" xmlns="" id="{E496E190-7985-4E50-952A-E172A6365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671" y="1019175"/>
            <a:ext cx="1671698" cy="199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jxtp0012">
            <a:extLst>
              <a:ext uri="{FF2B5EF4-FFF2-40B4-BE49-F238E27FC236}">
                <a16:creationId xmlns:a16="http://schemas.microsoft.com/office/drawing/2014/main" xmlns="" id="{FA52910A-1D87-4EA8-9834-726E60D7EB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30" b="29322"/>
          <a:stretch/>
        </p:blipFill>
        <p:spPr bwMode="auto">
          <a:xfrm>
            <a:off x="1477009" y="558800"/>
            <a:ext cx="2078138" cy="183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3" descr="jxtp0040">
            <a:extLst>
              <a:ext uri="{FF2B5EF4-FFF2-40B4-BE49-F238E27FC236}">
                <a16:creationId xmlns:a16="http://schemas.microsoft.com/office/drawing/2014/main" xmlns="" id="{51789A2C-2371-43C6-98A6-9966C4F09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" b="10854"/>
          <a:stretch>
            <a:fillRect/>
          </a:stretch>
        </p:blipFill>
        <p:spPr bwMode="auto">
          <a:xfrm>
            <a:off x="1472320" y="2656682"/>
            <a:ext cx="24034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0" name="Picture 4">
            <a:extLst>
              <a:ext uri="{FF2B5EF4-FFF2-40B4-BE49-F238E27FC236}">
                <a16:creationId xmlns:a16="http://schemas.microsoft.com/office/drawing/2014/main" xmlns="" id="{B16BCAA9-00AD-4143-AA53-123D926F94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8080" r="17076" b="26127"/>
          <a:stretch/>
        </p:blipFill>
        <p:spPr bwMode="auto">
          <a:xfrm>
            <a:off x="4684713" y="558802"/>
            <a:ext cx="2835275" cy="183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1" name="Picture 5" descr="17-0031">
            <a:extLst>
              <a:ext uri="{FF2B5EF4-FFF2-40B4-BE49-F238E27FC236}">
                <a16:creationId xmlns:a16="http://schemas.microsoft.com/office/drawing/2014/main" xmlns="" id="{0479BBD6-9C53-4B26-A299-8D3898B8C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" b="17465"/>
          <a:stretch>
            <a:fillRect/>
          </a:stretch>
        </p:blipFill>
        <p:spPr bwMode="auto">
          <a:xfrm>
            <a:off x="4694238" y="2838451"/>
            <a:ext cx="283527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9">
            <a:extLst>
              <a:ext uri="{FF2B5EF4-FFF2-40B4-BE49-F238E27FC236}">
                <a16:creationId xmlns:a16="http://schemas.microsoft.com/office/drawing/2014/main" xmlns="" id="{BC16D069-1B52-4C4F-947D-E256A091C8B5}"/>
              </a:ext>
            </a:extLst>
          </p:cNvPr>
          <p:cNvGrpSpPr>
            <a:grpSpLocks/>
          </p:cNvGrpSpPr>
          <p:nvPr/>
        </p:nvGrpSpPr>
        <p:grpSpPr bwMode="auto">
          <a:xfrm>
            <a:off x="5046663" y="3078164"/>
            <a:ext cx="1511300" cy="538162"/>
            <a:chOff x="3366" y="2560"/>
            <a:chExt cx="1179" cy="408"/>
          </a:xfrm>
        </p:grpSpPr>
        <p:sp>
          <p:nvSpPr>
            <p:cNvPr id="59400" name="Line 10">
              <a:extLst>
                <a:ext uri="{FF2B5EF4-FFF2-40B4-BE49-F238E27FC236}">
                  <a16:creationId xmlns:a16="http://schemas.microsoft.com/office/drawing/2014/main" xmlns="" id="{C04342BC-2832-4679-82D7-689475D9EF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1" y="2560"/>
              <a:ext cx="544" cy="40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1" name="Line 11">
              <a:extLst>
                <a:ext uri="{FF2B5EF4-FFF2-40B4-BE49-F238E27FC236}">
                  <a16:creationId xmlns:a16="http://schemas.microsoft.com/office/drawing/2014/main" xmlns="" id="{5E68CA0F-37EE-4EB8-BD2E-8F2E5C692B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6" y="2968"/>
              <a:ext cx="1179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2" name="Line 12">
              <a:extLst>
                <a:ext uri="{FF2B5EF4-FFF2-40B4-BE49-F238E27FC236}">
                  <a16:creationId xmlns:a16="http://schemas.microsoft.com/office/drawing/2014/main" xmlns="" id="{DF3CB3BF-3AFD-4DEB-97C9-4F98658F2F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11" y="2560"/>
              <a:ext cx="635" cy="408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:a16="http://schemas.microsoft.com/office/drawing/2014/main" xmlns="" id="{8D451194-15F5-4E6E-AAA2-8A7F60A1A962}"/>
              </a:ext>
            </a:extLst>
          </p:cNvPr>
          <p:cNvGrpSpPr>
            <a:grpSpLocks/>
          </p:cNvGrpSpPr>
          <p:nvPr/>
        </p:nvGrpSpPr>
        <p:grpSpPr bwMode="auto">
          <a:xfrm>
            <a:off x="2764545" y="2672557"/>
            <a:ext cx="755650" cy="1870075"/>
            <a:chOff x="4241" y="0"/>
            <a:chExt cx="635" cy="1570"/>
          </a:xfrm>
        </p:grpSpPr>
        <p:sp>
          <p:nvSpPr>
            <p:cNvPr id="59404" name="Line 14">
              <a:extLst>
                <a:ext uri="{FF2B5EF4-FFF2-40B4-BE49-F238E27FC236}">
                  <a16:creationId xmlns:a16="http://schemas.microsoft.com/office/drawing/2014/main" xmlns="" id="{C44A3780-752C-443F-A54E-5C52797A4C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" y="0"/>
              <a:ext cx="0" cy="157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5" name="Line 15">
              <a:extLst>
                <a:ext uri="{FF2B5EF4-FFF2-40B4-BE49-F238E27FC236}">
                  <a16:creationId xmlns:a16="http://schemas.microsoft.com/office/drawing/2014/main" xmlns="" id="{D876DA93-8F1B-467B-B68A-53DA3732D5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" y="0"/>
              <a:ext cx="589" cy="129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6" name="Line 16">
              <a:extLst>
                <a:ext uri="{FF2B5EF4-FFF2-40B4-BE49-F238E27FC236}">
                  <a16:creationId xmlns:a16="http://schemas.microsoft.com/office/drawing/2014/main" xmlns="" id="{E4D11CC4-FE5C-44C4-9CD1-82A04C3A78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41" y="1298"/>
              <a:ext cx="635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0">
            <a:extLst>
              <a:ext uri="{FF2B5EF4-FFF2-40B4-BE49-F238E27FC236}">
                <a16:creationId xmlns:a16="http://schemas.microsoft.com/office/drawing/2014/main" xmlns="" id="{F30091DA-E9D8-41AF-941B-61C6332BCD82}"/>
              </a:ext>
            </a:extLst>
          </p:cNvPr>
          <p:cNvGrpSpPr>
            <a:grpSpLocks/>
          </p:cNvGrpSpPr>
          <p:nvPr/>
        </p:nvGrpSpPr>
        <p:grpSpPr bwMode="auto">
          <a:xfrm>
            <a:off x="4840288" y="766763"/>
            <a:ext cx="2324100" cy="1196975"/>
            <a:chOff x="185" y="2715"/>
            <a:chExt cx="1951" cy="1005"/>
          </a:xfrm>
        </p:grpSpPr>
        <p:sp>
          <p:nvSpPr>
            <p:cNvPr id="59408" name="Line 18">
              <a:extLst>
                <a:ext uri="{FF2B5EF4-FFF2-40B4-BE49-F238E27FC236}">
                  <a16:creationId xmlns:a16="http://schemas.microsoft.com/office/drawing/2014/main" xmlns="" id="{B378216C-D19E-4652-8A38-378C369ADE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5" y="2715"/>
              <a:ext cx="1004" cy="100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9" name="Line 19">
              <a:extLst>
                <a:ext uri="{FF2B5EF4-FFF2-40B4-BE49-F238E27FC236}">
                  <a16:creationId xmlns:a16="http://schemas.microsoft.com/office/drawing/2014/main" xmlns="" id="{E805CADF-6CAC-4BC8-957D-A9BA259035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9" y="2715"/>
              <a:ext cx="947" cy="95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0" name="Line 20">
              <a:extLst>
                <a:ext uri="{FF2B5EF4-FFF2-40B4-BE49-F238E27FC236}">
                  <a16:creationId xmlns:a16="http://schemas.microsoft.com/office/drawing/2014/main" xmlns="" id="{B2A6B8BB-B6BC-4B36-979B-56B3004E92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4" y="3648"/>
              <a:ext cx="1905" cy="5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5">
            <a:extLst>
              <a:ext uri="{FF2B5EF4-FFF2-40B4-BE49-F238E27FC236}">
                <a16:creationId xmlns:a16="http://schemas.microsoft.com/office/drawing/2014/main" xmlns="" id="{379D375A-88BF-4D7B-9031-CF5602D4C754}"/>
              </a:ext>
            </a:extLst>
          </p:cNvPr>
          <p:cNvGrpSpPr>
            <a:grpSpLocks/>
          </p:cNvGrpSpPr>
          <p:nvPr/>
        </p:nvGrpSpPr>
        <p:grpSpPr bwMode="auto">
          <a:xfrm>
            <a:off x="1913572" y="669925"/>
            <a:ext cx="1243012" cy="1328737"/>
            <a:chOff x="567" y="0"/>
            <a:chExt cx="1406" cy="1207"/>
          </a:xfrm>
        </p:grpSpPr>
        <p:sp>
          <p:nvSpPr>
            <p:cNvPr id="59412" name="Line 26">
              <a:extLst>
                <a:ext uri="{FF2B5EF4-FFF2-40B4-BE49-F238E27FC236}">
                  <a16:creationId xmlns:a16="http://schemas.microsoft.com/office/drawing/2014/main" xmlns="" id="{13E53D9E-4C70-48D4-926F-5342F625B4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7" y="0"/>
              <a:ext cx="589" cy="12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3" name="Line 27">
              <a:extLst>
                <a:ext uri="{FF2B5EF4-FFF2-40B4-BE49-F238E27FC236}">
                  <a16:creationId xmlns:a16="http://schemas.microsoft.com/office/drawing/2014/main" xmlns="" id="{247015E5-98F1-4608-BD25-2D716AA4DC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6" y="0"/>
              <a:ext cx="817" cy="11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4" name="Line 28">
              <a:extLst>
                <a:ext uri="{FF2B5EF4-FFF2-40B4-BE49-F238E27FC236}">
                  <a16:creationId xmlns:a16="http://schemas.microsoft.com/office/drawing/2014/main" xmlns="" id="{FF0FEC98-3248-408E-9879-44B3BDBCDD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7" y="1162"/>
              <a:ext cx="1406" cy="4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3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2">
            <a:extLst>
              <a:ext uri="{FF2B5EF4-FFF2-40B4-BE49-F238E27FC236}">
                <a16:creationId xmlns:a16="http://schemas.microsoft.com/office/drawing/2014/main" xmlns="" id="{14B91759-D66F-4BD6-954A-5FBB1B117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407" y="1116522"/>
            <a:ext cx="87296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等腰三角形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的一个底角为50°，则它的顶角的度数为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_____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．</a:t>
            </a:r>
            <a:endParaRPr lang="zh-CN" altLang="zh-CN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91138" name="组合 3">
            <a:extLst>
              <a:ext uri="{FF2B5EF4-FFF2-40B4-BE49-F238E27FC236}">
                <a16:creationId xmlns:a16="http://schemas.microsoft.com/office/drawing/2014/main" xmlns="" id="{9E06326C-6C8D-41EC-8EC9-E181261417FA}"/>
              </a:ext>
            </a:extLst>
          </p:cNvPr>
          <p:cNvGrpSpPr>
            <a:grpSpLocks/>
          </p:cNvGrpSpPr>
          <p:nvPr/>
        </p:nvGrpSpPr>
        <p:grpSpPr bwMode="auto">
          <a:xfrm>
            <a:off x="3540125" y="681038"/>
            <a:ext cx="1879600" cy="476250"/>
            <a:chOff x="497257" y="753279"/>
            <a:chExt cx="1881032" cy="477054"/>
          </a:xfrm>
        </p:grpSpPr>
        <p:grpSp>
          <p:nvGrpSpPr>
            <p:cNvPr id="91139" name="组合 2">
              <a:extLst>
                <a:ext uri="{FF2B5EF4-FFF2-40B4-BE49-F238E27FC236}">
                  <a16:creationId xmlns:a16="http://schemas.microsoft.com/office/drawing/2014/main" xmlns="" id="{4F154070-D189-44E0-B150-80970A8E6C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EC177277-50F9-4442-A099-F1D85EA7A488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9F5211CC-B1CC-4586-953B-018400AE45D2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8F767781-2E50-4ABA-B62D-3BF8AC9E8EA4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1F285145-0CA3-4E55-80C2-BC1F976DF144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1144" name="矩形 1">
              <a:extLst>
                <a:ext uri="{FF2B5EF4-FFF2-40B4-BE49-F238E27FC236}">
                  <a16:creationId xmlns:a16="http://schemas.microsoft.com/office/drawing/2014/main" xmlns="" id="{E6330071-CFA3-4895-98AA-411F5FBDE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49A2007-6898-44AB-A0A0-19DA4E93A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9926" y="1468270"/>
            <a:ext cx="1030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80°</a:t>
            </a:r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xmlns="" id="{80796CB3-03AB-480F-8F7D-456E0C3AC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684" y="2299339"/>
            <a:ext cx="867234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分别是△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的中线和角平分线．若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=20°，则∠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ACE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的度数是（　　）</a:t>
            </a: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itchFamily="49" charset="-122"/>
              </a:rPr>
              <a:t>A．20°	B．35°	C．40°	D．70°</a:t>
            </a:r>
          </a:p>
        </p:txBody>
      </p:sp>
      <p:sp>
        <p:nvSpPr>
          <p:cNvPr id="22" name="文本框 3">
            <a:extLst>
              <a:ext uri="{FF2B5EF4-FFF2-40B4-BE49-F238E27FC236}">
                <a16:creationId xmlns:a16="http://schemas.microsoft.com/office/drawing/2014/main" xmlns="" id="{F045EC56-907A-448F-9AD3-9DE6ADD59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9225" y="3027521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3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4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044" y="3304391"/>
            <a:ext cx="1452372" cy="1562100"/>
          </a:xfrm>
          <a:prstGeom prst="rect">
            <a:avLst/>
          </a:prstGeom>
        </p:spPr>
      </p:pic>
      <p:sp>
        <p:nvSpPr>
          <p:cNvPr id="92161" name="文本框 1">
            <a:extLst>
              <a:ext uri="{FF2B5EF4-FFF2-40B4-BE49-F238E27FC236}">
                <a16:creationId xmlns:a16="http://schemas.microsoft.com/office/drawing/2014/main" xmlns="" id="{53BC8983-12E2-4680-B336-D42A1C8D1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503" y="2867656"/>
            <a:ext cx="74233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如图，在△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，过点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AD∥BC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，若∠1=70°，则∠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的大小为（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A．40°       B．30°          C．70°      D．50° </a:t>
            </a:r>
          </a:p>
        </p:txBody>
      </p:sp>
      <p:sp>
        <p:nvSpPr>
          <p:cNvPr id="30723" name="文本框 2">
            <a:extLst>
              <a:ext uri="{FF2B5EF4-FFF2-40B4-BE49-F238E27FC236}">
                <a16:creationId xmlns:a16="http://schemas.microsoft.com/office/drawing/2014/main" xmlns="" id="{AB363535-4CBF-405D-88B3-627569B65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623" y="3535856"/>
            <a:ext cx="388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92164" name="文本框 6">
            <a:extLst>
              <a:ext uri="{FF2B5EF4-FFF2-40B4-BE49-F238E27FC236}">
                <a16:creationId xmlns:a16="http://schemas.microsoft.com/office/drawing/2014/main" xmlns="" id="{6C32601F-FF54-49A4-95FE-47E3234D1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879" y="1033237"/>
            <a:ext cx="78016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等腰三角形有一个角是90°，则另两个角分别是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A．30°，60°             B．45°，45°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C．45°，90°             D．20°，70° </a:t>
            </a:r>
          </a:p>
        </p:txBody>
      </p:sp>
      <p:sp>
        <p:nvSpPr>
          <p:cNvPr id="30726" name="文本框 7">
            <a:extLst>
              <a:ext uri="{FF2B5EF4-FFF2-40B4-BE49-F238E27FC236}">
                <a16:creationId xmlns:a16="http://schemas.microsoft.com/office/drawing/2014/main" xmlns="" id="{C908C677-71EE-49B4-9BDC-58860D91B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4623" y="941066"/>
            <a:ext cx="389850" cy="66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grpSp>
        <p:nvGrpSpPr>
          <p:cNvPr id="92171" name="组合 7">
            <a:extLst>
              <a:ext uri="{FF2B5EF4-FFF2-40B4-BE49-F238E27FC236}">
                <a16:creationId xmlns:a16="http://schemas.microsoft.com/office/drawing/2014/main" xmlns="" id="{994203EF-0DBD-4076-B4EB-73E150C0DFDA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36575"/>
            <a:ext cx="2480310" cy="492828"/>
            <a:chOff x="5083" y="1100"/>
            <a:chExt cx="3905" cy="778"/>
          </a:xfrm>
        </p:grpSpPr>
        <p:grpSp>
          <p:nvGrpSpPr>
            <p:cNvPr id="92172" name="组合 1">
              <a:extLst>
                <a:ext uri="{FF2B5EF4-FFF2-40B4-BE49-F238E27FC236}">
                  <a16:creationId xmlns:a16="http://schemas.microsoft.com/office/drawing/2014/main" xmlns="" id="{7DC9766A-ED7C-4B9B-8A80-DEBC3B6905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16206F97-448F-4229-A50C-B7E7249FFD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A4F00824-E1DB-42E5-8AA6-28DC982BCE1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C9713A0C-863C-44AA-A2AF-16DD166B9B66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8BB416DA-EBC3-4E99-A154-3D01B48EE241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132444CB-B3CC-43D6-A55D-0E5DCEBC1785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2178" name="TextBox 15">
              <a:extLst>
                <a:ext uri="{FF2B5EF4-FFF2-40B4-BE49-F238E27FC236}">
                  <a16:creationId xmlns:a16="http://schemas.microsoft.com/office/drawing/2014/main" xmlns="" id="{55739AEC-6364-45FA-9B7A-AEE2ABC4A8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44A0FA27-EEDC-4AC6-BF80-E630E4E39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855" y="1054222"/>
            <a:ext cx="840165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等腰三角形一个底角为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45°,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它的另外两个角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为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_______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36°,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____________________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120°,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它的另外两个角为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.</a:t>
            </a:r>
            <a:endParaRPr lang="en-US" altLang="zh-CN" sz="2400" b="1" dirty="0">
              <a:latin typeface="+mn-lt"/>
              <a:ea typeface="楷体" pitchFamily="49" charset="-122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17A59987-4250-4552-BEAD-A98A5C961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8739" y="1280930"/>
            <a:ext cx="1665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45°, 90°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2FE621F1-DC12-455D-BA05-D7C7D163F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115" y="2751977"/>
            <a:ext cx="3355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72°,72°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36°,108°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xmlns="" id="{B5CAFC23-7E5F-42E5-9DF2-1F0667C98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7961" y="3485821"/>
            <a:ext cx="182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994203EF-0DBD-4076-B4EB-73E150C0DFDA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7DC9766A-ED7C-4B9B-8A80-DEBC3B6905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16206F97-448F-4229-A50C-B7E7249FFD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4F00824-E1DB-42E5-8AA6-28DC982BCE1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C9713A0C-863C-44AA-A2AF-16DD166B9B66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8BB416DA-EBC3-4E99-A154-3D01B48EE241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132444CB-B3CC-43D6-A55D-0E5DCEBC1785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55739AEC-6364-45FA-9B7A-AEE2ABC4A8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 Box 2">
            <a:extLst>
              <a:ext uri="{FF2B5EF4-FFF2-40B4-BE49-F238E27FC236}">
                <a16:creationId xmlns:a16="http://schemas.microsoft.com/office/drawing/2014/main" xmlns="" id="{B72FCDB5-C7E9-4756-A39A-C685586B1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1" y="996950"/>
            <a:ext cx="84499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 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的垂直平分线与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所在的直线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相交所得的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锐角为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，则底角的大小为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___________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8CDD202F-89F0-4D92-AAB1-A53623FF211F}"/>
              </a:ext>
            </a:extLst>
          </p:cNvPr>
          <p:cNvGrpSpPr>
            <a:grpSpLocks/>
          </p:cNvGrpSpPr>
          <p:nvPr/>
        </p:nvGrpSpPr>
        <p:grpSpPr bwMode="auto">
          <a:xfrm>
            <a:off x="2124075" y="2196240"/>
            <a:ext cx="1738313" cy="2156681"/>
            <a:chOff x="891" y="2210"/>
            <a:chExt cx="1218" cy="1501"/>
          </a:xfrm>
        </p:grpSpPr>
        <p:grpSp>
          <p:nvGrpSpPr>
            <p:cNvPr id="95235" name="Group 4">
              <a:extLst>
                <a:ext uri="{FF2B5EF4-FFF2-40B4-BE49-F238E27FC236}">
                  <a16:creationId xmlns:a16="http://schemas.microsoft.com/office/drawing/2014/main" xmlns="" id="{2E4202AC-F1FE-487C-9F92-79B9F7E72B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11" y="2432"/>
              <a:ext cx="755" cy="1118"/>
              <a:chOff x="2034" y="498"/>
              <a:chExt cx="2108" cy="2857"/>
            </a:xfrm>
          </p:grpSpPr>
          <p:sp>
            <p:nvSpPr>
              <p:cNvPr id="95236" name="Line 5">
                <a:extLst>
                  <a:ext uri="{FF2B5EF4-FFF2-40B4-BE49-F238E27FC236}">
                    <a16:creationId xmlns:a16="http://schemas.microsoft.com/office/drawing/2014/main" xmlns="" id="{40290CEA-913B-4316-A3A4-1DFFDC9D0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4" y="3354"/>
                <a:ext cx="2087" cy="1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37" name="Line 6">
                <a:extLst>
                  <a:ext uri="{FF2B5EF4-FFF2-40B4-BE49-F238E27FC236}">
                    <a16:creationId xmlns:a16="http://schemas.microsoft.com/office/drawing/2014/main" xmlns="" id="{DDD391E1-6DB3-4242-8D66-5A3DFB4E44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2" y="498"/>
                <a:ext cx="1040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38" name="Line 7">
                <a:extLst>
                  <a:ext uri="{FF2B5EF4-FFF2-40B4-BE49-F238E27FC236}">
                    <a16:creationId xmlns:a16="http://schemas.microsoft.com/office/drawing/2014/main" xmlns="" id="{1CC80014-0F98-4A82-9CE9-975B330DF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60" y="498"/>
                <a:ext cx="1039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</p:grpSp>
        <p:sp>
          <p:nvSpPr>
            <p:cNvPr id="95239" name="Text Box 8">
              <a:extLst>
                <a:ext uri="{FF2B5EF4-FFF2-40B4-BE49-F238E27FC236}">
                  <a16:creationId xmlns:a16="http://schemas.microsoft.com/office/drawing/2014/main" xmlns="" id="{FCB2052D-FE49-445A-9668-0EA814A71E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6" y="2210"/>
              <a:ext cx="2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 dirty="0">
                  <a:latin typeface="+mn-lt"/>
                </a:rPr>
                <a:t>A</a:t>
              </a:r>
            </a:p>
          </p:txBody>
        </p:sp>
        <p:sp>
          <p:nvSpPr>
            <p:cNvPr id="95240" name="Text Box 9">
              <a:extLst>
                <a:ext uri="{FF2B5EF4-FFF2-40B4-BE49-F238E27FC236}">
                  <a16:creationId xmlns:a16="http://schemas.microsoft.com/office/drawing/2014/main" xmlns="" id="{0C3E8BC9-029B-416C-81E2-2FEDCA93D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1" y="3461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>
                  <a:latin typeface="+mn-lt"/>
                </a:rPr>
                <a:t>B</a:t>
              </a:r>
            </a:p>
          </p:txBody>
        </p:sp>
        <p:sp>
          <p:nvSpPr>
            <p:cNvPr id="95241" name="Text Box 10">
              <a:extLst>
                <a:ext uri="{FF2B5EF4-FFF2-40B4-BE49-F238E27FC236}">
                  <a16:creationId xmlns:a16="http://schemas.microsoft.com/office/drawing/2014/main" xmlns="" id="{01E54516-BD12-41F8-859C-2635F8D3EF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4" y="3412"/>
              <a:ext cx="2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 dirty="0">
                  <a:latin typeface="+mn-lt"/>
                </a:rPr>
                <a:t>C</a:t>
              </a:r>
            </a:p>
          </p:txBody>
        </p:sp>
        <p:sp>
          <p:nvSpPr>
            <p:cNvPr id="95242" name="Line 11">
              <a:extLst>
                <a:ext uri="{FF2B5EF4-FFF2-40B4-BE49-F238E27FC236}">
                  <a16:creationId xmlns:a16="http://schemas.microsoft.com/office/drawing/2014/main" xmlns="" id="{BCC53CDC-830F-4FEF-82FE-C2E9A607F8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0" y="2931"/>
              <a:ext cx="1179" cy="3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43" name="Line 12">
              <a:extLst>
                <a:ext uri="{FF2B5EF4-FFF2-40B4-BE49-F238E27FC236}">
                  <a16:creationId xmlns:a16="http://schemas.microsoft.com/office/drawing/2014/main" xmlns="" id="{9D06EDEF-D494-4CD5-AA1B-2456159771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" y="2886"/>
              <a:ext cx="136" cy="4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44" name="Line 13">
              <a:extLst>
                <a:ext uri="{FF2B5EF4-FFF2-40B4-BE49-F238E27FC236}">
                  <a16:creationId xmlns:a16="http://schemas.microsoft.com/office/drawing/2014/main" xmlns="" id="{D86BF4FC-A264-4CB6-852B-53315ABAD9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29" y="2931"/>
              <a:ext cx="45" cy="13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</p:grpSp>
      <p:grpSp>
        <p:nvGrpSpPr>
          <p:cNvPr id="6" name="Group 14">
            <a:extLst>
              <a:ext uri="{FF2B5EF4-FFF2-40B4-BE49-F238E27FC236}">
                <a16:creationId xmlns:a16="http://schemas.microsoft.com/office/drawing/2014/main" xmlns="" id="{CCC1E0A9-4B74-4AF2-A9F4-BF15C22DA94F}"/>
              </a:ext>
            </a:extLst>
          </p:cNvPr>
          <p:cNvGrpSpPr>
            <a:grpSpLocks/>
          </p:cNvGrpSpPr>
          <p:nvPr/>
        </p:nvGrpSpPr>
        <p:grpSpPr bwMode="auto">
          <a:xfrm>
            <a:off x="4646613" y="2601908"/>
            <a:ext cx="3455761" cy="1538019"/>
            <a:chOff x="2971" y="2432"/>
            <a:chExt cx="2188" cy="976"/>
          </a:xfrm>
        </p:grpSpPr>
        <p:grpSp>
          <p:nvGrpSpPr>
            <p:cNvPr id="95246" name="Group 15">
              <a:extLst>
                <a:ext uri="{FF2B5EF4-FFF2-40B4-BE49-F238E27FC236}">
                  <a16:creationId xmlns:a16="http://schemas.microsoft.com/office/drawing/2014/main" xmlns="" id="{D4956DC7-6D5E-491E-80B8-717D5770F0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52" y="2840"/>
              <a:ext cx="1769" cy="409"/>
              <a:chOff x="2034" y="498"/>
              <a:chExt cx="2108" cy="2857"/>
            </a:xfrm>
          </p:grpSpPr>
          <p:sp>
            <p:nvSpPr>
              <p:cNvPr id="95247" name="Line 16">
                <a:extLst>
                  <a:ext uri="{FF2B5EF4-FFF2-40B4-BE49-F238E27FC236}">
                    <a16:creationId xmlns:a16="http://schemas.microsoft.com/office/drawing/2014/main" xmlns="" id="{90F823C7-06DA-4316-9A56-D7A674914D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4" y="3354"/>
                <a:ext cx="2087" cy="1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48" name="Line 17">
                <a:extLst>
                  <a:ext uri="{FF2B5EF4-FFF2-40B4-BE49-F238E27FC236}">
                    <a16:creationId xmlns:a16="http://schemas.microsoft.com/office/drawing/2014/main" xmlns="" id="{CBE2FBEF-9FD7-42C6-A6F5-845C8C9A27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2" y="498"/>
                <a:ext cx="1040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49" name="Line 18">
                <a:extLst>
                  <a:ext uri="{FF2B5EF4-FFF2-40B4-BE49-F238E27FC236}">
                    <a16:creationId xmlns:a16="http://schemas.microsoft.com/office/drawing/2014/main" xmlns="" id="{FA5DB04E-D683-4D74-AA13-A3F2460A5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60" y="498"/>
                <a:ext cx="1039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</p:grpSp>
        <p:sp>
          <p:nvSpPr>
            <p:cNvPr id="95250" name="Text Box 19">
              <a:extLst>
                <a:ext uri="{FF2B5EF4-FFF2-40B4-BE49-F238E27FC236}">
                  <a16:creationId xmlns:a16="http://schemas.microsoft.com/office/drawing/2014/main" xmlns="" id="{1913E652-ABAA-414B-8EEE-771A864770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6" y="2642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</a:rPr>
                <a:t>A</a:t>
              </a:r>
            </a:p>
          </p:txBody>
        </p:sp>
        <p:sp>
          <p:nvSpPr>
            <p:cNvPr id="95251" name="Text Box 20">
              <a:extLst>
                <a:ext uri="{FF2B5EF4-FFF2-40B4-BE49-F238E27FC236}">
                  <a16:creationId xmlns:a16="http://schemas.microsoft.com/office/drawing/2014/main" xmlns="" id="{F98C26BF-3413-40CA-846C-3DEF859641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1" y="3140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B</a:t>
              </a:r>
            </a:p>
          </p:txBody>
        </p:sp>
        <p:sp>
          <p:nvSpPr>
            <p:cNvPr id="95252" name="Text Box 21">
              <a:extLst>
                <a:ext uri="{FF2B5EF4-FFF2-40B4-BE49-F238E27FC236}">
                  <a16:creationId xmlns:a16="http://schemas.microsoft.com/office/drawing/2014/main" xmlns="" id="{3602AF61-D9E4-40C6-A755-7E3A31E715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28" y="3144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C</a:t>
              </a:r>
            </a:p>
          </p:txBody>
        </p:sp>
        <p:sp>
          <p:nvSpPr>
            <p:cNvPr id="95253" name="Line 22">
              <a:extLst>
                <a:ext uri="{FF2B5EF4-FFF2-40B4-BE49-F238E27FC236}">
                  <a16:creationId xmlns:a16="http://schemas.microsoft.com/office/drawing/2014/main" xmlns="" id="{B1732634-4529-4C7E-9DC2-A2BE80903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4" y="2432"/>
              <a:ext cx="454" cy="953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4" name="Line 23">
              <a:extLst>
                <a:ext uri="{FF2B5EF4-FFF2-40B4-BE49-F238E27FC236}">
                  <a16:creationId xmlns:a16="http://schemas.microsoft.com/office/drawing/2014/main" xmlns="" id="{DD7E048D-B047-48DC-B54A-0577D09879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379" y="2523"/>
              <a:ext cx="680" cy="31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5" name="Line 24">
              <a:extLst>
                <a:ext uri="{FF2B5EF4-FFF2-40B4-BE49-F238E27FC236}">
                  <a16:creationId xmlns:a16="http://schemas.microsoft.com/office/drawing/2014/main" xmlns="" id="{61FF5967-222C-45B2-BD6E-6D3B087BFE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651" y="2904"/>
              <a:ext cx="45" cy="91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6" name="Line 25">
              <a:extLst>
                <a:ext uri="{FF2B5EF4-FFF2-40B4-BE49-F238E27FC236}">
                  <a16:creationId xmlns:a16="http://schemas.microsoft.com/office/drawing/2014/main" xmlns="" id="{79360406-3FC6-49C2-801A-B5F867D755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66" y="2898"/>
              <a:ext cx="90" cy="45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9F31528-BB58-49A2-AA0C-DCC00220A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6199" y="1656612"/>
            <a:ext cx="1810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70°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°</a:t>
            </a:r>
          </a:p>
        </p:txBody>
      </p:sp>
      <p:grpSp>
        <p:nvGrpSpPr>
          <p:cNvPr id="33" name="组合 7">
            <a:extLst>
              <a:ext uri="{FF2B5EF4-FFF2-40B4-BE49-F238E27FC236}">
                <a16:creationId xmlns:a16="http://schemas.microsoft.com/office/drawing/2014/main" xmlns="" id="{994203EF-0DBD-4076-B4EB-73E150C0DFDA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39" name="组合 1">
              <a:extLst>
                <a:ext uri="{FF2B5EF4-FFF2-40B4-BE49-F238E27FC236}">
                  <a16:creationId xmlns:a16="http://schemas.microsoft.com/office/drawing/2014/main" xmlns="" id="{7DC9766A-ED7C-4B9B-8A80-DEBC3B6905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1" name="缺角矩形 40">
                <a:extLst>
                  <a:ext uri="{FF2B5EF4-FFF2-40B4-BE49-F238E27FC236}">
                    <a16:creationId xmlns:a16="http://schemas.microsoft.com/office/drawing/2014/main" xmlns="" id="{16206F97-448F-4229-A50C-B7E7249FFD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:a16="http://schemas.microsoft.com/office/drawing/2014/main" xmlns="" id="{A4F00824-E1DB-42E5-8AA6-28DC982BCE1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3" name="缺角矩形 42">
                <a:extLst>
                  <a:ext uri="{FF2B5EF4-FFF2-40B4-BE49-F238E27FC236}">
                    <a16:creationId xmlns:a16="http://schemas.microsoft.com/office/drawing/2014/main" xmlns="" id="{C9713A0C-863C-44AA-A2AF-16DD166B9B66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4" name="缺角矩形 43">
                <a:extLst>
                  <a:ext uri="{FF2B5EF4-FFF2-40B4-BE49-F238E27FC236}">
                    <a16:creationId xmlns:a16="http://schemas.microsoft.com/office/drawing/2014/main" xmlns="" id="{8BB416DA-EBC3-4E99-A154-3D01B48EE241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5" name="缺角矩形 44">
                <a:extLst>
                  <a:ext uri="{FF2B5EF4-FFF2-40B4-BE49-F238E27FC236}">
                    <a16:creationId xmlns:a16="http://schemas.microsoft.com/office/drawing/2014/main" xmlns="" id="{132444CB-B3CC-43D6-A55D-0E5DCEBC1785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xmlns="" id="{55739AEC-6364-45FA-9B7A-AEE2ABC4A8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47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48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ext Box 2">
            <a:extLst>
              <a:ext uri="{FF2B5EF4-FFF2-40B4-BE49-F238E27FC236}">
                <a16:creationId xmlns:a16="http://schemas.microsoft.com/office/drawing/2014/main" xmlns="" id="{D5EB106F-8443-443A-9F4C-92C15BB01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965055"/>
            <a:ext cx="8707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边上的中点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= 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ADC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96258" name="Group 3">
            <a:extLst>
              <a:ext uri="{FF2B5EF4-FFF2-40B4-BE49-F238E27FC236}">
                <a16:creationId xmlns:a16="http://schemas.microsoft.com/office/drawing/2014/main" xmlns="" id="{2471141A-2359-4D49-A57C-6B16B53C794E}"/>
              </a:ext>
            </a:extLst>
          </p:cNvPr>
          <p:cNvGrpSpPr>
            <a:grpSpLocks/>
          </p:cNvGrpSpPr>
          <p:nvPr/>
        </p:nvGrpSpPr>
        <p:grpSpPr bwMode="auto">
          <a:xfrm>
            <a:off x="5309394" y="2250846"/>
            <a:ext cx="2864760" cy="2006241"/>
            <a:chOff x="2294" y="1178"/>
            <a:chExt cx="2805" cy="1634"/>
          </a:xfrm>
        </p:grpSpPr>
        <p:sp>
          <p:nvSpPr>
            <p:cNvPr id="96259" name="Line 4">
              <a:extLst>
                <a:ext uri="{FF2B5EF4-FFF2-40B4-BE49-F238E27FC236}">
                  <a16:creationId xmlns:a16="http://schemas.microsoft.com/office/drawing/2014/main" xmlns="" id="{7EF1BBC1-2361-4AE5-B126-1DBF92D946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52" y="1440"/>
              <a:ext cx="1248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0" name="Line 5">
              <a:extLst>
                <a:ext uri="{FF2B5EF4-FFF2-40B4-BE49-F238E27FC236}">
                  <a16:creationId xmlns:a16="http://schemas.microsoft.com/office/drawing/2014/main" xmlns="" id="{186F07D5-0AF0-46A3-8702-234999179C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1440"/>
              <a:ext cx="1248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1" name="Line 6">
              <a:extLst>
                <a:ext uri="{FF2B5EF4-FFF2-40B4-BE49-F238E27FC236}">
                  <a16:creationId xmlns:a16="http://schemas.microsoft.com/office/drawing/2014/main" xmlns="" id="{EDF73783-7368-4E3F-8C15-68B2BCF079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52" y="2448"/>
              <a:ext cx="24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2" name="Text Box 7">
              <a:extLst>
                <a:ext uri="{FF2B5EF4-FFF2-40B4-BE49-F238E27FC236}">
                  <a16:creationId xmlns:a16="http://schemas.microsoft.com/office/drawing/2014/main" xmlns="" id="{B656419C-1DDB-42BA-BE18-D57F7A03C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6" y="1178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6699"/>
                  </a:solidFill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96263" name="Text Box 8">
              <a:extLst>
                <a:ext uri="{FF2B5EF4-FFF2-40B4-BE49-F238E27FC236}">
                  <a16:creationId xmlns:a16="http://schemas.microsoft.com/office/drawing/2014/main" xmlns="" id="{0FE775D9-6A2C-4F83-BFF1-65AF73237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4" y="2474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96264" name="Text Box 9">
              <a:extLst>
                <a:ext uri="{FF2B5EF4-FFF2-40B4-BE49-F238E27FC236}">
                  <a16:creationId xmlns:a16="http://schemas.microsoft.com/office/drawing/2014/main" xmlns="" id="{A0A35634-AE3C-4907-9D06-C5444DF11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2" y="2474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96265" name="Line 10">
              <a:extLst>
                <a:ext uri="{FF2B5EF4-FFF2-40B4-BE49-F238E27FC236}">
                  <a16:creationId xmlns:a16="http://schemas.microsoft.com/office/drawing/2014/main" xmlns="" id="{E46F3BEB-ED0C-4770-8035-9EF4BEFDBC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1440"/>
              <a:ext cx="0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6" name="Text Box 15">
              <a:extLst>
                <a:ext uri="{FF2B5EF4-FFF2-40B4-BE49-F238E27FC236}">
                  <a16:creationId xmlns:a16="http://schemas.microsoft.com/office/drawing/2014/main" xmlns="" id="{11741352-2CEE-4A7C-9FF7-043496F891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4" y="2474"/>
              <a:ext cx="371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49" charset="-122"/>
                </a:rPr>
                <a:t>D</a:t>
              </a:r>
            </a:p>
          </p:txBody>
        </p:sp>
      </p:grpSp>
      <p:sp>
        <p:nvSpPr>
          <p:cNvPr id="96268" name="Text Box 17">
            <a:extLst>
              <a:ext uri="{FF2B5EF4-FFF2-40B4-BE49-F238E27FC236}">
                <a16:creationId xmlns:a16="http://schemas.microsoft.com/office/drawing/2014/main" xmlns="" id="{FB23C288-B95C-4066-B4F0-43A2ABAA5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83" y="2219726"/>
            <a:ext cx="2571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dirty="0">
                <a:latin typeface="+mn-lt"/>
              </a:rPr>
              <a:t>  </a:t>
            </a:r>
          </a:p>
        </p:txBody>
      </p:sp>
      <p:sp>
        <p:nvSpPr>
          <p:cNvPr id="96269" name="Text Box 18">
            <a:extLst>
              <a:ext uri="{FF2B5EF4-FFF2-40B4-BE49-F238E27FC236}">
                <a16:creationId xmlns:a16="http://schemas.microsoft.com/office/drawing/2014/main" xmlns="" id="{849AB07A-89E6-467F-8B03-A8544346E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12" y="2634371"/>
            <a:ext cx="3576620" cy="158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=30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en-US" altLang="zh-CN" sz="2400" b="1" dirty="0">
                <a:latin typeface="+mn-lt"/>
              </a:rPr>
              <a:t> = </a:t>
            </a:r>
            <a:r>
              <a:rPr lang="en-US" altLang="zh-CN" sz="2400" b="1" i="1" dirty="0">
                <a:latin typeface="+mn-lt"/>
              </a:rPr>
              <a:t>CD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 90°.</a:t>
            </a:r>
          </a:p>
        </p:txBody>
      </p:sp>
      <p:sp>
        <p:nvSpPr>
          <p:cNvPr id="96270" name="Text Box 20">
            <a:extLst>
              <a:ext uri="{FF2B5EF4-FFF2-40B4-BE49-F238E27FC236}">
                <a16:creationId xmlns:a16="http://schemas.microsoft.com/office/drawing/2014/main" xmlns="" id="{B262DD45-CC70-4A76-897E-F673FDF0A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93" y="4257087"/>
            <a:ext cx="4304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C0000"/>
                </a:solidFill>
                <a:latin typeface="+mn-lt"/>
              </a:rPr>
              <a:t>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 BAD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°–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60°.</a:t>
            </a:r>
          </a:p>
        </p:txBody>
      </p:sp>
      <p:grpSp>
        <p:nvGrpSpPr>
          <p:cNvPr id="96276" name="组合 6">
            <a:extLst>
              <a:ext uri="{FF2B5EF4-FFF2-40B4-BE49-F238E27FC236}">
                <a16:creationId xmlns:a16="http://schemas.microsoft.com/office/drawing/2014/main" xmlns="" id="{C95132F1-C756-486B-A634-C561A950533F}"/>
              </a:ext>
            </a:extLst>
          </p:cNvPr>
          <p:cNvGrpSpPr>
            <a:grpSpLocks/>
          </p:cNvGrpSpPr>
          <p:nvPr/>
        </p:nvGrpSpPr>
        <p:grpSpPr bwMode="auto">
          <a:xfrm>
            <a:off x="3316285" y="487363"/>
            <a:ext cx="2479675" cy="522287"/>
            <a:chOff x="5060" y="905"/>
            <a:chExt cx="3904" cy="822"/>
          </a:xfrm>
        </p:grpSpPr>
        <p:grpSp>
          <p:nvGrpSpPr>
            <p:cNvPr id="96277" name="组合 21">
              <a:extLst>
                <a:ext uri="{FF2B5EF4-FFF2-40B4-BE49-F238E27FC236}">
                  <a16:creationId xmlns:a16="http://schemas.microsoft.com/office/drawing/2014/main" xmlns="" id="{C561527A-EDE2-48A0-84DD-5C24C32DD98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A81F4184-3380-46F0-AD05-F357882C07DE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57A60204-8C7C-4698-B6DF-028C9EF0C82D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C5960553-E26F-4223-AE98-445CC9405CBA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D7C996F0-5D7D-473B-BEEC-F447DDA28C52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CBBE0A2-D63A-48EA-AB27-010EFD747610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6283" name="TextBox 15">
              <a:extLst>
                <a:ext uri="{FF2B5EF4-FFF2-40B4-BE49-F238E27FC236}">
                  <a16:creationId xmlns:a16="http://schemas.microsoft.com/office/drawing/2014/main" xmlns="" id="{2429C8AA-ACD8-45AC-B25D-58348F1122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5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8" grpId="0"/>
      <p:bldP spid="9627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文本框 99">
            <a:extLst>
              <a:ext uri="{FF2B5EF4-FFF2-40B4-BE49-F238E27FC236}">
                <a16:creationId xmlns:a16="http://schemas.microsoft.com/office/drawing/2014/main" xmlns="" id="{C6D4FC34-8BFA-4F26-A539-A481A103F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79" y="901329"/>
            <a:ext cx="8526146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如图，已知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为等腰三角形，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为底角的平分线，且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EC∥DF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B44B3929-AAF1-4E4C-BEF9-6A196F12F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462" y="4018640"/>
            <a:ext cx="60769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</a:rPr>
              <a:t>∵∠</a:t>
            </a:r>
            <a:r>
              <a:rPr lang="en-US" altLang="zh-CN" sz="2100" b="1" i="1" dirty="0">
                <a:latin typeface="+mn-lt"/>
              </a:rPr>
              <a:t>DBC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F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EC∥DF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68B5CD-4020-4C2F-9B99-A48239640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2048723"/>
            <a:ext cx="49196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证明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sym typeface="宋体" panose="02010600030101010101" pitchFamily="2" charset="-122"/>
              </a:rPr>
              <a:t>：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∵△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为等腰三角形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，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AC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9262F00-AC7A-419E-9D29-C5FA36C7F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314" y="2476251"/>
            <a:ext cx="241284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F2A3ED7-E153-44F2-A041-BFF893994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9" y="2963491"/>
            <a:ext cx="436850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为底角的平分线，</a:t>
            </a:r>
          </a:p>
          <a:p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 ∴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8" name="对象 7">
            <a:hlinkClick r:id="" action="ppaction://ole?verb=1"/>
            <a:extLst>
              <a:ext uri="{FF2B5EF4-FFF2-40B4-BE49-F238E27FC236}">
                <a16:creationId xmlns:a16="http://schemas.microsoft.com/office/drawing/2014/main" xmlns="" id="{414108C0-DF82-4CE1-B769-C1D8581287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394012"/>
              </p:ext>
            </p:extLst>
          </p:nvPr>
        </p:nvGraphicFramePr>
        <p:xfrm>
          <a:off x="1101285" y="3432615"/>
          <a:ext cx="4249737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01" name="Equation" r:id="rId3" imgW="2412720" imgH="393480" progId="Equation.DSMT4">
                  <p:embed/>
                </p:oleObj>
              </mc:Choice>
              <mc:Fallback>
                <p:oleObj name="Equation" r:id="rId3" imgW="2412720" imgH="39348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285" y="3432615"/>
                        <a:ext cx="4249737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21" y="1760786"/>
            <a:ext cx="2344799" cy="1981373"/>
          </a:xfrm>
          <a:prstGeom prst="rect">
            <a:avLst/>
          </a:prstGeom>
        </p:spPr>
      </p:pic>
      <p:grpSp>
        <p:nvGrpSpPr>
          <p:cNvPr id="19" name="组合 6">
            <a:extLst>
              <a:ext uri="{FF2B5EF4-FFF2-40B4-BE49-F238E27FC236}">
                <a16:creationId xmlns:a16="http://schemas.microsoft.com/office/drawing/2014/main" xmlns="" id="{C95132F1-C756-486B-A634-C561A950533F}"/>
              </a:ext>
            </a:extLst>
          </p:cNvPr>
          <p:cNvGrpSpPr>
            <a:grpSpLocks/>
          </p:cNvGrpSpPr>
          <p:nvPr/>
        </p:nvGrpSpPr>
        <p:grpSpPr bwMode="auto">
          <a:xfrm>
            <a:off x="3316285" y="487363"/>
            <a:ext cx="2479675" cy="522287"/>
            <a:chOff x="5060" y="905"/>
            <a:chExt cx="3904" cy="822"/>
          </a:xfrm>
        </p:grpSpPr>
        <p:grpSp>
          <p:nvGrpSpPr>
            <p:cNvPr id="20" name="组合 21">
              <a:extLst>
                <a:ext uri="{FF2B5EF4-FFF2-40B4-BE49-F238E27FC236}">
                  <a16:creationId xmlns:a16="http://schemas.microsoft.com/office/drawing/2014/main" xmlns="" id="{C561527A-EDE2-48A0-84DD-5C24C32DD98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A81F4184-3380-46F0-AD05-F357882C07DE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57A60204-8C7C-4698-B6DF-028C9EF0C82D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C5960553-E26F-4223-AE98-445CC9405CBA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D7C996F0-5D7D-473B-BEEC-F447DDA28C52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0CBBE0A2-D63A-48EA-AB27-010EFD747610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xmlns="" id="{2429C8AA-ACD8-45AC-B25D-58348F1122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3">
            <a:extLst>
              <a:ext uri="{FF2B5EF4-FFF2-40B4-BE49-F238E27FC236}">
                <a16:creationId xmlns:a16="http://schemas.microsoft.com/office/drawing/2014/main" xmlns="" id="{08BFEAA0-FF62-4B1A-B21B-7187E379F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334" y="855958"/>
            <a:ext cx="882078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i="1" dirty="0" smtClean="0">
                <a:latin typeface="+mn-lt"/>
                <a:ea typeface="楷体" pitchFamily="49" charset="-122"/>
              </a:rPr>
              <a:t>        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4×4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网格中的格点，网格中的每个小正方形的边长为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，请在图中标出使以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为顶点的三角形是等腰三角形的所有格点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的位置．</a:t>
            </a:r>
          </a:p>
        </p:txBody>
      </p:sp>
      <p:grpSp>
        <p:nvGrpSpPr>
          <p:cNvPr id="98306" name="Group 4">
            <a:extLst>
              <a:ext uri="{FF2B5EF4-FFF2-40B4-BE49-F238E27FC236}">
                <a16:creationId xmlns:a16="http://schemas.microsoft.com/office/drawing/2014/main" xmlns="" id="{244B62AE-E5D3-489A-9A27-7B7FB9A578C4}"/>
              </a:ext>
            </a:extLst>
          </p:cNvPr>
          <p:cNvGrpSpPr>
            <a:grpSpLocks/>
          </p:cNvGrpSpPr>
          <p:nvPr/>
        </p:nvGrpSpPr>
        <p:grpSpPr bwMode="auto">
          <a:xfrm>
            <a:off x="1871663" y="2432171"/>
            <a:ext cx="2646362" cy="2540000"/>
            <a:chOff x="0" y="0"/>
            <a:chExt cx="5669" cy="5332"/>
          </a:xfrm>
        </p:grpSpPr>
        <p:grpSp>
          <p:nvGrpSpPr>
            <p:cNvPr id="98307" name="Group 5">
              <a:extLst>
                <a:ext uri="{FF2B5EF4-FFF2-40B4-BE49-F238E27FC236}">
                  <a16:creationId xmlns:a16="http://schemas.microsoft.com/office/drawing/2014/main" xmlns="" id="{2719AB8A-FE0A-4375-BA6A-7BBDF0B7A7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5669" cy="5332"/>
              <a:chOff x="0" y="0"/>
              <a:chExt cx="2837" cy="2838"/>
            </a:xfrm>
          </p:grpSpPr>
          <p:sp>
            <p:nvSpPr>
              <p:cNvPr id="98308" name="Line 6">
                <a:extLst>
                  <a:ext uri="{FF2B5EF4-FFF2-40B4-BE49-F238E27FC236}">
                    <a16:creationId xmlns:a16="http://schemas.microsoft.com/office/drawing/2014/main" xmlns="" id="{335670C1-9F91-41E5-BA8D-E901A6DB3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2128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09" name="Line 7">
                <a:extLst>
                  <a:ext uri="{FF2B5EF4-FFF2-40B4-BE49-F238E27FC236}">
                    <a16:creationId xmlns:a16="http://schemas.microsoft.com/office/drawing/2014/main" xmlns="" id="{A1314CEA-F55E-499A-A71C-11E898729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2835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0" name="Line 8">
                <a:extLst>
                  <a:ext uri="{FF2B5EF4-FFF2-40B4-BE49-F238E27FC236}">
                    <a16:creationId xmlns:a16="http://schemas.microsoft.com/office/drawing/2014/main" xmlns="" id="{66A1C327-4942-46FD-8761-6F8196C96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2127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1" name="Line 9">
                <a:extLst>
                  <a:ext uri="{FF2B5EF4-FFF2-40B4-BE49-F238E27FC236}">
                    <a16:creationId xmlns:a16="http://schemas.microsoft.com/office/drawing/2014/main" xmlns="" id="{71B6F67D-D39A-49E2-ABB3-0B38DCBA21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12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2" name="Line 10">
                <a:extLst>
                  <a:ext uri="{FF2B5EF4-FFF2-40B4-BE49-F238E27FC236}">
                    <a16:creationId xmlns:a16="http://schemas.microsoft.com/office/drawing/2014/main" xmlns="" id="{2D7B9996-92AB-4EC1-8CEB-9527D4DF5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09" y="2835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3" name="Line 11">
                <a:extLst>
                  <a:ext uri="{FF2B5EF4-FFF2-40B4-BE49-F238E27FC236}">
                    <a16:creationId xmlns:a16="http://schemas.microsoft.com/office/drawing/2014/main" xmlns="" id="{9A6302EA-5B02-40D1-9974-0818CBCB74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2128"/>
                <a:ext cx="707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4" name="Line 12">
                <a:extLst>
                  <a:ext uri="{FF2B5EF4-FFF2-40B4-BE49-F238E27FC236}">
                    <a16:creationId xmlns:a16="http://schemas.microsoft.com/office/drawing/2014/main" xmlns="" id="{34390F87-3790-444F-9547-35C80A4CEE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2128"/>
                <a:ext cx="3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5" name="Line 13">
                <a:extLst>
                  <a:ext uri="{FF2B5EF4-FFF2-40B4-BE49-F238E27FC236}">
                    <a16:creationId xmlns:a16="http://schemas.microsoft.com/office/drawing/2014/main" xmlns="" id="{3379F3D6-2BF6-4F9B-982B-86D79B934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7" y="2835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6" name="Line 14">
                <a:extLst>
                  <a:ext uri="{FF2B5EF4-FFF2-40B4-BE49-F238E27FC236}">
                    <a16:creationId xmlns:a16="http://schemas.microsoft.com/office/drawing/2014/main" xmlns="" id="{C71B902D-979F-4F6E-8021-5E194EA0D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212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7" name="Line 15">
                <a:extLst>
                  <a:ext uri="{FF2B5EF4-FFF2-40B4-BE49-F238E27FC236}">
                    <a16:creationId xmlns:a16="http://schemas.microsoft.com/office/drawing/2014/main" xmlns="" id="{48F16027-42BD-4FE0-9437-DDC7B612CF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2128"/>
                <a:ext cx="3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8" name="Line 16">
                <a:extLst>
                  <a:ext uri="{FF2B5EF4-FFF2-40B4-BE49-F238E27FC236}">
                    <a16:creationId xmlns:a16="http://schemas.microsoft.com/office/drawing/2014/main" xmlns="" id="{C0B03DA7-DA0D-4D52-9CFC-A69936CA60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127" y="2835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9" name="Line 17">
                <a:extLst>
                  <a:ext uri="{FF2B5EF4-FFF2-40B4-BE49-F238E27FC236}">
                    <a16:creationId xmlns:a16="http://schemas.microsoft.com/office/drawing/2014/main" xmlns="" id="{0594B175-59E1-43C8-9556-784FD21EBE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2128"/>
                <a:ext cx="708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0" name="Line 18">
                <a:extLst>
                  <a:ext uri="{FF2B5EF4-FFF2-40B4-BE49-F238E27FC236}">
                    <a16:creationId xmlns:a16="http://schemas.microsoft.com/office/drawing/2014/main" xmlns="" id="{C090C747-9167-4E0E-BA1B-4A9583DD8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2128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1" name="Line 19">
                <a:extLst>
                  <a:ext uri="{FF2B5EF4-FFF2-40B4-BE49-F238E27FC236}">
                    <a16:creationId xmlns:a16="http://schemas.microsoft.com/office/drawing/2014/main" xmlns="" id="{69999786-2599-406A-AA5A-929EB1477B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2" name="Line 20">
                <a:extLst>
                  <a:ext uri="{FF2B5EF4-FFF2-40B4-BE49-F238E27FC236}">
                    <a16:creationId xmlns:a16="http://schemas.microsoft.com/office/drawing/2014/main" xmlns="" id="{BA3EAB41-74F9-42C6-B638-E3C0238C4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3" name="Line 21">
                <a:extLst>
                  <a:ext uri="{FF2B5EF4-FFF2-40B4-BE49-F238E27FC236}">
                    <a16:creationId xmlns:a16="http://schemas.microsoft.com/office/drawing/2014/main" xmlns="" id="{D7C301E6-8926-4201-A74A-9BB929D6A4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1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4" name="Line 22">
                <a:extLst>
                  <a:ext uri="{FF2B5EF4-FFF2-40B4-BE49-F238E27FC236}">
                    <a16:creationId xmlns:a16="http://schemas.microsoft.com/office/drawing/2014/main" xmlns="" id="{F3A4C40B-3F13-4CC5-A274-5C5FB0C457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1418"/>
                <a:ext cx="707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5" name="Line 23">
                <a:extLst>
                  <a:ext uri="{FF2B5EF4-FFF2-40B4-BE49-F238E27FC236}">
                    <a16:creationId xmlns:a16="http://schemas.microsoft.com/office/drawing/2014/main" xmlns="" id="{E3543B9F-016C-4F50-8145-E4083373C0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1418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6" name="Line 24">
                <a:extLst>
                  <a:ext uri="{FF2B5EF4-FFF2-40B4-BE49-F238E27FC236}">
                    <a16:creationId xmlns:a16="http://schemas.microsoft.com/office/drawing/2014/main" xmlns="" id="{2A9ED56E-0BC3-415C-B768-2EA7224FF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141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7" name="Line 25">
                <a:extLst>
                  <a:ext uri="{FF2B5EF4-FFF2-40B4-BE49-F238E27FC236}">
                    <a16:creationId xmlns:a16="http://schemas.microsoft.com/office/drawing/2014/main" xmlns="" id="{64B360D8-F915-4F04-9E21-8A6B3ECA64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1418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8" name="Line 26">
                <a:extLst>
                  <a:ext uri="{FF2B5EF4-FFF2-40B4-BE49-F238E27FC236}">
                    <a16:creationId xmlns:a16="http://schemas.microsoft.com/office/drawing/2014/main" xmlns="" id="{6F466A5A-0313-431C-8B3E-633792626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1418"/>
                <a:ext cx="708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9" name="Line 27">
                <a:extLst>
                  <a:ext uri="{FF2B5EF4-FFF2-40B4-BE49-F238E27FC236}">
                    <a16:creationId xmlns:a16="http://schemas.microsoft.com/office/drawing/2014/main" xmlns="" id="{2456447F-9924-4B24-85A8-CC4D6F448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0" name="Line 28">
                <a:extLst>
                  <a:ext uri="{FF2B5EF4-FFF2-40B4-BE49-F238E27FC236}">
                    <a16:creationId xmlns:a16="http://schemas.microsoft.com/office/drawing/2014/main" xmlns="" id="{5E5246FE-705A-47BE-A74D-2DE6B92957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1" name="Line 29">
                <a:extLst>
                  <a:ext uri="{FF2B5EF4-FFF2-40B4-BE49-F238E27FC236}">
                    <a16:creationId xmlns:a16="http://schemas.microsoft.com/office/drawing/2014/main" xmlns="" id="{AA0B44CE-79E5-48CA-9098-891D9D657C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2" name="Line 30">
                <a:extLst>
                  <a:ext uri="{FF2B5EF4-FFF2-40B4-BE49-F238E27FC236}">
                    <a16:creationId xmlns:a16="http://schemas.microsoft.com/office/drawing/2014/main" xmlns="" id="{36D00C1A-41A5-43E6-9391-6DFD93134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1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3" name="Line 31">
                <a:extLst>
                  <a:ext uri="{FF2B5EF4-FFF2-40B4-BE49-F238E27FC236}">
                    <a16:creationId xmlns:a16="http://schemas.microsoft.com/office/drawing/2014/main" xmlns="" id="{5C623C34-97BD-4702-A850-5CB4BB21F7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710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4" name="Line 32">
                <a:extLst>
                  <a:ext uri="{FF2B5EF4-FFF2-40B4-BE49-F238E27FC236}">
                    <a16:creationId xmlns:a16="http://schemas.microsoft.com/office/drawing/2014/main" xmlns="" id="{01658F47-1CCE-4227-8396-9C13FA7FD6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710"/>
                <a:ext cx="3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5" name="Line 33">
                <a:extLst>
                  <a:ext uri="{FF2B5EF4-FFF2-40B4-BE49-F238E27FC236}">
                    <a16:creationId xmlns:a16="http://schemas.microsoft.com/office/drawing/2014/main" xmlns="" id="{5D4DF966-9AA9-4C11-9881-2ED1EF6A6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71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6" name="Line 34">
                <a:extLst>
                  <a:ext uri="{FF2B5EF4-FFF2-40B4-BE49-F238E27FC236}">
                    <a16:creationId xmlns:a16="http://schemas.microsoft.com/office/drawing/2014/main" xmlns="" id="{1386F6A7-EC9E-47F1-A392-B825CA0666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710"/>
                <a:ext cx="3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7" name="Line 35">
                <a:extLst>
                  <a:ext uri="{FF2B5EF4-FFF2-40B4-BE49-F238E27FC236}">
                    <a16:creationId xmlns:a16="http://schemas.microsoft.com/office/drawing/2014/main" xmlns="" id="{29AC3CEB-425F-43ED-B99C-5C6839226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710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8" name="Line 36">
                <a:extLst>
                  <a:ext uri="{FF2B5EF4-FFF2-40B4-BE49-F238E27FC236}">
                    <a16:creationId xmlns:a16="http://schemas.microsoft.com/office/drawing/2014/main" xmlns="" id="{46737162-ECF6-410B-A16E-E457C870C9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9" name="Line 37">
                <a:extLst>
                  <a:ext uri="{FF2B5EF4-FFF2-40B4-BE49-F238E27FC236}">
                    <a16:creationId xmlns:a16="http://schemas.microsoft.com/office/drawing/2014/main" xmlns="" id="{9942B076-DCA6-474C-AAAD-C2C22D871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0" name="Line 38">
                <a:extLst>
                  <a:ext uri="{FF2B5EF4-FFF2-40B4-BE49-F238E27FC236}">
                    <a16:creationId xmlns:a16="http://schemas.microsoft.com/office/drawing/2014/main" xmlns="" id="{005C7477-C195-43CE-B3CE-C1D735B1B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1" name="Line 39">
                <a:extLst>
                  <a:ext uri="{FF2B5EF4-FFF2-40B4-BE49-F238E27FC236}">
                    <a16:creationId xmlns:a16="http://schemas.microsoft.com/office/drawing/2014/main" xmlns="" id="{8EE04C50-76F9-43BA-A6E9-E62196F66A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2" name="Line 40">
                <a:extLst>
                  <a:ext uri="{FF2B5EF4-FFF2-40B4-BE49-F238E27FC236}">
                    <a16:creationId xmlns:a16="http://schemas.microsoft.com/office/drawing/2014/main" xmlns="" id="{8D106199-CB18-451E-A9BF-8AC6E21DC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0" y="0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3" name="Line 41">
                <a:extLst>
                  <a:ext uri="{FF2B5EF4-FFF2-40B4-BE49-F238E27FC236}">
                    <a16:creationId xmlns:a16="http://schemas.microsoft.com/office/drawing/2014/main" xmlns="" id="{66B5A200-0D08-4413-B382-B2F6691542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0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4" name="Line 42">
                <a:extLst>
                  <a:ext uri="{FF2B5EF4-FFF2-40B4-BE49-F238E27FC236}">
                    <a16:creationId xmlns:a16="http://schemas.microsoft.com/office/drawing/2014/main" xmlns="" id="{533EF476-D2A6-4C05-8463-8FE511B8A1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" y="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5" name="Line 43">
                <a:extLst>
                  <a:ext uri="{FF2B5EF4-FFF2-40B4-BE49-F238E27FC236}">
                    <a16:creationId xmlns:a16="http://schemas.microsoft.com/office/drawing/2014/main" xmlns="" id="{EB8967F5-E5DF-4ABA-8ECB-378B648759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0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6" name="Line 44">
                <a:extLst>
                  <a:ext uri="{FF2B5EF4-FFF2-40B4-BE49-F238E27FC236}">
                    <a16:creationId xmlns:a16="http://schemas.microsoft.com/office/drawing/2014/main" xmlns="" id="{0B196527-7569-41F9-82BA-5C07BBE63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7" y="0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7" name="Line 45">
                <a:extLst>
                  <a:ext uri="{FF2B5EF4-FFF2-40B4-BE49-F238E27FC236}">
                    <a16:creationId xmlns:a16="http://schemas.microsoft.com/office/drawing/2014/main" xmlns="" id="{EA4D80F3-40EC-4148-8E34-2D1BB9078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35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8349" name="Text Box 47">
              <a:extLst>
                <a:ext uri="{FF2B5EF4-FFF2-40B4-BE49-F238E27FC236}">
                  <a16:creationId xmlns:a16="http://schemas.microsoft.com/office/drawing/2014/main" xmlns="" id="{968262A6-323A-4A51-ADD9-38DA6C885D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1361"/>
              <a:ext cx="567" cy="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8350" name="Text Box 48">
              <a:extLst>
                <a:ext uri="{FF2B5EF4-FFF2-40B4-BE49-F238E27FC236}">
                  <a16:creationId xmlns:a16="http://schemas.microsoft.com/office/drawing/2014/main" xmlns="" id="{9C42786A-0C7C-4BB1-9325-824F7A517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7" y="2949"/>
              <a:ext cx="568" cy="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8351" name="Oval 49">
              <a:extLst>
                <a:ext uri="{FF2B5EF4-FFF2-40B4-BE49-F238E27FC236}">
                  <a16:creationId xmlns:a16="http://schemas.microsoft.com/office/drawing/2014/main" xmlns="" id="{568BD8BE-D1B9-43F3-B3EA-E8FE2072F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" y="1248"/>
              <a:ext cx="120" cy="12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98352" name="Oval 50">
              <a:extLst>
                <a:ext uri="{FF2B5EF4-FFF2-40B4-BE49-F238E27FC236}">
                  <a16:creationId xmlns:a16="http://schemas.microsoft.com/office/drawing/2014/main" xmlns="" id="{A322AA59-8BC4-4EC2-B3D4-BAF079B81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3" y="2608"/>
              <a:ext cx="120" cy="12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98353" name="Line 51">
              <a:extLst>
                <a:ext uri="{FF2B5EF4-FFF2-40B4-BE49-F238E27FC236}">
                  <a16:creationId xmlns:a16="http://schemas.microsoft.com/office/drawing/2014/main" xmlns="" id="{5BB294B2-5851-42FB-B642-5C94FFB174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47" y="1362"/>
              <a:ext cx="1246" cy="12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1428" name="Oval 52">
            <a:extLst>
              <a:ext uri="{FF2B5EF4-FFF2-40B4-BE49-F238E27FC236}">
                <a16:creationId xmlns:a16="http://schemas.microsoft.com/office/drawing/2014/main" xmlns="" id="{E3B299B1-8D63-47D0-B755-FF8670747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4675" y="2378196"/>
            <a:ext cx="106363" cy="109537"/>
          </a:xfrm>
          <a:prstGeom prst="ellipse">
            <a:avLst/>
          </a:prstGeom>
          <a:solidFill>
            <a:srgbClr val="66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29" name="Oval 53">
            <a:extLst>
              <a:ext uri="{FF2B5EF4-FFF2-40B4-BE49-F238E27FC236}">
                <a16:creationId xmlns:a16="http://schemas.microsoft.com/office/drawing/2014/main" xmlns="" id="{5F71620A-01CA-43E0-89FD-3CFB7143E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5638" y="3673596"/>
            <a:ext cx="106362" cy="109537"/>
          </a:xfrm>
          <a:prstGeom prst="ellipse">
            <a:avLst/>
          </a:prstGeom>
          <a:solidFill>
            <a:srgbClr val="66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0" name="Oval 54">
            <a:extLst>
              <a:ext uri="{FF2B5EF4-FFF2-40B4-BE49-F238E27FC236}">
                <a16:creationId xmlns:a16="http://schemas.microsoft.com/office/drawing/2014/main" xmlns="" id="{52090EEF-4AEE-4D66-BBA4-44C3AC5188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5388" y="3025896"/>
            <a:ext cx="109537" cy="1079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1" name="Oval 55">
            <a:extLst>
              <a:ext uri="{FF2B5EF4-FFF2-40B4-BE49-F238E27FC236}">
                <a16:creationId xmlns:a16="http://schemas.microsoft.com/office/drawing/2014/main" xmlns="" id="{B58CFDA8-BAB6-4AEF-AFC0-850EFC6F7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3013" y="4267321"/>
            <a:ext cx="109537" cy="10953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2" name="Oval 56">
            <a:extLst>
              <a:ext uri="{FF2B5EF4-FFF2-40B4-BE49-F238E27FC236}">
                <a16:creationId xmlns:a16="http://schemas.microsoft.com/office/drawing/2014/main" xmlns="" id="{9676B9D3-35C1-4C99-9033-3C2DB7C8B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5388" y="2378196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3" name="Oval 57">
            <a:extLst>
              <a:ext uri="{FF2B5EF4-FFF2-40B4-BE49-F238E27FC236}">
                <a16:creationId xmlns:a16="http://schemas.microsoft.com/office/drawing/2014/main" xmlns="" id="{09549853-AA9D-4D2F-A9B3-45153CAF8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5638" y="4267321"/>
            <a:ext cx="106362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4" name="Oval 58">
            <a:extLst>
              <a:ext uri="{FF2B5EF4-FFF2-40B4-BE49-F238E27FC236}">
                <a16:creationId xmlns:a16="http://schemas.microsoft.com/office/drawing/2014/main" xmlns="" id="{BD9C71EC-3CFB-4A39-9DEF-7ED8B5EA0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7300" y="3638671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5" name="Oval 59">
            <a:extLst>
              <a:ext uri="{FF2B5EF4-FFF2-40B4-BE49-F238E27FC236}">
                <a16:creationId xmlns:a16="http://schemas.microsoft.com/office/drawing/2014/main" xmlns="" id="{FBE973F9-7400-4D07-B8EA-8F221280A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4675" y="3025896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6" name="Text Box 60">
            <a:extLst>
              <a:ext uri="{FF2B5EF4-FFF2-40B4-BE49-F238E27FC236}">
                <a16:creationId xmlns:a16="http://schemas.microsoft.com/office/drawing/2014/main" xmlns="" id="{05C7936C-9132-44CB-89A1-826620A08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2525" y="3589338"/>
            <a:ext cx="289213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分别以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为顶角</a:t>
            </a:r>
          </a:p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顶点来分类讨论！</a:t>
            </a:r>
          </a:p>
        </p:txBody>
      </p:sp>
      <p:sp>
        <p:nvSpPr>
          <p:cNvPr id="101437" name="Text Box 61">
            <a:extLst>
              <a:ext uri="{FF2B5EF4-FFF2-40B4-BE49-F238E27FC236}">
                <a16:creationId xmlns:a16="http://schemas.microsoft.com/office/drawing/2014/main" xmlns="" id="{31E2836B-C59F-4DF5-A8B4-63139C7C4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444" y="3036095"/>
            <a:ext cx="5984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</a:t>
            </a:r>
          </a:p>
        </p:txBody>
      </p:sp>
      <p:sp>
        <p:nvSpPr>
          <p:cNvPr id="101439" name="AutoShape 63">
            <a:extLst>
              <a:ext uri="{FF2B5EF4-FFF2-40B4-BE49-F238E27FC236}">
                <a16:creationId xmlns:a16="http://schemas.microsoft.com/office/drawing/2014/main" xmlns="" id="{04E04C83-F1D4-4522-92B2-EB486929B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688" y="1946503"/>
            <a:ext cx="1944687" cy="1025525"/>
          </a:xfrm>
          <a:prstGeom prst="cloudCallout">
            <a:avLst>
              <a:gd name="adj1" fmla="val 67975"/>
              <a:gd name="adj2" fmla="val 126367"/>
            </a:avLst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b="1" dirty="0">
                <a:solidFill>
                  <a:srgbClr val="FFCC00"/>
                </a:solidFill>
                <a:latin typeface="楷体" pitchFamily="49" charset="-122"/>
                <a:ea typeface="楷体" pitchFamily="49" charset="-122"/>
              </a:rPr>
              <a:t>这样分类就不会漏啦！</a:t>
            </a:r>
          </a:p>
        </p:txBody>
      </p:sp>
      <p:sp>
        <p:nvSpPr>
          <p:cNvPr id="101440" name="Text Box 64">
            <a:extLst>
              <a:ext uri="{FF2B5EF4-FFF2-40B4-BE49-F238E27FC236}">
                <a16:creationId xmlns:a16="http://schemas.microsoft.com/office/drawing/2014/main" xmlns="" id="{A4F481A2-E432-40EB-9A54-32A4542C2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5650" y="2362321"/>
            <a:ext cx="1968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6600FF"/>
                </a:solidFill>
              </a:rPr>
              <a:t>C</a:t>
            </a:r>
            <a:r>
              <a:rPr lang="en-US" altLang="zh-CN" sz="100" b="1" baseline="-25000">
                <a:solidFill>
                  <a:srgbClr val="6600FF"/>
                </a:solidFill>
              </a:rPr>
              <a:t>1</a:t>
            </a:r>
          </a:p>
        </p:txBody>
      </p:sp>
      <p:sp>
        <p:nvSpPr>
          <p:cNvPr id="101441" name="Text Box 65">
            <a:extLst>
              <a:ext uri="{FF2B5EF4-FFF2-40B4-BE49-F238E27FC236}">
                <a16:creationId xmlns:a16="http://schemas.microsoft.com/office/drawing/2014/main" xmlns="" id="{3B1B1ACC-B7EB-4CAA-BD04-7070E0AF1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925" y="3667246"/>
            <a:ext cx="1952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6600FF"/>
                </a:solidFill>
              </a:rPr>
              <a:t>C</a:t>
            </a:r>
            <a:r>
              <a:rPr lang="en-US" altLang="zh-CN" sz="100" b="1" baseline="-25000">
                <a:solidFill>
                  <a:srgbClr val="6600FF"/>
                </a:solidFill>
              </a:rPr>
              <a:t>2</a:t>
            </a:r>
          </a:p>
        </p:txBody>
      </p:sp>
      <p:sp>
        <p:nvSpPr>
          <p:cNvPr id="101442" name="Text Box 66">
            <a:extLst>
              <a:ext uri="{FF2B5EF4-FFF2-40B4-BE49-F238E27FC236}">
                <a16:creationId xmlns:a16="http://schemas.microsoft.com/office/drawing/2014/main" xmlns="" id="{FF9B4908-E734-4DB0-BFCC-2D05D8EF5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213" y="3210046"/>
            <a:ext cx="1952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99"/>
                </a:solidFill>
              </a:rPr>
              <a:t>C</a:t>
            </a:r>
            <a:r>
              <a:rPr lang="en-US" altLang="zh-CN" sz="100" b="1" baseline="-25000">
                <a:solidFill>
                  <a:srgbClr val="FF3399"/>
                </a:solidFill>
              </a:rPr>
              <a:t>3</a:t>
            </a:r>
          </a:p>
        </p:txBody>
      </p:sp>
      <p:sp>
        <p:nvSpPr>
          <p:cNvPr id="101443" name="Text Box 67">
            <a:extLst>
              <a:ext uri="{FF2B5EF4-FFF2-40B4-BE49-F238E27FC236}">
                <a16:creationId xmlns:a16="http://schemas.microsoft.com/office/drawing/2014/main" xmlns="" id="{E2678EF4-F280-4EF0-A3C9-37240ACB1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4376858"/>
            <a:ext cx="1952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99"/>
                </a:solidFill>
              </a:rPr>
              <a:t>C</a:t>
            </a:r>
            <a:r>
              <a:rPr lang="en-US" altLang="zh-CN" sz="100" b="1" baseline="-25000">
                <a:solidFill>
                  <a:srgbClr val="FF3399"/>
                </a:solidFill>
              </a:rPr>
              <a:t>4</a:t>
            </a:r>
            <a:endParaRPr lang="zh-CN" altLang="en-US" sz="100" b="1" baseline="-25000"/>
          </a:p>
        </p:txBody>
      </p:sp>
      <p:sp>
        <p:nvSpPr>
          <p:cNvPr id="101444" name="Text Box 68">
            <a:extLst>
              <a:ext uri="{FF2B5EF4-FFF2-40B4-BE49-F238E27FC236}">
                <a16:creationId xmlns:a16="http://schemas.microsoft.com/office/drawing/2014/main" xmlns="" id="{C0EE8243-DAA9-4ED3-A9F8-E616804EB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338" y="2486146"/>
            <a:ext cx="1968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5</a:t>
            </a:r>
          </a:p>
        </p:txBody>
      </p:sp>
      <p:sp>
        <p:nvSpPr>
          <p:cNvPr id="101445" name="Text Box 69">
            <a:extLst>
              <a:ext uri="{FF2B5EF4-FFF2-40B4-BE49-F238E27FC236}">
                <a16:creationId xmlns:a16="http://schemas.microsoft.com/office/drawing/2014/main" xmlns="" id="{60DEEB9E-0252-4176-8F53-6E0FF0F21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3133846"/>
            <a:ext cx="1952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6</a:t>
            </a:r>
          </a:p>
        </p:txBody>
      </p:sp>
      <p:sp>
        <p:nvSpPr>
          <p:cNvPr id="101446" name="Text Box 70">
            <a:extLst>
              <a:ext uri="{FF2B5EF4-FFF2-40B4-BE49-F238E27FC236}">
                <a16:creationId xmlns:a16="http://schemas.microsoft.com/office/drawing/2014/main" xmlns="" id="{7190C36A-C219-4174-A8D2-83B7317F8E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3729158"/>
            <a:ext cx="19526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7</a:t>
            </a:r>
            <a:endParaRPr lang="zh-CN" altLang="en-US" sz="100" b="1" baseline="-25000"/>
          </a:p>
        </p:txBody>
      </p:sp>
      <p:sp>
        <p:nvSpPr>
          <p:cNvPr id="101447" name="Text Box 71">
            <a:extLst>
              <a:ext uri="{FF2B5EF4-FFF2-40B4-BE49-F238E27FC236}">
                <a16:creationId xmlns:a16="http://schemas.microsoft.com/office/drawing/2014/main" xmlns="" id="{83EF7343-B170-43DB-B081-61A1EC680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4376858"/>
            <a:ext cx="1952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8</a:t>
            </a:r>
          </a:p>
        </p:txBody>
      </p:sp>
      <p:sp>
        <p:nvSpPr>
          <p:cNvPr id="101448" name="Line 72">
            <a:extLst>
              <a:ext uri="{FF2B5EF4-FFF2-40B4-BE49-F238E27FC236}">
                <a16:creationId xmlns:a16="http://schemas.microsoft.com/office/drawing/2014/main" xmlns="" id="{DF782634-6935-44A6-B8C7-C0150F84BC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7738" y="2162296"/>
            <a:ext cx="2646362" cy="2484437"/>
          </a:xfrm>
          <a:prstGeom prst="line">
            <a:avLst/>
          </a:prstGeom>
          <a:noFill/>
          <a:ln w="19050">
            <a:solidFill>
              <a:srgbClr val="66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449" name="Oval 73">
            <a:extLst>
              <a:ext uri="{FF2B5EF4-FFF2-40B4-BE49-F238E27FC236}">
                <a16:creationId xmlns:a16="http://schemas.microsoft.com/office/drawing/2014/main" xmlns="" id="{9A6EACF2-B3F5-4849-908F-8D086AEFC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638" y="2108321"/>
            <a:ext cx="1792287" cy="1889125"/>
          </a:xfrm>
          <a:prstGeom prst="ellipse">
            <a:avLst/>
          </a:prstGeom>
          <a:noFill/>
          <a:ln w="19050">
            <a:solidFill>
              <a:srgbClr val="66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50" name="Oval 74">
            <a:extLst>
              <a:ext uri="{FF2B5EF4-FFF2-40B4-BE49-F238E27FC236}">
                <a16:creationId xmlns:a16="http://schemas.microsoft.com/office/drawing/2014/main" xmlns="" id="{496A564F-1FA5-49A1-B2DA-A36F0DF38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3463" y="2778246"/>
            <a:ext cx="1771650" cy="1890712"/>
          </a:xfrm>
          <a:prstGeom prst="ellipse">
            <a:avLst/>
          </a:prstGeom>
          <a:noFill/>
          <a:ln w="19050">
            <a:solidFill>
              <a:srgbClr val="66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00"/>
          </a:p>
        </p:txBody>
      </p:sp>
      <p:grpSp>
        <p:nvGrpSpPr>
          <p:cNvPr id="98382" name="组合 2">
            <a:extLst>
              <a:ext uri="{FF2B5EF4-FFF2-40B4-BE49-F238E27FC236}">
                <a16:creationId xmlns:a16="http://schemas.microsoft.com/office/drawing/2014/main" xmlns="" id="{A35D4EAD-7F11-4D57-AD22-058F868B5244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429233"/>
            <a:ext cx="2478088" cy="522287"/>
            <a:chOff x="5060" y="905"/>
            <a:chExt cx="3904" cy="822"/>
          </a:xfrm>
        </p:grpSpPr>
        <p:grpSp>
          <p:nvGrpSpPr>
            <p:cNvPr id="98383" name="组合 6">
              <a:extLst>
                <a:ext uri="{FF2B5EF4-FFF2-40B4-BE49-F238E27FC236}">
                  <a16:creationId xmlns:a16="http://schemas.microsoft.com/office/drawing/2014/main" xmlns="" id="{2AF6DCCD-F9BE-4589-AA5C-024FE4D7BA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9E2D1443-1A12-495C-82AF-8FFC271EBAD4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1F7C90DC-A3CF-4D57-B717-7FD794DC0B88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84FCEA09-372D-425C-A080-CC8642C06117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49F3147C-BA57-4C23-BD99-7F93E3EB1259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365275CB-9793-4D61-B604-E46A87534D34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8389" name="TextBox 15">
              <a:extLst>
                <a:ext uri="{FF2B5EF4-FFF2-40B4-BE49-F238E27FC236}">
                  <a16:creationId xmlns:a16="http://schemas.microsoft.com/office/drawing/2014/main" xmlns="" id="{377E7BB2-54B8-4EF9-ADBF-BCC2815D6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2"/>
          <p:cNvGrpSpPr>
            <a:grpSpLocks/>
          </p:cNvGrpSpPr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92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93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9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0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0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1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0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28" grpId="0" bldLvl="0" animBg="1"/>
      <p:bldP spid="101429" grpId="0" bldLvl="0" animBg="1"/>
      <p:bldP spid="101430" grpId="0" bldLvl="0" animBg="1"/>
      <p:bldP spid="101431" grpId="0" bldLvl="0" animBg="1"/>
      <p:bldP spid="101432" grpId="0" bldLvl="0" animBg="1"/>
      <p:bldP spid="101433" grpId="0" bldLvl="0" animBg="1"/>
      <p:bldP spid="101434" grpId="0" bldLvl="0" animBg="1"/>
      <p:bldP spid="101435" grpId="0" bldLvl="0" animBg="1"/>
      <p:bldP spid="101436" grpId="0" bldLvl="0"/>
      <p:bldP spid="101437" grpId="0" bldLvl="0"/>
      <p:bldP spid="101439" grpId="0" bldLvl="0" animBg="1"/>
      <p:bldP spid="101440" grpId="0" bldLvl="0"/>
      <p:bldP spid="101441" grpId="0" bldLvl="0"/>
      <p:bldP spid="101442" grpId="0" bldLvl="0"/>
      <p:bldP spid="101443" grpId="0" bldLvl="0"/>
      <p:bldP spid="101444" grpId="0" bldLvl="0"/>
      <p:bldP spid="101445" grpId="0" bldLvl="0"/>
      <p:bldP spid="101446" grpId="0" bldLvl="0"/>
      <p:bldP spid="101447" grpId="0" bldLvl="0"/>
      <p:bldP spid="101449" grpId="0" bldLvl="0" animBg="1"/>
      <p:bldP spid="10145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57CD113-3541-47F3-AB1F-BD23C0BEA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13" y="1087074"/>
            <a:ext cx="583406" cy="3046988"/>
          </a:xfrm>
          <a:prstGeom prst="rect">
            <a:avLst/>
          </a:prstGeom>
          <a:noFill/>
          <a:ln w="25400">
            <a:solidFill>
              <a:schemeClr val="tx2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等腰三角形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4ABCC5E-C10C-4118-9D49-D1BD5EB11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011" y="769938"/>
            <a:ext cx="1890712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等边对等角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D2DD7745-6D0D-472A-96BB-42D149A62BF0}"/>
              </a:ext>
            </a:extLst>
          </p:cNvPr>
          <p:cNvSpPr>
            <a:spLocks/>
          </p:cNvSpPr>
          <p:nvPr/>
        </p:nvSpPr>
        <p:spPr bwMode="auto">
          <a:xfrm>
            <a:off x="1370013" y="963613"/>
            <a:ext cx="161925" cy="3141662"/>
          </a:xfrm>
          <a:prstGeom prst="leftBrace">
            <a:avLst>
              <a:gd name="adj1" fmla="val 7276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D466C92-1AD4-49C1-9B66-51E8C1C84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0119" y="1957388"/>
            <a:ext cx="1457325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三线合一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95EDC7C-F56D-4D8C-A131-994726863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349" y="716786"/>
            <a:ext cx="3486151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注意是指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同一个三角形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01A5003-5431-48E2-8E56-38BD23D89972}"/>
              </a:ext>
            </a:extLst>
          </p:cNvPr>
          <p:cNvSpPr/>
          <p:nvPr/>
        </p:nvSpPr>
        <p:spPr>
          <a:xfrm>
            <a:off x="3612356" y="1596061"/>
            <a:ext cx="4818062" cy="1200329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注意是指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顶角的平分线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底边上的高和中线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才有这一性质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而腰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上的高和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中线与底角的平分线不具有这一性质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xmlns="" id="{604DF943-AA0D-49EB-80A0-7A511A4F5AF3}"/>
              </a:ext>
            </a:extLst>
          </p:cNvPr>
          <p:cNvSpPr/>
          <p:nvPr/>
        </p:nvSpPr>
        <p:spPr bwMode="auto">
          <a:xfrm>
            <a:off x="3486150" y="844550"/>
            <a:ext cx="373063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xmlns="" id="{1FCECCF6-7CDA-4869-9340-DA6E77750BB7}"/>
              </a:ext>
            </a:extLst>
          </p:cNvPr>
          <p:cNvSpPr/>
          <p:nvPr/>
        </p:nvSpPr>
        <p:spPr bwMode="auto">
          <a:xfrm>
            <a:off x="3141662" y="2036763"/>
            <a:ext cx="433388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xmlns="" id="{8F812197-CCDB-46C2-BFD3-30B3BCCF3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346" y="3746500"/>
            <a:ext cx="1457325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易错点拨</a:t>
            </a:r>
          </a:p>
        </p:txBody>
      </p:sp>
      <p:sp>
        <p:nvSpPr>
          <p:cNvPr id="6" name="右箭头 5">
            <a:extLst>
              <a:ext uri="{FF2B5EF4-FFF2-40B4-BE49-F238E27FC236}">
                <a16:creationId xmlns:a16="http://schemas.microsoft.com/office/drawing/2014/main" xmlns="" id="{D7E50B68-CD16-4D1F-ABAD-23FE81D080AC}"/>
              </a:ext>
            </a:extLst>
          </p:cNvPr>
          <p:cNvSpPr/>
          <p:nvPr/>
        </p:nvSpPr>
        <p:spPr bwMode="auto">
          <a:xfrm>
            <a:off x="3122612" y="3862388"/>
            <a:ext cx="363538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C11819-CFE9-4335-8E4E-DE998A0D3229}"/>
              </a:ext>
            </a:extLst>
          </p:cNvPr>
          <p:cNvSpPr/>
          <p:nvPr/>
        </p:nvSpPr>
        <p:spPr>
          <a:xfrm>
            <a:off x="3501231" y="3198813"/>
            <a:ext cx="5137944" cy="1569660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）求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等腰三角形角的度数时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，如果没有明确是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底角还是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顶角必须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分类讨论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）等腰三角形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三线合一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定理，角平分线指的是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顶角平分线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”.</a:t>
            </a:r>
          </a:p>
        </p:txBody>
      </p:sp>
      <p:grpSp>
        <p:nvGrpSpPr>
          <p:cNvPr id="18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等腰三角形的判定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0499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15241656-AE5D-4B74-B90A-7B03A8D88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813" y="2449513"/>
            <a:ext cx="309562" cy="6000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330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75778" name="Picture 2" descr="MCj04334860000[1]">
            <a:extLst>
              <a:ext uri="{FF2B5EF4-FFF2-40B4-BE49-F238E27FC236}">
                <a16:creationId xmlns:a16="http://schemas.microsoft.com/office/drawing/2014/main" xmlns="" id="{644C5C2E-1C03-4BFC-8D90-D377EF28C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2563813"/>
            <a:ext cx="1370013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MCj04403900000[1]">
            <a:extLst>
              <a:ext uri="{FF2B5EF4-FFF2-40B4-BE49-F238E27FC236}">
                <a16:creationId xmlns:a16="http://schemas.microsoft.com/office/drawing/2014/main" xmlns="" id="{687377CE-DD59-476B-A19D-16F810ED1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3405188"/>
            <a:ext cx="124618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MCj04136260000[1]">
            <a:extLst>
              <a:ext uri="{FF2B5EF4-FFF2-40B4-BE49-F238E27FC236}">
                <a16:creationId xmlns:a16="http://schemas.microsoft.com/office/drawing/2014/main" xmlns="" id="{B4C2A03C-2218-4AAE-8DF1-20DC2D815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3665538"/>
            <a:ext cx="11890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AutoShape 5">
            <a:extLst>
              <a:ext uri="{FF2B5EF4-FFF2-40B4-BE49-F238E27FC236}">
                <a16:creationId xmlns:a16="http://schemas.microsoft.com/office/drawing/2014/main" xmlns="" id="{BD67FCD4-21E5-4194-BE94-9D3112953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3543300"/>
            <a:ext cx="3781425" cy="885825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2" name="Text Box 6">
            <a:extLst>
              <a:ext uri="{FF2B5EF4-FFF2-40B4-BE49-F238E27FC236}">
                <a16:creationId xmlns:a16="http://schemas.microsoft.com/office/drawing/2014/main" xmlns="" id="{A544D58D-5F3B-4B3A-863D-4F91B48AD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88" y="3267075"/>
            <a:ext cx="217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75783" name="Text Box 7">
            <a:extLst>
              <a:ext uri="{FF2B5EF4-FFF2-40B4-BE49-F238E27FC236}">
                <a16:creationId xmlns:a16="http://schemas.microsoft.com/office/drawing/2014/main" xmlns="" id="{C5EF032A-DC87-4669-8D66-229811A6B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4227513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75784" name="Text Box 8">
            <a:extLst>
              <a:ext uri="{FF2B5EF4-FFF2-40B4-BE49-F238E27FC236}">
                <a16:creationId xmlns:a16="http://schemas.microsoft.com/office/drawing/2014/main" xmlns="" id="{68521948-A0AE-4AF5-BC4A-CBC629BF1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263" y="4227513"/>
            <a:ext cx="32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75785" name="Text Box 10">
            <a:extLst>
              <a:ext uri="{FF2B5EF4-FFF2-40B4-BE49-F238E27FC236}">
                <a16:creationId xmlns:a16="http://schemas.microsoft.com/office/drawing/2014/main" xmlns="" id="{EB21C42C-403E-4031-927A-7DDD12BAD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73" y="640886"/>
            <a:ext cx="79204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图，位于海上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两处的两艘救生船接到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处遇险船只的报警，当时测得∠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如果这两艘救生船以同样的速度同时出发，能不能同时赶到出事地点（不考虑风浪因素）？</a:t>
            </a:r>
          </a:p>
        </p:txBody>
      </p:sp>
      <p:grpSp>
        <p:nvGrpSpPr>
          <p:cNvPr id="16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445" y="-60325"/>
            <a:ext cx="2006600" cy="478473"/>
            <a:chOff x="206" y="40"/>
            <a:chExt cx="3160" cy="753"/>
          </a:xfrm>
        </p:grpSpPr>
        <p:cxnSp>
          <p:nvCxnSpPr>
            <p:cNvPr id="17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97760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83951E-6 L 0.23993 -0.189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997" y="-94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17284E-7 L -0.26945 -0.2006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472" y="-1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6A45679-692C-4325-B688-A3E700B1854E}"/>
              </a:ext>
            </a:extLst>
          </p:cNvPr>
          <p:cNvSpPr/>
          <p:nvPr/>
        </p:nvSpPr>
        <p:spPr>
          <a:xfrm>
            <a:off x="754856" y="598738"/>
            <a:ext cx="72818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   看到下面三角形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了吗，它有何特点呢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？</a:t>
            </a:r>
            <a:endParaRPr lang="en-US" altLang="zh-CN" sz="28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xmlns="" id="{90922FE8-B0EA-41AD-97B6-70939D90E175}"/>
              </a:ext>
            </a:extLst>
          </p:cNvPr>
          <p:cNvGrpSpPr>
            <a:grpSpLocks/>
          </p:cNvGrpSpPr>
          <p:nvPr/>
        </p:nvGrpSpPr>
        <p:grpSpPr bwMode="auto">
          <a:xfrm>
            <a:off x="2175181" y="1597026"/>
            <a:ext cx="1828800" cy="1828800"/>
            <a:chOff x="1632" y="1536"/>
            <a:chExt cx="1536" cy="1536"/>
          </a:xfrm>
        </p:grpSpPr>
        <p:sp>
          <p:nvSpPr>
            <p:cNvPr id="4" name="Line 11">
              <a:extLst>
                <a:ext uri="{FF2B5EF4-FFF2-40B4-BE49-F238E27FC236}">
                  <a16:creationId xmlns:a16="http://schemas.microsoft.com/office/drawing/2014/main" xmlns="" id="{9D1D3B08-FD81-4356-A100-5A1AC321BC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1536"/>
              <a:ext cx="768" cy="153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Line 12">
              <a:extLst>
                <a:ext uri="{FF2B5EF4-FFF2-40B4-BE49-F238E27FC236}">
                  <a16:creationId xmlns:a16="http://schemas.microsoft.com/office/drawing/2014/main" xmlns="" id="{7AFBACDA-2B12-47BD-BD99-0E87793650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1536"/>
              <a:ext cx="768" cy="153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Line 13">
            <a:extLst>
              <a:ext uri="{FF2B5EF4-FFF2-40B4-BE49-F238E27FC236}">
                <a16:creationId xmlns:a16="http://schemas.microsoft.com/office/drawing/2014/main" xmlns="" id="{9A0C6BCE-9207-43E5-98FB-175F912EAC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5181" y="3425826"/>
            <a:ext cx="1828800" cy="0"/>
          </a:xfrm>
          <a:prstGeom prst="line">
            <a:avLst/>
          </a:prstGeom>
          <a:noFill/>
          <a:ln w="38100">
            <a:solidFill>
              <a:srgbClr val="66FF66"/>
            </a:solidFill>
            <a:round/>
          </a:ln>
          <a:effectLst/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grpSp>
        <p:nvGrpSpPr>
          <p:cNvPr id="7" name="Group 14">
            <a:extLst>
              <a:ext uri="{FF2B5EF4-FFF2-40B4-BE49-F238E27FC236}">
                <a16:creationId xmlns:a16="http://schemas.microsoft.com/office/drawing/2014/main" xmlns="" id="{7A8F8F47-8D65-4AA1-BF7D-BBB11D5CD0C5}"/>
              </a:ext>
            </a:extLst>
          </p:cNvPr>
          <p:cNvGrpSpPr>
            <a:grpSpLocks/>
          </p:cNvGrpSpPr>
          <p:nvPr/>
        </p:nvGrpSpPr>
        <p:grpSpPr bwMode="auto">
          <a:xfrm>
            <a:off x="1932294" y="1968501"/>
            <a:ext cx="2414587" cy="457200"/>
            <a:chOff x="1488" y="1776"/>
            <a:chExt cx="1872" cy="336"/>
          </a:xfrm>
        </p:grpSpPr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xmlns="" id="{34FA3203-0142-44EC-BB3E-23E5C3E8C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1776"/>
              <a:ext cx="432" cy="336"/>
            </a:xfrm>
            <a:prstGeom prst="wedgeEllipseCallout">
              <a:avLst>
                <a:gd name="adj1" fmla="val -97222"/>
                <a:gd name="adj2" fmla="val 53870"/>
              </a:avLst>
            </a:prstGeom>
            <a:solidFill>
              <a:srgbClr val="BBE0E3"/>
            </a:solidFill>
            <a:ln w="9525" algn="ctr">
              <a:solidFill>
                <a:srgbClr val="000000"/>
              </a:solidFill>
              <a:miter lim="800000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>
                  <a:solidFill>
                    <a:srgbClr val="FF0000"/>
                  </a:solidFill>
                  <a:latin typeface="Tahoma" panose="020B0604030504040204" pitchFamily="34" charset="0"/>
                </a:rPr>
                <a:t>腰</a:t>
              </a:r>
            </a:p>
          </p:txBody>
        </p:sp>
        <p:sp>
          <p:nvSpPr>
            <p:cNvPr id="9" name="AutoShape 16">
              <a:extLst>
                <a:ext uri="{FF2B5EF4-FFF2-40B4-BE49-F238E27FC236}">
                  <a16:creationId xmlns:a16="http://schemas.microsoft.com/office/drawing/2014/main" xmlns="" id="{517C21B6-AD61-4C68-AD14-B24B07E97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776"/>
              <a:ext cx="432" cy="336"/>
            </a:xfrm>
            <a:prstGeom prst="wedgeEllipseCallout">
              <a:avLst>
                <a:gd name="adj1" fmla="val 83102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>
                  <a:solidFill>
                    <a:srgbClr val="FF0000"/>
                  </a:solidFill>
                  <a:latin typeface="Tahoma" panose="020B0604030504040204" pitchFamily="34" charset="0"/>
                </a:rPr>
                <a:t>腰</a:t>
              </a:r>
            </a:p>
          </p:txBody>
        </p:sp>
      </p:grpSp>
      <p:grpSp>
        <p:nvGrpSpPr>
          <p:cNvPr id="10" name="Group 18">
            <a:extLst>
              <a:ext uri="{FF2B5EF4-FFF2-40B4-BE49-F238E27FC236}">
                <a16:creationId xmlns:a16="http://schemas.microsoft.com/office/drawing/2014/main" xmlns="" id="{86E4996D-65EB-4D33-A024-937519092119}"/>
              </a:ext>
            </a:extLst>
          </p:cNvPr>
          <p:cNvGrpSpPr>
            <a:grpSpLocks/>
          </p:cNvGrpSpPr>
          <p:nvPr/>
        </p:nvGrpSpPr>
        <p:grpSpPr bwMode="auto">
          <a:xfrm>
            <a:off x="2824469" y="1711326"/>
            <a:ext cx="460375" cy="800100"/>
            <a:chOff x="2178" y="1531"/>
            <a:chExt cx="386" cy="672"/>
          </a:xfrm>
        </p:grpSpPr>
        <p:sp>
          <p:nvSpPr>
            <p:cNvPr id="11" name="Arc 19">
              <a:extLst>
                <a:ext uri="{FF2B5EF4-FFF2-40B4-BE49-F238E27FC236}">
                  <a16:creationId xmlns:a16="http://schemas.microsoft.com/office/drawing/2014/main" xmlns="" id="{B1C2B2EB-1CE9-4E9A-AAB8-B72F2A039AF2}"/>
                </a:ext>
              </a:extLst>
            </p:cNvPr>
            <p:cNvSpPr/>
            <p:nvPr/>
          </p:nvSpPr>
          <p:spPr bwMode="auto">
            <a:xfrm rot="6028455">
              <a:off x="2367" y="1516"/>
              <a:ext cx="67" cy="96"/>
            </a:xfrm>
            <a:custGeom>
              <a:avLst/>
              <a:gdLst>
                <a:gd name="T0" fmla="*/ 0 w 29504"/>
                <a:gd name="T1" fmla="*/ 0 h 21600"/>
                <a:gd name="T2" fmla="*/ 0 w 29504"/>
                <a:gd name="T3" fmla="*/ 0 h 21600"/>
                <a:gd name="T4" fmla="*/ 0 w 29504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9504" h="21600" fill="none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</a:path>
                <a:path w="29504" h="21600" stroke="0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  <a:lnTo>
                    <a:pt x="7904" y="21600"/>
                  </a:lnTo>
                  <a:lnTo>
                    <a:pt x="0" y="1498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Text Box 20">
              <a:extLst>
                <a:ext uri="{FF2B5EF4-FFF2-40B4-BE49-F238E27FC236}">
                  <a16:creationId xmlns:a16="http://schemas.microsoft.com/office/drawing/2014/main" xmlns="" id="{FA1B08CD-339D-48A6-B045-97369B91F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8" y="1584"/>
              <a:ext cx="386" cy="6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顶角</a:t>
              </a: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xmlns="" id="{0A814443-0D6A-45BD-B367-20C6241330D4}"/>
              </a:ext>
            </a:extLst>
          </p:cNvPr>
          <p:cNvGrpSpPr>
            <a:grpSpLocks/>
          </p:cNvGrpSpPr>
          <p:nvPr/>
        </p:nvGrpSpPr>
        <p:grpSpPr bwMode="auto">
          <a:xfrm>
            <a:off x="2353843" y="3052777"/>
            <a:ext cx="1575778" cy="381166"/>
            <a:chOff x="1938" y="2752"/>
            <a:chExt cx="1173" cy="264"/>
          </a:xfrm>
        </p:grpSpPr>
        <p:sp>
          <p:nvSpPr>
            <p:cNvPr id="15" name="Arc 23">
              <a:extLst>
                <a:ext uri="{FF2B5EF4-FFF2-40B4-BE49-F238E27FC236}">
                  <a16:creationId xmlns:a16="http://schemas.microsoft.com/office/drawing/2014/main" xmlns="" id="{CAB666A3-8ED2-4597-997D-F26555D3CEE4}"/>
                </a:ext>
              </a:extLst>
            </p:cNvPr>
            <p:cNvSpPr/>
            <p:nvPr/>
          </p:nvSpPr>
          <p:spPr bwMode="auto">
            <a:xfrm rot="13069966">
              <a:off x="3061" y="2878"/>
              <a:ext cx="50" cy="138"/>
            </a:xfrm>
            <a:custGeom>
              <a:avLst/>
              <a:gdLst>
                <a:gd name="T0" fmla="*/ 0 w 21600"/>
                <a:gd name="T1" fmla="*/ 0 h 28474"/>
                <a:gd name="T2" fmla="*/ 0 w 21600"/>
                <a:gd name="T3" fmla="*/ 0 h 28474"/>
                <a:gd name="T4" fmla="*/ 0 w 21600"/>
                <a:gd name="T5" fmla="*/ 0 h 28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847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936"/>
                    <a:pt x="21220" y="26258"/>
                    <a:pt x="20477" y="28474"/>
                  </a:cubicBezTo>
                </a:path>
                <a:path w="21600" h="2847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936"/>
                    <a:pt x="21220" y="26258"/>
                    <a:pt x="20477" y="28474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Text Box 24">
              <a:extLst>
                <a:ext uri="{FF2B5EF4-FFF2-40B4-BE49-F238E27FC236}">
                  <a16:creationId xmlns:a16="http://schemas.microsoft.com/office/drawing/2014/main" xmlns="" id="{B7B95D2C-4698-4837-9AF6-351C0B1298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8" y="2752"/>
              <a:ext cx="480" cy="231"/>
            </a:xfrm>
            <a:prstGeom prst="rect">
              <a:avLst/>
            </a:prstGeom>
            <a:solidFill>
              <a:srgbClr val="BBE0E3"/>
            </a:solidFill>
            <a:ln w="9525" algn="ctr">
              <a:solidFill>
                <a:srgbClr val="FFFFFF"/>
              </a:solidFill>
              <a:miter lim="800000"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底角</a:t>
              </a:r>
            </a:p>
          </p:txBody>
        </p:sp>
        <p:sp>
          <p:nvSpPr>
            <p:cNvPr id="17" name="Text Box 25">
              <a:extLst>
                <a:ext uri="{FF2B5EF4-FFF2-40B4-BE49-F238E27FC236}">
                  <a16:creationId xmlns:a16="http://schemas.microsoft.com/office/drawing/2014/main" xmlns="" id="{F394CB00-4408-4AF7-908A-2250EF2682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8" y="2763"/>
              <a:ext cx="480" cy="231"/>
            </a:xfrm>
            <a:prstGeom prst="rect">
              <a:avLst/>
            </a:prstGeom>
            <a:solidFill>
              <a:srgbClr val="BBE0E3"/>
            </a:solidFill>
            <a:ln w="9525" algn="ctr">
              <a:solidFill>
                <a:srgbClr val="FFFFFF"/>
              </a:solidFill>
              <a:miter lim="800000"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底角</a:t>
              </a:r>
            </a:p>
          </p:txBody>
        </p:sp>
      </p:grpSp>
      <p:sp>
        <p:nvSpPr>
          <p:cNvPr id="18" name="AutoShape 17">
            <a:extLst>
              <a:ext uri="{FF2B5EF4-FFF2-40B4-BE49-F238E27FC236}">
                <a16:creationId xmlns:a16="http://schemas.microsoft.com/office/drawing/2014/main" xmlns="" id="{F38BEFD0-4A76-476A-91E9-C295DA742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806" y="3521076"/>
            <a:ext cx="688975" cy="342900"/>
          </a:xfrm>
          <a:prstGeom prst="wedgeRoundRectCallout">
            <a:avLst>
              <a:gd name="adj1" fmla="val -43921"/>
              <a:gd name="adj2" fmla="val -83333"/>
              <a:gd name="adj3" fmla="val 16667"/>
            </a:avLst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buFontTx/>
              <a:buNone/>
              <a:defRPr/>
            </a:pPr>
            <a:r>
              <a:rPr kumimoji="1" lang="zh-CN" altLang="en-US" b="1">
                <a:solidFill>
                  <a:srgbClr val="FF0000"/>
                </a:solidFill>
                <a:latin typeface="Tahoma" panose="020B0604030504040204" pitchFamily="34" charset="0"/>
              </a:rPr>
              <a:t>底边</a:t>
            </a:r>
          </a:p>
        </p:txBody>
      </p:sp>
      <p:grpSp>
        <p:nvGrpSpPr>
          <p:cNvPr id="2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95957" y="3959395"/>
            <a:ext cx="649729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我们今天来探讨一下等腰三角形的性质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" name="Arc 23">
            <a:extLst>
              <a:ext uri="{FF2B5EF4-FFF2-40B4-BE49-F238E27FC236}">
                <a16:creationId xmlns:a16="http://schemas.microsoft.com/office/drawing/2014/main" xmlns="" id="{CAB666A3-8ED2-4597-997D-F26555D3CEE4}"/>
              </a:ext>
            </a:extLst>
          </p:cNvPr>
          <p:cNvSpPr/>
          <p:nvPr/>
        </p:nvSpPr>
        <p:spPr bwMode="auto">
          <a:xfrm rot="13069966">
            <a:off x="2201177" y="3259531"/>
            <a:ext cx="217468" cy="116523"/>
          </a:xfrm>
          <a:custGeom>
            <a:avLst/>
            <a:gdLst>
              <a:gd name="T0" fmla="*/ 0 w 21600"/>
              <a:gd name="T1" fmla="*/ 0 h 28474"/>
              <a:gd name="T2" fmla="*/ 0 w 21600"/>
              <a:gd name="T3" fmla="*/ 0 h 28474"/>
              <a:gd name="T4" fmla="*/ 0 w 21600"/>
              <a:gd name="T5" fmla="*/ 0 h 284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847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36"/>
                  <a:pt x="21220" y="26258"/>
                  <a:pt x="20477" y="28474"/>
                </a:cubicBezTo>
              </a:path>
              <a:path w="21600" h="2847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36"/>
                  <a:pt x="21220" y="26258"/>
                  <a:pt x="20477" y="28474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6144"/>
            <a:ext cx="2017712" cy="477838"/>
            <a:chOff x="1588" y="7816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52F6E86E-6460-440B-BE24-161FF7ECC980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3A3DC8A8-FF66-4525-881B-BC7A8DF4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7816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92FE9318-1BDF-424F-9231-7E3C1A1D8D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269" y="3196744"/>
            <a:ext cx="7055836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判定方法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并运用其进行证明和计算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72307" y="867634"/>
            <a:ext cx="7707847" cy="3657484"/>
            <a:chOff x="-38068" y="640133"/>
            <a:chExt cx="7707847" cy="3657484"/>
          </a:xfrm>
        </p:grpSpPr>
        <p:grpSp>
          <p:nvGrpSpPr>
            <p:cNvPr id="10" name="组合 14"/>
            <p:cNvGrpSpPr/>
            <p:nvPr/>
          </p:nvGrpSpPr>
          <p:grpSpPr>
            <a:xfrm>
              <a:off x="-38068" y="1641351"/>
              <a:ext cx="7707847" cy="2656266"/>
              <a:chOff x="224" y="2203"/>
              <a:chExt cx="13695" cy="5504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855" y="464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667172" y="64013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448" y="1192811"/>
            <a:ext cx="7754815" cy="1651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通过学习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判定方法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，使学生能从正反两个方面认识等腰三角形，养成科学的思维习惯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3511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1">
            <a:extLst>
              <a:ext uri="{FF2B5EF4-FFF2-40B4-BE49-F238E27FC236}">
                <a16:creationId xmlns:a16="http://schemas.microsoft.com/office/drawing/2014/main" xmlns="" id="{AB996622-6C75-4724-A1FF-9867965A2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19" y="949806"/>
            <a:ext cx="84556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图，在△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那么它们所对的边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有什么数量关系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xmlns="" id="{ACEA0960-689D-46CF-9316-BBF37EB5EE8F}"/>
              </a:ext>
            </a:extLst>
          </p:cNvPr>
          <p:cNvGrpSpPr>
            <a:grpSpLocks/>
          </p:cNvGrpSpPr>
          <p:nvPr/>
        </p:nvGrpSpPr>
        <p:grpSpPr bwMode="auto">
          <a:xfrm>
            <a:off x="5132388" y="2087563"/>
            <a:ext cx="2957512" cy="1204912"/>
            <a:chOff x="2392" y="1925"/>
            <a:chExt cx="2484" cy="1012"/>
          </a:xfrm>
        </p:grpSpPr>
        <p:sp>
          <p:nvSpPr>
            <p:cNvPr id="77828" name="Line 16">
              <a:extLst>
                <a:ext uri="{FF2B5EF4-FFF2-40B4-BE49-F238E27FC236}">
                  <a16:creationId xmlns:a16="http://schemas.microsoft.com/office/drawing/2014/main" xmlns="" id="{B87D25CC-DD27-4C70-A625-EAA592957C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8" y="2830"/>
              <a:ext cx="210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7829" name="Line 17">
              <a:extLst>
                <a:ext uri="{FF2B5EF4-FFF2-40B4-BE49-F238E27FC236}">
                  <a16:creationId xmlns:a16="http://schemas.microsoft.com/office/drawing/2014/main" xmlns="" id="{91CA55B3-DD67-4A2C-B30C-C1384B46E0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7" y="2166"/>
              <a:ext cx="1032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7830" name="Line 18">
              <a:extLst>
                <a:ext uri="{FF2B5EF4-FFF2-40B4-BE49-F238E27FC236}">
                  <a16:creationId xmlns:a16="http://schemas.microsoft.com/office/drawing/2014/main" xmlns="" id="{E9608954-CE11-49C6-986C-3B49CDADA3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58" y="2166"/>
              <a:ext cx="1069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77831" name="Group 19">
              <a:extLst>
                <a:ext uri="{FF2B5EF4-FFF2-40B4-BE49-F238E27FC236}">
                  <a16:creationId xmlns:a16="http://schemas.microsoft.com/office/drawing/2014/main" xmlns="" id="{5891B85B-AE51-4BBC-A329-B61F734848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4" y="2669"/>
              <a:ext cx="232" cy="233"/>
              <a:chOff x="4598" y="2867"/>
              <a:chExt cx="108" cy="233"/>
            </a:xfrm>
          </p:grpSpPr>
          <p:sp>
            <p:nvSpPr>
              <p:cNvPr id="77832" name="Rectangle 20">
                <a:extLst>
                  <a:ext uri="{FF2B5EF4-FFF2-40B4-BE49-F238E27FC236}">
                    <a16:creationId xmlns:a16="http://schemas.microsoft.com/office/drawing/2014/main" xmlns="" id="{49AFE53B-67AF-4DC9-B623-2439689FF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3" name="Rectangle 21">
                <a:extLst>
                  <a:ext uri="{FF2B5EF4-FFF2-40B4-BE49-F238E27FC236}">
                    <a16:creationId xmlns:a16="http://schemas.microsoft.com/office/drawing/2014/main" xmlns="" id="{EDE7C123-3BBF-426F-86CF-6EBBAD019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10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834" name="Group 22">
              <a:extLst>
                <a:ext uri="{FF2B5EF4-FFF2-40B4-BE49-F238E27FC236}">
                  <a16:creationId xmlns:a16="http://schemas.microsoft.com/office/drawing/2014/main" xmlns="" id="{C8C1B7BF-B559-4730-846F-07042B728B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2" y="1925"/>
              <a:ext cx="129" cy="233"/>
              <a:chOff x="3602" y="1925"/>
              <a:chExt cx="129" cy="233"/>
            </a:xfrm>
          </p:grpSpPr>
          <p:sp>
            <p:nvSpPr>
              <p:cNvPr id="77835" name="Rectangle 23">
                <a:extLst>
                  <a:ext uri="{FF2B5EF4-FFF2-40B4-BE49-F238E27FC236}">
                    <a16:creationId xmlns:a16="http://schemas.microsoft.com/office/drawing/2014/main" xmlns="" id="{144CF223-1703-4667-8408-59A8A06DE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6" name="Rectangle 24">
                <a:extLst>
                  <a:ext uri="{FF2B5EF4-FFF2-40B4-BE49-F238E27FC236}">
                    <a16:creationId xmlns:a16="http://schemas.microsoft.com/office/drawing/2014/main" xmlns="" id="{330C1F98-FBBE-4A05-A2BF-3A5154387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2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837" name="Group 25">
              <a:extLst>
                <a:ext uri="{FF2B5EF4-FFF2-40B4-BE49-F238E27FC236}">
                  <a16:creationId xmlns:a16="http://schemas.microsoft.com/office/drawing/2014/main" xmlns="" id="{95231124-0FF9-4E74-B641-04404B02DB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2" y="2704"/>
              <a:ext cx="129" cy="233"/>
              <a:chOff x="2497" y="2855"/>
              <a:chExt cx="129" cy="233"/>
            </a:xfrm>
          </p:grpSpPr>
          <p:sp>
            <p:nvSpPr>
              <p:cNvPr id="77838" name="Rectangle 26">
                <a:extLst>
                  <a:ext uri="{FF2B5EF4-FFF2-40B4-BE49-F238E27FC236}">
                    <a16:creationId xmlns:a16="http://schemas.microsoft.com/office/drawing/2014/main" xmlns="" id="{CEFB7BA3-51B2-4C29-9DB3-BA10352AB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9" name="Rectangle 27">
                <a:extLst>
                  <a:ext uri="{FF2B5EF4-FFF2-40B4-BE49-F238E27FC236}">
                    <a16:creationId xmlns:a16="http://schemas.microsoft.com/office/drawing/2014/main" xmlns="" id="{A7453628-F88E-4FE9-953C-636CF0B8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2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矩形 1">
            <a:extLst>
              <a:ext uri="{FF2B5EF4-FFF2-40B4-BE49-F238E27FC236}">
                <a16:creationId xmlns:a16="http://schemas.microsoft.com/office/drawing/2014/main" xmlns="" id="{653FC7DE-B544-4505-B8C6-9607ED3F8E52}"/>
              </a:ext>
            </a:extLst>
          </p:cNvPr>
          <p:cNvSpPr/>
          <p:nvPr/>
        </p:nvSpPr>
        <p:spPr>
          <a:xfrm>
            <a:off x="903486" y="2448059"/>
            <a:ext cx="3592513" cy="2419124"/>
          </a:xfrm>
          <a:prstGeom prst="rect">
            <a:avLst/>
          </a:prstGeom>
          <a:solidFill>
            <a:schemeClr val="accent3"/>
          </a:solidFill>
          <a:ln w="25400">
            <a:solidFill>
              <a:srgbClr val="CC0066"/>
            </a:solidFill>
            <a:prstDash val="dash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b="1" noProof="1" smtClean="0">
                <a:ea typeface="宋体" pitchFamily="2" charset="-122"/>
              </a:rPr>
              <a:t>                      </a:t>
            </a:r>
            <a:r>
              <a:rPr lang="zh-CN" altLang="en-US" sz="2100" b="1" noProof="1" smtClean="0">
                <a:ea typeface="楷体" panose="02010609060101010101" pitchFamily="49" charset="-122"/>
              </a:rPr>
              <a:t>请同学用直尺和量角器，画</a:t>
            </a:r>
            <a:r>
              <a:rPr lang="zh-CN" altLang="en-US" sz="2100" b="1" noProof="1">
                <a:ea typeface="楷体" panose="02010609060101010101" pitchFamily="49" charset="-122"/>
              </a:rPr>
              <a:t>一个△</a:t>
            </a:r>
            <a:r>
              <a:rPr lang="en-US" altLang="zh-CN" sz="2100" b="1" i="1" noProof="1">
                <a:ea typeface="楷体" panose="02010609060101010101" pitchFamily="49" charset="-122"/>
              </a:rPr>
              <a:t>ABC</a:t>
            </a:r>
            <a:r>
              <a:rPr lang="zh-CN" altLang="en-US" sz="2100" b="1" noProof="1">
                <a:ea typeface="楷体" panose="02010609060101010101" pitchFamily="49" charset="-122"/>
              </a:rPr>
              <a:t>，其中</a:t>
            </a:r>
            <a:r>
              <a:rPr lang="en-US" altLang="zh-CN" sz="2100" b="1" noProof="1">
                <a:ea typeface="楷体" panose="02010609060101010101" pitchFamily="49" charset="-122"/>
              </a:rPr>
              <a:t>∠</a:t>
            </a:r>
            <a:r>
              <a:rPr lang="en-US" altLang="zh-CN" sz="2100" b="1" i="1" noProof="1">
                <a:ea typeface="楷体" panose="02010609060101010101" pitchFamily="49" charset="-122"/>
              </a:rPr>
              <a:t>B</a:t>
            </a:r>
            <a:r>
              <a:rPr lang="en-US" altLang="zh-CN" sz="2100" b="1" noProof="1">
                <a:ea typeface="楷体" panose="02010609060101010101" pitchFamily="49" charset="-122"/>
              </a:rPr>
              <a:t>=∠</a:t>
            </a:r>
            <a:r>
              <a:rPr lang="en-US" altLang="zh-CN" sz="2100" b="1" i="1" noProof="1">
                <a:ea typeface="楷体" panose="02010609060101010101" pitchFamily="49" charset="-122"/>
              </a:rPr>
              <a:t>C</a:t>
            </a:r>
            <a:r>
              <a:rPr lang="en-US" altLang="zh-CN" sz="2100" b="1" noProof="1">
                <a:ea typeface="楷体" panose="02010609060101010101" pitchFamily="49" charset="-122"/>
              </a:rPr>
              <a:t>=30</a:t>
            </a:r>
            <a:r>
              <a:rPr lang="zh-CN" altLang="en-US" sz="2100" b="1" noProof="1">
                <a:ea typeface="楷体" panose="02010609060101010101" pitchFamily="49" charset="-122"/>
              </a:rPr>
              <a:t>°，请你量一量</a:t>
            </a:r>
            <a:r>
              <a:rPr lang="en-US" altLang="zh-CN" sz="2100" b="1" i="1" noProof="1">
                <a:ea typeface="楷体" panose="02010609060101010101" pitchFamily="49" charset="-122"/>
              </a:rPr>
              <a:t>AB</a:t>
            </a:r>
            <a:r>
              <a:rPr lang="zh-CN" altLang="en-US" sz="2100" b="1" noProof="1">
                <a:ea typeface="楷体" panose="02010609060101010101" pitchFamily="49" charset="-122"/>
              </a:rPr>
              <a:t>与</a:t>
            </a:r>
            <a:r>
              <a:rPr lang="en-US" altLang="zh-CN" sz="2100" b="1" i="1" noProof="1">
                <a:ea typeface="楷体" panose="02010609060101010101" pitchFamily="49" charset="-122"/>
              </a:rPr>
              <a:t>AC</a:t>
            </a:r>
            <a:r>
              <a:rPr lang="zh-CN" altLang="en-US" sz="2100" b="1" noProof="1">
                <a:ea typeface="楷体" panose="02010609060101010101" pitchFamily="49" charset="-122"/>
              </a:rPr>
              <a:t>的长度，它们之间有什么数量关系，你能得出什么结论？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0E4B6A7-DABE-465D-A8AF-2652BB777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3389313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66F8040-B081-4822-97C5-5B35DC75E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025" y="3957638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你能验证你的结论吗？</a:t>
            </a:r>
          </a:p>
        </p:txBody>
      </p:sp>
      <p:grpSp>
        <p:nvGrpSpPr>
          <p:cNvPr id="2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圆角矩形 31"/>
          <p:cNvSpPr>
            <a:spLocks noChangeArrowheads="1"/>
          </p:cNvSpPr>
          <p:nvPr/>
        </p:nvSpPr>
        <p:spPr bwMode="auto">
          <a:xfrm>
            <a:off x="1019226" y="2430475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小活动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itchFamily="34" charset="-122"/>
            </a:endParaRPr>
          </a:p>
        </p:txBody>
      </p:sp>
      <p:sp>
        <p:nvSpPr>
          <p:cNvPr id="27" name="文本框 6151">
            <a:extLst>
              <a:ext uri="{FF2B5EF4-FFF2-40B4-BE49-F238E27FC236}">
                <a16:creationId xmlns:a16="http://schemas.microsoft.com/office/drawing/2014/main" xmlns="" id="{4709F206-5D75-4093-B8C2-C850B9F28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9090" y="464441"/>
            <a:ext cx="2632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等腰三角形的判定</a:t>
            </a:r>
          </a:p>
        </p:txBody>
      </p:sp>
      <p:grpSp>
        <p:nvGrpSpPr>
          <p:cNvPr id="30" name="组合 4"/>
          <p:cNvGrpSpPr>
            <a:grpSpLocks/>
          </p:cNvGrpSpPr>
          <p:nvPr/>
        </p:nvGrpSpPr>
        <p:grpSpPr bwMode="auto">
          <a:xfrm>
            <a:off x="2076013" y="513185"/>
            <a:ext cx="1685925" cy="409790"/>
            <a:chOff x="3485" y="1168"/>
            <a:chExt cx="2654" cy="644"/>
          </a:xfrm>
        </p:grpSpPr>
        <p:sp>
          <p:nvSpPr>
            <p:cNvPr id="31" name="圆角矩形 30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58180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>
            <a:extLst>
              <a:ext uri="{FF2B5EF4-FFF2-40B4-BE49-F238E27FC236}">
                <a16:creationId xmlns:a16="http://schemas.microsoft.com/office/drawing/2014/main" xmlns="" id="{A7D4C488-D3B7-434E-9187-A33335AB1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349" y="1290142"/>
            <a:ext cx="286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与△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xmlns="" id="{9B29CA50-BD6D-4313-8CD5-26F9182AD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711" y="1777504"/>
            <a:ext cx="291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1=∠2</a:t>
            </a:r>
            <a:r>
              <a:rPr lang="zh-CN" altLang="en-US" sz="2400" b="1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xmlns="" id="{D9DECE6B-20F5-4E6A-B41E-E590D936A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971" y="3106242"/>
            <a:ext cx="42739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≌ 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AAS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xmlns="" id="{B482F6F2-DAB1-4997-B336-872C57672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136" y="2209304"/>
            <a:ext cx="159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29" name="Text Box 7">
            <a:extLst>
              <a:ext uri="{FF2B5EF4-FFF2-40B4-BE49-F238E27FC236}">
                <a16:creationId xmlns:a16="http://schemas.microsoft.com/office/drawing/2014/main" xmlns="" id="{6FD93EC4-6F34-410A-B00D-9006D9A66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749" y="2683967"/>
            <a:ext cx="130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xmlns="" id="{8D7FFD1A-992E-4ACB-833A-076C53A1B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96" y="3598367"/>
            <a:ext cx="157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AB=AC.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AutoShape 10">
            <a:extLst>
              <a:ext uri="{FF2B5EF4-FFF2-40B4-BE49-F238E27FC236}">
                <a16:creationId xmlns:a16="http://schemas.microsoft.com/office/drawing/2014/main" xmlns="" id="{1C995A7A-9584-45C4-B43B-C1D01B666623}"/>
              </a:ext>
            </a:extLst>
          </p:cNvPr>
          <p:cNvSpPr>
            <a:spLocks/>
          </p:cNvSpPr>
          <p:nvPr/>
        </p:nvSpPr>
        <p:spPr bwMode="auto">
          <a:xfrm>
            <a:off x="1427224" y="1939429"/>
            <a:ext cx="161925" cy="1081088"/>
          </a:xfrm>
          <a:prstGeom prst="leftBrace">
            <a:avLst>
              <a:gd name="adj1" fmla="val 55328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Text Box 21">
            <a:extLst>
              <a:ext uri="{FF2B5EF4-FFF2-40B4-BE49-F238E27FC236}">
                <a16:creationId xmlns:a16="http://schemas.microsoft.com/office/drawing/2014/main" xmlns="" id="{47029C9B-0822-4259-991E-6D91D363F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1324" y="858342"/>
            <a:ext cx="461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平分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8857" name="Text Box 23">
            <a:extLst>
              <a:ext uri="{FF2B5EF4-FFF2-40B4-BE49-F238E27FC236}">
                <a16:creationId xmlns:a16="http://schemas.microsoft.com/office/drawing/2014/main" xmlns="" id="{62701FFC-FBF5-45D0-8462-F85E83C4D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61" y="858342"/>
            <a:ext cx="89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grpSp>
        <p:nvGrpSpPr>
          <p:cNvPr id="78858" name="Group 15">
            <a:extLst>
              <a:ext uri="{FF2B5EF4-FFF2-40B4-BE49-F238E27FC236}">
                <a16:creationId xmlns:a16="http://schemas.microsoft.com/office/drawing/2014/main" xmlns="" id="{393B5337-DA83-4DD1-A402-BF903B4300FC}"/>
              </a:ext>
            </a:extLst>
          </p:cNvPr>
          <p:cNvGrpSpPr>
            <a:grpSpLocks/>
          </p:cNvGrpSpPr>
          <p:nvPr/>
        </p:nvGrpSpPr>
        <p:grpSpPr bwMode="auto">
          <a:xfrm>
            <a:off x="5284027" y="2527658"/>
            <a:ext cx="2957512" cy="1204913"/>
            <a:chOff x="2392" y="1925"/>
            <a:chExt cx="2484" cy="1012"/>
          </a:xfrm>
        </p:grpSpPr>
        <p:sp>
          <p:nvSpPr>
            <p:cNvPr id="78859" name="Line 16">
              <a:extLst>
                <a:ext uri="{FF2B5EF4-FFF2-40B4-BE49-F238E27FC236}">
                  <a16:creationId xmlns:a16="http://schemas.microsoft.com/office/drawing/2014/main" xmlns="" id="{72D22582-CFA8-4BBC-8C03-C4AE44BC46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8" y="2830"/>
              <a:ext cx="210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0" name="Line 17">
              <a:extLst>
                <a:ext uri="{FF2B5EF4-FFF2-40B4-BE49-F238E27FC236}">
                  <a16:creationId xmlns:a16="http://schemas.microsoft.com/office/drawing/2014/main" xmlns="" id="{FAC3A156-CB2F-4814-98AA-2A23B015CC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7" y="2166"/>
              <a:ext cx="1032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1" name="Line 18">
              <a:extLst>
                <a:ext uri="{FF2B5EF4-FFF2-40B4-BE49-F238E27FC236}">
                  <a16:creationId xmlns:a16="http://schemas.microsoft.com/office/drawing/2014/main" xmlns="" id="{33D89EFE-BBD7-4EC6-9546-1D936825BE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58" y="2166"/>
              <a:ext cx="1069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862" name="Group 19">
              <a:extLst>
                <a:ext uri="{FF2B5EF4-FFF2-40B4-BE49-F238E27FC236}">
                  <a16:creationId xmlns:a16="http://schemas.microsoft.com/office/drawing/2014/main" xmlns="" id="{A3B24DEA-B297-45F1-B761-DF731684DC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4" y="2669"/>
              <a:ext cx="232" cy="233"/>
              <a:chOff x="4598" y="2867"/>
              <a:chExt cx="108" cy="233"/>
            </a:xfrm>
          </p:grpSpPr>
          <p:sp>
            <p:nvSpPr>
              <p:cNvPr id="78863" name="Rectangle 20">
                <a:extLst>
                  <a:ext uri="{FF2B5EF4-FFF2-40B4-BE49-F238E27FC236}">
                    <a16:creationId xmlns:a16="http://schemas.microsoft.com/office/drawing/2014/main" xmlns="" id="{D5D48B5A-7352-4C82-8E75-84CEB1C139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5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64" name="Rectangle 21">
                <a:extLst>
                  <a:ext uri="{FF2B5EF4-FFF2-40B4-BE49-F238E27FC236}">
                    <a16:creationId xmlns:a16="http://schemas.microsoft.com/office/drawing/2014/main" xmlns="" id="{BD79480E-E66B-4DD4-83B8-C2ABBF789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10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8865" name="Group 22">
              <a:extLst>
                <a:ext uri="{FF2B5EF4-FFF2-40B4-BE49-F238E27FC236}">
                  <a16:creationId xmlns:a16="http://schemas.microsoft.com/office/drawing/2014/main" xmlns="" id="{9271793C-2AAC-482D-922E-E5DCB5DDC9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2" y="1925"/>
              <a:ext cx="128" cy="233"/>
              <a:chOff x="3602" y="1925"/>
              <a:chExt cx="128" cy="233"/>
            </a:xfrm>
          </p:grpSpPr>
          <p:sp>
            <p:nvSpPr>
              <p:cNvPr id="78866" name="Rectangle 23">
                <a:extLst>
                  <a:ext uri="{FF2B5EF4-FFF2-40B4-BE49-F238E27FC236}">
                    <a16:creationId xmlns:a16="http://schemas.microsoft.com/office/drawing/2014/main" xmlns="" id="{FFBCF4EE-9A1B-465F-8CC6-F3FCE0E8BF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0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67" name="Rectangle 24">
                <a:extLst>
                  <a:ext uri="{FF2B5EF4-FFF2-40B4-BE49-F238E27FC236}">
                    <a16:creationId xmlns:a16="http://schemas.microsoft.com/office/drawing/2014/main" xmlns="" id="{3046B3A3-F0B6-4B22-8D04-D940627EC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2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8868" name="Group 25">
              <a:extLst>
                <a:ext uri="{FF2B5EF4-FFF2-40B4-BE49-F238E27FC236}">
                  <a16:creationId xmlns:a16="http://schemas.microsoft.com/office/drawing/2014/main" xmlns="" id="{F7D9CD35-EA61-451D-8653-B924C04EDD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2" y="2704"/>
              <a:ext cx="128" cy="233"/>
              <a:chOff x="2497" y="2855"/>
              <a:chExt cx="128" cy="233"/>
            </a:xfrm>
          </p:grpSpPr>
          <p:sp>
            <p:nvSpPr>
              <p:cNvPr id="78869" name="Rectangle 26">
                <a:extLst>
                  <a:ext uri="{FF2B5EF4-FFF2-40B4-BE49-F238E27FC236}">
                    <a16:creationId xmlns:a16="http://schemas.microsoft.com/office/drawing/2014/main" xmlns="" id="{48CFB652-F5F4-4A1D-8C8A-3114C9862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0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70" name="Rectangle 27">
                <a:extLst>
                  <a:ext uri="{FF2B5EF4-FFF2-40B4-BE49-F238E27FC236}">
                    <a16:creationId xmlns:a16="http://schemas.microsoft.com/office/drawing/2014/main" xmlns="" id="{BD5A53B5-2AFB-4CC3-ADA6-E1363D64D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2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47">
            <a:extLst>
              <a:ext uri="{FF2B5EF4-FFF2-40B4-BE49-F238E27FC236}">
                <a16:creationId xmlns:a16="http://schemas.microsoft.com/office/drawing/2014/main" xmlns="" id="{75792E89-D56B-4823-9193-29B10503EBD0}"/>
              </a:ext>
            </a:extLst>
          </p:cNvPr>
          <p:cNvGrpSpPr>
            <a:grpSpLocks/>
          </p:cNvGrpSpPr>
          <p:nvPr/>
        </p:nvGrpSpPr>
        <p:grpSpPr bwMode="auto">
          <a:xfrm>
            <a:off x="6531802" y="2789596"/>
            <a:ext cx="519112" cy="1127125"/>
            <a:chOff x="6091640" y="4949777"/>
            <a:chExt cx="692540" cy="1503413"/>
          </a:xfrm>
        </p:grpSpPr>
        <p:grpSp>
          <p:nvGrpSpPr>
            <p:cNvPr id="78872" name="Group 4">
              <a:extLst>
                <a:ext uri="{FF2B5EF4-FFF2-40B4-BE49-F238E27FC236}">
                  <a16:creationId xmlns:a16="http://schemas.microsoft.com/office/drawing/2014/main" xmlns="" id="{0B2A166C-FD93-4CC3-AB80-2E1F9A0849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27763" y="4986339"/>
              <a:ext cx="377825" cy="1466851"/>
              <a:chOff x="3923" y="1949"/>
              <a:chExt cx="238" cy="924"/>
            </a:xfrm>
          </p:grpSpPr>
          <p:sp>
            <p:nvSpPr>
              <p:cNvPr id="78873" name="Line 5">
                <a:extLst>
                  <a:ext uri="{FF2B5EF4-FFF2-40B4-BE49-F238E27FC236}">
                    <a16:creationId xmlns:a16="http://schemas.microsoft.com/office/drawing/2014/main" xmlns="" id="{9D38E32A-18B6-4242-BF80-8E195F9D5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4" y="1949"/>
                <a:ext cx="1" cy="66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8874" name="Group 6">
                <a:extLst>
                  <a:ext uri="{FF2B5EF4-FFF2-40B4-BE49-F238E27FC236}">
                    <a16:creationId xmlns:a16="http://schemas.microsoft.com/office/drawing/2014/main" xmlns="" id="{A5700643-EC50-466B-A456-CA9E0A69A6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39" y="1989"/>
                <a:ext cx="107" cy="385"/>
                <a:chOff x="3663" y="2227"/>
                <a:chExt cx="107" cy="385"/>
              </a:xfrm>
            </p:grpSpPr>
            <p:sp>
              <p:nvSpPr>
                <p:cNvPr id="78875" name="Rectangle 7">
                  <a:extLst>
                    <a:ext uri="{FF2B5EF4-FFF2-40B4-BE49-F238E27FC236}">
                      <a16:creationId xmlns:a16="http://schemas.microsoft.com/office/drawing/2014/main" xmlns="" id="{270FFC39-84D9-4003-B117-DE42CEEF9E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63" y="2227"/>
                  <a:ext cx="107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76" name="Rectangle 8">
                  <a:extLst>
                    <a:ext uri="{FF2B5EF4-FFF2-40B4-BE49-F238E27FC236}">
                      <a16:creationId xmlns:a16="http://schemas.microsoft.com/office/drawing/2014/main" xmlns="" id="{F14DD6CB-95DA-4AA0-8553-C9AA01A684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63" y="2379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8877" name="Group 9">
                <a:extLst>
                  <a:ext uri="{FF2B5EF4-FFF2-40B4-BE49-F238E27FC236}">
                    <a16:creationId xmlns:a16="http://schemas.microsoft.com/office/drawing/2014/main" xmlns="" id="{BB855A00-4C4B-4CC4-85BB-AAD29D3154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23" y="1994"/>
                <a:ext cx="107" cy="380"/>
                <a:chOff x="3554" y="2215"/>
                <a:chExt cx="107" cy="380"/>
              </a:xfrm>
            </p:grpSpPr>
            <p:sp>
              <p:nvSpPr>
                <p:cNvPr id="78878" name="Rectangle 10">
                  <a:extLst>
                    <a:ext uri="{FF2B5EF4-FFF2-40B4-BE49-F238E27FC236}">
                      <a16:creationId xmlns:a16="http://schemas.microsoft.com/office/drawing/2014/main" xmlns="" id="{DF0F1D27-1CE8-4201-A310-35900FE4C4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4" y="2215"/>
                  <a:ext cx="107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79" name="Rectangle 11">
                  <a:extLst>
                    <a:ext uri="{FF2B5EF4-FFF2-40B4-BE49-F238E27FC236}">
                      <a16:creationId xmlns:a16="http://schemas.microsoft.com/office/drawing/2014/main" xmlns="" id="{5C9760BF-8FAC-46B9-8BF1-FAFF42FB9F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4" y="2362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8880" name="Group 12">
                <a:extLst>
                  <a:ext uri="{FF2B5EF4-FFF2-40B4-BE49-F238E27FC236}">
                    <a16:creationId xmlns:a16="http://schemas.microsoft.com/office/drawing/2014/main" xmlns="" id="{39408910-2225-41ED-8109-765C1A1FB56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934" y="2560"/>
                <a:ext cx="227" cy="313"/>
                <a:chOff x="3578" y="2879"/>
                <a:chExt cx="106" cy="313"/>
              </a:xfrm>
            </p:grpSpPr>
            <p:sp>
              <p:nvSpPr>
                <p:cNvPr id="78881" name="Rectangle 13">
                  <a:extLst>
                    <a:ext uri="{FF2B5EF4-FFF2-40B4-BE49-F238E27FC236}">
                      <a16:creationId xmlns:a16="http://schemas.microsoft.com/office/drawing/2014/main" xmlns="" id="{7F5FBA67-48E6-49ED-AA7B-6478BD6FA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78" y="2879"/>
                  <a:ext cx="50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82" name="Rectangle 14">
                  <a:extLst>
                    <a:ext uri="{FF2B5EF4-FFF2-40B4-BE49-F238E27FC236}">
                      <a16:creationId xmlns:a16="http://schemas.microsoft.com/office/drawing/2014/main" xmlns="" id="{0E707C79-378E-4CD7-B007-1663DC333C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78" y="2959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altLang="zh-CN" b="1" i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D</a:t>
                  </a:r>
                  <a:endPara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8883" name="TextBox 49">
              <a:extLst>
                <a:ext uri="{FF2B5EF4-FFF2-40B4-BE49-F238E27FC236}">
                  <a16:creationId xmlns:a16="http://schemas.microsoft.com/office/drawing/2014/main" xmlns="" id="{0D0314AB-0EC8-4C4D-A56D-3A1CD19C6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4595715">
              <a:off x="6061912" y="4979501"/>
              <a:ext cx="55033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84" name="TextBox 50">
              <a:extLst>
                <a:ext uri="{FF2B5EF4-FFF2-40B4-BE49-F238E27FC236}">
                  <a16:creationId xmlns:a16="http://schemas.microsoft.com/office/drawing/2014/main" xmlns="" id="{0857969B-ABC2-491A-A08B-EA014CCB7F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720083">
              <a:off x="6263571" y="5003362"/>
              <a:ext cx="55033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3">
            <a:extLst>
              <a:ext uri="{FF2B5EF4-FFF2-40B4-BE49-F238E27FC236}">
                <a16:creationId xmlns:a16="http://schemas.microsoft.com/office/drawing/2014/main" xmlns="" id="{C7EB4801-EDF8-46B0-9B3A-758292855FC4}"/>
              </a:ext>
            </a:extLst>
          </p:cNvPr>
          <p:cNvGrpSpPr>
            <a:grpSpLocks/>
          </p:cNvGrpSpPr>
          <p:nvPr/>
        </p:nvGrpSpPr>
        <p:grpSpPr bwMode="auto">
          <a:xfrm>
            <a:off x="6855822" y="981224"/>
            <a:ext cx="1909791" cy="1457176"/>
            <a:chOff x="7507" y="7030"/>
            <a:chExt cx="3856" cy="2835"/>
          </a:xfrm>
        </p:grpSpPr>
        <p:sp>
          <p:nvSpPr>
            <p:cNvPr id="78886" name="云形标注 1">
              <a:extLst>
                <a:ext uri="{FF2B5EF4-FFF2-40B4-BE49-F238E27FC236}">
                  <a16:creationId xmlns:a16="http://schemas.microsoft.com/office/drawing/2014/main" xmlns="" id="{847E60FB-246F-4AA9-94C9-64E1A8865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7" y="7030"/>
              <a:ext cx="3856" cy="2835"/>
            </a:xfrm>
            <a:prstGeom prst="cloudCallout">
              <a:avLst>
                <a:gd name="adj1" fmla="val -64182"/>
                <a:gd name="adj2" fmla="val 63821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8887" name="文本框 2">
              <a:extLst>
                <a:ext uri="{FF2B5EF4-FFF2-40B4-BE49-F238E27FC236}">
                  <a16:creationId xmlns:a16="http://schemas.microsoft.com/office/drawing/2014/main" xmlns="" id="{5F819480-18C1-4783-9497-6080FA39CE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3" y="7445"/>
              <a:ext cx="3240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000" b="1" dirty="0">
                  <a:latin typeface="+mn-lt"/>
                </a:rPr>
                <a:t>△</a:t>
              </a:r>
              <a:r>
                <a:rPr lang="en-US" altLang="zh-CN" sz="2000" b="1" i="1" dirty="0">
                  <a:latin typeface="+mn-lt"/>
                </a:rPr>
                <a:t>ABC</a:t>
              </a:r>
              <a:r>
                <a:rPr lang="zh-CN" altLang="en-US" sz="2000" b="1" dirty="0">
                  <a:latin typeface="+mn-lt"/>
                </a:rPr>
                <a:t>是等腰三角形</a:t>
              </a:r>
              <a:r>
                <a:rPr lang="en-US" altLang="zh-CN" sz="2000" b="1" dirty="0">
                  <a:latin typeface="+mn-lt"/>
                </a:rPr>
                <a:t>.</a:t>
              </a:r>
            </a:p>
          </p:txBody>
        </p:sp>
      </p:grpSp>
      <p:grpSp>
        <p:nvGrpSpPr>
          <p:cNvPr id="49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50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2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48167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2" grpId="0" bldLvl="0" animBg="1"/>
      <p:bldP spid="33" grpId="0" bldLvl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9">
            <a:extLst>
              <a:ext uri="{FF2B5EF4-FFF2-40B4-BE49-F238E27FC236}">
                <a16:creationId xmlns:a16="http://schemas.microsoft.com/office/drawing/2014/main" xmlns="" id="{8EDB751F-23A0-4F9C-851C-C09699200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713" y="3691175"/>
            <a:ext cx="39798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 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AC=AB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即△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为等腰三角形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xmlns="" id="{7170E27C-5686-4685-A229-2F455AA2E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8818" y="3376575"/>
            <a:ext cx="28087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∵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B=∠C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    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)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12">
            <a:extLst>
              <a:ext uri="{FF2B5EF4-FFF2-40B4-BE49-F238E27FC236}">
                <a16:creationId xmlns:a16="http://schemas.microsoft.com/office/drawing/2014/main" xmlns="" id="{0FF46630-EF46-4B9F-9D99-49FE496E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609" y="1263888"/>
            <a:ext cx="2885008" cy="41103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等腰三角形的判定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方法：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B9A494D-512A-494C-8F0F-0BCBBBB62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550" y="1674922"/>
            <a:ext cx="7571581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lang="zh-CN" altLang="en-US" sz="2100" b="1" dirty="0" smtClean="0">
                <a:latin typeface="宋体" pitchFamily="2" charset="-122"/>
              </a:rPr>
              <a:t>如果</a:t>
            </a:r>
            <a:r>
              <a:rPr lang="zh-CN" altLang="en-US" sz="2100" b="1" dirty="0">
                <a:latin typeface="宋体" pitchFamily="2" charset="-122"/>
              </a:rPr>
              <a:t>一个三角形有两个角相等</a:t>
            </a:r>
            <a:r>
              <a:rPr lang="en-US" altLang="zh-CN" sz="2100" b="1" dirty="0">
                <a:latin typeface="宋体" pitchFamily="2" charset="-122"/>
              </a:rPr>
              <a:t>,</a:t>
            </a:r>
            <a:r>
              <a:rPr lang="zh-CN" altLang="en-US" sz="2100" b="1" dirty="0">
                <a:latin typeface="宋体" pitchFamily="2" charset="-122"/>
              </a:rPr>
              <a:t>那么</a:t>
            </a:r>
            <a:r>
              <a:rPr lang="zh-CN" altLang="en-US" sz="2100" b="1" dirty="0" smtClean="0">
                <a:latin typeface="宋体" pitchFamily="2" charset="-122"/>
              </a:rPr>
              <a:t>这两个角所对的边也相等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简写成“等角对等边”，这又是一个判定两条线段相等的根据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之一）</a:t>
            </a:r>
            <a:r>
              <a:rPr lang="en-US" altLang="zh-CN" sz="2100" b="1" dirty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xmlns="" id="{EB215899-3B31-468E-A296-522400D0B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3663" y="3372494"/>
            <a:ext cx="749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+mn-lt"/>
              </a:rPr>
              <a:t>已知</a:t>
            </a:r>
          </a:p>
        </p:txBody>
      </p:sp>
      <p:sp>
        <p:nvSpPr>
          <p:cNvPr id="22" name="Rectangle 4">
            <a:extLst>
              <a:ext uri="{FF2B5EF4-FFF2-40B4-BE49-F238E27FC236}">
                <a16:creationId xmlns:a16="http://schemas.microsoft.com/office/drawing/2014/main" xmlns="" id="{472CBEFB-E587-451E-8D7D-29E99F1BC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767" y="379889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等角对等边</a:t>
            </a:r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xmlns="" id="{CDF49603-4478-4CD4-93D1-2E14EE1032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587" y="3443310"/>
            <a:ext cx="2098501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 在△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中，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218238" y="2941875"/>
            <a:ext cx="2214562" cy="1608137"/>
            <a:chOff x="5599113" y="2420938"/>
            <a:chExt cx="2214562" cy="1608137"/>
          </a:xfrm>
        </p:grpSpPr>
        <p:sp>
          <p:nvSpPr>
            <p:cNvPr id="24" name="Line 6">
              <a:extLst>
                <a:ext uri="{FF2B5EF4-FFF2-40B4-BE49-F238E27FC236}">
                  <a16:creationId xmlns:a16="http://schemas.microsoft.com/office/drawing/2014/main" xmlns="" id="{0E28CE90-B45E-459A-BF61-3204F91451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4888" y="3140075"/>
              <a:ext cx="971550" cy="3778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7">
              <a:extLst>
                <a:ext uri="{FF2B5EF4-FFF2-40B4-BE49-F238E27FC236}">
                  <a16:creationId xmlns:a16="http://schemas.microsoft.com/office/drawing/2014/main" xmlns="" id="{D2AC20D5-71C8-4645-9823-6B603EA418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354763" y="3140075"/>
              <a:ext cx="923925" cy="4159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9884" name="Group 12">
              <a:extLst>
                <a:ext uri="{FF2B5EF4-FFF2-40B4-BE49-F238E27FC236}">
                  <a16:creationId xmlns:a16="http://schemas.microsoft.com/office/drawing/2014/main" xmlns="" id="{E579A3C4-DF87-4DCD-A49D-8786C29F0B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99113" y="2420938"/>
              <a:ext cx="2214562" cy="1608137"/>
              <a:chOff x="0" y="0"/>
              <a:chExt cx="1860" cy="1350"/>
            </a:xfrm>
          </p:grpSpPr>
          <p:sp>
            <p:nvSpPr>
              <p:cNvPr id="79885" name="Line 13">
                <a:extLst>
                  <a:ext uri="{FF2B5EF4-FFF2-40B4-BE49-F238E27FC236}">
                    <a16:creationId xmlns:a16="http://schemas.microsoft.com/office/drawing/2014/main" xmlns="" id="{9C5BF67B-4765-4FD1-891A-F95740226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" y="1056"/>
                <a:ext cx="16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6" name="Text Box 14">
                <a:extLst>
                  <a:ext uri="{FF2B5EF4-FFF2-40B4-BE49-F238E27FC236}">
                    <a16:creationId xmlns:a16="http://schemas.microsoft.com/office/drawing/2014/main" xmlns="" id="{634F2BE5-EC79-4C45-969C-5ADEE113D6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1"/>
                <a:ext cx="27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7" name="Text Box 15">
                <a:extLst>
                  <a:ext uri="{FF2B5EF4-FFF2-40B4-BE49-F238E27FC236}">
                    <a16:creationId xmlns:a16="http://schemas.microsoft.com/office/drawing/2014/main" xmlns="" id="{1FC9D323-10A8-4AEF-9E93-83E232AD1C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01" y="1041"/>
                <a:ext cx="259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8" name="Line 16">
                <a:extLst>
                  <a:ext uri="{FF2B5EF4-FFF2-40B4-BE49-F238E27FC236}">
                    <a16:creationId xmlns:a16="http://schemas.microsoft.com/office/drawing/2014/main" xmlns="" id="{75C6FC62-67D7-4EC2-937B-5BD3A7C2E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" y="240"/>
                <a:ext cx="81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9" name="Line 17">
                <a:extLst>
                  <a:ext uri="{FF2B5EF4-FFF2-40B4-BE49-F238E27FC236}">
                    <a16:creationId xmlns:a16="http://schemas.microsoft.com/office/drawing/2014/main" xmlns="" id="{8D768399-B591-46FD-881B-3F046795B5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" y="240"/>
                <a:ext cx="81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0" name="Text Box 18">
                <a:extLst>
                  <a:ext uri="{FF2B5EF4-FFF2-40B4-BE49-F238E27FC236}">
                    <a16:creationId xmlns:a16="http://schemas.microsoft.com/office/drawing/2014/main" xmlns="" id="{ED31ECC4-7DBE-4A0B-A19B-B341A6097A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4" y="0"/>
                <a:ext cx="305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Text Box 19">
              <a:extLst>
                <a:ext uri="{FF2B5EF4-FFF2-40B4-BE49-F238E27FC236}">
                  <a16:creationId xmlns:a16="http://schemas.microsoft.com/office/drawing/2014/main" xmlns="" id="{CF15DB47-B9DA-435C-9303-BD3EC6081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9360000">
              <a:off x="5868988" y="340995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38" name="Text Box 20">
              <a:extLst>
                <a:ext uri="{FF2B5EF4-FFF2-40B4-BE49-F238E27FC236}">
                  <a16:creationId xmlns:a16="http://schemas.microsoft.com/office/drawing/2014/main" xmlns="" id="{B27B6ED8-0008-41F9-A9E5-B5F387ADAA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900000">
              <a:off x="7218363" y="3390900"/>
              <a:ext cx="3254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50" y="440442"/>
            <a:ext cx="8286750" cy="4321318"/>
            <a:chOff x="552450" y="466725"/>
            <a:chExt cx="8286750" cy="4057650"/>
          </a:xfrm>
        </p:grpSpPr>
        <p:sp>
          <p:nvSpPr>
            <p:cNvPr id="40" name="剪去同侧角的矩形 3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44" name="矩形 112">
            <a:extLst>
              <a:ext uri="{FF2B5EF4-FFF2-40B4-BE49-F238E27FC236}">
                <a16:creationId xmlns:a16="http://schemas.microsoft.com/office/drawing/2014/main" xmlns="" id="{0FF46630-EF46-4B9F-9D99-49FE496ED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021" y="2971316"/>
            <a:ext cx="1250156" cy="37793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应用格式：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1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2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6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6007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6" grpId="0" build="p"/>
      <p:bldP spid="19" grpId="0" bldLvl="0"/>
      <p:bldP spid="20" grpId="0"/>
      <p:bldP spid="21" grpId="0" build="p"/>
      <p:bldP spid="22" grpId="0" build="p"/>
      <p:bldP spid="23" grpId="0" build="p"/>
      <p:bldP spid="44" grpId="0" bldLvl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3">
            <a:extLst>
              <a:ext uri="{FF2B5EF4-FFF2-40B4-BE49-F238E27FC236}">
                <a16:creationId xmlns:a16="http://schemas.microsoft.com/office/drawing/2014/main" xmlns="" id="{A756071A-13EB-42B6-8494-FFC2225356DF}"/>
              </a:ext>
            </a:extLst>
          </p:cNvPr>
          <p:cNvGrpSpPr>
            <a:grpSpLocks/>
          </p:cNvGrpSpPr>
          <p:nvPr/>
        </p:nvGrpSpPr>
        <p:grpSpPr bwMode="auto">
          <a:xfrm>
            <a:off x="793094" y="1222806"/>
            <a:ext cx="2359025" cy="2740025"/>
            <a:chOff x="41" y="0"/>
            <a:chExt cx="1982" cy="2654"/>
          </a:xfrm>
        </p:grpSpPr>
        <p:grpSp>
          <p:nvGrpSpPr>
            <p:cNvPr id="80898" name="Group 4">
              <a:extLst>
                <a:ext uri="{FF2B5EF4-FFF2-40B4-BE49-F238E27FC236}">
                  <a16:creationId xmlns:a16="http://schemas.microsoft.com/office/drawing/2014/main" xmlns="" id="{36F868A3-8C43-401B-B33E-E3F8636988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" y="0"/>
              <a:ext cx="1982" cy="1793"/>
              <a:chOff x="41" y="0"/>
              <a:chExt cx="1982" cy="1793"/>
            </a:xfrm>
          </p:grpSpPr>
          <p:sp>
            <p:nvSpPr>
              <p:cNvPr id="80899" name="Line 5">
                <a:extLst>
                  <a:ext uri="{FF2B5EF4-FFF2-40B4-BE49-F238E27FC236}">
                    <a16:creationId xmlns:a16="http://schemas.microsoft.com/office/drawing/2014/main" xmlns="" id="{FD9870EF-53B5-4906-BBE3-BC3423379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8" y="360"/>
                <a:ext cx="1104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0" name="Line 6">
                <a:extLst>
                  <a:ext uri="{FF2B5EF4-FFF2-40B4-BE49-F238E27FC236}">
                    <a16:creationId xmlns:a16="http://schemas.microsoft.com/office/drawing/2014/main" xmlns="" id="{E0BBB9D5-97DF-4272-A1D4-3C7165B7C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1464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1" name="Line 7">
                <a:extLst>
                  <a:ext uri="{FF2B5EF4-FFF2-40B4-BE49-F238E27FC236}">
                    <a16:creationId xmlns:a16="http://schemas.microsoft.com/office/drawing/2014/main" xmlns="" id="{8730D684-5D16-475A-B24B-A58D54DC19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360"/>
                <a:ext cx="336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2" name="Line 8">
                <a:extLst>
                  <a:ext uri="{FF2B5EF4-FFF2-40B4-BE49-F238E27FC236}">
                    <a16:creationId xmlns:a16="http://schemas.microsoft.com/office/drawing/2014/main" xmlns="" id="{25CC02F4-14DF-42A5-A0DC-2C26C971F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6" y="360"/>
                <a:ext cx="336" cy="11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3" name="Rectangle 9">
                <a:extLst>
                  <a:ext uri="{FF2B5EF4-FFF2-40B4-BE49-F238E27FC236}">
                    <a16:creationId xmlns:a16="http://schemas.microsoft.com/office/drawing/2014/main" xmlns="" id="{3DB36A8C-41BA-4A47-A9D8-2199B352C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" y="0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80904" name="Rectangle 10">
                <a:extLst>
                  <a:ext uri="{FF2B5EF4-FFF2-40B4-BE49-F238E27FC236}">
                    <a16:creationId xmlns:a16="http://schemas.microsoft.com/office/drawing/2014/main" xmlns="" id="{6022BCCC-BBE5-40EF-956A-2C64755D5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" y="1325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80905" name="Rectangle 11">
                <a:extLst>
                  <a:ext uri="{FF2B5EF4-FFF2-40B4-BE49-F238E27FC236}">
                    <a16:creationId xmlns:a16="http://schemas.microsoft.com/office/drawing/2014/main" xmlns="" id="{F6A8C0B9-2679-43B7-9EB2-D5EB0D118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1325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80906" name="Rectangle 12">
                <a:extLst>
                  <a:ext uri="{FF2B5EF4-FFF2-40B4-BE49-F238E27FC236}">
                    <a16:creationId xmlns:a16="http://schemas.microsoft.com/office/drawing/2014/main" xmlns="" id="{302A4290-89BA-4964-8319-DF377B77FD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1392"/>
                <a:ext cx="315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80907" name="Arc 13">
                <a:extLst>
                  <a:ext uri="{FF2B5EF4-FFF2-40B4-BE49-F238E27FC236}">
                    <a16:creationId xmlns:a16="http://schemas.microsoft.com/office/drawing/2014/main" xmlns="" id="{A1DEB072-8742-48EA-BFC7-F624440F7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1344" y="504"/>
                <a:ext cx="96" cy="48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8" name="Arc 14">
                <a:extLst>
                  <a:ext uri="{FF2B5EF4-FFF2-40B4-BE49-F238E27FC236}">
                    <a16:creationId xmlns:a16="http://schemas.microsoft.com/office/drawing/2014/main" xmlns="" id="{DE736203-5FC5-4F8F-A55C-C37A03C04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 flipV="1">
                <a:off x="1248" y="504"/>
                <a:ext cx="96" cy="48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9" name="Text Box 15">
                <a:extLst>
                  <a:ext uri="{FF2B5EF4-FFF2-40B4-BE49-F238E27FC236}">
                    <a16:creationId xmlns:a16="http://schemas.microsoft.com/office/drawing/2014/main" xmlns="" id="{C78A8CFF-2E61-4759-9C5D-6CA6AC3607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" y="520"/>
                <a:ext cx="2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80910" name="Rectangle 16">
                <a:extLst>
                  <a:ext uri="{FF2B5EF4-FFF2-40B4-BE49-F238E27FC236}">
                    <a16:creationId xmlns:a16="http://schemas.microsoft.com/office/drawing/2014/main" xmlns="" id="{507A0286-E49B-4066-ADBE-50BDA1204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" y="520"/>
                <a:ext cx="266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80911" name="Rectangle 17">
              <a:extLst>
                <a:ext uri="{FF2B5EF4-FFF2-40B4-BE49-F238E27FC236}">
                  <a16:creationId xmlns:a16="http://schemas.microsoft.com/office/drawing/2014/main" xmlns="" id="{B7CBD144-AF57-4B08-9A7E-35D42EACB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752"/>
              <a:ext cx="1824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∵∠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1=∠2 ,               ∴</a:t>
              </a:r>
              <a:r>
                <a:rPr lang="en-US" altLang="zh-CN" sz="2100" b="1" i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BD=DC</a:t>
              </a:r>
              <a:endParaRPr lang="en-US" altLang="zh-CN" sz="2100" b="1" i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ext Box 18">
            <a:extLst>
              <a:ext uri="{FF2B5EF4-FFF2-40B4-BE49-F238E27FC236}">
                <a16:creationId xmlns:a16="http://schemas.microsoft.com/office/drawing/2014/main" xmlns="" id="{6D712EAD-0DAD-45EE-981E-200452690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75" y="3502887"/>
            <a:ext cx="2800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等角对等边</a:t>
            </a:r>
            <a:r>
              <a:rPr lang="zh-CN" altLang="en-US" sz="2100" b="1" dirty="0">
                <a:latin typeface="宋体" pitchFamily="2" charset="-122"/>
              </a:rPr>
              <a:t>）</a:t>
            </a:r>
            <a:r>
              <a:rPr lang="en-US" altLang="zh-CN" sz="2100" b="1" dirty="0">
                <a:latin typeface="宋体" pitchFamily="2" charset="-122"/>
              </a:rPr>
              <a:t>.</a:t>
            </a:r>
          </a:p>
        </p:txBody>
      </p:sp>
      <p:grpSp>
        <p:nvGrpSpPr>
          <p:cNvPr id="80913" name="Group 19">
            <a:extLst>
              <a:ext uri="{FF2B5EF4-FFF2-40B4-BE49-F238E27FC236}">
                <a16:creationId xmlns:a16="http://schemas.microsoft.com/office/drawing/2014/main" xmlns="" id="{776C5DAE-ED27-4561-9EA6-47FD42B3AFBD}"/>
              </a:ext>
            </a:extLst>
          </p:cNvPr>
          <p:cNvGrpSpPr>
            <a:grpSpLocks/>
          </p:cNvGrpSpPr>
          <p:nvPr/>
        </p:nvGrpSpPr>
        <p:grpSpPr bwMode="auto">
          <a:xfrm>
            <a:off x="5124450" y="1370013"/>
            <a:ext cx="2303463" cy="2587625"/>
            <a:chOff x="0" y="0"/>
            <a:chExt cx="1935" cy="2457"/>
          </a:xfrm>
        </p:grpSpPr>
        <p:sp>
          <p:nvSpPr>
            <p:cNvPr id="80914" name="Rectangle 20">
              <a:extLst>
                <a:ext uri="{FF2B5EF4-FFF2-40B4-BE49-F238E27FC236}">
                  <a16:creationId xmlns:a16="http://schemas.microsoft.com/office/drawing/2014/main" xmlns="" id="{AC5F43F9-ECD5-45B2-93C2-4435994E7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574"/>
              <a:ext cx="1824" cy="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∵</a:t>
              </a: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  <a:ea typeface="隶书" pitchFamily="49" charset="-122"/>
                </a:rPr>
                <a:t>∠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1=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  <a:ea typeface="隶书" pitchFamily="49" charset="-122"/>
                </a:rPr>
                <a:t>∠2,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               ∴</a:t>
              </a:r>
              <a:r>
                <a:rPr lang="en-US" altLang="zh-CN" sz="2100" b="1" i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DC=BC</a:t>
              </a:r>
              <a:endParaRPr lang="en-US" altLang="zh-CN" sz="2100" b="1" i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0915" name="Group 21">
              <a:extLst>
                <a:ext uri="{FF2B5EF4-FFF2-40B4-BE49-F238E27FC236}">
                  <a16:creationId xmlns:a16="http://schemas.microsoft.com/office/drawing/2014/main" xmlns="" id="{F8C802AD-6358-4A42-8D97-7060A787EF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" y="0"/>
              <a:ext cx="1842" cy="1388"/>
              <a:chOff x="93" y="0"/>
              <a:chExt cx="1842" cy="1388"/>
            </a:xfrm>
          </p:grpSpPr>
          <p:sp>
            <p:nvSpPr>
              <p:cNvPr id="80916" name="Line 22">
                <a:extLst>
                  <a:ext uri="{FF2B5EF4-FFF2-40B4-BE49-F238E27FC236}">
                    <a16:creationId xmlns:a16="http://schemas.microsoft.com/office/drawing/2014/main" xmlns="" id="{3106B6F8-FA32-4C38-BD27-746191CC82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" y="1200"/>
                <a:ext cx="1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7" name="Line 23">
                <a:extLst>
                  <a:ext uri="{FF2B5EF4-FFF2-40B4-BE49-F238E27FC236}">
                    <a16:creationId xmlns:a16="http://schemas.microsoft.com/office/drawing/2014/main" xmlns="" id="{0646FAB5-1EFF-4706-A43D-4103057DA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" y="624"/>
                <a:ext cx="144" cy="5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8" name="Line 24">
                <a:extLst>
                  <a:ext uri="{FF2B5EF4-FFF2-40B4-BE49-F238E27FC236}">
                    <a16:creationId xmlns:a16="http://schemas.microsoft.com/office/drawing/2014/main" xmlns="" id="{BA0DDE24-5F09-4C3C-AB95-F9B61B522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" y="240"/>
                <a:ext cx="120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9" name="Line 25">
                <a:extLst>
                  <a:ext uri="{FF2B5EF4-FFF2-40B4-BE49-F238E27FC236}">
                    <a16:creationId xmlns:a16="http://schemas.microsoft.com/office/drawing/2014/main" xmlns="" id="{0F5F9253-47C1-4935-A607-4674E7D64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" y="240"/>
                <a:ext cx="1344" cy="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0" name="Line 26">
                <a:extLst>
                  <a:ext uri="{FF2B5EF4-FFF2-40B4-BE49-F238E27FC236}">
                    <a16:creationId xmlns:a16="http://schemas.microsoft.com/office/drawing/2014/main" xmlns="" id="{0FF70CDB-4643-450E-86EE-E5F9B41D3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0" y="240"/>
                <a:ext cx="240" cy="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1" name="Rectangle 27">
                <a:extLst>
                  <a:ext uri="{FF2B5EF4-FFF2-40B4-BE49-F238E27FC236}">
                    <a16:creationId xmlns:a16="http://schemas.microsoft.com/office/drawing/2014/main" xmlns="" id="{AF00192E-EB48-496E-9696-7652FF031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" y="954"/>
                <a:ext cx="303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itchFamily="49" charset="-122"/>
                  </a:rPr>
                  <a:t>A</a:t>
                </a:r>
              </a:p>
            </p:txBody>
          </p:sp>
          <p:sp>
            <p:nvSpPr>
              <p:cNvPr id="80922" name="Rectangle 28">
                <a:extLst>
                  <a:ext uri="{FF2B5EF4-FFF2-40B4-BE49-F238E27FC236}">
                    <a16:creationId xmlns:a16="http://schemas.microsoft.com/office/drawing/2014/main" xmlns="" id="{A4CE6C3D-F1F3-45C5-A664-91F38C8E5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0" y="995"/>
                <a:ext cx="303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itchFamily="49" charset="-122"/>
                  </a:rPr>
                  <a:t>B</a:t>
                </a:r>
              </a:p>
            </p:txBody>
          </p:sp>
          <p:sp>
            <p:nvSpPr>
              <p:cNvPr id="80923" name="Rectangle 29">
                <a:extLst>
                  <a:ext uri="{FF2B5EF4-FFF2-40B4-BE49-F238E27FC236}">
                    <a16:creationId xmlns:a16="http://schemas.microsoft.com/office/drawing/2014/main" xmlns="" id="{9256B484-B9F9-4D81-9C24-49A5D5F5A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2" y="0"/>
                <a:ext cx="303" cy="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itchFamily="49" charset="-122"/>
                  </a:rPr>
                  <a:t>C</a:t>
                </a:r>
              </a:p>
            </p:txBody>
          </p:sp>
          <p:sp>
            <p:nvSpPr>
              <p:cNvPr id="80924" name="Rectangle 30">
                <a:extLst>
                  <a:ext uri="{FF2B5EF4-FFF2-40B4-BE49-F238E27FC236}">
                    <a16:creationId xmlns:a16="http://schemas.microsoft.com/office/drawing/2014/main" xmlns="" id="{0F805523-BEA8-428D-BAE4-EEBA9FE43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" y="325"/>
                <a:ext cx="315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itchFamily="49" charset="-122"/>
                  </a:rPr>
                  <a:t>D</a:t>
                </a:r>
              </a:p>
            </p:txBody>
          </p:sp>
          <p:sp>
            <p:nvSpPr>
              <p:cNvPr id="80925" name="Arc 31">
                <a:extLst>
                  <a:ext uri="{FF2B5EF4-FFF2-40B4-BE49-F238E27FC236}">
                    <a16:creationId xmlns:a16="http://schemas.microsoft.com/office/drawing/2014/main" xmlns="" id="{BB298558-F3B7-48BB-BE02-8D300E0B6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008"/>
                <a:ext cx="96" cy="96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6" name="Arc 32">
                <a:extLst>
                  <a:ext uri="{FF2B5EF4-FFF2-40B4-BE49-F238E27FC236}">
                    <a16:creationId xmlns:a16="http://schemas.microsoft.com/office/drawing/2014/main" xmlns="" id="{4322A307-E340-450E-B4A3-1CD1B9E65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1056"/>
                <a:ext cx="48" cy="144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7" name="Text Box 33">
                <a:extLst>
                  <a:ext uri="{FF2B5EF4-FFF2-40B4-BE49-F238E27FC236}">
                    <a16:creationId xmlns:a16="http://schemas.microsoft.com/office/drawing/2014/main" xmlns="" id="{2FC2432F-488D-45E6-92DC-CC6EA2CAA2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" y="959"/>
                <a:ext cx="192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80928" name="Rectangle 34">
                <a:extLst>
                  <a:ext uri="{FF2B5EF4-FFF2-40B4-BE49-F238E27FC236}">
                    <a16:creationId xmlns:a16="http://schemas.microsoft.com/office/drawing/2014/main" xmlns="" id="{4518A85F-1D38-4031-9196-65D54D29B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" y="701"/>
                <a:ext cx="266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dirty="0"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</p:grpSp>
      <p:sp>
        <p:nvSpPr>
          <p:cNvPr id="34" name="Text Box 35">
            <a:extLst>
              <a:ext uri="{FF2B5EF4-FFF2-40B4-BE49-F238E27FC236}">
                <a16:creationId xmlns:a16="http://schemas.microsoft.com/office/drawing/2014/main" xmlns="" id="{EC453EE9-B5A6-4A2D-8F07-E41516975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7229" y="3499593"/>
            <a:ext cx="2800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等角对等边</a:t>
            </a:r>
            <a:r>
              <a:rPr lang="zh-CN" altLang="en-US" sz="2100" b="1" dirty="0">
                <a:latin typeface="宋体" pitchFamily="2" charset="-122"/>
              </a:rPr>
              <a:t>）</a:t>
            </a:r>
            <a:r>
              <a:rPr lang="en-US" altLang="zh-CN" sz="2100" b="1" dirty="0">
                <a:latin typeface="宋体" pitchFamily="2" charset="-122"/>
              </a:rPr>
              <a:t>.</a:t>
            </a:r>
          </a:p>
        </p:txBody>
      </p:sp>
      <p:sp>
        <p:nvSpPr>
          <p:cNvPr id="35" name="Text Box 36">
            <a:extLst>
              <a:ext uri="{FF2B5EF4-FFF2-40B4-BE49-F238E27FC236}">
                <a16:creationId xmlns:a16="http://schemas.microsoft.com/office/drawing/2014/main" xmlns="" id="{D8770EDA-D478-44F3-9805-43323B944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8974" y="4086226"/>
            <a:ext cx="5287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错，因为都不是在同一个三角形中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80931" name="Text Box 2">
            <a:extLst>
              <a:ext uri="{FF2B5EF4-FFF2-40B4-BE49-F238E27FC236}">
                <a16:creationId xmlns:a16="http://schemas.microsoft.com/office/drawing/2014/main" xmlns="" id="{BB3E69AE-C080-4F2B-908F-850387777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122" y="578571"/>
            <a:ext cx="4743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0E18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2400" b="1" dirty="0">
                <a:solidFill>
                  <a:srgbClr val="000E18"/>
                </a:solidFill>
                <a:latin typeface="楷体" pitchFamily="49" charset="-122"/>
                <a:ea typeface="楷体" pitchFamily="49" charset="-122"/>
              </a:rPr>
              <a:t>图</a:t>
            </a:r>
            <a:r>
              <a:rPr lang="en-US" altLang="zh-CN" sz="2400" b="1" dirty="0">
                <a:solidFill>
                  <a:srgbClr val="000E18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srgbClr val="000E18"/>
                </a:solidFill>
                <a:latin typeface="楷体" pitchFamily="49" charset="-122"/>
                <a:ea typeface="楷体" pitchFamily="49" charset="-122"/>
              </a:rPr>
              <a:t>下列推理正确吗</a:t>
            </a:r>
            <a:r>
              <a:rPr lang="en-US" altLang="zh-CN" sz="2400" b="1" dirty="0">
                <a:solidFill>
                  <a:srgbClr val="000E18"/>
                </a:solidFill>
                <a:latin typeface="楷体" pitchFamily="49" charset="-122"/>
                <a:ea typeface="楷体" pitchFamily="49" charset="-122"/>
              </a:rPr>
              <a:t>? </a:t>
            </a:r>
          </a:p>
        </p:txBody>
      </p:sp>
      <p:grpSp>
        <p:nvGrpSpPr>
          <p:cNvPr id="41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42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4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1201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 animBg="1"/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xmlns="" id="{380312AE-7144-40E3-9A42-40444EE55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992567"/>
            <a:ext cx="8255000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求证：如果三角形一个外角的平分线平行于三角形的一边，那么这个三角形是等腰三角形． </a:t>
            </a:r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xmlns="" id="{2C00DB80-9FFD-48F3-844E-69580F5B9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75" y="1853126"/>
            <a:ext cx="7748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已知： 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如图，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是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0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的外角，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1=∠2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AD∥BC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． 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xmlns="" id="{48E02D69-2898-478A-9310-081E1EE5C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2221994"/>
            <a:ext cx="21130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求证：</a:t>
            </a:r>
            <a:r>
              <a:rPr lang="en-US" altLang="zh-CN" sz="20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AB=AC</a:t>
            </a:r>
            <a:r>
              <a:rPr lang="zh-CN" altLang="en-US" sz="20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 </a:t>
            </a:r>
          </a:p>
        </p:txBody>
      </p:sp>
      <p:sp>
        <p:nvSpPr>
          <p:cNvPr id="38" name="Rectangle 2">
            <a:extLst>
              <a:ext uri="{FF2B5EF4-FFF2-40B4-BE49-F238E27FC236}">
                <a16:creationId xmlns:a16="http://schemas.microsoft.com/office/drawing/2014/main" xmlns="" id="{980FC4E7-3B17-4B77-98B6-D1F406868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69" y="2610962"/>
            <a:ext cx="501772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证明：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cs typeface="Times New Roman" panose="02020603050405020304" pitchFamily="18" charset="0"/>
              </a:rPr>
              <a:t>AD∥BC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1=∠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两直线平行，同位角相等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），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两直线平行，内错角相等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）．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 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∵∠</a:t>
            </a:r>
            <a:r>
              <a:rPr lang="en-US" altLang="zh-CN" sz="2000" b="1" dirty="0">
                <a:latin typeface="+mn-lt"/>
                <a:cs typeface="Times New Roman" panose="02020603050405020304" pitchFamily="18" charset="0"/>
              </a:rPr>
              <a:t>1=∠2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等角对等边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）． </a:t>
            </a:r>
          </a:p>
        </p:txBody>
      </p:sp>
      <p:grpSp>
        <p:nvGrpSpPr>
          <p:cNvPr id="2" name="组合 42">
            <a:extLst>
              <a:ext uri="{FF2B5EF4-FFF2-40B4-BE49-F238E27FC236}">
                <a16:creationId xmlns:a16="http://schemas.microsoft.com/office/drawing/2014/main" xmlns="" id="{D002952C-1553-4B8C-B077-AD999EB80FFB}"/>
              </a:ext>
            </a:extLst>
          </p:cNvPr>
          <p:cNvGrpSpPr>
            <a:grpSpLocks/>
          </p:cNvGrpSpPr>
          <p:nvPr/>
        </p:nvGrpSpPr>
        <p:grpSpPr bwMode="auto">
          <a:xfrm>
            <a:off x="6003925" y="2220913"/>
            <a:ext cx="1865313" cy="2625725"/>
            <a:chOff x="6228184" y="2910430"/>
            <a:chExt cx="2487891" cy="3500163"/>
          </a:xfrm>
        </p:grpSpPr>
        <p:grpSp>
          <p:nvGrpSpPr>
            <p:cNvPr id="81926" name="组合 36">
              <a:extLst>
                <a:ext uri="{FF2B5EF4-FFF2-40B4-BE49-F238E27FC236}">
                  <a16:creationId xmlns:a16="http://schemas.microsoft.com/office/drawing/2014/main" xmlns="" id="{8A0D6115-095B-42E5-ABE2-7DE81A1D00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28184" y="2910430"/>
              <a:ext cx="2487891" cy="3500163"/>
              <a:chOff x="2555776" y="2910430"/>
              <a:chExt cx="2487891" cy="3500163"/>
            </a:xfrm>
          </p:grpSpPr>
          <p:sp>
            <p:nvSpPr>
              <p:cNvPr id="81927" name="任意多边形 22">
                <a:extLst>
                  <a:ext uri="{FF2B5EF4-FFF2-40B4-BE49-F238E27FC236}">
                    <a16:creationId xmlns:a16="http://schemas.microsoft.com/office/drawing/2014/main" xmlns="" id="{72801F4D-3EE8-42D2-827C-4DE70D19D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5816" y="3212976"/>
                <a:ext cx="1814286" cy="2815771"/>
              </a:xfrm>
              <a:custGeom>
                <a:avLst/>
                <a:gdLst>
                  <a:gd name="T0" fmla="*/ 1262743 w 1814286"/>
                  <a:gd name="T1" fmla="*/ 0 h 2815771"/>
                  <a:gd name="T2" fmla="*/ 0 w 1814286"/>
                  <a:gd name="T3" fmla="*/ 2815771 h 2815771"/>
                  <a:gd name="T4" fmla="*/ 1698171 w 1814286"/>
                  <a:gd name="T5" fmla="*/ 2801257 h 2815771"/>
                  <a:gd name="T6" fmla="*/ 769257 w 1814286"/>
                  <a:gd name="T7" fmla="*/ 1059543 h 2815771"/>
                  <a:gd name="T8" fmla="*/ 1814286 w 1814286"/>
                  <a:gd name="T9" fmla="*/ 1059543 h 2815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4286" h="2815771">
                    <a:moveTo>
                      <a:pt x="1262743" y="0"/>
                    </a:moveTo>
                    <a:lnTo>
                      <a:pt x="0" y="2815771"/>
                    </a:lnTo>
                    <a:lnTo>
                      <a:pt x="1698171" y="2801257"/>
                    </a:lnTo>
                    <a:lnTo>
                      <a:pt x="769257" y="1059543"/>
                    </a:lnTo>
                    <a:lnTo>
                      <a:pt x="1814286" y="105954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28" name="TextBox 23">
                <a:extLst>
                  <a:ext uri="{FF2B5EF4-FFF2-40B4-BE49-F238E27FC236}">
                    <a16:creationId xmlns:a16="http://schemas.microsoft.com/office/drawing/2014/main" xmlns="" id="{A6B37680-840C-4693-B247-3944CD27AF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5856" y="3933056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29" name="TextBox 29">
                <a:extLst>
                  <a:ext uri="{FF2B5EF4-FFF2-40B4-BE49-F238E27FC236}">
                    <a16:creationId xmlns:a16="http://schemas.microsoft.com/office/drawing/2014/main" xmlns="" id="{B996B7BE-4E99-470F-BC57-BACFCF09C5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5776" y="5919663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0" name="TextBox 30">
                <a:extLst>
                  <a:ext uri="{FF2B5EF4-FFF2-40B4-BE49-F238E27FC236}">
                    <a16:creationId xmlns:a16="http://schemas.microsoft.com/office/drawing/2014/main" xmlns="" id="{6740DD4D-6C32-4436-A4F6-8CD05C8298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96564" y="5847655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1" name="TextBox 31">
                <a:extLst>
                  <a:ext uri="{FF2B5EF4-FFF2-40B4-BE49-F238E27FC236}">
                    <a16:creationId xmlns:a16="http://schemas.microsoft.com/office/drawing/2014/main" xmlns="" id="{69BEED29-9151-4F89-85E6-83C463FDE5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64516" y="2910430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2" name="TextBox 32">
                <a:extLst>
                  <a:ext uri="{FF2B5EF4-FFF2-40B4-BE49-F238E27FC236}">
                    <a16:creationId xmlns:a16="http://schemas.microsoft.com/office/drawing/2014/main" xmlns="" id="{97AA06A6-9456-4D13-A8F3-B8866C109A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9293955">
                <a:off x="3716855" y="3907310"/>
                <a:ext cx="550411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（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3" name="TextBox 33">
                <a:extLst>
                  <a:ext uri="{FF2B5EF4-FFF2-40B4-BE49-F238E27FC236}">
                    <a16:creationId xmlns:a16="http://schemas.microsoft.com/office/drawing/2014/main" xmlns="" id="{AE231B1E-D491-4CCE-B383-CF5438818B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9565738">
                <a:off x="3701304" y="4191683"/>
                <a:ext cx="550411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（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4" name="TextBox 34">
                <a:extLst>
                  <a:ext uri="{FF2B5EF4-FFF2-40B4-BE49-F238E27FC236}">
                    <a16:creationId xmlns:a16="http://schemas.microsoft.com/office/drawing/2014/main" xmlns="" id="{28DEC41B-450A-4698-91E6-511BF4C8F0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4395" y="3789661"/>
                <a:ext cx="396296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81935" name="TextBox 35">
                <a:extLst>
                  <a:ext uri="{FF2B5EF4-FFF2-40B4-BE49-F238E27FC236}">
                    <a16:creationId xmlns:a16="http://schemas.microsoft.com/office/drawing/2014/main" xmlns="" id="{0095CBF5-183B-4606-BD78-2A31BEFCDD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5842" y="4264191"/>
                <a:ext cx="396296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</a:rPr>
                  <a:t>2</a:t>
                </a:r>
              </a:p>
            </p:txBody>
          </p:sp>
        </p:grpSp>
        <p:sp>
          <p:nvSpPr>
            <p:cNvPr id="81936" name="TextBox 41">
              <a:extLst>
                <a:ext uri="{FF2B5EF4-FFF2-40B4-BE49-F238E27FC236}">
                  <a16:creationId xmlns:a16="http://schemas.microsoft.com/office/drawing/2014/main" xmlns="" id="{FCEA566E-7084-418A-96DA-B6D30C16BC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14598" y="4221088"/>
              <a:ext cx="464039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1949" name="文本框 4">
            <a:extLst>
              <a:ext uri="{FF2B5EF4-FFF2-40B4-BE49-F238E27FC236}">
                <a16:creationId xmlns:a16="http://schemas.microsoft.com/office/drawing/2014/main" xmlns="" id="{42F64B5C-3480-4B8B-AE13-41DDAA4C8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0409" y="517524"/>
            <a:ext cx="6489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利用等腰三角形的判定定理判定三角形的形状</a:t>
            </a:r>
          </a:p>
        </p:txBody>
      </p:sp>
      <p:grpSp>
        <p:nvGrpSpPr>
          <p:cNvPr id="44" name="组合 6"/>
          <p:cNvGrpSpPr>
            <a:grpSpLocks/>
          </p:cNvGrpSpPr>
          <p:nvPr/>
        </p:nvGrpSpPr>
        <p:grpSpPr bwMode="auto">
          <a:xfrm>
            <a:off x="324877" y="515066"/>
            <a:ext cx="2274656" cy="492440"/>
            <a:chOff x="402069" y="545931"/>
            <a:chExt cx="2273908" cy="492762"/>
          </a:xfrm>
        </p:grpSpPr>
        <p:grpSp>
          <p:nvGrpSpPr>
            <p:cNvPr id="45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6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  <p:grpSp>
        <p:nvGrpSpPr>
          <p:cNvPr id="3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64107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8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60419">
            <a:extLst>
              <a:ext uri="{FF2B5EF4-FFF2-40B4-BE49-F238E27FC236}">
                <a16:creationId xmlns:a16="http://schemas.microsoft.com/office/drawing/2014/main" xmlns="" id="{A5F47C93-8863-4E1D-AE92-A36867236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431" y="561115"/>
            <a:ext cx="7500443" cy="117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1.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已知：如图，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求证：△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AED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是等腰三角形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60432" name="文本框 60431">
            <a:extLst>
              <a:ext uri="{FF2B5EF4-FFF2-40B4-BE49-F238E27FC236}">
                <a16:creationId xmlns:a16="http://schemas.microsoft.com/office/drawing/2014/main" xmlns="" id="{EB68D72A-2FCF-4C96-BCDD-3C5C03089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185" y="1879131"/>
            <a:ext cx="512646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AB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DC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CA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AD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DA</a:t>
            </a:r>
            <a:r>
              <a:rPr lang="en-US" altLang="zh-CN" sz="2400" b="1" dirty="0">
                <a:latin typeface="+mn-lt"/>
              </a:rPr>
              <a:t>,</a:t>
            </a:r>
          </a:p>
        </p:txBody>
      </p:sp>
      <p:sp>
        <p:nvSpPr>
          <p:cNvPr id="60433" name="文本框 60432">
            <a:extLst>
              <a:ext uri="{FF2B5EF4-FFF2-40B4-BE49-F238E27FC236}">
                <a16:creationId xmlns:a16="http://schemas.microsoft.com/office/drawing/2014/main" xmlns="" id="{2E5AA388-A929-4A9F-A1B2-D857C2E7F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829" y="2385134"/>
            <a:ext cx="343690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en-US" altLang="zh-CN" sz="2400" b="1" dirty="0">
                <a:latin typeface="+mn-lt"/>
              </a:rPr>
              <a:t>(SSS),</a:t>
            </a:r>
          </a:p>
        </p:txBody>
      </p:sp>
      <p:sp>
        <p:nvSpPr>
          <p:cNvPr id="60434" name="文本框 60433">
            <a:extLst>
              <a:ext uri="{FF2B5EF4-FFF2-40B4-BE49-F238E27FC236}">
                <a16:creationId xmlns:a16="http://schemas.microsoft.com/office/drawing/2014/main" xmlns="" id="{607B71EB-BD98-4D3F-BF16-AC16DBBC1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803" y="2863475"/>
            <a:ext cx="684755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0435" name="文本框 60434">
            <a:extLst>
              <a:ext uri="{FF2B5EF4-FFF2-40B4-BE49-F238E27FC236}">
                <a16:creationId xmlns:a16="http://schemas.microsoft.com/office/drawing/2014/main" xmlns="" id="{D0BE1C42-7A8B-4CA1-B276-14F1F68004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025" y="3459502"/>
            <a:ext cx="3547509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等角对等边）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</a:t>
            </a:r>
          </a:p>
        </p:txBody>
      </p:sp>
      <p:sp>
        <p:nvSpPr>
          <p:cNvPr id="60437" name="文本框 60436">
            <a:extLst>
              <a:ext uri="{FF2B5EF4-FFF2-40B4-BE49-F238E27FC236}">
                <a16:creationId xmlns:a16="http://schemas.microsoft.com/office/drawing/2014/main" xmlns="" id="{C8922669-104D-46FE-BFEC-F4DA38543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717" y="4006107"/>
            <a:ext cx="338881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latin typeface="+mn-lt"/>
              </a:rPr>
              <a:t>∴ △</a:t>
            </a:r>
            <a:r>
              <a:rPr lang="en-US" altLang="zh-CN" sz="2400" b="1" i="1" dirty="0">
                <a:latin typeface="+mn-lt"/>
              </a:rPr>
              <a:t>AED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是等腰三角形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23" name="组合 5"/>
          <p:cNvGrpSpPr>
            <a:grpSpLocks/>
          </p:cNvGrpSpPr>
          <p:nvPr/>
        </p:nvGrpSpPr>
        <p:grpSpPr bwMode="auto">
          <a:xfrm>
            <a:off x="-7564" y="-60724"/>
            <a:ext cx="2006600" cy="477838"/>
            <a:chOff x="248" y="44"/>
            <a:chExt cx="3160" cy="752"/>
          </a:xfrm>
        </p:grpSpPr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1050" y="4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5" name="组合 2"/>
            <p:cNvGrpSpPr>
              <a:grpSpLocks/>
            </p:cNvGrpSpPr>
            <p:nvPr/>
          </p:nvGrpSpPr>
          <p:grpSpPr bwMode="auto">
            <a:xfrm>
              <a:off x="248" y="185"/>
              <a:ext cx="3160" cy="592"/>
              <a:chOff x="248" y="185"/>
              <a:chExt cx="3160" cy="592"/>
            </a:xfrm>
          </p:grpSpPr>
          <p:cxnSp>
            <p:nvCxnSpPr>
              <p:cNvPr id="2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58" y="185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15" y="1164729"/>
            <a:ext cx="2723618" cy="159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829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2" grpId="0"/>
      <p:bldP spid="60433" grpId="0"/>
      <p:bldP spid="60434" grpId="0"/>
      <p:bldP spid="60435" grpId="0"/>
      <p:bldP spid="6043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0">
            <a:extLst>
              <a:ext uri="{FF2B5EF4-FFF2-40B4-BE49-F238E27FC236}">
                <a16:creationId xmlns:a16="http://schemas.microsoft.com/office/drawing/2014/main" xmlns="" id="{328DD16F-C544-49D7-B010-873AFE349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322" y="1101725"/>
            <a:ext cx="7277378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</a:t>
            </a:r>
            <a:r>
              <a:rPr kumimoji="1"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已知：如图，</a:t>
            </a:r>
            <a:r>
              <a:rPr kumimoji="1"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AD</a:t>
            </a:r>
            <a:r>
              <a:rPr kumimoji="1"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∥</a:t>
            </a:r>
            <a:r>
              <a:rPr kumimoji="1"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BC</a:t>
            </a:r>
            <a:r>
              <a:rPr kumimoji="1"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kumimoji="1"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BD</a:t>
            </a:r>
            <a:r>
              <a:rPr kumimoji="1"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平分∠</a:t>
            </a:r>
            <a:r>
              <a:rPr kumimoji="1"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ABC.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求证：</a:t>
            </a:r>
            <a:r>
              <a:rPr kumimoji="1" lang="en-US" altLang="zh-CN" sz="2400" b="1" i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AB</a:t>
            </a:r>
            <a:r>
              <a:rPr kumimoji="1" lang="en-US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=</a:t>
            </a:r>
            <a:r>
              <a:rPr kumimoji="1" lang="en-US" altLang="zh-CN" sz="2400" b="1" i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AD.</a:t>
            </a:r>
            <a:endParaRPr kumimoji="1" lang="en-US" altLang="zh-CN" sz="2400" b="1" i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grpSp>
        <p:nvGrpSpPr>
          <p:cNvPr id="83970" name="Group 2">
            <a:extLst>
              <a:ext uri="{FF2B5EF4-FFF2-40B4-BE49-F238E27FC236}">
                <a16:creationId xmlns:a16="http://schemas.microsoft.com/office/drawing/2014/main" xmlns="" id="{A36AECF5-D3ED-4869-8959-E8488443626B}"/>
              </a:ext>
            </a:extLst>
          </p:cNvPr>
          <p:cNvGrpSpPr>
            <a:grpSpLocks/>
          </p:cNvGrpSpPr>
          <p:nvPr/>
        </p:nvGrpSpPr>
        <p:grpSpPr bwMode="auto">
          <a:xfrm>
            <a:off x="4656339" y="2149920"/>
            <a:ext cx="2536825" cy="1573212"/>
            <a:chOff x="0" y="0"/>
            <a:chExt cx="2544" cy="1302"/>
          </a:xfrm>
        </p:grpSpPr>
        <p:grpSp>
          <p:nvGrpSpPr>
            <p:cNvPr id="83971" name="Group 3">
              <a:extLst>
                <a:ext uri="{FF2B5EF4-FFF2-40B4-BE49-F238E27FC236}">
                  <a16:creationId xmlns:a16="http://schemas.microsoft.com/office/drawing/2014/main" xmlns="" id="{BE34F51A-DEB7-42EF-AF06-1E5F846B41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240"/>
              <a:ext cx="1968" cy="816"/>
              <a:chOff x="0" y="0"/>
              <a:chExt cx="1968" cy="816"/>
            </a:xfrm>
          </p:grpSpPr>
          <p:sp>
            <p:nvSpPr>
              <p:cNvPr id="83972" name="AutoShape 4">
                <a:extLst>
                  <a:ext uri="{FF2B5EF4-FFF2-40B4-BE49-F238E27FC236}">
                    <a16:creationId xmlns:a16="http://schemas.microsoft.com/office/drawing/2014/main" xmlns="" id="{4750BD03-EE64-4F19-B2CA-6DB1AB1C42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968" cy="816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0 w 21600"/>
                  <a:gd name="T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  <p:sp>
            <p:nvSpPr>
              <p:cNvPr id="83973" name="Line 5">
                <a:extLst>
                  <a:ext uri="{FF2B5EF4-FFF2-40B4-BE49-F238E27FC236}">
                    <a16:creationId xmlns:a16="http://schemas.microsoft.com/office/drawing/2014/main" xmlns="" id="{456FF341-204F-4417-A9E7-26F54043A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488" cy="81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</p:grpSp>
        <p:sp>
          <p:nvSpPr>
            <p:cNvPr id="83974" name="Text Box 6">
              <a:extLst>
                <a:ext uri="{FF2B5EF4-FFF2-40B4-BE49-F238E27FC236}">
                  <a16:creationId xmlns:a16="http://schemas.microsoft.com/office/drawing/2014/main" xmlns="" id="{3390BCB8-7514-4DCA-AD86-1A230A5AB1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12"/>
              <a:ext cx="28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83975" name="Text Box 7">
              <a:extLst>
                <a:ext uri="{FF2B5EF4-FFF2-40B4-BE49-F238E27FC236}">
                  <a16:creationId xmlns:a16="http://schemas.microsoft.com/office/drawing/2014/main" xmlns="" id="{59BAAA51-8DBA-4F30-BDBE-A99D8F579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" y="0"/>
              <a:ext cx="28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83976" name="Text Box 8">
              <a:extLst>
                <a:ext uri="{FF2B5EF4-FFF2-40B4-BE49-F238E27FC236}">
                  <a16:creationId xmlns:a16="http://schemas.microsoft.com/office/drawing/2014/main" xmlns="" id="{54345C32-FCF1-4B46-BA3E-94F9B0F8AC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6" y="0"/>
              <a:ext cx="29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83977" name="Text Box 9">
              <a:extLst>
                <a:ext uri="{FF2B5EF4-FFF2-40B4-BE49-F238E27FC236}">
                  <a16:creationId xmlns:a16="http://schemas.microsoft.com/office/drawing/2014/main" xmlns="" id="{79491E32-0B95-4EC0-89AC-3A32CC0D13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960"/>
              <a:ext cx="28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23" name="Text Box 11">
            <a:extLst>
              <a:ext uri="{FF2B5EF4-FFF2-40B4-BE49-F238E27FC236}">
                <a16:creationId xmlns:a16="http://schemas.microsoft.com/office/drawing/2014/main" xmlns="" id="{FB6E1CD8-9CBE-4C1C-8A7D-DFA1CC4C1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40" y="2068176"/>
            <a:ext cx="4391535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∴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F17966-7AF5-48F9-97F7-113499CE8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3682" y="4145402"/>
            <a:ext cx="4517583" cy="46166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en-US" sz="2400" b="1" dirty="0">
                <a:latin typeface="宋体" pitchFamily="2" charset="-122"/>
              </a:rPr>
              <a:t>平分角</a:t>
            </a:r>
            <a:r>
              <a:rPr lang="en-US" altLang="zh-CN" sz="2400" b="1" dirty="0">
                <a:latin typeface="宋体" pitchFamily="2" charset="-122"/>
              </a:rPr>
              <a:t>+</a:t>
            </a:r>
            <a:r>
              <a:rPr lang="zh-CN" altLang="en-US" sz="2400" b="1" dirty="0">
                <a:latin typeface="宋体" pitchFamily="2" charset="-122"/>
              </a:rPr>
              <a:t>平行</a:t>
            </a:r>
            <a:r>
              <a:rPr lang="en-US" altLang="zh-CN" sz="2400" b="1" dirty="0">
                <a:latin typeface="宋体" pitchFamily="2" charset="-122"/>
              </a:rPr>
              <a:t>=</a:t>
            </a:r>
            <a:r>
              <a:rPr lang="zh-CN" altLang="en-US" sz="2400" b="1" dirty="0">
                <a:latin typeface="宋体" pitchFamily="2" charset="-122"/>
              </a:rPr>
              <a:t>等腰三角形</a:t>
            </a:r>
          </a:p>
        </p:txBody>
      </p:sp>
      <p:sp>
        <p:nvSpPr>
          <p:cNvPr id="83992" name="文本框 4">
            <a:extLst>
              <a:ext uri="{FF2B5EF4-FFF2-40B4-BE49-F238E27FC236}">
                <a16:creationId xmlns:a16="http://schemas.microsoft.com/office/drawing/2014/main" xmlns="" id="{28F10CD6-C975-4B29-BB24-906C59995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294" y="588626"/>
            <a:ext cx="4964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由平行及角平分线识别等腰三角形</a:t>
            </a:r>
          </a:p>
        </p:txBody>
      </p:sp>
      <p:grpSp>
        <p:nvGrpSpPr>
          <p:cNvPr id="27" name="组合 2"/>
          <p:cNvGrpSpPr>
            <a:grpSpLocks/>
          </p:cNvGrpSpPr>
          <p:nvPr/>
        </p:nvGrpSpPr>
        <p:grpSpPr bwMode="auto">
          <a:xfrm>
            <a:off x="-815" y="-39833"/>
            <a:ext cx="2006600" cy="478472"/>
            <a:chOff x="123" y="82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12" y="8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90" y="199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6"/>
          <p:cNvGrpSpPr>
            <a:grpSpLocks/>
          </p:cNvGrpSpPr>
          <p:nvPr/>
        </p:nvGrpSpPr>
        <p:grpSpPr bwMode="auto">
          <a:xfrm>
            <a:off x="667777" y="556561"/>
            <a:ext cx="2274656" cy="492440"/>
            <a:chOff x="402069" y="545931"/>
            <a:chExt cx="2273908" cy="492762"/>
          </a:xfrm>
        </p:grpSpPr>
        <p:grpSp>
          <p:nvGrpSpPr>
            <p:cNvPr id="39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79100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allAtOnce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>
            <a:extLst>
              <a:ext uri="{FF2B5EF4-FFF2-40B4-BE49-F238E27FC236}">
                <a16:creationId xmlns:a16="http://schemas.microsoft.com/office/drawing/2014/main" xmlns="" id="{E45A50F2-977F-493C-971F-79FBF23CB825}"/>
              </a:ext>
            </a:extLst>
          </p:cNvPr>
          <p:cNvSpPr>
            <a:spLocks noGrp="1" noRot="1" noChangeArrowheads="1"/>
          </p:cNvSpPr>
          <p:nvPr/>
        </p:nvSpPr>
        <p:spPr bwMode="auto">
          <a:xfrm>
            <a:off x="663392" y="577728"/>
            <a:ext cx="5969798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>
            <a:lvl1pPr marL="257175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如图，已知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平分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CD∥OB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OD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等于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8EBDCF3-419C-4904-B3F5-E68B77AF0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9745" y="1006340"/>
            <a:ext cx="731290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3cm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1228" y="-51828"/>
            <a:ext cx="2006600" cy="477838"/>
            <a:chOff x="248" y="58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980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/>
            <p:cNvGrpSpPr>
              <a:grpSpLocks/>
            </p:cNvGrpSpPr>
            <p:nvPr/>
          </p:nvGrpSpPr>
          <p:grpSpPr bwMode="auto">
            <a:xfrm>
              <a:off x="248" y="199"/>
              <a:ext cx="3160" cy="578"/>
              <a:chOff x="248" y="199"/>
              <a:chExt cx="3160" cy="578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9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" y="5836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126" y="528017"/>
            <a:ext cx="1799844" cy="1269492"/>
          </a:xfrm>
          <a:prstGeom prst="rect">
            <a:avLst/>
          </a:prstGeom>
        </p:spPr>
      </p:pic>
      <p:sp>
        <p:nvSpPr>
          <p:cNvPr id="17" name="矩形 1">
            <a:extLst>
              <a:ext uri="{FF2B5EF4-FFF2-40B4-BE49-F238E27FC236}">
                <a16:creationId xmlns:a16="http://schemas.microsoft.com/office/drawing/2014/main" xmlns="" id="{AF4534FC-C63C-4AFE-9D99-5E068B5F3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177" y="1744179"/>
            <a:ext cx="828371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如图，把一张长方形的纸沿着对角线折叠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，重合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部分是一个等腰三角形吗？为什么？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485176" y="2466987"/>
            <a:ext cx="3175000" cy="2601912"/>
            <a:chOff x="4686300" y="1782763"/>
            <a:chExt cx="3175000" cy="2601912"/>
          </a:xfrm>
        </p:grpSpPr>
        <p:pic>
          <p:nvPicPr>
            <p:cNvPr id="19" name="图片 23556">
              <a:extLst>
                <a:ext uri="{FF2B5EF4-FFF2-40B4-BE49-F238E27FC236}">
                  <a16:creationId xmlns:a16="http://schemas.microsoft.com/office/drawing/2014/main" xmlns="" id="{F353BDDC-EDC7-423B-B6DC-822C292DDF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850" y="1782763"/>
              <a:ext cx="2709863" cy="223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D3037794-3172-4D03-A134-DFE743D1CC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6625" y="4016375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B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C5BD497-BFC3-476F-B893-714233316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5688" y="3944938"/>
              <a:ext cx="3603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C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F585AF3B-18C9-42AE-9EC3-C0B6B1B308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300" y="2344738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A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CA34EC5-79A0-4218-90AA-DE26088B9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00938" y="2344738"/>
              <a:ext cx="3603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D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A370ACF-F5E7-4FDA-8B6F-B0E8632171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9600" y="2579688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E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6862D7-2BE4-45DF-9D20-A51C647AD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569" y="2714125"/>
            <a:ext cx="1268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836418C-120A-4FE8-BC1E-61BED2EDE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194" y="3113996"/>
            <a:ext cx="532218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折叠可知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EBD</a:t>
            </a:r>
            <a:r>
              <a:rPr lang="en-US" altLang="zh-CN" sz="2400" b="1" dirty="0">
                <a:latin typeface="+mn-lt"/>
              </a:rPr>
              <a:t>=∠</a:t>
            </a:r>
            <a:r>
              <a:rPr lang="en-US" altLang="zh-CN" sz="2400" b="1" i="1" dirty="0">
                <a:latin typeface="+mn-lt"/>
              </a:rPr>
              <a:t>CBD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7F001B4-4672-495B-8E95-17F5F2086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194" y="3622741"/>
            <a:ext cx="304717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D5AF6AF-DA71-4B2A-B63B-7DF7B5BEC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10" y="4092041"/>
            <a:ext cx="459260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EBD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是等腰三角形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2626273" y="3613949"/>
            <a:ext cx="2863284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148744371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7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5A6B0089-F62D-4D68-A938-9557AF28B612}"/>
              </a:ext>
            </a:extLst>
          </p:cNvPr>
          <p:cNvSpPr txBox="1"/>
          <p:nvPr/>
        </p:nvSpPr>
        <p:spPr>
          <a:xfrm>
            <a:off x="448032" y="1069182"/>
            <a:ext cx="8551822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itchFamily="49" charset="-122"/>
                <a:cs typeface="+mn-ea"/>
              </a:rPr>
              <a:t>例</a:t>
            </a:r>
            <a:r>
              <a:rPr lang="en-US" altLang="zh-CN" sz="2400" b="1" noProof="1">
                <a:solidFill>
                  <a:srgbClr val="0000FF"/>
                </a:solidFill>
                <a:latin typeface="+mn-lt"/>
                <a:ea typeface="黑体" pitchFamily="49" charset="-122"/>
                <a:cs typeface="+mn-ea"/>
              </a:rPr>
              <a:t>3  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如图，在△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中，∠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ACB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＝90°，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边上的高，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AE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是∠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BAC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的平分线，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AE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与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交于点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F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，求证：△</a:t>
            </a:r>
            <a:r>
              <a:rPr lang="zh-CN" altLang="en-US" sz="2400" b="1" i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CEF</a:t>
            </a:r>
            <a:r>
              <a:rPr lang="zh-CN" altLang="en-US" sz="2400" b="1" noProof="1">
                <a:latin typeface="+mn-lt"/>
                <a:ea typeface="楷体" pitchFamily="49" charset="-122"/>
                <a:cs typeface="宋体" panose="02010600030101010101" pitchFamily="2" charset="-122"/>
              </a:rPr>
              <a:t>是等腰三角形．</a:t>
            </a:r>
          </a:p>
        </p:txBody>
      </p:sp>
      <p:sp>
        <p:nvSpPr>
          <p:cNvPr id="17411" name="文本框 2">
            <a:extLst>
              <a:ext uri="{FF2B5EF4-FFF2-40B4-BE49-F238E27FC236}">
                <a16:creationId xmlns:a16="http://schemas.microsoft.com/office/drawing/2014/main" xmlns="" id="{14F25142-5056-4EA7-8B4E-99936B7D3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032" y="2449405"/>
            <a:ext cx="7726363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边上的高，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的平分线，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是等腰三角形．</a:t>
            </a:r>
          </a:p>
        </p:txBody>
      </p:sp>
      <p:sp>
        <p:nvSpPr>
          <p:cNvPr id="87056" name="文本框 1">
            <a:extLst>
              <a:ext uri="{FF2B5EF4-FFF2-40B4-BE49-F238E27FC236}">
                <a16:creationId xmlns:a16="http://schemas.microsoft.com/office/drawing/2014/main" xmlns="" id="{F75B3FE1-1019-47EF-A08A-80A36D6A6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796" y="597701"/>
            <a:ext cx="5430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计算角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相等来证明等腰三角形</a:t>
            </a:r>
          </a:p>
        </p:txBody>
      </p: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-9607" y="-48729"/>
            <a:ext cx="2006600" cy="478472"/>
            <a:chOff x="123" y="68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/>
        </p:nvGrpSpPr>
        <p:grpSpPr bwMode="auto">
          <a:xfrm>
            <a:off x="584432" y="556898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3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485" y="2258584"/>
            <a:ext cx="2368296" cy="179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1623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03" y="291214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索并掌握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等腰三角形的两个性质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</a:p>
        </p:txBody>
      </p:sp>
      <p:sp>
        <p:nvSpPr>
          <p:cNvPr id="4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277" y="1209430"/>
            <a:ext cx="666749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会运用等腰三角形的概念和性质解决有关问题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6" name="直线连接符 14">
              <a:extLst>
                <a:ext uri="{FF2B5EF4-FFF2-40B4-BE49-F238E27FC236}">
                  <a16:creationId xmlns="" xmlns:a16="http://schemas.microsoft.com/office/drawing/2014/main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8">
              <a:extLst>
                <a:ext uri="{FF2B5EF4-FFF2-40B4-BE49-F238E27FC236}">
                  <a16:creationId xmlns="" xmlns:a16="http://schemas.microsoft.com/office/drawing/2014/main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8" name="Freeform 74">
              <a:extLst>
                <a:ext uri="{FF2B5EF4-FFF2-40B4-BE49-F238E27FC236}">
                  <a16:creationId xmlns="" xmlns:a16="http://schemas.microsoft.com/office/drawing/2014/main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8300" y="831117"/>
            <a:ext cx="7718822" cy="3390347"/>
            <a:chOff x="-6550" y="621567"/>
            <a:chExt cx="7718822" cy="3390347"/>
          </a:xfrm>
        </p:grpSpPr>
        <p:grpSp>
          <p:nvGrpSpPr>
            <p:cNvPr id="10" name="组合 14"/>
            <p:cNvGrpSpPr/>
            <p:nvPr/>
          </p:nvGrpSpPr>
          <p:grpSpPr>
            <a:xfrm>
              <a:off x="-6550" y="1355648"/>
              <a:ext cx="7718540" cy="2656266"/>
              <a:chOff x="280" y="1611"/>
              <a:chExt cx="13714" cy="5504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80" y="7115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930" y="405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712272" y="62156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98105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1362075" y="1553423"/>
            <a:ext cx="6629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noProof="1" smtClean="0">
                <a:solidFill>
                  <a:srgbClr val="BECE37">
                    <a:lumMod val="75000"/>
                  </a:srgbClr>
                </a:solidFill>
                <a:latin typeface="宋体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itchFamily="2" charset="-122"/>
                <a:cs typeface="仿宋_GB2312" panose="02010609030101010101" pitchFamily="49" charset="-122"/>
              </a:rPr>
              <a:t>等角对等边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仿宋_GB2312" panose="02010609030101010101" pitchFamily="49" charset="-122"/>
              </a:rPr>
              <a:t>是判定等腰三角形的重要依据，它的前提条件是</a:t>
            </a:r>
            <a:r>
              <a:rPr lang="en-US" altLang="zh-CN" sz="2800" b="1" noProof="1">
                <a:solidFill>
                  <a:prstClr val="black"/>
                </a:solidFill>
                <a:latin typeface="宋体" pitchFamily="2" charset="-122"/>
                <a:cs typeface="仿宋_GB2312" panose="02010609030101010101" pitchFamily="49" charset="-122"/>
              </a:rPr>
              <a:t>“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仿宋_GB2312" panose="02010609030101010101" pitchFamily="49" charset="-122"/>
              </a:rPr>
              <a:t>在同一个三角形中</a:t>
            </a:r>
            <a:r>
              <a:rPr lang="en-US" altLang="zh-CN" sz="2800" b="1" noProof="1">
                <a:solidFill>
                  <a:prstClr val="black"/>
                </a:solidFill>
                <a:latin typeface="宋体" pitchFamily="2" charset="-122"/>
                <a:cs typeface="仿宋_GB2312" panose="02010609030101010101" pitchFamily="49" charset="-122"/>
              </a:rPr>
              <a:t>”</a:t>
            </a:r>
            <a:r>
              <a:rPr lang="zh-CN" altLang="en-US" sz="2800" b="1" noProof="1">
                <a:solidFill>
                  <a:prstClr val="black"/>
                </a:solidFill>
                <a:latin typeface="宋体" pitchFamily="2" charset="-122"/>
                <a:cs typeface="仿宋_GB2312" panose="02010609030101010101" pitchFamily="49" charset="-122"/>
              </a:rPr>
              <a:t>．</a:t>
            </a:r>
            <a:endParaRPr lang="zh-CN" altLang="en-US" sz="2800" b="1" noProof="1">
              <a:solidFill>
                <a:prstClr val="black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9210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矩形 6">
            <a:extLst>
              <a:ext uri="{FF2B5EF4-FFF2-40B4-BE49-F238E27FC236}">
                <a16:creationId xmlns:a16="http://schemas.microsoft.com/office/drawing/2014/main" xmlns="" id="{1C8866E0-FF31-42B4-B89B-46B565BDB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339" y="582434"/>
            <a:ext cx="84923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如图所示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边上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,∠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ABD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DAE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EAC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=36°,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则图中共有等腰三角形的个数是	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　　 　　　　　 　　　　　 </a:t>
            </a:r>
          </a:p>
          <a:p>
            <a:pPr eaLnBrk="0" hangingPunct="0">
              <a:lnSpc>
                <a:spcPct val="150000"/>
              </a:lnSpc>
            </a:pP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A.4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	B.5	C.6	D.7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F4899B4-9229-456F-9990-D624C12CC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25" y="1301750"/>
            <a:ext cx="42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solidFill>
                  <a:srgbClr val="7030A0"/>
                </a:solidFill>
                <a:latin typeface="+mn-lt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89091" name="矩形 2">
            <a:extLst>
              <a:ext uri="{FF2B5EF4-FFF2-40B4-BE49-F238E27FC236}">
                <a16:creationId xmlns:a16="http://schemas.microsoft.com/office/drawing/2014/main" xmlns="" id="{142FD307-B431-477C-BB17-C6A296F49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63" y="2895600"/>
            <a:ext cx="5929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3" name="文本框 1">
            <a:extLst>
              <a:ext uri="{FF2B5EF4-FFF2-40B4-BE49-F238E27FC236}">
                <a16:creationId xmlns:a16="http://schemas.microsoft.com/office/drawing/2014/main" xmlns="" id="{B7383EA9-71F6-48DA-B324-CF62C3082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339" y="2915150"/>
            <a:ext cx="75961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解析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: </a:t>
            </a:r>
            <a:r>
              <a:rPr lang="en-US" altLang="zh-CN" sz="2400" b="1" dirty="0">
                <a:latin typeface="+mn-lt"/>
                <a:sym typeface="微软雅黑" panose="020B0503020204020204" pitchFamily="34" charset="-122"/>
              </a:rPr>
              <a:t>∵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AB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=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AC</a:t>
            </a:r>
            <a:r>
              <a:rPr lang="zh-CN" altLang="en-US" sz="2400" b="1" i="1" dirty="0" smtClean="0">
                <a:latin typeface="+mn-lt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sym typeface="微软雅黑" panose="020B0503020204020204" pitchFamily="34" charset="-122"/>
              </a:rPr>
              <a:t>ABC</a:t>
            </a:r>
            <a:r>
              <a:rPr lang="en-US" altLang="zh-CN" sz="2400" b="1" dirty="0">
                <a:latin typeface="+mn-lt"/>
                <a:sym typeface="微软雅黑" panose="020B0503020204020204" pitchFamily="34" charset="-122"/>
              </a:rPr>
              <a:t>=36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latin typeface="+mn-lt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=108°,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DAE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=36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等腰三角形有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ACE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共有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3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177" y="1845118"/>
            <a:ext cx="2103120" cy="10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7986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909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E172B66-3306-4792-BE4D-172E221778E0}"/>
              </a:ext>
            </a:extLst>
          </p:cNvPr>
          <p:cNvSpPr txBox="1"/>
          <p:nvPr/>
        </p:nvSpPr>
        <p:spPr>
          <a:xfrm>
            <a:off x="419100" y="1049338"/>
            <a:ext cx="8715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4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已知等腰三角形底边长为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底边上的高的长为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，求作等腰△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使底边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，底边上的高为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h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90114" name="组合 5">
            <a:extLst>
              <a:ext uri="{FF2B5EF4-FFF2-40B4-BE49-F238E27FC236}">
                <a16:creationId xmlns:a16="http://schemas.microsoft.com/office/drawing/2014/main" xmlns="" id="{173F1A6E-C27A-45C8-803C-4ED5D7E188F2}"/>
              </a:ext>
            </a:extLst>
          </p:cNvPr>
          <p:cNvGrpSpPr>
            <a:grpSpLocks/>
          </p:cNvGrpSpPr>
          <p:nvPr/>
        </p:nvGrpSpPr>
        <p:grpSpPr bwMode="auto">
          <a:xfrm>
            <a:off x="2112963" y="2335213"/>
            <a:ext cx="2430462" cy="0"/>
            <a:chOff x="3373" y="3114"/>
            <a:chExt cx="3827" cy="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1409B79-0982-4E5E-BC51-CA813F430B8D}"/>
                </a:ext>
              </a:extLst>
            </p:cNvPr>
            <p:cNvCxnSpPr/>
            <p:nvPr/>
          </p:nvCxnSpPr>
          <p:spPr bwMode="auto">
            <a:xfrm>
              <a:off x="3373" y="3114"/>
              <a:ext cx="1445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18A1FA7D-7ADA-44EE-AFE2-E8175C7B12B0}"/>
                </a:ext>
              </a:extLst>
            </p:cNvPr>
            <p:cNvCxnSpPr/>
            <p:nvPr/>
          </p:nvCxnSpPr>
          <p:spPr bwMode="auto">
            <a:xfrm>
              <a:off x="5225" y="3114"/>
              <a:ext cx="1975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0117" name="TextBox 29">
            <a:extLst>
              <a:ext uri="{FF2B5EF4-FFF2-40B4-BE49-F238E27FC236}">
                <a16:creationId xmlns:a16="http://schemas.microsoft.com/office/drawing/2014/main" xmlns="" id="{62065A2F-65CD-4A00-9570-B5986F474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3813" y="1955800"/>
            <a:ext cx="2968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90118" name="TextBox 30">
            <a:extLst>
              <a:ext uri="{FF2B5EF4-FFF2-40B4-BE49-F238E27FC236}">
                <a16:creationId xmlns:a16="http://schemas.microsoft.com/office/drawing/2014/main" xmlns="" id="{1871F275-259F-4544-B550-995FBBDB1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0788" y="1990725"/>
            <a:ext cx="309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FAE7F368-908B-4012-9C1C-B74D3AB0B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322" y="2456371"/>
            <a:ext cx="5667019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 smtClean="0">
                <a:latin typeface="+mn-lt"/>
              </a:rPr>
              <a:t>1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i="1" dirty="0">
                <a:latin typeface="+mn-lt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2.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垂直平分线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，交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于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3.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上取一点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4.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，则△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即为所求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172BD48B-9F19-44D2-BC2E-17A1A21D05FF}"/>
              </a:ext>
            </a:extLst>
          </p:cNvPr>
          <p:cNvCxnSpPr/>
          <p:nvPr/>
        </p:nvCxnSpPr>
        <p:spPr bwMode="auto">
          <a:xfrm>
            <a:off x="7364413" y="1693863"/>
            <a:ext cx="0" cy="291782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弧形 50">
            <a:extLst>
              <a:ext uri="{FF2B5EF4-FFF2-40B4-BE49-F238E27FC236}">
                <a16:creationId xmlns:a16="http://schemas.microsoft.com/office/drawing/2014/main" xmlns="" id="{3D33A587-9361-4F21-80CC-CB978F18A9F8}"/>
              </a:ext>
            </a:extLst>
          </p:cNvPr>
          <p:cNvSpPr/>
          <p:nvPr/>
        </p:nvSpPr>
        <p:spPr bwMode="auto">
          <a:xfrm rot="608670">
            <a:off x="7011988" y="3354388"/>
            <a:ext cx="482600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3" name="弧形 52">
            <a:extLst>
              <a:ext uri="{FF2B5EF4-FFF2-40B4-BE49-F238E27FC236}">
                <a16:creationId xmlns:a16="http://schemas.microsoft.com/office/drawing/2014/main" xmlns="" id="{533026E1-29DE-4BD6-9155-729D6647620C}"/>
              </a:ext>
            </a:extLst>
          </p:cNvPr>
          <p:cNvSpPr/>
          <p:nvPr/>
        </p:nvSpPr>
        <p:spPr bwMode="auto">
          <a:xfrm rot="19760225">
            <a:off x="7156450" y="3373438"/>
            <a:ext cx="484188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4" name="弧形 53">
            <a:extLst>
              <a:ext uri="{FF2B5EF4-FFF2-40B4-BE49-F238E27FC236}">
                <a16:creationId xmlns:a16="http://schemas.microsoft.com/office/drawing/2014/main" xmlns="" id="{045868E6-0647-4DC9-90C9-47107A5747B5}"/>
              </a:ext>
            </a:extLst>
          </p:cNvPr>
          <p:cNvSpPr/>
          <p:nvPr/>
        </p:nvSpPr>
        <p:spPr bwMode="auto">
          <a:xfrm rot="6530748">
            <a:off x="7066757" y="3979069"/>
            <a:ext cx="484187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xmlns="" id="{59D554AF-A211-4FDF-86CD-45768EB0514C}"/>
              </a:ext>
            </a:extLst>
          </p:cNvPr>
          <p:cNvSpPr/>
          <p:nvPr/>
        </p:nvSpPr>
        <p:spPr bwMode="auto">
          <a:xfrm rot="10800000">
            <a:off x="7205663" y="4017963"/>
            <a:ext cx="482600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9F9A96D7-FA9A-4C24-8E4F-6B252B84533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878638" y="2559050"/>
            <a:ext cx="485775" cy="1349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BC52F945-8D71-4560-A2EF-99768030DA0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364413" y="2559050"/>
            <a:ext cx="431800" cy="1349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69">
            <a:extLst>
              <a:ext uri="{FF2B5EF4-FFF2-40B4-BE49-F238E27FC236}">
                <a16:creationId xmlns:a16="http://schemas.microsoft.com/office/drawing/2014/main" xmlns="" id="{855DB1C8-920D-48A2-BD9C-65561C6E7C13}"/>
              </a:ext>
            </a:extLst>
          </p:cNvPr>
          <p:cNvGrpSpPr>
            <a:grpSpLocks/>
          </p:cNvGrpSpPr>
          <p:nvPr/>
        </p:nvGrpSpPr>
        <p:grpSpPr bwMode="auto">
          <a:xfrm>
            <a:off x="6608763" y="3800475"/>
            <a:ext cx="1487487" cy="390525"/>
            <a:chOff x="6588224" y="4509120"/>
            <a:chExt cx="1983623" cy="52025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2CB9A26-C724-4D48-9CCD-5A878D1D9060}"/>
                </a:ext>
              </a:extLst>
            </p:cNvPr>
            <p:cNvCxnSpPr/>
            <p:nvPr/>
          </p:nvCxnSpPr>
          <p:spPr bwMode="auto">
            <a:xfrm>
              <a:off x="6948113" y="4652929"/>
              <a:ext cx="122362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0129" name="TextBox 66">
              <a:extLst>
                <a:ext uri="{FF2B5EF4-FFF2-40B4-BE49-F238E27FC236}">
                  <a16:creationId xmlns:a16="http://schemas.microsoft.com/office/drawing/2014/main" xmlns="" id="{20124B41-D4EA-42BD-B289-74B1667519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8224" y="4509120"/>
              <a:ext cx="446891" cy="49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0" name="TextBox 67">
              <a:extLst>
                <a:ext uri="{FF2B5EF4-FFF2-40B4-BE49-F238E27FC236}">
                  <a16:creationId xmlns:a16="http://schemas.microsoft.com/office/drawing/2014/main" xmlns="" id="{8C057D62-4127-4DC9-8473-253FCF688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4956" y="4538148"/>
              <a:ext cx="446891" cy="49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71">
            <a:extLst>
              <a:ext uri="{FF2B5EF4-FFF2-40B4-BE49-F238E27FC236}">
                <a16:creationId xmlns:a16="http://schemas.microsoft.com/office/drawing/2014/main" xmlns="" id="{6106F82A-CE3C-457D-90DD-AC2FF25BB69E}"/>
              </a:ext>
            </a:extLst>
          </p:cNvPr>
          <p:cNvGrpSpPr>
            <a:grpSpLocks/>
          </p:cNvGrpSpPr>
          <p:nvPr/>
        </p:nvGrpSpPr>
        <p:grpSpPr bwMode="auto">
          <a:xfrm>
            <a:off x="7223125" y="2386013"/>
            <a:ext cx="569913" cy="368300"/>
            <a:chOff x="7408778" y="2622398"/>
            <a:chExt cx="759236" cy="490750"/>
          </a:xfrm>
        </p:grpSpPr>
        <p:cxnSp>
          <p:nvCxnSpPr>
            <p:cNvPr id="90132" name="直接连接符 56">
              <a:extLst>
                <a:ext uri="{FF2B5EF4-FFF2-40B4-BE49-F238E27FC236}">
                  <a16:creationId xmlns:a16="http://schemas.microsoft.com/office/drawing/2014/main" xmlns="" id="{B43067B3-47CC-456D-A1B5-2D3CFA40532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408778" y="2852936"/>
              <a:ext cx="36004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0133" name="TextBox 68">
              <a:extLst>
                <a:ext uri="{FF2B5EF4-FFF2-40B4-BE49-F238E27FC236}">
                  <a16:creationId xmlns:a16="http://schemas.microsoft.com/office/drawing/2014/main" xmlns="" id="{180F4D9F-6DC9-4B49-8F22-E81DCB2B2B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21374" y="2622398"/>
              <a:ext cx="446640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69">
            <a:extLst>
              <a:ext uri="{FF2B5EF4-FFF2-40B4-BE49-F238E27FC236}">
                <a16:creationId xmlns:a16="http://schemas.microsoft.com/office/drawing/2014/main" xmlns="" id="{597C897D-EF19-487F-8CA8-15BC484F4ECC}"/>
              </a:ext>
            </a:extLst>
          </p:cNvPr>
          <p:cNvGrpSpPr>
            <a:grpSpLocks/>
          </p:cNvGrpSpPr>
          <p:nvPr/>
        </p:nvGrpSpPr>
        <p:grpSpPr bwMode="auto">
          <a:xfrm>
            <a:off x="7069138" y="3417888"/>
            <a:ext cx="385762" cy="1325562"/>
            <a:chOff x="8112985" y="3754501"/>
            <a:chExt cx="514602" cy="1769731"/>
          </a:xfrm>
        </p:grpSpPr>
        <p:sp>
          <p:nvSpPr>
            <p:cNvPr id="90135" name="TextBox 66">
              <a:extLst>
                <a:ext uri="{FF2B5EF4-FFF2-40B4-BE49-F238E27FC236}">
                  <a16:creationId xmlns:a16="http://schemas.microsoft.com/office/drawing/2014/main" xmlns="" id="{BCF76616-0F42-4857-A6E3-E135608F51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12985" y="3754501"/>
              <a:ext cx="514602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6" name="TextBox 67">
              <a:extLst>
                <a:ext uri="{FF2B5EF4-FFF2-40B4-BE49-F238E27FC236}">
                  <a16:creationId xmlns:a16="http://schemas.microsoft.com/office/drawing/2014/main" xmlns="" id="{19913792-FB2B-4795-B365-59D78768F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9869" y="5032973"/>
              <a:ext cx="463819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67">
            <a:extLst>
              <a:ext uri="{FF2B5EF4-FFF2-40B4-BE49-F238E27FC236}">
                <a16:creationId xmlns:a16="http://schemas.microsoft.com/office/drawing/2014/main" xmlns="" id="{F686AB02-6D8C-4794-87F9-BEC7CD00C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663" y="3830638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50" name="文本框 9">
            <a:extLst>
              <a:ext uri="{FF2B5EF4-FFF2-40B4-BE49-F238E27FC236}">
                <a16:creationId xmlns:a16="http://schemas.microsoft.com/office/drawing/2014/main" xmlns="" id="{C33C347F-D38B-4494-9B78-B4F36A542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62" y="527230"/>
            <a:ext cx="4073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利用尺规作图作等腰三角形</a:t>
            </a:r>
          </a:p>
        </p:txBody>
      </p:sp>
      <p:grpSp>
        <p:nvGrpSpPr>
          <p:cNvPr id="40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6"/>
          <p:cNvGrpSpPr>
            <a:grpSpLocks/>
          </p:cNvGrpSpPr>
          <p:nvPr/>
        </p:nvGrpSpPr>
        <p:grpSpPr bwMode="auto">
          <a:xfrm>
            <a:off x="454258" y="520565"/>
            <a:ext cx="2274656" cy="492440"/>
            <a:chOff x="402069" y="545931"/>
            <a:chExt cx="2273908" cy="492762"/>
          </a:xfrm>
        </p:grpSpPr>
        <p:grpSp>
          <p:nvGrpSpPr>
            <p:cNvPr id="58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0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4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0102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3">
            <a:extLst>
              <a:ext uri="{FF2B5EF4-FFF2-40B4-BE49-F238E27FC236}">
                <a16:creationId xmlns:a16="http://schemas.microsoft.com/office/drawing/2014/main" xmlns="" id="{3165598E-DF7C-4E5B-A061-BF7DA5ACF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17" y="911927"/>
            <a:ext cx="843288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例5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 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如图，在</a:t>
            </a:r>
            <a:r>
              <a:rPr lang="en-US" altLang="zh-CN" sz="2400" b="1" dirty="0" err="1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ABC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en-US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ABC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和</a:t>
            </a:r>
            <a:r>
              <a:rPr lang="en-US" altLang="zh-CN" sz="2400" b="1" dirty="0" err="1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ACB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的平分线交于点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O</a:t>
            </a:r>
            <a:r>
              <a:rPr lang="en-US" altLang="zh-CN" sz="2400" b="1" dirty="0" err="1">
                <a:latin typeface="+mn-lt"/>
                <a:ea typeface="楷体" pitchFamily="49" charset="-122"/>
              </a:rPr>
              <a:t>.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过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O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作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EF∥BC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交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AB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E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，交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AC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en-US" sz="2400" b="1" dirty="0" err="1">
                <a:latin typeface="+mn-lt"/>
                <a:ea typeface="楷体" pitchFamily="49" charset="-122"/>
              </a:rPr>
              <a:t>探究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EF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BE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 err="1">
                <a:latin typeface="+mn-lt"/>
                <a:ea typeface="楷体" pitchFamily="49" charset="-122"/>
              </a:rPr>
              <a:t>FC</a:t>
            </a:r>
            <a:r>
              <a:rPr lang="en-US" altLang="en-US" sz="2400" b="1" dirty="0" err="1">
                <a:latin typeface="+mn-lt"/>
                <a:ea typeface="楷体" pitchFamily="49" charset="-122"/>
              </a:rPr>
              <a:t>之间的关系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xmlns="" id="{9D1C2989-20A0-4F8C-9632-8E3E8DF61E04}"/>
              </a:ext>
            </a:extLst>
          </p:cNvPr>
          <p:cNvGrpSpPr>
            <a:grpSpLocks/>
          </p:cNvGrpSpPr>
          <p:nvPr/>
        </p:nvGrpSpPr>
        <p:grpSpPr bwMode="auto">
          <a:xfrm>
            <a:off x="6693694" y="3361574"/>
            <a:ext cx="1919287" cy="1525588"/>
            <a:chOff x="0" y="0"/>
            <a:chExt cx="1612" cy="1281"/>
          </a:xfrm>
        </p:grpSpPr>
        <p:sp>
          <p:nvSpPr>
            <p:cNvPr id="91139" name="Text Box 8">
              <a:extLst>
                <a:ext uri="{FF2B5EF4-FFF2-40B4-BE49-F238E27FC236}">
                  <a16:creationId xmlns:a16="http://schemas.microsoft.com/office/drawing/2014/main" xmlns="" id="{63A4198B-2F66-4AAE-AFB5-667C961BB6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624"/>
              <a:ext cx="357" cy="243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O</a:t>
              </a:r>
            </a:p>
          </p:txBody>
        </p:sp>
        <p:grpSp>
          <p:nvGrpSpPr>
            <p:cNvPr id="91140" name="Group 9">
              <a:extLst>
                <a:ext uri="{FF2B5EF4-FFF2-40B4-BE49-F238E27FC236}">
                  <a16:creationId xmlns:a16="http://schemas.microsoft.com/office/drawing/2014/main" xmlns="" id="{66CA784B-93E6-4D1A-86FA-7969BD9D70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612" cy="1281"/>
              <a:chOff x="0" y="0"/>
              <a:chExt cx="1612" cy="1281"/>
            </a:xfrm>
          </p:grpSpPr>
          <p:sp>
            <p:nvSpPr>
              <p:cNvPr id="21509" name="Line 10">
                <a:extLst>
                  <a:ext uri="{FF2B5EF4-FFF2-40B4-BE49-F238E27FC236}">
                    <a16:creationId xmlns:a16="http://schemas.microsoft.com/office/drawing/2014/main" xmlns="" id="{AD8AC2EA-3200-4B3F-9A97-0BBEFC17A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" y="836"/>
                <a:ext cx="751" cy="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0" name="Line 11">
                <a:extLst>
                  <a:ext uri="{FF2B5EF4-FFF2-40B4-BE49-F238E27FC236}">
                    <a16:creationId xmlns:a16="http://schemas.microsoft.com/office/drawing/2014/main" xmlns="" id="{53B72D04-7D69-40B9-AC86-3D9242507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7" y="836"/>
                <a:ext cx="621" cy="21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1" name="Line 12">
                <a:extLst>
                  <a:ext uri="{FF2B5EF4-FFF2-40B4-BE49-F238E27FC236}">
                    <a16:creationId xmlns:a16="http://schemas.microsoft.com/office/drawing/2014/main" xmlns="" id="{E1A58857-69B9-47BD-A248-CA3663B3FD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1" y="836"/>
                <a:ext cx="360" cy="22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91144" name="Text Box 13">
                <a:extLst>
                  <a:ext uri="{FF2B5EF4-FFF2-40B4-BE49-F238E27FC236}">
                    <a16:creationId xmlns:a16="http://schemas.microsoft.com/office/drawing/2014/main" xmlns="" id="{99AD0D20-31FF-4AA7-933E-4185FEFF4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9" y="0"/>
                <a:ext cx="455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91145" name="Text Box 14">
                <a:extLst>
                  <a:ext uri="{FF2B5EF4-FFF2-40B4-BE49-F238E27FC236}">
                    <a16:creationId xmlns:a16="http://schemas.microsoft.com/office/drawing/2014/main" xmlns="" id="{83279CB2-F892-4A55-8983-C88EB1097F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959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91146" name="Text Box 15">
                <a:extLst>
                  <a:ext uri="{FF2B5EF4-FFF2-40B4-BE49-F238E27FC236}">
                    <a16:creationId xmlns:a16="http://schemas.microsoft.com/office/drawing/2014/main" xmlns="" id="{2A6736FC-4DD6-4139-85BC-538CC4EE6E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8" y="943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91147" name="Text Box 16">
                <a:extLst>
                  <a:ext uri="{FF2B5EF4-FFF2-40B4-BE49-F238E27FC236}">
                    <a16:creationId xmlns:a16="http://schemas.microsoft.com/office/drawing/2014/main" xmlns="" id="{B8019146-C641-4CDF-ACFF-04A033C396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" y="641"/>
                <a:ext cx="289" cy="216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49" charset="-122"/>
                  </a:rPr>
                  <a:t>E</a:t>
                </a:r>
              </a:p>
            </p:txBody>
          </p:sp>
          <p:sp>
            <p:nvSpPr>
              <p:cNvPr id="91148" name="Text Box 17">
                <a:extLst>
                  <a:ext uri="{FF2B5EF4-FFF2-40B4-BE49-F238E27FC236}">
                    <a16:creationId xmlns:a16="http://schemas.microsoft.com/office/drawing/2014/main" xmlns="" id="{A8EA9B7F-704D-4F99-8CA8-26950B1C90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1" y="671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49" charset="-122"/>
                  </a:rPr>
                  <a:t>F</a:t>
                </a:r>
              </a:p>
            </p:txBody>
          </p:sp>
          <p:sp>
            <p:nvSpPr>
              <p:cNvPr id="21517" name="Line 18">
                <a:extLst>
                  <a:ext uri="{FF2B5EF4-FFF2-40B4-BE49-F238E27FC236}">
                    <a16:creationId xmlns:a16="http://schemas.microsoft.com/office/drawing/2014/main" xmlns="" id="{92BACA48-3F2F-45B0-91A8-CE8632FBC6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2" y="219"/>
                <a:ext cx="756" cy="84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8" name="Line 19">
                <a:extLst>
                  <a:ext uri="{FF2B5EF4-FFF2-40B4-BE49-F238E27FC236}">
                    <a16:creationId xmlns:a16="http://schemas.microsoft.com/office/drawing/2014/main" xmlns="" id="{A020D7C9-ED9E-453A-BBB1-29B688637C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48" y="219"/>
                <a:ext cx="235" cy="85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9" name="Line 20">
                <a:extLst>
                  <a:ext uri="{FF2B5EF4-FFF2-40B4-BE49-F238E27FC236}">
                    <a16:creationId xmlns:a16="http://schemas.microsoft.com/office/drawing/2014/main" xmlns="" id="{86869A83-856D-4AA2-9768-83DE70316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" y="1062"/>
                <a:ext cx="999" cy="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</p:grpSp>
      </p:grpSp>
      <p:sp>
        <p:nvSpPr>
          <p:cNvPr id="14360" name="Text Box 24">
            <a:extLst>
              <a:ext uri="{FF2B5EF4-FFF2-40B4-BE49-F238E27FC236}">
                <a16:creationId xmlns:a16="http://schemas.microsoft.com/office/drawing/2014/main" xmlns="" id="{2A25915D-9CE8-4ACF-9063-7475E49E4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372" y="2263974"/>
            <a:ext cx="466883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理由如下</a:t>
            </a:r>
            <a:r>
              <a:rPr lang="zh-CN" altLang="en-US" sz="2000" b="1" dirty="0">
                <a:latin typeface="+mn-lt"/>
                <a:sym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+mn-lt"/>
              </a:rPr>
              <a:t>∵ </a:t>
            </a:r>
            <a:r>
              <a:rPr lang="zh-CN" altLang="en-US" sz="2000" b="1" i="1" dirty="0">
                <a:latin typeface="+mn-lt"/>
              </a:rPr>
              <a:t>EF</a:t>
            </a:r>
            <a:r>
              <a:rPr lang="en-US" altLang="zh-CN" sz="2000" b="1" i="1" dirty="0">
                <a:latin typeface="+mn-lt"/>
              </a:rPr>
              <a:t>∥</a:t>
            </a:r>
            <a:r>
              <a:rPr lang="zh-CN" altLang="en-US" sz="2000" b="1" i="1" dirty="0">
                <a:latin typeface="+mn-lt"/>
              </a:rPr>
              <a:t>BC</a:t>
            </a:r>
            <a:r>
              <a:rPr lang="en-US" altLang="zh-CN" sz="2000" b="1" dirty="0">
                <a:latin typeface="+mn-lt"/>
              </a:rPr>
              <a:t>,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latin typeface="+mn-lt"/>
              </a:rPr>
              <a:t>∴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EOB</a:t>
            </a:r>
            <a:r>
              <a:rPr lang="en-US" altLang="zh-CN" sz="2000" b="1" dirty="0">
                <a:latin typeface="+mn-lt"/>
              </a:rPr>
              <a:t>=∠</a:t>
            </a:r>
            <a:r>
              <a:rPr lang="en-US" altLang="zh-CN" sz="2000" b="1" i="1" dirty="0">
                <a:latin typeface="+mn-lt"/>
              </a:rPr>
              <a:t>CBO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FOC=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BCO</a:t>
            </a:r>
            <a:r>
              <a:rPr lang="en-US" altLang="zh-CN" sz="2000" b="1" dirty="0">
                <a:latin typeface="+mn-lt"/>
              </a:rPr>
              <a:t>.</a:t>
            </a:r>
            <a:r>
              <a:rPr lang="zh-CN" altLang="zh-CN" sz="2000" b="1" dirty="0">
                <a:latin typeface="+mn-lt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latin typeface="+mn-lt"/>
              </a:rPr>
              <a:t>∵</a:t>
            </a:r>
            <a:r>
              <a:rPr lang="zh-CN" altLang="zh-CN" sz="2000" b="1" i="1" dirty="0">
                <a:latin typeface="+mn-lt"/>
              </a:rPr>
              <a:t> BO</a:t>
            </a:r>
            <a:r>
              <a:rPr lang="zh-CN" altLang="en-US" sz="2000" b="1" dirty="0">
                <a:latin typeface="+mn-lt"/>
              </a:rPr>
              <a:t>、</a:t>
            </a:r>
            <a:r>
              <a:rPr lang="zh-CN" altLang="zh-CN" sz="2000" b="1" i="1" dirty="0">
                <a:latin typeface="+mn-lt"/>
              </a:rPr>
              <a:t>CO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分别平分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zh-CN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+mn-lt"/>
              </a:rPr>
              <a:t>、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zh-CN" altLang="zh-CN" sz="2000" b="1" i="1" dirty="0">
                <a:latin typeface="+mn-lt"/>
              </a:rPr>
              <a:t>ACB</a:t>
            </a:r>
            <a:r>
              <a:rPr lang="zh-CN" altLang="zh-CN" sz="2000" b="1" dirty="0"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CBO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ABO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BCO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ACO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EOB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ABO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FOC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ACO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OE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OF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FO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91153" name="Group 27">
            <a:extLst>
              <a:ext uri="{FF2B5EF4-FFF2-40B4-BE49-F238E27FC236}">
                <a16:creationId xmlns:a16="http://schemas.microsoft.com/office/drawing/2014/main" xmlns="" id="{5CE3F90E-1E59-46B2-B24B-B5CA08E2EF48}"/>
              </a:ext>
            </a:extLst>
          </p:cNvPr>
          <p:cNvGrpSpPr>
            <a:grpSpLocks/>
          </p:cNvGrpSpPr>
          <p:nvPr/>
        </p:nvGrpSpPr>
        <p:grpSpPr bwMode="auto">
          <a:xfrm>
            <a:off x="5288280" y="3146296"/>
            <a:ext cx="1535113" cy="1814513"/>
            <a:chOff x="0" y="0"/>
            <a:chExt cx="1289" cy="1524"/>
          </a:xfrm>
        </p:grpSpPr>
        <p:sp>
          <p:nvSpPr>
            <p:cNvPr id="21522" name="Line 28">
              <a:extLst>
                <a:ext uri="{FF2B5EF4-FFF2-40B4-BE49-F238E27FC236}">
                  <a16:creationId xmlns:a16="http://schemas.microsoft.com/office/drawing/2014/main" xmlns="" id="{5ECB737B-4E71-44D6-9738-59BE90ADFE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" y="945"/>
              <a:ext cx="529" cy="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3" name="未知">
              <a:extLst>
                <a:ext uri="{FF2B5EF4-FFF2-40B4-BE49-F238E27FC236}">
                  <a16:creationId xmlns:a16="http://schemas.microsoft.com/office/drawing/2014/main" xmlns="" id="{F5BFAA98-8659-4DD6-BFF3-665113625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" y="277"/>
              <a:ext cx="768" cy="973"/>
            </a:xfrm>
            <a:custGeom>
              <a:avLst/>
              <a:gdLst/>
              <a:ahLst/>
              <a:cxnLst>
                <a:cxn ang="0">
                  <a:pos x="10981" y="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10981" y="0"/>
                </a:cxn>
              </a:cxnLst>
              <a:rect l="0" t="0" r="r" b="b"/>
              <a:pathLst>
                <a:path w="21600" h="21600">
                  <a:moveTo>
                    <a:pt x="10981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0981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4" name="Line 30">
              <a:extLst>
                <a:ext uri="{FF2B5EF4-FFF2-40B4-BE49-F238E27FC236}">
                  <a16:creationId xmlns:a16="http://schemas.microsoft.com/office/drawing/2014/main" xmlns="" id="{93BA3A71-F0CD-43AD-8373-A281B3EFA3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9" y="940"/>
              <a:ext cx="391" cy="3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5" name="Line 31">
              <a:extLst>
                <a:ext uri="{FF2B5EF4-FFF2-40B4-BE49-F238E27FC236}">
                  <a16:creationId xmlns:a16="http://schemas.microsoft.com/office/drawing/2014/main" xmlns="" id="{B5DDE7D0-034C-41FC-9FC2-992C860D3A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" y="951"/>
              <a:ext cx="379" cy="3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91158" name="Text Box 32">
              <a:extLst>
                <a:ext uri="{FF2B5EF4-FFF2-40B4-BE49-F238E27FC236}">
                  <a16:creationId xmlns:a16="http://schemas.microsoft.com/office/drawing/2014/main" xmlns="" id="{5E555E05-F298-4A0C-936C-005422EAE5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" y="0"/>
              <a:ext cx="361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91159" name="Text Box 33">
              <a:extLst>
                <a:ext uri="{FF2B5EF4-FFF2-40B4-BE49-F238E27FC236}">
                  <a16:creationId xmlns:a16="http://schemas.microsoft.com/office/drawing/2014/main" xmlns="" id="{4BD3F76A-9CDE-4B5E-A489-49A5E0A1B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3"/>
              <a:ext cx="362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91160" name="Text Box 34">
              <a:extLst>
                <a:ext uri="{FF2B5EF4-FFF2-40B4-BE49-F238E27FC236}">
                  <a16:creationId xmlns:a16="http://schemas.microsoft.com/office/drawing/2014/main" xmlns="" id="{B5D6AB8B-D014-4AD0-8493-6799CE7441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8" y="1104"/>
              <a:ext cx="361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91161" name="Text Box 35">
              <a:extLst>
                <a:ext uri="{FF2B5EF4-FFF2-40B4-BE49-F238E27FC236}">
                  <a16:creationId xmlns:a16="http://schemas.microsoft.com/office/drawing/2014/main" xmlns="" id="{60B5B359-D3C7-44B5-8221-9ED24EFA9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711"/>
              <a:ext cx="336" cy="192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O</a:t>
              </a:r>
            </a:p>
          </p:txBody>
        </p:sp>
        <p:sp>
          <p:nvSpPr>
            <p:cNvPr id="91162" name="Text Box 36">
              <a:extLst>
                <a:ext uri="{FF2B5EF4-FFF2-40B4-BE49-F238E27FC236}">
                  <a16:creationId xmlns:a16="http://schemas.microsoft.com/office/drawing/2014/main" xmlns="" id="{A9848AD3-F738-4243-A955-C759C5C0E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59"/>
              <a:ext cx="361" cy="382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91163" name="Text Box 37">
              <a:extLst>
                <a:ext uri="{FF2B5EF4-FFF2-40B4-BE49-F238E27FC236}">
                  <a16:creationId xmlns:a16="http://schemas.microsoft.com/office/drawing/2014/main" xmlns="" id="{8A3899CD-E2EA-498A-8FD7-CC1ED49A9A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759"/>
              <a:ext cx="336" cy="286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49" charset="-122"/>
                </a:rPr>
                <a:t>F</a:t>
              </a:r>
            </a:p>
          </p:txBody>
        </p:sp>
      </p:grpSp>
      <p:grpSp>
        <p:nvGrpSpPr>
          <p:cNvPr id="5" name="组合 18">
            <a:extLst>
              <a:ext uri="{FF2B5EF4-FFF2-40B4-BE49-F238E27FC236}">
                <a16:creationId xmlns:a16="http://schemas.microsoft.com/office/drawing/2014/main" xmlns="" id="{EDC678F2-DB04-450D-B822-879DE1442FFD}"/>
              </a:ext>
            </a:extLst>
          </p:cNvPr>
          <p:cNvGrpSpPr>
            <a:grpSpLocks/>
          </p:cNvGrpSpPr>
          <p:nvPr/>
        </p:nvGrpSpPr>
        <p:grpSpPr bwMode="auto">
          <a:xfrm>
            <a:off x="6477000" y="1515209"/>
            <a:ext cx="2552700" cy="1657350"/>
            <a:chOff x="6358" y="6587"/>
            <a:chExt cx="5160" cy="3480"/>
          </a:xfrm>
        </p:grpSpPr>
        <p:sp>
          <p:nvSpPr>
            <p:cNvPr id="91165" name="AutoShape 22">
              <a:extLst>
                <a:ext uri="{FF2B5EF4-FFF2-40B4-BE49-F238E27FC236}">
                  <a16:creationId xmlns:a16="http://schemas.microsoft.com/office/drawing/2014/main" xmlns="" id="{D8B8443B-177A-445A-BEDE-7ED8FCD4F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8" y="6587"/>
              <a:ext cx="5160" cy="3480"/>
            </a:xfrm>
            <a:prstGeom prst="cloudCallout">
              <a:avLst>
                <a:gd name="adj1" fmla="val -2337"/>
                <a:gd name="adj2" fmla="val 9181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1166" name="文本框 17">
              <a:extLst>
                <a:ext uri="{FF2B5EF4-FFF2-40B4-BE49-F238E27FC236}">
                  <a16:creationId xmlns:a16="http://schemas.microsoft.com/office/drawing/2014/main" xmlns="" id="{4DED7037-2A47-4E29-86A0-13C427425B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49" y="7097"/>
              <a:ext cx="4521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若</a:t>
              </a:r>
              <a:r>
                <a:rPr lang="zh-CN" altLang="zh-CN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zh-CN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≠</a:t>
              </a:r>
              <a:r>
                <a:rPr lang="zh-CN" altLang="zh-CN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，其他条件不变，图中还有等腰三角形吗？结论还成立吗？</a:t>
              </a:r>
            </a:p>
          </p:txBody>
        </p:sp>
      </p:grpSp>
      <p:sp>
        <p:nvSpPr>
          <p:cNvPr id="91179" name="文本框 2">
            <a:extLst>
              <a:ext uri="{FF2B5EF4-FFF2-40B4-BE49-F238E27FC236}">
                <a16:creationId xmlns:a16="http://schemas.microsoft.com/office/drawing/2014/main" xmlns="" id="{779EB481-43AA-4765-A5DE-7F1600EF70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9480" y="473869"/>
            <a:ext cx="6134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利用等腰三角形的判定证明线段之间的关系</a:t>
            </a:r>
          </a:p>
        </p:txBody>
      </p:sp>
      <p:grpSp>
        <p:nvGrpSpPr>
          <p:cNvPr id="53" name="组合 2"/>
          <p:cNvGrpSpPr>
            <a:grpSpLocks/>
          </p:cNvGrpSpPr>
          <p:nvPr/>
        </p:nvGrpSpPr>
        <p:grpSpPr bwMode="auto">
          <a:xfrm>
            <a:off x="-9607" y="-66521"/>
            <a:ext cx="2006600" cy="478472"/>
            <a:chOff x="123" y="40"/>
            <a:chExt cx="3160" cy="753"/>
          </a:xfrm>
        </p:grpSpPr>
        <p:cxnSp>
          <p:nvCxnSpPr>
            <p:cNvPr id="5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56" name="Freeform 74"/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6"/>
          <p:cNvGrpSpPr>
            <a:grpSpLocks/>
          </p:cNvGrpSpPr>
          <p:nvPr/>
        </p:nvGrpSpPr>
        <p:grpSpPr bwMode="auto">
          <a:xfrm>
            <a:off x="391517" y="473869"/>
            <a:ext cx="2274656" cy="492440"/>
            <a:chOff x="402069" y="545931"/>
            <a:chExt cx="2273908" cy="492762"/>
          </a:xfrm>
        </p:grpSpPr>
        <p:grpSp>
          <p:nvGrpSpPr>
            <p:cNvPr id="58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9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5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85053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4" name="矩形 13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992717" y="1503312"/>
            <a:ext cx="75567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b="1" noProof="1" smtClean="0">
                <a:solidFill>
                  <a:srgbClr val="BECE37">
                    <a:lumMod val="75000"/>
                  </a:srgbClr>
                </a:solidFill>
                <a:latin typeface="宋体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noProof="1" smtClean="0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</a:rPr>
              <a:t>判定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</a:rPr>
              <a:t>线段之间的数量关系，一般做法是通过证明线段所在的</a:t>
            </a: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</a:rPr>
              <a:t>两个三角形全等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</a:rPr>
              <a:t>或利用同一个三角形中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宋体" pitchFamily="2" charset="-122"/>
                <a:cs typeface="仿宋_GB2312" panose="02010609030101010101" pitchFamily="49" charset="-122"/>
                <a:sym typeface="+mn-ea"/>
              </a:rPr>
              <a:t>等角对等边</a:t>
            </a:r>
            <a:r>
              <a:rPr lang="zh-CN" altLang="en-US" sz="2400" b="1" noProof="1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”，运用转化思想，解决问题</a:t>
            </a:r>
            <a:r>
              <a:rPr lang="en-US" altLang="zh-CN" sz="2400" b="1" noProof="1">
                <a:solidFill>
                  <a:prstClr val="black"/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宋体" pitchFamily="2" charset="-122"/>
              <a:cs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33550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1" name="Text Box 33">
            <a:extLst>
              <a:ext uri="{FF2B5EF4-FFF2-40B4-BE49-F238E27FC236}">
                <a16:creationId xmlns:a16="http://schemas.microsoft.com/office/drawing/2014/main" xmlns="" id="{28527378-19C0-4029-9D2F-76230FDA3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244" y="3156627"/>
            <a:ext cx="2743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3187" name="Group 2">
            <a:extLst>
              <a:ext uri="{FF2B5EF4-FFF2-40B4-BE49-F238E27FC236}">
                <a16:creationId xmlns:a16="http://schemas.microsoft.com/office/drawing/2014/main" xmlns="" id="{41AB1556-9121-4128-AE72-D6F7E2546BAF}"/>
              </a:ext>
            </a:extLst>
          </p:cNvPr>
          <p:cNvGrpSpPr>
            <a:grpSpLocks/>
          </p:cNvGrpSpPr>
          <p:nvPr/>
        </p:nvGrpSpPr>
        <p:grpSpPr bwMode="auto">
          <a:xfrm>
            <a:off x="507086" y="1607682"/>
            <a:ext cx="3045865" cy="2417947"/>
            <a:chOff x="0" y="0"/>
            <a:chExt cx="2557" cy="2029"/>
          </a:xfrm>
        </p:grpSpPr>
        <p:grpSp>
          <p:nvGrpSpPr>
            <p:cNvPr id="93188" name="Group 3">
              <a:extLst>
                <a:ext uri="{FF2B5EF4-FFF2-40B4-BE49-F238E27FC236}">
                  <a16:creationId xmlns:a16="http://schemas.microsoft.com/office/drawing/2014/main" xmlns="" id="{B49C7D6A-F8AB-4A54-BEC8-F566CE6E87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2557" cy="2029"/>
              <a:chOff x="0" y="0"/>
              <a:chExt cx="2557" cy="2029"/>
            </a:xfrm>
          </p:grpSpPr>
          <p:grpSp>
            <p:nvGrpSpPr>
              <p:cNvPr id="93189" name="Group 4">
                <a:extLst>
                  <a:ext uri="{FF2B5EF4-FFF2-40B4-BE49-F238E27FC236}">
                    <a16:creationId xmlns:a16="http://schemas.microsoft.com/office/drawing/2014/main" xmlns="" id="{B7A8EBA8-08E4-4949-A3F5-516AD30647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557" cy="2029"/>
                <a:chOff x="0" y="0"/>
                <a:chExt cx="2202" cy="1973"/>
              </a:xfrm>
            </p:grpSpPr>
            <p:grpSp>
              <p:nvGrpSpPr>
                <p:cNvPr id="93190" name="Group 16">
                  <a:extLst>
                    <a:ext uri="{FF2B5EF4-FFF2-40B4-BE49-F238E27FC236}">
                      <a16:creationId xmlns:a16="http://schemas.microsoft.com/office/drawing/2014/main" xmlns="" id="{CDEA5292-5610-4197-A0E6-0DE8E8B9BF4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202" cy="1973"/>
                  <a:chOff x="0" y="0"/>
                  <a:chExt cx="2202" cy="2219"/>
                </a:xfrm>
              </p:grpSpPr>
              <p:grpSp>
                <p:nvGrpSpPr>
                  <p:cNvPr id="93191" name="Group 8">
                    <a:extLst>
                      <a:ext uri="{FF2B5EF4-FFF2-40B4-BE49-F238E27FC236}">
                        <a16:creationId xmlns:a16="http://schemas.microsoft.com/office/drawing/2014/main" xmlns="" id="{EB863EE8-F56F-4DA4-9DBF-13526B30585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3" y="336"/>
                    <a:ext cx="1680" cy="1536"/>
                    <a:chOff x="0" y="0"/>
                    <a:chExt cx="1680" cy="1536"/>
                  </a:xfrm>
                </p:grpSpPr>
                <p:sp>
                  <p:nvSpPr>
                    <p:cNvPr id="93192" name="AutoShape 4">
                      <a:hlinkClick r:id="rId3" action="ppaction://hlinksldjump"/>
                      <a:extLst>
                        <a:ext uri="{FF2B5EF4-FFF2-40B4-BE49-F238E27FC236}">
                          <a16:creationId xmlns:a16="http://schemas.microsoft.com/office/drawing/2014/main" xmlns="" id="{0F43A507-54F1-4E1B-AEEF-236FF70878E8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680" cy="1536"/>
                    </a:xfrm>
                    <a:prstGeom prst="triangle">
                      <a:avLst>
                        <a:gd name="adj" fmla="val 77440"/>
                      </a:avLst>
                    </a:prstGeom>
                    <a:solidFill>
                      <a:schemeClr val="bg1"/>
                    </a:solidFill>
                    <a:ln w="349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sz="2400" b="1" i="1">
                        <a:latin typeface="+mn-lt"/>
                        <a:ea typeface="楷体" pitchFamily="49" charset="-122"/>
                      </a:endParaRPr>
                    </a:p>
                  </p:txBody>
                </p:sp>
                <p:sp>
                  <p:nvSpPr>
                    <p:cNvPr id="93193" name="Line 5">
                      <a:extLst>
                        <a:ext uri="{FF2B5EF4-FFF2-40B4-BE49-F238E27FC236}">
                          <a16:creationId xmlns:a16="http://schemas.microsoft.com/office/drawing/2014/main" xmlns="" id="{971739A7-FD6F-4D12-876F-23DD3A34CA5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0" y="1008"/>
                      <a:ext cx="1056" cy="528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itchFamily="49" charset="-122"/>
                      </a:endParaRPr>
                    </a:p>
                  </p:txBody>
                </p:sp>
                <p:sp>
                  <p:nvSpPr>
                    <p:cNvPr id="93194" name="Line 6">
                      <a:extLst>
                        <a:ext uri="{FF2B5EF4-FFF2-40B4-BE49-F238E27FC236}">
                          <a16:creationId xmlns:a16="http://schemas.microsoft.com/office/drawing/2014/main" xmlns="" id="{201A879D-A578-4106-8561-F510DF66928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056" y="1008"/>
                      <a:ext cx="624" cy="528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itchFamily="49" charset="-122"/>
                      </a:endParaRPr>
                    </a:p>
                  </p:txBody>
                </p:sp>
                <p:sp>
                  <p:nvSpPr>
                    <p:cNvPr id="93195" name="Line 7">
                      <a:extLst>
                        <a:ext uri="{FF2B5EF4-FFF2-40B4-BE49-F238E27FC236}">
                          <a16:creationId xmlns:a16="http://schemas.microsoft.com/office/drawing/2014/main" xmlns="" id="{14049109-35B9-4B1B-8006-4778033B508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" y="1008"/>
                      <a:ext cx="1104" cy="0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itchFamily="49" charset="-122"/>
                      </a:endParaRPr>
                    </a:p>
                  </p:txBody>
                </p:sp>
              </p:grpSp>
              <p:sp>
                <p:nvSpPr>
                  <p:cNvPr id="93196" name="Text Box 10">
                    <a:extLst>
                      <a:ext uri="{FF2B5EF4-FFF2-40B4-BE49-F238E27FC236}">
                        <a16:creationId xmlns:a16="http://schemas.microsoft.com/office/drawing/2014/main" xmlns="" id="{D2A13842-9DCA-4814-840C-8F9049ED047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65" y="1026"/>
                    <a:ext cx="306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O</a:t>
                    </a:r>
                  </a:p>
                </p:txBody>
              </p:sp>
              <p:sp>
                <p:nvSpPr>
                  <p:cNvPr id="93197" name="Text Box 11">
                    <a:extLst>
                      <a:ext uri="{FF2B5EF4-FFF2-40B4-BE49-F238E27FC236}">
                        <a16:creationId xmlns:a16="http://schemas.microsoft.com/office/drawing/2014/main" xmlns="" id="{B659CF6F-3215-4E20-830B-98311C89226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26" y="0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A</a:t>
                    </a:r>
                  </a:p>
                </p:txBody>
              </p:sp>
              <p:sp>
                <p:nvSpPr>
                  <p:cNvPr id="93198" name="Text Box 12">
                    <a:extLst>
                      <a:ext uri="{FF2B5EF4-FFF2-40B4-BE49-F238E27FC236}">
                        <a16:creationId xmlns:a16="http://schemas.microsoft.com/office/drawing/2014/main" xmlns="" id="{0AD3B5E3-C10F-475A-B25C-F2F02590CD0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795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B</a:t>
                    </a:r>
                  </a:p>
                </p:txBody>
              </p:sp>
              <p:sp>
                <p:nvSpPr>
                  <p:cNvPr id="93199" name="Text Box 13">
                    <a:extLst>
                      <a:ext uri="{FF2B5EF4-FFF2-40B4-BE49-F238E27FC236}">
                        <a16:creationId xmlns:a16="http://schemas.microsoft.com/office/drawing/2014/main" xmlns="" id="{017B3459-BA0D-47B4-AE72-E5599AFA91A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0" y="1795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C</a:t>
                    </a:r>
                  </a:p>
                </p:txBody>
              </p:sp>
              <p:sp>
                <p:nvSpPr>
                  <p:cNvPr id="93200" name="Text Box 14">
                    <a:extLst>
                      <a:ext uri="{FF2B5EF4-FFF2-40B4-BE49-F238E27FC236}">
                        <a16:creationId xmlns:a16="http://schemas.microsoft.com/office/drawing/2014/main" xmlns="" id="{09737C02-5624-45B9-9729-14504452E02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5" y="1056"/>
                    <a:ext cx="343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M</a:t>
                    </a:r>
                  </a:p>
                </p:txBody>
              </p:sp>
              <p:sp>
                <p:nvSpPr>
                  <p:cNvPr id="93201" name="Text Box 15">
                    <a:extLst>
                      <a:ext uri="{FF2B5EF4-FFF2-40B4-BE49-F238E27FC236}">
                        <a16:creationId xmlns:a16="http://schemas.microsoft.com/office/drawing/2014/main" xmlns="" id="{EE823C78-E063-47AD-9B99-747A2E0916A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9" y="1076"/>
                    <a:ext cx="295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N</a:t>
                    </a:r>
                  </a:p>
                </p:txBody>
              </p:sp>
            </p:grpSp>
            <p:grpSp>
              <p:nvGrpSpPr>
                <p:cNvPr id="93202" name="Group 31">
                  <a:extLst>
                    <a:ext uri="{FF2B5EF4-FFF2-40B4-BE49-F238E27FC236}">
                      <a16:creationId xmlns:a16="http://schemas.microsoft.com/office/drawing/2014/main" xmlns="" id="{ADC1D524-83A9-4272-BF50-7C0A3E6706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" y="1088"/>
                  <a:ext cx="624" cy="729"/>
                  <a:chOff x="0" y="-64"/>
                  <a:chExt cx="624" cy="729"/>
                </a:xfrm>
              </p:grpSpPr>
              <p:sp>
                <p:nvSpPr>
                  <p:cNvPr id="93203" name="Arc 25">
                    <a:extLst>
                      <a:ext uri="{FF2B5EF4-FFF2-40B4-BE49-F238E27FC236}">
                        <a16:creationId xmlns:a16="http://schemas.microsoft.com/office/drawing/2014/main" xmlns="" id="{D139726B-9BC6-44F2-9746-0D01933600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"/>
                    <a:ext cx="96" cy="144"/>
                  </a:xfrm>
                  <a:custGeom>
                    <a:avLst/>
                    <a:gdLst>
                      <a:gd name="T0" fmla="*/ -1 w 21600"/>
                      <a:gd name="T1" fmla="*/ 0 h 21600"/>
                      <a:gd name="T2" fmla="*/ 21600 w 21600"/>
                      <a:gd name="T3" fmla="*/ 21600 h 21600"/>
                      <a:gd name="T4" fmla="*/ -1 w 21600"/>
                      <a:gd name="T5" fmla="*/ 0 h 21600"/>
                      <a:gd name="T6" fmla="*/ 21600 w 21600"/>
                      <a:gd name="T7" fmla="*/ 21600 h 21600"/>
                      <a:gd name="T8" fmla="*/ 0 w 21600"/>
                      <a:gd name="T9" fmla="*/ 21600 h 21600"/>
                      <a:gd name="T10" fmla="*/ -1 w 21600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itchFamily="49" charset="-122"/>
                    </a:endParaRPr>
                  </a:p>
                </p:txBody>
              </p:sp>
              <p:sp>
                <p:nvSpPr>
                  <p:cNvPr id="93204" name="Arc 26">
                    <a:extLst>
                      <a:ext uri="{FF2B5EF4-FFF2-40B4-BE49-F238E27FC236}">
                        <a16:creationId xmlns:a16="http://schemas.microsoft.com/office/drawing/2014/main" xmlns="" id="{2CB9E6C5-C7F8-4A03-999A-81721F4317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882810">
                    <a:off x="96" y="382"/>
                    <a:ext cx="90" cy="144"/>
                  </a:xfrm>
                  <a:custGeom>
                    <a:avLst/>
                    <a:gdLst>
                      <a:gd name="T0" fmla="*/ -1 w 20195"/>
                      <a:gd name="T1" fmla="*/ 0 h 21600"/>
                      <a:gd name="T2" fmla="*/ 20195 w 20195"/>
                      <a:gd name="T3" fmla="*/ 13937 h 21600"/>
                      <a:gd name="T4" fmla="*/ -1 w 20195"/>
                      <a:gd name="T5" fmla="*/ 0 h 21600"/>
                      <a:gd name="T6" fmla="*/ 20195 w 20195"/>
                      <a:gd name="T7" fmla="*/ 13937 h 21600"/>
                      <a:gd name="T8" fmla="*/ 0 w 20195"/>
                      <a:gd name="T9" fmla="*/ 21600 h 21600"/>
                      <a:gd name="T10" fmla="*/ -1 w 20195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195" h="21600" fill="none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</a:path>
                      <a:path w="20195" h="21600" stroke="0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itchFamily="49" charset="-122"/>
                    </a:endParaRPr>
                  </a:p>
                </p:txBody>
              </p:sp>
              <p:sp>
                <p:nvSpPr>
                  <p:cNvPr id="93205" name="Arc 27">
                    <a:extLst>
                      <a:ext uri="{FF2B5EF4-FFF2-40B4-BE49-F238E27FC236}">
                        <a16:creationId xmlns:a16="http://schemas.microsoft.com/office/drawing/2014/main" xmlns="" id="{BD00D55E-0EB2-4134-BD7E-C7A3CA6213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717190" flipH="1">
                    <a:off x="534" y="48"/>
                    <a:ext cx="90" cy="144"/>
                  </a:xfrm>
                  <a:custGeom>
                    <a:avLst/>
                    <a:gdLst>
                      <a:gd name="T0" fmla="*/ -1 w 20195"/>
                      <a:gd name="T1" fmla="*/ 0 h 21600"/>
                      <a:gd name="T2" fmla="*/ 20195 w 20195"/>
                      <a:gd name="T3" fmla="*/ 13937 h 21600"/>
                      <a:gd name="T4" fmla="*/ -1 w 20195"/>
                      <a:gd name="T5" fmla="*/ 0 h 21600"/>
                      <a:gd name="T6" fmla="*/ 20195 w 20195"/>
                      <a:gd name="T7" fmla="*/ 13937 h 21600"/>
                      <a:gd name="T8" fmla="*/ 0 w 20195"/>
                      <a:gd name="T9" fmla="*/ 21600 h 21600"/>
                      <a:gd name="T10" fmla="*/ -1 w 20195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195" h="21600" fill="none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</a:path>
                      <a:path w="20195" h="21600" stroke="0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itchFamily="49" charset="-122"/>
                    </a:endParaRPr>
                  </a:p>
                </p:txBody>
              </p:sp>
              <p:sp>
                <p:nvSpPr>
                  <p:cNvPr id="93206" name="Text Box 28">
                    <a:extLst>
                      <a:ext uri="{FF2B5EF4-FFF2-40B4-BE49-F238E27FC236}">
                        <a16:creationId xmlns:a16="http://schemas.microsoft.com/office/drawing/2014/main" xmlns="" id="{AA44623F-3E69-40FB-8899-FA9FBE8C9A5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14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+mn-lt"/>
                        <a:ea typeface="楷体" pitchFamily="49" charset="-122"/>
                      </a:rPr>
                      <a:t>1</a:t>
                    </a:r>
                  </a:p>
                </p:txBody>
              </p:sp>
              <p:sp>
                <p:nvSpPr>
                  <p:cNvPr id="93207" name="Text Box 29">
                    <a:extLst>
                      <a:ext uri="{FF2B5EF4-FFF2-40B4-BE49-F238E27FC236}">
                        <a16:creationId xmlns:a16="http://schemas.microsoft.com/office/drawing/2014/main" xmlns="" id="{7D6E51BC-77AC-480B-99D7-D10679EDB71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" y="288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itchFamily="49" charset="-122"/>
                      </a:rPr>
                      <a:t>2</a:t>
                    </a:r>
                  </a:p>
                </p:txBody>
              </p:sp>
              <p:sp>
                <p:nvSpPr>
                  <p:cNvPr id="93208" name="Text Box 30">
                    <a:extLst>
                      <a:ext uri="{FF2B5EF4-FFF2-40B4-BE49-F238E27FC236}">
                        <a16:creationId xmlns:a16="http://schemas.microsoft.com/office/drawing/2014/main" xmlns="" id="{BB96D5DC-DAF3-4843-9816-92FDA86591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3" y="-64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+mn-lt"/>
                        <a:ea typeface="楷体" pitchFamily="49" charset="-122"/>
                      </a:rPr>
                      <a:t>3</a:t>
                    </a:r>
                  </a:p>
                </p:txBody>
              </p:sp>
            </p:grpSp>
          </p:grpSp>
          <p:sp>
            <p:nvSpPr>
              <p:cNvPr id="93209" name="Rectangle 24">
                <a:extLst>
                  <a:ext uri="{FF2B5EF4-FFF2-40B4-BE49-F238E27FC236}">
                    <a16:creationId xmlns:a16="http://schemas.microsoft.com/office/drawing/2014/main" xmlns="" id="{9F25C52D-4B57-4CB6-801D-060022861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4" y="1399"/>
                <a:ext cx="205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itchFamily="49" charset="-122"/>
                  </a:rPr>
                  <a:t>4</a:t>
                </a:r>
              </a:p>
            </p:txBody>
          </p:sp>
          <p:sp>
            <p:nvSpPr>
              <p:cNvPr id="93210" name="Rectangle 25">
                <a:extLst>
                  <a:ext uri="{FF2B5EF4-FFF2-40B4-BE49-F238E27FC236}">
                    <a16:creationId xmlns:a16="http://schemas.microsoft.com/office/drawing/2014/main" xmlns="" id="{A525FB5A-A347-4C48-8468-8F578390E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4" y="1256"/>
                <a:ext cx="192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itchFamily="49" charset="-122"/>
                  </a:rPr>
                  <a:t>5</a:t>
                </a:r>
              </a:p>
            </p:txBody>
          </p:sp>
          <p:sp>
            <p:nvSpPr>
              <p:cNvPr id="93211" name="Rectangle 26">
                <a:extLst>
                  <a:ext uri="{FF2B5EF4-FFF2-40B4-BE49-F238E27FC236}">
                    <a16:creationId xmlns:a16="http://schemas.microsoft.com/office/drawing/2014/main" xmlns="" id="{272D0310-B0DD-4EC8-BE39-1EDC14AD5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0" y="1103"/>
                <a:ext cx="192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itchFamily="49" charset="-122"/>
                  </a:rPr>
                  <a:t>6</a:t>
                </a:r>
              </a:p>
            </p:txBody>
          </p:sp>
        </p:grpSp>
        <p:grpSp>
          <p:nvGrpSpPr>
            <p:cNvPr id="93212" name="Group 27">
              <a:extLst>
                <a:ext uri="{FF2B5EF4-FFF2-40B4-BE49-F238E27FC236}">
                  <a16:creationId xmlns:a16="http://schemas.microsoft.com/office/drawing/2014/main" xmlns="" id="{861C6DC9-DD74-4C75-9409-7140696542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0" y="1244"/>
              <a:ext cx="507" cy="480"/>
              <a:chOff x="0" y="0"/>
              <a:chExt cx="507" cy="450"/>
            </a:xfrm>
          </p:grpSpPr>
          <p:sp>
            <p:nvSpPr>
              <p:cNvPr id="93213" name="Freeform 28">
                <a:extLst>
                  <a:ext uri="{FF2B5EF4-FFF2-40B4-BE49-F238E27FC236}">
                    <a16:creationId xmlns:a16="http://schemas.microsoft.com/office/drawing/2014/main" xmlns="" id="{1B563E42-DC7C-45E2-B59C-8D1AC1322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" y="299"/>
                <a:ext cx="75" cy="85"/>
              </a:xfrm>
              <a:custGeom>
                <a:avLst/>
                <a:gdLst>
                  <a:gd name="T0" fmla="*/ 75 w 75"/>
                  <a:gd name="T1" fmla="*/ 0 h 85"/>
                  <a:gd name="T2" fmla="*/ 9 w 75"/>
                  <a:gd name="T3" fmla="*/ 13 h 85"/>
                  <a:gd name="T4" fmla="*/ 3 w 75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85">
                    <a:moveTo>
                      <a:pt x="75" y="0"/>
                    </a:moveTo>
                    <a:cubicBezTo>
                      <a:pt x="54" y="7"/>
                      <a:pt x="29" y="3"/>
                      <a:pt x="9" y="13"/>
                    </a:cubicBezTo>
                    <a:cubicBezTo>
                      <a:pt x="0" y="18"/>
                      <a:pt x="3" y="70"/>
                      <a:pt x="3" y="8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itchFamily="49" charset="-122"/>
                </a:endParaRPr>
              </a:p>
            </p:txBody>
          </p:sp>
          <p:sp>
            <p:nvSpPr>
              <p:cNvPr id="93214" name="Freeform 29">
                <a:extLst>
                  <a:ext uri="{FF2B5EF4-FFF2-40B4-BE49-F238E27FC236}">
                    <a16:creationId xmlns:a16="http://schemas.microsoft.com/office/drawing/2014/main" xmlns="" id="{BB9DFCF8-FA2E-4153-81BF-0BD4CC86F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6" cy="59"/>
              </a:xfrm>
              <a:custGeom>
                <a:avLst/>
                <a:gdLst>
                  <a:gd name="T0" fmla="*/ 26 w 26"/>
                  <a:gd name="T1" fmla="*/ 0 h 59"/>
                  <a:gd name="T2" fmla="*/ 19 w 26"/>
                  <a:gd name="T3" fmla="*/ 46 h 59"/>
                  <a:gd name="T4" fmla="*/ 0 w 26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9">
                    <a:moveTo>
                      <a:pt x="26" y="0"/>
                    </a:moveTo>
                    <a:cubicBezTo>
                      <a:pt x="24" y="15"/>
                      <a:pt x="25" y="32"/>
                      <a:pt x="19" y="46"/>
                    </a:cubicBezTo>
                    <a:cubicBezTo>
                      <a:pt x="16" y="53"/>
                      <a:pt x="0" y="59"/>
                      <a:pt x="0" y="59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itchFamily="49" charset="-122"/>
                </a:endParaRPr>
              </a:p>
            </p:txBody>
          </p:sp>
          <p:sp>
            <p:nvSpPr>
              <p:cNvPr id="93215" name="Freeform 30">
                <a:extLst>
                  <a:ext uri="{FF2B5EF4-FFF2-40B4-BE49-F238E27FC236}">
                    <a16:creationId xmlns:a16="http://schemas.microsoft.com/office/drawing/2014/main" xmlns="" id="{BFB5DE8C-7B00-4A9D-85D8-46CBCF5432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" y="359"/>
                <a:ext cx="59" cy="91"/>
              </a:xfrm>
              <a:custGeom>
                <a:avLst/>
                <a:gdLst>
                  <a:gd name="T0" fmla="*/ 59 w 59"/>
                  <a:gd name="T1" fmla="*/ 0 h 91"/>
                  <a:gd name="T2" fmla="*/ 19 w 59"/>
                  <a:gd name="T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9" h="91">
                    <a:moveTo>
                      <a:pt x="59" y="0"/>
                    </a:moveTo>
                    <a:cubicBezTo>
                      <a:pt x="0" y="11"/>
                      <a:pt x="19" y="27"/>
                      <a:pt x="19" y="91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itchFamily="49" charset="-122"/>
                </a:endParaRPr>
              </a:p>
            </p:txBody>
          </p:sp>
        </p:grpSp>
      </p:grpSp>
      <p:sp>
        <p:nvSpPr>
          <p:cNvPr id="93216" name="Text Box 9">
            <a:extLst>
              <a:ext uri="{FF2B5EF4-FFF2-40B4-BE49-F238E27FC236}">
                <a16:creationId xmlns:a16="http://schemas.microsoft.com/office/drawing/2014/main" xmlns="" id="{77C2C00B-F426-4CB8-8994-0C26E0732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446175"/>
            <a:ext cx="780442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l-GR" altLang="en-US" sz="2400" b="1" dirty="0">
                <a:latin typeface="+mn-lt"/>
                <a:ea typeface="楷体" pitchFamily="49" charset="-122"/>
              </a:rPr>
              <a:t>Δ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中,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 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，过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点作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∥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93217" name="Text Box 19">
            <a:extLst>
              <a:ext uri="{FF2B5EF4-FFF2-40B4-BE49-F238E27FC236}">
                <a16:creationId xmlns:a16="http://schemas.microsoft.com/office/drawing/2014/main" xmlns="" id="{C342E441-6BBB-4690-BD8B-D2AC91B94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399" y="1045237"/>
            <a:ext cx="6114767" cy="4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楷体" pitchFamily="49" charset="-122"/>
              </a:rPr>
              <a:t> </a:t>
            </a:r>
            <a:r>
              <a:rPr lang="el-GR" altLang="en-US" sz="2400" b="1" dirty="0">
                <a:latin typeface="+mn-lt"/>
                <a:ea typeface="楷体" pitchFamily="49" charset="-122"/>
              </a:rPr>
              <a:t>Δ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AMN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的周长=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吗？为什么？</a:t>
            </a:r>
          </a:p>
        </p:txBody>
      </p:sp>
      <p:sp>
        <p:nvSpPr>
          <p:cNvPr id="32803" name="Rectangle 35">
            <a:extLst>
              <a:ext uri="{FF2B5EF4-FFF2-40B4-BE49-F238E27FC236}">
                <a16:creationId xmlns:a16="http://schemas.microsoft.com/office/drawing/2014/main" xmlns="" id="{2BF22953-965B-47C6-B760-2C3AA598B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038" y="3596907"/>
            <a:ext cx="2628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</a:rPr>
              <a:t>∵ </a:t>
            </a:r>
            <a:r>
              <a:rPr lang="el-GR" altLang="en-US" sz="2100" b="1" dirty="0">
                <a:latin typeface="+mn-lt"/>
                <a:ea typeface="仿宋" panose="02010609060101010101" pitchFamily="49" charset="-122"/>
              </a:rPr>
              <a:t>Δ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的周长=</a:t>
            </a:r>
          </a:p>
        </p:txBody>
      </p:sp>
      <p:sp>
        <p:nvSpPr>
          <p:cNvPr id="32804" name="Rectangle 36">
            <a:extLst>
              <a:ext uri="{FF2B5EF4-FFF2-40B4-BE49-F238E27FC236}">
                <a16:creationId xmlns:a16="http://schemas.microsoft.com/office/drawing/2014/main" xmlns="" id="{2407ADAD-04A9-4633-8F31-C7F605AFF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2367" y="3592966"/>
            <a:ext cx="177805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</a:rPr>
              <a:t>AM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MN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AN</a:t>
            </a:r>
          </a:p>
        </p:txBody>
      </p:sp>
      <p:sp>
        <p:nvSpPr>
          <p:cNvPr id="32809" name="Rectangle 41">
            <a:extLst>
              <a:ext uri="{FF2B5EF4-FFF2-40B4-BE49-F238E27FC236}">
                <a16:creationId xmlns:a16="http://schemas.microsoft.com/office/drawing/2014/main" xmlns="" id="{C434117E-FD85-4249-9ADD-68DA272C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0531" y="3149185"/>
            <a:ext cx="11608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CN</a:t>
            </a:r>
          </a:p>
        </p:txBody>
      </p:sp>
      <p:grpSp>
        <p:nvGrpSpPr>
          <p:cNvPr id="81956" name="组合 2">
            <a:extLst>
              <a:ext uri="{FF2B5EF4-FFF2-40B4-BE49-F238E27FC236}">
                <a16:creationId xmlns:a16="http://schemas.microsoft.com/office/drawing/2014/main" xmlns="" id="{CCCED2C2-4584-48EA-8BE6-315EB1428810}"/>
              </a:ext>
            </a:extLst>
          </p:cNvPr>
          <p:cNvGrpSpPr>
            <a:grpSpLocks/>
          </p:cNvGrpSpPr>
          <p:nvPr/>
        </p:nvGrpSpPr>
        <p:grpSpPr bwMode="auto">
          <a:xfrm>
            <a:off x="3895726" y="4050206"/>
            <a:ext cx="2487295" cy="415795"/>
            <a:chOff x="6735" y="6390"/>
            <a:chExt cx="3917" cy="655"/>
          </a:xfrm>
        </p:grpSpPr>
        <p:sp>
          <p:nvSpPr>
            <p:cNvPr id="93222" name="Rectangle 37">
              <a:extLst>
                <a:ext uri="{FF2B5EF4-FFF2-40B4-BE49-F238E27FC236}">
                  <a16:creationId xmlns:a16="http://schemas.microsoft.com/office/drawing/2014/main" xmlns="" id="{BCE7958B-515F-4DB5-AFFD-35C0D002B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5" y="6390"/>
              <a:ext cx="3020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= 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AM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BM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CN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93226" name="Rectangle 43">
              <a:extLst>
                <a:ext uri="{FF2B5EF4-FFF2-40B4-BE49-F238E27FC236}">
                  <a16:creationId xmlns:a16="http://schemas.microsoft.com/office/drawing/2014/main" xmlns="" id="{A440A0C9-B853-4C9C-A797-806DE41D3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8" y="6390"/>
              <a:ext cx="1144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AN</a:t>
              </a:r>
            </a:p>
          </p:txBody>
        </p:sp>
      </p:grpSp>
      <p:grpSp>
        <p:nvGrpSpPr>
          <p:cNvPr id="81962" name="组合 3">
            <a:extLst>
              <a:ext uri="{FF2B5EF4-FFF2-40B4-BE49-F238E27FC236}">
                <a16:creationId xmlns:a16="http://schemas.microsoft.com/office/drawing/2014/main" xmlns="" id="{0E0F24BB-7896-4312-B565-753320338F39}"/>
              </a:ext>
            </a:extLst>
          </p:cNvPr>
          <p:cNvGrpSpPr>
            <a:grpSpLocks/>
          </p:cNvGrpSpPr>
          <p:nvPr/>
        </p:nvGrpSpPr>
        <p:grpSpPr bwMode="auto">
          <a:xfrm>
            <a:off x="3895726" y="4422775"/>
            <a:ext cx="1383333" cy="415290"/>
            <a:chOff x="6750" y="7110"/>
            <a:chExt cx="2179" cy="654"/>
          </a:xfrm>
        </p:grpSpPr>
        <p:sp>
          <p:nvSpPr>
            <p:cNvPr id="93228" name="Rectangle 40">
              <a:extLst>
                <a:ext uri="{FF2B5EF4-FFF2-40B4-BE49-F238E27FC236}">
                  <a16:creationId xmlns:a16="http://schemas.microsoft.com/office/drawing/2014/main" xmlns="" id="{B03F77C4-7399-4B5F-BA7C-186F247EE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0" y="7110"/>
              <a:ext cx="1122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AB</a:t>
              </a:r>
            </a:p>
          </p:txBody>
        </p:sp>
        <p:sp>
          <p:nvSpPr>
            <p:cNvPr id="93229" name="Rectangle 44">
              <a:extLst>
                <a:ext uri="{FF2B5EF4-FFF2-40B4-BE49-F238E27FC236}">
                  <a16:creationId xmlns:a16="http://schemas.microsoft.com/office/drawing/2014/main" xmlns="" id="{4698E213-0D31-411D-AB6B-BE063CE32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0" y="7110"/>
              <a:ext cx="1099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AC</a:t>
              </a:r>
            </a:p>
          </p:txBody>
        </p:sp>
      </p:grpSp>
      <p:sp>
        <p:nvSpPr>
          <p:cNvPr id="93231" name="Rectangle 37">
            <a:extLst>
              <a:ext uri="{FF2B5EF4-FFF2-40B4-BE49-F238E27FC236}">
                <a16:creationId xmlns:a16="http://schemas.microsoft.com/office/drawing/2014/main" xmlns="" id="{4C1EDA6E-79AC-4F3A-8DA0-76405FC4C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4440" y="1601549"/>
            <a:ext cx="5188139" cy="125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 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2=∠3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同理得：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ON=CN</a:t>
            </a:r>
          </a:p>
        </p:txBody>
      </p:sp>
      <p:sp>
        <p:nvSpPr>
          <p:cNvPr id="93232" name="Rectangle 38">
            <a:extLst>
              <a:ext uri="{FF2B5EF4-FFF2-40B4-BE49-F238E27FC236}">
                <a16:creationId xmlns:a16="http://schemas.microsoft.com/office/drawing/2014/main" xmlns="" id="{65AE0C99-78C9-4275-B81D-93C27545B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5257" y="1569792"/>
            <a:ext cx="2514076" cy="41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+mn-lt"/>
              </a:rPr>
              <a:t>  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>
                <a:latin typeface="+mn-lt"/>
              </a:rPr>
              <a:t> 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756496" y="2760667"/>
            <a:ext cx="2894997" cy="426809"/>
            <a:chOff x="3756496" y="2760667"/>
            <a:chExt cx="2894997" cy="426809"/>
          </a:xfrm>
        </p:grpSpPr>
        <p:sp>
          <p:nvSpPr>
            <p:cNvPr id="93233" name="Text Box 39">
              <a:extLst>
                <a:ext uri="{FF2B5EF4-FFF2-40B4-BE49-F238E27FC236}">
                  <a16:creationId xmlns:a16="http://schemas.microsoft.com/office/drawing/2014/main" xmlns="" id="{C9534BD5-B91C-4353-AE87-AF0C0C774E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6496" y="2772099"/>
              <a:ext cx="2894997" cy="415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 b="1" dirty="0">
                  <a:latin typeface="+mn-lt"/>
                </a:rPr>
                <a:t>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MN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</a:t>
              </a:r>
            </a:p>
          </p:txBody>
        </p:sp>
        <p:sp>
          <p:nvSpPr>
            <p:cNvPr id="93234" name="Rectangle 41">
              <a:extLst>
                <a:ext uri="{FF2B5EF4-FFF2-40B4-BE49-F238E27FC236}">
                  <a16:creationId xmlns:a16="http://schemas.microsoft.com/office/drawing/2014/main" xmlns="" id="{952230C3-94C5-48A9-82A3-BE90C87D7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074" y="2760667"/>
              <a:ext cx="1159268" cy="415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OM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ON</a:t>
              </a:r>
            </a:p>
          </p:txBody>
        </p:sp>
      </p:grp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3" y="53438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5"/>
          <p:cNvGrpSpPr>
            <a:grpSpLocks/>
          </p:cNvGrpSpPr>
          <p:nvPr/>
        </p:nvGrpSpPr>
        <p:grpSpPr bwMode="auto">
          <a:xfrm>
            <a:off x="1228" y="-51828"/>
            <a:ext cx="2006600" cy="477838"/>
            <a:chOff x="248" y="58"/>
            <a:chExt cx="3160" cy="752"/>
          </a:xfrm>
        </p:grpSpPr>
        <p:sp>
          <p:nvSpPr>
            <p:cNvPr id="63" name="文本框 15"/>
            <p:cNvSpPr txBox="1">
              <a:spLocks noChangeArrowheads="1"/>
            </p:cNvSpPr>
            <p:nvPr/>
          </p:nvSpPr>
          <p:spPr bwMode="auto">
            <a:xfrm>
              <a:off x="1036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64" name="组合 2"/>
            <p:cNvGrpSpPr>
              <a:grpSpLocks/>
            </p:cNvGrpSpPr>
            <p:nvPr/>
          </p:nvGrpSpPr>
          <p:grpSpPr bwMode="auto">
            <a:xfrm>
              <a:off x="248" y="199"/>
              <a:ext cx="3160" cy="578"/>
              <a:chOff x="248" y="199"/>
              <a:chExt cx="3160" cy="578"/>
            </a:xfrm>
          </p:grpSpPr>
          <p:cxnSp>
            <p:nvCxnSpPr>
              <p:cNvPr id="6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 74"/>
              <p:cNvSpPr>
                <a:spLocks noChangeAspect="1" noEditPoints="1"/>
              </p:cNvSpPr>
              <p:nvPr/>
            </p:nvSpPr>
            <p:spPr bwMode="auto">
              <a:xfrm>
                <a:off x="416" y="19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9760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1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1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1" grpId="0"/>
      <p:bldP spid="32803" grpId="0"/>
      <p:bldP spid="32804" grpId="0"/>
      <p:bldP spid="3280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51" y="2220407"/>
            <a:ext cx="2353056" cy="2017776"/>
          </a:xfrm>
          <a:prstGeom prst="rect">
            <a:avLst/>
          </a:prstGeom>
        </p:spPr>
      </p:pic>
      <p:sp>
        <p:nvSpPr>
          <p:cNvPr id="83969" name="TextBox 2">
            <a:extLst>
              <a:ext uri="{FF2B5EF4-FFF2-40B4-BE49-F238E27FC236}">
                <a16:creationId xmlns:a16="http://schemas.microsoft.com/office/drawing/2014/main" xmlns="" id="{B3E2131E-E528-4604-8A09-B7224092B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18" y="971798"/>
            <a:ext cx="87757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Rt△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ACB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=90°，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平分∠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交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，则下列结论一定成立的是（　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　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）</a:t>
            </a: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 smtClean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C．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	D．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EC</a:t>
            </a:r>
          </a:p>
        </p:txBody>
      </p:sp>
      <p:grpSp>
        <p:nvGrpSpPr>
          <p:cNvPr id="95234" name="组合 3">
            <a:extLst>
              <a:ext uri="{FF2B5EF4-FFF2-40B4-BE49-F238E27FC236}">
                <a16:creationId xmlns:a16="http://schemas.microsoft.com/office/drawing/2014/main" xmlns="" id="{F6082C0D-7703-4168-8E2C-A29762A091C2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95235" name="组合 2">
              <a:extLst>
                <a:ext uri="{FF2B5EF4-FFF2-40B4-BE49-F238E27FC236}">
                  <a16:creationId xmlns:a16="http://schemas.microsoft.com/office/drawing/2014/main" xmlns="" id="{4526101E-9060-4F25-89A0-A472641835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434DCD8-A3D8-45E6-90BD-494A7060E63F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90878344-BCA6-4DFF-A7C9-7A68A1F72F2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181AFFE8-7185-4958-B6BE-5E62ECE13D41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80629B1E-7ED2-4C58-AF3C-C155AEF1C279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5240" name="矩形 1">
              <a:extLst>
                <a:ext uri="{FF2B5EF4-FFF2-40B4-BE49-F238E27FC236}">
                  <a16:creationId xmlns:a16="http://schemas.microsoft.com/office/drawing/2014/main" xmlns="" id="{976929C9-83BD-4BFE-8F6C-F2253DB6E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83982" name="文本框 6">
            <a:extLst>
              <a:ext uri="{FF2B5EF4-FFF2-40B4-BE49-F238E27FC236}">
                <a16:creationId xmlns:a16="http://schemas.microsoft.com/office/drawing/2014/main" xmlns="" id="{1579F90B-A854-4C00-B75A-688FDCE84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211" y="2415685"/>
            <a:ext cx="7453313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ACB</a:t>
            </a:r>
            <a:r>
              <a:rPr lang="zh-CN" altLang="en-US" sz="2000" b="1" dirty="0">
                <a:latin typeface="+mn-lt"/>
              </a:rPr>
              <a:t>=90°，</a:t>
            </a:r>
            <a:r>
              <a:rPr lang="zh-CN" altLang="en-US" sz="2000" b="1" i="1" dirty="0">
                <a:latin typeface="+mn-lt"/>
              </a:rPr>
              <a:t>CD</a:t>
            </a:r>
            <a:r>
              <a:rPr lang="zh-CN" altLang="en-US" sz="2000" b="1" dirty="0">
                <a:latin typeface="+mn-lt"/>
              </a:rPr>
              <a:t>⊥</a:t>
            </a:r>
            <a:r>
              <a:rPr lang="zh-CN" altLang="en-US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=90°，∠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=90°，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r>
              <a:rPr lang="zh-CN" altLang="en-US" sz="2000" b="1" dirty="0">
                <a:latin typeface="+mn-lt"/>
              </a:rPr>
              <a:t>∵</a:t>
            </a:r>
            <a:r>
              <a:rPr lang="zh-CN" altLang="en-US" sz="2000" b="1" i="1" dirty="0">
                <a:latin typeface="+mn-lt"/>
              </a:rPr>
              <a:t>CE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000" b="1" dirty="0">
                <a:latin typeface="+mn-lt"/>
              </a:rPr>
              <a:t>∠</a:t>
            </a:r>
            <a:r>
              <a:rPr lang="zh-CN" altLang="en-US" sz="2000" b="1" i="1" dirty="0">
                <a:latin typeface="+mn-lt"/>
              </a:rPr>
              <a:t>ACD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BEC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ACE</a:t>
            </a:r>
            <a:r>
              <a:rPr lang="zh-CN" altLang="en-US" sz="2000" b="1" dirty="0">
                <a:latin typeface="+mn-lt"/>
              </a:rPr>
              <a:t>，∠</a:t>
            </a:r>
            <a:r>
              <a:rPr lang="zh-CN" altLang="en-US" sz="2000" b="1" i="1" dirty="0">
                <a:latin typeface="+mn-lt"/>
              </a:rPr>
              <a:t>BCE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BCD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DCE</a:t>
            </a:r>
            <a:r>
              <a:rPr lang="zh-CN" altLang="en-US" sz="2000" b="1" dirty="0">
                <a:latin typeface="+mn-lt"/>
              </a:rPr>
              <a:t>，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517C1C1-BADF-4898-BE5F-7355E0923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3700" y="1451929"/>
            <a:ext cx="447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1228" y="-51828"/>
            <a:ext cx="2006600" cy="477838"/>
            <a:chOff x="248" y="58"/>
            <a:chExt cx="3160" cy="752"/>
          </a:xfrm>
        </p:grpSpPr>
        <p:sp>
          <p:nvSpPr>
            <p:cNvPr id="22" name="文本框 15"/>
            <p:cNvSpPr txBox="1">
              <a:spLocks noChangeArrowheads="1"/>
            </p:cNvSpPr>
            <p:nvPr/>
          </p:nvSpPr>
          <p:spPr bwMode="auto">
            <a:xfrm>
              <a:off x="1036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3" name="组合 2"/>
            <p:cNvGrpSpPr>
              <a:grpSpLocks/>
            </p:cNvGrpSpPr>
            <p:nvPr/>
          </p:nvGrpSpPr>
          <p:grpSpPr bwMode="auto">
            <a:xfrm>
              <a:off x="248" y="199"/>
              <a:ext cx="3160" cy="578"/>
              <a:chOff x="248" y="199"/>
              <a:chExt cx="3160" cy="578"/>
            </a:xfrm>
          </p:grpSpPr>
          <p:cxnSp>
            <p:nvCxnSpPr>
              <p:cNvPr id="2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416" y="19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25899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3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2" grpId="0" build="p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99">
            <a:extLst>
              <a:ext uri="{FF2B5EF4-FFF2-40B4-BE49-F238E27FC236}">
                <a16:creationId xmlns:a16="http://schemas.microsoft.com/office/drawing/2014/main" xmlns="" id="{81B1E169-2108-4C66-B308-7A39A31D8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932" y="828675"/>
            <a:ext cx="878314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36°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的角平分线，则图中的等腰三角形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有（       ）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　</a:t>
            </a:r>
            <a:endParaRPr lang="en-US" altLang="zh-CN" sz="2400" b="1" dirty="0">
              <a:latin typeface="+mn-lt"/>
              <a:ea typeface="楷体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</a:t>
            </a:r>
          </a:p>
        </p:txBody>
      </p:sp>
      <p:sp>
        <p:nvSpPr>
          <p:cNvPr id="96259" name="文本占位符 11265">
            <a:extLst>
              <a:ext uri="{FF2B5EF4-FFF2-40B4-BE49-F238E27FC236}">
                <a16:creationId xmlns:a16="http://schemas.microsoft.com/office/drawing/2014/main" xmlns="" id="{850107AA-392B-4CCB-AFAF-92C1E649D2F0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227330" y="2574925"/>
            <a:ext cx="7204841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一个三角形的一个外角为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，且它恰好等于一个不相邻的内角的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倍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这个三角形是（       ）</a:t>
            </a: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．钝角三角形   　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．直角三角形     　</a:t>
            </a: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．等腰三角形    　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．等边三角形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D01C282-2EF8-4B43-9B3A-F613A6253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9905" y="3188494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3B25142-C159-41FF-AA54-16BC4AAD4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5244" y="15509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grpSp>
        <p:nvGrpSpPr>
          <p:cNvPr id="96267" name="组合 7">
            <a:extLst>
              <a:ext uri="{FF2B5EF4-FFF2-40B4-BE49-F238E27FC236}">
                <a16:creationId xmlns:a16="http://schemas.microsoft.com/office/drawing/2014/main" xmlns="" id="{EFD68ACC-04CE-4E12-99F8-9ADE9AAF5DD4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19100"/>
            <a:ext cx="2480310" cy="492828"/>
            <a:chOff x="5083" y="1100"/>
            <a:chExt cx="3905" cy="778"/>
          </a:xfrm>
        </p:grpSpPr>
        <p:grpSp>
          <p:nvGrpSpPr>
            <p:cNvPr id="96268" name="组合 1">
              <a:extLst>
                <a:ext uri="{FF2B5EF4-FFF2-40B4-BE49-F238E27FC236}">
                  <a16:creationId xmlns:a16="http://schemas.microsoft.com/office/drawing/2014/main" xmlns="" id="{E6044975-0E20-43DA-A698-063EB192CA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F97E2F80-9488-418F-B25D-059E57BF3B2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71FD2EFC-35CA-4508-8165-02EEE46373B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513CB668-1C5D-400F-8C97-D07C58AA01EB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299A2C65-A3D4-4B37-A770-08211BF8D6B7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1A0B4BE4-BB71-441A-A32D-AE17333152A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6274" name="TextBox 15">
              <a:extLst>
                <a:ext uri="{FF2B5EF4-FFF2-40B4-BE49-F238E27FC236}">
                  <a16:creationId xmlns:a16="http://schemas.microsoft.com/office/drawing/2014/main" xmlns="" id="{F7378ACF-6EA5-4190-810F-69D05847AC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285" y="2207038"/>
            <a:ext cx="1652016" cy="1962912"/>
          </a:xfrm>
          <a:prstGeom prst="rect">
            <a:avLst/>
          </a:prstGeom>
        </p:spPr>
      </p:pic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2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19892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1" name="文本框 2">
            <a:extLst>
              <a:ext uri="{FF2B5EF4-FFF2-40B4-BE49-F238E27FC236}">
                <a16:creationId xmlns:a16="http://schemas.microsoft.com/office/drawing/2014/main" xmlns="" id="{F08C8AAD-2637-4212-B296-B162CB4A28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7" y="1017015"/>
            <a:ext cx="86213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相交于点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，∠1=50°，点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上，直线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上存在点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，使以点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为顶点的三角形是等腰三角形，这样的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点有（　　）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A．1个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B．2个      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C．3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D．4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6194209-2C7A-4754-8770-C1C0E17E1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5561" y="2160015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34" name="组合 10">
            <a:extLst>
              <a:ext uri="{FF2B5EF4-FFF2-40B4-BE49-F238E27FC236}">
                <a16:creationId xmlns:a16="http://schemas.microsoft.com/office/drawing/2014/main" xmlns="" id="{57D3256A-0BA0-461F-A4F8-40A0E4588163}"/>
              </a:ext>
            </a:extLst>
          </p:cNvPr>
          <p:cNvGrpSpPr>
            <a:grpSpLocks/>
          </p:cNvGrpSpPr>
          <p:nvPr/>
        </p:nvGrpSpPr>
        <p:grpSpPr bwMode="auto">
          <a:xfrm>
            <a:off x="5057776" y="2691036"/>
            <a:ext cx="3040063" cy="1890713"/>
            <a:chOff x="5582" y="4230"/>
            <a:chExt cx="6381" cy="3969"/>
          </a:xfrm>
        </p:grpSpPr>
        <p:grpSp>
          <p:nvGrpSpPr>
            <p:cNvPr id="35" name="组合 8">
              <a:extLst>
                <a:ext uri="{FF2B5EF4-FFF2-40B4-BE49-F238E27FC236}">
                  <a16:creationId xmlns:a16="http://schemas.microsoft.com/office/drawing/2014/main" xmlns="" id="{AB95A151-39F3-43A6-98A4-53F53CE447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2" y="4230"/>
              <a:ext cx="6381" cy="3969"/>
              <a:chOff x="5582" y="4230"/>
              <a:chExt cx="6381" cy="3969"/>
            </a:xfrm>
          </p:grpSpPr>
          <p:grpSp>
            <p:nvGrpSpPr>
              <p:cNvPr id="37" name="组合 6">
                <a:extLst>
                  <a:ext uri="{FF2B5EF4-FFF2-40B4-BE49-F238E27FC236}">
                    <a16:creationId xmlns:a16="http://schemas.microsoft.com/office/drawing/2014/main" xmlns="" id="{627F86FD-71F7-4CB1-8E38-E6897EC664E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82" y="4230"/>
                <a:ext cx="6381" cy="3969"/>
                <a:chOff x="5582" y="4230"/>
                <a:chExt cx="6381" cy="3969"/>
              </a:xfrm>
            </p:grpSpPr>
            <p:cxnSp>
              <p:nvCxnSpPr>
                <p:cNvPr id="39" name="直接连接符 4">
                  <a:extLst>
                    <a:ext uri="{FF2B5EF4-FFF2-40B4-BE49-F238E27FC236}">
                      <a16:creationId xmlns:a16="http://schemas.microsoft.com/office/drawing/2014/main" xmlns="" id="{902B8528-5383-4C56-B920-2054A7DE2BE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5582" y="4230"/>
                  <a:ext cx="5103" cy="396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0" name="直接连接符 3">
                  <a:extLst>
                    <a:ext uri="{FF2B5EF4-FFF2-40B4-BE49-F238E27FC236}">
                      <a16:creationId xmlns:a16="http://schemas.microsoft.com/office/drawing/2014/main" xmlns="" id="{6BF91012-CCC1-4887-9BB8-8CFCB346B37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6095" y="6804"/>
                  <a:ext cx="5868" cy="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8" name="弧形 7">
                <a:extLst>
                  <a:ext uri="{FF2B5EF4-FFF2-40B4-BE49-F238E27FC236}">
                    <a16:creationId xmlns:a16="http://schemas.microsoft.com/office/drawing/2014/main" xmlns="" id="{374A347F-9D3A-4766-8B7F-066BFB6DE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93" y="6176"/>
                <a:ext cx="454" cy="1247"/>
              </a:xfrm>
              <a:custGeom>
                <a:avLst/>
                <a:gdLst>
                  <a:gd name="T0" fmla="*/ 395 w 454"/>
                  <a:gd name="T1" fmla="*/ 206 h 1247"/>
                  <a:gd name="T2" fmla="*/ 453 w 454"/>
                  <a:gd name="T3" fmla="*/ 623 h 1247"/>
                  <a:gd name="T4" fmla="*/ 227 w 454"/>
                  <a:gd name="T5" fmla="*/ 623 h 1247"/>
                  <a:gd name="T6" fmla="*/ 395 w 454"/>
                  <a:gd name="T7" fmla="*/ 206 h 1247"/>
                  <a:gd name="T8" fmla="*/ 453 w 454"/>
                  <a:gd name="T9" fmla="*/ 623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1247" stroke="0">
                    <a:moveTo>
                      <a:pt x="395" y="206"/>
                    </a:moveTo>
                    <a:cubicBezTo>
                      <a:pt x="431" y="317"/>
                      <a:pt x="453" y="463"/>
                      <a:pt x="453" y="623"/>
                    </a:cubicBezTo>
                    <a:lnTo>
                      <a:pt x="227" y="623"/>
                    </a:lnTo>
                    <a:close/>
                  </a:path>
                  <a:path w="454" h="1247" fill="none">
                    <a:moveTo>
                      <a:pt x="395" y="206"/>
                    </a:moveTo>
                    <a:cubicBezTo>
                      <a:pt x="431" y="317"/>
                      <a:pt x="453" y="463"/>
                      <a:pt x="453" y="623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</p:grpSp>
        <p:sp>
          <p:nvSpPr>
            <p:cNvPr id="36" name="文本框 9">
              <a:extLst>
                <a:ext uri="{FF2B5EF4-FFF2-40B4-BE49-F238E27FC236}">
                  <a16:creationId xmlns:a16="http://schemas.microsoft.com/office/drawing/2014/main" xmlns="" id="{B7E84821-7CA3-4A39-98DF-656E8116B9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8" y="6213"/>
              <a:ext cx="12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7AAB8E3C-D044-4EF1-BF94-BA058A7FB95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323014" y="3551461"/>
            <a:ext cx="482600" cy="3825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流程图: 联系 41">
            <a:extLst>
              <a:ext uri="{FF2B5EF4-FFF2-40B4-BE49-F238E27FC236}">
                <a16:creationId xmlns:a16="http://schemas.microsoft.com/office/drawing/2014/main" xmlns="" id="{22E5EDF2-E00B-462D-A3AE-12DB23A50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4" y="354987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 i="1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2DB8EDC1-8C5E-4C95-8645-270EEBDF2D6E}"/>
              </a:ext>
            </a:extLst>
          </p:cNvPr>
          <p:cNvCxnSpPr>
            <a:cxnSpLocks noChangeShapeType="1"/>
            <a:endCxn id="50" idx="3"/>
          </p:cNvCxnSpPr>
          <p:nvPr/>
        </p:nvCxnSpPr>
        <p:spPr bwMode="auto">
          <a:xfrm flipH="1">
            <a:off x="5240339" y="3934049"/>
            <a:ext cx="1525587" cy="51117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文本框 5">
            <a:extLst>
              <a:ext uri="{FF2B5EF4-FFF2-40B4-BE49-F238E27FC236}">
                <a16:creationId xmlns:a16="http://schemas.microsoft.com/office/drawing/2014/main" xmlns="" id="{2E487D11-3BE4-4A41-8CE9-627918248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76" y="3899124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i="1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45" name="文本框 11">
            <a:extLst>
              <a:ext uri="{FF2B5EF4-FFF2-40B4-BE49-F238E27FC236}">
                <a16:creationId xmlns:a16="http://schemas.microsoft.com/office/drawing/2014/main" xmlns="" id="{8C4E14E6-15A0-446F-954A-1FAA35D38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4964" y="3822924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46" name="文本框 12">
            <a:extLst>
              <a:ext uri="{FF2B5EF4-FFF2-40B4-BE49-F238E27FC236}">
                <a16:creationId xmlns:a16="http://schemas.microsoft.com/office/drawing/2014/main" xmlns="" id="{F1F9AF9B-959F-4B6F-9D8C-A1487DAAD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9" y="2651349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47" name="流程图: 联系 14">
            <a:extLst>
              <a:ext uri="{FF2B5EF4-FFF2-40B4-BE49-F238E27FC236}">
                <a16:creationId xmlns:a16="http://schemas.microsoft.com/office/drawing/2014/main" xmlns="" id="{75E733BB-822F-4057-86D4-037504C93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8464" y="3903886"/>
            <a:ext cx="57150" cy="5715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48" name="文本框 15">
            <a:extLst>
              <a:ext uri="{FF2B5EF4-FFF2-40B4-BE49-F238E27FC236}">
                <a16:creationId xmlns:a16="http://schemas.microsoft.com/office/drawing/2014/main" xmlns="" id="{EA0AA1FD-634B-4F04-BF22-6C2BCB25E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9114" y="3903886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49" name="流程图: 联系 48">
            <a:extLst>
              <a:ext uri="{FF2B5EF4-FFF2-40B4-BE49-F238E27FC236}">
                <a16:creationId xmlns:a16="http://schemas.microsoft.com/office/drawing/2014/main" xmlns="" id="{DBAB6F73-288D-44E5-B9C4-44CFA8B7C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7814" y="331492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50" name="流程图: 联系 49">
            <a:extLst>
              <a:ext uri="{FF2B5EF4-FFF2-40B4-BE49-F238E27FC236}">
                <a16:creationId xmlns:a16="http://schemas.microsoft.com/office/drawing/2014/main" xmlns="" id="{85320781-163D-41E1-B2A0-0FC754BD2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0814" y="4396011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51" name="流程图: 联系 50">
            <a:extLst>
              <a:ext uri="{FF2B5EF4-FFF2-40B4-BE49-F238E27FC236}">
                <a16:creationId xmlns:a16="http://schemas.microsoft.com/office/drawing/2014/main" xmlns="" id="{26AE8771-CFB4-4683-987A-DAD058BC7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1826" y="304187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 i="1"/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D9285E24-A701-4F96-8040-8A1A92FBAC3D}"/>
              </a:ext>
            </a:extLst>
          </p:cNvPr>
          <p:cNvCxnSpPr>
            <a:cxnSpLocks noChangeShapeType="1"/>
            <a:endCxn id="50" idx="3"/>
          </p:cNvCxnSpPr>
          <p:nvPr/>
        </p:nvCxnSpPr>
        <p:spPr bwMode="auto">
          <a:xfrm flipH="1" flipV="1">
            <a:off x="6657976" y="3338736"/>
            <a:ext cx="128588" cy="5826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98338950-BC36-4A7B-B942-3B619106013D}"/>
              </a:ext>
            </a:extLst>
          </p:cNvPr>
          <p:cNvCxnSpPr>
            <a:cxnSpLocks noChangeShapeType="1"/>
            <a:endCxn id="49" idx="7"/>
          </p:cNvCxnSpPr>
          <p:nvPr/>
        </p:nvCxnSpPr>
        <p:spPr bwMode="auto">
          <a:xfrm flipV="1">
            <a:off x="6765926" y="3068861"/>
            <a:ext cx="271463" cy="8651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4" name="组合 7">
            <a:extLst>
              <a:ext uri="{FF2B5EF4-FFF2-40B4-BE49-F238E27FC236}">
                <a16:creationId xmlns:a16="http://schemas.microsoft.com/office/drawing/2014/main" xmlns="" id="{EFD68ACC-04CE-4E12-99F8-9ADE9AAF5DD4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19100"/>
            <a:ext cx="2480310" cy="492828"/>
            <a:chOff x="5083" y="1100"/>
            <a:chExt cx="3905" cy="778"/>
          </a:xfrm>
        </p:grpSpPr>
        <p:grpSp>
          <p:nvGrpSpPr>
            <p:cNvPr id="55" name="组合 1">
              <a:extLst>
                <a:ext uri="{FF2B5EF4-FFF2-40B4-BE49-F238E27FC236}">
                  <a16:creationId xmlns:a16="http://schemas.microsoft.com/office/drawing/2014/main" xmlns="" id="{E6044975-0E20-43DA-A698-063EB192CA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57" name="缺角矩形 56">
                <a:extLst>
                  <a:ext uri="{FF2B5EF4-FFF2-40B4-BE49-F238E27FC236}">
                    <a16:creationId xmlns:a16="http://schemas.microsoft.com/office/drawing/2014/main" xmlns="" id="{F97E2F80-9488-418F-B25D-059E57BF3B2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8" name="缺角矩形 57">
                <a:extLst>
                  <a:ext uri="{FF2B5EF4-FFF2-40B4-BE49-F238E27FC236}">
                    <a16:creationId xmlns:a16="http://schemas.microsoft.com/office/drawing/2014/main" xmlns="" id="{71FD2EFC-35CA-4508-8165-02EEE46373B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9" name="缺角矩形 58">
                <a:extLst>
                  <a:ext uri="{FF2B5EF4-FFF2-40B4-BE49-F238E27FC236}">
                    <a16:creationId xmlns:a16="http://schemas.microsoft.com/office/drawing/2014/main" xmlns="" id="{513CB668-1C5D-400F-8C97-D07C58AA01EB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0" name="缺角矩形 59">
                <a:extLst>
                  <a:ext uri="{FF2B5EF4-FFF2-40B4-BE49-F238E27FC236}">
                    <a16:creationId xmlns:a16="http://schemas.microsoft.com/office/drawing/2014/main" xmlns="" id="{299A2C65-A3D4-4B37-A770-08211BF8D6B7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1" name="缺角矩形 60">
                <a:extLst>
                  <a:ext uri="{FF2B5EF4-FFF2-40B4-BE49-F238E27FC236}">
                    <a16:creationId xmlns:a16="http://schemas.microsoft.com/office/drawing/2014/main" xmlns="" id="{1A0B4BE4-BB71-441A-A32D-AE17333152A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56" name="TextBox 15">
              <a:extLst>
                <a:ext uri="{FF2B5EF4-FFF2-40B4-BE49-F238E27FC236}">
                  <a16:creationId xmlns:a16="http://schemas.microsoft.com/office/drawing/2014/main" xmlns="" id="{F7378ACF-6EA5-4190-810F-69D05847AC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63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64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65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46405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5">
            <a:extLst>
              <a:ext uri="{FF2B5EF4-FFF2-40B4-BE49-F238E27FC236}">
                <a16:creationId xmlns:a16="http://schemas.microsoft.com/office/drawing/2014/main" xmlns="" id="{44742097-E007-4F54-B8CD-66533F966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838825"/>
            <a:ext cx="85820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如图，已知∠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=36°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DBC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=36°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=72°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，则∠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DBC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=_____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BDC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=_____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，图中的等腰三角形有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_______________________.</a:t>
            </a: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xmlns="" id="{3EA164CE-8058-4166-B82B-55A8E71FC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3669" y="940216"/>
            <a:ext cx="91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xmlns="" id="{BD5414CB-A761-4C6E-9588-AAC14A84D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693" y="1383128"/>
            <a:ext cx="9175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72°</a:t>
            </a:r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xmlns="" id="{885FD030-BF8D-4E2D-BCA0-A3A754259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5206" y="1356141"/>
            <a:ext cx="11313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xmlns="" id="{560646F5-1509-45B3-8B8B-F9BE39657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169" y="1356141"/>
            <a:ext cx="126098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DBA</a:t>
            </a:r>
            <a:r>
              <a:rPr lang="zh-CN" altLang="en-US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xmlns="" id="{1EA79E24-9306-4E11-8B6F-E7612A69B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8144" y="1354553"/>
            <a:ext cx="1196181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</a:p>
        </p:txBody>
      </p:sp>
      <p:sp>
        <p:nvSpPr>
          <p:cNvPr id="98318" name="Rectangle 3">
            <a:extLst>
              <a:ext uri="{FF2B5EF4-FFF2-40B4-BE49-F238E27FC236}">
                <a16:creationId xmlns:a16="http://schemas.microsoft.com/office/drawing/2014/main" xmlns="" id="{B597444E-C7D9-4C62-9B40-289DEA84F2DB}"/>
              </a:ext>
            </a:extLst>
          </p:cNvPr>
          <p:cNvSpPr>
            <a:spLocks noGrp="1" noRot="1" noChangeArrowheads="1"/>
          </p:cNvSpPr>
          <p:nvPr/>
        </p:nvSpPr>
        <p:spPr bwMode="auto">
          <a:xfrm>
            <a:off x="297815" y="3620125"/>
            <a:ext cx="828421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>
            <a:lvl1pPr marL="257175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如图，在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中，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和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ACB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的平分线交于点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，过点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作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MN∥BC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交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，交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，若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BM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CN</a:t>
            </a:r>
            <a:r>
              <a:rPr lang="zh-CN" altLang="en-US" sz="2100" b="1" i="1" dirty="0">
                <a:latin typeface="+mn-lt"/>
                <a:ea typeface="楷体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9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，则线段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的长为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_____.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0D49ED56-EE33-448E-9A2A-ABF27E364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68" y="4518650"/>
            <a:ext cx="9175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</a:p>
        </p:txBody>
      </p:sp>
      <p:sp>
        <p:nvSpPr>
          <p:cNvPr id="98322" name="文本框 5">
            <a:extLst>
              <a:ext uri="{FF2B5EF4-FFF2-40B4-BE49-F238E27FC236}">
                <a16:creationId xmlns:a16="http://schemas.microsoft.com/office/drawing/2014/main" xmlns="" id="{47F84D37-CE67-4D0F-8F6F-DF107A6DE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0863" y="3072438"/>
            <a:ext cx="11272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第</a:t>
            </a:r>
            <a:r>
              <a:rPr lang="en-US" altLang="zh-CN" sz="2100" b="1" dirty="0">
                <a:solidFill>
                  <a:srgbClr val="0000FF"/>
                </a:solidFill>
                <a:latin typeface="宋体" pitchFamily="2" charset="-122"/>
              </a:rPr>
              <a:t>5</a:t>
            </a: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题图</a:t>
            </a:r>
          </a:p>
        </p:txBody>
      </p:sp>
      <p:grpSp>
        <p:nvGrpSpPr>
          <p:cNvPr id="35" name="组合 47">
            <a:extLst>
              <a:ext uri="{FF2B5EF4-FFF2-40B4-BE49-F238E27FC236}">
                <a16:creationId xmlns:a16="http://schemas.microsoft.com/office/drawing/2014/main" xmlns="" id="{256EE60D-B57F-4186-AAE9-712E5B44B325}"/>
              </a:ext>
            </a:extLst>
          </p:cNvPr>
          <p:cNvGrpSpPr>
            <a:grpSpLocks/>
          </p:cNvGrpSpPr>
          <p:nvPr/>
        </p:nvGrpSpPr>
        <p:grpSpPr bwMode="auto">
          <a:xfrm>
            <a:off x="1343318" y="1692690"/>
            <a:ext cx="1060450" cy="1931988"/>
            <a:chOff x="6530730" y="3158392"/>
            <a:chExt cx="2422247" cy="3715599"/>
          </a:xfrm>
        </p:grpSpPr>
        <p:sp>
          <p:nvSpPr>
            <p:cNvPr id="36" name="任意多边形 33">
              <a:extLst>
                <a:ext uri="{FF2B5EF4-FFF2-40B4-BE49-F238E27FC236}">
                  <a16:creationId xmlns:a16="http://schemas.microsoft.com/office/drawing/2014/main" xmlns="" id="{DD7B187A-F067-4CF0-9EE7-1CE33D8E9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886" y="3541486"/>
              <a:ext cx="1727200" cy="2627085"/>
            </a:xfrm>
            <a:custGeom>
              <a:avLst/>
              <a:gdLst>
                <a:gd name="T0" fmla="*/ 870857 w 1727200"/>
                <a:gd name="T1" fmla="*/ 0 h 2627085"/>
                <a:gd name="T2" fmla="*/ 0 w 1727200"/>
                <a:gd name="T3" fmla="*/ 2627085 h 2627085"/>
                <a:gd name="T4" fmla="*/ 1727200 w 1727200"/>
                <a:gd name="T5" fmla="*/ 2627085 h 2627085"/>
                <a:gd name="T6" fmla="*/ 870857 w 1727200"/>
                <a:gd name="T7" fmla="*/ 0 h 262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7200" h="2627085">
                  <a:moveTo>
                    <a:pt x="870857" y="0"/>
                  </a:moveTo>
                  <a:lnTo>
                    <a:pt x="0" y="2627085"/>
                  </a:lnTo>
                  <a:lnTo>
                    <a:pt x="1727200" y="2627085"/>
                  </a:lnTo>
                  <a:lnTo>
                    <a:pt x="870857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37" name="直接连接符 35">
              <a:extLst>
                <a:ext uri="{FF2B5EF4-FFF2-40B4-BE49-F238E27FC236}">
                  <a16:creationId xmlns:a16="http://schemas.microsoft.com/office/drawing/2014/main" xmlns="" id="{40F9CD29-44ED-4B79-B574-E445CC9235DE}"/>
                </a:ext>
              </a:extLst>
            </p:cNvPr>
            <p:cNvCxnSpPr>
              <a:cxnSpLocks noChangeShapeType="1"/>
              <a:stCxn id="36" idx="1"/>
            </p:cNvCxnSpPr>
            <p:nvPr/>
          </p:nvCxnSpPr>
          <p:spPr bwMode="auto">
            <a:xfrm flipV="1">
              <a:off x="6995886" y="5157192"/>
              <a:ext cx="1392538" cy="10113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8F0FCDF4-0F72-46E5-8425-58289ED09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003" y="3158392"/>
              <a:ext cx="400209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39" name="TextBox 40">
              <a:extLst>
                <a:ext uri="{FF2B5EF4-FFF2-40B4-BE49-F238E27FC236}">
                  <a16:creationId xmlns:a16="http://schemas.microsoft.com/office/drawing/2014/main" xmlns="" id="{5A2818E0-EF53-4AB6-A8A0-F8B574C098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730" y="5991671"/>
              <a:ext cx="400209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40" name="TextBox 41">
              <a:extLst>
                <a:ext uri="{FF2B5EF4-FFF2-40B4-BE49-F238E27FC236}">
                  <a16:creationId xmlns:a16="http://schemas.microsoft.com/office/drawing/2014/main" xmlns="" id="{C15461B4-BCAB-45D9-B90C-F6B5F2F38D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440" y="6077631"/>
              <a:ext cx="420537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41" name="TextBox 42">
              <a:extLst>
                <a:ext uri="{FF2B5EF4-FFF2-40B4-BE49-F238E27FC236}">
                  <a16:creationId xmlns:a16="http://schemas.microsoft.com/office/drawing/2014/main" xmlns="" id="{53834C20-2457-4EF8-BDAA-8B7287DE6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55494" y="4767535"/>
              <a:ext cx="439594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</p:grpSp>
      <p:sp>
        <p:nvSpPr>
          <p:cNvPr id="42" name="文本框 4">
            <a:extLst>
              <a:ext uri="{FF2B5EF4-FFF2-40B4-BE49-F238E27FC236}">
                <a16:creationId xmlns:a16="http://schemas.microsoft.com/office/drawing/2014/main" xmlns="" id="{7354CACA-13BB-41FF-AE01-0B5ABD251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68" y="2529303"/>
            <a:ext cx="11272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第</a:t>
            </a:r>
            <a:r>
              <a:rPr lang="en-US" altLang="zh-CN" sz="2100" b="1" dirty="0">
                <a:solidFill>
                  <a:srgbClr val="0000FF"/>
                </a:solidFill>
                <a:latin typeface="宋体" pitchFamily="2" charset="-122"/>
              </a:rPr>
              <a:t>4</a:t>
            </a: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题图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911" y="2013656"/>
            <a:ext cx="2231136" cy="1080516"/>
          </a:xfrm>
          <a:prstGeom prst="rect">
            <a:avLst/>
          </a:prstGeom>
        </p:spPr>
      </p:pic>
      <p:grpSp>
        <p:nvGrpSpPr>
          <p:cNvPr id="43" name="组合 7">
            <a:extLst>
              <a:ext uri="{FF2B5EF4-FFF2-40B4-BE49-F238E27FC236}">
                <a16:creationId xmlns:a16="http://schemas.microsoft.com/office/drawing/2014/main" xmlns="" id="{EFD68ACC-04CE-4E12-99F8-9ADE9AAF5DD4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19100"/>
            <a:ext cx="2480310" cy="492828"/>
            <a:chOff x="5083" y="1100"/>
            <a:chExt cx="3905" cy="778"/>
          </a:xfrm>
        </p:grpSpPr>
        <p:grpSp>
          <p:nvGrpSpPr>
            <p:cNvPr id="44" name="组合 1">
              <a:extLst>
                <a:ext uri="{FF2B5EF4-FFF2-40B4-BE49-F238E27FC236}">
                  <a16:creationId xmlns:a16="http://schemas.microsoft.com/office/drawing/2014/main" xmlns="" id="{E6044975-0E20-43DA-A698-063EB192CA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6" name="缺角矩形 45">
                <a:extLst>
                  <a:ext uri="{FF2B5EF4-FFF2-40B4-BE49-F238E27FC236}">
                    <a16:creationId xmlns:a16="http://schemas.microsoft.com/office/drawing/2014/main" xmlns="" id="{F97E2F80-9488-418F-B25D-059E57BF3B2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7" name="缺角矩形 46">
                <a:extLst>
                  <a:ext uri="{FF2B5EF4-FFF2-40B4-BE49-F238E27FC236}">
                    <a16:creationId xmlns:a16="http://schemas.microsoft.com/office/drawing/2014/main" xmlns="" id="{71FD2EFC-35CA-4508-8165-02EEE46373B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8" name="缺角矩形 47">
                <a:extLst>
                  <a:ext uri="{FF2B5EF4-FFF2-40B4-BE49-F238E27FC236}">
                    <a16:creationId xmlns:a16="http://schemas.microsoft.com/office/drawing/2014/main" xmlns="" id="{513CB668-1C5D-400F-8C97-D07C58AA01EB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9" name="缺角矩形 48">
                <a:extLst>
                  <a:ext uri="{FF2B5EF4-FFF2-40B4-BE49-F238E27FC236}">
                    <a16:creationId xmlns:a16="http://schemas.microsoft.com/office/drawing/2014/main" xmlns="" id="{299A2C65-A3D4-4B37-A770-08211BF8D6B7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0" name="缺角矩形 49">
                <a:extLst>
                  <a:ext uri="{FF2B5EF4-FFF2-40B4-BE49-F238E27FC236}">
                    <a16:creationId xmlns:a16="http://schemas.microsoft.com/office/drawing/2014/main" xmlns="" id="{1A0B4BE4-BB71-441A-A32D-AE17333152A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45" name="TextBox 15">
              <a:extLst>
                <a:ext uri="{FF2B5EF4-FFF2-40B4-BE49-F238E27FC236}">
                  <a16:creationId xmlns:a16="http://schemas.microsoft.com/office/drawing/2014/main" xmlns="" id="{F7378ACF-6EA5-4190-810F-69D05847AC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3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641167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文本框 6151">
            <a:extLst>
              <a:ext uri="{FF2B5EF4-FFF2-40B4-BE49-F238E27FC236}">
                <a16:creationId xmlns:a16="http://schemas.microsoft.com/office/drawing/2014/main" xmlns="" id="{28701DBE-2F78-443A-B2F6-F71441B8E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486" y="718152"/>
            <a:ext cx="2640012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等腰三角形的性质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53611E0-3DDD-4463-9187-D99FBAF38ABE}"/>
              </a:ext>
            </a:extLst>
          </p:cNvPr>
          <p:cNvSpPr txBox="1"/>
          <p:nvPr/>
        </p:nvSpPr>
        <p:spPr>
          <a:xfrm>
            <a:off x="949569" y="1269610"/>
            <a:ext cx="748225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+mn-lt"/>
                <a:ea typeface="楷体" pitchFamily="49" charset="-122"/>
                <a:sym typeface="+mn-ea"/>
              </a:rPr>
              <a:t>        把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itchFamily="49" charset="-122"/>
                <a:sym typeface="+mn-ea"/>
              </a:rPr>
              <a:t>一张长方形的纸按图中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+mn-lt"/>
                <a:ea typeface="楷体" pitchFamily="49" charset="-122"/>
                <a:sym typeface="+mn-ea"/>
              </a:rPr>
              <a:t>的虚线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itchFamily="49" charset="-122"/>
                <a:sym typeface="+mn-ea"/>
              </a:rPr>
              <a:t>对折，并剪去阴影部分（一个直角三角形），再把得到的直角三角形展开，得到的三角形</a:t>
            </a:r>
            <a:r>
              <a:rPr lang="en-US" altLang="zh-CN" sz="2400" b="1" i="1" kern="0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  <a:sym typeface="+mn-ea"/>
              </a:rPr>
              <a:t>ABC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itchFamily="49" charset="-122"/>
                <a:cs typeface="Times New Roman" panose="02020603050405020304" pitchFamily="18" charset="0"/>
                <a:sym typeface="+mn-ea"/>
              </a:rPr>
              <a:t>有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itchFamily="49" charset="-122"/>
                <a:sym typeface="+mn-ea"/>
              </a:rPr>
              <a:t>什么特点？</a:t>
            </a:r>
            <a:endParaRPr lang="zh-CN" altLang="en-US" sz="2400" b="1" noProof="1">
              <a:latin typeface="+mn-lt"/>
              <a:ea typeface="楷体" pitchFamily="49" charset="-122"/>
            </a:endParaRPr>
          </a:p>
        </p:txBody>
      </p:sp>
      <p:grpSp>
        <p:nvGrpSpPr>
          <p:cNvPr id="3" name="Group 29">
            <a:extLst>
              <a:ext uri="{FF2B5EF4-FFF2-40B4-BE49-F238E27FC236}">
                <a16:creationId xmlns:a16="http://schemas.microsoft.com/office/drawing/2014/main" xmlns="" id="{643C8A64-32A3-4EFB-90F6-ACB50814E6AD}"/>
              </a:ext>
            </a:extLst>
          </p:cNvPr>
          <p:cNvGrpSpPr/>
          <p:nvPr/>
        </p:nvGrpSpPr>
        <p:grpSpPr>
          <a:xfrm>
            <a:off x="2989892" y="3041332"/>
            <a:ext cx="1006794" cy="1664494"/>
            <a:chOff x="1610" y="1797"/>
            <a:chExt cx="726" cy="1360"/>
          </a:xfrm>
          <a:solidFill>
            <a:srgbClr val="00B050"/>
          </a:solidFill>
        </p:grpSpPr>
        <p:sp>
          <p:nvSpPr>
            <p:cNvPr id="8216" name="Rectangle 9">
              <a:extLst>
                <a:ext uri="{FF2B5EF4-FFF2-40B4-BE49-F238E27FC236}">
                  <a16:creationId xmlns:a16="http://schemas.microsoft.com/office/drawing/2014/main" xmlns="" id="{95AEE314-8934-4ABA-A880-BEC3E1CA38B7}"/>
                </a:ext>
              </a:extLst>
            </p:cNvPr>
            <p:cNvSpPr/>
            <p:nvPr/>
          </p:nvSpPr>
          <p:spPr>
            <a:xfrm>
              <a:off x="1610" y="1797"/>
              <a:ext cx="726" cy="1360"/>
            </a:xfrm>
            <a:prstGeom prst="rect">
              <a:avLst/>
            </a:prstGeom>
            <a:grpFill/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zh-CN" sz="1350" noProof="1"/>
            </a:p>
          </p:txBody>
        </p:sp>
        <p:sp>
          <p:nvSpPr>
            <p:cNvPr id="8217" name="Line 10">
              <a:extLst>
                <a:ext uri="{FF2B5EF4-FFF2-40B4-BE49-F238E27FC236}">
                  <a16:creationId xmlns:a16="http://schemas.microsoft.com/office/drawing/2014/main" xmlns="" id="{ADCF104B-5101-45DD-8245-3B13617B8E74}"/>
                </a:ext>
              </a:extLst>
            </p:cNvPr>
            <p:cNvSpPr/>
            <p:nvPr/>
          </p:nvSpPr>
          <p:spPr>
            <a:xfrm flipV="1">
              <a:off x="1610" y="2387"/>
              <a:ext cx="680" cy="0"/>
            </a:xfrm>
            <a:prstGeom prst="line">
              <a:avLst/>
            </a:prstGeom>
            <a:grpFill/>
            <a:ln w="38100">
              <a:noFill/>
            </a:ln>
          </p:spPr>
        </p:sp>
      </p:grpSp>
      <p:sp>
        <p:nvSpPr>
          <p:cNvPr id="63495" name="Line 34">
            <a:extLst>
              <a:ext uri="{FF2B5EF4-FFF2-40B4-BE49-F238E27FC236}">
                <a16:creationId xmlns:a16="http://schemas.microsoft.com/office/drawing/2014/main" xmlns="" id="{CB13E323-8A3B-4CA1-A066-404F8CF54E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89263" y="3898900"/>
            <a:ext cx="996950" cy="1111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3496" name="Picture 30" descr="C:\Users\Administrator\Desktop\图片1.png">
            <a:extLst>
              <a:ext uri="{FF2B5EF4-FFF2-40B4-BE49-F238E27FC236}">
                <a16:creationId xmlns:a16="http://schemas.microsoft.com/office/drawing/2014/main" xmlns="" id="{A741D643-BD31-4274-8F7F-AC8B28C94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6047" r="5824"/>
          <a:stretch>
            <a:fillRect/>
          </a:stretch>
        </p:blipFill>
        <p:spPr bwMode="auto">
          <a:xfrm>
            <a:off x="5164138" y="3368675"/>
            <a:ext cx="10096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238316" y="749173"/>
            <a:ext cx="1739920" cy="409791"/>
            <a:chOff x="3485" y="1168"/>
            <a:chExt cx="2739" cy="644"/>
          </a:xfrm>
        </p:grpSpPr>
        <p:sp>
          <p:nvSpPr>
            <p:cNvPr id="25" name="圆角矩形 24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6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2">
            <a:extLst>
              <a:ext uri="{FF2B5EF4-FFF2-40B4-BE49-F238E27FC236}">
                <a16:creationId xmlns:a16="http://schemas.microsoft.com/office/drawing/2014/main" xmlns="" id="{B081BACD-2413-414A-858D-E5C21F8B2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" y="986552"/>
            <a:ext cx="854455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图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上午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10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时，一条船从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处出发以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20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海里每小时的速度向正北航行，中午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时到达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处，从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望灯塔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，测得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NAC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=40°，∠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NBC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=80°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处到灯塔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的距离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xmlns="" id="{DB3BA776-9132-4361-9F4A-9206E1899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251" y="2546876"/>
            <a:ext cx="5130800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000" b="1" dirty="0">
                <a:latin typeface="+mn-lt"/>
              </a:rPr>
              <a:t>∵∠</a:t>
            </a:r>
            <a:r>
              <a:rPr lang="zh-CN" altLang="zh-CN" sz="2000" b="1" i="1" dirty="0">
                <a:latin typeface="+mn-lt"/>
              </a:rPr>
              <a:t>NBC</a:t>
            </a:r>
            <a:r>
              <a:rPr lang="zh-CN" altLang="zh-CN" sz="2000" b="1" dirty="0">
                <a:latin typeface="+mn-lt"/>
              </a:rPr>
              <a:t>=∠</a:t>
            </a:r>
            <a:r>
              <a:rPr lang="zh-CN" altLang="zh-CN" sz="2000" b="1" i="1" dirty="0">
                <a:latin typeface="+mn-lt"/>
              </a:rPr>
              <a:t>A</a:t>
            </a:r>
            <a:r>
              <a:rPr lang="zh-CN" altLang="zh-CN" sz="2000" b="1" dirty="0">
                <a:latin typeface="+mn-lt"/>
              </a:rPr>
              <a:t>+∠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， 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   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∴∠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=80</a:t>
            </a:r>
            <a:r>
              <a:rPr lang="zh-CN" altLang="zh-CN" sz="2000" b="1" dirty="0" smtClean="0">
                <a:latin typeface="+mn-lt"/>
              </a:rPr>
              <a:t>°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zh-CN" sz="2000" b="1" dirty="0" smtClean="0">
                <a:latin typeface="+mn-lt"/>
              </a:rPr>
              <a:t> </a:t>
            </a:r>
            <a:r>
              <a:rPr lang="zh-CN" altLang="zh-CN" sz="2000" b="1" dirty="0">
                <a:latin typeface="+mn-lt"/>
              </a:rPr>
              <a:t>40°= 40°，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∴ 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 = ∠</a:t>
            </a:r>
            <a:r>
              <a:rPr lang="zh-CN" altLang="zh-CN" sz="2000" b="1" i="1" dirty="0">
                <a:latin typeface="+mn-lt"/>
              </a:rPr>
              <a:t>A</a:t>
            </a:r>
            <a:r>
              <a:rPr lang="zh-CN" altLang="zh-CN" sz="2000" b="1" dirty="0">
                <a:latin typeface="+mn-lt"/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zh-CN" sz="2000" b="1" i="1" dirty="0" smtClean="0">
                <a:solidFill>
                  <a:srgbClr val="FF0000"/>
                </a:solidFill>
                <a:latin typeface="+mn-lt"/>
              </a:rPr>
              <a:t>BA</a:t>
            </a:r>
            <a:r>
              <a:rPr lang="zh-CN" altLang="zh-CN" sz="20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角对等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边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∵</a:t>
            </a:r>
            <a:r>
              <a:rPr lang="zh-CN" altLang="zh-CN" sz="2000" b="1" i="1" dirty="0">
                <a:latin typeface="+mn-lt"/>
              </a:rPr>
              <a:t>AB</a:t>
            </a:r>
            <a:r>
              <a:rPr lang="zh-CN" altLang="zh-CN" sz="2000" b="1" dirty="0">
                <a:latin typeface="+mn-lt"/>
              </a:rPr>
              <a:t>=20</a:t>
            </a:r>
            <a:r>
              <a:rPr lang="zh-CN" altLang="zh-CN" sz="2000" b="1" dirty="0" smtClean="0">
                <a:latin typeface="+mn-lt"/>
              </a:rPr>
              <a:t>×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zh-CN" sz="2000" b="1" dirty="0" smtClean="0">
                <a:latin typeface="+mn-lt"/>
              </a:rPr>
              <a:t>12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zh-CN" sz="2000" b="1" dirty="0" smtClean="0">
                <a:latin typeface="+mn-lt"/>
              </a:rPr>
              <a:t>10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zh-CN" sz="2000" b="1" dirty="0" smtClean="0">
                <a:latin typeface="+mn-lt"/>
              </a:rPr>
              <a:t>=</a:t>
            </a:r>
            <a:r>
              <a:rPr lang="zh-CN" altLang="zh-CN" sz="2000" b="1" dirty="0">
                <a:latin typeface="+mn-lt"/>
              </a:rPr>
              <a:t>40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=40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zh-CN" sz="2000" b="1" i="1" dirty="0">
                <a:latin typeface="+mn-lt"/>
              </a:rPr>
              <a:t>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处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距离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灯塔</a:t>
            </a:r>
            <a:r>
              <a:rPr lang="zh-CN" altLang="zh-CN" sz="2000" b="1" i="1" dirty="0" smtClean="0">
                <a:latin typeface="+mn-lt"/>
              </a:rPr>
              <a:t>C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zh-CN" sz="2000" b="1" dirty="0" smtClean="0">
                <a:latin typeface="+mn-lt"/>
              </a:rPr>
              <a:t>40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latin typeface="+mn-lt"/>
              </a:rPr>
              <a:t>.</a:t>
            </a:r>
          </a:p>
        </p:txBody>
      </p:sp>
      <p:grpSp>
        <p:nvGrpSpPr>
          <p:cNvPr id="99331" name="Group 5">
            <a:extLst>
              <a:ext uri="{FF2B5EF4-FFF2-40B4-BE49-F238E27FC236}">
                <a16:creationId xmlns:a16="http://schemas.microsoft.com/office/drawing/2014/main" xmlns="" id="{3C210D56-572F-4029-8916-FE2D5B991A98}"/>
              </a:ext>
            </a:extLst>
          </p:cNvPr>
          <p:cNvGrpSpPr>
            <a:grpSpLocks/>
          </p:cNvGrpSpPr>
          <p:nvPr/>
        </p:nvGrpSpPr>
        <p:grpSpPr bwMode="auto">
          <a:xfrm>
            <a:off x="714375" y="2781300"/>
            <a:ext cx="2114550" cy="1911350"/>
            <a:chOff x="0" y="0"/>
            <a:chExt cx="1776" cy="1605"/>
          </a:xfrm>
        </p:grpSpPr>
        <p:sp>
          <p:nvSpPr>
            <p:cNvPr id="99332" name="Text Box 6">
              <a:extLst>
                <a:ext uri="{FF2B5EF4-FFF2-40B4-BE49-F238E27FC236}">
                  <a16:creationId xmlns:a16="http://schemas.microsoft.com/office/drawing/2014/main" xmlns="" id="{F1F22C1D-4F72-4022-8744-7B808EFCDA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44"/>
              <a:ext cx="59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 dirty="0">
                  <a:latin typeface="楷体_GB2312" pitchFamily="49" charset="-122"/>
                  <a:ea typeface="楷体_GB2312" pitchFamily="49" charset="-122"/>
                </a:rPr>
                <a:t>80°</a:t>
              </a:r>
            </a:p>
          </p:txBody>
        </p:sp>
        <p:sp>
          <p:nvSpPr>
            <p:cNvPr id="99333" name="Text Box 7">
              <a:extLst>
                <a:ext uri="{FF2B5EF4-FFF2-40B4-BE49-F238E27FC236}">
                  <a16:creationId xmlns:a16="http://schemas.microsoft.com/office/drawing/2014/main" xmlns="" id="{7A74E7A6-5AB1-44E2-8E98-404A051A09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816"/>
              <a:ext cx="6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>
                  <a:latin typeface="楷体_GB2312" pitchFamily="49" charset="-122"/>
                  <a:ea typeface="楷体_GB2312" pitchFamily="49" charset="-122"/>
                </a:rPr>
                <a:t>40°</a:t>
              </a:r>
            </a:p>
          </p:txBody>
        </p:sp>
        <p:grpSp>
          <p:nvGrpSpPr>
            <p:cNvPr id="99334" name="Group 8">
              <a:extLst>
                <a:ext uri="{FF2B5EF4-FFF2-40B4-BE49-F238E27FC236}">
                  <a16:creationId xmlns:a16="http://schemas.microsoft.com/office/drawing/2014/main" xmlns="" id="{720196F8-EA81-49CC-BD01-634A4267BA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776" cy="1605"/>
              <a:chOff x="0" y="0"/>
              <a:chExt cx="1776" cy="1605"/>
            </a:xfrm>
          </p:grpSpPr>
          <p:sp>
            <p:nvSpPr>
              <p:cNvPr id="99335" name="Line 9">
                <a:extLst>
                  <a:ext uri="{FF2B5EF4-FFF2-40B4-BE49-F238E27FC236}">
                    <a16:creationId xmlns:a16="http://schemas.microsoft.com/office/drawing/2014/main" xmlns="" id="{8838063F-89CA-4709-92B7-44045E86B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" y="144"/>
                <a:ext cx="0" cy="12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36" name="Line 10">
                <a:extLst>
                  <a:ext uri="{FF2B5EF4-FFF2-40B4-BE49-F238E27FC236}">
                    <a16:creationId xmlns:a16="http://schemas.microsoft.com/office/drawing/2014/main" xmlns="" id="{94C7E9DF-71E1-4F52-B836-DC80D7F82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336"/>
                <a:ext cx="816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37" name="Text Box 11">
                <a:extLst>
                  <a:ext uri="{FF2B5EF4-FFF2-40B4-BE49-F238E27FC236}">
                    <a16:creationId xmlns:a16="http://schemas.microsoft.com/office/drawing/2014/main" xmlns="" id="{312A35E8-F664-4EFA-88E2-32608AC15B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2" y="0"/>
                <a:ext cx="288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N</a:t>
                </a:r>
              </a:p>
            </p:txBody>
          </p:sp>
          <p:sp>
            <p:nvSpPr>
              <p:cNvPr id="99338" name="Text Box 12">
                <a:extLst>
                  <a:ext uri="{FF2B5EF4-FFF2-40B4-BE49-F238E27FC236}">
                    <a16:creationId xmlns:a16="http://schemas.microsoft.com/office/drawing/2014/main" xmlns="" id="{E168D8D6-CB5E-40CA-A263-EE54D5303F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0" y="52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99339" name="Text Box 13">
                <a:extLst>
                  <a:ext uri="{FF2B5EF4-FFF2-40B4-BE49-F238E27FC236}">
                    <a16:creationId xmlns:a16="http://schemas.microsoft.com/office/drawing/2014/main" xmlns="" id="{569A1256-1D77-4367-8F20-B439A0727A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04" y="1296"/>
                <a:ext cx="43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99340" name="Text Box 14">
                <a:extLst>
                  <a:ext uri="{FF2B5EF4-FFF2-40B4-BE49-F238E27FC236}">
                    <a16:creationId xmlns:a16="http://schemas.microsoft.com/office/drawing/2014/main" xmlns="" id="{3E682020-D7FD-40D5-838D-DA3392FFA2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92"/>
                <a:ext cx="288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99341" name="Arc 15">
                <a:extLst>
                  <a:ext uri="{FF2B5EF4-FFF2-40B4-BE49-F238E27FC236}">
                    <a16:creationId xmlns:a16="http://schemas.microsoft.com/office/drawing/2014/main" xmlns="" id="{2248D7D8-FC39-4BF6-A71D-B45481674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6" y="384"/>
                <a:ext cx="288" cy="192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  <a:gd name="T10" fmla="*/ -1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42" name="Arc 16">
                <a:extLst>
                  <a:ext uri="{FF2B5EF4-FFF2-40B4-BE49-F238E27FC236}">
                    <a16:creationId xmlns:a16="http://schemas.microsoft.com/office/drawing/2014/main" xmlns="" id="{E8E147B6-1E62-4A45-BAD2-7FA4B9D8C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12" y="1104"/>
                <a:ext cx="192" cy="96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  <a:gd name="T10" fmla="*/ -1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43" name="Text Box 17">
                <a:extLst>
                  <a:ext uri="{FF2B5EF4-FFF2-40B4-BE49-F238E27FC236}">
                    <a16:creationId xmlns:a16="http://schemas.microsoft.com/office/drawing/2014/main" xmlns="" id="{AEB43D3C-76B6-4634-A907-7568904871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4" y="48"/>
                <a:ext cx="43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latin typeface="Times New Roman" panose="02020603050405020304" pitchFamily="18" charset="0"/>
                  </a:rPr>
                  <a:t>北</a:t>
                </a:r>
              </a:p>
            </p:txBody>
          </p:sp>
          <p:sp>
            <p:nvSpPr>
              <p:cNvPr id="99344" name="Line 18">
                <a:extLst>
                  <a:ext uri="{FF2B5EF4-FFF2-40B4-BE49-F238E27FC236}">
                    <a16:creationId xmlns:a16="http://schemas.microsoft.com/office/drawing/2014/main" xmlns="" id="{EC70B15A-0639-4D69-A110-9C2D7FBA1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" y="336"/>
                <a:ext cx="816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99350" name="组合 6">
            <a:extLst>
              <a:ext uri="{FF2B5EF4-FFF2-40B4-BE49-F238E27FC236}">
                <a16:creationId xmlns:a16="http://schemas.microsoft.com/office/drawing/2014/main" xmlns="" id="{605958C4-164C-4242-AF74-E8052716158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26403"/>
            <a:ext cx="2480310" cy="500049"/>
            <a:chOff x="5060" y="904"/>
            <a:chExt cx="3905" cy="787"/>
          </a:xfrm>
        </p:grpSpPr>
        <p:grpSp>
          <p:nvGrpSpPr>
            <p:cNvPr id="99351" name="组合 21">
              <a:extLst>
                <a:ext uri="{FF2B5EF4-FFF2-40B4-BE49-F238E27FC236}">
                  <a16:creationId xmlns:a16="http://schemas.microsoft.com/office/drawing/2014/main" xmlns="" id="{4B261567-C3DD-4AEE-B537-FBB77B514F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0EAAA1E8-F70B-45D8-8918-2DC3DCDD0A03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0529F7AC-8273-4432-9D62-1B58CC5F165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A6A55526-D4A6-44D5-BA5C-952578E15E5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23C0B23-61F1-43FC-9D17-1B25CD7B2E94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917E9A7-29CF-4CEA-A854-B17C6B031639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9357" name="TextBox 15">
              <a:extLst>
                <a:ext uri="{FF2B5EF4-FFF2-40B4-BE49-F238E27FC236}">
                  <a16:creationId xmlns:a16="http://schemas.microsoft.com/office/drawing/2014/main" xmlns="" id="{061E3E40-98B2-44F5-92BA-C61AB8014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8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70271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3">
            <a:extLst>
              <a:ext uri="{FF2B5EF4-FFF2-40B4-BE49-F238E27FC236}">
                <a16:creationId xmlns:a16="http://schemas.microsoft.com/office/drawing/2014/main" xmlns="" id="{041BFB03-27D6-484C-83EB-D6936DC4AC80}"/>
              </a:ext>
            </a:extLst>
          </p:cNvPr>
          <p:cNvSpPr>
            <a:spLocks noGrp="1" noRot="1" noChangeArrowheads="1"/>
          </p:cNvSpPr>
          <p:nvPr/>
        </p:nvSpPr>
        <p:spPr bwMode="auto">
          <a:xfrm>
            <a:off x="360680" y="1019175"/>
            <a:ext cx="8429624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A类）已知如图，四边形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，求证：∠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400" b="1" dirty="0">
                <a:latin typeface="+mn-lt"/>
                <a:ea typeface="楷体" pitchFamily="49" charset="-122"/>
              </a:rPr>
              <a:t>（B类）已知如图，四边形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，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400" b="1" dirty="0" smtClean="0">
                <a:latin typeface="+mn-lt"/>
                <a:ea typeface="楷体" pitchFamily="49" charset="-122"/>
              </a:rPr>
              <a:t>求证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：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5" name="组合 6">
            <a:extLst>
              <a:ext uri="{FF2B5EF4-FFF2-40B4-BE49-F238E27FC236}">
                <a16:creationId xmlns:a16="http://schemas.microsoft.com/office/drawing/2014/main" xmlns="" id="{605958C4-164C-4242-AF74-E8052716158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26403"/>
            <a:ext cx="2480310" cy="500049"/>
            <a:chOff x="5060" y="904"/>
            <a:chExt cx="3905" cy="787"/>
          </a:xfrm>
        </p:grpSpPr>
        <p:grpSp>
          <p:nvGrpSpPr>
            <p:cNvPr id="16" name="组合 21">
              <a:extLst>
                <a:ext uri="{FF2B5EF4-FFF2-40B4-BE49-F238E27FC236}">
                  <a16:creationId xmlns:a16="http://schemas.microsoft.com/office/drawing/2014/main" xmlns="" id="{4B261567-C3DD-4AEE-B537-FBB77B514F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0EAAA1E8-F70B-45D8-8918-2DC3DCDD0A03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0529F7AC-8273-4432-9D62-1B58CC5F165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6A55526-D4A6-44D5-BA5C-952578E15E5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23C0B23-61F1-43FC-9D17-1B25CD7B2E94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F917E9A7-29CF-4CEA-A854-B17C6B031639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061E3E40-98B2-44F5-92BA-C61AB8014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471" y="2998850"/>
            <a:ext cx="2520696" cy="165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4986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36" y="919023"/>
            <a:ext cx="2520696" cy="165963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6AD3C18-ACB4-4357-83C9-AFD8D35A1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488" y="1185632"/>
            <a:ext cx="6827049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zh-CN" sz="2100" dirty="0">
                <a:solidFill>
                  <a:srgbClr val="0000FF"/>
                </a:solidFill>
                <a:latin typeface="+mn-lt"/>
              </a:rPr>
              <a:t>（</a:t>
            </a:r>
            <a:r>
              <a:rPr lang="zh-CN" altLang="zh-CN" sz="2100" b="1" dirty="0">
                <a:solidFill>
                  <a:srgbClr val="0000FF"/>
                </a:solidFill>
                <a:latin typeface="+mn-lt"/>
              </a:rPr>
              <a:t>A类）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连接</a:t>
            </a:r>
            <a:r>
              <a:rPr lang="zh-CN" altLang="zh-CN" sz="2100" b="1" i="1" dirty="0">
                <a:latin typeface="+mn-lt"/>
              </a:rPr>
              <a:t>AC</a:t>
            </a:r>
            <a:r>
              <a:rPr lang="zh-CN" altLang="zh-CN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latin typeface="+mn-lt"/>
              </a:rPr>
              <a:t>∵</a:t>
            </a:r>
            <a:r>
              <a:rPr lang="zh-CN" altLang="zh-CN" sz="2100" b="1" i="1" dirty="0">
                <a:latin typeface="+mn-lt"/>
              </a:rPr>
              <a:t>AB</a:t>
            </a:r>
            <a:r>
              <a:rPr lang="zh-CN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zh-CN" altLang="zh-CN" sz="2100" b="1" dirty="0">
                <a:latin typeface="+mn-lt"/>
              </a:rPr>
              <a:t>，</a:t>
            </a:r>
            <a:r>
              <a:rPr lang="zh-CN" altLang="zh-CN" sz="2100" b="1" i="1" dirty="0">
                <a:latin typeface="+mn-lt"/>
              </a:rPr>
              <a:t>AD</a:t>
            </a:r>
            <a:r>
              <a:rPr lang="zh-CN" altLang="zh-CN" sz="2100" b="1" dirty="0">
                <a:latin typeface="+mn-lt"/>
              </a:rPr>
              <a:t>=</a:t>
            </a:r>
            <a:r>
              <a:rPr lang="zh-CN" altLang="zh-CN" sz="2100" b="1" i="1" dirty="0">
                <a:latin typeface="+mn-lt"/>
              </a:rPr>
              <a:t>CD</a:t>
            </a:r>
            <a:r>
              <a:rPr lang="zh-CN" altLang="zh-CN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zh-CN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；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+mn-lt"/>
              </a:rPr>
              <a:t>（B类</a:t>
            </a:r>
            <a:r>
              <a:rPr lang="zh-CN" altLang="zh-CN" sz="2100" b="1" dirty="0" smtClean="0">
                <a:solidFill>
                  <a:srgbClr val="0000FF"/>
                </a:solidFill>
                <a:latin typeface="+mn-lt"/>
              </a:rPr>
              <a:t>）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连接</a:t>
            </a:r>
            <a:r>
              <a:rPr lang="zh-CN" altLang="zh-CN" sz="2100" b="1" i="1" dirty="0">
                <a:latin typeface="+mn-lt"/>
              </a:rPr>
              <a:t>AC</a:t>
            </a:r>
            <a:r>
              <a:rPr lang="zh-CN" altLang="zh-CN" sz="2100" b="1" dirty="0" smtClean="0"/>
              <a:t>，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 smtClean="0">
                <a:latin typeface="+mn-lt"/>
              </a:rPr>
              <a:t>∵</a:t>
            </a:r>
            <a:r>
              <a:rPr lang="zh-CN" altLang="zh-CN" sz="2100" b="1" i="1" dirty="0">
                <a:latin typeface="+mn-lt"/>
              </a:rPr>
              <a:t>AB</a:t>
            </a:r>
            <a:r>
              <a:rPr lang="zh-CN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zh-CN" altLang="zh-CN" sz="2100" b="1" dirty="0"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zh-CN" sz="2100" b="1" dirty="0" smtClean="0">
                <a:latin typeface="+mn-lt"/>
              </a:rPr>
              <a:t>∵∠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A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zh-CN" sz="2100" b="1" dirty="0" smtClean="0">
                <a:latin typeface="+mn-lt"/>
              </a:rPr>
              <a:t>=∠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zh-CN" sz="2100" b="1" dirty="0" smtClean="0">
                <a:latin typeface="+mn-lt"/>
              </a:rPr>
              <a:t>，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，∴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155355" y="1269547"/>
            <a:ext cx="0" cy="95549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6">
            <a:extLst>
              <a:ext uri="{FF2B5EF4-FFF2-40B4-BE49-F238E27FC236}">
                <a16:creationId xmlns:a16="http://schemas.microsoft.com/office/drawing/2014/main" xmlns="" id="{605958C4-164C-4242-AF74-E8052716158C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26403"/>
            <a:ext cx="2480310" cy="500049"/>
            <a:chOff x="5060" y="904"/>
            <a:chExt cx="3905" cy="787"/>
          </a:xfrm>
        </p:grpSpPr>
        <p:grpSp>
          <p:nvGrpSpPr>
            <p:cNvPr id="16" name="组合 21">
              <a:extLst>
                <a:ext uri="{FF2B5EF4-FFF2-40B4-BE49-F238E27FC236}">
                  <a16:creationId xmlns:a16="http://schemas.microsoft.com/office/drawing/2014/main" xmlns="" id="{4B261567-C3DD-4AEE-B537-FBB77B514F8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0EAAA1E8-F70B-45D8-8918-2DC3DCDD0A03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0529F7AC-8273-4432-9D62-1B58CC5F165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6A55526-D4A6-44D5-BA5C-952578E15E5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23C0B23-61F1-43FC-9D17-1B25CD7B2E94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F917E9A7-29CF-4CEA-A854-B17C6B031639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061E3E40-98B2-44F5-92BA-C61AB8014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08420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矩形 8">
            <a:extLst>
              <a:ext uri="{FF2B5EF4-FFF2-40B4-BE49-F238E27FC236}">
                <a16:creationId xmlns:a16="http://schemas.microsoft.com/office/drawing/2014/main" xmlns="" id="{F5160ADF-4D9B-4E07-955A-D1E535100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78" y="965598"/>
            <a:ext cx="878332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AB=AC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，倘若不留神，它的一部分被墨水涂没了，只留下一条底边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和一个底角∠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，请问，有没有办法把原来的等腰三角形画出来？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102402" name="等腰三角形 9">
            <a:extLst>
              <a:ext uri="{FF2B5EF4-FFF2-40B4-BE49-F238E27FC236}">
                <a16:creationId xmlns:a16="http://schemas.microsoft.com/office/drawing/2014/main" xmlns="" id="{8EEC24B0-D08F-4351-9AF1-E18D5DF34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881" y="2661444"/>
            <a:ext cx="1135063" cy="1512887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02403" name="TextBox 10">
            <a:extLst>
              <a:ext uri="{FF2B5EF4-FFF2-40B4-BE49-F238E27FC236}">
                <a16:creationId xmlns:a16="http://schemas.microsoft.com/office/drawing/2014/main" xmlns="" id="{A06E0838-5509-4EA7-B4C5-763B13D7B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3269" y="2337594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</a:rPr>
              <a:t>A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4" name="TextBox 11">
            <a:extLst>
              <a:ext uri="{FF2B5EF4-FFF2-40B4-BE49-F238E27FC236}">
                <a16:creationId xmlns:a16="http://schemas.microsoft.com/office/drawing/2014/main" xmlns="" id="{B62C4043-D787-4AB8-A4E3-2F3C82D92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5569" y="4152106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5" name="TextBox 12">
            <a:extLst>
              <a:ext uri="{FF2B5EF4-FFF2-40B4-BE49-F238E27FC236}">
                <a16:creationId xmlns:a16="http://schemas.microsoft.com/office/drawing/2014/main" xmlns="" id="{0D420446-BD15-4A52-BD34-26C94A6C1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8744" y="4129881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6" name="任意多边形 13">
            <a:extLst>
              <a:ext uri="{FF2B5EF4-FFF2-40B4-BE49-F238E27FC236}">
                <a16:creationId xmlns:a16="http://schemas.microsoft.com/office/drawing/2014/main" xmlns="" id="{28055420-61FB-43CE-BFBA-2A0CBDAAF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5569" y="2337594"/>
            <a:ext cx="1187450" cy="1854200"/>
          </a:xfrm>
          <a:custGeom>
            <a:avLst/>
            <a:gdLst>
              <a:gd name="T0" fmla="*/ 246743 w 1640115"/>
              <a:gd name="T1" fmla="*/ 2467429 h 2467429"/>
              <a:gd name="T2" fmla="*/ 957943 w 1640115"/>
              <a:gd name="T3" fmla="*/ 2177143 h 2467429"/>
              <a:gd name="T4" fmla="*/ 1582058 w 1640115"/>
              <a:gd name="T5" fmla="*/ 2104572 h 2467429"/>
              <a:gd name="T6" fmla="*/ 1611086 w 1640115"/>
              <a:gd name="T7" fmla="*/ 1016000 h 2467429"/>
              <a:gd name="T8" fmla="*/ 1640115 w 1640115"/>
              <a:gd name="T9" fmla="*/ 580572 h 2467429"/>
              <a:gd name="T10" fmla="*/ 1465943 w 1640115"/>
              <a:gd name="T11" fmla="*/ 420915 h 2467429"/>
              <a:gd name="T12" fmla="*/ 1349829 w 1640115"/>
              <a:gd name="T13" fmla="*/ 130629 h 2467429"/>
              <a:gd name="T14" fmla="*/ 798286 w 1640115"/>
              <a:gd name="T15" fmla="*/ 0 h 2467429"/>
              <a:gd name="T16" fmla="*/ 420915 w 1640115"/>
              <a:gd name="T17" fmla="*/ 435429 h 2467429"/>
              <a:gd name="T18" fmla="*/ 188686 w 1640115"/>
              <a:gd name="T19" fmla="*/ 841829 h 2467429"/>
              <a:gd name="T20" fmla="*/ 203200 w 1640115"/>
              <a:gd name="T21" fmla="*/ 1480457 h 2467429"/>
              <a:gd name="T22" fmla="*/ 0 w 1640115"/>
              <a:gd name="T23" fmla="*/ 1625600 h 2467429"/>
              <a:gd name="T24" fmla="*/ 14515 w 1640115"/>
              <a:gd name="T25" fmla="*/ 1828800 h 2467429"/>
              <a:gd name="T26" fmla="*/ 43543 w 1640115"/>
              <a:gd name="T27" fmla="*/ 1886857 h 2467429"/>
              <a:gd name="T28" fmla="*/ 116115 w 1640115"/>
              <a:gd name="T29" fmla="*/ 1973943 h 2467429"/>
              <a:gd name="T30" fmla="*/ 145143 w 1640115"/>
              <a:gd name="T31" fmla="*/ 2017486 h 2467429"/>
              <a:gd name="T32" fmla="*/ 174172 w 1640115"/>
              <a:gd name="T33" fmla="*/ 2191657 h 2467429"/>
              <a:gd name="T34" fmla="*/ 290286 w 1640115"/>
              <a:gd name="T35" fmla="*/ 2467429 h 2467429"/>
              <a:gd name="T36" fmla="*/ 304800 w 1640115"/>
              <a:gd name="T37" fmla="*/ 2423886 h 2467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40115" h="2467429">
                <a:moveTo>
                  <a:pt x="246743" y="2467429"/>
                </a:moveTo>
                <a:lnTo>
                  <a:pt x="957943" y="2177143"/>
                </a:lnTo>
                <a:lnTo>
                  <a:pt x="1582058" y="2104572"/>
                </a:lnTo>
                <a:lnTo>
                  <a:pt x="1611086" y="1016000"/>
                </a:lnTo>
                <a:lnTo>
                  <a:pt x="1640115" y="580572"/>
                </a:lnTo>
                <a:lnTo>
                  <a:pt x="1465943" y="420915"/>
                </a:lnTo>
                <a:lnTo>
                  <a:pt x="1349829" y="130629"/>
                </a:lnTo>
                <a:lnTo>
                  <a:pt x="798286" y="0"/>
                </a:lnTo>
                <a:lnTo>
                  <a:pt x="420915" y="435429"/>
                </a:lnTo>
                <a:lnTo>
                  <a:pt x="188686" y="841829"/>
                </a:lnTo>
                <a:lnTo>
                  <a:pt x="203200" y="1480457"/>
                </a:lnTo>
                <a:lnTo>
                  <a:pt x="0" y="1625600"/>
                </a:lnTo>
                <a:cubicBezTo>
                  <a:pt x="4838" y="1693333"/>
                  <a:pt x="3351" y="1761818"/>
                  <a:pt x="14515" y="1828800"/>
                </a:cubicBezTo>
                <a:cubicBezTo>
                  <a:pt x="18072" y="1850142"/>
                  <a:pt x="32808" y="1868071"/>
                  <a:pt x="43543" y="1886857"/>
                </a:cubicBezTo>
                <a:cubicBezTo>
                  <a:pt x="70485" y="1934006"/>
                  <a:pt x="76090" y="1933918"/>
                  <a:pt x="116115" y="1973943"/>
                </a:cubicBezTo>
                <a:cubicBezTo>
                  <a:pt x="132159" y="2022076"/>
                  <a:pt x="115330" y="2017486"/>
                  <a:pt x="145143" y="2017486"/>
                </a:cubicBezTo>
                <a:lnTo>
                  <a:pt x="174172" y="2191657"/>
                </a:lnTo>
                <a:lnTo>
                  <a:pt x="290286" y="2467429"/>
                </a:lnTo>
                <a:lnTo>
                  <a:pt x="304800" y="2423886"/>
                </a:ln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D1B3B436-1F9C-4468-AC39-9E0CDF0E88F5}"/>
              </a:ext>
            </a:extLst>
          </p:cNvPr>
          <p:cNvSpPr/>
          <p:nvPr/>
        </p:nvSpPr>
        <p:spPr>
          <a:xfrm>
            <a:off x="360680" y="2330940"/>
            <a:ext cx="561149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defRPr/>
            </a:pPr>
            <a:r>
              <a:rPr lang="en-US" altLang="zh-CN" sz="2000" b="1" noProof="1" smtClean="0">
                <a:solidFill>
                  <a:srgbClr val="0000FF"/>
                </a:solidFill>
                <a:latin typeface="+mn-lt"/>
              </a:rPr>
              <a:t>     3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种“补出”方法：</a:t>
            </a: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    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</a:rPr>
              <a:t>1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量出∠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度数，画出∠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zh-CN" altLang="en-US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的边相交得到顶点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    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</a:rPr>
              <a:t>2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边上的垂直平分线，与∠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的一边相交得到顶点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    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对折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grpSp>
        <p:nvGrpSpPr>
          <p:cNvPr id="102408" name="组合 2">
            <a:extLst>
              <a:ext uri="{FF2B5EF4-FFF2-40B4-BE49-F238E27FC236}">
                <a16:creationId xmlns:a16="http://schemas.microsoft.com/office/drawing/2014/main" xmlns="" id="{339F8760-CC03-4BF9-81FB-843CA997DB06}"/>
              </a:ext>
            </a:extLst>
          </p:cNvPr>
          <p:cNvGrpSpPr>
            <a:grpSpLocks/>
          </p:cNvGrpSpPr>
          <p:nvPr/>
        </p:nvGrpSpPr>
        <p:grpSpPr bwMode="auto">
          <a:xfrm>
            <a:off x="3332957" y="454025"/>
            <a:ext cx="2478087" cy="522288"/>
            <a:chOff x="5060" y="905"/>
            <a:chExt cx="3904" cy="822"/>
          </a:xfrm>
        </p:grpSpPr>
        <p:grpSp>
          <p:nvGrpSpPr>
            <p:cNvPr id="102409" name="组合 6">
              <a:extLst>
                <a:ext uri="{FF2B5EF4-FFF2-40B4-BE49-F238E27FC236}">
                  <a16:creationId xmlns:a16="http://schemas.microsoft.com/office/drawing/2014/main" xmlns="" id="{59BACD17-3395-47F9-A85B-7B117ABF2EF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61E628D9-AD44-42C0-8F55-06FECBE27D5D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71A654EF-1A71-48F7-9FD1-52BA24778741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88C57F3B-C2E7-4AD3-8D29-33A4AB69E27D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1CA469EE-97FA-44AC-9FC9-60917D3AA511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AF5891F2-3E3B-45A6-BB92-B09BF0125C55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2415" name="TextBox 15">
              <a:extLst>
                <a:ext uri="{FF2B5EF4-FFF2-40B4-BE49-F238E27FC236}">
                  <a16:creationId xmlns:a16="http://schemas.microsoft.com/office/drawing/2014/main" xmlns="" id="{15EB25DB-2C75-4FC8-8040-E1A440F8E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8677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2F86EB9-C81B-485A-AA33-94FB3F319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104" y="2017713"/>
            <a:ext cx="1684021" cy="830997"/>
          </a:xfrm>
          <a:prstGeom prst="rect">
            <a:avLst/>
          </a:prstGeom>
          <a:noFill/>
          <a:ln w="25400">
            <a:solidFill>
              <a:schemeClr val="tx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等腰三角形的判定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8B5211E-BEA1-4B0A-B164-60CFF4161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5714" y="1010206"/>
            <a:ext cx="1594644" cy="415498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等角对等边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F3F15598-4D09-47BC-B329-C0DF9781376B}"/>
              </a:ext>
            </a:extLst>
          </p:cNvPr>
          <p:cNvSpPr>
            <a:spLocks/>
          </p:cNvSpPr>
          <p:nvPr/>
        </p:nvSpPr>
        <p:spPr bwMode="auto">
          <a:xfrm>
            <a:off x="2258184" y="1220788"/>
            <a:ext cx="109537" cy="2216150"/>
          </a:xfrm>
          <a:prstGeom prst="leftBrace">
            <a:avLst>
              <a:gd name="adj1" fmla="val 7306"/>
              <a:gd name="adj2" fmla="val 50000"/>
            </a:avLst>
          </a:prstGeom>
          <a:noFill/>
          <a:ln w="25400">
            <a:solidFill>
              <a:schemeClr val="accent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786C071D-D62C-42BC-B1EC-5A50AADE2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419" y="3114676"/>
            <a:ext cx="765175" cy="41275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F7AC010-FB46-44F4-BB48-C0BB7D6907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662" y="915988"/>
            <a:ext cx="3443287" cy="501356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注意是指同一个三角形中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CBF2FC1-C596-444F-9FC8-C878E2CA9762}"/>
              </a:ext>
            </a:extLst>
          </p:cNvPr>
          <p:cNvSpPr/>
          <p:nvPr/>
        </p:nvSpPr>
        <p:spPr>
          <a:xfrm>
            <a:off x="3736180" y="3030538"/>
            <a:ext cx="4493420" cy="501356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有两边相等的三角形是等腰三角形</a:t>
            </a:r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xmlns="" id="{EA50A3F3-AE65-438F-A1AF-B3E9CE77BDDE}"/>
              </a:ext>
            </a:extLst>
          </p:cNvPr>
          <p:cNvSpPr/>
          <p:nvPr/>
        </p:nvSpPr>
        <p:spPr bwMode="auto">
          <a:xfrm>
            <a:off x="3995738" y="1089025"/>
            <a:ext cx="407987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xmlns="" id="{A41AB629-2160-48CD-8A9F-016E30EA197C}"/>
              </a:ext>
            </a:extLst>
          </p:cNvPr>
          <p:cNvSpPr/>
          <p:nvPr/>
        </p:nvSpPr>
        <p:spPr bwMode="auto">
          <a:xfrm>
            <a:off x="3239691" y="3185320"/>
            <a:ext cx="387350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078083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51335"/>
            <a:ext cx="2006600" cy="477838"/>
            <a:chOff x="193" y="-51335"/>
            <a:chExt cx="2006600" cy="477838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5133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3157897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15644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378857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5093002C-EC30-4B1B-A9BB-C645506B6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9475" y="757238"/>
            <a:ext cx="2052638" cy="291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35B9D91B-5C0F-40B9-999D-1253CCF8434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55825" y="2216150"/>
            <a:ext cx="2052638" cy="14573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00CA591D-2EAE-4CE7-BD96-DA3B5C194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9475" y="755650"/>
            <a:ext cx="2052638" cy="145732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BF86B470-2E0A-4EDB-8EF7-AE6ACC44EA1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149475" y="2214563"/>
            <a:ext cx="2052638" cy="1457325"/>
          </a:xfrm>
          <a:prstGeom prst="rect">
            <a:avLst/>
          </a:prstGeom>
          <a:solidFill>
            <a:schemeClr val="accent2">
              <a:alpha val="399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pic>
        <p:nvPicPr>
          <p:cNvPr id="8" name="Picture 6" descr="无标题2">
            <a:extLst>
              <a:ext uri="{FF2B5EF4-FFF2-40B4-BE49-F238E27FC236}">
                <a16:creationId xmlns:a16="http://schemas.microsoft.com/office/drawing/2014/main" xmlns="" id="{DA65D3D0-802B-442B-A87E-3F67F14C3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7718">
            <a:off x="3607594" y="2624932"/>
            <a:ext cx="158273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未知">
            <a:extLst>
              <a:ext uri="{FF2B5EF4-FFF2-40B4-BE49-F238E27FC236}">
                <a16:creationId xmlns:a16="http://schemas.microsoft.com/office/drawing/2014/main" xmlns="" id="{B65D8C38-3D04-4A47-91A9-E6F921392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9475" y="2214563"/>
            <a:ext cx="2052638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未知">
            <a:extLst>
              <a:ext uri="{FF2B5EF4-FFF2-40B4-BE49-F238E27FC236}">
                <a16:creationId xmlns:a16="http://schemas.microsoft.com/office/drawing/2014/main" xmlns="" id="{FA8F0C79-C6BA-4D40-BFB9-9DD426F97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1538" y="2214563"/>
            <a:ext cx="2060575" cy="1457325"/>
          </a:xfrm>
          <a:custGeom>
            <a:avLst/>
            <a:gdLst>
              <a:gd name="T0" fmla="*/ 1730 w 1730"/>
              <a:gd name="T1" fmla="*/ 1088 h 1224"/>
              <a:gd name="T2" fmla="*/ 1730 w 1730"/>
              <a:gd name="T3" fmla="*/ 1224 h 1224"/>
              <a:gd name="T4" fmla="*/ 0 w 1730"/>
              <a:gd name="T5" fmla="*/ 1219 h 1224"/>
              <a:gd name="T6" fmla="*/ 6 w 1730"/>
              <a:gd name="T7" fmla="*/ 0 h 1224"/>
              <a:gd name="T8" fmla="*/ 1457 w 1730"/>
              <a:gd name="T9" fmla="*/ 816 h 1224"/>
              <a:gd name="T10" fmla="*/ 1267 w 1730"/>
              <a:gd name="T11" fmla="*/ 749 h 1224"/>
              <a:gd name="T12" fmla="*/ 1730 w 1730"/>
              <a:gd name="T13" fmla="*/ 1088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0" h="1224">
                <a:moveTo>
                  <a:pt x="1730" y="1088"/>
                </a:moveTo>
                <a:lnTo>
                  <a:pt x="1730" y="1224"/>
                </a:lnTo>
                <a:lnTo>
                  <a:pt x="0" y="1219"/>
                </a:lnTo>
                <a:lnTo>
                  <a:pt x="6" y="0"/>
                </a:lnTo>
                <a:lnTo>
                  <a:pt x="1457" y="816"/>
                </a:lnTo>
                <a:lnTo>
                  <a:pt x="1267" y="749"/>
                </a:lnTo>
                <a:lnTo>
                  <a:pt x="1730" y="108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">
            <a:extLst>
              <a:ext uri="{FF2B5EF4-FFF2-40B4-BE49-F238E27FC236}">
                <a16:creationId xmlns:a16="http://schemas.microsoft.com/office/drawing/2014/main" xmlns="" id="{3C1A701C-EEC2-4045-B3CE-B4FC87BCE73E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5825" y="2214563"/>
            <a:ext cx="2052638" cy="11334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未知">
            <a:extLst>
              <a:ext uri="{FF2B5EF4-FFF2-40B4-BE49-F238E27FC236}">
                <a16:creationId xmlns:a16="http://schemas.microsoft.com/office/drawing/2014/main" xmlns="" id="{9C20A805-742A-478E-98D8-DEFB1587B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4688" y="2713038"/>
            <a:ext cx="2052637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未知">
            <a:extLst>
              <a:ext uri="{FF2B5EF4-FFF2-40B4-BE49-F238E27FC236}">
                <a16:creationId xmlns:a16="http://schemas.microsoft.com/office/drawing/2014/main" xmlns="" id="{536F68B0-F8BF-4C91-ADE8-7FDB2CCA3CE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513263" y="1590675"/>
            <a:ext cx="2052637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>
            <a:extLst>
              <a:ext uri="{FF2B5EF4-FFF2-40B4-BE49-F238E27FC236}">
                <a16:creationId xmlns:a16="http://schemas.microsoft.com/office/drawing/2014/main" xmlns="" id="{B7AC222F-2224-4E6D-8857-1DDDB898F2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149475" y="2214563"/>
            <a:ext cx="2052638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6">
            <a:extLst>
              <a:ext uri="{FF2B5EF4-FFF2-40B4-BE49-F238E27FC236}">
                <a16:creationId xmlns:a16="http://schemas.microsoft.com/office/drawing/2014/main" xmlns="" id="{3257DD9A-1CD7-4AD1-B64B-79BD207B6A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14850" y="1587500"/>
            <a:ext cx="2052638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7">
            <a:extLst>
              <a:ext uri="{FF2B5EF4-FFF2-40B4-BE49-F238E27FC236}">
                <a16:creationId xmlns:a16="http://schemas.microsoft.com/office/drawing/2014/main" xmlns="" id="{7937DD72-A7E5-46DA-AC02-8C7CB682ADB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3738" y="2711450"/>
            <a:ext cx="2052637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18">
            <a:extLst>
              <a:ext uri="{FF2B5EF4-FFF2-40B4-BE49-F238E27FC236}">
                <a16:creationId xmlns:a16="http://schemas.microsoft.com/office/drawing/2014/main" xmlns="" id="{108DCB0D-BEEB-4FF3-B588-D49E1876C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0063" y="2289175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楷体_GB2312" pitchFamily="49" charset="-122"/>
              </a:rPr>
              <a:t>A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xmlns="" id="{A64201C7-D9EF-4884-85F1-8AA701FAB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1425575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楷体_GB2312" pitchFamily="49" charset="-122"/>
              </a:rPr>
              <a:t>B</a:t>
            </a:r>
          </a:p>
        </p:txBody>
      </p:sp>
      <p:sp>
        <p:nvSpPr>
          <p:cNvPr id="22" name="Text Box 20">
            <a:extLst>
              <a:ext uri="{FF2B5EF4-FFF2-40B4-BE49-F238E27FC236}">
                <a16:creationId xmlns:a16="http://schemas.microsoft.com/office/drawing/2014/main" xmlns="" id="{B3DFC088-3246-4F8B-8C26-AC31C74D9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4788" y="3690938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楷体_GB2312" pitchFamily="49" charset="-122"/>
              </a:rPr>
              <a:t>C</a:t>
            </a:r>
          </a:p>
        </p:txBody>
      </p:sp>
      <p:sp>
        <p:nvSpPr>
          <p:cNvPr id="23" name="Line 21">
            <a:extLst>
              <a:ext uri="{FF2B5EF4-FFF2-40B4-BE49-F238E27FC236}">
                <a16:creationId xmlns:a16="http://schemas.microsoft.com/office/drawing/2014/main" xmlns="" id="{2D5C6DA5-D6D9-4AF1-B5FC-696700B280BE}"/>
              </a:ext>
            </a:extLst>
          </p:cNvPr>
          <p:cNvSpPr>
            <a:spLocks noChangeShapeType="1"/>
          </p:cNvSpPr>
          <p:nvPr/>
        </p:nvSpPr>
        <p:spPr bwMode="auto">
          <a:xfrm>
            <a:off x="6565900" y="1589088"/>
            <a:ext cx="0" cy="22685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22">
            <a:extLst>
              <a:ext uri="{FF2B5EF4-FFF2-40B4-BE49-F238E27FC236}">
                <a16:creationId xmlns:a16="http://schemas.microsoft.com/office/drawing/2014/main" xmlns="" id="{E8094637-A2E2-41AC-81CF-3507001A1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2788" y="2212975"/>
            <a:ext cx="1180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AB=AC</a:t>
            </a:r>
          </a:p>
        </p:txBody>
      </p:sp>
      <p:sp>
        <p:nvSpPr>
          <p:cNvPr id="25" name="Text Box 23">
            <a:extLst>
              <a:ext uri="{FF2B5EF4-FFF2-40B4-BE49-F238E27FC236}">
                <a16:creationId xmlns:a16="http://schemas.microsoft.com/office/drawing/2014/main" xmlns="" id="{34F871EB-945A-4CDC-8449-739EE5051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0853" y="282604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</a:rPr>
              <a:t>等腰三角形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3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4"/>
                            </p:stCondLst>
                            <p:childTnLst>
                              <p:par>
                                <p:cTn id="21" presetID="17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4"/>
                            </p:stCondLst>
                            <p:childTnLst>
                              <p:par>
                                <p:cTn id="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004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8005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6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007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8008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8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9"/>
                            </p:stCondLst>
                            <p:childTnLst>
                              <p:par>
                                <p:cTn id="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25799 0.0959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899" y="4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63" presetID="17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002"/>
                            </p:stCondLst>
                            <p:childTnLst>
                              <p:par>
                                <p:cTn id="7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20" grpId="0"/>
      <p:bldP spid="21" grpId="0"/>
      <p:bldP spid="22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30" descr="C:\Users\Administrator\Desktop\图片1.png">
            <a:extLst>
              <a:ext uri="{FF2B5EF4-FFF2-40B4-BE49-F238E27FC236}">
                <a16:creationId xmlns:a16="http://schemas.microsoft.com/office/drawing/2014/main" xmlns="" id="{90DA9A80-26A6-4596-ACA5-69C8EE6A4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/>
          <a:stretch>
            <a:fillRect/>
          </a:stretch>
        </p:blipFill>
        <p:spPr bwMode="auto">
          <a:xfrm>
            <a:off x="3652838" y="2058988"/>
            <a:ext cx="865187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2" name="Rectangle 2">
            <a:extLst>
              <a:ext uri="{FF2B5EF4-FFF2-40B4-BE49-F238E27FC236}">
                <a16:creationId xmlns:a16="http://schemas.microsoft.com/office/drawing/2014/main" xmlns="" id="{2B44B2AD-0DB5-4305-9BD7-41EFF82D8314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993531" y="635001"/>
            <a:ext cx="7407519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是轴对称图形吗？它的对称轴是什么？</a:t>
            </a:r>
          </a:p>
        </p:txBody>
      </p:sp>
      <p:grpSp>
        <p:nvGrpSpPr>
          <p:cNvPr id="66563" name="Group 29">
            <a:extLst>
              <a:ext uri="{FF2B5EF4-FFF2-40B4-BE49-F238E27FC236}">
                <a16:creationId xmlns:a16="http://schemas.microsoft.com/office/drawing/2014/main" xmlns="" id="{7466A099-54DA-4A5A-9FF6-F576280D3D0A}"/>
              </a:ext>
            </a:extLst>
          </p:cNvPr>
          <p:cNvGrpSpPr>
            <a:grpSpLocks/>
          </p:cNvGrpSpPr>
          <p:nvPr/>
        </p:nvGrpSpPr>
        <p:grpSpPr bwMode="auto">
          <a:xfrm>
            <a:off x="1816100" y="1831975"/>
            <a:ext cx="863600" cy="1512888"/>
            <a:chOff x="1610" y="1797"/>
            <a:chExt cx="726" cy="1360"/>
          </a:xfrm>
        </p:grpSpPr>
        <p:sp>
          <p:nvSpPr>
            <p:cNvPr id="66564" name="Rectangle 9">
              <a:extLst>
                <a:ext uri="{FF2B5EF4-FFF2-40B4-BE49-F238E27FC236}">
                  <a16:creationId xmlns:a16="http://schemas.microsoft.com/office/drawing/2014/main" xmlns="" id="{F2556481-1F5E-46C5-A9DD-56CA653F2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1797"/>
              <a:ext cx="726" cy="136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 sz="100"/>
            </a:p>
          </p:txBody>
        </p:sp>
        <p:sp>
          <p:nvSpPr>
            <p:cNvPr id="66565" name="Line 10">
              <a:extLst>
                <a:ext uri="{FF2B5EF4-FFF2-40B4-BE49-F238E27FC236}">
                  <a16:creationId xmlns:a16="http://schemas.microsoft.com/office/drawing/2014/main" xmlns="" id="{7181EAF7-F9CF-4A89-A177-10EFCDBE33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2387"/>
              <a:ext cx="6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569" name="AutoShape 13">
            <a:extLst>
              <a:ext uri="{FF2B5EF4-FFF2-40B4-BE49-F238E27FC236}">
                <a16:creationId xmlns:a16="http://schemas.microsoft.com/office/drawing/2014/main" xmlns="" id="{291C80A1-C9A2-4148-8066-9708434F912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648950" y="2113633"/>
            <a:ext cx="1070778" cy="84164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zh-CN" sz="100"/>
          </a:p>
        </p:txBody>
      </p:sp>
      <p:sp>
        <p:nvSpPr>
          <p:cNvPr id="66570" name="Text Box 15">
            <a:extLst>
              <a:ext uri="{FF2B5EF4-FFF2-40B4-BE49-F238E27FC236}">
                <a16:creationId xmlns:a16="http://schemas.microsoft.com/office/drawing/2014/main" xmlns="" id="{337CCF9B-BFB8-40D2-9217-114CB8012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6088" y="2507096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66571" name="Text Box 16">
            <a:extLst>
              <a:ext uri="{FF2B5EF4-FFF2-40B4-BE49-F238E27FC236}">
                <a16:creationId xmlns:a16="http://schemas.microsoft.com/office/drawing/2014/main" xmlns="" id="{C6BF5699-A7E5-4DC6-B6D5-307F90B9E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6640" y="3080037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66572" name="Text Box 17">
            <a:extLst>
              <a:ext uri="{FF2B5EF4-FFF2-40B4-BE49-F238E27FC236}">
                <a16:creationId xmlns:a16="http://schemas.microsoft.com/office/drawing/2014/main" xmlns="" id="{A3EE7A07-4019-4F91-ADDD-E6DC3B6E3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5706" y="2507096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66573" name="Text Box 18">
            <a:extLst>
              <a:ext uri="{FF2B5EF4-FFF2-40B4-BE49-F238E27FC236}">
                <a16:creationId xmlns:a16="http://schemas.microsoft.com/office/drawing/2014/main" xmlns="" id="{554D4594-1FA2-4C99-98AE-04D16F61C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9683" y="1697038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66574" name="Line 22">
            <a:extLst>
              <a:ext uri="{FF2B5EF4-FFF2-40B4-BE49-F238E27FC236}">
                <a16:creationId xmlns:a16="http://schemas.microsoft.com/office/drawing/2014/main" xmlns="" id="{007ADDCE-C0F5-4A37-B92C-E6C5643EFB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821919" y="2544648"/>
            <a:ext cx="74339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5" name="Line 34">
            <a:extLst>
              <a:ext uri="{FF2B5EF4-FFF2-40B4-BE49-F238E27FC236}">
                <a16:creationId xmlns:a16="http://schemas.microsoft.com/office/drawing/2014/main" xmlns="" id="{AED9B488-DE72-4CF7-959A-A4CB06A537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8963" y="2589213"/>
            <a:ext cx="809625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6" name="Line 36">
            <a:extLst>
              <a:ext uri="{FF2B5EF4-FFF2-40B4-BE49-F238E27FC236}">
                <a16:creationId xmlns:a16="http://schemas.microsoft.com/office/drawing/2014/main" xmlns="" id="{065DE4BA-A393-4AF9-85ED-BB4D69FFAD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1625" y="2641600"/>
            <a:ext cx="5953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7" name="Line 37">
            <a:extLst>
              <a:ext uri="{FF2B5EF4-FFF2-40B4-BE49-F238E27FC236}">
                <a16:creationId xmlns:a16="http://schemas.microsoft.com/office/drawing/2014/main" xmlns="" id="{865D22FF-1950-4BB9-BA28-B87107F85E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2338" y="2589213"/>
            <a:ext cx="5953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719" name="Rectangle 31">
            <a:extLst>
              <a:ext uri="{FF2B5EF4-FFF2-40B4-BE49-F238E27FC236}">
                <a16:creationId xmlns:a16="http://schemas.microsoft.com/office/drawing/2014/main" xmlns="" id="{6121A896-F5F2-4C0A-A063-70D7A7F26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2908" y="4072930"/>
            <a:ext cx="4339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折痕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所在的直线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是它的对称轴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66579" name="Line 32">
            <a:extLst>
              <a:ext uri="{FF2B5EF4-FFF2-40B4-BE49-F238E27FC236}">
                <a16:creationId xmlns:a16="http://schemas.microsoft.com/office/drawing/2014/main" xmlns="" id="{C9A164B8-91DC-4463-9EF6-ECBDD4C5666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652838" y="2103438"/>
            <a:ext cx="865187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80" name="Line 33">
            <a:extLst>
              <a:ext uri="{FF2B5EF4-FFF2-40B4-BE49-F238E27FC236}">
                <a16:creationId xmlns:a16="http://schemas.microsoft.com/office/drawing/2014/main" xmlns="" id="{34B5417C-BE7F-471B-8330-B55ABAA5527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80088" y="2544763"/>
            <a:ext cx="811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81" name="Line 40">
            <a:extLst>
              <a:ext uri="{FF2B5EF4-FFF2-40B4-BE49-F238E27FC236}">
                <a16:creationId xmlns:a16="http://schemas.microsoft.com/office/drawing/2014/main" xmlns="" id="{6618C7B6-BC0B-4DB1-81D8-828960A33B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43550" y="2533650"/>
            <a:ext cx="1403350" cy="2063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6582" name="Group 28">
            <a:extLst>
              <a:ext uri="{FF2B5EF4-FFF2-40B4-BE49-F238E27FC236}">
                <a16:creationId xmlns:a16="http://schemas.microsoft.com/office/drawing/2014/main" xmlns="" id="{460E4F20-49C8-484B-B808-C5505864A2FF}"/>
              </a:ext>
            </a:extLst>
          </p:cNvPr>
          <p:cNvGrpSpPr>
            <a:grpSpLocks/>
          </p:cNvGrpSpPr>
          <p:nvPr/>
        </p:nvGrpSpPr>
        <p:grpSpPr bwMode="auto">
          <a:xfrm>
            <a:off x="3652838" y="2079625"/>
            <a:ext cx="865187" cy="917575"/>
            <a:chOff x="2880" y="2115"/>
            <a:chExt cx="635" cy="680"/>
          </a:xfrm>
        </p:grpSpPr>
        <p:sp>
          <p:nvSpPr>
            <p:cNvPr id="66583" name="Rectangle 11">
              <a:extLst>
                <a:ext uri="{FF2B5EF4-FFF2-40B4-BE49-F238E27FC236}">
                  <a16:creationId xmlns:a16="http://schemas.microsoft.com/office/drawing/2014/main" xmlns="" id="{300C6C44-288F-4E65-B36B-B34F1FE02F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115"/>
              <a:ext cx="635" cy="68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100"/>
            </a:p>
          </p:txBody>
        </p:sp>
        <p:sp>
          <p:nvSpPr>
            <p:cNvPr id="66584" name="Line 12">
              <a:extLst>
                <a:ext uri="{FF2B5EF4-FFF2-40B4-BE49-F238E27FC236}">
                  <a16:creationId xmlns:a16="http://schemas.microsoft.com/office/drawing/2014/main" xmlns="" id="{D578FE12-5806-4E96-8393-32F3439888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6" y="2115"/>
              <a:ext cx="498" cy="3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 Box 38">
            <a:extLst>
              <a:ext uri="{FF2B5EF4-FFF2-40B4-BE49-F238E27FC236}">
                <a16:creationId xmlns:a16="http://schemas.microsoft.com/office/drawing/2014/main" xmlns="" id="{4BF72BAC-BE90-4FEA-BE94-F6D6E09BB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9700" y="3530600"/>
            <a:ext cx="372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等腰三角形是轴对称图形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3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/>
      <p:bldP spid="114719" grpId="0"/>
      <p:bldP spid="66581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4">
            <a:hlinkClick r:id="rId2" action="ppaction://program"/>
            <a:extLst>
              <a:ext uri="{FF2B5EF4-FFF2-40B4-BE49-F238E27FC236}">
                <a16:creationId xmlns:a16="http://schemas.microsoft.com/office/drawing/2014/main" xmlns="" id="{C0F32EC4-C747-46DC-B1B3-968164E9D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" y="539750"/>
            <a:ext cx="879221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把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剪出的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等腰三角形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沿折痕对折，找出其中重合的线段和角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aphicFrame>
        <p:nvGraphicFramePr>
          <p:cNvPr id="27651" name="表格 27650">
            <a:extLst>
              <a:ext uri="{FF2B5EF4-FFF2-40B4-BE49-F238E27FC236}">
                <a16:creationId xmlns:a16="http://schemas.microsoft.com/office/drawing/2014/main" xmlns="" id="{0729E669-A285-4BEC-956A-54412B2392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8482814"/>
              </p:ext>
            </p:extLst>
          </p:nvPr>
        </p:nvGraphicFramePr>
        <p:xfrm>
          <a:off x="893763" y="1203325"/>
          <a:ext cx="4664076" cy="2336800"/>
        </p:xfrm>
        <a:graphic>
          <a:graphicData uri="http://schemas.openxmlformats.org/drawingml/2006/table">
            <a:tbl>
              <a:tblPr/>
              <a:tblGrid>
                <a:gridCol w="23320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20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83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重合的线段</a:t>
                      </a: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重合的角</a:t>
                      </a: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32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1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zh-CN" altLang="en-US" sz="21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　</a:t>
                      </a: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2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zh-CN" sz="2100" b="1" i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2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zh-CN" sz="2100" b="1" i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7603" name="Text Box 19">
            <a:extLst>
              <a:ext uri="{FF2B5EF4-FFF2-40B4-BE49-F238E27FC236}">
                <a16:creationId xmlns:a16="http://schemas.microsoft.com/office/drawing/2014/main" xmlns="" id="{3F6304A4-5822-43E1-BA1B-1ADACF864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688" y="1154113"/>
            <a:ext cx="596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   </a:t>
            </a: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67604" name="Text Box 20">
            <a:extLst>
              <a:ext uri="{FF2B5EF4-FFF2-40B4-BE49-F238E27FC236}">
                <a16:creationId xmlns:a16="http://schemas.microsoft.com/office/drawing/2014/main" xmlns="" id="{122AD1A4-F1D1-45D8-908C-A4C969763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4613" y="3179763"/>
            <a:ext cx="5778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67605" name="Text Box 21">
            <a:extLst>
              <a:ext uri="{FF2B5EF4-FFF2-40B4-BE49-F238E27FC236}">
                <a16:creationId xmlns:a16="http://schemas.microsoft.com/office/drawing/2014/main" xmlns="" id="{7995C926-042C-4CBE-AD5D-0DBE53761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6300" y="3179763"/>
            <a:ext cx="596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  B</a:t>
            </a:r>
          </a:p>
        </p:txBody>
      </p:sp>
      <p:sp>
        <p:nvSpPr>
          <p:cNvPr id="67606" name="AutoShape 22">
            <a:hlinkClick r:id="rId3" action="ppaction://hlinkfile"/>
            <a:extLst>
              <a:ext uri="{FF2B5EF4-FFF2-40B4-BE49-F238E27FC236}">
                <a16:creationId xmlns:a16="http://schemas.microsoft.com/office/drawing/2014/main" xmlns="" id="{6B497E84-1DBA-4DCC-B6A2-D06835620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1413" y="1552575"/>
            <a:ext cx="1562100" cy="169386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23">
            <a:extLst>
              <a:ext uri="{FF2B5EF4-FFF2-40B4-BE49-F238E27FC236}">
                <a16:creationId xmlns:a16="http://schemas.microsoft.com/office/drawing/2014/main" xmlns="" id="{9FF51D32-FCBC-434C-B2F5-035D756A921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156325" y="2405063"/>
            <a:ext cx="169227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8" name="Text Box 24">
            <a:extLst>
              <a:ext uri="{FF2B5EF4-FFF2-40B4-BE49-F238E27FC236}">
                <a16:creationId xmlns:a16="http://schemas.microsoft.com/office/drawing/2014/main" xmlns="" id="{993A52A6-2C58-4349-82DB-B732CE791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2" y="2871312"/>
            <a:ext cx="40321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    D</a:t>
            </a:r>
          </a:p>
        </p:txBody>
      </p:sp>
      <p:sp>
        <p:nvSpPr>
          <p:cNvPr id="10" name="Text Box 25">
            <a:extLst>
              <a:ext uri="{FF2B5EF4-FFF2-40B4-BE49-F238E27FC236}">
                <a16:creationId xmlns:a16="http://schemas.microsoft.com/office/drawing/2014/main" xmlns="" id="{19636C21-0AB2-4E93-AECD-57F5CE17F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488" y="1762125"/>
            <a:ext cx="13970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 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" name="Text Box 26">
            <a:extLst>
              <a:ext uri="{FF2B5EF4-FFF2-40B4-BE49-F238E27FC236}">
                <a16:creationId xmlns:a16="http://schemas.microsoft.com/office/drawing/2014/main" xmlns="" id="{70673F67-E50F-43E4-B5B1-379F03196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488" y="2335213"/>
            <a:ext cx="15335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xmlns="" id="{D7213FB1-4362-48DC-9253-22F8D970D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2984500"/>
            <a:ext cx="1670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Text Box 28">
            <a:extLst>
              <a:ext uri="{FF2B5EF4-FFF2-40B4-BE49-F238E27FC236}">
                <a16:creationId xmlns:a16="http://schemas.microsoft.com/office/drawing/2014/main" xmlns="" id="{913ED7AF-7562-4782-8CA3-6A38C4EFA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5213" y="1762125"/>
            <a:ext cx="16716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F69BFBE1-21B5-47C6-AB28-AE304B9EF6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2344738"/>
            <a:ext cx="2298700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BAD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CAD</a:t>
            </a:r>
            <a:endParaRPr lang="en-US" altLang="zh-CN" sz="2100" b="1" i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xmlns="" id="{36F272C6-564B-44B0-A862-186FDFD64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9925" y="3009900"/>
            <a:ext cx="24638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Rectangle 32">
            <a:extLst>
              <a:ext uri="{FF2B5EF4-FFF2-40B4-BE49-F238E27FC236}">
                <a16:creationId xmlns:a16="http://schemas.microsoft.com/office/drawing/2014/main" xmlns="" id="{2454F0B9-C03C-40BC-9BDB-DCC66AA3A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554" y="3852069"/>
            <a:ext cx="7880838" cy="9890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这些重合的角，你能发现等腰三角形的性质吗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你的猜想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2e84b00-d063-4bd1-813e-265b2ecf677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1918</TotalTime>
  <Pages>0</Pages>
  <Words>4871</Words>
  <Characters>0</Characters>
  <Application>Microsoft Office PowerPoint</Application>
  <DocSecurity>0</DocSecurity>
  <PresentationFormat>全屏显示(16:9)</PresentationFormat>
  <Lines>0</Lines>
  <Paragraphs>711</Paragraphs>
  <Slides>66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《七彩课堂》课件模板（新）</vt:lpstr>
      <vt:lpstr>2_《七彩课堂》课件模板（新）</vt:lpstr>
      <vt:lpstr>MathType 6.0 Equation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1248</cp:revision>
  <dcterms:created xsi:type="dcterms:W3CDTF">2016-01-14T07:05:12Z</dcterms:created>
  <dcterms:modified xsi:type="dcterms:W3CDTF">2020-04-27T08:21:22Z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