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314" r:id="rId2"/>
  </p:sldMasterIdLst>
  <p:notesMasterIdLst>
    <p:notesMasterId r:id="rId60"/>
  </p:notesMasterIdLst>
  <p:handoutMasterIdLst>
    <p:handoutMasterId r:id="rId61"/>
  </p:handoutMasterIdLst>
  <p:sldIdLst>
    <p:sldId id="399" r:id="rId3"/>
    <p:sldId id="656" r:id="rId4"/>
    <p:sldId id="583" r:id="rId5"/>
    <p:sldId id="584" r:id="rId6"/>
    <p:sldId id="651" r:id="rId7"/>
    <p:sldId id="589" r:id="rId8"/>
    <p:sldId id="591" r:id="rId9"/>
    <p:sldId id="592" r:id="rId10"/>
    <p:sldId id="593" r:id="rId11"/>
    <p:sldId id="594" r:id="rId12"/>
    <p:sldId id="595" r:id="rId13"/>
    <p:sldId id="597" r:id="rId14"/>
    <p:sldId id="598" r:id="rId15"/>
    <p:sldId id="599" r:id="rId16"/>
    <p:sldId id="600" r:id="rId17"/>
    <p:sldId id="604" r:id="rId18"/>
    <p:sldId id="601" r:id="rId19"/>
    <p:sldId id="622" r:id="rId20"/>
    <p:sldId id="602" r:id="rId21"/>
    <p:sldId id="623" r:id="rId22"/>
    <p:sldId id="605" r:id="rId23"/>
    <p:sldId id="448" r:id="rId24"/>
    <p:sldId id="610" r:id="rId25"/>
    <p:sldId id="611" r:id="rId26"/>
    <p:sldId id="608" r:id="rId27"/>
    <p:sldId id="609" r:id="rId28"/>
    <p:sldId id="612" r:id="rId29"/>
    <p:sldId id="613" r:id="rId30"/>
    <p:sldId id="571" r:id="rId31"/>
    <p:sldId id="652" r:id="rId32"/>
    <p:sldId id="625" r:id="rId33"/>
    <p:sldId id="653" r:id="rId34"/>
    <p:sldId id="627" r:id="rId35"/>
    <p:sldId id="628" r:id="rId36"/>
    <p:sldId id="629" r:id="rId37"/>
    <p:sldId id="630" r:id="rId38"/>
    <p:sldId id="631" r:id="rId39"/>
    <p:sldId id="632" r:id="rId40"/>
    <p:sldId id="633" r:id="rId41"/>
    <p:sldId id="634" r:id="rId42"/>
    <p:sldId id="635" r:id="rId43"/>
    <p:sldId id="636" r:id="rId44"/>
    <p:sldId id="637" r:id="rId45"/>
    <p:sldId id="638" r:id="rId46"/>
    <p:sldId id="639" r:id="rId47"/>
    <p:sldId id="654" r:id="rId48"/>
    <p:sldId id="640" r:id="rId49"/>
    <p:sldId id="641" r:id="rId50"/>
    <p:sldId id="642" r:id="rId51"/>
    <p:sldId id="643" r:id="rId52"/>
    <p:sldId id="644" r:id="rId53"/>
    <p:sldId id="645" r:id="rId54"/>
    <p:sldId id="646" r:id="rId55"/>
    <p:sldId id="647" r:id="rId56"/>
    <p:sldId id="648" r:id="rId57"/>
    <p:sldId id="649" r:id="rId58"/>
    <p:sldId id="655" r:id="rId59"/>
  </p:sldIdLst>
  <p:sldSz cx="9144000" cy="5143500" type="screen16x9"/>
  <p:notesSz cx="6858000" cy="9144000"/>
  <p:custDataLst>
    <p:tags r:id="rId6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01">
          <p15:clr>
            <a:srgbClr val="A4A3A4"/>
          </p15:clr>
        </p15:guide>
        <p15:guide id="2" pos="29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501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9874AFC9-3A91-4008-B8FC-DAF446562F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99A06C0-6C84-4F84-B514-F2BC2C35FA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9BFA53-E5A6-40EE-9DD3-B6DA2209825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9004F04-4D11-4843-A1FF-E01976E005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D152166-D45B-4EEB-8DA5-77A9A06D64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421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990295E8-DF55-4081-A26F-E3DB84781C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B233D0E-17FC-4B07-8EEB-5B99CE70FD8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8D5F25AF-2999-409F-9E60-BA46B740BE62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246669-3917-450B-8798-4DE1F9E4B50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3DA18FE-C6E1-49F6-A89B-83B3ED7BC7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59E96566-2CA8-4D63-B130-DC0D57A5D729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6087" name="Picture 2">
            <a:extLst>
              <a:ext uri="{FF2B5EF4-FFF2-40B4-BE49-F238E27FC236}">
                <a16:creationId xmlns:a16="http://schemas.microsoft.com/office/drawing/2014/main" xmlns="" id="{51A158E4-3317-4DCB-9AF8-C07EE75D6F6D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7652ED1F-2681-48C2-9F46-2488B7EDE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EF22264B-8224-4273-B1D3-D7CAE636EB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824678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96566-2CA8-4D63-B130-DC0D57A5D729}" type="slidenum">
              <a:rPr lang="en-US" altLang="en-US" smtClean="0"/>
              <a:pPr/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6386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698108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61276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827946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7941762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209248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5651726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543702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2184156"/>
      </p:ext>
    </p:extLst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32906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86262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566607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46857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7957414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871604D-03BF-41B3-97AC-7D44ACF5FE75}" type="slidenum">
              <a:rPr lang="zh-CN" altLang="en-US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63950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3853996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366928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84059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6881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84009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9720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050833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21917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18A551A-7CC6-4977-84AD-9435E82A63F9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CCA7669F-F06F-4214-8652-76F81338979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0A2A349C-17B5-494A-9205-5BE930B0A9D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626CAE4F-D4EE-4E67-A2BC-D7A8B4B10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AE252E7B-391C-4848-BDB6-64A1552812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C89C8E5C-9038-43BF-A186-41F97E17F0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9ED46BC5-5C46-47C7-9D47-BE0E897270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6BD985B3-57F2-4C7E-AD0E-E3E35AA339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AFF016FD-8DB4-4DC4-B788-8E1B16912F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3FBEFADC-E8A1-4FC5-9D7D-BB2A3D47B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6D60478E-2254-4772-A309-7174FDEA1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B35FB980-D64D-4DA7-B739-5215A028C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CB1929E6-9995-48FF-B685-ACFAD7B67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35E8082A-EEC6-49A4-821C-08F291C1A3B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441CBB41-9E78-4ECF-9129-EA86EF906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1942943A-441A-431A-BBBF-86C5944A80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676BA752-2615-44F7-BBFE-EC170047F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D0505BFF-BE2A-4623-BAAB-56DFC1154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D161E9AA-5F18-4364-A095-F8A2C0298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6B118396-8277-4BCD-B4A4-F69B996061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07239F99-C851-425E-BB23-02BACCA60D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7549C3B1-4321-4413-9702-3DFFFC8CC9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64010B38-70E1-4904-847C-D7ED57314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3D8690DB-5871-4110-B320-8BC79A88C3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BA79D816-E30D-4BFE-84C6-741B789E5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26351EF8-0063-42D7-8882-AFDAFA4E088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1C057DF3-BD4F-45CE-964A-DF7F5ACAD53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6F3053CF-6077-43EE-806A-B59F4CCC4AB9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61BDF417-7AB0-4589-8B9E-92C62EA09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A593100F-96DF-414F-912A-4437E3C46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1BB787A1-4460-4D53-A9C3-0080B1A6FD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E184F2C0-5F93-477F-BC68-A914EE1159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A88E155B-2974-4EE2-BAE3-09E9449411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490C945B-66E9-4BD3-AF2F-FBD2004D12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2E6969D4-6274-4FBE-B35B-8A2D73F31F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8CAEC3CE-5892-4928-9E46-F6F031C42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F347FE3F-B37E-4572-9DD4-5270B9C3A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28B90C98-E076-4D35-960B-AA4ED9D51A1B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6D6049E4-1BDA-4E6D-A194-DA5394776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367456" y="-23934"/>
            <a:ext cx="173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42" r:id="rId2"/>
    <p:sldLayoutId id="2147484241" r:id="rId3"/>
    <p:sldLayoutId id="2147484240" r:id="rId4"/>
    <p:sldLayoutId id="2147484239" r:id="rId5"/>
    <p:sldLayoutId id="2147484238" r:id="rId6"/>
    <p:sldLayoutId id="2147484237" r:id="rId7"/>
    <p:sldLayoutId id="2147484280" r:id="rId8"/>
    <p:sldLayoutId id="2147484281" r:id="rId9"/>
    <p:sldLayoutId id="2147484236" r:id="rId10"/>
    <p:sldLayoutId id="2147484234" r:id="rId11"/>
    <p:sldLayoutId id="2147484233" r:id="rId12"/>
    <p:sldLayoutId id="2147484282" r:id="rId13"/>
    <p:sldLayoutId id="2147484283" r:id="rId14"/>
    <p:sldLayoutId id="2147484232" r:id="rId15"/>
    <p:sldLayoutId id="2147484284" r:id="rId16"/>
    <p:sldLayoutId id="2147484285" r:id="rId17"/>
    <p:sldLayoutId id="2147484286" r:id="rId18"/>
    <p:sldLayoutId id="2147484287" r:id="rId19"/>
    <p:sldLayoutId id="2147484288" r:id="rId20"/>
    <p:sldLayoutId id="2147484316" r:id="rId2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5162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5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slide" Target="slide30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A53.TI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A58.TI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Q253.TIF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A49.TIF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A52.TIF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A56.TIF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Q256.TIF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8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.bin"/><Relationship Id="rId4" Type="http://schemas.openxmlformats.org/officeDocument/2006/relationships/image" Target="E:/&#22235;&#28165;/&#20843;&#19978;&#25968;&#23398;&#65288;&#20154;&#25945;&#65289;&#22235;&#28165;2014%20&#25945;&#29992;%20&#8730;&#40644;&#26093;&#65288;&#22806;&#65289;/QJ10.TIF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0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43.t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gif"/><Relationship Id="rId7" Type="http://schemas.openxmlformats.org/officeDocument/2006/relationships/image" Target="../media/image16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2.wmf"/><Relationship Id="rId4" Type="http://schemas.openxmlformats.org/officeDocument/2006/relationships/oleObject" Target="../embeddings/oleObject8.bin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F03DC21E-BCAA-4419-A624-DFA635D69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3AE41627-946F-4878-AC4D-1A6A023BFC9F}"/>
              </a:ext>
            </a:extLst>
          </p:cNvPr>
          <p:cNvSpPr txBox="1"/>
          <p:nvPr/>
        </p:nvSpPr>
        <p:spPr>
          <a:xfrm>
            <a:off x="552449" y="1460500"/>
            <a:ext cx="7841615" cy="179279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13.1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轴对称</a:t>
            </a:r>
          </a:p>
          <a:p>
            <a:pPr algn="ctr" eaLnBrk="0" hangingPunct="0">
              <a:buFontTx/>
              <a:buNone/>
              <a:defRPr/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13.1.2 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线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段的垂直平分线的性质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6" name="圆角矩形 15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22" name="图片 2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>
            <a:extLst>
              <a:ext uri="{FF2B5EF4-FFF2-40B4-BE49-F238E27FC236}">
                <a16:creationId xmlns:a16="http://schemas.microsoft.com/office/drawing/2014/main" xmlns="" id="{022D4436-B610-42AE-8E83-AF8D2CDE8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53" y="722312"/>
            <a:ext cx="8822134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如图，在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BC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=8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垂直平分线交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AC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的垂直平分线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交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BC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，则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ADE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的周长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等于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___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．</a:t>
            </a:r>
          </a:p>
          <a:p>
            <a:pPr algn="just">
              <a:spcBef>
                <a:spcPct val="20000"/>
              </a:spcBef>
            </a:pPr>
            <a:endParaRPr lang="en-US" altLang="zh-CN" sz="2400" b="1" dirty="0">
              <a:solidFill>
                <a:srgbClr val="000000"/>
              </a:solidFill>
              <a:latin typeface="+mn-lt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6323" name="组合 11269">
            <a:extLst>
              <a:ext uri="{FF2B5EF4-FFF2-40B4-BE49-F238E27FC236}">
                <a16:creationId xmlns:a16="http://schemas.microsoft.com/office/drawing/2014/main" xmlns="" id="{81711BA9-52E2-4579-900B-83D2203B7BE2}"/>
              </a:ext>
            </a:extLst>
          </p:cNvPr>
          <p:cNvGrpSpPr>
            <a:grpSpLocks/>
          </p:cNvGrpSpPr>
          <p:nvPr/>
        </p:nvGrpSpPr>
        <p:grpSpPr bwMode="auto">
          <a:xfrm>
            <a:off x="2218981" y="2165350"/>
            <a:ext cx="3741737" cy="2252663"/>
            <a:chOff x="0" y="0"/>
            <a:chExt cx="3143" cy="1893"/>
          </a:xfrm>
        </p:grpSpPr>
        <p:pic>
          <p:nvPicPr>
            <p:cNvPr id="56324" name="图片 11270">
              <a:extLst>
                <a:ext uri="{FF2B5EF4-FFF2-40B4-BE49-F238E27FC236}">
                  <a16:creationId xmlns:a16="http://schemas.microsoft.com/office/drawing/2014/main" xmlns="" id="{247F1850-20DB-4514-8600-6BA2CE93CD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" y="242"/>
              <a:ext cx="2670" cy="1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25" name="矩形 11271">
              <a:extLst>
                <a:ext uri="{FF2B5EF4-FFF2-40B4-BE49-F238E27FC236}">
                  <a16:creationId xmlns:a16="http://schemas.microsoft.com/office/drawing/2014/main" xmlns="" id="{4E361820-3384-49A9-9BCC-7B31E57CD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" y="0"/>
              <a:ext cx="34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 </a:t>
              </a:r>
              <a:endParaRPr lang="zh-CN" altLang="en-US" sz="21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6" name="矩形 11272">
              <a:extLst>
                <a:ext uri="{FF2B5EF4-FFF2-40B4-BE49-F238E27FC236}">
                  <a16:creationId xmlns:a16="http://schemas.microsoft.com/office/drawing/2014/main" xmlns="" id="{87560EDC-8801-4F5E-A879-E76080A90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04"/>
              <a:ext cx="347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 </a:t>
              </a:r>
              <a:endParaRPr lang="zh-CN" altLang="en-US" sz="21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7" name="矩形 11273">
              <a:extLst>
                <a:ext uri="{FF2B5EF4-FFF2-40B4-BE49-F238E27FC236}">
                  <a16:creationId xmlns:a16="http://schemas.microsoft.com/office/drawing/2014/main" xmlns="" id="{384782FB-C5EB-4234-8C6B-E47D31F8D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104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 </a:t>
              </a:r>
              <a:endParaRPr lang="zh-CN" altLang="en-US" sz="21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8" name="矩形 11274">
              <a:extLst>
                <a:ext uri="{FF2B5EF4-FFF2-40B4-BE49-F238E27FC236}">
                  <a16:creationId xmlns:a16="http://schemas.microsoft.com/office/drawing/2014/main" xmlns="" id="{274087B4-0961-466C-9C31-1A9B07BFA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6" y="1240"/>
              <a:ext cx="37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 </a:t>
              </a:r>
              <a:endParaRPr lang="zh-CN" altLang="en-US" sz="21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9" name="矩形 11275">
              <a:extLst>
                <a:ext uri="{FF2B5EF4-FFF2-40B4-BE49-F238E27FC236}">
                  <a16:creationId xmlns:a16="http://schemas.microsoft.com/office/drawing/2014/main" xmlns="" id="{896F04CB-80F7-42A5-A1E7-F80480827E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" y="1256"/>
              <a:ext cx="347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 </a:t>
              </a:r>
              <a:endParaRPr lang="zh-CN" altLang="en-US" sz="21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30" name="文本框 1">
            <a:extLst>
              <a:ext uri="{FF2B5EF4-FFF2-40B4-BE49-F238E27FC236}">
                <a16:creationId xmlns:a16="http://schemas.microsoft.com/office/drawing/2014/main" xmlns="" id="{AF09E5C2-A053-4C8B-B0F7-08782BFC3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5335" y="1393031"/>
            <a:ext cx="315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8</a:t>
            </a:r>
          </a:p>
        </p:txBody>
      </p:sp>
      <p:grpSp>
        <p:nvGrpSpPr>
          <p:cNvPr id="16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7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9" y="81041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>
            <a:extLst>
              <a:ext uri="{FF2B5EF4-FFF2-40B4-BE49-F238E27FC236}">
                <a16:creationId xmlns:a16="http://schemas.microsoft.com/office/drawing/2014/main" xmlns="" id="{74A069FB-F07A-4862-B9A6-5BA3792FFA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436" y="1516232"/>
            <a:ext cx="4647426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</a:rPr>
              <a:t>∵　</a:t>
            </a:r>
            <a:r>
              <a:rPr lang="en-US" altLang="zh-CN" sz="2100" b="1" i="1" dirty="0">
                <a:latin typeface="+mn-lt"/>
              </a:rPr>
              <a:t>AD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 smtClean="0">
                <a:latin typeface="+mn-lt"/>
              </a:rPr>
              <a:t>BC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BD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DC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的垂直平分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线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    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 smtClean="0">
                <a:latin typeface="+mn-lt"/>
              </a:rPr>
              <a:t>∵</a:t>
            </a:r>
            <a:r>
              <a:rPr lang="zh-CN" altLang="en-US" sz="2100" b="1" dirty="0">
                <a:latin typeface="+mn-lt"/>
              </a:rPr>
              <a:t>　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latin typeface="+mn-lt"/>
              </a:rPr>
              <a:t>C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latin typeface="+mn-lt"/>
              </a:rPr>
              <a:t>AE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垂直平分线上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xmlns="" id="{A2FE8937-1CFD-4B0B-BE78-9733BAB78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261" y="514051"/>
            <a:ext cx="8501257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如图，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BD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DC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，点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在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的垂直平分线上，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CE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长度有什么关系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？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AB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DE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有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什么关系？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7348" name="组合 12293">
            <a:extLst>
              <a:ext uri="{FF2B5EF4-FFF2-40B4-BE49-F238E27FC236}">
                <a16:creationId xmlns:a16="http://schemas.microsoft.com/office/drawing/2014/main" xmlns="" id="{930BDAFA-9B92-4571-ACDB-40A3B02645A1}"/>
              </a:ext>
            </a:extLst>
          </p:cNvPr>
          <p:cNvGrpSpPr>
            <a:grpSpLocks/>
          </p:cNvGrpSpPr>
          <p:nvPr/>
        </p:nvGrpSpPr>
        <p:grpSpPr bwMode="auto">
          <a:xfrm>
            <a:off x="5554695" y="2116143"/>
            <a:ext cx="3411932" cy="2034779"/>
            <a:chOff x="0" y="0"/>
            <a:chExt cx="2866" cy="1709"/>
          </a:xfrm>
        </p:grpSpPr>
        <p:sp>
          <p:nvSpPr>
            <p:cNvPr id="57349" name="等腰三角形 12294">
              <a:extLst>
                <a:ext uri="{FF2B5EF4-FFF2-40B4-BE49-F238E27FC236}">
                  <a16:creationId xmlns:a16="http://schemas.microsoft.com/office/drawing/2014/main" xmlns="" id="{387F8CCF-B9D6-41AD-AAF7-AD948C7DC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" y="323"/>
              <a:ext cx="1232" cy="1066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57350" name="直接连接符 12295">
              <a:extLst>
                <a:ext uri="{FF2B5EF4-FFF2-40B4-BE49-F238E27FC236}">
                  <a16:creationId xmlns:a16="http://schemas.microsoft.com/office/drawing/2014/main" xmlns="" id="{E6E06346-AD9A-4CE6-9B4F-BA8FC779D8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" y="1387"/>
              <a:ext cx="2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1" name="直接连接符 12296">
              <a:extLst>
                <a:ext uri="{FF2B5EF4-FFF2-40B4-BE49-F238E27FC236}">
                  <a16:creationId xmlns:a16="http://schemas.microsoft.com/office/drawing/2014/main" xmlns="" id="{32531F7B-7468-40AC-A550-71363FFC41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8" y="339"/>
              <a:ext cx="0" cy="10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2" name="矩形 12297">
              <a:extLst>
                <a:ext uri="{FF2B5EF4-FFF2-40B4-BE49-F238E27FC236}">
                  <a16:creationId xmlns:a16="http://schemas.microsoft.com/office/drawing/2014/main" xmlns="" id="{B7C232E1-29D3-46AB-A69B-CEF36F02F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" y="0"/>
              <a:ext cx="35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A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7353" name="矩形 12298">
              <a:extLst>
                <a:ext uri="{FF2B5EF4-FFF2-40B4-BE49-F238E27FC236}">
                  <a16:creationId xmlns:a16="http://schemas.microsoft.com/office/drawing/2014/main" xmlns="" id="{ED068F70-D44B-487D-BA4D-3E6035CAF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360"/>
              <a:ext cx="36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B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7354" name="矩形 12299">
              <a:extLst>
                <a:ext uri="{FF2B5EF4-FFF2-40B4-BE49-F238E27FC236}">
                  <a16:creationId xmlns:a16="http://schemas.microsoft.com/office/drawing/2014/main" xmlns="" id="{5E742F71-BC50-4AD2-8B84-7A66231A0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1360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7355" name="矩形 12300">
              <a:extLst>
                <a:ext uri="{FF2B5EF4-FFF2-40B4-BE49-F238E27FC236}">
                  <a16:creationId xmlns:a16="http://schemas.microsoft.com/office/drawing/2014/main" xmlns="" id="{1934473C-B1B2-4E44-A96D-458FEA13D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" y="1360"/>
              <a:ext cx="37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D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57356" name="矩形 12301">
              <a:extLst>
                <a:ext uri="{FF2B5EF4-FFF2-40B4-BE49-F238E27FC236}">
                  <a16:creationId xmlns:a16="http://schemas.microsoft.com/office/drawing/2014/main" xmlns="" id="{B676CF77-356B-4D77-9D07-5651C9F09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" y="1299"/>
              <a:ext cx="88" cy="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57357" name="直接连接符 12302">
              <a:extLst>
                <a:ext uri="{FF2B5EF4-FFF2-40B4-BE49-F238E27FC236}">
                  <a16:creationId xmlns:a16="http://schemas.microsoft.com/office/drawing/2014/main" xmlns="" id="{27CC97B9-9111-46DB-82DC-2BD726E8B2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0" y="315"/>
              <a:ext cx="1952" cy="10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8" name="矩形 12303">
              <a:extLst>
                <a:ext uri="{FF2B5EF4-FFF2-40B4-BE49-F238E27FC236}">
                  <a16:creationId xmlns:a16="http://schemas.microsoft.com/office/drawing/2014/main" xmlns="" id="{8C0273AF-3944-41FC-802E-7C147D5CF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4" y="1360"/>
              <a:ext cx="36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E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2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1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" y="52437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10">
            <a:extLst>
              <a:ext uri="{FF2B5EF4-FFF2-40B4-BE49-F238E27FC236}">
                <a16:creationId xmlns:a16="http://schemas.microsoft.com/office/drawing/2014/main" xmlns="" id="{B950866B-AF8C-47EE-A2FB-4AF62542F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613" y="3388885"/>
            <a:ext cx="410527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en-US" altLang="zh-CN" sz="2100" b="1" dirty="0">
                <a:latin typeface="+mn-lt"/>
              </a:rPr>
              <a:t>    </a:t>
            </a:r>
            <a:r>
              <a:rPr lang="en-US" altLang="zh-CN" sz="2100" b="1" dirty="0" smtClean="0">
                <a:latin typeface="+mn-lt"/>
              </a:rPr>
              <a:t>  ∵</a:t>
            </a:r>
            <a:r>
              <a:rPr lang="zh-CN" altLang="en-US" sz="2100" b="1" dirty="0">
                <a:latin typeface="+mn-lt"/>
              </a:rPr>
              <a:t>　</a:t>
            </a:r>
            <a:r>
              <a:rPr lang="en-US" altLang="zh-CN" sz="2100" b="1" i="1" dirty="0">
                <a:latin typeface="+mn-lt"/>
              </a:rPr>
              <a:t>AB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CE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BD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DC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latin typeface="+mn-lt"/>
              </a:rPr>
              <a:t>   </a:t>
            </a:r>
            <a:r>
              <a:rPr lang="zh-CN" altLang="en-US" sz="2100" b="1" dirty="0" smtClean="0">
                <a:latin typeface="+mn-lt"/>
              </a:rPr>
              <a:t>   ∴</a:t>
            </a:r>
            <a:r>
              <a:rPr lang="zh-CN" altLang="en-US" sz="2100" b="1" dirty="0">
                <a:latin typeface="+mn-lt"/>
              </a:rPr>
              <a:t>　</a:t>
            </a:r>
            <a:r>
              <a:rPr lang="en-US" altLang="zh-CN" sz="2100" b="1" i="1" dirty="0">
                <a:latin typeface="+mn-lt"/>
              </a:rPr>
              <a:t>AB 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BD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CD 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CE</a:t>
            </a:r>
            <a:r>
              <a:rPr lang="zh-CN" altLang="en-US" sz="2100" b="1" dirty="0">
                <a:latin typeface="+mn-lt"/>
              </a:rPr>
              <a:t>．</a:t>
            </a: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DE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14339">
            <a:extLst>
              <a:ext uri="{FF2B5EF4-FFF2-40B4-BE49-F238E27FC236}">
                <a16:creationId xmlns:a16="http://schemas.microsoft.com/office/drawing/2014/main" xmlns="" id="{853D7CF6-7EAA-4777-9CA4-986408E3C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9696" y="1214724"/>
            <a:ext cx="73837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　　反过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来，如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果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PB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，那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么点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P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是否在线段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的垂直平分线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上呢？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1" name="文本框 14340">
            <a:extLst>
              <a:ext uri="{FF2B5EF4-FFF2-40B4-BE49-F238E27FC236}">
                <a16:creationId xmlns:a16="http://schemas.microsoft.com/office/drawing/2014/main" xmlns="" id="{C9FBF735-163E-4880-B911-CA514102E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075" y="2303464"/>
            <a:ext cx="4873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点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P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在线段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AB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的垂直平分线上．    </a:t>
            </a:r>
          </a:p>
        </p:txBody>
      </p:sp>
      <p:sp>
        <p:nvSpPr>
          <p:cNvPr id="14342" name="Rectangle 7">
            <a:extLst>
              <a:ext uri="{FF2B5EF4-FFF2-40B4-BE49-F238E27FC236}">
                <a16:creationId xmlns:a16="http://schemas.microsoft.com/office/drawing/2014/main" xmlns="" id="{852A7069-9259-4B4A-BCD4-C813810D3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1545" y="2974840"/>
            <a:ext cx="5593079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19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已知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PB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．</a:t>
            </a:r>
            <a:endParaRPr lang="zh-CN" altLang="en-US" sz="2400" b="1" dirty="0">
              <a:latin typeface="+mn-lt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求证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P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的垂直平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分线上．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9397" name="组合 14342">
            <a:extLst>
              <a:ext uri="{FF2B5EF4-FFF2-40B4-BE49-F238E27FC236}">
                <a16:creationId xmlns:a16="http://schemas.microsoft.com/office/drawing/2014/main" xmlns="" id="{563AA9C8-3CB9-4DF7-96AF-8B736FE4B7A8}"/>
              </a:ext>
            </a:extLst>
          </p:cNvPr>
          <p:cNvGrpSpPr>
            <a:grpSpLocks/>
          </p:cNvGrpSpPr>
          <p:nvPr/>
        </p:nvGrpSpPr>
        <p:grpSpPr bwMode="auto">
          <a:xfrm>
            <a:off x="6039991" y="1885951"/>
            <a:ext cx="2362599" cy="2357438"/>
            <a:chOff x="0" y="0"/>
            <a:chExt cx="1984" cy="1980"/>
          </a:xfrm>
        </p:grpSpPr>
        <p:grpSp>
          <p:nvGrpSpPr>
            <p:cNvPr id="59398" name="组合 14343">
              <a:extLst>
                <a:ext uri="{FF2B5EF4-FFF2-40B4-BE49-F238E27FC236}">
                  <a16:creationId xmlns:a16="http://schemas.microsoft.com/office/drawing/2014/main" xmlns="" id="{AB1993FF-22BD-4B57-97F3-3405158BDC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984" cy="1845"/>
              <a:chOff x="0" y="0"/>
              <a:chExt cx="1984" cy="1845"/>
            </a:xfrm>
          </p:grpSpPr>
          <p:sp>
            <p:nvSpPr>
              <p:cNvPr id="59399" name="等腰三角形 14344">
                <a:extLst>
                  <a:ext uri="{FF2B5EF4-FFF2-40B4-BE49-F238E27FC236}">
                    <a16:creationId xmlns:a16="http://schemas.microsoft.com/office/drawing/2014/main" xmlns="" id="{983D533D-AE96-454D-BD4F-90A09DDC5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  <p:sp>
            <p:nvSpPr>
              <p:cNvPr id="59400" name="矩形 14345">
                <a:extLst>
                  <a:ext uri="{FF2B5EF4-FFF2-40B4-BE49-F238E27FC236}">
                    <a16:creationId xmlns:a16="http://schemas.microsoft.com/office/drawing/2014/main" xmlns="" id="{2A52008C-E73B-4943-B2B9-A3F133C5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" y="0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01" name="矩形 14346">
                <a:extLst>
                  <a:ext uri="{FF2B5EF4-FFF2-40B4-BE49-F238E27FC236}">
                    <a16:creationId xmlns:a16="http://schemas.microsoft.com/office/drawing/2014/main" xmlns="" id="{9B000606-4918-4E81-AAFE-C6949E8C6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02" name="矩形 14347">
                <a:extLst>
                  <a:ext uri="{FF2B5EF4-FFF2-40B4-BE49-F238E27FC236}">
                    <a16:creationId xmlns:a16="http://schemas.microsoft.com/office/drawing/2014/main" xmlns="" id="{232D513A-9D9B-4DB7-A3E6-9CBDC13F6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B 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03" name="直接连接符 14348">
                <a:extLst>
                  <a:ext uri="{FF2B5EF4-FFF2-40B4-BE49-F238E27FC236}">
                    <a16:creationId xmlns:a16="http://schemas.microsoft.com/office/drawing/2014/main" xmlns="" id="{DDC7DB28-AEA9-48D7-95EA-F22565D13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2" y="307"/>
                <a:ext cx="0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9404" name="矩形 14349">
                <a:extLst>
                  <a:ext uri="{FF2B5EF4-FFF2-40B4-BE49-F238E27FC236}">
                    <a16:creationId xmlns:a16="http://schemas.microsoft.com/office/drawing/2014/main" xmlns="" id="{B5108606-851F-427E-A2F5-3CCFAA71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</p:grpSp>
        <p:sp>
          <p:nvSpPr>
            <p:cNvPr id="59405" name="矩形 14350">
              <a:extLst>
                <a:ext uri="{FF2B5EF4-FFF2-40B4-BE49-F238E27FC236}">
                  <a16:creationId xmlns:a16="http://schemas.microsoft.com/office/drawing/2014/main" xmlns="" id="{2FD9DBBE-2CB8-499E-A565-F08C7FF8C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" y="1632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59409" name="文本框 4">
            <a:extLst>
              <a:ext uri="{FF2B5EF4-FFF2-40B4-BE49-F238E27FC236}">
                <a16:creationId xmlns:a16="http://schemas.microsoft.com/office/drawing/2014/main" xmlns="" id="{9029E2D1-FD7C-491A-852A-E7BF4A04A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75" y="577850"/>
            <a:ext cx="4749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线段的垂直平分线的判定定理</a:t>
            </a:r>
          </a:p>
        </p:txBody>
      </p:sp>
      <p:grpSp>
        <p:nvGrpSpPr>
          <p:cNvPr id="23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42533"/>
            <a:ext cx="2006600" cy="478473"/>
            <a:chOff x="248" y="68"/>
            <a:chExt cx="3160" cy="753"/>
          </a:xfrm>
        </p:grpSpPr>
        <p:cxnSp>
          <p:nvCxnSpPr>
            <p:cNvPr id="2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4">
            <a:extLst>
              <a:ext uri="{FF2B5EF4-FFF2-40B4-BE49-F238E27FC236}">
                <a16:creationId xmlns="" xmlns:a16="http://schemas.microsoft.com/office/drawing/2014/main" id="{4E5AF244-C275-4967-BC0C-E7A118E05E92}"/>
              </a:ext>
            </a:extLst>
          </p:cNvPr>
          <p:cNvGrpSpPr>
            <a:grpSpLocks/>
          </p:cNvGrpSpPr>
          <p:nvPr/>
        </p:nvGrpSpPr>
        <p:grpSpPr bwMode="auto">
          <a:xfrm>
            <a:off x="1719263" y="631940"/>
            <a:ext cx="1685925" cy="410275"/>
            <a:chOff x="3485" y="1168"/>
            <a:chExt cx="2654" cy="647"/>
          </a:xfrm>
        </p:grpSpPr>
        <p:sp>
          <p:nvSpPr>
            <p:cNvPr id="30" name="圆角矩形 29">
              <a:extLst>
                <a:ext uri="{FF2B5EF4-FFF2-40B4-BE49-F238E27FC236}">
                  <a16:creationId xmlns="" xmlns:a16="http://schemas.microsoft.com/office/drawing/2014/main" id="{B4C0FC8B-729A-456F-ACAA-98AB5F0721FA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 dirty="0">
                <a:ea typeface="黑体" panose="02010609060101010101" pitchFamily="49" charset="-122"/>
              </a:endParaRPr>
            </a:p>
          </p:txBody>
        </p:sp>
        <p:sp>
          <p:nvSpPr>
            <p:cNvPr id="31" name="矩形 1">
              <a:extLst>
                <a:ext uri="{FF2B5EF4-FFF2-40B4-BE49-F238E27FC236}">
                  <a16:creationId xmlns="" xmlns:a16="http://schemas.microsoft.com/office/drawing/2014/main" id="{8DA2FF45-27F8-4C23-AAD2-9C1054646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10">
            <a:extLst>
              <a:ext uri="{FF2B5EF4-FFF2-40B4-BE49-F238E27FC236}">
                <a16:creationId xmlns:a16="http://schemas.microsoft.com/office/drawing/2014/main" xmlns="" id="{952D6B10-E05C-4EAC-A758-433D1A52F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525" y="562077"/>
            <a:ext cx="6505575" cy="430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19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过点</a:t>
            </a:r>
            <a:r>
              <a:rPr lang="en-US" altLang="zh-CN" sz="2400" b="1" i="1" dirty="0">
                <a:latin typeface="+mn-lt"/>
              </a:rPr>
              <a:t>P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作线段</a:t>
            </a:r>
            <a:r>
              <a:rPr lang="en-US" altLang="zh-CN" sz="2400" b="1" i="1" dirty="0">
                <a:latin typeface="+mn-lt"/>
              </a:rPr>
              <a:t>AB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的垂线</a:t>
            </a:r>
            <a:r>
              <a:rPr lang="en-US" altLang="zh-CN" sz="2400" b="1" i="1" dirty="0" smtClean="0">
                <a:latin typeface="+mn-lt"/>
              </a:rPr>
              <a:t>PC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垂足为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则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PCA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PCB </a:t>
            </a:r>
            <a:r>
              <a:rPr lang="en-US" altLang="zh-CN" sz="2400" b="1" dirty="0">
                <a:latin typeface="+mn-lt"/>
              </a:rPr>
              <a:t>=90°</a:t>
            </a:r>
            <a:r>
              <a:rPr lang="zh-CN" altLang="en-US" sz="2400" b="1" dirty="0">
                <a:latin typeface="+mn-lt"/>
              </a:rPr>
              <a:t>．</a:t>
            </a: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400" b="1" dirty="0" err="1">
                <a:latin typeface="+mn-lt"/>
              </a:rPr>
              <a:t>Rt△</a:t>
            </a:r>
            <a:r>
              <a:rPr lang="en-US" altLang="zh-CN" sz="2400" b="1" i="1" dirty="0" err="1">
                <a:latin typeface="+mn-lt"/>
              </a:rPr>
              <a:t>PCA</a:t>
            </a:r>
            <a:r>
              <a:rPr lang="en-US" altLang="zh-CN" sz="2400" b="1" i="1" dirty="0">
                <a:latin typeface="+mn-lt"/>
              </a:rPr>
              <a:t>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</a:rPr>
              <a:t>Rt△</a:t>
            </a:r>
            <a:r>
              <a:rPr lang="en-US" altLang="zh-CN" sz="2400" b="1" i="1" dirty="0">
                <a:latin typeface="+mn-lt"/>
              </a:rPr>
              <a:t>PCB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∵　</a:t>
            </a:r>
            <a:r>
              <a:rPr lang="en-US" altLang="zh-CN" sz="2400" b="1" i="1" dirty="0">
                <a:latin typeface="+mn-lt"/>
              </a:rPr>
              <a:t>PA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PB</a:t>
            </a:r>
            <a:r>
              <a:rPr lang="zh-CN" altLang="en-US" sz="2400" b="1" dirty="0" smtClean="0">
                <a:latin typeface="+mn-lt"/>
              </a:rPr>
              <a:t>，</a:t>
            </a:r>
            <a:r>
              <a:rPr lang="en-US" altLang="zh-CN" sz="2400" b="1" i="1" dirty="0" smtClean="0">
                <a:latin typeface="+mn-lt"/>
              </a:rPr>
              <a:t>PC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PC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∴  </a:t>
            </a:r>
            <a:r>
              <a:rPr lang="en-US" altLang="zh-CN" sz="2400" b="1" dirty="0" err="1">
                <a:latin typeface="+mn-lt"/>
              </a:rPr>
              <a:t>Rt△</a:t>
            </a:r>
            <a:r>
              <a:rPr lang="en-US" altLang="zh-CN" sz="2400" b="1" i="1" dirty="0" err="1">
                <a:latin typeface="+mn-lt"/>
              </a:rPr>
              <a:t>PCA</a:t>
            </a:r>
            <a:r>
              <a:rPr lang="en-US" altLang="zh-CN" sz="2400" b="1" i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≌</a:t>
            </a:r>
            <a:r>
              <a:rPr lang="en-US" altLang="zh-CN" sz="2400" b="1" dirty="0" err="1">
                <a:latin typeface="+mn-lt"/>
              </a:rPr>
              <a:t>Rt△</a:t>
            </a:r>
            <a:r>
              <a:rPr lang="en-US" altLang="zh-CN" sz="2400" b="1" i="1" dirty="0" err="1">
                <a:latin typeface="+mn-lt"/>
              </a:rPr>
              <a:t>PCB</a:t>
            </a:r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HL</a:t>
            </a:r>
            <a:r>
              <a:rPr lang="zh-CN" altLang="en-US" sz="2400" b="1" dirty="0">
                <a:latin typeface="+mn-lt"/>
              </a:rPr>
              <a:t>）．</a:t>
            </a: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∴  </a:t>
            </a:r>
            <a:r>
              <a:rPr lang="en-US" altLang="zh-CN" sz="2400" b="1" i="1" dirty="0">
                <a:latin typeface="+mn-lt"/>
              </a:rPr>
              <a:t>AC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>
                <a:latin typeface="+mn-lt"/>
              </a:rPr>
              <a:t>．</a:t>
            </a: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</a:rPr>
              <a:t>  </a:t>
            </a:r>
            <a:r>
              <a:rPr lang="en-US" altLang="zh-CN" sz="2400" b="1" i="1" dirty="0">
                <a:latin typeface="+mn-lt"/>
              </a:rPr>
              <a:t>PC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 smtClean="0">
                <a:latin typeface="+mn-lt"/>
              </a:rPr>
              <a:t>AB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∴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</a:rPr>
              <a:t>P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在线段</a:t>
            </a:r>
            <a:r>
              <a:rPr lang="en-US" altLang="zh-CN" sz="2400" b="1" i="1" dirty="0">
                <a:latin typeface="+mn-lt"/>
              </a:rPr>
              <a:t>AB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的垂直平分线上</a:t>
            </a:r>
            <a:r>
              <a:rPr lang="zh-CN" altLang="en-US" sz="2400" b="1" dirty="0">
                <a:latin typeface="+mn-lt"/>
              </a:rPr>
              <a:t>．</a:t>
            </a:r>
          </a:p>
        </p:txBody>
      </p:sp>
      <p:grpSp>
        <p:nvGrpSpPr>
          <p:cNvPr id="60419" name="组合 15364">
            <a:extLst>
              <a:ext uri="{FF2B5EF4-FFF2-40B4-BE49-F238E27FC236}">
                <a16:creationId xmlns:a16="http://schemas.microsoft.com/office/drawing/2014/main" xmlns="" id="{6E8C4CBD-7F0B-4AB0-B9C4-C7C41EB1E7F6}"/>
              </a:ext>
            </a:extLst>
          </p:cNvPr>
          <p:cNvGrpSpPr>
            <a:grpSpLocks/>
          </p:cNvGrpSpPr>
          <p:nvPr/>
        </p:nvGrpSpPr>
        <p:grpSpPr bwMode="auto">
          <a:xfrm>
            <a:off x="6338177" y="1214835"/>
            <a:ext cx="2362599" cy="2357438"/>
            <a:chOff x="0" y="0"/>
            <a:chExt cx="1984" cy="1980"/>
          </a:xfrm>
        </p:grpSpPr>
        <p:grpSp>
          <p:nvGrpSpPr>
            <p:cNvPr id="60420" name="组合 15365">
              <a:extLst>
                <a:ext uri="{FF2B5EF4-FFF2-40B4-BE49-F238E27FC236}">
                  <a16:creationId xmlns:a16="http://schemas.microsoft.com/office/drawing/2014/main" xmlns="" id="{7B0AACB2-7A0E-4287-9A20-00F18D885D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984" cy="1845"/>
              <a:chOff x="0" y="0"/>
              <a:chExt cx="1984" cy="1845"/>
            </a:xfrm>
          </p:grpSpPr>
          <p:sp>
            <p:nvSpPr>
              <p:cNvPr id="60421" name="等腰三角形 15366">
                <a:extLst>
                  <a:ext uri="{FF2B5EF4-FFF2-40B4-BE49-F238E27FC236}">
                    <a16:creationId xmlns:a16="http://schemas.microsoft.com/office/drawing/2014/main" xmlns="" id="{0288E318-C034-46DD-9FF1-8642D9FD1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  <p:sp>
            <p:nvSpPr>
              <p:cNvPr id="60422" name="矩形 15367">
                <a:extLst>
                  <a:ext uri="{FF2B5EF4-FFF2-40B4-BE49-F238E27FC236}">
                    <a16:creationId xmlns:a16="http://schemas.microsoft.com/office/drawing/2014/main" xmlns="" id="{38F27E1F-3A1B-40D3-99EF-BDAFE4DFE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" y="0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423" name="矩形 15368">
                <a:extLst>
                  <a:ext uri="{FF2B5EF4-FFF2-40B4-BE49-F238E27FC236}">
                    <a16:creationId xmlns:a16="http://schemas.microsoft.com/office/drawing/2014/main" xmlns="" id="{10E34865-9A6D-47EC-BF6B-365CD62B0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424" name="矩形 15369">
                <a:extLst>
                  <a:ext uri="{FF2B5EF4-FFF2-40B4-BE49-F238E27FC236}">
                    <a16:creationId xmlns:a16="http://schemas.microsoft.com/office/drawing/2014/main" xmlns="" id="{858B77C8-811E-4214-B083-38C012EBA6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00"/>
                    </a:solidFill>
                    <a:latin typeface="+mn-lt"/>
                  </a:rPr>
                  <a:t>B </a:t>
                </a:r>
                <a:endParaRPr lang="zh-CN" altLang="en-US" sz="2100" b="1" i="1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425" name="直接连接符 15370">
                <a:extLst>
                  <a:ext uri="{FF2B5EF4-FFF2-40B4-BE49-F238E27FC236}">
                    <a16:creationId xmlns:a16="http://schemas.microsoft.com/office/drawing/2014/main" xmlns="" id="{8B5FCEAF-1214-4F2D-9EEB-A2CAA63244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2" y="307"/>
                <a:ext cx="0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0426" name="矩形 15371">
                <a:extLst>
                  <a:ext uri="{FF2B5EF4-FFF2-40B4-BE49-F238E27FC236}">
                    <a16:creationId xmlns:a16="http://schemas.microsoft.com/office/drawing/2014/main" xmlns="" id="{B93FC6CC-475E-48E1-AD2A-222833B75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</p:grpSp>
        <p:sp>
          <p:nvSpPr>
            <p:cNvPr id="60427" name="矩形 15372">
              <a:extLst>
                <a:ext uri="{FF2B5EF4-FFF2-40B4-BE49-F238E27FC236}">
                  <a16:creationId xmlns:a16="http://schemas.microsoft.com/office/drawing/2014/main" xmlns="" id="{B5C63B81-BA58-419D-B613-A20F8FDBA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" y="1632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8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12">
            <a:extLst>
              <a:ext uri="{FF2B5EF4-FFF2-40B4-BE49-F238E27FC236}">
                <a16:creationId xmlns:a16="http://schemas.microsoft.com/office/drawing/2014/main" xmlns="" id="{827FDD48-7945-4D11-879A-C78A7651A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0620" y="1087279"/>
            <a:ext cx="4695825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数学符号表示为：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∵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　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隶书" pitchFamily="49" charset="-122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隶书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隶书" pitchFamily="49" charset="-122"/>
              </a:rPr>
              <a:t>PB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∴　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隶书" pitchFamily="49" charset="-122"/>
              </a:rPr>
              <a:t>P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在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隶书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的垂直平分线上．</a:t>
            </a:r>
            <a:endParaRPr lang="zh-CN" altLang="en-US" sz="2400" b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6389" name="文本框 16388">
            <a:extLst>
              <a:ext uri="{FF2B5EF4-FFF2-40B4-BE49-F238E27FC236}">
                <a16:creationId xmlns:a16="http://schemas.microsoft.com/office/drawing/2014/main" xmlns="" id="{51308F78-50B9-4C11-89FF-B61BD36DA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521" y="3317747"/>
            <a:ext cx="81408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到一条线段两个端点距离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相等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点，在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这条线段的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垂直平分线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上．</a:t>
            </a:r>
          </a:p>
        </p:txBody>
      </p:sp>
      <p:grpSp>
        <p:nvGrpSpPr>
          <p:cNvPr id="61444" name="组合 16389">
            <a:extLst>
              <a:ext uri="{FF2B5EF4-FFF2-40B4-BE49-F238E27FC236}">
                <a16:creationId xmlns:a16="http://schemas.microsoft.com/office/drawing/2014/main" xmlns="" id="{25C9B36E-AFC4-4460-82AB-9142E746D35E}"/>
              </a:ext>
            </a:extLst>
          </p:cNvPr>
          <p:cNvGrpSpPr>
            <a:grpSpLocks/>
          </p:cNvGrpSpPr>
          <p:nvPr/>
        </p:nvGrpSpPr>
        <p:grpSpPr bwMode="auto">
          <a:xfrm>
            <a:off x="5986003" y="761288"/>
            <a:ext cx="2344737" cy="2357438"/>
            <a:chOff x="0" y="0"/>
            <a:chExt cx="1969" cy="1980"/>
          </a:xfrm>
        </p:grpSpPr>
        <p:grpSp>
          <p:nvGrpSpPr>
            <p:cNvPr id="61445" name="组合 16390">
              <a:extLst>
                <a:ext uri="{FF2B5EF4-FFF2-40B4-BE49-F238E27FC236}">
                  <a16:creationId xmlns:a16="http://schemas.microsoft.com/office/drawing/2014/main" xmlns="" id="{CE3BF2C4-4232-4DB6-B78C-111810344A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969" cy="1845"/>
              <a:chOff x="0" y="0"/>
              <a:chExt cx="1969" cy="1845"/>
            </a:xfrm>
          </p:grpSpPr>
          <p:sp>
            <p:nvSpPr>
              <p:cNvPr id="61446" name="等腰三角形 16391">
                <a:extLst>
                  <a:ext uri="{FF2B5EF4-FFF2-40B4-BE49-F238E27FC236}">
                    <a16:creationId xmlns:a16="http://schemas.microsoft.com/office/drawing/2014/main" xmlns="" id="{09E8B4DA-35CB-46E8-B37D-06CA3D735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47" name="矩形 16392">
                <a:extLst>
                  <a:ext uri="{FF2B5EF4-FFF2-40B4-BE49-F238E27FC236}">
                    <a16:creationId xmlns:a16="http://schemas.microsoft.com/office/drawing/2014/main" xmlns="" id="{D6E92FBE-A5B9-42A7-A6EF-61A9FB5CD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0" y="0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P</a:t>
                </a:r>
                <a:endParaRPr lang="zh-CN" altLang="en-US" sz="21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48" name="矩形 16393">
                <a:extLst>
                  <a:ext uri="{FF2B5EF4-FFF2-40B4-BE49-F238E27FC236}">
                    <a16:creationId xmlns:a16="http://schemas.microsoft.com/office/drawing/2014/main" xmlns="" id="{D8A0EA20-99C3-4951-B00D-9460BA326B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zh-CN" altLang="en-US" sz="21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49" name="矩形 16394">
                <a:extLst>
                  <a:ext uri="{FF2B5EF4-FFF2-40B4-BE49-F238E27FC236}">
                    <a16:creationId xmlns:a16="http://schemas.microsoft.com/office/drawing/2014/main" xmlns="" id="{E471653C-C72B-4C57-8145-E92FC712F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47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 </a:t>
                </a:r>
                <a:endParaRPr lang="zh-CN" altLang="en-US" sz="2100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50" name="直接连接符 16395">
                <a:extLst>
                  <a:ext uri="{FF2B5EF4-FFF2-40B4-BE49-F238E27FC236}">
                    <a16:creationId xmlns:a16="http://schemas.microsoft.com/office/drawing/2014/main" xmlns="" id="{9AA15A4B-769F-4DE6-995F-AB14166120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2" y="307"/>
                <a:ext cx="0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51" name="矩形 16396">
                <a:extLst>
                  <a:ext uri="{FF2B5EF4-FFF2-40B4-BE49-F238E27FC236}">
                    <a16:creationId xmlns:a16="http://schemas.microsoft.com/office/drawing/2014/main" xmlns="" id="{AEF34DAD-A2FE-4422-BB93-96D1005B8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sp>
          <p:nvSpPr>
            <p:cNvPr id="61452" name="矩形 16397">
              <a:extLst>
                <a:ext uri="{FF2B5EF4-FFF2-40B4-BE49-F238E27FC236}">
                  <a16:creationId xmlns:a16="http://schemas.microsoft.com/office/drawing/2014/main" xmlns="" id="{E513F4DA-8279-4814-9067-21F4621E0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" y="1632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 </a:t>
              </a:r>
              <a:endParaRPr lang="zh-CN" altLang="en-US" sz="21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1">
            <a:extLst>
              <a:ext uri="{FF2B5EF4-FFF2-40B4-BE49-F238E27FC236}">
                <a16:creationId xmlns:a16="http://schemas.microsoft.com/office/drawing/2014/main" xmlns="" id="{CAF820AB-797E-4AAA-A5D8-C5A116243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838" y="1930698"/>
            <a:ext cx="4360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itchFamily="49" charset="-122"/>
              </a:rPr>
              <a:t> 这些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点能组成什么几何图形？ </a:t>
            </a:r>
          </a:p>
        </p:txBody>
      </p:sp>
      <p:sp>
        <p:nvSpPr>
          <p:cNvPr id="62467" name="Rectangle 10">
            <a:extLst>
              <a:ext uri="{FF2B5EF4-FFF2-40B4-BE49-F238E27FC236}">
                <a16:creationId xmlns:a16="http://schemas.microsoft.com/office/drawing/2014/main" xmlns="" id="{C42F629B-457F-47F6-838B-5CE7B4592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04" y="621786"/>
            <a:ext cx="82409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         你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能再找一些到线段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两端点的距离相等的点吗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？能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找到多少个到线段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两端点距离相等的点？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 </a:t>
            </a:r>
          </a:p>
        </p:txBody>
      </p:sp>
      <p:sp>
        <p:nvSpPr>
          <p:cNvPr id="17414" name="文本框 17413">
            <a:extLst>
              <a:ext uri="{FF2B5EF4-FFF2-40B4-BE49-F238E27FC236}">
                <a16:creationId xmlns:a16="http://schemas.microsoft.com/office/drawing/2014/main" xmlns="" id="{61D4F6BA-CB0C-42FA-AFA7-83E50C76D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195" y="2568059"/>
            <a:ext cx="5418493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100" b="1" dirty="0">
                <a:latin typeface="+mn-lt"/>
              </a:rPr>
              <a:t>　　在线段</a:t>
            </a:r>
            <a:r>
              <a:rPr lang="en-US" altLang="zh-CN" sz="2100" b="1" i="1" dirty="0">
                <a:latin typeface="+mn-lt"/>
              </a:rPr>
              <a:t>AB </a:t>
            </a:r>
            <a:r>
              <a:rPr lang="zh-CN" altLang="en-US" sz="2100" b="1" dirty="0">
                <a:latin typeface="+mn-lt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垂直平分线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l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上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的点</a:t>
            </a:r>
            <a:r>
              <a:rPr lang="zh-CN" altLang="en-US" sz="2100" b="1" dirty="0">
                <a:latin typeface="+mn-lt"/>
              </a:rPr>
              <a:t>与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的距离都相等</a:t>
            </a:r>
            <a:r>
              <a:rPr lang="zh-CN" altLang="en-US" sz="2100" b="1" dirty="0">
                <a:latin typeface="+mn-lt"/>
              </a:rPr>
              <a:t>；反过</a:t>
            </a:r>
            <a:r>
              <a:rPr lang="zh-CN" altLang="en-US" sz="2100" b="1" dirty="0" smtClean="0">
                <a:latin typeface="+mn-lt"/>
              </a:rPr>
              <a:t>来，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的距离相等的点都在直线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上</a:t>
            </a:r>
            <a:r>
              <a:rPr lang="zh-CN" altLang="en-US" sz="2100" b="1" dirty="0" smtClean="0">
                <a:latin typeface="+mn-lt"/>
              </a:rPr>
              <a:t>，所</a:t>
            </a:r>
            <a:r>
              <a:rPr lang="zh-CN" altLang="en-US" sz="2100" b="1" dirty="0">
                <a:latin typeface="+mn-lt"/>
              </a:rPr>
              <a:t>以直线</a:t>
            </a:r>
            <a:r>
              <a:rPr lang="en-US" altLang="zh-CN" sz="2100" b="1" i="1" dirty="0">
                <a:latin typeface="+mn-lt"/>
              </a:rPr>
              <a:t>l </a:t>
            </a:r>
            <a:r>
              <a:rPr lang="zh-CN" altLang="en-US" sz="2100" b="1" dirty="0">
                <a:latin typeface="+mn-lt"/>
              </a:rPr>
              <a:t>可以看成与两点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 smtClean="0">
                <a:latin typeface="+mn-lt"/>
              </a:rPr>
              <a:t>、</a:t>
            </a:r>
            <a:r>
              <a:rPr lang="en-US" altLang="zh-CN" sz="2100" b="1" i="1" dirty="0" smtClean="0">
                <a:latin typeface="+mn-lt"/>
              </a:rPr>
              <a:t>B </a:t>
            </a:r>
            <a:r>
              <a:rPr lang="zh-CN" altLang="en-US" sz="2100" b="1" dirty="0">
                <a:latin typeface="+mn-lt"/>
              </a:rPr>
              <a:t>的距离相等的所有点的集合．</a:t>
            </a:r>
          </a:p>
        </p:txBody>
      </p:sp>
      <p:grpSp>
        <p:nvGrpSpPr>
          <p:cNvPr id="62469" name="组合 17414">
            <a:extLst>
              <a:ext uri="{FF2B5EF4-FFF2-40B4-BE49-F238E27FC236}">
                <a16:creationId xmlns:a16="http://schemas.microsoft.com/office/drawing/2014/main" xmlns="" id="{632217B0-4457-41A4-ACA8-812F042AE19A}"/>
              </a:ext>
            </a:extLst>
          </p:cNvPr>
          <p:cNvGrpSpPr>
            <a:grpSpLocks/>
          </p:cNvGrpSpPr>
          <p:nvPr/>
        </p:nvGrpSpPr>
        <p:grpSpPr bwMode="auto">
          <a:xfrm>
            <a:off x="5992813" y="2034778"/>
            <a:ext cx="2362599" cy="2332435"/>
            <a:chOff x="0" y="48"/>
            <a:chExt cx="1984" cy="1959"/>
          </a:xfrm>
        </p:grpSpPr>
        <p:grpSp>
          <p:nvGrpSpPr>
            <p:cNvPr id="62470" name="组合 17415">
              <a:extLst>
                <a:ext uri="{FF2B5EF4-FFF2-40B4-BE49-F238E27FC236}">
                  <a16:creationId xmlns:a16="http://schemas.microsoft.com/office/drawing/2014/main" xmlns="" id="{6A1C7877-32A4-45BB-A9E4-C09B904E73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8"/>
              <a:ext cx="1984" cy="1860"/>
              <a:chOff x="0" y="48"/>
              <a:chExt cx="1984" cy="1860"/>
            </a:xfrm>
          </p:grpSpPr>
          <p:sp>
            <p:nvSpPr>
              <p:cNvPr id="62471" name="等腰三角形 17416">
                <a:extLst>
                  <a:ext uri="{FF2B5EF4-FFF2-40B4-BE49-F238E27FC236}">
                    <a16:creationId xmlns:a16="http://schemas.microsoft.com/office/drawing/2014/main" xmlns="" id="{7CF8A3F0-250D-4665-B570-84920BDA7E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  <p:sp>
            <p:nvSpPr>
              <p:cNvPr id="62472" name="矩形 17417">
                <a:extLst>
                  <a:ext uri="{FF2B5EF4-FFF2-40B4-BE49-F238E27FC236}">
                    <a16:creationId xmlns:a16="http://schemas.microsoft.com/office/drawing/2014/main" xmlns="" id="{A8F233BE-3884-4269-A2C5-9901D4B0E3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3" y="112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73" name="矩形 17418">
                <a:extLst>
                  <a:ext uri="{FF2B5EF4-FFF2-40B4-BE49-F238E27FC236}">
                    <a16:creationId xmlns:a16="http://schemas.microsoft.com/office/drawing/2014/main" xmlns="" id="{FEA1CB5F-A424-4474-A548-9FA904EB5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74" name="矩形 17419">
                <a:extLst>
                  <a:ext uri="{FF2B5EF4-FFF2-40B4-BE49-F238E27FC236}">
                    <a16:creationId xmlns:a16="http://schemas.microsoft.com/office/drawing/2014/main" xmlns="" id="{EB9AAAB9-E186-4236-84B9-90E9DA18A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B 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75" name="直接连接符 17420">
                <a:extLst>
                  <a:ext uri="{FF2B5EF4-FFF2-40B4-BE49-F238E27FC236}">
                    <a16:creationId xmlns:a16="http://schemas.microsoft.com/office/drawing/2014/main" xmlns="" id="{A416D41C-351B-4EDD-9229-0313CD1AB3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42" y="48"/>
                <a:ext cx="1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2476" name="矩形 17421">
                <a:extLst>
                  <a:ext uri="{FF2B5EF4-FFF2-40B4-BE49-F238E27FC236}">
                    <a16:creationId xmlns:a16="http://schemas.microsoft.com/office/drawing/2014/main" xmlns="" id="{6BDC9361-1613-40B0-9F69-183505D119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</p:grpSp>
        <p:sp>
          <p:nvSpPr>
            <p:cNvPr id="62477" name="矩形 17422">
              <a:extLst>
                <a:ext uri="{FF2B5EF4-FFF2-40B4-BE49-F238E27FC236}">
                  <a16:creationId xmlns:a16="http://schemas.microsoft.com/office/drawing/2014/main" xmlns="" id="{5B73CF01-1019-4CA8-9A1C-E0AFF0C6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" y="1659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62482" name="文本框 1">
            <a:extLst>
              <a:ext uri="{FF2B5EF4-FFF2-40B4-BE49-F238E27FC236}">
                <a16:creationId xmlns:a16="http://schemas.microsoft.com/office/drawing/2014/main" xmlns="" id="{8B6A5D75-EA8A-43EA-9316-B1BA87001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6389" y="1746548"/>
            <a:ext cx="336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  <a:ea typeface="黑体" panose="02010609060101010101" pitchFamily="49" charset="-122"/>
              </a:rPr>
              <a:t>l</a:t>
            </a:r>
          </a:p>
        </p:txBody>
      </p:sp>
      <p:grpSp>
        <p:nvGrpSpPr>
          <p:cNvPr id="2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1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50570" y="704074"/>
            <a:ext cx="1133475" cy="523458"/>
          </a:xfrm>
          <a:prstGeom prst="rect">
            <a:avLst/>
          </a:prstGeom>
          <a:grp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</a:rPr>
              <a:t>试一试：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3" name="Rectangle 5">
            <a:extLst>
              <a:ext uri="{FF2B5EF4-FFF2-40B4-BE49-F238E27FC236}">
                <a16:creationId xmlns:a16="http://schemas.microsoft.com/office/drawing/2014/main" xmlns="" id="{1B1D00B8-4A46-43BC-B167-9DFD24213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974" y="1056860"/>
            <a:ext cx="805497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1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如图，已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知：在△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内一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点，且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OC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证：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AO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</a:p>
        </p:txBody>
      </p:sp>
      <p:pic>
        <p:nvPicPr>
          <p:cNvPr id="211974" name="Picture 6" descr="E:\四清\八上数学（人教）四清2014 教用 √黄旭（外）\A53.TIF">
            <a:extLst>
              <a:ext uri="{FF2B5EF4-FFF2-40B4-BE49-F238E27FC236}">
                <a16:creationId xmlns:a16="http://schemas.microsoft.com/office/drawing/2014/main" xmlns="" id="{8BC2CA28-588C-40E3-995C-17F2BE8BF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168525"/>
            <a:ext cx="2160588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976" name="Rectangle 8">
            <a:extLst>
              <a:ext uri="{FF2B5EF4-FFF2-40B4-BE49-F238E27FC236}">
                <a16:creationId xmlns:a16="http://schemas.microsoft.com/office/drawing/2014/main" xmlns="" id="{DA6C5056-747A-43EB-9F9A-E36C0096C1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1" y="2035589"/>
            <a:ext cx="5113020" cy="261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OB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i="1" dirty="0" smtClean="0">
                <a:latin typeface="+mn-lt"/>
              </a:rPr>
              <a:t>OC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en-US" altLang="zh-CN" sz="2100" b="1" dirty="0" smtClean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 </a:t>
            </a:r>
            <a:r>
              <a:rPr lang="en-US" altLang="zh-CN" sz="2100" b="1" dirty="0" smtClean="0">
                <a:latin typeface="+mn-lt"/>
              </a:rPr>
              <a:t>            </a:t>
            </a:r>
            <a:r>
              <a:rPr lang="zh-CN" altLang="en-US" sz="2100" b="1" dirty="0" smtClean="0">
                <a:latin typeface="+mn-lt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又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</a:rPr>
              <a:t>      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即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均在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上，        </a:t>
            </a:r>
            <a:endParaRPr lang="en-US" altLang="zh-CN" sz="21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</a:p>
        </p:txBody>
      </p:sp>
      <p:sp>
        <p:nvSpPr>
          <p:cNvPr id="63504" name="文本框 2">
            <a:extLst>
              <a:ext uri="{FF2B5EF4-FFF2-40B4-BE49-F238E27FC236}">
                <a16:creationId xmlns:a16="http://schemas.microsoft.com/office/drawing/2014/main" xmlns="" id="{4CF80855-EB7C-4A09-B3B8-70592D60E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807" y="563859"/>
            <a:ext cx="4914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线段垂直平分线的判定定理的应用</a:t>
            </a:r>
          </a:p>
        </p:txBody>
      </p:sp>
      <p:grpSp>
        <p:nvGrpSpPr>
          <p:cNvPr id="1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/>
        </p:nvGrpSpPr>
        <p:grpSpPr bwMode="auto">
          <a:xfrm>
            <a:off x="661193" y="554193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srgbClr val="996600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7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dirty="0" smtClean="0">
                  <a:solidFill>
                    <a:prstClr val="white"/>
                  </a:solidFill>
                  <a:latin typeface="+mn-lt"/>
                </a:rPr>
                <a:t>素养考点 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9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19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19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19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19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19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19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19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19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>
            <a:extLst>
              <a:ext uri="{FF2B5EF4-FFF2-40B4-BE49-F238E27FC236}">
                <a16:creationId xmlns:a16="http://schemas.microsoft.com/office/drawing/2014/main" xmlns="" id="{13928B05-37A9-456A-A580-B83385438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057" y="600310"/>
            <a:ext cx="8014018" cy="194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如图，已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知在△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ON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的垂直平分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线，并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且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OA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OC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</a:p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求证：点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在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的垂直平分线上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solidFill>
                <a:srgbClr val="000000"/>
              </a:solidFill>
              <a:latin typeface="+mn-lt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xmlns="" id="{87BC0B35-4A14-486A-878E-77B033A6592F}"/>
              </a:ext>
            </a:extLst>
          </p:cNvPr>
          <p:cNvGrpSpPr>
            <a:grpSpLocks/>
          </p:cNvGrpSpPr>
          <p:nvPr/>
        </p:nvGrpSpPr>
        <p:grpSpPr bwMode="auto">
          <a:xfrm>
            <a:off x="2227263" y="2491475"/>
            <a:ext cx="2838450" cy="2168129"/>
            <a:chOff x="3495" y="73"/>
            <a:chExt cx="2016" cy="1820"/>
          </a:xfrm>
        </p:grpSpPr>
        <p:sp>
          <p:nvSpPr>
            <p:cNvPr id="64520" name="Line 4">
              <a:extLst>
                <a:ext uri="{FF2B5EF4-FFF2-40B4-BE49-F238E27FC236}">
                  <a16:creationId xmlns:a16="http://schemas.microsoft.com/office/drawing/2014/main" xmlns="" id="{589E81AB-142B-4B5D-84A8-8342CE1980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833" y="335"/>
              <a:ext cx="766" cy="13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1" name="Line 5">
              <a:extLst>
                <a:ext uri="{FF2B5EF4-FFF2-40B4-BE49-F238E27FC236}">
                  <a16:creationId xmlns:a16="http://schemas.microsoft.com/office/drawing/2014/main" xmlns="" id="{4DD0269D-B586-470A-8760-68015C873D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31" y="1439"/>
              <a:ext cx="148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2" name="Line 6">
              <a:extLst>
                <a:ext uri="{FF2B5EF4-FFF2-40B4-BE49-F238E27FC236}">
                  <a16:creationId xmlns:a16="http://schemas.microsoft.com/office/drawing/2014/main" xmlns="" id="{B46E29E3-E03E-4958-B891-39C5D225E7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9" y="335"/>
              <a:ext cx="720" cy="1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3" name="Line 7">
              <a:extLst>
                <a:ext uri="{FF2B5EF4-FFF2-40B4-BE49-F238E27FC236}">
                  <a16:creationId xmlns:a16="http://schemas.microsoft.com/office/drawing/2014/main" xmlns="" id="{7B9E09F9-29F4-4E13-9ED5-A18BCCE311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5" y="671"/>
              <a:ext cx="864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4" name="Line 8">
              <a:extLst>
                <a:ext uri="{FF2B5EF4-FFF2-40B4-BE49-F238E27FC236}">
                  <a16:creationId xmlns:a16="http://schemas.microsoft.com/office/drawing/2014/main" xmlns="" id="{640C891B-3A65-4142-9042-C295A73C8B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9" y="383"/>
              <a:ext cx="0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5" name="Line 9">
              <a:extLst>
                <a:ext uri="{FF2B5EF4-FFF2-40B4-BE49-F238E27FC236}">
                  <a16:creationId xmlns:a16="http://schemas.microsoft.com/office/drawing/2014/main" xmlns="" id="{9E50CE20-8DC4-4617-9F66-5193068E29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9" y="1199"/>
              <a:ext cx="685" cy="2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6" name="Text Box 11">
              <a:extLst>
                <a:ext uri="{FF2B5EF4-FFF2-40B4-BE49-F238E27FC236}">
                  <a16:creationId xmlns:a16="http://schemas.microsoft.com/office/drawing/2014/main" xmlns="" id="{9CCAD025-C8F6-4B3A-AC42-585C80C796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5" y="73"/>
              <a:ext cx="25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A</a:t>
              </a:r>
            </a:p>
          </p:txBody>
        </p:sp>
        <p:sp>
          <p:nvSpPr>
            <p:cNvPr id="64527" name="Text Box 12">
              <a:extLst>
                <a:ext uri="{FF2B5EF4-FFF2-40B4-BE49-F238E27FC236}">
                  <a16:creationId xmlns:a16="http://schemas.microsoft.com/office/drawing/2014/main" xmlns="" id="{C33B38E3-7973-4A86-9CFC-58328BFA28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9" y="1583"/>
              <a:ext cx="24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</a:p>
          </p:txBody>
        </p:sp>
        <p:sp>
          <p:nvSpPr>
            <p:cNvPr id="64528" name="Text Box 13">
              <a:extLst>
                <a:ext uri="{FF2B5EF4-FFF2-40B4-BE49-F238E27FC236}">
                  <a16:creationId xmlns:a16="http://schemas.microsoft.com/office/drawing/2014/main" xmlns="" id="{AF0A7B6A-4516-482D-9C0F-A4692272FB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19" y="1391"/>
              <a:ext cx="1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C</a:t>
              </a:r>
            </a:p>
          </p:txBody>
        </p:sp>
        <p:sp>
          <p:nvSpPr>
            <p:cNvPr id="64529" name="Text Box 14">
              <a:extLst>
                <a:ext uri="{FF2B5EF4-FFF2-40B4-BE49-F238E27FC236}">
                  <a16:creationId xmlns:a16="http://schemas.microsoft.com/office/drawing/2014/main" xmlns="" id="{CE8F3B6F-061C-4334-97ED-949A93E9C6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1" y="1199"/>
              <a:ext cx="1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O</a:t>
              </a:r>
            </a:p>
          </p:txBody>
        </p:sp>
        <p:sp>
          <p:nvSpPr>
            <p:cNvPr id="64530" name="Text Box 15">
              <a:extLst>
                <a:ext uri="{FF2B5EF4-FFF2-40B4-BE49-F238E27FC236}">
                  <a16:creationId xmlns:a16="http://schemas.microsoft.com/office/drawing/2014/main" xmlns="" id="{39F94519-0F7E-4075-ABBF-CAB1F92136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5" y="431"/>
              <a:ext cx="1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N</a:t>
              </a:r>
            </a:p>
          </p:txBody>
        </p:sp>
      </p:grpSp>
      <p:grpSp>
        <p:nvGrpSpPr>
          <p:cNvPr id="2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1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7" y="6723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>
            <a:extLst>
              <a:ext uri="{FF2B5EF4-FFF2-40B4-BE49-F238E27FC236}">
                <a16:creationId xmlns:a16="http://schemas.microsoft.com/office/drawing/2014/main" xmlns="" id="{50EE29F9-7CBA-4287-A1C8-648692CF6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50" y="3446463"/>
            <a:ext cx="8223250" cy="85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的垂直平分线上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到一条线段的两个端点距离相等的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点，在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这条线段的垂直平分线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上）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5539" name="Line 4">
            <a:extLst>
              <a:ext uri="{FF2B5EF4-FFF2-40B4-BE49-F238E27FC236}">
                <a16:creationId xmlns:a16="http://schemas.microsoft.com/office/drawing/2014/main" xmlns="" id="{CF634CA3-493B-412C-94F5-893DFFDDD8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6806" y="1234225"/>
            <a:ext cx="912019" cy="163204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0" name="Line 5">
            <a:extLst>
              <a:ext uri="{FF2B5EF4-FFF2-40B4-BE49-F238E27FC236}">
                <a16:creationId xmlns:a16="http://schemas.microsoft.com/office/drawing/2014/main" xmlns="" id="{221A60AA-6C01-48F1-8872-AC00E3F17FF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94425" y="2548434"/>
            <a:ext cx="1771650" cy="28569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1" name="Line 6">
            <a:extLst>
              <a:ext uri="{FF2B5EF4-FFF2-40B4-BE49-F238E27FC236}">
                <a16:creationId xmlns:a16="http://schemas.microsoft.com/office/drawing/2014/main" xmlns="" id="{0218AB27-97E5-46F7-B3A5-84B4AA9499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108825" y="1234225"/>
            <a:ext cx="857250" cy="131420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2" name="Line 7">
            <a:extLst>
              <a:ext uri="{FF2B5EF4-FFF2-40B4-BE49-F238E27FC236}">
                <a16:creationId xmlns:a16="http://schemas.microsoft.com/office/drawing/2014/main" xmlns="" id="{8AB8AB63-82C9-4F7C-8AE4-4DB760FEDE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0125" y="1634201"/>
            <a:ext cx="1028700" cy="6285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3" name="Line 8">
            <a:extLst>
              <a:ext uri="{FF2B5EF4-FFF2-40B4-BE49-F238E27FC236}">
                <a16:creationId xmlns:a16="http://schemas.microsoft.com/office/drawing/2014/main" xmlns="" id="{E395FF2D-C0E5-4948-A692-C4B0BC3FBAD9}"/>
              </a:ext>
            </a:extLst>
          </p:cNvPr>
          <p:cNvSpPr>
            <a:spLocks noChangeShapeType="1"/>
          </p:cNvSpPr>
          <p:nvPr/>
        </p:nvSpPr>
        <p:spPr bwMode="auto">
          <a:xfrm>
            <a:off x="7108825" y="1291364"/>
            <a:ext cx="0" cy="97137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4" name="Line 9">
            <a:extLst>
              <a:ext uri="{FF2B5EF4-FFF2-40B4-BE49-F238E27FC236}">
                <a16:creationId xmlns:a16="http://schemas.microsoft.com/office/drawing/2014/main" xmlns="" id="{A43986F2-0BF3-43B6-A3C8-44C9BF69EF9B}"/>
              </a:ext>
            </a:extLst>
          </p:cNvPr>
          <p:cNvSpPr>
            <a:spLocks noChangeShapeType="1"/>
          </p:cNvSpPr>
          <p:nvPr/>
        </p:nvSpPr>
        <p:spPr bwMode="auto">
          <a:xfrm>
            <a:off x="7108825" y="2262736"/>
            <a:ext cx="815578" cy="27974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5" name="Line 10">
            <a:extLst>
              <a:ext uri="{FF2B5EF4-FFF2-40B4-BE49-F238E27FC236}">
                <a16:creationId xmlns:a16="http://schemas.microsoft.com/office/drawing/2014/main" xmlns="" id="{50FA54DB-6E73-407D-BC21-B46729F341F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4425" y="2262736"/>
            <a:ext cx="914400" cy="571395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6" name="Text Box 11">
            <a:extLst>
              <a:ext uri="{FF2B5EF4-FFF2-40B4-BE49-F238E27FC236}">
                <a16:creationId xmlns:a16="http://schemas.microsoft.com/office/drawing/2014/main" xmlns="" id="{800EA79B-8AE2-496D-84E0-B631F2D25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5469" y="922338"/>
            <a:ext cx="351234" cy="369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</a:rPr>
              <a:t>A</a:t>
            </a:r>
          </a:p>
        </p:txBody>
      </p:sp>
      <p:sp>
        <p:nvSpPr>
          <p:cNvPr id="65547" name="Text Box 12">
            <a:extLst>
              <a:ext uri="{FF2B5EF4-FFF2-40B4-BE49-F238E27FC236}">
                <a16:creationId xmlns:a16="http://schemas.microsoft.com/office/drawing/2014/main" xmlns="" id="{65814A2A-CDFD-4BA2-BDB2-1D0CCBBD2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5825" y="2719852"/>
            <a:ext cx="335756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</a:rPr>
              <a:t>B</a:t>
            </a:r>
          </a:p>
        </p:txBody>
      </p:sp>
      <p:sp>
        <p:nvSpPr>
          <p:cNvPr id="65548" name="Text Box 13">
            <a:extLst>
              <a:ext uri="{FF2B5EF4-FFF2-40B4-BE49-F238E27FC236}">
                <a16:creationId xmlns:a16="http://schemas.microsoft.com/office/drawing/2014/main" xmlns="" id="{67149E75-9BDD-4C5C-B491-625F899B2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6075" y="2491294"/>
            <a:ext cx="228600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+mn-lt"/>
              </a:rPr>
              <a:t>C</a:t>
            </a:r>
          </a:p>
        </p:txBody>
      </p:sp>
      <p:sp>
        <p:nvSpPr>
          <p:cNvPr id="65549" name="Text Box 14">
            <a:extLst>
              <a:ext uri="{FF2B5EF4-FFF2-40B4-BE49-F238E27FC236}">
                <a16:creationId xmlns:a16="http://schemas.microsoft.com/office/drawing/2014/main" xmlns="" id="{84C8AF22-B383-415D-AF13-7122190C8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1675" y="2262736"/>
            <a:ext cx="228600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+mn-lt"/>
              </a:rPr>
              <a:t>O</a:t>
            </a:r>
          </a:p>
        </p:txBody>
      </p:sp>
      <p:sp>
        <p:nvSpPr>
          <p:cNvPr id="65550" name="Text Box 15">
            <a:extLst>
              <a:ext uri="{FF2B5EF4-FFF2-40B4-BE49-F238E27FC236}">
                <a16:creationId xmlns:a16="http://schemas.microsoft.com/office/drawing/2014/main" xmlns="" id="{AD918B45-ABCC-4C13-BE39-F86C7B3C9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375" y="1348504"/>
            <a:ext cx="228600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+mn-lt"/>
              </a:rPr>
              <a:t>N</a:t>
            </a:r>
          </a:p>
        </p:txBody>
      </p:sp>
      <p:sp>
        <p:nvSpPr>
          <p:cNvPr id="77840" name="Rectangle 16">
            <a:extLst>
              <a:ext uri="{FF2B5EF4-FFF2-40B4-BE49-F238E27FC236}">
                <a16:creationId xmlns:a16="http://schemas.microsoft.com/office/drawing/2014/main" xmlns="" id="{EF2AD0FD-4846-4ED2-A441-C27BCA7AF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075" y="666518"/>
            <a:ext cx="1997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连结</a:t>
            </a:r>
            <a:r>
              <a:rPr lang="en-US" altLang="zh-CN" sz="2100" b="1" i="1" dirty="0">
                <a:latin typeface="+mn-lt"/>
              </a:rPr>
              <a:t>OB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sp>
        <p:nvSpPr>
          <p:cNvPr id="77841" name="Rectangle 17">
            <a:extLst>
              <a:ext uri="{FF2B5EF4-FFF2-40B4-BE49-F238E27FC236}">
                <a16:creationId xmlns:a16="http://schemas.microsoft.com/office/drawing/2014/main" xmlns="" id="{085D3223-03E1-4E37-9BDA-195BD8DF7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1095649"/>
            <a:ext cx="44275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ON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的垂直平分线（已知）</a:t>
            </a:r>
          </a:p>
        </p:txBody>
      </p:sp>
      <p:sp>
        <p:nvSpPr>
          <p:cNvPr id="77842" name="Rectangle 18">
            <a:extLst>
              <a:ext uri="{FF2B5EF4-FFF2-40B4-BE49-F238E27FC236}">
                <a16:creationId xmlns:a16="http://schemas.microsoft.com/office/drawing/2014/main" xmlns="" id="{7C0FD3FA-38AF-486F-8379-67799A9C6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011" y="1619178"/>
            <a:ext cx="463073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∴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（线段的垂直平分线上的点到这条线段的两个端点的距离相等）</a:t>
            </a:r>
          </a:p>
        </p:txBody>
      </p:sp>
      <p:sp>
        <p:nvSpPr>
          <p:cNvPr id="77843" name="Rectangle 19">
            <a:extLst>
              <a:ext uri="{FF2B5EF4-FFF2-40B4-BE49-F238E27FC236}">
                <a16:creationId xmlns:a16="http://schemas.microsoft.com/office/drawing/2014/main" xmlns="" id="{724A665E-9822-4516-86F4-05BC8AFA4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38" y="2557463"/>
            <a:ext cx="2755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OC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（已知）</a:t>
            </a:r>
          </a:p>
        </p:txBody>
      </p:sp>
      <p:sp>
        <p:nvSpPr>
          <p:cNvPr id="77844" name="Rectangle 20">
            <a:extLst>
              <a:ext uri="{FF2B5EF4-FFF2-40B4-BE49-F238E27FC236}">
                <a16:creationId xmlns:a16="http://schemas.microsoft.com/office/drawing/2014/main" xmlns="" id="{E143A276-FC77-4A6D-91FF-35CC7080B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3017838"/>
            <a:ext cx="3403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（等量代换）</a:t>
            </a:r>
          </a:p>
        </p:txBody>
      </p:sp>
      <p:grpSp>
        <p:nvGrpSpPr>
          <p:cNvPr id="25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6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65545" grpId="0" animBg="1"/>
      <p:bldP spid="77840" grpId="0"/>
      <p:bldP spid="77841" grpId="0"/>
      <p:bldP spid="77842" grpId="0"/>
      <p:bldP spid="77843" grpId="0"/>
      <p:bldP spid="778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>
            <a:extLst>
              <a:ext uri="{FF2B5EF4-FFF2-40B4-BE49-F238E27FC236}">
                <a16:creationId xmlns:a16="http://schemas.microsoft.com/office/drawing/2014/main" xmlns="" id="{A43384CE-7DF9-48D0-B5FD-2F29B4A02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373" y="1166813"/>
            <a:ext cx="807133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　　如何用尺规作图的方法经过直线外一点作已知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itchFamily="49" charset="-122"/>
              </a:rPr>
              <a:t>直线的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垂线？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564" name="任意多边形 19466">
            <a:extLst>
              <a:ext uri="{FF2B5EF4-FFF2-40B4-BE49-F238E27FC236}">
                <a16:creationId xmlns:a16="http://schemas.microsoft.com/office/drawing/2014/main" xmlns="" id="{44CFE14A-CB86-4007-A22A-F45DBCA0D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0995" y="3433896"/>
            <a:ext cx="495210" cy="497800"/>
          </a:xfrm>
          <a:custGeom>
            <a:avLst/>
            <a:gdLst>
              <a:gd name="T0" fmla="*/ 3816 w 17010"/>
              <a:gd name="T1" fmla="*/ 17102 h 17102"/>
              <a:gd name="T2" fmla="*/ -1 w 17010"/>
              <a:gd name="T3" fmla="*/ 13313 h 17102"/>
              <a:gd name="T4" fmla="*/ 3816 w 17010"/>
              <a:gd name="T5" fmla="*/ 17102 h 17102"/>
              <a:gd name="T6" fmla="*/ -1 w 17010"/>
              <a:gd name="T7" fmla="*/ 13313 h 17102"/>
              <a:gd name="T8" fmla="*/ 17010 w 17010"/>
              <a:gd name="T9" fmla="*/ 0 h 17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10" h="17102" fill="none">
                <a:moveTo>
                  <a:pt x="3816" y="17102"/>
                </a:moveTo>
                <a:cubicBezTo>
                  <a:pt x="2391" y="16003"/>
                  <a:pt x="1109" y="14729"/>
                  <a:pt x="-1" y="13313"/>
                </a:cubicBezTo>
              </a:path>
              <a:path w="17010" h="17102" stroke="0">
                <a:moveTo>
                  <a:pt x="3816" y="17102"/>
                </a:moveTo>
                <a:cubicBezTo>
                  <a:pt x="2391" y="16003"/>
                  <a:pt x="1109" y="14729"/>
                  <a:pt x="-1" y="13313"/>
                </a:cubicBezTo>
                <a:lnTo>
                  <a:pt x="17010" y="0"/>
                </a:lnTo>
                <a:close/>
              </a:path>
            </a:pathLst>
          </a:custGeom>
          <a:noFill/>
          <a:ln w="952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66565" name="任意多边形 19467">
            <a:extLst>
              <a:ext uri="{FF2B5EF4-FFF2-40B4-BE49-F238E27FC236}">
                <a16:creationId xmlns:a16="http://schemas.microsoft.com/office/drawing/2014/main" xmlns="" id="{0965C30F-E268-4469-8B82-56FE409E3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4826" y="3433896"/>
            <a:ext cx="491639" cy="507327"/>
          </a:xfrm>
          <a:custGeom>
            <a:avLst/>
            <a:gdLst>
              <a:gd name="T0" fmla="*/ 16890 w 16891"/>
              <a:gd name="T1" fmla="*/ 13463 h 17426"/>
              <a:gd name="T2" fmla="*/ 12763 w 16891"/>
              <a:gd name="T3" fmla="*/ 17426 h 17426"/>
              <a:gd name="T4" fmla="*/ 16890 w 16891"/>
              <a:gd name="T5" fmla="*/ 13463 h 17426"/>
              <a:gd name="T6" fmla="*/ 12763 w 16891"/>
              <a:gd name="T7" fmla="*/ 17426 h 17426"/>
              <a:gd name="T8" fmla="*/ 0 w 16891"/>
              <a:gd name="T9" fmla="*/ 0 h 17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91" h="17426" fill="none">
                <a:moveTo>
                  <a:pt x="16890" y="13463"/>
                </a:moveTo>
                <a:cubicBezTo>
                  <a:pt x="15696" y="14959"/>
                  <a:pt x="14307" y="16293"/>
                  <a:pt x="12763" y="17426"/>
                </a:cubicBezTo>
              </a:path>
              <a:path w="16891" h="17426" stroke="0">
                <a:moveTo>
                  <a:pt x="16890" y="13463"/>
                </a:moveTo>
                <a:cubicBezTo>
                  <a:pt x="15696" y="14959"/>
                  <a:pt x="14307" y="16293"/>
                  <a:pt x="12763" y="17426"/>
                </a:cubicBez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66566" name="任意多边形 19468">
            <a:extLst>
              <a:ext uri="{FF2B5EF4-FFF2-40B4-BE49-F238E27FC236}">
                <a16:creationId xmlns:a16="http://schemas.microsoft.com/office/drawing/2014/main" xmlns="" id="{66A14B0B-F2A4-49B6-B97A-2795E7594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1737" y="2647896"/>
            <a:ext cx="1097557" cy="900327"/>
          </a:xfrm>
          <a:custGeom>
            <a:avLst/>
            <a:gdLst>
              <a:gd name="T0" fmla="*/ 26356 w 26356"/>
              <a:gd name="T1" fmla="*/ 17114 h 21600"/>
              <a:gd name="T2" fmla="*/ 13178 w 26356"/>
              <a:gd name="T3" fmla="*/ 21600 h 21600"/>
              <a:gd name="T4" fmla="*/ -1 w 26356"/>
              <a:gd name="T5" fmla="*/ 17115 h 21600"/>
              <a:gd name="T6" fmla="*/ 26356 w 26356"/>
              <a:gd name="T7" fmla="*/ 17114 h 21600"/>
              <a:gd name="T8" fmla="*/ 13178 w 26356"/>
              <a:gd name="T9" fmla="*/ 21600 h 21600"/>
              <a:gd name="T10" fmla="*/ -1 w 26356"/>
              <a:gd name="T11" fmla="*/ 17115 h 21600"/>
              <a:gd name="T12" fmla="*/ 13178 w 26356"/>
              <a:gd name="T1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356" h="21600" fill="none">
                <a:moveTo>
                  <a:pt x="26356" y="17114"/>
                </a:moveTo>
                <a:cubicBezTo>
                  <a:pt x="22710" y="19927"/>
                  <a:pt x="18139" y="21600"/>
                  <a:pt x="13178" y="21600"/>
                </a:cubicBezTo>
                <a:cubicBezTo>
                  <a:pt x="8217" y="21600"/>
                  <a:pt x="3646" y="19927"/>
                  <a:pt x="-1" y="17115"/>
                </a:cubicBezTo>
              </a:path>
              <a:path w="26356" h="21600" stroke="0">
                <a:moveTo>
                  <a:pt x="26356" y="17114"/>
                </a:moveTo>
                <a:cubicBezTo>
                  <a:pt x="22710" y="19927"/>
                  <a:pt x="18139" y="21600"/>
                  <a:pt x="13178" y="21600"/>
                </a:cubicBezTo>
                <a:cubicBezTo>
                  <a:pt x="8217" y="21600"/>
                  <a:pt x="3646" y="19927"/>
                  <a:pt x="-1" y="17115"/>
                </a:cubicBezTo>
                <a:lnTo>
                  <a:pt x="13178" y="0"/>
                </a:lnTo>
                <a:close/>
              </a:path>
            </a:pathLst>
          </a:custGeom>
          <a:noFill/>
          <a:ln w="9525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6567" name="直接连接符 19469">
            <a:extLst>
              <a:ext uri="{FF2B5EF4-FFF2-40B4-BE49-F238E27FC236}">
                <a16:creationId xmlns:a16="http://schemas.microsoft.com/office/drawing/2014/main" xmlns="" id="{9627A942-7D5C-44A0-970C-B60FC7A341DB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9139" y="3433896"/>
            <a:ext cx="1857038" cy="119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66568" name="直接连接符 19470">
            <a:extLst>
              <a:ext uri="{FF2B5EF4-FFF2-40B4-BE49-F238E27FC236}">
                <a16:creationId xmlns:a16="http://schemas.microsoft.com/office/drawing/2014/main" xmlns="" id="{805C27B5-7920-4665-985F-725BC740D94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0515" y="2447823"/>
            <a:ext cx="1190" cy="150769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66569" name="椭圆 19471">
            <a:extLst>
              <a:ext uri="{FF2B5EF4-FFF2-40B4-BE49-F238E27FC236}">
                <a16:creationId xmlns:a16="http://schemas.microsoft.com/office/drawing/2014/main" xmlns="" id="{17F0228B-C6EF-41F9-878C-3EE1CC3F4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230" y="2633605"/>
            <a:ext cx="35712" cy="3572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66570" name="椭圆 19472">
            <a:extLst>
              <a:ext uri="{FF2B5EF4-FFF2-40B4-BE49-F238E27FC236}">
                <a16:creationId xmlns:a16="http://schemas.microsoft.com/office/drawing/2014/main" xmlns="" id="{C5AC87C5-CC10-4D02-8794-D55B10F8AC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7677" y="3469623"/>
            <a:ext cx="35712" cy="3572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66571" name="矩形 19473">
            <a:extLst>
              <a:ext uri="{FF2B5EF4-FFF2-40B4-BE49-F238E27FC236}">
                <a16:creationId xmlns:a16="http://schemas.microsoft.com/office/drawing/2014/main" xmlns="" id="{8FF88686-9808-4F33-B053-9C3912E67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3866" y="2487123"/>
            <a:ext cx="360694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>
                <a:solidFill>
                  <a:srgbClr val="000000"/>
                </a:solidFill>
                <a:latin typeface="+mn-lt"/>
              </a:rPr>
              <a:t>C</a:t>
            </a:r>
            <a:endParaRPr lang="zh-CN" altLang="en-US" sz="2100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2" name="矩形 19474">
            <a:extLst>
              <a:ext uri="{FF2B5EF4-FFF2-40B4-BE49-F238E27FC236}">
                <a16:creationId xmlns:a16="http://schemas.microsoft.com/office/drawing/2014/main" xmlns="" id="{1D985B46-9DF1-48E6-B4DD-A4E3D47B8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3435" y="3401741"/>
            <a:ext cx="346409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>
                <a:solidFill>
                  <a:srgbClr val="000000"/>
                </a:solidFill>
                <a:latin typeface="+mn-lt"/>
              </a:rPr>
              <a:t>A</a:t>
            </a:r>
            <a:endParaRPr lang="zh-CN" altLang="en-US" sz="2100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3" name="矩形 19475">
            <a:extLst>
              <a:ext uri="{FF2B5EF4-FFF2-40B4-BE49-F238E27FC236}">
                <a16:creationId xmlns:a16="http://schemas.microsoft.com/office/drawing/2014/main" xmlns="" id="{059C615A-0201-4E46-A68F-849262949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1426" y="3420796"/>
            <a:ext cx="346409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>
                <a:solidFill>
                  <a:srgbClr val="000000"/>
                </a:solidFill>
                <a:latin typeface="+mn-lt"/>
              </a:rPr>
              <a:t>B</a:t>
            </a:r>
            <a:endParaRPr lang="zh-CN" altLang="en-US" sz="2100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4" name="矩形 19476">
            <a:extLst>
              <a:ext uri="{FF2B5EF4-FFF2-40B4-BE49-F238E27FC236}">
                <a16:creationId xmlns:a16="http://schemas.microsoft.com/office/drawing/2014/main" xmlns="" id="{11C98C57-3387-4157-97F8-1A4FCC631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1982" y="3049232"/>
            <a:ext cx="374979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 dirty="0">
                <a:solidFill>
                  <a:srgbClr val="000000"/>
                </a:solidFill>
                <a:latin typeface="+mn-lt"/>
              </a:rPr>
              <a:t>D</a:t>
            </a:r>
            <a:endParaRPr lang="zh-CN" altLang="en-US" sz="2100" i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5" name="矩形 19477">
            <a:extLst>
              <a:ext uri="{FF2B5EF4-FFF2-40B4-BE49-F238E27FC236}">
                <a16:creationId xmlns:a16="http://schemas.microsoft.com/office/drawing/2014/main" xmlns="" id="{F6B446E8-1C53-433C-B149-26D2D23A5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1971" y="3439850"/>
            <a:ext cx="360694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 dirty="0">
                <a:solidFill>
                  <a:srgbClr val="000000"/>
                </a:solidFill>
                <a:latin typeface="+mn-lt"/>
              </a:rPr>
              <a:t>K</a:t>
            </a:r>
            <a:endParaRPr lang="zh-CN" altLang="en-US" sz="2100" i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6" name="矩形 19478">
            <a:extLst>
              <a:ext uri="{FF2B5EF4-FFF2-40B4-BE49-F238E27FC236}">
                <a16:creationId xmlns:a16="http://schemas.microsoft.com/office/drawing/2014/main" xmlns="" id="{713CF4CD-123B-4914-A2E5-871365AEF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8134" y="3697087"/>
            <a:ext cx="346409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 dirty="0">
                <a:solidFill>
                  <a:srgbClr val="000000"/>
                </a:solidFill>
                <a:latin typeface="+mn-lt"/>
              </a:rPr>
              <a:t>F</a:t>
            </a:r>
            <a:endParaRPr lang="zh-CN" altLang="en-US" sz="2100" i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7" name="矩形 19479">
            <a:extLst>
              <a:ext uri="{FF2B5EF4-FFF2-40B4-BE49-F238E27FC236}">
                <a16:creationId xmlns:a16="http://schemas.microsoft.com/office/drawing/2014/main" xmlns="" id="{30615E7E-D272-489D-9114-516ED3334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4786" y="3115923"/>
            <a:ext cx="346409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>
                <a:solidFill>
                  <a:srgbClr val="000000"/>
                </a:solidFill>
                <a:latin typeface="+mn-lt"/>
              </a:rPr>
              <a:t>E</a:t>
            </a:r>
            <a:endParaRPr lang="zh-CN" altLang="en-US" sz="2100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85" name="文本框 3">
            <a:extLst>
              <a:ext uri="{FF2B5EF4-FFF2-40B4-BE49-F238E27FC236}">
                <a16:creationId xmlns:a16="http://schemas.microsoft.com/office/drawing/2014/main" xmlns="" id="{60341F2C-197C-48B6-8335-9E5827ADC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975" y="612775"/>
            <a:ext cx="45159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过直线外一点作已知直线的垂线</a:t>
            </a:r>
          </a:p>
        </p:txBody>
      </p:sp>
      <p:sp>
        <p:nvSpPr>
          <p:cNvPr id="66587" name="文本框 3">
            <a:extLst>
              <a:ext uri="{FF2B5EF4-FFF2-40B4-BE49-F238E27FC236}">
                <a16:creationId xmlns:a16="http://schemas.microsoft.com/office/drawing/2014/main" xmlns="" id="{B18B5F88-3BA0-46E5-8076-FE0B9598C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231" y="2152884"/>
            <a:ext cx="91603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作法：</a:t>
            </a:r>
          </a:p>
        </p:txBody>
      </p:sp>
      <p:sp>
        <p:nvSpPr>
          <p:cNvPr id="66588" name="文本框 4">
            <a:extLst>
              <a:ext uri="{FF2B5EF4-FFF2-40B4-BE49-F238E27FC236}">
                <a16:creationId xmlns:a16="http://schemas.microsoft.com/office/drawing/2014/main" xmlns="" id="{35040A4C-0782-4210-9594-1FE0B8FDA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516" y="2173845"/>
            <a:ext cx="654248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1</a:t>
            </a:r>
            <a:r>
              <a:rPr lang="zh-CN" altLang="en-US" sz="2000" b="1" dirty="0">
                <a:latin typeface="+mn-lt"/>
              </a:rPr>
              <a:t>）任意取一点</a:t>
            </a:r>
            <a:r>
              <a:rPr lang="en-US" altLang="zh-CN" sz="2000" b="1" i="1" dirty="0" smtClean="0">
                <a:latin typeface="+mn-lt"/>
              </a:rPr>
              <a:t>K</a:t>
            </a:r>
            <a:r>
              <a:rPr lang="zh-CN" altLang="en-US" sz="2000" b="1" dirty="0" smtClean="0">
                <a:latin typeface="+mn-lt"/>
              </a:rPr>
              <a:t>，使</a:t>
            </a:r>
            <a:r>
              <a:rPr lang="zh-CN" altLang="en-US" sz="2000" b="1" dirty="0">
                <a:latin typeface="+mn-lt"/>
              </a:rPr>
              <a:t>点</a:t>
            </a:r>
            <a:r>
              <a:rPr lang="en-US" altLang="zh-CN" sz="2000" b="1" i="1" dirty="0">
                <a:latin typeface="+mn-lt"/>
              </a:rPr>
              <a:t>K</a:t>
            </a:r>
            <a:r>
              <a:rPr lang="zh-CN" altLang="en-US" sz="2000" b="1" dirty="0">
                <a:latin typeface="+mn-lt"/>
              </a:rPr>
              <a:t>和点</a:t>
            </a:r>
            <a:r>
              <a:rPr lang="en-US" altLang="zh-CN" sz="2000" b="1" i="1" dirty="0">
                <a:latin typeface="+mn-lt"/>
              </a:rPr>
              <a:t>C</a:t>
            </a:r>
            <a:r>
              <a:rPr lang="zh-CN" altLang="en-US" sz="2000" b="1" dirty="0" smtClean="0">
                <a:latin typeface="+mn-lt"/>
              </a:rPr>
              <a:t>在</a:t>
            </a:r>
            <a:r>
              <a:rPr lang="en-US" altLang="zh-CN" sz="2000" b="1" i="1" dirty="0" smtClean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的两旁</a:t>
            </a:r>
            <a:r>
              <a:rPr lang="en-US" altLang="zh-CN" sz="2000" b="1" dirty="0">
                <a:latin typeface="+mn-lt"/>
              </a:rPr>
              <a:t>.</a:t>
            </a:r>
          </a:p>
        </p:txBody>
      </p:sp>
      <p:sp>
        <p:nvSpPr>
          <p:cNvPr id="66589" name="文本框 6">
            <a:extLst>
              <a:ext uri="{FF2B5EF4-FFF2-40B4-BE49-F238E27FC236}">
                <a16:creationId xmlns:a16="http://schemas.microsoft.com/office/drawing/2014/main" xmlns="" id="{4536FE6A-9285-4268-B4EB-5EBD59B9B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026" y="2564370"/>
            <a:ext cx="5887784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2</a:t>
            </a:r>
            <a:r>
              <a:rPr lang="zh-CN" altLang="en-US" sz="2000" b="1" dirty="0">
                <a:latin typeface="+mn-lt"/>
              </a:rPr>
              <a:t>）以点</a:t>
            </a:r>
            <a:r>
              <a:rPr lang="en-US" altLang="zh-CN" sz="2000" b="1" i="1" dirty="0">
                <a:latin typeface="+mn-lt"/>
              </a:rPr>
              <a:t>C</a:t>
            </a:r>
            <a:r>
              <a:rPr lang="zh-CN" altLang="en-US" sz="2000" b="1" dirty="0">
                <a:latin typeface="+mn-lt"/>
              </a:rPr>
              <a:t>为圆</a:t>
            </a:r>
            <a:r>
              <a:rPr lang="zh-CN" altLang="en-US" sz="2000" b="1" dirty="0" smtClean="0">
                <a:latin typeface="+mn-lt"/>
              </a:rPr>
              <a:t>心，</a:t>
            </a:r>
            <a:r>
              <a:rPr lang="en-US" altLang="zh-CN" sz="2000" b="1" i="1" dirty="0" smtClean="0">
                <a:latin typeface="+mn-lt"/>
              </a:rPr>
              <a:t>CK</a:t>
            </a:r>
            <a:r>
              <a:rPr lang="zh-CN" altLang="en-US" sz="2000" b="1" dirty="0">
                <a:latin typeface="+mn-lt"/>
              </a:rPr>
              <a:t>长为半径作</a:t>
            </a:r>
            <a:r>
              <a:rPr lang="zh-CN" altLang="en-US" sz="2000" b="1" dirty="0" smtClean="0">
                <a:latin typeface="+mn-lt"/>
              </a:rPr>
              <a:t>弧，交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 smtClean="0">
                <a:latin typeface="+mn-lt"/>
              </a:rPr>
              <a:t>于点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>
                <a:latin typeface="+mn-lt"/>
              </a:rPr>
              <a:t> </a:t>
            </a:r>
            <a:r>
              <a:rPr lang="en-US" altLang="zh-CN" sz="2000" b="1" i="1" dirty="0" smtClean="0">
                <a:latin typeface="+mn-lt"/>
              </a:rPr>
              <a:t>          D</a:t>
            </a:r>
            <a:r>
              <a:rPr lang="zh-CN" altLang="en-US" sz="2000" b="1" dirty="0">
                <a:latin typeface="+mn-lt"/>
              </a:rPr>
              <a:t>和</a:t>
            </a:r>
            <a:r>
              <a:rPr lang="en-US" altLang="zh-CN" sz="2000" b="1" i="1" dirty="0">
                <a:latin typeface="+mn-lt"/>
              </a:rPr>
              <a:t>E</a:t>
            </a:r>
            <a:r>
              <a:rPr lang="en-US" altLang="zh-CN" sz="2000" b="1" dirty="0">
                <a:latin typeface="+mn-lt"/>
              </a:rPr>
              <a:t>.</a:t>
            </a:r>
          </a:p>
        </p:txBody>
      </p:sp>
      <p:sp>
        <p:nvSpPr>
          <p:cNvPr id="66590" name="文本框 7">
            <a:extLst>
              <a:ext uri="{FF2B5EF4-FFF2-40B4-BE49-F238E27FC236}">
                <a16:creationId xmlns:a16="http://schemas.microsoft.com/office/drawing/2014/main" xmlns="" id="{92B1098D-15B4-429C-8FEF-5751E34A1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632" y="3240645"/>
            <a:ext cx="5480956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3</a:t>
            </a:r>
            <a:r>
              <a:rPr lang="zh-CN" altLang="en-US" sz="2000" b="1" dirty="0">
                <a:latin typeface="+mn-lt"/>
              </a:rPr>
              <a:t>）分别以点</a:t>
            </a:r>
            <a:r>
              <a:rPr lang="en-US" altLang="zh-CN" sz="2000" b="1" i="1" dirty="0">
                <a:latin typeface="+mn-lt"/>
              </a:rPr>
              <a:t>D</a:t>
            </a:r>
            <a:r>
              <a:rPr lang="zh-CN" altLang="en-US" sz="2000" b="1" dirty="0">
                <a:latin typeface="+mn-lt"/>
              </a:rPr>
              <a:t>和点</a:t>
            </a:r>
            <a:r>
              <a:rPr lang="en-US" altLang="zh-CN" sz="2000" b="1" i="1" dirty="0">
                <a:latin typeface="+mn-lt"/>
              </a:rPr>
              <a:t>E</a:t>
            </a:r>
            <a:r>
              <a:rPr lang="zh-CN" altLang="en-US" sz="2000" b="1" dirty="0">
                <a:latin typeface="+mn-lt"/>
              </a:rPr>
              <a:t>为圆</a:t>
            </a:r>
            <a:r>
              <a:rPr lang="zh-CN" altLang="en-US" sz="2000" b="1" dirty="0" smtClean="0">
                <a:latin typeface="+mn-lt"/>
              </a:rPr>
              <a:t>心，大于</a:t>
            </a:r>
            <a:r>
              <a:rPr lang="en-US" altLang="zh-CN" sz="2000" b="1" i="1" dirty="0">
                <a:latin typeface="+mn-lt"/>
              </a:rPr>
              <a:t> </a:t>
            </a:r>
            <a:r>
              <a:rPr lang="en-US" altLang="zh-CN" sz="2000" b="1" i="1" dirty="0" smtClean="0">
                <a:latin typeface="+mn-lt"/>
              </a:rPr>
              <a:t>        </a:t>
            </a:r>
            <a:r>
              <a:rPr lang="zh-CN" altLang="en-US" sz="2000" b="1" dirty="0" smtClean="0">
                <a:latin typeface="+mn-lt"/>
              </a:rPr>
              <a:t>的长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          </a:t>
            </a:r>
            <a:r>
              <a:rPr lang="zh-CN" altLang="en-US" sz="2000" b="1" dirty="0" smtClean="0">
                <a:latin typeface="+mn-lt"/>
              </a:rPr>
              <a:t>为</a:t>
            </a:r>
            <a:r>
              <a:rPr lang="zh-CN" altLang="en-US" sz="2000" b="1" dirty="0">
                <a:latin typeface="+mn-lt"/>
              </a:rPr>
              <a:t>半径作</a:t>
            </a:r>
            <a:r>
              <a:rPr lang="zh-CN" altLang="en-US" sz="2000" b="1" dirty="0" smtClean="0">
                <a:latin typeface="+mn-lt"/>
              </a:rPr>
              <a:t>弧，两</a:t>
            </a:r>
            <a:r>
              <a:rPr lang="zh-CN" altLang="en-US" sz="2000" b="1" dirty="0">
                <a:latin typeface="+mn-lt"/>
              </a:rPr>
              <a:t>弧相交于点</a:t>
            </a:r>
            <a:r>
              <a:rPr lang="en-US" altLang="zh-CN" sz="2000" b="1" i="1" dirty="0">
                <a:latin typeface="+mn-lt"/>
              </a:rPr>
              <a:t>F.</a:t>
            </a:r>
          </a:p>
        </p:txBody>
      </p:sp>
      <p:sp>
        <p:nvSpPr>
          <p:cNvPr id="66591" name="文本框 8">
            <a:extLst>
              <a:ext uri="{FF2B5EF4-FFF2-40B4-BE49-F238E27FC236}">
                <a16:creationId xmlns:a16="http://schemas.microsoft.com/office/drawing/2014/main" xmlns="" id="{0E3685CA-028A-4C0A-B283-AE7E3FB1E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669" y="3942955"/>
            <a:ext cx="20983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+mn-lt"/>
              </a:rPr>
              <a:t>（</a:t>
            </a:r>
            <a:r>
              <a:rPr lang="en-US" altLang="zh-CN" sz="2000" b="1" dirty="0" smtClean="0">
                <a:latin typeface="+mn-lt"/>
              </a:rPr>
              <a:t>4</a:t>
            </a:r>
            <a:r>
              <a:rPr lang="zh-CN" altLang="en-US" sz="2000" b="1" dirty="0" smtClean="0">
                <a:latin typeface="+mn-lt"/>
              </a:rPr>
              <a:t>）作直线</a:t>
            </a:r>
            <a:r>
              <a:rPr lang="en-US" altLang="zh-CN" sz="2000" b="1" i="1" dirty="0" smtClean="0">
                <a:latin typeface="+mn-lt"/>
              </a:rPr>
              <a:t>CF</a:t>
            </a:r>
            <a:r>
              <a:rPr lang="en-US" altLang="zh-CN" sz="2000" b="1" dirty="0" smtClean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sp>
        <p:nvSpPr>
          <p:cNvPr id="66592" name="文本框 9">
            <a:extLst>
              <a:ext uri="{FF2B5EF4-FFF2-40B4-BE49-F238E27FC236}">
                <a16:creationId xmlns:a16="http://schemas.microsoft.com/office/drawing/2014/main" xmlns="" id="{4330E766-9836-43DF-8640-157CDFE67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037" y="4322685"/>
            <a:ext cx="378808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直线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</a:rPr>
              <a:t>CF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就是所求作的垂线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.</a:t>
            </a:r>
          </a:p>
        </p:txBody>
      </p:sp>
      <p:grpSp>
        <p:nvGrpSpPr>
          <p:cNvPr id="34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3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4">
            <a:extLst>
              <a:ext uri="{FF2B5EF4-FFF2-40B4-BE49-F238E27FC236}">
                <a16:creationId xmlns="" xmlns:a16="http://schemas.microsoft.com/office/drawing/2014/main" id="{63951961-3D0C-4F0C-A052-5124DCBA3A85}"/>
              </a:ext>
            </a:extLst>
          </p:cNvPr>
          <p:cNvGrpSpPr>
            <a:grpSpLocks/>
          </p:cNvGrpSpPr>
          <p:nvPr/>
        </p:nvGrpSpPr>
        <p:grpSpPr bwMode="auto">
          <a:xfrm>
            <a:off x="1279664" y="644393"/>
            <a:ext cx="1685925" cy="409707"/>
            <a:chOff x="3485" y="1168"/>
            <a:chExt cx="2655" cy="647"/>
          </a:xfrm>
        </p:grpSpPr>
        <p:sp>
          <p:nvSpPr>
            <p:cNvPr id="39" name="圆角矩形 38">
              <a:extLst>
                <a:ext uri="{FF2B5EF4-FFF2-40B4-BE49-F238E27FC236}">
                  <a16:creationId xmlns="" xmlns:a16="http://schemas.microsoft.com/office/drawing/2014/main" id="{0AB7C4AC-5424-41E5-887A-4F7181547235}"/>
                </a:ext>
              </a:extLst>
            </p:cNvPr>
            <p:cNvSpPr/>
            <p:nvPr/>
          </p:nvSpPr>
          <p:spPr>
            <a:xfrm>
              <a:off x="3485" y="1168"/>
              <a:ext cx="2655" cy="62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0" name="矩形 1">
              <a:extLst>
                <a:ext uri="{FF2B5EF4-FFF2-40B4-BE49-F238E27FC236}">
                  <a16:creationId xmlns="" xmlns:a16="http://schemas.microsoft.com/office/drawing/2014/main" id="{3535AF32-164D-4658-9335-44E483207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5" name="对象 19462">
            <a:extLst>
              <a:ext uri="{FF2B5EF4-FFF2-40B4-BE49-F238E27FC236}">
                <a16:creationId xmlns:a16="http://schemas.microsoft.com/office/drawing/2014/main" xmlns="" id="{095E78C3-F945-40F9-A6BC-ECEA5DD3AD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53809"/>
              </p:ext>
            </p:extLst>
          </p:nvPr>
        </p:nvGraphicFramePr>
        <p:xfrm>
          <a:off x="5071457" y="3176073"/>
          <a:ext cx="532389" cy="532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3" name="Equation" r:id="rId3" imgW="876681" imgH="876681" progId="Equation.DSMT4">
                  <p:embed/>
                </p:oleObj>
              </mc:Choice>
              <mc:Fallback>
                <p:oleObj name="Equation" r:id="rId3" imgW="876681" imgH="87668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1457" y="3176073"/>
                        <a:ext cx="532389" cy="5323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6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P spid="66565" grpId="0" animBg="1"/>
      <p:bldP spid="66566" grpId="0" animBg="1"/>
      <p:bldP spid="66568" grpId="0" animBg="1"/>
      <p:bldP spid="66570" grpId="0" animBg="1"/>
      <p:bldP spid="66574" grpId="0"/>
      <p:bldP spid="66575" grpId="0"/>
      <p:bldP spid="66576" grpId="0"/>
      <p:bldP spid="66577" grpId="0"/>
      <p:bldP spid="66587" grpId="0"/>
      <p:bldP spid="66588" grpId="0"/>
      <p:bldP spid="66589" grpId="0"/>
      <p:bldP spid="66590" grpId="0"/>
      <p:bldP spid="66591" grpId="0"/>
      <p:bldP spid="665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110"/>
            <a:chOff x="321077" y="536227"/>
            <a:chExt cx="1629583" cy="4001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一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线段的垂直平分线的性质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24763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2">
            <a:extLst>
              <a:ext uri="{FF2B5EF4-FFF2-40B4-BE49-F238E27FC236}">
                <a16:creationId xmlns:a16="http://schemas.microsoft.com/office/drawing/2014/main" xmlns="" id="{EDCCF45E-14EA-4F5D-A88A-D40A82BB2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93" y="1147044"/>
            <a:ext cx="811343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000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）为什么任意取一点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K </a:t>
            </a:r>
            <a:r>
              <a:rPr lang="zh-CN" altLang="en-US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使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K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在直线两旁？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462" name="组合 19461">
            <a:extLst>
              <a:ext uri="{FF2B5EF4-FFF2-40B4-BE49-F238E27FC236}">
                <a16:creationId xmlns:a16="http://schemas.microsoft.com/office/drawing/2014/main" xmlns="" id="{53FE91D1-7EB5-4C0E-AD1D-C650F6D7674F}"/>
              </a:ext>
            </a:extLst>
          </p:cNvPr>
          <p:cNvGrpSpPr>
            <a:grpSpLocks/>
          </p:cNvGrpSpPr>
          <p:nvPr/>
        </p:nvGrpSpPr>
        <p:grpSpPr bwMode="auto">
          <a:xfrm>
            <a:off x="1030859" y="2289792"/>
            <a:ext cx="7662864" cy="738189"/>
            <a:chOff x="-3" y="-22"/>
            <a:chExt cx="6436" cy="620"/>
          </a:xfrm>
        </p:grpSpPr>
        <p:graphicFrame>
          <p:nvGraphicFramePr>
            <p:cNvPr id="67587" name="对象 19462">
              <a:extLst>
                <a:ext uri="{FF2B5EF4-FFF2-40B4-BE49-F238E27FC236}">
                  <a16:creationId xmlns:a16="http://schemas.microsoft.com/office/drawing/2014/main" xmlns="" id="{095E78C3-F945-40F9-A6BC-ECEA5DD3AD3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6021889"/>
                </p:ext>
              </p:extLst>
            </p:nvPr>
          </p:nvGraphicFramePr>
          <p:xfrm>
            <a:off x="3045" y="32"/>
            <a:ext cx="552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52" name="Equation" r:id="rId3" imgW="876681" imgH="876681" progId="Equation.DSMT4">
                    <p:embed/>
                  </p:oleObj>
                </mc:Choice>
                <mc:Fallback>
                  <p:oleObj name="Equation" r:id="rId3" imgW="876681" imgH="876681" progId="Equation.DSMT4">
                    <p:embed/>
                    <p:pic>
                      <p:nvPicPr>
                        <p:cNvPr id="0" name="对象 194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5" y="32"/>
                          <a:ext cx="552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588" name="矩形 19463">
              <a:extLst>
                <a:ext uri="{FF2B5EF4-FFF2-40B4-BE49-F238E27FC236}">
                  <a16:creationId xmlns:a16="http://schemas.microsoft.com/office/drawing/2014/main" xmlns="" id="{0ECB3864-F5BE-40B6-AB98-3E59C37FB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" y="-22"/>
              <a:ext cx="6436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）为什么要以大于 </a:t>
              </a:r>
              <a:r>
                <a:rPr lang="zh-CN" altLang="en-US" sz="28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         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</a:t>
              </a:r>
              <a:r>
                <a:rPr lang="zh-CN" altLang="en-US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长为半径作弧？   </a:t>
              </a:r>
            </a:p>
          </p:txBody>
        </p:sp>
      </p:grpSp>
      <p:sp>
        <p:nvSpPr>
          <p:cNvPr id="19465" name="矩形 19464">
            <a:extLst>
              <a:ext uri="{FF2B5EF4-FFF2-40B4-BE49-F238E27FC236}">
                <a16:creationId xmlns:a16="http://schemas.microsoft.com/office/drawing/2014/main" xmlns="" id="{E36C46D0-4840-4F90-8A1C-6C912891C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496" y="3001603"/>
            <a:ext cx="6696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）为什么直线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CF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就是所求作的垂线？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13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46515" y="649291"/>
            <a:ext cx="1877403" cy="595473"/>
            <a:chOff x="1619672" y="3848821"/>
            <a:chExt cx="1877403" cy="595473"/>
          </a:xfrm>
        </p:grpSpPr>
        <p:grpSp>
          <p:nvGrpSpPr>
            <p:cNvPr id="17" name="组合 16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19" name="流程图: 库存数据 18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8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619672" y="3869564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1" name="图片 17" descr="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7566665" y="3390266"/>
            <a:ext cx="1103521" cy="147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41" name="Rectangle 5">
            <a:extLst>
              <a:ext uri="{FF2B5EF4-FFF2-40B4-BE49-F238E27FC236}">
                <a16:creationId xmlns:a16="http://schemas.microsoft.com/office/drawing/2014/main" xmlns="" id="{2452A4EB-45EA-4E8F-B15E-AC6DC8605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063" y="609511"/>
            <a:ext cx="78914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4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如图，求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作点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，且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到∠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MON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两边的距离相等． </a:t>
            </a:r>
          </a:p>
        </p:txBody>
      </p:sp>
      <p:pic>
        <p:nvPicPr>
          <p:cNvPr id="219142" name="Picture 6" descr="E:\四清\八上数学（人教）四清2014 教用 √黄旭（外）\A58.TIF">
            <a:extLst>
              <a:ext uri="{FF2B5EF4-FFF2-40B4-BE49-F238E27FC236}">
                <a16:creationId xmlns:a16="http://schemas.microsoft.com/office/drawing/2014/main" xmlns="" id="{C92A0D92-0FC1-4924-B2A9-024B94117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25" y="1968635"/>
            <a:ext cx="2322513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144" name="Rectangle 8">
            <a:extLst>
              <a:ext uri="{FF2B5EF4-FFF2-40B4-BE49-F238E27FC236}">
                <a16:creationId xmlns:a16="http://schemas.microsoft.com/office/drawing/2014/main" xmlns="" id="{CC43A921-50DE-4EC0-AEA8-9348002889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88" y="1832041"/>
            <a:ext cx="494506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MON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的角平分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线；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作线段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的垂直平分线与∠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MON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的平分线交于点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，那么，点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即为所求作的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7" y="6723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3" name="组合 3">
            <a:extLst>
              <a:ext uri="{FF2B5EF4-FFF2-40B4-BE49-F238E27FC236}">
                <a16:creationId xmlns:a16="http://schemas.microsoft.com/office/drawing/2014/main" xmlns="" id="{B84F9153-22E6-4D17-A340-DAAD64DD5A6B}"/>
              </a:ext>
            </a:extLst>
          </p:cNvPr>
          <p:cNvGrpSpPr>
            <a:grpSpLocks/>
          </p:cNvGrpSpPr>
          <p:nvPr/>
        </p:nvGrpSpPr>
        <p:grpSpPr bwMode="auto">
          <a:xfrm>
            <a:off x="3254375" y="519113"/>
            <a:ext cx="1879600" cy="476250"/>
            <a:chOff x="497257" y="753279"/>
            <a:chExt cx="1881032" cy="477054"/>
          </a:xfrm>
        </p:grpSpPr>
        <p:grpSp>
          <p:nvGrpSpPr>
            <p:cNvPr id="69634" name="组合 2">
              <a:extLst>
                <a:ext uri="{FF2B5EF4-FFF2-40B4-BE49-F238E27FC236}">
                  <a16:creationId xmlns:a16="http://schemas.microsoft.com/office/drawing/2014/main" xmlns="" id="{EF1E52CB-5887-4751-8D78-40E276B0BB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EC68AFD8-1DC5-4560-921E-C2B58A68DC34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9EFB3ED-D153-4B5D-A71D-7A82B60C723F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B303534C-3454-4E67-9829-D7B356FC328E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3F0FB520-1C35-4A54-9907-79DB8228EB7C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9639" name="矩形 1">
              <a:extLst>
                <a:ext uri="{FF2B5EF4-FFF2-40B4-BE49-F238E27FC236}">
                  <a16:creationId xmlns:a16="http://schemas.microsoft.com/office/drawing/2014/main" xmlns="" id="{ED7B1BE4-2C38-4988-9277-800035F43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69647" name="TextBox 2">
            <a:extLst>
              <a:ext uri="{FF2B5EF4-FFF2-40B4-BE49-F238E27FC236}">
                <a16:creationId xmlns:a16="http://schemas.microsoft.com/office/drawing/2014/main" xmlns="" id="{F9B67CDA-1351-49C0-84E7-CD4942F4E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36" y="1133679"/>
            <a:ext cx="812848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如图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△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中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DE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是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AC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的垂直平分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线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且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分别交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BC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AC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于点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D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和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∠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=60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∠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=25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则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∠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BAD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为（　　）</a:t>
            </a: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100" b="1" dirty="0">
                <a:latin typeface="+mn-lt"/>
                <a:ea typeface="楷体" pitchFamily="49" charset="-122"/>
              </a:rPr>
              <a:t>A．50°	B．70°	C．75°	D．80°</a:t>
            </a:r>
          </a:p>
        </p:txBody>
      </p:sp>
      <p:sp>
        <p:nvSpPr>
          <p:cNvPr id="69650" name="Rectangle 19">
            <a:extLst>
              <a:ext uri="{FF2B5EF4-FFF2-40B4-BE49-F238E27FC236}">
                <a16:creationId xmlns:a16="http://schemas.microsoft.com/office/drawing/2014/main" xmlns="" id="{623FCE21-8002-4979-A285-7C6177289C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64" y="3107927"/>
            <a:ext cx="845185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如图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在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△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ABC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中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AF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平分∠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BAC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AC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的垂直平分线交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BC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于点</a:t>
            </a:r>
            <a:r>
              <a:rPr lang="zh-CN" altLang="zh-CN" sz="2100" b="1" i="1" dirty="0" smtClean="0"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∠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B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=70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∠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FAE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=19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则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∠</a:t>
            </a:r>
            <a:r>
              <a:rPr lang="zh-CN" altLang="zh-CN" sz="2100" b="1" i="1" dirty="0">
                <a:latin typeface="+mn-lt"/>
                <a:ea typeface="楷体" pitchFamily="49" charset="-122"/>
              </a:rPr>
              <a:t>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=</a:t>
            </a:r>
            <a:r>
              <a:rPr lang="zh-CN" altLang="zh-CN" sz="2100" b="1" u="sng" dirty="0">
                <a:latin typeface="+mn-lt"/>
                <a:ea typeface="楷体" pitchFamily="49" charset="-122"/>
              </a:rPr>
              <a:t>　    　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度．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560BDE4-2986-424B-B73A-9A01E131C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2166" y="1797143"/>
            <a:ext cx="469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1F0605F-643D-4FFC-81F3-82992C5B2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383" y="3706484"/>
            <a:ext cx="61436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24</a:t>
            </a:r>
          </a:p>
        </p:txBody>
      </p:sp>
      <p:grpSp>
        <p:nvGrpSpPr>
          <p:cNvPr id="23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4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580" y="1905318"/>
            <a:ext cx="2159508" cy="1440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931" y="3823365"/>
            <a:ext cx="2159508" cy="125272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8008435-1006-4B69-A70F-79366F6337B7}"/>
              </a:ext>
            </a:extLst>
          </p:cNvPr>
          <p:cNvGrpSpPr>
            <a:grpSpLocks/>
          </p:cNvGrpSpPr>
          <p:nvPr/>
        </p:nvGrpSpPr>
        <p:grpSpPr bwMode="auto">
          <a:xfrm>
            <a:off x="267335" y="1212612"/>
            <a:ext cx="8790940" cy="3396615"/>
            <a:chOff x="445" y="2298"/>
            <a:chExt cx="13844" cy="5349"/>
          </a:xfrm>
        </p:grpSpPr>
        <p:sp>
          <p:nvSpPr>
            <p:cNvPr id="70658" name="Rectangle 6">
              <a:extLst>
                <a:ext uri="{FF2B5EF4-FFF2-40B4-BE49-F238E27FC236}">
                  <a16:creationId xmlns:a16="http://schemas.microsoft.com/office/drawing/2014/main" xmlns="" id="{A6E68B4C-34D5-4E70-A141-4543ED85B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" y="2298"/>
              <a:ext cx="13844" cy="4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．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如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图，在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△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ABC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中，</a:t>
              </a:r>
              <a:r>
                <a:rPr lang="en-US" altLang="zh-CN" sz="2400" b="1" i="1" dirty="0" smtClean="0">
                  <a:latin typeface="+mn-lt"/>
                  <a:ea typeface="楷体" pitchFamily="49" charset="-122"/>
                </a:rPr>
                <a:t>AB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＝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AC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＝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20 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cm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i="1" dirty="0" smtClean="0">
                  <a:latin typeface="+mn-lt"/>
                  <a:ea typeface="楷体" pitchFamily="49" charset="-122"/>
                </a:rPr>
                <a:t>DE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垂直平分</a:t>
              </a:r>
              <a:r>
                <a:rPr lang="en-US" altLang="zh-CN" sz="2400" b="1" i="1" dirty="0" smtClean="0">
                  <a:latin typeface="+mn-lt"/>
                  <a:ea typeface="楷体" pitchFamily="49" charset="-122"/>
                </a:rPr>
                <a:t>AB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，垂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足为</a:t>
              </a:r>
              <a:r>
                <a:rPr lang="en-US" altLang="zh-CN" sz="2400" b="1" i="1" dirty="0" smtClean="0">
                  <a:latin typeface="+mn-lt"/>
                  <a:ea typeface="楷体" pitchFamily="49" charset="-122"/>
                </a:rPr>
                <a:t>E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，交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AC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于点</a:t>
              </a:r>
              <a:r>
                <a:rPr lang="en-US" altLang="zh-CN" sz="2400" b="1" i="1" dirty="0" smtClean="0">
                  <a:latin typeface="+mn-lt"/>
                  <a:ea typeface="楷体" pitchFamily="49" charset="-122"/>
                </a:rPr>
                <a:t>D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，若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△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DBC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的周长为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35 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cm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，则</a:t>
              </a:r>
              <a:r>
                <a:rPr lang="en-US" altLang="zh-CN" sz="2400" b="1" i="1" dirty="0">
                  <a:latin typeface="+mn-lt"/>
                  <a:ea typeface="楷体" pitchFamily="49" charset="-122"/>
                </a:rPr>
                <a:t>BC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的长为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</a:p>
            <a:p>
              <a:pPr indent="0" eaLnBrk="0" hangingPunct="0">
                <a:lnSpc>
                  <a:spcPct val="150000"/>
                </a:lnSpc>
              </a:pPr>
              <a:r>
                <a:rPr lang="en-US" altLang="zh-CN" sz="2400" b="1" dirty="0"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5 cm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　　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                      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B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10 cm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　　</a:t>
              </a:r>
            </a:p>
            <a:p>
              <a:pPr indent="0" eaLnBrk="0" hangingPunct="0">
                <a:lnSpc>
                  <a:spcPct val="150000"/>
                </a:lnSpc>
              </a:pPr>
              <a:r>
                <a:rPr lang="en-US" altLang="zh-CN" sz="2400" b="1" dirty="0">
                  <a:latin typeface="+mn-lt"/>
                  <a:ea typeface="楷体" pitchFamily="49" charset="-122"/>
                </a:rPr>
                <a:t>C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15 cm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　　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                    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D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itchFamily="49" charset="-122"/>
                </a:rPr>
                <a:t>17.5 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cm</a:t>
              </a:r>
              <a:endParaRPr lang="en-US" altLang="zh-CN" sz="2400" b="1" dirty="0">
                <a:latin typeface="+mn-lt"/>
                <a:ea typeface="楷体" pitchFamily="49" charset="-122"/>
              </a:endParaRPr>
            </a:p>
          </p:txBody>
        </p:sp>
        <p:pic>
          <p:nvPicPr>
            <p:cNvPr id="70659" name="Picture 7" descr="E:\四清\八上数学（人教）四清2014 教用 √黄旭（外）\Q253.TIF">
              <a:extLst>
                <a:ext uri="{FF2B5EF4-FFF2-40B4-BE49-F238E27FC236}">
                  <a16:creationId xmlns:a16="http://schemas.microsoft.com/office/drawing/2014/main" xmlns="" id="{ACCAA913-0B4A-4BD2-A9B5-509208DBDA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r:link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" y="4277"/>
              <a:ext cx="3152" cy="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0660" name="组合 7">
            <a:extLst>
              <a:ext uri="{FF2B5EF4-FFF2-40B4-BE49-F238E27FC236}">
                <a16:creationId xmlns:a16="http://schemas.microsoft.com/office/drawing/2014/main" xmlns="" id="{AD2DD716-E201-4089-93C0-C5E5D3105C5F}"/>
              </a:ext>
            </a:extLst>
          </p:cNvPr>
          <p:cNvGrpSpPr>
            <a:grpSpLocks/>
          </p:cNvGrpSpPr>
          <p:nvPr/>
        </p:nvGrpSpPr>
        <p:grpSpPr bwMode="auto">
          <a:xfrm>
            <a:off x="3236913" y="628650"/>
            <a:ext cx="2479675" cy="491632"/>
            <a:chOff x="5083" y="1100"/>
            <a:chExt cx="3905" cy="778"/>
          </a:xfrm>
        </p:grpSpPr>
        <p:grpSp>
          <p:nvGrpSpPr>
            <p:cNvPr id="70661" name="组合 1">
              <a:extLst>
                <a:ext uri="{FF2B5EF4-FFF2-40B4-BE49-F238E27FC236}">
                  <a16:creationId xmlns:a16="http://schemas.microsoft.com/office/drawing/2014/main" xmlns="" id="{62C8D46E-B3BA-47E2-BC4B-70399A5D5F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55D18F59-E8DF-4B81-AD89-9A68050C1BE5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74AA6136-0F4C-41C0-A3B4-395A1E8E55E3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736E1100-4F1A-4169-B5A5-E7D0249A727D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25E49D0B-7FA3-4D0F-AD9D-0A4A73FFC92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60D9B3E7-8D6D-48EE-A677-27D70B918ED7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0667" name="TextBox 15">
              <a:extLst>
                <a:ext uri="{FF2B5EF4-FFF2-40B4-BE49-F238E27FC236}">
                  <a16:creationId xmlns:a16="http://schemas.microsoft.com/office/drawing/2014/main" xmlns="" id="{3E842486-4DA3-4765-88AF-C74C645DB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F3AB6D5-5916-4A3F-BA69-7F98D94E9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918" y="2437458"/>
            <a:ext cx="336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C</a:t>
            </a:r>
            <a:endParaRPr lang="zh-CN" altLang="en-US" sz="2400" b="1" dirty="0"/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21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5">
            <a:extLst>
              <a:ext uri="{FF2B5EF4-FFF2-40B4-BE49-F238E27FC236}">
                <a16:creationId xmlns:a16="http://schemas.microsoft.com/office/drawing/2014/main" xmlns="" id="{7EA0ED00-EF0F-4413-80D5-2C430B4BB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508" y="1003918"/>
            <a:ext cx="80406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如果一个三角形两边的垂直平分线的交点在第三边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上，那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么这个三角形是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．锐角三角形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．钝角三角形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．直角三角形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．不能确定</a:t>
            </a:r>
          </a:p>
        </p:txBody>
      </p:sp>
      <p:sp>
        <p:nvSpPr>
          <p:cNvPr id="71682" name="Rectangle 7">
            <a:extLst>
              <a:ext uri="{FF2B5EF4-FFF2-40B4-BE49-F238E27FC236}">
                <a16:creationId xmlns:a16="http://schemas.microsoft.com/office/drawing/2014/main" xmlns="" id="{C30E1C0D-D2F4-4C90-86A5-2A0CB74A6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613" y="1643063"/>
            <a:ext cx="458787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" i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AC69035-F1E0-4721-B5F6-35C8BEBDD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4857" y="1686890"/>
            <a:ext cx="48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/>
          </a:p>
        </p:txBody>
      </p:sp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1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7">
            <a:extLst>
              <a:ext uri="{FF2B5EF4-FFF2-40B4-BE49-F238E27FC236}">
                <a16:creationId xmlns:a16="http://schemas.microsoft.com/office/drawing/2014/main" xmlns="" id="{AD2DD716-E201-4089-93C0-C5E5D3105C5F}"/>
              </a:ext>
            </a:extLst>
          </p:cNvPr>
          <p:cNvGrpSpPr>
            <a:grpSpLocks/>
          </p:cNvGrpSpPr>
          <p:nvPr/>
        </p:nvGrpSpPr>
        <p:grpSpPr bwMode="auto">
          <a:xfrm>
            <a:off x="3236913" y="533400"/>
            <a:ext cx="2479675" cy="491632"/>
            <a:chOff x="5083" y="1100"/>
            <a:chExt cx="3905" cy="778"/>
          </a:xfrm>
        </p:grpSpPr>
        <p:grpSp>
          <p:nvGrpSpPr>
            <p:cNvPr id="16" name="组合 1">
              <a:extLst>
                <a:ext uri="{FF2B5EF4-FFF2-40B4-BE49-F238E27FC236}">
                  <a16:creationId xmlns:a16="http://schemas.microsoft.com/office/drawing/2014/main" xmlns="" id="{62C8D46E-B3BA-47E2-BC4B-70399A5D5F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55D18F59-E8DF-4B81-AD89-9A68050C1BE5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74AA6136-0F4C-41C0-A3B4-395A1E8E55E3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736E1100-4F1A-4169-B5A5-E7D0249A727D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5E49D0B-7FA3-4D0F-AD9D-0A4A73FFC92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60D9B3E7-8D6D-48EE-A677-27D70B918ED7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xmlns="" id="{3E842486-4DA3-4765-88AF-C74C645DB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9">
            <a:extLst>
              <a:ext uri="{FF2B5EF4-FFF2-40B4-BE49-F238E27FC236}">
                <a16:creationId xmlns:a16="http://schemas.microsoft.com/office/drawing/2014/main" xmlns="" id="{AF59F64A-F578-4EC7-B37E-35F34BBA8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12" y="3149543"/>
            <a:ext cx="62282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图，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的垂直平分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线，若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1.6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2.3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四边形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ACBD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的周长为</a:t>
            </a:r>
            <a:r>
              <a:rPr lang="zh-CN" altLang="en-US" sz="2400" b="1" u="sng" dirty="0">
                <a:latin typeface="+mn-lt"/>
                <a:ea typeface="楷体" pitchFamily="49" charset="-122"/>
              </a:rPr>
              <a:t>          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cm.</a:t>
            </a:r>
          </a:p>
        </p:txBody>
      </p:sp>
      <p:pic>
        <p:nvPicPr>
          <p:cNvPr id="24" name="Picture 12" descr="E:\四清\八上数学（人教）四清2014 教用 √黄旭（外）\A49.TIF">
            <a:extLst>
              <a:ext uri="{FF2B5EF4-FFF2-40B4-BE49-F238E27FC236}">
                <a16:creationId xmlns:a16="http://schemas.microsoft.com/office/drawing/2014/main" xmlns="" id="{3088DCF4-D5BA-4041-93BC-58C73C0A0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21" y="2751431"/>
            <a:ext cx="2458181" cy="199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695464" y="4346925"/>
            <a:ext cx="838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7.8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8" name="Rectangle 8">
            <a:extLst>
              <a:ext uri="{FF2B5EF4-FFF2-40B4-BE49-F238E27FC236}">
                <a16:creationId xmlns:a16="http://schemas.microsoft.com/office/drawing/2014/main" xmlns="" id="{2354F660-1231-40D5-ABC5-D850A08A3E26}"/>
              </a:ext>
            </a:extLst>
          </p:cNvPr>
          <p:cNvSpPr/>
          <p:nvPr/>
        </p:nvSpPr>
        <p:spPr>
          <a:xfrm>
            <a:off x="571183" y="1046778"/>
            <a:ext cx="825849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itchFamily="49" charset="-122"/>
              </a:rPr>
              <a:t>4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 </a:t>
            </a:r>
            <a:r>
              <a:rPr lang="zh-CN" altLang="en-US" sz="2400" b="1" noProof="1" smtClean="0">
                <a:latin typeface="+mn-lt"/>
                <a:ea typeface="楷体" pitchFamily="49" charset="-122"/>
              </a:rPr>
              <a:t>如图，在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△</a:t>
            </a:r>
            <a:r>
              <a:rPr lang="en-US" altLang="zh-CN" sz="2400" b="1" i="1" noProof="1">
                <a:latin typeface="+mn-lt"/>
                <a:ea typeface="楷体" pitchFamily="49" charset="-122"/>
              </a:rPr>
              <a:t>ABC</a:t>
            </a:r>
            <a:r>
              <a:rPr lang="zh-CN" altLang="en-US" sz="2400" b="1" noProof="1" smtClean="0">
                <a:latin typeface="+mn-lt"/>
                <a:ea typeface="楷体" pitchFamily="49" charset="-122"/>
              </a:rPr>
              <a:t>中，</a:t>
            </a:r>
            <a:r>
              <a:rPr lang="en-US" altLang="zh-CN" sz="2400" b="1" i="1" noProof="1" smtClean="0">
                <a:latin typeface="+mn-lt"/>
                <a:ea typeface="楷体" pitchFamily="49" charset="-122"/>
              </a:rPr>
              <a:t>D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为</a:t>
            </a:r>
            <a:r>
              <a:rPr lang="en-US" altLang="zh-CN" sz="2400" b="1" i="1" noProof="1">
                <a:latin typeface="+mn-lt"/>
                <a:ea typeface="楷体" pitchFamily="49" charset="-122"/>
              </a:rPr>
              <a:t>BC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上一</a:t>
            </a:r>
            <a:r>
              <a:rPr lang="zh-CN" altLang="en-US" sz="2400" b="1" noProof="1" smtClean="0">
                <a:latin typeface="+mn-lt"/>
                <a:ea typeface="楷体" pitchFamily="49" charset="-122"/>
              </a:rPr>
              <a:t>点，且</a:t>
            </a:r>
            <a:r>
              <a:rPr lang="en-US" altLang="zh-CN" sz="2400" b="1" i="1" noProof="1">
                <a:latin typeface="+mn-lt"/>
                <a:ea typeface="楷体" pitchFamily="49" charset="-122"/>
              </a:rPr>
              <a:t>BC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noProof="1">
                <a:latin typeface="+mn-lt"/>
                <a:ea typeface="楷体" pitchFamily="49" charset="-122"/>
              </a:rPr>
              <a:t>BD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＋</a:t>
            </a:r>
            <a:r>
              <a:rPr lang="en-US" altLang="zh-CN" sz="2400" b="1" i="1" noProof="1" smtClean="0">
                <a:latin typeface="+mn-lt"/>
                <a:ea typeface="楷体" pitchFamily="49" charset="-122"/>
              </a:rPr>
              <a:t>AD</a:t>
            </a:r>
            <a:r>
              <a:rPr lang="zh-CN" altLang="en-US" sz="2400" b="1" noProof="1" smtClean="0">
                <a:latin typeface="+mn-lt"/>
                <a:ea typeface="楷体" pitchFamily="49" charset="-122"/>
              </a:rPr>
              <a:t>，则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点</a:t>
            </a:r>
            <a:r>
              <a:rPr lang="en-US" altLang="zh-CN" sz="2400" b="1" i="1" noProof="1">
                <a:latin typeface="+mn-lt"/>
                <a:ea typeface="楷体" pitchFamily="49" charset="-122"/>
              </a:rPr>
              <a:t>D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在线段 </a:t>
            </a:r>
            <a:r>
              <a:rPr lang="en-US" altLang="zh-CN" sz="2400" b="1" noProof="1">
                <a:latin typeface="+mn-lt"/>
                <a:ea typeface="楷体" pitchFamily="49" charset="-122"/>
              </a:rPr>
              <a:t>__________</a:t>
            </a:r>
            <a:r>
              <a:rPr lang="zh-CN" altLang="en-US" sz="2400" b="1" noProof="1">
                <a:latin typeface="+mn-lt"/>
                <a:ea typeface="楷体" pitchFamily="49" charset="-122"/>
              </a:rPr>
              <a:t> 的垂直平分线上．</a:t>
            </a:r>
          </a:p>
        </p:txBody>
      </p:sp>
      <p:pic>
        <p:nvPicPr>
          <p:cNvPr id="209929" name="Picture 9" descr="E:\四清\八上数学（人教）四清2014 教用 √黄旭（外）\A52.TIF">
            <a:extLst>
              <a:ext uri="{FF2B5EF4-FFF2-40B4-BE49-F238E27FC236}">
                <a16:creationId xmlns:a16="http://schemas.microsoft.com/office/drawing/2014/main" xmlns="" id="{ED117844-A116-4634-AB9F-039FFF6B5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494" y="2215258"/>
            <a:ext cx="2916238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931" name="Rectangle 11">
            <a:extLst>
              <a:ext uri="{FF2B5EF4-FFF2-40B4-BE49-F238E27FC236}">
                <a16:creationId xmlns:a16="http://schemas.microsoft.com/office/drawing/2014/main" xmlns="" id="{3C1A4C6B-FE42-40EA-913D-72F57AE66604}"/>
              </a:ext>
            </a:extLst>
          </p:cNvPr>
          <p:cNvSpPr/>
          <p:nvPr/>
        </p:nvSpPr>
        <p:spPr>
          <a:xfrm>
            <a:off x="2459926" y="1646942"/>
            <a:ext cx="86433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266700"/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96B8CB5-B4DB-4E36-BBCB-FD56E4147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3" y="2247107"/>
            <a:ext cx="4638992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解析：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BC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BD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 smtClean="0">
                <a:latin typeface="+mn-lt"/>
              </a:rPr>
              <a:t>AD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BC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BD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 smtClean="0">
                <a:latin typeface="+mn-lt"/>
              </a:rPr>
              <a:t>DC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的垂直平分线上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2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7">
            <a:extLst>
              <a:ext uri="{FF2B5EF4-FFF2-40B4-BE49-F238E27FC236}">
                <a16:creationId xmlns:a16="http://schemas.microsoft.com/office/drawing/2014/main" xmlns="" id="{AD2DD716-E201-4089-93C0-C5E5D3105C5F}"/>
              </a:ext>
            </a:extLst>
          </p:cNvPr>
          <p:cNvGrpSpPr>
            <a:grpSpLocks/>
          </p:cNvGrpSpPr>
          <p:nvPr/>
        </p:nvGrpSpPr>
        <p:grpSpPr bwMode="auto">
          <a:xfrm>
            <a:off x="3236913" y="533400"/>
            <a:ext cx="2479675" cy="491632"/>
            <a:chOff x="5083" y="1100"/>
            <a:chExt cx="3905" cy="778"/>
          </a:xfrm>
        </p:grpSpPr>
        <p:grpSp>
          <p:nvGrpSpPr>
            <p:cNvPr id="15" name="组合 1">
              <a:extLst>
                <a:ext uri="{FF2B5EF4-FFF2-40B4-BE49-F238E27FC236}">
                  <a16:creationId xmlns:a16="http://schemas.microsoft.com/office/drawing/2014/main" xmlns="" id="{62C8D46E-B3BA-47E2-BC4B-70399A5D5FA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xmlns="" id="{55D18F59-E8DF-4B81-AD89-9A68050C1BE5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74AA6136-0F4C-41C0-A3B4-395A1E8E55E3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736E1100-4F1A-4169-B5A5-E7D0249A727D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25E49D0B-7FA3-4D0F-AD9D-0A4A73FFC92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60D9B3E7-8D6D-48EE-A677-27D70B918ED7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3E842486-4DA3-4765-88AF-C74C645DB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5">
            <a:extLst>
              <a:ext uri="{FF2B5EF4-FFF2-40B4-BE49-F238E27FC236}">
                <a16:creationId xmlns:a16="http://schemas.microsoft.com/office/drawing/2014/main" xmlns="" id="{4D0D7802-956F-4181-A5A5-DAFAEC01F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17" y="1080206"/>
            <a:ext cx="86579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1.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如图，点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表示某公司三个车间的位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置，现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要建一个仓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库，要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求它到三个车间的距离相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等，则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仓库应建在什么位置？</a:t>
            </a:r>
          </a:p>
        </p:txBody>
      </p:sp>
      <p:pic>
        <p:nvPicPr>
          <p:cNvPr id="74754" name="Picture 8" descr="E:\四清\八上数学（人教）四清2014 教用 √黄旭（外）\A56.TIF">
            <a:extLst>
              <a:ext uri="{FF2B5EF4-FFF2-40B4-BE49-F238E27FC236}">
                <a16:creationId xmlns:a16="http://schemas.microsoft.com/office/drawing/2014/main" xmlns="" id="{6008EE50-31A4-4329-A35E-5A91F9B10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06" y="2280535"/>
            <a:ext cx="2266950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5" name="组合 6">
            <a:extLst>
              <a:ext uri="{FF2B5EF4-FFF2-40B4-BE49-F238E27FC236}">
                <a16:creationId xmlns:a16="http://schemas.microsoft.com/office/drawing/2014/main" xmlns="" id="{897D9CF9-F578-4A57-AA3E-3AD60511662A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64514"/>
            <a:ext cx="2480310" cy="500049"/>
            <a:chOff x="5060" y="904"/>
            <a:chExt cx="3905" cy="787"/>
          </a:xfrm>
        </p:grpSpPr>
        <p:grpSp>
          <p:nvGrpSpPr>
            <p:cNvPr id="74756" name="组合 21">
              <a:extLst>
                <a:ext uri="{FF2B5EF4-FFF2-40B4-BE49-F238E27FC236}">
                  <a16:creationId xmlns:a16="http://schemas.microsoft.com/office/drawing/2014/main" xmlns="" id="{BB30C648-8898-4CAF-8D14-EAEFC051D1C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7C9C1279-1AEC-4724-83F4-A91649C04478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079306A4-F003-4707-90A4-FC4C94039C0F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F476797A-C868-4A1D-BCE2-23F12AA90772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CE91D4F3-BAB5-40DE-ADC2-BAE19EEBA3BB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缺角矩形 3">
                <a:extLst>
                  <a:ext uri="{FF2B5EF4-FFF2-40B4-BE49-F238E27FC236}">
                    <a16:creationId xmlns:a16="http://schemas.microsoft.com/office/drawing/2014/main" xmlns="" id="{AAEFC5FC-AAD3-4681-88DC-74B9EEF69D4B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62" name="TextBox 15">
              <a:extLst>
                <a:ext uri="{FF2B5EF4-FFF2-40B4-BE49-F238E27FC236}">
                  <a16:creationId xmlns:a16="http://schemas.microsoft.com/office/drawing/2014/main" xmlns="" id="{ABA6B57A-F57C-43CD-AA61-EAC2EFB9C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4BDA2D2-84AF-4FC0-A261-759FE238A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6761" y="2712921"/>
            <a:ext cx="38814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三边垂直平分线的交点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9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5" name="Rectangle 5">
            <a:extLst>
              <a:ext uri="{FF2B5EF4-FFF2-40B4-BE49-F238E27FC236}">
                <a16:creationId xmlns:a16="http://schemas.microsoft.com/office/drawing/2014/main" xmlns="" id="{24685420-F4E8-45D0-9FB4-2F14E13E3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8" y="1041318"/>
            <a:ext cx="86629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图，已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为∠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的平分线上一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点，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EC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OA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ED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OB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，垂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足分别为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求证：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OE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垂直平分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itchFamily="49" charset="-122"/>
              </a:rPr>
              <a:t>.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</a:p>
        </p:txBody>
      </p:sp>
      <p:pic>
        <p:nvPicPr>
          <p:cNvPr id="220166" name="Picture 6" descr="E:\四清\八上数学（人教）四清2014 教用 √黄旭（外）\Q256.TIF">
            <a:extLst>
              <a:ext uri="{FF2B5EF4-FFF2-40B4-BE49-F238E27FC236}">
                <a16:creationId xmlns:a16="http://schemas.microsoft.com/office/drawing/2014/main" xmlns="" id="{943E8AF7-9E3E-4275-B03F-1126DBAA6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614" y="2613309"/>
            <a:ext cx="2166937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168" name="Rectangle 8">
            <a:extLst>
              <a:ext uri="{FF2B5EF4-FFF2-40B4-BE49-F238E27FC236}">
                <a16:creationId xmlns:a16="http://schemas.microsoft.com/office/drawing/2014/main" xmlns="" id="{8718755A-4DDF-4D9B-ABDF-449057FDF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93" y="2133282"/>
            <a:ext cx="806735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证明：</a:t>
            </a:r>
            <a:r>
              <a:rPr lang="zh-CN" altLang="en-US" sz="2000" b="1" dirty="0">
                <a:latin typeface="黑体" pitchFamily="49" charset="-122"/>
                <a:ea typeface="黑体" pitchFamily="49" charset="-122"/>
              </a:rPr>
              <a:t>∵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的平分线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上，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EC</a:t>
            </a:r>
          </a:p>
          <a:p>
            <a:pPr indent="0" eaLnBrk="0" hangingPunct="0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latin typeface="+mn-lt"/>
                <a:ea typeface="仿宋" panose="02010609060101010101" pitchFamily="49" charset="-122"/>
              </a:rPr>
              <a:t>EDO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000" b="1" dirty="0" err="1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latin typeface="+mn-lt"/>
                <a:ea typeface="仿宋" panose="02010609060101010101" pitchFamily="49" charset="-122"/>
              </a:rPr>
              <a:t>ECO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OE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OE</a:t>
            </a:r>
          </a:p>
          <a:p>
            <a:pPr indent="0" eaLnBrk="0" hangingPunct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EDO</a:t>
            </a:r>
            <a:r>
              <a:rPr lang="en-US" altLang="zh-CN" sz="2000" b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≌Rt△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ECO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HL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OC</a:t>
            </a:r>
          </a:p>
          <a:p>
            <a:pPr indent="0" eaLnBrk="0" hangingPunct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都在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垂直平分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1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6">
            <a:extLst>
              <a:ext uri="{FF2B5EF4-FFF2-40B4-BE49-F238E27FC236}">
                <a16:creationId xmlns:a16="http://schemas.microsoft.com/office/drawing/2014/main" xmlns="" id="{897D9CF9-F578-4A57-AA3E-3AD60511662A}"/>
              </a:ext>
            </a:extLst>
          </p:cNvPr>
          <p:cNvGrpSpPr>
            <a:grpSpLocks/>
          </p:cNvGrpSpPr>
          <p:nvPr/>
        </p:nvGrpSpPr>
        <p:grpSpPr bwMode="auto">
          <a:xfrm>
            <a:off x="3316817" y="524112"/>
            <a:ext cx="2480310" cy="500049"/>
            <a:chOff x="5060" y="904"/>
            <a:chExt cx="3905" cy="787"/>
          </a:xfrm>
        </p:grpSpPr>
        <p:grpSp>
          <p:nvGrpSpPr>
            <p:cNvPr id="14" name="组合 21">
              <a:extLst>
                <a:ext uri="{FF2B5EF4-FFF2-40B4-BE49-F238E27FC236}">
                  <a16:creationId xmlns:a16="http://schemas.microsoft.com/office/drawing/2014/main" xmlns="" id="{BB30C648-8898-4CAF-8D14-EAEFC051D1C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="" id="{7C9C1279-1AEC-4724-83F4-A91649C04478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xmlns="" id="{079306A4-F003-4707-90A4-FC4C94039C0F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F476797A-C868-4A1D-BCE2-23F12AA90772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CE91D4F3-BAB5-40DE-ADC2-BAE19EEBA3BB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AAEFC5FC-AAD3-4681-88DC-74B9EEF69D4B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xmlns="" id="{ABA6B57A-F57C-43CD-AA61-EAC2EFB9C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5">
            <a:extLst>
              <a:ext uri="{FF2B5EF4-FFF2-40B4-BE49-F238E27FC236}">
                <a16:creationId xmlns:a16="http://schemas.microsoft.com/office/drawing/2014/main" xmlns="" id="{B49B7C19-EBD5-4C86-BCE6-D817E707A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472" y="1021398"/>
            <a:ext cx="844899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如图，已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知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比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长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的垂直平分线交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，交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的周长是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14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，求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的长．</a:t>
            </a:r>
          </a:p>
        </p:txBody>
      </p:sp>
      <p:pic>
        <p:nvPicPr>
          <p:cNvPr id="76802" name="Picture 6" descr="E:\四清\八上数学（人教）四清2014 教用 √黄旭（外）\QJ10.TIF">
            <a:extLst>
              <a:ext uri="{FF2B5EF4-FFF2-40B4-BE49-F238E27FC236}">
                <a16:creationId xmlns:a16="http://schemas.microsoft.com/office/drawing/2014/main" xmlns="" id="{377588E6-BA54-44D8-B120-5CD32D3F1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" y="2298700"/>
            <a:ext cx="3781425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803" name="组合 2">
            <a:extLst>
              <a:ext uri="{FF2B5EF4-FFF2-40B4-BE49-F238E27FC236}">
                <a16:creationId xmlns:a16="http://schemas.microsoft.com/office/drawing/2014/main" xmlns="" id="{9450EFFC-3362-4854-8662-A6C777DD7A01}"/>
              </a:ext>
            </a:extLst>
          </p:cNvPr>
          <p:cNvGrpSpPr>
            <a:grpSpLocks/>
          </p:cNvGrpSpPr>
          <p:nvPr/>
        </p:nvGrpSpPr>
        <p:grpSpPr bwMode="auto">
          <a:xfrm>
            <a:off x="3323489" y="498475"/>
            <a:ext cx="2478088" cy="522288"/>
            <a:chOff x="5060" y="905"/>
            <a:chExt cx="3904" cy="822"/>
          </a:xfrm>
        </p:grpSpPr>
        <p:grpSp>
          <p:nvGrpSpPr>
            <p:cNvPr id="76804" name="组合 6">
              <a:extLst>
                <a:ext uri="{FF2B5EF4-FFF2-40B4-BE49-F238E27FC236}">
                  <a16:creationId xmlns:a16="http://schemas.microsoft.com/office/drawing/2014/main" xmlns="" id="{3398523A-CFE6-4953-9A8C-A45B1DDA28F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E14706CD-1EEF-4C7E-B919-143C3A3832DB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22344004-77C9-46E6-82E6-E47DE4BC67A6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4F5004BE-7CC9-4EA1-B137-9CD7EDBE1682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7523A925-A129-4156-8A43-2555142A0F83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66BBA581-C746-47F5-94D0-AC2CC5DA9F0C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6810" name="TextBox 15">
              <a:extLst>
                <a:ext uri="{FF2B5EF4-FFF2-40B4-BE49-F238E27FC236}">
                  <a16:creationId xmlns:a16="http://schemas.microsoft.com/office/drawing/2014/main" xmlns="" id="{FA7B8D6B-96D6-4ED3-8758-31786AED58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8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Rectangle 5">
            <a:extLst>
              <a:ext uri="{FF2B5EF4-FFF2-40B4-BE49-F238E27FC236}">
                <a16:creationId xmlns:a16="http://schemas.microsoft.com/office/drawing/2014/main" xmlns="" id="{6C10A0BD-3DC7-458E-9D87-F47686E47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7675" y="2047830"/>
            <a:ext cx="50165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解：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DE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垂直平分</a:t>
            </a:r>
            <a:r>
              <a:rPr lang="en-US" altLang="zh-CN" sz="2000" b="1" i="1" dirty="0" smtClean="0">
                <a:latin typeface="+mn-lt"/>
              </a:rPr>
              <a:t>BC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DC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 eaLnBrk="0" hangingPunct="0"/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＋</a:t>
            </a:r>
            <a:r>
              <a:rPr lang="en-US" altLang="zh-CN" sz="2000" b="1" i="1" dirty="0">
                <a:latin typeface="+mn-lt"/>
              </a:rPr>
              <a:t>AD</a:t>
            </a:r>
            <a:r>
              <a:rPr lang="zh-CN" altLang="en-US" sz="2000" b="1" dirty="0">
                <a:latin typeface="+mn-lt"/>
              </a:rPr>
              <a:t>＋</a:t>
            </a:r>
            <a:r>
              <a:rPr lang="en-US" altLang="zh-CN" sz="2000" b="1" i="1" dirty="0">
                <a:latin typeface="+mn-lt"/>
              </a:rPr>
              <a:t>DC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14 </a:t>
            </a:r>
            <a:r>
              <a:rPr lang="en-US" altLang="zh-CN" sz="2000" b="1" dirty="0" smtClean="0">
                <a:latin typeface="+mn-lt"/>
              </a:rPr>
              <a:t>cm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14 cm.</a:t>
            </a:r>
          </a:p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14 cm.</a:t>
            </a:r>
          </a:p>
          <a:p>
            <a:pPr eaLnBrk="0" hangingPunct="0"/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设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x</a:t>
            </a:r>
            <a:r>
              <a:rPr lang="en-US" altLang="zh-CN" sz="2000" b="1" dirty="0"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cm</a:t>
            </a:r>
            <a:r>
              <a:rPr lang="zh-CN" altLang="en-US" sz="2000" b="1" dirty="0" smtClean="0">
                <a:latin typeface="+mn-lt"/>
              </a:rPr>
              <a:t>，</a:t>
            </a:r>
            <a:r>
              <a:rPr lang="en-US" altLang="zh-CN" sz="2000" b="1" i="1" dirty="0" smtClean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y</a:t>
            </a:r>
            <a:r>
              <a:rPr lang="en-US" altLang="zh-CN" sz="2000" b="1" dirty="0">
                <a:latin typeface="+mn-lt"/>
              </a:rPr>
              <a:t> cm.</a:t>
            </a:r>
          </a:p>
          <a:p>
            <a:pPr eaLnBrk="0" hangingPunct="0"/>
            <a:endParaRPr lang="zh-CN" altLang="en-US" sz="2000" b="1" dirty="0">
              <a:latin typeface="+mn-lt"/>
            </a:endParaRPr>
          </a:p>
          <a:p>
            <a:pPr eaLnBrk="0" hangingPunct="0"/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根据题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意，得</a:t>
            </a:r>
            <a:r>
              <a:rPr lang="zh-CN" altLang="en-US" sz="2000" b="1" dirty="0" smtClean="0">
                <a:latin typeface="+mn-lt"/>
              </a:rPr>
              <a:t>                   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解得</a:t>
            </a:r>
          </a:p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8 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cm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 cm.</a:t>
            </a:r>
          </a:p>
        </p:txBody>
      </p:sp>
      <p:graphicFrame>
        <p:nvGraphicFramePr>
          <p:cNvPr id="24" name="Object 6">
            <a:extLst>
              <a:ext uri="{FF2B5EF4-FFF2-40B4-BE49-F238E27FC236}">
                <a16:creationId xmlns:a16="http://schemas.microsoft.com/office/drawing/2014/main" xmlns="" id="{1C2E431D-FBFF-40D0-8C0A-CC2E282BF1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4861807"/>
              </p:ext>
            </p:extLst>
          </p:nvPr>
        </p:nvGraphicFramePr>
        <p:xfrm>
          <a:off x="6254275" y="3964766"/>
          <a:ext cx="1011237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8" r:id="rId5" imgW="710891" imgH="457002" progId="Equation.DSMT4">
                  <p:embed/>
                </p:oleObj>
              </mc:Choice>
              <mc:Fallback>
                <p:oleObj r:id="rId5" imgW="710891" imgH="457002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275" y="3964766"/>
                        <a:ext cx="1011237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9">
            <a:extLst>
              <a:ext uri="{FF2B5EF4-FFF2-40B4-BE49-F238E27FC236}">
                <a16:creationId xmlns:a16="http://schemas.microsoft.com/office/drawing/2014/main" xmlns="" id="{EA290830-0675-416D-AFBA-DA2B633334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067609"/>
              </p:ext>
            </p:extLst>
          </p:nvPr>
        </p:nvGraphicFramePr>
        <p:xfrm>
          <a:off x="8081487" y="3926666"/>
          <a:ext cx="70326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99" r:id="rId7" imgW="469900" imgH="457200" progId="Equation.DSMT4">
                  <p:embed/>
                </p:oleObj>
              </mc:Choice>
              <mc:Fallback>
                <p:oleObj r:id="rId7" imgW="469900" imgH="4572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1487" y="3926666"/>
                        <a:ext cx="703263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61E0E36-D1E4-4FAD-9341-1B526751C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31" y="886043"/>
            <a:ext cx="407987" cy="3046988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线段的垂直平分线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6BEAE66-7130-4AC1-9769-63B88BA92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9663" y="788988"/>
            <a:ext cx="755650" cy="414337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54878AA-4CFF-4F02-A295-195CE4BCB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0" y="711270"/>
            <a:ext cx="6800850" cy="44781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线段垂直平分线上的点与这条线段两个端点的距离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相等</a:t>
            </a:r>
            <a:r>
              <a:rPr lang="en-US" altLang="zh-CN" sz="2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760D793-1B57-44DE-8573-6947E64AF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88" y="1431925"/>
            <a:ext cx="819150" cy="4154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判定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5872C41-45CD-4961-A708-62AC88721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400" y="1276350"/>
            <a:ext cx="6807200" cy="86518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与一条线段两个端点距离相等的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点，在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这条线段的垂直平分线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en-US" altLang="zh-CN" sz="2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83B3AFB-474F-41E0-B757-A0D3DF781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150" y="3420270"/>
            <a:ext cx="1062038" cy="738187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集合</a:t>
            </a:r>
          </a:p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76F59D-3F21-4535-AEC1-834506EDF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6650" y="3579813"/>
            <a:ext cx="6584950" cy="1144929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线段的垂直平分线的集合定义：</a:t>
            </a: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线段</a:t>
            </a:r>
            <a:r>
              <a:rPr lang="zh-CN" altLang="en-US" b="1" dirty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的垂直平分线可以看作是与线段两个端点距离相等的所有点的</a:t>
            </a:r>
            <a:r>
              <a:rPr lang="zh-CN" altLang="en-US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集合</a:t>
            </a:r>
            <a:r>
              <a:rPr lang="en-US" altLang="zh-CN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xmlns="" id="{4B3C1D3D-2C78-4DC0-9477-0B3C4ACFFCC1}"/>
              </a:ext>
            </a:extLst>
          </p:cNvPr>
          <p:cNvSpPr>
            <a:spLocks/>
          </p:cNvSpPr>
          <p:nvPr/>
        </p:nvSpPr>
        <p:spPr bwMode="auto">
          <a:xfrm>
            <a:off x="893763" y="855663"/>
            <a:ext cx="179387" cy="2924175"/>
          </a:xfrm>
          <a:prstGeom prst="leftBrace">
            <a:avLst>
              <a:gd name="adj1" fmla="val 6566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/>
          </a:p>
        </p:txBody>
      </p:sp>
      <p:sp>
        <p:nvSpPr>
          <p:cNvPr id="11" name="右箭头 10">
            <a:extLst>
              <a:ext uri="{FF2B5EF4-FFF2-40B4-BE49-F238E27FC236}">
                <a16:creationId xmlns:a16="http://schemas.microsoft.com/office/drawing/2014/main" xmlns="" id="{9BF8ED17-76BD-4296-B055-9303BEB273FC}"/>
              </a:ext>
            </a:extLst>
          </p:cNvPr>
          <p:cNvSpPr/>
          <p:nvPr/>
        </p:nvSpPr>
        <p:spPr bwMode="auto">
          <a:xfrm>
            <a:off x="1864519" y="886837"/>
            <a:ext cx="325437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2" name="右箭头 11">
            <a:extLst>
              <a:ext uri="{FF2B5EF4-FFF2-40B4-BE49-F238E27FC236}">
                <a16:creationId xmlns:a16="http://schemas.microsoft.com/office/drawing/2014/main" xmlns="" id="{63487A6B-CB54-42E3-9FEE-E189687620E1}"/>
              </a:ext>
            </a:extLst>
          </p:cNvPr>
          <p:cNvSpPr/>
          <p:nvPr/>
        </p:nvSpPr>
        <p:spPr bwMode="auto">
          <a:xfrm>
            <a:off x="1855788" y="1503363"/>
            <a:ext cx="325437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3" name="右箭头 12">
            <a:extLst>
              <a:ext uri="{FF2B5EF4-FFF2-40B4-BE49-F238E27FC236}">
                <a16:creationId xmlns:a16="http://schemas.microsoft.com/office/drawing/2014/main" xmlns="" id="{A54C9218-F318-4197-896C-4285D005652A}"/>
              </a:ext>
            </a:extLst>
          </p:cNvPr>
          <p:cNvSpPr/>
          <p:nvPr/>
        </p:nvSpPr>
        <p:spPr bwMode="auto">
          <a:xfrm>
            <a:off x="2081213" y="3747294"/>
            <a:ext cx="325437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76816" name="文本框 14">
            <a:extLst>
              <a:ext uri="{FF2B5EF4-FFF2-40B4-BE49-F238E27FC236}">
                <a16:creationId xmlns:a16="http://schemas.microsoft.com/office/drawing/2014/main" xmlns="" id="{CCD4993C-0515-4A9B-867C-4D12E9172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0" y="2311400"/>
            <a:ext cx="7508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</a:p>
        </p:txBody>
      </p:sp>
      <p:sp>
        <p:nvSpPr>
          <p:cNvPr id="16" name="右箭头 15">
            <a:extLst>
              <a:ext uri="{FF2B5EF4-FFF2-40B4-BE49-F238E27FC236}">
                <a16:creationId xmlns:a16="http://schemas.microsoft.com/office/drawing/2014/main" xmlns="" id="{A661B3FA-4B59-4392-B5DC-76B0437E6673}"/>
              </a:ext>
            </a:extLst>
          </p:cNvPr>
          <p:cNvSpPr/>
          <p:nvPr/>
        </p:nvSpPr>
        <p:spPr bwMode="auto">
          <a:xfrm>
            <a:off x="1809750" y="2390775"/>
            <a:ext cx="338138" cy="292100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76818" name="组合 88068">
            <a:extLst>
              <a:ext uri="{FF2B5EF4-FFF2-40B4-BE49-F238E27FC236}">
                <a16:creationId xmlns:a16="http://schemas.microsoft.com/office/drawing/2014/main" xmlns="" id="{EAFD8827-F020-4C41-943D-2397CFDE4B7F}"/>
              </a:ext>
            </a:extLst>
          </p:cNvPr>
          <p:cNvGrpSpPr>
            <a:grpSpLocks/>
          </p:cNvGrpSpPr>
          <p:nvPr/>
        </p:nvGrpSpPr>
        <p:grpSpPr bwMode="auto">
          <a:xfrm>
            <a:off x="2162175" y="2217738"/>
            <a:ext cx="6229350" cy="1254484"/>
            <a:chOff x="0" y="0"/>
            <a:chExt cx="3936" cy="1019"/>
          </a:xfrm>
        </p:grpSpPr>
        <p:sp>
          <p:nvSpPr>
            <p:cNvPr id="78867" name="Text Box 6">
              <a:extLst>
                <a:ext uri="{FF2B5EF4-FFF2-40B4-BE49-F238E27FC236}">
                  <a16:creationId xmlns:a16="http://schemas.microsoft.com/office/drawing/2014/main" xmlns="" id="{D275F353-C508-4102-AA58-E4E767294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48"/>
              <a:ext cx="816" cy="29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PA=PB</a:t>
              </a:r>
              <a:endParaRPr lang="en-US" altLang="zh-CN" b="1">
                <a:latin typeface="+mn-lt"/>
                <a:ea typeface="楷体" pitchFamily="49" charset="-122"/>
              </a:endParaRPr>
            </a:p>
          </p:txBody>
        </p:sp>
        <p:sp>
          <p:nvSpPr>
            <p:cNvPr id="78868" name="Text Box 7">
              <a:extLst>
                <a:ext uri="{FF2B5EF4-FFF2-40B4-BE49-F238E27FC236}">
                  <a16:creationId xmlns:a16="http://schemas.microsoft.com/office/drawing/2014/main" xmlns="" id="{B8347EFE-9D30-40E4-B14A-DDB2A675A7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0"/>
              <a:ext cx="1056" cy="74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点</a:t>
              </a:r>
              <a:r>
                <a:rPr lang="en-US" altLang="zh-CN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P</a:t>
              </a:r>
              <a:r>
                <a:rPr lang="zh-CN" altLang="en-US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在线段</a:t>
              </a:r>
              <a:r>
                <a:rPr lang="en-US" altLang="zh-CN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AB</a:t>
              </a:r>
              <a:r>
                <a:rPr lang="zh-CN" altLang="en-US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的垂直平分线上</a:t>
              </a:r>
            </a:p>
          </p:txBody>
        </p:sp>
        <p:sp>
          <p:nvSpPr>
            <p:cNvPr id="78869" name="Line 8">
              <a:extLst>
                <a:ext uri="{FF2B5EF4-FFF2-40B4-BE49-F238E27FC236}">
                  <a16:creationId xmlns:a16="http://schemas.microsoft.com/office/drawing/2014/main" xmlns="" id="{CE786759-83B2-4141-A68F-35AF41986C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546"/>
              <a:ext cx="20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楷体" pitchFamily="49" charset="-122"/>
              </a:endParaRPr>
            </a:p>
          </p:txBody>
        </p:sp>
        <p:sp>
          <p:nvSpPr>
            <p:cNvPr id="78870" name="Rectangle 9">
              <a:extLst>
                <a:ext uri="{FF2B5EF4-FFF2-40B4-BE49-F238E27FC236}">
                  <a16:creationId xmlns:a16="http://schemas.microsoft.com/office/drawing/2014/main" xmlns="" id="{4C7E8DE4-07B6-4901-93A4-E9C3988FF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594"/>
              <a:ext cx="1920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 dirty="0">
                  <a:solidFill>
                    <a:srgbClr val="CC6600"/>
                  </a:solidFill>
                  <a:latin typeface="+mn-lt"/>
                  <a:ea typeface="楷体" pitchFamily="49" charset="-122"/>
                </a:rPr>
                <a:t>与一条线段两个端点距离相等的</a:t>
              </a:r>
              <a:r>
                <a:rPr lang="zh-CN" altLang="en-US" sz="1400" b="1" dirty="0" smtClean="0">
                  <a:solidFill>
                    <a:srgbClr val="CC6600"/>
                  </a:solidFill>
                  <a:latin typeface="+mn-lt"/>
                  <a:ea typeface="楷体" pitchFamily="49" charset="-122"/>
                </a:rPr>
                <a:t>点，在</a:t>
              </a:r>
              <a:r>
                <a:rPr lang="zh-CN" altLang="en-US" sz="1400" b="1" dirty="0">
                  <a:solidFill>
                    <a:srgbClr val="CC6600"/>
                  </a:solidFill>
                  <a:latin typeface="+mn-lt"/>
                  <a:ea typeface="楷体" pitchFamily="49" charset="-122"/>
                </a:rPr>
                <a:t>这条线段的垂直平分线上</a:t>
              </a:r>
            </a:p>
          </p:txBody>
        </p:sp>
        <p:sp>
          <p:nvSpPr>
            <p:cNvPr id="78871" name="Line 10">
              <a:extLst>
                <a:ext uri="{FF2B5EF4-FFF2-40B4-BE49-F238E27FC236}">
                  <a16:creationId xmlns:a16="http://schemas.microsoft.com/office/drawing/2014/main" xmlns="" id="{183466A6-CBDF-4BD6-9B6B-97E89ECBE7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403"/>
              <a:ext cx="20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楷体" pitchFamily="49" charset="-122"/>
              </a:endParaRPr>
            </a:p>
          </p:txBody>
        </p:sp>
        <p:sp>
          <p:nvSpPr>
            <p:cNvPr id="78872" name="Text Box 11">
              <a:extLst>
                <a:ext uri="{FF2B5EF4-FFF2-40B4-BE49-F238E27FC236}">
                  <a16:creationId xmlns:a16="http://schemas.microsoft.com/office/drawing/2014/main" xmlns="" id="{56A58CDE-575A-4F2B-A7C1-B1432B7D19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0"/>
              <a:ext cx="1738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 dirty="0">
                  <a:solidFill>
                    <a:srgbClr val="A50021"/>
                  </a:solidFill>
                  <a:latin typeface="+mn-lt"/>
                  <a:ea typeface="楷体" pitchFamily="49" charset="-122"/>
                </a:rPr>
                <a:t>线段垂直平分线上的点与这条线段两个端点的距离相等</a:t>
              </a:r>
              <a:endParaRPr lang="zh-CN" altLang="en-US" sz="2000" dirty="0">
                <a:latin typeface="+mn-lt"/>
                <a:ea typeface="楷体" pitchFamily="49" charset="-122"/>
              </a:endParaRPr>
            </a:p>
          </p:txBody>
        </p:sp>
      </p:grpSp>
      <p:grpSp>
        <p:nvGrpSpPr>
          <p:cNvPr id="26" name="组合 1">
            <a:extLst>
              <a:ext uri="{FF2B5EF4-FFF2-40B4-BE49-F238E27FC236}">
                <a16:creationId xmlns="" xmlns:a16="http://schemas.microsoft.com/office/drawing/2014/main" id="{F33F0C6B-7DD4-4290-90EF-80ADDA695EFF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60325"/>
            <a:ext cx="2006600" cy="477838"/>
            <a:chOff x="227" y="33"/>
            <a:chExt cx="3160" cy="752"/>
          </a:xfrm>
        </p:grpSpPr>
        <p:cxnSp>
          <p:nvCxnSpPr>
            <p:cNvPr id="27" name="直线连接符 16">
              <a:extLst>
                <a:ext uri="{FF2B5EF4-FFF2-40B4-BE49-F238E27FC236}">
                  <a16:creationId xmlns="" xmlns:a16="http://schemas.microsoft.com/office/drawing/2014/main" id="{6F17D732-EF84-4514-A90C-9DFA5037E6D2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7">
              <a:extLst>
                <a:ext uri="{FF2B5EF4-FFF2-40B4-BE49-F238E27FC236}">
                  <a16:creationId xmlns="" xmlns:a16="http://schemas.microsoft.com/office/drawing/2014/main" id="{DAA1C740-DF25-4004-A9D8-225C78CFB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课堂小结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449E2D01-F5AC-4F0D-93CB-384E18C6971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76816" grpId="0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>
            <a:extLst>
              <a:ext uri="{FF2B5EF4-FFF2-40B4-BE49-F238E27FC236}">
                <a16:creationId xmlns:a16="http://schemas.microsoft.com/office/drawing/2014/main" xmlns="" id="{1594BC80-EBCC-4C5E-8B8B-CB1302A06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852" y="918369"/>
            <a:ext cx="642937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某区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政府为了方便居民的生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活，计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划在三个住宅小区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之间修建一个购物中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心，试问，该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购物中心应建于何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处，才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能使得它到三个小区的距离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相等？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48130" name="Text Box 3">
            <a:extLst>
              <a:ext uri="{FF2B5EF4-FFF2-40B4-BE49-F238E27FC236}">
                <a16:creationId xmlns:a16="http://schemas.microsoft.com/office/drawing/2014/main" xmlns="" id="{9A63715F-8D56-4C0E-B1D5-4956B8D6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4650" y="844550"/>
            <a:ext cx="3429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latin typeface="+mn-lt"/>
              </a:rPr>
              <a:t>A</a:t>
            </a:r>
          </a:p>
        </p:txBody>
      </p:sp>
      <p:sp>
        <p:nvSpPr>
          <p:cNvPr id="48131" name="Text Box 4">
            <a:extLst>
              <a:ext uri="{FF2B5EF4-FFF2-40B4-BE49-F238E27FC236}">
                <a16:creationId xmlns:a16="http://schemas.microsoft.com/office/drawing/2014/main" xmlns="" id="{F7CCDBF0-D22D-4BAB-ABE2-66B2A99572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3295650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</a:rPr>
              <a:t>B</a:t>
            </a:r>
          </a:p>
        </p:txBody>
      </p:sp>
      <p:sp>
        <p:nvSpPr>
          <p:cNvPr id="48132" name="Text Box 5">
            <a:extLst>
              <a:ext uri="{FF2B5EF4-FFF2-40B4-BE49-F238E27FC236}">
                <a16:creationId xmlns:a16="http://schemas.microsoft.com/office/drawing/2014/main" xmlns="" id="{29E2E533-0097-4F4C-A5D8-787FAC445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850" y="3486150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</a:rPr>
              <a:t>C</a:t>
            </a:r>
          </a:p>
        </p:txBody>
      </p:sp>
      <p:pic>
        <p:nvPicPr>
          <p:cNvPr id="48133" name="Picture 6" descr="J0078848">
            <a:extLst>
              <a:ext uri="{FF2B5EF4-FFF2-40B4-BE49-F238E27FC236}">
                <a16:creationId xmlns:a16="http://schemas.microsoft.com/office/drawing/2014/main" xmlns="" id="{C38AB3C5-6A58-438C-83BB-444D6127DA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67125"/>
            <a:ext cx="1143000" cy="1200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4" name="Picture 7" descr="J0078848">
            <a:extLst>
              <a:ext uri="{FF2B5EF4-FFF2-40B4-BE49-F238E27FC236}">
                <a16:creationId xmlns:a16="http://schemas.microsoft.com/office/drawing/2014/main" xmlns="" id="{DDA469E7-142B-46CA-9B88-C26C279D7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715736"/>
            <a:ext cx="1219200" cy="1741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Picture 8" descr="J0078848">
            <a:extLst>
              <a:ext uri="{FF2B5EF4-FFF2-40B4-BE49-F238E27FC236}">
                <a16:creationId xmlns:a16="http://schemas.microsoft.com/office/drawing/2014/main" xmlns="" id="{1648180D-A5A5-4122-B4E6-DE373BF2B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43350"/>
            <a:ext cx="1143000" cy="91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9" name="Picture 9" descr="J0079073">
            <a:extLst>
              <a:ext uri="{FF2B5EF4-FFF2-40B4-BE49-F238E27FC236}">
                <a16:creationId xmlns:a16="http://schemas.microsoft.com/office/drawing/2014/main" xmlns="" id="{1F1349CC-8EB9-4BFC-BC42-46882139C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099" y="2457450"/>
            <a:ext cx="1163611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30" name="Rectangle 10">
            <a:extLst>
              <a:ext uri="{FF2B5EF4-FFF2-40B4-BE49-F238E27FC236}">
                <a16:creationId xmlns:a16="http://schemas.microsoft.com/office/drawing/2014/main" xmlns="" id="{DF5D3771-C20D-4C1D-B160-A8E6751B23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635251" y="432055"/>
            <a:ext cx="2628900" cy="514350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sz="2800" b="1" noProof="1">
                <a:solidFill>
                  <a:srgbClr val="FF0000"/>
                </a:solidFill>
                <a:latin typeface="+mn-lt"/>
                <a:ea typeface="黑体" pitchFamily="49" charset="-122"/>
              </a:rPr>
              <a:t>实际问题</a:t>
            </a:r>
            <a:r>
              <a:rPr lang="en-US" altLang="zh-CN" sz="2800" b="1" noProof="1">
                <a:solidFill>
                  <a:srgbClr val="FF0000"/>
                </a:solidFill>
                <a:latin typeface="+mn-lt"/>
                <a:ea typeface="黑体" pitchFamily="49" charset="-122"/>
              </a:rPr>
              <a:t>1</a:t>
            </a:r>
          </a:p>
        </p:txBody>
      </p:sp>
      <p:pic>
        <p:nvPicPr>
          <p:cNvPr id="81931" name="Picture 11" descr="问号1">
            <a:extLst>
              <a:ext uri="{FF2B5EF4-FFF2-40B4-BE49-F238E27FC236}">
                <a16:creationId xmlns:a16="http://schemas.microsoft.com/office/drawing/2014/main" xmlns="" id="{B9C901D3-5183-4B05-9920-60D0157B8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13" y="2868612"/>
            <a:ext cx="617538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17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作线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段的垂直平分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线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70177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>
            <a:extLst>
              <a:ext uri="{FF2B5EF4-FFF2-40B4-BE49-F238E27FC236}">
                <a16:creationId xmlns:a16="http://schemas.microsoft.com/office/drawing/2014/main" xmlns="" id="{BC85D3F0-0F50-4977-8947-EC4030F21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84" y="622300"/>
            <a:ext cx="8036566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7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如图，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是路边两个新建小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区，要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在公路边增设一个公共汽车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站，使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两个小区到车站的路程一样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长，该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公共汽车站应建在什么地方？</a:t>
            </a:r>
          </a:p>
        </p:txBody>
      </p:sp>
      <p:sp>
        <p:nvSpPr>
          <p:cNvPr id="62467" name="Line 10">
            <a:extLst>
              <a:ext uri="{FF2B5EF4-FFF2-40B4-BE49-F238E27FC236}">
                <a16:creationId xmlns:a16="http://schemas.microsoft.com/office/drawing/2014/main" xmlns="" id="{8FF8A590-480B-4A65-9936-765E86FE5DE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35463" y="2970213"/>
            <a:ext cx="1349375" cy="46831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2468" name="直接连接符 25">
            <a:extLst>
              <a:ext uri="{FF2B5EF4-FFF2-40B4-BE49-F238E27FC236}">
                <a16:creationId xmlns:a16="http://schemas.microsoft.com/office/drawing/2014/main" xmlns="" id="{7CD54919-2204-4DDB-9BBB-533EBB196E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68763" y="4179888"/>
            <a:ext cx="26479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469" name="TextBox 26">
            <a:extLst>
              <a:ext uri="{FF2B5EF4-FFF2-40B4-BE49-F238E27FC236}">
                <a16:creationId xmlns:a16="http://schemas.microsoft.com/office/drawing/2014/main" xmlns="" id="{F3F5D428-2D28-421D-BA54-AE1CF6832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3314700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endParaRPr lang="zh-CN" altLang="en-US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0" name="TextBox 35">
            <a:extLst>
              <a:ext uri="{FF2B5EF4-FFF2-40B4-BE49-F238E27FC236}">
                <a16:creationId xmlns:a16="http://schemas.microsoft.com/office/drawing/2014/main" xmlns="" id="{6381C4D0-B987-4270-A9D2-3D8F5BAEE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8650" y="2722563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5" name="文本框 1">
            <a:extLst>
              <a:ext uri="{FF2B5EF4-FFF2-40B4-BE49-F238E27FC236}">
                <a16:creationId xmlns:a16="http://schemas.microsoft.com/office/drawing/2014/main" xmlns="" id="{03FD38B5-98A2-4897-A321-292C116DA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488" y="4003675"/>
            <a:ext cx="1076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</a:rPr>
              <a:t>公路</a:t>
            </a: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-3816" y="-68233"/>
            <a:ext cx="2006600" cy="493712"/>
            <a:chOff x="100" y="40"/>
            <a:chExt cx="3160" cy="778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导入新知</a:t>
              </a: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845451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25400"/>
            <a:ext cx="2017712" cy="477838"/>
            <a:chOff x="1588" y="25400"/>
            <a:chExt cx="2017712" cy="477838"/>
          </a:xfrm>
        </p:grpSpPr>
        <p:cxnSp>
          <p:nvCxnSpPr>
            <p:cNvPr id="3" name="直线连接符 14">
              <a:extLst>
                <a:ext uri="{FF2B5EF4-FFF2-40B4-BE49-F238E27FC236}">
                  <a16:creationId xmlns:a16="http://schemas.microsoft.com/office/drawing/2014/main" xmlns="" id="{52F6E86E-6460-440B-BE24-161FF7ECC980}"/>
                </a:ext>
              </a:extLst>
            </p:cNvPr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:a16="http://schemas.microsoft.com/office/drawing/2014/main" xmlns="" id="{3A3DC8A8-FF66-4525-881B-BC7A8DF4C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:a16="http://schemas.microsoft.com/office/drawing/2014/main" xmlns="" id="{92FE9318-1BDF-424F-9231-7E3C1A1D8DF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内容占位符 2">
            <a:extLst>
              <a:ext uri="{FF2B5EF4-FFF2-40B4-BE49-F238E27FC236}">
                <a16:creationId xmlns="" xmlns:a16="http://schemas.microsoft.com/office/drawing/2014/main" id="{EA7906A7-739B-4267-B3F1-1B12F5722B51}"/>
              </a:ext>
            </a:extLst>
          </p:cNvPr>
          <p:cNvSpPr txBox="1"/>
          <p:nvPr/>
        </p:nvSpPr>
        <p:spPr bwMode="auto">
          <a:xfrm>
            <a:off x="1087437" y="601663"/>
            <a:ext cx="7329685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能够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运用尺规作图的方法解决简单的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作图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问题．</a:t>
            </a:r>
            <a:endParaRPr lang="zh-CN" altLang="zh-CN" noProof="1">
              <a:sym typeface="+mn-ea"/>
            </a:endParaRPr>
          </a:p>
        </p:txBody>
      </p:sp>
      <p:sp>
        <p:nvSpPr>
          <p:cNvPr id="7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03" y="3552825"/>
            <a:ext cx="7205662" cy="8883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用尺规作已知线段的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垂直平分线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 </a:t>
            </a:r>
          </a:p>
        </p:txBody>
      </p:sp>
      <p:sp>
        <p:nvSpPr>
          <p:cNvPr id="8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2" y="2032000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进一步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了解尺规作图的一般步骤和作图语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言，理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解作图的依据．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66782" y="485287"/>
            <a:ext cx="8102104" cy="4021880"/>
            <a:chOff x="-38068" y="275737"/>
            <a:chExt cx="8102104" cy="4021880"/>
          </a:xfrm>
        </p:grpSpPr>
        <p:grpSp>
          <p:nvGrpSpPr>
            <p:cNvPr id="10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1" name="直接连接符 10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963327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文本框 6151">
            <a:extLst>
              <a:ext uri="{FF2B5EF4-FFF2-40B4-BE49-F238E27FC236}">
                <a16:creationId xmlns:a16="http://schemas.microsoft.com/office/drawing/2014/main" xmlns="" id="{5B0C92C4-C77E-4218-A1E9-65428057E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3775" y="559718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线段垂直平分线的画法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xmlns="" id="{934ADD6A-63BD-4936-89A8-38E4DF513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8757" y="1173051"/>
            <a:ext cx="736092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有时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我们感觉一（两）个平面图形是轴对称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的，如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何验证呢？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21">
            <a:extLst>
              <a:ext uri="{FF2B5EF4-FFF2-40B4-BE49-F238E27FC236}">
                <a16:creationId xmlns:a16="http://schemas.microsoft.com/office/drawing/2014/main" xmlns="" id="{ECEB01E8-D477-42D4-A5DC-F58FD9BDF63B}"/>
              </a:ext>
            </a:extLst>
          </p:cNvPr>
          <p:cNvGrpSpPr>
            <a:grpSpLocks/>
          </p:cNvGrpSpPr>
          <p:nvPr/>
        </p:nvGrpSpPr>
        <p:grpSpPr bwMode="auto">
          <a:xfrm>
            <a:off x="914362" y="2090357"/>
            <a:ext cx="7265232" cy="1738693"/>
            <a:chOff x="-2726292" y="3500437"/>
            <a:chExt cx="10279365" cy="2436863"/>
          </a:xfrm>
        </p:grpSpPr>
        <p:sp>
          <p:nvSpPr>
            <p:cNvPr id="64518" name="AutoShape 6">
              <a:extLst>
                <a:ext uri="{FF2B5EF4-FFF2-40B4-BE49-F238E27FC236}">
                  <a16:creationId xmlns:a16="http://schemas.microsoft.com/office/drawing/2014/main" xmlns="" id="{276113F9-F61A-455C-98FB-A9A4F2E82DA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-2726292" y="3748186"/>
              <a:ext cx="2128837" cy="1709736"/>
            </a:xfrm>
            <a:custGeom>
              <a:avLst/>
              <a:gdLst>
                <a:gd name="T0" fmla="*/ 0 w 1672"/>
                <a:gd name="T1" fmla="*/ 513 h 1344"/>
                <a:gd name="T2" fmla="*/ 639 w 1672"/>
                <a:gd name="T3" fmla="*/ 513 h 1344"/>
                <a:gd name="T4" fmla="*/ 836 w 1672"/>
                <a:gd name="T5" fmla="*/ 0 h 1344"/>
                <a:gd name="T6" fmla="*/ 1033 w 1672"/>
                <a:gd name="T7" fmla="*/ 513 h 1344"/>
                <a:gd name="T8" fmla="*/ 1672 w 1672"/>
                <a:gd name="T9" fmla="*/ 513 h 1344"/>
                <a:gd name="T10" fmla="*/ 1155 w 1672"/>
                <a:gd name="T11" fmla="*/ 831 h 1344"/>
                <a:gd name="T12" fmla="*/ 1353 w 1672"/>
                <a:gd name="T13" fmla="*/ 1344 h 1344"/>
                <a:gd name="T14" fmla="*/ 836 w 1672"/>
                <a:gd name="T15" fmla="*/ 1027 h 1344"/>
                <a:gd name="T16" fmla="*/ 319 w 1672"/>
                <a:gd name="T17" fmla="*/ 1344 h 1344"/>
                <a:gd name="T18" fmla="*/ 517 w 1672"/>
                <a:gd name="T19" fmla="*/ 831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2" h="1344">
                  <a:moveTo>
                    <a:pt x="0" y="513"/>
                  </a:moveTo>
                  <a:lnTo>
                    <a:pt x="639" y="513"/>
                  </a:lnTo>
                  <a:lnTo>
                    <a:pt x="836" y="0"/>
                  </a:lnTo>
                  <a:lnTo>
                    <a:pt x="1033" y="513"/>
                  </a:lnTo>
                  <a:lnTo>
                    <a:pt x="1672" y="513"/>
                  </a:lnTo>
                  <a:lnTo>
                    <a:pt x="1155" y="831"/>
                  </a:lnTo>
                  <a:lnTo>
                    <a:pt x="1353" y="1344"/>
                  </a:lnTo>
                  <a:lnTo>
                    <a:pt x="836" y="1027"/>
                  </a:lnTo>
                  <a:lnTo>
                    <a:pt x="319" y="1344"/>
                  </a:lnTo>
                  <a:lnTo>
                    <a:pt x="517" y="831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519" name="组合 22">
              <a:extLst>
                <a:ext uri="{FF2B5EF4-FFF2-40B4-BE49-F238E27FC236}">
                  <a16:creationId xmlns:a16="http://schemas.microsoft.com/office/drawing/2014/main" xmlns="" id="{619AB86D-10EC-4918-8EF5-F7CA7BE0E8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3438" y="3500437"/>
              <a:ext cx="2909635" cy="2436863"/>
              <a:chOff x="4644008" y="3501008"/>
              <a:chExt cx="2909055" cy="2435466"/>
            </a:xfrm>
          </p:grpSpPr>
          <p:sp>
            <p:nvSpPr>
              <p:cNvPr id="64520" name="任意多边形 13">
                <a:extLst>
                  <a:ext uri="{FF2B5EF4-FFF2-40B4-BE49-F238E27FC236}">
                    <a16:creationId xmlns:a16="http://schemas.microsoft.com/office/drawing/2014/main" xmlns="" id="{0645397A-5556-4B85-A22A-FC388A084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0000" y="3875314"/>
                <a:ext cx="624114" cy="1553029"/>
              </a:xfrm>
              <a:custGeom>
                <a:avLst/>
                <a:gdLst>
                  <a:gd name="T0" fmla="*/ 159657 w 624114"/>
                  <a:gd name="T1" fmla="*/ 0 h 1553029"/>
                  <a:gd name="T2" fmla="*/ 0 w 624114"/>
                  <a:gd name="T3" fmla="*/ 1001486 h 1553029"/>
                  <a:gd name="T4" fmla="*/ 624114 w 624114"/>
                  <a:gd name="T5" fmla="*/ 1553029 h 1553029"/>
                  <a:gd name="T6" fmla="*/ 159657 w 624114"/>
                  <a:gd name="T7" fmla="*/ 0 h 1553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4114" h="1553029">
                    <a:moveTo>
                      <a:pt x="159657" y="0"/>
                    </a:moveTo>
                    <a:lnTo>
                      <a:pt x="0" y="1001486"/>
                    </a:lnTo>
                    <a:lnTo>
                      <a:pt x="624114" y="1553029"/>
                    </a:lnTo>
                    <a:lnTo>
                      <a:pt x="15965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1" name="任意多边形 14">
                <a:extLst>
                  <a:ext uri="{FF2B5EF4-FFF2-40B4-BE49-F238E27FC236}">
                    <a16:creationId xmlns:a16="http://schemas.microsoft.com/office/drawing/2014/main" xmlns="" id="{B272B023-66F9-4CFD-8894-5F9B9053C7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8571" y="3831771"/>
                <a:ext cx="595086" cy="1625600"/>
              </a:xfrm>
              <a:custGeom>
                <a:avLst/>
                <a:gdLst>
                  <a:gd name="T0" fmla="*/ 464458 w 595086"/>
                  <a:gd name="T1" fmla="*/ 0 h 1625600"/>
                  <a:gd name="T2" fmla="*/ 595086 w 595086"/>
                  <a:gd name="T3" fmla="*/ 1074058 h 1625600"/>
                  <a:gd name="T4" fmla="*/ 0 w 595086"/>
                  <a:gd name="T5" fmla="*/ 1625600 h 1625600"/>
                  <a:gd name="T6" fmla="*/ 464458 w 595086"/>
                  <a:gd name="T7" fmla="*/ 0 h 1625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5086" h="1625600">
                    <a:moveTo>
                      <a:pt x="464458" y="0"/>
                    </a:moveTo>
                    <a:lnTo>
                      <a:pt x="595086" y="1074058"/>
                    </a:lnTo>
                    <a:lnTo>
                      <a:pt x="0" y="1625600"/>
                    </a:lnTo>
                    <a:lnTo>
                      <a:pt x="46445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2" name="TextBox 15">
                <a:extLst>
                  <a:ext uri="{FF2B5EF4-FFF2-40B4-BE49-F238E27FC236}">
                    <a16:creationId xmlns:a16="http://schemas.microsoft.com/office/drawing/2014/main" xmlns="" id="{61734907-B015-4855-9246-4E9BF8F0CB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60032" y="3501008"/>
                <a:ext cx="407484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64523" name="TextBox 16">
                <a:extLst>
                  <a:ext uri="{FF2B5EF4-FFF2-40B4-BE49-F238E27FC236}">
                    <a16:creationId xmlns:a16="http://schemas.microsoft.com/office/drawing/2014/main" xmlns="" id="{7D0F0A2F-5BFF-44A8-A419-7869AB0196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44008" y="4695527"/>
                <a:ext cx="389850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64524" name="TextBox 17">
                <a:extLst>
                  <a:ext uri="{FF2B5EF4-FFF2-40B4-BE49-F238E27FC236}">
                    <a16:creationId xmlns:a16="http://schemas.microsoft.com/office/drawing/2014/main" xmlns="" id="{97123587-0E92-4F0C-AA7C-67D6EEE7A2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60660" y="5343599"/>
                <a:ext cx="407484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  <a:endParaRPr lang="zh-CN" altLang="en-US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4525" name="TextBox 18">
                <a:extLst>
                  <a:ext uri="{FF2B5EF4-FFF2-40B4-BE49-F238E27FC236}">
                    <a16:creationId xmlns:a16="http://schemas.microsoft.com/office/drawing/2014/main" xmlns="" id="{156E11B8-AC40-4AA3-A19A-F18B22FAC6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612572" y="3543250"/>
                <a:ext cx="799013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′</a:t>
                </a:r>
                <a:endParaRPr lang="zh-CN" altLang="en-US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4526" name="TextBox 19">
                <a:extLst>
                  <a:ext uri="{FF2B5EF4-FFF2-40B4-BE49-F238E27FC236}">
                    <a16:creationId xmlns:a16="http://schemas.microsoft.com/office/drawing/2014/main" xmlns="" id="{AAC2C412-9659-4A74-8B87-E0E613410E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26136" y="4623339"/>
                <a:ext cx="726927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′</a:t>
                </a:r>
                <a:endParaRPr lang="zh-CN" altLang="en-US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4527" name="TextBox 21">
                <a:extLst>
                  <a:ext uri="{FF2B5EF4-FFF2-40B4-BE49-F238E27FC236}">
                    <a16:creationId xmlns:a16="http://schemas.microsoft.com/office/drawing/2014/main" xmlns="" id="{A5158636-B1C1-45F0-A631-8B40150D4F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12301" y="5373502"/>
                <a:ext cx="750506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′</a:t>
                </a:r>
                <a:endParaRPr lang="zh-CN" altLang="en-US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C187C13-476C-4072-B96C-3F7572729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228" y="2343348"/>
            <a:ext cx="36103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宋体" pitchFamily="2" charset="-122"/>
              </a:rPr>
              <a:t>     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折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叠，如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果这（两）个图形能够互相重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合，则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这（两）个图形是轴对称图形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B28453E6-7392-4005-B51C-8E0EB92F3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919" y="4044950"/>
            <a:ext cx="739378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折叠图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形，你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能准确地作出轴对称图形的对称轴吗？ </a:t>
            </a:r>
          </a:p>
        </p:txBody>
      </p:sp>
      <p:grpSp>
        <p:nvGrpSpPr>
          <p:cNvPr id="26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7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4"/>
          <p:cNvGrpSpPr>
            <a:grpSpLocks/>
          </p:cNvGrpSpPr>
          <p:nvPr/>
        </p:nvGrpSpPr>
        <p:grpSpPr bwMode="auto">
          <a:xfrm>
            <a:off x="1809313" y="618689"/>
            <a:ext cx="1685925" cy="409790"/>
            <a:chOff x="3485" y="1168"/>
            <a:chExt cx="2654" cy="644"/>
          </a:xfrm>
        </p:grpSpPr>
        <p:sp>
          <p:nvSpPr>
            <p:cNvPr id="31" name="圆角矩形 30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19556" y="123996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7579" y="408620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9519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15E783-18D0-4EF4-9226-9E63AFB532B2}"/>
              </a:ext>
            </a:extLst>
          </p:cNvPr>
          <p:cNvSpPr txBox="1"/>
          <p:nvPr/>
        </p:nvSpPr>
        <p:spPr>
          <a:xfrm>
            <a:off x="461408" y="1150938"/>
            <a:ext cx="8511142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BECE37">
                    <a:lumMod val="50000"/>
                  </a:srgbClr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BECE37">
                    <a:lumMod val="50000"/>
                  </a:srgbClr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如图，点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和点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关于某条直线成轴对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称，你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能作出这条直线吗？</a:t>
            </a:r>
          </a:p>
        </p:txBody>
      </p:sp>
      <p:grpSp>
        <p:nvGrpSpPr>
          <p:cNvPr id="65539" name="组合 6">
            <a:extLst>
              <a:ext uri="{FF2B5EF4-FFF2-40B4-BE49-F238E27FC236}">
                <a16:creationId xmlns:a16="http://schemas.microsoft.com/office/drawing/2014/main" xmlns="" id="{45175824-306D-45EC-AEC3-D822DAEE6813}"/>
              </a:ext>
            </a:extLst>
          </p:cNvPr>
          <p:cNvGrpSpPr>
            <a:grpSpLocks/>
          </p:cNvGrpSpPr>
          <p:nvPr/>
        </p:nvGrpSpPr>
        <p:grpSpPr bwMode="auto">
          <a:xfrm>
            <a:off x="2538413" y="2355850"/>
            <a:ext cx="412750" cy="368300"/>
            <a:chOff x="1860260" y="3140968"/>
            <a:chExt cx="551500" cy="492443"/>
          </a:xfrm>
        </p:grpSpPr>
        <p:sp>
          <p:nvSpPr>
            <p:cNvPr id="65540" name="椭圆 4">
              <a:extLst>
                <a:ext uri="{FF2B5EF4-FFF2-40B4-BE49-F238E27FC236}">
                  <a16:creationId xmlns:a16="http://schemas.microsoft.com/office/drawing/2014/main" xmlns="" id="{D3BB8CE1-54D9-4EDF-8F90-A2C64AF52F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5541" name="矩形 5">
              <a:extLst>
                <a:ext uri="{FF2B5EF4-FFF2-40B4-BE49-F238E27FC236}">
                  <a16:creationId xmlns:a16="http://schemas.microsoft.com/office/drawing/2014/main" xmlns="" id="{AC01C8C1-9FAF-4905-B6A8-6A56026D6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260" y="3140968"/>
              <a:ext cx="44755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</p:grpSp>
      <p:grpSp>
        <p:nvGrpSpPr>
          <p:cNvPr id="65542" name="组合 7">
            <a:extLst>
              <a:ext uri="{FF2B5EF4-FFF2-40B4-BE49-F238E27FC236}">
                <a16:creationId xmlns:a16="http://schemas.microsoft.com/office/drawing/2014/main" xmlns="" id="{4574075D-0248-496B-972E-909A057AB36F}"/>
              </a:ext>
            </a:extLst>
          </p:cNvPr>
          <p:cNvGrpSpPr>
            <a:grpSpLocks/>
          </p:cNvGrpSpPr>
          <p:nvPr/>
        </p:nvGrpSpPr>
        <p:grpSpPr bwMode="auto">
          <a:xfrm>
            <a:off x="4192588" y="2387600"/>
            <a:ext cx="422275" cy="368300"/>
            <a:chOff x="2267744" y="3183359"/>
            <a:chExt cx="560565" cy="490751"/>
          </a:xfrm>
        </p:grpSpPr>
        <p:sp>
          <p:nvSpPr>
            <p:cNvPr id="65543" name="椭圆 8">
              <a:extLst>
                <a:ext uri="{FF2B5EF4-FFF2-40B4-BE49-F238E27FC236}">
                  <a16:creationId xmlns:a16="http://schemas.microsoft.com/office/drawing/2014/main" xmlns="" id="{CFA77345-31A9-4CD2-A552-5FC73E846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5544" name="矩形 9">
              <a:extLst>
                <a:ext uri="{FF2B5EF4-FFF2-40B4-BE49-F238E27FC236}">
                  <a16:creationId xmlns:a16="http://schemas.microsoft.com/office/drawing/2014/main" xmlns="" id="{33458E9F-BB73-495A-8799-4B7A876B0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950" y="3183359"/>
              <a:ext cx="446359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100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B845C3A-07E2-4D12-95B9-B01DAAE443EB}"/>
              </a:ext>
            </a:extLst>
          </p:cNvPr>
          <p:cNvSpPr txBox="1"/>
          <p:nvPr/>
        </p:nvSpPr>
        <p:spPr>
          <a:xfrm>
            <a:off x="439456" y="2903538"/>
            <a:ext cx="8437844" cy="1352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分析：</a:t>
            </a:r>
            <a:r>
              <a:rPr lang="zh-CN" altLang="en-US" sz="2100" b="1" dirty="0">
                <a:latin typeface="+mn-lt"/>
              </a:rPr>
              <a:t>我们只要连接点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+mn-lt"/>
              </a:rPr>
              <a:t>和点</a:t>
            </a:r>
            <a:r>
              <a:rPr lang="en-US" altLang="zh-CN" sz="2100" b="1" i="1" dirty="0" smtClean="0"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100" b="1" dirty="0" smtClean="0">
                <a:latin typeface="+mn-lt"/>
                <a:cs typeface="Times New Roman" panose="02020603050405020304" pitchFamily="18" charset="0"/>
              </a:rPr>
              <a:t>，</a:t>
            </a:r>
            <a:r>
              <a:rPr lang="zh-CN" altLang="en-US" sz="2100" b="1" dirty="0" smtClean="0">
                <a:latin typeface="+mn-lt"/>
              </a:rPr>
              <a:t>作</a:t>
            </a:r>
            <a:r>
              <a:rPr lang="zh-CN" altLang="en-US" sz="2100" b="1" dirty="0">
                <a:latin typeface="+mn-lt"/>
              </a:rPr>
              <a:t>出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的垂直平分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线</a:t>
            </a:r>
            <a:r>
              <a:rPr lang="zh-CN" altLang="en-US" sz="2100" b="1" dirty="0" smtClean="0">
                <a:latin typeface="+mn-lt"/>
              </a:rPr>
              <a:t>，就</a:t>
            </a:r>
            <a:r>
              <a:rPr lang="zh-CN" altLang="en-US" sz="2100" b="1" dirty="0">
                <a:latin typeface="+mn-lt"/>
              </a:rPr>
              <a:t>可得到点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+mn-lt"/>
              </a:rPr>
              <a:t>和点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latin typeface="+mn-lt"/>
              </a:rPr>
              <a:t>的对称轴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</a:rPr>
              <a:t>为此作出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到点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的距离相等的两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点</a:t>
            </a:r>
            <a:r>
              <a:rPr lang="zh-CN" altLang="en-US" sz="2100" b="1" dirty="0" smtClean="0">
                <a:latin typeface="+mn-lt"/>
              </a:rPr>
              <a:t>，即</a:t>
            </a:r>
            <a:r>
              <a:rPr lang="zh-CN" altLang="en-US" sz="2100" b="1" dirty="0">
                <a:latin typeface="+mn-lt"/>
              </a:rPr>
              <a:t>线段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100" b="1" dirty="0">
                <a:latin typeface="+mn-lt"/>
              </a:rPr>
              <a:t>的垂直平分线上的两</a:t>
            </a:r>
            <a:r>
              <a:rPr lang="zh-CN" altLang="en-US" sz="2100" b="1" dirty="0" smtClean="0">
                <a:latin typeface="+mn-lt"/>
              </a:rPr>
              <a:t>点，从</a:t>
            </a:r>
            <a:r>
              <a:rPr lang="zh-CN" altLang="en-US" sz="2100" b="1" dirty="0">
                <a:latin typeface="+mn-lt"/>
              </a:rPr>
              <a:t>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作出线段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的垂直平分线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grpSp>
        <p:nvGrpSpPr>
          <p:cNvPr id="15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6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04906" y="240607"/>
            <a:ext cx="1775363" cy="944308"/>
            <a:chOff x="207499" y="451929"/>
            <a:chExt cx="1775363" cy="944308"/>
          </a:xfrm>
        </p:grpSpPr>
        <p:grpSp>
          <p:nvGrpSpPr>
            <p:cNvPr id="20" name="组合 19"/>
            <p:cNvGrpSpPr/>
            <p:nvPr/>
          </p:nvGrpSpPr>
          <p:grpSpPr>
            <a:xfrm>
              <a:off x="207499" y="451929"/>
              <a:ext cx="1715280" cy="944308"/>
              <a:chOff x="207499" y="451929"/>
              <a:chExt cx="1715280" cy="944308"/>
            </a:xfrm>
          </p:grpSpPr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99" y="451929"/>
                <a:ext cx="807231" cy="94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流程图: 库存数据 2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979562" y="751404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画一画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601993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组合 6">
            <a:extLst>
              <a:ext uri="{FF2B5EF4-FFF2-40B4-BE49-F238E27FC236}">
                <a16:creationId xmlns:a16="http://schemas.microsoft.com/office/drawing/2014/main" xmlns="" id="{26D9422E-9EEF-45DD-AA2E-24E61917998B}"/>
              </a:ext>
            </a:extLst>
          </p:cNvPr>
          <p:cNvGrpSpPr>
            <a:grpSpLocks/>
          </p:cNvGrpSpPr>
          <p:nvPr/>
        </p:nvGrpSpPr>
        <p:grpSpPr bwMode="auto">
          <a:xfrm>
            <a:off x="5956300" y="2087563"/>
            <a:ext cx="414338" cy="368300"/>
            <a:chOff x="1860260" y="3140968"/>
            <a:chExt cx="551500" cy="490751"/>
          </a:xfrm>
        </p:grpSpPr>
        <p:sp>
          <p:nvSpPr>
            <p:cNvPr id="66562" name="椭圆 4">
              <a:extLst>
                <a:ext uri="{FF2B5EF4-FFF2-40B4-BE49-F238E27FC236}">
                  <a16:creationId xmlns:a16="http://schemas.microsoft.com/office/drawing/2014/main" xmlns="" id="{4ACB9A41-8DF1-47EF-B0FE-A18D09997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63" name="矩形 5">
              <a:extLst>
                <a:ext uri="{FF2B5EF4-FFF2-40B4-BE49-F238E27FC236}">
                  <a16:creationId xmlns:a16="http://schemas.microsoft.com/office/drawing/2014/main" xmlns="" id="{28522A9F-8DF4-4890-A452-AEBC52E410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260" y="3140968"/>
              <a:ext cx="447558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</p:grpSp>
      <p:grpSp>
        <p:nvGrpSpPr>
          <p:cNvPr id="66564" name="组合 7">
            <a:extLst>
              <a:ext uri="{FF2B5EF4-FFF2-40B4-BE49-F238E27FC236}">
                <a16:creationId xmlns:a16="http://schemas.microsoft.com/office/drawing/2014/main" xmlns="" id="{6F9C8881-455E-490C-8A0B-BDBFB0591D4E}"/>
              </a:ext>
            </a:extLst>
          </p:cNvPr>
          <p:cNvGrpSpPr>
            <a:grpSpLocks/>
          </p:cNvGrpSpPr>
          <p:nvPr/>
        </p:nvGrpSpPr>
        <p:grpSpPr bwMode="auto">
          <a:xfrm>
            <a:off x="7612063" y="2119313"/>
            <a:ext cx="420687" cy="368300"/>
            <a:chOff x="2267744" y="3183359"/>
            <a:chExt cx="560565" cy="490750"/>
          </a:xfrm>
        </p:grpSpPr>
        <p:sp>
          <p:nvSpPr>
            <p:cNvPr id="66565" name="椭圆 8">
              <a:extLst>
                <a:ext uri="{FF2B5EF4-FFF2-40B4-BE49-F238E27FC236}">
                  <a16:creationId xmlns:a16="http://schemas.microsoft.com/office/drawing/2014/main" xmlns="" id="{8F05EA5F-6B89-4E3D-9B11-02B170286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66" name="矩形 9">
              <a:extLst>
                <a:ext uri="{FF2B5EF4-FFF2-40B4-BE49-F238E27FC236}">
                  <a16:creationId xmlns:a16="http://schemas.microsoft.com/office/drawing/2014/main" xmlns="" id="{21C7739D-8196-4CF7-9DDE-9CF7E0CA7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950" y="3183359"/>
              <a:ext cx="446359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100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3FAA7AC-7C4A-42A4-A18F-0BE462DF27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332538" y="2195513"/>
            <a:ext cx="1333500" cy="47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9A3E9F7-5A29-4B20-A781-DE1E4E5BE4DE}"/>
              </a:ext>
            </a:extLst>
          </p:cNvPr>
          <p:cNvCxnSpPr/>
          <p:nvPr/>
        </p:nvCxnSpPr>
        <p:spPr bwMode="auto">
          <a:xfrm>
            <a:off x="6964363" y="684213"/>
            <a:ext cx="0" cy="3024187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C31EF7BF-7943-4701-BD57-9BD820AEEBEB}"/>
              </a:ext>
            </a:extLst>
          </p:cNvPr>
          <p:cNvSpPr/>
          <p:nvPr/>
        </p:nvSpPr>
        <p:spPr bwMode="auto">
          <a:xfrm rot="20915738">
            <a:off x="6584950" y="1008063"/>
            <a:ext cx="541338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3AE8E313-A870-4787-9EAD-F621FC90640D}"/>
              </a:ext>
            </a:extLst>
          </p:cNvPr>
          <p:cNvSpPr/>
          <p:nvPr/>
        </p:nvSpPr>
        <p:spPr bwMode="auto">
          <a:xfrm rot="17919634">
            <a:off x="6771482" y="1016794"/>
            <a:ext cx="541337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xmlns="" id="{54F24DB8-36FD-4244-827E-4F7E2A96074B}"/>
              </a:ext>
            </a:extLst>
          </p:cNvPr>
          <p:cNvSpPr/>
          <p:nvPr/>
        </p:nvSpPr>
        <p:spPr bwMode="auto">
          <a:xfrm rot="7112698">
            <a:off x="6621463" y="2846387"/>
            <a:ext cx="539750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xmlns="" id="{6BE7446D-7D4A-4635-811E-EE8E1BAC513A}"/>
              </a:ext>
            </a:extLst>
          </p:cNvPr>
          <p:cNvSpPr/>
          <p:nvPr/>
        </p:nvSpPr>
        <p:spPr bwMode="auto">
          <a:xfrm rot="10800000">
            <a:off x="6856413" y="2894013"/>
            <a:ext cx="539750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4" name="组合 7">
            <a:extLst>
              <a:ext uri="{FF2B5EF4-FFF2-40B4-BE49-F238E27FC236}">
                <a16:creationId xmlns:a16="http://schemas.microsoft.com/office/drawing/2014/main" xmlns="" id="{85CC719B-DE9D-4657-AD2F-E236602B5B81}"/>
              </a:ext>
            </a:extLst>
          </p:cNvPr>
          <p:cNvGrpSpPr>
            <a:grpSpLocks/>
          </p:cNvGrpSpPr>
          <p:nvPr/>
        </p:nvGrpSpPr>
        <p:grpSpPr bwMode="auto">
          <a:xfrm>
            <a:off x="6908800" y="942975"/>
            <a:ext cx="420688" cy="368300"/>
            <a:chOff x="2267744" y="3183359"/>
            <a:chExt cx="560735" cy="490750"/>
          </a:xfrm>
        </p:grpSpPr>
        <p:sp>
          <p:nvSpPr>
            <p:cNvPr id="66574" name="椭圆 26">
              <a:extLst>
                <a:ext uri="{FF2B5EF4-FFF2-40B4-BE49-F238E27FC236}">
                  <a16:creationId xmlns:a16="http://schemas.microsoft.com/office/drawing/2014/main" xmlns="" id="{30E84823-E55A-41E2-81E1-6B0D91802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75" name="矩形 27">
              <a:extLst>
                <a:ext uri="{FF2B5EF4-FFF2-40B4-BE49-F238E27FC236}">
                  <a16:creationId xmlns:a16="http://schemas.microsoft.com/office/drawing/2014/main" xmlns="" id="{838B5D26-C16A-4A30-83FB-BE59F5E11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950" y="3183359"/>
              <a:ext cx="446529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7">
            <a:extLst>
              <a:ext uri="{FF2B5EF4-FFF2-40B4-BE49-F238E27FC236}">
                <a16:creationId xmlns:a16="http://schemas.microsoft.com/office/drawing/2014/main" xmlns="" id="{7BC15A66-8FCF-4F34-AA39-33D4DEF514A0}"/>
              </a:ext>
            </a:extLst>
          </p:cNvPr>
          <p:cNvGrpSpPr>
            <a:grpSpLocks/>
          </p:cNvGrpSpPr>
          <p:nvPr/>
        </p:nvGrpSpPr>
        <p:grpSpPr bwMode="auto">
          <a:xfrm>
            <a:off x="6932613" y="3275013"/>
            <a:ext cx="433387" cy="368300"/>
            <a:chOff x="2267744" y="3183359"/>
            <a:chExt cx="577682" cy="492443"/>
          </a:xfrm>
        </p:grpSpPr>
        <p:sp>
          <p:nvSpPr>
            <p:cNvPr id="66577" name="椭圆 29">
              <a:extLst>
                <a:ext uri="{FF2B5EF4-FFF2-40B4-BE49-F238E27FC236}">
                  <a16:creationId xmlns:a16="http://schemas.microsoft.com/office/drawing/2014/main" xmlns="" id="{B96610CC-577B-4DDF-BF16-68821AB91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78" name="矩形 30">
              <a:extLst>
                <a:ext uri="{FF2B5EF4-FFF2-40B4-BE49-F238E27FC236}">
                  <a16:creationId xmlns:a16="http://schemas.microsoft.com/office/drawing/2014/main" xmlns="" id="{34BC25BA-A0B8-45F2-BEE6-E501FFCB7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950" y="3183359"/>
              <a:ext cx="46347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zh-CN" altLang="en-US" sz="100" b="1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2" name="Text Box 17">
            <a:extLst>
              <a:ext uri="{FF2B5EF4-FFF2-40B4-BE49-F238E27FC236}">
                <a16:creationId xmlns:a16="http://schemas.microsoft.com/office/drawing/2014/main" xmlns="" id="{6E588874-D027-4411-B5CF-70651E61C2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0" y="762000"/>
            <a:ext cx="8572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作法：</a:t>
            </a:r>
          </a:p>
        </p:txBody>
      </p:sp>
      <p:grpSp>
        <p:nvGrpSpPr>
          <p:cNvPr id="6" name="Group 19">
            <a:extLst>
              <a:ext uri="{FF2B5EF4-FFF2-40B4-BE49-F238E27FC236}">
                <a16:creationId xmlns:a16="http://schemas.microsoft.com/office/drawing/2014/main" xmlns="" id="{3D08FB18-D863-49B2-A017-2CE7A4EEF8C5}"/>
              </a:ext>
            </a:extLst>
          </p:cNvPr>
          <p:cNvGrpSpPr>
            <a:grpSpLocks/>
          </p:cNvGrpSpPr>
          <p:nvPr/>
        </p:nvGrpSpPr>
        <p:grpSpPr bwMode="auto">
          <a:xfrm>
            <a:off x="1150620" y="687389"/>
            <a:ext cx="4974324" cy="1754145"/>
            <a:chOff x="0" y="0"/>
            <a:chExt cx="3374" cy="1472"/>
          </a:xfrm>
        </p:grpSpPr>
        <p:sp>
          <p:nvSpPr>
            <p:cNvPr id="66581" name="Text Box 20">
              <a:extLst>
                <a:ext uri="{FF2B5EF4-FFF2-40B4-BE49-F238E27FC236}">
                  <a16:creationId xmlns:a16="http://schemas.microsoft.com/office/drawing/2014/main" xmlns="" id="{866B2407-1515-41F5-A39D-2F6CC03D6B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3374" cy="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+mn-lt"/>
                </a:rPr>
                <a:t>（</a:t>
              </a:r>
              <a:r>
                <a:rPr lang="en-US" altLang="zh-CN" sz="2400" b="1" dirty="0">
                  <a:latin typeface="+mn-lt"/>
                </a:rPr>
                <a:t>1</a:t>
              </a:r>
              <a:r>
                <a:rPr lang="zh-CN" altLang="en-US" sz="2400" b="1" dirty="0">
                  <a:latin typeface="+mn-lt"/>
                </a:rPr>
                <a:t>）分别以点</a:t>
              </a:r>
              <a:r>
                <a:rPr lang="en-US" altLang="zh-CN" sz="2400" b="1" i="1" dirty="0" smtClean="0">
                  <a:latin typeface="+mn-lt"/>
                </a:rPr>
                <a:t>A</a:t>
              </a:r>
              <a:r>
                <a:rPr lang="zh-CN" altLang="en-US" sz="2400" b="1" dirty="0" smtClean="0">
                  <a:latin typeface="+mn-lt"/>
                </a:rPr>
                <a:t>，</a:t>
              </a:r>
              <a:r>
                <a:rPr lang="en-US" altLang="zh-CN" sz="2400" b="1" i="1" dirty="0" smtClean="0">
                  <a:latin typeface="+mn-lt"/>
                </a:rPr>
                <a:t>B</a:t>
              </a:r>
              <a:r>
                <a:rPr lang="zh-CN" altLang="en-US" sz="2400" b="1" dirty="0">
                  <a:latin typeface="+mn-lt"/>
                </a:rPr>
                <a:t>为圆</a:t>
              </a:r>
              <a:r>
                <a:rPr lang="zh-CN" altLang="en-US" sz="2400" b="1" dirty="0" smtClean="0">
                  <a:latin typeface="+mn-lt"/>
                </a:rPr>
                <a:t>心，以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</a:rPr>
                <a:t>大于 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</a:rPr>
                <a:t>的长为半径</a:t>
              </a:r>
              <a:r>
                <a:rPr lang="zh-CN" altLang="en-US" sz="2400" b="1" dirty="0">
                  <a:latin typeface="+mn-lt"/>
                </a:rPr>
                <a:t>作</a:t>
              </a:r>
              <a:r>
                <a:rPr lang="zh-CN" altLang="en-US" sz="2400" b="1" dirty="0" smtClean="0">
                  <a:latin typeface="+mn-lt"/>
                </a:rPr>
                <a:t>弧，两</a:t>
              </a:r>
              <a:r>
                <a:rPr lang="zh-CN" altLang="en-US" sz="2400" b="1" dirty="0">
                  <a:latin typeface="+mn-lt"/>
                </a:rPr>
                <a:t>弧交于</a:t>
              </a:r>
              <a:r>
                <a:rPr lang="en-US" altLang="zh-CN" sz="2400" b="1" i="1" dirty="0" smtClean="0">
                  <a:latin typeface="+mn-lt"/>
                </a:rPr>
                <a:t>C</a:t>
              </a:r>
              <a:r>
                <a:rPr lang="zh-CN" altLang="en-US" sz="2400" b="1" dirty="0" smtClean="0">
                  <a:latin typeface="+mn-lt"/>
                </a:rPr>
                <a:t>，</a:t>
              </a:r>
              <a:r>
                <a:rPr lang="en-US" altLang="zh-CN" sz="2400" b="1" i="1" dirty="0" smtClean="0">
                  <a:latin typeface="+mn-lt"/>
                </a:rPr>
                <a:t>D</a:t>
              </a:r>
              <a:r>
                <a:rPr lang="zh-CN" altLang="en-US" sz="2400" b="1" dirty="0">
                  <a:latin typeface="+mn-lt"/>
                </a:rPr>
                <a:t>两点</a:t>
              </a:r>
              <a:r>
                <a:rPr lang="en-US" altLang="zh-CN" sz="2400" b="1" dirty="0">
                  <a:latin typeface="+mn-lt"/>
                </a:rPr>
                <a:t>.</a:t>
              </a:r>
            </a:p>
          </p:txBody>
        </p:sp>
        <p:graphicFrame>
          <p:nvGraphicFramePr>
            <p:cNvPr id="66582" name="Object 2">
              <a:extLst>
                <a:ext uri="{FF2B5EF4-FFF2-40B4-BE49-F238E27FC236}">
                  <a16:creationId xmlns:a16="http://schemas.microsoft.com/office/drawing/2014/main" xmlns="" id="{005E210A-6F4B-4BD6-B881-A5A177DAE48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2402461"/>
                </p:ext>
              </p:extLst>
            </p:nvPr>
          </p:nvGraphicFramePr>
          <p:xfrm>
            <a:off x="271" y="470"/>
            <a:ext cx="165" cy="4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00" r:id="rId3" imgW="203200" imgH="609600" progId="Equation.DSMT4">
                    <p:embed/>
                  </p:oleObj>
                </mc:Choice>
                <mc:Fallback>
                  <p:oleObj r:id="rId3" imgW="203200" imgH="609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" y="470"/>
                          <a:ext cx="165" cy="4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" name="Text Box 18">
            <a:extLst>
              <a:ext uri="{FF2B5EF4-FFF2-40B4-BE49-F238E27FC236}">
                <a16:creationId xmlns:a16="http://schemas.microsoft.com/office/drawing/2014/main" xmlns="" id="{60F637B8-F8FC-4CA4-ABC5-34356DA1F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105" y="2481347"/>
            <a:ext cx="4135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作直线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 </a:t>
            </a:r>
            <a:r>
              <a:rPr lang="en-US" altLang="zh-CN" sz="2400" b="1" i="1" dirty="0">
                <a:latin typeface="+mn-lt"/>
              </a:rPr>
              <a:t>CD</a:t>
            </a:r>
            <a:r>
              <a:rPr lang="zh-CN" altLang="en-US" sz="2400" b="1" dirty="0">
                <a:latin typeface="+mn-lt"/>
              </a:rPr>
              <a:t>即为所求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1747CCC5-2305-45B6-AE99-F02F17C86BC7}"/>
              </a:ext>
            </a:extLst>
          </p:cNvPr>
          <p:cNvSpPr txBox="1"/>
          <p:nvPr/>
        </p:nvSpPr>
        <p:spPr>
          <a:xfrm>
            <a:off x="418091" y="3142974"/>
            <a:ext cx="6264275" cy="10618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特别说明：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这个作法实际上就是线段垂直平分线的尺规作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图，我</a:t>
            </a:r>
            <a:r>
              <a:rPr lang="zh-CN" altLang="en-US" sz="21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们也可以用这种方法确定线段的中点</a:t>
            </a:r>
            <a:r>
              <a:rPr lang="en-US" altLang="zh-CN" sz="21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31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265108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/>
      <p:bldP spid="36" grpId="0"/>
      <p:bldP spid="3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464DF6E8-F95B-4A85-ABEA-315484E0A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689" y="523161"/>
            <a:ext cx="7950837" cy="16818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100" b="1" kern="0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 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如图，</a:t>
            </a:r>
            <a:r>
              <a:rPr lang="en-US" sz="2400" b="1" i="1" kern="0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i="1" kern="0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，</a:t>
            </a:r>
            <a:r>
              <a:rPr lang="en-US" sz="2400" b="1" i="1" kern="0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itchFamily="49" charset="-122"/>
              </a:rPr>
              <a:t>是路边两个新建小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区，要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itchFamily="49" charset="-122"/>
              </a:rPr>
              <a:t>在公路边增设一个公共汽车站</a:t>
            </a:r>
            <a:r>
              <a:rPr lang="en-US" sz="2400" b="1" kern="0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itchFamily="49" charset="-122"/>
              </a:rPr>
              <a:t>使两个小区到车站的路程一样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长，该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itchFamily="49" charset="-122"/>
              </a:rPr>
              <a:t>公共汽车站应建在什么地方？</a:t>
            </a:r>
          </a:p>
        </p:txBody>
      </p:sp>
      <p:sp>
        <p:nvSpPr>
          <p:cNvPr id="67586" name="Line 10">
            <a:extLst>
              <a:ext uri="{FF2B5EF4-FFF2-40B4-BE49-F238E27FC236}">
                <a16:creationId xmlns:a16="http://schemas.microsoft.com/office/drawing/2014/main" xmlns="" id="{030E634D-2FC6-4CB7-B2BE-6D2AED253D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61063" y="2884488"/>
            <a:ext cx="1350962" cy="46831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cxnSp>
        <p:nvCxnSpPr>
          <p:cNvPr id="67587" name="直接连接符 25">
            <a:extLst>
              <a:ext uri="{FF2B5EF4-FFF2-40B4-BE49-F238E27FC236}">
                <a16:creationId xmlns:a16="http://schemas.microsoft.com/office/drawing/2014/main" xmlns="" id="{E92AEC45-9626-44C1-8C22-69A77CA908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95950" y="4094163"/>
            <a:ext cx="26463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588" name="TextBox 26">
            <a:extLst>
              <a:ext uri="{FF2B5EF4-FFF2-40B4-BE49-F238E27FC236}">
                <a16:creationId xmlns:a16="http://schemas.microsoft.com/office/drawing/2014/main" xmlns="" id="{4C96548C-44AC-4C43-8E5A-BE2F5A44E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588" y="3228975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prstClr val="black"/>
                </a:solidFill>
                <a:latin typeface="+mn-lt"/>
              </a:rPr>
              <a:t>A</a:t>
            </a:r>
            <a:endParaRPr lang="zh-CN" altLang="en-US" b="1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7589" name="TextBox 35">
            <a:extLst>
              <a:ext uri="{FF2B5EF4-FFF2-40B4-BE49-F238E27FC236}">
                <a16:creationId xmlns:a16="http://schemas.microsoft.com/office/drawing/2014/main" xmlns="" id="{C9125043-5DCF-4A1C-862C-6286DDF75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263683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B</a:t>
            </a:r>
            <a:endParaRPr lang="en-US" altLang="zh-CN" b="1" i="1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B1AC0E34-95F7-4282-A8F9-17668EAA8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689" y="2199594"/>
            <a:ext cx="4883786" cy="20278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000" b="1" kern="0" dirty="0">
                <a:solidFill>
                  <a:srgbClr val="0000FF"/>
                </a:solidFill>
                <a:latin typeface="+mn-lt"/>
                <a:ea typeface="黑体" pitchFamily="49" charset="-122"/>
              </a:rPr>
              <a:t>分析：</a:t>
            </a:r>
            <a:r>
              <a:rPr lang="zh-CN" altLang="en-US" sz="2000" b="1" kern="0" dirty="0">
                <a:latin typeface="+mn-lt"/>
              </a:rPr>
              <a:t>增设的公共汽车站要满足到两个小区的路程一样</a:t>
            </a:r>
            <a:r>
              <a:rPr lang="zh-CN" altLang="en-US" sz="2000" b="1" kern="0" dirty="0" smtClean="0">
                <a:latin typeface="+mn-lt"/>
              </a:rPr>
              <a:t>长，应</a:t>
            </a:r>
            <a:r>
              <a:rPr lang="zh-CN" altLang="en-US" sz="2000" b="1" kern="0" dirty="0">
                <a:latin typeface="+mn-lt"/>
              </a:rPr>
              <a:t>在线段</a:t>
            </a:r>
            <a:r>
              <a:rPr lang="en-US" altLang="zh-CN" sz="2000" b="1" i="1" kern="0" dirty="0"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000" b="1" kern="0" dirty="0">
                <a:latin typeface="+mn-lt"/>
              </a:rPr>
              <a:t>的垂直平分线</a:t>
            </a:r>
            <a:r>
              <a:rPr lang="zh-CN" altLang="en-US" sz="2000" b="1" kern="0" dirty="0" smtClean="0">
                <a:latin typeface="+mn-lt"/>
              </a:rPr>
              <a:t>上，又</a:t>
            </a:r>
            <a:r>
              <a:rPr lang="zh-CN" altLang="en-US" sz="2000" b="1" kern="0" dirty="0">
                <a:latin typeface="+mn-lt"/>
              </a:rPr>
              <a:t>要在公路边</a:t>
            </a:r>
            <a:r>
              <a:rPr lang="zh-CN" altLang="en-US" sz="2000" b="1" kern="0" dirty="0" smtClean="0">
                <a:latin typeface="+mn-lt"/>
              </a:rPr>
              <a:t>上，所</a:t>
            </a:r>
            <a:r>
              <a:rPr lang="zh-CN" altLang="en-US" sz="2000" b="1" kern="0" dirty="0">
                <a:latin typeface="+mn-lt"/>
              </a:rPr>
              <a:t>以</a:t>
            </a:r>
            <a:r>
              <a:rPr lang="zh-CN" altLang="en-US" sz="2000" b="1" kern="0" dirty="0">
                <a:solidFill>
                  <a:srgbClr val="FF0000"/>
                </a:solidFill>
                <a:latin typeface="+mn-lt"/>
              </a:rPr>
              <a:t>找到</a:t>
            </a:r>
            <a:r>
              <a:rPr lang="en-US" altLang="zh-CN" sz="2000" b="1" i="1" kern="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000" b="1" kern="0" dirty="0">
                <a:solidFill>
                  <a:srgbClr val="FF0000"/>
                </a:solidFill>
                <a:latin typeface="+mn-lt"/>
              </a:rPr>
              <a:t>垂直平分线与公路的交点</a:t>
            </a:r>
            <a:r>
              <a:rPr lang="zh-CN" altLang="en-US" sz="2000" b="1" kern="0" dirty="0">
                <a:latin typeface="+mn-lt"/>
              </a:rPr>
              <a:t>即可</a:t>
            </a:r>
            <a:r>
              <a:rPr lang="en-US" altLang="zh-CN" sz="2000" b="1" kern="0" dirty="0">
                <a:latin typeface="+mn-lt"/>
              </a:rPr>
              <a:t>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7E3B5D0-53A1-4FDD-A574-E58FB3557959}"/>
              </a:ext>
            </a:extLst>
          </p:cNvPr>
          <p:cNvCxnSpPr/>
          <p:nvPr/>
        </p:nvCxnSpPr>
        <p:spPr bwMode="auto">
          <a:xfrm>
            <a:off x="6229350" y="1771650"/>
            <a:ext cx="895350" cy="275431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弧形 10">
            <a:extLst>
              <a:ext uri="{FF2B5EF4-FFF2-40B4-BE49-F238E27FC236}">
                <a16:creationId xmlns:a16="http://schemas.microsoft.com/office/drawing/2014/main" xmlns="" id="{FC7DAD35-544C-4082-B15A-E60124E7C344}"/>
              </a:ext>
            </a:extLst>
          </p:cNvPr>
          <p:cNvSpPr/>
          <p:nvPr/>
        </p:nvSpPr>
        <p:spPr bwMode="auto">
          <a:xfrm rot="20878274">
            <a:off x="5746750" y="2274888"/>
            <a:ext cx="946150" cy="593725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xmlns="" id="{F5FAAD0B-6CD2-47FE-BFAE-1AC020E8D840}"/>
              </a:ext>
            </a:extLst>
          </p:cNvPr>
          <p:cNvSpPr/>
          <p:nvPr/>
        </p:nvSpPr>
        <p:spPr bwMode="auto">
          <a:xfrm rot="18317504">
            <a:off x="6031706" y="2301082"/>
            <a:ext cx="942975" cy="592138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xmlns="" id="{9374CD40-BF0E-4C2D-A448-71EBE8086AF5}"/>
              </a:ext>
            </a:extLst>
          </p:cNvPr>
          <p:cNvSpPr/>
          <p:nvPr/>
        </p:nvSpPr>
        <p:spPr bwMode="auto">
          <a:xfrm rot="6728440">
            <a:off x="6287295" y="3193256"/>
            <a:ext cx="944562" cy="593725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31317B72-6545-438C-A2F5-9E49A387774B}"/>
              </a:ext>
            </a:extLst>
          </p:cNvPr>
          <p:cNvSpPr/>
          <p:nvPr/>
        </p:nvSpPr>
        <p:spPr bwMode="auto">
          <a:xfrm rot="9930077">
            <a:off x="6619875" y="3221038"/>
            <a:ext cx="944563" cy="593725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" name="组合 7">
            <a:extLst>
              <a:ext uri="{FF2B5EF4-FFF2-40B4-BE49-F238E27FC236}">
                <a16:creationId xmlns:a16="http://schemas.microsoft.com/office/drawing/2014/main" xmlns="" id="{E6715B70-4E2E-4A84-9A22-3C55AC846A87}"/>
              </a:ext>
            </a:extLst>
          </p:cNvPr>
          <p:cNvGrpSpPr>
            <a:grpSpLocks/>
          </p:cNvGrpSpPr>
          <p:nvPr/>
        </p:nvGrpSpPr>
        <p:grpSpPr bwMode="auto">
          <a:xfrm>
            <a:off x="6946900" y="4040188"/>
            <a:ext cx="1425575" cy="422275"/>
            <a:chOff x="2267744" y="3212976"/>
            <a:chExt cx="1901061" cy="564380"/>
          </a:xfrm>
        </p:grpSpPr>
        <p:sp>
          <p:nvSpPr>
            <p:cNvPr id="67597" name="椭圆 17">
              <a:extLst>
                <a:ext uri="{FF2B5EF4-FFF2-40B4-BE49-F238E27FC236}">
                  <a16:creationId xmlns:a16="http://schemas.microsoft.com/office/drawing/2014/main" xmlns="" id="{D3F84317-9A84-4422-9FF9-1BA2B98D2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7598" name="矩形 18">
              <a:extLst>
                <a:ext uri="{FF2B5EF4-FFF2-40B4-BE49-F238E27FC236}">
                  <a16:creationId xmlns:a16="http://schemas.microsoft.com/office/drawing/2014/main" xmlns="" id="{7FB95380-E030-414D-ABF6-42596DD4D6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376" y="3285528"/>
              <a:ext cx="1768429" cy="491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公共汽车站</a:t>
              </a:r>
            </a:p>
          </p:txBody>
        </p:sp>
      </p:grpSp>
      <p:grpSp>
        <p:nvGrpSpPr>
          <p:cNvPr id="2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21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75925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>
            <a:extLst>
              <a:ext uri="{FF2B5EF4-FFF2-40B4-BE49-F238E27FC236}">
                <a16:creationId xmlns:a16="http://schemas.microsoft.com/office/drawing/2014/main" xmlns="" id="{B7C725DB-8BB2-4C93-AE97-E1F43E87F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657" y="1054872"/>
            <a:ext cx="837379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图，已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知点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以及直线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l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(1)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用尺规作图的方法在直线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上求作一点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PA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PB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保留作图痕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迹，不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要求写出作法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(2)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所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作的图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中，若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PN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BN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PM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证：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MAP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NPB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</p:txBody>
      </p:sp>
      <p:grpSp>
        <p:nvGrpSpPr>
          <p:cNvPr id="68610" name="组合 12">
            <a:extLst>
              <a:ext uri="{FF2B5EF4-FFF2-40B4-BE49-F238E27FC236}">
                <a16:creationId xmlns:a16="http://schemas.microsoft.com/office/drawing/2014/main" xmlns="" id="{61C1068D-64B9-4F13-8B50-BF2A62E3AECA}"/>
              </a:ext>
            </a:extLst>
          </p:cNvPr>
          <p:cNvGrpSpPr>
            <a:grpSpLocks/>
          </p:cNvGrpSpPr>
          <p:nvPr/>
        </p:nvGrpSpPr>
        <p:grpSpPr bwMode="auto">
          <a:xfrm>
            <a:off x="3341688" y="3503613"/>
            <a:ext cx="2228850" cy="1404937"/>
            <a:chOff x="6686" y="6631"/>
            <a:chExt cx="4683" cy="2952"/>
          </a:xfrm>
        </p:grpSpPr>
        <p:cxnSp>
          <p:nvCxnSpPr>
            <p:cNvPr id="68611" name="直接连接符 2">
              <a:extLst>
                <a:ext uri="{FF2B5EF4-FFF2-40B4-BE49-F238E27FC236}">
                  <a16:creationId xmlns:a16="http://schemas.microsoft.com/office/drawing/2014/main" xmlns="" id="{9C9B47DD-8DD1-4D8E-AB3B-2A85E5FB2F1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709" y="8802"/>
              <a:ext cx="4120" cy="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612" name="椭圆 3">
              <a:extLst>
                <a:ext uri="{FF2B5EF4-FFF2-40B4-BE49-F238E27FC236}">
                  <a16:creationId xmlns:a16="http://schemas.microsoft.com/office/drawing/2014/main" xmlns="" id="{C250D55D-28F8-4174-ACC2-CE0C09555D6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463" y="7201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8613" name="椭圆 4">
              <a:extLst>
                <a:ext uri="{FF2B5EF4-FFF2-40B4-BE49-F238E27FC236}">
                  <a16:creationId xmlns:a16="http://schemas.microsoft.com/office/drawing/2014/main" xmlns="" id="{154B1493-10DB-4788-9B28-7B5F4B7382A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444" y="7555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cxnSp>
          <p:nvCxnSpPr>
            <p:cNvPr id="68614" name="直接连接符 5">
              <a:extLst>
                <a:ext uri="{FF2B5EF4-FFF2-40B4-BE49-F238E27FC236}">
                  <a16:creationId xmlns:a16="http://schemas.microsoft.com/office/drawing/2014/main" xmlns="" id="{A0F1A8D2-58AE-4062-B921-D3D6769881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84" y="7216"/>
              <a:ext cx="11" cy="15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8615" name="直接连接符 6">
              <a:extLst>
                <a:ext uri="{FF2B5EF4-FFF2-40B4-BE49-F238E27FC236}">
                  <a16:creationId xmlns:a16="http://schemas.microsoft.com/office/drawing/2014/main" xmlns="" id="{89BFDF62-1F61-45B7-9FA2-E25F9403DF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486" y="7555"/>
              <a:ext cx="0" cy="124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616" name="文本框 7">
              <a:extLst>
                <a:ext uri="{FF2B5EF4-FFF2-40B4-BE49-F238E27FC236}">
                  <a16:creationId xmlns:a16="http://schemas.microsoft.com/office/drawing/2014/main" xmlns="" id="{B3D55D37-1902-40D9-962B-CDC75B0097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3" y="8714"/>
              <a:ext cx="851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M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617" name="文本框 8">
              <a:extLst>
                <a:ext uri="{FF2B5EF4-FFF2-40B4-BE49-F238E27FC236}">
                  <a16:creationId xmlns:a16="http://schemas.microsoft.com/office/drawing/2014/main" xmlns="" id="{58342B25-4700-4E32-9739-A37D322164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8" y="8705"/>
              <a:ext cx="75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N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618" name="文本框 9">
              <a:extLst>
                <a:ext uri="{FF2B5EF4-FFF2-40B4-BE49-F238E27FC236}">
                  <a16:creationId xmlns:a16="http://schemas.microsoft.com/office/drawing/2014/main" xmlns="" id="{7D5C664F-1DF2-421B-95DC-4EB4AB43CD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6" y="6631"/>
              <a:ext cx="72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A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619" name="文本框 10">
              <a:extLst>
                <a:ext uri="{FF2B5EF4-FFF2-40B4-BE49-F238E27FC236}">
                  <a16:creationId xmlns:a16="http://schemas.microsoft.com/office/drawing/2014/main" xmlns="" id="{17233DC4-E1DB-4D51-908A-655D0BE5B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10" y="6851"/>
              <a:ext cx="72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B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8620" name="文本框 11">
              <a:extLst>
                <a:ext uri="{FF2B5EF4-FFF2-40B4-BE49-F238E27FC236}">
                  <a16:creationId xmlns:a16="http://schemas.microsoft.com/office/drawing/2014/main" xmlns="" id="{D233B791-01B4-45A4-A757-3EFB9FA515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9" y="8406"/>
              <a:ext cx="540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l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8633" name="文本框 10">
            <a:extLst>
              <a:ext uri="{FF2B5EF4-FFF2-40B4-BE49-F238E27FC236}">
                <a16:creationId xmlns:a16="http://schemas.microsoft.com/office/drawing/2014/main" xmlns="" id="{B3A81B73-A2B0-4AD8-8C58-5298D1C9F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5049" y="536890"/>
            <a:ext cx="5062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利用线段的垂直平分线的性质作图</a:t>
            </a:r>
          </a:p>
        </p:txBody>
      </p:sp>
      <p:grpSp>
        <p:nvGrpSpPr>
          <p:cNvPr id="27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28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6"/>
          <p:cNvGrpSpPr>
            <a:grpSpLocks/>
          </p:cNvGrpSpPr>
          <p:nvPr/>
        </p:nvGrpSpPr>
        <p:grpSpPr bwMode="auto">
          <a:xfrm>
            <a:off x="707428" y="504825"/>
            <a:ext cx="2274656" cy="492440"/>
            <a:chOff x="402069" y="545931"/>
            <a:chExt cx="2273908" cy="492762"/>
          </a:xfrm>
        </p:grpSpPr>
        <p:grpSp>
          <p:nvGrpSpPr>
            <p:cNvPr id="40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7559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99">
            <a:extLst>
              <a:ext uri="{FF2B5EF4-FFF2-40B4-BE49-F238E27FC236}">
                <a16:creationId xmlns:a16="http://schemas.microsoft.com/office/drawing/2014/main" xmlns="" id="{8EA10B10-E0DE-42B5-9EED-05F30A3BE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598488"/>
            <a:ext cx="381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如图所示：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671EDEC2-066D-4858-AA07-8E2AF8DD1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40" y="2711450"/>
            <a:ext cx="86923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AMP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BNP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PM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AMP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PNB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(SSS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MAP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NPB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69635" name="组合 12">
            <a:extLst>
              <a:ext uri="{FF2B5EF4-FFF2-40B4-BE49-F238E27FC236}">
                <a16:creationId xmlns:a16="http://schemas.microsoft.com/office/drawing/2014/main" xmlns="" id="{09C1503E-0B59-4BF5-AC75-9DE59BABB501}"/>
              </a:ext>
            </a:extLst>
          </p:cNvPr>
          <p:cNvGrpSpPr>
            <a:grpSpLocks/>
          </p:cNvGrpSpPr>
          <p:nvPr/>
        </p:nvGrpSpPr>
        <p:grpSpPr bwMode="auto">
          <a:xfrm>
            <a:off x="2602977" y="1136649"/>
            <a:ext cx="2231706" cy="1407954"/>
            <a:chOff x="6686" y="6631"/>
            <a:chExt cx="4689" cy="2955"/>
          </a:xfrm>
        </p:grpSpPr>
        <p:cxnSp>
          <p:nvCxnSpPr>
            <p:cNvPr id="69636" name="直接连接符 2">
              <a:extLst>
                <a:ext uri="{FF2B5EF4-FFF2-40B4-BE49-F238E27FC236}">
                  <a16:creationId xmlns:a16="http://schemas.microsoft.com/office/drawing/2014/main" xmlns="" id="{CEE25EFE-B500-4508-A08C-ADFE1AEA21E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709" y="8802"/>
              <a:ext cx="4120" cy="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637" name="椭圆 3">
              <a:extLst>
                <a:ext uri="{FF2B5EF4-FFF2-40B4-BE49-F238E27FC236}">
                  <a16:creationId xmlns:a16="http://schemas.microsoft.com/office/drawing/2014/main" xmlns="" id="{CC4C8E17-2D32-48C4-ABE0-A61F82272D6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7463" y="7201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9638" name="椭圆 4">
              <a:extLst>
                <a:ext uri="{FF2B5EF4-FFF2-40B4-BE49-F238E27FC236}">
                  <a16:creationId xmlns:a16="http://schemas.microsoft.com/office/drawing/2014/main" xmlns="" id="{E38526F8-E714-4C02-AFC2-C1FEA81BCEE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783" y="7668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cxnSp>
          <p:nvCxnSpPr>
            <p:cNvPr id="69639" name="直接连接符 5">
              <a:extLst>
                <a:ext uri="{FF2B5EF4-FFF2-40B4-BE49-F238E27FC236}">
                  <a16:creationId xmlns:a16="http://schemas.microsoft.com/office/drawing/2014/main" xmlns="" id="{F3D45EB0-91FB-4CC0-9C76-CD6A7871BDA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84" y="7216"/>
              <a:ext cx="11" cy="15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40" name="直接连接符 6">
              <a:extLst>
                <a:ext uri="{FF2B5EF4-FFF2-40B4-BE49-F238E27FC236}">
                  <a16:creationId xmlns:a16="http://schemas.microsoft.com/office/drawing/2014/main" xmlns="" id="{91DD71E0-98BA-4C0E-B358-2D2CC892C8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825" y="7741"/>
              <a:ext cx="0" cy="107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641" name="文本框 7">
              <a:extLst>
                <a:ext uri="{FF2B5EF4-FFF2-40B4-BE49-F238E27FC236}">
                  <a16:creationId xmlns:a16="http://schemas.microsoft.com/office/drawing/2014/main" xmlns="" id="{AF792059-FFEF-4E98-B6D3-C896C75E93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3" y="8714"/>
              <a:ext cx="89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M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69642" name="文本框 8">
              <a:extLst>
                <a:ext uri="{FF2B5EF4-FFF2-40B4-BE49-F238E27FC236}">
                  <a16:creationId xmlns:a16="http://schemas.microsoft.com/office/drawing/2014/main" xmlns="" id="{567DD703-D459-4C66-AAE3-12ECD0753B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08" y="8705"/>
              <a:ext cx="79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N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69643" name="文本框 9">
              <a:extLst>
                <a:ext uri="{FF2B5EF4-FFF2-40B4-BE49-F238E27FC236}">
                  <a16:creationId xmlns:a16="http://schemas.microsoft.com/office/drawing/2014/main" xmlns="" id="{DE39D606-6EC2-4370-9386-F1C08AA7FD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6" y="6631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A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69644" name="文本框 10">
              <a:extLst>
                <a:ext uri="{FF2B5EF4-FFF2-40B4-BE49-F238E27FC236}">
                  <a16:creationId xmlns:a16="http://schemas.microsoft.com/office/drawing/2014/main" xmlns="" id="{6CB353BF-1B64-4905-ACC9-E82FC8B919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5" y="6954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</a:t>
              </a:r>
              <a:endPara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69645" name="文本框 11">
              <a:extLst>
                <a:ext uri="{FF2B5EF4-FFF2-40B4-BE49-F238E27FC236}">
                  <a16:creationId xmlns:a16="http://schemas.microsoft.com/office/drawing/2014/main" xmlns="" id="{9F5D7E56-E39A-4494-8EF9-AAE6609F08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9" y="8406"/>
              <a:ext cx="54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l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4803548-3A65-419D-A085-9D8BE24F44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06202" y="1441450"/>
            <a:ext cx="1108075" cy="217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弧形 14">
            <a:extLst>
              <a:ext uri="{FF2B5EF4-FFF2-40B4-BE49-F238E27FC236}">
                <a16:creationId xmlns:a16="http://schemas.microsoft.com/office/drawing/2014/main" xmlns="" id="{EE3401FE-2E94-41F6-BDC2-C3857221C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6577" y="1106487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solidFill>
            <a:schemeClr val="accent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FBA1005B-72E8-44DE-95E4-A8A28A104D75}"/>
              </a:ext>
            </a:extLst>
          </p:cNvPr>
          <p:cNvSpPr>
            <a:spLocks noChangeArrowheads="1"/>
          </p:cNvSpPr>
          <p:nvPr/>
        </p:nvSpPr>
        <p:spPr bwMode="auto">
          <a:xfrm rot="-4560000">
            <a:off x="3611039" y="1095375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AB0F18E-B2CB-4679-BD22-AEF6417EDDA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428477" y="995362"/>
            <a:ext cx="269875" cy="13700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E433DC9D-97AF-431D-884E-065D02382F1A}"/>
              </a:ext>
            </a:extLst>
          </p:cNvPr>
          <p:cNvSpPr>
            <a:spLocks noChangeArrowheads="1"/>
          </p:cNvSpPr>
          <p:nvPr/>
        </p:nvSpPr>
        <p:spPr bwMode="auto">
          <a:xfrm rot="6060000">
            <a:off x="3325289" y="1587500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3686762F-6E26-42EB-9383-8C1F45B024B5}"/>
              </a:ext>
            </a:extLst>
          </p:cNvPr>
          <p:cNvSpPr>
            <a:spLocks noChangeArrowheads="1"/>
          </p:cNvSpPr>
          <p:nvPr/>
        </p:nvSpPr>
        <p:spPr bwMode="auto">
          <a:xfrm rot="10320000">
            <a:off x="3449114" y="1571625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2EA7DB7-599B-49B1-AD4E-9FD2B6C72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527" y="2171700"/>
            <a:ext cx="3460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8D3574D-F719-487D-91E7-E352CA7F327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3006202" y="1460500"/>
            <a:ext cx="433387" cy="703262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89A10E66-1E43-48D1-87BC-FBCF5DF2337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490389" y="1677987"/>
            <a:ext cx="598488" cy="4937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40504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7" name="对象 2">
            <a:hlinkClick r:id="" action="ppaction://ole?verb=1"/>
            <a:extLst>
              <a:ext uri="{FF2B5EF4-FFF2-40B4-BE49-F238E27FC236}">
                <a16:creationId xmlns:a16="http://schemas.microsoft.com/office/drawing/2014/main" xmlns="" id="{907287FA-4D03-4445-8C94-CD540C62D9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29100" y="2497138"/>
          <a:ext cx="685800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76" r:id="rId3" imgW="914400" imgH="198720" progId="Equation.DSMT4">
                  <p:embed/>
                </p:oleObj>
              </mc:Choice>
              <mc:Fallback>
                <p:oleObj r:id="rId3" imgW="914400" imgH="19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497138"/>
                        <a:ext cx="685800" cy="14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0658" name="组合 8">
            <a:extLst>
              <a:ext uri="{FF2B5EF4-FFF2-40B4-BE49-F238E27FC236}">
                <a16:creationId xmlns:a16="http://schemas.microsoft.com/office/drawing/2014/main" xmlns="" id="{9815005E-BBBD-4D86-8F84-822398B4636E}"/>
              </a:ext>
            </a:extLst>
          </p:cNvPr>
          <p:cNvGrpSpPr>
            <a:grpSpLocks/>
          </p:cNvGrpSpPr>
          <p:nvPr/>
        </p:nvGrpSpPr>
        <p:grpSpPr bwMode="auto">
          <a:xfrm>
            <a:off x="694399" y="568320"/>
            <a:ext cx="8364093" cy="3785871"/>
            <a:chOff x="-1262" y="972"/>
            <a:chExt cx="17560" cy="7950"/>
          </a:xfrm>
        </p:grpSpPr>
        <p:sp>
          <p:nvSpPr>
            <p:cNvPr id="70659" name="文本框 1">
              <a:extLst>
                <a:ext uri="{FF2B5EF4-FFF2-40B4-BE49-F238E27FC236}">
                  <a16:creationId xmlns:a16="http://schemas.microsoft.com/office/drawing/2014/main" xmlns="" id="{9622E4BC-D59E-4418-AC49-3581713855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262" y="972"/>
              <a:ext cx="17560" cy="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1.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如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图，在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△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ABC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中，分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别以点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，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B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为圆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心，大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于    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AB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长为半径画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弧，两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弧分别交于点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D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，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E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，则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直线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DE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是（　　）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A．∠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A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的平分线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B．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AC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边的中线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C．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BC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边的高线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D．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AB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边的垂直平分线 </a:t>
              </a:r>
            </a:p>
            <a:p>
              <a:endPara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endParaRPr>
            </a:p>
          </p:txBody>
        </p:sp>
        <p:graphicFrame>
          <p:nvGraphicFramePr>
            <p:cNvPr id="70660" name="对象 3">
              <a:extLst>
                <a:ext uri="{FF2B5EF4-FFF2-40B4-BE49-F238E27FC236}">
                  <a16:creationId xmlns:a16="http://schemas.microsoft.com/office/drawing/2014/main" xmlns="" id="{3C5253BA-A3E7-4F70-A6FE-650467B58A6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46027876"/>
                </p:ext>
              </p:extLst>
            </p:nvPr>
          </p:nvGraphicFramePr>
          <p:xfrm>
            <a:off x="13236" y="972"/>
            <a:ext cx="800" cy="1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77" r:id="rId5" imgW="507960" imgH="880920" progId="Equation.DSMT4">
                    <p:embed/>
                  </p:oleObj>
                </mc:Choice>
                <mc:Fallback>
                  <p:oleObj r:id="rId5" imgW="507960" imgH="88092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236" y="972"/>
                          <a:ext cx="800" cy="13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0661" name="图片 6">
            <a:extLst>
              <a:ext uri="{FF2B5EF4-FFF2-40B4-BE49-F238E27FC236}">
                <a16:creationId xmlns:a16="http://schemas.microsoft.com/office/drawing/2014/main" xmlns="" id="{D33C00D3-492A-423B-9D28-D784938B1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3149" y="1672134"/>
            <a:ext cx="3039389" cy="30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A7B9A4C-4EDD-4464-A92F-74F90E1DF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2538" y="1210469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grpSp>
        <p:nvGrpSpPr>
          <p:cNvPr id="12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4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39047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J0144348">
            <a:extLst>
              <a:ext uri="{FF2B5EF4-FFF2-40B4-BE49-F238E27FC236}">
                <a16:creationId xmlns:a16="http://schemas.microsoft.com/office/drawing/2014/main" xmlns="" id="{1D319E19-9B75-408C-AB4E-FBF64F8EC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1362"/>
            <a:ext cx="9143999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4" name="Picture 3" descr="AG00459_">
            <a:extLst>
              <a:ext uri="{FF2B5EF4-FFF2-40B4-BE49-F238E27FC236}">
                <a16:creationId xmlns:a16="http://schemas.microsoft.com/office/drawing/2014/main" xmlns="" id="{DA3C343A-7700-40C2-BD76-CAD479AF7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71650" y="628650"/>
            <a:ext cx="85725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155" name="组合 82947">
            <a:extLst>
              <a:ext uri="{FF2B5EF4-FFF2-40B4-BE49-F238E27FC236}">
                <a16:creationId xmlns:a16="http://schemas.microsoft.com/office/drawing/2014/main" xmlns="" id="{06479070-6C31-4E76-92D1-91CD2023F4EE}"/>
              </a:ext>
            </a:extLst>
          </p:cNvPr>
          <p:cNvGrpSpPr>
            <a:grpSpLocks/>
          </p:cNvGrpSpPr>
          <p:nvPr/>
        </p:nvGrpSpPr>
        <p:grpSpPr bwMode="auto">
          <a:xfrm>
            <a:off x="7372350" y="3486150"/>
            <a:ext cx="400050" cy="742950"/>
            <a:chOff x="0" y="0"/>
            <a:chExt cx="336" cy="624"/>
          </a:xfrm>
        </p:grpSpPr>
        <p:pic>
          <p:nvPicPr>
            <p:cNvPr id="49156" name="Picture 5" descr="BD06008_">
              <a:extLst>
                <a:ext uri="{FF2B5EF4-FFF2-40B4-BE49-F238E27FC236}">
                  <a16:creationId xmlns:a16="http://schemas.microsoft.com/office/drawing/2014/main" xmlns="" id="{9DF8A698-3F87-42D5-B49C-998E4E8A40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6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57" name="Line 6">
              <a:extLst>
                <a:ext uri="{FF2B5EF4-FFF2-40B4-BE49-F238E27FC236}">
                  <a16:creationId xmlns:a16="http://schemas.microsoft.com/office/drawing/2014/main" xmlns="" id="{CE9B44FE-888D-4FB5-9566-DA934C1071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" y="288"/>
              <a:ext cx="0" cy="33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pic>
        <p:nvPicPr>
          <p:cNvPr id="82951" name="Picture 7" descr="J0079068">
            <a:extLst>
              <a:ext uri="{FF2B5EF4-FFF2-40B4-BE49-F238E27FC236}">
                <a16:creationId xmlns:a16="http://schemas.microsoft.com/office/drawing/2014/main" xmlns="" id="{88A48DAF-65D3-4261-8B65-3A2B4D6D8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3619500"/>
            <a:ext cx="6286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8" descr="AG00459_">
            <a:extLst>
              <a:ext uri="{FF2B5EF4-FFF2-40B4-BE49-F238E27FC236}">
                <a16:creationId xmlns:a16="http://schemas.microsoft.com/office/drawing/2014/main" xmlns="" id="{AFE94634-FF27-4F36-88FC-79D61FB30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72250" y="2343150"/>
            <a:ext cx="85725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0" name="Text Box 9">
            <a:extLst>
              <a:ext uri="{FF2B5EF4-FFF2-40B4-BE49-F238E27FC236}">
                <a16:creationId xmlns:a16="http://schemas.microsoft.com/office/drawing/2014/main" xmlns="" id="{529D4A2B-4597-49AA-A996-18989D863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685800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FF00"/>
                </a:solidFill>
                <a:latin typeface="+mn-lt"/>
              </a:rPr>
              <a:t>A</a:t>
            </a:r>
          </a:p>
        </p:txBody>
      </p:sp>
      <p:sp>
        <p:nvSpPr>
          <p:cNvPr id="49161" name="Text Box 10">
            <a:extLst>
              <a:ext uri="{FF2B5EF4-FFF2-40B4-BE49-F238E27FC236}">
                <a16:creationId xmlns:a16="http://schemas.microsoft.com/office/drawing/2014/main" xmlns="" id="{D99903F9-7543-46CD-B52F-455C6E037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2350" y="2628900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FF00"/>
                </a:solidFill>
                <a:latin typeface="+mn-lt"/>
              </a:rPr>
              <a:t>B</a:t>
            </a:r>
          </a:p>
        </p:txBody>
      </p:sp>
      <p:sp>
        <p:nvSpPr>
          <p:cNvPr id="49162" name="Text Box 11">
            <a:extLst>
              <a:ext uri="{FF2B5EF4-FFF2-40B4-BE49-F238E27FC236}">
                <a16:creationId xmlns:a16="http://schemas.microsoft.com/office/drawing/2014/main" xmlns="" id="{EDA59B6A-605B-434B-8E61-0DD05DF45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4229100"/>
            <a:ext cx="3497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L</a:t>
            </a:r>
          </a:p>
        </p:txBody>
      </p:sp>
      <p:sp>
        <p:nvSpPr>
          <p:cNvPr id="82956" name="Rectangle 12">
            <a:extLst>
              <a:ext uri="{FF2B5EF4-FFF2-40B4-BE49-F238E27FC236}">
                <a16:creationId xmlns:a16="http://schemas.microsoft.com/office/drawing/2014/main" xmlns="" id="{66E0DD25-2DB1-4F07-A32A-CF73C15FC4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19450" y="268543"/>
            <a:ext cx="2514600" cy="457200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sz="2800" b="1" noProof="1">
                <a:solidFill>
                  <a:srgbClr val="FF0000"/>
                </a:solidFill>
                <a:latin typeface="+mn-lt"/>
                <a:ea typeface="黑体" pitchFamily="49" charset="-122"/>
              </a:rPr>
              <a:t>实际问题</a:t>
            </a:r>
            <a:r>
              <a:rPr lang="en-US" altLang="zh-CN" sz="2800" b="1" noProof="1">
                <a:solidFill>
                  <a:srgbClr val="FF0000"/>
                </a:solidFill>
                <a:latin typeface="+mn-lt"/>
                <a:ea typeface="黑体" pitchFamily="49" charset="-122"/>
              </a:rPr>
              <a:t>2</a:t>
            </a:r>
          </a:p>
        </p:txBody>
      </p:sp>
      <p:sp>
        <p:nvSpPr>
          <p:cNvPr id="49165" name="Rectangle 14">
            <a:extLst>
              <a:ext uri="{FF2B5EF4-FFF2-40B4-BE49-F238E27FC236}">
                <a16:creationId xmlns:a16="http://schemas.microsoft.com/office/drawing/2014/main" xmlns="" id="{BD65D646-2EB4-4178-8961-E4F54B581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1681163"/>
            <a:ext cx="62674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     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itchFamily="49" charset="-122"/>
              </a:rPr>
              <a:t>在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成渝高速公路</a:t>
            </a:r>
            <a:r>
              <a:rPr lang="en-US" altLang="zh-CN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的同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itchFamily="49" charset="-122"/>
              </a:rPr>
              <a:t>侧，有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两个化工厂</a:t>
            </a:r>
            <a:r>
              <a:rPr lang="en-US" altLang="zh-CN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、</a:t>
            </a:r>
            <a:r>
              <a:rPr lang="en-US" altLang="zh-CN" sz="2400" b="1" dirty="0" smtClean="0">
                <a:solidFill>
                  <a:srgbClr val="00FF00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itchFamily="49" charset="-122"/>
              </a:rPr>
              <a:t>，为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了便于两厂的工人看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itchFamily="49" charset="-122"/>
              </a:rPr>
              <a:t>病，市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政府计划在公路边上修建一所医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itchFamily="49" charset="-122"/>
              </a:rPr>
              <a:t>院，使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得两个工厂的工人都没意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itchFamily="49" charset="-122"/>
              </a:rPr>
              <a:t>见，问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itchFamily="49" charset="-122"/>
              </a:rPr>
              <a:t>医院的院址应选在何处？</a:t>
            </a:r>
          </a:p>
        </p:txBody>
      </p:sp>
      <p:pic>
        <p:nvPicPr>
          <p:cNvPr id="49166" name="Picture 15" descr="交通1">
            <a:extLst>
              <a:ext uri="{FF2B5EF4-FFF2-40B4-BE49-F238E27FC236}">
                <a16:creationId xmlns:a16="http://schemas.microsoft.com/office/drawing/2014/main" xmlns="" id="{4E649361-B8AE-471F-BCC8-DAA0DE360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714750"/>
            <a:ext cx="51435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7" name="Rectangle 16">
            <a:extLst>
              <a:ext uri="{FF2B5EF4-FFF2-40B4-BE49-F238E27FC236}">
                <a16:creationId xmlns:a16="http://schemas.microsoft.com/office/drawing/2014/main" xmlns="" id="{554BE1AA-9048-40B6-9558-799CC80D1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86250"/>
            <a:ext cx="9144000" cy="5492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+mn-lt"/>
                <a:ea typeface="楷体" pitchFamily="49" charset="-122"/>
              </a:rPr>
              <a:t>成    渝   高  速  公  路</a:t>
            </a:r>
          </a:p>
        </p:txBody>
      </p:sp>
      <p:grpSp>
        <p:nvGrpSpPr>
          <p:cNvPr id="82961" name="组合 82960">
            <a:extLst>
              <a:ext uri="{FF2B5EF4-FFF2-40B4-BE49-F238E27FC236}">
                <a16:creationId xmlns:a16="http://schemas.microsoft.com/office/drawing/2014/main" xmlns="" id="{73FCB70B-BC53-4258-BBCA-2AE973D28AA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43050" y="4572000"/>
            <a:ext cx="1143000" cy="285750"/>
            <a:chOff x="0" y="0"/>
            <a:chExt cx="960" cy="240"/>
          </a:xfrm>
        </p:grpSpPr>
        <p:pic>
          <p:nvPicPr>
            <p:cNvPr id="49169" name="Picture 18" descr="J0079084">
              <a:extLst>
                <a:ext uri="{FF2B5EF4-FFF2-40B4-BE49-F238E27FC236}">
                  <a16:creationId xmlns:a16="http://schemas.microsoft.com/office/drawing/2014/main" xmlns="" id="{A2749C2B-5D75-4BED-B074-28105E0934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0"/>
              <a:ext cx="38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70" name="Picture 19" descr="J0079085">
              <a:extLst>
                <a:ext uri="{FF2B5EF4-FFF2-40B4-BE49-F238E27FC236}">
                  <a16:creationId xmlns:a16="http://schemas.microsoft.com/office/drawing/2014/main" xmlns="" id="{8FC78BBB-92F4-4AD0-835C-1204C91E42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4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2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100">
            <a:extLst>
              <a:ext uri="{FF2B5EF4-FFF2-40B4-BE49-F238E27FC236}">
                <a16:creationId xmlns:a16="http://schemas.microsoft.com/office/drawing/2014/main" xmlns="" id="{080F065A-1512-4F17-87B2-8B374FC1E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452" y="1085850"/>
            <a:ext cx="816189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  <a:sym typeface="宋体" panose="02010600030101010101" pitchFamily="2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图，某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地有两所大学和两条交叉的公路．图中点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表示大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学，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OA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OB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表示公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路，现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计划修建一座物资仓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库，希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望仓库到两所大学的距离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相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两条公路的距离也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相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能确定出仓库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应该建在什么位置吗？请在图中画出你的设计．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尺规作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图，不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写作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法，保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留作图痕迹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</p:txBody>
      </p:sp>
      <p:grpSp>
        <p:nvGrpSpPr>
          <p:cNvPr id="71682" name="组合 8">
            <a:extLst>
              <a:ext uri="{FF2B5EF4-FFF2-40B4-BE49-F238E27FC236}">
                <a16:creationId xmlns:a16="http://schemas.microsoft.com/office/drawing/2014/main" xmlns="" id="{1CDC0FF7-AEBD-40FB-AAC7-170B1C5389EC}"/>
              </a:ext>
            </a:extLst>
          </p:cNvPr>
          <p:cNvGrpSpPr>
            <a:grpSpLocks/>
          </p:cNvGrpSpPr>
          <p:nvPr/>
        </p:nvGrpSpPr>
        <p:grpSpPr bwMode="auto">
          <a:xfrm>
            <a:off x="3121025" y="3324225"/>
            <a:ext cx="2532063" cy="1695450"/>
            <a:chOff x="7479" y="6860"/>
            <a:chExt cx="5317" cy="3560"/>
          </a:xfrm>
        </p:grpSpPr>
        <p:cxnSp>
          <p:nvCxnSpPr>
            <p:cNvPr id="71683" name="直接连接符 3">
              <a:extLst>
                <a:ext uri="{FF2B5EF4-FFF2-40B4-BE49-F238E27FC236}">
                  <a16:creationId xmlns:a16="http://schemas.microsoft.com/office/drawing/2014/main" xmlns="" id="{8854763B-582D-4E6F-8397-31F81B6C4C7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96" y="7668"/>
              <a:ext cx="4704" cy="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4" name="直接连接符 4">
              <a:extLst>
                <a:ext uri="{FF2B5EF4-FFF2-40B4-BE49-F238E27FC236}">
                  <a16:creationId xmlns:a16="http://schemas.microsoft.com/office/drawing/2014/main" xmlns="" id="{C4C38CC3-212D-43E0-8831-C1AA3C0042C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788" y="7396"/>
              <a:ext cx="3602" cy="24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685" name="文本框 5">
              <a:extLst>
                <a:ext uri="{FF2B5EF4-FFF2-40B4-BE49-F238E27FC236}">
                  <a16:creationId xmlns:a16="http://schemas.microsoft.com/office/drawing/2014/main" xmlns="" id="{8BE3D417-9906-4423-820B-452CF43DCD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8" y="7776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O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686" name="椭圆 6">
              <a:extLst>
                <a:ext uri="{FF2B5EF4-FFF2-40B4-BE49-F238E27FC236}">
                  <a16:creationId xmlns:a16="http://schemas.microsoft.com/office/drawing/2014/main" xmlns="" id="{1E019B42-18E9-4DF9-87E3-95687A5D4F8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121" y="7626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1687" name="椭圆 7">
              <a:extLst>
                <a:ext uri="{FF2B5EF4-FFF2-40B4-BE49-F238E27FC236}">
                  <a16:creationId xmlns:a16="http://schemas.microsoft.com/office/drawing/2014/main" xmlns="" id="{1E991222-C826-4622-BF4D-2D51360D453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1107" y="8124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1688" name="文本框 9">
              <a:extLst>
                <a:ext uri="{FF2B5EF4-FFF2-40B4-BE49-F238E27FC236}">
                  <a16:creationId xmlns:a16="http://schemas.microsoft.com/office/drawing/2014/main" xmlns="" id="{267037A0-AA8A-4776-8DD2-F5D7962248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86" y="8153"/>
              <a:ext cx="75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71689" name="文本框 10">
              <a:extLst>
                <a:ext uri="{FF2B5EF4-FFF2-40B4-BE49-F238E27FC236}">
                  <a16:creationId xmlns:a16="http://schemas.microsoft.com/office/drawing/2014/main" xmlns="" id="{0A83E119-235C-4373-B2E3-3F3CFFFE6C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37" y="6860"/>
              <a:ext cx="850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M</a:t>
              </a:r>
            </a:p>
          </p:txBody>
        </p:sp>
        <p:sp>
          <p:nvSpPr>
            <p:cNvPr id="71690" name="文本框 11">
              <a:extLst>
                <a:ext uri="{FF2B5EF4-FFF2-40B4-BE49-F238E27FC236}">
                  <a16:creationId xmlns:a16="http://schemas.microsoft.com/office/drawing/2014/main" xmlns="" id="{C6EA7F4A-D899-4BC0-ABD0-49447577FA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9" y="7308"/>
              <a:ext cx="726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1691" name="文本框 12">
              <a:extLst>
                <a:ext uri="{FF2B5EF4-FFF2-40B4-BE49-F238E27FC236}">
                  <a16:creationId xmlns:a16="http://schemas.microsoft.com/office/drawing/2014/main" xmlns="" id="{8A4FF965-CED1-456C-9B23-8243717208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96" y="9551"/>
              <a:ext cx="726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</p:grpSp>
      <p:sp>
        <p:nvSpPr>
          <p:cNvPr id="71704" name="文本框 10">
            <a:extLst>
              <a:ext uri="{FF2B5EF4-FFF2-40B4-BE49-F238E27FC236}">
                <a16:creationId xmlns:a16="http://schemas.microsoft.com/office/drawing/2014/main" xmlns="" id="{EA89D980-10F5-4A4E-AE76-8E465B5D6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141" y="611187"/>
            <a:ext cx="5062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用作图解决实际问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6"/>
          <p:cNvGrpSpPr>
            <a:grpSpLocks/>
          </p:cNvGrpSpPr>
          <p:nvPr/>
        </p:nvGrpSpPr>
        <p:grpSpPr bwMode="auto">
          <a:xfrm>
            <a:off x="667777" y="579122"/>
            <a:ext cx="2274656" cy="492440"/>
            <a:chOff x="402069" y="545931"/>
            <a:chExt cx="2273908" cy="492762"/>
          </a:xfrm>
        </p:grpSpPr>
        <p:grpSp>
          <p:nvGrpSpPr>
            <p:cNvPr id="27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8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2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591546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8">
            <a:extLst>
              <a:ext uri="{FF2B5EF4-FFF2-40B4-BE49-F238E27FC236}">
                <a16:creationId xmlns:a16="http://schemas.microsoft.com/office/drawing/2014/main" xmlns="" id="{B01C4526-1626-400E-B772-CB168F9B57DC}"/>
              </a:ext>
            </a:extLst>
          </p:cNvPr>
          <p:cNvGrpSpPr>
            <a:grpSpLocks/>
          </p:cNvGrpSpPr>
          <p:nvPr/>
        </p:nvGrpSpPr>
        <p:grpSpPr bwMode="auto">
          <a:xfrm>
            <a:off x="2960688" y="992188"/>
            <a:ext cx="2530475" cy="1698467"/>
            <a:chOff x="7479" y="6860"/>
            <a:chExt cx="5317" cy="3563"/>
          </a:xfrm>
        </p:grpSpPr>
        <p:cxnSp>
          <p:nvCxnSpPr>
            <p:cNvPr id="72706" name="直接连接符 3">
              <a:extLst>
                <a:ext uri="{FF2B5EF4-FFF2-40B4-BE49-F238E27FC236}">
                  <a16:creationId xmlns:a16="http://schemas.microsoft.com/office/drawing/2014/main" xmlns="" id="{0729F148-C1D0-478F-98BE-C11E565954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96" y="7668"/>
              <a:ext cx="4704" cy="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7" name="直接连接符 4">
              <a:extLst>
                <a:ext uri="{FF2B5EF4-FFF2-40B4-BE49-F238E27FC236}">
                  <a16:creationId xmlns:a16="http://schemas.microsoft.com/office/drawing/2014/main" xmlns="" id="{C46DA1FD-4E9C-4204-BFF9-02E2A5608E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788" y="7396"/>
              <a:ext cx="3602" cy="24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708" name="文本框 5">
              <a:extLst>
                <a:ext uri="{FF2B5EF4-FFF2-40B4-BE49-F238E27FC236}">
                  <a16:creationId xmlns:a16="http://schemas.microsoft.com/office/drawing/2014/main" xmlns="" id="{38D48325-12D1-42AA-BD46-5AF55BB237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8" y="7776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O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72709" name="椭圆 6">
              <a:extLst>
                <a:ext uri="{FF2B5EF4-FFF2-40B4-BE49-F238E27FC236}">
                  <a16:creationId xmlns:a16="http://schemas.microsoft.com/office/drawing/2014/main" xmlns="" id="{C83B1B36-E9C8-4257-A0CD-1774690C2E3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121" y="7626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2710" name="椭圆 7">
              <a:extLst>
                <a:ext uri="{FF2B5EF4-FFF2-40B4-BE49-F238E27FC236}">
                  <a16:creationId xmlns:a16="http://schemas.microsoft.com/office/drawing/2014/main" xmlns="" id="{40D2C43F-FCAA-4AB6-8057-71C8DAADE74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1107" y="8124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2711" name="文本框 9">
              <a:extLst>
                <a:ext uri="{FF2B5EF4-FFF2-40B4-BE49-F238E27FC236}">
                  <a16:creationId xmlns:a16="http://schemas.microsoft.com/office/drawing/2014/main" xmlns="" id="{17A71BCC-80A0-44EC-8E41-CE32FCCFFE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07" y="8162"/>
              <a:ext cx="79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72712" name="文本框 10">
              <a:extLst>
                <a:ext uri="{FF2B5EF4-FFF2-40B4-BE49-F238E27FC236}">
                  <a16:creationId xmlns:a16="http://schemas.microsoft.com/office/drawing/2014/main" xmlns="" id="{46F7862D-5072-4181-95C3-CC58344A87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37" y="6860"/>
              <a:ext cx="89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M</a:t>
              </a:r>
            </a:p>
          </p:txBody>
        </p:sp>
        <p:sp>
          <p:nvSpPr>
            <p:cNvPr id="72713" name="文本框 11">
              <a:extLst>
                <a:ext uri="{FF2B5EF4-FFF2-40B4-BE49-F238E27FC236}">
                  <a16:creationId xmlns:a16="http://schemas.microsoft.com/office/drawing/2014/main" xmlns="" id="{9271EA4E-E997-4B34-A0B8-31452084C2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9" y="7308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2714" name="文本框 12">
              <a:extLst>
                <a:ext uri="{FF2B5EF4-FFF2-40B4-BE49-F238E27FC236}">
                  <a16:creationId xmlns:a16="http://schemas.microsoft.com/office/drawing/2014/main" xmlns="" id="{625FD3B5-73ED-486A-A910-4EB045C12A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96" y="9551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B</a:t>
              </a:r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B2F45805-340E-4F88-835C-00B6C173C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8" y="2763838"/>
            <a:ext cx="7808912" cy="1754326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方法总结：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到角两边距离相等的点在角的平分线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上，到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两点距离相等的点在两点连线的垂直平分线上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两线的交点即为所求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72716" name="文本框 99">
            <a:extLst>
              <a:ext uri="{FF2B5EF4-FFF2-40B4-BE49-F238E27FC236}">
                <a16:creationId xmlns:a16="http://schemas.microsoft.com/office/drawing/2014/main" xmlns="" id="{F4612BBD-484B-476D-865B-EF67C96FF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467" y="474663"/>
            <a:ext cx="193768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如图所示：</a:t>
            </a: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xmlns="" id="{1DA81ACE-7B48-4BE4-9177-5859C7187EA4}"/>
              </a:ext>
            </a:extLst>
          </p:cNvPr>
          <p:cNvSpPr>
            <a:spLocks noChangeArrowheads="1"/>
          </p:cNvSpPr>
          <p:nvPr/>
        </p:nvSpPr>
        <p:spPr bwMode="auto">
          <a:xfrm rot="9480000">
            <a:off x="4808538" y="998538"/>
            <a:ext cx="1081087" cy="539750"/>
          </a:xfrm>
          <a:custGeom>
            <a:avLst/>
            <a:gdLst>
              <a:gd name="T0" fmla="*/ 1283157 w 1440180"/>
              <a:gd name="T1" fmla="*/ 135609 h 720090"/>
              <a:gd name="T2" fmla="*/ 1440179 w 1440180"/>
              <a:gd name="T3" fmla="*/ 360044 h 720090"/>
              <a:gd name="T4" fmla="*/ 1279216 w 1440180"/>
              <a:gd name="T5" fmla="*/ 586947 h 720090"/>
              <a:gd name="T6" fmla="*/ 720090 w 1440180"/>
              <a:gd name="T7" fmla="*/ 360045 h 720090"/>
              <a:gd name="T8" fmla="*/ 1283157 w 1440180"/>
              <a:gd name="T9" fmla="*/ 135609 h 720090"/>
              <a:gd name="T10" fmla="*/ 1440179 w 1440180"/>
              <a:gd name="T11" fmla="*/ 360044 h 720090"/>
              <a:gd name="T12" fmla="*/ 1279216 w 1440180"/>
              <a:gd name="T13" fmla="*/ 586947 h 720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0180" h="720090" stroke="0">
                <a:moveTo>
                  <a:pt x="1283157" y="135609"/>
                </a:moveTo>
                <a:cubicBezTo>
                  <a:pt x="1381440" y="197149"/>
                  <a:pt x="1440179" y="275167"/>
                  <a:pt x="1440179" y="360044"/>
                </a:cubicBezTo>
                <a:cubicBezTo>
                  <a:pt x="1440179" y="446057"/>
                  <a:pt x="1379857" y="525025"/>
                  <a:pt x="1279216" y="586947"/>
                </a:cubicBezTo>
                <a:lnTo>
                  <a:pt x="720090" y="360045"/>
                </a:lnTo>
                <a:close/>
              </a:path>
              <a:path w="1440180" h="720090" fill="none">
                <a:moveTo>
                  <a:pt x="1283157" y="135609"/>
                </a:moveTo>
                <a:cubicBezTo>
                  <a:pt x="1381440" y="197149"/>
                  <a:pt x="1440179" y="275167"/>
                  <a:pt x="1440179" y="360044"/>
                </a:cubicBezTo>
                <a:cubicBezTo>
                  <a:pt x="1440179" y="446057"/>
                  <a:pt x="1379857" y="525025"/>
                  <a:pt x="1279216" y="586947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BB885F36-4B10-49C9-847C-DEAC5DF6A71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230563" y="1392238"/>
            <a:ext cx="1827212" cy="60642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3F84754C-0166-49BD-B424-4E295DF6782C}"/>
              </a:ext>
            </a:extLst>
          </p:cNvPr>
          <p:cNvSpPr>
            <a:spLocks noChangeArrowheads="1"/>
          </p:cNvSpPr>
          <p:nvPr/>
        </p:nvSpPr>
        <p:spPr bwMode="auto">
          <a:xfrm rot="-6060000">
            <a:off x="3501232" y="1786731"/>
            <a:ext cx="488950" cy="379413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50767E0F-A5AF-4D2D-9FB0-FFD5D24661B8}"/>
              </a:ext>
            </a:extLst>
          </p:cNvPr>
          <p:cNvSpPr>
            <a:spLocks noChangeArrowheads="1"/>
          </p:cNvSpPr>
          <p:nvPr/>
        </p:nvSpPr>
        <p:spPr bwMode="auto">
          <a:xfrm rot="9660000">
            <a:off x="3413125" y="1519238"/>
            <a:ext cx="487363" cy="379412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34D0B4DA-84C8-4C0C-821F-2AA3EC994389}"/>
              </a:ext>
            </a:extLst>
          </p:cNvPr>
          <p:cNvSpPr>
            <a:spLocks noChangeArrowheads="1"/>
          </p:cNvSpPr>
          <p:nvPr/>
        </p:nvSpPr>
        <p:spPr bwMode="auto">
          <a:xfrm rot="-8400000">
            <a:off x="4240213" y="1589088"/>
            <a:ext cx="485775" cy="376237"/>
          </a:xfrm>
          <a:custGeom>
            <a:avLst/>
            <a:gdLst>
              <a:gd name="T0" fmla="*/ 324167 w 648335"/>
              <a:gd name="T1" fmla="*/ 0 h 504190"/>
              <a:gd name="T2" fmla="*/ 647076 w 648335"/>
              <a:gd name="T3" fmla="*/ 229732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7076 w 648335"/>
              <a:gd name="T9" fmla="*/ 229732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xmlns="" id="{140693CA-45DC-415C-97D1-701B99F8EAFA}"/>
              </a:ext>
            </a:extLst>
          </p:cNvPr>
          <p:cNvSpPr>
            <a:spLocks noChangeArrowheads="1"/>
          </p:cNvSpPr>
          <p:nvPr/>
        </p:nvSpPr>
        <p:spPr bwMode="auto">
          <a:xfrm rot="8220000">
            <a:off x="4100513" y="1398588"/>
            <a:ext cx="487362" cy="379412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xmlns="" id="{D958638D-2447-4B80-ACFE-7BD2C856E787}"/>
              </a:ext>
            </a:extLst>
          </p:cNvPr>
          <p:cNvSpPr>
            <a:spLocks noChangeArrowheads="1"/>
          </p:cNvSpPr>
          <p:nvPr/>
        </p:nvSpPr>
        <p:spPr bwMode="auto">
          <a:xfrm rot="-2700000">
            <a:off x="4471988" y="1119188"/>
            <a:ext cx="485775" cy="377825"/>
          </a:xfrm>
          <a:custGeom>
            <a:avLst/>
            <a:gdLst>
              <a:gd name="T0" fmla="*/ 324167 w 648335"/>
              <a:gd name="T1" fmla="*/ 0 h 504190"/>
              <a:gd name="T2" fmla="*/ 647076 w 648335"/>
              <a:gd name="T3" fmla="*/ 229732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7076 w 648335"/>
              <a:gd name="T9" fmla="*/ 229732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82010D73-F440-44A5-837D-48E96C02C631}"/>
              </a:ext>
            </a:extLst>
          </p:cNvPr>
          <p:cNvSpPr>
            <a:spLocks noChangeArrowheads="1"/>
          </p:cNvSpPr>
          <p:nvPr/>
        </p:nvSpPr>
        <p:spPr bwMode="auto">
          <a:xfrm rot="2820000">
            <a:off x="4338638" y="915988"/>
            <a:ext cx="485775" cy="377825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B160F03-72E9-4E7A-AB5C-70F0455E6274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4278313" y="1401763"/>
            <a:ext cx="455612" cy="21907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36F4C365-97A3-467D-B439-9DEE711467E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248150" y="927100"/>
            <a:ext cx="647700" cy="9191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7">
            <a:extLst>
              <a:ext uri="{FF2B5EF4-FFF2-40B4-BE49-F238E27FC236}">
                <a16:creationId xmlns:a16="http://schemas.microsoft.com/office/drawing/2014/main" xmlns="" id="{19F4621E-B4D4-470E-A83D-AE7AD60A3034}"/>
              </a:ext>
            </a:extLst>
          </p:cNvPr>
          <p:cNvGrpSpPr>
            <a:grpSpLocks/>
          </p:cNvGrpSpPr>
          <p:nvPr/>
        </p:nvGrpSpPr>
        <p:grpSpPr bwMode="auto">
          <a:xfrm>
            <a:off x="4070350" y="1352550"/>
            <a:ext cx="388938" cy="414338"/>
            <a:chOff x="1826144" y="3069930"/>
            <a:chExt cx="519783" cy="553562"/>
          </a:xfrm>
        </p:grpSpPr>
        <p:sp>
          <p:nvSpPr>
            <p:cNvPr id="72728" name="椭圆 17">
              <a:extLst>
                <a:ext uri="{FF2B5EF4-FFF2-40B4-BE49-F238E27FC236}">
                  <a16:creationId xmlns:a16="http://schemas.microsoft.com/office/drawing/2014/main" xmlns="" id="{DCE74397-956F-436D-87D9-A08A8616D4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7891" y="3356708"/>
              <a:ext cx="108036" cy="10816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2729" name="矩形 18">
              <a:extLst>
                <a:ext uri="{FF2B5EF4-FFF2-40B4-BE49-F238E27FC236}">
                  <a16:creationId xmlns:a16="http://schemas.microsoft.com/office/drawing/2014/main" xmlns="" id="{CF214399-90A7-46B4-BAC8-4B3E1C636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6144" y="3069930"/>
              <a:ext cx="462030" cy="553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P</a:t>
              </a:r>
            </a:p>
          </p:txBody>
        </p:sp>
      </p:grpSp>
      <p:grpSp>
        <p:nvGrpSpPr>
          <p:cNvPr id="31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32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33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3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9600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E:\罗梦\人八数上\人八数导学案\LL15.tif">
            <a:extLst>
              <a:ext uri="{FF2B5EF4-FFF2-40B4-BE49-F238E27FC236}">
                <a16:creationId xmlns:a16="http://schemas.microsoft.com/office/drawing/2014/main" xmlns="" id="{B15383D0-0EE7-4E5B-B5C6-9996A9A17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97F1"/>
              </a:clrFrom>
              <a:clrTo>
                <a:srgbClr val="0097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39975"/>
            <a:ext cx="2143125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E:\罗梦\人八数上\人八数导学案\LL15.tif">
            <a:extLst>
              <a:ext uri="{FF2B5EF4-FFF2-40B4-BE49-F238E27FC236}">
                <a16:creationId xmlns:a16="http://schemas.microsoft.com/office/drawing/2014/main" xmlns="" id="{387F9BAA-2517-4674-9844-7493C0666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39975"/>
            <a:ext cx="2143125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1750943-F09E-4958-A63D-95FEE8E6B10E}"/>
              </a:ext>
            </a:extLst>
          </p:cNvPr>
          <p:cNvSpPr/>
          <p:nvPr/>
        </p:nvSpPr>
        <p:spPr>
          <a:xfrm>
            <a:off x="676275" y="557213"/>
            <a:ext cx="82772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电信部门要修建一座电视信号发射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塔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按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照设计要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发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射塔到两个城镇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的距离必须相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到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两条高速公路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m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n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的距离也必须相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发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射塔应修建在什么位置？在图上标出它的位置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C305284-6F56-4E5E-8382-7DB09DCA75EA}"/>
              </a:ext>
            </a:extLst>
          </p:cNvPr>
          <p:cNvSpPr/>
          <p:nvPr/>
        </p:nvSpPr>
        <p:spPr>
          <a:xfrm>
            <a:off x="470689" y="2521743"/>
            <a:ext cx="4972050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如图所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示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两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条高速公路相交的角的角平分线和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的垂直平分线的交点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lang="en-US" altLang="zh-CN" sz="2400" b="1" i="1" baseline="-25000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lang="en-US" altLang="zh-CN" sz="2400" b="1" i="1" baseline="-25000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点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</a:p>
        </p:txBody>
      </p:sp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2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9228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文本框 6151">
            <a:extLst>
              <a:ext uri="{FF2B5EF4-FFF2-40B4-BE49-F238E27FC236}">
                <a16:creationId xmlns:a16="http://schemas.microsoft.com/office/drawing/2014/main" xmlns="" id="{5DEF38B4-EDFD-4259-BCE5-3ECE9811F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6532" y="500980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作轴对称图形的对称轴</a:t>
            </a:r>
          </a:p>
        </p:txBody>
      </p:sp>
      <p:pic>
        <p:nvPicPr>
          <p:cNvPr id="74756" name="Picture 12" descr="wuxing">
            <a:extLst>
              <a:ext uri="{FF2B5EF4-FFF2-40B4-BE49-F238E27FC236}">
                <a16:creationId xmlns:a16="http://schemas.microsoft.com/office/drawing/2014/main" xmlns="" id="{788241FD-F0EF-4DAE-8DE8-F3CC2DF1F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DF0"/>
              </a:clrFrom>
              <a:clrTo>
                <a:srgbClr val="EFED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38" y="1703388"/>
            <a:ext cx="2828925" cy="2874962"/>
          </a:xfrm>
          <a:prstGeom prst="rect">
            <a:avLst/>
          </a:prstGeom>
          <a:solidFill>
            <a:srgbClr val="D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13">
            <a:extLst>
              <a:ext uri="{FF2B5EF4-FFF2-40B4-BE49-F238E27FC236}">
                <a16:creationId xmlns:a16="http://schemas.microsoft.com/office/drawing/2014/main" xmlns="" id="{89E117B8-0BEE-44E9-B39C-C051A7A6DD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42150" y="1801813"/>
            <a:ext cx="7938" cy="2676525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74758" name="Text Box 15">
            <a:extLst>
              <a:ext uri="{FF2B5EF4-FFF2-40B4-BE49-F238E27FC236}">
                <a16:creationId xmlns:a16="http://schemas.microsoft.com/office/drawing/2014/main" xmlns="" id="{9C252162-47B3-425B-ADE3-2EB1F86BD3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554" y="1082322"/>
            <a:ext cx="782442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下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图中的五角星有几条对称轴？如何作出这些对称轴呢？ </a:t>
            </a:r>
          </a:p>
        </p:txBody>
      </p:sp>
      <p:sp>
        <p:nvSpPr>
          <p:cNvPr id="5" name="Text Box 16">
            <a:extLst>
              <a:ext uri="{FF2B5EF4-FFF2-40B4-BE49-F238E27FC236}">
                <a16:creationId xmlns:a16="http://schemas.microsoft.com/office/drawing/2014/main" xmlns="" id="{AF9BD27C-FB6C-487F-9DAE-16E0B7B4E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5938" y="2573338"/>
            <a:ext cx="517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6" name="Text Box 17">
            <a:extLst>
              <a:ext uri="{FF2B5EF4-FFF2-40B4-BE49-F238E27FC236}">
                <a16:creationId xmlns:a16="http://schemas.microsoft.com/office/drawing/2014/main" xmlns="" id="{6C4E1A09-0259-4E8C-85BD-CBFA6A39C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6413" y="2540000"/>
            <a:ext cx="460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8">
            <a:extLst>
              <a:ext uri="{FF2B5EF4-FFF2-40B4-BE49-F238E27FC236}">
                <a16:creationId xmlns:a16="http://schemas.microsoft.com/office/drawing/2014/main" xmlns="" id="{F67CE293-3B9D-4459-BA91-F6348E82B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404" y="1665288"/>
            <a:ext cx="512842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作法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</a:rPr>
              <a:t>：</a:t>
            </a:r>
            <a:endParaRPr lang="en-US" altLang="zh-CN" sz="2100" b="1" dirty="0" smtClean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1</a:t>
            </a:r>
            <a:r>
              <a:rPr lang="zh-CN" altLang="en-US" sz="2100" b="1" dirty="0">
                <a:latin typeface="+mn-lt"/>
              </a:rPr>
              <a:t>）找出五角星的一对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对称点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100" b="1" dirty="0" smtClean="0">
                <a:latin typeface="+mn-lt"/>
              </a:rPr>
              <a:t>，连</a:t>
            </a:r>
            <a:r>
              <a:rPr lang="zh-CN" altLang="en-US" sz="2100" b="1" dirty="0">
                <a:latin typeface="+mn-lt"/>
              </a:rPr>
              <a:t>接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．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2</a:t>
            </a:r>
            <a:r>
              <a:rPr lang="zh-CN" altLang="en-US" sz="2100" b="1" dirty="0">
                <a:latin typeface="+mn-lt"/>
              </a:rPr>
              <a:t>）作出线段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垂直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平分线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>
                <a:latin typeface="+mn-lt"/>
              </a:rPr>
              <a:t>．则</a:t>
            </a:r>
            <a:r>
              <a:rPr lang="en-US" altLang="zh-CN" sz="2100" b="1" i="1" dirty="0">
                <a:latin typeface="+mn-lt"/>
              </a:rPr>
              <a:t>l</a:t>
            </a:r>
            <a:r>
              <a:rPr lang="zh-CN" altLang="en-US" sz="2100" b="1" dirty="0">
                <a:latin typeface="+mn-lt"/>
              </a:rPr>
              <a:t>就是这个五角星的一条对称轴． </a:t>
            </a:r>
          </a:p>
        </p:txBody>
      </p:sp>
      <p:sp>
        <p:nvSpPr>
          <p:cNvPr id="8" name="Text Box 19">
            <a:extLst>
              <a:ext uri="{FF2B5EF4-FFF2-40B4-BE49-F238E27FC236}">
                <a16:creationId xmlns:a16="http://schemas.microsoft.com/office/drawing/2014/main" xmlns="" id="{7A932522-AE00-44EB-BB2B-F3A60D141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0088" y="1801813"/>
            <a:ext cx="285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l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20">
            <a:extLst>
              <a:ext uri="{FF2B5EF4-FFF2-40B4-BE49-F238E27FC236}">
                <a16:creationId xmlns:a16="http://schemas.microsoft.com/office/drawing/2014/main" xmlns="" id="{06C7A043-D450-451A-811D-214BAC952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" y="3706139"/>
            <a:ext cx="502285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100" b="1" dirty="0" smtClean="0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同样的方</a:t>
            </a:r>
            <a:r>
              <a:rPr lang="zh-CN" altLang="en-US" sz="2100" b="1" dirty="0" smtClean="0">
                <a:latin typeface="楷体" pitchFamily="49" charset="-122"/>
                <a:ea typeface="楷体" pitchFamily="49" charset="-122"/>
              </a:rPr>
              <a:t>法，可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以找出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五条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对称</a:t>
            </a:r>
            <a:r>
              <a:rPr lang="zh-CN" altLang="en-US" sz="2100" b="1" dirty="0" smtClean="0">
                <a:latin typeface="楷体" pitchFamily="49" charset="-122"/>
                <a:ea typeface="楷体" pitchFamily="49" charset="-122"/>
              </a:rPr>
              <a:t>轴，所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以五角星有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五条对称轴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． </a:t>
            </a:r>
          </a:p>
        </p:txBody>
      </p:sp>
      <p:grpSp>
        <p:nvGrpSpPr>
          <p:cNvPr id="20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4"/>
          <p:cNvGrpSpPr>
            <a:grpSpLocks/>
          </p:cNvGrpSpPr>
          <p:nvPr/>
        </p:nvGrpSpPr>
        <p:grpSpPr bwMode="auto">
          <a:xfrm>
            <a:off x="2342356" y="534462"/>
            <a:ext cx="1685925" cy="410275"/>
            <a:chOff x="3485" y="1168"/>
            <a:chExt cx="2654" cy="647"/>
          </a:xfrm>
        </p:grpSpPr>
        <p:sp>
          <p:nvSpPr>
            <p:cNvPr id="27" name="圆角矩形 26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13615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2" name="剪去同侧角的矩形 1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3" name="矩形 2"/>
          <p:cNvSpPr/>
          <p:nvPr/>
        </p:nvSpPr>
        <p:spPr>
          <a:xfrm>
            <a:off x="926961" y="1694586"/>
            <a:ext cx="7537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方法总结：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</a:rPr>
              <a:t>对于轴对称图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</a:rPr>
              <a:t>形，只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</a:rPr>
              <a:t>要找到任意一组对称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</a:rPr>
              <a:t>点，作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</a:rPr>
              <a:t>出对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sym typeface="+mn-ea"/>
              </a:rPr>
              <a:t>称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</a:rPr>
              <a:t>点所连线段的垂直平分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</a:rPr>
              <a:t>线，即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</a:rPr>
              <a:t>能得此图形的对称轴</a:t>
            </a:r>
            <a:r>
              <a:rPr lang="en-US" altLang="zh-CN" sz="2800" b="1" dirty="0">
                <a:solidFill>
                  <a:prstClr val="black"/>
                </a:solidFill>
                <a:latin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125655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Box 4">
            <a:extLst>
              <a:ext uri="{FF2B5EF4-FFF2-40B4-BE49-F238E27FC236}">
                <a16:creationId xmlns:a16="http://schemas.microsoft.com/office/drawing/2014/main" xmlns="" id="{AAAA2316-E82A-4F66-8C66-2EE8C4871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4" y="958850"/>
            <a:ext cx="8677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3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图，△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和△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l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称，请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用无刻度的直尺作出它们的对称轴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76819" name="文本框 3">
            <a:extLst>
              <a:ext uri="{FF2B5EF4-FFF2-40B4-BE49-F238E27FC236}">
                <a16:creationId xmlns:a16="http://schemas.microsoft.com/office/drawing/2014/main" xmlns="" id="{311ADAE7-920F-4E0C-BE58-D6387E932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812" y="2244587"/>
            <a:ext cx="464212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B'C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交于点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，延长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交于点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Q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，连接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PQ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，则直线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PQ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即为所要求作的直线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l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6837" name="文本框 6151">
            <a:extLst>
              <a:ext uri="{FF2B5EF4-FFF2-40B4-BE49-F238E27FC236}">
                <a16:creationId xmlns:a16="http://schemas.microsoft.com/office/drawing/2014/main" xmlns="" id="{7002C112-0F1F-42B5-A05F-3C204740D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4443" y="538589"/>
            <a:ext cx="3278437" cy="461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作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轴对称图形的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对称轴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9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5">
            <a:extLst>
              <a:ext uri="{FF2B5EF4-FFF2-40B4-BE49-F238E27FC236}">
                <a16:creationId xmlns:a16="http://schemas.microsoft.com/office/drawing/2014/main" xmlns="" id="{3C53475D-D2CD-4ED4-8E77-3ACE25DDC176}"/>
              </a:ext>
            </a:extLst>
          </p:cNvPr>
          <p:cNvGrpSpPr>
            <a:grpSpLocks/>
          </p:cNvGrpSpPr>
          <p:nvPr/>
        </p:nvGrpSpPr>
        <p:grpSpPr bwMode="auto">
          <a:xfrm>
            <a:off x="5565775" y="1970088"/>
            <a:ext cx="2093913" cy="1773237"/>
            <a:chOff x="4644008" y="3501008"/>
            <a:chExt cx="2790938" cy="2362993"/>
          </a:xfrm>
        </p:grpSpPr>
        <p:sp>
          <p:nvSpPr>
            <p:cNvPr id="52" name="任意多边形 6">
              <a:extLst>
                <a:ext uri="{FF2B5EF4-FFF2-40B4-BE49-F238E27FC236}">
                  <a16:creationId xmlns:a16="http://schemas.microsoft.com/office/drawing/2014/main" xmlns="" id="{2AC0B554-4544-4367-9FC9-6DB64AC23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0000" y="3875314"/>
              <a:ext cx="624114" cy="1553029"/>
            </a:xfrm>
            <a:custGeom>
              <a:avLst/>
              <a:gdLst>
                <a:gd name="T0" fmla="*/ 159657 w 624114"/>
                <a:gd name="T1" fmla="*/ 0 h 1553029"/>
                <a:gd name="T2" fmla="*/ 0 w 624114"/>
                <a:gd name="T3" fmla="*/ 1001486 h 1553029"/>
                <a:gd name="T4" fmla="*/ 624114 w 624114"/>
                <a:gd name="T5" fmla="*/ 1553029 h 1553029"/>
                <a:gd name="T6" fmla="*/ 159657 w 624114"/>
                <a:gd name="T7" fmla="*/ 0 h 1553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114" h="1553029">
                  <a:moveTo>
                    <a:pt x="159657" y="0"/>
                  </a:moveTo>
                  <a:lnTo>
                    <a:pt x="0" y="1001486"/>
                  </a:lnTo>
                  <a:lnTo>
                    <a:pt x="624114" y="1553029"/>
                  </a:lnTo>
                  <a:lnTo>
                    <a:pt x="159657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任意多边形 7">
              <a:extLst>
                <a:ext uri="{FF2B5EF4-FFF2-40B4-BE49-F238E27FC236}">
                  <a16:creationId xmlns:a16="http://schemas.microsoft.com/office/drawing/2014/main" xmlns="" id="{3A96712F-6407-4910-9A92-269DC2D8A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8571" y="3831771"/>
              <a:ext cx="595086" cy="1625600"/>
            </a:xfrm>
            <a:custGeom>
              <a:avLst/>
              <a:gdLst>
                <a:gd name="T0" fmla="*/ 464458 w 595086"/>
                <a:gd name="T1" fmla="*/ 0 h 1625600"/>
                <a:gd name="T2" fmla="*/ 595086 w 595086"/>
                <a:gd name="T3" fmla="*/ 1074058 h 1625600"/>
                <a:gd name="T4" fmla="*/ 0 w 595086"/>
                <a:gd name="T5" fmla="*/ 1625600 h 1625600"/>
                <a:gd name="T6" fmla="*/ 464458 w 595086"/>
                <a:gd name="T7" fmla="*/ 0 h 1625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5086" h="1625600">
                  <a:moveTo>
                    <a:pt x="464458" y="0"/>
                  </a:moveTo>
                  <a:lnTo>
                    <a:pt x="595086" y="1074058"/>
                  </a:lnTo>
                  <a:lnTo>
                    <a:pt x="0" y="1625600"/>
                  </a:lnTo>
                  <a:lnTo>
                    <a:pt x="464458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TextBox 8">
              <a:extLst>
                <a:ext uri="{FF2B5EF4-FFF2-40B4-BE49-F238E27FC236}">
                  <a16:creationId xmlns:a16="http://schemas.microsoft.com/office/drawing/2014/main" xmlns="" id="{0CE8E11C-2CAD-41E1-9986-A132BE4CB6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0032" y="3501008"/>
              <a:ext cx="446951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55" name="TextBox 9">
              <a:extLst>
                <a:ext uri="{FF2B5EF4-FFF2-40B4-BE49-F238E27FC236}">
                  <a16:creationId xmlns:a16="http://schemas.microsoft.com/office/drawing/2014/main" xmlns="" id="{29E36DCD-6584-428C-B1A3-05CFC3C508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4008" y="4695527"/>
              <a:ext cx="446951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56" name="TextBox 10">
              <a:extLst>
                <a:ext uri="{FF2B5EF4-FFF2-40B4-BE49-F238E27FC236}">
                  <a16:creationId xmlns:a16="http://schemas.microsoft.com/office/drawing/2014/main" xmlns="" id="{310BD0D3-5A0E-4C5E-B95D-8C561764A2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0660" y="5343599"/>
              <a:ext cx="446951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57" name="TextBox 11">
              <a:extLst>
                <a:ext uri="{FF2B5EF4-FFF2-40B4-BE49-F238E27FC236}">
                  <a16:creationId xmlns:a16="http://schemas.microsoft.com/office/drawing/2014/main" xmlns="" id="{366CB030-477F-4C9E-B674-B4F4EC3A2E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2788" y="3543399"/>
              <a:ext cx="608632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′</a:t>
              </a:r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8" name="TextBox 12">
              <a:extLst>
                <a:ext uri="{FF2B5EF4-FFF2-40B4-BE49-F238E27FC236}">
                  <a16:creationId xmlns:a16="http://schemas.microsoft.com/office/drawing/2014/main" xmlns="" id="{D97DE8F9-7193-4BC1-8F88-5585F7409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26314" y="4623519"/>
              <a:ext cx="608632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′</a:t>
              </a:r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" name="TextBox 13">
              <a:extLst>
                <a:ext uri="{FF2B5EF4-FFF2-40B4-BE49-F238E27FC236}">
                  <a16:creationId xmlns:a16="http://schemas.microsoft.com/office/drawing/2014/main" xmlns="" id="{943A5819-8A3A-46C4-84F0-F04BD7C865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2160" y="5373216"/>
              <a:ext cx="608632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′</a:t>
              </a:r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EA015531-1A2E-481A-BA92-799D381F7EC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54438" y="3413125"/>
            <a:ext cx="217487" cy="585788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DBDAE915-1A48-4FC5-B397-C6AD2522EF8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531312" y="3382169"/>
            <a:ext cx="185738" cy="6477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78455846-66BA-4008-86A1-0E7A48198E4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306255" y="3453606"/>
            <a:ext cx="400050" cy="37623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3" name="组合 18">
            <a:extLst>
              <a:ext uri="{FF2B5EF4-FFF2-40B4-BE49-F238E27FC236}">
                <a16:creationId xmlns:a16="http://schemas.microsoft.com/office/drawing/2014/main" xmlns="" id="{6A277A2A-8270-403D-ACC1-AA61A476835A}"/>
              </a:ext>
            </a:extLst>
          </p:cNvPr>
          <p:cNvGrpSpPr>
            <a:grpSpLocks/>
          </p:cNvGrpSpPr>
          <p:nvPr/>
        </p:nvGrpSpPr>
        <p:grpSpPr bwMode="auto">
          <a:xfrm>
            <a:off x="6548762" y="1945811"/>
            <a:ext cx="274638" cy="2397125"/>
            <a:chOff x="6468253" y="2203424"/>
            <a:chExt cx="366124" cy="3195283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D76EE18E-8C3A-496B-9C00-1A05F9B39C07}"/>
                </a:ext>
              </a:extLst>
            </p:cNvPr>
            <p:cNvCxnSpPr/>
            <p:nvPr/>
          </p:nvCxnSpPr>
          <p:spPr bwMode="auto">
            <a:xfrm flipH="1" flipV="1">
              <a:off x="6468253" y="2203424"/>
              <a:ext cx="10582" cy="3195283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5" name="矩形 20">
              <a:extLst>
                <a:ext uri="{FF2B5EF4-FFF2-40B4-BE49-F238E27FC236}">
                  <a16:creationId xmlns:a16="http://schemas.microsoft.com/office/drawing/2014/main" xmlns="" id="{4E8B6E8F-62A1-44CE-A02D-C24F91456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8224" y="2636912"/>
              <a:ext cx="246153" cy="368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  <a:endParaRPr lang="zh-CN" altLang="en-US" sz="10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83A64A3F-F6C0-42EF-95D6-C6F6AA1A2574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361124" y="3413191"/>
            <a:ext cx="485459" cy="379346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文本框 4">
            <a:extLst>
              <a:ext uri="{FF2B5EF4-FFF2-40B4-BE49-F238E27FC236}">
                <a16:creationId xmlns:a16="http://schemas.microsoft.com/office/drawing/2014/main" xmlns="" id="{C0C1B53D-EF57-4B74-B83E-B4460DDA2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9071" y="3245645"/>
            <a:ext cx="309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P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8" name="文本框 5">
            <a:extLst>
              <a:ext uri="{FF2B5EF4-FFF2-40B4-BE49-F238E27FC236}">
                <a16:creationId xmlns:a16="http://schemas.microsoft.com/office/drawing/2014/main" xmlns="" id="{2D18DC35-E8B8-42DE-8895-1FE758828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2088" y="3814763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Q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5" name="组合 6"/>
          <p:cNvGrpSpPr>
            <a:grpSpLocks/>
          </p:cNvGrpSpPr>
          <p:nvPr/>
        </p:nvGrpSpPr>
        <p:grpSpPr bwMode="auto">
          <a:xfrm>
            <a:off x="744655" y="523295"/>
            <a:ext cx="2274656" cy="492440"/>
            <a:chOff x="402069" y="545931"/>
            <a:chExt cx="2273908" cy="492762"/>
          </a:xfrm>
        </p:grpSpPr>
        <p:grpSp>
          <p:nvGrpSpPr>
            <p:cNvPr id="36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7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3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20402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9" grpId="0"/>
      <p:bldP spid="67" grpId="0"/>
      <p:bldP spid="6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7" name="剪去同侧角的矩形 6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11" name="矩形 10"/>
          <p:cNvSpPr/>
          <p:nvPr/>
        </p:nvSpPr>
        <p:spPr>
          <a:xfrm>
            <a:off x="962088" y="1189759"/>
            <a:ext cx="7537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方法总结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过成轴对称图形的两组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对应点的连线（或延长线）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交点的直线是这个轴对称图形的对称轴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itchFamily="2" charset="-122"/>
              </a:rPr>
              <a:t>.</a:t>
            </a: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宋体" pitchFamily="2" charset="-122"/>
              </a:rPr>
              <a:t>②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如果成轴对称的两个图形对称点连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</a:rPr>
              <a:t>线（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或延长线）相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itchFamily="2" charset="-122"/>
              </a:rPr>
              <a:t>交，那</a:t>
            </a:r>
            <a:r>
              <a:rPr lang="zh-CN" altLang="en-US" sz="2400" b="1" dirty="0">
                <a:solidFill>
                  <a:prstClr val="black"/>
                </a:solidFill>
                <a:latin typeface="宋体" pitchFamily="2" charset="-122"/>
              </a:rPr>
              <a:t>么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交点必定在对称轴上</a:t>
            </a:r>
            <a:r>
              <a:rPr lang="en-US" altLang="zh-CN" sz="2400" b="1" dirty="0">
                <a:solidFill>
                  <a:prstClr val="black"/>
                </a:solidFill>
                <a:latin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12633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34817">
            <a:extLst>
              <a:ext uri="{FF2B5EF4-FFF2-40B4-BE49-F238E27FC236}">
                <a16:creationId xmlns:a16="http://schemas.microsoft.com/office/drawing/2014/main" xmlns="" id="{91C10552-4D34-4735-B0EB-8BD791792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2092325"/>
            <a:ext cx="6824663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Line 10">
            <a:extLst>
              <a:ext uri="{FF2B5EF4-FFF2-40B4-BE49-F238E27FC236}">
                <a16:creationId xmlns:a16="http://schemas.microsoft.com/office/drawing/2014/main" xmlns="" id="{AB88E597-480E-4810-91CD-FA29868B632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6313" y="1916113"/>
            <a:ext cx="0" cy="177800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0" name="Line 28">
            <a:extLst>
              <a:ext uri="{FF2B5EF4-FFF2-40B4-BE49-F238E27FC236}">
                <a16:creationId xmlns:a16="http://schemas.microsoft.com/office/drawing/2014/main" xmlns="" id="{DC843138-6E61-4FF0-BBF6-829EB9889B6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19275" y="2055813"/>
            <a:ext cx="0" cy="14525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1" name="Line 29">
            <a:extLst>
              <a:ext uri="{FF2B5EF4-FFF2-40B4-BE49-F238E27FC236}">
                <a16:creationId xmlns:a16="http://schemas.microsoft.com/office/drawing/2014/main" xmlns="" id="{AB757461-B44C-42D3-AFF0-888A4DE7535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2827338"/>
            <a:ext cx="1438275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2" name="Line 30">
            <a:extLst>
              <a:ext uri="{FF2B5EF4-FFF2-40B4-BE49-F238E27FC236}">
                <a16:creationId xmlns:a16="http://schemas.microsoft.com/office/drawing/2014/main" xmlns="" id="{063B81E0-FFE3-4034-896C-3C0EFF8BDA97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1213" y="2058988"/>
            <a:ext cx="0" cy="13779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3" name="Line 31">
            <a:extLst>
              <a:ext uri="{FF2B5EF4-FFF2-40B4-BE49-F238E27FC236}">
                <a16:creationId xmlns:a16="http://schemas.microsoft.com/office/drawing/2014/main" xmlns="" id="{17E60AB9-19FA-4C44-9D92-951A521556E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3363" y="2840038"/>
            <a:ext cx="1133475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4" name="Line 35">
            <a:extLst>
              <a:ext uri="{FF2B5EF4-FFF2-40B4-BE49-F238E27FC236}">
                <a16:creationId xmlns:a16="http://schemas.microsoft.com/office/drawing/2014/main" xmlns="" id="{57A2356F-0859-422B-BCA1-05277E61556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3538" y="2322513"/>
            <a:ext cx="803275" cy="9445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5" name="Line 36">
            <a:extLst>
              <a:ext uri="{FF2B5EF4-FFF2-40B4-BE49-F238E27FC236}">
                <a16:creationId xmlns:a16="http://schemas.microsoft.com/office/drawing/2014/main" xmlns="" id="{39766F60-FB46-45BE-9ED0-FA0176F24D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4013" y="2408238"/>
            <a:ext cx="936625" cy="83820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6" name="Line 37">
            <a:extLst>
              <a:ext uri="{FF2B5EF4-FFF2-40B4-BE49-F238E27FC236}">
                <a16:creationId xmlns:a16="http://schemas.microsoft.com/office/drawing/2014/main" xmlns="" id="{B6ED1F3D-CBDF-4E3A-8001-570254A68E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68638" y="2222500"/>
            <a:ext cx="558800" cy="129063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7" name="Line 38">
            <a:extLst>
              <a:ext uri="{FF2B5EF4-FFF2-40B4-BE49-F238E27FC236}">
                <a16:creationId xmlns:a16="http://schemas.microsoft.com/office/drawing/2014/main" xmlns="" id="{E78AEB49-6FFB-4062-8EF0-1CD436330C08}"/>
              </a:ext>
            </a:extLst>
          </p:cNvPr>
          <p:cNvSpPr>
            <a:spLocks noChangeShapeType="1"/>
          </p:cNvSpPr>
          <p:nvPr/>
        </p:nvSpPr>
        <p:spPr bwMode="auto">
          <a:xfrm>
            <a:off x="4703763" y="2208213"/>
            <a:ext cx="0" cy="1119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8" name="Line 39">
            <a:extLst>
              <a:ext uri="{FF2B5EF4-FFF2-40B4-BE49-F238E27FC236}">
                <a16:creationId xmlns:a16="http://schemas.microsoft.com/office/drawing/2014/main" xmlns="" id="{B29EBC0A-A75E-4618-BF5C-099A73EC11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9400" y="2836863"/>
            <a:ext cx="1247775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9" name="Line 43">
            <a:extLst>
              <a:ext uri="{FF2B5EF4-FFF2-40B4-BE49-F238E27FC236}">
                <a16:creationId xmlns:a16="http://schemas.microsoft.com/office/drawing/2014/main" xmlns="" id="{5DDE1504-E156-49D7-83BE-6A690746C4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51638" y="2716213"/>
            <a:ext cx="928687" cy="5572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30" name="Line 44">
            <a:extLst>
              <a:ext uri="{FF2B5EF4-FFF2-40B4-BE49-F238E27FC236}">
                <a16:creationId xmlns:a16="http://schemas.microsoft.com/office/drawing/2014/main" xmlns="" id="{F64664BE-1671-4EBE-9CC7-EB4EF0A1CD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6400" y="2665413"/>
            <a:ext cx="1139825" cy="6270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38" name="矩形 34831">
            <a:extLst>
              <a:ext uri="{FF2B5EF4-FFF2-40B4-BE49-F238E27FC236}">
                <a16:creationId xmlns:a16="http://schemas.microsoft.com/office/drawing/2014/main" xmlns="" id="{2D5C0127-0637-447A-91B1-6FE44ED49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692151"/>
            <a:ext cx="82819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作出下列图形的一条对称轴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和同学比较一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下，你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们作出的对称轴一样吗？</a:t>
            </a:r>
          </a:p>
        </p:txBody>
      </p:sp>
      <p:sp>
        <p:nvSpPr>
          <p:cNvPr id="34833" name="Line 43">
            <a:extLst>
              <a:ext uri="{FF2B5EF4-FFF2-40B4-BE49-F238E27FC236}">
                <a16:creationId xmlns:a16="http://schemas.microsoft.com/office/drawing/2014/main" xmlns="" id="{2BBD1D6B-E151-41CF-B7C0-FFDCF21EC57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92975" y="1995488"/>
            <a:ext cx="3175" cy="15668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69" y="7445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70596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707" y="3092494"/>
            <a:ext cx="2250293" cy="2022978"/>
          </a:xfrm>
          <a:prstGeom prst="rect">
            <a:avLst/>
          </a:prstGeom>
        </p:spPr>
      </p:pic>
      <p:grpSp>
        <p:nvGrpSpPr>
          <p:cNvPr id="78849" name="组合 3">
            <a:extLst>
              <a:ext uri="{FF2B5EF4-FFF2-40B4-BE49-F238E27FC236}">
                <a16:creationId xmlns:a16="http://schemas.microsoft.com/office/drawing/2014/main" xmlns="" id="{B103A9C0-1FD0-4812-996F-7CB145E27014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78850" name="组合 2">
              <a:extLst>
                <a:ext uri="{FF2B5EF4-FFF2-40B4-BE49-F238E27FC236}">
                  <a16:creationId xmlns:a16="http://schemas.microsoft.com/office/drawing/2014/main" xmlns="" id="{298FA9C1-3408-4E0D-9272-E5FB384667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975CEA91-2A10-470B-BA21-497115332FD7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FC71F9EE-0F3F-4844-B15E-B009F00F6907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FF922D2B-147B-4322-BB99-B1C9CEE2D461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177958C9-1BD1-4D99-9C3E-A81BCC29AE06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855" name="矩形 1">
              <a:extLst>
                <a:ext uri="{FF2B5EF4-FFF2-40B4-BE49-F238E27FC236}">
                  <a16:creationId xmlns:a16="http://schemas.microsoft.com/office/drawing/2014/main" xmlns="" id="{1D1C31F7-40C5-401D-AC96-0BC68EE2D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p:sp>
        <p:nvSpPr>
          <p:cNvPr id="78863" name="TextBox 2">
            <a:extLst>
              <a:ext uri="{FF2B5EF4-FFF2-40B4-BE49-F238E27FC236}">
                <a16:creationId xmlns:a16="http://schemas.microsoft.com/office/drawing/2014/main" xmlns="" id="{E3092E7B-92D2-458E-B2A0-16D596C23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226" y="957195"/>
            <a:ext cx="873601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在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分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别以点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和点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为圆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心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大于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长为半径画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弧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两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弧相交于点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作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直线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MN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分别交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于点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．若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AE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=3cm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的周长为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13cm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则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的周长为（　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）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A．16cm	B．19cm	C．22cm	D．25cm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681420A-AB86-401C-8339-12867CF8C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276" y="2783583"/>
            <a:ext cx="328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2" name="组合 5"/>
          <p:cNvGrpSpPr>
            <a:grpSpLocks/>
          </p:cNvGrpSpPr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/>
            <p:cNvGrpSpPr>
              <a:grpSpLocks/>
            </p:cNvGrpSpPr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27" name="对象 3">
            <a:extLst>
              <a:ext uri="{FF2B5EF4-FFF2-40B4-BE49-F238E27FC236}">
                <a16:creationId xmlns:a16="http://schemas.microsoft.com/office/drawing/2014/main" xmlns="" id="{3C5253BA-A3E7-4F70-A6FE-650467B58A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6303161"/>
              </p:ext>
            </p:extLst>
          </p:nvPr>
        </p:nvGraphicFramePr>
        <p:xfrm>
          <a:off x="7772151" y="1071892"/>
          <a:ext cx="290318" cy="503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4" r:id="rId4" imgW="507960" imgH="880920" progId="Equation.DSMT4">
                  <p:embed/>
                </p:oleObj>
              </mc:Choice>
              <mc:Fallback>
                <p:oleObj r:id="rId4" imgW="507960" imgH="88092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151" y="1071892"/>
                        <a:ext cx="290318" cy="5032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33779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5">
            <a:extLst>
              <a:ext uri="{FF2B5EF4-FFF2-40B4-BE49-F238E27FC236}">
                <a16:creationId xmlns:a16="http://schemas.microsoft.com/office/drawing/2014/main" xmlns="" id="{0CFAE88B-BAF0-4512-9422-BDDA5155E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89" y="1056877"/>
            <a:ext cx="8934449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133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尺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规作图要求：Ⅰ、过直线外一点作这条直线的垂线；Ⅱ、作线段的垂直平分线；Ⅲ、过直线上一点作这条直线的垂线；Ⅳ、作角的平分线．如图是按上述要求排乱顺序的尺规作</a:t>
            </a:r>
            <a:r>
              <a:rPr lang="zh-CN" altLang="zh-CN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图：</a:t>
            </a:r>
          </a:p>
          <a:p>
            <a:pPr>
              <a:lnSpc>
                <a:spcPct val="150000"/>
              </a:lnSpc>
            </a:pPr>
            <a:r>
              <a:rPr lang="zh-CN" altLang="zh-CN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则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正确的配对是（　　）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Ⅰ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﹣Ⅲ	</a:t>
            </a:r>
            <a:endParaRPr lang="en-US" altLang="zh-CN" b="1" dirty="0" smtClean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Ⅲ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﹣Ⅰ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Ⅲ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﹣Ⅰ	</a:t>
            </a:r>
            <a:endParaRPr lang="en-US" altLang="zh-CN" b="1" dirty="0" smtClean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Ⅰ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﹣Ⅲ</a:t>
            </a:r>
          </a:p>
        </p:txBody>
      </p:sp>
      <p:sp>
        <p:nvSpPr>
          <p:cNvPr id="38" name="Text Box 50">
            <a:extLst>
              <a:ext uri="{FF2B5EF4-FFF2-40B4-BE49-F238E27FC236}">
                <a16:creationId xmlns:a16="http://schemas.microsoft.com/office/drawing/2014/main" xmlns="" id="{50FB6EF1-9459-4951-942D-0BC9275FF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3582" y="2610730"/>
            <a:ext cx="407484" cy="46166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grpSp>
        <p:nvGrpSpPr>
          <p:cNvPr id="79880" name="组合 7">
            <a:extLst>
              <a:ext uri="{FF2B5EF4-FFF2-40B4-BE49-F238E27FC236}">
                <a16:creationId xmlns:a16="http://schemas.microsoft.com/office/drawing/2014/main" xmlns="" id="{E92E8A19-E7DE-4626-83AA-A2380DD64C3C}"/>
              </a:ext>
            </a:extLst>
          </p:cNvPr>
          <p:cNvGrpSpPr>
            <a:grpSpLocks/>
          </p:cNvGrpSpPr>
          <p:nvPr/>
        </p:nvGrpSpPr>
        <p:grpSpPr bwMode="auto">
          <a:xfrm>
            <a:off x="3347327" y="547877"/>
            <a:ext cx="2480310" cy="492828"/>
            <a:chOff x="5083" y="1100"/>
            <a:chExt cx="3905" cy="778"/>
          </a:xfrm>
        </p:grpSpPr>
        <p:grpSp>
          <p:nvGrpSpPr>
            <p:cNvPr id="79881" name="组合 1">
              <a:extLst>
                <a:ext uri="{FF2B5EF4-FFF2-40B4-BE49-F238E27FC236}">
                  <a16:creationId xmlns:a16="http://schemas.microsoft.com/office/drawing/2014/main" xmlns="" id="{19FA65D8-732B-4C5F-82FF-D2A6362885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8656A406-2F50-44F4-9DFC-BD1FBC9B8AD9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4F2A8C98-963F-469F-9789-A5587B5209C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D79BB1FC-F9B3-4404-830C-D5440E010FBA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0A9D5B5B-44E4-4CC9-B462-F429E350CCE5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C6D8F6B0-C2AE-499A-B64F-22B2011663F8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9887" name="TextBox 15">
              <a:extLst>
                <a:ext uri="{FF2B5EF4-FFF2-40B4-BE49-F238E27FC236}">
                  <a16:creationId xmlns:a16="http://schemas.microsoft.com/office/drawing/2014/main" xmlns="" id="{081C7FBB-81F7-41CB-92C9-C227A95A2D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0" y="-60937"/>
            <a:ext cx="2006600" cy="492758"/>
            <a:chOff x="263" y="109"/>
            <a:chExt cx="3160" cy="778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96" y="10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41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03" y="2832768"/>
            <a:ext cx="4756935" cy="1406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1157" y="4125549"/>
            <a:ext cx="3999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prstClr val="black"/>
                </a:solidFill>
                <a:ea typeface="楷体" pitchFamily="49" charset="-122"/>
              </a:rPr>
              <a:t>①</a:t>
            </a:r>
            <a:r>
              <a:rPr lang="en-US" altLang="zh-CN" b="1" dirty="0" smtClean="0">
                <a:solidFill>
                  <a:prstClr val="black"/>
                </a:solidFill>
                <a:ea typeface="楷体" pitchFamily="49" charset="-122"/>
              </a:rPr>
              <a:t>               </a:t>
            </a:r>
            <a:r>
              <a:rPr lang="zh-CN" altLang="en-US" b="1" dirty="0" smtClean="0">
                <a:solidFill>
                  <a:prstClr val="black"/>
                </a:solidFill>
                <a:ea typeface="楷体" pitchFamily="49" charset="-122"/>
              </a:rPr>
              <a:t>②               ③             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7017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>
            <a:extLst>
              <a:ext uri="{FF2B5EF4-FFF2-40B4-BE49-F238E27FC236}">
                <a16:creationId xmlns="" xmlns:a16="http://schemas.microsoft.com/office/drawing/2014/main" id="{EA7906A7-739B-4267-B3F1-1B12F5722B51}"/>
              </a:ext>
            </a:extLst>
          </p:cNvPr>
          <p:cNvSpPr txBox="1"/>
          <p:nvPr/>
        </p:nvSpPr>
        <p:spPr bwMode="auto">
          <a:xfrm>
            <a:off x="1087437" y="601663"/>
            <a:ext cx="7561263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会用尺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规经过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已知直线外一点作这条直线的垂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线，了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解作图的道理</a:t>
            </a:r>
            <a:r>
              <a:rPr lang="en-US" altLang="zh-CN" noProof="1" smtClean="0">
                <a:sym typeface="+mn-ea"/>
              </a:rPr>
              <a:t>.</a:t>
            </a:r>
            <a:endParaRPr lang="zh-CN" altLang="zh-CN" noProof="1"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noProof="1">
              <a:sym typeface="+mn-ea"/>
            </a:endParaRPr>
          </a:p>
        </p:txBody>
      </p:sp>
      <p:sp>
        <p:nvSpPr>
          <p:cNvPr id="3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03" y="3390900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线段垂直平分线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的性质和判定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2" y="2032000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线段垂直平分线的性质和判定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解决实际问题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6" name="直线连接符 14">
              <a:extLst>
                <a:ext uri="{FF2B5EF4-FFF2-40B4-BE49-F238E27FC236}">
                  <a16:creationId xmlns="" xmlns:a16="http://schemas.microsoft.com/office/drawing/2014/main" id="{797A2E85-763C-4538-82CC-C85E9F2E552E}"/>
                </a:ext>
              </a:extLst>
            </p:cNvPr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8">
              <a:extLst>
                <a:ext uri="{FF2B5EF4-FFF2-40B4-BE49-F238E27FC236}">
                  <a16:creationId xmlns="" xmlns:a16="http://schemas.microsoft.com/office/drawing/2014/main" id="{D72F3D9E-C7DB-42FF-97D4-023A9E115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</a:p>
          </p:txBody>
        </p:sp>
        <p:sp>
          <p:nvSpPr>
            <p:cNvPr id="8" name="Freeform 74">
              <a:extLst>
                <a:ext uri="{FF2B5EF4-FFF2-40B4-BE49-F238E27FC236}">
                  <a16:creationId xmlns="" xmlns:a16="http://schemas.microsoft.com/office/drawing/2014/main" id="{4AF2A977-E134-4FD8-B846-9D714D2196E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6782" y="485287"/>
            <a:ext cx="8102104" cy="4021880"/>
            <a:chOff x="-38068" y="275737"/>
            <a:chExt cx="8102104" cy="4021880"/>
          </a:xfrm>
        </p:grpSpPr>
        <p:grpSp>
          <p:nvGrpSpPr>
            <p:cNvPr id="10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1" name="直接连接符 10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929023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8">
            <a:extLst>
              <a:ext uri="{FF2B5EF4-FFF2-40B4-BE49-F238E27FC236}">
                <a16:creationId xmlns:a16="http://schemas.microsoft.com/office/drawing/2014/main" xmlns="" id="{A7A07CA6-8E3B-46C7-838E-4D59C253E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0" y="1138784"/>
            <a:ext cx="8677277" cy="39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图，已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知线段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的垂直平分线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CP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交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于点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P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，且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AP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=2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PC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，现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欲在线段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上求作两点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，使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其满足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=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DC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=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CE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=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EB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，对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于以下甲、乙两种作法：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甲：分别作∠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ACP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、∠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BCP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的平分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线，分别</a:t>
            </a:r>
            <a:endParaRPr lang="en-US" altLang="zh-CN" sz="2100" b="1" dirty="0" smtClean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交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于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、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，则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即为所求；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乙：分别作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AC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BC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的垂直平分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线，分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别交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AB</a:t>
            </a:r>
            <a:endParaRPr lang="en-US" altLang="zh-CN" sz="2100" b="1" i="1" dirty="0" smtClean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于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、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，则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两点即为所求．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下列说法正确的是（　　）</a:t>
            </a: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A．甲、乙都正确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                                        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．甲、乙都错误 </a:t>
            </a: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C．甲正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确，乙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错误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                                    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．甲错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误，乙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正确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C70910A-B6E5-47D5-8283-A6742404D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5269" y="3814589"/>
            <a:ext cx="3762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grpSp>
        <p:nvGrpSpPr>
          <p:cNvPr id="10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3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E92E8A19-E7DE-4626-83AA-A2380DD64C3C}"/>
              </a:ext>
            </a:extLst>
          </p:cNvPr>
          <p:cNvGrpSpPr>
            <a:grpSpLocks/>
          </p:cNvGrpSpPr>
          <p:nvPr/>
        </p:nvGrpSpPr>
        <p:grpSpPr bwMode="auto">
          <a:xfrm>
            <a:off x="3160713" y="547877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19FA65D8-732B-4C5F-82FF-D2A6362885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8656A406-2F50-44F4-9DFC-BD1FBC9B8AD9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4F2A8C98-963F-469F-9789-A5587B5209C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D79BB1FC-F9B3-4404-830C-D5440E010FBA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0A9D5B5B-44E4-4CC9-B462-F429E350CCE5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C6D8F6B0-C2AE-499A-B64F-22B2011663F8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081C7FBB-81F7-41CB-92C9-C227A95A2D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62662" y="2301359"/>
            <a:ext cx="3043238" cy="1079400"/>
            <a:chOff x="6062662" y="2301359"/>
            <a:chExt cx="3043238" cy="1079400"/>
          </a:xfrm>
        </p:grpSpPr>
        <p:grpSp>
          <p:nvGrpSpPr>
            <p:cNvPr id="26" name="组合 25"/>
            <p:cNvGrpSpPr/>
            <p:nvPr/>
          </p:nvGrpSpPr>
          <p:grpSpPr>
            <a:xfrm>
              <a:off x="6095839" y="2350317"/>
              <a:ext cx="2535237" cy="1014412"/>
              <a:chOff x="6095839" y="2350317"/>
              <a:chExt cx="2535237" cy="1014412"/>
            </a:xfrm>
          </p:grpSpPr>
          <p:pic>
            <p:nvPicPr>
              <p:cNvPr id="80898" name="图片 9" descr="E%`T`}80KN228@}}O5`]2HW">
                <a:extLst>
                  <a:ext uri="{FF2B5EF4-FFF2-40B4-BE49-F238E27FC236}">
                    <a16:creationId xmlns:a16="http://schemas.microsoft.com/office/drawing/2014/main" xmlns="" id="{C1AAA94E-6046-4782-9143-82E7AA3B21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5839" y="2350317"/>
                <a:ext cx="2535237" cy="1014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6334125" y="3063051"/>
                <a:ext cx="203835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H="1">
                <a:off x="6334125" y="2514600"/>
                <a:ext cx="1019175" cy="54845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7277100" y="2524148"/>
                <a:ext cx="1095375" cy="54845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7305675" y="2350317"/>
                <a:ext cx="10158" cy="101441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>
              <a:off x="6062662" y="3005924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A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043737" y="3005924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P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62925" y="3011427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B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991349" y="2301359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C</a:t>
              </a:r>
              <a:endParaRPr lang="zh-CN" altLang="en-US" b="1" i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91329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6">
            <a:extLst>
              <a:ext uri="{FF2B5EF4-FFF2-40B4-BE49-F238E27FC236}">
                <a16:creationId xmlns:a16="http://schemas.microsoft.com/office/drawing/2014/main" xmlns="" id="{27555A82-1B83-4A8F-9603-891F5959D4F3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9763" y="1668463"/>
            <a:ext cx="0" cy="140970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922" name="矩形 36866">
            <a:extLst>
              <a:ext uri="{FF2B5EF4-FFF2-40B4-BE49-F238E27FC236}">
                <a16:creationId xmlns:a16="http://schemas.microsoft.com/office/drawing/2014/main" xmlns="" id="{A2C91915-EB34-4B15-A501-AE34D4E2D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" y="1021755"/>
            <a:ext cx="84010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图，与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图形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成轴对称的是哪个图形？画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出对称轴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．</a:t>
            </a:r>
          </a:p>
        </p:txBody>
      </p:sp>
      <p:grpSp>
        <p:nvGrpSpPr>
          <p:cNvPr id="81923" name="组合 36867">
            <a:extLst>
              <a:ext uri="{FF2B5EF4-FFF2-40B4-BE49-F238E27FC236}">
                <a16:creationId xmlns:a16="http://schemas.microsoft.com/office/drawing/2014/main" xmlns="" id="{4B091E8D-2F73-4EEB-9227-574847EF4DFF}"/>
              </a:ext>
            </a:extLst>
          </p:cNvPr>
          <p:cNvGrpSpPr>
            <a:grpSpLocks/>
          </p:cNvGrpSpPr>
          <p:nvPr/>
        </p:nvGrpSpPr>
        <p:grpSpPr bwMode="auto">
          <a:xfrm>
            <a:off x="2659063" y="1706563"/>
            <a:ext cx="3594100" cy="2582862"/>
            <a:chOff x="0" y="0"/>
            <a:chExt cx="3018" cy="2169"/>
          </a:xfrm>
        </p:grpSpPr>
        <p:pic>
          <p:nvPicPr>
            <p:cNvPr id="81924" name="图片 36868">
              <a:extLst>
                <a:ext uri="{FF2B5EF4-FFF2-40B4-BE49-F238E27FC236}">
                  <a16:creationId xmlns:a16="http://schemas.microsoft.com/office/drawing/2014/main" xmlns="" id="{A97D5504-3E0B-40A7-BF09-F04DFD1CD0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18" cy="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25" name="矩形 36869">
              <a:extLst>
                <a:ext uri="{FF2B5EF4-FFF2-40B4-BE49-F238E27FC236}">
                  <a16:creationId xmlns:a16="http://schemas.microsoft.com/office/drawing/2014/main" xmlns="" id="{F9609CB4-9696-4DC6-826E-4655C18A7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" y="743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26" name="矩形 36870">
              <a:extLst>
                <a:ext uri="{FF2B5EF4-FFF2-40B4-BE49-F238E27FC236}">
                  <a16:creationId xmlns:a16="http://schemas.microsoft.com/office/drawing/2014/main" xmlns="" id="{CB13A207-9C1C-41FF-84A7-075C329D20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" y="743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27" name="矩形 36871">
              <a:extLst>
                <a:ext uri="{FF2B5EF4-FFF2-40B4-BE49-F238E27FC236}">
                  <a16:creationId xmlns:a16="http://schemas.microsoft.com/office/drawing/2014/main" xmlns="" id="{9F92509F-4032-4416-949D-335E4A7A80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" y="1821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28" name="矩形 36872">
              <a:extLst>
                <a:ext uri="{FF2B5EF4-FFF2-40B4-BE49-F238E27FC236}">
                  <a16:creationId xmlns:a16="http://schemas.microsoft.com/office/drawing/2014/main" xmlns="" id="{7CBA50B0-D92B-4F71-B8A7-DFD3FBA22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1" y="1821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zh-CN" altLang="en-US" sz="210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6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7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0" name="组合 7">
            <a:extLst>
              <a:ext uri="{FF2B5EF4-FFF2-40B4-BE49-F238E27FC236}">
                <a16:creationId xmlns:a16="http://schemas.microsoft.com/office/drawing/2014/main" xmlns="" id="{E92E8A19-E7DE-4626-83AA-A2380DD64C3C}"/>
              </a:ext>
            </a:extLst>
          </p:cNvPr>
          <p:cNvGrpSpPr>
            <a:grpSpLocks/>
          </p:cNvGrpSpPr>
          <p:nvPr/>
        </p:nvGrpSpPr>
        <p:grpSpPr bwMode="auto">
          <a:xfrm>
            <a:off x="3160713" y="547877"/>
            <a:ext cx="2480310" cy="492828"/>
            <a:chOff x="5083" y="1100"/>
            <a:chExt cx="3905" cy="778"/>
          </a:xfrm>
        </p:grpSpPr>
        <p:grpSp>
          <p:nvGrpSpPr>
            <p:cNvPr id="21" name="组合 1">
              <a:extLst>
                <a:ext uri="{FF2B5EF4-FFF2-40B4-BE49-F238E27FC236}">
                  <a16:creationId xmlns:a16="http://schemas.microsoft.com/office/drawing/2014/main" xmlns="" id="{19FA65D8-732B-4C5F-82FF-D2A6362885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8656A406-2F50-44F4-9DFC-BD1FBC9B8AD9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4F2A8C98-963F-469F-9789-A5587B5209C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D79BB1FC-F9B3-4404-830C-D5440E010FBA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0A9D5B5B-44E4-4CC9-B462-F429E350CCE5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C6D8F6B0-C2AE-499A-B64F-22B2011663F8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xmlns="" id="{081C7FBB-81F7-41CB-92C9-C227A95A2D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57059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>
            <a:extLst>
              <a:ext uri="{FF2B5EF4-FFF2-40B4-BE49-F238E27FC236}">
                <a16:creationId xmlns:a16="http://schemas.microsoft.com/office/drawing/2014/main" xmlns="" id="{837A48DA-1C87-41F8-86BF-0F355C4E52F4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-69057" y="903639"/>
            <a:ext cx="86201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图，角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是轴对称图形吗？如果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是，它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的对称轴是什么？</a:t>
            </a:r>
          </a:p>
        </p:txBody>
      </p:sp>
      <p:sp>
        <p:nvSpPr>
          <p:cNvPr id="82946" name="任意多边形 163">
            <a:extLst>
              <a:ext uri="{FF2B5EF4-FFF2-40B4-BE49-F238E27FC236}">
                <a16:creationId xmlns:a16="http://schemas.microsoft.com/office/drawing/2014/main" xmlns="" id="{4A34B6A8-3AD7-44FD-B38E-86A02FD4A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138" y="1858890"/>
            <a:ext cx="2066925" cy="1408113"/>
          </a:xfrm>
          <a:custGeom>
            <a:avLst/>
            <a:gdLst>
              <a:gd name="T0" fmla="*/ 17861 w 21600"/>
              <a:gd name="T1" fmla="*/ 0 h 21600"/>
              <a:gd name="T2" fmla="*/ 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17861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947" name="任意多边形 164">
            <a:extLst>
              <a:ext uri="{FF2B5EF4-FFF2-40B4-BE49-F238E27FC236}">
                <a16:creationId xmlns:a16="http://schemas.microsoft.com/office/drawing/2014/main" xmlns="" id="{09F4047E-DC2C-4B74-AADD-A441DFD907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7600" y="2171628"/>
            <a:ext cx="2636838" cy="1095375"/>
          </a:xfrm>
          <a:custGeom>
            <a:avLst/>
            <a:gdLst>
              <a:gd name="T0" fmla="*/ 0 w 21600"/>
              <a:gd name="T1" fmla="*/ 0 h 21600"/>
              <a:gd name="T2" fmla="*/ 668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668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1" name="Text Box 5">
            <a:extLst>
              <a:ext uri="{FF2B5EF4-FFF2-40B4-BE49-F238E27FC236}">
                <a16:creationId xmlns:a16="http://schemas.microsoft.com/office/drawing/2014/main" xmlns="" id="{0320B6BC-BA0B-482A-B321-E103763B1E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55" y="3905178"/>
            <a:ext cx="7313936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角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轴对称图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形，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角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平分线所在的直线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就是角的对称轴.</a:t>
            </a:r>
          </a:p>
        </p:txBody>
      </p:sp>
      <p:sp>
        <p:nvSpPr>
          <p:cNvPr id="80902" name="Arc 6">
            <a:extLst>
              <a:ext uri="{FF2B5EF4-FFF2-40B4-BE49-F238E27FC236}">
                <a16:creationId xmlns:a16="http://schemas.microsoft.com/office/drawing/2014/main" xmlns="" id="{CCB8794F-0776-4628-BD0E-E84F1BD82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138" y="2019228"/>
            <a:ext cx="1627187" cy="1612900"/>
          </a:xfrm>
          <a:custGeom>
            <a:avLst/>
            <a:gdLst>
              <a:gd name="T0" fmla="*/ 13491 w 21600"/>
              <a:gd name="T1" fmla="*/ 0 h 21833"/>
              <a:gd name="T2" fmla="*/ 21600 w 21600"/>
              <a:gd name="T3" fmla="*/ 16868 h 21833"/>
              <a:gd name="T4" fmla="*/ 21021 w 21600"/>
              <a:gd name="T5" fmla="*/ 21833 h 21833"/>
              <a:gd name="T6" fmla="*/ 13491 w 21600"/>
              <a:gd name="T7" fmla="*/ 0 h 21833"/>
              <a:gd name="T8" fmla="*/ 21600 w 21600"/>
              <a:gd name="T9" fmla="*/ 16868 h 21833"/>
              <a:gd name="T10" fmla="*/ 21021 w 21600"/>
              <a:gd name="T11" fmla="*/ 21833 h 21833"/>
              <a:gd name="T12" fmla="*/ 0 w 21600"/>
              <a:gd name="T13" fmla="*/ 16868 h 2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833" fill="none">
                <a:moveTo>
                  <a:pt x="13491" y="0"/>
                </a:moveTo>
                <a:cubicBezTo>
                  <a:pt x="18616" y="4099"/>
                  <a:pt x="21600" y="10305"/>
                  <a:pt x="21600" y="16868"/>
                </a:cubicBezTo>
                <a:cubicBezTo>
                  <a:pt x="21600" y="18539"/>
                  <a:pt x="21405" y="20206"/>
                  <a:pt x="21021" y="21833"/>
                </a:cubicBezTo>
              </a:path>
              <a:path w="21600" h="21833" stroke="0">
                <a:moveTo>
                  <a:pt x="13491" y="0"/>
                </a:moveTo>
                <a:cubicBezTo>
                  <a:pt x="18616" y="4099"/>
                  <a:pt x="21600" y="10305"/>
                  <a:pt x="21600" y="16868"/>
                </a:cubicBezTo>
                <a:cubicBezTo>
                  <a:pt x="21600" y="18539"/>
                  <a:pt x="21405" y="20206"/>
                  <a:pt x="21021" y="21833"/>
                </a:cubicBezTo>
                <a:lnTo>
                  <a:pt x="0" y="16868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3" name="Arc 7">
            <a:extLst>
              <a:ext uri="{FF2B5EF4-FFF2-40B4-BE49-F238E27FC236}">
                <a16:creationId xmlns:a16="http://schemas.microsoft.com/office/drawing/2014/main" xmlns="" id="{CCBF4820-CD59-43B9-A54F-6294DCA15C0A}"/>
              </a:ext>
            </a:extLst>
          </p:cNvPr>
          <p:cNvSpPr>
            <a:spLocks noChangeArrowheads="1"/>
          </p:cNvSpPr>
          <p:nvPr/>
        </p:nvSpPr>
        <p:spPr bwMode="auto">
          <a:xfrm rot="7380000" flipH="1" flipV="1">
            <a:off x="3983038" y="2243065"/>
            <a:ext cx="57150" cy="336550"/>
          </a:xfrm>
          <a:custGeom>
            <a:avLst/>
            <a:gdLst>
              <a:gd name="T0" fmla="*/ 14554 w 21600"/>
              <a:gd name="T1" fmla="*/ 0 h 34139"/>
              <a:gd name="T2" fmla="*/ 21600 w 21600"/>
              <a:gd name="T3" fmla="*/ 15960 h 34139"/>
              <a:gd name="T4" fmla="*/ 11665 w 21600"/>
              <a:gd name="T5" fmla="*/ 34139 h 34139"/>
              <a:gd name="T6" fmla="*/ 14554 w 21600"/>
              <a:gd name="T7" fmla="*/ 0 h 34139"/>
              <a:gd name="T8" fmla="*/ 21600 w 21600"/>
              <a:gd name="T9" fmla="*/ 15960 h 34139"/>
              <a:gd name="T10" fmla="*/ 11665 w 21600"/>
              <a:gd name="T11" fmla="*/ 34139 h 34139"/>
              <a:gd name="T12" fmla="*/ 0 w 21600"/>
              <a:gd name="T13" fmla="*/ 15960 h 34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34139" fill="none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</a:path>
              <a:path w="21600" h="34139" stroke="0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  <a:lnTo>
                  <a:pt x="0" y="1596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4" name="Arc 8">
            <a:extLst>
              <a:ext uri="{FF2B5EF4-FFF2-40B4-BE49-F238E27FC236}">
                <a16:creationId xmlns:a16="http://schemas.microsoft.com/office/drawing/2014/main" xmlns="" id="{951B946D-DD32-4D56-A216-4905CBA4989E}"/>
              </a:ext>
            </a:extLst>
          </p:cNvPr>
          <p:cNvSpPr>
            <a:spLocks noChangeArrowheads="1"/>
          </p:cNvSpPr>
          <p:nvPr/>
        </p:nvSpPr>
        <p:spPr bwMode="auto">
          <a:xfrm rot="-9420000" flipH="1" flipV="1">
            <a:off x="3954463" y="2325615"/>
            <a:ext cx="57150" cy="338138"/>
          </a:xfrm>
          <a:custGeom>
            <a:avLst/>
            <a:gdLst>
              <a:gd name="T0" fmla="*/ 14554 w 21600"/>
              <a:gd name="T1" fmla="*/ 0 h 34139"/>
              <a:gd name="T2" fmla="*/ 21600 w 21600"/>
              <a:gd name="T3" fmla="*/ 15960 h 34139"/>
              <a:gd name="T4" fmla="*/ 11665 w 21600"/>
              <a:gd name="T5" fmla="*/ 34139 h 34139"/>
              <a:gd name="T6" fmla="*/ 14554 w 21600"/>
              <a:gd name="T7" fmla="*/ 0 h 34139"/>
              <a:gd name="T8" fmla="*/ 21600 w 21600"/>
              <a:gd name="T9" fmla="*/ 15960 h 34139"/>
              <a:gd name="T10" fmla="*/ 11665 w 21600"/>
              <a:gd name="T11" fmla="*/ 34139 h 34139"/>
              <a:gd name="T12" fmla="*/ 0 w 21600"/>
              <a:gd name="T13" fmla="*/ 15960 h 34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34139" fill="none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</a:path>
              <a:path w="21600" h="34139" stroke="0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  <a:lnTo>
                  <a:pt x="0" y="1596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5" name="Line 9">
            <a:extLst>
              <a:ext uri="{FF2B5EF4-FFF2-40B4-BE49-F238E27FC236}">
                <a16:creationId xmlns:a16="http://schemas.microsoft.com/office/drawing/2014/main" xmlns="" id="{52902741-1AD7-45AF-86A2-4C788F70B03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7300" y="2171628"/>
            <a:ext cx="3471863" cy="127317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6" name="Arc 10">
            <a:extLst>
              <a:ext uri="{FF2B5EF4-FFF2-40B4-BE49-F238E27FC236}">
                <a16:creationId xmlns:a16="http://schemas.microsoft.com/office/drawing/2014/main" xmlns="" id="{373919BA-A143-43F6-99C0-31EF2FD5A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4575" y="2382765"/>
            <a:ext cx="2071688" cy="1293813"/>
          </a:xfrm>
          <a:custGeom>
            <a:avLst/>
            <a:gdLst>
              <a:gd name="T0" fmla="*/ 0 w 41448"/>
              <a:gd name="T1" fmla="*/ 13078 h 27550"/>
              <a:gd name="T2" fmla="*/ 19848 w 41448"/>
              <a:gd name="T3" fmla="*/ 0 h 27550"/>
              <a:gd name="T4" fmla="*/ 41448 w 41448"/>
              <a:gd name="T5" fmla="*/ 21600 h 27550"/>
              <a:gd name="T6" fmla="*/ 40612 w 41448"/>
              <a:gd name="T7" fmla="*/ 27550 h 27550"/>
              <a:gd name="T8" fmla="*/ 0 w 41448"/>
              <a:gd name="T9" fmla="*/ 13078 h 27550"/>
              <a:gd name="T10" fmla="*/ 19848 w 41448"/>
              <a:gd name="T11" fmla="*/ 0 h 27550"/>
              <a:gd name="T12" fmla="*/ 41448 w 41448"/>
              <a:gd name="T13" fmla="*/ 21600 h 27550"/>
              <a:gd name="T14" fmla="*/ 40612 w 41448"/>
              <a:gd name="T15" fmla="*/ 27550 h 27550"/>
              <a:gd name="T16" fmla="*/ 19848 w 41448"/>
              <a:gd name="T17" fmla="*/ 21600 h 27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48" h="27550" fill="none">
                <a:moveTo>
                  <a:pt x="0" y="13078"/>
                </a:moveTo>
                <a:cubicBezTo>
                  <a:pt x="3407" y="5143"/>
                  <a:pt x="11212" y="-1"/>
                  <a:pt x="19848" y="0"/>
                </a:cubicBezTo>
                <a:cubicBezTo>
                  <a:pt x="31777" y="0"/>
                  <a:pt x="41448" y="9670"/>
                  <a:pt x="41448" y="21600"/>
                </a:cubicBezTo>
                <a:cubicBezTo>
                  <a:pt x="41448" y="23612"/>
                  <a:pt x="41166" y="25615"/>
                  <a:pt x="40612" y="27550"/>
                </a:cubicBezTo>
              </a:path>
              <a:path w="41448" h="27550" stroke="0">
                <a:moveTo>
                  <a:pt x="0" y="13078"/>
                </a:moveTo>
                <a:cubicBezTo>
                  <a:pt x="3407" y="5143"/>
                  <a:pt x="11212" y="-1"/>
                  <a:pt x="19848" y="0"/>
                </a:cubicBezTo>
                <a:cubicBezTo>
                  <a:pt x="31777" y="0"/>
                  <a:pt x="41448" y="9670"/>
                  <a:pt x="41448" y="21600"/>
                </a:cubicBezTo>
                <a:cubicBezTo>
                  <a:pt x="41448" y="23612"/>
                  <a:pt x="41166" y="25615"/>
                  <a:pt x="40612" y="27550"/>
                </a:cubicBezTo>
                <a:lnTo>
                  <a:pt x="19848" y="2160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7" name="Arc 11">
            <a:extLst>
              <a:ext uri="{FF2B5EF4-FFF2-40B4-BE49-F238E27FC236}">
                <a16:creationId xmlns:a16="http://schemas.microsoft.com/office/drawing/2014/main" xmlns="" id="{4F926CF9-06DC-4538-BED3-49777552EA96}"/>
              </a:ext>
            </a:extLst>
          </p:cNvPr>
          <p:cNvSpPr>
            <a:spLocks noChangeArrowheads="1"/>
          </p:cNvSpPr>
          <p:nvPr/>
        </p:nvSpPr>
        <p:spPr bwMode="auto">
          <a:xfrm rot="3660000" flipH="1" flipV="1">
            <a:off x="6375400" y="1762053"/>
            <a:ext cx="93663" cy="293687"/>
          </a:xfrm>
          <a:custGeom>
            <a:avLst/>
            <a:gdLst>
              <a:gd name="T0" fmla="*/ 18139 w 21600"/>
              <a:gd name="T1" fmla="*/ -1 h 29906"/>
              <a:gd name="T2" fmla="*/ 21600 w 21600"/>
              <a:gd name="T3" fmla="*/ 11727 h 29906"/>
              <a:gd name="T4" fmla="*/ 11665 w 21600"/>
              <a:gd name="T5" fmla="*/ 29906 h 29906"/>
              <a:gd name="T6" fmla="*/ 18139 w 21600"/>
              <a:gd name="T7" fmla="*/ -1 h 29906"/>
              <a:gd name="T8" fmla="*/ 21600 w 21600"/>
              <a:gd name="T9" fmla="*/ 11727 h 29906"/>
              <a:gd name="T10" fmla="*/ 11665 w 21600"/>
              <a:gd name="T11" fmla="*/ 29906 h 29906"/>
              <a:gd name="T12" fmla="*/ 0 w 21600"/>
              <a:gd name="T13" fmla="*/ 11727 h 29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9906" fill="none">
                <a:moveTo>
                  <a:pt x="18139" y="-1"/>
                </a:moveTo>
                <a:cubicBezTo>
                  <a:pt x="20398" y="3493"/>
                  <a:pt x="21600" y="7566"/>
                  <a:pt x="21600" y="11727"/>
                </a:cubicBezTo>
                <a:cubicBezTo>
                  <a:pt x="21600" y="19083"/>
                  <a:pt x="17856" y="25933"/>
                  <a:pt x="11665" y="29906"/>
                </a:cubicBezTo>
              </a:path>
              <a:path w="21600" h="29906" stroke="0">
                <a:moveTo>
                  <a:pt x="18139" y="-1"/>
                </a:moveTo>
                <a:cubicBezTo>
                  <a:pt x="20398" y="3493"/>
                  <a:pt x="21600" y="7566"/>
                  <a:pt x="21600" y="11727"/>
                </a:cubicBezTo>
                <a:cubicBezTo>
                  <a:pt x="21600" y="19083"/>
                  <a:pt x="17856" y="25933"/>
                  <a:pt x="11665" y="29906"/>
                </a:cubicBezTo>
                <a:lnTo>
                  <a:pt x="0" y="11727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8" name="Arc 12">
            <a:extLst>
              <a:ext uri="{FF2B5EF4-FFF2-40B4-BE49-F238E27FC236}">
                <a16:creationId xmlns:a16="http://schemas.microsoft.com/office/drawing/2014/main" xmlns="" id="{F8D5FB3B-936C-450E-ADA3-349AE4914334}"/>
              </a:ext>
            </a:extLst>
          </p:cNvPr>
          <p:cNvSpPr>
            <a:spLocks noChangeArrowheads="1"/>
          </p:cNvSpPr>
          <p:nvPr/>
        </p:nvSpPr>
        <p:spPr bwMode="auto">
          <a:xfrm rot="7380000" flipH="1" flipV="1">
            <a:off x="6354763" y="1695378"/>
            <a:ext cx="57150" cy="336550"/>
          </a:xfrm>
          <a:custGeom>
            <a:avLst/>
            <a:gdLst>
              <a:gd name="T0" fmla="*/ 14554 w 21600"/>
              <a:gd name="T1" fmla="*/ 0 h 34139"/>
              <a:gd name="T2" fmla="*/ 21600 w 21600"/>
              <a:gd name="T3" fmla="*/ 15960 h 34139"/>
              <a:gd name="T4" fmla="*/ 11665 w 21600"/>
              <a:gd name="T5" fmla="*/ 34139 h 34139"/>
              <a:gd name="T6" fmla="*/ 14554 w 21600"/>
              <a:gd name="T7" fmla="*/ 0 h 34139"/>
              <a:gd name="T8" fmla="*/ 21600 w 21600"/>
              <a:gd name="T9" fmla="*/ 15960 h 34139"/>
              <a:gd name="T10" fmla="*/ 11665 w 21600"/>
              <a:gd name="T11" fmla="*/ 34139 h 34139"/>
              <a:gd name="T12" fmla="*/ 0 w 21600"/>
              <a:gd name="T13" fmla="*/ 15960 h 34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34139" fill="none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</a:path>
              <a:path w="21600" h="34139" stroke="0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  <a:lnTo>
                  <a:pt x="0" y="1596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9" name="Line 13">
            <a:extLst>
              <a:ext uri="{FF2B5EF4-FFF2-40B4-BE49-F238E27FC236}">
                <a16:creationId xmlns:a16="http://schemas.microsoft.com/office/drawing/2014/main" xmlns="" id="{BA42BD64-3FE0-4F7E-A986-3BDC2F49EC8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22913" y="1554090"/>
            <a:ext cx="1047750" cy="21224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957" name="任意多边形 163">
            <a:extLst>
              <a:ext uri="{FF2B5EF4-FFF2-40B4-BE49-F238E27FC236}">
                <a16:creationId xmlns:a16="http://schemas.microsoft.com/office/drawing/2014/main" xmlns="" id="{4DDEA34F-2486-4D41-A9AA-DB3F21DA2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4663" y="1858890"/>
            <a:ext cx="2066925" cy="1408113"/>
          </a:xfrm>
          <a:custGeom>
            <a:avLst/>
            <a:gdLst>
              <a:gd name="T0" fmla="*/ 17861 w 21600"/>
              <a:gd name="T1" fmla="*/ 0 h 21600"/>
              <a:gd name="T2" fmla="*/ 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17861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958" name="任意多边形 164">
            <a:extLst>
              <a:ext uri="{FF2B5EF4-FFF2-40B4-BE49-F238E27FC236}">
                <a16:creationId xmlns:a16="http://schemas.microsoft.com/office/drawing/2014/main" xmlns="" id="{5129E5EA-F5C2-41B9-B4B0-0FFF5290D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2171628"/>
            <a:ext cx="2636838" cy="1095375"/>
          </a:xfrm>
          <a:custGeom>
            <a:avLst/>
            <a:gdLst>
              <a:gd name="T0" fmla="*/ 0 w 21600"/>
              <a:gd name="T1" fmla="*/ 0 h 21600"/>
              <a:gd name="T2" fmla="*/ 668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668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4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2" name="组合 7">
            <a:extLst>
              <a:ext uri="{FF2B5EF4-FFF2-40B4-BE49-F238E27FC236}">
                <a16:creationId xmlns:a16="http://schemas.microsoft.com/office/drawing/2014/main" xmlns="" id="{E92E8A19-E7DE-4626-83AA-A2380DD64C3C}"/>
              </a:ext>
            </a:extLst>
          </p:cNvPr>
          <p:cNvGrpSpPr>
            <a:grpSpLocks/>
          </p:cNvGrpSpPr>
          <p:nvPr/>
        </p:nvGrpSpPr>
        <p:grpSpPr bwMode="auto">
          <a:xfrm>
            <a:off x="3160713" y="547877"/>
            <a:ext cx="2480310" cy="492828"/>
            <a:chOff x="5083" y="1100"/>
            <a:chExt cx="3905" cy="778"/>
          </a:xfrm>
        </p:grpSpPr>
        <p:grpSp>
          <p:nvGrpSpPr>
            <p:cNvPr id="27" name="组合 1">
              <a:extLst>
                <a:ext uri="{FF2B5EF4-FFF2-40B4-BE49-F238E27FC236}">
                  <a16:creationId xmlns:a16="http://schemas.microsoft.com/office/drawing/2014/main" xmlns="" id="{19FA65D8-732B-4C5F-82FF-D2A6362885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8656A406-2F50-44F4-9DFC-BD1FBC9B8AD9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4F2A8C98-963F-469F-9789-A5587B5209C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D79BB1FC-F9B3-4404-830C-D5440E010FBA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:a16="http://schemas.microsoft.com/office/drawing/2014/main" xmlns="" id="{0A9D5B5B-44E4-4CC9-B462-F429E350CCE5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:a16="http://schemas.microsoft.com/office/drawing/2014/main" xmlns="" id="{C6D8F6B0-C2AE-499A-B64F-22B2011663F8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8" name="TextBox 15">
              <a:extLst>
                <a:ext uri="{FF2B5EF4-FFF2-40B4-BE49-F238E27FC236}">
                  <a16:creationId xmlns:a16="http://schemas.microsoft.com/office/drawing/2014/main" xmlns="" id="{081C7FBB-81F7-41CB-92C9-C227A95A2D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644290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5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bldLvl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4">
            <a:extLst>
              <a:ext uri="{FF2B5EF4-FFF2-40B4-BE49-F238E27FC236}">
                <a16:creationId xmlns:a16="http://schemas.microsoft.com/office/drawing/2014/main" xmlns="" id="{F61B9169-2A46-4BC7-8E1E-88E904E65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250" y="1106696"/>
            <a:ext cx="774874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 如图，有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三个村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庄，现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准备要建一所希望小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学，要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求学校到三个村庄的距离相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等，请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你确定学校的位置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83970" name="Text Box 8">
            <a:extLst>
              <a:ext uri="{FF2B5EF4-FFF2-40B4-BE49-F238E27FC236}">
                <a16:creationId xmlns:a16="http://schemas.microsoft.com/office/drawing/2014/main" xmlns="" id="{FF033124-D551-4740-81DE-13256C454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8528" y="2695873"/>
            <a:ext cx="379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+mn-lt"/>
              </a:rPr>
              <a:t>B</a:t>
            </a:r>
          </a:p>
        </p:txBody>
      </p:sp>
      <p:sp>
        <p:nvSpPr>
          <p:cNvPr id="83971" name="Text Box 10">
            <a:extLst>
              <a:ext uri="{FF2B5EF4-FFF2-40B4-BE49-F238E27FC236}">
                <a16:creationId xmlns:a16="http://schemas.microsoft.com/office/drawing/2014/main" xmlns="" id="{05FF0D07-F56E-4BBC-83FB-D9019E13E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9315" y="343406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C</a:t>
            </a:r>
          </a:p>
        </p:txBody>
      </p:sp>
      <p:sp>
        <p:nvSpPr>
          <p:cNvPr id="82950" name="Text Box 13">
            <a:extLst>
              <a:ext uri="{FF2B5EF4-FFF2-40B4-BE49-F238E27FC236}">
                <a16:creationId xmlns:a16="http://schemas.microsoft.com/office/drawing/2014/main" xmlns="" id="{0CDF2EFA-0639-4EB7-AD1E-10D4DE4BC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619" y="3107728"/>
            <a:ext cx="43934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学校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在连接任意两点的两条线段的垂直平分线的交点处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83051" name="Line 10">
            <a:extLst>
              <a:ext uri="{FF2B5EF4-FFF2-40B4-BE49-F238E27FC236}">
                <a16:creationId xmlns:a16="http://schemas.microsoft.com/office/drawing/2014/main" xmlns="" id="{A7E0EBE2-73B9-42F4-AD70-2C44F24C83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21553" y="2189460"/>
            <a:ext cx="1600200" cy="1854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2" name="Arc 11">
            <a:extLst>
              <a:ext uri="{FF2B5EF4-FFF2-40B4-BE49-F238E27FC236}">
                <a16:creationId xmlns:a16="http://schemas.microsoft.com/office/drawing/2014/main" xmlns="" id="{4CE84A28-8CD1-4CCB-970D-1ADB59918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0928" y="2730798"/>
            <a:ext cx="217487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3" name="Arc 12">
            <a:extLst>
              <a:ext uri="{FF2B5EF4-FFF2-40B4-BE49-F238E27FC236}">
                <a16:creationId xmlns:a16="http://schemas.microsoft.com/office/drawing/2014/main" xmlns="" id="{285FD1AB-82EC-49B8-AD8B-0CD50EDC321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772365" y="2730798"/>
            <a:ext cx="161925" cy="163512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4" name="Arc 13">
            <a:extLst>
              <a:ext uri="{FF2B5EF4-FFF2-40B4-BE49-F238E27FC236}">
                <a16:creationId xmlns:a16="http://schemas.microsoft.com/office/drawing/2014/main" xmlns="" id="{1F95AA82-FE47-4A19-A234-17ED3F370F09}"/>
              </a:ext>
            </a:extLst>
          </p:cNvPr>
          <p:cNvSpPr>
            <a:spLocks noChangeArrowheads="1"/>
          </p:cNvSpPr>
          <p:nvPr/>
        </p:nvSpPr>
        <p:spPr bwMode="auto">
          <a:xfrm rot="10712536" flipH="1">
            <a:off x="5700928" y="4356398"/>
            <a:ext cx="268287" cy="26987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5" name="Arc 14">
            <a:extLst>
              <a:ext uri="{FF2B5EF4-FFF2-40B4-BE49-F238E27FC236}">
                <a16:creationId xmlns:a16="http://schemas.microsoft.com/office/drawing/2014/main" xmlns="" id="{D18CE379-8E3C-490B-8C37-971507D3CA8A}"/>
              </a:ext>
            </a:extLst>
          </p:cNvPr>
          <p:cNvSpPr>
            <a:spLocks noChangeArrowheads="1"/>
          </p:cNvSpPr>
          <p:nvPr/>
        </p:nvSpPr>
        <p:spPr bwMode="auto">
          <a:xfrm rot="9847573">
            <a:off x="5778715" y="4299248"/>
            <a:ext cx="347663" cy="323850"/>
          </a:xfrm>
          <a:custGeom>
            <a:avLst/>
            <a:gdLst>
              <a:gd name="T0" fmla="*/ 0 w 23170"/>
              <a:gd name="T1" fmla="*/ 57 h 21600"/>
              <a:gd name="T2" fmla="*/ 1570 w 23170"/>
              <a:gd name="T3" fmla="*/ 0 h 21600"/>
              <a:gd name="T4" fmla="*/ 23170 w 23170"/>
              <a:gd name="T5" fmla="*/ 21600 h 21600"/>
              <a:gd name="T6" fmla="*/ 0 w 23170"/>
              <a:gd name="T7" fmla="*/ 57 h 21600"/>
              <a:gd name="T8" fmla="*/ 1570 w 23170"/>
              <a:gd name="T9" fmla="*/ 0 h 21600"/>
              <a:gd name="T10" fmla="*/ 23170 w 23170"/>
              <a:gd name="T11" fmla="*/ 21600 h 21600"/>
              <a:gd name="T12" fmla="*/ 1570 w 23170"/>
              <a:gd name="T13" fmla="*/ 21600 h 21600"/>
              <a:gd name="T14" fmla="*/ 0 w 23170"/>
              <a:gd name="T15" fmla="*/ 5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70" h="21600" fill="none">
                <a:moveTo>
                  <a:pt x="0" y="57"/>
                </a:moveTo>
                <a:cubicBezTo>
                  <a:pt x="522" y="19"/>
                  <a:pt x="1046" y="-1"/>
                  <a:pt x="1570" y="0"/>
                </a:cubicBezTo>
                <a:cubicBezTo>
                  <a:pt x="13499" y="0"/>
                  <a:pt x="23170" y="9670"/>
                  <a:pt x="23170" y="21600"/>
                </a:cubicBezTo>
              </a:path>
              <a:path w="23170" h="21600" stroke="0">
                <a:moveTo>
                  <a:pt x="0" y="57"/>
                </a:moveTo>
                <a:cubicBezTo>
                  <a:pt x="522" y="19"/>
                  <a:pt x="1046" y="-1"/>
                  <a:pt x="1570" y="0"/>
                </a:cubicBezTo>
                <a:cubicBezTo>
                  <a:pt x="13499" y="0"/>
                  <a:pt x="23170" y="9670"/>
                  <a:pt x="23170" y="21600"/>
                </a:cubicBezTo>
                <a:lnTo>
                  <a:pt x="1570" y="21600"/>
                </a:lnTo>
                <a:lnTo>
                  <a:pt x="0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6" name="Line 10">
            <a:extLst>
              <a:ext uri="{FF2B5EF4-FFF2-40B4-BE49-F238E27FC236}">
                <a16:creationId xmlns:a16="http://schemas.microsoft.com/office/drawing/2014/main" xmlns="" id="{72C9F1C9-D94D-49FC-85E8-946B3352209A}"/>
              </a:ext>
            </a:extLst>
          </p:cNvPr>
          <p:cNvSpPr>
            <a:spLocks noChangeShapeType="1"/>
          </p:cNvSpPr>
          <p:nvPr/>
        </p:nvSpPr>
        <p:spPr bwMode="auto">
          <a:xfrm>
            <a:off x="5935878" y="2970510"/>
            <a:ext cx="704850" cy="59531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7" name="Line 10">
            <a:extLst>
              <a:ext uri="{FF2B5EF4-FFF2-40B4-BE49-F238E27FC236}">
                <a16:creationId xmlns:a16="http://schemas.microsoft.com/office/drawing/2014/main" xmlns="" id="{2E30FD3F-7740-469E-A53A-74807E6A5D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51640" y="3565823"/>
            <a:ext cx="1597025" cy="96837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980" name="AutoShape 5">
            <a:extLst>
              <a:ext uri="{FF2B5EF4-FFF2-40B4-BE49-F238E27FC236}">
                <a16:creationId xmlns:a16="http://schemas.microsoft.com/office/drawing/2014/main" xmlns="" id="{3E92065B-09AA-4458-9AC8-8D9EF6FAF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6753" y="3522960"/>
            <a:ext cx="107950" cy="106363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981" name="AutoShape 6">
            <a:extLst>
              <a:ext uri="{FF2B5EF4-FFF2-40B4-BE49-F238E27FC236}">
                <a16:creationId xmlns:a16="http://schemas.microsoft.com/office/drawing/2014/main" xmlns="" id="{E288D328-5143-4C85-A605-56230F1B1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7665" y="3610273"/>
            <a:ext cx="109538" cy="106362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982" name="AutoShape 7">
            <a:extLst>
              <a:ext uri="{FF2B5EF4-FFF2-40B4-BE49-F238E27FC236}">
                <a16:creationId xmlns:a16="http://schemas.microsoft.com/office/drawing/2014/main" xmlns="" id="{E8DB1CDF-908B-41BE-ABDB-E35A6A647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965" y="2910185"/>
            <a:ext cx="109538" cy="1079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061" name="Line 10">
            <a:extLst>
              <a:ext uri="{FF2B5EF4-FFF2-40B4-BE49-F238E27FC236}">
                <a16:creationId xmlns:a16="http://schemas.microsoft.com/office/drawing/2014/main" xmlns="" id="{3BB8502B-60D3-48C7-8DF3-21EB382C927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823165" y="2632373"/>
            <a:ext cx="73025" cy="20208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2" name="AutoShape 5">
            <a:extLst>
              <a:ext uri="{FF2B5EF4-FFF2-40B4-BE49-F238E27FC236}">
                <a16:creationId xmlns:a16="http://schemas.microsoft.com/office/drawing/2014/main" xmlns="" id="{1BED6383-94C1-40B0-97E1-956D4097A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9990" y="3715048"/>
            <a:ext cx="107950" cy="107950"/>
          </a:xfrm>
          <a:prstGeom prst="flowChartConnector">
            <a:avLst/>
          </a:prstGeom>
          <a:solidFill>
            <a:srgbClr val="CC00FF"/>
          </a:solidFill>
          <a:ln w="9525">
            <a:solidFill>
              <a:srgbClr val="CC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063" name="Arc 11">
            <a:extLst>
              <a:ext uri="{FF2B5EF4-FFF2-40B4-BE49-F238E27FC236}">
                <a16:creationId xmlns:a16="http://schemas.microsoft.com/office/drawing/2014/main" xmlns="" id="{09CB02E0-4E56-40D1-9C6D-101221D6D918}"/>
              </a:ext>
            </a:extLst>
          </p:cNvPr>
          <p:cNvSpPr>
            <a:spLocks noChangeArrowheads="1"/>
          </p:cNvSpPr>
          <p:nvPr/>
        </p:nvSpPr>
        <p:spPr bwMode="auto">
          <a:xfrm rot="9160929">
            <a:off x="5569165" y="3848398"/>
            <a:ext cx="217488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4" name="Arc 11">
            <a:extLst>
              <a:ext uri="{FF2B5EF4-FFF2-40B4-BE49-F238E27FC236}">
                <a16:creationId xmlns:a16="http://schemas.microsoft.com/office/drawing/2014/main" xmlns="" id="{51CEA040-7AF9-4672-B6B5-A3CD4D5C5E9A}"/>
              </a:ext>
            </a:extLst>
          </p:cNvPr>
          <p:cNvSpPr>
            <a:spLocks noChangeArrowheads="1"/>
          </p:cNvSpPr>
          <p:nvPr/>
        </p:nvSpPr>
        <p:spPr bwMode="auto">
          <a:xfrm rot="-8734903">
            <a:off x="5618378" y="3899198"/>
            <a:ext cx="217487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5" name="Arc 11">
            <a:extLst>
              <a:ext uri="{FF2B5EF4-FFF2-40B4-BE49-F238E27FC236}">
                <a16:creationId xmlns:a16="http://schemas.microsoft.com/office/drawing/2014/main" xmlns="" id="{8F8D8598-5AFF-453E-B871-FF1E6A891C92}"/>
              </a:ext>
            </a:extLst>
          </p:cNvPr>
          <p:cNvSpPr>
            <a:spLocks noChangeArrowheads="1"/>
          </p:cNvSpPr>
          <p:nvPr/>
        </p:nvSpPr>
        <p:spPr bwMode="auto">
          <a:xfrm rot="2729619">
            <a:off x="6872503" y="2413298"/>
            <a:ext cx="219075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6" name="Arc 11">
            <a:extLst>
              <a:ext uri="{FF2B5EF4-FFF2-40B4-BE49-F238E27FC236}">
                <a16:creationId xmlns:a16="http://schemas.microsoft.com/office/drawing/2014/main" xmlns="" id="{F7BF1DA1-967A-4FEA-B6EE-16FE1CF343E6}"/>
              </a:ext>
            </a:extLst>
          </p:cNvPr>
          <p:cNvSpPr>
            <a:spLocks noChangeArrowheads="1"/>
          </p:cNvSpPr>
          <p:nvPr/>
        </p:nvSpPr>
        <p:spPr bwMode="auto">
          <a:xfrm rot="-719923">
            <a:off x="6894728" y="2406948"/>
            <a:ext cx="217487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989" name="Text Box 9">
            <a:extLst>
              <a:ext uri="{FF2B5EF4-FFF2-40B4-BE49-F238E27FC236}">
                <a16:creationId xmlns:a16="http://schemas.microsoft.com/office/drawing/2014/main" xmlns="" id="{94F6E63B-4378-4627-8985-E9E92EB55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2603" y="3629323"/>
            <a:ext cx="217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+mn-lt"/>
              </a:rPr>
              <a:t>A</a:t>
            </a:r>
          </a:p>
        </p:txBody>
      </p:sp>
      <p:grpSp>
        <p:nvGrpSpPr>
          <p:cNvPr id="83990" name="组合 6">
            <a:extLst>
              <a:ext uri="{FF2B5EF4-FFF2-40B4-BE49-F238E27FC236}">
                <a16:creationId xmlns:a16="http://schemas.microsoft.com/office/drawing/2014/main" xmlns="" id="{3AE9F628-EAA7-47CB-9FA9-3BF66B1C39A2}"/>
              </a:ext>
            </a:extLst>
          </p:cNvPr>
          <p:cNvGrpSpPr>
            <a:grpSpLocks/>
          </p:cNvGrpSpPr>
          <p:nvPr/>
        </p:nvGrpSpPr>
        <p:grpSpPr bwMode="auto">
          <a:xfrm>
            <a:off x="3209925" y="521653"/>
            <a:ext cx="2480310" cy="500049"/>
            <a:chOff x="5060" y="904"/>
            <a:chExt cx="3905" cy="787"/>
          </a:xfrm>
        </p:grpSpPr>
        <p:grpSp>
          <p:nvGrpSpPr>
            <p:cNvPr id="83991" name="组合 21">
              <a:extLst>
                <a:ext uri="{FF2B5EF4-FFF2-40B4-BE49-F238E27FC236}">
                  <a16:creationId xmlns:a16="http://schemas.microsoft.com/office/drawing/2014/main" xmlns="" id="{E41BB88E-0AA3-43D2-A2B5-059C5EA2B38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5" name="缺角矩形 4">
                <a:extLst>
                  <a:ext uri="{FF2B5EF4-FFF2-40B4-BE49-F238E27FC236}">
                    <a16:creationId xmlns:a16="http://schemas.microsoft.com/office/drawing/2014/main" xmlns="" id="{19191752-F38E-4B52-A412-0E2DD4FFF531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63A7A9B5-C057-4C21-8CF3-B59C7424E9DC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E8AE1316-8C71-408F-BDC3-D8082E47A29C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289CCF5B-34F1-46A7-B191-6FD599483593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F65CAFBF-B666-49CA-BDC8-370707183249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997" name="TextBox 15">
              <a:extLst>
                <a:ext uri="{FF2B5EF4-FFF2-40B4-BE49-F238E27FC236}">
                  <a16:creationId xmlns:a16="http://schemas.microsoft.com/office/drawing/2014/main" xmlns="" id="{1B350629-D07B-45CD-B272-3125FF1D1D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8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3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187176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3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3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  <p:bldP spid="8306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101">
            <a:extLst>
              <a:ext uri="{FF2B5EF4-FFF2-40B4-BE49-F238E27FC236}">
                <a16:creationId xmlns:a16="http://schemas.microsoft.com/office/drawing/2014/main" xmlns="" id="{5FD2BF87-06B6-4F9C-9459-47B41CB46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" y="1102123"/>
            <a:ext cx="836295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如图，在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4×3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的正方形网格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中，阴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影部分是由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个正方形组成的一个图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形，请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你用两种方法分别在如图方格内填涂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个小正方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形，使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个小正方形组成的图形是轴对称图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形，并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画出其对称轴．</a:t>
            </a:r>
          </a:p>
        </p:txBody>
      </p:sp>
      <p:pic>
        <p:nvPicPr>
          <p:cNvPr id="84994" name="图片 2" descr="MG@61DI~HVX3LK5(R`PF41N">
            <a:extLst>
              <a:ext uri="{FF2B5EF4-FFF2-40B4-BE49-F238E27FC236}">
                <a16:creationId xmlns:a16="http://schemas.microsoft.com/office/drawing/2014/main" xmlns="" id="{8D5CED85-77AE-4AF7-97C6-8BB789309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3125788"/>
            <a:ext cx="3713162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A4CBD63-9CEA-4925-BC15-0B521B193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5138" y="3244850"/>
            <a:ext cx="390525" cy="3698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2846F93-E233-48F7-A378-0FF0B7550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8350" y="3603625"/>
            <a:ext cx="390525" cy="3698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6237DD-9708-484B-9BD0-8AB836080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950" y="3633788"/>
            <a:ext cx="390525" cy="369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023B043-3DAA-465B-9248-C90E21F480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05038" y="3808413"/>
            <a:ext cx="2214562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8FFA3D-72C1-4B27-908B-127216F26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5700" y="3214688"/>
            <a:ext cx="388938" cy="369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FF68461-1B95-4739-9846-66E7EACE9B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70400" y="3798888"/>
            <a:ext cx="2214563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5001" name="组合 2">
            <a:extLst>
              <a:ext uri="{FF2B5EF4-FFF2-40B4-BE49-F238E27FC236}">
                <a16:creationId xmlns:a16="http://schemas.microsoft.com/office/drawing/2014/main" xmlns="" id="{1E97F5E4-2294-4373-8A8F-AEBE5640B0D1}"/>
              </a:ext>
            </a:extLst>
          </p:cNvPr>
          <p:cNvGrpSpPr>
            <a:grpSpLocks/>
          </p:cNvGrpSpPr>
          <p:nvPr/>
        </p:nvGrpSpPr>
        <p:grpSpPr bwMode="auto">
          <a:xfrm>
            <a:off x="3162300" y="565150"/>
            <a:ext cx="2478088" cy="522288"/>
            <a:chOff x="5060" y="905"/>
            <a:chExt cx="3904" cy="822"/>
          </a:xfrm>
        </p:grpSpPr>
        <p:grpSp>
          <p:nvGrpSpPr>
            <p:cNvPr id="85002" name="组合 6">
              <a:extLst>
                <a:ext uri="{FF2B5EF4-FFF2-40B4-BE49-F238E27FC236}">
                  <a16:creationId xmlns:a16="http://schemas.microsoft.com/office/drawing/2014/main" xmlns="" id="{D773256D-BA06-4F8D-AE1C-D1319B97FDA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B8C511E1-E80E-4BDF-99AC-9E79A78CCE26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0136C43C-38E5-483E-9D12-50367D0585EC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缺角矩形 6">
                <a:extLst>
                  <a:ext uri="{FF2B5EF4-FFF2-40B4-BE49-F238E27FC236}">
                    <a16:creationId xmlns:a16="http://schemas.microsoft.com/office/drawing/2014/main" xmlns="" id="{85CFACF6-3552-494B-8D96-805C1BC400C8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5FD835D9-4FC1-4C59-BC5F-10924882FE35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:a16="http://schemas.microsoft.com/office/drawing/2014/main" xmlns="" id="{37932F07-30A4-4B4B-A2BC-67B294162D2B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008" name="TextBox 15">
              <a:extLst>
                <a:ext uri="{FF2B5EF4-FFF2-40B4-BE49-F238E27FC236}">
                  <a16:creationId xmlns:a16="http://schemas.microsoft.com/office/drawing/2014/main" xmlns="" id="{4113A1A4-EF66-4FF2-91FC-8605AE0624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512718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D4D33C-8DFD-415F-A87E-2F410141C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205" y="1714006"/>
            <a:ext cx="1754188" cy="1200329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线段的垂直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平分线的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有关作图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19A319E-28F5-4E08-818C-AFE220A39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138" y="769938"/>
            <a:ext cx="809625" cy="70788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尺规作图</a:t>
            </a:r>
          </a:p>
        </p:txBody>
      </p:sp>
      <p:sp>
        <p:nvSpPr>
          <p:cNvPr id="12293" name="左大括号 9">
            <a:extLst>
              <a:ext uri="{FF2B5EF4-FFF2-40B4-BE49-F238E27FC236}">
                <a16:creationId xmlns:a16="http://schemas.microsoft.com/office/drawing/2014/main" xmlns="" id="{A3E0CC2E-B838-4F38-BA59-BB663DF0B185}"/>
              </a:ext>
            </a:extLst>
          </p:cNvPr>
          <p:cNvSpPr>
            <a:spLocks/>
          </p:cNvSpPr>
          <p:nvPr/>
        </p:nvSpPr>
        <p:spPr bwMode="auto">
          <a:xfrm>
            <a:off x="2335213" y="1039813"/>
            <a:ext cx="107950" cy="2216150"/>
          </a:xfrm>
          <a:prstGeom prst="leftBrace">
            <a:avLst>
              <a:gd name="adj1" fmla="val 7223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17663E8-4F5B-4F71-BB36-CFCA789D2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9942" y="3070225"/>
            <a:ext cx="1511298" cy="70788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作对称轴的常见方法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D173AF3-864B-45F7-B802-F39EEEA96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6300" y="825500"/>
            <a:ext cx="4575175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属于基本作图之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一，必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须熟熟练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掌握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50881C6-5BDB-433C-9BFE-3B46EE7238B4}"/>
              </a:ext>
            </a:extLst>
          </p:cNvPr>
          <p:cNvSpPr/>
          <p:nvPr/>
        </p:nvSpPr>
        <p:spPr>
          <a:xfrm>
            <a:off x="4046741" y="2663825"/>
            <a:ext cx="4332287" cy="1938992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(1)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将图形对折；</a:t>
            </a: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(2)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用尺规作图；</a:t>
            </a: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(3)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用刻度尺先取一对对称点连线的中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点，然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后作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垂线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2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13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32045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2293" grpId="0" bldLvl="0" animBg="1"/>
      <p:bldP spid="20" grpId="0" bldLvl="0" animBg="1"/>
      <p:bldP spid="27" grpId="0" bldLvl="0" animBg="1"/>
      <p:bldP spid="30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" y="-70385"/>
            <a:ext cx="2006600" cy="486407"/>
            <a:chOff x="193" y="-70385"/>
            <a:chExt cx="2006600" cy="486407"/>
          </a:xfrm>
        </p:grpSpPr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374843" y="-7038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课后作业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193" y="35325"/>
              <a:ext cx="2006600" cy="380697"/>
              <a:chOff x="248" y="178"/>
              <a:chExt cx="3160" cy="600"/>
            </a:xfrm>
          </p:grpSpPr>
          <p:cxnSp>
            <p:nvCxnSpPr>
              <p:cNvPr id="12" name="直线连接符 6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8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9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20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321693584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708150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465802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xmlns="" id="{FD1FC054-5352-468E-914C-C1B7ADE10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758" y="2548362"/>
            <a:ext cx="337324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　　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你能用不同的方法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验证这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一结论吗？</a:t>
            </a:r>
          </a:p>
        </p:txBody>
      </p:sp>
      <p:sp>
        <p:nvSpPr>
          <p:cNvPr id="51203" name="文本框 6148">
            <a:extLst>
              <a:ext uri="{FF2B5EF4-FFF2-40B4-BE49-F238E27FC236}">
                <a16:creationId xmlns:a16="http://schemas.microsoft.com/office/drawing/2014/main" xmlns="" id="{F6D1CE55-763E-4653-A7E3-FF605E617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264" y="1109220"/>
            <a:ext cx="847852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000" b="1" dirty="0" smtClean="0">
                <a:latin typeface="+mn-lt"/>
                <a:ea typeface="楷体" pitchFamily="49" charset="-122"/>
              </a:rPr>
              <a:t>      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如图，直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l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垂直平分线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段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是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l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上的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点，请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猜想点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到点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距离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之间的数量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关系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6150" name="矩形 6149">
            <a:extLst>
              <a:ext uri="{FF2B5EF4-FFF2-40B4-BE49-F238E27FC236}">
                <a16:creationId xmlns:a16="http://schemas.microsoft.com/office/drawing/2014/main" xmlns="" id="{600250C4-44D6-4479-90C4-E0B31F7EB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0265" y="4274367"/>
            <a:ext cx="12503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相等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   </a:t>
            </a:r>
          </a:p>
        </p:txBody>
      </p:sp>
      <p:grpSp>
        <p:nvGrpSpPr>
          <p:cNvPr id="51205" name="组合 6150">
            <a:extLst>
              <a:ext uri="{FF2B5EF4-FFF2-40B4-BE49-F238E27FC236}">
                <a16:creationId xmlns:a16="http://schemas.microsoft.com/office/drawing/2014/main" xmlns="" id="{5281D11D-70B2-4BEA-8251-F157F436B9CD}"/>
              </a:ext>
            </a:extLst>
          </p:cNvPr>
          <p:cNvGrpSpPr>
            <a:grpSpLocks/>
          </p:cNvGrpSpPr>
          <p:nvPr/>
        </p:nvGrpSpPr>
        <p:grpSpPr bwMode="auto">
          <a:xfrm>
            <a:off x="635476" y="2046317"/>
            <a:ext cx="2603905" cy="2896791"/>
            <a:chOff x="0" y="0"/>
            <a:chExt cx="2186" cy="2433"/>
          </a:xfrm>
        </p:grpSpPr>
        <p:pic>
          <p:nvPicPr>
            <p:cNvPr id="51206" name="图片 6151">
              <a:extLst>
                <a:ext uri="{FF2B5EF4-FFF2-40B4-BE49-F238E27FC236}">
                  <a16:creationId xmlns:a16="http://schemas.microsoft.com/office/drawing/2014/main" xmlns="" id="{03770683-0CFC-4ADE-86B0-D2534525E0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" y="0"/>
              <a:ext cx="1764" cy="2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07" name="矩形 6152">
              <a:extLst>
                <a:ext uri="{FF2B5EF4-FFF2-40B4-BE49-F238E27FC236}">
                  <a16:creationId xmlns:a16="http://schemas.microsoft.com/office/drawing/2014/main" xmlns="" id="{867E0970-5165-41BA-BC8E-E05070C78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31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A</a:t>
              </a:r>
              <a:endParaRPr lang="zh-CN" altLang="en-US" sz="2100" b="1" i="1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08" name="矩形 6153">
              <a:extLst>
                <a:ext uri="{FF2B5EF4-FFF2-40B4-BE49-F238E27FC236}">
                  <a16:creationId xmlns:a16="http://schemas.microsoft.com/office/drawing/2014/main" xmlns="" id="{C2532433-A960-47F2-B3DC-4BAE057EA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0" y="131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B</a:t>
              </a:r>
            </a:p>
          </p:txBody>
        </p:sp>
        <p:sp>
          <p:nvSpPr>
            <p:cNvPr id="51209" name="矩形 6154">
              <a:extLst>
                <a:ext uri="{FF2B5EF4-FFF2-40B4-BE49-F238E27FC236}">
                  <a16:creationId xmlns:a16="http://schemas.microsoft.com/office/drawing/2014/main" xmlns="" id="{55EC453D-155E-49CE-91B3-89238EE88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" y="2084"/>
              <a:ext cx="2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l</a:t>
              </a:r>
              <a:endParaRPr lang="zh-CN" altLang="en-US" sz="2100" b="1" i="1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10" name="矩形 6155">
              <a:extLst>
                <a:ext uri="{FF2B5EF4-FFF2-40B4-BE49-F238E27FC236}">
                  <a16:creationId xmlns:a16="http://schemas.microsoft.com/office/drawing/2014/main" xmlns="" id="{B5E5C67C-BF21-47D7-B3DE-75EE738B1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" y="948"/>
              <a:ext cx="369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chemeClr val="tx2"/>
                  </a:solidFill>
                  <a:latin typeface="+mn-lt"/>
                </a:rPr>
                <a:t>P</a:t>
              </a:r>
              <a:r>
                <a:rPr lang="en-US" altLang="zh-CN" sz="2100" b="1" baseline="-25000" dirty="0">
                  <a:solidFill>
                    <a:schemeClr val="tx2"/>
                  </a:solidFill>
                  <a:latin typeface="+mn-lt"/>
                </a:rPr>
                <a:t>1</a:t>
              </a:r>
              <a:endParaRPr lang="zh-CN" altLang="en-US" sz="2100" b="1" baseline="-250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11" name="矩形 6156">
              <a:extLst>
                <a:ext uri="{FF2B5EF4-FFF2-40B4-BE49-F238E27FC236}">
                  <a16:creationId xmlns:a16="http://schemas.microsoft.com/office/drawing/2014/main" xmlns="" id="{5FDB9D1A-7FA7-47BD-9EC1-CF79CD0CB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4" y="500"/>
              <a:ext cx="369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P</a:t>
              </a:r>
              <a:r>
                <a:rPr lang="en-US" altLang="zh-CN" sz="2100" b="1" baseline="-25000">
                  <a:solidFill>
                    <a:schemeClr val="tx2"/>
                  </a:solidFill>
                  <a:latin typeface="+mn-lt"/>
                </a:rPr>
                <a:t>2</a:t>
              </a:r>
              <a:endParaRPr lang="zh-CN" altLang="en-US" sz="2100" b="1" baseline="-2500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12" name="矩形 6157">
              <a:extLst>
                <a:ext uri="{FF2B5EF4-FFF2-40B4-BE49-F238E27FC236}">
                  <a16:creationId xmlns:a16="http://schemas.microsoft.com/office/drawing/2014/main" xmlns="" id="{97BD4926-6345-4AE9-9D8A-354965731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" y="108"/>
              <a:ext cx="369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P</a:t>
              </a:r>
              <a:r>
                <a:rPr lang="en-US" altLang="zh-CN" sz="2100" b="1" baseline="-25000">
                  <a:solidFill>
                    <a:schemeClr val="tx2"/>
                  </a:solidFill>
                  <a:latin typeface="+mn-lt"/>
                </a:rPr>
                <a:t>3</a:t>
              </a:r>
              <a:endParaRPr lang="zh-CN" altLang="en-US" sz="2100" b="1" baseline="-25000">
                <a:solidFill>
                  <a:schemeClr val="tx2"/>
                </a:solidFill>
                <a:latin typeface="+mn-lt"/>
              </a:endParaRPr>
            </a:p>
          </p:txBody>
        </p:sp>
      </p:grpSp>
      <p:sp>
        <p:nvSpPr>
          <p:cNvPr id="51220" name="文本框 6151">
            <a:extLst>
              <a:ext uri="{FF2B5EF4-FFF2-40B4-BE49-F238E27FC236}">
                <a16:creationId xmlns:a16="http://schemas.microsoft.com/office/drawing/2014/main" xmlns="" id="{EDBE12A7-20A2-4861-A0E6-7FBBB2C0F9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973" y="591885"/>
            <a:ext cx="42066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线段的垂直平分线的性质定理</a:t>
            </a:r>
          </a:p>
        </p:txBody>
      </p:sp>
      <p:grpSp>
        <p:nvGrpSpPr>
          <p:cNvPr id="22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3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1695391" y="653923"/>
            <a:ext cx="1739920" cy="409791"/>
            <a:chOff x="3485" y="1168"/>
            <a:chExt cx="2739" cy="644"/>
          </a:xfrm>
        </p:grpSpPr>
        <p:sp>
          <p:nvSpPr>
            <p:cNvPr id="29" name="圆角矩形 28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 dirty="0">
                <a:ea typeface="黑体" panose="02010609060101010101" pitchFamily="49" charset="-122"/>
              </a:endParaRPr>
            </a:p>
          </p:txBody>
        </p:sp>
        <p:sp>
          <p:nvSpPr>
            <p:cNvPr id="30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002" y="2570539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>
            <a:extLst>
              <a:ext uri="{FF2B5EF4-FFF2-40B4-BE49-F238E27FC236}">
                <a16:creationId xmlns:a16="http://schemas.microsoft.com/office/drawing/2014/main" xmlns="" id="{5E21BE0D-1B1C-41FD-AC5A-B95FB11FB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31" y="1206258"/>
            <a:ext cx="8188643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“线段垂直平分线上的点到线段两端点的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距离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相等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．”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BC4A4D2-30F8-47A4-BD54-6B3838A43A1C}"/>
              </a:ext>
            </a:extLst>
          </p:cNvPr>
          <p:cNvGrpSpPr>
            <a:grpSpLocks/>
          </p:cNvGrpSpPr>
          <p:nvPr/>
        </p:nvGrpSpPr>
        <p:grpSpPr bwMode="auto">
          <a:xfrm>
            <a:off x="120332" y="1676054"/>
            <a:ext cx="8838565" cy="2786075"/>
            <a:chOff x="1110" y="3203"/>
            <a:chExt cx="13919" cy="4387"/>
          </a:xfrm>
        </p:grpSpPr>
        <p:sp>
          <p:nvSpPr>
            <p:cNvPr id="53252" name="Rectangle 8">
              <a:extLst>
                <a:ext uri="{FF2B5EF4-FFF2-40B4-BE49-F238E27FC236}">
                  <a16:creationId xmlns:a16="http://schemas.microsoft.com/office/drawing/2014/main" xmlns="" id="{C4431391-ABE9-4100-A047-79ADDBFFE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" y="3203"/>
              <a:ext cx="13919" cy="2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　　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已知：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图，直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线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l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⊥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AB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，垂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足为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C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，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AC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=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CB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，点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P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在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l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上．</a:t>
              </a:r>
            </a:p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楷体" pitchFamily="49" charset="-122"/>
                </a:rPr>
                <a:t>　　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求证：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PA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=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PB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itchFamily="49" charset="-122"/>
                </a:rPr>
                <a:t>．</a:t>
              </a:r>
              <a:endParaRPr lang="en-US" altLang="zh-CN" sz="2400" b="1" dirty="0">
                <a:latin typeface="+mn-lt"/>
                <a:ea typeface="楷体" pitchFamily="49" charset="-122"/>
              </a:endParaRPr>
            </a:p>
          </p:txBody>
        </p:sp>
        <p:grpSp>
          <p:nvGrpSpPr>
            <p:cNvPr id="53253" name="组合 8197">
              <a:extLst>
                <a:ext uri="{FF2B5EF4-FFF2-40B4-BE49-F238E27FC236}">
                  <a16:creationId xmlns:a16="http://schemas.microsoft.com/office/drawing/2014/main" xmlns="" id="{113C1B3E-5662-4BAD-B0D7-9B7116595A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12" y="4360"/>
              <a:ext cx="4566" cy="3230"/>
              <a:chOff x="0" y="0"/>
              <a:chExt cx="2434" cy="1723"/>
            </a:xfrm>
          </p:grpSpPr>
          <p:pic>
            <p:nvPicPr>
              <p:cNvPr id="53254" name="图片 8198">
                <a:extLst>
                  <a:ext uri="{FF2B5EF4-FFF2-40B4-BE49-F238E27FC236}">
                    <a16:creationId xmlns:a16="http://schemas.microsoft.com/office/drawing/2014/main" xmlns="" id="{E23C0FA1-98BB-41A2-B8CD-6972A86DB9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7" y="53"/>
                <a:ext cx="1994" cy="1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255" name="矩形 8199">
                <a:extLst>
                  <a:ext uri="{FF2B5EF4-FFF2-40B4-BE49-F238E27FC236}">
                    <a16:creationId xmlns:a16="http://schemas.microsoft.com/office/drawing/2014/main" xmlns="" id="{C217E982-D392-4207-BF0B-9DF673CB5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112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6" name="矩形 8200">
                <a:extLst>
                  <a:ext uri="{FF2B5EF4-FFF2-40B4-BE49-F238E27FC236}">
                    <a16:creationId xmlns:a16="http://schemas.microsoft.com/office/drawing/2014/main" xmlns="" id="{B1FC5661-A0D3-4906-AEA5-D512AE9FB0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8" y="1104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00"/>
                    </a:solidFill>
                    <a:latin typeface="+mn-lt"/>
                  </a:rPr>
                  <a:t>B</a:t>
                </a:r>
                <a:endParaRPr lang="zh-CN" altLang="en-US" sz="2100" b="1" i="1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7" name="矩形 8201">
                <a:extLst>
                  <a:ext uri="{FF2B5EF4-FFF2-40B4-BE49-F238E27FC236}">
                    <a16:creationId xmlns:a16="http://schemas.microsoft.com/office/drawing/2014/main" xmlns="" id="{3781F9E4-15D3-4D1C-A9A6-B24F9AC079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" y="336"/>
                <a:ext cx="294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8" name="矩形 8202">
                <a:extLst>
                  <a:ext uri="{FF2B5EF4-FFF2-40B4-BE49-F238E27FC236}">
                    <a16:creationId xmlns:a16="http://schemas.microsoft.com/office/drawing/2014/main" xmlns="" id="{6EF1ACFA-C284-48EA-A6AB-CE7DDF1F8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4" y="1248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C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9" name="矩形 8203">
                <a:extLst>
                  <a:ext uri="{FF2B5EF4-FFF2-40B4-BE49-F238E27FC236}">
                    <a16:creationId xmlns:a16="http://schemas.microsoft.com/office/drawing/2014/main" xmlns="" id="{85880BE8-8FB3-47FA-BC0C-1E4DF9B60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0"/>
                <a:ext cx="21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l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3" name="圆角矩形 31">
            <a:extLst>
              <a:ext uri="{FF2B5EF4-FFF2-40B4-BE49-F238E27FC236}">
                <a16:creationId xmlns:a16="http://schemas.microsoft.com/office/drawing/2014/main" xmlns="" id="{09461CE3-511E-4AFD-AB39-AE9A2F95F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658" y="634667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猜想与证明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文本框 9219">
            <a:extLst>
              <a:ext uri="{FF2B5EF4-FFF2-40B4-BE49-F238E27FC236}">
                <a16:creationId xmlns:a16="http://schemas.microsoft.com/office/drawing/2014/main" xmlns="" id="{C48F7296-6BB1-4030-94D5-195A971F7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657" y="4126979"/>
            <a:ext cx="76061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用符号语言表示为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∵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，∴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PB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Rectangle 13">
            <a:extLst>
              <a:ext uri="{FF2B5EF4-FFF2-40B4-BE49-F238E27FC236}">
                <a16:creationId xmlns:a16="http://schemas.microsoft.com/office/drawing/2014/main" xmlns="" id="{2DF45A9A-264E-46AE-90FD-5581836EF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53" y="853665"/>
            <a:ext cx="5246688" cy="3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∵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∴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PCA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PC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∴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PCA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PCB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∴ 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PA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276" name="组合 9221">
            <a:extLst>
              <a:ext uri="{FF2B5EF4-FFF2-40B4-BE49-F238E27FC236}">
                <a16:creationId xmlns:a16="http://schemas.microsoft.com/office/drawing/2014/main" xmlns="" id="{96490D0E-4E12-42D2-81C4-2D57D320C7FB}"/>
              </a:ext>
            </a:extLst>
          </p:cNvPr>
          <p:cNvGrpSpPr>
            <a:grpSpLocks/>
          </p:cNvGrpSpPr>
          <p:nvPr/>
        </p:nvGrpSpPr>
        <p:grpSpPr bwMode="auto">
          <a:xfrm>
            <a:off x="5395668" y="1179176"/>
            <a:ext cx="2899179" cy="2051050"/>
            <a:chOff x="0" y="0"/>
            <a:chExt cx="2434" cy="1723"/>
          </a:xfrm>
        </p:grpSpPr>
        <p:pic>
          <p:nvPicPr>
            <p:cNvPr id="54277" name="图片 9222">
              <a:extLst>
                <a:ext uri="{FF2B5EF4-FFF2-40B4-BE49-F238E27FC236}">
                  <a16:creationId xmlns:a16="http://schemas.microsoft.com/office/drawing/2014/main" xmlns="" id="{7B17FBC6-24FD-46B5-AA5E-7CB9C11688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" y="53"/>
              <a:ext cx="1994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78" name="矩形 9223">
              <a:extLst>
                <a:ext uri="{FF2B5EF4-FFF2-40B4-BE49-F238E27FC236}">
                  <a16:creationId xmlns:a16="http://schemas.microsoft.com/office/drawing/2014/main" xmlns="" id="{771971BB-5B71-4EA1-80E9-F543490B4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1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A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79" name="矩形 9224">
              <a:extLst>
                <a:ext uri="{FF2B5EF4-FFF2-40B4-BE49-F238E27FC236}">
                  <a16:creationId xmlns:a16="http://schemas.microsoft.com/office/drawing/2014/main" xmlns="" id="{38C1F1B5-7654-4C38-8F42-FC21C16BD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" y="1104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B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0" name="矩形 9225">
              <a:extLst>
                <a:ext uri="{FF2B5EF4-FFF2-40B4-BE49-F238E27FC236}">
                  <a16:creationId xmlns:a16="http://schemas.microsoft.com/office/drawing/2014/main" xmlns="" id="{086821E8-6425-471F-83BD-EA5B0DB19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6" y="336"/>
              <a:ext cx="29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P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1" name="矩形 9226">
              <a:extLst>
                <a:ext uri="{FF2B5EF4-FFF2-40B4-BE49-F238E27FC236}">
                  <a16:creationId xmlns:a16="http://schemas.microsoft.com/office/drawing/2014/main" xmlns="" id="{51562B9E-8C45-44F6-9AC1-328277112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" y="1248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C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2" name="矩形 9227">
              <a:extLst>
                <a:ext uri="{FF2B5EF4-FFF2-40B4-BE49-F238E27FC236}">
                  <a16:creationId xmlns:a16="http://schemas.microsoft.com/office/drawing/2014/main" xmlns="" id="{CDC6FAA6-B8A1-46DF-B349-A2F0B1EF0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0"/>
              <a:ext cx="2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l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矩形 10243">
            <a:extLst>
              <a:ext uri="{FF2B5EF4-FFF2-40B4-BE49-F238E27FC236}">
                <a16:creationId xmlns:a16="http://schemas.microsoft.com/office/drawing/2014/main" xmlns="" id="{E78F99CD-0D82-46A3-86F0-7553B6450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119" y="1598722"/>
            <a:ext cx="7566805" cy="211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线段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垂直平分线的性质：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  线段垂直平分线上的点到这条线段两个端点的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距离相等</a:t>
            </a:r>
            <a:r>
              <a:rPr lang="zh-CN" altLang="en-US" sz="2800" dirty="0">
                <a:latin typeface="宋体" panose="02010600030101010101" pitchFamily="2" charset="-122"/>
              </a:rPr>
              <a:t>．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4" name="剪去同侧角的矩形 13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85e9e0e7-8131-4b48-817c-dbaa6c45aa3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1550</TotalTime>
  <Pages>0</Pages>
  <Words>3394</Words>
  <Characters>0</Characters>
  <Application>Microsoft Office PowerPoint</Application>
  <DocSecurity>0</DocSecurity>
  <PresentationFormat>全屏显示(16:9)</PresentationFormat>
  <Lines>0</Lines>
  <Paragraphs>460</Paragraphs>
  <Slides>57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《七彩课堂》课件模板（新）</vt:lpstr>
      <vt:lpstr>2_《七彩课堂》课件模板（新）</vt:lpstr>
      <vt:lpstr>Equation</vt:lpstr>
      <vt:lpstr>MathType 6.0 Equation</vt:lpstr>
      <vt:lpstr>PowerPoint 演示文稿</vt:lpstr>
      <vt:lpstr>PowerPoint 演示文稿</vt:lpstr>
      <vt:lpstr>实际问题1</vt:lpstr>
      <vt:lpstr>实际问题2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1199</cp:revision>
  <dcterms:created xsi:type="dcterms:W3CDTF">2016-01-14T07:05:12Z</dcterms:created>
  <dcterms:modified xsi:type="dcterms:W3CDTF">2020-04-27T08:18:26Z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